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114"/>
  </p:notesMasterIdLst>
  <p:handoutMasterIdLst>
    <p:handoutMasterId r:id="rId115"/>
  </p:handoutMasterIdLst>
  <p:sldIdLst>
    <p:sldId id="777" r:id="rId2"/>
    <p:sldId id="851" r:id="rId3"/>
    <p:sldId id="840" r:id="rId4"/>
    <p:sldId id="801" r:id="rId5"/>
    <p:sldId id="802" r:id="rId6"/>
    <p:sldId id="803" r:id="rId7"/>
    <p:sldId id="804" r:id="rId8"/>
    <p:sldId id="805" r:id="rId9"/>
    <p:sldId id="806" r:id="rId10"/>
    <p:sldId id="807" r:id="rId11"/>
    <p:sldId id="808" r:id="rId12"/>
    <p:sldId id="809" r:id="rId13"/>
    <p:sldId id="810" r:id="rId14"/>
    <p:sldId id="811" r:id="rId15"/>
    <p:sldId id="812" r:id="rId16"/>
    <p:sldId id="813" r:id="rId17"/>
    <p:sldId id="814" r:id="rId18"/>
    <p:sldId id="815" r:id="rId19"/>
    <p:sldId id="816" r:id="rId20"/>
    <p:sldId id="817" r:id="rId21"/>
    <p:sldId id="818" r:id="rId22"/>
    <p:sldId id="819" r:id="rId23"/>
    <p:sldId id="820" r:id="rId24"/>
    <p:sldId id="821" r:id="rId25"/>
    <p:sldId id="822" r:id="rId26"/>
    <p:sldId id="823" r:id="rId27"/>
    <p:sldId id="824" r:id="rId28"/>
    <p:sldId id="825" r:id="rId29"/>
    <p:sldId id="259" r:id="rId30"/>
    <p:sldId id="794" r:id="rId31"/>
    <p:sldId id="795" r:id="rId32"/>
    <p:sldId id="796" r:id="rId33"/>
    <p:sldId id="797" r:id="rId34"/>
    <p:sldId id="798" r:id="rId35"/>
    <p:sldId id="799" r:id="rId36"/>
    <p:sldId id="800" r:id="rId37"/>
    <p:sldId id="520" r:id="rId38"/>
    <p:sldId id="722" r:id="rId39"/>
    <p:sldId id="521" r:id="rId40"/>
    <p:sldId id="826" r:id="rId41"/>
    <p:sldId id="828" r:id="rId42"/>
    <p:sldId id="827" r:id="rId43"/>
    <p:sldId id="523" r:id="rId44"/>
    <p:sldId id="829" r:id="rId45"/>
    <p:sldId id="852" r:id="rId46"/>
    <p:sldId id="720" r:id="rId47"/>
    <p:sldId id="525" r:id="rId48"/>
    <p:sldId id="728" r:id="rId49"/>
    <p:sldId id="853" r:id="rId50"/>
    <p:sldId id="854" r:id="rId51"/>
    <p:sldId id="729" r:id="rId52"/>
    <p:sldId id="855" r:id="rId53"/>
    <p:sldId id="730" r:id="rId54"/>
    <p:sldId id="731" r:id="rId55"/>
    <p:sldId id="760" r:id="rId56"/>
    <p:sldId id="761" r:id="rId57"/>
    <p:sldId id="529" r:id="rId58"/>
    <p:sldId id="531" r:id="rId59"/>
    <p:sldId id="830" r:id="rId60"/>
    <p:sldId id="831" r:id="rId61"/>
    <p:sldId id="832" r:id="rId62"/>
    <p:sldId id="833" r:id="rId63"/>
    <p:sldId id="834" r:id="rId64"/>
    <p:sldId id="839" r:id="rId65"/>
    <p:sldId id="835" r:id="rId66"/>
    <p:sldId id="838" r:id="rId67"/>
    <p:sldId id="837" r:id="rId68"/>
    <p:sldId id="532" r:id="rId69"/>
    <p:sldId id="841" r:id="rId70"/>
    <p:sldId id="842" r:id="rId71"/>
    <p:sldId id="856" r:id="rId72"/>
    <p:sldId id="534" r:id="rId73"/>
    <p:sldId id="759" r:id="rId74"/>
    <p:sldId id="734" r:id="rId75"/>
    <p:sldId id="735" r:id="rId76"/>
    <p:sldId id="736" r:id="rId77"/>
    <p:sldId id="737" r:id="rId78"/>
    <p:sldId id="738" r:id="rId79"/>
    <p:sldId id="739" r:id="rId80"/>
    <p:sldId id="740" r:id="rId81"/>
    <p:sldId id="741" r:id="rId82"/>
    <p:sldId id="742" r:id="rId83"/>
    <p:sldId id="744" r:id="rId84"/>
    <p:sldId id="548" r:id="rId85"/>
    <p:sldId id="550" r:id="rId86"/>
    <p:sldId id="844" r:id="rId87"/>
    <p:sldId id="845" r:id="rId88"/>
    <p:sldId id="857" r:id="rId89"/>
    <p:sldId id="551" r:id="rId90"/>
    <p:sldId id="847" r:id="rId91"/>
    <p:sldId id="552" r:id="rId92"/>
    <p:sldId id="858" r:id="rId93"/>
    <p:sldId id="558" r:id="rId94"/>
    <p:sldId id="745" r:id="rId95"/>
    <p:sldId id="746" r:id="rId96"/>
    <p:sldId id="747" r:id="rId97"/>
    <p:sldId id="748" r:id="rId98"/>
    <p:sldId id="762" r:id="rId99"/>
    <p:sldId id="756" r:id="rId100"/>
    <p:sldId id="773" r:id="rId101"/>
    <p:sldId id="774" r:id="rId102"/>
    <p:sldId id="566" r:id="rId103"/>
    <p:sldId id="862" r:id="rId104"/>
    <p:sldId id="568" r:id="rId105"/>
    <p:sldId id="859" r:id="rId106"/>
    <p:sldId id="861" r:id="rId107"/>
    <p:sldId id="771" r:id="rId108"/>
    <p:sldId id="569" r:id="rId109"/>
    <p:sldId id="572" r:id="rId110"/>
    <p:sldId id="577" r:id="rId111"/>
    <p:sldId id="578" r:id="rId112"/>
    <p:sldId id="776" r:id="rId11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0BD7"/>
    <a:srgbClr val="2003C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89542" autoAdjust="0"/>
  </p:normalViewPr>
  <p:slideViewPr>
    <p:cSldViewPr>
      <p:cViewPr varScale="1">
        <p:scale>
          <a:sx n="101" d="100"/>
          <a:sy n="101" d="100"/>
        </p:scale>
        <p:origin x="19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136"/>
    </p:cViewPr>
  </p:sorterViewPr>
  <p:notesViewPr>
    <p:cSldViewPr>
      <p:cViewPr varScale="1">
        <p:scale>
          <a:sx n="55" d="100"/>
          <a:sy n="55" d="100"/>
        </p:scale>
        <p:origin x="-290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5EDC71-13CF-4D25-A15D-53696AAD8D79}" type="doc">
      <dgm:prSet loTypeId="urn:microsoft.com/office/officeart/2005/8/layout/cycle8" loCatId="cycle" qsTypeId="urn:microsoft.com/office/officeart/2005/8/quickstyle/simple5" qsCatId="simple" csTypeId="urn:microsoft.com/office/officeart/2005/8/colors/colorful1" csCatId="colorful" phldr="1"/>
      <dgm:spPr/>
    </dgm:pt>
    <dgm:pt modelId="{D13C8AC7-9414-459D-A7AF-CB70A883BA19}">
      <dgm:prSet phldrT="[文本]"/>
      <dgm:spPr/>
      <dgm:t>
        <a:bodyPr/>
        <a:lstStyle/>
        <a:p>
          <a:r>
            <a:rPr lang="zh-CN" altLang="en-US" dirty="0"/>
            <a:t>基本存储管理</a:t>
          </a:r>
        </a:p>
      </dgm:t>
    </dgm:pt>
    <dgm:pt modelId="{6BFF67B1-8A4B-433A-ADBF-D507E5E85D74}" type="parTrans" cxnId="{214BBAC5-FB8D-404D-A7F3-D548BC1EC0FE}">
      <dgm:prSet/>
      <dgm:spPr/>
      <dgm:t>
        <a:bodyPr/>
        <a:lstStyle/>
        <a:p>
          <a:endParaRPr lang="zh-CN" altLang="en-US"/>
        </a:p>
      </dgm:t>
    </dgm:pt>
    <dgm:pt modelId="{0A08E919-6ED8-42BF-9AC3-39B5B9F57FB0}" type="sibTrans" cxnId="{214BBAC5-FB8D-404D-A7F3-D548BC1EC0FE}">
      <dgm:prSet/>
      <dgm:spPr/>
      <dgm:t>
        <a:bodyPr/>
        <a:lstStyle/>
        <a:p>
          <a:endParaRPr lang="zh-CN" altLang="en-US"/>
        </a:p>
      </dgm:t>
    </dgm:pt>
    <dgm:pt modelId="{8C91EB6E-9071-4B0E-8D81-FFB743C604B5}">
      <dgm:prSet phldrT="[文本]"/>
      <dgm:spPr/>
      <dgm:t>
        <a:bodyPr/>
        <a:lstStyle/>
        <a:p>
          <a:r>
            <a:rPr lang="zh-CN" altLang="en-US" dirty="0"/>
            <a:t>虚拟存储管理</a:t>
          </a:r>
        </a:p>
      </dgm:t>
    </dgm:pt>
    <dgm:pt modelId="{5A3A0971-DCA2-4E24-B351-87745884F38A}" type="parTrans" cxnId="{6E715C3A-519A-4E1F-A767-3833818A8032}">
      <dgm:prSet/>
      <dgm:spPr/>
      <dgm:t>
        <a:bodyPr/>
        <a:lstStyle/>
        <a:p>
          <a:endParaRPr lang="zh-CN" altLang="en-US"/>
        </a:p>
      </dgm:t>
    </dgm:pt>
    <dgm:pt modelId="{C2041BE1-3FFA-47A4-BE18-BB2DD94C0DA8}" type="sibTrans" cxnId="{6E715C3A-519A-4E1F-A767-3833818A8032}">
      <dgm:prSet/>
      <dgm:spPr/>
      <dgm:t>
        <a:bodyPr/>
        <a:lstStyle/>
        <a:p>
          <a:endParaRPr lang="zh-CN" altLang="en-US"/>
        </a:p>
      </dgm:t>
    </dgm:pt>
    <dgm:pt modelId="{3FB8FFB4-84DA-45F5-A3EC-CA9DA387F526}" type="pres">
      <dgm:prSet presAssocID="{DF5EDC71-13CF-4D25-A15D-53696AAD8D79}" presName="compositeShape" presStyleCnt="0">
        <dgm:presLayoutVars>
          <dgm:chMax val="7"/>
          <dgm:dir/>
          <dgm:resizeHandles val="exact"/>
        </dgm:presLayoutVars>
      </dgm:prSet>
      <dgm:spPr/>
    </dgm:pt>
    <dgm:pt modelId="{AFD2C54F-2001-43DC-9924-37067874D309}" type="pres">
      <dgm:prSet presAssocID="{DF5EDC71-13CF-4D25-A15D-53696AAD8D79}" presName="wedge1" presStyleLbl="node1" presStyleIdx="0" presStyleCnt="2"/>
      <dgm:spPr/>
    </dgm:pt>
    <dgm:pt modelId="{30118EA6-F587-4B52-8353-F16159CA9955}" type="pres">
      <dgm:prSet presAssocID="{DF5EDC71-13CF-4D25-A15D-53696AAD8D79}" presName="dummy1a" presStyleCnt="0"/>
      <dgm:spPr/>
    </dgm:pt>
    <dgm:pt modelId="{1781F8B2-010E-4921-8CF4-9FB80788E7A8}" type="pres">
      <dgm:prSet presAssocID="{DF5EDC71-13CF-4D25-A15D-53696AAD8D79}" presName="dummy1b" presStyleCnt="0"/>
      <dgm:spPr/>
    </dgm:pt>
    <dgm:pt modelId="{A89EAE59-0C8B-46ED-B5E9-846C0661A9AE}" type="pres">
      <dgm:prSet presAssocID="{DF5EDC71-13CF-4D25-A15D-53696AAD8D79}" presName="wedge1Tx" presStyleLbl="node1" presStyleIdx="0" presStyleCnt="2">
        <dgm:presLayoutVars>
          <dgm:chMax val="0"/>
          <dgm:chPref val="0"/>
          <dgm:bulletEnabled val="1"/>
        </dgm:presLayoutVars>
      </dgm:prSet>
      <dgm:spPr/>
    </dgm:pt>
    <dgm:pt modelId="{768707B5-57B3-49A1-A0CF-A7F5935B08B5}" type="pres">
      <dgm:prSet presAssocID="{DF5EDC71-13CF-4D25-A15D-53696AAD8D79}" presName="wedge2" presStyleLbl="node1" presStyleIdx="1" presStyleCnt="2"/>
      <dgm:spPr/>
    </dgm:pt>
    <dgm:pt modelId="{1ADE293C-E416-4649-924F-29F9E63ED5B6}" type="pres">
      <dgm:prSet presAssocID="{DF5EDC71-13CF-4D25-A15D-53696AAD8D79}" presName="dummy2a" presStyleCnt="0"/>
      <dgm:spPr/>
    </dgm:pt>
    <dgm:pt modelId="{F9A00355-0C46-4D0A-81A7-C055E93C4654}" type="pres">
      <dgm:prSet presAssocID="{DF5EDC71-13CF-4D25-A15D-53696AAD8D79}" presName="dummy2b" presStyleCnt="0"/>
      <dgm:spPr/>
    </dgm:pt>
    <dgm:pt modelId="{53FE951D-4756-47C7-915B-ABD9706B93CB}" type="pres">
      <dgm:prSet presAssocID="{DF5EDC71-13CF-4D25-A15D-53696AAD8D79}" presName="wedge2Tx" presStyleLbl="node1" presStyleIdx="1" presStyleCnt="2">
        <dgm:presLayoutVars>
          <dgm:chMax val="0"/>
          <dgm:chPref val="0"/>
          <dgm:bulletEnabled val="1"/>
        </dgm:presLayoutVars>
      </dgm:prSet>
      <dgm:spPr/>
    </dgm:pt>
    <dgm:pt modelId="{85A2A0F3-D028-42C6-8B12-939A590BE985}" type="pres">
      <dgm:prSet presAssocID="{C2041BE1-3FFA-47A4-BE18-BB2DD94C0DA8}" presName="arrowWedge1" presStyleLbl="fgSibTrans2D1" presStyleIdx="0" presStyleCnt="2"/>
      <dgm:spPr/>
    </dgm:pt>
    <dgm:pt modelId="{F72D0FB8-1834-47D5-8EE2-E47A5DA2F663}" type="pres">
      <dgm:prSet presAssocID="{0A08E919-6ED8-42BF-9AC3-39B5B9F57FB0}" presName="arrowWedge2" presStyleLbl="fgSibTrans2D1" presStyleIdx="1" presStyleCnt="2"/>
      <dgm:spPr/>
    </dgm:pt>
  </dgm:ptLst>
  <dgm:cxnLst>
    <dgm:cxn modelId="{25028E20-C412-4EDD-97D0-F6DCDAAE48CA}" type="presOf" srcId="{DF5EDC71-13CF-4D25-A15D-53696AAD8D79}" destId="{3FB8FFB4-84DA-45F5-A3EC-CA9DA387F526}" srcOrd="0" destOrd="0" presId="urn:microsoft.com/office/officeart/2005/8/layout/cycle8"/>
    <dgm:cxn modelId="{A6D7E520-175C-406F-BAB1-B36969EEE379}" type="presOf" srcId="{D13C8AC7-9414-459D-A7AF-CB70A883BA19}" destId="{768707B5-57B3-49A1-A0CF-A7F5935B08B5}" srcOrd="0" destOrd="0" presId="urn:microsoft.com/office/officeart/2005/8/layout/cycle8"/>
    <dgm:cxn modelId="{6E715C3A-519A-4E1F-A767-3833818A8032}" srcId="{DF5EDC71-13CF-4D25-A15D-53696AAD8D79}" destId="{8C91EB6E-9071-4B0E-8D81-FFB743C604B5}" srcOrd="0" destOrd="0" parTransId="{5A3A0971-DCA2-4E24-B351-87745884F38A}" sibTransId="{C2041BE1-3FFA-47A4-BE18-BB2DD94C0DA8}"/>
    <dgm:cxn modelId="{CE807A83-F9AF-45D4-9DFE-E1C7526DDEAB}" type="presOf" srcId="{D13C8AC7-9414-459D-A7AF-CB70A883BA19}" destId="{53FE951D-4756-47C7-915B-ABD9706B93CB}" srcOrd="1" destOrd="0" presId="urn:microsoft.com/office/officeart/2005/8/layout/cycle8"/>
    <dgm:cxn modelId="{214BBAC5-FB8D-404D-A7F3-D548BC1EC0FE}" srcId="{DF5EDC71-13CF-4D25-A15D-53696AAD8D79}" destId="{D13C8AC7-9414-459D-A7AF-CB70A883BA19}" srcOrd="1" destOrd="0" parTransId="{6BFF67B1-8A4B-433A-ADBF-D507E5E85D74}" sibTransId="{0A08E919-6ED8-42BF-9AC3-39B5B9F57FB0}"/>
    <dgm:cxn modelId="{6BB528CE-E940-4853-96AF-3580F6DB428D}" type="presOf" srcId="{8C91EB6E-9071-4B0E-8D81-FFB743C604B5}" destId="{AFD2C54F-2001-43DC-9924-37067874D309}" srcOrd="0" destOrd="0" presId="urn:microsoft.com/office/officeart/2005/8/layout/cycle8"/>
    <dgm:cxn modelId="{00CC36D5-B2B3-4565-BA76-9F6F098DD43F}" type="presOf" srcId="{8C91EB6E-9071-4B0E-8D81-FFB743C604B5}" destId="{A89EAE59-0C8B-46ED-B5E9-846C0661A9AE}" srcOrd="1" destOrd="0" presId="urn:microsoft.com/office/officeart/2005/8/layout/cycle8"/>
    <dgm:cxn modelId="{52FF1E3E-BE2B-4397-BD38-56F36ABE9D4A}" type="presParOf" srcId="{3FB8FFB4-84DA-45F5-A3EC-CA9DA387F526}" destId="{AFD2C54F-2001-43DC-9924-37067874D309}" srcOrd="0" destOrd="0" presId="urn:microsoft.com/office/officeart/2005/8/layout/cycle8"/>
    <dgm:cxn modelId="{33375284-655A-4BEB-9DA9-0FFB37E5640B}" type="presParOf" srcId="{3FB8FFB4-84DA-45F5-A3EC-CA9DA387F526}" destId="{30118EA6-F587-4B52-8353-F16159CA9955}" srcOrd="1" destOrd="0" presId="urn:microsoft.com/office/officeart/2005/8/layout/cycle8"/>
    <dgm:cxn modelId="{0B81914A-5C90-4002-B15B-9C4D7A07F233}" type="presParOf" srcId="{3FB8FFB4-84DA-45F5-A3EC-CA9DA387F526}" destId="{1781F8B2-010E-4921-8CF4-9FB80788E7A8}" srcOrd="2" destOrd="0" presId="urn:microsoft.com/office/officeart/2005/8/layout/cycle8"/>
    <dgm:cxn modelId="{AB272B64-8C83-4553-8353-BD82E6BF28EF}" type="presParOf" srcId="{3FB8FFB4-84DA-45F5-A3EC-CA9DA387F526}" destId="{A89EAE59-0C8B-46ED-B5E9-846C0661A9AE}" srcOrd="3" destOrd="0" presId="urn:microsoft.com/office/officeart/2005/8/layout/cycle8"/>
    <dgm:cxn modelId="{D5E167CD-E173-481F-8C49-76191C1B50FF}" type="presParOf" srcId="{3FB8FFB4-84DA-45F5-A3EC-CA9DA387F526}" destId="{768707B5-57B3-49A1-A0CF-A7F5935B08B5}" srcOrd="4" destOrd="0" presId="urn:microsoft.com/office/officeart/2005/8/layout/cycle8"/>
    <dgm:cxn modelId="{B3C95C56-0083-45E3-B230-83E3872E93E7}" type="presParOf" srcId="{3FB8FFB4-84DA-45F5-A3EC-CA9DA387F526}" destId="{1ADE293C-E416-4649-924F-29F9E63ED5B6}" srcOrd="5" destOrd="0" presId="urn:microsoft.com/office/officeart/2005/8/layout/cycle8"/>
    <dgm:cxn modelId="{2902E354-56A5-4059-B6AC-99B75D538E4E}" type="presParOf" srcId="{3FB8FFB4-84DA-45F5-A3EC-CA9DA387F526}" destId="{F9A00355-0C46-4D0A-81A7-C055E93C4654}" srcOrd="6" destOrd="0" presId="urn:microsoft.com/office/officeart/2005/8/layout/cycle8"/>
    <dgm:cxn modelId="{6E8CE0A6-2D27-49DC-96FA-1EC0AF5BC789}" type="presParOf" srcId="{3FB8FFB4-84DA-45F5-A3EC-CA9DA387F526}" destId="{53FE951D-4756-47C7-915B-ABD9706B93CB}" srcOrd="7" destOrd="0" presId="urn:microsoft.com/office/officeart/2005/8/layout/cycle8"/>
    <dgm:cxn modelId="{F97477C4-CA61-48E9-ADF9-718395011886}" type="presParOf" srcId="{3FB8FFB4-84DA-45F5-A3EC-CA9DA387F526}" destId="{85A2A0F3-D028-42C6-8B12-939A590BE985}" srcOrd="8" destOrd="0" presId="urn:microsoft.com/office/officeart/2005/8/layout/cycle8"/>
    <dgm:cxn modelId="{150AA2C4-81B5-4BBF-BF6C-2BE34EE3CAB2}" type="presParOf" srcId="{3FB8FFB4-84DA-45F5-A3EC-CA9DA387F526}" destId="{F72D0FB8-1834-47D5-8EE2-E47A5DA2F663}" srcOrd="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8C684FE-1A2B-254D-8FD5-947512C78C87}" type="doc">
      <dgm:prSet loTypeId="urn:microsoft.com/office/officeart/2005/8/layout/hProcess9" loCatId="" qsTypeId="urn:microsoft.com/office/officeart/2005/8/quickstyle/simple4" qsCatId="simple" csTypeId="urn:microsoft.com/office/officeart/2005/8/colors/accent1_2" csCatId="accent1" phldr="1"/>
      <dgm:spPr/>
    </dgm:pt>
    <dgm:pt modelId="{52084027-B071-9247-B390-B891DE1DBD40}">
      <dgm:prSet phldrT="[Text]" custT="1"/>
      <dgm:spPr/>
      <dgm:t>
        <a:bodyPr/>
        <a:lstStyle/>
        <a:p>
          <a:r>
            <a:rPr lang="zh-CN" altLang="en-US" sz="1600" dirty="0"/>
            <a:t>提取段号，即逻辑地址最左侧的</a:t>
          </a:r>
          <a:r>
            <a:rPr lang="en-US" altLang="zh-CN" sz="1600" dirty="0"/>
            <a:t>n</a:t>
          </a:r>
          <a:r>
            <a:rPr lang="zh-CN" altLang="en-US" sz="1600" dirty="0"/>
            <a:t>位</a:t>
          </a:r>
          <a:endParaRPr lang="en-US" sz="1600" dirty="0"/>
        </a:p>
      </dgm:t>
    </dgm:pt>
    <dgm:pt modelId="{DA58F419-FD4F-1F4B-B328-D1FFC44240CD}" type="parTrans" cxnId="{E3EEB70D-8291-8D42-B647-A8DA54C76DF0}">
      <dgm:prSet/>
      <dgm:spPr/>
      <dgm:t>
        <a:bodyPr/>
        <a:lstStyle/>
        <a:p>
          <a:endParaRPr lang="en-US" sz="1600"/>
        </a:p>
      </dgm:t>
    </dgm:pt>
    <dgm:pt modelId="{542C242A-BC0E-FE48-86B4-0089FD42B71F}" type="sibTrans" cxnId="{E3EEB70D-8291-8D42-B647-A8DA54C76DF0}">
      <dgm:prSet/>
      <dgm:spPr/>
      <dgm:t>
        <a:bodyPr/>
        <a:lstStyle/>
        <a:p>
          <a:endParaRPr lang="en-US" sz="1600"/>
        </a:p>
      </dgm:t>
    </dgm:pt>
    <dgm:pt modelId="{32FAFF03-C02A-0E43-BCDB-A43F13E6EC27}">
      <dgm:prSet custT="1"/>
      <dgm:spPr/>
      <dgm:t>
        <a:bodyPr/>
        <a:lstStyle/>
        <a:p>
          <a:r>
            <a:rPr lang="zh-CN" altLang="en-US" sz="1600" dirty="0"/>
            <a:t>以段号位索引，查找进程段表中该段的起始物理地址</a:t>
          </a:r>
          <a:endParaRPr lang="en-US" sz="1600" dirty="0"/>
        </a:p>
      </dgm:t>
    </dgm:pt>
    <dgm:pt modelId="{444ED70A-0E9F-A34A-B482-5592059AD382}" type="parTrans" cxnId="{258C30C1-69A2-3841-B704-B6887C48ED9C}">
      <dgm:prSet/>
      <dgm:spPr/>
      <dgm:t>
        <a:bodyPr/>
        <a:lstStyle/>
        <a:p>
          <a:endParaRPr lang="en-US" sz="1600"/>
        </a:p>
      </dgm:t>
    </dgm:pt>
    <dgm:pt modelId="{ECB7C8B8-67FB-8340-B9F4-25BD06517BAF}" type="sibTrans" cxnId="{258C30C1-69A2-3841-B704-B6887C48ED9C}">
      <dgm:prSet/>
      <dgm:spPr/>
      <dgm:t>
        <a:bodyPr/>
        <a:lstStyle/>
        <a:p>
          <a:endParaRPr lang="en-US" sz="1600"/>
        </a:p>
      </dgm:t>
    </dgm:pt>
    <dgm:pt modelId="{C8ADBDE9-3938-0548-8B87-8FD5470D7D93}">
      <dgm:prSet custT="1"/>
      <dgm:spPr/>
      <dgm:t>
        <a:bodyPr/>
        <a:lstStyle/>
        <a:p>
          <a:r>
            <a:rPr lang="zh-CN" altLang="en-US" sz="1600" dirty="0"/>
            <a:t>最右侧</a:t>
          </a:r>
          <a:r>
            <a:rPr lang="en-US" altLang="zh-CN" sz="1600" dirty="0"/>
            <a:t>m</a:t>
          </a:r>
          <a:r>
            <a:rPr lang="zh-CN" altLang="en-US" sz="1600" dirty="0"/>
            <a:t>位表示偏移量，偏移量和段长度进行比较，若偏移量大于段长度，则该地址无效</a:t>
          </a:r>
          <a:endParaRPr lang="en-US" sz="1600" dirty="0"/>
        </a:p>
      </dgm:t>
    </dgm:pt>
    <dgm:pt modelId="{4EC583DA-FFB0-0340-BEB6-ACDC6119738D}" type="parTrans" cxnId="{B7CC8A03-770A-1B45-B0DA-724F7E11B94B}">
      <dgm:prSet/>
      <dgm:spPr/>
      <dgm:t>
        <a:bodyPr/>
        <a:lstStyle/>
        <a:p>
          <a:endParaRPr lang="en-US" sz="1600"/>
        </a:p>
      </dgm:t>
    </dgm:pt>
    <dgm:pt modelId="{5F0542EE-719A-A348-852C-7F01CFF2E8AC}" type="sibTrans" cxnId="{B7CC8A03-770A-1B45-B0DA-724F7E11B94B}">
      <dgm:prSet/>
      <dgm:spPr/>
      <dgm:t>
        <a:bodyPr/>
        <a:lstStyle/>
        <a:p>
          <a:endParaRPr lang="en-US" sz="1600"/>
        </a:p>
      </dgm:t>
    </dgm:pt>
    <dgm:pt modelId="{AC374B7D-944F-104D-B17A-59E6A717DA1E}">
      <dgm:prSet custT="1"/>
      <dgm:spPr/>
      <dgm:t>
        <a:bodyPr/>
        <a:lstStyle/>
        <a:p>
          <a:r>
            <a:rPr lang="zh-CN" altLang="en-US" sz="1600" dirty="0"/>
            <a:t>物理地址为该段的起始物理地址与偏移量之和</a:t>
          </a:r>
          <a:endParaRPr lang="en-US" sz="1600" dirty="0"/>
        </a:p>
      </dgm:t>
    </dgm:pt>
    <dgm:pt modelId="{1D928906-A2FD-0141-A634-325A68E11C78}" type="parTrans" cxnId="{982B9DA3-2C1B-2B45-A7C2-5B32DCBFDD4A}">
      <dgm:prSet/>
      <dgm:spPr/>
      <dgm:t>
        <a:bodyPr/>
        <a:lstStyle/>
        <a:p>
          <a:endParaRPr lang="en-US" sz="1600"/>
        </a:p>
      </dgm:t>
    </dgm:pt>
    <dgm:pt modelId="{0F191AD9-64E3-EE4A-9DB1-D2B24C8B629B}" type="sibTrans" cxnId="{982B9DA3-2C1B-2B45-A7C2-5B32DCBFDD4A}">
      <dgm:prSet/>
      <dgm:spPr/>
      <dgm:t>
        <a:bodyPr/>
        <a:lstStyle/>
        <a:p>
          <a:endParaRPr lang="en-US" sz="1600"/>
        </a:p>
      </dgm:t>
    </dgm:pt>
    <dgm:pt modelId="{51DF321D-3BBA-4545-8424-1BB44DD484AB}" type="pres">
      <dgm:prSet presAssocID="{78C684FE-1A2B-254D-8FD5-947512C78C87}" presName="CompostProcess" presStyleCnt="0">
        <dgm:presLayoutVars>
          <dgm:dir/>
          <dgm:resizeHandles val="exact"/>
        </dgm:presLayoutVars>
      </dgm:prSet>
      <dgm:spPr/>
    </dgm:pt>
    <dgm:pt modelId="{71E554F8-F172-7A4C-8592-CE7684E904E9}" type="pres">
      <dgm:prSet presAssocID="{78C684FE-1A2B-254D-8FD5-947512C78C87}" presName="arrow" presStyleLbl="bgShp" presStyleIdx="0" presStyleCnt="1"/>
      <dgm:spPr>
        <a:solidFill>
          <a:schemeClr val="bg1"/>
        </a:solidFill>
        <a:ln>
          <a:solidFill>
            <a:schemeClr val="accent1">
              <a:alpha val="90000"/>
            </a:schemeClr>
          </a:solidFill>
        </a:ln>
      </dgm:spPr>
    </dgm:pt>
    <dgm:pt modelId="{4517FBBA-EC60-AE4D-ABA3-30FBECDF4BDF}" type="pres">
      <dgm:prSet presAssocID="{78C684FE-1A2B-254D-8FD5-947512C78C87}" presName="linearProcess" presStyleCnt="0"/>
      <dgm:spPr/>
    </dgm:pt>
    <dgm:pt modelId="{66418308-D9BF-C14F-A46B-F4AAAFE89B91}" type="pres">
      <dgm:prSet presAssocID="{52084027-B071-9247-B390-B891DE1DBD40}" presName="textNode" presStyleLbl="node1" presStyleIdx="0" presStyleCnt="4">
        <dgm:presLayoutVars>
          <dgm:bulletEnabled val="1"/>
        </dgm:presLayoutVars>
      </dgm:prSet>
      <dgm:spPr/>
    </dgm:pt>
    <dgm:pt modelId="{D27850E7-6CE1-DC4B-8B04-2F885E655E04}" type="pres">
      <dgm:prSet presAssocID="{542C242A-BC0E-FE48-86B4-0089FD42B71F}" presName="sibTrans" presStyleCnt="0"/>
      <dgm:spPr/>
    </dgm:pt>
    <dgm:pt modelId="{CECE5934-D04C-B244-98EA-7378FF62C687}" type="pres">
      <dgm:prSet presAssocID="{32FAFF03-C02A-0E43-BCDB-A43F13E6EC27}" presName="textNode" presStyleLbl="node1" presStyleIdx="1" presStyleCnt="4">
        <dgm:presLayoutVars>
          <dgm:bulletEnabled val="1"/>
        </dgm:presLayoutVars>
      </dgm:prSet>
      <dgm:spPr/>
    </dgm:pt>
    <dgm:pt modelId="{E0893149-E3B2-5546-90A5-D649B31B53AC}" type="pres">
      <dgm:prSet presAssocID="{ECB7C8B8-67FB-8340-B9F4-25BD06517BAF}" presName="sibTrans" presStyleCnt="0"/>
      <dgm:spPr/>
    </dgm:pt>
    <dgm:pt modelId="{79C5E6D8-2847-F447-9D07-319B928A8FC8}" type="pres">
      <dgm:prSet presAssocID="{C8ADBDE9-3938-0548-8B87-8FD5470D7D93}" presName="textNode" presStyleLbl="node1" presStyleIdx="2" presStyleCnt="4">
        <dgm:presLayoutVars>
          <dgm:bulletEnabled val="1"/>
        </dgm:presLayoutVars>
      </dgm:prSet>
      <dgm:spPr/>
    </dgm:pt>
    <dgm:pt modelId="{5AC9194D-E3EF-7041-A0E3-CA076C2E9A60}" type="pres">
      <dgm:prSet presAssocID="{5F0542EE-719A-A348-852C-7F01CFF2E8AC}" presName="sibTrans" presStyleCnt="0"/>
      <dgm:spPr/>
    </dgm:pt>
    <dgm:pt modelId="{4476A394-1578-B443-9923-9E9465C6DB9E}" type="pres">
      <dgm:prSet presAssocID="{AC374B7D-944F-104D-B17A-59E6A717DA1E}" presName="textNode" presStyleLbl="node1" presStyleIdx="3" presStyleCnt="4">
        <dgm:presLayoutVars>
          <dgm:bulletEnabled val="1"/>
        </dgm:presLayoutVars>
      </dgm:prSet>
      <dgm:spPr/>
    </dgm:pt>
  </dgm:ptLst>
  <dgm:cxnLst>
    <dgm:cxn modelId="{BC8B5600-735D-4B09-A51E-C183DDEF8A4F}" type="presOf" srcId="{78C684FE-1A2B-254D-8FD5-947512C78C87}" destId="{51DF321D-3BBA-4545-8424-1BB44DD484AB}" srcOrd="0" destOrd="0" presId="urn:microsoft.com/office/officeart/2005/8/layout/hProcess9"/>
    <dgm:cxn modelId="{816EA101-8DC3-4F06-ADF2-895E0C6C6530}" type="presOf" srcId="{C8ADBDE9-3938-0548-8B87-8FD5470D7D93}" destId="{79C5E6D8-2847-F447-9D07-319B928A8FC8}" srcOrd="0" destOrd="0" presId="urn:microsoft.com/office/officeart/2005/8/layout/hProcess9"/>
    <dgm:cxn modelId="{B7CC8A03-770A-1B45-B0DA-724F7E11B94B}" srcId="{78C684FE-1A2B-254D-8FD5-947512C78C87}" destId="{C8ADBDE9-3938-0548-8B87-8FD5470D7D93}" srcOrd="2" destOrd="0" parTransId="{4EC583DA-FFB0-0340-BEB6-ACDC6119738D}" sibTransId="{5F0542EE-719A-A348-852C-7F01CFF2E8AC}"/>
    <dgm:cxn modelId="{E3EEB70D-8291-8D42-B647-A8DA54C76DF0}" srcId="{78C684FE-1A2B-254D-8FD5-947512C78C87}" destId="{52084027-B071-9247-B390-B891DE1DBD40}" srcOrd="0" destOrd="0" parTransId="{DA58F419-FD4F-1F4B-B328-D1FFC44240CD}" sibTransId="{542C242A-BC0E-FE48-86B4-0089FD42B71F}"/>
    <dgm:cxn modelId="{964C3234-5702-4A1C-A827-F0FA8309D27F}" type="presOf" srcId="{52084027-B071-9247-B390-B891DE1DBD40}" destId="{66418308-D9BF-C14F-A46B-F4AAAFE89B91}" srcOrd="0" destOrd="0" presId="urn:microsoft.com/office/officeart/2005/8/layout/hProcess9"/>
    <dgm:cxn modelId="{B7D50F64-EABA-40C2-9D51-854A30D39622}" type="presOf" srcId="{32FAFF03-C02A-0E43-BCDB-A43F13E6EC27}" destId="{CECE5934-D04C-B244-98EA-7378FF62C687}" srcOrd="0" destOrd="0" presId="urn:microsoft.com/office/officeart/2005/8/layout/hProcess9"/>
    <dgm:cxn modelId="{982B9DA3-2C1B-2B45-A7C2-5B32DCBFDD4A}" srcId="{78C684FE-1A2B-254D-8FD5-947512C78C87}" destId="{AC374B7D-944F-104D-B17A-59E6A717DA1E}" srcOrd="3" destOrd="0" parTransId="{1D928906-A2FD-0141-A634-325A68E11C78}" sibTransId="{0F191AD9-64E3-EE4A-9DB1-D2B24C8B629B}"/>
    <dgm:cxn modelId="{5B3AB4B8-66C0-473D-9BBB-0DB63AF8D96A}" type="presOf" srcId="{AC374B7D-944F-104D-B17A-59E6A717DA1E}" destId="{4476A394-1578-B443-9923-9E9465C6DB9E}" srcOrd="0" destOrd="0" presId="urn:microsoft.com/office/officeart/2005/8/layout/hProcess9"/>
    <dgm:cxn modelId="{258C30C1-69A2-3841-B704-B6887C48ED9C}" srcId="{78C684FE-1A2B-254D-8FD5-947512C78C87}" destId="{32FAFF03-C02A-0E43-BCDB-A43F13E6EC27}" srcOrd="1" destOrd="0" parTransId="{444ED70A-0E9F-A34A-B482-5592059AD382}" sibTransId="{ECB7C8B8-67FB-8340-B9F4-25BD06517BAF}"/>
    <dgm:cxn modelId="{BEE0AE56-CDD7-45E4-98AA-478F10B001B9}" type="presParOf" srcId="{51DF321D-3BBA-4545-8424-1BB44DD484AB}" destId="{71E554F8-F172-7A4C-8592-CE7684E904E9}" srcOrd="0" destOrd="0" presId="urn:microsoft.com/office/officeart/2005/8/layout/hProcess9"/>
    <dgm:cxn modelId="{9A951611-22BB-43FE-A495-66B8737B4DA8}" type="presParOf" srcId="{51DF321D-3BBA-4545-8424-1BB44DD484AB}" destId="{4517FBBA-EC60-AE4D-ABA3-30FBECDF4BDF}" srcOrd="1" destOrd="0" presId="urn:microsoft.com/office/officeart/2005/8/layout/hProcess9"/>
    <dgm:cxn modelId="{CD6A09A5-5488-4D29-A717-3D2259C85168}" type="presParOf" srcId="{4517FBBA-EC60-AE4D-ABA3-30FBECDF4BDF}" destId="{66418308-D9BF-C14F-A46B-F4AAAFE89B91}" srcOrd="0" destOrd="0" presId="urn:microsoft.com/office/officeart/2005/8/layout/hProcess9"/>
    <dgm:cxn modelId="{F272E2D2-5255-4284-9249-5FDE9363EA3A}" type="presParOf" srcId="{4517FBBA-EC60-AE4D-ABA3-30FBECDF4BDF}" destId="{D27850E7-6CE1-DC4B-8B04-2F885E655E04}" srcOrd="1" destOrd="0" presId="urn:microsoft.com/office/officeart/2005/8/layout/hProcess9"/>
    <dgm:cxn modelId="{D586B22C-04FE-4EEB-B7AC-25FBCF02AE5A}" type="presParOf" srcId="{4517FBBA-EC60-AE4D-ABA3-30FBECDF4BDF}" destId="{CECE5934-D04C-B244-98EA-7378FF62C687}" srcOrd="2" destOrd="0" presId="urn:microsoft.com/office/officeart/2005/8/layout/hProcess9"/>
    <dgm:cxn modelId="{F0BD275F-A9CB-435F-BE51-350BFD897185}" type="presParOf" srcId="{4517FBBA-EC60-AE4D-ABA3-30FBECDF4BDF}" destId="{E0893149-E3B2-5546-90A5-D649B31B53AC}" srcOrd="3" destOrd="0" presId="urn:microsoft.com/office/officeart/2005/8/layout/hProcess9"/>
    <dgm:cxn modelId="{E4D9E627-4737-4FD3-B742-3318F33FE3F6}" type="presParOf" srcId="{4517FBBA-EC60-AE4D-ABA3-30FBECDF4BDF}" destId="{79C5E6D8-2847-F447-9D07-319B928A8FC8}" srcOrd="4" destOrd="0" presId="urn:microsoft.com/office/officeart/2005/8/layout/hProcess9"/>
    <dgm:cxn modelId="{F7CF0555-317D-453E-94DF-E52B496CAB94}" type="presParOf" srcId="{4517FBBA-EC60-AE4D-ABA3-30FBECDF4BDF}" destId="{5AC9194D-E3EF-7041-A0E3-CA076C2E9A60}" srcOrd="5" destOrd="0" presId="urn:microsoft.com/office/officeart/2005/8/layout/hProcess9"/>
    <dgm:cxn modelId="{CDA2796F-829D-4B5E-BCA4-B694DE8774D3}" type="presParOf" srcId="{4517FBBA-EC60-AE4D-ABA3-30FBECDF4BDF}" destId="{4476A394-1578-B443-9923-9E9465C6DB9E}"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EE0C36-862D-4901-8FAF-D0A7E8FD507B}" type="doc">
      <dgm:prSet loTypeId="urn:microsoft.com/office/officeart/2005/8/layout/chevron1" loCatId="process" qsTypeId="urn:microsoft.com/office/officeart/2005/8/quickstyle/simple4" qsCatId="simple" csTypeId="urn:microsoft.com/office/officeart/2005/8/colors/colorful1" csCatId="colorful" phldr="1"/>
      <dgm:spPr/>
    </dgm:pt>
    <dgm:pt modelId="{FC9EE784-6711-46F3-91C9-E98E9EC6E22C}">
      <dgm:prSet phldrT="[文本]"/>
      <dgm:spPr>
        <a:xfrm>
          <a:off x="3281" y="511307"/>
          <a:ext cx="3046135" cy="1218454"/>
        </a:xfr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a:solidFill>
                <a:sysClr val="window" lastClr="FFFFFF"/>
              </a:solidFill>
              <a:latin typeface="Arial"/>
              <a:ea typeface="华文细黑"/>
              <a:cs typeface="+mn-cs"/>
            </a:rPr>
            <a:t>编译</a:t>
          </a:r>
        </a:p>
      </dgm:t>
    </dgm:pt>
    <dgm:pt modelId="{847577D4-1298-4313-BA39-AE9C65CFA63B}" type="parTrans" cxnId="{AC856530-A3EE-4089-A072-DA6013F20822}">
      <dgm:prSet/>
      <dgm:spPr/>
      <dgm:t>
        <a:bodyPr/>
        <a:lstStyle/>
        <a:p>
          <a:endParaRPr lang="zh-CN" altLang="en-US"/>
        </a:p>
      </dgm:t>
    </dgm:pt>
    <dgm:pt modelId="{36E60ED5-FEA3-48E7-9D57-60B7F8F69DE5}" type="sibTrans" cxnId="{AC856530-A3EE-4089-A072-DA6013F20822}">
      <dgm:prSet/>
      <dgm:spPr/>
      <dgm:t>
        <a:bodyPr/>
        <a:lstStyle/>
        <a:p>
          <a:endParaRPr lang="zh-CN" altLang="en-US"/>
        </a:p>
      </dgm:t>
    </dgm:pt>
    <dgm:pt modelId="{8CA651E9-AA33-45DE-A16C-FF423B392552}">
      <dgm:prSet phldrT="[文本]"/>
      <dgm:spPr>
        <a:xfrm>
          <a:off x="5663551" y="511307"/>
          <a:ext cx="3046135" cy="1218454"/>
        </a:xfr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a:solidFill>
                <a:sysClr val="window" lastClr="FFFFFF"/>
              </a:solidFill>
              <a:latin typeface="Arial"/>
              <a:ea typeface="华文细黑"/>
              <a:cs typeface="+mn-cs"/>
            </a:rPr>
            <a:t>加载</a:t>
          </a:r>
        </a:p>
      </dgm:t>
    </dgm:pt>
    <dgm:pt modelId="{9A17A7D9-A781-4701-AAE5-9A14414541EB}" type="parTrans" cxnId="{CC95866C-F726-4DD8-9234-977AD6A40590}">
      <dgm:prSet/>
      <dgm:spPr/>
      <dgm:t>
        <a:bodyPr/>
        <a:lstStyle/>
        <a:p>
          <a:endParaRPr lang="zh-CN" altLang="en-US"/>
        </a:p>
      </dgm:t>
    </dgm:pt>
    <dgm:pt modelId="{DA1CC50C-29DA-4088-9E54-82731C52D710}" type="sibTrans" cxnId="{CC95866C-F726-4DD8-9234-977AD6A40590}">
      <dgm:prSet/>
      <dgm:spPr/>
      <dgm:t>
        <a:bodyPr/>
        <a:lstStyle/>
        <a:p>
          <a:endParaRPr lang="zh-CN" altLang="en-US"/>
        </a:p>
      </dgm:t>
    </dgm:pt>
    <dgm:pt modelId="{4A6F8530-A842-4DC9-8767-07ADF105D638}">
      <dgm:prSet phldrT="[文本]"/>
      <dgm:spPr>
        <a:xfrm>
          <a:off x="2833416" y="511307"/>
          <a:ext cx="3046135" cy="1218454"/>
        </a:xfr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a:solidFill>
                <a:sysClr val="window" lastClr="FFFFFF"/>
              </a:solidFill>
              <a:latin typeface="Arial"/>
              <a:ea typeface="华文细黑"/>
              <a:cs typeface="+mn-cs"/>
            </a:rPr>
            <a:t>链接</a:t>
          </a:r>
        </a:p>
      </dgm:t>
    </dgm:pt>
    <dgm:pt modelId="{B0729FE0-1AC3-4600-B2FD-0F6EFE8088E8}" type="parTrans" cxnId="{CF109E34-CDE9-4023-9858-718F8B408B25}">
      <dgm:prSet/>
      <dgm:spPr/>
      <dgm:t>
        <a:bodyPr/>
        <a:lstStyle/>
        <a:p>
          <a:endParaRPr lang="zh-CN" altLang="en-US"/>
        </a:p>
      </dgm:t>
    </dgm:pt>
    <dgm:pt modelId="{22D09320-F36F-4004-8CAD-DF979C697632}" type="sibTrans" cxnId="{CF109E34-CDE9-4023-9858-718F8B408B25}">
      <dgm:prSet/>
      <dgm:spPr/>
      <dgm:t>
        <a:bodyPr/>
        <a:lstStyle/>
        <a:p>
          <a:endParaRPr lang="zh-CN" altLang="en-US"/>
        </a:p>
      </dgm:t>
    </dgm:pt>
    <dgm:pt modelId="{2BBB758C-54D0-4AFC-8EBA-19C2595AF59B}">
      <dgm:prSet phldrT="[文本]" custT="1"/>
      <dgm:spPr>
        <a:xfrm>
          <a:off x="2833416" y="1882067"/>
          <a:ext cx="2436908" cy="1670625"/>
        </a:xfrm>
        <a:noFill/>
        <a:ln>
          <a:noFill/>
        </a:ln>
        <a:effectLst/>
      </dgm:spPr>
      <dgm:t>
        <a:bodyPr/>
        <a:lstStyle/>
        <a:p>
          <a:r>
            <a:rPr lang="zh-CN" altLang="en-US" sz="2800" dirty="0">
              <a:solidFill>
                <a:sysClr val="windowText" lastClr="000000">
                  <a:hueOff val="0"/>
                  <a:satOff val="0"/>
                  <a:lumOff val="0"/>
                  <a:alphaOff val="0"/>
                </a:sysClr>
              </a:solidFill>
              <a:latin typeface="+mn-ea"/>
              <a:ea typeface="+mn-ea"/>
              <a:cs typeface="+mn-cs"/>
            </a:rPr>
            <a:t>静态链接</a:t>
          </a:r>
        </a:p>
      </dgm:t>
    </dgm:pt>
    <dgm:pt modelId="{2D4CAB2C-BC1E-4DE0-9AA0-D89A3656EF75}" type="parTrans" cxnId="{FD897EE3-06D9-474F-856D-E795A1D13147}">
      <dgm:prSet/>
      <dgm:spPr/>
      <dgm:t>
        <a:bodyPr/>
        <a:lstStyle/>
        <a:p>
          <a:endParaRPr lang="zh-CN" altLang="en-US"/>
        </a:p>
      </dgm:t>
    </dgm:pt>
    <dgm:pt modelId="{526D3540-A4A8-49D7-8BF3-94C6041F342C}" type="sibTrans" cxnId="{FD897EE3-06D9-474F-856D-E795A1D13147}">
      <dgm:prSet/>
      <dgm:spPr/>
      <dgm:t>
        <a:bodyPr/>
        <a:lstStyle/>
        <a:p>
          <a:endParaRPr lang="zh-CN" altLang="en-US"/>
        </a:p>
      </dgm:t>
    </dgm:pt>
    <dgm:pt modelId="{0EE6269F-FFBD-4619-87F8-A8BB43F40252}">
      <dgm:prSet phldrT="[文本]" custT="1"/>
      <dgm:spPr>
        <a:xfrm>
          <a:off x="2833416" y="1882067"/>
          <a:ext cx="2436908" cy="1670625"/>
        </a:xfrm>
        <a:noFill/>
        <a:ln>
          <a:noFill/>
        </a:ln>
        <a:effectLst/>
      </dgm:spPr>
      <dgm:t>
        <a:bodyPr/>
        <a:lstStyle/>
        <a:p>
          <a:r>
            <a:rPr lang="zh-CN" altLang="en-US" sz="2800" dirty="0">
              <a:solidFill>
                <a:sysClr val="windowText" lastClr="000000">
                  <a:hueOff val="0"/>
                  <a:satOff val="0"/>
                  <a:lumOff val="0"/>
                  <a:alphaOff val="0"/>
                </a:sysClr>
              </a:solidFill>
              <a:latin typeface="+mn-ea"/>
              <a:ea typeface="+mn-ea"/>
              <a:cs typeface="+mn-cs"/>
            </a:rPr>
            <a:t>装入时链接</a:t>
          </a:r>
        </a:p>
      </dgm:t>
    </dgm:pt>
    <dgm:pt modelId="{CD04B250-6DB5-4110-85B1-BDBABB08015C}" type="parTrans" cxnId="{3E556456-4998-4151-9558-B9581E9E849D}">
      <dgm:prSet/>
      <dgm:spPr/>
      <dgm:t>
        <a:bodyPr/>
        <a:lstStyle/>
        <a:p>
          <a:endParaRPr lang="zh-CN" altLang="en-US"/>
        </a:p>
      </dgm:t>
    </dgm:pt>
    <dgm:pt modelId="{F3FABF36-5CD8-4112-84E2-9F4CB920F7A9}" type="sibTrans" cxnId="{3E556456-4998-4151-9558-B9581E9E849D}">
      <dgm:prSet/>
      <dgm:spPr/>
      <dgm:t>
        <a:bodyPr/>
        <a:lstStyle/>
        <a:p>
          <a:endParaRPr lang="zh-CN" altLang="en-US"/>
        </a:p>
      </dgm:t>
    </dgm:pt>
    <dgm:pt modelId="{8991B7DA-8F38-469C-AD83-70956B970B27}">
      <dgm:prSet phldrT="[文本]" custT="1"/>
      <dgm:spPr>
        <a:xfrm>
          <a:off x="2833416" y="1882067"/>
          <a:ext cx="2436908" cy="1670625"/>
        </a:xfrm>
        <a:noFill/>
        <a:ln>
          <a:noFill/>
        </a:ln>
        <a:effectLst/>
      </dgm:spPr>
      <dgm:t>
        <a:bodyPr/>
        <a:lstStyle/>
        <a:p>
          <a:r>
            <a:rPr lang="zh-CN" altLang="en-US" sz="2800" dirty="0">
              <a:solidFill>
                <a:sysClr val="windowText" lastClr="000000">
                  <a:hueOff val="0"/>
                  <a:satOff val="0"/>
                  <a:lumOff val="0"/>
                  <a:alphaOff val="0"/>
                </a:sysClr>
              </a:solidFill>
              <a:latin typeface="+mn-ea"/>
              <a:ea typeface="+mn-ea"/>
              <a:cs typeface="+mn-cs"/>
            </a:rPr>
            <a:t>运行时链接</a:t>
          </a:r>
        </a:p>
      </dgm:t>
    </dgm:pt>
    <dgm:pt modelId="{F72A5292-AFE9-4B54-8A0E-71A22D39460A}" type="parTrans" cxnId="{DF6ADE05-C0DE-44E1-B1FA-19FD1FBBD665}">
      <dgm:prSet/>
      <dgm:spPr/>
      <dgm:t>
        <a:bodyPr/>
        <a:lstStyle/>
        <a:p>
          <a:endParaRPr lang="zh-CN" altLang="en-US"/>
        </a:p>
      </dgm:t>
    </dgm:pt>
    <dgm:pt modelId="{F30AE935-8B59-4648-ABEF-2DD1E630906D}" type="sibTrans" cxnId="{DF6ADE05-C0DE-44E1-B1FA-19FD1FBBD665}">
      <dgm:prSet/>
      <dgm:spPr/>
      <dgm:t>
        <a:bodyPr/>
        <a:lstStyle/>
        <a:p>
          <a:endParaRPr lang="zh-CN" altLang="en-US"/>
        </a:p>
      </dgm:t>
    </dgm:pt>
    <dgm:pt modelId="{219538D2-682F-48AF-AA52-3599BD65139A}">
      <dgm:prSet phldrT="[文本]" custT="1"/>
      <dgm:spPr>
        <a:xfrm>
          <a:off x="5663551" y="1882067"/>
          <a:ext cx="2436908" cy="1670625"/>
        </a:xfrm>
        <a:noFill/>
        <a:ln>
          <a:noFill/>
        </a:ln>
        <a:effectLst/>
      </dgm:spPr>
      <dgm:t>
        <a:bodyPr/>
        <a:lstStyle/>
        <a:p>
          <a:r>
            <a:rPr lang="zh-CN" altLang="en-US" sz="2800" dirty="0">
              <a:solidFill>
                <a:sysClr val="windowText" lastClr="000000">
                  <a:hueOff val="0"/>
                  <a:satOff val="0"/>
                  <a:lumOff val="0"/>
                  <a:alphaOff val="0"/>
                </a:sysClr>
              </a:solidFill>
              <a:latin typeface="+mn-ea"/>
              <a:ea typeface="+mn-ea"/>
              <a:cs typeface="+mn-cs"/>
            </a:rPr>
            <a:t>绝对加载</a:t>
          </a:r>
        </a:p>
      </dgm:t>
    </dgm:pt>
    <dgm:pt modelId="{703D0FE9-269E-4509-A9DD-2B27D371E07C}" type="parTrans" cxnId="{7924A19A-AE0A-4051-BF06-1124AEBF0769}">
      <dgm:prSet/>
      <dgm:spPr/>
      <dgm:t>
        <a:bodyPr/>
        <a:lstStyle/>
        <a:p>
          <a:endParaRPr lang="zh-CN" altLang="en-US"/>
        </a:p>
      </dgm:t>
    </dgm:pt>
    <dgm:pt modelId="{6786B179-84B3-4EBA-80A9-B119531E0822}" type="sibTrans" cxnId="{7924A19A-AE0A-4051-BF06-1124AEBF0769}">
      <dgm:prSet/>
      <dgm:spPr/>
      <dgm:t>
        <a:bodyPr/>
        <a:lstStyle/>
        <a:p>
          <a:endParaRPr lang="zh-CN" altLang="en-US"/>
        </a:p>
      </dgm:t>
    </dgm:pt>
    <dgm:pt modelId="{A8F1C5CF-1D4A-4148-A0FF-66D010BEB879}">
      <dgm:prSet phldrT="[文本]" custT="1"/>
      <dgm:spPr>
        <a:xfrm>
          <a:off x="5663551" y="1882067"/>
          <a:ext cx="2436908" cy="1670625"/>
        </a:xfrm>
        <a:noFill/>
        <a:ln>
          <a:noFill/>
        </a:ln>
        <a:effectLst/>
      </dgm:spPr>
      <dgm:t>
        <a:bodyPr/>
        <a:lstStyle/>
        <a:p>
          <a:r>
            <a:rPr lang="zh-CN" altLang="en-US" sz="2800" dirty="0">
              <a:solidFill>
                <a:sysClr val="windowText" lastClr="000000">
                  <a:hueOff val="0"/>
                  <a:satOff val="0"/>
                  <a:lumOff val="0"/>
                  <a:alphaOff val="0"/>
                </a:sysClr>
              </a:solidFill>
              <a:latin typeface="+mn-ea"/>
              <a:ea typeface="+mn-ea"/>
              <a:cs typeface="+mn-cs"/>
            </a:rPr>
            <a:t>可重定位加载</a:t>
          </a:r>
        </a:p>
      </dgm:t>
    </dgm:pt>
    <dgm:pt modelId="{102D2E44-5B9E-459E-A214-F5FC5CF066F4}" type="parTrans" cxnId="{1FE08159-0527-4511-8ABD-69E516E03A3B}">
      <dgm:prSet/>
      <dgm:spPr/>
      <dgm:t>
        <a:bodyPr/>
        <a:lstStyle/>
        <a:p>
          <a:endParaRPr lang="zh-CN" altLang="en-US"/>
        </a:p>
      </dgm:t>
    </dgm:pt>
    <dgm:pt modelId="{F439C868-81AC-4BB1-A358-6E84A6ACC236}" type="sibTrans" cxnId="{1FE08159-0527-4511-8ABD-69E516E03A3B}">
      <dgm:prSet/>
      <dgm:spPr/>
      <dgm:t>
        <a:bodyPr/>
        <a:lstStyle/>
        <a:p>
          <a:endParaRPr lang="zh-CN" altLang="en-US"/>
        </a:p>
      </dgm:t>
    </dgm:pt>
    <dgm:pt modelId="{4EF30CA8-7A59-4A84-A2EE-A96F3C979845}">
      <dgm:prSet phldrT="[文本]" custT="1"/>
      <dgm:spPr>
        <a:xfrm>
          <a:off x="5663551" y="1882067"/>
          <a:ext cx="2436908" cy="1670625"/>
        </a:xfrm>
        <a:noFill/>
        <a:ln>
          <a:noFill/>
        </a:ln>
        <a:effectLst/>
      </dgm:spPr>
      <dgm:t>
        <a:bodyPr/>
        <a:lstStyle/>
        <a:p>
          <a:r>
            <a:rPr lang="zh-CN" altLang="en-US" sz="2800" dirty="0">
              <a:solidFill>
                <a:sysClr val="windowText" lastClr="000000">
                  <a:hueOff val="0"/>
                  <a:satOff val="0"/>
                  <a:lumOff val="0"/>
                  <a:alphaOff val="0"/>
                </a:sysClr>
              </a:solidFill>
              <a:latin typeface="+mn-ea"/>
              <a:ea typeface="+mn-ea"/>
              <a:cs typeface="+mn-cs"/>
            </a:rPr>
            <a:t>动态运行时加载</a:t>
          </a:r>
        </a:p>
      </dgm:t>
    </dgm:pt>
    <dgm:pt modelId="{497A8FFF-323B-4AF8-9620-F4BE40B0F47F}" type="parTrans" cxnId="{CEC3FD81-24AA-4A43-B6FD-47E01941AFEE}">
      <dgm:prSet/>
      <dgm:spPr/>
      <dgm:t>
        <a:bodyPr/>
        <a:lstStyle/>
        <a:p>
          <a:endParaRPr lang="zh-CN" altLang="en-US"/>
        </a:p>
      </dgm:t>
    </dgm:pt>
    <dgm:pt modelId="{AB393B0F-60AF-4E94-8059-C369E4445F03}" type="sibTrans" cxnId="{CEC3FD81-24AA-4A43-B6FD-47E01941AFEE}">
      <dgm:prSet/>
      <dgm:spPr/>
      <dgm:t>
        <a:bodyPr/>
        <a:lstStyle/>
        <a:p>
          <a:endParaRPr lang="zh-CN" altLang="en-US"/>
        </a:p>
      </dgm:t>
    </dgm:pt>
    <dgm:pt modelId="{131FF74D-EF7B-4EE8-A2E7-63C3CA7FDFDC}" type="pres">
      <dgm:prSet presAssocID="{ACEE0C36-862D-4901-8FAF-D0A7E8FD507B}" presName="Name0" presStyleCnt="0">
        <dgm:presLayoutVars>
          <dgm:dir/>
          <dgm:animLvl val="lvl"/>
          <dgm:resizeHandles val="exact"/>
        </dgm:presLayoutVars>
      </dgm:prSet>
      <dgm:spPr/>
    </dgm:pt>
    <dgm:pt modelId="{6A6CE17A-239A-41F1-9C0D-6AF887C46205}" type="pres">
      <dgm:prSet presAssocID="{FC9EE784-6711-46F3-91C9-E98E9EC6E22C}" presName="composite" presStyleCnt="0"/>
      <dgm:spPr/>
    </dgm:pt>
    <dgm:pt modelId="{96C153AF-5749-4F44-B92A-BB75450595CF}" type="pres">
      <dgm:prSet presAssocID="{FC9EE784-6711-46F3-91C9-E98E9EC6E22C}" presName="parTx" presStyleLbl="node1" presStyleIdx="0" presStyleCnt="3">
        <dgm:presLayoutVars>
          <dgm:chMax val="0"/>
          <dgm:chPref val="0"/>
          <dgm:bulletEnabled val="1"/>
        </dgm:presLayoutVars>
      </dgm:prSet>
      <dgm:spPr>
        <a:prstGeom prst="chevron">
          <a:avLst/>
        </a:prstGeom>
      </dgm:spPr>
    </dgm:pt>
    <dgm:pt modelId="{A07A29E6-EDA4-46D2-B705-170063469500}" type="pres">
      <dgm:prSet presAssocID="{FC9EE784-6711-46F3-91C9-E98E9EC6E22C}" presName="desTx" presStyleLbl="revTx" presStyleIdx="0" presStyleCnt="2">
        <dgm:presLayoutVars>
          <dgm:bulletEnabled val="1"/>
        </dgm:presLayoutVars>
      </dgm:prSet>
      <dgm:spPr/>
    </dgm:pt>
    <dgm:pt modelId="{842F028D-1958-4597-811C-8E7896EDA9D1}" type="pres">
      <dgm:prSet presAssocID="{36E60ED5-FEA3-48E7-9D57-60B7F8F69DE5}" presName="space" presStyleCnt="0"/>
      <dgm:spPr/>
    </dgm:pt>
    <dgm:pt modelId="{164902DB-E5DF-47BA-BE4E-63D2FB85C1C9}" type="pres">
      <dgm:prSet presAssocID="{4A6F8530-A842-4DC9-8767-07ADF105D638}" presName="composite" presStyleCnt="0"/>
      <dgm:spPr/>
    </dgm:pt>
    <dgm:pt modelId="{92D748BE-E9EF-4273-B6A7-8294268C7D2C}" type="pres">
      <dgm:prSet presAssocID="{4A6F8530-A842-4DC9-8767-07ADF105D638}" presName="parTx" presStyleLbl="node1" presStyleIdx="1" presStyleCnt="3">
        <dgm:presLayoutVars>
          <dgm:chMax val="0"/>
          <dgm:chPref val="0"/>
          <dgm:bulletEnabled val="1"/>
        </dgm:presLayoutVars>
      </dgm:prSet>
      <dgm:spPr>
        <a:prstGeom prst="chevron">
          <a:avLst/>
        </a:prstGeom>
      </dgm:spPr>
    </dgm:pt>
    <dgm:pt modelId="{14E454FE-172C-4DEF-8621-34517F08B18C}" type="pres">
      <dgm:prSet presAssocID="{4A6F8530-A842-4DC9-8767-07ADF105D638}" presName="desTx" presStyleLbl="revTx" presStyleIdx="0" presStyleCnt="2" custScaleX="125319">
        <dgm:presLayoutVars>
          <dgm:bulletEnabled val="1"/>
        </dgm:presLayoutVars>
      </dgm:prSet>
      <dgm:spPr>
        <a:prstGeom prst="rect">
          <a:avLst/>
        </a:prstGeom>
      </dgm:spPr>
    </dgm:pt>
    <dgm:pt modelId="{646657AB-ADDA-46B3-BB17-E725F82DFE08}" type="pres">
      <dgm:prSet presAssocID="{22D09320-F36F-4004-8CAD-DF979C697632}" presName="space" presStyleCnt="0"/>
      <dgm:spPr/>
    </dgm:pt>
    <dgm:pt modelId="{C9A8C2F1-17D1-4E2A-A03E-823CF262A25C}" type="pres">
      <dgm:prSet presAssocID="{8CA651E9-AA33-45DE-A16C-FF423B392552}" presName="composite" presStyleCnt="0"/>
      <dgm:spPr/>
    </dgm:pt>
    <dgm:pt modelId="{6CA4E663-B25D-47ED-944D-3D10061C988F}" type="pres">
      <dgm:prSet presAssocID="{8CA651E9-AA33-45DE-A16C-FF423B392552}" presName="parTx" presStyleLbl="node1" presStyleIdx="2" presStyleCnt="3">
        <dgm:presLayoutVars>
          <dgm:chMax val="0"/>
          <dgm:chPref val="0"/>
          <dgm:bulletEnabled val="1"/>
        </dgm:presLayoutVars>
      </dgm:prSet>
      <dgm:spPr>
        <a:prstGeom prst="chevron">
          <a:avLst/>
        </a:prstGeom>
      </dgm:spPr>
    </dgm:pt>
    <dgm:pt modelId="{67BF58A0-8F37-4687-98F7-2CDAD7F5AAEA}" type="pres">
      <dgm:prSet presAssocID="{8CA651E9-AA33-45DE-A16C-FF423B392552}" presName="desTx" presStyleLbl="revTx" presStyleIdx="1" presStyleCnt="2" custScaleX="133853" custLinFactNeighborX="11325">
        <dgm:presLayoutVars>
          <dgm:bulletEnabled val="1"/>
        </dgm:presLayoutVars>
      </dgm:prSet>
      <dgm:spPr>
        <a:prstGeom prst="rect">
          <a:avLst/>
        </a:prstGeom>
      </dgm:spPr>
    </dgm:pt>
  </dgm:ptLst>
  <dgm:cxnLst>
    <dgm:cxn modelId="{2CCEB703-F88F-4FFF-A11B-EF75DE032F2F}" type="presOf" srcId="{8CA651E9-AA33-45DE-A16C-FF423B392552}" destId="{6CA4E663-B25D-47ED-944D-3D10061C988F}" srcOrd="0" destOrd="0" presId="urn:microsoft.com/office/officeart/2005/8/layout/chevron1"/>
    <dgm:cxn modelId="{DF6ADE05-C0DE-44E1-B1FA-19FD1FBBD665}" srcId="{4A6F8530-A842-4DC9-8767-07ADF105D638}" destId="{8991B7DA-8F38-469C-AD83-70956B970B27}" srcOrd="2" destOrd="0" parTransId="{F72A5292-AFE9-4B54-8A0E-71A22D39460A}" sibTransId="{F30AE935-8B59-4648-ABEF-2DD1E630906D}"/>
    <dgm:cxn modelId="{AC856530-A3EE-4089-A072-DA6013F20822}" srcId="{ACEE0C36-862D-4901-8FAF-D0A7E8FD507B}" destId="{FC9EE784-6711-46F3-91C9-E98E9EC6E22C}" srcOrd="0" destOrd="0" parTransId="{847577D4-1298-4313-BA39-AE9C65CFA63B}" sibTransId="{36E60ED5-FEA3-48E7-9D57-60B7F8F69DE5}"/>
    <dgm:cxn modelId="{CF109E34-CDE9-4023-9858-718F8B408B25}" srcId="{ACEE0C36-862D-4901-8FAF-D0A7E8FD507B}" destId="{4A6F8530-A842-4DC9-8767-07ADF105D638}" srcOrd="1" destOrd="0" parTransId="{B0729FE0-1AC3-4600-B2FD-0F6EFE8088E8}" sibTransId="{22D09320-F36F-4004-8CAD-DF979C697632}"/>
    <dgm:cxn modelId="{E383F13B-306D-42EA-9374-18CE7E0FEFBF}" type="presOf" srcId="{219538D2-682F-48AF-AA52-3599BD65139A}" destId="{67BF58A0-8F37-4687-98F7-2CDAD7F5AAEA}" srcOrd="0" destOrd="0" presId="urn:microsoft.com/office/officeart/2005/8/layout/chevron1"/>
    <dgm:cxn modelId="{DD7D3A40-7D14-42E6-86BB-E5A0516ABEA5}" type="presOf" srcId="{8991B7DA-8F38-469C-AD83-70956B970B27}" destId="{14E454FE-172C-4DEF-8621-34517F08B18C}" srcOrd="0" destOrd="2" presId="urn:microsoft.com/office/officeart/2005/8/layout/chevron1"/>
    <dgm:cxn modelId="{3E556456-4998-4151-9558-B9581E9E849D}" srcId="{4A6F8530-A842-4DC9-8767-07ADF105D638}" destId="{0EE6269F-FFBD-4619-87F8-A8BB43F40252}" srcOrd="1" destOrd="0" parTransId="{CD04B250-6DB5-4110-85B1-BDBABB08015C}" sibTransId="{F3FABF36-5CD8-4112-84E2-9F4CB920F7A9}"/>
    <dgm:cxn modelId="{1FE08159-0527-4511-8ABD-69E516E03A3B}" srcId="{8CA651E9-AA33-45DE-A16C-FF423B392552}" destId="{A8F1C5CF-1D4A-4148-A0FF-66D010BEB879}" srcOrd="1" destOrd="0" parTransId="{102D2E44-5B9E-459E-A214-F5FC5CF066F4}" sibTransId="{F439C868-81AC-4BB1-A358-6E84A6ACC236}"/>
    <dgm:cxn modelId="{EEAFA866-2C8C-4C1F-9B40-26C6E565B2D2}" type="presOf" srcId="{ACEE0C36-862D-4901-8FAF-D0A7E8FD507B}" destId="{131FF74D-EF7B-4EE8-A2E7-63C3CA7FDFDC}" srcOrd="0" destOrd="0" presId="urn:microsoft.com/office/officeart/2005/8/layout/chevron1"/>
    <dgm:cxn modelId="{CC95866C-F726-4DD8-9234-977AD6A40590}" srcId="{ACEE0C36-862D-4901-8FAF-D0A7E8FD507B}" destId="{8CA651E9-AA33-45DE-A16C-FF423B392552}" srcOrd="2" destOrd="0" parTransId="{9A17A7D9-A781-4701-AAE5-9A14414541EB}" sibTransId="{DA1CC50C-29DA-4088-9E54-82731C52D710}"/>
    <dgm:cxn modelId="{CEC3FD81-24AA-4A43-B6FD-47E01941AFEE}" srcId="{8CA651E9-AA33-45DE-A16C-FF423B392552}" destId="{4EF30CA8-7A59-4A84-A2EE-A96F3C979845}" srcOrd="2" destOrd="0" parTransId="{497A8FFF-323B-4AF8-9620-F4BE40B0F47F}" sibTransId="{AB393B0F-60AF-4E94-8059-C369E4445F03}"/>
    <dgm:cxn modelId="{7924A19A-AE0A-4051-BF06-1124AEBF0769}" srcId="{8CA651E9-AA33-45DE-A16C-FF423B392552}" destId="{219538D2-682F-48AF-AA52-3599BD65139A}" srcOrd="0" destOrd="0" parTransId="{703D0FE9-269E-4509-A9DD-2B27D371E07C}" sibTransId="{6786B179-84B3-4EBA-80A9-B119531E0822}"/>
    <dgm:cxn modelId="{FBFB0CAC-1D53-46DA-85F2-47B443F25607}" type="presOf" srcId="{2BBB758C-54D0-4AFC-8EBA-19C2595AF59B}" destId="{14E454FE-172C-4DEF-8621-34517F08B18C}" srcOrd="0" destOrd="0" presId="urn:microsoft.com/office/officeart/2005/8/layout/chevron1"/>
    <dgm:cxn modelId="{24550BAF-3A61-4925-AFFE-49B3CA4D8611}" type="presOf" srcId="{4EF30CA8-7A59-4A84-A2EE-A96F3C979845}" destId="{67BF58A0-8F37-4687-98F7-2CDAD7F5AAEA}" srcOrd="0" destOrd="2" presId="urn:microsoft.com/office/officeart/2005/8/layout/chevron1"/>
    <dgm:cxn modelId="{A8331FB8-7922-4156-9720-8B7CFD6FA289}" type="presOf" srcId="{0EE6269F-FFBD-4619-87F8-A8BB43F40252}" destId="{14E454FE-172C-4DEF-8621-34517F08B18C}" srcOrd="0" destOrd="1" presId="urn:microsoft.com/office/officeart/2005/8/layout/chevron1"/>
    <dgm:cxn modelId="{FFF87BB9-F0E0-492F-847F-D72F248A8958}" type="presOf" srcId="{FC9EE784-6711-46F3-91C9-E98E9EC6E22C}" destId="{96C153AF-5749-4F44-B92A-BB75450595CF}" srcOrd="0" destOrd="0" presId="urn:microsoft.com/office/officeart/2005/8/layout/chevron1"/>
    <dgm:cxn modelId="{FD897EE3-06D9-474F-856D-E795A1D13147}" srcId="{4A6F8530-A842-4DC9-8767-07ADF105D638}" destId="{2BBB758C-54D0-4AFC-8EBA-19C2595AF59B}" srcOrd="0" destOrd="0" parTransId="{2D4CAB2C-BC1E-4DE0-9AA0-D89A3656EF75}" sibTransId="{526D3540-A4A8-49D7-8BF3-94C6041F342C}"/>
    <dgm:cxn modelId="{9D21F7F6-237C-4320-84E7-1A152F31DCFA}" type="presOf" srcId="{4A6F8530-A842-4DC9-8767-07ADF105D638}" destId="{92D748BE-E9EF-4273-B6A7-8294268C7D2C}" srcOrd="0" destOrd="0" presId="urn:microsoft.com/office/officeart/2005/8/layout/chevron1"/>
    <dgm:cxn modelId="{B18041F9-3A3E-424F-9660-274EFD206A00}" type="presOf" srcId="{A8F1C5CF-1D4A-4148-A0FF-66D010BEB879}" destId="{67BF58A0-8F37-4687-98F7-2CDAD7F5AAEA}" srcOrd="0" destOrd="1" presId="urn:microsoft.com/office/officeart/2005/8/layout/chevron1"/>
    <dgm:cxn modelId="{1A73A2A6-66BB-4E99-A257-3ECEC102435A}" type="presParOf" srcId="{131FF74D-EF7B-4EE8-A2E7-63C3CA7FDFDC}" destId="{6A6CE17A-239A-41F1-9C0D-6AF887C46205}" srcOrd="0" destOrd="0" presId="urn:microsoft.com/office/officeart/2005/8/layout/chevron1"/>
    <dgm:cxn modelId="{06042B13-4C02-4EE9-B3AD-9A8FF3B04B5E}" type="presParOf" srcId="{6A6CE17A-239A-41F1-9C0D-6AF887C46205}" destId="{96C153AF-5749-4F44-B92A-BB75450595CF}" srcOrd="0" destOrd="0" presId="urn:microsoft.com/office/officeart/2005/8/layout/chevron1"/>
    <dgm:cxn modelId="{1FC45E50-60EB-4B15-8AF1-ABE8F4546509}" type="presParOf" srcId="{6A6CE17A-239A-41F1-9C0D-6AF887C46205}" destId="{A07A29E6-EDA4-46D2-B705-170063469500}" srcOrd="1" destOrd="0" presId="urn:microsoft.com/office/officeart/2005/8/layout/chevron1"/>
    <dgm:cxn modelId="{9230E059-9A53-4F42-82AC-3AA260E7CBBD}" type="presParOf" srcId="{131FF74D-EF7B-4EE8-A2E7-63C3CA7FDFDC}" destId="{842F028D-1958-4597-811C-8E7896EDA9D1}" srcOrd="1" destOrd="0" presId="urn:microsoft.com/office/officeart/2005/8/layout/chevron1"/>
    <dgm:cxn modelId="{6B2051F2-4EAB-42A9-88DB-FC46AFE75284}" type="presParOf" srcId="{131FF74D-EF7B-4EE8-A2E7-63C3CA7FDFDC}" destId="{164902DB-E5DF-47BA-BE4E-63D2FB85C1C9}" srcOrd="2" destOrd="0" presId="urn:microsoft.com/office/officeart/2005/8/layout/chevron1"/>
    <dgm:cxn modelId="{8CF21DDB-5EDC-47DA-9A44-58EAF3644AEF}" type="presParOf" srcId="{164902DB-E5DF-47BA-BE4E-63D2FB85C1C9}" destId="{92D748BE-E9EF-4273-B6A7-8294268C7D2C}" srcOrd="0" destOrd="0" presId="urn:microsoft.com/office/officeart/2005/8/layout/chevron1"/>
    <dgm:cxn modelId="{E9A1B537-5F0B-4F23-9E82-6BB9569DD360}" type="presParOf" srcId="{164902DB-E5DF-47BA-BE4E-63D2FB85C1C9}" destId="{14E454FE-172C-4DEF-8621-34517F08B18C}" srcOrd="1" destOrd="0" presId="urn:microsoft.com/office/officeart/2005/8/layout/chevron1"/>
    <dgm:cxn modelId="{46128536-16DF-4B64-8ED2-3E0259FAE727}" type="presParOf" srcId="{131FF74D-EF7B-4EE8-A2E7-63C3CA7FDFDC}" destId="{646657AB-ADDA-46B3-BB17-E725F82DFE08}" srcOrd="3" destOrd="0" presId="urn:microsoft.com/office/officeart/2005/8/layout/chevron1"/>
    <dgm:cxn modelId="{DDDB96CD-E449-4CD9-8361-815F3A18567F}" type="presParOf" srcId="{131FF74D-EF7B-4EE8-A2E7-63C3CA7FDFDC}" destId="{C9A8C2F1-17D1-4E2A-A03E-823CF262A25C}" srcOrd="4" destOrd="0" presId="urn:microsoft.com/office/officeart/2005/8/layout/chevron1"/>
    <dgm:cxn modelId="{A1EEAFBD-F047-4A07-81E5-DE116A605336}" type="presParOf" srcId="{C9A8C2F1-17D1-4E2A-A03E-823CF262A25C}" destId="{6CA4E663-B25D-47ED-944D-3D10061C988F}" srcOrd="0" destOrd="0" presId="urn:microsoft.com/office/officeart/2005/8/layout/chevron1"/>
    <dgm:cxn modelId="{017BE60C-B709-4EA5-9366-83296239AB2C}" type="presParOf" srcId="{C9A8C2F1-17D1-4E2A-A03E-823CF262A25C}" destId="{67BF58A0-8F37-4687-98F7-2CDAD7F5AAEA}"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4781B9-B76E-DE48-B6CD-1871E6686F0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7D9E317-E96A-8F48-9BFD-FBD175380725}">
      <dgm:prSet phldrT="[Text]" custT="1"/>
      <dgm:spPr>
        <a:solidFill>
          <a:schemeClr val="accent4">
            <a:lumMod val="75000"/>
          </a:schemeClr>
        </a:solidFill>
        <a:ln>
          <a:solidFill>
            <a:schemeClr val="accent4">
              <a:lumMod val="75000"/>
            </a:schemeClr>
          </a:solidFill>
        </a:ln>
      </dgm:spPr>
      <dgm:t>
        <a:bodyPr/>
        <a:lstStyle/>
        <a:p>
          <a:r>
            <a:rPr lang="zh-CN" altLang="en-US" sz="2500" dirty="0"/>
            <a:t>程序按模块组织</a:t>
          </a:r>
          <a:endParaRPr lang="en-US" sz="2500" dirty="0"/>
        </a:p>
      </dgm:t>
    </dgm:pt>
    <dgm:pt modelId="{3F4CFE7A-5820-7E42-BB25-B05B712121FB}" type="parTrans" cxnId="{D9947A88-8D99-3B4B-8191-74BDAA1EE1C5}">
      <dgm:prSet/>
      <dgm:spPr/>
      <dgm:t>
        <a:bodyPr/>
        <a:lstStyle/>
        <a:p>
          <a:endParaRPr lang="en-US"/>
        </a:p>
      </dgm:t>
    </dgm:pt>
    <dgm:pt modelId="{0A488997-47DE-2048-8169-AD6C50AAF938}" type="sibTrans" cxnId="{D9947A88-8D99-3B4B-8191-74BDAA1EE1C5}">
      <dgm:prSet/>
      <dgm:spPr/>
      <dgm:t>
        <a:bodyPr/>
        <a:lstStyle/>
        <a:p>
          <a:endParaRPr lang="en-US"/>
        </a:p>
      </dgm:t>
    </dgm:pt>
    <dgm:pt modelId="{1C7C63AB-06D3-0241-920D-B97768525412}">
      <dgm:prSet/>
      <dgm:spPr>
        <a:solidFill>
          <a:schemeClr val="bg1"/>
        </a:solidFill>
      </dgm:spPr>
      <dgm:t>
        <a:bodyPr/>
        <a:lstStyle/>
        <a:p>
          <a:r>
            <a:rPr lang="zh-CN" altLang="en-US" dirty="0"/>
            <a:t>可以独立编写和编译模块</a:t>
          </a:r>
          <a:endParaRPr lang="en-US" dirty="0"/>
        </a:p>
      </dgm:t>
    </dgm:pt>
    <dgm:pt modelId="{F741D7E0-A918-2841-8387-EEE252900975}" type="parTrans" cxnId="{B6C2FE04-64F9-7943-BFD4-434D29EA826D}">
      <dgm:prSet/>
      <dgm:spPr/>
      <dgm:t>
        <a:bodyPr/>
        <a:lstStyle/>
        <a:p>
          <a:endParaRPr lang="en-US"/>
        </a:p>
      </dgm:t>
    </dgm:pt>
    <dgm:pt modelId="{CF58A067-688F-2744-AE12-E10F8E99A363}" type="sibTrans" cxnId="{B6C2FE04-64F9-7943-BFD4-434D29EA826D}">
      <dgm:prSet/>
      <dgm:spPr/>
      <dgm:t>
        <a:bodyPr/>
        <a:lstStyle/>
        <a:p>
          <a:endParaRPr lang="en-US"/>
        </a:p>
      </dgm:t>
    </dgm:pt>
    <dgm:pt modelId="{5B87985D-768B-DC44-8FF5-B494D1A296E1}">
      <dgm:prSet/>
      <dgm:spPr>
        <a:solidFill>
          <a:schemeClr val="bg1"/>
        </a:solidFill>
      </dgm:spPr>
      <dgm:t>
        <a:bodyPr/>
        <a:lstStyle/>
        <a:p>
          <a:r>
            <a:rPr lang="zh-CN" altLang="en-US" dirty="0"/>
            <a:t>可以为不同的模块提供不同的保护级别（只读、只执行）</a:t>
          </a:r>
          <a:endParaRPr lang="en-US" dirty="0"/>
        </a:p>
      </dgm:t>
    </dgm:pt>
    <dgm:pt modelId="{E7DDB814-C877-4A46-88E6-5D1B71686589}" type="parTrans" cxnId="{1E56D556-3062-9444-8320-202CE9C86A2D}">
      <dgm:prSet/>
      <dgm:spPr/>
      <dgm:t>
        <a:bodyPr/>
        <a:lstStyle/>
        <a:p>
          <a:endParaRPr lang="en-US"/>
        </a:p>
      </dgm:t>
    </dgm:pt>
    <dgm:pt modelId="{96556E07-6761-CF4F-9301-87BF281EB7B1}" type="sibTrans" cxnId="{1E56D556-3062-9444-8320-202CE9C86A2D}">
      <dgm:prSet/>
      <dgm:spPr/>
      <dgm:t>
        <a:bodyPr/>
        <a:lstStyle/>
        <a:p>
          <a:endParaRPr lang="en-US"/>
        </a:p>
      </dgm:t>
    </dgm:pt>
    <dgm:pt modelId="{D44BB826-6576-BF41-8AE1-1F4600BE09C9}">
      <dgm:prSet/>
      <dgm:spPr>
        <a:solidFill>
          <a:schemeClr val="bg1"/>
        </a:solidFill>
      </dgm:spPr>
      <dgm:t>
        <a:bodyPr/>
        <a:lstStyle/>
        <a:p>
          <a:r>
            <a:rPr lang="zh-CN" altLang="en-US" dirty="0"/>
            <a:t>模块可以被多个进程共享，与用户看待问题的方式一致</a:t>
          </a:r>
          <a:endParaRPr lang="en-US" dirty="0"/>
        </a:p>
      </dgm:t>
    </dgm:pt>
    <dgm:pt modelId="{D89F9484-23F6-CD46-86C8-729273D1EC45}" type="parTrans" cxnId="{57A3FDD5-4B35-6E43-8396-107CF947B4D0}">
      <dgm:prSet/>
      <dgm:spPr/>
      <dgm:t>
        <a:bodyPr/>
        <a:lstStyle/>
        <a:p>
          <a:endParaRPr lang="en-US"/>
        </a:p>
      </dgm:t>
    </dgm:pt>
    <dgm:pt modelId="{D07EFE69-3DF6-7D43-A066-AD2373878422}" type="sibTrans" cxnId="{57A3FDD5-4B35-6E43-8396-107CF947B4D0}">
      <dgm:prSet/>
      <dgm:spPr/>
      <dgm:t>
        <a:bodyPr/>
        <a:lstStyle/>
        <a:p>
          <a:endParaRPr lang="en-US"/>
        </a:p>
      </dgm:t>
    </dgm:pt>
    <dgm:pt modelId="{3E1BEDC8-350A-874B-8364-625D062A1AF4}" type="pres">
      <dgm:prSet presAssocID="{914781B9-B76E-DE48-B6CD-1871E6686F03}" presName="Name0" presStyleCnt="0">
        <dgm:presLayoutVars>
          <dgm:dir/>
          <dgm:animLvl val="lvl"/>
          <dgm:resizeHandles val="exact"/>
        </dgm:presLayoutVars>
      </dgm:prSet>
      <dgm:spPr/>
    </dgm:pt>
    <dgm:pt modelId="{27A62740-23BB-9348-9B74-BD00C3F5D9C1}" type="pres">
      <dgm:prSet presAssocID="{F7D9E317-E96A-8F48-9BFD-FBD175380725}" presName="composite" presStyleCnt="0"/>
      <dgm:spPr/>
    </dgm:pt>
    <dgm:pt modelId="{334D193C-839A-0E44-B28B-3AFED529D922}" type="pres">
      <dgm:prSet presAssocID="{F7D9E317-E96A-8F48-9BFD-FBD175380725}" presName="parTx" presStyleLbl="alignNode1" presStyleIdx="0" presStyleCnt="1" custLinFactNeighborX="-10465" custLinFactNeighborY="-20191">
        <dgm:presLayoutVars>
          <dgm:chMax val="0"/>
          <dgm:chPref val="0"/>
          <dgm:bulletEnabled val="1"/>
        </dgm:presLayoutVars>
      </dgm:prSet>
      <dgm:spPr/>
    </dgm:pt>
    <dgm:pt modelId="{7B231396-7652-0541-A496-2537BE7F010F}" type="pres">
      <dgm:prSet presAssocID="{F7D9E317-E96A-8F48-9BFD-FBD175380725}" presName="desTx" presStyleLbl="alignAccFollowNode1" presStyleIdx="0" presStyleCnt="1">
        <dgm:presLayoutVars>
          <dgm:bulletEnabled val="1"/>
        </dgm:presLayoutVars>
      </dgm:prSet>
      <dgm:spPr/>
    </dgm:pt>
  </dgm:ptLst>
  <dgm:cxnLst>
    <dgm:cxn modelId="{B6C2FE04-64F9-7943-BFD4-434D29EA826D}" srcId="{F7D9E317-E96A-8F48-9BFD-FBD175380725}" destId="{1C7C63AB-06D3-0241-920D-B97768525412}" srcOrd="0" destOrd="0" parTransId="{F741D7E0-A918-2841-8387-EEE252900975}" sibTransId="{CF58A067-688F-2744-AE12-E10F8E99A363}"/>
    <dgm:cxn modelId="{05C2A038-E784-43AD-92EB-333108350AF4}" type="presOf" srcId="{1C7C63AB-06D3-0241-920D-B97768525412}" destId="{7B231396-7652-0541-A496-2537BE7F010F}" srcOrd="0" destOrd="0" presId="urn:microsoft.com/office/officeart/2005/8/layout/hList1"/>
    <dgm:cxn modelId="{1E56D556-3062-9444-8320-202CE9C86A2D}" srcId="{F7D9E317-E96A-8F48-9BFD-FBD175380725}" destId="{5B87985D-768B-DC44-8FF5-B494D1A296E1}" srcOrd="1" destOrd="0" parTransId="{E7DDB814-C877-4A46-88E6-5D1B71686589}" sibTransId="{96556E07-6761-CF4F-9301-87BF281EB7B1}"/>
    <dgm:cxn modelId="{A609F583-6154-4F03-A2BD-57A8AD4567FE}" type="presOf" srcId="{914781B9-B76E-DE48-B6CD-1871E6686F03}" destId="{3E1BEDC8-350A-874B-8364-625D062A1AF4}" srcOrd="0" destOrd="0" presId="urn:microsoft.com/office/officeart/2005/8/layout/hList1"/>
    <dgm:cxn modelId="{D9947A88-8D99-3B4B-8191-74BDAA1EE1C5}" srcId="{914781B9-B76E-DE48-B6CD-1871E6686F03}" destId="{F7D9E317-E96A-8F48-9BFD-FBD175380725}" srcOrd="0" destOrd="0" parTransId="{3F4CFE7A-5820-7E42-BB25-B05B712121FB}" sibTransId="{0A488997-47DE-2048-8169-AD6C50AAF938}"/>
    <dgm:cxn modelId="{5036F5B3-F683-4589-95A8-B80931CDBB15}" type="presOf" srcId="{5B87985D-768B-DC44-8FF5-B494D1A296E1}" destId="{7B231396-7652-0541-A496-2537BE7F010F}" srcOrd="0" destOrd="1" presId="urn:microsoft.com/office/officeart/2005/8/layout/hList1"/>
    <dgm:cxn modelId="{0C4C7FBF-39C2-4FEC-8BD1-FCCC08B3959E}" type="presOf" srcId="{D44BB826-6576-BF41-8AE1-1F4600BE09C9}" destId="{7B231396-7652-0541-A496-2537BE7F010F}" srcOrd="0" destOrd="2" presId="urn:microsoft.com/office/officeart/2005/8/layout/hList1"/>
    <dgm:cxn modelId="{C1FBD1D3-5C00-444C-982B-5C50E31C5022}" type="presOf" srcId="{F7D9E317-E96A-8F48-9BFD-FBD175380725}" destId="{334D193C-839A-0E44-B28B-3AFED529D922}" srcOrd="0" destOrd="0" presId="urn:microsoft.com/office/officeart/2005/8/layout/hList1"/>
    <dgm:cxn modelId="{57A3FDD5-4B35-6E43-8396-107CF947B4D0}" srcId="{F7D9E317-E96A-8F48-9BFD-FBD175380725}" destId="{D44BB826-6576-BF41-8AE1-1F4600BE09C9}" srcOrd="2" destOrd="0" parTransId="{D89F9484-23F6-CD46-86C8-729273D1EC45}" sibTransId="{D07EFE69-3DF6-7D43-A066-AD2373878422}"/>
    <dgm:cxn modelId="{4861EFB7-82F4-4B90-BDB8-8AEF8CB2B262}" type="presParOf" srcId="{3E1BEDC8-350A-874B-8364-625D062A1AF4}" destId="{27A62740-23BB-9348-9B74-BD00C3F5D9C1}" srcOrd="0" destOrd="0" presId="urn:microsoft.com/office/officeart/2005/8/layout/hList1"/>
    <dgm:cxn modelId="{DDCB0B62-C068-4522-8BD2-79A9960006FA}" type="presParOf" srcId="{27A62740-23BB-9348-9B74-BD00C3F5D9C1}" destId="{334D193C-839A-0E44-B28B-3AFED529D922}" srcOrd="0" destOrd="0" presId="urn:microsoft.com/office/officeart/2005/8/layout/hList1"/>
    <dgm:cxn modelId="{0990AD8A-8415-4D95-B903-C8BF3DB0248B}" type="presParOf" srcId="{27A62740-23BB-9348-9B74-BD00C3F5D9C1}" destId="{7B231396-7652-0541-A496-2537BE7F010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8F8C9F-57D8-AE42-81D9-B91C0DAF6E3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2FD33C0-9D90-E448-99A8-39F24AC271E8}">
      <dgm:prSet/>
      <dgm:spPr/>
      <dgm:t>
        <a:bodyPr/>
        <a:lstStyle/>
        <a:p>
          <a:pPr rtl="0"/>
          <a:r>
            <a:rPr lang="zh-CN" altLang="en-US" dirty="0"/>
            <a:t>不应让程序员负责管理内存</a:t>
          </a:r>
          <a:endParaRPr lang="en-US" dirty="0"/>
        </a:p>
      </dgm:t>
    </dgm:pt>
    <dgm:pt modelId="{D29B1C74-5419-744E-AB83-4797593DDD29}" type="parTrans" cxnId="{B8051F1C-7620-6247-B847-90B3A680EF8E}">
      <dgm:prSet/>
      <dgm:spPr/>
      <dgm:t>
        <a:bodyPr/>
        <a:lstStyle/>
        <a:p>
          <a:endParaRPr lang="en-US"/>
        </a:p>
      </dgm:t>
    </dgm:pt>
    <dgm:pt modelId="{F9E3CB12-2C6D-D44D-A453-DBD5391E2C72}" type="sibTrans" cxnId="{B8051F1C-7620-6247-B847-90B3A680EF8E}">
      <dgm:prSet/>
      <dgm:spPr/>
      <dgm:t>
        <a:bodyPr/>
        <a:lstStyle/>
        <a:p>
          <a:endParaRPr lang="en-US"/>
        </a:p>
      </dgm:t>
    </dgm:pt>
    <dgm:pt modelId="{BA275269-8790-2648-BB18-E82260BC0144}">
      <dgm:prSet/>
      <dgm:spPr/>
      <dgm:t>
        <a:bodyPr/>
        <a:lstStyle/>
        <a:p>
          <a:pPr rtl="0"/>
          <a:r>
            <a:rPr lang="zh-CN" altLang="en-US" dirty="0"/>
            <a:t>供程序和数据使用的内存可能不足</a:t>
          </a:r>
          <a:endParaRPr lang="en-US" dirty="0"/>
        </a:p>
      </dgm:t>
    </dgm:pt>
    <dgm:pt modelId="{86DE4C53-D0E6-7247-A76C-943011D05056}" type="parTrans" cxnId="{8A933E08-4422-FF45-B60E-0D7959400A98}">
      <dgm:prSet/>
      <dgm:spPr/>
      <dgm:t>
        <a:bodyPr/>
        <a:lstStyle/>
        <a:p>
          <a:endParaRPr lang="en-US"/>
        </a:p>
      </dgm:t>
    </dgm:pt>
    <dgm:pt modelId="{AABBC9DC-68C3-6F46-B732-B6C7DC689FC0}" type="sibTrans" cxnId="{8A933E08-4422-FF45-B60E-0D7959400A98}">
      <dgm:prSet/>
      <dgm:spPr/>
      <dgm:t>
        <a:bodyPr/>
        <a:lstStyle/>
        <a:p>
          <a:endParaRPr lang="en-US"/>
        </a:p>
      </dgm:t>
    </dgm:pt>
    <dgm:pt modelId="{90223A1A-F998-AD4B-B5EA-B1841813D9D0}">
      <dgm:prSet/>
      <dgm:spPr/>
      <dgm:t>
        <a:bodyPr/>
        <a:lstStyle/>
        <a:p>
          <a:pPr rtl="0"/>
          <a:r>
            <a:rPr lang="zh-CN" altLang="en-US" b="1" dirty="0"/>
            <a:t>覆盖</a:t>
          </a:r>
          <a:r>
            <a:rPr lang="zh-CN" altLang="en-US" dirty="0"/>
            <a:t>（</a:t>
          </a:r>
          <a:r>
            <a:rPr lang="en-US" altLang="zh-CN" dirty="0"/>
            <a:t>overlaying</a:t>
          </a:r>
          <a:r>
            <a:rPr lang="zh-CN" altLang="en-US" dirty="0"/>
            <a:t>）允许不同的模块占用相同的存储空间，但编程耗时</a:t>
          </a:r>
          <a:endParaRPr lang="en-US" dirty="0"/>
        </a:p>
      </dgm:t>
    </dgm:pt>
    <dgm:pt modelId="{05585182-54FE-5441-A3DC-E97E0B33673B}" type="parTrans" cxnId="{86C39DC5-3674-634C-80DC-408EA7507149}">
      <dgm:prSet/>
      <dgm:spPr/>
      <dgm:t>
        <a:bodyPr/>
        <a:lstStyle/>
        <a:p>
          <a:endParaRPr lang="en-US" dirty="0"/>
        </a:p>
      </dgm:t>
    </dgm:pt>
    <dgm:pt modelId="{5E4A9523-B14F-6C4D-93EF-9870D62B9D09}" type="sibTrans" cxnId="{86C39DC5-3674-634C-80DC-408EA7507149}">
      <dgm:prSet/>
      <dgm:spPr/>
      <dgm:t>
        <a:bodyPr/>
        <a:lstStyle/>
        <a:p>
          <a:endParaRPr lang="en-US"/>
        </a:p>
      </dgm:t>
    </dgm:pt>
    <dgm:pt modelId="{339CD5B9-B496-F944-B7FF-858ACFA82FEF}">
      <dgm:prSet/>
      <dgm:spPr/>
      <dgm:t>
        <a:bodyPr/>
        <a:lstStyle/>
        <a:p>
          <a:pPr rtl="0"/>
          <a:r>
            <a:rPr lang="zh-CN" altLang="en-US" dirty="0"/>
            <a:t>程序员不知道可用空间的大小和位置</a:t>
          </a:r>
          <a:endParaRPr lang="en-US" dirty="0"/>
        </a:p>
      </dgm:t>
    </dgm:pt>
    <dgm:pt modelId="{0F3C152E-618B-DA41-B2DB-48DC7B7FC8F1}" type="parTrans" cxnId="{435901A0-276A-704C-B707-1F8DBA33CFE0}">
      <dgm:prSet/>
      <dgm:spPr/>
      <dgm:t>
        <a:bodyPr/>
        <a:lstStyle/>
        <a:p>
          <a:endParaRPr lang="en-US"/>
        </a:p>
      </dgm:t>
    </dgm:pt>
    <dgm:pt modelId="{70990F35-F2A7-0C48-8E1C-2D1CE3FD11B6}" type="sibTrans" cxnId="{435901A0-276A-704C-B707-1F8DBA33CFE0}">
      <dgm:prSet/>
      <dgm:spPr/>
      <dgm:t>
        <a:bodyPr/>
        <a:lstStyle/>
        <a:p>
          <a:endParaRPr lang="en-US"/>
        </a:p>
      </dgm:t>
    </dgm:pt>
    <dgm:pt modelId="{51804E1D-7DB7-1A4C-99B9-995C996B94D5}" type="pres">
      <dgm:prSet presAssocID="{AE8F8C9F-57D8-AE42-81D9-B91C0DAF6E39}" presName="hierChild1" presStyleCnt="0">
        <dgm:presLayoutVars>
          <dgm:chPref val="1"/>
          <dgm:dir/>
          <dgm:animOne val="branch"/>
          <dgm:animLvl val="lvl"/>
          <dgm:resizeHandles/>
        </dgm:presLayoutVars>
      </dgm:prSet>
      <dgm:spPr/>
    </dgm:pt>
    <dgm:pt modelId="{9476E45A-7745-1144-92A1-56BE3F8C40EF}" type="pres">
      <dgm:prSet presAssocID="{B2FD33C0-9D90-E448-99A8-39F24AC271E8}" presName="hierRoot1" presStyleCnt="0"/>
      <dgm:spPr/>
    </dgm:pt>
    <dgm:pt modelId="{5406ED74-D085-E94B-93D4-FA6BEAA49B5B}" type="pres">
      <dgm:prSet presAssocID="{B2FD33C0-9D90-E448-99A8-39F24AC271E8}" presName="composite" presStyleCnt="0"/>
      <dgm:spPr/>
    </dgm:pt>
    <dgm:pt modelId="{84D7EA67-4406-8541-ABBC-797C1A1BEB53}" type="pres">
      <dgm:prSet presAssocID="{B2FD33C0-9D90-E448-99A8-39F24AC271E8}" presName="background" presStyleLbl="node0" presStyleIdx="0" presStyleCnt="3"/>
      <dgm:spPr>
        <a:solidFill>
          <a:schemeClr val="accent4">
            <a:lumMod val="75000"/>
          </a:schemeClr>
        </a:solidFill>
      </dgm:spPr>
    </dgm:pt>
    <dgm:pt modelId="{79BC6BEE-B67A-394A-8158-298CBF1B4197}" type="pres">
      <dgm:prSet presAssocID="{B2FD33C0-9D90-E448-99A8-39F24AC271E8}" presName="text" presStyleLbl="fgAcc0" presStyleIdx="0" presStyleCnt="3">
        <dgm:presLayoutVars>
          <dgm:chPref val="3"/>
        </dgm:presLayoutVars>
      </dgm:prSet>
      <dgm:spPr/>
    </dgm:pt>
    <dgm:pt modelId="{D457C0EC-0C25-664C-9A7F-5F6E2A4A559F}" type="pres">
      <dgm:prSet presAssocID="{B2FD33C0-9D90-E448-99A8-39F24AC271E8}" presName="hierChild2" presStyleCnt="0"/>
      <dgm:spPr/>
    </dgm:pt>
    <dgm:pt modelId="{40CC0D38-F1DA-894B-87BF-311B804ABD43}" type="pres">
      <dgm:prSet presAssocID="{BA275269-8790-2648-BB18-E82260BC0144}" presName="hierRoot1" presStyleCnt="0"/>
      <dgm:spPr/>
    </dgm:pt>
    <dgm:pt modelId="{BBFB715D-AD16-8145-AA16-11967E3367FD}" type="pres">
      <dgm:prSet presAssocID="{BA275269-8790-2648-BB18-E82260BC0144}" presName="composite" presStyleCnt="0"/>
      <dgm:spPr/>
    </dgm:pt>
    <dgm:pt modelId="{AC4EFED8-83BB-B440-A52A-0D2D9C2EFA39}" type="pres">
      <dgm:prSet presAssocID="{BA275269-8790-2648-BB18-E82260BC0144}" presName="background" presStyleLbl="node0" presStyleIdx="1" presStyleCnt="3"/>
      <dgm:spPr>
        <a:solidFill>
          <a:schemeClr val="accent4">
            <a:lumMod val="75000"/>
          </a:schemeClr>
        </a:solidFill>
      </dgm:spPr>
    </dgm:pt>
    <dgm:pt modelId="{2D0F6A76-242F-F443-BCBE-F5935F9E9F58}" type="pres">
      <dgm:prSet presAssocID="{BA275269-8790-2648-BB18-E82260BC0144}" presName="text" presStyleLbl="fgAcc0" presStyleIdx="1" presStyleCnt="3">
        <dgm:presLayoutVars>
          <dgm:chPref val="3"/>
        </dgm:presLayoutVars>
      </dgm:prSet>
      <dgm:spPr/>
    </dgm:pt>
    <dgm:pt modelId="{EB207078-D21A-4C4F-8B66-C3E806F011DC}" type="pres">
      <dgm:prSet presAssocID="{BA275269-8790-2648-BB18-E82260BC0144}" presName="hierChild2" presStyleCnt="0"/>
      <dgm:spPr/>
    </dgm:pt>
    <dgm:pt modelId="{B2ECD4BF-89FC-B24D-97F4-8FF30634CA4A}" type="pres">
      <dgm:prSet presAssocID="{05585182-54FE-5441-A3DC-E97E0B33673B}" presName="Name10" presStyleLbl="parChTrans1D2" presStyleIdx="0" presStyleCnt="1"/>
      <dgm:spPr/>
    </dgm:pt>
    <dgm:pt modelId="{901613D6-62ED-8B42-AA4E-D70D841A6C5D}" type="pres">
      <dgm:prSet presAssocID="{90223A1A-F998-AD4B-B5EA-B1841813D9D0}" presName="hierRoot2" presStyleCnt="0"/>
      <dgm:spPr/>
    </dgm:pt>
    <dgm:pt modelId="{11EDFD13-8881-9546-84D7-90BCA9CC85EA}" type="pres">
      <dgm:prSet presAssocID="{90223A1A-F998-AD4B-B5EA-B1841813D9D0}" presName="composite2" presStyleCnt="0"/>
      <dgm:spPr/>
    </dgm:pt>
    <dgm:pt modelId="{C6ABFF53-0685-2942-9C0C-09E3B98E9335}" type="pres">
      <dgm:prSet presAssocID="{90223A1A-F998-AD4B-B5EA-B1841813D9D0}" presName="background2" presStyleLbl="node2" presStyleIdx="0" presStyleCnt="1"/>
      <dgm:spPr>
        <a:solidFill>
          <a:schemeClr val="accent4">
            <a:lumMod val="75000"/>
          </a:schemeClr>
        </a:solidFill>
      </dgm:spPr>
    </dgm:pt>
    <dgm:pt modelId="{7F9F8578-2F5D-3F45-B52D-7BB5EC4A2206}" type="pres">
      <dgm:prSet presAssocID="{90223A1A-F998-AD4B-B5EA-B1841813D9D0}" presName="text2" presStyleLbl="fgAcc2" presStyleIdx="0" presStyleCnt="1">
        <dgm:presLayoutVars>
          <dgm:chPref val="3"/>
        </dgm:presLayoutVars>
      </dgm:prSet>
      <dgm:spPr/>
    </dgm:pt>
    <dgm:pt modelId="{821C9E5A-E58B-F84C-AB9A-2E491BA62C3C}" type="pres">
      <dgm:prSet presAssocID="{90223A1A-F998-AD4B-B5EA-B1841813D9D0}" presName="hierChild3" presStyleCnt="0"/>
      <dgm:spPr/>
    </dgm:pt>
    <dgm:pt modelId="{324ABE12-4450-3545-B05B-5AF972265CF5}" type="pres">
      <dgm:prSet presAssocID="{339CD5B9-B496-F944-B7FF-858ACFA82FEF}" presName="hierRoot1" presStyleCnt="0"/>
      <dgm:spPr/>
    </dgm:pt>
    <dgm:pt modelId="{44E4EEE9-6E6D-D445-96E4-992A74348E3D}" type="pres">
      <dgm:prSet presAssocID="{339CD5B9-B496-F944-B7FF-858ACFA82FEF}" presName="composite" presStyleCnt="0"/>
      <dgm:spPr/>
    </dgm:pt>
    <dgm:pt modelId="{CB460CD4-8724-EA4D-9689-CF20B06B4820}" type="pres">
      <dgm:prSet presAssocID="{339CD5B9-B496-F944-B7FF-858ACFA82FEF}" presName="background" presStyleLbl="node0" presStyleIdx="2" presStyleCnt="3"/>
      <dgm:spPr>
        <a:solidFill>
          <a:schemeClr val="accent4">
            <a:lumMod val="75000"/>
          </a:schemeClr>
        </a:solidFill>
      </dgm:spPr>
    </dgm:pt>
    <dgm:pt modelId="{E9B4E0B0-ABEC-5142-9A88-22961B116F14}" type="pres">
      <dgm:prSet presAssocID="{339CD5B9-B496-F944-B7FF-858ACFA82FEF}" presName="text" presStyleLbl="fgAcc0" presStyleIdx="2" presStyleCnt="3">
        <dgm:presLayoutVars>
          <dgm:chPref val="3"/>
        </dgm:presLayoutVars>
      </dgm:prSet>
      <dgm:spPr/>
    </dgm:pt>
    <dgm:pt modelId="{B3789610-2E99-7D46-AD31-BB1D9AA6CA3B}" type="pres">
      <dgm:prSet presAssocID="{339CD5B9-B496-F944-B7FF-858ACFA82FEF}" presName="hierChild2" presStyleCnt="0"/>
      <dgm:spPr/>
    </dgm:pt>
  </dgm:ptLst>
  <dgm:cxnLst>
    <dgm:cxn modelId="{8A933E08-4422-FF45-B60E-0D7959400A98}" srcId="{AE8F8C9F-57D8-AE42-81D9-B91C0DAF6E39}" destId="{BA275269-8790-2648-BB18-E82260BC0144}" srcOrd="1" destOrd="0" parTransId="{86DE4C53-D0E6-7247-A76C-943011D05056}" sibTransId="{AABBC9DC-68C3-6F46-B732-B6C7DC689FC0}"/>
    <dgm:cxn modelId="{B8051F1C-7620-6247-B847-90B3A680EF8E}" srcId="{AE8F8C9F-57D8-AE42-81D9-B91C0DAF6E39}" destId="{B2FD33C0-9D90-E448-99A8-39F24AC271E8}" srcOrd="0" destOrd="0" parTransId="{D29B1C74-5419-744E-AB83-4797593DDD29}" sibTransId="{F9E3CB12-2C6D-D44D-A453-DBD5391E2C72}"/>
    <dgm:cxn modelId="{CB13C942-C969-42E8-9753-740834DC79E8}" type="presOf" srcId="{AE8F8C9F-57D8-AE42-81D9-B91C0DAF6E39}" destId="{51804E1D-7DB7-1A4C-99B9-995C996B94D5}" srcOrd="0" destOrd="0" presId="urn:microsoft.com/office/officeart/2005/8/layout/hierarchy1"/>
    <dgm:cxn modelId="{9D4F134A-E121-499B-8FB1-8FA7A43A7096}" type="presOf" srcId="{339CD5B9-B496-F944-B7FF-858ACFA82FEF}" destId="{E9B4E0B0-ABEC-5142-9A88-22961B116F14}" srcOrd="0" destOrd="0" presId="urn:microsoft.com/office/officeart/2005/8/layout/hierarchy1"/>
    <dgm:cxn modelId="{E6B46880-3403-4C38-BFEB-8EF8EE1277CA}" type="presOf" srcId="{90223A1A-F998-AD4B-B5EA-B1841813D9D0}" destId="{7F9F8578-2F5D-3F45-B52D-7BB5EC4A2206}" srcOrd="0" destOrd="0" presId="urn:microsoft.com/office/officeart/2005/8/layout/hierarchy1"/>
    <dgm:cxn modelId="{C565C190-01E7-49BF-BCE6-9FDBF8BCA362}" type="presOf" srcId="{BA275269-8790-2648-BB18-E82260BC0144}" destId="{2D0F6A76-242F-F443-BCBE-F5935F9E9F58}" srcOrd="0" destOrd="0" presId="urn:microsoft.com/office/officeart/2005/8/layout/hierarchy1"/>
    <dgm:cxn modelId="{435901A0-276A-704C-B707-1F8DBA33CFE0}" srcId="{AE8F8C9F-57D8-AE42-81D9-B91C0DAF6E39}" destId="{339CD5B9-B496-F944-B7FF-858ACFA82FEF}" srcOrd="2" destOrd="0" parTransId="{0F3C152E-618B-DA41-B2DB-48DC7B7FC8F1}" sibTransId="{70990F35-F2A7-0C48-8E1C-2D1CE3FD11B6}"/>
    <dgm:cxn modelId="{3B814AC2-7E3C-424D-B62C-B96477AC47AE}" type="presOf" srcId="{B2FD33C0-9D90-E448-99A8-39F24AC271E8}" destId="{79BC6BEE-B67A-394A-8158-298CBF1B4197}" srcOrd="0" destOrd="0" presId="urn:microsoft.com/office/officeart/2005/8/layout/hierarchy1"/>
    <dgm:cxn modelId="{86C39DC5-3674-634C-80DC-408EA7507149}" srcId="{BA275269-8790-2648-BB18-E82260BC0144}" destId="{90223A1A-F998-AD4B-B5EA-B1841813D9D0}" srcOrd="0" destOrd="0" parTransId="{05585182-54FE-5441-A3DC-E97E0B33673B}" sibTransId="{5E4A9523-B14F-6C4D-93EF-9870D62B9D09}"/>
    <dgm:cxn modelId="{EC0822DC-5036-4EDE-A12B-8C00A07EF8EE}" type="presOf" srcId="{05585182-54FE-5441-A3DC-E97E0B33673B}" destId="{B2ECD4BF-89FC-B24D-97F4-8FF30634CA4A}" srcOrd="0" destOrd="0" presId="urn:microsoft.com/office/officeart/2005/8/layout/hierarchy1"/>
    <dgm:cxn modelId="{11E1ED38-7F12-4352-8869-18CA91E98950}" type="presParOf" srcId="{51804E1D-7DB7-1A4C-99B9-995C996B94D5}" destId="{9476E45A-7745-1144-92A1-56BE3F8C40EF}" srcOrd="0" destOrd="0" presId="urn:microsoft.com/office/officeart/2005/8/layout/hierarchy1"/>
    <dgm:cxn modelId="{EB4E74E2-3BA0-47E1-9AEE-BCC273648A7E}" type="presParOf" srcId="{9476E45A-7745-1144-92A1-56BE3F8C40EF}" destId="{5406ED74-D085-E94B-93D4-FA6BEAA49B5B}" srcOrd="0" destOrd="0" presId="urn:microsoft.com/office/officeart/2005/8/layout/hierarchy1"/>
    <dgm:cxn modelId="{D6671758-E81E-460A-BEF4-5253AA4E8833}" type="presParOf" srcId="{5406ED74-D085-E94B-93D4-FA6BEAA49B5B}" destId="{84D7EA67-4406-8541-ABBC-797C1A1BEB53}" srcOrd="0" destOrd="0" presId="urn:microsoft.com/office/officeart/2005/8/layout/hierarchy1"/>
    <dgm:cxn modelId="{1826520F-1030-4A46-ADF7-BE611FF8AEAA}" type="presParOf" srcId="{5406ED74-D085-E94B-93D4-FA6BEAA49B5B}" destId="{79BC6BEE-B67A-394A-8158-298CBF1B4197}" srcOrd="1" destOrd="0" presId="urn:microsoft.com/office/officeart/2005/8/layout/hierarchy1"/>
    <dgm:cxn modelId="{AE9CAD0E-6947-4508-BDD6-38050B54C9BA}" type="presParOf" srcId="{9476E45A-7745-1144-92A1-56BE3F8C40EF}" destId="{D457C0EC-0C25-664C-9A7F-5F6E2A4A559F}" srcOrd="1" destOrd="0" presId="urn:microsoft.com/office/officeart/2005/8/layout/hierarchy1"/>
    <dgm:cxn modelId="{50B6F36F-2727-4FF4-A0F4-63E15F609251}" type="presParOf" srcId="{51804E1D-7DB7-1A4C-99B9-995C996B94D5}" destId="{40CC0D38-F1DA-894B-87BF-311B804ABD43}" srcOrd="1" destOrd="0" presId="urn:microsoft.com/office/officeart/2005/8/layout/hierarchy1"/>
    <dgm:cxn modelId="{B937D25C-26D4-4128-8663-1489FFEE6FF7}" type="presParOf" srcId="{40CC0D38-F1DA-894B-87BF-311B804ABD43}" destId="{BBFB715D-AD16-8145-AA16-11967E3367FD}" srcOrd="0" destOrd="0" presId="urn:microsoft.com/office/officeart/2005/8/layout/hierarchy1"/>
    <dgm:cxn modelId="{6B5FD4EF-C93C-4846-8195-F44463EA58DE}" type="presParOf" srcId="{BBFB715D-AD16-8145-AA16-11967E3367FD}" destId="{AC4EFED8-83BB-B440-A52A-0D2D9C2EFA39}" srcOrd="0" destOrd="0" presId="urn:microsoft.com/office/officeart/2005/8/layout/hierarchy1"/>
    <dgm:cxn modelId="{73E0B1DE-43ED-4624-B496-0F106F598AF4}" type="presParOf" srcId="{BBFB715D-AD16-8145-AA16-11967E3367FD}" destId="{2D0F6A76-242F-F443-BCBE-F5935F9E9F58}" srcOrd="1" destOrd="0" presId="urn:microsoft.com/office/officeart/2005/8/layout/hierarchy1"/>
    <dgm:cxn modelId="{53C63603-E16D-4870-9DA3-FD95C7CF429B}" type="presParOf" srcId="{40CC0D38-F1DA-894B-87BF-311B804ABD43}" destId="{EB207078-D21A-4C4F-8B66-C3E806F011DC}" srcOrd="1" destOrd="0" presId="urn:microsoft.com/office/officeart/2005/8/layout/hierarchy1"/>
    <dgm:cxn modelId="{060AA0E0-50A1-4C09-BFEB-712D26480596}" type="presParOf" srcId="{EB207078-D21A-4C4F-8B66-C3E806F011DC}" destId="{B2ECD4BF-89FC-B24D-97F4-8FF30634CA4A}" srcOrd="0" destOrd="0" presId="urn:microsoft.com/office/officeart/2005/8/layout/hierarchy1"/>
    <dgm:cxn modelId="{7B18EB78-D320-486B-8BB9-82097580DECB}" type="presParOf" srcId="{EB207078-D21A-4C4F-8B66-C3E806F011DC}" destId="{901613D6-62ED-8B42-AA4E-D70D841A6C5D}" srcOrd="1" destOrd="0" presId="urn:microsoft.com/office/officeart/2005/8/layout/hierarchy1"/>
    <dgm:cxn modelId="{329FFF13-F1D7-4D0B-BFDC-A4357E29626A}" type="presParOf" srcId="{901613D6-62ED-8B42-AA4E-D70D841A6C5D}" destId="{11EDFD13-8881-9546-84D7-90BCA9CC85EA}" srcOrd="0" destOrd="0" presId="urn:microsoft.com/office/officeart/2005/8/layout/hierarchy1"/>
    <dgm:cxn modelId="{340D8FBF-6C8B-4D72-A4F7-64259B02FDCE}" type="presParOf" srcId="{11EDFD13-8881-9546-84D7-90BCA9CC85EA}" destId="{C6ABFF53-0685-2942-9C0C-09E3B98E9335}" srcOrd="0" destOrd="0" presId="urn:microsoft.com/office/officeart/2005/8/layout/hierarchy1"/>
    <dgm:cxn modelId="{94CEB212-3235-4CB4-9301-8FCED2D2A909}" type="presParOf" srcId="{11EDFD13-8881-9546-84D7-90BCA9CC85EA}" destId="{7F9F8578-2F5D-3F45-B52D-7BB5EC4A2206}" srcOrd="1" destOrd="0" presId="urn:microsoft.com/office/officeart/2005/8/layout/hierarchy1"/>
    <dgm:cxn modelId="{1054AEDA-CD47-48C9-8CB3-5E5C0E2DE043}" type="presParOf" srcId="{901613D6-62ED-8B42-AA4E-D70D841A6C5D}" destId="{821C9E5A-E58B-F84C-AB9A-2E491BA62C3C}" srcOrd="1" destOrd="0" presId="urn:microsoft.com/office/officeart/2005/8/layout/hierarchy1"/>
    <dgm:cxn modelId="{692231BA-D3A6-498F-92DC-FBF062E20436}" type="presParOf" srcId="{51804E1D-7DB7-1A4C-99B9-995C996B94D5}" destId="{324ABE12-4450-3545-B05B-5AF972265CF5}" srcOrd="2" destOrd="0" presId="urn:microsoft.com/office/officeart/2005/8/layout/hierarchy1"/>
    <dgm:cxn modelId="{D0292DF7-44D0-4E99-9E8D-5199C0B38BEC}" type="presParOf" srcId="{324ABE12-4450-3545-B05B-5AF972265CF5}" destId="{44E4EEE9-6E6D-D445-96E4-992A74348E3D}" srcOrd="0" destOrd="0" presId="urn:microsoft.com/office/officeart/2005/8/layout/hierarchy1"/>
    <dgm:cxn modelId="{AD4598A8-EC54-485B-AFD3-7E666F2C3DD8}" type="presParOf" srcId="{44E4EEE9-6E6D-D445-96E4-992A74348E3D}" destId="{CB460CD4-8724-EA4D-9689-CF20B06B4820}" srcOrd="0" destOrd="0" presId="urn:microsoft.com/office/officeart/2005/8/layout/hierarchy1"/>
    <dgm:cxn modelId="{2845A767-F9DA-4858-A3ED-3123636A09B2}" type="presParOf" srcId="{44E4EEE9-6E6D-D445-96E4-992A74348E3D}" destId="{E9B4E0B0-ABEC-5142-9A88-22961B116F14}" srcOrd="1" destOrd="0" presId="urn:microsoft.com/office/officeart/2005/8/layout/hierarchy1"/>
    <dgm:cxn modelId="{484FBB3D-5998-44EC-9698-A5CD63EBBB76}" type="presParOf" srcId="{324ABE12-4450-3545-B05B-5AF972265CF5}" destId="{B3789610-2E99-7D46-AD31-BB1D9AA6CA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EE0C36-862D-4901-8FAF-D0A7E8FD507B}" type="doc">
      <dgm:prSet loTypeId="urn:microsoft.com/office/officeart/2005/8/layout/chevron1" loCatId="process" qsTypeId="urn:microsoft.com/office/officeart/2005/8/quickstyle/simple4" qsCatId="simple" csTypeId="urn:microsoft.com/office/officeart/2005/8/colors/colorful1" csCatId="colorful" phldr="1"/>
      <dgm:spPr/>
    </dgm:pt>
    <dgm:pt modelId="{FC9EE784-6711-46F3-91C9-E98E9EC6E22C}">
      <dgm:prSet phldrT="[文本]"/>
      <dgm:spPr>
        <a:xfrm>
          <a:off x="3281" y="321999"/>
          <a:ext cx="3046135" cy="1026000"/>
        </a:xfr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a:solidFill>
                <a:sysClr val="window" lastClr="FFFFFF"/>
              </a:solidFill>
              <a:latin typeface="Arial"/>
              <a:ea typeface="华文细黑"/>
              <a:cs typeface="+mn-cs"/>
            </a:rPr>
            <a:t>连续分配</a:t>
          </a:r>
          <a:endParaRPr lang="en-US" altLang="zh-CN" dirty="0">
            <a:solidFill>
              <a:sysClr val="window" lastClr="FFFFFF"/>
            </a:solidFill>
            <a:latin typeface="Arial"/>
            <a:ea typeface="华文细黑"/>
            <a:cs typeface="+mn-cs"/>
          </a:endParaRPr>
        </a:p>
        <a:p>
          <a:r>
            <a:rPr lang="en-US" altLang="en-US" dirty="0">
              <a:solidFill>
                <a:sysClr val="window" lastClr="FFFFFF"/>
              </a:solidFill>
              <a:latin typeface="Arial"/>
              <a:ea typeface="华文细黑"/>
              <a:cs typeface="+mn-cs"/>
            </a:rPr>
            <a:t>Contiguous Memory Allocation</a:t>
          </a:r>
          <a:endParaRPr lang="zh-CN" altLang="en-US" dirty="0">
            <a:solidFill>
              <a:sysClr val="window" lastClr="FFFFFF"/>
            </a:solidFill>
            <a:latin typeface="Arial"/>
            <a:ea typeface="华文细黑"/>
            <a:cs typeface="+mn-cs"/>
          </a:endParaRPr>
        </a:p>
      </dgm:t>
    </dgm:pt>
    <dgm:pt modelId="{847577D4-1298-4313-BA39-AE9C65CFA63B}" type="parTrans" cxnId="{AC856530-A3EE-4089-A072-DA6013F20822}">
      <dgm:prSet/>
      <dgm:spPr/>
      <dgm:t>
        <a:bodyPr/>
        <a:lstStyle/>
        <a:p>
          <a:endParaRPr lang="zh-CN" altLang="en-US"/>
        </a:p>
      </dgm:t>
    </dgm:pt>
    <dgm:pt modelId="{36E60ED5-FEA3-48E7-9D57-60B7F8F69DE5}" type="sibTrans" cxnId="{AC856530-A3EE-4089-A072-DA6013F20822}">
      <dgm:prSet/>
      <dgm:spPr/>
      <dgm:t>
        <a:bodyPr/>
        <a:lstStyle/>
        <a:p>
          <a:endParaRPr lang="zh-CN" altLang="en-US"/>
        </a:p>
      </dgm:t>
    </dgm:pt>
    <dgm:pt modelId="{8CA651E9-AA33-45DE-A16C-FF423B392552}">
      <dgm:prSet phldrT="[文本]"/>
      <dgm:spPr>
        <a:xfrm>
          <a:off x="2833416" y="321999"/>
          <a:ext cx="3046135" cy="1026000"/>
        </a:xfr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a:solidFill>
                <a:sysClr val="window" lastClr="FFFFFF"/>
              </a:solidFill>
              <a:latin typeface="Arial"/>
              <a:ea typeface="华文细黑"/>
              <a:cs typeface="+mn-cs"/>
            </a:rPr>
            <a:t>离散分配</a:t>
          </a:r>
          <a:endParaRPr lang="en-US" altLang="zh-CN" dirty="0">
            <a:solidFill>
              <a:sysClr val="window" lastClr="FFFFFF"/>
            </a:solidFill>
            <a:latin typeface="Arial"/>
            <a:ea typeface="华文细黑"/>
            <a:cs typeface="+mn-cs"/>
          </a:endParaRPr>
        </a:p>
        <a:p>
          <a:r>
            <a:rPr lang="en-US" altLang="zh-CN" dirty="0">
              <a:solidFill>
                <a:sysClr val="window" lastClr="FFFFFF"/>
              </a:solidFill>
              <a:latin typeface="Arial"/>
              <a:ea typeface="华文细黑"/>
              <a:cs typeface="+mn-cs"/>
            </a:rPr>
            <a:t>Non-Contiguous Memory Allocation</a:t>
          </a:r>
          <a:endParaRPr lang="zh-CN" altLang="en-US" dirty="0">
            <a:solidFill>
              <a:sysClr val="window" lastClr="FFFFFF"/>
            </a:solidFill>
            <a:latin typeface="Arial"/>
            <a:ea typeface="华文细黑"/>
            <a:cs typeface="+mn-cs"/>
          </a:endParaRPr>
        </a:p>
      </dgm:t>
    </dgm:pt>
    <dgm:pt modelId="{9A17A7D9-A781-4701-AAE5-9A14414541EB}" type="parTrans" cxnId="{CC95866C-F726-4DD8-9234-977AD6A40590}">
      <dgm:prSet/>
      <dgm:spPr/>
      <dgm:t>
        <a:bodyPr/>
        <a:lstStyle/>
        <a:p>
          <a:endParaRPr lang="zh-CN" altLang="en-US"/>
        </a:p>
      </dgm:t>
    </dgm:pt>
    <dgm:pt modelId="{DA1CC50C-29DA-4088-9E54-82731C52D710}" type="sibTrans" cxnId="{CC95866C-F726-4DD8-9234-977AD6A40590}">
      <dgm:prSet/>
      <dgm:spPr/>
      <dgm:t>
        <a:bodyPr/>
        <a:lstStyle/>
        <a:p>
          <a:endParaRPr lang="zh-CN" altLang="en-US"/>
        </a:p>
      </dgm:t>
    </dgm:pt>
    <dgm:pt modelId="{2BBB758C-54D0-4AFC-8EBA-19C2595AF59B}">
      <dgm:prSet phldrT="[文本]"/>
      <dgm:spPr>
        <a:xfrm>
          <a:off x="3281" y="1476250"/>
          <a:ext cx="2436908" cy="2265750"/>
        </a:xfrm>
        <a:noFill/>
        <a:ln>
          <a:noFill/>
        </a:ln>
        <a:effectLst/>
      </dgm:spPr>
      <dgm:t>
        <a:bodyPr/>
        <a:lstStyle/>
        <a:p>
          <a:r>
            <a:rPr lang="zh-CN" altLang="en-US" dirty="0">
              <a:solidFill>
                <a:sysClr val="windowText" lastClr="000000">
                  <a:hueOff val="0"/>
                  <a:satOff val="0"/>
                  <a:lumOff val="0"/>
                  <a:alphaOff val="0"/>
                </a:sysClr>
              </a:solidFill>
              <a:latin typeface="Arial"/>
              <a:ea typeface="华文细黑"/>
              <a:cs typeface="+mn-cs"/>
            </a:rPr>
            <a:t>固定分区</a:t>
          </a:r>
        </a:p>
      </dgm:t>
    </dgm:pt>
    <dgm:pt modelId="{2D4CAB2C-BC1E-4DE0-9AA0-D89A3656EF75}" type="parTrans" cxnId="{FD897EE3-06D9-474F-856D-E795A1D13147}">
      <dgm:prSet/>
      <dgm:spPr/>
      <dgm:t>
        <a:bodyPr/>
        <a:lstStyle/>
        <a:p>
          <a:endParaRPr lang="zh-CN" altLang="en-US"/>
        </a:p>
      </dgm:t>
    </dgm:pt>
    <dgm:pt modelId="{526D3540-A4A8-49D7-8BF3-94C6041F342C}" type="sibTrans" cxnId="{FD897EE3-06D9-474F-856D-E795A1D13147}">
      <dgm:prSet/>
      <dgm:spPr/>
      <dgm:t>
        <a:bodyPr/>
        <a:lstStyle/>
        <a:p>
          <a:endParaRPr lang="zh-CN" altLang="en-US"/>
        </a:p>
      </dgm:t>
    </dgm:pt>
    <dgm:pt modelId="{219538D2-682F-48AF-AA52-3599BD65139A}">
      <dgm:prSet phldrT="[文本]"/>
      <dgm:spPr>
        <a:xfrm>
          <a:off x="2833416" y="1476250"/>
          <a:ext cx="2436908" cy="2265750"/>
        </a:xfrm>
        <a:noFill/>
        <a:ln>
          <a:noFill/>
        </a:ln>
        <a:effectLst/>
      </dgm:spPr>
      <dgm:t>
        <a:bodyPr/>
        <a:lstStyle/>
        <a:p>
          <a:r>
            <a:rPr lang="zh-CN" altLang="en-US" dirty="0">
              <a:solidFill>
                <a:sysClr val="windowText" lastClr="000000">
                  <a:hueOff val="0"/>
                  <a:satOff val="0"/>
                  <a:lumOff val="0"/>
                  <a:alphaOff val="0"/>
                </a:sysClr>
              </a:solidFill>
              <a:latin typeface="Arial"/>
              <a:ea typeface="华文细黑"/>
              <a:cs typeface="+mn-cs"/>
            </a:rPr>
            <a:t>分页存储管理</a:t>
          </a:r>
        </a:p>
      </dgm:t>
    </dgm:pt>
    <dgm:pt modelId="{703D0FE9-269E-4509-A9DD-2B27D371E07C}" type="parTrans" cxnId="{7924A19A-AE0A-4051-BF06-1124AEBF0769}">
      <dgm:prSet/>
      <dgm:spPr/>
      <dgm:t>
        <a:bodyPr/>
        <a:lstStyle/>
        <a:p>
          <a:endParaRPr lang="zh-CN" altLang="en-US"/>
        </a:p>
      </dgm:t>
    </dgm:pt>
    <dgm:pt modelId="{6786B179-84B3-4EBA-80A9-B119531E0822}" type="sibTrans" cxnId="{7924A19A-AE0A-4051-BF06-1124AEBF0769}">
      <dgm:prSet/>
      <dgm:spPr/>
      <dgm:t>
        <a:bodyPr/>
        <a:lstStyle/>
        <a:p>
          <a:endParaRPr lang="zh-CN" altLang="en-US"/>
        </a:p>
      </dgm:t>
    </dgm:pt>
    <dgm:pt modelId="{A8F1C5CF-1D4A-4148-A0FF-66D010BEB879}">
      <dgm:prSet phldrT="[文本]"/>
      <dgm:spPr>
        <a:xfrm>
          <a:off x="2833416" y="1476250"/>
          <a:ext cx="2436908" cy="2265750"/>
        </a:xfrm>
        <a:noFill/>
        <a:ln>
          <a:noFill/>
        </a:ln>
        <a:effectLst/>
      </dgm:spPr>
      <dgm:t>
        <a:bodyPr/>
        <a:lstStyle/>
        <a:p>
          <a:r>
            <a:rPr lang="zh-CN" altLang="en-US" dirty="0">
              <a:solidFill>
                <a:sysClr val="windowText" lastClr="000000">
                  <a:hueOff val="0"/>
                  <a:satOff val="0"/>
                  <a:lumOff val="0"/>
                  <a:alphaOff val="0"/>
                </a:sysClr>
              </a:solidFill>
              <a:latin typeface="Arial"/>
              <a:ea typeface="华文细黑"/>
              <a:cs typeface="+mn-cs"/>
            </a:rPr>
            <a:t>段式存储管理</a:t>
          </a:r>
        </a:p>
      </dgm:t>
    </dgm:pt>
    <dgm:pt modelId="{102D2E44-5B9E-459E-A214-F5FC5CF066F4}" type="parTrans" cxnId="{1FE08159-0527-4511-8ABD-69E516E03A3B}">
      <dgm:prSet/>
      <dgm:spPr/>
      <dgm:t>
        <a:bodyPr/>
        <a:lstStyle/>
        <a:p>
          <a:endParaRPr lang="zh-CN" altLang="en-US"/>
        </a:p>
      </dgm:t>
    </dgm:pt>
    <dgm:pt modelId="{F439C868-81AC-4BB1-A358-6E84A6ACC236}" type="sibTrans" cxnId="{1FE08159-0527-4511-8ABD-69E516E03A3B}">
      <dgm:prSet/>
      <dgm:spPr/>
      <dgm:t>
        <a:bodyPr/>
        <a:lstStyle/>
        <a:p>
          <a:endParaRPr lang="zh-CN" altLang="en-US"/>
        </a:p>
      </dgm:t>
    </dgm:pt>
    <dgm:pt modelId="{4EF30CA8-7A59-4A84-A2EE-A96F3C979845}">
      <dgm:prSet phldrT="[文本]"/>
      <dgm:spPr>
        <a:xfrm>
          <a:off x="2833416" y="1476250"/>
          <a:ext cx="2436908" cy="2265750"/>
        </a:xfrm>
        <a:noFill/>
        <a:ln>
          <a:noFill/>
        </a:ln>
        <a:effectLst/>
      </dgm:spPr>
      <dgm:t>
        <a:bodyPr/>
        <a:lstStyle/>
        <a:p>
          <a:r>
            <a:rPr lang="zh-CN" altLang="en-US" dirty="0">
              <a:solidFill>
                <a:sysClr val="windowText" lastClr="000000">
                  <a:hueOff val="0"/>
                  <a:satOff val="0"/>
                  <a:lumOff val="0"/>
                  <a:alphaOff val="0"/>
                </a:sysClr>
              </a:solidFill>
              <a:latin typeface="Arial"/>
              <a:ea typeface="华文细黑"/>
              <a:cs typeface="+mn-cs"/>
            </a:rPr>
            <a:t>段页式存储管理</a:t>
          </a:r>
        </a:p>
      </dgm:t>
    </dgm:pt>
    <dgm:pt modelId="{497A8FFF-323B-4AF8-9620-F4BE40B0F47F}" type="parTrans" cxnId="{CEC3FD81-24AA-4A43-B6FD-47E01941AFEE}">
      <dgm:prSet/>
      <dgm:spPr/>
      <dgm:t>
        <a:bodyPr/>
        <a:lstStyle/>
        <a:p>
          <a:endParaRPr lang="zh-CN" altLang="en-US"/>
        </a:p>
      </dgm:t>
    </dgm:pt>
    <dgm:pt modelId="{AB393B0F-60AF-4E94-8059-C369E4445F03}" type="sibTrans" cxnId="{CEC3FD81-24AA-4A43-B6FD-47E01941AFEE}">
      <dgm:prSet/>
      <dgm:spPr/>
      <dgm:t>
        <a:bodyPr/>
        <a:lstStyle/>
        <a:p>
          <a:endParaRPr lang="zh-CN" altLang="en-US"/>
        </a:p>
      </dgm:t>
    </dgm:pt>
    <dgm:pt modelId="{7F1BA8B1-A659-4186-B95C-2DB596058140}">
      <dgm:prSet phldrT="[文本]"/>
      <dgm:spPr>
        <a:xfrm>
          <a:off x="3281" y="1476250"/>
          <a:ext cx="2436908" cy="2265750"/>
        </a:xfrm>
        <a:noFill/>
        <a:ln>
          <a:noFill/>
        </a:ln>
        <a:effectLst/>
      </dgm:spPr>
      <dgm:t>
        <a:bodyPr/>
        <a:lstStyle/>
        <a:p>
          <a:r>
            <a:rPr lang="zh-CN" altLang="en-US" dirty="0">
              <a:solidFill>
                <a:sysClr val="windowText" lastClr="000000">
                  <a:hueOff val="0"/>
                  <a:satOff val="0"/>
                  <a:lumOff val="0"/>
                  <a:alphaOff val="0"/>
                </a:sysClr>
              </a:solidFill>
              <a:latin typeface="Arial"/>
              <a:ea typeface="华文细黑"/>
              <a:cs typeface="+mn-cs"/>
            </a:rPr>
            <a:t>覆盖</a:t>
          </a:r>
        </a:p>
      </dgm:t>
    </dgm:pt>
    <dgm:pt modelId="{DD103219-B55D-4A7A-A8BC-A9A790EADA1A}" type="parTrans" cxnId="{21B41B5E-D448-4B33-9E6A-872D38A0E099}">
      <dgm:prSet/>
      <dgm:spPr/>
      <dgm:t>
        <a:bodyPr/>
        <a:lstStyle/>
        <a:p>
          <a:endParaRPr lang="zh-CN" altLang="en-US"/>
        </a:p>
      </dgm:t>
    </dgm:pt>
    <dgm:pt modelId="{722CBFF8-E73A-4FBC-90E5-D879DC33E4F4}" type="sibTrans" cxnId="{21B41B5E-D448-4B33-9E6A-872D38A0E099}">
      <dgm:prSet/>
      <dgm:spPr/>
      <dgm:t>
        <a:bodyPr/>
        <a:lstStyle/>
        <a:p>
          <a:endParaRPr lang="zh-CN" altLang="en-US"/>
        </a:p>
      </dgm:t>
    </dgm:pt>
    <dgm:pt modelId="{4C270DBE-59E8-4F24-9522-A9EF2F38F7D8}">
      <dgm:prSet phldrT="[文本]"/>
      <dgm:spPr>
        <a:xfrm>
          <a:off x="3281" y="1476250"/>
          <a:ext cx="2436908" cy="2265750"/>
        </a:xfrm>
        <a:noFill/>
        <a:ln>
          <a:noFill/>
        </a:ln>
        <a:effectLst/>
      </dgm:spPr>
      <dgm:t>
        <a:bodyPr/>
        <a:lstStyle/>
        <a:p>
          <a:r>
            <a:rPr lang="zh-CN" altLang="en-US" dirty="0">
              <a:solidFill>
                <a:sysClr val="windowText" lastClr="000000">
                  <a:hueOff val="0"/>
                  <a:satOff val="0"/>
                  <a:lumOff val="0"/>
                  <a:alphaOff val="0"/>
                </a:sysClr>
              </a:solidFill>
              <a:latin typeface="Arial"/>
              <a:ea typeface="华文细黑"/>
              <a:cs typeface="+mn-cs"/>
            </a:rPr>
            <a:t>对换</a:t>
          </a:r>
        </a:p>
      </dgm:t>
    </dgm:pt>
    <dgm:pt modelId="{52693341-7438-4E1B-9B1E-2520A8A3F252}" type="parTrans" cxnId="{172BC63E-1C45-4B6D-851F-1356526202F8}">
      <dgm:prSet/>
      <dgm:spPr/>
      <dgm:t>
        <a:bodyPr/>
        <a:lstStyle/>
        <a:p>
          <a:endParaRPr lang="zh-CN" altLang="en-US"/>
        </a:p>
      </dgm:t>
    </dgm:pt>
    <dgm:pt modelId="{87855598-30CF-4093-A4F9-7823F0003D51}" type="sibTrans" cxnId="{172BC63E-1C45-4B6D-851F-1356526202F8}">
      <dgm:prSet/>
      <dgm:spPr/>
      <dgm:t>
        <a:bodyPr/>
        <a:lstStyle/>
        <a:p>
          <a:endParaRPr lang="zh-CN" altLang="en-US"/>
        </a:p>
      </dgm:t>
    </dgm:pt>
    <dgm:pt modelId="{C5BD31C0-D27F-4FB4-B801-8615F54A9704}">
      <dgm:prSet phldrT="[文本]"/>
      <dgm:spPr>
        <a:xfrm>
          <a:off x="5663551" y="321999"/>
          <a:ext cx="3046135" cy="1026000"/>
        </a:xfr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a:solidFill>
                <a:sysClr val="window" lastClr="FFFFFF"/>
              </a:solidFill>
              <a:latin typeface="Arial"/>
              <a:ea typeface="华文细黑"/>
              <a:cs typeface="+mn-cs"/>
            </a:rPr>
            <a:t>虚拟存储器</a:t>
          </a:r>
          <a:endParaRPr lang="en-US" altLang="zh-CN" dirty="0">
            <a:solidFill>
              <a:sysClr val="window" lastClr="FFFFFF"/>
            </a:solidFill>
            <a:latin typeface="Arial"/>
            <a:ea typeface="华文细黑"/>
            <a:cs typeface="+mn-cs"/>
          </a:endParaRPr>
        </a:p>
        <a:p>
          <a:r>
            <a:rPr lang="en-US" altLang="zh-CN" dirty="0">
              <a:solidFill>
                <a:sysClr val="window" lastClr="FFFFFF"/>
              </a:solidFill>
              <a:latin typeface="Arial"/>
              <a:ea typeface="华文细黑"/>
              <a:cs typeface="+mn-cs"/>
            </a:rPr>
            <a:t>Virtual Memory Management</a:t>
          </a:r>
          <a:endParaRPr lang="zh-CN" altLang="en-US" dirty="0">
            <a:solidFill>
              <a:sysClr val="window" lastClr="FFFFFF"/>
            </a:solidFill>
            <a:latin typeface="Arial"/>
            <a:ea typeface="华文细黑"/>
            <a:cs typeface="+mn-cs"/>
          </a:endParaRPr>
        </a:p>
      </dgm:t>
    </dgm:pt>
    <dgm:pt modelId="{ED0188C2-98EA-4F19-8FD3-B9AA7FF0A850}" type="parTrans" cxnId="{10703B45-BCCB-4C68-840A-C6A0A2B0A7AD}">
      <dgm:prSet/>
      <dgm:spPr/>
      <dgm:t>
        <a:bodyPr/>
        <a:lstStyle/>
        <a:p>
          <a:endParaRPr lang="zh-CN" altLang="en-US"/>
        </a:p>
      </dgm:t>
    </dgm:pt>
    <dgm:pt modelId="{7F49C959-CF55-44FD-9C78-054814EFF7A2}" type="sibTrans" cxnId="{10703B45-BCCB-4C68-840A-C6A0A2B0A7AD}">
      <dgm:prSet/>
      <dgm:spPr/>
      <dgm:t>
        <a:bodyPr/>
        <a:lstStyle/>
        <a:p>
          <a:endParaRPr lang="zh-CN" altLang="en-US"/>
        </a:p>
      </dgm:t>
    </dgm:pt>
    <dgm:pt modelId="{C722DDEE-90F2-4A7D-BC93-EC9EB18B7222}">
      <dgm:prSet phldrT="[文本]"/>
      <dgm:spPr>
        <a:xfrm>
          <a:off x="5663551" y="1476250"/>
          <a:ext cx="2436908" cy="2265750"/>
        </a:xfrm>
        <a:noFill/>
        <a:ln>
          <a:noFill/>
        </a:ln>
        <a:effectLst/>
      </dgm:spPr>
      <dgm:t>
        <a:bodyPr/>
        <a:lstStyle/>
        <a:p>
          <a:r>
            <a:rPr lang="zh-CN" altLang="en-US" dirty="0">
              <a:solidFill>
                <a:sysClr val="windowText" lastClr="000000">
                  <a:hueOff val="0"/>
                  <a:satOff val="0"/>
                  <a:lumOff val="0"/>
                  <a:alphaOff val="0"/>
                </a:sysClr>
              </a:solidFill>
              <a:latin typeface="Arial"/>
              <a:ea typeface="华文细黑"/>
              <a:cs typeface="+mn-cs"/>
            </a:rPr>
            <a:t>请求分页存储管理</a:t>
          </a:r>
        </a:p>
      </dgm:t>
    </dgm:pt>
    <dgm:pt modelId="{B112A432-B758-4FC0-BC73-9EF758F49059}" type="parTrans" cxnId="{79BA9C74-53C6-4BAB-97D7-FD14A010A7C9}">
      <dgm:prSet/>
      <dgm:spPr/>
      <dgm:t>
        <a:bodyPr/>
        <a:lstStyle/>
        <a:p>
          <a:endParaRPr lang="zh-CN" altLang="en-US"/>
        </a:p>
      </dgm:t>
    </dgm:pt>
    <dgm:pt modelId="{B5E8BA46-8365-42EC-A6C4-FA9B8E2ED855}" type="sibTrans" cxnId="{79BA9C74-53C6-4BAB-97D7-FD14A010A7C9}">
      <dgm:prSet/>
      <dgm:spPr/>
      <dgm:t>
        <a:bodyPr/>
        <a:lstStyle/>
        <a:p>
          <a:endParaRPr lang="zh-CN" altLang="en-US"/>
        </a:p>
      </dgm:t>
    </dgm:pt>
    <dgm:pt modelId="{0DBC0603-3197-4E48-AC59-CF5E1A7EC082}">
      <dgm:prSet phldrT="[文本]"/>
      <dgm:spPr>
        <a:xfrm>
          <a:off x="5663551" y="1476250"/>
          <a:ext cx="2436908" cy="2265750"/>
        </a:xfrm>
        <a:noFill/>
        <a:ln>
          <a:noFill/>
        </a:ln>
        <a:effectLst/>
      </dgm:spPr>
      <dgm:t>
        <a:bodyPr/>
        <a:lstStyle/>
        <a:p>
          <a:r>
            <a:rPr lang="zh-CN" altLang="en-US" dirty="0">
              <a:solidFill>
                <a:sysClr val="windowText" lastClr="000000">
                  <a:hueOff val="0"/>
                  <a:satOff val="0"/>
                  <a:lumOff val="0"/>
                  <a:alphaOff val="0"/>
                </a:sysClr>
              </a:solidFill>
              <a:latin typeface="Arial"/>
              <a:ea typeface="华文细黑"/>
              <a:cs typeface="+mn-cs"/>
            </a:rPr>
            <a:t>段页式虚拟存储</a:t>
          </a:r>
        </a:p>
      </dgm:t>
    </dgm:pt>
    <dgm:pt modelId="{5C4F5C02-12AF-4C47-9303-F63F17B809B5}" type="parTrans" cxnId="{E23C4D5F-5664-4CA3-B9A6-02FC2A32077E}">
      <dgm:prSet/>
      <dgm:spPr/>
      <dgm:t>
        <a:bodyPr/>
        <a:lstStyle/>
        <a:p>
          <a:endParaRPr lang="zh-CN" altLang="en-US"/>
        </a:p>
      </dgm:t>
    </dgm:pt>
    <dgm:pt modelId="{185D0A60-3B9A-4523-AD66-F32ACBC9652C}" type="sibTrans" cxnId="{E23C4D5F-5664-4CA3-B9A6-02FC2A32077E}">
      <dgm:prSet/>
      <dgm:spPr/>
      <dgm:t>
        <a:bodyPr/>
        <a:lstStyle/>
        <a:p>
          <a:endParaRPr lang="zh-CN" altLang="en-US"/>
        </a:p>
      </dgm:t>
    </dgm:pt>
    <dgm:pt modelId="{9EAC13DF-0DAD-4BB5-B3EA-808D3700D8A9}">
      <dgm:prSet phldrT="[文本]"/>
      <dgm:spPr>
        <a:xfrm>
          <a:off x="5663551" y="1476250"/>
          <a:ext cx="2436908" cy="2265750"/>
        </a:xfrm>
        <a:noFill/>
        <a:ln>
          <a:noFill/>
        </a:ln>
        <a:effectLst/>
      </dgm:spPr>
      <dgm:t>
        <a:bodyPr/>
        <a:lstStyle/>
        <a:p>
          <a:r>
            <a:rPr lang="zh-CN" altLang="en-US" dirty="0">
              <a:solidFill>
                <a:sysClr val="windowText" lastClr="000000">
                  <a:hueOff val="0"/>
                  <a:satOff val="0"/>
                  <a:lumOff val="0"/>
                  <a:alphaOff val="0"/>
                </a:sysClr>
              </a:solidFill>
              <a:latin typeface="Arial"/>
              <a:ea typeface="华文细黑"/>
              <a:cs typeface="+mn-cs"/>
            </a:rPr>
            <a:t>请求分段存储管理</a:t>
          </a:r>
        </a:p>
      </dgm:t>
    </dgm:pt>
    <dgm:pt modelId="{CFCE6B90-EEF9-457B-9CA9-E7934B81F007}" type="parTrans" cxnId="{D5CA8891-C76E-4BC6-92B1-34CA814D5905}">
      <dgm:prSet/>
      <dgm:spPr/>
      <dgm:t>
        <a:bodyPr/>
        <a:lstStyle/>
        <a:p>
          <a:endParaRPr lang="zh-CN" altLang="en-US"/>
        </a:p>
      </dgm:t>
    </dgm:pt>
    <dgm:pt modelId="{64783711-AAAF-4B90-B8F8-AA33E0FD6C63}" type="sibTrans" cxnId="{D5CA8891-C76E-4BC6-92B1-34CA814D5905}">
      <dgm:prSet/>
      <dgm:spPr/>
      <dgm:t>
        <a:bodyPr/>
        <a:lstStyle/>
        <a:p>
          <a:endParaRPr lang="zh-CN" altLang="en-US"/>
        </a:p>
      </dgm:t>
    </dgm:pt>
    <dgm:pt modelId="{017D5F70-43C1-47D7-9A9C-8C2BED80A45A}">
      <dgm:prSet phldrT="[文本]"/>
      <dgm:spPr>
        <a:xfrm>
          <a:off x="3281" y="1476250"/>
          <a:ext cx="2436908" cy="2265750"/>
        </a:xfrm>
        <a:noFill/>
        <a:ln>
          <a:noFill/>
        </a:ln>
        <a:effectLst/>
      </dgm:spPr>
      <dgm:t>
        <a:bodyPr/>
        <a:lstStyle/>
        <a:p>
          <a:r>
            <a:rPr lang="zh-CN" altLang="en-US" dirty="0">
              <a:solidFill>
                <a:sysClr val="windowText" lastClr="000000">
                  <a:hueOff val="0"/>
                  <a:satOff val="0"/>
                  <a:lumOff val="0"/>
                  <a:alphaOff val="0"/>
                </a:sysClr>
              </a:solidFill>
              <a:latin typeface="Arial"/>
              <a:ea typeface="华文细黑"/>
              <a:cs typeface="+mn-cs"/>
            </a:rPr>
            <a:t>动态分区分配</a:t>
          </a:r>
        </a:p>
      </dgm:t>
    </dgm:pt>
    <dgm:pt modelId="{2FD56C02-A98F-43D0-84AE-207FC07E3CD4}" type="parTrans" cxnId="{FCAE8DD6-1745-44AF-A3DF-D09D80291F44}">
      <dgm:prSet/>
      <dgm:spPr/>
      <dgm:t>
        <a:bodyPr/>
        <a:lstStyle/>
        <a:p>
          <a:endParaRPr lang="zh-CN" altLang="en-US"/>
        </a:p>
      </dgm:t>
    </dgm:pt>
    <dgm:pt modelId="{0833531C-B859-4DA0-97F6-B3935AD9D0C8}" type="sibTrans" cxnId="{FCAE8DD6-1745-44AF-A3DF-D09D80291F44}">
      <dgm:prSet/>
      <dgm:spPr/>
      <dgm:t>
        <a:bodyPr/>
        <a:lstStyle/>
        <a:p>
          <a:endParaRPr lang="zh-CN" altLang="en-US"/>
        </a:p>
      </dgm:t>
    </dgm:pt>
    <dgm:pt modelId="{806DEC5F-1955-4774-AD76-5FBAA6E8F06E}">
      <dgm:prSet phldrT="[文本]"/>
      <dgm:spPr>
        <a:xfrm>
          <a:off x="3281" y="1476250"/>
          <a:ext cx="2436908" cy="2265750"/>
        </a:xfrm>
        <a:noFill/>
        <a:ln>
          <a:noFill/>
        </a:ln>
        <a:effectLst/>
      </dgm:spPr>
      <dgm:t>
        <a:bodyPr/>
        <a:lstStyle/>
        <a:p>
          <a:r>
            <a:rPr lang="zh-CN" altLang="en-US" dirty="0">
              <a:solidFill>
                <a:sysClr val="windowText" lastClr="000000">
                  <a:hueOff val="0"/>
                  <a:satOff val="0"/>
                  <a:lumOff val="0"/>
                  <a:alphaOff val="0"/>
                </a:sysClr>
              </a:solidFill>
              <a:latin typeface="Arial"/>
              <a:ea typeface="华文细黑"/>
              <a:cs typeface="+mn-cs"/>
            </a:rPr>
            <a:t>可重定位分区分配</a:t>
          </a:r>
        </a:p>
      </dgm:t>
    </dgm:pt>
    <dgm:pt modelId="{E0F20805-98C0-4BC8-8BF4-799383333625}" type="parTrans" cxnId="{6339E7FA-709A-40DA-8706-76E36333916D}">
      <dgm:prSet/>
      <dgm:spPr/>
      <dgm:t>
        <a:bodyPr/>
        <a:lstStyle/>
        <a:p>
          <a:endParaRPr lang="zh-CN" altLang="en-US"/>
        </a:p>
      </dgm:t>
    </dgm:pt>
    <dgm:pt modelId="{25687235-3776-49C3-9D9F-AC57383541B5}" type="sibTrans" cxnId="{6339E7FA-709A-40DA-8706-76E36333916D}">
      <dgm:prSet/>
      <dgm:spPr/>
      <dgm:t>
        <a:bodyPr/>
        <a:lstStyle/>
        <a:p>
          <a:endParaRPr lang="zh-CN" altLang="en-US"/>
        </a:p>
      </dgm:t>
    </dgm:pt>
    <dgm:pt modelId="{131FF74D-EF7B-4EE8-A2E7-63C3CA7FDFDC}" type="pres">
      <dgm:prSet presAssocID="{ACEE0C36-862D-4901-8FAF-D0A7E8FD507B}" presName="Name0" presStyleCnt="0">
        <dgm:presLayoutVars>
          <dgm:dir/>
          <dgm:animLvl val="lvl"/>
          <dgm:resizeHandles val="exact"/>
        </dgm:presLayoutVars>
      </dgm:prSet>
      <dgm:spPr/>
    </dgm:pt>
    <dgm:pt modelId="{6A6CE17A-239A-41F1-9C0D-6AF887C46205}" type="pres">
      <dgm:prSet presAssocID="{FC9EE784-6711-46F3-91C9-E98E9EC6E22C}" presName="composite" presStyleCnt="0"/>
      <dgm:spPr/>
    </dgm:pt>
    <dgm:pt modelId="{96C153AF-5749-4F44-B92A-BB75450595CF}" type="pres">
      <dgm:prSet presAssocID="{FC9EE784-6711-46F3-91C9-E98E9EC6E22C}" presName="parTx" presStyleLbl="node1" presStyleIdx="0" presStyleCnt="3">
        <dgm:presLayoutVars>
          <dgm:chMax val="0"/>
          <dgm:chPref val="0"/>
          <dgm:bulletEnabled val="1"/>
        </dgm:presLayoutVars>
      </dgm:prSet>
      <dgm:spPr>
        <a:prstGeom prst="chevron">
          <a:avLst/>
        </a:prstGeom>
      </dgm:spPr>
    </dgm:pt>
    <dgm:pt modelId="{A07A29E6-EDA4-46D2-B705-170063469500}" type="pres">
      <dgm:prSet presAssocID="{FC9EE784-6711-46F3-91C9-E98E9EC6E22C}" presName="desTx" presStyleLbl="revTx" presStyleIdx="0" presStyleCnt="3">
        <dgm:presLayoutVars>
          <dgm:bulletEnabled val="1"/>
        </dgm:presLayoutVars>
      </dgm:prSet>
      <dgm:spPr>
        <a:prstGeom prst="rect">
          <a:avLst/>
        </a:prstGeom>
      </dgm:spPr>
    </dgm:pt>
    <dgm:pt modelId="{842F028D-1958-4597-811C-8E7896EDA9D1}" type="pres">
      <dgm:prSet presAssocID="{36E60ED5-FEA3-48E7-9D57-60B7F8F69DE5}" presName="space" presStyleCnt="0"/>
      <dgm:spPr/>
    </dgm:pt>
    <dgm:pt modelId="{C9A8C2F1-17D1-4E2A-A03E-823CF262A25C}" type="pres">
      <dgm:prSet presAssocID="{8CA651E9-AA33-45DE-A16C-FF423B392552}" presName="composite" presStyleCnt="0"/>
      <dgm:spPr/>
    </dgm:pt>
    <dgm:pt modelId="{6CA4E663-B25D-47ED-944D-3D10061C988F}" type="pres">
      <dgm:prSet presAssocID="{8CA651E9-AA33-45DE-A16C-FF423B392552}" presName="parTx" presStyleLbl="node1" presStyleIdx="1" presStyleCnt="3">
        <dgm:presLayoutVars>
          <dgm:chMax val="0"/>
          <dgm:chPref val="0"/>
          <dgm:bulletEnabled val="1"/>
        </dgm:presLayoutVars>
      </dgm:prSet>
      <dgm:spPr>
        <a:prstGeom prst="chevron">
          <a:avLst/>
        </a:prstGeom>
      </dgm:spPr>
    </dgm:pt>
    <dgm:pt modelId="{67BF58A0-8F37-4687-98F7-2CDAD7F5AAEA}" type="pres">
      <dgm:prSet presAssocID="{8CA651E9-AA33-45DE-A16C-FF423B392552}" presName="desTx" presStyleLbl="revTx" presStyleIdx="1" presStyleCnt="3">
        <dgm:presLayoutVars>
          <dgm:bulletEnabled val="1"/>
        </dgm:presLayoutVars>
      </dgm:prSet>
      <dgm:spPr>
        <a:prstGeom prst="rect">
          <a:avLst/>
        </a:prstGeom>
      </dgm:spPr>
    </dgm:pt>
    <dgm:pt modelId="{68750E97-ECB6-4BA1-A892-5A81038C60AB}" type="pres">
      <dgm:prSet presAssocID="{DA1CC50C-29DA-4088-9E54-82731C52D710}" presName="space" presStyleCnt="0"/>
      <dgm:spPr/>
    </dgm:pt>
    <dgm:pt modelId="{59F5C177-1A47-4360-8F63-613561936530}" type="pres">
      <dgm:prSet presAssocID="{C5BD31C0-D27F-4FB4-B801-8615F54A9704}" presName="composite" presStyleCnt="0"/>
      <dgm:spPr/>
    </dgm:pt>
    <dgm:pt modelId="{0CCF1086-004A-4E52-8CE9-8B1F9E6F164E}" type="pres">
      <dgm:prSet presAssocID="{C5BD31C0-D27F-4FB4-B801-8615F54A9704}" presName="parTx" presStyleLbl="node1" presStyleIdx="2" presStyleCnt="3">
        <dgm:presLayoutVars>
          <dgm:chMax val="0"/>
          <dgm:chPref val="0"/>
          <dgm:bulletEnabled val="1"/>
        </dgm:presLayoutVars>
      </dgm:prSet>
      <dgm:spPr>
        <a:prstGeom prst="chevron">
          <a:avLst/>
        </a:prstGeom>
      </dgm:spPr>
    </dgm:pt>
    <dgm:pt modelId="{4D3405CC-FA61-44C7-84FF-E8C9696B42BD}" type="pres">
      <dgm:prSet presAssocID="{C5BD31C0-D27F-4FB4-B801-8615F54A9704}" presName="desTx" presStyleLbl="revTx" presStyleIdx="2" presStyleCnt="3">
        <dgm:presLayoutVars>
          <dgm:bulletEnabled val="1"/>
        </dgm:presLayoutVars>
      </dgm:prSet>
      <dgm:spPr>
        <a:prstGeom prst="rect">
          <a:avLst/>
        </a:prstGeom>
      </dgm:spPr>
    </dgm:pt>
  </dgm:ptLst>
  <dgm:cxnLst>
    <dgm:cxn modelId="{89F91B07-1C57-4B57-8249-D2913025D2EA}" type="presOf" srcId="{FC9EE784-6711-46F3-91C9-E98E9EC6E22C}" destId="{96C153AF-5749-4F44-B92A-BB75450595CF}" srcOrd="0" destOrd="0" presId="urn:microsoft.com/office/officeart/2005/8/layout/chevron1"/>
    <dgm:cxn modelId="{248D2F1A-E712-4178-9171-D22B68B768E1}" type="presOf" srcId="{806DEC5F-1955-4774-AD76-5FBAA6E8F06E}" destId="{A07A29E6-EDA4-46D2-B705-170063469500}" srcOrd="0" destOrd="2" presId="urn:microsoft.com/office/officeart/2005/8/layout/chevron1"/>
    <dgm:cxn modelId="{AC856530-A3EE-4089-A072-DA6013F20822}" srcId="{ACEE0C36-862D-4901-8FAF-D0A7E8FD507B}" destId="{FC9EE784-6711-46F3-91C9-E98E9EC6E22C}" srcOrd="0" destOrd="0" parTransId="{847577D4-1298-4313-BA39-AE9C65CFA63B}" sibTransId="{36E60ED5-FEA3-48E7-9D57-60B7F8F69DE5}"/>
    <dgm:cxn modelId="{6B902F34-917E-4C2C-827B-7ACDE8AB803F}" type="presOf" srcId="{7F1BA8B1-A659-4186-B95C-2DB596058140}" destId="{A07A29E6-EDA4-46D2-B705-170063469500}" srcOrd="0" destOrd="3" presId="urn:microsoft.com/office/officeart/2005/8/layout/chevron1"/>
    <dgm:cxn modelId="{581EFE3D-6AB0-462A-A5E9-ABDD03BA0110}" type="presOf" srcId="{017D5F70-43C1-47D7-9A9C-8C2BED80A45A}" destId="{A07A29E6-EDA4-46D2-B705-170063469500}" srcOrd="0" destOrd="1" presId="urn:microsoft.com/office/officeart/2005/8/layout/chevron1"/>
    <dgm:cxn modelId="{172BC63E-1C45-4B6D-851F-1356526202F8}" srcId="{FC9EE784-6711-46F3-91C9-E98E9EC6E22C}" destId="{4C270DBE-59E8-4F24-9522-A9EF2F38F7D8}" srcOrd="4" destOrd="0" parTransId="{52693341-7438-4E1B-9B1E-2520A8A3F252}" sibTransId="{87855598-30CF-4093-A4F9-7823F0003D51}"/>
    <dgm:cxn modelId="{0400E142-2463-4D87-90BF-3193CABB7AF9}" type="presOf" srcId="{2BBB758C-54D0-4AFC-8EBA-19C2595AF59B}" destId="{A07A29E6-EDA4-46D2-B705-170063469500}" srcOrd="0" destOrd="0" presId="urn:microsoft.com/office/officeart/2005/8/layout/chevron1"/>
    <dgm:cxn modelId="{10703B45-BCCB-4C68-840A-C6A0A2B0A7AD}" srcId="{ACEE0C36-862D-4901-8FAF-D0A7E8FD507B}" destId="{C5BD31C0-D27F-4FB4-B801-8615F54A9704}" srcOrd="2" destOrd="0" parTransId="{ED0188C2-98EA-4F19-8FD3-B9AA7FF0A850}" sibTransId="{7F49C959-CF55-44FD-9C78-054814EFF7A2}"/>
    <dgm:cxn modelId="{6FF0BA46-137A-4392-82A5-858D598B6898}" type="presOf" srcId="{4EF30CA8-7A59-4A84-A2EE-A96F3C979845}" destId="{67BF58A0-8F37-4687-98F7-2CDAD7F5AAEA}" srcOrd="0" destOrd="2" presId="urn:microsoft.com/office/officeart/2005/8/layout/chevron1"/>
    <dgm:cxn modelId="{AADD6050-E650-4288-B5B2-D51CB7C92F5B}" type="presOf" srcId="{ACEE0C36-862D-4901-8FAF-D0A7E8FD507B}" destId="{131FF74D-EF7B-4EE8-A2E7-63C3CA7FDFDC}" srcOrd="0" destOrd="0" presId="urn:microsoft.com/office/officeart/2005/8/layout/chevron1"/>
    <dgm:cxn modelId="{07464D52-CC93-4CD8-A917-B2D2AB6D1488}" type="presOf" srcId="{9EAC13DF-0DAD-4BB5-B3EA-808D3700D8A9}" destId="{4D3405CC-FA61-44C7-84FF-E8C9696B42BD}" srcOrd="0" destOrd="1" presId="urn:microsoft.com/office/officeart/2005/8/layout/chevron1"/>
    <dgm:cxn modelId="{1FE08159-0527-4511-8ABD-69E516E03A3B}" srcId="{8CA651E9-AA33-45DE-A16C-FF423B392552}" destId="{A8F1C5CF-1D4A-4148-A0FF-66D010BEB879}" srcOrd="1" destOrd="0" parTransId="{102D2E44-5B9E-459E-A214-F5FC5CF066F4}" sibTransId="{F439C868-81AC-4BB1-A358-6E84A6ACC236}"/>
    <dgm:cxn modelId="{21B41B5E-D448-4B33-9E6A-872D38A0E099}" srcId="{FC9EE784-6711-46F3-91C9-E98E9EC6E22C}" destId="{7F1BA8B1-A659-4186-B95C-2DB596058140}" srcOrd="3" destOrd="0" parTransId="{DD103219-B55D-4A7A-A8BC-A9A790EADA1A}" sibTransId="{722CBFF8-E73A-4FBC-90E5-D879DC33E4F4}"/>
    <dgm:cxn modelId="{E23C4D5F-5664-4CA3-B9A6-02FC2A32077E}" srcId="{C5BD31C0-D27F-4FB4-B801-8615F54A9704}" destId="{0DBC0603-3197-4E48-AC59-CF5E1A7EC082}" srcOrd="2" destOrd="0" parTransId="{5C4F5C02-12AF-4C47-9303-F63F17B809B5}" sibTransId="{185D0A60-3B9A-4523-AD66-F32ACBC9652C}"/>
    <dgm:cxn modelId="{CC95866C-F726-4DD8-9234-977AD6A40590}" srcId="{ACEE0C36-862D-4901-8FAF-D0A7E8FD507B}" destId="{8CA651E9-AA33-45DE-A16C-FF423B392552}" srcOrd="1" destOrd="0" parTransId="{9A17A7D9-A781-4701-AAE5-9A14414541EB}" sibTransId="{DA1CC50C-29DA-4088-9E54-82731C52D710}"/>
    <dgm:cxn modelId="{7DE2376E-16F8-4AFC-93D7-484A374C1719}" type="presOf" srcId="{219538D2-682F-48AF-AA52-3599BD65139A}" destId="{67BF58A0-8F37-4687-98F7-2CDAD7F5AAEA}" srcOrd="0" destOrd="0" presId="urn:microsoft.com/office/officeart/2005/8/layout/chevron1"/>
    <dgm:cxn modelId="{79BA9C74-53C6-4BAB-97D7-FD14A010A7C9}" srcId="{C5BD31C0-D27F-4FB4-B801-8615F54A9704}" destId="{C722DDEE-90F2-4A7D-BC93-EC9EB18B7222}" srcOrd="0" destOrd="0" parTransId="{B112A432-B758-4FC0-BC73-9EF758F49059}" sibTransId="{B5E8BA46-8365-42EC-A6C4-FA9B8E2ED855}"/>
    <dgm:cxn modelId="{CEC3FD81-24AA-4A43-B6FD-47E01941AFEE}" srcId="{8CA651E9-AA33-45DE-A16C-FF423B392552}" destId="{4EF30CA8-7A59-4A84-A2EE-A96F3C979845}" srcOrd="2" destOrd="0" parTransId="{497A8FFF-323B-4AF8-9620-F4BE40B0F47F}" sibTransId="{AB393B0F-60AF-4E94-8059-C369E4445F03}"/>
    <dgm:cxn modelId="{94644F8B-B18C-40C3-ABEE-13CBAE04C005}" type="presOf" srcId="{A8F1C5CF-1D4A-4148-A0FF-66D010BEB879}" destId="{67BF58A0-8F37-4687-98F7-2CDAD7F5AAEA}" srcOrd="0" destOrd="1" presId="urn:microsoft.com/office/officeart/2005/8/layout/chevron1"/>
    <dgm:cxn modelId="{D5CA8891-C76E-4BC6-92B1-34CA814D5905}" srcId="{C5BD31C0-D27F-4FB4-B801-8615F54A9704}" destId="{9EAC13DF-0DAD-4BB5-B3EA-808D3700D8A9}" srcOrd="1" destOrd="0" parTransId="{CFCE6B90-EEF9-457B-9CA9-E7934B81F007}" sibTransId="{64783711-AAAF-4B90-B8F8-AA33E0FD6C63}"/>
    <dgm:cxn modelId="{7924A19A-AE0A-4051-BF06-1124AEBF0769}" srcId="{8CA651E9-AA33-45DE-A16C-FF423B392552}" destId="{219538D2-682F-48AF-AA52-3599BD65139A}" srcOrd="0" destOrd="0" parTransId="{703D0FE9-269E-4509-A9DD-2B27D371E07C}" sibTransId="{6786B179-84B3-4EBA-80A9-B119531E0822}"/>
    <dgm:cxn modelId="{B31CED9E-B89C-4C03-91BB-F0BD4A841D7F}" type="presOf" srcId="{0DBC0603-3197-4E48-AC59-CF5E1A7EC082}" destId="{4D3405CC-FA61-44C7-84FF-E8C9696B42BD}" srcOrd="0" destOrd="2" presId="urn:microsoft.com/office/officeart/2005/8/layout/chevron1"/>
    <dgm:cxn modelId="{94BAABAF-983F-4057-94E4-BCC1A0BAB37B}" type="presOf" srcId="{C5BD31C0-D27F-4FB4-B801-8615F54A9704}" destId="{0CCF1086-004A-4E52-8CE9-8B1F9E6F164E}" srcOrd="0" destOrd="0" presId="urn:microsoft.com/office/officeart/2005/8/layout/chevron1"/>
    <dgm:cxn modelId="{E1C9A2C0-6375-4CC3-A07A-53471F9D98D2}" type="presOf" srcId="{C722DDEE-90F2-4A7D-BC93-EC9EB18B7222}" destId="{4D3405CC-FA61-44C7-84FF-E8C9696B42BD}" srcOrd="0" destOrd="0" presId="urn:microsoft.com/office/officeart/2005/8/layout/chevron1"/>
    <dgm:cxn modelId="{FCAE8DD6-1745-44AF-A3DF-D09D80291F44}" srcId="{FC9EE784-6711-46F3-91C9-E98E9EC6E22C}" destId="{017D5F70-43C1-47D7-9A9C-8C2BED80A45A}" srcOrd="1" destOrd="0" parTransId="{2FD56C02-A98F-43D0-84AE-207FC07E3CD4}" sibTransId="{0833531C-B859-4DA0-97F6-B3935AD9D0C8}"/>
    <dgm:cxn modelId="{482A20D9-B998-4DF9-A0A9-679389020529}" type="presOf" srcId="{4C270DBE-59E8-4F24-9522-A9EF2F38F7D8}" destId="{A07A29E6-EDA4-46D2-B705-170063469500}" srcOrd="0" destOrd="4" presId="urn:microsoft.com/office/officeart/2005/8/layout/chevron1"/>
    <dgm:cxn modelId="{FD897EE3-06D9-474F-856D-E795A1D13147}" srcId="{FC9EE784-6711-46F3-91C9-E98E9EC6E22C}" destId="{2BBB758C-54D0-4AFC-8EBA-19C2595AF59B}" srcOrd="0" destOrd="0" parTransId="{2D4CAB2C-BC1E-4DE0-9AA0-D89A3656EF75}" sibTransId="{526D3540-A4A8-49D7-8BF3-94C6041F342C}"/>
    <dgm:cxn modelId="{3B8515FA-F1F9-4778-8482-C5B4A86701BB}" type="presOf" srcId="{8CA651E9-AA33-45DE-A16C-FF423B392552}" destId="{6CA4E663-B25D-47ED-944D-3D10061C988F}" srcOrd="0" destOrd="0" presId="urn:microsoft.com/office/officeart/2005/8/layout/chevron1"/>
    <dgm:cxn modelId="{6339E7FA-709A-40DA-8706-76E36333916D}" srcId="{FC9EE784-6711-46F3-91C9-E98E9EC6E22C}" destId="{806DEC5F-1955-4774-AD76-5FBAA6E8F06E}" srcOrd="2" destOrd="0" parTransId="{E0F20805-98C0-4BC8-8BF4-799383333625}" sibTransId="{25687235-3776-49C3-9D9F-AC57383541B5}"/>
    <dgm:cxn modelId="{78772EB9-560F-4153-8AFB-9C5AB8A86B9B}" type="presParOf" srcId="{131FF74D-EF7B-4EE8-A2E7-63C3CA7FDFDC}" destId="{6A6CE17A-239A-41F1-9C0D-6AF887C46205}" srcOrd="0" destOrd="0" presId="urn:microsoft.com/office/officeart/2005/8/layout/chevron1"/>
    <dgm:cxn modelId="{581528DB-9148-4630-82C7-14C6956ABD67}" type="presParOf" srcId="{6A6CE17A-239A-41F1-9C0D-6AF887C46205}" destId="{96C153AF-5749-4F44-B92A-BB75450595CF}" srcOrd="0" destOrd="0" presId="urn:microsoft.com/office/officeart/2005/8/layout/chevron1"/>
    <dgm:cxn modelId="{1E1F2EBE-E74F-498D-8DC2-92E7697617C9}" type="presParOf" srcId="{6A6CE17A-239A-41F1-9C0D-6AF887C46205}" destId="{A07A29E6-EDA4-46D2-B705-170063469500}" srcOrd="1" destOrd="0" presId="urn:microsoft.com/office/officeart/2005/8/layout/chevron1"/>
    <dgm:cxn modelId="{DC273C9D-507E-477A-BEF6-5CBD248A82EF}" type="presParOf" srcId="{131FF74D-EF7B-4EE8-A2E7-63C3CA7FDFDC}" destId="{842F028D-1958-4597-811C-8E7896EDA9D1}" srcOrd="1" destOrd="0" presId="urn:microsoft.com/office/officeart/2005/8/layout/chevron1"/>
    <dgm:cxn modelId="{CAF97476-E96C-4DCA-8B4F-76B24B73CE87}" type="presParOf" srcId="{131FF74D-EF7B-4EE8-A2E7-63C3CA7FDFDC}" destId="{C9A8C2F1-17D1-4E2A-A03E-823CF262A25C}" srcOrd="2" destOrd="0" presId="urn:microsoft.com/office/officeart/2005/8/layout/chevron1"/>
    <dgm:cxn modelId="{C0506B42-B2B1-4386-B839-38D11A45E860}" type="presParOf" srcId="{C9A8C2F1-17D1-4E2A-A03E-823CF262A25C}" destId="{6CA4E663-B25D-47ED-944D-3D10061C988F}" srcOrd="0" destOrd="0" presId="urn:microsoft.com/office/officeart/2005/8/layout/chevron1"/>
    <dgm:cxn modelId="{205D39DF-B633-4AE4-89B6-A119F7485976}" type="presParOf" srcId="{C9A8C2F1-17D1-4E2A-A03E-823CF262A25C}" destId="{67BF58A0-8F37-4687-98F7-2CDAD7F5AAEA}" srcOrd="1" destOrd="0" presId="urn:microsoft.com/office/officeart/2005/8/layout/chevron1"/>
    <dgm:cxn modelId="{E68E8A2F-5724-4184-8B04-0EE130B04C6A}" type="presParOf" srcId="{131FF74D-EF7B-4EE8-A2E7-63C3CA7FDFDC}" destId="{68750E97-ECB6-4BA1-A892-5A81038C60AB}" srcOrd="3" destOrd="0" presId="urn:microsoft.com/office/officeart/2005/8/layout/chevron1"/>
    <dgm:cxn modelId="{635EDA60-B09D-4782-852B-1D6FD1F9B08F}" type="presParOf" srcId="{131FF74D-EF7B-4EE8-A2E7-63C3CA7FDFDC}" destId="{59F5C177-1A47-4360-8F63-613561936530}" srcOrd="4" destOrd="0" presId="urn:microsoft.com/office/officeart/2005/8/layout/chevron1"/>
    <dgm:cxn modelId="{DA106D80-6889-4C98-BAD1-99F0CB5CDA61}" type="presParOf" srcId="{59F5C177-1A47-4360-8F63-613561936530}" destId="{0CCF1086-004A-4E52-8CE9-8B1F9E6F164E}" srcOrd="0" destOrd="0" presId="urn:microsoft.com/office/officeart/2005/8/layout/chevron1"/>
    <dgm:cxn modelId="{F8297155-852C-457B-BE5D-6DAE2374A49D}" type="presParOf" srcId="{59F5C177-1A47-4360-8F63-613561936530}" destId="{4D3405CC-FA61-44C7-84FF-E8C9696B42BD}"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a:solidFill>
          <a:schemeClr val="accent2"/>
        </a:solidFill>
      </dgm:spPr>
      <dgm:t>
        <a:bodyPr/>
        <a:lstStyle/>
        <a:p>
          <a:r>
            <a:rPr kumimoji="1" lang="zh-CN" altLang="en-US" sz="2800" b="0" dirty="0">
              <a:latin typeface="+mn-ea"/>
              <a:ea typeface="+mn-ea"/>
            </a:rPr>
            <a:t>外部碎片</a:t>
          </a:r>
          <a:endParaRPr lang="en-US" sz="2800" b="0" i="0" dirty="0">
            <a:latin typeface="+mn-ea"/>
            <a:ea typeface="+mn-ea"/>
          </a:endParaRPr>
        </a:p>
      </dgm:t>
    </dgm:pt>
    <dgm:pt modelId="{B9BAEC2A-811B-E043-BE36-55D3BF1C400B}" type="parTrans" cxnId="{323C02D0-485E-C844-826A-5AD40BCC539B}">
      <dgm:prSet/>
      <dgm:spPr/>
      <dgm:t>
        <a:bodyPr/>
        <a:lstStyle/>
        <a:p>
          <a:endParaRPr lang="en-US" sz="2000" b="0">
            <a:latin typeface="+mn-ea"/>
            <a:ea typeface="+mn-ea"/>
          </a:endParaRPr>
        </a:p>
      </dgm:t>
    </dgm:pt>
    <dgm:pt modelId="{069E2B24-96F3-4441-BD96-3D16DD060F92}" type="sibTrans" cxnId="{323C02D0-485E-C844-826A-5AD40BCC539B}">
      <dgm:prSet/>
      <dgm:spPr/>
      <dgm:t>
        <a:bodyPr/>
        <a:lstStyle/>
        <a:p>
          <a:endParaRPr lang="en-US" sz="2000" b="0">
            <a:latin typeface="+mn-ea"/>
            <a:ea typeface="+mn-ea"/>
          </a:endParaRPr>
        </a:p>
      </dgm:t>
    </dgm:pt>
    <dgm:pt modelId="{5BA5D4FC-88C5-694E-8CDC-E40067D32F36}">
      <dgm:prSet custT="1"/>
      <dgm:spPr/>
      <dgm:t>
        <a:bodyPr/>
        <a:lstStyle/>
        <a:p>
          <a:r>
            <a:rPr kumimoji="1" lang="zh-CN" altLang="en-US" sz="2400" b="0" kern="1200" dirty="0">
              <a:latin typeface="+mn-ea"/>
              <a:ea typeface="+mn-ea"/>
            </a:rPr>
            <a:t>动态分区方法在内存中产生越来越多的碎片</a:t>
          </a:r>
          <a:endParaRPr lang="en-NZ" sz="2400" b="0" kern="1200" dirty="0">
            <a:latin typeface="+mn-ea"/>
            <a:ea typeface="+mn-ea"/>
          </a:endParaRPr>
        </a:p>
      </dgm:t>
    </dgm:pt>
    <dgm:pt modelId="{BE21D45E-8E33-BE49-9CD3-E872A85A0F27}" type="parTrans" cxnId="{410958C4-C3C2-DC46-9444-FF2FD680407F}">
      <dgm:prSet/>
      <dgm:spPr/>
      <dgm:t>
        <a:bodyPr/>
        <a:lstStyle/>
        <a:p>
          <a:endParaRPr lang="en-US" sz="2000" b="0">
            <a:latin typeface="+mn-ea"/>
            <a:ea typeface="+mn-ea"/>
          </a:endParaRPr>
        </a:p>
      </dgm:t>
    </dgm:pt>
    <dgm:pt modelId="{4A925EC8-FAD4-1F41-BE7E-6151B0FC3B95}" type="sibTrans" cxnId="{410958C4-C3C2-DC46-9444-FF2FD680407F}">
      <dgm:prSet/>
      <dgm:spPr/>
      <dgm:t>
        <a:bodyPr/>
        <a:lstStyle/>
        <a:p>
          <a:endParaRPr lang="en-US" sz="2000" b="0">
            <a:latin typeface="+mn-ea"/>
            <a:ea typeface="+mn-ea"/>
          </a:endParaRPr>
        </a:p>
      </dgm:t>
    </dgm:pt>
    <dgm:pt modelId="{0DE43C26-AC74-1A44-B67B-60C02D894803}">
      <dgm:prSet custT="1"/>
      <dgm:spPr/>
      <dgm:t>
        <a:bodyPr/>
        <a:lstStyle/>
        <a:p>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内存利用率下降</a:t>
          </a:r>
          <a:endParaRPr kumimoji="1" lang="en-NZ"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EC4A4E06-99F8-534D-B5B7-835F30950EC2}" type="parTrans" cxnId="{C952E714-6445-174D-AC31-2A6A9C201910}">
      <dgm:prSet/>
      <dgm:spPr/>
      <dgm:t>
        <a:bodyPr/>
        <a:lstStyle/>
        <a:p>
          <a:endParaRPr lang="en-US" sz="2000" b="0">
            <a:latin typeface="+mn-ea"/>
            <a:ea typeface="+mn-ea"/>
          </a:endParaRPr>
        </a:p>
      </dgm:t>
    </dgm:pt>
    <dgm:pt modelId="{6D348F38-F0EB-9747-8C19-09C132882EFA}" type="sibTrans" cxnId="{C952E714-6445-174D-AC31-2A6A9C201910}">
      <dgm:prSet/>
      <dgm:spPr/>
      <dgm:t>
        <a:bodyPr/>
        <a:lstStyle/>
        <a:p>
          <a:endParaRPr lang="en-US" sz="2000" b="0">
            <a:latin typeface="+mn-ea"/>
            <a:ea typeface="+mn-ea"/>
          </a:endParaRPr>
        </a:p>
      </dgm:t>
    </dgm:pt>
    <dgm:pt modelId="{CFA757D8-5B4A-8344-844C-50374B0AA18A}">
      <dgm:prSet custT="1"/>
      <dgm:spPr/>
      <dgm:t>
        <a:bodyPr/>
        <a:lstStyle/>
        <a:p>
          <a:r>
            <a:rPr lang="en-NZ" sz="2800" b="0" i="0" dirty="0" err="1">
              <a:latin typeface="+mn-ea"/>
              <a:ea typeface="+mn-ea"/>
            </a:rPr>
            <a:t>紧凑</a:t>
          </a:r>
          <a:r>
            <a:rPr lang="en-NZ" sz="2800" b="0" i="0" dirty="0">
              <a:latin typeface="+mn-ea"/>
              <a:ea typeface="+mn-ea"/>
            </a:rPr>
            <a:t>(</a:t>
          </a:r>
          <a:r>
            <a:rPr lang="zh-CN" altLang="en-US" sz="2800" b="0" i="0" dirty="0">
              <a:latin typeface="+mn-ea"/>
              <a:ea typeface="+mn-ea"/>
            </a:rPr>
            <a:t>压缩</a:t>
          </a:r>
          <a:r>
            <a:rPr lang="en-US" altLang="zh-CN" sz="2800" b="0" i="0" dirty="0">
              <a:latin typeface="+mn-ea"/>
              <a:ea typeface="+mn-ea"/>
            </a:rPr>
            <a:t>)</a:t>
          </a:r>
          <a:r>
            <a:rPr lang="en-NZ" sz="2800" b="0" i="0" dirty="0">
              <a:latin typeface="+mn-ea"/>
              <a:ea typeface="+mn-ea"/>
            </a:rPr>
            <a:t>Compaction</a:t>
          </a:r>
        </a:p>
      </dgm:t>
    </dgm:pt>
    <dgm:pt modelId="{7F660C03-3DC7-E241-A21F-3D5B9DAD5D7C}" type="parTrans" cxnId="{6D9D9B5C-A232-8A40-805D-6696A698083D}">
      <dgm:prSet/>
      <dgm:spPr/>
      <dgm:t>
        <a:bodyPr/>
        <a:lstStyle/>
        <a:p>
          <a:endParaRPr lang="en-US" sz="2000" b="0">
            <a:latin typeface="+mn-ea"/>
            <a:ea typeface="+mn-ea"/>
          </a:endParaRPr>
        </a:p>
      </dgm:t>
    </dgm:pt>
    <dgm:pt modelId="{3F71CEBA-59C4-F14E-AEE9-C080D58E3B16}" type="sibTrans" cxnId="{6D9D9B5C-A232-8A40-805D-6696A698083D}">
      <dgm:prSet/>
      <dgm:spPr/>
      <dgm:t>
        <a:bodyPr/>
        <a:lstStyle/>
        <a:p>
          <a:endParaRPr lang="en-US" sz="2000" b="0">
            <a:latin typeface="+mn-ea"/>
            <a:ea typeface="+mn-ea"/>
          </a:endParaRPr>
        </a:p>
      </dgm:t>
    </dgm:pt>
    <dgm:pt modelId="{9E92A628-284B-0A4D-AF4A-A3E0CC5903D2}">
      <dgm:prSet custT="1"/>
      <dgm:spPr>
        <a:ln>
          <a:solidFill>
            <a:schemeClr val="accent4"/>
          </a:solidFill>
        </a:ln>
      </dgm:spPr>
      <dgm:t>
        <a:bodyPr/>
        <a:lstStyle/>
        <a:p>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解决外部碎片问题的技术</a:t>
          </a:r>
          <a:endParaRPr kumimoji="1" lang="en-NZ"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B89EFC6D-CA01-B246-9B67-51FE6E8B70BB}" type="parTrans" cxnId="{7C568239-7FB0-D14E-87D1-6C892FE9DC01}">
      <dgm:prSet/>
      <dgm:spPr/>
      <dgm:t>
        <a:bodyPr/>
        <a:lstStyle/>
        <a:p>
          <a:endParaRPr lang="en-US" sz="2000" b="0">
            <a:latin typeface="+mn-ea"/>
            <a:ea typeface="+mn-ea"/>
          </a:endParaRPr>
        </a:p>
      </dgm:t>
    </dgm:pt>
    <dgm:pt modelId="{8D5778BE-8C45-DA4F-921B-A6D186764DDD}" type="sibTrans" cxnId="{7C568239-7FB0-D14E-87D1-6C892FE9DC01}">
      <dgm:prSet/>
      <dgm:spPr/>
      <dgm:t>
        <a:bodyPr/>
        <a:lstStyle/>
        <a:p>
          <a:endParaRPr lang="en-US" sz="2000" b="0">
            <a:latin typeface="+mn-ea"/>
            <a:ea typeface="+mn-ea"/>
          </a:endParaRPr>
        </a:p>
      </dgm:t>
    </dgm:pt>
    <dgm:pt modelId="{EDD23089-E723-7049-A4E0-037CCF801387}">
      <dgm:prSet custT="1"/>
      <dgm:spPr>
        <a:ln>
          <a:solidFill>
            <a:schemeClr val="accent4"/>
          </a:solidFill>
        </a:ln>
      </dgm:spPr>
      <dgm:t>
        <a:bodyPr/>
        <a:lstStyle/>
        <a:p>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操作系统移动进程</a:t>
          </a:r>
          <a:r>
            <a:rPr kumimoji="1" lang="zh-CN" alt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，使进程占用的空间连续</a:t>
          </a:r>
          <a:endParaRPr kumimoji="1" lang="en-NZ"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D860A06A-1E31-FE4E-B9C6-5BD39D3D7A02}" type="parTrans" cxnId="{B8C69940-40E4-D547-A640-55444ED6BFBF}">
      <dgm:prSet/>
      <dgm:spPr/>
      <dgm:t>
        <a:bodyPr/>
        <a:lstStyle/>
        <a:p>
          <a:endParaRPr lang="en-US" sz="2000" b="0">
            <a:latin typeface="+mn-ea"/>
            <a:ea typeface="+mn-ea"/>
          </a:endParaRPr>
        </a:p>
      </dgm:t>
    </dgm:pt>
    <dgm:pt modelId="{C8A50628-5281-E64F-AC9D-907DA8DC9C2E}" type="sibTrans" cxnId="{B8C69940-40E4-D547-A640-55444ED6BFBF}">
      <dgm:prSet/>
      <dgm:spPr/>
      <dgm:t>
        <a:bodyPr/>
        <a:lstStyle/>
        <a:p>
          <a:endParaRPr lang="en-US" sz="2000" b="0">
            <a:latin typeface="+mn-ea"/>
            <a:ea typeface="+mn-ea"/>
          </a:endParaRPr>
        </a:p>
      </dgm:t>
    </dgm:pt>
    <dgm:pt modelId="{925627CF-133A-A441-9898-007F531F1EB1}">
      <dgm:prSet custT="1"/>
      <dgm:spPr>
        <a:ln>
          <a:solidFill>
            <a:schemeClr val="accent4"/>
          </a:solidFill>
        </a:ln>
      </dgm:spPr>
      <dgm:t>
        <a:bodyPr/>
        <a:lstStyle/>
        <a:p>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所有空闲空间连成一片</a:t>
          </a:r>
          <a:endParaRPr kumimoji="1" lang="en-NZ"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47141E66-9456-EC45-88EE-857DEAA9E1EE}" type="parTrans" cxnId="{3AE4CC3A-EB4A-B841-8E4D-F9BE839FDA41}">
      <dgm:prSet/>
      <dgm:spPr/>
      <dgm:t>
        <a:bodyPr/>
        <a:lstStyle/>
        <a:p>
          <a:endParaRPr lang="en-US" sz="2000" b="0">
            <a:latin typeface="+mn-ea"/>
            <a:ea typeface="+mn-ea"/>
          </a:endParaRPr>
        </a:p>
      </dgm:t>
    </dgm:pt>
    <dgm:pt modelId="{DF6EE691-4A99-2A4D-9960-054228732BAD}" type="sibTrans" cxnId="{3AE4CC3A-EB4A-B841-8E4D-F9BE839FDA41}">
      <dgm:prSet/>
      <dgm:spPr/>
      <dgm:t>
        <a:bodyPr/>
        <a:lstStyle/>
        <a:p>
          <a:endParaRPr lang="en-US" sz="2000" b="0">
            <a:latin typeface="+mn-ea"/>
            <a:ea typeface="+mn-ea"/>
          </a:endParaRPr>
        </a:p>
      </dgm:t>
    </dgm:pt>
    <dgm:pt modelId="{C656067F-6308-0946-9224-7579E500CA19}">
      <dgm:prSet custT="1"/>
      <dgm:spPr>
        <a:ln>
          <a:solidFill>
            <a:schemeClr val="accent4"/>
          </a:solidFill>
        </a:ln>
      </dgm:spPr>
      <dgm:t>
        <a:bodyPr/>
        <a:lstStyle/>
        <a:p>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紧凑费时</a:t>
          </a:r>
          <a:r>
            <a:rPr kumimoji="1" lang="zh-CN" alt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a:t>
          </a:r>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浪费处理器时间</a:t>
          </a:r>
          <a:endParaRPr kumimoji="1" lang="en-NZ"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62D77508-CA8A-5841-AD30-C46EEE506234}" type="parTrans" cxnId="{77546FE6-4B29-8848-87C8-93AFD1BF7CBD}">
      <dgm:prSet/>
      <dgm:spPr/>
      <dgm:t>
        <a:bodyPr/>
        <a:lstStyle/>
        <a:p>
          <a:endParaRPr lang="en-US" sz="2000" b="0">
            <a:latin typeface="+mn-ea"/>
            <a:ea typeface="+mn-ea"/>
          </a:endParaRPr>
        </a:p>
      </dgm:t>
    </dgm:pt>
    <dgm:pt modelId="{CA49C167-079C-B94F-B053-F5BD6714EFBD}" type="sibTrans" cxnId="{77546FE6-4B29-8848-87C8-93AFD1BF7CBD}">
      <dgm:prSet/>
      <dgm:spPr/>
      <dgm:t>
        <a:bodyPr/>
        <a:lstStyle/>
        <a:p>
          <a:endParaRPr lang="en-US" sz="2000" b="0">
            <a:latin typeface="+mn-ea"/>
            <a:ea typeface="+mn-ea"/>
          </a:endParaRPr>
        </a:p>
      </dgm:t>
    </dgm:pt>
    <dgm:pt modelId="{E79C046D-0599-6A47-B1B9-B02280642755}" type="pres">
      <dgm:prSet presAssocID="{1415E6DC-9DD3-0642-8F56-4D3A35AC3679}" presName="linear" presStyleCnt="0">
        <dgm:presLayoutVars>
          <dgm:dir/>
          <dgm:animLvl val="lvl"/>
          <dgm:resizeHandles val="exact"/>
        </dgm:presLayoutVars>
      </dgm:prSet>
      <dgm:spPr/>
    </dgm:pt>
    <dgm:pt modelId="{ED7E813C-A380-6940-A7FA-2307673F69C1}" type="pres">
      <dgm:prSet presAssocID="{A8FC406A-186F-1F4E-96E1-B75D1DA97A3E}" presName="parentLin" presStyleCnt="0"/>
      <dgm:spPr/>
    </dgm:pt>
    <dgm:pt modelId="{AC90047A-3CB1-3B4B-9B72-82F93A5A00C5}" type="pres">
      <dgm:prSet presAssocID="{A8FC406A-186F-1F4E-96E1-B75D1DA97A3E}" presName="parentLeftMargin" presStyleLbl="node1" presStyleIdx="0" presStyleCnt="2"/>
      <dgm:spPr/>
    </dgm:pt>
    <dgm:pt modelId="{E3F070B9-6919-BD46-80FE-BAF6D53D2FD9}" type="pres">
      <dgm:prSet presAssocID="{A8FC406A-186F-1F4E-96E1-B75D1DA97A3E}" presName="parentText" presStyleLbl="node1" presStyleIdx="0" presStyleCnt="2">
        <dgm:presLayoutVars>
          <dgm:chMax val="0"/>
          <dgm:bulletEnabled val="1"/>
        </dgm:presLayoutVars>
      </dgm:prSet>
      <dgm:spPr/>
    </dgm:pt>
    <dgm:pt modelId="{E32CE21C-9557-E74A-B2E0-1B6259F7BD19}" type="pres">
      <dgm:prSet presAssocID="{A8FC406A-186F-1F4E-96E1-B75D1DA97A3E}" presName="negativeSpace" presStyleCnt="0"/>
      <dgm:spPr/>
    </dgm:pt>
    <dgm:pt modelId="{AF2C0A7A-BF2F-CB4A-AE7D-877EB948880B}" type="pres">
      <dgm:prSet presAssocID="{A8FC406A-186F-1F4E-96E1-B75D1DA97A3E}" presName="childText" presStyleLbl="conFgAcc1" presStyleIdx="0" presStyleCnt="2">
        <dgm:presLayoutVars>
          <dgm:bulletEnabled val="1"/>
        </dgm:presLayoutVars>
      </dgm:prSet>
      <dgm:spPr/>
    </dgm:pt>
    <dgm:pt modelId="{96E8863F-22C9-504D-B9E7-EA2755E72788}" type="pres">
      <dgm:prSet presAssocID="{069E2B24-96F3-4441-BD96-3D16DD060F92}" presName="spaceBetweenRectangles" presStyleCnt="0"/>
      <dgm:spPr/>
    </dgm:pt>
    <dgm:pt modelId="{C4D9122B-CCB5-A84D-8022-84A14CD7D0E7}" type="pres">
      <dgm:prSet presAssocID="{CFA757D8-5B4A-8344-844C-50374B0AA18A}" presName="parentLin" presStyleCnt="0"/>
      <dgm:spPr/>
    </dgm:pt>
    <dgm:pt modelId="{78569E4E-ADA1-6D4A-B56A-01059BBD2C01}" type="pres">
      <dgm:prSet presAssocID="{CFA757D8-5B4A-8344-844C-50374B0AA18A}" presName="parentLeftMargin" presStyleLbl="node1" presStyleIdx="0" presStyleCnt="2"/>
      <dgm:spPr/>
    </dgm:pt>
    <dgm:pt modelId="{6ED051DD-8E06-014D-A56B-AECC9C897179}" type="pres">
      <dgm:prSet presAssocID="{CFA757D8-5B4A-8344-844C-50374B0AA18A}" presName="parentText" presStyleLbl="node1" presStyleIdx="1" presStyleCnt="2">
        <dgm:presLayoutVars>
          <dgm:chMax val="0"/>
          <dgm:bulletEnabled val="1"/>
        </dgm:presLayoutVars>
      </dgm:prSet>
      <dgm:spPr/>
    </dgm:pt>
    <dgm:pt modelId="{8B1C0B79-89BC-FB49-9028-CAA73E45B55A}" type="pres">
      <dgm:prSet presAssocID="{CFA757D8-5B4A-8344-844C-50374B0AA18A}" presName="negativeSpace" presStyleCnt="0"/>
      <dgm:spPr/>
    </dgm:pt>
    <dgm:pt modelId="{4B6B4C5E-5223-0843-B5C6-1C59E8EA8399}" type="pres">
      <dgm:prSet presAssocID="{CFA757D8-5B4A-8344-844C-50374B0AA18A}" presName="childText" presStyleLbl="conFgAcc1" presStyleIdx="1" presStyleCnt="2">
        <dgm:presLayoutVars>
          <dgm:bulletEnabled val="1"/>
        </dgm:presLayoutVars>
      </dgm:prSet>
      <dgm:spPr/>
    </dgm:pt>
  </dgm:ptLst>
  <dgm:cxnLst>
    <dgm:cxn modelId="{C934DD03-A013-4A78-A0C1-A0480573A40B}" type="presOf" srcId="{925627CF-133A-A441-9898-007F531F1EB1}" destId="{4B6B4C5E-5223-0843-B5C6-1C59E8EA8399}" srcOrd="0" destOrd="2" presId="urn:microsoft.com/office/officeart/2005/8/layout/list1"/>
    <dgm:cxn modelId="{C952E714-6445-174D-AC31-2A6A9C201910}" srcId="{A8FC406A-186F-1F4E-96E1-B75D1DA97A3E}" destId="{0DE43C26-AC74-1A44-B67B-60C02D894803}" srcOrd="1" destOrd="0" parTransId="{EC4A4E06-99F8-534D-B5B7-835F30950EC2}" sibTransId="{6D348F38-F0EB-9747-8C19-09C132882EFA}"/>
    <dgm:cxn modelId="{3D174A22-B34D-4935-BC96-A3C2BB287870}" type="presOf" srcId="{0DE43C26-AC74-1A44-B67B-60C02D894803}" destId="{AF2C0A7A-BF2F-CB4A-AE7D-877EB948880B}" srcOrd="0" destOrd="1" presId="urn:microsoft.com/office/officeart/2005/8/layout/list1"/>
    <dgm:cxn modelId="{7C568239-7FB0-D14E-87D1-6C892FE9DC01}" srcId="{CFA757D8-5B4A-8344-844C-50374B0AA18A}" destId="{9E92A628-284B-0A4D-AF4A-A3E0CC5903D2}" srcOrd="0" destOrd="0" parTransId="{B89EFC6D-CA01-B246-9B67-51FE6E8B70BB}" sibTransId="{8D5778BE-8C45-DA4F-921B-A6D186764DDD}"/>
    <dgm:cxn modelId="{3AE4CC3A-EB4A-B841-8E4D-F9BE839FDA41}" srcId="{CFA757D8-5B4A-8344-844C-50374B0AA18A}" destId="{925627CF-133A-A441-9898-007F531F1EB1}" srcOrd="2" destOrd="0" parTransId="{47141E66-9456-EC45-88EE-857DEAA9E1EE}" sibTransId="{DF6EE691-4A99-2A4D-9960-054228732BAD}"/>
    <dgm:cxn modelId="{B8C69940-40E4-D547-A640-55444ED6BFBF}" srcId="{CFA757D8-5B4A-8344-844C-50374B0AA18A}" destId="{EDD23089-E723-7049-A4E0-037CCF801387}" srcOrd="1" destOrd="0" parTransId="{D860A06A-1E31-FE4E-B9C6-5BD39D3D7A02}" sibTransId="{C8A50628-5281-E64F-AC9D-907DA8DC9C2E}"/>
    <dgm:cxn modelId="{D8673958-716C-4714-9D66-FA135917DA19}" type="presOf" srcId="{EDD23089-E723-7049-A4E0-037CCF801387}" destId="{4B6B4C5E-5223-0843-B5C6-1C59E8EA8399}" srcOrd="0" destOrd="1" presId="urn:microsoft.com/office/officeart/2005/8/layout/list1"/>
    <dgm:cxn modelId="{6D9D9B5C-A232-8A40-805D-6696A698083D}" srcId="{1415E6DC-9DD3-0642-8F56-4D3A35AC3679}" destId="{CFA757D8-5B4A-8344-844C-50374B0AA18A}" srcOrd="1" destOrd="0" parTransId="{7F660C03-3DC7-E241-A21F-3D5B9DAD5D7C}" sibTransId="{3F71CEBA-59C4-F14E-AEE9-C080D58E3B16}"/>
    <dgm:cxn modelId="{030D3773-B20F-43C4-BF90-D063876CB309}" type="presOf" srcId="{A8FC406A-186F-1F4E-96E1-B75D1DA97A3E}" destId="{E3F070B9-6919-BD46-80FE-BAF6D53D2FD9}" srcOrd="1" destOrd="0" presId="urn:microsoft.com/office/officeart/2005/8/layout/list1"/>
    <dgm:cxn modelId="{0EFE1A9B-EEF3-4AC4-B1D3-075DB73BE70E}" type="presOf" srcId="{C656067F-6308-0946-9224-7579E500CA19}" destId="{4B6B4C5E-5223-0843-B5C6-1C59E8EA8399}" srcOrd="0" destOrd="3" presId="urn:microsoft.com/office/officeart/2005/8/layout/list1"/>
    <dgm:cxn modelId="{27AB0FA1-2FB2-49AC-90F8-370F0BA43FEC}" type="presOf" srcId="{5BA5D4FC-88C5-694E-8CDC-E40067D32F36}" destId="{AF2C0A7A-BF2F-CB4A-AE7D-877EB948880B}" srcOrd="0" destOrd="0" presId="urn:microsoft.com/office/officeart/2005/8/layout/list1"/>
    <dgm:cxn modelId="{504555BD-FED1-4ECD-A536-647459AB5EC6}" type="presOf" srcId="{CFA757D8-5B4A-8344-844C-50374B0AA18A}" destId="{6ED051DD-8E06-014D-A56B-AECC9C897179}" srcOrd="1" destOrd="0" presId="urn:microsoft.com/office/officeart/2005/8/layout/list1"/>
    <dgm:cxn modelId="{410958C4-C3C2-DC46-9444-FF2FD680407F}" srcId="{A8FC406A-186F-1F4E-96E1-B75D1DA97A3E}" destId="{5BA5D4FC-88C5-694E-8CDC-E40067D32F36}" srcOrd="0" destOrd="0" parTransId="{BE21D45E-8E33-BE49-9CD3-E872A85A0F27}" sibTransId="{4A925EC8-FAD4-1F41-BE7E-6151B0FC3B95}"/>
    <dgm:cxn modelId="{EBE9C9C5-F3B3-44C0-9023-DDF81795C9D6}" type="presOf" srcId="{1415E6DC-9DD3-0642-8F56-4D3A35AC3679}" destId="{E79C046D-0599-6A47-B1B9-B02280642755}" srcOrd="0" destOrd="0" presId="urn:microsoft.com/office/officeart/2005/8/layout/list1"/>
    <dgm:cxn modelId="{D27B9DCD-8B59-4089-9CD4-1208E5CEB8F9}" type="presOf" srcId="{A8FC406A-186F-1F4E-96E1-B75D1DA97A3E}" destId="{AC90047A-3CB1-3B4B-9B72-82F93A5A00C5}" srcOrd="0" destOrd="0" presId="urn:microsoft.com/office/officeart/2005/8/layout/list1"/>
    <dgm:cxn modelId="{323C02D0-485E-C844-826A-5AD40BCC539B}" srcId="{1415E6DC-9DD3-0642-8F56-4D3A35AC3679}" destId="{A8FC406A-186F-1F4E-96E1-B75D1DA97A3E}" srcOrd="0" destOrd="0" parTransId="{B9BAEC2A-811B-E043-BE36-55D3BF1C400B}" sibTransId="{069E2B24-96F3-4441-BD96-3D16DD060F92}"/>
    <dgm:cxn modelId="{1B0685DD-2F0A-433D-94B7-9D472A97A75B}" type="presOf" srcId="{CFA757D8-5B4A-8344-844C-50374B0AA18A}" destId="{78569E4E-ADA1-6D4A-B56A-01059BBD2C01}" srcOrd="0" destOrd="0" presId="urn:microsoft.com/office/officeart/2005/8/layout/list1"/>
    <dgm:cxn modelId="{77546FE6-4B29-8848-87C8-93AFD1BF7CBD}" srcId="{CFA757D8-5B4A-8344-844C-50374B0AA18A}" destId="{C656067F-6308-0946-9224-7579E500CA19}" srcOrd="3" destOrd="0" parTransId="{62D77508-CA8A-5841-AD30-C46EEE506234}" sibTransId="{CA49C167-079C-B94F-B053-F5BD6714EFBD}"/>
    <dgm:cxn modelId="{4217A3FB-41E7-489A-AA87-82908A1BF476}" type="presOf" srcId="{9E92A628-284B-0A4D-AF4A-A3E0CC5903D2}" destId="{4B6B4C5E-5223-0843-B5C6-1C59E8EA8399}" srcOrd="0" destOrd="0" presId="urn:microsoft.com/office/officeart/2005/8/layout/list1"/>
    <dgm:cxn modelId="{5614867E-4D1C-446F-8B3F-425680B90D9F}" type="presParOf" srcId="{E79C046D-0599-6A47-B1B9-B02280642755}" destId="{ED7E813C-A380-6940-A7FA-2307673F69C1}" srcOrd="0" destOrd="0" presId="urn:microsoft.com/office/officeart/2005/8/layout/list1"/>
    <dgm:cxn modelId="{30149A4E-AC48-4274-BF2B-068255FA2F1E}" type="presParOf" srcId="{ED7E813C-A380-6940-A7FA-2307673F69C1}" destId="{AC90047A-3CB1-3B4B-9B72-82F93A5A00C5}" srcOrd="0" destOrd="0" presId="urn:microsoft.com/office/officeart/2005/8/layout/list1"/>
    <dgm:cxn modelId="{0BF8310A-9C22-4B80-8E91-BDC745ED287A}" type="presParOf" srcId="{ED7E813C-A380-6940-A7FA-2307673F69C1}" destId="{E3F070B9-6919-BD46-80FE-BAF6D53D2FD9}" srcOrd="1" destOrd="0" presId="urn:microsoft.com/office/officeart/2005/8/layout/list1"/>
    <dgm:cxn modelId="{55046740-FA00-4234-B2D8-5860E2D1CE52}" type="presParOf" srcId="{E79C046D-0599-6A47-B1B9-B02280642755}" destId="{E32CE21C-9557-E74A-B2E0-1B6259F7BD19}" srcOrd="1" destOrd="0" presId="urn:microsoft.com/office/officeart/2005/8/layout/list1"/>
    <dgm:cxn modelId="{49D38366-EE46-4526-A451-6EF22FEDF132}" type="presParOf" srcId="{E79C046D-0599-6A47-B1B9-B02280642755}" destId="{AF2C0A7A-BF2F-CB4A-AE7D-877EB948880B}" srcOrd="2" destOrd="0" presId="urn:microsoft.com/office/officeart/2005/8/layout/list1"/>
    <dgm:cxn modelId="{EF9E6782-D082-42C9-A500-7C81CB8946F4}" type="presParOf" srcId="{E79C046D-0599-6A47-B1B9-B02280642755}" destId="{96E8863F-22C9-504D-B9E7-EA2755E72788}" srcOrd="3" destOrd="0" presId="urn:microsoft.com/office/officeart/2005/8/layout/list1"/>
    <dgm:cxn modelId="{54E5D54E-B1A4-4DA4-B036-215D12823636}" type="presParOf" srcId="{E79C046D-0599-6A47-B1B9-B02280642755}" destId="{C4D9122B-CCB5-A84D-8022-84A14CD7D0E7}" srcOrd="4" destOrd="0" presId="urn:microsoft.com/office/officeart/2005/8/layout/list1"/>
    <dgm:cxn modelId="{1B51C3A1-F2D8-434C-A8EB-68EB6932A07D}" type="presParOf" srcId="{C4D9122B-CCB5-A84D-8022-84A14CD7D0E7}" destId="{78569E4E-ADA1-6D4A-B56A-01059BBD2C01}" srcOrd="0" destOrd="0" presId="urn:microsoft.com/office/officeart/2005/8/layout/list1"/>
    <dgm:cxn modelId="{E69D5DC9-721A-464E-B2B7-F5BC6A943237}" type="presParOf" srcId="{C4D9122B-CCB5-A84D-8022-84A14CD7D0E7}" destId="{6ED051DD-8E06-014D-A56B-AECC9C897179}" srcOrd="1" destOrd="0" presId="urn:microsoft.com/office/officeart/2005/8/layout/list1"/>
    <dgm:cxn modelId="{473A3C83-32FE-4DCF-874D-2CB1D676FCB7}" type="presParOf" srcId="{E79C046D-0599-6A47-B1B9-B02280642755}" destId="{8B1C0B79-89BC-FB49-9028-CAA73E45B55A}" srcOrd="5" destOrd="0" presId="urn:microsoft.com/office/officeart/2005/8/layout/list1"/>
    <dgm:cxn modelId="{69B27E59-5754-447A-8721-7825D6F51A5B}"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a:solidFill>
          <a:schemeClr val="accent2">
            <a:lumMod val="50000"/>
          </a:schemeClr>
        </a:solidFill>
      </dgm:spPr>
      <dgm:t>
        <a:bodyPr/>
        <a:lstStyle/>
        <a:p>
          <a:r>
            <a:rPr lang="zh-CN" altLang="en-US" dirty="0"/>
            <a:t>逻辑地址</a:t>
          </a:r>
          <a:endParaRPr lang="en-US" dirty="0"/>
        </a:p>
      </dgm:t>
    </dgm:pt>
    <dgm:pt modelId="{06893441-85D5-B743-BD65-9A95DC67AE21}" type="parTrans" cxnId="{5438E636-6DE6-3A41-8AA0-73F658BDDD42}">
      <dgm:prSet/>
      <dgm:spPr/>
      <dgm:t>
        <a:bodyPr/>
        <a:lstStyle/>
        <a:p>
          <a:endParaRPr lang="en-US"/>
        </a:p>
      </dgm:t>
    </dgm:pt>
    <dgm:pt modelId="{A4B70527-9188-E249-A41C-8D5D41A143A3}" type="sibTrans" cxnId="{5438E636-6DE6-3A41-8AA0-73F658BDDD42}">
      <dgm:prSet/>
      <dgm:spPr/>
      <dgm:t>
        <a:bodyPr/>
        <a:lstStyle/>
        <a:p>
          <a:endParaRPr lang="en-US"/>
        </a:p>
      </dgm:t>
    </dgm:pt>
    <dgm:pt modelId="{CD39444C-1B21-EF4A-B5D4-958159C7B42D}">
      <dgm:prSet/>
      <dgm:spPr/>
      <dgm:t>
        <a:bodyPr/>
        <a:lstStyle/>
        <a:p>
          <a:r>
            <a:rPr lang="en-US" dirty="0" err="1">
              <a:latin typeface="+mn-ea"/>
              <a:ea typeface="+mn-ea"/>
            </a:rPr>
            <a:t>与当前数据在内存中的物理分配无关的访问地址</a:t>
          </a:r>
          <a:r>
            <a:rPr lang="zh-CN" altLang="en-US" dirty="0">
              <a:latin typeface="+mn-ea"/>
              <a:ea typeface="+mn-ea"/>
            </a:rPr>
            <a:t>，</a:t>
          </a:r>
          <a:r>
            <a:rPr lang="zh-CN" altLang="en-US" b="1" dirty="0">
              <a:latin typeface="+mn-ea"/>
              <a:ea typeface="+mn-ea"/>
            </a:rPr>
            <a:t>执行前要转换成物理地址</a:t>
          </a:r>
          <a:endParaRPr lang="en-US" b="1" dirty="0"/>
        </a:p>
      </dgm:t>
    </dgm:pt>
    <dgm:pt modelId="{DD0191C7-CB08-B24A-8735-5956F0832DBC}" type="parTrans" cxnId="{88A848D4-3287-8544-B217-17F7AAC14DB0}">
      <dgm:prSet/>
      <dgm:spPr/>
      <dgm:t>
        <a:bodyPr/>
        <a:lstStyle/>
        <a:p>
          <a:endParaRPr lang="en-US"/>
        </a:p>
      </dgm:t>
    </dgm:pt>
    <dgm:pt modelId="{EF9E6F1D-FB04-DC42-A706-3251421BB982}" type="sibTrans" cxnId="{88A848D4-3287-8544-B217-17F7AAC14DB0}">
      <dgm:prSet/>
      <dgm:spPr/>
      <dgm:t>
        <a:bodyPr/>
        <a:lstStyle/>
        <a:p>
          <a:endParaRPr lang="en-US"/>
        </a:p>
      </dgm:t>
    </dgm:pt>
    <dgm:pt modelId="{B89FE6C2-077F-4741-8F16-B5795B7063E1}">
      <dgm:prSet/>
      <dgm:spPr/>
      <dgm:t>
        <a:bodyPr/>
        <a:lstStyle/>
        <a:p>
          <a:r>
            <a:rPr lang="zh-CN" altLang="en-US" b="1" dirty="0"/>
            <a:t>相对地址</a:t>
          </a:r>
          <a:endParaRPr lang="en-US" b="1" dirty="0"/>
        </a:p>
      </dgm:t>
    </dgm:pt>
    <dgm:pt modelId="{CBE548C3-8B0D-AE4E-B5EC-3E713BEF8A34}" type="parTrans" cxnId="{1775FEA1-E83E-514B-9EED-67D44E577D41}">
      <dgm:prSet/>
      <dgm:spPr/>
      <dgm:t>
        <a:bodyPr/>
        <a:lstStyle/>
        <a:p>
          <a:endParaRPr lang="en-US"/>
        </a:p>
      </dgm:t>
    </dgm:pt>
    <dgm:pt modelId="{D12748FC-262F-604D-A0ED-B8F3F2E85B30}" type="sibTrans" cxnId="{1775FEA1-E83E-514B-9EED-67D44E577D41}">
      <dgm:prSet/>
      <dgm:spPr/>
      <dgm:t>
        <a:bodyPr/>
        <a:lstStyle/>
        <a:p>
          <a:endParaRPr lang="en-US"/>
        </a:p>
      </dgm:t>
    </dgm:pt>
    <dgm:pt modelId="{A63F4F42-530D-0844-A623-B7BB97CA06C8}">
      <dgm:prSet/>
      <dgm:spPr/>
      <dgm:t>
        <a:bodyPr/>
        <a:lstStyle/>
        <a:p>
          <a:r>
            <a:rPr lang="en-US" dirty="0" err="1">
              <a:latin typeface="+mn-ea"/>
              <a:ea typeface="+mn-ea"/>
            </a:rPr>
            <a:t>逻辑地址的特例</a:t>
          </a:r>
          <a:r>
            <a:rPr lang="zh-CN" altLang="en-US" dirty="0">
              <a:latin typeface="+mn-ea"/>
              <a:ea typeface="+mn-ea"/>
            </a:rPr>
            <a:t>，</a:t>
          </a:r>
          <a:r>
            <a:rPr lang="zh-CN" altLang="en-US" b="1" dirty="0">
              <a:latin typeface="+mn-ea"/>
              <a:ea typeface="+mn-ea"/>
            </a:rPr>
            <a:t>相对于某些已知点的存储单元</a:t>
          </a:r>
          <a:endParaRPr lang="en-US" b="1" dirty="0"/>
        </a:p>
      </dgm:t>
    </dgm:pt>
    <dgm:pt modelId="{A6AF5B68-FC53-694A-82B8-D02D823211BF}" type="parTrans" cxnId="{AC3E68CA-59A6-0D47-96B7-56C985E7999F}">
      <dgm:prSet/>
      <dgm:spPr/>
      <dgm:t>
        <a:bodyPr/>
        <a:lstStyle/>
        <a:p>
          <a:endParaRPr lang="en-US"/>
        </a:p>
      </dgm:t>
    </dgm:pt>
    <dgm:pt modelId="{45082585-C225-5042-8C96-B318BA935269}" type="sibTrans" cxnId="{AC3E68CA-59A6-0D47-96B7-56C985E7999F}">
      <dgm:prSet/>
      <dgm:spPr/>
      <dgm:t>
        <a:bodyPr/>
        <a:lstStyle/>
        <a:p>
          <a:endParaRPr lang="en-US"/>
        </a:p>
      </dgm:t>
    </dgm:pt>
    <dgm:pt modelId="{8440D138-BE73-FB44-BBEF-1FC3FB108A97}">
      <dgm:prSet/>
      <dgm:spPr>
        <a:solidFill>
          <a:schemeClr val="accent4">
            <a:lumMod val="50000"/>
          </a:schemeClr>
        </a:solidFill>
      </dgm:spPr>
      <dgm:t>
        <a:bodyPr/>
        <a:lstStyle/>
        <a:p>
          <a:r>
            <a:rPr lang="zh-CN" altLang="en-US" b="1" dirty="0"/>
            <a:t>物理地址、绝对地址</a:t>
          </a:r>
          <a:endParaRPr lang="en-US" b="1" dirty="0"/>
        </a:p>
      </dgm:t>
    </dgm:pt>
    <dgm:pt modelId="{E275FC03-8304-564E-89AB-373C17CB55F3}" type="parTrans" cxnId="{1AAEA0EB-CE8D-3546-B228-849C7BBECB24}">
      <dgm:prSet/>
      <dgm:spPr/>
      <dgm:t>
        <a:bodyPr/>
        <a:lstStyle/>
        <a:p>
          <a:endParaRPr lang="en-US"/>
        </a:p>
      </dgm:t>
    </dgm:pt>
    <dgm:pt modelId="{250D8BAF-EB6C-2B4D-8429-A8492959928C}" type="sibTrans" cxnId="{1AAEA0EB-CE8D-3546-B228-849C7BBECB24}">
      <dgm:prSet/>
      <dgm:spPr/>
      <dgm:t>
        <a:bodyPr/>
        <a:lstStyle/>
        <a:p>
          <a:endParaRPr lang="en-US"/>
        </a:p>
      </dgm:t>
    </dgm:pt>
    <dgm:pt modelId="{2D14AC71-6F9F-B94A-ADC5-A11456751F9C}">
      <dgm:prSet/>
      <dgm:spPr/>
      <dgm:t>
        <a:bodyPr/>
        <a:lstStyle/>
        <a:p>
          <a:r>
            <a:rPr lang="zh-CN" altLang="en-US" dirty="0"/>
            <a:t>内存中的实际地址</a:t>
          </a:r>
          <a:endParaRPr lang="en-US" dirty="0"/>
        </a:p>
      </dgm:t>
    </dgm:pt>
    <dgm:pt modelId="{73C2B6B4-DF77-9047-9F14-AE7C3148BD63}" type="parTrans" cxnId="{5904720B-427C-C141-A11F-D1BE8FE1FBA2}">
      <dgm:prSet/>
      <dgm:spPr/>
      <dgm:t>
        <a:bodyPr/>
        <a:lstStyle/>
        <a:p>
          <a:endParaRPr lang="en-US"/>
        </a:p>
      </dgm:t>
    </dgm:pt>
    <dgm:pt modelId="{FD8E04A9-323E-8A4B-AAF4-2BB97B2B8FE0}" type="sibTrans" cxnId="{5904720B-427C-C141-A11F-D1BE8FE1FBA2}">
      <dgm:prSet/>
      <dgm:spPr/>
      <dgm:t>
        <a:bodyPr/>
        <a:lstStyle/>
        <a:p>
          <a:endParaRPr lang="en-US"/>
        </a:p>
      </dgm:t>
    </dgm:pt>
    <dgm:pt modelId="{ACFD1858-5182-EC41-AD4F-BB7EB502C119}" type="pres">
      <dgm:prSet presAssocID="{CBDD8360-C17A-D744-93D2-006C349A759D}" presName="linear" presStyleCnt="0">
        <dgm:presLayoutVars>
          <dgm:dir/>
          <dgm:animLvl val="lvl"/>
          <dgm:resizeHandles val="exact"/>
        </dgm:presLayoutVars>
      </dgm:prSet>
      <dgm:spPr/>
    </dgm:pt>
    <dgm:pt modelId="{B88E5D32-B7BF-6948-84F5-CB3388CEA0B7}" type="pres">
      <dgm:prSet presAssocID="{EDBE8867-7758-3D40-B369-E92A59C78254}" presName="parentLin" presStyleCnt="0"/>
      <dgm:spPr/>
    </dgm:pt>
    <dgm:pt modelId="{1A691CE5-A265-9E4F-A6A3-69EAD6003561}" type="pres">
      <dgm:prSet presAssocID="{EDBE8867-7758-3D40-B369-E92A59C78254}" presName="parentLeftMargin" presStyleLbl="node1" presStyleIdx="0" presStyleCnt="3"/>
      <dgm:spPr/>
    </dgm:pt>
    <dgm:pt modelId="{62188342-F933-5546-8BB3-C1B3099F523F}" type="pres">
      <dgm:prSet presAssocID="{EDBE8867-7758-3D40-B369-E92A59C78254}" presName="parentText" presStyleLbl="node1" presStyleIdx="0" presStyleCnt="3">
        <dgm:presLayoutVars>
          <dgm:chMax val="0"/>
          <dgm:bulletEnabled val="1"/>
        </dgm:presLayoutVars>
      </dgm:prSet>
      <dgm:spPr/>
    </dgm:pt>
    <dgm:pt modelId="{54B61BE9-D834-B14A-AF49-D2E16C40500B}" type="pres">
      <dgm:prSet presAssocID="{EDBE8867-7758-3D40-B369-E92A59C78254}" presName="negativeSpace" presStyleCnt="0"/>
      <dgm:spPr/>
    </dgm:pt>
    <dgm:pt modelId="{23981AB3-A7C5-304C-B5DD-3C6A0BA47400}" type="pres">
      <dgm:prSet presAssocID="{EDBE8867-7758-3D40-B369-E92A59C78254}" presName="childText" presStyleLbl="conFgAcc1" presStyleIdx="0" presStyleCnt="3">
        <dgm:presLayoutVars>
          <dgm:bulletEnabled val="1"/>
        </dgm:presLayoutVars>
      </dgm:prSet>
      <dgm:spPr/>
    </dgm:pt>
    <dgm:pt modelId="{EBDA10AD-AC0C-A64D-8BAD-38A69967D70E}" type="pres">
      <dgm:prSet presAssocID="{A4B70527-9188-E249-A41C-8D5D41A143A3}" presName="spaceBetweenRectangles" presStyleCnt="0"/>
      <dgm:spPr/>
    </dgm:pt>
    <dgm:pt modelId="{7C99F359-0C2F-E746-8E8A-8CB3A0425D35}" type="pres">
      <dgm:prSet presAssocID="{B89FE6C2-077F-4741-8F16-B5795B7063E1}" presName="parentLin" presStyleCnt="0"/>
      <dgm:spPr/>
    </dgm:pt>
    <dgm:pt modelId="{A032DD78-5CE7-214D-8E24-37D69D65FBC4}" type="pres">
      <dgm:prSet presAssocID="{B89FE6C2-077F-4741-8F16-B5795B7063E1}" presName="parentLeftMargin" presStyleLbl="node1" presStyleIdx="0" presStyleCnt="3"/>
      <dgm:spPr/>
    </dgm:pt>
    <dgm:pt modelId="{56B37D08-27E9-6348-A4E7-27939D35EA56}" type="pres">
      <dgm:prSet presAssocID="{B89FE6C2-077F-4741-8F16-B5795B7063E1}" presName="parentText" presStyleLbl="node1" presStyleIdx="1" presStyleCnt="3">
        <dgm:presLayoutVars>
          <dgm:chMax val="0"/>
          <dgm:bulletEnabled val="1"/>
        </dgm:presLayoutVars>
      </dgm:prSet>
      <dgm:spPr/>
    </dgm:pt>
    <dgm:pt modelId="{32378106-D771-154C-A68B-4D4FB81F2675}" type="pres">
      <dgm:prSet presAssocID="{B89FE6C2-077F-4741-8F16-B5795B7063E1}" presName="negativeSpace" presStyleCnt="0"/>
      <dgm:spPr/>
    </dgm:pt>
    <dgm:pt modelId="{AD976998-883A-B44B-AA40-16EA334E3B09}" type="pres">
      <dgm:prSet presAssocID="{B89FE6C2-077F-4741-8F16-B5795B7063E1}" presName="childText" presStyleLbl="conFgAcc1" presStyleIdx="1" presStyleCnt="3">
        <dgm:presLayoutVars>
          <dgm:bulletEnabled val="1"/>
        </dgm:presLayoutVars>
      </dgm:prSet>
      <dgm:spPr/>
    </dgm:pt>
    <dgm:pt modelId="{A880E6A6-6E9C-0C44-BEF0-4D6EE4E56AC0}" type="pres">
      <dgm:prSet presAssocID="{D12748FC-262F-604D-A0ED-B8F3F2E85B30}" presName="spaceBetweenRectangles" presStyleCnt="0"/>
      <dgm:spPr/>
    </dgm:pt>
    <dgm:pt modelId="{828035CE-2CE5-AE45-B080-C6EBCC590DF9}" type="pres">
      <dgm:prSet presAssocID="{8440D138-BE73-FB44-BBEF-1FC3FB108A97}" presName="parentLin" presStyleCnt="0"/>
      <dgm:spPr/>
    </dgm:pt>
    <dgm:pt modelId="{182D09B1-0D7D-AD47-A595-554DE5A7F3FA}" type="pres">
      <dgm:prSet presAssocID="{8440D138-BE73-FB44-BBEF-1FC3FB108A97}" presName="parentLeftMargin" presStyleLbl="node1" presStyleIdx="1" presStyleCnt="3"/>
      <dgm:spPr/>
    </dgm:pt>
    <dgm:pt modelId="{B3028417-3BB4-804F-B830-21EC724B50AF}" type="pres">
      <dgm:prSet presAssocID="{8440D138-BE73-FB44-BBEF-1FC3FB108A97}" presName="parentText" presStyleLbl="node1" presStyleIdx="2" presStyleCnt="3">
        <dgm:presLayoutVars>
          <dgm:chMax val="0"/>
          <dgm:bulletEnabled val="1"/>
        </dgm:presLayoutVars>
      </dgm:prSet>
      <dgm:spPr/>
    </dgm:pt>
    <dgm:pt modelId="{C20C3603-9123-A14C-9814-EA132B3A96B1}" type="pres">
      <dgm:prSet presAssocID="{8440D138-BE73-FB44-BBEF-1FC3FB108A97}" presName="negativeSpace" presStyleCnt="0"/>
      <dgm:spPr/>
    </dgm:pt>
    <dgm:pt modelId="{E5E2D93A-0FAC-8648-A220-3E52BE154C5F}" type="pres">
      <dgm:prSet presAssocID="{8440D138-BE73-FB44-BBEF-1FC3FB108A97}" presName="childText" presStyleLbl="conFgAcc1" presStyleIdx="2" presStyleCnt="3">
        <dgm:presLayoutVars>
          <dgm:bulletEnabled val="1"/>
        </dgm:presLayoutVars>
      </dgm:prSet>
      <dgm:spPr/>
    </dgm:pt>
  </dgm:ptLst>
  <dgm:cxnLst>
    <dgm:cxn modelId="{4DE09302-3C8F-44EC-B9B2-178B044322CA}" type="presOf" srcId="{CBDD8360-C17A-D744-93D2-006C349A759D}" destId="{ACFD1858-5182-EC41-AD4F-BB7EB502C119}" srcOrd="0" destOrd="0" presId="urn:microsoft.com/office/officeart/2005/8/layout/list1"/>
    <dgm:cxn modelId="{17441305-E1FB-4CA0-8B48-294F47A7419A}" type="presOf" srcId="{EDBE8867-7758-3D40-B369-E92A59C78254}" destId="{1A691CE5-A265-9E4F-A6A3-69EAD6003561}" srcOrd="0" destOrd="0" presId="urn:microsoft.com/office/officeart/2005/8/layout/list1"/>
    <dgm:cxn modelId="{5904720B-427C-C141-A11F-D1BE8FE1FBA2}" srcId="{8440D138-BE73-FB44-BBEF-1FC3FB108A97}" destId="{2D14AC71-6F9F-B94A-ADC5-A11456751F9C}" srcOrd="0" destOrd="0" parTransId="{73C2B6B4-DF77-9047-9F14-AE7C3148BD63}" sibTransId="{FD8E04A9-323E-8A4B-AAF4-2BB97B2B8FE0}"/>
    <dgm:cxn modelId="{5438E636-6DE6-3A41-8AA0-73F658BDDD42}" srcId="{CBDD8360-C17A-D744-93D2-006C349A759D}" destId="{EDBE8867-7758-3D40-B369-E92A59C78254}" srcOrd="0" destOrd="0" parTransId="{06893441-85D5-B743-BD65-9A95DC67AE21}" sibTransId="{A4B70527-9188-E249-A41C-8D5D41A143A3}"/>
    <dgm:cxn modelId="{74B32043-6FE8-4C06-93DF-9435DCA93AFD}" type="presOf" srcId="{8440D138-BE73-FB44-BBEF-1FC3FB108A97}" destId="{B3028417-3BB4-804F-B830-21EC724B50AF}" srcOrd="1" destOrd="0" presId="urn:microsoft.com/office/officeart/2005/8/layout/list1"/>
    <dgm:cxn modelId="{C47D9943-3D70-4DFA-BE6A-DB2EC56239F1}" type="presOf" srcId="{8440D138-BE73-FB44-BBEF-1FC3FB108A97}" destId="{182D09B1-0D7D-AD47-A595-554DE5A7F3FA}" srcOrd="0" destOrd="0" presId="urn:microsoft.com/office/officeart/2005/8/layout/list1"/>
    <dgm:cxn modelId="{8BE0C144-F680-4EF2-97D5-39607A284F7A}" type="presOf" srcId="{B89FE6C2-077F-4741-8F16-B5795B7063E1}" destId="{A032DD78-5CE7-214D-8E24-37D69D65FBC4}" srcOrd="0" destOrd="0" presId="urn:microsoft.com/office/officeart/2005/8/layout/list1"/>
    <dgm:cxn modelId="{C3FEDB48-122C-45E0-B280-149C0FD84156}" type="presOf" srcId="{2D14AC71-6F9F-B94A-ADC5-A11456751F9C}" destId="{E5E2D93A-0FAC-8648-A220-3E52BE154C5F}" srcOrd="0" destOrd="0" presId="urn:microsoft.com/office/officeart/2005/8/layout/list1"/>
    <dgm:cxn modelId="{F0D25851-FC22-4E8C-87BB-4431D27EB26A}" type="presOf" srcId="{B89FE6C2-077F-4741-8F16-B5795B7063E1}" destId="{56B37D08-27E9-6348-A4E7-27939D35EA56}" srcOrd="1"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76C15BB5-556E-48E8-B24E-E36F52FAC4B2}" type="presOf" srcId="{A63F4F42-530D-0844-A623-B7BB97CA06C8}" destId="{AD976998-883A-B44B-AA40-16EA334E3B09}" srcOrd="0" destOrd="0" presId="urn:microsoft.com/office/officeart/2005/8/layout/list1"/>
    <dgm:cxn modelId="{05B9D3C8-D7B3-4694-9C30-F251CBA8D381}" type="presOf" srcId="{CD39444C-1B21-EF4A-B5D4-958159C7B42D}" destId="{23981AB3-A7C5-304C-B5DD-3C6A0BA47400}" srcOrd="0" destOrd="0" presId="urn:microsoft.com/office/officeart/2005/8/layout/list1"/>
    <dgm:cxn modelId="{AC3E68CA-59A6-0D47-96B7-56C985E7999F}" srcId="{B89FE6C2-077F-4741-8F16-B5795B7063E1}" destId="{A63F4F42-530D-0844-A623-B7BB97CA06C8}" srcOrd="0" destOrd="0" parTransId="{A6AF5B68-FC53-694A-82B8-D02D823211BF}" sibTransId="{45082585-C225-5042-8C96-B318BA935269}"/>
    <dgm:cxn modelId="{88A848D4-3287-8544-B217-17F7AAC14DB0}" srcId="{EDBE8867-7758-3D40-B369-E92A59C78254}" destId="{CD39444C-1B21-EF4A-B5D4-958159C7B42D}" srcOrd="0" destOrd="0" parTransId="{DD0191C7-CB08-B24A-8735-5956F0832DBC}" sibTransId="{EF9E6F1D-FB04-DC42-A706-3251421BB982}"/>
    <dgm:cxn modelId="{1AAEA0EB-CE8D-3546-B228-849C7BBECB24}" srcId="{CBDD8360-C17A-D744-93D2-006C349A759D}" destId="{8440D138-BE73-FB44-BBEF-1FC3FB108A97}" srcOrd="2" destOrd="0" parTransId="{E275FC03-8304-564E-89AB-373C17CB55F3}" sibTransId="{250D8BAF-EB6C-2B4D-8429-A8492959928C}"/>
    <dgm:cxn modelId="{C5035FED-7B82-41E8-B2A8-AE6A3A3FB2F8}" type="presOf" srcId="{EDBE8867-7758-3D40-B369-E92A59C78254}" destId="{62188342-F933-5546-8BB3-C1B3099F523F}" srcOrd="1" destOrd="0" presId="urn:microsoft.com/office/officeart/2005/8/layout/list1"/>
    <dgm:cxn modelId="{E3259AA5-F89C-463C-A09D-93871ACFB5EC}" type="presParOf" srcId="{ACFD1858-5182-EC41-AD4F-BB7EB502C119}" destId="{B88E5D32-B7BF-6948-84F5-CB3388CEA0B7}" srcOrd="0" destOrd="0" presId="urn:microsoft.com/office/officeart/2005/8/layout/list1"/>
    <dgm:cxn modelId="{DB0AE6B6-FFC5-4411-B6EB-3554ABAB23D3}" type="presParOf" srcId="{B88E5D32-B7BF-6948-84F5-CB3388CEA0B7}" destId="{1A691CE5-A265-9E4F-A6A3-69EAD6003561}" srcOrd="0" destOrd="0" presId="urn:microsoft.com/office/officeart/2005/8/layout/list1"/>
    <dgm:cxn modelId="{4178573A-13B0-4D7C-88B1-0A3ADC120403}" type="presParOf" srcId="{B88E5D32-B7BF-6948-84F5-CB3388CEA0B7}" destId="{62188342-F933-5546-8BB3-C1B3099F523F}" srcOrd="1" destOrd="0" presId="urn:microsoft.com/office/officeart/2005/8/layout/list1"/>
    <dgm:cxn modelId="{565702CD-FC83-4863-97FE-9F52A566DC87}" type="presParOf" srcId="{ACFD1858-5182-EC41-AD4F-BB7EB502C119}" destId="{54B61BE9-D834-B14A-AF49-D2E16C40500B}" srcOrd="1" destOrd="0" presId="urn:microsoft.com/office/officeart/2005/8/layout/list1"/>
    <dgm:cxn modelId="{D493083D-7D5F-4EA8-A143-6880B2DEDE22}" type="presParOf" srcId="{ACFD1858-5182-EC41-AD4F-BB7EB502C119}" destId="{23981AB3-A7C5-304C-B5DD-3C6A0BA47400}" srcOrd="2" destOrd="0" presId="urn:microsoft.com/office/officeart/2005/8/layout/list1"/>
    <dgm:cxn modelId="{FB0F3F11-6CE1-48BD-AE11-6B7026EF192E}" type="presParOf" srcId="{ACFD1858-5182-EC41-AD4F-BB7EB502C119}" destId="{EBDA10AD-AC0C-A64D-8BAD-38A69967D70E}" srcOrd="3" destOrd="0" presId="urn:microsoft.com/office/officeart/2005/8/layout/list1"/>
    <dgm:cxn modelId="{2117CB88-6985-419D-9452-AA49625CC43E}" type="presParOf" srcId="{ACFD1858-5182-EC41-AD4F-BB7EB502C119}" destId="{7C99F359-0C2F-E746-8E8A-8CB3A0425D35}" srcOrd="4" destOrd="0" presId="urn:microsoft.com/office/officeart/2005/8/layout/list1"/>
    <dgm:cxn modelId="{009C225F-7C2A-493D-8D0C-39931C619146}" type="presParOf" srcId="{7C99F359-0C2F-E746-8E8A-8CB3A0425D35}" destId="{A032DD78-5CE7-214D-8E24-37D69D65FBC4}" srcOrd="0" destOrd="0" presId="urn:microsoft.com/office/officeart/2005/8/layout/list1"/>
    <dgm:cxn modelId="{AE11421C-9249-4582-BFB8-CF1F9AE72D91}" type="presParOf" srcId="{7C99F359-0C2F-E746-8E8A-8CB3A0425D35}" destId="{56B37D08-27E9-6348-A4E7-27939D35EA56}" srcOrd="1" destOrd="0" presId="urn:microsoft.com/office/officeart/2005/8/layout/list1"/>
    <dgm:cxn modelId="{7DAAFB6F-21B5-41EC-B3A7-EFF7B24878BF}" type="presParOf" srcId="{ACFD1858-5182-EC41-AD4F-BB7EB502C119}" destId="{32378106-D771-154C-A68B-4D4FB81F2675}" srcOrd="5" destOrd="0" presId="urn:microsoft.com/office/officeart/2005/8/layout/list1"/>
    <dgm:cxn modelId="{9BF4234F-F9A3-4B4D-86B9-B81524E0D140}" type="presParOf" srcId="{ACFD1858-5182-EC41-AD4F-BB7EB502C119}" destId="{AD976998-883A-B44B-AA40-16EA334E3B09}" srcOrd="6" destOrd="0" presId="urn:microsoft.com/office/officeart/2005/8/layout/list1"/>
    <dgm:cxn modelId="{73A560ED-302F-4487-A3D3-5E15C7BDB2F5}" type="presParOf" srcId="{ACFD1858-5182-EC41-AD4F-BB7EB502C119}" destId="{A880E6A6-6E9C-0C44-BEF0-4D6EE4E56AC0}" srcOrd="7" destOrd="0" presId="urn:microsoft.com/office/officeart/2005/8/layout/list1"/>
    <dgm:cxn modelId="{5B9EA557-668F-41D5-A269-AD879003E77D}" type="presParOf" srcId="{ACFD1858-5182-EC41-AD4F-BB7EB502C119}" destId="{828035CE-2CE5-AE45-B080-C6EBCC590DF9}" srcOrd="8" destOrd="0" presId="urn:microsoft.com/office/officeart/2005/8/layout/list1"/>
    <dgm:cxn modelId="{E943B4CC-FA1F-4AD4-8F0D-387841D350E4}" type="presParOf" srcId="{828035CE-2CE5-AE45-B080-C6EBCC590DF9}" destId="{182D09B1-0D7D-AD47-A595-554DE5A7F3FA}" srcOrd="0" destOrd="0" presId="urn:microsoft.com/office/officeart/2005/8/layout/list1"/>
    <dgm:cxn modelId="{599C5879-FE32-4D6F-BD35-5BDF7C8A8516}" type="presParOf" srcId="{828035CE-2CE5-AE45-B080-C6EBCC590DF9}" destId="{B3028417-3BB4-804F-B830-21EC724B50AF}" srcOrd="1" destOrd="0" presId="urn:microsoft.com/office/officeart/2005/8/layout/list1"/>
    <dgm:cxn modelId="{23321389-B16E-49EB-91AE-57B85D053FE0}" type="presParOf" srcId="{ACFD1858-5182-EC41-AD4F-BB7EB502C119}" destId="{C20C3603-9123-A14C-9814-EA132B3A96B1}" srcOrd="9" destOrd="0" presId="urn:microsoft.com/office/officeart/2005/8/layout/list1"/>
    <dgm:cxn modelId="{FB163251-7B1F-4237-A0B6-D8B56DF85F63}"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6B236CB-8901-4AE4-99EB-FF936B8ED02B}" type="doc">
      <dgm:prSet loTypeId="urn:microsoft.com/office/officeart/2005/8/layout/cycle8" loCatId="cycle" qsTypeId="urn:microsoft.com/office/officeart/2005/8/quickstyle/simple1" qsCatId="simple" csTypeId="urn:microsoft.com/office/officeart/2005/8/colors/colorful1" csCatId="colorful" phldr="1"/>
      <dgm:spPr/>
    </dgm:pt>
    <dgm:pt modelId="{12A3C2BC-7EAA-4D48-86DD-523CD9AA8BCA}">
      <dgm:prSet phldrT="[文本]"/>
      <dgm:spPr/>
      <dgm:t>
        <a:bodyPr/>
        <a:lstStyle/>
        <a:p>
          <a:r>
            <a:rPr lang="zh-CN" altLang="en-US" dirty="0"/>
            <a:t>分段</a:t>
          </a:r>
        </a:p>
      </dgm:t>
    </dgm:pt>
    <dgm:pt modelId="{39D09CBB-40E9-434B-BC07-3105F0719AF8}" type="parTrans" cxnId="{F3D989E4-D8E9-43AC-9AA1-E35F055C7751}">
      <dgm:prSet/>
      <dgm:spPr/>
      <dgm:t>
        <a:bodyPr/>
        <a:lstStyle/>
        <a:p>
          <a:endParaRPr lang="zh-CN" altLang="en-US"/>
        </a:p>
      </dgm:t>
    </dgm:pt>
    <dgm:pt modelId="{DFDEFFD3-E144-4FA7-BACB-A89B6F608C27}" type="sibTrans" cxnId="{F3D989E4-D8E9-43AC-9AA1-E35F055C7751}">
      <dgm:prSet/>
      <dgm:spPr/>
      <dgm:t>
        <a:bodyPr/>
        <a:lstStyle/>
        <a:p>
          <a:endParaRPr lang="zh-CN" altLang="en-US"/>
        </a:p>
      </dgm:t>
    </dgm:pt>
    <dgm:pt modelId="{E8B18142-D3C4-48B1-8222-6989338C351F}">
      <dgm:prSet phldrT="[文本]"/>
      <dgm:spPr/>
      <dgm:t>
        <a:bodyPr/>
        <a:lstStyle/>
        <a:p>
          <a:r>
            <a:rPr lang="zh-CN" altLang="en-US" dirty="0"/>
            <a:t>段页式</a:t>
          </a:r>
        </a:p>
      </dgm:t>
    </dgm:pt>
    <dgm:pt modelId="{4223E129-4F18-43CC-9A6C-7A3421741E1E}" type="parTrans" cxnId="{594089E6-F2FC-42D4-93BB-C5D80E65C8A7}">
      <dgm:prSet/>
      <dgm:spPr/>
      <dgm:t>
        <a:bodyPr/>
        <a:lstStyle/>
        <a:p>
          <a:endParaRPr lang="zh-CN" altLang="en-US"/>
        </a:p>
      </dgm:t>
    </dgm:pt>
    <dgm:pt modelId="{96AACE1D-ED03-46FB-8151-56B7891A48C7}" type="sibTrans" cxnId="{594089E6-F2FC-42D4-93BB-C5D80E65C8A7}">
      <dgm:prSet/>
      <dgm:spPr/>
      <dgm:t>
        <a:bodyPr/>
        <a:lstStyle/>
        <a:p>
          <a:endParaRPr lang="zh-CN" altLang="en-US"/>
        </a:p>
      </dgm:t>
    </dgm:pt>
    <dgm:pt modelId="{F1EA940B-91C4-4375-8A96-27F7455F046D}">
      <dgm:prSet phldrT="[文本]"/>
      <dgm:spPr/>
      <dgm:t>
        <a:bodyPr/>
        <a:lstStyle/>
        <a:p>
          <a:r>
            <a:rPr lang="zh-CN" altLang="en-US" dirty="0"/>
            <a:t>分页</a:t>
          </a:r>
        </a:p>
      </dgm:t>
    </dgm:pt>
    <dgm:pt modelId="{5CDBB440-62A9-4AF7-8177-D615D377E080}" type="parTrans" cxnId="{A80284F5-3A3C-43C9-8F93-AEDFB538275B}">
      <dgm:prSet/>
      <dgm:spPr/>
      <dgm:t>
        <a:bodyPr/>
        <a:lstStyle/>
        <a:p>
          <a:endParaRPr lang="zh-CN" altLang="en-US"/>
        </a:p>
      </dgm:t>
    </dgm:pt>
    <dgm:pt modelId="{B76533D0-252E-4D3D-816E-2C9EAD708A84}" type="sibTrans" cxnId="{A80284F5-3A3C-43C9-8F93-AEDFB538275B}">
      <dgm:prSet/>
      <dgm:spPr/>
      <dgm:t>
        <a:bodyPr/>
        <a:lstStyle/>
        <a:p>
          <a:endParaRPr lang="zh-CN" altLang="en-US"/>
        </a:p>
      </dgm:t>
    </dgm:pt>
    <dgm:pt modelId="{653BB42E-4B0E-4FAE-86DD-74BEE83AE87F}" type="pres">
      <dgm:prSet presAssocID="{36B236CB-8901-4AE4-99EB-FF936B8ED02B}" presName="compositeShape" presStyleCnt="0">
        <dgm:presLayoutVars>
          <dgm:chMax val="7"/>
          <dgm:dir/>
          <dgm:resizeHandles val="exact"/>
        </dgm:presLayoutVars>
      </dgm:prSet>
      <dgm:spPr/>
    </dgm:pt>
    <dgm:pt modelId="{6E7785F1-2573-443D-BEDD-7C0C42920632}" type="pres">
      <dgm:prSet presAssocID="{36B236CB-8901-4AE4-99EB-FF936B8ED02B}" presName="wedge1" presStyleLbl="node1" presStyleIdx="0" presStyleCnt="3"/>
      <dgm:spPr/>
    </dgm:pt>
    <dgm:pt modelId="{3EDDBDC2-1D82-4FC1-B1D7-9AC02B8B6C63}" type="pres">
      <dgm:prSet presAssocID="{36B236CB-8901-4AE4-99EB-FF936B8ED02B}" presName="dummy1a" presStyleCnt="0"/>
      <dgm:spPr/>
    </dgm:pt>
    <dgm:pt modelId="{3C7376CE-BB98-4BF5-B81F-12100D25A4C9}" type="pres">
      <dgm:prSet presAssocID="{36B236CB-8901-4AE4-99EB-FF936B8ED02B}" presName="dummy1b" presStyleCnt="0"/>
      <dgm:spPr/>
    </dgm:pt>
    <dgm:pt modelId="{69D5B1D7-5D2C-4F69-9176-5EAF321CF2F7}" type="pres">
      <dgm:prSet presAssocID="{36B236CB-8901-4AE4-99EB-FF936B8ED02B}" presName="wedge1Tx" presStyleLbl="node1" presStyleIdx="0" presStyleCnt="3">
        <dgm:presLayoutVars>
          <dgm:chMax val="0"/>
          <dgm:chPref val="0"/>
          <dgm:bulletEnabled val="1"/>
        </dgm:presLayoutVars>
      </dgm:prSet>
      <dgm:spPr/>
    </dgm:pt>
    <dgm:pt modelId="{09DE01B9-60C9-4306-B31C-11B9FE27468C}" type="pres">
      <dgm:prSet presAssocID="{36B236CB-8901-4AE4-99EB-FF936B8ED02B}" presName="wedge2" presStyleLbl="node1" presStyleIdx="1" presStyleCnt="3"/>
      <dgm:spPr/>
    </dgm:pt>
    <dgm:pt modelId="{7B0EAECC-7DC1-43F4-A2A6-B5173ED15F3B}" type="pres">
      <dgm:prSet presAssocID="{36B236CB-8901-4AE4-99EB-FF936B8ED02B}" presName="dummy2a" presStyleCnt="0"/>
      <dgm:spPr/>
    </dgm:pt>
    <dgm:pt modelId="{48519EC0-17DF-4978-870D-F5B26F43CDCA}" type="pres">
      <dgm:prSet presAssocID="{36B236CB-8901-4AE4-99EB-FF936B8ED02B}" presName="dummy2b" presStyleCnt="0"/>
      <dgm:spPr/>
    </dgm:pt>
    <dgm:pt modelId="{22BA2785-FB29-4891-A820-3091AEF66427}" type="pres">
      <dgm:prSet presAssocID="{36B236CB-8901-4AE4-99EB-FF936B8ED02B}" presName="wedge2Tx" presStyleLbl="node1" presStyleIdx="1" presStyleCnt="3">
        <dgm:presLayoutVars>
          <dgm:chMax val="0"/>
          <dgm:chPref val="0"/>
          <dgm:bulletEnabled val="1"/>
        </dgm:presLayoutVars>
      </dgm:prSet>
      <dgm:spPr/>
    </dgm:pt>
    <dgm:pt modelId="{9ED19893-E41C-4B98-9431-CF9B5ECFB7D4}" type="pres">
      <dgm:prSet presAssocID="{36B236CB-8901-4AE4-99EB-FF936B8ED02B}" presName="wedge3" presStyleLbl="node1" presStyleIdx="2" presStyleCnt="3"/>
      <dgm:spPr/>
    </dgm:pt>
    <dgm:pt modelId="{4CC3696A-CFB4-4E4C-AE2B-FC2B91A32233}" type="pres">
      <dgm:prSet presAssocID="{36B236CB-8901-4AE4-99EB-FF936B8ED02B}" presName="dummy3a" presStyleCnt="0"/>
      <dgm:spPr/>
    </dgm:pt>
    <dgm:pt modelId="{0EA93D56-24D2-4EA2-9245-8158D20AB841}" type="pres">
      <dgm:prSet presAssocID="{36B236CB-8901-4AE4-99EB-FF936B8ED02B}" presName="dummy3b" presStyleCnt="0"/>
      <dgm:spPr/>
    </dgm:pt>
    <dgm:pt modelId="{33587519-2C14-46E8-82E4-AFA412868FC9}" type="pres">
      <dgm:prSet presAssocID="{36B236CB-8901-4AE4-99EB-FF936B8ED02B}" presName="wedge3Tx" presStyleLbl="node1" presStyleIdx="2" presStyleCnt="3">
        <dgm:presLayoutVars>
          <dgm:chMax val="0"/>
          <dgm:chPref val="0"/>
          <dgm:bulletEnabled val="1"/>
        </dgm:presLayoutVars>
      </dgm:prSet>
      <dgm:spPr/>
    </dgm:pt>
    <dgm:pt modelId="{29A37989-F189-4C31-BE06-627CE4CF834F}" type="pres">
      <dgm:prSet presAssocID="{DFDEFFD3-E144-4FA7-BACB-A89B6F608C27}" presName="arrowWedge1" presStyleLbl="fgSibTrans2D1" presStyleIdx="0" presStyleCnt="3"/>
      <dgm:spPr/>
    </dgm:pt>
    <dgm:pt modelId="{45B17A33-7D9E-46FB-9DE8-2ABC7B7AB3FC}" type="pres">
      <dgm:prSet presAssocID="{96AACE1D-ED03-46FB-8151-56B7891A48C7}" presName="arrowWedge2" presStyleLbl="fgSibTrans2D1" presStyleIdx="1" presStyleCnt="3"/>
      <dgm:spPr/>
    </dgm:pt>
    <dgm:pt modelId="{BEAB3E5C-E095-42DC-B8CE-1E682DB47A07}" type="pres">
      <dgm:prSet presAssocID="{B76533D0-252E-4D3D-816E-2C9EAD708A84}" presName="arrowWedge3" presStyleLbl="fgSibTrans2D1" presStyleIdx="2" presStyleCnt="3"/>
      <dgm:spPr/>
    </dgm:pt>
  </dgm:ptLst>
  <dgm:cxnLst>
    <dgm:cxn modelId="{95281704-4073-4084-8A64-7A81BF186AF6}" type="presOf" srcId="{12A3C2BC-7EAA-4D48-86DD-523CD9AA8BCA}" destId="{6E7785F1-2573-443D-BEDD-7C0C42920632}" srcOrd="0" destOrd="0" presId="urn:microsoft.com/office/officeart/2005/8/layout/cycle8"/>
    <dgm:cxn modelId="{12A6320D-3004-4990-BD5A-34D877885819}" type="presOf" srcId="{E8B18142-D3C4-48B1-8222-6989338C351F}" destId="{09DE01B9-60C9-4306-B31C-11B9FE27468C}" srcOrd="0" destOrd="0" presId="urn:microsoft.com/office/officeart/2005/8/layout/cycle8"/>
    <dgm:cxn modelId="{4EA08230-6DDA-499D-B550-0106E48BB059}" type="presOf" srcId="{36B236CB-8901-4AE4-99EB-FF936B8ED02B}" destId="{653BB42E-4B0E-4FAE-86DD-74BEE83AE87F}" srcOrd="0" destOrd="0" presId="urn:microsoft.com/office/officeart/2005/8/layout/cycle8"/>
    <dgm:cxn modelId="{20F5003F-3936-4AA0-8C5D-4F7EEE799E1B}" type="presOf" srcId="{E8B18142-D3C4-48B1-8222-6989338C351F}" destId="{22BA2785-FB29-4891-A820-3091AEF66427}" srcOrd="1" destOrd="0" presId="urn:microsoft.com/office/officeart/2005/8/layout/cycle8"/>
    <dgm:cxn modelId="{53FDCC70-6163-4E65-9722-133B6E6F4DA4}" type="presOf" srcId="{F1EA940B-91C4-4375-8A96-27F7455F046D}" destId="{9ED19893-E41C-4B98-9431-CF9B5ECFB7D4}" srcOrd="0" destOrd="0" presId="urn:microsoft.com/office/officeart/2005/8/layout/cycle8"/>
    <dgm:cxn modelId="{C69212AB-A205-496D-A011-F60D83B5AD70}" type="presOf" srcId="{12A3C2BC-7EAA-4D48-86DD-523CD9AA8BCA}" destId="{69D5B1D7-5D2C-4F69-9176-5EAF321CF2F7}" srcOrd="1" destOrd="0" presId="urn:microsoft.com/office/officeart/2005/8/layout/cycle8"/>
    <dgm:cxn modelId="{75409BDE-6321-401F-9753-4A15C1DE01B9}" type="presOf" srcId="{F1EA940B-91C4-4375-8A96-27F7455F046D}" destId="{33587519-2C14-46E8-82E4-AFA412868FC9}" srcOrd="1" destOrd="0" presId="urn:microsoft.com/office/officeart/2005/8/layout/cycle8"/>
    <dgm:cxn modelId="{F3D989E4-D8E9-43AC-9AA1-E35F055C7751}" srcId="{36B236CB-8901-4AE4-99EB-FF936B8ED02B}" destId="{12A3C2BC-7EAA-4D48-86DD-523CD9AA8BCA}" srcOrd="0" destOrd="0" parTransId="{39D09CBB-40E9-434B-BC07-3105F0719AF8}" sibTransId="{DFDEFFD3-E144-4FA7-BACB-A89B6F608C27}"/>
    <dgm:cxn modelId="{594089E6-F2FC-42D4-93BB-C5D80E65C8A7}" srcId="{36B236CB-8901-4AE4-99EB-FF936B8ED02B}" destId="{E8B18142-D3C4-48B1-8222-6989338C351F}" srcOrd="1" destOrd="0" parTransId="{4223E129-4F18-43CC-9A6C-7A3421741E1E}" sibTransId="{96AACE1D-ED03-46FB-8151-56B7891A48C7}"/>
    <dgm:cxn modelId="{A80284F5-3A3C-43C9-8F93-AEDFB538275B}" srcId="{36B236CB-8901-4AE4-99EB-FF936B8ED02B}" destId="{F1EA940B-91C4-4375-8A96-27F7455F046D}" srcOrd="2" destOrd="0" parTransId="{5CDBB440-62A9-4AF7-8177-D615D377E080}" sibTransId="{B76533D0-252E-4D3D-816E-2C9EAD708A84}"/>
    <dgm:cxn modelId="{15F5FCE4-2D67-4135-9D76-6ED38BAA87E5}" type="presParOf" srcId="{653BB42E-4B0E-4FAE-86DD-74BEE83AE87F}" destId="{6E7785F1-2573-443D-BEDD-7C0C42920632}" srcOrd="0" destOrd="0" presId="urn:microsoft.com/office/officeart/2005/8/layout/cycle8"/>
    <dgm:cxn modelId="{5AFC4B5D-F736-4D2C-B167-16864C58C9D4}" type="presParOf" srcId="{653BB42E-4B0E-4FAE-86DD-74BEE83AE87F}" destId="{3EDDBDC2-1D82-4FC1-B1D7-9AC02B8B6C63}" srcOrd="1" destOrd="0" presId="urn:microsoft.com/office/officeart/2005/8/layout/cycle8"/>
    <dgm:cxn modelId="{489EDA12-1697-44E0-8357-4E3EC69ADBE0}" type="presParOf" srcId="{653BB42E-4B0E-4FAE-86DD-74BEE83AE87F}" destId="{3C7376CE-BB98-4BF5-B81F-12100D25A4C9}" srcOrd="2" destOrd="0" presId="urn:microsoft.com/office/officeart/2005/8/layout/cycle8"/>
    <dgm:cxn modelId="{050F471C-D074-4FBC-9A6B-0DC7BD3CC64F}" type="presParOf" srcId="{653BB42E-4B0E-4FAE-86DD-74BEE83AE87F}" destId="{69D5B1D7-5D2C-4F69-9176-5EAF321CF2F7}" srcOrd="3" destOrd="0" presId="urn:microsoft.com/office/officeart/2005/8/layout/cycle8"/>
    <dgm:cxn modelId="{49D2F682-BB77-4147-A5D5-33846E0226FC}" type="presParOf" srcId="{653BB42E-4B0E-4FAE-86DD-74BEE83AE87F}" destId="{09DE01B9-60C9-4306-B31C-11B9FE27468C}" srcOrd="4" destOrd="0" presId="urn:microsoft.com/office/officeart/2005/8/layout/cycle8"/>
    <dgm:cxn modelId="{8C29B1C0-68AC-4B3D-8E1F-C66046238A59}" type="presParOf" srcId="{653BB42E-4B0E-4FAE-86DD-74BEE83AE87F}" destId="{7B0EAECC-7DC1-43F4-A2A6-B5173ED15F3B}" srcOrd="5" destOrd="0" presId="urn:microsoft.com/office/officeart/2005/8/layout/cycle8"/>
    <dgm:cxn modelId="{361E6624-42FE-428E-9D59-36B3B7824AD8}" type="presParOf" srcId="{653BB42E-4B0E-4FAE-86DD-74BEE83AE87F}" destId="{48519EC0-17DF-4978-870D-F5B26F43CDCA}" srcOrd="6" destOrd="0" presId="urn:microsoft.com/office/officeart/2005/8/layout/cycle8"/>
    <dgm:cxn modelId="{76C3B2CC-062E-447F-A7AA-F1D12EA8BE07}" type="presParOf" srcId="{653BB42E-4B0E-4FAE-86DD-74BEE83AE87F}" destId="{22BA2785-FB29-4891-A820-3091AEF66427}" srcOrd="7" destOrd="0" presId="urn:microsoft.com/office/officeart/2005/8/layout/cycle8"/>
    <dgm:cxn modelId="{CFE61BE5-AD2E-473D-9F5D-CE64250F5399}" type="presParOf" srcId="{653BB42E-4B0E-4FAE-86DD-74BEE83AE87F}" destId="{9ED19893-E41C-4B98-9431-CF9B5ECFB7D4}" srcOrd="8" destOrd="0" presId="urn:microsoft.com/office/officeart/2005/8/layout/cycle8"/>
    <dgm:cxn modelId="{22FA892F-8E45-478C-B9AA-BF6ADB453E09}" type="presParOf" srcId="{653BB42E-4B0E-4FAE-86DD-74BEE83AE87F}" destId="{4CC3696A-CFB4-4E4C-AE2B-FC2B91A32233}" srcOrd="9" destOrd="0" presId="urn:microsoft.com/office/officeart/2005/8/layout/cycle8"/>
    <dgm:cxn modelId="{ADD5ABEA-38B4-4213-83BF-73755DE528DB}" type="presParOf" srcId="{653BB42E-4B0E-4FAE-86DD-74BEE83AE87F}" destId="{0EA93D56-24D2-4EA2-9245-8158D20AB841}" srcOrd="10" destOrd="0" presId="urn:microsoft.com/office/officeart/2005/8/layout/cycle8"/>
    <dgm:cxn modelId="{B5FDC564-C1B4-4F99-984D-96AE3FCFD032}" type="presParOf" srcId="{653BB42E-4B0E-4FAE-86DD-74BEE83AE87F}" destId="{33587519-2C14-46E8-82E4-AFA412868FC9}" srcOrd="11" destOrd="0" presId="urn:microsoft.com/office/officeart/2005/8/layout/cycle8"/>
    <dgm:cxn modelId="{441CC200-3F41-46F4-94CD-78B165227D16}" type="presParOf" srcId="{653BB42E-4B0E-4FAE-86DD-74BEE83AE87F}" destId="{29A37989-F189-4C31-BE06-627CE4CF834F}" srcOrd="12" destOrd="0" presId="urn:microsoft.com/office/officeart/2005/8/layout/cycle8"/>
    <dgm:cxn modelId="{F911A54F-1505-4ABE-97CD-445E212C26FD}" type="presParOf" srcId="{653BB42E-4B0E-4FAE-86DD-74BEE83AE87F}" destId="{45B17A33-7D9E-46FB-9DE8-2ABC7B7AB3FC}" srcOrd="13" destOrd="0" presId="urn:microsoft.com/office/officeart/2005/8/layout/cycle8"/>
    <dgm:cxn modelId="{A183CF22-6E05-42E8-B0DA-8FE30364DF71}" type="presParOf" srcId="{653BB42E-4B0E-4FAE-86DD-74BEE83AE87F}" destId="{BEAB3E5C-E095-42DC-B8CE-1E682DB47A07}"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a:solidFill>
          <a:schemeClr val="accent1"/>
        </a:solidFill>
        <a:ln>
          <a:solidFill>
            <a:schemeClr val="accent4">
              <a:lumMod val="50000"/>
            </a:schemeClr>
          </a:solidFill>
        </a:ln>
      </dgm:spPr>
      <dgm:t>
        <a:bodyPr/>
        <a:lstStyle/>
        <a:p>
          <a:r>
            <a:rPr lang="en-US" b="1" i="0" dirty="0" err="1"/>
            <a:t>页</a:t>
          </a:r>
          <a:r>
            <a:rPr lang="zh-CN" altLang="en-US" b="1" i="0" dirty="0"/>
            <a:t>（</a:t>
          </a:r>
          <a:r>
            <a:rPr lang="en-US" b="1" i="0" dirty="0"/>
            <a:t>Pages</a:t>
          </a:r>
          <a:r>
            <a:rPr lang="zh-CN" altLang="en-US" b="1" i="0" dirty="0"/>
            <a:t>）</a:t>
          </a:r>
          <a:r>
            <a:rPr lang="en-US" dirty="0"/>
            <a:t> </a:t>
          </a:r>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a:solidFill>
          <a:schemeClr val="bg1"/>
        </a:solidFill>
        <a:ln>
          <a:solidFill>
            <a:schemeClr val="tx1">
              <a:alpha val="90000"/>
            </a:schemeClr>
          </a:solidFill>
        </a:ln>
      </dgm:spPr>
      <dgm:t>
        <a:bodyPr/>
        <a:lstStyle/>
        <a:p>
          <a:r>
            <a:rPr lang="en-US" dirty="0" err="1"/>
            <a:t>进程中的块</a:t>
          </a:r>
          <a:endParaRPr lang="en-US" dirty="0"/>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a:solidFill>
          <a:schemeClr val="accent2">
            <a:lumMod val="50000"/>
          </a:schemeClr>
        </a:solidFill>
        <a:ln>
          <a:solidFill>
            <a:schemeClr val="tx1"/>
          </a:solidFill>
        </a:ln>
      </dgm:spPr>
      <dgm:t>
        <a:bodyPr/>
        <a:lstStyle/>
        <a:p>
          <a:r>
            <a:rPr lang="en-US" b="1" i="0" dirty="0" err="1"/>
            <a:t>页框</a:t>
          </a:r>
          <a:r>
            <a:rPr lang="zh-CN" altLang="en-US" b="1" i="0" dirty="0"/>
            <a:t>（</a:t>
          </a:r>
          <a:r>
            <a:rPr lang="en-US" b="1" i="0" dirty="0"/>
            <a:t>Frames</a:t>
          </a:r>
          <a:r>
            <a:rPr lang="zh-CN" altLang="en-US" b="1" i="0" dirty="0"/>
            <a:t>）</a:t>
          </a:r>
          <a:endParaRPr lang="en-US" b="1" i="0" dirty="0"/>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a:solidFill>
          <a:schemeClr val="bg1"/>
        </a:solidFill>
        <a:ln>
          <a:solidFill>
            <a:schemeClr val="tx1">
              <a:alpha val="90000"/>
            </a:schemeClr>
          </a:solidFill>
        </a:ln>
      </dgm:spPr>
      <dgm:t>
        <a:bodyPr/>
        <a:lstStyle/>
        <a:p>
          <a:r>
            <a:rPr lang="en-US" dirty="0" err="1"/>
            <a:t>内存中的块</a:t>
          </a:r>
          <a:endParaRPr lang="en-US" dirty="0"/>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pt>
    <dgm:pt modelId="{979F7F9E-BB7E-5E47-AEA2-74D0BA117F83}" type="pres">
      <dgm:prSet presAssocID="{64C5CEBC-1F30-5443-B794-80FF362A2AF0}" presName="composite" presStyleCnt="0"/>
      <dgm:spPr/>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pt>
    <dgm:pt modelId="{46D6853D-8FF8-D64F-9F4D-3F18C7AC2088}" type="pres">
      <dgm:prSet presAssocID="{64C5CEBC-1F30-5443-B794-80FF362A2AF0}" presName="desTx" presStyleLbl="alignAccFollowNode1" presStyleIdx="0" presStyleCnt="2">
        <dgm:presLayoutVars>
          <dgm:bulletEnabled val="1"/>
        </dgm:presLayoutVars>
      </dgm:prSet>
      <dgm:spPr/>
    </dgm:pt>
    <dgm:pt modelId="{D2371063-AB88-2A4F-820E-F87872FE7F53}" type="pres">
      <dgm:prSet presAssocID="{0242CC9F-7F01-C541-AE84-95B60386F567}" presName="space" presStyleCnt="0"/>
      <dgm:spPr/>
    </dgm:pt>
    <dgm:pt modelId="{3AA422C0-DB0A-694E-A997-DBCDCCB90F7D}" type="pres">
      <dgm:prSet presAssocID="{5BAEB20B-3695-E348-9F13-AECB8D7EFA27}" presName="composite" presStyleCnt="0"/>
      <dgm:spPr/>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pt>
    <dgm:pt modelId="{A1162212-C3C8-3A47-829A-648CCE353B98}" type="pres">
      <dgm:prSet presAssocID="{5BAEB20B-3695-E348-9F13-AECB8D7EFA27}" presName="desTx" presStyleLbl="alignAccFollowNode1" presStyleIdx="1" presStyleCnt="2">
        <dgm:presLayoutVars>
          <dgm:bulletEnabled val="1"/>
        </dgm:presLayoutVars>
      </dgm:prSet>
      <dgm:spPr/>
    </dgm:pt>
  </dgm:ptLst>
  <dgm:cxnLst>
    <dgm:cxn modelId="{C1134640-D8B1-4B9E-9287-B115866EDD27}" type="presOf" srcId="{64C5CEBC-1F30-5443-B794-80FF362A2AF0}" destId="{141F70A1-56B4-7C45-8D55-136594643679}" srcOrd="0" destOrd="0" presId="urn:microsoft.com/office/officeart/2005/8/layout/hList1"/>
    <dgm:cxn modelId="{74DF4162-BDC2-044A-BC90-1D56E973C6EA}" srcId="{64C5CEBC-1F30-5443-B794-80FF362A2AF0}" destId="{7AA8A9FF-58E2-CB47-ADA1-DE9E3BDCDC0F}" srcOrd="0" destOrd="0" parTransId="{C2FDA75E-5210-994A-B144-69E8807A517E}" sibTransId="{D0788B77-3E9F-4D46-8831-D6285F658A86}"/>
    <dgm:cxn modelId="{B3689970-B6AA-F841-8AA9-BF33FA1007D0}" srcId="{98984BBF-D090-D94A-958C-707853D134BE}" destId="{64C5CEBC-1F30-5443-B794-80FF362A2AF0}" srcOrd="0" destOrd="0" parTransId="{BE0C5935-86C3-CE49-BC7C-DB3DC9A56DBA}" sibTransId="{0242CC9F-7F01-C541-AE84-95B60386F567}"/>
    <dgm:cxn modelId="{B8F0838F-C624-49D5-A887-9A607F87AF8C}" type="presOf" srcId="{097D4EAE-CD21-C547-B935-47F8B18B09F5}" destId="{A1162212-C3C8-3A47-829A-648CCE353B98}" srcOrd="0" destOrd="0" presId="urn:microsoft.com/office/officeart/2005/8/layout/hList1"/>
    <dgm:cxn modelId="{00913CB1-9610-624A-BE9D-1C50FCC5CCE3}" srcId="{5BAEB20B-3695-E348-9F13-AECB8D7EFA27}" destId="{097D4EAE-CD21-C547-B935-47F8B18B09F5}" srcOrd="0" destOrd="0" parTransId="{87A55BF3-60A6-CA4A-952B-9DB7A9BFC901}" sibTransId="{5B396445-CB01-9443-9541-38B17C330104}"/>
    <dgm:cxn modelId="{D9813FC1-2B3C-417F-8230-CF5F6FD270F9}" type="presOf" srcId="{7AA8A9FF-58E2-CB47-ADA1-DE9E3BDCDC0F}" destId="{46D6853D-8FF8-D64F-9F4D-3F18C7AC2088}" srcOrd="0" destOrd="0" presId="urn:microsoft.com/office/officeart/2005/8/layout/hList1"/>
    <dgm:cxn modelId="{249D3DD1-DE04-4BFA-9688-AB5AA8AC0919}" type="presOf" srcId="{5BAEB20B-3695-E348-9F13-AECB8D7EFA27}" destId="{E43E3212-8A7F-3040-93CF-F261BAF43BC6}" srcOrd="0" destOrd="0" presId="urn:microsoft.com/office/officeart/2005/8/layout/hList1"/>
    <dgm:cxn modelId="{24914EDD-F887-F145-A25D-9C1F499EEC64}" srcId="{98984BBF-D090-D94A-958C-707853D134BE}" destId="{5BAEB20B-3695-E348-9F13-AECB8D7EFA27}" srcOrd="1" destOrd="0" parTransId="{F35B4B62-4741-964F-9F55-8BAE5A6BA9A5}" sibTransId="{E89D1576-1C84-A941-A5F3-6A6E595B57D7}"/>
    <dgm:cxn modelId="{EBE544E0-F48A-472A-ABA1-B0FD7BAE65B5}" type="presOf" srcId="{98984BBF-D090-D94A-958C-707853D134BE}" destId="{7427F0B0-35E5-664A-9214-512C0B3A33C3}" srcOrd="0" destOrd="0" presId="urn:microsoft.com/office/officeart/2005/8/layout/hList1"/>
    <dgm:cxn modelId="{295C9000-A303-467F-9362-5FAF30E8919C}" type="presParOf" srcId="{7427F0B0-35E5-664A-9214-512C0B3A33C3}" destId="{979F7F9E-BB7E-5E47-AEA2-74D0BA117F83}" srcOrd="0" destOrd="0" presId="urn:microsoft.com/office/officeart/2005/8/layout/hList1"/>
    <dgm:cxn modelId="{65E8AAD6-FE4F-4EF5-9D4B-92C9801E45B7}" type="presParOf" srcId="{979F7F9E-BB7E-5E47-AEA2-74D0BA117F83}" destId="{141F70A1-56B4-7C45-8D55-136594643679}" srcOrd="0" destOrd="0" presId="urn:microsoft.com/office/officeart/2005/8/layout/hList1"/>
    <dgm:cxn modelId="{FB5232F2-627B-4404-940F-625CF318D94D}" type="presParOf" srcId="{979F7F9E-BB7E-5E47-AEA2-74D0BA117F83}" destId="{46D6853D-8FF8-D64F-9F4D-3F18C7AC2088}" srcOrd="1" destOrd="0" presId="urn:microsoft.com/office/officeart/2005/8/layout/hList1"/>
    <dgm:cxn modelId="{9091D104-D3CD-4D80-A857-3C59FDA4C42A}" type="presParOf" srcId="{7427F0B0-35E5-664A-9214-512C0B3A33C3}" destId="{D2371063-AB88-2A4F-820E-F87872FE7F53}" srcOrd="1" destOrd="0" presId="urn:microsoft.com/office/officeart/2005/8/layout/hList1"/>
    <dgm:cxn modelId="{88CBC8C2-7D91-40F8-BBE0-235CFFE66130}" type="presParOf" srcId="{7427F0B0-35E5-664A-9214-512C0B3A33C3}" destId="{3AA422C0-DB0A-694E-A997-DBCDCCB90F7D}" srcOrd="2" destOrd="0" presId="urn:microsoft.com/office/officeart/2005/8/layout/hList1"/>
    <dgm:cxn modelId="{810A8F41-F829-4013-9842-3B61B17E431F}" type="presParOf" srcId="{3AA422C0-DB0A-694E-A997-DBCDCCB90F7D}" destId="{E43E3212-8A7F-3040-93CF-F261BAF43BC6}" srcOrd="0" destOrd="0" presId="urn:microsoft.com/office/officeart/2005/8/layout/hList1"/>
    <dgm:cxn modelId="{C536F100-2A30-440F-8468-C247E1B766BD}"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2C54F-2001-43DC-9924-37067874D309}">
      <dsp:nvSpPr>
        <dsp:cNvPr id="0" name=""/>
        <dsp:cNvSpPr/>
      </dsp:nvSpPr>
      <dsp:spPr>
        <a:xfrm>
          <a:off x="1065718" y="344920"/>
          <a:ext cx="3810663" cy="3810663"/>
        </a:xfrm>
        <a:prstGeom prst="pie">
          <a:avLst>
            <a:gd name="adj1" fmla="val 16200000"/>
            <a:gd name="adj2" fmla="val 54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虚拟存储管理</a:t>
          </a:r>
        </a:p>
      </dsp:txBody>
      <dsp:txXfrm>
        <a:off x="3147973" y="1342951"/>
        <a:ext cx="1360951" cy="1814601"/>
      </dsp:txXfrm>
    </dsp:sp>
    <dsp:sp modelId="{768707B5-57B3-49A1-A0CF-A7F5935B08B5}">
      <dsp:nvSpPr>
        <dsp:cNvPr id="0" name=""/>
        <dsp:cNvSpPr/>
      </dsp:nvSpPr>
      <dsp:spPr>
        <a:xfrm>
          <a:off x="884258" y="344920"/>
          <a:ext cx="3810663" cy="3810663"/>
        </a:xfrm>
        <a:prstGeom prst="pie">
          <a:avLst>
            <a:gd name="adj1" fmla="val 5400000"/>
            <a:gd name="adj2" fmla="val 1620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基本存储管理</a:t>
          </a:r>
        </a:p>
      </dsp:txBody>
      <dsp:txXfrm>
        <a:off x="1251715" y="1342951"/>
        <a:ext cx="1360951" cy="1814601"/>
      </dsp:txXfrm>
    </dsp:sp>
    <dsp:sp modelId="{85A2A0F3-D028-42C6-8B12-939A590BE985}">
      <dsp:nvSpPr>
        <dsp:cNvPr id="0" name=""/>
        <dsp:cNvSpPr/>
      </dsp:nvSpPr>
      <dsp:spPr>
        <a:xfrm>
          <a:off x="829820" y="109022"/>
          <a:ext cx="4282459" cy="4282459"/>
        </a:xfrm>
        <a:prstGeom prst="circularArrow">
          <a:avLst>
            <a:gd name="adj1" fmla="val 5085"/>
            <a:gd name="adj2" fmla="val 327528"/>
            <a:gd name="adj3" fmla="val 5072472"/>
            <a:gd name="adj4" fmla="val 16200000"/>
            <a:gd name="adj5" fmla="val 5932"/>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72D0FB8-1834-47D5-8EE2-E47A5DA2F663}">
      <dsp:nvSpPr>
        <dsp:cNvPr id="0" name=""/>
        <dsp:cNvSpPr/>
      </dsp:nvSpPr>
      <dsp:spPr>
        <a:xfrm>
          <a:off x="648360" y="109022"/>
          <a:ext cx="4282459" cy="4282459"/>
        </a:xfrm>
        <a:prstGeom prst="circularArrow">
          <a:avLst>
            <a:gd name="adj1" fmla="val 5085"/>
            <a:gd name="adj2" fmla="val 327528"/>
            <a:gd name="adj3" fmla="val 15872472"/>
            <a:gd name="adj4" fmla="val 5400000"/>
            <a:gd name="adj5" fmla="val 5932"/>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54F8-F172-7A4C-8592-CE7684E904E9}">
      <dsp:nvSpPr>
        <dsp:cNvPr id="0" name=""/>
        <dsp:cNvSpPr/>
      </dsp:nvSpPr>
      <dsp:spPr>
        <a:xfrm>
          <a:off x="632645" y="0"/>
          <a:ext cx="7169988" cy="3744416"/>
        </a:xfrm>
        <a:prstGeom prst="rightArrow">
          <a:avLst/>
        </a:prstGeom>
        <a:solidFill>
          <a:schemeClr val="bg1"/>
        </a:solidFill>
        <a:ln>
          <a:solidFill>
            <a:schemeClr val="accent1">
              <a:alpha val="90000"/>
            </a:schemeClr>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6418308-D9BF-C14F-A46B-F4AAAFE89B91}">
      <dsp:nvSpPr>
        <dsp:cNvPr id="0" name=""/>
        <dsp:cNvSpPr/>
      </dsp:nvSpPr>
      <dsp:spPr>
        <a:xfrm>
          <a:off x="2883" y="1123324"/>
          <a:ext cx="1873225" cy="149776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提取段号，即逻辑地址最左侧的</a:t>
          </a:r>
          <a:r>
            <a:rPr lang="en-US" altLang="zh-CN" sz="1600" kern="1200" dirty="0"/>
            <a:t>n</a:t>
          </a:r>
          <a:r>
            <a:rPr lang="zh-CN" altLang="en-US" sz="1600" kern="1200" dirty="0"/>
            <a:t>位</a:t>
          </a:r>
          <a:endParaRPr lang="en-US" sz="1600" kern="1200" dirty="0"/>
        </a:p>
      </dsp:txBody>
      <dsp:txXfrm>
        <a:off x="75998" y="1196439"/>
        <a:ext cx="1726995" cy="1351536"/>
      </dsp:txXfrm>
    </dsp:sp>
    <dsp:sp modelId="{CECE5934-D04C-B244-98EA-7378FF62C687}">
      <dsp:nvSpPr>
        <dsp:cNvPr id="0" name=""/>
        <dsp:cNvSpPr/>
      </dsp:nvSpPr>
      <dsp:spPr>
        <a:xfrm>
          <a:off x="2188312" y="1123324"/>
          <a:ext cx="1873225" cy="149776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以段号位索引，查找进程段表中该段的起始物理地址</a:t>
          </a:r>
          <a:endParaRPr lang="en-US" sz="1600" kern="1200" dirty="0"/>
        </a:p>
      </dsp:txBody>
      <dsp:txXfrm>
        <a:off x="2261427" y="1196439"/>
        <a:ext cx="1726995" cy="1351536"/>
      </dsp:txXfrm>
    </dsp:sp>
    <dsp:sp modelId="{79C5E6D8-2847-F447-9D07-319B928A8FC8}">
      <dsp:nvSpPr>
        <dsp:cNvPr id="0" name=""/>
        <dsp:cNvSpPr/>
      </dsp:nvSpPr>
      <dsp:spPr>
        <a:xfrm>
          <a:off x="4373742" y="1123324"/>
          <a:ext cx="1873225" cy="149776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最右侧</a:t>
          </a:r>
          <a:r>
            <a:rPr lang="en-US" altLang="zh-CN" sz="1600" kern="1200" dirty="0"/>
            <a:t>m</a:t>
          </a:r>
          <a:r>
            <a:rPr lang="zh-CN" altLang="en-US" sz="1600" kern="1200" dirty="0"/>
            <a:t>位表示偏移量，偏移量和段长度进行比较，若偏移量大于段长度，则该地址无效</a:t>
          </a:r>
          <a:endParaRPr lang="en-US" sz="1600" kern="1200" dirty="0"/>
        </a:p>
      </dsp:txBody>
      <dsp:txXfrm>
        <a:off x="4446857" y="1196439"/>
        <a:ext cx="1726995" cy="1351536"/>
      </dsp:txXfrm>
    </dsp:sp>
    <dsp:sp modelId="{4476A394-1578-B443-9923-9E9465C6DB9E}">
      <dsp:nvSpPr>
        <dsp:cNvPr id="0" name=""/>
        <dsp:cNvSpPr/>
      </dsp:nvSpPr>
      <dsp:spPr>
        <a:xfrm>
          <a:off x="6559171" y="1123324"/>
          <a:ext cx="1873225" cy="149776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物理地址为该段的起始物理地址与偏移量之和</a:t>
          </a:r>
          <a:endParaRPr lang="en-US" sz="1600" kern="1200" dirty="0"/>
        </a:p>
      </dsp:txBody>
      <dsp:txXfrm>
        <a:off x="6632286" y="1196439"/>
        <a:ext cx="1726995" cy="1351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153AF-5749-4F44-B92A-BB75450595CF}">
      <dsp:nvSpPr>
        <dsp:cNvPr id="0" name=""/>
        <dsp:cNvSpPr/>
      </dsp:nvSpPr>
      <dsp:spPr>
        <a:xfrm>
          <a:off x="1683" y="249462"/>
          <a:ext cx="2902077" cy="1160831"/>
        </a:xfrm>
        <a:prstGeom prst="chevron">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028" tIns="74676" rIns="74676" bIns="74676"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solidFill>
                <a:sysClr val="window" lastClr="FFFFFF"/>
              </a:solidFill>
              <a:latin typeface="Arial"/>
              <a:ea typeface="华文细黑"/>
              <a:cs typeface="+mn-cs"/>
            </a:rPr>
            <a:t>编译</a:t>
          </a:r>
        </a:p>
      </dsp:txBody>
      <dsp:txXfrm>
        <a:off x="582099" y="249462"/>
        <a:ext cx="1741246" cy="1160831"/>
      </dsp:txXfrm>
    </dsp:sp>
    <dsp:sp modelId="{92D748BE-E9EF-4273-B6A7-8294268C7D2C}">
      <dsp:nvSpPr>
        <dsp:cNvPr id="0" name=""/>
        <dsp:cNvSpPr/>
      </dsp:nvSpPr>
      <dsp:spPr>
        <a:xfrm>
          <a:off x="2981672" y="249462"/>
          <a:ext cx="2902077" cy="1160831"/>
        </a:xfrm>
        <a:prstGeom prst="chevron">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028" tIns="74676" rIns="74676" bIns="74676"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solidFill>
                <a:sysClr val="window" lastClr="FFFFFF"/>
              </a:solidFill>
              <a:latin typeface="Arial"/>
              <a:ea typeface="华文细黑"/>
              <a:cs typeface="+mn-cs"/>
            </a:rPr>
            <a:t>链接</a:t>
          </a:r>
        </a:p>
      </dsp:txBody>
      <dsp:txXfrm>
        <a:off x="3562088" y="249462"/>
        <a:ext cx="1741246" cy="1160831"/>
      </dsp:txXfrm>
    </dsp:sp>
    <dsp:sp modelId="{14E454FE-172C-4DEF-8621-34517F08B18C}">
      <dsp:nvSpPr>
        <dsp:cNvPr id="0" name=""/>
        <dsp:cNvSpPr/>
      </dsp:nvSpPr>
      <dsp:spPr>
        <a:xfrm>
          <a:off x="2687761" y="1555397"/>
          <a:ext cx="2909484" cy="225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a:solidFill>
                <a:sysClr val="windowText" lastClr="000000">
                  <a:hueOff val="0"/>
                  <a:satOff val="0"/>
                  <a:lumOff val="0"/>
                  <a:alphaOff val="0"/>
                </a:sysClr>
              </a:solidFill>
              <a:latin typeface="+mn-ea"/>
              <a:ea typeface="+mn-ea"/>
              <a:cs typeface="+mn-cs"/>
            </a:rPr>
            <a:t>静态链接</a:t>
          </a:r>
        </a:p>
        <a:p>
          <a:pPr marL="285750" lvl="1" indent="-285750" algn="l" defTabSz="1244600">
            <a:lnSpc>
              <a:spcPct val="90000"/>
            </a:lnSpc>
            <a:spcBef>
              <a:spcPct val="0"/>
            </a:spcBef>
            <a:spcAft>
              <a:spcPct val="15000"/>
            </a:spcAft>
            <a:buChar char="•"/>
          </a:pPr>
          <a:r>
            <a:rPr lang="zh-CN" altLang="en-US" sz="2800" kern="1200" dirty="0">
              <a:solidFill>
                <a:sysClr val="windowText" lastClr="000000">
                  <a:hueOff val="0"/>
                  <a:satOff val="0"/>
                  <a:lumOff val="0"/>
                  <a:alphaOff val="0"/>
                </a:sysClr>
              </a:solidFill>
              <a:latin typeface="+mn-ea"/>
              <a:ea typeface="+mn-ea"/>
              <a:cs typeface="+mn-cs"/>
            </a:rPr>
            <a:t>装入时链接</a:t>
          </a:r>
        </a:p>
        <a:p>
          <a:pPr marL="285750" lvl="1" indent="-285750" algn="l" defTabSz="1244600">
            <a:lnSpc>
              <a:spcPct val="90000"/>
            </a:lnSpc>
            <a:spcBef>
              <a:spcPct val="0"/>
            </a:spcBef>
            <a:spcAft>
              <a:spcPct val="15000"/>
            </a:spcAft>
            <a:buChar char="•"/>
          </a:pPr>
          <a:r>
            <a:rPr lang="zh-CN" altLang="en-US" sz="2800" kern="1200" dirty="0">
              <a:solidFill>
                <a:sysClr val="windowText" lastClr="000000">
                  <a:hueOff val="0"/>
                  <a:satOff val="0"/>
                  <a:lumOff val="0"/>
                  <a:alphaOff val="0"/>
                </a:sysClr>
              </a:solidFill>
              <a:latin typeface="+mn-ea"/>
              <a:ea typeface="+mn-ea"/>
              <a:cs typeface="+mn-cs"/>
            </a:rPr>
            <a:t>运行时链接</a:t>
          </a:r>
        </a:p>
      </dsp:txBody>
      <dsp:txXfrm>
        <a:off x="2687761" y="1555397"/>
        <a:ext cx="2909484" cy="2259140"/>
      </dsp:txXfrm>
    </dsp:sp>
    <dsp:sp modelId="{6CA4E663-B25D-47ED-944D-3D10061C988F}">
      <dsp:nvSpPr>
        <dsp:cNvPr id="0" name=""/>
        <dsp:cNvSpPr/>
      </dsp:nvSpPr>
      <dsp:spPr>
        <a:xfrm>
          <a:off x="6060726" y="249462"/>
          <a:ext cx="2902077" cy="1160831"/>
        </a:xfrm>
        <a:prstGeom prst="chevron">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028" tIns="74676" rIns="74676" bIns="74676"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solidFill>
                <a:sysClr val="window" lastClr="FFFFFF"/>
              </a:solidFill>
              <a:latin typeface="Arial"/>
              <a:ea typeface="华文细黑"/>
              <a:cs typeface="+mn-cs"/>
            </a:rPr>
            <a:t>加载</a:t>
          </a:r>
        </a:p>
      </dsp:txBody>
      <dsp:txXfrm>
        <a:off x="6641142" y="249462"/>
        <a:ext cx="1741246" cy="1160831"/>
      </dsp:txXfrm>
    </dsp:sp>
    <dsp:sp modelId="{67BF58A0-8F37-4687-98F7-2CDAD7F5AAEA}">
      <dsp:nvSpPr>
        <dsp:cNvPr id="0" name=""/>
        <dsp:cNvSpPr/>
      </dsp:nvSpPr>
      <dsp:spPr>
        <a:xfrm>
          <a:off x="5856873" y="1555397"/>
          <a:ext cx="3107614" cy="225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a:solidFill>
                <a:sysClr val="windowText" lastClr="000000">
                  <a:hueOff val="0"/>
                  <a:satOff val="0"/>
                  <a:lumOff val="0"/>
                  <a:alphaOff val="0"/>
                </a:sysClr>
              </a:solidFill>
              <a:latin typeface="+mn-ea"/>
              <a:ea typeface="+mn-ea"/>
              <a:cs typeface="+mn-cs"/>
            </a:rPr>
            <a:t>绝对加载</a:t>
          </a:r>
        </a:p>
        <a:p>
          <a:pPr marL="285750" lvl="1" indent="-285750" algn="l" defTabSz="1244600">
            <a:lnSpc>
              <a:spcPct val="90000"/>
            </a:lnSpc>
            <a:spcBef>
              <a:spcPct val="0"/>
            </a:spcBef>
            <a:spcAft>
              <a:spcPct val="15000"/>
            </a:spcAft>
            <a:buChar char="•"/>
          </a:pPr>
          <a:r>
            <a:rPr lang="zh-CN" altLang="en-US" sz="2800" kern="1200" dirty="0">
              <a:solidFill>
                <a:sysClr val="windowText" lastClr="000000">
                  <a:hueOff val="0"/>
                  <a:satOff val="0"/>
                  <a:lumOff val="0"/>
                  <a:alphaOff val="0"/>
                </a:sysClr>
              </a:solidFill>
              <a:latin typeface="+mn-ea"/>
              <a:ea typeface="+mn-ea"/>
              <a:cs typeface="+mn-cs"/>
            </a:rPr>
            <a:t>可重定位加载</a:t>
          </a:r>
        </a:p>
        <a:p>
          <a:pPr marL="285750" lvl="1" indent="-285750" algn="l" defTabSz="1244600">
            <a:lnSpc>
              <a:spcPct val="90000"/>
            </a:lnSpc>
            <a:spcBef>
              <a:spcPct val="0"/>
            </a:spcBef>
            <a:spcAft>
              <a:spcPct val="15000"/>
            </a:spcAft>
            <a:buChar char="•"/>
          </a:pPr>
          <a:r>
            <a:rPr lang="zh-CN" altLang="en-US" sz="2800" kern="1200" dirty="0">
              <a:solidFill>
                <a:sysClr val="windowText" lastClr="000000">
                  <a:hueOff val="0"/>
                  <a:satOff val="0"/>
                  <a:lumOff val="0"/>
                  <a:alphaOff val="0"/>
                </a:sysClr>
              </a:solidFill>
              <a:latin typeface="+mn-ea"/>
              <a:ea typeface="+mn-ea"/>
              <a:cs typeface="+mn-cs"/>
            </a:rPr>
            <a:t>动态运行时加载</a:t>
          </a:r>
        </a:p>
      </dsp:txBody>
      <dsp:txXfrm>
        <a:off x="5856873" y="1555397"/>
        <a:ext cx="3107614" cy="2259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D193C-839A-0E44-B28B-3AFED529D922}">
      <dsp:nvSpPr>
        <dsp:cNvPr id="0" name=""/>
        <dsp:cNvSpPr/>
      </dsp:nvSpPr>
      <dsp:spPr>
        <a:xfrm>
          <a:off x="0" y="15502"/>
          <a:ext cx="7620000" cy="662400"/>
        </a:xfrm>
        <a:prstGeom prst="rect">
          <a:avLst/>
        </a:prstGeom>
        <a:solidFill>
          <a:schemeClr val="accent4">
            <a:lumMod val="75000"/>
          </a:schemeClr>
        </a:solidFill>
        <a:ln w="9525" cap="flat" cmpd="sng" algn="ctr">
          <a:solidFill>
            <a:schemeClr val="accent4">
              <a:lumMod val="75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程序按模块组织</a:t>
          </a:r>
          <a:endParaRPr lang="en-US" sz="2500" kern="1200" dirty="0"/>
        </a:p>
      </dsp:txBody>
      <dsp:txXfrm>
        <a:off x="0" y="15502"/>
        <a:ext cx="7620000" cy="662400"/>
      </dsp:txXfrm>
    </dsp:sp>
    <dsp:sp modelId="{7B231396-7652-0541-A496-2537BE7F010F}">
      <dsp:nvSpPr>
        <dsp:cNvPr id="0" name=""/>
        <dsp:cNvSpPr/>
      </dsp:nvSpPr>
      <dsp:spPr>
        <a:xfrm>
          <a:off x="0" y="811647"/>
          <a:ext cx="7620000" cy="1452104"/>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a:t>可以独立编写和编译模块</a:t>
          </a:r>
          <a:endParaRPr lang="en-US" sz="2300" kern="1200" dirty="0"/>
        </a:p>
        <a:p>
          <a:pPr marL="228600" lvl="1" indent="-228600" algn="l" defTabSz="1022350">
            <a:lnSpc>
              <a:spcPct val="90000"/>
            </a:lnSpc>
            <a:spcBef>
              <a:spcPct val="0"/>
            </a:spcBef>
            <a:spcAft>
              <a:spcPct val="15000"/>
            </a:spcAft>
            <a:buChar char="•"/>
          </a:pPr>
          <a:r>
            <a:rPr lang="zh-CN" altLang="en-US" sz="2300" kern="1200" dirty="0"/>
            <a:t>可以为不同的模块提供不同的保护级别（只读、只执行）</a:t>
          </a:r>
          <a:endParaRPr lang="en-US" sz="2300" kern="1200" dirty="0"/>
        </a:p>
        <a:p>
          <a:pPr marL="228600" lvl="1" indent="-228600" algn="l" defTabSz="1022350">
            <a:lnSpc>
              <a:spcPct val="90000"/>
            </a:lnSpc>
            <a:spcBef>
              <a:spcPct val="0"/>
            </a:spcBef>
            <a:spcAft>
              <a:spcPct val="15000"/>
            </a:spcAft>
            <a:buChar char="•"/>
          </a:pPr>
          <a:r>
            <a:rPr lang="zh-CN" altLang="en-US" sz="2300" kern="1200" dirty="0"/>
            <a:t>模块可以被多个进程共享，与用户看待问题的方式一致</a:t>
          </a:r>
          <a:endParaRPr lang="en-US" sz="2300" kern="1200" dirty="0"/>
        </a:p>
      </dsp:txBody>
      <dsp:txXfrm>
        <a:off x="0" y="811647"/>
        <a:ext cx="7620000" cy="14521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CD4BF-89FC-B24D-97F4-8FF30634CA4A}">
      <dsp:nvSpPr>
        <dsp:cNvPr id="0" name=""/>
        <dsp:cNvSpPr/>
      </dsp:nvSpPr>
      <dsp:spPr>
        <a:xfrm>
          <a:off x="3940492" y="2093964"/>
          <a:ext cx="91440" cy="673155"/>
        </a:xfrm>
        <a:custGeom>
          <a:avLst/>
          <a:gdLst/>
          <a:ahLst/>
          <a:cxnLst/>
          <a:rect l="0" t="0" r="0" b="0"/>
          <a:pathLst>
            <a:path>
              <a:moveTo>
                <a:pt x="45720" y="0"/>
              </a:moveTo>
              <a:lnTo>
                <a:pt x="45720" y="67315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D7EA67-4406-8541-ABBC-797C1A1BEB53}">
      <dsp:nvSpPr>
        <dsp:cNvPr id="0" name=""/>
        <dsp:cNvSpPr/>
      </dsp:nvSpPr>
      <dsp:spPr>
        <a:xfrm>
          <a:off x="0" y="624208"/>
          <a:ext cx="2314575" cy="1469755"/>
        </a:xfrm>
        <a:prstGeom prst="roundRect">
          <a:avLst>
            <a:gd name="adj" fmla="val 10000"/>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9BC6BEE-B67A-394A-8158-298CBF1B4197}">
      <dsp:nvSpPr>
        <dsp:cNvPr id="0" name=""/>
        <dsp:cNvSpPr/>
      </dsp:nvSpPr>
      <dsp:spPr>
        <a:xfrm>
          <a:off x="257174" y="868525"/>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不应让程序员负责管理内存</a:t>
          </a:r>
          <a:endParaRPr lang="en-US" sz="2000" kern="1200" dirty="0"/>
        </a:p>
      </dsp:txBody>
      <dsp:txXfrm>
        <a:off x="300222" y="911573"/>
        <a:ext cx="2228479" cy="1383659"/>
      </dsp:txXfrm>
    </dsp:sp>
    <dsp:sp modelId="{AC4EFED8-83BB-B440-A52A-0D2D9C2EFA39}">
      <dsp:nvSpPr>
        <dsp:cNvPr id="0" name=""/>
        <dsp:cNvSpPr/>
      </dsp:nvSpPr>
      <dsp:spPr>
        <a:xfrm>
          <a:off x="2828924" y="624208"/>
          <a:ext cx="2314575" cy="1469755"/>
        </a:xfrm>
        <a:prstGeom prst="roundRect">
          <a:avLst>
            <a:gd name="adj" fmla="val 10000"/>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D0F6A76-242F-F443-BCBE-F5935F9E9F58}">
      <dsp:nvSpPr>
        <dsp:cNvPr id="0" name=""/>
        <dsp:cNvSpPr/>
      </dsp:nvSpPr>
      <dsp:spPr>
        <a:xfrm>
          <a:off x="3086099" y="868525"/>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供程序和数据使用的内存可能不足</a:t>
          </a:r>
          <a:endParaRPr lang="en-US" sz="2000" kern="1200" dirty="0"/>
        </a:p>
      </dsp:txBody>
      <dsp:txXfrm>
        <a:off x="3129147" y="911573"/>
        <a:ext cx="2228479" cy="1383659"/>
      </dsp:txXfrm>
    </dsp:sp>
    <dsp:sp modelId="{C6ABFF53-0685-2942-9C0C-09E3B98E9335}">
      <dsp:nvSpPr>
        <dsp:cNvPr id="0" name=""/>
        <dsp:cNvSpPr/>
      </dsp:nvSpPr>
      <dsp:spPr>
        <a:xfrm>
          <a:off x="2828924" y="2767119"/>
          <a:ext cx="2314575" cy="1469755"/>
        </a:xfrm>
        <a:prstGeom prst="roundRect">
          <a:avLst>
            <a:gd name="adj" fmla="val 10000"/>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9F8578-2F5D-3F45-B52D-7BB5EC4A2206}">
      <dsp:nvSpPr>
        <dsp:cNvPr id="0" name=""/>
        <dsp:cNvSpPr/>
      </dsp:nvSpPr>
      <dsp:spPr>
        <a:xfrm>
          <a:off x="3086099" y="3011435"/>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t>覆盖</a:t>
          </a:r>
          <a:r>
            <a:rPr lang="zh-CN" altLang="en-US" sz="2000" kern="1200" dirty="0"/>
            <a:t>（</a:t>
          </a:r>
          <a:r>
            <a:rPr lang="en-US" altLang="zh-CN" sz="2000" kern="1200" dirty="0"/>
            <a:t>overlaying</a:t>
          </a:r>
          <a:r>
            <a:rPr lang="zh-CN" altLang="en-US" sz="2000" kern="1200" dirty="0"/>
            <a:t>）允许不同的模块占用相同的存储空间，但编程耗时</a:t>
          </a:r>
          <a:endParaRPr lang="en-US" sz="2000" kern="1200" dirty="0"/>
        </a:p>
      </dsp:txBody>
      <dsp:txXfrm>
        <a:off x="3129147" y="3054483"/>
        <a:ext cx="2228479" cy="1383659"/>
      </dsp:txXfrm>
    </dsp:sp>
    <dsp:sp modelId="{CB460CD4-8724-EA4D-9689-CF20B06B4820}">
      <dsp:nvSpPr>
        <dsp:cNvPr id="0" name=""/>
        <dsp:cNvSpPr/>
      </dsp:nvSpPr>
      <dsp:spPr>
        <a:xfrm>
          <a:off x="5657850" y="624208"/>
          <a:ext cx="2314575" cy="1469755"/>
        </a:xfrm>
        <a:prstGeom prst="roundRect">
          <a:avLst>
            <a:gd name="adj" fmla="val 10000"/>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9B4E0B0-ABEC-5142-9A88-22961B116F14}">
      <dsp:nvSpPr>
        <dsp:cNvPr id="0" name=""/>
        <dsp:cNvSpPr/>
      </dsp:nvSpPr>
      <dsp:spPr>
        <a:xfrm>
          <a:off x="5915024" y="868525"/>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程序员不知道可用空间的大小和位置</a:t>
          </a:r>
          <a:endParaRPr lang="en-US" sz="2000" kern="1200" dirty="0"/>
        </a:p>
      </dsp:txBody>
      <dsp:txXfrm>
        <a:off x="5958072" y="911573"/>
        <a:ext cx="2228479" cy="13836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153AF-5749-4F44-B92A-BB75450595CF}">
      <dsp:nvSpPr>
        <dsp:cNvPr id="0" name=""/>
        <dsp:cNvSpPr/>
      </dsp:nvSpPr>
      <dsp:spPr>
        <a:xfrm>
          <a:off x="3281" y="654999"/>
          <a:ext cx="3046135" cy="972000"/>
        </a:xfrm>
        <a:prstGeom prst="chevron">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 lastClr="FFFFFF"/>
              </a:solidFill>
              <a:latin typeface="Arial"/>
              <a:ea typeface="华文细黑"/>
              <a:cs typeface="+mn-cs"/>
            </a:rPr>
            <a:t>连续分配</a:t>
          </a:r>
          <a:endParaRPr lang="en-US" altLang="zh-CN" sz="1800" kern="1200" dirty="0">
            <a:solidFill>
              <a:sysClr val="window" lastClr="FFFFFF"/>
            </a:solidFill>
            <a:latin typeface="Arial"/>
            <a:ea typeface="华文细黑"/>
            <a:cs typeface="+mn-cs"/>
          </a:endParaRPr>
        </a:p>
        <a:p>
          <a:pPr marL="0" lvl="0" indent="0" algn="ctr" defTabSz="800100">
            <a:lnSpc>
              <a:spcPct val="90000"/>
            </a:lnSpc>
            <a:spcBef>
              <a:spcPct val="0"/>
            </a:spcBef>
            <a:spcAft>
              <a:spcPct val="35000"/>
            </a:spcAft>
            <a:buNone/>
          </a:pPr>
          <a:r>
            <a:rPr lang="en-US" altLang="en-US" sz="1800" kern="1200" dirty="0">
              <a:solidFill>
                <a:sysClr val="window" lastClr="FFFFFF"/>
              </a:solidFill>
              <a:latin typeface="Arial"/>
              <a:ea typeface="华文细黑"/>
              <a:cs typeface="+mn-cs"/>
            </a:rPr>
            <a:t>Contiguous Memory Allocation</a:t>
          </a:r>
          <a:endParaRPr lang="zh-CN" altLang="en-US" sz="1800" kern="1200" dirty="0">
            <a:solidFill>
              <a:sysClr val="window" lastClr="FFFFFF"/>
            </a:solidFill>
            <a:latin typeface="Arial"/>
            <a:ea typeface="华文细黑"/>
            <a:cs typeface="+mn-cs"/>
          </a:endParaRPr>
        </a:p>
      </dsp:txBody>
      <dsp:txXfrm>
        <a:off x="489281" y="654999"/>
        <a:ext cx="2074135" cy="972000"/>
      </dsp:txXfrm>
    </dsp:sp>
    <dsp:sp modelId="{A07A29E6-EDA4-46D2-B705-170063469500}">
      <dsp:nvSpPr>
        <dsp:cNvPr id="0" name=""/>
        <dsp:cNvSpPr/>
      </dsp:nvSpPr>
      <dsp:spPr>
        <a:xfrm>
          <a:off x="3281" y="1748500"/>
          <a:ext cx="2436908" cy="1660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Arial"/>
              <a:ea typeface="华文细黑"/>
              <a:cs typeface="+mn-cs"/>
            </a:rPr>
            <a:t>固定分区</a:t>
          </a:r>
        </a:p>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Arial"/>
              <a:ea typeface="华文细黑"/>
              <a:cs typeface="+mn-cs"/>
            </a:rPr>
            <a:t>动态分区分配</a:t>
          </a:r>
        </a:p>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Arial"/>
              <a:ea typeface="华文细黑"/>
              <a:cs typeface="+mn-cs"/>
            </a:rPr>
            <a:t>可重定位分区分配</a:t>
          </a:r>
        </a:p>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Arial"/>
              <a:ea typeface="华文细黑"/>
              <a:cs typeface="+mn-cs"/>
            </a:rPr>
            <a:t>覆盖</a:t>
          </a:r>
        </a:p>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Arial"/>
              <a:ea typeface="华文细黑"/>
              <a:cs typeface="+mn-cs"/>
            </a:rPr>
            <a:t>对换</a:t>
          </a:r>
        </a:p>
      </dsp:txBody>
      <dsp:txXfrm>
        <a:off x="3281" y="1748500"/>
        <a:ext cx="2436908" cy="1660500"/>
      </dsp:txXfrm>
    </dsp:sp>
    <dsp:sp modelId="{6CA4E663-B25D-47ED-944D-3D10061C988F}">
      <dsp:nvSpPr>
        <dsp:cNvPr id="0" name=""/>
        <dsp:cNvSpPr/>
      </dsp:nvSpPr>
      <dsp:spPr>
        <a:xfrm>
          <a:off x="2833416" y="654999"/>
          <a:ext cx="3046135" cy="972000"/>
        </a:xfrm>
        <a:prstGeom prst="chevron">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 lastClr="FFFFFF"/>
              </a:solidFill>
              <a:latin typeface="Arial"/>
              <a:ea typeface="华文细黑"/>
              <a:cs typeface="+mn-cs"/>
            </a:rPr>
            <a:t>离散分配</a:t>
          </a:r>
          <a:endParaRPr lang="en-US" altLang="zh-CN" sz="1800" kern="1200" dirty="0">
            <a:solidFill>
              <a:sysClr val="window" lastClr="FFFFFF"/>
            </a:solidFill>
            <a:latin typeface="Arial"/>
            <a:ea typeface="华文细黑"/>
            <a:cs typeface="+mn-cs"/>
          </a:endParaRPr>
        </a:p>
        <a:p>
          <a:pPr marL="0" lvl="0" indent="0" algn="ctr" defTabSz="800100">
            <a:lnSpc>
              <a:spcPct val="90000"/>
            </a:lnSpc>
            <a:spcBef>
              <a:spcPct val="0"/>
            </a:spcBef>
            <a:spcAft>
              <a:spcPct val="35000"/>
            </a:spcAft>
            <a:buNone/>
          </a:pPr>
          <a:r>
            <a:rPr lang="en-US" altLang="zh-CN" sz="1800" kern="1200" dirty="0">
              <a:solidFill>
                <a:sysClr val="window" lastClr="FFFFFF"/>
              </a:solidFill>
              <a:latin typeface="Arial"/>
              <a:ea typeface="华文细黑"/>
              <a:cs typeface="+mn-cs"/>
            </a:rPr>
            <a:t>Non-Contiguous Memory Allocation</a:t>
          </a:r>
          <a:endParaRPr lang="zh-CN" altLang="en-US" sz="1800" kern="1200" dirty="0">
            <a:solidFill>
              <a:sysClr val="window" lastClr="FFFFFF"/>
            </a:solidFill>
            <a:latin typeface="Arial"/>
            <a:ea typeface="华文细黑"/>
            <a:cs typeface="+mn-cs"/>
          </a:endParaRPr>
        </a:p>
      </dsp:txBody>
      <dsp:txXfrm>
        <a:off x="3319416" y="654999"/>
        <a:ext cx="2074135" cy="972000"/>
      </dsp:txXfrm>
    </dsp:sp>
    <dsp:sp modelId="{67BF58A0-8F37-4687-98F7-2CDAD7F5AAEA}">
      <dsp:nvSpPr>
        <dsp:cNvPr id="0" name=""/>
        <dsp:cNvSpPr/>
      </dsp:nvSpPr>
      <dsp:spPr>
        <a:xfrm>
          <a:off x="2833416" y="1748500"/>
          <a:ext cx="2436908" cy="1660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Arial"/>
              <a:ea typeface="华文细黑"/>
              <a:cs typeface="+mn-cs"/>
            </a:rPr>
            <a:t>分页存储管理</a:t>
          </a:r>
        </a:p>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Arial"/>
              <a:ea typeface="华文细黑"/>
              <a:cs typeface="+mn-cs"/>
            </a:rPr>
            <a:t>段式存储管理</a:t>
          </a:r>
        </a:p>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Arial"/>
              <a:ea typeface="华文细黑"/>
              <a:cs typeface="+mn-cs"/>
            </a:rPr>
            <a:t>段页式存储管理</a:t>
          </a:r>
        </a:p>
      </dsp:txBody>
      <dsp:txXfrm>
        <a:off x="2833416" y="1748500"/>
        <a:ext cx="2436908" cy="1660500"/>
      </dsp:txXfrm>
    </dsp:sp>
    <dsp:sp modelId="{0CCF1086-004A-4E52-8CE9-8B1F9E6F164E}">
      <dsp:nvSpPr>
        <dsp:cNvPr id="0" name=""/>
        <dsp:cNvSpPr/>
      </dsp:nvSpPr>
      <dsp:spPr>
        <a:xfrm>
          <a:off x="5663551" y="654999"/>
          <a:ext cx="3046135" cy="972000"/>
        </a:xfrm>
        <a:prstGeom prst="chevron">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 lastClr="FFFFFF"/>
              </a:solidFill>
              <a:latin typeface="Arial"/>
              <a:ea typeface="华文细黑"/>
              <a:cs typeface="+mn-cs"/>
            </a:rPr>
            <a:t>虚拟存储器</a:t>
          </a:r>
          <a:endParaRPr lang="en-US" altLang="zh-CN" sz="1800" kern="1200" dirty="0">
            <a:solidFill>
              <a:sysClr val="window" lastClr="FFFFFF"/>
            </a:solidFill>
            <a:latin typeface="Arial"/>
            <a:ea typeface="华文细黑"/>
            <a:cs typeface="+mn-cs"/>
          </a:endParaRPr>
        </a:p>
        <a:p>
          <a:pPr marL="0" lvl="0" indent="0" algn="ctr" defTabSz="800100">
            <a:lnSpc>
              <a:spcPct val="90000"/>
            </a:lnSpc>
            <a:spcBef>
              <a:spcPct val="0"/>
            </a:spcBef>
            <a:spcAft>
              <a:spcPct val="35000"/>
            </a:spcAft>
            <a:buNone/>
          </a:pPr>
          <a:r>
            <a:rPr lang="en-US" altLang="zh-CN" sz="1800" kern="1200" dirty="0">
              <a:solidFill>
                <a:sysClr val="window" lastClr="FFFFFF"/>
              </a:solidFill>
              <a:latin typeface="Arial"/>
              <a:ea typeface="华文细黑"/>
              <a:cs typeface="+mn-cs"/>
            </a:rPr>
            <a:t>Virtual Memory Management</a:t>
          </a:r>
          <a:endParaRPr lang="zh-CN" altLang="en-US" sz="1800" kern="1200" dirty="0">
            <a:solidFill>
              <a:sysClr val="window" lastClr="FFFFFF"/>
            </a:solidFill>
            <a:latin typeface="Arial"/>
            <a:ea typeface="华文细黑"/>
            <a:cs typeface="+mn-cs"/>
          </a:endParaRPr>
        </a:p>
      </dsp:txBody>
      <dsp:txXfrm>
        <a:off x="6149551" y="654999"/>
        <a:ext cx="2074135" cy="972000"/>
      </dsp:txXfrm>
    </dsp:sp>
    <dsp:sp modelId="{4D3405CC-FA61-44C7-84FF-E8C9696B42BD}">
      <dsp:nvSpPr>
        <dsp:cNvPr id="0" name=""/>
        <dsp:cNvSpPr/>
      </dsp:nvSpPr>
      <dsp:spPr>
        <a:xfrm>
          <a:off x="5663551" y="1748500"/>
          <a:ext cx="2436908" cy="1660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Arial"/>
              <a:ea typeface="华文细黑"/>
              <a:cs typeface="+mn-cs"/>
            </a:rPr>
            <a:t>请求分页存储管理</a:t>
          </a:r>
        </a:p>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Arial"/>
              <a:ea typeface="华文细黑"/>
              <a:cs typeface="+mn-cs"/>
            </a:rPr>
            <a:t>请求分段存储管理</a:t>
          </a:r>
        </a:p>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Arial"/>
              <a:ea typeface="华文细黑"/>
              <a:cs typeface="+mn-cs"/>
            </a:rPr>
            <a:t>段页式虚拟存储</a:t>
          </a:r>
        </a:p>
      </dsp:txBody>
      <dsp:txXfrm>
        <a:off x="5663551" y="1748500"/>
        <a:ext cx="2436908" cy="1660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C0A7A-BF2F-CB4A-AE7D-877EB948880B}">
      <dsp:nvSpPr>
        <dsp:cNvPr id="0" name=""/>
        <dsp:cNvSpPr/>
      </dsp:nvSpPr>
      <dsp:spPr>
        <a:xfrm>
          <a:off x="0" y="399076"/>
          <a:ext cx="8242093" cy="14962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9678" tIns="520700" rIns="639678" bIns="170688" numCol="1" spcCol="1270" anchor="t" anchorCtr="0">
          <a:noAutofit/>
        </a:bodyPr>
        <a:lstStyle/>
        <a:p>
          <a:pPr marL="228600" lvl="1" indent="-228600" algn="l" defTabSz="1066800">
            <a:lnSpc>
              <a:spcPct val="90000"/>
            </a:lnSpc>
            <a:spcBef>
              <a:spcPct val="0"/>
            </a:spcBef>
            <a:spcAft>
              <a:spcPct val="15000"/>
            </a:spcAft>
            <a:buChar char="•"/>
          </a:pPr>
          <a:r>
            <a:rPr kumimoji="1" lang="zh-CN" altLang="en-US" sz="2400" b="0" kern="1200" dirty="0">
              <a:latin typeface="+mn-ea"/>
              <a:ea typeface="+mn-ea"/>
            </a:rPr>
            <a:t>动态分区方法在内存中产生越来越多的碎片</a:t>
          </a:r>
          <a:endParaRPr lang="en-NZ" sz="2400" b="0" kern="1200" dirty="0">
            <a:latin typeface="+mn-ea"/>
            <a:ea typeface="+mn-ea"/>
          </a:endParaRPr>
        </a:p>
        <a:p>
          <a:pPr marL="228600" lvl="1" indent="-228600" algn="l" defTabSz="1066800">
            <a:lnSpc>
              <a:spcPct val="90000"/>
            </a:lnSpc>
            <a:spcBef>
              <a:spcPct val="0"/>
            </a:spcBef>
            <a:spcAft>
              <a:spcPct val="15000"/>
            </a:spcAft>
            <a:buChar char="•"/>
          </a:pPr>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内存利用率下降</a:t>
          </a:r>
          <a:endParaRPr kumimoji="1" lang="en-NZ"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sp:txBody>
      <dsp:txXfrm>
        <a:off x="0" y="399076"/>
        <a:ext cx="8242093" cy="1496250"/>
      </dsp:txXfrm>
    </dsp:sp>
    <dsp:sp modelId="{E3F070B9-6919-BD46-80FE-BAF6D53D2FD9}">
      <dsp:nvSpPr>
        <dsp:cNvPr id="0" name=""/>
        <dsp:cNvSpPr/>
      </dsp:nvSpPr>
      <dsp:spPr>
        <a:xfrm>
          <a:off x="412104" y="30076"/>
          <a:ext cx="5769465" cy="738000"/>
        </a:xfrm>
        <a:prstGeom prst="round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8072" tIns="0" rIns="218072" bIns="0" numCol="1" spcCol="1270" anchor="ctr" anchorCtr="0">
          <a:noAutofit/>
        </a:bodyPr>
        <a:lstStyle/>
        <a:p>
          <a:pPr marL="0" lvl="0" indent="0" algn="l" defTabSz="1244600">
            <a:lnSpc>
              <a:spcPct val="90000"/>
            </a:lnSpc>
            <a:spcBef>
              <a:spcPct val="0"/>
            </a:spcBef>
            <a:spcAft>
              <a:spcPct val="35000"/>
            </a:spcAft>
            <a:buNone/>
          </a:pPr>
          <a:r>
            <a:rPr kumimoji="1" lang="zh-CN" altLang="en-US" sz="2800" b="0" kern="1200" dirty="0">
              <a:latin typeface="+mn-ea"/>
              <a:ea typeface="+mn-ea"/>
            </a:rPr>
            <a:t>外部碎片</a:t>
          </a:r>
          <a:endParaRPr lang="en-US" sz="2800" b="0" i="0" kern="1200" dirty="0">
            <a:latin typeface="+mn-ea"/>
            <a:ea typeface="+mn-ea"/>
          </a:endParaRPr>
        </a:p>
      </dsp:txBody>
      <dsp:txXfrm>
        <a:off x="448130" y="66102"/>
        <a:ext cx="5697413" cy="665948"/>
      </dsp:txXfrm>
    </dsp:sp>
    <dsp:sp modelId="{4B6B4C5E-5223-0843-B5C6-1C59E8EA8399}">
      <dsp:nvSpPr>
        <dsp:cNvPr id="0" name=""/>
        <dsp:cNvSpPr/>
      </dsp:nvSpPr>
      <dsp:spPr>
        <a:xfrm>
          <a:off x="0" y="2399326"/>
          <a:ext cx="8242093" cy="2323125"/>
        </a:xfrm>
        <a:prstGeom prst="rect">
          <a:avLst/>
        </a:prstGeom>
        <a:solidFill>
          <a:schemeClr val="lt1">
            <a:alpha val="90000"/>
            <a:hueOff val="0"/>
            <a:satOff val="0"/>
            <a:lumOff val="0"/>
            <a:alphaOff val="0"/>
          </a:schemeClr>
        </a:solidFill>
        <a:ln w="9525"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639678" tIns="520700" rIns="639678" bIns="170688" numCol="1" spcCol="1270" anchor="t" anchorCtr="0">
          <a:noAutofit/>
        </a:bodyPr>
        <a:lstStyle/>
        <a:p>
          <a:pPr marL="228600" lvl="1" indent="-228600" algn="l" defTabSz="1066800">
            <a:lnSpc>
              <a:spcPct val="90000"/>
            </a:lnSpc>
            <a:spcBef>
              <a:spcPct val="0"/>
            </a:spcBef>
            <a:spcAft>
              <a:spcPct val="15000"/>
            </a:spcAft>
            <a:buChar char="•"/>
          </a:pPr>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解决外部碎片问题的技术</a:t>
          </a:r>
          <a:endParaRPr kumimoji="1" lang="en-NZ"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a:p>
          <a:pPr marL="228600" lvl="1" indent="-228600" algn="l" defTabSz="1066800">
            <a:lnSpc>
              <a:spcPct val="90000"/>
            </a:lnSpc>
            <a:spcBef>
              <a:spcPct val="0"/>
            </a:spcBef>
            <a:spcAft>
              <a:spcPct val="15000"/>
            </a:spcAft>
            <a:buChar char="•"/>
          </a:pPr>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操作系统移动进程</a:t>
          </a:r>
          <a:r>
            <a:rPr kumimoji="1" lang="zh-CN" alt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，使进程占用的空间连续</a:t>
          </a:r>
          <a:endParaRPr kumimoji="1" lang="en-NZ"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a:p>
          <a:pPr marL="228600" lvl="1" indent="-228600" algn="l" defTabSz="1066800">
            <a:lnSpc>
              <a:spcPct val="90000"/>
            </a:lnSpc>
            <a:spcBef>
              <a:spcPct val="0"/>
            </a:spcBef>
            <a:spcAft>
              <a:spcPct val="15000"/>
            </a:spcAft>
            <a:buChar char="•"/>
          </a:pPr>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所有空闲空间连成一片</a:t>
          </a:r>
          <a:endParaRPr kumimoji="1" lang="en-NZ"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a:p>
          <a:pPr marL="228600" lvl="1" indent="-228600" algn="l" defTabSz="1066800">
            <a:lnSpc>
              <a:spcPct val="90000"/>
            </a:lnSpc>
            <a:spcBef>
              <a:spcPct val="0"/>
            </a:spcBef>
            <a:spcAft>
              <a:spcPct val="15000"/>
            </a:spcAft>
            <a:buChar char="•"/>
          </a:pPr>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紧凑费时</a:t>
          </a:r>
          <a:r>
            <a:rPr kumimoji="1" lang="zh-CN" alt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a:t>
          </a:r>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浪费处理器时间</a:t>
          </a:r>
          <a:endParaRPr kumimoji="1" lang="en-NZ"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sp:txBody>
      <dsp:txXfrm>
        <a:off x="0" y="2399326"/>
        <a:ext cx="8242093" cy="2323125"/>
      </dsp:txXfrm>
    </dsp:sp>
    <dsp:sp modelId="{6ED051DD-8E06-014D-A56B-AECC9C897179}">
      <dsp:nvSpPr>
        <dsp:cNvPr id="0" name=""/>
        <dsp:cNvSpPr/>
      </dsp:nvSpPr>
      <dsp:spPr>
        <a:xfrm>
          <a:off x="412104" y="2030326"/>
          <a:ext cx="5769465" cy="7380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8072" tIns="0" rIns="218072" bIns="0" numCol="1" spcCol="1270" anchor="ctr" anchorCtr="0">
          <a:noAutofit/>
        </a:bodyPr>
        <a:lstStyle/>
        <a:p>
          <a:pPr marL="0" lvl="0" indent="0" algn="l" defTabSz="1244600">
            <a:lnSpc>
              <a:spcPct val="90000"/>
            </a:lnSpc>
            <a:spcBef>
              <a:spcPct val="0"/>
            </a:spcBef>
            <a:spcAft>
              <a:spcPct val="35000"/>
            </a:spcAft>
            <a:buNone/>
          </a:pPr>
          <a:r>
            <a:rPr lang="en-NZ" sz="2800" b="0" i="0" kern="1200" dirty="0" err="1">
              <a:latin typeface="+mn-ea"/>
              <a:ea typeface="+mn-ea"/>
            </a:rPr>
            <a:t>紧凑</a:t>
          </a:r>
          <a:r>
            <a:rPr lang="en-NZ" sz="2800" b="0" i="0" kern="1200" dirty="0">
              <a:latin typeface="+mn-ea"/>
              <a:ea typeface="+mn-ea"/>
            </a:rPr>
            <a:t>(</a:t>
          </a:r>
          <a:r>
            <a:rPr lang="zh-CN" altLang="en-US" sz="2800" b="0" i="0" kern="1200" dirty="0">
              <a:latin typeface="+mn-ea"/>
              <a:ea typeface="+mn-ea"/>
            </a:rPr>
            <a:t>压缩</a:t>
          </a:r>
          <a:r>
            <a:rPr lang="en-US" altLang="zh-CN" sz="2800" b="0" i="0" kern="1200" dirty="0">
              <a:latin typeface="+mn-ea"/>
              <a:ea typeface="+mn-ea"/>
            </a:rPr>
            <a:t>)</a:t>
          </a:r>
          <a:r>
            <a:rPr lang="en-NZ" sz="2800" b="0" i="0" kern="1200" dirty="0">
              <a:latin typeface="+mn-ea"/>
              <a:ea typeface="+mn-ea"/>
            </a:rPr>
            <a:t>Compaction</a:t>
          </a:r>
        </a:p>
      </dsp:txBody>
      <dsp:txXfrm>
        <a:off x="448130" y="2066352"/>
        <a:ext cx="5697413" cy="6659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1AB3-A7C5-304C-B5DD-3C6A0BA47400}">
      <dsp:nvSpPr>
        <dsp:cNvPr id="0" name=""/>
        <dsp:cNvSpPr/>
      </dsp:nvSpPr>
      <dsp:spPr>
        <a:xfrm>
          <a:off x="0" y="326624"/>
          <a:ext cx="7924800" cy="1260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latin typeface="+mn-ea"/>
              <a:ea typeface="+mn-ea"/>
            </a:rPr>
            <a:t>与当前数据在内存中的物理分配无关的访问地址</a:t>
          </a:r>
          <a:r>
            <a:rPr lang="zh-CN" altLang="en-US" sz="2000" kern="1200" dirty="0">
              <a:latin typeface="+mn-ea"/>
              <a:ea typeface="+mn-ea"/>
            </a:rPr>
            <a:t>，</a:t>
          </a:r>
          <a:r>
            <a:rPr lang="zh-CN" altLang="en-US" sz="2000" b="1" kern="1200" dirty="0">
              <a:latin typeface="+mn-ea"/>
              <a:ea typeface="+mn-ea"/>
            </a:rPr>
            <a:t>执行前要转换成物理地址</a:t>
          </a:r>
          <a:endParaRPr lang="en-US" sz="2000" b="1" kern="1200" dirty="0"/>
        </a:p>
      </dsp:txBody>
      <dsp:txXfrm>
        <a:off x="0" y="326624"/>
        <a:ext cx="7924800" cy="1260000"/>
      </dsp:txXfrm>
    </dsp:sp>
    <dsp:sp modelId="{62188342-F933-5546-8BB3-C1B3099F523F}">
      <dsp:nvSpPr>
        <dsp:cNvPr id="0" name=""/>
        <dsp:cNvSpPr/>
      </dsp:nvSpPr>
      <dsp:spPr>
        <a:xfrm>
          <a:off x="396240" y="31424"/>
          <a:ext cx="5547360" cy="590400"/>
        </a:xfrm>
        <a:prstGeom prst="roundRect">
          <a:avLst/>
        </a:prstGeom>
        <a:solidFill>
          <a:schemeClr val="accent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逻辑地址</a:t>
          </a:r>
          <a:endParaRPr lang="en-US" sz="2000" kern="1200" dirty="0"/>
        </a:p>
      </dsp:txBody>
      <dsp:txXfrm>
        <a:off x="425061" y="60245"/>
        <a:ext cx="5489718" cy="532758"/>
      </dsp:txXfrm>
    </dsp:sp>
    <dsp:sp modelId="{AD976998-883A-B44B-AA40-16EA334E3B09}">
      <dsp:nvSpPr>
        <dsp:cNvPr id="0" name=""/>
        <dsp:cNvSpPr/>
      </dsp:nvSpPr>
      <dsp:spPr>
        <a:xfrm>
          <a:off x="0" y="1989825"/>
          <a:ext cx="7924800" cy="9765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latin typeface="+mn-ea"/>
              <a:ea typeface="+mn-ea"/>
            </a:rPr>
            <a:t>逻辑地址的特例</a:t>
          </a:r>
          <a:r>
            <a:rPr lang="zh-CN" altLang="en-US" sz="2000" kern="1200" dirty="0">
              <a:latin typeface="+mn-ea"/>
              <a:ea typeface="+mn-ea"/>
            </a:rPr>
            <a:t>，</a:t>
          </a:r>
          <a:r>
            <a:rPr lang="zh-CN" altLang="en-US" sz="2000" b="1" kern="1200" dirty="0">
              <a:latin typeface="+mn-ea"/>
              <a:ea typeface="+mn-ea"/>
            </a:rPr>
            <a:t>相对于某些已知点的存储单元</a:t>
          </a:r>
          <a:endParaRPr lang="en-US" sz="2000" b="1" kern="1200" dirty="0"/>
        </a:p>
      </dsp:txBody>
      <dsp:txXfrm>
        <a:off x="0" y="1989825"/>
        <a:ext cx="7924800" cy="976500"/>
      </dsp:txXfrm>
    </dsp:sp>
    <dsp:sp modelId="{56B37D08-27E9-6348-A4E7-27939D35EA56}">
      <dsp:nvSpPr>
        <dsp:cNvPr id="0" name=""/>
        <dsp:cNvSpPr/>
      </dsp:nvSpPr>
      <dsp:spPr>
        <a:xfrm>
          <a:off x="396240" y="1694625"/>
          <a:ext cx="5547360" cy="5904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相对地址</a:t>
          </a:r>
          <a:endParaRPr lang="en-US" sz="2000" b="1" kern="1200" dirty="0"/>
        </a:p>
      </dsp:txBody>
      <dsp:txXfrm>
        <a:off x="425061" y="1723446"/>
        <a:ext cx="5489718" cy="532758"/>
      </dsp:txXfrm>
    </dsp:sp>
    <dsp:sp modelId="{E5E2D93A-0FAC-8648-A220-3E52BE154C5F}">
      <dsp:nvSpPr>
        <dsp:cNvPr id="0" name=""/>
        <dsp:cNvSpPr/>
      </dsp:nvSpPr>
      <dsp:spPr>
        <a:xfrm>
          <a:off x="0" y="3369525"/>
          <a:ext cx="7924800" cy="8662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内存中的实际地址</a:t>
          </a:r>
          <a:endParaRPr lang="en-US" sz="2000" kern="1200" dirty="0"/>
        </a:p>
      </dsp:txBody>
      <dsp:txXfrm>
        <a:off x="0" y="3369525"/>
        <a:ext cx="7924800" cy="866250"/>
      </dsp:txXfrm>
    </dsp:sp>
    <dsp:sp modelId="{B3028417-3BB4-804F-B830-21EC724B50AF}">
      <dsp:nvSpPr>
        <dsp:cNvPr id="0" name=""/>
        <dsp:cNvSpPr/>
      </dsp:nvSpPr>
      <dsp:spPr>
        <a:xfrm>
          <a:off x="396240" y="3074325"/>
          <a:ext cx="5547360" cy="590400"/>
        </a:xfrm>
        <a:prstGeom prst="roundRect">
          <a:avLst/>
        </a:prstGeom>
        <a:solidFill>
          <a:schemeClr val="accent4">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物理地址、绝对地址</a:t>
          </a:r>
          <a:endParaRPr lang="en-US" sz="2000" b="1" kern="1200" dirty="0"/>
        </a:p>
      </dsp:txBody>
      <dsp:txXfrm>
        <a:off x="425061" y="3103146"/>
        <a:ext cx="5489718" cy="5327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785F1-2573-443D-BEDD-7C0C42920632}">
      <dsp:nvSpPr>
        <dsp:cNvPr id="0" name=""/>
        <dsp:cNvSpPr/>
      </dsp:nvSpPr>
      <dsp:spPr>
        <a:xfrm>
          <a:off x="1411427" y="264159"/>
          <a:ext cx="3413760" cy="3413760"/>
        </a:xfrm>
        <a:prstGeom prst="pie">
          <a:avLst>
            <a:gd name="adj1" fmla="val 16200000"/>
            <a:gd name="adj2" fmla="val 18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分段</a:t>
          </a:r>
        </a:p>
      </dsp:txBody>
      <dsp:txXfrm>
        <a:off x="3210560" y="987551"/>
        <a:ext cx="1219200" cy="1016000"/>
      </dsp:txXfrm>
    </dsp:sp>
    <dsp:sp modelId="{09DE01B9-60C9-4306-B31C-11B9FE27468C}">
      <dsp:nvSpPr>
        <dsp:cNvPr id="0" name=""/>
        <dsp:cNvSpPr/>
      </dsp:nvSpPr>
      <dsp:spPr>
        <a:xfrm>
          <a:off x="1341120" y="386079"/>
          <a:ext cx="3413760" cy="3413760"/>
        </a:xfrm>
        <a:prstGeom prst="pie">
          <a:avLst>
            <a:gd name="adj1" fmla="val 1800000"/>
            <a:gd name="adj2" fmla="val 90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段页式</a:t>
          </a:r>
        </a:p>
      </dsp:txBody>
      <dsp:txXfrm>
        <a:off x="2153920" y="2600960"/>
        <a:ext cx="1828800" cy="894080"/>
      </dsp:txXfrm>
    </dsp:sp>
    <dsp:sp modelId="{9ED19893-E41C-4B98-9431-CF9B5ECFB7D4}">
      <dsp:nvSpPr>
        <dsp:cNvPr id="0" name=""/>
        <dsp:cNvSpPr/>
      </dsp:nvSpPr>
      <dsp:spPr>
        <a:xfrm>
          <a:off x="1270812" y="264159"/>
          <a:ext cx="3413760" cy="3413760"/>
        </a:xfrm>
        <a:prstGeom prst="pie">
          <a:avLst>
            <a:gd name="adj1" fmla="val 90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分页</a:t>
          </a:r>
        </a:p>
      </dsp:txBody>
      <dsp:txXfrm>
        <a:off x="1666240" y="987551"/>
        <a:ext cx="1219200" cy="1016000"/>
      </dsp:txXfrm>
    </dsp:sp>
    <dsp:sp modelId="{29A37989-F189-4C31-BE06-627CE4CF834F}">
      <dsp:nvSpPr>
        <dsp:cNvPr id="0" name=""/>
        <dsp:cNvSpPr/>
      </dsp:nvSpPr>
      <dsp:spPr>
        <a:xfrm>
          <a:off x="1200380" y="52831"/>
          <a:ext cx="3836416" cy="3836416"/>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B17A33-7D9E-46FB-9DE8-2ABC7B7AB3FC}">
      <dsp:nvSpPr>
        <dsp:cNvPr id="0" name=""/>
        <dsp:cNvSpPr/>
      </dsp:nvSpPr>
      <dsp:spPr>
        <a:xfrm>
          <a:off x="1129792" y="174536"/>
          <a:ext cx="3836416" cy="3836416"/>
        </a:xfrm>
        <a:prstGeom prst="circularArrow">
          <a:avLst>
            <a:gd name="adj1" fmla="val 5085"/>
            <a:gd name="adj2" fmla="val 327528"/>
            <a:gd name="adj3" fmla="val 8671970"/>
            <a:gd name="adj4" fmla="val 1800502"/>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AB3E5C-E095-42DC-B8CE-1E682DB47A07}">
      <dsp:nvSpPr>
        <dsp:cNvPr id="0" name=""/>
        <dsp:cNvSpPr/>
      </dsp:nvSpPr>
      <dsp:spPr>
        <a:xfrm>
          <a:off x="1059203" y="52831"/>
          <a:ext cx="3836416" cy="3836416"/>
        </a:xfrm>
        <a:prstGeom prst="circularArrow">
          <a:avLst>
            <a:gd name="adj1" fmla="val 5085"/>
            <a:gd name="adj2" fmla="val 327528"/>
            <a:gd name="adj3" fmla="val 15873039"/>
            <a:gd name="adj4" fmla="val 9000000"/>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70A1-56B4-7C45-8D55-136594643679}">
      <dsp:nvSpPr>
        <dsp:cNvPr id="0" name=""/>
        <dsp:cNvSpPr/>
      </dsp:nvSpPr>
      <dsp:spPr>
        <a:xfrm>
          <a:off x="26" y="85080"/>
          <a:ext cx="2528106" cy="777600"/>
        </a:xfrm>
        <a:prstGeom prst="rect">
          <a:avLst/>
        </a:prstGeom>
        <a:solidFill>
          <a:schemeClr val="accent1"/>
        </a:solidFill>
        <a:ln w="9525" cap="flat" cmpd="sng" algn="ctr">
          <a:solidFill>
            <a:schemeClr val="accent4">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i="0" kern="1200" dirty="0" err="1"/>
            <a:t>页</a:t>
          </a:r>
          <a:r>
            <a:rPr lang="zh-CN" altLang="en-US" sz="2700" b="1" i="0" kern="1200" dirty="0"/>
            <a:t>（</a:t>
          </a:r>
          <a:r>
            <a:rPr lang="en-US" sz="2700" b="1" i="0" kern="1200" dirty="0"/>
            <a:t>Pages</a:t>
          </a:r>
          <a:r>
            <a:rPr lang="zh-CN" altLang="en-US" sz="2700" b="1" i="0" kern="1200" dirty="0"/>
            <a:t>）</a:t>
          </a:r>
          <a:r>
            <a:rPr lang="en-US" sz="2700" kern="1200" dirty="0"/>
            <a:t> </a:t>
          </a:r>
        </a:p>
      </dsp:txBody>
      <dsp:txXfrm>
        <a:off x="26" y="85080"/>
        <a:ext cx="2528106" cy="777600"/>
      </dsp:txXfrm>
    </dsp:sp>
    <dsp:sp modelId="{46D6853D-8FF8-D64F-9F4D-3F18C7AC2088}">
      <dsp:nvSpPr>
        <dsp:cNvPr id="0" name=""/>
        <dsp:cNvSpPr/>
      </dsp:nvSpPr>
      <dsp:spPr>
        <a:xfrm>
          <a:off x="26" y="862680"/>
          <a:ext cx="2528106" cy="1185840"/>
        </a:xfrm>
        <a:prstGeom prst="rect">
          <a:avLst/>
        </a:prstGeom>
        <a:solidFill>
          <a:schemeClr val="bg1"/>
        </a:solidFill>
        <a:ln w="9525" cap="flat" cmpd="sng" algn="ctr">
          <a:solidFill>
            <a:schemeClr val="tx1">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err="1"/>
            <a:t>进程中的块</a:t>
          </a:r>
          <a:endParaRPr lang="en-US" sz="2700" kern="1200" dirty="0"/>
        </a:p>
      </dsp:txBody>
      <dsp:txXfrm>
        <a:off x="26" y="862680"/>
        <a:ext cx="2528106" cy="1185840"/>
      </dsp:txXfrm>
    </dsp:sp>
    <dsp:sp modelId="{E43E3212-8A7F-3040-93CF-F261BAF43BC6}">
      <dsp:nvSpPr>
        <dsp:cNvPr id="0" name=""/>
        <dsp:cNvSpPr/>
      </dsp:nvSpPr>
      <dsp:spPr>
        <a:xfrm>
          <a:off x="2882067" y="85080"/>
          <a:ext cx="2528106" cy="777600"/>
        </a:xfrm>
        <a:prstGeom prst="rect">
          <a:avLst/>
        </a:prstGeom>
        <a:solidFill>
          <a:schemeClr val="accent2">
            <a:lumMod val="50000"/>
          </a:schemeClr>
        </a:solidFill>
        <a:ln w="9525" cap="flat" cmpd="sng" algn="ctr">
          <a:solidFill>
            <a:schemeClr val="tx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i="0" kern="1200" dirty="0" err="1"/>
            <a:t>页框</a:t>
          </a:r>
          <a:r>
            <a:rPr lang="zh-CN" altLang="en-US" sz="2700" b="1" i="0" kern="1200" dirty="0"/>
            <a:t>（</a:t>
          </a:r>
          <a:r>
            <a:rPr lang="en-US" sz="2700" b="1" i="0" kern="1200" dirty="0"/>
            <a:t>Frames</a:t>
          </a:r>
          <a:r>
            <a:rPr lang="zh-CN" altLang="en-US" sz="2700" b="1" i="0" kern="1200" dirty="0"/>
            <a:t>）</a:t>
          </a:r>
          <a:endParaRPr lang="en-US" sz="2700" b="1" i="0" kern="1200" dirty="0"/>
        </a:p>
      </dsp:txBody>
      <dsp:txXfrm>
        <a:off x="2882067" y="85080"/>
        <a:ext cx="2528106" cy="777600"/>
      </dsp:txXfrm>
    </dsp:sp>
    <dsp:sp modelId="{A1162212-C3C8-3A47-829A-648CCE353B98}">
      <dsp:nvSpPr>
        <dsp:cNvPr id="0" name=""/>
        <dsp:cNvSpPr/>
      </dsp:nvSpPr>
      <dsp:spPr>
        <a:xfrm>
          <a:off x="2882067" y="862680"/>
          <a:ext cx="2528106" cy="1185840"/>
        </a:xfrm>
        <a:prstGeom prst="rect">
          <a:avLst/>
        </a:prstGeom>
        <a:solidFill>
          <a:schemeClr val="bg1"/>
        </a:solidFill>
        <a:ln w="9525" cap="flat" cmpd="sng" algn="ctr">
          <a:solidFill>
            <a:schemeClr val="tx1">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err="1"/>
            <a:t>内存中的块</a:t>
          </a:r>
          <a:endParaRPr lang="en-US" sz="2700" kern="1200" dirty="0"/>
        </a:p>
      </dsp:txBody>
      <dsp:txXfrm>
        <a:off x="2882067" y="862680"/>
        <a:ext cx="2528106" cy="1185840"/>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3142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3142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3142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668C54D-FC77-4E34-B0AB-30F5B8EA9631}" type="slidenum">
              <a:rPr lang="en-US" altLang="zh-CN"/>
              <a:pPr/>
              <a:t>‹#›</a:t>
            </a:fld>
            <a:endParaRPr lang="en-US" altLang="zh-CN"/>
          </a:p>
        </p:txBody>
      </p:sp>
    </p:spTree>
    <p:extLst>
      <p:ext uri="{BB962C8B-B14F-4D97-AF65-F5344CB8AC3E}">
        <p14:creationId xmlns:p14="http://schemas.microsoft.com/office/powerpoint/2010/main" val="736846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211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21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11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211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FAA3408-D42D-4B7D-B8E6-03A26DC5978D}" type="slidenum">
              <a:rPr lang="en-US" altLang="zh-CN"/>
              <a:pPr/>
              <a:t>‹#›</a:t>
            </a:fld>
            <a:endParaRPr lang="en-US" altLang="zh-CN"/>
          </a:p>
        </p:txBody>
      </p:sp>
    </p:spTree>
    <p:extLst>
      <p:ext uri="{BB962C8B-B14F-4D97-AF65-F5344CB8AC3E}">
        <p14:creationId xmlns:p14="http://schemas.microsoft.com/office/powerpoint/2010/main" val="41739845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1E0259ED-3EEB-42AA-985D-FC982AE4F496}" type="slidenum">
              <a:rPr lang="zh-CN" altLang="en-US" smtClean="0">
                <a:solidFill>
                  <a:prstClr val="black"/>
                </a:solidFill>
              </a:rPr>
              <a:pPr>
                <a:defRPr/>
              </a:pPr>
              <a:t>1</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ACB9DC1-B911-496C-94E7-188C2C66908D}" type="datetimeFigureOut">
              <a:rPr lang="zh-CN" altLang="en-US">
                <a:solidFill>
                  <a:prstClr val="black">
                    <a:tint val="75000"/>
                  </a:prstClr>
                </a:solidFill>
              </a:rPr>
              <a:pPr>
                <a:defRPr/>
              </a:pPr>
              <a:t>2021/11/1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516C844-2615-4EF6-B5F3-9A3A9013EF88}"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218554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A808A95-EA33-4EA8-A631-D18276ACA759}" type="datetimeFigureOut">
              <a:rPr lang="zh-CN" altLang="en-US">
                <a:solidFill>
                  <a:prstClr val="black">
                    <a:tint val="75000"/>
                  </a:prstClr>
                </a:solidFill>
              </a:rPr>
              <a:pPr>
                <a:defRPr/>
              </a:pPr>
              <a:t>2021/11/1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043D6CCD-8334-4807-B459-67910A6BA03E}"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36605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F286639-83E4-4DB0-A8FC-26DD58E37870}" type="datetimeFigureOut">
              <a:rPr lang="zh-CN" altLang="en-US">
                <a:solidFill>
                  <a:prstClr val="black">
                    <a:tint val="75000"/>
                  </a:prstClr>
                </a:solidFill>
              </a:rPr>
              <a:pPr>
                <a:defRPr/>
              </a:pPr>
              <a:t>2021/11/1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7B847B4-1050-47DC-A78F-FFE141B3CB66}"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524013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5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5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82D44CF1-62C2-4106-8C06-0F26830595D1}" type="datetimeFigureOut">
              <a:rPr lang="zh-CN" altLang="en-US">
                <a:solidFill>
                  <a:prstClr val="black">
                    <a:tint val="75000"/>
                  </a:prstClr>
                </a:solidFill>
              </a:rPr>
              <a:pPr>
                <a:defRPr/>
              </a:pPr>
              <a:t>2021/11/1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solidFill>
                  <a:srgbClr val="00B050"/>
                </a:solidFill>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r>
              <a:rPr lang="zh-CN" altLang="en-US">
                <a:solidFill>
                  <a:prstClr val="black">
                    <a:tint val="75000"/>
                  </a:prstClr>
                </a:solidFill>
              </a:rPr>
              <a:t>操作系统系统原理</a:t>
            </a:r>
          </a:p>
        </p:txBody>
      </p:sp>
    </p:spTree>
    <p:extLst>
      <p:ext uri="{BB962C8B-B14F-4D97-AF65-F5344CB8AC3E}">
        <p14:creationId xmlns:p14="http://schemas.microsoft.com/office/powerpoint/2010/main" val="1690753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8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0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5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6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7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321DD62-DA67-4326-A9D3-C854A42AFCB7}" type="datetimeFigureOut">
              <a:rPr lang="zh-CN" altLang="en-US">
                <a:solidFill>
                  <a:prstClr val="black">
                    <a:tint val="75000"/>
                  </a:prstClr>
                </a:solidFill>
              </a:rPr>
              <a:pPr>
                <a:defRPr/>
              </a:pPr>
              <a:t>2021/11/1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09225206-A41B-42DD-B963-1F02E154A936}"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750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75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76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77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8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79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80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F407FFC-3B02-4A7C-97FE-6BDD378A5942}" type="datetimeFigureOut">
              <a:rPr lang="zh-CN" altLang="en-US">
                <a:solidFill>
                  <a:prstClr val="black">
                    <a:tint val="75000"/>
                  </a:prstClr>
                </a:solidFill>
              </a:rPr>
              <a:pPr>
                <a:defRPr/>
              </a:pPr>
              <a:t>2021/11/1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A1E46B-14F8-4E99-B2C8-E9FA5F56DEED}"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0275907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8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8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8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8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85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89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90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9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9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9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290FAA3-4C64-41CD-A038-6ECE7E078E19}" type="datetimeFigureOut">
              <a:rPr lang="zh-CN" altLang="en-US">
                <a:solidFill>
                  <a:prstClr val="black">
                    <a:tint val="75000"/>
                  </a:prstClr>
                </a:solidFill>
              </a:rPr>
              <a:pPr>
                <a:defRPr/>
              </a:pPr>
              <a:t>2021/11/1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4F9BAEDF-7687-44B0-8433-8DDD5DF61B72}"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081067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9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97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1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1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1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16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18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20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2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2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2E67676-7439-42CE-BF34-B1F3CDEE5C13}" type="datetimeFigureOut">
              <a:rPr lang="zh-CN" altLang="en-US">
                <a:solidFill>
                  <a:prstClr val="black">
                    <a:tint val="75000"/>
                  </a:prstClr>
                </a:solidFill>
              </a:rPr>
              <a:pPr>
                <a:defRPr/>
              </a:pPr>
              <a:t>2021/11/1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7476C396-6159-4C55-9B55-3503F2095603}"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9879138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2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28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29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3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043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83458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7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92094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8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9422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9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1564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0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3320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887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9895C97-C394-4D9C-8DC2-F9D93A414AD1}" type="datetimeFigureOut">
              <a:rPr lang="zh-CN" altLang="en-US">
                <a:solidFill>
                  <a:prstClr val="black">
                    <a:tint val="75000"/>
                  </a:prstClr>
                </a:solidFill>
              </a:rPr>
              <a:pPr>
                <a:defRPr/>
              </a:pPr>
              <a:t>2021/11/1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2737181A-FA5B-485F-9064-CC7C142B9D89}"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41709296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9892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30967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70377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5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1703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6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57337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7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28741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8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35591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9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3675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0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1483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45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AC7A52C-3222-411D-8FCE-286A70C2B5C1}" type="datetimeFigureOut">
              <a:rPr lang="zh-CN" altLang="en-US">
                <a:solidFill>
                  <a:prstClr val="black">
                    <a:tint val="75000"/>
                  </a:prstClr>
                </a:solidFill>
              </a:rPr>
              <a:pPr>
                <a:defRPr/>
              </a:pPr>
              <a:t>2021/11/1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2ABB727-A0B0-48DD-9173-759BE69A65C9}"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0745712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9556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7652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2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68553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25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5563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26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59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7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5271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8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1484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29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56257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30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4637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6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080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BF28267-EC12-494A-A502-DB4A3E340D5B}" type="datetimeFigureOut">
              <a:rPr lang="zh-CN" altLang="en-US">
                <a:solidFill>
                  <a:prstClr val="black">
                    <a:tint val="75000"/>
                  </a:prstClr>
                </a:solidFill>
              </a:rPr>
              <a:pPr>
                <a:defRPr/>
              </a:pPr>
              <a:t>2021/11/1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BA13580C-2663-476C-B9FB-DC9D75F80A47}"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7412046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6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52399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65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80773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66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25544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67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687816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68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23445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70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13538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24952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5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11956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9"/>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A1E5F09-F224-4086-BECD-394C9304B620}" type="datetimeFigureOut">
              <a:rPr kumimoji="0" lang="zh-CN" altLang="en-US">
                <a:solidFill>
                  <a:prstClr val="black">
                    <a:tint val="75000"/>
                  </a:prstClr>
                </a:solidFill>
              </a:rPr>
              <a:pPr>
                <a:defRPr/>
              </a:pPr>
              <a:t>2021/11/1</a:t>
            </a:fld>
            <a:endParaRPr kumimoji="0"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kumimoji="0"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0F8C05F-13F5-42F9-B889-E0C62AE4EF35}" type="slidenum">
              <a:rPr kumimoji="0" lang="zh-CN" altLang="en-US">
                <a:solidFill>
                  <a:prstClr val="black">
                    <a:tint val="75000"/>
                  </a:prstClr>
                </a:solidFill>
              </a:rPr>
              <a:pPr>
                <a:defRPr/>
              </a:pPr>
              <a:t>‹#›</a:t>
            </a:fld>
            <a:endParaRPr kumimoji="0" lang="zh-CN" altLang="en-US" dirty="0">
              <a:solidFill>
                <a:prstClr val="black">
                  <a:tint val="75000"/>
                </a:prstClr>
              </a:solidFill>
            </a:endParaRPr>
          </a:p>
        </p:txBody>
      </p:sp>
    </p:spTree>
    <p:extLst>
      <p:ext uri="{BB962C8B-B14F-4D97-AF65-F5344CB8AC3E}">
        <p14:creationId xmlns:p14="http://schemas.microsoft.com/office/powerpoint/2010/main" val="3034109978"/>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4046" r:id="rId12"/>
    <p:sldLayoutId id="2147484078" r:id="rId13"/>
    <p:sldLayoutId id="2147484079" r:id="rId14"/>
    <p:sldLayoutId id="2147484080" r:id="rId15"/>
    <p:sldLayoutId id="2147484086" r:id="rId16"/>
    <p:sldLayoutId id="2147484088" r:id="rId17"/>
    <p:sldLayoutId id="2147484089" r:id="rId18"/>
    <p:sldLayoutId id="2147484090" r:id="rId19"/>
    <p:sldLayoutId id="2147484093" r:id="rId20"/>
    <p:sldLayoutId id="2147484095" r:id="rId21"/>
    <p:sldLayoutId id="2147484096" r:id="rId22"/>
    <p:sldLayoutId id="2147484097" r:id="rId23"/>
    <p:sldLayoutId id="2147484098" r:id="rId24"/>
    <p:sldLayoutId id="2147484099" r:id="rId25"/>
    <p:sldLayoutId id="2147484100" r:id="rId26"/>
    <p:sldLayoutId id="2147484101" r:id="rId27"/>
    <p:sldLayoutId id="2147484102" r:id="rId28"/>
    <p:sldLayoutId id="2147484107" r:id="rId29"/>
    <p:sldLayoutId id="2147484116" r:id="rId30"/>
    <p:sldLayoutId id="2147484117" r:id="rId31"/>
    <p:sldLayoutId id="2147484118" r:id="rId32"/>
    <p:sldLayoutId id="2147484119" r:id="rId33"/>
    <p:sldLayoutId id="2147484120" r:id="rId34"/>
    <p:sldLayoutId id="2147484121" r:id="rId35"/>
    <p:sldLayoutId id="2147484122" r:id="rId36"/>
    <p:sldLayoutId id="2147484123" r:id="rId37"/>
    <p:sldLayoutId id="2147484124" r:id="rId38"/>
    <p:sldLayoutId id="2147484125" r:id="rId39"/>
    <p:sldLayoutId id="2147484126" r:id="rId40"/>
    <p:sldLayoutId id="2147484127" r:id="rId41"/>
    <p:sldLayoutId id="2147484128" r:id="rId42"/>
    <p:sldLayoutId id="2147484129" r:id="rId43"/>
    <p:sldLayoutId id="2147484130" r:id="rId44"/>
    <p:sldLayoutId id="2147484134" r:id="rId45"/>
    <p:sldLayoutId id="2147484135" r:id="rId46"/>
    <p:sldLayoutId id="2147484136" r:id="rId47"/>
    <p:sldLayoutId id="2147484137" r:id="rId48"/>
    <p:sldLayoutId id="2147484138" r:id="rId49"/>
    <p:sldLayoutId id="2147484139" r:id="rId50"/>
    <p:sldLayoutId id="2147484142" r:id="rId51"/>
    <p:sldLayoutId id="2147484157" r:id="rId52"/>
    <p:sldLayoutId id="2147484158" r:id="rId53"/>
    <p:sldLayoutId id="2147484159" r:id="rId54"/>
    <p:sldLayoutId id="2147484161" r:id="rId55"/>
    <p:sldLayoutId id="2147484163" r:id="rId56"/>
    <p:sldLayoutId id="2147484165" r:id="rId57"/>
    <p:sldLayoutId id="2147484166" r:id="rId58"/>
    <p:sldLayoutId id="2147484167" r:id="rId59"/>
    <p:sldLayoutId id="2147484168" r:id="rId60"/>
    <p:sldLayoutId id="2147484173" r:id="rId61"/>
    <p:sldLayoutId id="2147484174" r:id="rId62"/>
    <p:sldLayoutId id="2147484179" r:id="rId63"/>
    <p:sldLayoutId id="2147484180" r:id="rId64"/>
    <p:sldLayoutId id="2147484181" r:id="rId65"/>
    <p:sldLayoutId id="2147484182" r:id="rId66"/>
    <p:sldLayoutId id="2147484183" r:id="rId67"/>
    <p:sldLayoutId id="2147484184" r:id="rId68"/>
    <p:sldLayoutId id="2147484185" r:id="rId69"/>
    <p:sldLayoutId id="2147484186" r:id="rId70"/>
    <p:sldLayoutId id="2147484187" r:id="rId71"/>
    <p:sldLayoutId id="2147484188" r:id="rId72"/>
    <p:sldLayoutId id="2147484189" r:id="rId73"/>
    <p:sldLayoutId id="2147484190" r:id="rId74"/>
    <p:sldLayoutId id="2147484191" r:id="rId75"/>
    <p:sldLayoutId id="2147484192" r:id="rId76"/>
    <p:sldLayoutId id="2147484193" r:id="rId77"/>
    <p:sldLayoutId id="2147484194" r:id="rId78"/>
    <p:sldLayoutId id="2147484195" r:id="rId79"/>
    <p:sldLayoutId id="2147484196" r:id="rId80"/>
    <p:sldLayoutId id="2147484197" r:id="rId81"/>
    <p:sldLayoutId id="2147484198" r:id="rId82"/>
    <p:sldLayoutId id="2147484199" r:id="rId83"/>
    <p:sldLayoutId id="2147484200" r:id="rId84"/>
    <p:sldLayoutId id="2147484201" r:id="rId85"/>
    <p:sldLayoutId id="2147484202" r:id="rId86"/>
    <p:sldLayoutId id="2147484203" r:id="rId87"/>
    <p:sldLayoutId id="2147484204" r:id="rId88"/>
    <p:sldLayoutId id="2147484205" r:id="rId89"/>
    <p:sldLayoutId id="2147484206" r:id="rId90"/>
    <p:sldLayoutId id="2147484207" r:id="rId91"/>
    <p:sldLayoutId id="2147484208" r:id="rId92"/>
    <p:sldLayoutId id="2147484209" r:id="rId93"/>
    <p:sldLayoutId id="2147484210" r:id="rId94"/>
    <p:sldLayoutId id="2147484212" r:id="rId95"/>
    <p:sldLayoutId id="2147484213" r:id="rId96"/>
    <p:sldLayoutId id="2147484214" r:id="rId97"/>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5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6.xml"/><Relationship Id="rId1" Type="http://schemas.openxmlformats.org/officeDocument/2006/relationships/vmlDrawing" Target="../drawings/vmlDrawing7.vml"/><Relationship Id="rId4" Type="http://schemas.openxmlformats.org/officeDocument/2006/relationships/image" Target="../media/image43.emf"/></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2.xml"/><Relationship Id="rId1" Type="http://schemas.openxmlformats.org/officeDocument/2006/relationships/vmlDrawing" Target="../drawings/vmlDrawing8.vml"/><Relationship Id="rId4" Type="http://schemas.openxmlformats.org/officeDocument/2006/relationships/image" Target="../media/image45.e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4.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5.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90.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4.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7.xml"/><Relationship Id="rId1" Type="http://schemas.openxmlformats.org/officeDocument/2006/relationships/vmlDrawing" Target="../drawings/vmlDrawing3.vml"/><Relationship Id="rId6" Type="http://schemas.openxmlformats.org/officeDocument/2006/relationships/image" Target="../media/image29.emf"/><Relationship Id="rId5" Type="http://schemas.openxmlformats.org/officeDocument/2006/relationships/oleObject" Target="../embeddings/oleObject4.bin"/><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8.xml"/><Relationship Id="rId1" Type="http://schemas.openxmlformats.org/officeDocument/2006/relationships/vmlDrawing" Target="../drawings/vmlDrawing4.vml"/><Relationship Id="rId4" Type="http://schemas.openxmlformats.org/officeDocument/2006/relationships/image" Target="../media/image31.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4.xml"/><Relationship Id="rId1" Type="http://schemas.openxmlformats.org/officeDocument/2006/relationships/vmlDrawing" Target="../drawings/vmlDrawing5.vml"/><Relationship Id="rId4" Type="http://schemas.openxmlformats.org/officeDocument/2006/relationships/image" Target="../media/image32.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8.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0.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1.xml"/></Relationships>
</file>

<file path=ppt/slides/_rels/slide87.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44.xml"/></Relationships>
</file>

<file path=ppt/slides/_rels/slide8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4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9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3.xml"/><Relationship Id="rId1" Type="http://schemas.openxmlformats.org/officeDocument/2006/relationships/vmlDrawing" Target="../drawings/vmlDrawing6.vml"/><Relationship Id="rId4" Type="http://schemas.openxmlformats.org/officeDocument/2006/relationships/image" Target="../media/image39.wmf"/></Relationships>
</file>

<file path=ppt/slides/_rels/slide9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827584" y="1124744"/>
            <a:ext cx="770485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zh-CN" altLang="en-US" sz="6000" dirty="0">
                <a:solidFill>
                  <a:srgbClr val="CB4E35"/>
                </a:solidFill>
                <a:latin typeface="华文琥珀" pitchFamily="2" charset="-122"/>
                <a:ea typeface="华文琥珀" pitchFamily="2" charset="-122"/>
              </a:rPr>
              <a:t>第</a:t>
            </a:r>
            <a:r>
              <a:rPr kumimoji="0" lang="en-US" altLang="zh-CN" sz="6000" dirty="0">
                <a:solidFill>
                  <a:srgbClr val="CB4E35"/>
                </a:solidFill>
                <a:latin typeface="华文琥珀" pitchFamily="2" charset="-122"/>
                <a:ea typeface="华文琥珀" pitchFamily="2" charset="-122"/>
              </a:rPr>
              <a:t>3</a:t>
            </a:r>
            <a:r>
              <a:rPr kumimoji="0" lang="zh-CN" altLang="en-US" sz="6000" dirty="0">
                <a:solidFill>
                  <a:srgbClr val="CB4E35"/>
                </a:solidFill>
                <a:latin typeface="华文琥珀" pitchFamily="2" charset="-122"/>
                <a:ea typeface="华文琥珀" pitchFamily="2" charset="-122"/>
              </a:rPr>
              <a:t>章 内存管理</a:t>
            </a:r>
          </a:p>
        </p:txBody>
      </p:sp>
      <p:sp>
        <p:nvSpPr>
          <p:cNvPr id="6" name="Text Box 9"/>
          <p:cNvSpPr txBox="1">
            <a:spLocks noChangeArrowheads="1"/>
          </p:cNvSpPr>
          <p:nvPr/>
        </p:nvSpPr>
        <p:spPr bwMode="auto">
          <a:xfrm>
            <a:off x="2483768" y="2924944"/>
            <a:ext cx="439293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zh-CN" altLang="en-US" sz="3200" b="1" dirty="0">
                <a:solidFill>
                  <a:srgbClr val="1F497D"/>
                </a:solidFill>
                <a:latin typeface="Arial" pitchFamily="34" charset="0"/>
                <a:ea typeface="华文琥珀" pitchFamily="2" charset="-122"/>
              </a:rPr>
              <a:t>电子科技大学</a:t>
            </a:r>
            <a:endParaRPr kumimoji="0" lang="en-US" altLang="zh-CN" sz="3200" b="1" dirty="0">
              <a:solidFill>
                <a:srgbClr val="1F497D"/>
              </a:solidFill>
              <a:latin typeface="Arial" pitchFamily="34" charset="0"/>
              <a:ea typeface="华文琥珀" pitchFamily="2" charset="-122"/>
            </a:endParaRPr>
          </a:p>
          <a:p>
            <a:pPr algn="ctr">
              <a:spcBef>
                <a:spcPct val="50000"/>
              </a:spcBef>
            </a:pPr>
            <a:r>
              <a:rPr kumimoji="0" lang="zh-CN" altLang="en-US" sz="3200" b="1" dirty="0">
                <a:solidFill>
                  <a:srgbClr val="1F497D"/>
                </a:solidFill>
                <a:latin typeface="Arial" pitchFamily="34" charset="0"/>
                <a:ea typeface="华文琥珀" pitchFamily="2" charset="-122"/>
              </a:rPr>
              <a:t>计算机科学与工程学院</a:t>
            </a:r>
          </a:p>
        </p:txBody>
      </p:sp>
      <p:sp>
        <p:nvSpPr>
          <p:cNvPr id="7" name="Text Box 12"/>
          <p:cNvSpPr txBox="1">
            <a:spLocks noChangeArrowheads="1"/>
          </p:cNvSpPr>
          <p:nvPr/>
        </p:nvSpPr>
        <p:spPr bwMode="auto">
          <a:xfrm>
            <a:off x="3635896" y="4941888"/>
            <a:ext cx="1944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4400" b="1" dirty="0">
                <a:solidFill>
                  <a:srgbClr val="CC6600"/>
                </a:solidFill>
                <a:latin typeface="Arial" pitchFamily="34" charset="0"/>
                <a:ea typeface="华文行楷" pitchFamily="2" charset="-122"/>
              </a:rPr>
              <a:t>李玉军</a:t>
            </a:r>
          </a:p>
        </p:txBody>
      </p:sp>
    </p:spTree>
    <p:extLst>
      <p:ext uri="{BB962C8B-B14F-4D97-AF65-F5344CB8AC3E}">
        <p14:creationId xmlns:p14="http://schemas.microsoft.com/office/powerpoint/2010/main" val="36274068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
        <p:nvSpPr>
          <p:cNvPr id="564227" name="Rectangle 3"/>
          <p:cNvSpPr>
            <a:spLocks noGrp="1" noChangeArrowheads="1"/>
          </p:cNvSpPr>
          <p:nvPr>
            <p:ph type="body" idx="4294967295"/>
          </p:nvPr>
        </p:nvSpPr>
        <p:spPr>
          <a:xfrm>
            <a:off x="0" y="1052513"/>
            <a:ext cx="8820150" cy="4968875"/>
          </a:xfrm>
          <a:solidFill>
            <a:srgbClr val="FFFFFF"/>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lnSpc>
                <a:spcPct val="125000"/>
              </a:lnSpc>
              <a:spcAft>
                <a:spcPct val="20000"/>
              </a:spcAft>
              <a:buFont typeface="Wingdings" pitchFamily="2" charset="2"/>
              <a:buChar char="l"/>
            </a:pPr>
            <a:r>
              <a:rPr lang="zh-CN" altLang="en-US" b="0" dirty="0">
                <a:solidFill>
                  <a:srgbClr val="000000"/>
                </a:solidFill>
                <a:latin typeface="+mn-ea"/>
                <a:ea typeface="+mn-ea"/>
              </a:rPr>
              <a:t>地址映射</a:t>
            </a:r>
            <a:r>
              <a:rPr lang="en-US" altLang="zh-CN" b="0" dirty="0">
                <a:solidFill>
                  <a:srgbClr val="000000"/>
                </a:solidFill>
                <a:latin typeface="+mn-ea"/>
                <a:ea typeface="+mn-ea"/>
              </a:rPr>
              <a:t>(Mapping):</a:t>
            </a:r>
            <a:r>
              <a:rPr lang="zh-CN" altLang="en-US" b="0" dirty="0">
                <a:solidFill>
                  <a:srgbClr val="000000"/>
                </a:solidFill>
                <a:latin typeface="+mn-ea"/>
                <a:ea typeface="+mn-ea"/>
              </a:rPr>
              <a:t>将逻辑地址转换为运行时由机器直接寻址的物理地址。</a:t>
            </a:r>
          </a:p>
          <a:p>
            <a:pPr marL="914400" lvl="1" indent="-457200">
              <a:lnSpc>
                <a:spcPct val="125000"/>
              </a:lnSpc>
              <a:spcAft>
                <a:spcPct val="20000"/>
              </a:spcAft>
              <a:buFont typeface="Wingdings" pitchFamily="2" charset="2"/>
              <a:buChar char="Ø"/>
            </a:pPr>
            <a:r>
              <a:rPr lang="zh-CN" altLang="en-US" b="0" dirty="0">
                <a:latin typeface="+mn-ea"/>
                <a:ea typeface="+mn-ea"/>
              </a:rPr>
              <a:t>当程序装入内存时</a:t>
            </a:r>
            <a:r>
              <a:rPr lang="en-US" altLang="zh-CN" b="0" dirty="0">
                <a:latin typeface="+mn-ea"/>
                <a:ea typeface="+mn-ea"/>
              </a:rPr>
              <a:t>, </a:t>
            </a:r>
            <a:r>
              <a:rPr lang="zh-CN" altLang="en-US" b="0" dirty="0">
                <a:latin typeface="+mn-ea"/>
                <a:ea typeface="+mn-ea"/>
              </a:rPr>
              <a:t>操作系统要为该程序分配一个合适的内存空间。</a:t>
            </a:r>
            <a:endParaRPr lang="en-US" altLang="zh-CN" b="0" dirty="0">
              <a:latin typeface="+mn-ea"/>
              <a:ea typeface="+mn-ea"/>
            </a:endParaRPr>
          </a:p>
          <a:p>
            <a:pPr marL="914400" lvl="1" indent="-457200">
              <a:lnSpc>
                <a:spcPct val="125000"/>
              </a:lnSpc>
              <a:spcAft>
                <a:spcPct val="20000"/>
              </a:spcAft>
              <a:buFont typeface="Wingdings" pitchFamily="2" charset="2"/>
              <a:buChar char="Ø"/>
            </a:pPr>
            <a:r>
              <a:rPr lang="zh-CN" altLang="en-US" b="0" dirty="0">
                <a:latin typeface="+mn-ea"/>
                <a:ea typeface="+mn-ea"/>
              </a:rPr>
              <a:t>由于程序的逻辑地址与分配到内存物理地址未必一致，</a:t>
            </a:r>
            <a:r>
              <a:rPr lang="en-US" altLang="zh-CN" b="0" dirty="0">
                <a:latin typeface="+mn-ea"/>
                <a:ea typeface="+mn-ea"/>
              </a:rPr>
              <a:t>CPU</a:t>
            </a:r>
            <a:r>
              <a:rPr lang="zh-CN" altLang="en-US" b="0" dirty="0">
                <a:latin typeface="+mn-ea"/>
                <a:ea typeface="+mn-ea"/>
              </a:rPr>
              <a:t>执行指令按物理地址进行的，所以要进行地址转换。</a:t>
            </a:r>
            <a:endParaRPr lang="en-US" altLang="zh-CN" b="0" dirty="0">
              <a:latin typeface="+mn-ea"/>
              <a:ea typeface="+mn-ea"/>
            </a:endParaRPr>
          </a:p>
          <a:p>
            <a:pPr marL="914400" lvl="1" indent="-457200">
              <a:lnSpc>
                <a:spcPct val="125000"/>
              </a:lnSpc>
              <a:spcAft>
                <a:spcPct val="20000"/>
              </a:spcAft>
              <a:buFont typeface="Wingdings" pitchFamily="2" charset="2"/>
              <a:buChar char="Ø"/>
            </a:pPr>
            <a:r>
              <a:rPr lang="zh-CN" altLang="en-US" b="0" dirty="0">
                <a:latin typeface="+mn-ea"/>
                <a:ea typeface="+mn-ea"/>
              </a:rPr>
              <a:t>重定位</a:t>
            </a:r>
            <a:r>
              <a:rPr lang="en-US" altLang="zh-CN" b="0" dirty="0">
                <a:latin typeface="+mn-ea"/>
                <a:ea typeface="+mn-ea"/>
              </a:rPr>
              <a:t>(relocation)</a:t>
            </a:r>
          </a:p>
        </p:txBody>
      </p:sp>
    </p:spTree>
    <p:extLst>
      <p:ext uri="{BB962C8B-B14F-4D97-AF65-F5344CB8AC3E}">
        <p14:creationId xmlns:p14="http://schemas.microsoft.com/office/powerpoint/2010/main" val="31460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4227">
                                            <p:txEl>
                                              <p:pRg st="0" end="0"/>
                                            </p:txEl>
                                          </p:spTgt>
                                        </p:tgtEl>
                                        <p:attrNameLst>
                                          <p:attrName>style.visibility</p:attrName>
                                        </p:attrNameLst>
                                      </p:cBhvr>
                                      <p:to>
                                        <p:strVal val="visible"/>
                                      </p:to>
                                    </p:set>
                                    <p:anim calcmode="lin" valueType="num">
                                      <p:cBhvr additive="base">
                                        <p:cTn id="7" dur="500" fill="hold"/>
                                        <p:tgtEl>
                                          <p:spTgt spid="564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4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4227">
                                            <p:txEl>
                                              <p:pRg st="1" end="1"/>
                                            </p:txEl>
                                          </p:spTgt>
                                        </p:tgtEl>
                                        <p:attrNameLst>
                                          <p:attrName>style.visibility</p:attrName>
                                        </p:attrNameLst>
                                      </p:cBhvr>
                                      <p:to>
                                        <p:strVal val="visible"/>
                                      </p:to>
                                    </p:set>
                                    <p:anim calcmode="lin" valueType="num">
                                      <p:cBhvr additive="base">
                                        <p:cTn id="13" dur="500" fill="hold"/>
                                        <p:tgtEl>
                                          <p:spTgt spid="564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42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64227">
                                            <p:txEl>
                                              <p:pRg st="2" end="2"/>
                                            </p:txEl>
                                          </p:spTgt>
                                        </p:tgtEl>
                                        <p:attrNameLst>
                                          <p:attrName>style.visibility</p:attrName>
                                        </p:attrNameLst>
                                      </p:cBhvr>
                                      <p:to>
                                        <p:strVal val="visible"/>
                                      </p:to>
                                    </p:set>
                                    <p:anim calcmode="lin" valueType="num">
                                      <p:cBhvr additive="base">
                                        <p:cTn id="19" dur="500" fill="hold"/>
                                        <p:tgtEl>
                                          <p:spTgt spid="5642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42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64227">
                                            <p:txEl>
                                              <p:pRg st="3" end="3"/>
                                            </p:txEl>
                                          </p:spTgt>
                                        </p:tgtEl>
                                        <p:attrNameLst>
                                          <p:attrName>style.visibility</p:attrName>
                                        </p:attrNameLst>
                                      </p:cBhvr>
                                      <p:to>
                                        <p:strVal val="visible"/>
                                      </p:to>
                                    </p:set>
                                    <p:anim calcmode="lin" valueType="num">
                                      <p:cBhvr additive="base">
                                        <p:cTn id="25" dur="500" fill="hold"/>
                                        <p:tgtEl>
                                          <p:spTgt spid="5642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42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p:cNvSpPr>
          <p:nvPr>
            <p:ph type="body" idx="4294967295"/>
          </p:nvPr>
        </p:nvSpPr>
        <p:spPr>
          <a:xfrm>
            <a:off x="0" y="1196975"/>
            <a:ext cx="8531225" cy="5040313"/>
          </a:xfrm>
        </p:spPr>
        <p:txBody>
          <a:bodyPr/>
          <a:lstStyle/>
          <a:p>
            <a:pPr>
              <a:lnSpc>
                <a:spcPct val="110000"/>
              </a:lnSpc>
              <a:spcAft>
                <a:spcPct val="20000"/>
              </a:spcAft>
              <a:buFont typeface="Wingdings" pitchFamily="2" charset="2"/>
              <a:buChar char="l"/>
            </a:pPr>
            <a:r>
              <a:rPr lang="zh-CN" altLang="en-US" sz="2400" b="0" dirty="0">
                <a:ea typeface="+mn-ea"/>
              </a:rPr>
              <a:t>一个程序可以划分成几个段（</a:t>
            </a:r>
            <a:r>
              <a:rPr lang="en-US" altLang="zh-CN" sz="2400" b="0" dirty="0">
                <a:ea typeface="+mn-ea"/>
              </a:rPr>
              <a:t>segments</a:t>
            </a:r>
            <a:r>
              <a:rPr lang="zh-CN" altLang="en-US" sz="2400" b="0" dirty="0">
                <a:ea typeface="+mn-ea"/>
              </a:rPr>
              <a:t>）</a:t>
            </a:r>
          </a:p>
          <a:p>
            <a:pPr lvl="1">
              <a:lnSpc>
                <a:spcPct val="110000"/>
              </a:lnSpc>
              <a:spcAft>
                <a:spcPct val="20000"/>
              </a:spcAft>
              <a:buFont typeface="Wingdings" pitchFamily="2" charset="2"/>
              <a:buChar char="Ø"/>
            </a:pPr>
            <a:r>
              <a:rPr lang="zh-CN" altLang="en-US" sz="2000" b="0" dirty="0">
                <a:ea typeface="+mn-ea"/>
              </a:rPr>
              <a:t>段长度可以不等 </a:t>
            </a:r>
          </a:p>
          <a:p>
            <a:pPr lvl="1">
              <a:lnSpc>
                <a:spcPct val="110000"/>
              </a:lnSpc>
              <a:spcAft>
                <a:spcPct val="20000"/>
              </a:spcAft>
              <a:buFont typeface="Wingdings" pitchFamily="2" charset="2"/>
              <a:buChar char="Ø"/>
            </a:pPr>
            <a:r>
              <a:rPr lang="zh-CN" altLang="en-US" sz="2000" b="0" dirty="0">
                <a:ea typeface="+mn-ea"/>
              </a:rPr>
              <a:t>每个段都从</a:t>
            </a:r>
            <a:r>
              <a:rPr lang="en-US" altLang="zh-CN" sz="2000" b="0" dirty="0">
                <a:ea typeface="+mn-ea"/>
              </a:rPr>
              <a:t>0</a:t>
            </a:r>
            <a:r>
              <a:rPr lang="zh-CN" altLang="en-US" sz="2000" b="0" dirty="0">
                <a:ea typeface="+mn-ea"/>
              </a:rPr>
              <a:t>开始编址，并占用一段连续的地址空间</a:t>
            </a:r>
          </a:p>
          <a:p>
            <a:pPr lvl="1">
              <a:lnSpc>
                <a:spcPct val="110000"/>
              </a:lnSpc>
              <a:spcAft>
                <a:spcPct val="20000"/>
              </a:spcAft>
              <a:buFont typeface="Wingdings" pitchFamily="2" charset="2"/>
              <a:buChar char="Ø"/>
            </a:pPr>
            <a:r>
              <a:rPr lang="zh-CN" altLang="en-US" sz="2000" b="0" dirty="0">
                <a:ea typeface="+mn-ea"/>
              </a:rPr>
              <a:t>有最大段长限制</a:t>
            </a:r>
            <a:endParaRPr lang="en-US" altLang="zh-CN" sz="2000" b="0" dirty="0">
              <a:ea typeface="+mn-ea"/>
            </a:endParaRPr>
          </a:p>
          <a:p>
            <a:pPr marL="342900" lvl="1" indent="-342900">
              <a:lnSpc>
                <a:spcPct val="110000"/>
              </a:lnSpc>
              <a:spcAft>
                <a:spcPct val="20000"/>
              </a:spcAft>
              <a:buFont typeface="Wingdings" pitchFamily="2" charset="2"/>
              <a:buChar char="l"/>
            </a:pPr>
            <a:r>
              <a:rPr lang="zh-CN" altLang="en-US" b="0" dirty="0">
                <a:ea typeface="+mn-ea"/>
              </a:rPr>
              <a:t>逻辑地址两部分组成</a:t>
            </a:r>
          </a:p>
          <a:p>
            <a:pPr lvl="1">
              <a:lnSpc>
                <a:spcPct val="110000"/>
              </a:lnSpc>
              <a:spcAft>
                <a:spcPct val="20000"/>
              </a:spcAft>
              <a:buFont typeface="Wingdings" pitchFamily="2" charset="2"/>
              <a:buChar char="Ø"/>
            </a:pPr>
            <a:r>
              <a:rPr lang="zh-CN" altLang="en-US" sz="2000" b="0" dirty="0">
                <a:ea typeface="+mn-ea"/>
              </a:rPr>
              <a:t>段号 </a:t>
            </a:r>
            <a:endParaRPr lang="en-US" altLang="zh-CN" sz="2000" b="0" dirty="0">
              <a:ea typeface="+mn-ea"/>
            </a:endParaRPr>
          </a:p>
          <a:p>
            <a:pPr lvl="1">
              <a:lnSpc>
                <a:spcPct val="110000"/>
              </a:lnSpc>
              <a:spcAft>
                <a:spcPct val="20000"/>
              </a:spcAft>
              <a:buFont typeface="Wingdings" pitchFamily="2" charset="2"/>
              <a:buChar char="Ø"/>
            </a:pPr>
            <a:r>
              <a:rPr lang="zh-CN" altLang="en-US" sz="2000" b="0" dirty="0">
                <a:ea typeface="+mn-ea"/>
              </a:rPr>
              <a:t>段内偏移量 </a:t>
            </a:r>
          </a:p>
          <a:p>
            <a:pPr marL="342900" lvl="1" indent="-342900">
              <a:lnSpc>
                <a:spcPct val="110000"/>
              </a:lnSpc>
              <a:spcAft>
                <a:spcPct val="20000"/>
              </a:spcAft>
              <a:buFont typeface="Wingdings" pitchFamily="2" charset="2"/>
              <a:buChar char="l"/>
            </a:pPr>
            <a:r>
              <a:rPr lang="zh-CN" altLang="en-US" b="0" dirty="0">
                <a:ea typeface="+mn-ea"/>
              </a:rPr>
              <a:t>分段类似动态分区</a:t>
            </a:r>
          </a:p>
          <a:p>
            <a:pPr lvl="1">
              <a:lnSpc>
                <a:spcPct val="110000"/>
              </a:lnSpc>
              <a:spcAft>
                <a:spcPct val="20000"/>
              </a:spcAft>
              <a:buFont typeface="Wingdings" pitchFamily="2" charset="2"/>
              <a:buChar char="Ø"/>
            </a:pPr>
            <a:r>
              <a:rPr lang="zh-CN" altLang="en-US" sz="2000" b="0" dirty="0">
                <a:ea typeface="+mn-ea"/>
              </a:rPr>
              <a:t>分段使一个程序可以占据多个分区，且不必连续</a:t>
            </a:r>
          </a:p>
          <a:p>
            <a:pPr marL="342900" lvl="1" indent="-342900">
              <a:lnSpc>
                <a:spcPct val="110000"/>
              </a:lnSpc>
              <a:spcAft>
                <a:spcPct val="20000"/>
              </a:spcAft>
              <a:buFont typeface="Wingdings" pitchFamily="2" charset="2"/>
              <a:buChar char="l"/>
            </a:pPr>
            <a:r>
              <a:rPr lang="zh-CN" altLang="en-US" b="0" dirty="0">
                <a:ea typeface="+mn-ea"/>
              </a:rPr>
              <a:t>消除了内部碎片</a:t>
            </a:r>
          </a:p>
          <a:p>
            <a:pPr lvl="1">
              <a:lnSpc>
                <a:spcPct val="120000"/>
              </a:lnSpc>
              <a:spcAft>
                <a:spcPct val="20000"/>
              </a:spcAft>
              <a:buFont typeface="Wingdings" pitchFamily="2" charset="2"/>
              <a:buChar char="Ø"/>
            </a:pPr>
            <a:endParaRPr lang="zh-CN" altLang="en-US" b="0" dirty="0">
              <a:ea typeface="+mn-ea"/>
            </a:endParaRPr>
          </a:p>
        </p:txBody>
      </p:sp>
      <p:sp>
        <p:nvSpPr>
          <p:cNvPr id="685059"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3.3.2 </a:t>
            </a:r>
            <a:r>
              <a:rPr kumimoji="0" lang="zh-CN" altLang="en-US" sz="4000" b="1" dirty="0">
                <a:solidFill>
                  <a:srgbClr val="FE0000"/>
                </a:solidFill>
                <a:ea typeface="黑体" pitchFamily="49" charset="-122"/>
                <a:cs typeface="Times New Roman" pitchFamily="18" charset="0"/>
              </a:rPr>
              <a:t>分段</a:t>
            </a:r>
          </a:p>
        </p:txBody>
      </p:sp>
      <p:pic>
        <p:nvPicPr>
          <p:cNvPr id="4" name="Picture 3">
            <a:extLst>
              <a:ext uri="{FF2B5EF4-FFF2-40B4-BE49-F238E27FC236}">
                <a16:creationId xmlns:a16="http://schemas.microsoft.com/office/drawing/2014/main" id="{D71D814B-4A7F-5740-B985-480846B5B7DA}"/>
              </a:ext>
            </a:extLst>
          </p:cNvPr>
          <p:cNvPicPr>
            <a:picLocks noChangeAspect="1"/>
          </p:cNvPicPr>
          <p:nvPr/>
        </p:nvPicPr>
        <p:blipFill>
          <a:blip r:embed="rId2"/>
          <a:stretch>
            <a:fillRect/>
          </a:stretch>
        </p:blipFill>
        <p:spPr>
          <a:xfrm rot="1052511">
            <a:off x="6683665" y="3579629"/>
            <a:ext cx="2183326" cy="14446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5058">
                                            <p:txEl>
                                              <p:pRg st="0" end="0"/>
                                            </p:txEl>
                                          </p:spTgt>
                                        </p:tgtEl>
                                        <p:attrNameLst>
                                          <p:attrName>style.visibility</p:attrName>
                                        </p:attrNameLst>
                                      </p:cBhvr>
                                      <p:to>
                                        <p:strVal val="visible"/>
                                      </p:to>
                                    </p:set>
                                    <p:anim calcmode="lin" valueType="num">
                                      <p:cBhvr additive="base">
                                        <p:cTn id="7" dur="500" fill="hold"/>
                                        <p:tgtEl>
                                          <p:spTgt spid="6850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50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5058">
                                            <p:txEl>
                                              <p:pRg st="1" end="1"/>
                                            </p:txEl>
                                          </p:spTgt>
                                        </p:tgtEl>
                                        <p:attrNameLst>
                                          <p:attrName>style.visibility</p:attrName>
                                        </p:attrNameLst>
                                      </p:cBhvr>
                                      <p:to>
                                        <p:strVal val="visible"/>
                                      </p:to>
                                    </p:set>
                                    <p:anim calcmode="lin" valueType="num">
                                      <p:cBhvr additive="base">
                                        <p:cTn id="13" dur="500" fill="hold"/>
                                        <p:tgtEl>
                                          <p:spTgt spid="6850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50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85058">
                                            <p:txEl>
                                              <p:pRg st="2" end="2"/>
                                            </p:txEl>
                                          </p:spTgt>
                                        </p:tgtEl>
                                        <p:attrNameLst>
                                          <p:attrName>style.visibility</p:attrName>
                                        </p:attrNameLst>
                                      </p:cBhvr>
                                      <p:to>
                                        <p:strVal val="visible"/>
                                      </p:to>
                                    </p:set>
                                    <p:anim calcmode="lin" valueType="num">
                                      <p:cBhvr additive="base">
                                        <p:cTn id="19" dur="500" fill="hold"/>
                                        <p:tgtEl>
                                          <p:spTgt spid="68505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50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85058">
                                            <p:txEl>
                                              <p:pRg st="3" end="3"/>
                                            </p:txEl>
                                          </p:spTgt>
                                        </p:tgtEl>
                                        <p:attrNameLst>
                                          <p:attrName>style.visibility</p:attrName>
                                        </p:attrNameLst>
                                      </p:cBhvr>
                                      <p:to>
                                        <p:strVal val="visible"/>
                                      </p:to>
                                    </p:set>
                                    <p:anim calcmode="lin" valueType="num">
                                      <p:cBhvr additive="base">
                                        <p:cTn id="25" dur="500" fill="hold"/>
                                        <p:tgtEl>
                                          <p:spTgt spid="68505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50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85058">
                                            <p:txEl>
                                              <p:pRg st="4" end="4"/>
                                            </p:txEl>
                                          </p:spTgt>
                                        </p:tgtEl>
                                        <p:attrNameLst>
                                          <p:attrName>style.visibility</p:attrName>
                                        </p:attrNameLst>
                                      </p:cBhvr>
                                      <p:to>
                                        <p:strVal val="visible"/>
                                      </p:to>
                                    </p:set>
                                    <p:anim calcmode="lin" valueType="num">
                                      <p:cBhvr additive="base">
                                        <p:cTn id="31" dur="500" fill="hold"/>
                                        <p:tgtEl>
                                          <p:spTgt spid="68505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8505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85058">
                                            <p:txEl>
                                              <p:pRg st="5" end="5"/>
                                            </p:txEl>
                                          </p:spTgt>
                                        </p:tgtEl>
                                        <p:attrNameLst>
                                          <p:attrName>style.visibility</p:attrName>
                                        </p:attrNameLst>
                                      </p:cBhvr>
                                      <p:to>
                                        <p:strVal val="visible"/>
                                      </p:to>
                                    </p:set>
                                    <p:anim calcmode="lin" valueType="num">
                                      <p:cBhvr additive="base">
                                        <p:cTn id="37" dur="500" fill="hold"/>
                                        <p:tgtEl>
                                          <p:spTgt spid="68505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8505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85058">
                                            <p:txEl>
                                              <p:pRg st="6" end="6"/>
                                            </p:txEl>
                                          </p:spTgt>
                                        </p:tgtEl>
                                        <p:attrNameLst>
                                          <p:attrName>style.visibility</p:attrName>
                                        </p:attrNameLst>
                                      </p:cBhvr>
                                      <p:to>
                                        <p:strVal val="visible"/>
                                      </p:to>
                                    </p:set>
                                    <p:anim calcmode="lin" valueType="num">
                                      <p:cBhvr additive="base">
                                        <p:cTn id="43" dur="500" fill="hold"/>
                                        <p:tgtEl>
                                          <p:spTgt spid="68505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8505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85058">
                                            <p:txEl>
                                              <p:pRg st="7" end="7"/>
                                            </p:txEl>
                                          </p:spTgt>
                                        </p:tgtEl>
                                        <p:attrNameLst>
                                          <p:attrName>style.visibility</p:attrName>
                                        </p:attrNameLst>
                                      </p:cBhvr>
                                      <p:to>
                                        <p:strVal val="visible"/>
                                      </p:to>
                                    </p:set>
                                    <p:anim calcmode="lin" valueType="num">
                                      <p:cBhvr additive="base">
                                        <p:cTn id="49" dur="500" fill="hold"/>
                                        <p:tgtEl>
                                          <p:spTgt spid="68505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8505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85058">
                                            <p:txEl>
                                              <p:pRg st="8" end="8"/>
                                            </p:txEl>
                                          </p:spTgt>
                                        </p:tgtEl>
                                        <p:attrNameLst>
                                          <p:attrName>style.visibility</p:attrName>
                                        </p:attrNameLst>
                                      </p:cBhvr>
                                      <p:to>
                                        <p:strVal val="visible"/>
                                      </p:to>
                                    </p:set>
                                    <p:anim calcmode="lin" valueType="num">
                                      <p:cBhvr additive="base">
                                        <p:cTn id="55" dur="500" fill="hold"/>
                                        <p:tgtEl>
                                          <p:spTgt spid="68505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8505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685058">
                                            <p:txEl>
                                              <p:pRg st="9" end="9"/>
                                            </p:txEl>
                                          </p:spTgt>
                                        </p:tgtEl>
                                        <p:attrNameLst>
                                          <p:attrName>style.visibility</p:attrName>
                                        </p:attrNameLst>
                                      </p:cBhvr>
                                      <p:to>
                                        <p:strVal val="visible"/>
                                      </p:to>
                                    </p:set>
                                    <p:anim calcmode="lin" valueType="num">
                                      <p:cBhvr additive="base">
                                        <p:cTn id="61" dur="500" fill="hold"/>
                                        <p:tgtEl>
                                          <p:spTgt spid="685058">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85058">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p:cNvSpPr>
          <p:nvPr>
            <p:ph type="body" idx="4294967295"/>
          </p:nvPr>
        </p:nvSpPr>
        <p:spPr>
          <a:xfrm>
            <a:off x="0" y="1125538"/>
            <a:ext cx="8675688" cy="5040312"/>
          </a:xfrm>
        </p:spPr>
        <p:txBody>
          <a:bodyPr/>
          <a:lstStyle/>
          <a:p>
            <a:pPr>
              <a:lnSpc>
                <a:spcPct val="120000"/>
              </a:lnSpc>
              <a:spcAft>
                <a:spcPct val="20000"/>
              </a:spcAft>
              <a:buFont typeface="Wingdings" pitchFamily="2" charset="2"/>
              <a:buChar char="l"/>
            </a:pPr>
            <a:r>
              <a:rPr lang="zh-CN" altLang="en-US" b="0" dirty="0">
                <a:ea typeface="+mn-ea"/>
              </a:rPr>
              <a:t>分页对用户透明，分段对用户可见</a:t>
            </a:r>
          </a:p>
          <a:p>
            <a:pPr>
              <a:lnSpc>
                <a:spcPct val="120000"/>
              </a:lnSpc>
              <a:spcAft>
                <a:spcPct val="20000"/>
              </a:spcAft>
              <a:buFont typeface="Wingdings" pitchFamily="2" charset="2"/>
              <a:buChar char="l"/>
            </a:pPr>
            <a:r>
              <a:rPr lang="zh-CN" altLang="en-US" b="0" dirty="0">
                <a:ea typeface="+mn-ea"/>
              </a:rPr>
              <a:t>给程序员提供了组织程序和数据更方便的手段</a:t>
            </a:r>
          </a:p>
          <a:p>
            <a:pPr>
              <a:lnSpc>
                <a:spcPct val="120000"/>
              </a:lnSpc>
              <a:spcAft>
                <a:spcPct val="20000"/>
              </a:spcAft>
              <a:buFont typeface="Wingdings" pitchFamily="2" charset="2"/>
              <a:buChar char="l"/>
            </a:pPr>
            <a:r>
              <a:rPr lang="zh-CN" altLang="en-US" b="0" dirty="0">
                <a:ea typeface="+mn-ea"/>
              </a:rPr>
              <a:t>程序员或编译器将程序和数据划分到不同的段</a:t>
            </a:r>
          </a:p>
          <a:p>
            <a:pPr>
              <a:lnSpc>
                <a:spcPct val="120000"/>
              </a:lnSpc>
              <a:spcAft>
                <a:spcPct val="20000"/>
              </a:spcAft>
              <a:buFont typeface="Wingdings" pitchFamily="2" charset="2"/>
              <a:buChar char="l"/>
            </a:pPr>
            <a:r>
              <a:rPr lang="zh-CN" altLang="en-US" b="0" dirty="0">
                <a:ea typeface="+mn-ea"/>
              </a:rPr>
              <a:t>为实现模块化程序设计，程序和数据可能会进一步被划分成多个段</a:t>
            </a:r>
            <a:endParaRPr lang="en-US" altLang="zh-CN" b="0" dirty="0">
              <a:ea typeface="+mn-ea"/>
            </a:endParaRPr>
          </a:p>
          <a:p>
            <a:pPr lvl="1">
              <a:lnSpc>
                <a:spcPct val="120000"/>
              </a:lnSpc>
              <a:spcAft>
                <a:spcPct val="20000"/>
              </a:spcAft>
              <a:buFont typeface="Wingdings" pitchFamily="2" charset="2"/>
              <a:buChar char="Ø"/>
            </a:pPr>
            <a:r>
              <a:rPr lang="zh-CN" altLang="en-US" b="0" dirty="0">
                <a:solidFill>
                  <a:prstClr val="black"/>
                </a:solidFill>
                <a:ea typeface="宋体"/>
              </a:rPr>
              <a:t>不便：程序员或编译器需要清楚最大段长的限制</a:t>
            </a:r>
          </a:p>
          <a:p>
            <a:pPr>
              <a:lnSpc>
                <a:spcPct val="120000"/>
              </a:lnSpc>
              <a:spcAft>
                <a:spcPct val="20000"/>
              </a:spcAft>
              <a:buFont typeface="Wingdings" pitchFamily="2" charset="2"/>
              <a:buChar char="l"/>
            </a:pPr>
            <a:endParaRPr lang="zh-CN" altLang="en-US" b="0" dirty="0">
              <a:ea typeface="+mn-ea"/>
            </a:endParaRPr>
          </a:p>
        </p:txBody>
      </p:sp>
      <p:sp>
        <p:nvSpPr>
          <p:cNvPr id="686083"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3.3.2 </a:t>
            </a:r>
            <a:r>
              <a:rPr kumimoji="0" lang="zh-CN" altLang="en-US" sz="4000" b="1" dirty="0">
                <a:solidFill>
                  <a:srgbClr val="FE0000"/>
                </a:solidFill>
                <a:ea typeface="黑体" pitchFamily="49" charset="-122"/>
                <a:cs typeface="Times New Roman" pitchFamily="18" charset="0"/>
              </a:rPr>
              <a:t>分段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082">
                                            <p:txEl>
                                              <p:pRg st="0" end="0"/>
                                            </p:txEl>
                                          </p:spTgt>
                                        </p:tgtEl>
                                        <p:attrNameLst>
                                          <p:attrName>style.visibility</p:attrName>
                                        </p:attrNameLst>
                                      </p:cBhvr>
                                      <p:to>
                                        <p:strVal val="visible"/>
                                      </p:to>
                                    </p:set>
                                    <p:anim calcmode="lin" valueType="num">
                                      <p:cBhvr additive="base">
                                        <p:cTn id="7" dur="500" fill="hold"/>
                                        <p:tgtEl>
                                          <p:spTgt spid="6860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0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6082">
                                            <p:txEl>
                                              <p:pRg st="1" end="1"/>
                                            </p:txEl>
                                          </p:spTgt>
                                        </p:tgtEl>
                                        <p:attrNameLst>
                                          <p:attrName>style.visibility</p:attrName>
                                        </p:attrNameLst>
                                      </p:cBhvr>
                                      <p:to>
                                        <p:strVal val="visible"/>
                                      </p:to>
                                    </p:set>
                                    <p:anim calcmode="lin" valueType="num">
                                      <p:cBhvr additive="base">
                                        <p:cTn id="13" dur="500" fill="hold"/>
                                        <p:tgtEl>
                                          <p:spTgt spid="6860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0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86082">
                                            <p:txEl>
                                              <p:pRg st="2" end="2"/>
                                            </p:txEl>
                                          </p:spTgt>
                                        </p:tgtEl>
                                        <p:attrNameLst>
                                          <p:attrName>style.visibility</p:attrName>
                                        </p:attrNameLst>
                                      </p:cBhvr>
                                      <p:to>
                                        <p:strVal val="visible"/>
                                      </p:to>
                                    </p:set>
                                    <p:anim calcmode="lin" valueType="num">
                                      <p:cBhvr additive="base">
                                        <p:cTn id="19" dur="500" fill="hold"/>
                                        <p:tgtEl>
                                          <p:spTgt spid="68608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0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86082">
                                            <p:txEl>
                                              <p:pRg st="3" end="3"/>
                                            </p:txEl>
                                          </p:spTgt>
                                        </p:tgtEl>
                                        <p:attrNameLst>
                                          <p:attrName>style.visibility</p:attrName>
                                        </p:attrNameLst>
                                      </p:cBhvr>
                                      <p:to>
                                        <p:strVal val="visible"/>
                                      </p:to>
                                    </p:set>
                                    <p:anim calcmode="lin" valueType="num">
                                      <p:cBhvr additive="base">
                                        <p:cTn id="25" dur="500" fill="hold"/>
                                        <p:tgtEl>
                                          <p:spTgt spid="68608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60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86082">
                                            <p:txEl>
                                              <p:pRg st="4" end="4"/>
                                            </p:txEl>
                                          </p:spTgt>
                                        </p:tgtEl>
                                        <p:attrNameLst>
                                          <p:attrName>style.visibility</p:attrName>
                                        </p:attrNameLst>
                                      </p:cBhvr>
                                      <p:to>
                                        <p:strVal val="visible"/>
                                      </p:to>
                                    </p:set>
                                    <p:anim calcmode="lin" valueType="num">
                                      <p:cBhvr additive="base">
                                        <p:cTn id="31" dur="500" fill="hold"/>
                                        <p:tgtEl>
                                          <p:spTgt spid="68608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8608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p:cNvSpPr>
          <p:nvPr>
            <p:ph type="body" idx="4294967295"/>
          </p:nvPr>
        </p:nvSpPr>
        <p:spPr>
          <a:xfrm>
            <a:off x="0" y="1052513"/>
            <a:ext cx="8820150" cy="4537075"/>
          </a:xfrm>
        </p:spPr>
        <p:txBody>
          <a:bodyPr/>
          <a:lstStyle/>
          <a:p>
            <a:pPr>
              <a:spcAft>
                <a:spcPct val="20000"/>
              </a:spcAft>
              <a:buFont typeface="Wingdings" pitchFamily="2" charset="2"/>
              <a:buChar char="l"/>
            </a:pPr>
            <a:r>
              <a:rPr lang="zh-CN" altLang="en-US" dirty="0">
                <a:latin typeface="+mn-ea"/>
                <a:ea typeface="+mn-ea"/>
              </a:rPr>
              <a:t>逻辑地址结构</a:t>
            </a:r>
          </a:p>
          <a:p>
            <a:pPr>
              <a:spcAft>
                <a:spcPct val="20000"/>
              </a:spcAft>
              <a:buFont typeface="Wingdings" pitchFamily="2" charset="2"/>
              <a:buNone/>
            </a:pPr>
            <a:r>
              <a:rPr lang="zh-CN" altLang="en-US" sz="2400" b="0" dirty="0">
                <a:ea typeface="楷体_GB2312" pitchFamily="49" charset="-122"/>
              </a:rPr>
              <a:t>                                      </a:t>
            </a:r>
            <a:r>
              <a:rPr lang="zh-CN" altLang="en-US" sz="2400" dirty="0">
                <a:solidFill>
                  <a:srgbClr val="FF0000"/>
                </a:solidFill>
                <a:ea typeface="楷体_GB2312" pitchFamily="49" charset="-122"/>
              </a:rPr>
              <a:t>段号</a:t>
            </a:r>
            <a:r>
              <a:rPr lang="en-US" altLang="zh-CN" sz="2400" b="0" dirty="0">
                <a:ea typeface="楷体_GB2312" pitchFamily="49" charset="-122"/>
              </a:rPr>
              <a:t>+</a:t>
            </a:r>
            <a:r>
              <a:rPr lang="zh-CN" altLang="en-US" sz="2400" dirty="0">
                <a:solidFill>
                  <a:srgbClr val="FF0000"/>
                </a:solidFill>
                <a:ea typeface="楷体_GB2312" pitchFamily="49" charset="-122"/>
              </a:rPr>
              <a:t>段内偏移量</a:t>
            </a:r>
          </a:p>
        </p:txBody>
      </p:sp>
      <p:sp>
        <p:nvSpPr>
          <p:cNvPr id="367619"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3.3.2 </a:t>
            </a:r>
            <a:r>
              <a:rPr kumimoji="0" lang="zh-CN" altLang="en-US" sz="4000" b="1" dirty="0">
                <a:solidFill>
                  <a:srgbClr val="FE0000"/>
                </a:solidFill>
                <a:ea typeface="黑体" pitchFamily="49" charset="-122"/>
                <a:cs typeface="Times New Roman" pitchFamily="18" charset="0"/>
              </a:rPr>
              <a:t>分段</a:t>
            </a:r>
          </a:p>
        </p:txBody>
      </p:sp>
      <p:graphicFrame>
        <p:nvGraphicFramePr>
          <p:cNvPr id="367633" name="Group 17"/>
          <p:cNvGraphicFramePr>
            <a:graphicFrameLocks noGrp="1"/>
          </p:cNvGraphicFramePr>
          <p:nvPr/>
        </p:nvGraphicFramePr>
        <p:xfrm>
          <a:off x="1835150" y="2746375"/>
          <a:ext cx="5473700" cy="576263"/>
        </p:xfrm>
        <a:graphic>
          <a:graphicData uri="http://schemas.openxmlformats.org/drawingml/2006/table">
            <a:tbl>
              <a:tblPr/>
              <a:tblGrid>
                <a:gridCol w="1944688">
                  <a:extLst>
                    <a:ext uri="{9D8B030D-6E8A-4147-A177-3AD203B41FA5}">
                      <a16:colId xmlns:a16="http://schemas.microsoft.com/office/drawing/2014/main" val="20000"/>
                    </a:ext>
                  </a:extLst>
                </a:gridCol>
                <a:gridCol w="3529012">
                  <a:extLst>
                    <a:ext uri="{9D8B030D-6E8A-4147-A177-3AD203B41FA5}">
                      <a16:colId xmlns:a16="http://schemas.microsoft.com/office/drawing/2014/main" val="20001"/>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0" i="0" u="none" strike="noStrike" cap="none" normalizeH="0" baseline="0" dirty="0">
                          <a:ln>
                            <a:noFill/>
                          </a:ln>
                          <a:solidFill>
                            <a:schemeClr val="tx1"/>
                          </a:solidFill>
                          <a:effectLst/>
                          <a:latin typeface="楷体_GB2312" pitchFamily="49" charset="-122"/>
                          <a:ea typeface="楷体_GB2312" pitchFamily="49" charset="-122"/>
                        </a:rPr>
                        <a:t>段号</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0" i="0" u="none" strike="noStrike" cap="none" normalizeH="0" baseline="0" dirty="0">
                          <a:ln>
                            <a:noFill/>
                          </a:ln>
                          <a:solidFill>
                            <a:schemeClr val="tx1"/>
                          </a:solidFill>
                          <a:effectLst/>
                          <a:latin typeface="楷体_GB2312" pitchFamily="49" charset="-122"/>
                          <a:ea typeface="楷体_GB2312" pitchFamily="49" charset="-122"/>
                        </a:rPr>
                        <a:t>段内偏移量</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7628" name="Text Box 12"/>
          <p:cNvSpPr txBox="1">
            <a:spLocks noChangeArrowheads="1"/>
          </p:cNvSpPr>
          <p:nvPr/>
        </p:nvSpPr>
        <p:spPr bwMode="auto">
          <a:xfrm>
            <a:off x="1619250" y="23495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31</a:t>
            </a:r>
          </a:p>
        </p:txBody>
      </p:sp>
      <p:sp>
        <p:nvSpPr>
          <p:cNvPr id="367629" name="Text Box 13"/>
          <p:cNvSpPr txBox="1">
            <a:spLocks noChangeArrowheads="1"/>
          </p:cNvSpPr>
          <p:nvPr/>
        </p:nvSpPr>
        <p:spPr bwMode="auto">
          <a:xfrm>
            <a:off x="3779838" y="23495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23</a:t>
            </a:r>
          </a:p>
        </p:txBody>
      </p:sp>
      <p:sp>
        <p:nvSpPr>
          <p:cNvPr id="367631" name="Text Box 15"/>
          <p:cNvSpPr txBox="1">
            <a:spLocks noChangeArrowheads="1"/>
          </p:cNvSpPr>
          <p:nvPr/>
        </p:nvSpPr>
        <p:spPr bwMode="auto">
          <a:xfrm>
            <a:off x="7091363" y="238601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0</a:t>
            </a:r>
          </a:p>
        </p:txBody>
      </p:sp>
      <p:sp>
        <p:nvSpPr>
          <p:cNvPr id="367632" name="Text Box 16"/>
          <p:cNvSpPr txBox="1">
            <a:spLocks noChangeArrowheads="1"/>
          </p:cNvSpPr>
          <p:nvPr/>
        </p:nvSpPr>
        <p:spPr bwMode="auto">
          <a:xfrm>
            <a:off x="2484438" y="3716338"/>
            <a:ext cx="4535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分段系统的逻辑地址结构示意图</a:t>
            </a:r>
          </a:p>
        </p:txBody>
      </p:sp>
      <p:sp>
        <p:nvSpPr>
          <p:cNvPr id="367634" name="Text Box 18"/>
          <p:cNvSpPr txBox="1">
            <a:spLocks noChangeArrowheads="1"/>
          </p:cNvSpPr>
          <p:nvPr/>
        </p:nvSpPr>
        <p:spPr bwMode="auto">
          <a:xfrm>
            <a:off x="3348038" y="23495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24</a:t>
            </a:r>
          </a:p>
        </p:txBody>
      </p:sp>
      <p:sp>
        <p:nvSpPr>
          <p:cNvPr id="367635" name="Text Box 19"/>
          <p:cNvSpPr txBox="1">
            <a:spLocks noChangeArrowheads="1"/>
          </p:cNvSpPr>
          <p:nvPr/>
        </p:nvSpPr>
        <p:spPr bwMode="auto">
          <a:xfrm>
            <a:off x="1042988" y="4797425"/>
            <a:ext cx="71294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ea typeface="+mn-ea"/>
                <a:cs typeface="Times New Roman" panose="02020603050405020304" pitchFamily="18" charset="0"/>
              </a:rPr>
              <a:t>？一个分段存储管理系统中，地址长度为</a:t>
            </a:r>
            <a:r>
              <a:rPr lang="en-US" altLang="zh-CN" dirty="0">
                <a:ea typeface="+mn-ea"/>
                <a:cs typeface="Times New Roman" panose="02020603050405020304" pitchFamily="18" charset="0"/>
              </a:rPr>
              <a:t>32</a:t>
            </a:r>
            <a:r>
              <a:rPr lang="zh-CN" altLang="en-US" dirty="0">
                <a:ea typeface="+mn-ea"/>
                <a:cs typeface="Times New Roman" panose="02020603050405020304" pitchFamily="18" charset="0"/>
              </a:rPr>
              <a:t>位，其中段号占</a:t>
            </a:r>
            <a:r>
              <a:rPr lang="en-US" altLang="zh-CN" dirty="0">
                <a:ea typeface="+mn-ea"/>
                <a:cs typeface="Times New Roman" panose="02020603050405020304" pitchFamily="18" charset="0"/>
              </a:rPr>
              <a:t>8</a:t>
            </a:r>
            <a:r>
              <a:rPr lang="zh-CN" altLang="en-US" dirty="0">
                <a:ea typeface="+mn-ea"/>
                <a:cs typeface="Times New Roman" panose="02020603050405020304" pitchFamily="18" charset="0"/>
              </a:rPr>
              <a:t>位，则最大段长是多少字节？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7618">
                                            <p:txEl>
                                              <p:pRg st="0" end="0"/>
                                            </p:txEl>
                                          </p:spTgt>
                                        </p:tgtEl>
                                        <p:attrNameLst>
                                          <p:attrName>style.visibility</p:attrName>
                                        </p:attrNameLst>
                                      </p:cBhvr>
                                      <p:to>
                                        <p:strVal val="visible"/>
                                      </p:to>
                                    </p:set>
                                    <p:anim calcmode="lin" valueType="num">
                                      <p:cBhvr additive="base">
                                        <p:cTn id="7" dur="500" fill="hold"/>
                                        <p:tgtEl>
                                          <p:spTgt spid="3676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76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67618">
                                            <p:txEl>
                                              <p:pRg st="1" end="1"/>
                                            </p:txEl>
                                          </p:spTgt>
                                        </p:tgtEl>
                                        <p:attrNameLst>
                                          <p:attrName>style.visibility</p:attrName>
                                        </p:attrNameLst>
                                      </p:cBhvr>
                                      <p:to>
                                        <p:strVal val="visible"/>
                                      </p:to>
                                    </p:set>
                                    <p:animEffect transition="in" filter="circle(in)">
                                      <p:cBhvr>
                                        <p:cTn id="13" dur="2000"/>
                                        <p:tgtEl>
                                          <p:spTgt spid="36761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67633"/>
                                        </p:tgtEl>
                                        <p:attrNameLst>
                                          <p:attrName>style.visibility</p:attrName>
                                        </p:attrNameLst>
                                      </p:cBhvr>
                                      <p:to>
                                        <p:strVal val="visible"/>
                                      </p:to>
                                    </p:set>
                                    <p:animEffect transition="in" filter="circle(in)">
                                      <p:cBhvr>
                                        <p:cTn id="18" dur="2000"/>
                                        <p:tgtEl>
                                          <p:spTgt spid="367633"/>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67628"/>
                                        </p:tgtEl>
                                        <p:attrNameLst>
                                          <p:attrName>style.visibility</p:attrName>
                                        </p:attrNameLst>
                                      </p:cBhvr>
                                      <p:to>
                                        <p:strVal val="visible"/>
                                      </p:to>
                                    </p:set>
                                    <p:animEffect transition="in" filter="circle(in)">
                                      <p:cBhvr>
                                        <p:cTn id="21" dur="2000"/>
                                        <p:tgtEl>
                                          <p:spTgt spid="367628"/>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67629"/>
                                        </p:tgtEl>
                                        <p:attrNameLst>
                                          <p:attrName>style.visibility</p:attrName>
                                        </p:attrNameLst>
                                      </p:cBhvr>
                                      <p:to>
                                        <p:strVal val="visible"/>
                                      </p:to>
                                    </p:set>
                                    <p:animEffect transition="in" filter="circle(in)">
                                      <p:cBhvr>
                                        <p:cTn id="24" dur="2000"/>
                                        <p:tgtEl>
                                          <p:spTgt spid="367629"/>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67631"/>
                                        </p:tgtEl>
                                        <p:attrNameLst>
                                          <p:attrName>style.visibility</p:attrName>
                                        </p:attrNameLst>
                                      </p:cBhvr>
                                      <p:to>
                                        <p:strVal val="visible"/>
                                      </p:to>
                                    </p:set>
                                    <p:animEffect transition="in" filter="circle(in)">
                                      <p:cBhvr>
                                        <p:cTn id="27" dur="2000"/>
                                        <p:tgtEl>
                                          <p:spTgt spid="367631"/>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67632"/>
                                        </p:tgtEl>
                                        <p:attrNameLst>
                                          <p:attrName>style.visibility</p:attrName>
                                        </p:attrNameLst>
                                      </p:cBhvr>
                                      <p:to>
                                        <p:strVal val="visible"/>
                                      </p:to>
                                    </p:set>
                                    <p:animEffect transition="in" filter="circle(in)">
                                      <p:cBhvr>
                                        <p:cTn id="30" dur="2000"/>
                                        <p:tgtEl>
                                          <p:spTgt spid="367632"/>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67634"/>
                                        </p:tgtEl>
                                        <p:attrNameLst>
                                          <p:attrName>style.visibility</p:attrName>
                                        </p:attrNameLst>
                                      </p:cBhvr>
                                      <p:to>
                                        <p:strVal val="visible"/>
                                      </p:to>
                                    </p:set>
                                    <p:animEffect transition="in" filter="circle(in)">
                                      <p:cBhvr>
                                        <p:cTn id="33" dur="2000"/>
                                        <p:tgtEl>
                                          <p:spTgt spid="367634"/>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67635">
                                            <p:txEl>
                                              <p:pRg st="0" end="0"/>
                                            </p:txEl>
                                          </p:spTgt>
                                        </p:tgtEl>
                                        <p:attrNameLst>
                                          <p:attrName>style.visibility</p:attrName>
                                        </p:attrNameLst>
                                      </p:cBhvr>
                                      <p:to>
                                        <p:strVal val="visible"/>
                                      </p:to>
                                    </p:set>
                                    <p:animEffect transition="in" filter="circle(in)">
                                      <p:cBhvr>
                                        <p:cTn id="38" dur="2000"/>
                                        <p:tgtEl>
                                          <p:spTgt spid="367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8" grpId="0"/>
      <p:bldP spid="367629" grpId="0"/>
      <p:bldP spid="367631" grpId="0"/>
      <p:bldP spid="367632" grpId="0"/>
      <p:bldP spid="36763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p:cNvSpPr>
          <p:nvPr>
            <p:ph type="body" idx="4294967295"/>
          </p:nvPr>
        </p:nvSpPr>
        <p:spPr>
          <a:xfrm>
            <a:off x="0" y="1052513"/>
            <a:ext cx="8820150" cy="4537075"/>
          </a:xfrm>
        </p:spPr>
        <p:txBody>
          <a:bodyPr/>
          <a:lstStyle/>
          <a:p>
            <a:pPr>
              <a:spcAft>
                <a:spcPct val="20000"/>
              </a:spcAft>
              <a:buFont typeface="Wingdings" pitchFamily="2" charset="2"/>
              <a:buChar char="l"/>
            </a:pPr>
            <a:r>
              <a:rPr lang="zh-CN" altLang="en-US" dirty="0">
                <a:latin typeface="+mn-ea"/>
                <a:ea typeface="+mn-ea"/>
              </a:rPr>
              <a:t>逻辑地址示例</a:t>
            </a:r>
          </a:p>
          <a:p>
            <a:pPr>
              <a:spcAft>
                <a:spcPct val="20000"/>
              </a:spcAft>
              <a:buFont typeface="Wingdings" pitchFamily="2" charset="2"/>
              <a:buNone/>
            </a:pPr>
            <a:r>
              <a:rPr lang="zh-CN" altLang="en-US" sz="2400" b="0" dirty="0">
                <a:ea typeface="楷体_GB2312" pitchFamily="49" charset="-122"/>
              </a:rPr>
              <a:t>                                 </a:t>
            </a:r>
          </a:p>
        </p:txBody>
      </p:sp>
      <p:sp>
        <p:nvSpPr>
          <p:cNvPr id="348163"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a:t>
            </a:r>
            <a:r>
              <a:rPr kumimoji="0" lang="zh-CN" altLang="en-US" sz="4000" b="1" dirty="0">
                <a:solidFill>
                  <a:srgbClr val="FE0000"/>
                </a:solidFill>
                <a:ea typeface="黑体" pitchFamily="49" charset="-122"/>
                <a:cs typeface="Times New Roman" pitchFamily="18" charset="0"/>
              </a:rPr>
              <a:t>２</a:t>
            </a:r>
            <a:r>
              <a:rPr kumimoji="0" lang="en-US" altLang="zh-CN" sz="4000" b="1" dirty="0">
                <a:solidFill>
                  <a:srgbClr val="FE0000"/>
                </a:solidFill>
                <a:ea typeface="黑体" pitchFamily="49" charset="-122"/>
                <a:cs typeface="Times New Roman" pitchFamily="18" charset="0"/>
              </a:rPr>
              <a:t> </a:t>
            </a:r>
            <a:r>
              <a:rPr kumimoji="0" lang="zh-CN" altLang="en-US" sz="4000" b="1" dirty="0">
                <a:solidFill>
                  <a:srgbClr val="FE0000"/>
                </a:solidFill>
                <a:ea typeface="黑体" pitchFamily="49" charset="-122"/>
                <a:cs typeface="Times New Roman" pitchFamily="18" charset="0"/>
              </a:rPr>
              <a:t>分段</a:t>
            </a:r>
          </a:p>
        </p:txBody>
      </p:sp>
      <p:pic>
        <p:nvPicPr>
          <p:cNvPr id="68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1" y="1484784"/>
            <a:ext cx="6962775"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612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8162">
                                            <p:txEl>
                                              <p:pRg st="0" end="0"/>
                                            </p:txEl>
                                          </p:spTgt>
                                        </p:tgtEl>
                                        <p:attrNameLst>
                                          <p:attrName>style.visibility</p:attrName>
                                        </p:attrNameLst>
                                      </p:cBhvr>
                                      <p:to>
                                        <p:strVal val="visible"/>
                                      </p:to>
                                    </p:set>
                                    <p:anim calcmode="lin" valueType="num">
                                      <p:cBhvr additive="base">
                                        <p:cTn id="7" dur="500" fill="hold"/>
                                        <p:tgtEl>
                                          <p:spTgt spid="3481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88130"/>
                                        </p:tgtEl>
                                        <p:attrNameLst>
                                          <p:attrName>style.visibility</p:attrName>
                                        </p:attrNameLst>
                                      </p:cBhvr>
                                      <p:to>
                                        <p:strVal val="visible"/>
                                      </p:to>
                                    </p:set>
                                    <p:animEffect transition="in" filter="circle(in)">
                                      <p:cBhvr>
                                        <p:cTn id="13" dur="2000"/>
                                        <p:tgtEl>
                                          <p:spTgt spid="68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p:cNvSpPr>
          <p:nvPr>
            <p:ph type="body" sz="half" idx="4294967295"/>
          </p:nvPr>
        </p:nvSpPr>
        <p:spPr>
          <a:xfrm>
            <a:off x="0" y="1052513"/>
            <a:ext cx="8893175" cy="4929187"/>
          </a:xfrm>
        </p:spPr>
        <p:txBody>
          <a:bodyPr/>
          <a:lstStyle/>
          <a:p>
            <a:pPr>
              <a:spcAft>
                <a:spcPct val="20000"/>
              </a:spcAft>
              <a:buFont typeface="Wingdings" pitchFamily="2" charset="2"/>
              <a:buChar char="l"/>
            </a:pPr>
            <a:r>
              <a:rPr lang="zh-CN" altLang="en-US" dirty="0">
                <a:latin typeface="+mn-ea"/>
                <a:ea typeface="+mn-ea"/>
              </a:rPr>
              <a:t>段表</a:t>
            </a:r>
          </a:p>
          <a:p>
            <a:pPr lvl="1">
              <a:spcAft>
                <a:spcPct val="20000"/>
              </a:spcAft>
              <a:buFont typeface="Wingdings" pitchFamily="2" charset="2"/>
              <a:buChar char="Ø"/>
            </a:pPr>
            <a:r>
              <a:rPr lang="zh-CN" altLang="en-US" b="0" dirty="0">
                <a:ea typeface="楷体_GB2312" pitchFamily="49" charset="-122"/>
              </a:rPr>
              <a:t>作用：记录</a:t>
            </a:r>
            <a:r>
              <a:rPr lang="zh-CN" altLang="en-US" dirty="0">
                <a:solidFill>
                  <a:srgbClr val="FF0000"/>
                </a:solidFill>
                <a:ea typeface="楷体_GB2312" pitchFamily="49" charset="-122"/>
              </a:rPr>
              <a:t>逻辑段</a:t>
            </a:r>
            <a:r>
              <a:rPr lang="zh-CN" altLang="en-US" b="0" dirty="0">
                <a:ea typeface="楷体_GB2312" pitchFamily="49" charset="-122"/>
              </a:rPr>
              <a:t>和</a:t>
            </a:r>
            <a:r>
              <a:rPr lang="zh-CN" altLang="en-US" dirty="0">
                <a:solidFill>
                  <a:srgbClr val="FF0000"/>
                </a:solidFill>
                <a:ea typeface="楷体_GB2312" pitchFamily="49" charset="-122"/>
              </a:rPr>
              <a:t>物理段</a:t>
            </a:r>
            <a:r>
              <a:rPr lang="zh-CN" altLang="en-US" b="0" dirty="0">
                <a:ea typeface="楷体_GB2312" pitchFamily="49" charset="-122"/>
              </a:rPr>
              <a:t>的对应情况</a:t>
            </a:r>
          </a:p>
          <a:p>
            <a:pPr>
              <a:spcAft>
                <a:spcPct val="20000"/>
              </a:spcAft>
              <a:buFont typeface="Wingdings" pitchFamily="2" charset="2"/>
              <a:buNone/>
            </a:pPr>
            <a:endParaRPr lang="zh-CN" altLang="en-US" sz="2400" b="0" dirty="0">
              <a:ea typeface="楷体_GB2312" pitchFamily="49" charset="-122"/>
            </a:endParaRPr>
          </a:p>
          <a:p>
            <a:pPr>
              <a:spcAft>
                <a:spcPct val="20000"/>
              </a:spcAft>
              <a:buFont typeface="Wingdings" pitchFamily="2" charset="2"/>
              <a:buNone/>
            </a:pPr>
            <a:endParaRPr lang="en-US" altLang="zh-CN" sz="2400" b="0" dirty="0">
              <a:ea typeface="楷体_GB2312" pitchFamily="49" charset="-122"/>
            </a:endParaRPr>
          </a:p>
        </p:txBody>
      </p:sp>
      <p:sp>
        <p:nvSpPr>
          <p:cNvPr id="369667"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3.3.2 </a:t>
            </a:r>
            <a:r>
              <a:rPr kumimoji="0" lang="zh-CN" altLang="en-US" sz="4000" b="1" dirty="0">
                <a:solidFill>
                  <a:srgbClr val="FE0000"/>
                </a:solidFill>
                <a:ea typeface="黑体" pitchFamily="49" charset="-122"/>
                <a:cs typeface="Times New Roman" pitchFamily="18" charset="0"/>
              </a:rPr>
              <a:t>分段</a:t>
            </a:r>
          </a:p>
        </p:txBody>
      </p:sp>
      <p:graphicFrame>
        <p:nvGraphicFramePr>
          <p:cNvPr id="369680" name="Object 16"/>
          <p:cNvGraphicFramePr>
            <a:graphicFrameLocks noChangeAspect="1"/>
          </p:cNvGraphicFramePr>
          <p:nvPr/>
        </p:nvGraphicFramePr>
        <p:xfrm>
          <a:off x="1331913" y="2181225"/>
          <a:ext cx="6230937" cy="4056063"/>
        </p:xfrm>
        <a:graphic>
          <a:graphicData uri="http://schemas.openxmlformats.org/presentationml/2006/ole">
            <mc:AlternateContent xmlns:mc="http://schemas.openxmlformats.org/markup-compatibility/2006">
              <mc:Choice xmlns:v="urn:schemas-microsoft-com:vml" Requires="v">
                <p:oleObj spid="_x0000_s369883" name="Visio" r:id="rId3" imgW="3320003" imgH="2160818" progId="Visio.Drawing.11">
                  <p:embed/>
                </p:oleObj>
              </mc:Choice>
              <mc:Fallback>
                <p:oleObj name="Visio" r:id="rId3" imgW="3320003" imgH="2160818" progId="Visio.Drawing.11">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181225"/>
                        <a:ext cx="6230937" cy="405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9666">
                                            <p:txEl>
                                              <p:pRg st="0" end="0"/>
                                            </p:txEl>
                                          </p:spTgt>
                                        </p:tgtEl>
                                        <p:attrNameLst>
                                          <p:attrName>style.visibility</p:attrName>
                                        </p:attrNameLst>
                                      </p:cBhvr>
                                      <p:to>
                                        <p:strVal val="visible"/>
                                      </p:to>
                                    </p:set>
                                    <p:anim calcmode="lin" valueType="num">
                                      <p:cBhvr additive="base">
                                        <p:cTn id="7" dur="500" fill="hold"/>
                                        <p:tgtEl>
                                          <p:spTgt spid="3696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96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9666">
                                            <p:txEl>
                                              <p:pRg st="1" end="1"/>
                                            </p:txEl>
                                          </p:spTgt>
                                        </p:tgtEl>
                                        <p:attrNameLst>
                                          <p:attrName>style.visibility</p:attrName>
                                        </p:attrNameLst>
                                      </p:cBhvr>
                                      <p:to>
                                        <p:strVal val="visible"/>
                                      </p:to>
                                    </p:set>
                                    <p:anim calcmode="lin" valueType="num">
                                      <p:cBhvr additive="base">
                                        <p:cTn id="13" dur="500" fill="hold"/>
                                        <p:tgtEl>
                                          <p:spTgt spid="3696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96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69680"/>
                                        </p:tgtEl>
                                        <p:attrNameLst>
                                          <p:attrName>style.visibility</p:attrName>
                                        </p:attrNameLst>
                                      </p:cBhvr>
                                      <p:to>
                                        <p:strVal val="visible"/>
                                      </p:to>
                                    </p:set>
                                    <p:animEffect transition="in" filter="circle(in)">
                                      <p:cBhvr>
                                        <p:cTn id="19" dur="2000"/>
                                        <p:tgtEl>
                                          <p:spTgt spid="369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p:cNvSpPr>
          <p:nvPr>
            <p:ph type="body" sz="half" idx="4294967295"/>
          </p:nvPr>
        </p:nvSpPr>
        <p:spPr>
          <a:xfrm>
            <a:off x="0" y="1052513"/>
            <a:ext cx="8604250" cy="4281487"/>
          </a:xfrm>
        </p:spPr>
        <p:txBody>
          <a:bodyPr/>
          <a:lstStyle/>
          <a:p>
            <a:r>
              <a:rPr lang="zh-CN" altLang="en-US" b="0" dirty="0">
                <a:latin typeface="+mn-ea"/>
                <a:ea typeface="+mn-ea"/>
              </a:rPr>
              <a:t>段的大小不等，导致逻辑地址和物理地址间没有简单的对应关系</a:t>
            </a:r>
            <a:endParaRPr lang="en-US" altLang="zh-CN" b="0" dirty="0">
              <a:latin typeface="+mn-ea"/>
              <a:ea typeface="+mn-ea"/>
            </a:endParaRPr>
          </a:p>
          <a:p>
            <a:r>
              <a:rPr lang="zh-CN" altLang="en-US" b="0" dirty="0">
                <a:latin typeface="+mn-ea"/>
                <a:ea typeface="+mn-ea"/>
              </a:rPr>
              <a:t>地址转换需要经历以下步骤：</a:t>
            </a:r>
          </a:p>
          <a:p>
            <a:pPr>
              <a:spcAft>
                <a:spcPct val="20000"/>
              </a:spcAft>
              <a:buFont typeface="Wingdings" pitchFamily="2" charset="2"/>
              <a:buNone/>
            </a:pPr>
            <a:endParaRPr lang="en-US" altLang="zh-CN" sz="2400" b="0" dirty="0">
              <a:ea typeface="楷体_GB2312" pitchFamily="49" charset="-122"/>
            </a:endParaRPr>
          </a:p>
        </p:txBody>
      </p:sp>
      <p:sp>
        <p:nvSpPr>
          <p:cNvPr id="372739"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3.3.2 </a:t>
            </a:r>
            <a:r>
              <a:rPr kumimoji="0" lang="zh-CN" altLang="en-US" sz="4000" b="1" dirty="0">
                <a:solidFill>
                  <a:srgbClr val="FE0000"/>
                </a:solidFill>
                <a:ea typeface="黑体" pitchFamily="49" charset="-122"/>
                <a:cs typeface="Times New Roman" pitchFamily="18" charset="0"/>
              </a:rPr>
              <a:t>分段</a:t>
            </a:r>
          </a:p>
        </p:txBody>
      </p:sp>
      <p:graphicFrame>
        <p:nvGraphicFramePr>
          <p:cNvPr id="5" name="Diagram 1"/>
          <p:cNvGraphicFramePr/>
          <p:nvPr>
            <p:extLst>
              <p:ext uri="{D42A27DB-BD31-4B8C-83A1-F6EECF244321}">
                <p14:modId xmlns:p14="http://schemas.microsoft.com/office/powerpoint/2010/main" val="739755539"/>
              </p:ext>
            </p:extLst>
          </p:nvPr>
        </p:nvGraphicFramePr>
        <p:xfrm>
          <a:off x="251520" y="2492896"/>
          <a:ext cx="8435280"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869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2738">
                                            <p:txEl>
                                              <p:pRg st="0" end="0"/>
                                            </p:txEl>
                                          </p:spTgt>
                                        </p:tgtEl>
                                        <p:attrNameLst>
                                          <p:attrName>style.visibility</p:attrName>
                                        </p:attrNameLst>
                                      </p:cBhvr>
                                      <p:to>
                                        <p:strVal val="visible"/>
                                      </p:to>
                                    </p:set>
                                    <p:anim calcmode="lin" valueType="num">
                                      <p:cBhvr additive="base">
                                        <p:cTn id="7" dur="500" fill="hold"/>
                                        <p:tgtEl>
                                          <p:spTgt spid="3727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27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2738">
                                            <p:txEl>
                                              <p:pRg st="1" end="1"/>
                                            </p:txEl>
                                          </p:spTgt>
                                        </p:tgtEl>
                                        <p:attrNameLst>
                                          <p:attrName>style.visibility</p:attrName>
                                        </p:attrNameLst>
                                      </p:cBhvr>
                                      <p:to>
                                        <p:strVal val="visible"/>
                                      </p:to>
                                    </p:set>
                                    <p:anim calcmode="lin" valueType="num">
                                      <p:cBhvr additive="base">
                                        <p:cTn id="13" dur="500" fill="hold"/>
                                        <p:tgtEl>
                                          <p:spTgt spid="3727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27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p:cNvSpPr>
          <p:nvPr>
            <p:ph type="body" sz="half" idx="4294967295"/>
          </p:nvPr>
        </p:nvSpPr>
        <p:spPr>
          <a:xfrm>
            <a:off x="0" y="1052513"/>
            <a:ext cx="8604250" cy="4281487"/>
          </a:xfrm>
        </p:spPr>
        <p:txBody>
          <a:bodyPr/>
          <a:lstStyle/>
          <a:p>
            <a:pPr>
              <a:spcAft>
                <a:spcPct val="20000"/>
              </a:spcAft>
              <a:buFont typeface="Wingdings" pitchFamily="2" charset="2"/>
              <a:buChar char="l"/>
            </a:pPr>
            <a:r>
              <a:rPr kumimoji="1" lang="zh-CN" altLang="en-US" dirty="0">
                <a:latin typeface="+mn-ea"/>
                <a:ea typeface="+mn-ea"/>
              </a:rPr>
              <a:t>分段逻辑地址转换为物理地址示例</a:t>
            </a:r>
            <a:endParaRPr lang="zh-CN" altLang="en-US" dirty="0">
              <a:latin typeface="+mn-ea"/>
              <a:ea typeface="+mn-ea"/>
            </a:endParaRPr>
          </a:p>
          <a:p>
            <a:pPr>
              <a:spcAft>
                <a:spcPct val="20000"/>
              </a:spcAft>
              <a:buFont typeface="Wingdings" pitchFamily="2" charset="2"/>
              <a:buNone/>
            </a:pPr>
            <a:endParaRPr lang="zh-CN" altLang="en-US" sz="2400" b="0" dirty="0">
              <a:ea typeface="楷体_GB2312" pitchFamily="49" charset="-122"/>
            </a:endParaRPr>
          </a:p>
          <a:p>
            <a:pPr>
              <a:spcAft>
                <a:spcPct val="20000"/>
              </a:spcAft>
              <a:buFont typeface="Wingdings" pitchFamily="2" charset="2"/>
              <a:buNone/>
            </a:pPr>
            <a:endParaRPr lang="en-US" altLang="zh-CN" sz="2400" b="0" dirty="0">
              <a:ea typeface="楷体_GB2312" pitchFamily="49" charset="-122"/>
            </a:endParaRPr>
          </a:p>
        </p:txBody>
      </p:sp>
      <p:sp>
        <p:nvSpPr>
          <p:cNvPr id="372739"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3.3.2 </a:t>
            </a:r>
            <a:r>
              <a:rPr kumimoji="0" lang="zh-CN" altLang="en-US" sz="4000" b="1" dirty="0">
                <a:solidFill>
                  <a:srgbClr val="FE0000"/>
                </a:solidFill>
                <a:ea typeface="黑体" pitchFamily="49" charset="-122"/>
                <a:cs typeface="Times New Roman" pitchFamily="18" charset="0"/>
              </a:rPr>
              <a:t>分段</a:t>
            </a:r>
          </a:p>
        </p:txBody>
      </p:sp>
      <p:pic>
        <p:nvPicPr>
          <p:cNvPr id="69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1627212"/>
            <a:ext cx="7781925"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875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2738">
                                            <p:txEl>
                                              <p:pRg st="0" end="0"/>
                                            </p:txEl>
                                          </p:spTgt>
                                        </p:tgtEl>
                                        <p:attrNameLst>
                                          <p:attrName>style.visibility</p:attrName>
                                        </p:attrNameLst>
                                      </p:cBhvr>
                                      <p:to>
                                        <p:strVal val="visible"/>
                                      </p:to>
                                    </p:set>
                                    <p:anim calcmode="lin" valueType="num">
                                      <p:cBhvr additive="base">
                                        <p:cTn id="7" dur="500" fill="hold"/>
                                        <p:tgtEl>
                                          <p:spTgt spid="3727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27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90178"/>
                                        </p:tgtEl>
                                        <p:attrNameLst>
                                          <p:attrName>style.visibility</p:attrName>
                                        </p:attrNameLst>
                                      </p:cBhvr>
                                      <p:to>
                                        <p:strVal val="visible"/>
                                      </p:to>
                                    </p:set>
                                    <p:animEffect transition="in" filter="circle(in)">
                                      <p:cBhvr>
                                        <p:cTn id="13" dur="2000"/>
                                        <p:tgtEl>
                                          <p:spTgt spid="69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p:cNvSpPr>
          <p:nvPr>
            <p:ph type="body" idx="4294967295"/>
          </p:nvPr>
        </p:nvSpPr>
        <p:spPr>
          <a:xfrm>
            <a:off x="0" y="1124744"/>
            <a:ext cx="8531225" cy="5040313"/>
          </a:xfrm>
        </p:spPr>
        <p:txBody>
          <a:bodyPr/>
          <a:lstStyle/>
          <a:p>
            <a:pPr>
              <a:lnSpc>
                <a:spcPct val="110000"/>
              </a:lnSpc>
              <a:spcAft>
                <a:spcPct val="20000"/>
              </a:spcAft>
              <a:buFont typeface="Wingdings" pitchFamily="2" charset="2"/>
              <a:buChar char="l"/>
            </a:pPr>
            <a:r>
              <a:rPr lang="zh-CN" altLang="en-US" dirty="0">
                <a:latin typeface="+mn-ea"/>
                <a:ea typeface="+mn-ea"/>
              </a:rPr>
              <a:t>分段的优点</a:t>
            </a:r>
          </a:p>
          <a:p>
            <a:pPr lvl="1">
              <a:lnSpc>
                <a:spcPct val="110000"/>
              </a:lnSpc>
              <a:spcAft>
                <a:spcPct val="20000"/>
              </a:spcAft>
              <a:buFont typeface="Wingdings" pitchFamily="2" charset="2"/>
              <a:buChar char="Ø"/>
            </a:pPr>
            <a:r>
              <a:rPr lang="zh-CN" altLang="en-US" b="0" dirty="0">
                <a:latin typeface="+mn-ea"/>
                <a:ea typeface="+mn-ea"/>
              </a:rPr>
              <a:t>便于程序模块化设计</a:t>
            </a:r>
            <a:endParaRPr lang="en-US" altLang="zh-CN" b="0" dirty="0">
              <a:latin typeface="+mn-ea"/>
              <a:ea typeface="+mn-ea"/>
            </a:endParaRPr>
          </a:p>
          <a:p>
            <a:pPr lvl="1">
              <a:lnSpc>
                <a:spcPct val="110000"/>
              </a:lnSpc>
              <a:spcAft>
                <a:spcPct val="20000"/>
              </a:spcAft>
              <a:buFont typeface="Wingdings" pitchFamily="2" charset="2"/>
              <a:buChar char="Ø"/>
            </a:pPr>
            <a:r>
              <a:rPr lang="zh-CN" altLang="en-US" b="0" dirty="0">
                <a:latin typeface="+mn-ea"/>
                <a:ea typeface="+mn-ea"/>
              </a:rPr>
              <a:t>便于动态链接</a:t>
            </a:r>
            <a:endParaRPr lang="en-US" altLang="zh-CN" b="0" dirty="0">
              <a:latin typeface="+mn-ea"/>
              <a:ea typeface="+mn-ea"/>
            </a:endParaRPr>
          </a:p>
          <a:p>
            <a:pPr lvl="1">
              <a:lnSpc>
                <a:spcPct val="110000"/>
              </a:lnSpc>
              <a:spcAft>
                <a:spcPct val="20000"/>
              </a:spcAft>
              <a:buFont typeface="Wingdings" pitchFamily="2" charset="2"/>
              <a:buChar char="Ø"/>
            </a:pPr>
            <a:r>
              <a:rPr lang="zh-CN" altLang="en-US" b="0" dirty="0">
                <a:latin typeface="+mn-ea"/>
                <a:ea typeface="+mn-ea"/>
              </a:rPr>
              <a:t>便于保护和共享</a:t>
            </a:r>
            <a:endParaRPr lang="en-US" altLang="zh-CN" b="0" dirty="0">
              <a:latin typeface="+mn-ea"/>
              <a:ea typeface="+mn-ea"/>
            </a:endParaRPr>
          </a:p>
          <a:p>
            <a:pPr lvl="1">
              <a:lnSpc>
                <a:spcPct val="110000"/>
              </a:lnSpc>
              <a:spcAft>
                <a:spcPct val="20000"/>
              </a:spcAft>
              <a:buFont typeface="Wingdings" pitchFamily="2" charset="2"/>
              <a:buChar char="Ø"/>
            </a:pPr>
            <a:r>
              <a:rPr lang="zh-CN" altLang="en-US" b="0" dirty="0">
                <a:latin typeface="+mn-ea"/>
                <a:ea typeface="+mn-ea"/>
              </a:rPr>
              <a:t>无内部碎片</a:t>
            </a:r>
          </a:p>
          <a:p>
            <a:pPr>
              <a:lnSpc>
                <a:spcPct val="110000"/>
              </a:lnSpc>
              <a:spcAft>
                <a:spcPct val="20000"/>
              </a:spcAft>
              <a:buFont typeface="Wingdings" pitchFamily="2" charset="2"/>
              <a:buChar char="l"/>
            </a:pPr>
            <a:r>
              <a:rPr lang="zh-CN" altLang="en-US" dirty="0">
                <a:latin typeface="+mn-ea"/>
                <a:ea typeface="+mn-ea"/>
              </a:rPr>
              <a:t>分段的缺点</a:t>
            </a:r>
          </a:p>
          <a:p>
            <a:pPr lvl="1">
              <a:lnSpc>
                <a:spcPct val="110000"/>
              </a:lnSpc>
              <a:spcAft>
                <a:spcPct val="20000"/>
              </a:spcAft>
              <a:buFont typeface="Wingdings" pitchFamily="2" charset="2"/>
              <a:buChar char="Ø"/>
            </a:pPr>
            <a:r>
              <a:rPr lang="zh-CN" altLang="en-US" b="0" dirty="0">
                <a:latin typeface="+mn-ea"/>
                <a:ea typeface="+mn-ea"/>
              </a:rPr>
              <a:t>地址转换需要硬件的支持</a:t>
            </a:r>
            <a:r>
              <a:rPr lang="en-US" altLang="zh-CN" b="0" dirty="0">
                <a:latin typeface="+mn-ea"/>
                <a:ea typeface="+mn-ea"/>
              </a:rPr>
              <a:t>——</a:t>
            </a:r>
            <a:r>
              <a:rPr lang="zh-CN" altLang="en-US" b="0" dirty="0">
                <a:latin typeface="+mn-ea"/>
                <a:ea typeface="+mn-ea"/>
              </a:rPr>
              <a:t>段表寄存器</a:t>
            </a:r>
            <a:endParaRPr lang="en-US" altLang="zh-CN" b="0" dirty="0">
              <a:latin typeface="+mn-ea"/>
              <a:ea typeface="+mn-ea"/>
            </a:endParaRPr>
          </a:p>
          <a:p>
            <a:pPr lvl="1">
              <a:lnSpc>
                <a:spcPct val="110000"/>
              </a:lnSpc>
              <a:spcAft>
                <a:spcPct val="20000"/>
              </a:spcAft>
              <a:buFont typeface="Wingdings" pitchFamily="2" charset="2"/>
              <a:buChar char="Ø"/>
            </a:pPr>
            <a:r>
              <a:rPr lang="zh-CN" altLang="en-US" b="0" dirty="0">
                <a:latin typeface="+mn-ea"/>
                <a:ea typeface="+mn-ea"/>
              </a:rPr>
              <a:t>分段的最大尺寸受到主存可用空间的限制</a:t>
            </a:r>
            <a:endParaRPr lang="en-US" altLang="zh-CN" b="0" dirty="0">
              <a:latin typeface="+mn-ea"/>
              <a:ea typeface="+mn-ea"/>
            </a:endParaRPr>
          </a:p>
          <a:p>
            <a:pPr lvl="1">
              <a:lnSpc>
                <a:spcPct val="110000"/>
              </a:lnSpc>
              <a:spcAft>
                <a:spcPct val="20000"/>
              </a:spcAft>
              <a:buFont typeface="Wingdings" pitchFamily="2" charset="2"/>
              <a:buChar char="Ø"/>
            </a:pPr>
            <a:r>
              <a:rPr lang="zh-CN" altLang="en-US" b="0" dirty="0">
                <a:latin typeface="+mn-ea"/>
                <a:ea typeface="+mn-ea"/>
              </a:rPr>
              <a:t>有外部碎片</a:t>
            </a:r>
          </a:p>
          <a:p>
            <a:pPr lvl="1">
              <a:spcAft>
                <a:spcPct val="20000"/>
              </a:spcAft>
              <a:buFont typeface="Wingdings" pitchFamily="2" charset="2"/>
              <a:buChar char="Ø"/>
            </a:pPr>
            <a:endParaRPr lang="en-US" altLang="zh-CN" dirty="0">
              <a:latin typeface="楷体_GB2312" pitchFamily="49" charset="-122"/>
              <a:ea typeface="楷体_GB2312" pitchFamily="49" charset="-122"/>
            </a:endParaRPr>
          </a:p>
        </p:txBody>
      </p:sp>
      <p:sp>
        <p:nvSpPr>
          <p:cNvPr id="680963"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3.3.2 </a:t>
            </a:r>
            <a:r>
              <a:rPr kumimoji="0" lang="zh-CN" altLang="en-US" sz="4000" b="1" dirty="0">
                <a:solidFill>
                  <a:srgbClr val="FE0000"/>
                </a:solidFill>
                <a:ea typeface="黑体" pitchFamily="49" charset="-122"/>
                <a:cs typeface="Times New Roman" pitchFamily="18" charset="0"/>
              </a:rPr>
              <a:t>分段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0962">
                                            <p:txEl>
                                              <p:pRg st="0" end="0"/>
                                            </p:txEl>
                                          </p:spTgt>
                                        </p:tgtEl>
                                        <p:attrNameLst>
                                          <p:attrName>style.visibility</p:attrName>
                                        </p:attrNameLst>
                                      </p:cBhvr>
                                      <p:to>
                                        <p:strVal val="visible"/>
                                      </p:to>
                                    </p:set>
                                    <p:anim calcmode="lin" valueType="num">
                                      <p:cBhvr additive="base">
                                        <p:cTn id="7" dur="500" fill="hold"/>
                                        <p:tgtEl>
                                          <p:spTgt spid="6809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09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0962">
                                            <p:txEl>
                                              <p:pRg st="1" end="1"/>
                                            </p:txEl>
                                          </p:spTgt>
                                        </p:tgtEl>
                                        <p:attrNameLst>
                                          <p:attrName>style.visibility</p:attrName>
                                        </p:attrNameLst>
                                      </p:cBhvr>
                                      <p:to>
                                        <p:strVal val="visible"/>
                                      </p:to>
                                    </p:set>
                                    <p:anim calcmode="lin" valueType="num">
                                      <p:cBhvr additive="base">
                                        <p:cTn id="13" dur="500" fill="hold"/>
                                        <p:tgtEl>
                                          <p:spTgt spid="6809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09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80962">
                                            <p:txEl>
                                              <p:pRg st="2" end="2"/>
                                            </p:txEl>
                                          </p:spTgt>
                                        </p:tgtEl>
                                        <p:attrNameLst>
                                          <p:attrName>style.visibility</p:attrName>
                                        </p:attrNameLst>
                                      </p:cBhvr>
                                      <p:to>
                                        <p:strVal val="visible"/>
                                      </p:to>
                                    </p:set>
                                    <p:anim calcmode="lin" valueType="num">
                                      <p:cBhvr additive="base">
                                        <p:cTn id="19" dur="500" fill="hold"/>
                                        <p:tgtEl>
                                          <p:spTgt spid="68096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09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80962">
                                            <p:txEl>
                                              <p:pRg st="3" end="3"/>
                                            </p:txEl>
                                          </p:spTgt>
                                        </p:tgtEl>
                                        <p:attrNameLst>
                                          <p:attrName>style.visibility</p:attrName>
                                        </p:attrNameLst>
                                      </p:cBhvr>
                                      <p:to>
                                        <p:strVal val="visible"/>
                                      </p:to>
                                    </p:set>
                                    <p:anim calcmode="lin" valueType="num">
                                      <p:cBhvr additive="base">
                                        <p:cTn id="25" dur="500" fill="hold"/>
                                        <p:tgtEl>
                                          <p:spTgt spid="68096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09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80962">
                                            <p:txEl>
                                              <p:pRg st="4" end="4"/>
                                            </p:txEl>
                                          </p:spTgt>
                                        </p:tgtEl>
                                        <p:attrNameLst>
                                          <p:attrName>style.visibility</p:attrName>
                                        </p:attrNameLst>
                                      </p:cBhvr>
                                      <p:to>
                                        <p:strVal val="visible"/>
                                      </p:to>
                                    </p:set>
                                    <p:anim calcmode="lin" valueType="num">
                                      <p:cBhvr additive="base">
                                        <p:cTn id="31" dur="500" fill="hold"/>
                                        <p:tgtEl>
                                          <p:spTgt spid="68096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8096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80962">
                                            <p:txEl>
                                              <p:pRg st="5" end="5"/>
                                            </p:txEl>
                                          </p:spTgt>
                                        </p:tgtEl>
                                        <p:attrNameLst>
                                          <p:attrName>style.visibility</p:attrName>
                                        </p:attrNameLst>
                                      </p:cBhvr>
                                      <p:to>
                                        <p:strVal val="visible"/>
                                      </p:to>
                                    </p:set>
                                    <p:anim calcmode="lin" valueType="num">
                                      <p:cBhvr additive="base">
                                        <p:cTn id="37" dur="500" fill="hold"/>
                                        <p:tgtEl>
                                          <p:spTgt spid="68096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8096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80962">
                                            <p:txEl>
                                              <p:pRg st="6" end="6"/>
                                            </p:txEl>
                                          </p:spTgt>
                                        </p:tgtEl>
                                        <p:attrNameLst>
                                          <p:attrName>style.visibility</p:attrName>
                                        </p:attrNameLst>
                                      </p:cBhvr>
                                      <p:to>
                                        <p:strVal val="visible"/>
                                      </p:to>
                                    </p:set>
                                    <p:anim calcmode="lin" valueType="num">
                                      <p:cBhvr additive="base">
                                        <p:cTn id="43" dur="500" fill="hold"/>
                                        <p:tgtEl>
                                          <p:spTgt spid="68096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8096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80962">
                                            <p:txEl>
                                              <p:pRg st="7" end="7"/>
                                            </p:txEl>
                                          </p:spTgt>
                                        </p:tgtEl>
                                        <p:attrNameLst>
                                          <p:attrName>style.visibility</p:attrName>
                                        </p:attrNameLst>
                                      </p:cBhvr>
                                      <p:to>
                                        <p:strVal val="visible"/>
                                      </p:to>
                                    </p:set>
                                    <p:anim calcmode="lin" valueType="num">
                                      <p:cBhvr additive="base">
                                        <p:cTn id="49" dur="500" fill="hold"/>
                                        <p:tgtEl>
                                          <p:spTgt spid="68096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8096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80962">
                                            <p:txEl>
                                              <p:pRg st="8" end="8"/>
                                            </p:txEl>
                                          </p:spTgt>
                                        </p:tgtEl>
                                        <p:attrNameLst>
                                          <p:attrName>style.visibility</p:attrName>
                                        </p:attrNameLst>
                                      </p:cBhvr>
                                      <p:to>
                                        <p:strVal val="visible"/>
                                      </p:to>
                                    </p:set>
                                    <p:anim calcmode="lin" valueType="num">
                                      <p:cBhvr additive="base">
                                        <p:cTn id="55" dur="500" fill="hold"/>
                                        <p:tgtEl>
                                          <p:spTgt spid="68096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8096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p:cNvSpPr>
          <p:nvPr>
            <p:ph type="body" sz="half" idx="4294967295"/>
          </p:nvPr>
        </p:nvSpPr>
        <p:spPr>
          <a:xfrm>
            <a:off x="0" y="1052736"/>
            <a:ext cx="8893175" cy="4929188"/>
          </a:xfrm>
        </p:spPr>
        <p:txBody>
          <a:bodyPr/>
          <a:lstStyle/>
          <a:p>
            <a:pPr marL="457200" indent="-457200">
              <a:lnSpc>
                <a:spcPct val="120000"/>
              </a:lnSpc>
              <a:spcAft>
                <a:spcPct val="20000"/>
              </a:spcAft>
              <a:buFont typeface="Wingdings" pitchFamily="2" charset="2"/>
              <a:buChar char="l"/>
            </a:pPr>
            <a:r>
              <a:rPr lang="zh-CN" altLang="en-US" dirty="0">
                <a:latin typeface="+mn-ea"/>
                <a:ea typeface="+mn-ea"/>
              </a:rPr>
              <a:t>分页和分段的比较</a:t>
            </a:r>
          </a:p>
          <a:p>
            <a:pPr marL="838200" lvl="1" indent="-381000">
              <a:lnSpc>
                <a:spcPct val="120000"/>
              </a:lnSpc>
              <a:spcAft>
                <a:spcPct val="20000"/>
              </a:spcAft>
              <a:buFont typeface="Wingdings" pitchFamily="2" charset="2"/>
              <a:buAutoNum type="circleNumDbPlain"/>
            </a:pPr>
            <a:r>
              <a:rPr lang="zh-CN" altLang="en-US" dirty="0">
                <a:solidFill>
                  <a:srgbClr val="FF0000"/>
                </a:solidFill>
                <a:latin typeface="+mn-ea"/>
                <a:ea typeface="+mn-ea"/>
              </a:rPr>
              <a:t>页</a:t>
            </a:r>
            <a:r>
              <a:rPr lang="zh-CN" altLang="en-US" b="0" dirty="0">
                <a:latin typeface="+mn-ea"/>
                <a:ea typeface="+mn-ea"/>
              </a:rPr>
              <a:t>是信息的</a:t>
            </a:r>
            <a:r>
              <a:rPr lang="zh-CN" altLang="en-US" dirty="0">
                <a:solidFill>
                  <a:srgbClr val="FF0000"/>
                </a:solidFill>
                <a:latin typeface="+mn-ea"/>
                <a:ea typeface="+mn-ea"/>
              </a:rPr>
              <a:t>物理单位</a:t>
            </a:r>
            <a:r>
              <a:rPr lang="zh-CN" altLang="en-US" b="0" dirty="0">
                <a:latin typeface="+mn-ea"/>
                <a:ea typeface="+mn-ea"/>
              </a:rPr>
              <a:t>，分页的目的是实现离散分配，减少内存的外部碎片，提高内存的利用率。或者说，分页仅仅是由于</a:t>
            </a:r>
            <a:r>
              <a:rPr lang="zh-CN" altLang="en-US" dirty="0">
                <a:solidFill>
                  <a:srgbClr val="FF0000"/>
                </a:solidFill>
                <a:latin typeface="+mn-ea"/>
                <a:ea typeface="+mn-ea"/>
              </a:rPr>
              <a:t>系统管理</a:t>
            </a:r>
            <a:r>
              <a:rPr lang="zh-CN" altLang="en-US" b="0" dirty="0">
                <a:latin typeface="+mn-ea"/>
                <a:ea typeface="+mn-ea"/>
              </a:rPr>
              <a:t>的需要而不是用户的需要。</a:t>
            </a:r>
            <a:r>
              <a:rPr lang="zh-CN" altLang="en-US" dirty="0">
                <a:solidFill>
                  <a:schemeClr val="hlink"/>
                </a:solidFill>
                <a:latin typeface="+mn-ea"/>
                <a:ea typeface="+mn-ea"/>
              </a:rPr>
              <a:t>段</a:t>
            </a:r>
            <a:r>
              <a:rPr lang="zh-CN" altLang="en-US" b="0" dirty="0">
                <a:latin typeface="+mn-ea"/>
                <a:ea typeface="+mn-ea"/>
              </a:rPr>
              <a:t>则是信息的</a:t>
            </a:r>
            <a:r>
              <a:rPr lang="zh-CN" altLang="en-US" dirty="0">
                <a:solidFill>
                  <a:schemeClr val="hlink"/>
                </a:solidFill>
                <a:latin typeface="+mn-ea"/>
                <a:ea typeface="+mn-ea"/>
              </a:rPr>
              <a:t>逻辑单位</a:t>
            </a:r>
            <a:r>
              <a:rPr lang="zh-CN" altLang="en-US" b="0" dirty="0">
                <a:latin typeface="+mn-ea"/>
                <a:ea typeface="+mn-ea"/>
              </a:rPr>
              <a:t>，它含有一组意义相对完整的信息。分段的目的是为了能更好地满足</a:t>
            </a:r>
            <a:r>
              <a:rPr lang="zh-CN" altLang="en-US" dirty="0">
                <a:solidFill>
                  <a:schemeClr val="hlink"/>
                </a:solidFill>
                <a:latin typeface="+mn-ea"/>
                <a:ea typeface="+mn-ea"/>
              </a:rPr>
              <a:t>用户</a:t>
            </a:r>
            <a:r>
              <a:rPr lang="zh-CN" altLang="en-US" b="0" dirty="0">
                <a:latin typeface="+mn-ea"/>
                <a:ea typeface="+mn-ea"/>
              </a:rPr>
              <a:t>的需要。</a:t>
            </a:r>
          </a:p>
          <a:p>
            <a:pPr marL="838200" lvl="1" indent="-381000">
              <a:lnSpc>
                <a:spcPct val="120000"/>
              </a:lnSpc>
              <a:spcAft>
                <a:spcPct val="20000"/>
              </a:spcAft>
              <a:buFont typeface="Wingdings" pitchFamily="2" charset="2"/>
              <a:buAutoNum type="circleNumDbPlain"/>
            </a:pPr>
            <a:r>
              <a:rPr lang="zh-CN" altLang="en-US" dirty="0">
                <a:solidFill>
                  <a:srgbClr val="FF0000"/>
                </a:solidFill>
                <a:latin typeface="+mn-ea"/>
                <a:ea typeface="+mn-ea"/>
              </a:rPr>
              <a:t>页</a:t>
            </a:r>
            <a:r>
              <a:rPr lang="zh-CN" altLang="en-US" b="0" dirty="0">
                <a:latin typeface="+mn-ea"/>
                <a:ea typeface="+mn-ea"/>
              </a:rPr>
              <a:t>的大小</a:t>
            </a:r>
            <a:r>
              <a:rPr lang="zh-CN" altLang="en-US" dirty="0">
                <a:solidFill>
                  <a:srgbClr val="FF0000"/>
                </a:solidFill>
                <a:latin typeface="+mn-ea"/>
                <a:ea typeface="+mn-ea"/>
              </a:rPr>
              <a:t>固定</a:t>
            </a:r>
            <a:r>
              <a:rPr lang="zh-CN" altLang="en-US" b="0" dirty="0">
                <a:latin typeface="+mn-ea"/>
                <a:ea typeface="+mn-ea"/>
              </a:rPr>
              <a:t>且由系统决定，由系统把逻辑地址划分为页号和页内地址两部分，是由机器硬件实现的，因而在系统中只能有一种大小的页面；而</a:t>
            </a:r>
            <a:r>
              <a:rPr lang="zh-CN" altLang="en-US" dirty="0">
                <a:solidFill>
                  <a:schemeClr val="hlink"/>
                </a:solidFill>
                <a:latin typeface="+mn-ea"/>
                <a:ea typeface="+mn-ea"/>
              </a:rPr>
              <a:t>段</a:t>
            </a:r>
            <a:r>
              <a:rPr lang="zh-CN" altLang="en-US" b="0" dirty="0">
                <a:latin typeface="+mn-ea"/>
                <a:ea typeface="+mn-ea"/>
              </a:rPr>
              <a:t>的长度却</a:t>
            </a:r>
            <a:r>
              <a:rPr lang="zh-CN" altLang="en-US" dirty="0">
                <a:solidFill>
                  <a:schemeClr val="hlink"/>
                </a:solidFill>
                <a:latin typeface="+mn-ea"/>
                <a:ea typeface="+mn-ea"/>
              </a:rPr>
              <a:t>不固定</a:t>
            </a:r>
            <a:r>
              <a:rPr lang="zh-CN" altLang="en-US" b="0" dirty="0">
                <a:latin typeface="+mn-ea"/>
                <a:ea typeface="+mn-ea"/>
              </a:rPr>
              <a:t>，决定于用户所编写的程序，通常由编译程序在对源程序进行编译时，根据信息的性质来划分。</a:t>
            </a:r>
          </a:p>
          <a:p>
            <a:pPr marL="457200" indent="-457200">
              <a:spcAft>
                <a:spcPct val="20000"/>
              </a:spcAft>
              <a:buFont typeface="Wingdings" pitchFamily="2" charset="2"/>
              <a:buNone/>
            </a:pPr>
            <a:endParaRPr lang="en-US" altLang="zh-CN" sz="2400" b="0" dirty="0">
              <a:ea typeface="楷体_GB2312" pitchFamily="49" charset="-122"/>
            </a:endParaRPr>
          </a:p>
        </p:txBody>
      </p:sp>
      <p:sp>
        <p:nvSpPr>
          <p:cNvPr id="370691"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3.3.2 </a:t>
            </a:r>
            <a:r>
              <a:rPr kumimoji="0" lang="zh-CN" altLang="en-US" sz="4000" b="1" dirty="0">
                <a:solidFill>
                  <a:srgbClr val="FE0000"/>
                </a:solidFill>
                <a:ea typeface="黑体" pitchFamily="49" charset="-122"/>
                <a:cs typeface="Times New Roman" pitchFamily="18" charset="0"/>
              </a:rPr>
              <a:t>分段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0690">
                                            <p:txEl>
                                              <p:pRg st="0" end="0"/>
                                            </p:txEl>
                                          </p:spTgt>
                                        </p:tgtEl>
                                        <p:attrNameLst>
                                          <p:attrName>style.visibility</p:attrName>
                                        </p:attrNameLst>
                                      </p:cBhvr>
                                      <p:to>
                                        <p:strVal val="visible"/>
                                      </p:to>
                                    </p:set>
                                    <p:anim calcmode="lin" valueType="num">
                                      <p:cBhvr additive="base">
                                        <p:cTn id="7" dur="500" fill="hold"/>
                                        <p:tgtEl>
                                          <p:spTgt spid="3706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0690">
                                            <p:txEl>
                                              <p:pRg st="1" end="1"/>
                                            </p:txEl>
                                          </p:spTgt>
                                        </p:tgtEl>
                                        <p:attrNameLst>
                                          <p:attrName>style.visibility</p:attrName>
                                        </p:attrNameLst>
                                      </p:cBhvr>
                                      <p:to>
                                        <p:strVal val="visible"/>
                                      </p:to>
                                    </p:set>
                                    <p:anim calcmode="lin" valueType="num">
                                      <p:cBhvr additive="base">
                                        <p:cTn id="13" dur="1000" fill="hold"/>
                                        <p:tgtEl>
                                          <p:spTgt spid="370690">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706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70690">
                                            <p:txEl>
                                              <p:pRg st="2" end="2"/>
                                            </p:txEl>
                                          </p:spTgt>
                                        </p:tgtEl>
                                        <p:attrNameLst>
                                          <p:attrName>style.visibility</p:attrName>
                                        </p:attrNameLst>
                                      </p:cBhvr>
                                      <p:to>
                                        <p:strVal val="visible"/>
                                      </p:to>
                                    </p:set>
                                    <p:anim calcmode="lin" valueType="num">
                                      <p:cBhvr additive="base">
                                        <p:cTn id="19" dur="1000" fill="hold"/>
                                        <p:tgtEl>
                                          <p:spTgt spid="370690">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7069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p:cNvSpPr>
          <p:nvPr>
            <p:ph type="body" sz="half" idx="4294967295"/>
          </p:nvPr>
        </p:nvSpPr>
        <p:spPr>
          <a:xfrm>
            <a:off x="0" y="1092200"/>
            <a:ext cx="9036050" cy="4929188"/>
          </a:xfrm>
        </p:spPr>
        <p:txBody>
          <a:bodyPr/>
          <a:lstStyle/>
          <a:p>
            <a:pPr marL="457200" indent="-457200">
              <a:lnSpc>
                <a:spcPct val="120000"/>
              </a:lnSpc>
              <a:spcAft>
                <a:spcPct val="20000"/>
              </a:spcAft>
              <a:buFont typeface="Wingdings" pitchFamily="2" charset="2"/>
              <a:buChar char="l"/>
            </a:pPr>
            <a:r>
              <a:rPr lang="zh-CN" altLang="en-US" dirty="0">
                <a:latin typeface="+mn-ea"/>
                <a:ea typeface="+mn-ea"/>
              </a:rPr>
              <a:t>分页和分段的比较（续）</a:t>
            </a:r>
          </a:p>
          <a:p>
            <a:pPr marL="838200" lvl="1" indent="-381000">
              <a:lnSpc>
                <a:spcPct val="120000"/>
              </a:lnSpc>
              <a:spcAft>
                <a:spcPct val="20000"/>
              </a:spcAft>
              <a:buFont typeface="Wingdings" pitchFamily="2" charset="2"/>
              <a:buAutoNum type="circleNumDbPlain" startAt="3"/>
            </a:pPr>
            <a:r>
              <a:rPr lang="zh-CN" altLang="en-US" dirty="0">
                <a:solidFill>
                  <a:srgbClr val="FF0000"/>
                </a:solidFill>
                <a:latin typeface="+mn-ea"/>
                <a:ea typeface="+mn-ea"/>
              </a:rPr>
              <a:t>分页</a:t>
            </a:r>
            <a:r>
              <a:rPr lang="zh-CN" altLang="en-US" b="0" dirty="0">
                <a:latin typeface="+mn-ea"/>
                <a:ea typeface="+mn-ea"/>
              </a:rPr>
              <a:t>的作业地址空间是</a:t>
            </a:r>
            <a:r>
              <a:rPr lang="zh-CN" altLang="en-US" dirty="0">
                <a:solidFill>
                  <a:srgbClr val="FF0000"/>
                </a:solidFill>
                <a:latin typeface="+mn-ea"/>
                <a:ea typeface="+mn-ea"/>
              </a:rPr>
              <a:t>一维</a:t>
            </a:r>
            <a:r>
              <a:rPr lang="zh-CN" altLang="en-US" b="0" dirty="0">
                <a:latin typeface="+mn-ea"/>
                <a:ea typeface="+mn-ea"/>
              </a:rPr>
              <a:t>的，即单一的线性地址空间，程序员只需利用一个记忆符，即可表示一个地址；而</a:t>
            </a:r>
            <a:r>
              <a:rPr lang="zh-CN" altLang="en-US" dirty="0">
                <a:solidFill>
                  <a:schemeClr val="hlink"/>
                </a:solidFill>
                <a:latin typeface="+mn-ea"/>
                <a:ea typeface="+mn-ea"/>
              </a:rPr>
              <a:t>分段</a:t>
            </a:r>
            <a:r>
              <a:rPr lang="zh-CN" altLang="en-US" b="0" dirty="0">
                <a:latin typeface="+mn-ea"/>
                <a:ea typeface="+mn-ea"/>
              </a:rPr>
              <a:t>的作业地址空间则是</a:t>
            </a:r>
            <a:r>
              <a:rPr lang="zh-CN" altLang="en-US" dirty="0">
                <a:solidFill>
                  <a:schemeClr val="hlink"/>
                </a:solidFill>
                <a:latin typeface="+mn-ea"/>
                <a:ea typeface="+mn-ea"/>
              </a:rPr>
              <a:t>二维</a:t>
            </a:r>
            <a:r>
              <a:rPr lang="zh-CN" altLang="en-US" b="0" dirty="0">
                <a:latin typeface="+mn-ea"/>
                <a:ea typeface="+mn-ea"/>
              </a:rPr>
              <a:t>的，程序员在标识一个地址时，既需给出段名，又需给出段内地址。</a:t>
            </a:r>
          </a:p>
          <a:p>
            <a:pPr marL="838200" lvl="1" indent="-381000">
              <a:lnSpc>
                <a:spcPct val="120000"/>
              </a:lnSpc>
              <a:spcAft>
                <a:spcPct val="20000"/>
              </a:spcAft>
              <a:buFont typeface="Wingdings" pitchFamily="2" charset="2"/>
              <a:buAutoNum type="circleNumDbPlain" startAt="3"/>
            </a:pPr>
            <a:r>
              <a:rPr lang="zh-CN" altLang="en-US" b="0" dirty="0">
                <a:latin typeface="+mn-ea"/>
                <a:ea typeface="+mn-ea"/>
              </a:rPr>
              <a:t>分页存储管理系统不易实现“共享”和“运行时动态链接”，而分段系统易于实现实现。</a:t>
            </a:r>
          </a:p>
        </p:txBody>
      </p:sp>
      <p:sp>
        <p:nvSpPr>
          <p:cNvPr id="373763"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3.3.2 </a:t>
            </a:r>
            <a:r>
              <a:rPr kumimoji="0" lang="zh-CN" altLang="en-US" sz="4000" b="1" dirty="0">
                <a:solidFill>
                  <a:srgbClr val="FE0000"/>
                </a:solidFill>
                <a:ea typeface="黑体" pitchFamily="49" charset="-122"/>
                <a:cs typeface="Times New Roman" pitchFamily="18" charset="0"/>
              </a:rPr>
              <a:t>分段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3762">
                                            <p:txEl>
                                              <p:pRg st="0" end="0"/>
                                            </p:txEl>
                                          </p:spTgt>
                                        </p:tgtEl>
                                        <p:attrNameLst>
                                          <p:attrName>style.visibility</p:attrName>
                                        </p:attrNameLst>
                                      </p:cBhvr>
                                      <p:to>
                                        <p:strVal val="visible"/>
                                      </p:to>
                                    </p:set>
                                    <p:anim calcmode="lin" valueType="num">
                                      <p:cBhvr additive="base">
                                        <p:cTn id="7" dur="500" fill="hold"/>
                                        <p:tgtEl>
                                          <p:spTgt spid="3737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37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3762">
                                            <p:txEl>
                                              <p:pRg st="1" end="1"/>
                                            </p:txEl>
                                          </p:spTgt>
                                        </p:tgtEl>
                                        <p:attrNameLst>
                                          <p:attrName>style.visibility</p:attrName>
                                        </p:attrNameLst>
                                      </p:cBhvr>
                                      <p:to>
                                        <p:strVal val="visible"/>
                                      </p:to>
                                    </p:set>
                                    <p:anim calcmode="lin" valueType="num">
                                      <p:cBhvr additive="base">
                                        <p:cTn id="13" dur="1000" fill="hold"/>
                                        <p:tgtEl>
                                          <p:spTgt spid="37376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737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73762">
                                            <p:txEl>
                                              <p:pRg st="2" end="2"/>
                                            </p:txEl>
                                          </p:spTgt>
                                        </p:tgtEl>
                                        <p:attrNameLst>
                                          <p:attrName>style.visibility</p:attrName>
                                        </p:attrNameLst>
                                      </p:cBhvr>
                                      <p:to>
                                        <p:strVal val="visible"/>
                                      </p:to>
                                    </p:set>
                                    <p:anim calcmode="lin" valueType="num">
                                      <p:cBhvr additive="base">
                                        <p:cTn id="19" dur="1000" fill="hold"/>
                                        <p:tgtEl>
                                          <p:spTgt spid="37376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7376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graphicFrame>
        <p:nvGraphicFramePr>
          <p:cNvPr id="5" name="图示 4"/>
          <p:cNvGraphicFramePr/>
          <p:nvPr>
            <p:extLst>
              <p:ext uri="{D42A27DB-BD31-4B8C-83A1-F6EECF244321}">
                <p14:modId xmlns:p14="http://schemas.microsoft.com/office/powerpoint/2010/main" val="1076975378"/>
              </p:ext>
            </p:extLst>
          </p:nvPr>
        </p:nvGraphicFramePr>
        <p:xfrm>
          <a:off x="179512" y="1397000"/>
          <a:ext cx="89644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719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p:cNvSpPr>
          <p:nvPr>
            <p:ph type="body" idx="4294967295"/>
          </p:nvPr>
        </p:nvSpPr>
        <p:spPr>
          <a:xfrm>
            <a:off x="250825" y="1125538"/>
            <a:ext cx="8893175" cy="5111750"/>
          </a:xfrm>
        </p:spPr>
        <p:txBody>
          <a:bodyPr/>
          <a:lstStyle/>
          <a:p>
            <a:pPr>
              <a:lnSpc>
                <a:spcPct val="120000"/>
              </a:lnSpc>
              <a:spcAft>
                <a:spcPct val="20000"/>
              </a:spcAft>
              <a:buFont typeface="Wingdings" pitchFamily="2" charset="2"/>
              <a:buChar char="l"/>
            </a:pPr>
            <a:r>
              <a:rPr lang="zh-CN" altLang="en-US" dirty="0">
                <a:latin typeface="+mn-ea"/>
                <a:ea typeface="+mn-ea"/>
              </a:rPr>
              <a:t>页式存储管理的主要优点</a:t>
            </a:r>
          </a:p>
          <a:p>
            <a:pPr>
              <a:lnSpc>
                <a:spcPct val="120000"/>
              </a:lnSpc>
              <a:spcAft>
                <a:spcPct val="20000"/>
              </a:spcAft>
              <a:buFont typeface="Wingdings" pitchFamily="2" charset="2"/>
              <a:buNone/>
            </a:pPr>
            <a:r>
              <a:rPr lang="zh-CN" altLang="en-US" sz="2400" b="0" dirty="0">
                <a:latin typeface="+mn-ea"/>
                <a:ea typeface="+mn-ea"/>
              </a:rPr>
              <a:t>         内存利用率高</a:t>
            </a:r>
          </a:p>
          <a:p>
            <a:pPr>
              <a:lnSpc>
                <a:spcPct val="120000"/>
              </a:lnSpc>
              <a:spcAft>
                <a:spcPct val="20000"/>
              </a:spcAft>
              <a:buFont typeface="Wingdings" pitchFamily="2" charset="2"/>
              <a:buChar char="l"/>
            </a:pPr>
            <a:r>
              <a:rPr lang="zh-CN" altLang="en-US" dirty="0">
                <a:latin typeface="+mn-ea"/>
                <a:ea typeface="+mn-ea"/>
              </a:rPr>
              <a:t>段式存储管理的主要优点</a:t>
            </a:r>
          </a:p>
          <a:p>
            <a:pPr>
              <a:lnSpc>
                <a:spcPct val="120000"/>
              </a:lnSpc>
              <a:spcAft>
                <a:spcPct val="20000"/>
              </a:spcAft>
              <a:buFont typeface="Wingdings" pitchFamily="2" charset="2"/>
              <a:buNone/>
            </a:pPr>
            <a:r>
              <a:rPr lang="zh-CN" altLang="en-US" sz="2400" b="0" dirty="0">
                <a:latin typeface="+mn-ea"/>
                <a:ea typeface="+mn-ea"/>
              </a:rPr>
              <a:t>        方便用户、易于共享、易于保护、可动态链接</a:t>
            </a:r>
          </a:p>
          <a:p>
            <a:pPr>
              <a:lnSpc>
                <a:spcPct val="120000"/>
              </a:lnSpc>
              <a:spcAft>
                <a:spcPct val="20000"/>
              </a:spcAft>
              <a:buFont typeface="Wingdings" pitchFamily="2" charset="2"/>
              <a:buChar char="l"/>
            </a:pPr>
            <a:r>
              <a:rPr lang="zh-CN" altLang="en-US" dirty="0">
                <a:latin typeface="+mn-ea"/>
                <a:ea typeface="+mn-ea"/>
              </a:rPr>
              <a:t>段页式存储管理的基本思想</a:t>
            </a:r>
          </a:p>
          <a:p>
            <a:pPr>
              <a:lnSpc>
                <a:spcPct val="120000"/>
              </a:lnSpc>
              <a:spcAft>
                <a:spcPct val="20000"/>
              </a:spcAft>
              <a:buFont typeface="Wingdings" pitchFamily="2" charset="2"/>
              <a:buNone/>
            </a:pPr>
            <a:r>
              <a:rPr lang="zh-CN" altLang="en-US" sz="2400" b="0" dirty="0">
                <a:effectLst>
                  <a:outerShdw blurRad="38100" dist="38100" dir="2700000" algn="tl">
                    <a:srgbClr val="C0C0C0"/>
                  </a:outerShdw>
                </a:effectLst>
                <a:latin typeface="+mn-ea"/>
                <a:ea typeface="+mn-ea"/>
              </a:rPr>
              <a:t>       </a:t>
            </a:r>
            <a:r>
              <a:rPr lang="zh-CN" altLang="en-US" sz="2400" b="0" dirty="0">
                <a:latin typeface="+mn-ea"/>
                <a:ea typeface="+mn-ea"/>
              </a:rPr>
              <a:t>采用</a:t>
            </a:r>
            <a:r>
              <a:rPr lang="zh-CN" altLang="en-US" sz="2400" i="1" dirty="0">
                <a:solidFill>
                  <a:srgbClr val="FF0000"/>
                </a:solidFill>
                <a:latin typeface="+mn-ea"/>
                <a:ea typeface="+mn-ea"/>
              </a:rPr>
              <a:t>分段方法组织用户程序</a:t>
            </a:r>
            <a:r>
              <a:rPr lang="zh-CN" altLang="en-US" sz="2400" b="0" dirty="0">
                <a:latin typeface="+mn-ea"/>
                <a:ea typeface="+mn-ea"/>
              </a:rPr>
              <a:t>，采用</a:t>
            </a:r>
            <a:r>
              <a:rPr lang="zh-CN" altLang="en-US" sz="2400" i="1" dirty="0">
                <a:solidFill>
                  <a:schemeClr val="hlink"/>
                </a:solidFill>
                <a:latin typeface="+mn-ea"/>
                <a:ea typeface="+mn-ea"/>
              </a:rPr>
              <a:t>分页方法分配和管理内存</a:t>
            </a:r>
            <a:r>
              <a:rPr lang="zh-CN" altLang="en-US" sz="2400" b="0" dirty="0">
                <a:latin typeface="+mn-ea"/>
                <a:ea typeface="+mn-ea"/>
              </a:rPr>
              <a:t>。即用户程序可以用模块化思想进行设计，一个用户程序由若干段构成。系统将内存划分成固定大小的页框，并将程序的每一段分割成若干页后装入内存执行。</a:t>
            </a:r>
          </a:p>
        </p:txBody>
      </p:sp>
      <p:sp>
        <p:nvSpPr>
          <p:cNvPr id="378884"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3.3.3 </a:t>
            </a:r>
            <a:r>
              <a:rPr kumimoji="0" lang="zh-CN" altLang="en-US" sz="4000" b="1" dirty="0">
                <a:solidFill>
                  <a:srgbClr val="FE0000"/>
                </a:solidFill>
                <a:ea typeface="黑体" pitchFamily="49" charset="-122"/>
                <a:cs typeface="Times New Roman" pitchFamily="18" charset="0"/>
              </a:rPr>
              <a:t>段页式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8882">
                                            <p:txEl>
                                              <p:pRg st="0" end="0"/>
                                            </p:txEl>
                                          </p:spTgt>
                                        </p:tgtEl>
                                        <p:attrNameLst>
                                          <p:attrName>style.visibility</p:attrName>
                                        </p:attrNameLst>
                                      </p:cBhvr>
                                      <p:to>
                                        <p:strVal val="visible"/>
                                      </p:to>
                                    </p:set>
                                    <p:anim calcmode="lin" valueType="num">
                                      <p:cBhvr additive="base">
                                        <p:cTn id="7" dur="500" fill="hold"/>
                                        <p:tgtEl>
                                          <p:spTgt spid="3788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8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78882">
                                            <p:txEl>
                                              <p:pRg st="1" end="1"/>
                                            </p:txEl>
                                          </p:spTgt>
                                        </p:tgtEl>
                                        <p:attrNameLst>
                                          <p:attrName>style.visibility</p:attrName>
                                        </p:attrNameLst>
                                      </p:cBhvr>
                                      <p:to>
                                        <p:strVal val="visible"/>
                                      </p:to>
                                    </p:set>
                                    <p:animEffect transition="in" filter="circle(in)">
                                      <p:cBhvr>
                                        <p:cTn id="13" dur="2000"/>
                                        <p:tgtEl>
                                          <p:spTgt spid="37888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78882">
                                            <p:txEl>
                                              <p:pRg st="2" end="2"/>
                                            </p:txEl>
                                          </p:spTgt>
                                        </p:tgtEl>
                                        <p:attrNameLst>
                                          <p:attrName>style.visibility</p:attrName>
                                        </p:attrNameLst>
                                      </p:cBhvr>
                                      <p:to>
                                        <p:strVal val="visible"/>
                                      </p:to>
                                    </p:set>
                                    <p:anim calcmode="lin" valueType="num">
                                      <p:cBhvr additive="base">
                                        <p:cTn id="18" dur="500" fill="hold"/>
                                        <p:tgtEl>
                                          <p:spTgt spid="378882">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788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78882">
                                            <p:txEl>
                                              <p:pRg st="3" end="3"/>
                                            </p:txEl>
                                          </p:spTgt>
                                        </p:tgtEl>
                                        <p:attrNameLst>
                                          <p:attrName>style.visibility</p:attrName>
                                        </p:attrNameLst>
                                      </p:cBhvr>
                                      <p:to>
                                        <p:strVal val="visible"/>
                                      </p:to>
                                    </p:set>
                                    <p:animEffect transition="in" filter="circle(in)">
                                      <p:cBhvr>
                                        <p:cTn id="24" dur="2000"/>
                                        <p:tgtEl>
                                          <p:spTgt spid="37888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78882">
                                            <p:txEl>
                                              <p:pRg st="4" end="4"/>
                                            </p:txEl>
                                          </p:spTgt>
                                        </p:tgtEl>
                                        <p:attrNameLst>
                                          <p:attrName>style.visibility</p:attrName>
                                        </p:attrNameLst>
                                      </p:cBhvr>
                                      <p:to>
                                        <p:strVal val="visible"/>
                                      </p:to>
                                    </p:set>
                                    <p:anim calcmode="lin" valueType="num">
                                      <p:cBhvr additive="base">
                                        <p:cTn id="29" dur="500" fill="hold"/>
                                        <p:tgtEl>
                                          <p:spTgt spid="378882">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7888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78882">
                                            <p:txEl>
                                              <p:pRg st="5" end="5"/>
                                            </p:txEl>
                                          </p:spTgt>
                                        </p:tgtEl>
                                        <p:attrNameLst>
                                          <p:attrName>style.visibility</p:attrName>
                                        </p:attrNameLst>
                                      </p:cBhvr>
                                      <p:to>
                                        <p:strVal val="visible"/>
                                      </p:to>
                                    </p:set>
                                    <p:animEffect transition="in" filter="circle(in)">
                                      <p:cBhvr>
                                        <p:cTn id="35" dur="2000"/>
                                        <p:tgtEl>
                                          <p:spTgt spid="3788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p:cNvSpPr>
          <p:nvPr>
            <p:ph type="body" idx="4294967295"/>
          </p:nvPr>
        </p:nvSpPr>
        <p:spPr>
          <a:xfrm>
            <a:off x="0" y="1052513"/>
            <a:ext cx="8362950" cy="4598987"/>
          </a:xfrm>
        </p:spPr>
        <p:txBody>
          <a:bodyPr/>
          <a:lstStyle/>
          <a:p>
            <a:pPr>
              <a:spcAft>
                <a:spcPct val="20000"/>
              </a:spcAft>
              <a:buFont typeface="Wingdings" pitchFamily="2" charset="2"/>
              <a:buChar char="l"/>
            </a:pPr>
            <a:r>
              <a:rPr lang="zh-CN" altLang="en-US" dirty="0">
                <a:latin typeface="+mn-ea"/>
                <a:ea typeface="+mn-ea"/>
              </a:rPr>
              <a:t>示例</a:t>
            </a:r>
          </a:p>
          <a:p>
            <a:pPr>
              <a:spcAft>
                <a:spcPct val="20000"/>
              </a:spcAft>
              <a:buFont typeface="Wingdings" pitchFamily="2" charset="2"/>
              <a:buNone/>
            </a:pPr>
            <a:r>
              <a:rPr lang="zh-CN" altLang="en-US" b="0" dirty="0">
                <a:effectLst>
                  <a:outerShdw blurRad="38100" dist="38100" dir="2700000" algn="tl">
                    <a:srgbClr val="C0C0C0"/>
                  </a:outerShdw>
                </a:effectLst>
                <a:ea typeface="黑体" pitchFamily="49" charset="-122"/>
              </a:rPr>
              <a:t>                   </a:t>
            </a:r>
            <a:endParaRPr lang="zh-CN" altLang="en-US" sz="2400" dirty="0">
              <a:solidFill>
                <a:srgbClr val="FF0000"/>
              </a:solidFill>
              <a:ea typeface="楷体_GB2312" pitchFamily="49" charset="-122"/>
            </a:endParaRPr>
          </a:p>
        </p:txBody>
      </p:sp>
      <p:sp>
        <p:nvSpPr>
          <p:cNvPr id="379914"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3.3.3 </a:t>
            </a:r>
            <a:r>
              <a:rPr kumimoji="0" lang="zh-CN" altLang="en-US" sz="4000" b="1" dirty="0">
                <a:solidFill>
                  <a:srgbClr val="FE0000"/>
                </a:solidFill>
                <a:ea typeface="黑体" pitchFamily="49" charset="-122"/>
                <a:cs typeface="Times New Roman" pitchFamily="18" charset="0"/>
              </a:rPr>
              <a:t>段页式</a:t>
            </a:r>
          </a:p>
        </p:txBody>
      </p:sp>
      <p:graphicFrame>
        <p:nvGraphicFramePr>
          <p:cNvPr id="379922" name="Object 18"/>
          <p:cNvGraphicFramePr>
            <a:graphicFrameLocks noChangeAspect="1"/>
          </p:cNvGraphicFramePr>
          <p:nvPr>
            <p:extLst>
              <p:ext uri="{D42A27DB-BD31-4B8C-83A1-F6EECF244321}">
                <p14:modId xmlns:p14="http://schemas.microsoft.com/office/powerpoint/2010/main" val="3924952393"/>
              </p:ext>
            </p:extLst>
          </p:nvPr>
        </p:nvGraphicFramePr>
        <p:xfrm>
          <a:off x="611560" y="2132856"/>
          <a:ext cx="8059932" cy="4896544"/>
        </p:xfrm>
        <a:graphic>
          <a:graphicData uri="http://schemas.openxmlformats.org/presentationml/2006/ole">
            <mc:AlternateContent xmlns:mc="http://schemas.openxmlformats.org/markup-compatibility/2006">
              <mc:Choice xmlns:v="urn:schemas-microsoft-com:vml" Requires="v">
                <p:oleObj spid="_x0000_s380127" name="Visio" r:id="rId3" imgW="3313524" imgH="2006956" progId="Visio.Drawing.11">
                  <p:embed/>
                </p:oleObj>
              </mc:Choice>
              <mc:Fallback>
                <p:oleObj name="Visio" r:id="rId3" imgW="3313524" imgH="2006956" progId="Visio.Drawing.11">
                  <p:embed/>
                  <p:pic>
                    <p:nvPicPr>
                      <p:cNvPr id="0" name="Object 18"/>
                      <p:cNvPicPr>
                        <a:picLocks noChangeAspect="1" noChangeArrowheads="1"/>
                      </p:cNvPicPr>
                      <p:nvPr/>
                    </p:nvPicPr>
                    <p:blipFill>
                      <a:blip r:embed="rId4"/>
                      <a:srcRect/>
                      <a:stretch>
                        <a:fillRect/>
                      </a:stretch>
                    </p:blipFill>
                    <p:spPr bwMode="auto">
                      <a:xfrm>
                        <a:off x="611560" y="2132856"/>
                        <a:ext cx="8059932" cy="4896544"/>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79906">
                                            <p:txEl>
                                              <p:pRg st="0" end="0"/>
                                            </p:txEl>
                                          </p:spTgt>
                                        </p:tgtEl>
                                        <p:attrNameLst>
                                          <p:attrName>style.visibility</p:attrName>
                                        </p:attrNameLst>
                                      </p:cBhvr>
                                      <p:to>
                                        <p:strVal val="visible"/>
                                      </p:to>
                                    </p:set>
                                    <p:animEffect transition="in" filter="circle(in)">
                                      <p:cBhvr>
                                        <p:cTn id="7" dur="2000"/>
                                        <p:tgtEl>
                                          <p:spTgt spid="3799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79922"/>
                                        </p:tgtEl>
                                        <p:attrNameLst>
                                          <p:attrName>style.visibility</p:attrName>
                                        </p:attrNameLst>
                                      </p:cBhvr>
                                      <p:to>
                                        <p:strVal val="visible"/>
                                      </p:to>
                                    </p:set>
                                    <p:animEffect transition="in" filter="circle(in)">
                                      <p:cBhvr>
                                        <p:cTn id="12" dur="2000"/>
                                        <p:tgtEl>
                                          <p:spTgt spid="379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p:cNvSpPr>
          <p:nvPr>
            <p:ph type="body" idx="4294967295"/>
          </p:nvPr>
        </p:nvSpPr>
        <p:spPr>
          <a:xfrm>
            <a:off x="0" y="1196975"/>
            <a:ext cx="8531225" cy="5040313"/>
          </a:xfrm>
        </p:spPr>
        <p:txBody>
          <a:bodyPr/>
          <a:lstStyle/>
          <a:p>
            <a:pPr>
              <a:spcAft>
                <a:spcPct val="20000"/>
              </a:spcAft>
              <a:buFont typeface="Wingdings" pitchFamily="2" charset="2"/>
              <a:buChar char="l"/>
            </a:pPr>
            <a:r>
              <a:rPr lang="zh-CN" altLang="en-US" dirty="0">
                <a:latin typeface="+mn-ea"/>
                <a:ea typeface="+mn-ea"/>
              </a:rPr>
              <a:t>段页式的优点</a:t>
            </a:r>
          </a:p>
          <a:p>
            <a:pPr lvl="1">
              <a:spcAft>
                <a:spcPct val="20000"/>
              </a:spcAft>
              <a:buFont typeface="Wingdings" pitchFamily="2" charset="2"/>
              <a:buChar char="Ø"/>
            </a:pPr>
            <a:r>
              <a:rPr lang="zh-CN" altLang="en-US" b="0" dirty="0">
                <a:latin typeface="+mn-ea"/>
                <a:ea typeface="+mn-ea"/>
              </a:rPr>
              <a:t>离散存储</a:t>
            </a:r>
          </a:p>
          <a:p>
            <a:pPr lvl="1">
              <a:spcAft>
                <a:spcPct val="20000"/>
              </a:spcAft>
              <a:buFont typeface="Wingdings" pitchFamily="2" charset="2"/>
              <a:buChar char="Ø"/>
            </a:pPr>
            <a:r>
              <a:rPr lang="zh-CN" altLang="en-US" b="0" dirty="0">
                <a:latin typeface="+mn-ea"/>
                <a:ea typeface="+mn-ea"/>
              </a:rPr>
              <a:t>内存利用率高</a:t>
            </a:r>
          </a:p>
          <a:p>
            <a:pPr lvl="1">
              <a:spcAft>
                <a:spcPct val="20000"/>
              </a:spcAft>
              <a:buFont typeface="Wingdings" pitchFamily="2" charset="2"/>
              <a:buChar char="Ø"/>
            </a:pPr>
            <a:r>
              <a:rPr lang="zh-CN" altLang="en-US" b="0" dirty="0">
                <a:latin typeface="+mn-ea"/>
                <a:ea typeface="+mn-ea"/>
              </a:rPr>
              <a:t>便于保护和共享，支持动态链接</a:t>
            </a:r>
          </a:p>
          <a:p>
            <a:pPr lvl="1">
              <a:spcAft>
                <a:spcPct val="20000"/>
              </a:spcAft>
              <a:buFont typeface="Wingdings" pitchFamily="2" charset="2"/>
              <a:buChar char="Ø"/>
            </a:pPr>
            <a:r>
              <a:rPr lang="zh-CN" altLang="en-US" b="0" dirty="0">
                <a:latin typeface="+mn-ea"/>
                <a:ea typeface="+mn-ea"/>
              </a:rPr>
              <a:t>无外部碎片</a:t>
            </a:r>
          </a:p>
          <a:p>
            <a:pPr>
              <a:spcAft>
                <a:spcPct val="20000"/>
              </a:spcAft>
              <a:buFont typeface="Wingdings" pitchFamily="2" charset="2"/>
              <a:buChar char="l"/>
            </a:pPr>
            <a:r>
              <a:rPr lang="zh-CN" altLang="en-US" dirty="0">
                <a:latin typeface="+mn-ea"/>
                <a:ea typeface="+mn-ea"/>
              </a:rPr>
              <a:t>段页式的缺点</a:t>
            </a:r>
          </a:p>
          <a:p>
            <a:pPr lvl="1">
              <a:spcAft>
                <a:spcPct val="20000"/>
              </a:spcAft>
              <a:buFont typeface="Wingdings" pitchFamily="2" charset="2"/>
              <a:buChar char="Ø"/>
            </a:pPr>
            <a:r>
              <a:rPr lang="zh-CN" altLang="en-US" b="0" dirty="0">
                <a:latin typeface="+mn-ea"/>
                <a:ea typeface="+mn-ea"/>
              </a:rPr>
              <a:t>地址转换复杂</a:t>
            </a:r>
          </a:p>
          <a:p>
            <a:pPr lvl="1">
              <a:spcAft>
                <a:spcPct val="20000"/>
              </a:spcAft>
              <a:buFont typeface="Wingdings" pitchFamily="2" charset="2"/>
              <a:buChar char="Ø"/>
            </a:pPr>
            <a:r>
              <a:rPr lang="zh-CN" altLang="en-US" b="0" dirty="0">
                <a:latin typeface="+mn-ea"/>
                <a:ea typeface="+mn-ea"/>
              </a:rPr>
              <a:t>有内部碎片</a:t>
            </a:r>
            <a:endParaRPr lang="zh-CN" altLang="en-US" dirty="0">
              <a:latin typeface="+mn-ea"/>
              <a:ea typeface="+mn-ea"/>
            </a:endParaRPr>
          </a:p>
        </p:txBody>
      </p:sp>
      <p:sp>
        <p:nvSpPr>
          <p:cNvPr id="692228"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3.3.3 </a:t>
            </a:r>
            <a:r>
              <a:rPr kumimoji="0" lang="zh-CN" altLang="en-US" sz="4000" b="1" dirty="0">
                <a:solidFill>
                  <a:srgbClr val="FE0000"/>
                </a:solidFill>
                <a:ea typeface="黑体" pitchFamily="49" charset="-122"/>
                <a:cs typeface="Times New Roman" pitchFamily="18" charset="0"/>
              </a:rPr>
              <a:t>段页式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92226">
                                            <p:txEl>
                                              <p:pRg st="0" end="0"/>
                                            </p:txEl>
                                          </p:spTgt>
                                        </p:tgtEl>
                                        <p:attrNameLst>
                                          <p:attrName>style.visibility</p:attrName>
                                        </p:attrNameLst>
                                      </p:cBhvr>
                                      <p:to>
                                        <p:strVal val="visible"/>
                                      </p:to>
                                    </p:set>
                                    <p:anim calcmode="lin" valueType="num">
                                      <p:cBhvr additive="base">
                                        <p:cTn id="7" dur="1000" fill="hold"/>
                                        <p:tgtEl>
                                          <p:spTgt spid="69222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22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92226">
                                            <p:txEl>
                                              <p:pRg st="1" end="1"/>
                                            </p:txEl>
                                          </p:spTgt>
                                        </p:tgtEl>
                                        <p:attrNameLst>
                                          <p:attrName>style.visibility</p:attrName>
                                        </p:attrNameLst>
                                      </p:cBhvr>
                                      <p:to>
                                        <p:strVal val="visible"/>
                                      </p:to>
                                    </p:set>
                                    <p:anim calcmode="lin" valueType="num">
                                      <p:cBhvr additive="base">
                                        <p:cTn id="13" dur="1000" fill="hold"/>
                                        <p:tgtEl>
                                          <p:spTgt spid="6922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9222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92226">
                                            <p:txEl>
                                              <p:pRg st="2" end="2"/>
                                            </p:txEl>
                                          </p:spTgt>
                                        </p:tgtEl>
                                        <p:attrNameLst>
                                          <p:attrName>style.visibility</p:attrName>
                                        </p:attrNameLst>
                                      </p:cBhvr>
                                      <p:to>
                                        <p:strVal val="visible"/>
                                      </p:to>
                                    </p:set>
                                    <p:anim calcmode="lin" valueType="num">
                                      <p:cBhvr additive="base">
                                        <p:cTn id="17" dur="1000" fill="hold"/>
                                        <p:tgtEl>
                                          <p:spTgt spid="692226">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692226">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692226">
                                            <p:txEl>
                                              <p:pRg st="3" end="3"/>
                                            </p:txEl>
                                          </p:spTgt>
                                        </p:tgtEl>
                                        <p:attrNameLst>
                                          <p:attrName>style.visibility</p:attrName>
                                        </p:attrNameLst>
                                      </p:cBhvr>
                                      <p:to>
                                        <p:strVal val="visible"/>
                                      </p:to>
                                    </p:set>
                                    <p:anim calcmode="lin" valueType="num">
                                      <p:cBhvr additive="base">
                                        <p:cTn id="21" dur="1000" fill="hold"/>
                                        <p:tgtEl>
                                          <p:spTgt spid="692226">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692226">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92226">
                                            <p:txEl>
                                              <p:pRg st="4" end="4"/>
                                            </p:txEl>
                                          </p:spTgt>
                                        </p:tgtEl>
                                        <p:attrNameLst>
                                          <p:attrName>style.visibility</p:attrName>
                                        </p:attrNameLst>
                                      </p:cBhvr>
                                      <p:to>
                                        <p:strVal val="visible"/>
                                      </p:to>
                                    </p:set>
                                    <p:anim calcmode="lin" valueType="num">
                                      <p:cBhvr additive="base">
                                        <p:cTn id="25" dur="1000" fill="hold"/>
                                        <p:tgtEl>
                                          <p:spTgt spid="692226">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922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92226">
                                            <p:txEl>
                                              <p:pRg st="5" end="5"/>
                                            </p:txEl>
                                          </p:spTgt>
                                        </p:tgtEl>
                                        <p:attrNameLst>
                                          <p:attrName>style.visibility</p:attrName>
                                        </p:attrNameLst>
                                      </p:cBhvr>
                                      <p:to>
                                        <p:strVal val="visible"/>
                                      </p:to>
                                    </p:set>
                                    <p:anim calcmode="lin" valueType="num">
                                      <p:cBhvr additive="base">
                                        <p:cTn id="31" dur="1000" fill="hold"/>
                                        <p:tgtEl>
                                          <p:spTgt spid="692226">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92226">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692226">
                                            <p:txEl>
                                              <p:pRg st="6" end="6"/>
                                            </p:txEl>
                                          </p:spTgt>
                                        </p:tgtEl>
                                        <p:attrNameLst>
                                          <p:attrName>style.visibility</p:attrName>
                                        </p:attrNameLst>
                                      </p:cBhvr>
                                      <p:to>
                                        <p:strVal val="visible"/>
                                      </p:to>
                                    </p:set>
                                    <p:anim calcmode="lin" valueType="num">
                                      <p:cBhvr additive="base">
                                        <p:cTn id="35" dur="1000" fill="hold"/>
                                        <p:tgtEl>
                                          <p:spTgt spid="692226">
                                            <p:txEl>
                                              <p:pRg st="6" end="6"/>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692226">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692226">
                                            <p:txEl>
                                              <p:pRg st="7" end="7"/>
                                            </p:txEl>
                                          </p:spTgt>
                                        </p:tgtEl>
                                        <p:attrNameLst>
                                          <p:attrName>style.visibility</p:attrName>
                                        </p:attrNameLst>
                                      </p:cBhvr>
                                      <p:to>
                                        <p:strVal val="visible"/>
                                      </p:to>
                                    </p:set>
                                    <p:anim calcmode="lin" valueType="num">
                                      <p:cBhvr additive="base">
                                        <p:cTn id="39" dur="1000" fill="hold"/>
                                        <p:tgtEl>
                                          <p:spTgt spid="692226">
                                            <p:txEl>
                                              <p:pRg st="7" end="7"/>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69222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p:cNvSpPr>
          <p:nvPr>
            <p:ph type="body" idx="4294967295"/>
          </p:nvPr>
        </p:nvSpPr>
        <p:spPr>
          <a:xfrm>
            <a:off x="250825" y="1052513"/>
            <a:ext cx="8893175" cy="5113337"/>
          </a:xfrm>
        </p:spPr>
        <p:txBody>
          <a:bodyPr/>
          <a:lstStyle/>
          <a:p>
            <a:pPr>
              <a:lnSpc>
                <a:spcPct val="125000"/>
              </a:lnSpc>
              <a:spcAft>
                <a:spcPct val="20000"/>
              </a:spcAft>
              <a:buFont typeface="Wingdings" pitchFamily="2" charset="2"/>
              <a:buChar char="l"/>
            </a:pPr>
            <a:r>
              <a:rPr lang="zh-CN" altLang="en-US" dirty="0">
                <a:latin typeface="+mn-ea"/>
                <a:ea typeface="+mn-ea"/>
              </a:rPr>
              <a:t>链接的含义</a:t>
            </a:r>
          </a:p>
          <a:p>
            <a:pPr>
              <a:lnSpc>
                <a:spcPct val="125000"/>
              </a:lnSpc>
              <a:spcAft>
                <a:spcPct val="20000"/>
              </a:spcAft>
              <a:buFont typeface="Wingdings" pitchFamily="2" charset="2"/>
              <a:buNone/>
            </a:pPr>
            <a:r>
              <a:rPr lang="zh-CN" altLang="en-US" sz="2400" b="0" dirty="0">
                <a:latin typeface="+mn-ea"/>
                <a:ea typeface="+mn-ea"/>
              </a:rPr>
              <a:t>      源程序经过编译后，可得到一组目标模块，再利用链接程序将这组目标模块链接形成加载模块。</a:t>
            </a:r>
          </a:p>
          <a:p>
            <a:pPr>
              <a:lnSpc>
                <a:spcPct val="125000"/>
              </a:lnSpc>
              <a:spcAft>
                <a:spcPct val="20000"/>
              </a:spcAft>
              <a:buFont typeface="Wingdings" pitchFamily="2" charset="2"/>
              <a:buChar char="l"/>
            </a:pPr>
            <a:r>
              <a:rPr lang="zh-CN" altLang="en-US" dirty="0">
                <a:latin typeface="+mn-ea"/>
                <a:ea typeface="+mn-ea"/>
              </a:rPr>
              <a:t>链接方式（</a:t>
            </a:r>
            <a:r>
              <a:rPr lang="zh-CN" altLang="en-US" dirty="0">
                <a:solidFill>
                  <a:srgbClr val="FF0000"/>
                </a:solidFill>
                <a:latin typeface="+mn-ea"/>
                <a:ea typeface="+mn-ea"/>
              </a:rPr>
              <a:t>链接的时机</a:t>
            </a:r>
            <a:r>
              <a:rPr lang="zh-CN" altLang="en-US" dirty="0">
                <a:latin typeface="+mn-ea"/>
                <a:ea typeface="+mn-ea"/>
              </a:rPr>
              <a:t>）</a:t>
            </a:r>
          </a:p>
          <a:p>
            <a:pPr lvl="1">
              <a:lnSpc>
                <a:spcPct val="125000"/>
              </a:lnSpc>
              <a:spcAft>
                <a:spcPct val="20000"/>
              </a:spcAft>
              <a:buFont typeface="Wingdings" pitchFamily="2" charset="2"/>
              <a:buChar char="Ø"/>
            </a:pPr>
            <a:r>
              <a:rPr lang="zh-CN" altLang="en-US" b="0" dirty="0">
                <a:latin typeface="+mn-ea"/>
                <a:ea typeface="+mn-ea"/>
              </a:rPr>
              <a:t>静态链接</a:t>
            </a:r>
            <a:r>
              <a:rPr lang="en-US" altLang="zh-CN" b="0" dirty="0">
                <a:latin typeface="+mn-ea"/>
                <a:ea typeface="+mn-ea"/>
              </a:rPr>
              <a:t>(Static linking)</a:t>
            </a:r>
          </a:p>
          <a:p>
            <a:pPr lvl="1">
              <a:lnSpc>
                <a:spcPct val="125000"/>
              </a:lnSpc>
              <a:spcAft>
                <a:spcPct val="20000"/>
              </a:spcAft>
              <a:buFont typeface="Wingdings" pitchFamily="2" charset="2"/>
              <a:buChar char="Ø"/>
            </a:pPr>
            <a:r>
              <a:rPr lang="zh-CN" altLang="en-US" b="0" dirty="0">
                <a:latin typeface="+mn-ea"/>
                <a:ea typeface="+mn-ea"/>
              </a:rPr>
              <a:t>加载时动态连接</a:t>
            </a:r>
            <a:r>
              <a:rPr lang="en-US" altLang="zh-CN" b="0" dirty="0">
                <a:latin typeface="+mn-ea"/>
                <a:ea typeface="+mn-ea"/>
              </a:rPr>
              <a:t>(Load-time Dynamic Linking)</a:t>
            </a:r>
          </a:p>
          <a:p>
            <a:pPr lvl="1">
              <a:lnSpc>
                <a:spcPct val="125000"/>
              </a:lnSpc>
              <a:spcAft>
                <a:spcPct val="20000"/>
              </a:spcAft>
              <a:buFont typeface="Wingdings" pitchFamily="2" charset="2"/>
              <a:buChar char="Ø"/>
            </a:pPr>
            <a:r>
              <a:rPr lang="zh-CN" altLang="en-US" b="0" dirty="0">
                <a:latin typeface="+mn-ea"/>
                <a:ea typeface="+mn-ea"/>
              </a:rPr>
              <a:t>运行时动态链接</a:t>
            </a:r>
            <a:r>
              <a:rPr lang="en-US" altLang="zh-CN" b="0" dirty="0">
                <a:latin typeface="+mn-ea"/>
                <a:ea typeface="+mn-ea"/>
              </a:rPr>
              <a:t>(Runtime Dynamic Linking)</a:t>
            </a:r>
          </a:p>
          <a:p>
            <a:pPr lvl="1">
              <a:spcAft>
                <a:spcPct val="20000"/>
              </a:spcAft>
              <a:buFont typeface="Wingdings" pitchFamily="2" charset="2"/>
              <a:buChar char="Ø"/>
            </a:pPr>
            <a:endParaRPr lang="en-US" altLang="zh-CN" b="0" dirty="0">
              <a:latin typeface="楷体_GB2312" pitchFamily="49" charset="-122"/>
              <a:ea typeface="楷体_GB2312" pitchFamily="49" charset="-122"/>
            </a:endParaRPr>
          </a:p>
          <a:p>
            <a:pPr lvl="1">
              <a:lnSpc>
                <a:spcPct val="80000"/>
              </a:lnSpc>
              <a:spcAft>
                <a:spcPct val="20000"/>
              </a:spcAft>
              <a:buFont typeface="Wingdings" pitchFamily="2" charset="2"/>
              <a:buChar char="Ø"/>
            </a:pPr>
            <a:endParaRPr lang="en-US" altLang="zh-CN" b="0" dirty="0">
              <a:latin typeface="仿宋_GB2312" pitchFamily="49" charset="-122"/>
              <a:ea typeface="仿宋_GB2312" pitchFamily="49" charset="-122"/>
            </a:endParaRPr>
          </a:p>
        </p:txBody>
      </p:sp>
      <p:sp>
        <p:nvSpPr>
          <p:cNvPr id="570371"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Tree>
    <p:extLst>
      <p:ext uri="{BB962C8B-B14F-4D97-AF65-F5344CB8AC3E}">
        <p14:creationId xmlns:p14="http://schemas.microsoft.com/office/powerpoint/2010/main" val="363188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0370">
                                            <p:txEl>
                                              <p:pRg st="0" end="0"/>
                                            </p:txEl>
                                          </p:spTgt>
                                        </p:tgtEl>
                                        <p:attrNameLst>
                                          <p:attrName>style.visibility</p:attrName>
                                        </p:attrNameLst>
                                      </p:cBhvr>
                                      <p:to>
                                        <p:strVal val="visible"/>
                                      </p:to>
                                    </p:set>
                                    <p:anim calcmode="lin" valueType="num">
                                      <p:cBhvr additive="base">
                                        <p:cTn id="7" dur="500" fill="hold"/>
                                        <p:tgtEl>
                                          <p:spTgt spid="5703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03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70370">
                                            <p:txEl>
                                              <p:pRg st="1" end="1"/>
                                            </p:txEl>
                                          </p:spTgt>
                                        </p:tgtEl>
                                        <p:attrNameLst>
                                          <p:attrName>style.visibility</p:attrName>
                                        </p:attrNameLst>
                                      </p:cBhvr>
                                      <p:to>
                                        <p:strVal val="visible"/>
                                      </p:to>
                                    </p:set>
                                    <p:animEffect transition="in" filter="circle(in)">
                                      <p:cBhvr>
                                        <p:cTn id="13" dur="2000"/>
                                        <p:tgtEl>
                                          <p:spTgt spid="57037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70370">
                                            <p:txEl>
                                              <p:pRg st="2" end="2"/>
                                            </p:txEl>
                                          </p:spTgt>
                                        </p:tgtEl>
                                        <p:attrNameLst>
                                          <p:attrName>style.visibility</p:attrName>
                                        </p:attrNameLst>
                                      </p:cBhvr>
                                      <p:to>
                                        <p:strVal val="visible"/>
                                      </p:to>
                                    </p:set>
                                    <p:anim calcmode="lin" valueType="num">
                                      <p:cBhvr additive="base">
                                        <p:cTn id="18" dur="500" fill="hold"/>
                                        <p:tgtEl>
                                          <p:spTgt spid="570370">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703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70370">
                                            <p:txEl>
                                              <p:pRg st="3" end="3"/>
                                            </p:txEl>
                                          </p:spTgt>
                                        </p:tgtEl>
                                        <p:attrNameLst>
                                          <p:attrName>style.visibility</p:attrName>
                                        </p:attrNameLst>
                                      </p:cBhvr>
                                      <p:to>
                                        <p:strVal val="visible"/>
                                      </p:to>
                                    </p:set>
                                    <p:anim calcmode="lin" valueType="num">
                                      <p:cBhvr additive="base">
                                        <p:cTn id="24" dur="500" fill="hold"/>
                                        <p:tgtEl>
                                          <p:spTgt spid="570370">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703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570370">
                                            <p:txEl>
                                              <p:pRg st="4" end="4"/>
                                            </p:txEl>
                                          </p:spTgt>
                                        </p:tgtEl>
                                        <p:attrNameLst>
                                          <p:attrName>style.visibility</p:attrName>
                                        </p:attrNameLst>
                                      </p:cBhvr>
                                      <p:to>
                                        <p:strVal val="visible"/>
                                      </p:to>
                                    </p:set>
                                    <p:anim calcmode="lin" valueType="num">
                                      <p:cBhvr additive="base">
                                        <p:cTn id="30" dur="500" fill="hold"/>
                                        <p:tgtEl>
                                          <p:spTgt spid="570370">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5703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570370">
                                            <p:txEl>
                                              <p:pRg st="5" end="5"/>
                                            </p:txEl>
                                          </p:spTgt>
                                        </p:tgtEl>
                                        <p:attrNameLst>
                                          <p:attrName>style.visibility</p:attrName>
                                        </p:attrNameLst>
                                      </p:cBhvr>
                                      <p:to>
                                        <p:strVal val="visible"/>
                                      </p:to>
                                    </p:set>
                                    <p:anim calcmode="lin" valueType="num">
                                      <p:cBhvr additive="base">
                                        <p:cTn id="36" dur="500" fill="hold"/>
                                        <p:tgtEl>
                                          <p:spTgt spid="570370">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7037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p:cNvSpPr>
          <p:nvPr>
            <p:ph type="body" idx="4294967295"/>
          </p:nvPr>
        </p:nvSpPr>
        <p:spPr>
          <a:xfrm>
            <a:off x="0" y="1052513"/>
            <a:ext cx="9144000" cy="5256212"/>
          </a:xfrm>
        </p:spPr>
        <p:txBody>
          <a:bodyPr/>
          <a:lstStyle/>
          <a:p>
            <a:pPr>
              <a:lnSpc>
                <a:spcPct val="110000"/>
              </a:lnSpc>
              <a:spcAft>
                <a:spcPct val="20000"/>
              </a:spcAft>
              <a:buFont typeface="Wingdings" pitchFamily="2" charset="2"/>
              <a:buChar char="l"/>
            </a:pPr>
            <a:r>
              <a:rPr lang="zh-CN" altLang="en-US" dirty="0">
                <a:latin typeface="+mn-ea"/>
                <a:ea typeface="+mn-ea"/>
              </a:rPr>
              <a:t>静态链接</a:t>
            </a:r>
          </a:p>
          <a:p>
            <a:pPr>
              <a:lnSpc>
                <a:spcPct val="110000"/>
              </a:lnSpc>
              <a:spcAft>
                <a:spcPct val="20000"/>
              </a:spcAft>
              <a:buFont typeface="Arial" charset="0"/>
              <a:buNone/>
            </a:pPr>
            <a:r>
              <a:rPr lang="zh-CN" altLang="en-US" sz="2400" b="0" dirty="0">
                <a:latin typeface="+mn-ea"/>
                <a:ea typeface="+mn-ea"/>
              </a:rPr>
              <a:t>      在程序运行之前，先将各目标模块及它们所需的库函数，链接成一个</a:t>
            </a:r>
            <a:r>
              <a:rPr lang="zh-CN" altLang="en-US" sz="2400" dirty="0">
                <a:solidFill>
                  <a:srgbClr val="FF0000"/>
                </a:solidFill>
                <a:latin typeface="+mn-ea"/>
                <a:ea typeface="+mn-ea"/>
              </a:rPr>
              <a:t>完整的加载模块</a:t>
            </a:r>
            <a:r>
              <a:rPr lang="zh-CN" altLang="en-US" sz="2400" b="0" dirty="0">
                <a:latin typeface="+mn-ea"/>
                <a:ea typeface="+mn-ea"/>
              </a:rPr>
              <a:t>，以后不再拆开。</a:t>
            </a:r>
          </a:p>
          <a:p>
            <a:pPr>
              <a:lnSpc>
                <a:spcPct val="110000"/>
              </a:lnSpc>
              <a:spcAft>
                <a:spcPct val="20000"/>
              </a:spcAft>
              <a:buFont typeface="Wingdings" pitchFamily="2" charset="2"/>
              <a:buChar char="l"/>
            </a:pPr>
            <a:r>
              <a:rPr lang="zh-CN" altLang="en-US" b="0" dirty="0">
                <a:latin typeface="+mn-ea"/>
                <a:ea typeface="+mn-ea"/>
              </a:rPr>
              <a:t>静态链接需要解决的两个问题</a:t>
            </a:r>
          </a:p>
          <a:p>
            <a:pPr lvl="1">
              <a:lnSpc>
                <a:spcPct val="110000"/>
              </a:lnSpc>
              <a:spcAft>
                <a:spcPct val="20000"/>
              </a:spcAft>
              <a:buFont typeface="Wingdings" pitchFamily="2" charset="2"/>
              <a:buChar char="Ø"/>
            </a:pPr>
            <a:r>
              <a:rPr lang="zh-CN" altLang="en-US" dirty="0">
                <a:latin typeface="+mn-ea"/>
                <a:ea typeface="+mn-ea"/>
              </a:rPr>
              <a:t>相对地址的修改</a:t>
            </a:r>
          </a:p>
          <a:p>
            <a:pPr lvl="1">
              <a:lnSpc>
                <a:spcPct val="110000"/>
              </a:lnSpc>
              <a:spcAft>
                <a:spcPct val="20000"/>
              </a:spcAft>
              <a:buFont typeface="Wingdings" pitchFamily="2" charset="2"/>
              <a:buNone/>
            </a:pPr>
            <a:r>
              <a:rPr lang="zh-CN" altLang="en-US" b="0" dirty="0">
                <a:latin typeface="+mn-ea"/>
                <a:ea typeface="+mn-ea"/>
              </a:rPr>
              <a:t>      由编译程序产生的所有目标模块中，使用的都是相对地址，其起始地址都为</a:t>
            </a:r>
            <a:r>
              <a:rPr lang="en-US" altLang="zh-CN" b="0" dirty="0">
                <a:latin typeface="+mn-ea"/>
                <a:ea typeface="+mn-ea"/>
              </a:rPr>
              <a:t>0</a:t>
            </a:r>
            <a:r>
              <a:rPr lang="zh-CN" altLang="en-US" b="0" dirty="0">
                <a:latin typeface="+mn-ea"/>
                <a:ea typeface="+mn-ea"/>
              </a:rPr>
              <a:t>，在链接成一个加载模块时修改模块的相对地址。</a:t>
            </a:r>
          </a:p>
          <a:p>
            <a:pPr lvl="1">
              <a:lnSpc>
                <a:spcPct val="110000"/>
              </a:lnSpc>
              <a:spcAft>
                <a:spcPct val="20000"/>
              </a:spcAft>
              <a:buFont typeface="Wingdings" pitchFamily="2" charset="2"/>
              <a:buChar char="Ø"/>
            </a:pPr>
            <a:r>
              <a:rPr lang="zh-CN" altLang="en-US" dirty="0">
                <a:latin typeface="+mn-ea"/>
                <a:ea typeface="+mn-ea"/>
              </a:rPr>
              <a:t>变换外部引用地址</a:t>
            </a:r>
          </a:p>
          <a:p>
            <a:pPr lvl="1">
              <a:lnSpc>
                <a:spcPct val="110000"/>
              </a:lnSpc>
              <a:spcAft>
                <a:spcPct val="20000"/>
              </a:spcAft>
              <a:buFont typeface="Wingdings" pitchFamily="2" charset="2"/>
              <a:buNone/>
            </a:pPr>
            <a:r>
              <a:rPr lang="zh-CN" altLang="en-US" b="0" dirty="0">
                <a:latin typeface="+mn-ea"/>
                <a:ea typeface="+mn-ea"/>
              </a:rPr>
              <a:t>     将每个模块中所用的外部调用符号也都变换为相对地址。</a:t>
            </a:r>
          </a:p>
        </p:txBody>
      </p:sp>
      <p:sp>
        <p:nvSpPr>
          <p:cNvPr id="571395"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Tree>
    <p:extLst>
      <p:ext uri="{BB962C8B-B14F-4D97-AF65-F5344CB8AC3E}">
        <p14:creationId xmlns:p14="http://schemas.microsoft.com/office/powerpoint/2010/main" val="173982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1394">
                                            <p:txEl>
                                              <p:pRg st="0" end="0"/>
                                            </p:txEl>
                                          </p:spTgt>
                                        </p:tgtEl>
                                        <p:attrNameLst>
                                          <p:attrName>style.visibility</p:attrName>
                                        </p:attrNameLst>
                                      </p:cBhvr>
                                      <p:to>
                                        <p:strVal val="visible"/>
                                      </p:to>
                                    </p:set>
                                    <p:anim calcmode="lin" valueType="num">
                                      <p:cBhvr additive="base">
                                        <p:cTn id="7" dur="500" fill="hold"/>
                                        <p:tgtEl>
                                          <p:spTgt spid="5713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13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71394">
                                            <p:txEl>
                                              <p:pRg st="1" end="1"/>
                                            </p:txEl>
                                          </p:spTgt>
                                        </p:tgtEl>
                                        <p:attrNameLst>
                                          <p:attrName>style.visibility</p:attrName>
                                        </p:attrNameLst>
                                      </p:cBhvr>
                                      <p:to>
                                        <p:strVal val="visible"/>
                                      </p:to>
                                    </p:set>
                                    <p:animEffect transition="in" filter="circle(in)">
                                      <p:cBhvr>
                                        <p:cTn id="13" dur="2000"/>
                                        <p:tgtEl>
                                          <p:spTgt spid="57139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71394">
                                            <p:txEl>
                                              <p:pRg st="2" end="2"/>
                                            </p:txEl>
                                          </p:spTgt>
                                        </p:tgtEl>
                                        <p:attrNameLst>
                                          <p:attrName>style.visibility</p:attrName>
                                        </p:attrNameLst>
                                      </p:cBhvr>
                                      <p:to>
                                        <p:strVal val="visible"/>
                                      </p:to>
                                    </p:set>
                                    <p:anim calcmode="lin" valueType="num">
                                      <p:cBhvr additive="base">
                                        <p:cTn id="18" dur="500" fill="hold"/>
                                        <p:tgtEl>
                                          <p:spTgt spid="571394">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713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71394">
                                            <p:txEl>
                                              <p:pRg st="3" end="3"/>
                                            </p:txEl>
                                          </p:spTgt>
                                        </p:tgtEl>
                                        <p:attrNameLst>
                                          <p:attrName>style.visibility</p:attrName>
                                        </p:attrNameLst>
                                      </p:cBhvr>
                                      <p:to>
                                        <p:strVal val="visible"/>
                                      </p:to>
                                    </p:set>
                                    <p:anim calcmode="lin" valueType="num">
                                      <p:cBhvr additive="base">
                                        <p:cTn id="24" dur="500" fill="hold"/>
                                        <p:tgtEl>
                                          <p:spTgt spid="571394">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7139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571394">
                                            <p:txEl>
                                              <p:pRg st="4" end="4"/>
                                            </p:txEl>
                                          </p:spTgt>
                                        </p:tgtEl>
                                        <p:attrNameLst>
                                          <p:attrName>style.visibility</p:attrName>
                                        </p:attrNameLst>
                                      </p:cBhvr>
                                      <p:to>
                                        <p:strVal val="visible"/>
                                      </p:to>
                                    </p:set>
                                    <p:animEffect transition="in" filter="circle(in)">
                                      <p:cBhvr>
                                        <p:cTn id="30" dur="2000"/>
                                        <p:tgtEl>
                                          <p:spTgt spid="57139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571394">
                                            <p:txEl>
                                              <p:pRg st="5" end="5"/>
                                            </p:txEl>
                                          </p:spTgt>
                                        </p:tgtEl>
                                        <p:attrNameLst>
                                          <p:attrName>style.visibility</p:attrName>
                                        </p:attrNameLst>
                                      </p:cBhvr>
                                      <p:to>
                                        <p:strVal val="visible"/>
                                      </p:to>
                                    </p:set>
                                    <p:anim calcmode="lin" valueType="num">
                                      <p:cBhvr additive="base">
                                        <p:cTn id="35" dur="500" fill="hold"/>
                                        <p:tgtEl>
                                          <p:spTgt spid="571394">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7139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571394">
                                            <p:txEl>
                                              <p:pRg st="6" end="6"/>
                                            </p:txEl>
                                          </p:spTgt>
                                        </p:tgtEl>
                                        <p:attrNameLst>
                                          <p:attrName>style.visibility</p:attrName>
                                        </p:attrNameLst>
                                      </p:cBhvr>
                                      <p:to>
                                        <p:strVal val="visible"/>
                                      </p:to>
                                    </p:set>
                                    <p:animEffect transition="in" filter="circle(in)">
                                      <p:cBhvr>
                                        <p:cTn id="41" dur="2000"/>
                                        <p:tgtEl>
                                          <p:spTgt spid="5713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p:cNvSpPr>
          <p:nvPr>
            <p:ph type="body" idx="4294967295"/>
          </p:nvPr>
        </p:nvSpPr>
        <p:spPr>
          <a:xfrm>
            <a:off x="-71437" y="981075"/>
            <a:ext cx="9144000" cy="5256212"/>
          </a:xfrm>
        </p:spPr>
        <p:txBody>
          <a:bodyPr/>
          <a:lstStyle/>
          <a:p>
            <a:pPr>
              <a:spcAft>
                <a:spcPct val="20000"/>
              </a:spcAft>
              <a:buFont typeface="Wingdings" pitchFamily="2" charset="2"/>
              <a:buChar char="l"/>
            </a:pPr>
            <a:r>
              <a:rPr lang="zh-CN" altLang="en-US" b="0" dirty="0">
                <a:ea typeface="黑体" pitchFamily="49" charset="-122"/>
              </a:rPr>
              <a:t>静态链接方式示意图</a:t>
            </a:r>
          </a:p>
          <a:p>
            <a:pPr>
              <a:spcAft>
                <a:spcPct val="20000"/>
              </a:spcAft>
              <a:buFont typeface="Arial" charset="0"/>
              <a:buNone/>
            </a:pPr>
            <a:endParaRPr lang="en-US" altLang="zh-CN" b="0" dirty="0">
              <a:latin typeface="仿宋_GB2312" pitchFamily="49" charset="-122"/>
              <a:ea typeface="仿宋_GB2312" pitchFamily="49" charset="-122"/>
            </a:endParaRPr>
          </a:p>
        </p:txBody>
      </p:sp>
      <p:sp>
        <p:nvSpPr>
          <p:cNvPr id="57241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grpSp>
        <p:nvGrpSpPr>
          <p:cNvPr id="572492" name="Group 76"/>
          <p:cNvGrpSpPr>
            <a:grpSpLocks/>
          </p:cNvGrpSpPr>
          <p:nvPr/>
        </p:nvGrpSpPr>
        <p:grpSpPr bwMode="auto">
          <a:xfrm>
            <a:off x="1042988" y="1773238"/>
            <a:ext cx="2232025" cy="4452937"/>
            <a:chOff x="1066" y="1026"/>
            <a:chExt cx="1406" cy="2805"/>
          </a:xfrm>
        </p:grpSpPr>
        <p:sp>
          <p:nvSpPr>
            <p:cNvPr id="28" name="Rectangle 4"/>
            <p:cNvSpPr>
              <a:spLocks noChangeArrowheads="1"/>
            </p:cNvSpPr>
            <p:nvPr/>
          </p:nvSpPr>
          <p:spPr bwMode="auto">
            <a:xfrm>
              <a:off x="1516" y="1096"/>
              <a:ext cx="956" cy="69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dirty="0">
                  <a:solidFill>
                    <a:srgbClr val="000000"/>
                  </a:solidFill>
                  <a:latin typeface="Consolas" pitchFamily="49" charset="0"/>
                  <a:ea typeface="华文细黑" pitchFamily="2" charset="-122"/>
                  <a:cs typeface="Consolas" pitchFamily="49" charset="0"/>
                </a:rPr>
                <a:t>模块</a:t>
              </a:r>
              <a:r>
                <a:rPr kumimoji="0" lang="en-US" altLang="zh-CN" sz="1600" dirty="0">
                  <a:solidFill>
                    <a:srgbClr val="000000"/>
                  </a:solidFill>
                  <a:latin typeface="Consolas" pitchFamily="49" charset="0"/>
                  <a:ea typeface="华文细黑" pitchFamily="2" charset="-122"/>
                  <a:cs typeface="Consolas" pitchFamily="49" charset="0"/>
                </a:rPr>
                <a:t>A</a:t>
              </a:r>
            </a:p>
            <a:p>
              <a:r>
                <a:rPr kumimoji="0" lang="en-US" altLang="zh-CN" sz="1600" dirty="0">
                  <a:solidFill>
                    <a:srgbClr val="000000"/>
                  </a:solidFill>
                  <a:latin typeface="Consolas" pitchFamily="49" charset="0"/>
                  <a:ea typeface="华文细黑" pitchFamily="2" charset="-122"/>
                  <a:cs typeface="Consolas" pitchFamily="49" charset="0"/>
                </a:rPr>
                <a:t>CALL B;</a:t>
              </a:r>
            </a:p>
            <a:p>
              <a:r>
                <a:rPr kumimoji="0" lang="en-US" altLang="zh-CN" sz="1600" dirty="0">
                  <a:solidFill>
                    <a:srgbClr val="000000"/>
                  </a:solidFill>
                  <a:latin typeface="Consolas" pitchFamily="49" charset="0"/>
                  <a:ea typeface="华文细黑" pitchFamily="2" charset="-122"/>
                  <a:cs typeface="Consolas" pitchFamily="49" charset="0"/>
                </a:rPr>
                <a:t>RETURN;</a:t>
              </a:r>
            </a:p>
          </p:txBody>
        </p:sp>
        <p:sp>
          <p:nvSpPr>
            <p:cNvPr id="30" name="Rectangle 6"/>
            <p:cNvSpPr>
              <a:spLocks noChangeArrowheads="1"/>
            </p:cNvSpPr>
            <p:nvPr/>
          </p:nvSpPr>
          <p:spPr bwMode="auto">
            <a:xfrm>
              <a:off x="1516" y="1997"/>
              <a:ext cx="956" cy="62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dirty="0">
                  <a:solidFill>
                    <a:srgbClr val="000000"/>
                  </a:solidFill>
                  <a:latin typeface="Consolas" pitchFamily="49" charset="0"/>
                  <a:ea typeface="华文细黑" pitchFamily="2" charset="-122"/>
                  <a:cs typeface="Consolas" pitchFamily="49" charset="0"/>
                </a:rPr>
                <a:t>模块</a:t>
              </a:r>
              <a:r>
                <a:rPr kumimoji="0" lang="en-US" altLang="zh-CN" sz="1600" dirty="0">
                  <a:solidFill>
                    <a:srgbClr val="000000"/>
                  </a:solidFill>
                  <a:latin typeface="Consolas" pitchFamily="49" charset="0"/>
                  <a:ea typeface="华文细黑" pitchFamily="2" charset="-122"/>
                  <a:cs typeface="Consolas" pitchFamily="49" charset="0"/>
                </a:rPr>
                <a:t>B</a:t>
              </a:r>
            </a:p>
            <a:p>
              <a:r>
                <a:rPr kumimoji="0" lang="en-US" altLang="zh-CN" sz="1600" dirty="0">
                  <a:solidFill>
                    <a:srgbClr val="000000"/>
                  </a:solidFill>
                  <a:latin typeface="Consolas" pitchFamily="49" charset="0"/>
                  <a:ea typeface="华文细黑" pitchFamily="2" charset="-122"/>
                  <a:cs typeface="Consolas" pitchFamily="49" charset="0"/>
                </a:rPr>
                <a:t>CALL C;</a:t>
              </a:r>
            </a:p>
            <a:p>
              <a:r>
                <a:rPr kumimoji="0" lang="en-US" altLang="zh-CN" sz="1600" dirty="0">
                  <a:solidFill>
                    <a:srgbClr val="000000"/>
                  </a:solidFill>
                  <a:latin typeface="Consolas" pitchFamily="49" charset="0"/>
                  <a:ea typeface="华文细黑" pitchFamily="2" charset="-122"/>
                  <a:cs typeface="Consolas" pitchFamily="49" charset="0"/>
                </a:rPr>
                <a:t>Var1</a:t>
              </a:r>
            </a:p>
            <a:p>
              <a:r>
                <a:rPr kumimoji="0" lang="en-US" altLang="zh-CN" sz="1600" dirty="0">
                  <a:solidFill>
                    <a:srgbClr val="000000"/>
                  </a:solidFill>
                  <a:latin typeface="Consolas" pitchFamily="49" charset="0"/>
                  <a:ea typeface="华文细黑" pitchFamily="2" charset="-122"/>
                  <a:cs typeface="Consolas" pitchFamily="49" charset="0"/>
                </a:rPr>
                <a:t>RETURN</a:t>
              </a:r>
            </a:p>
          </p:txBody>
        </p:sp>
        <p:sp>
          <p:nvSpPr>
            <p:cNvPr id="32" name="Rectangle 8"/>
            <p:cNvSpPr>
              <a:spLocks noChangeArrowheads="1"/>
            </p:cNvSpPr>
            <p:nvPr/>
          </p:nvSpPr>
          <p:spPr bwMode="auto">
            <a:xfrm>
              <a:off x="1516" y="2898"/>
              <a:ext cx="956" cy="62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a:solidFill>
                    <a:srgbClr val="000000"/>
                  </a:solidFill>
                  <a:latin typeface="Consolas" pitchFamily="49" charset="0"/>
                  <a:ea typeface="华文细黑" pitchFamily="2" charset="-122"/>
                  <a:cs typeface="Consolas" pitchFamily="49" charset="0"/>
                </a:rPr>
                <a:t>模块</a:t>
              </a:r>
              <a:r>
                <a:rPr kumimoji="0" lang="en-US" altLang="zh-CN" sz="1600">
                  <a:solidFill>
                    <a:srgbClr val="000000"/>
                  </a:solidFill>
                  <a:latin typeface="Consolas" pitchFamily="49" charset="0"/>
                  <a:ea typeface="华文细黑" pitchFamily="2" charset="-122"/>
                  <a:cs typeface="Consolas" pitchFamily="49" charset="0"/>
                </a:rPr>
                <a:t>C</a:t>
              </a:r>
            </a:p>
            <a:p>
              <a:r>
                <a:rPr kumimoji="0" lang="en-US" altLang="zh-CN" sz="1600">
                  <a:solidFill>
                    <a:srgbClr val="000000"/>
                  </a:solidFill>
                  <a:latin typeface="Consolas" pitchFamily="49" charset="0"/>
                  <a:ea typeface="华文细黑" pitchFamily="2" charset="-122"/>
                  <a:cs typeface="Consolas" pitchFamily="49" charset="0"/>
                </a:rPr>
                <a:t>mov var1 reg</a:t>
              </a:r>
            </a:p>
            <a:p>
              <a:r>
                <a:rPr kumimoji="0" lang="en-US" altLang="zh-CN" sz="1600">
                  <a:solidFill>
                    <a:srgbClr val="000000"/>
                  </a:solidFill>
                  <a:latin typeface="Consolas" pitchFamily="49" charset="0"/>
                  <a:ea typeface="华文细黑" pitchFamily="2" charset="-122"/>
                  <a:cs typeface="Consolas" pitchFamily="49" charset="0"/>
                </a:rPr>
                <a:t>RETURN</a:t>
              </a:r>
            </a:p>
          </p:txBody>
        </p:sp>
        <p:sp>
          <p:nvSpPr>
            <p:cNvPr id="572468" name="Text Box 10"/>
            <p:cNvSpPr txBox="1">
              <a:spLocks noChangeArrowheads="1"/>
            </p:cNvSpPr>
            <p:nvPr/>
          </p:nvSpPr>
          <p:spPr bwMode="auto">
            <a:xfrm>
              <a:off x="1229" y="1026"/>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0</a:t>
              </a:r>
            </a:p>
          </p:txBody>
        </p:sp>
        <p:sp>
          <p:nvSpPr>
            <p:cNvPr id="572469" name="Text Box 11"/>
            <p:cNvSpPr txBox="1">
              <a:spLocks noChangeArrowheads="1"/>
            </p:cNvSpPr>
            <p:nvPr/>
          </p:nvSpPr>
          <p:spPr bwMode="auto">
            <a:xfrm>
              <a:off x="1066" y="1644"/>
              <a:ext cx="3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L-1</a:t>
              </a:r>
            </a:p>
          </p:txBody>
        </p:sp>
        <p:sp>
          <p:nvSpPr>
            <p:cNvPr id="572470" name="Text Box 12"/>
            <p:cNvSpPr txBox="1">
              <a:spLocks noChangeArrowheads="1"/>
            </p:cNvSpPr>
            <p:nvPr/>
          </p:nvSpPr>
          <p:spPr bwMode="auto">
            <a:xfrm>
              <a:off x="1204" y="1888"/>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0</a:t>
              </a:r>
            </a:p>
          </p:txBody>
        </p:sp>
        <p:sp>
          <p:nvSpPr>
            <p:cNvPr id="572471" name="Text Box 13"/>
            <p:cNvSpPr txBox="1">
              <a:spLocks noChangeArrowheads="1"/>
            </p:cNvSpPr>
            <p:nvPr/>
          </p:nvSpPr>
          <p:spPr bwMode="auto">
            <a:xfrm>
              <a:off x="1126" y="2506"/>
              <a:ext cx="32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M-1</a:t>
              </a:r>
            </a:p>
          </p:txBody>
        </p:sp>
        <p:sp>
          <p:nvSpPr>
            <p:cNvPr id="572472" name="Text Box 14"/>
            <p:cNvSpPr txBox="1">
              <a:spLocks noChangeArrowheads="1"/>
            </p:cNvSpPr>
            <p:nvPr/>
          </p:nvSpPr>
          <p:spPr bwMode="auto">
            <a:xfrm>
              <a:off x="1213" y="2829"/>
              <a:ext cx="18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0</a:t>
              </a:r>
            </a:p>
          </p:txBody>
        </p:sp>
        <p:sp>
          <p:nvSpPr>
            <p:cNvPr id="572473" name="Text Box 15"/>
            <p:cNvSpPr txBox="1">
              <a:spLocks noChangeArrowheads="1"/>
            </p:cNvSpPr>
            <p:nvPr/>
          </p:nvSpPr>
          <p:spPr bwMode="auto">
            <a:xfrm>
              <a:off x="1135" y="3412"/>
              <a:ext cx="32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N-1</a:t>
              </a:r>
            </a:p>
          </p:txBody>
        </p:sp>
        <p:sp>
          <p:nvSpPr>
            <p:cNvPr id="572474" name="Text Box 16"/>
            <p:cNvSpPr txBox="1">
              <a:spLocks noChangeArrowheads="1"/>
            </p:cNvSpPr>
            <p:nvPr/>
          </p:nvSpPr>
          <p:spPr bwMode="auto">
            <a:xfrm>
              <a:off x="1498" y="3619"/>
              <a:ext cx="8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(a)</a:t>
              </a:r>
              <a:r>
                <a:rPr kumimoji="0" lang="zh-CN" altLang="en-US" sz="1600">
                  <a:latin typeface="Consolas" pitchFamily="49" charset="0"/>
                  <a:ea typeface="华文细黑" pitchFamily="2" charset="-122"/>
                  <a:cs typeface="Consolas" pitchFamily="49" charset="0"/>
                </a:rPr>
                <a:t>目标模块</a:t>
              </a:r>
            </a:p>
          </p:txBody>
        </p:sp>
        <p:sp>
          <p:nvSpPr>
            <p:cNvPr id="572484" name="Text Box 12"/>
            <p:cNvSpPr txBox="1">
              <a:spLocks noChangeArrowheads="1"/>
            </p:cNvSpPr>
            <p:nvPr/>
          </p:nvSpPr>
          <p:spPr bwMode="auto">
            <a:xfrm>
              <a:off x="1240" y="2265"/>
              <a:ext cx="1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dirty="0">
                  <a:latin typeface="Consolas" pitchFamily="49" charset="0"/>
                  <a:ea typeface="华文细黑" pitchFamily="2" charset="-122"/>
                  <a:cs typeface="Consolas" pitchFamily="49" charset="0"/>
                </a:rPr>
                <a:t>z</a:t>
              </a:r>
            </a:p>
          </p:txBody>
        </p:sp>
      </p:grpSp>
      <p:grpSp>
        <p:nvGrpSpPr>
          <p:cNvPr id="572491" name="Group 75"/>
          <p:cNvGrpSpPr>
            <a:grpSpLocks/>
          </p:cNvGrpSpPr>
          <p:nvPr/>
        </p:nvGrpSpPr>
        <p:grpSpPr bwMode="auto">
          <a:xfrm>
            <a:off x="4500563" y="1773238"/>
            <a:ext cx="2868612" cy="4454525"/>
            <a:chOff x="2624" y="1026"/>
            <a:chExt cx="1807" cy="2806"/>
          </a:xfrm>
        </p:grpSpPr>
        <p:sp>
          <p:nvSpPr>
            <p:cNvPr id="41" name="Rectangle 19"/>
            <p:cNvSpPr>
              <a:spLocks noChangeArrowheads="1"/>
            </p:cNvSpPr>
            <p:nvPr/>
          </p:nvSpPr>
          <p:spPr bwMode="auto">
            <a:xfrm>
              <a:off x="3340" y="1130"/>
              <a:ext cx="1082" cy="8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a:solidFill>
                    <a:srgbClr val="000000"/>
                  </a:solidFill>
                  <a:latin typeface="Consolas" pitchFamily="49" charset="0"/>
                  <a:ea typeface="华文细黑" pitchFamily="2" charset="-122"/>
                  <a:cs typeface="Consolas" pitchFamily="49" charset="0"/>
                </a:rPr>
                <a:t>模块</a:t>
              </a:r>
              <a:r>
                <a:rPr kumimoji="0" lang="en-US" altLang="zh-CN" sz="1600">
                  <a:solidFill>
                    <a:srgbClr val="000000"/>
                  </a:solidFill>
                  <a:latin typeface="Consolas" pitchFamily="49" charset="0"/>
                  <a:ea typeface="华文细黑" pitchFamily="2" charset="-122"/>
                  <a:cs typeface="Consolas" pitchFamily="49" charset="0"/>
                </a:rPr>
                <a:t>A</a:t>
              </a:r>
            </a:p>
            <a:p>
              <a:r>
                <a:rPr kumimoji="0" lang="en-US" altLang="zh-CN" sz="1600">
                  <a:solidFill>
                    <a:srgbClr val="000000"/>
                  </a:solidFill>
                  <a:latin typeface="Consolas" pitchFamily="49" charset="0"/>
                  <a:ea typeface="华文细黑" pitchFamily="2" charset="-122"/>
                  <a:cs typeface="Consolas" pitchFamily="49" charset="0"/>
                </a:rPr>
                <a:t>JSR L;</a:t>
              </a:r>
            </a:p>
            <a:p>
              <a:r>
                <a:rPr kumimoji="0" lang="en-US" altLang="zh-CN" sz="1600">
                  <a:solidFill>
                    <a:srgbClr val="000000"/>
                  </a:solidFill>
                  <a:latin typeface="Consolas" pitchFamily="49" charset="0"/>
                  <a:ea typeface="华文细黑" pitchFamily="2" charset="-122"/>
                  <a:cs typeface="Consolas" pitchFamily="49" charset="0"/>
                </a:rPr>
                <a:t>RETURN</a:t>
              </a:r>
            </a:p>
            <a:p>
              <a:endParaRPr kumimoji="0" lang="en-US" altLang="zh-CN" sz="1600">
                <a:solidFill>
                  <a:srgbClr val="000000"/>
                </a:solidFill>
                <a:latin typeface="Consolas" pitchFamily="49" charset="0"/>
                <a:ea typeface="华文细黑" pitchFamily="2" charset="-122"/>
                <a:cs typeface="Consolas" pitchFamily="49" charset="0"/>
              </a:endParaRPr>
            </a:p>
          </p:txBody>
        </p:sp>
        <p:sp>
          <p:nvSpPr>
            <p:cNvPr id="572477" name="Text Box 25"/>
            <p:cNvSpPr txBox="1">
              <a:spLocks noChangeArrowheads="1"/>
            </p:cNvSpPr>
            <p:nvPr/>
          </p:nvSpPr>
          <p:spPr bwMode="auto">
            <a:xfrm>
              <a:off x="3088" y="1026"/>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0</a:t>
              </a:r>
            </a:p>
          </p:txBody>
        </p:sp>
        <p:sp>
          <p:nvSpPr>
            <p:cNvPr id="572478" name="Text Box 26"/>
            <p:cNvSpPr txBox="1">
              <a:spLocks noChangeArrowheads="1"/>
            </p:cNvSpPr>
            <p:nvPr/>
          </p:nvSpPr>
          <p:spPr bwMode="auto">
            <a:xfrm>
              <a:off x="2925" y="1705"/>
              <a:ext cx="3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L-1</a:t>
              </a:r>
            </a:p>
          </p:txBody>
        </p:sp>
        <p:sp>
          <p:nvSpPr>
            <p:cNvPr id="45" name="Rectangle 23"/>
            <p:cNvSpPr>
              <a:spLocks noChangeArrowheads="1"/>
            </p:cNvSpPr>
            <p:nvPr/>
          </p:nvSpPr>
          <p:spPr bwMode="auto">
            <a:xfrm>
              <a:off x="3343" y="2840"/>
              <a:ext cx="1088" cy="65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a:solidFill>
                    <a:srgbClr val="000000"/>
                  </a:solidFill>
                  <a:latin typeface="Consolas" pitchFamily="49" charset="0"/>
                  <a:ea typeface="华文细黑" pitchFamily="2" charset="-122"/>
                  <a:cs typeface="Consolas" pitchFamily="49" charset="0"/>
                </a:rPr>
                <a:t>模块</a:t>
              </a:r>
              <a:r>
                <a:rPr kumimoji="0" lang="en-US" altLang="zh-CN" sz="1600">
                  <a:solidFill>
                    <a:srgbClr val="000000"/>
                  </a:solidFill>
                  <a:latin typeface="Consolas" pitchFamily="49" charset="0"/>
                  <a:ea typeface="华文细黑" pitchFamily="2" charset="-122"/>
                  <a:cs typeface="Consolas" pitchFamily="49" charset="0"/>
                </a:rPr>
                <a:t>C</a:t>
              </a:r>
            </a:p>
            <a:p>
              <a:r>
                <a:rPr kumimoji="0" lang="en-US" altLang="zh-CN" sz="1600">
                  <a:solidFill>
                    <a:srgbClr val="000000"/>
                  </a:solidFill>
                  <a:latin typeface="Consolas" pitchFamily="49" charset="0"/>
                  <a:ea typeface="华文细黑" pitchFamily="2" charset="-122"/>
                  <a:cs typeface="Consolas" pitchFamily="49" charset="0"/>
                </a:rPr>
                <a:t>mov $(L+z) reg</a:t>
              </a:r>
            </a:p>
            <a:p>
              <a:r>
                <a:rPr kumimoji="0" lang="en-US" altLang="zh-CN" sz="1600">
                  <a:solidFill>
                    <a:srgbClr val="000000"/>
                  </a:solidFill>
                  <a:latin typeface="Consolas" pitchFamily="49" charset="0"/>
                  <a:ea typeface="华文细黑" pitchFamily="2" charset="-122"/>
                  <a:cs typeface="Consolas" pitchFamily="49" charset="0"/>
                </a:rPr>
                <a:t>RETURN</a:t>
              </a:r>
            </a:p>
          </p:txBody>
        </p:sp>
        <p:sp>
          <p:nvSpPr>
            <p:cNvPr id="572481" name="Text Box 29"/>
            <p:cNvSpPr txBox="1">
              <a:spLocks noChangeArrowheads="1"/>
            </p:cNvSpPr>
            <p:nvPr/>
          </p:nvSpPr>
          <p:spPr bwMode="auto">
            <a:xfrm>
              <a:off x="2913" y="2823"/>
              <a:ext cx="3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L+M</a:t>
              </a:r>
            </a:p>
          </p:txBody>
        </p:sp>
        <p:sp>
          <p:nvSpPr>
            <p:cNvPr id="572482" name="Text Box 30"/>
            <p:cNvSpPr txBox="1">
              <a:spLocks noChangeArrowheads="1"/>
            </p:cNvSpPr>
            <p:nvPr/>
          </p:nvSpPr>
          <p:spPr bwMode="auto">
            <a:xfrm>
              <a:off x="2624" y="3342"/>
              <a:ext cx="6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L+M+N-1</a:t>
              </a:r>
            </a:p>
          </p:txBody>
        </p:sp>
        <p:sp>
          <p:nvSpPr>
            <p:cNvPr id="53" name="Text Box 31"/>
            <p:cNvSpPr txBox="1">
              <a:spLocks noChangeArrowheads="1"/>
            </p:cNvSpPr>
            <p:nvPr/>
          </p:nvSpPr>
          <p:spPr bwMode="auto">
            <a:xfrm>
              <a:off x="3448" y="3619"/>
              <a:ext cx="8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dirty="0">
                  <a:latin typeface="Consolas" pitchFamily="49" charset="0"/>
                  <a:ea typeface="华文细黑" pitchFamily="2" charset="-122"/>
                  <a:cs typeface="Consolas" pitchFamily="49" charset="0"/>
                </a:rPr>
                <a:t>(b)</a:t>
              </a:r>
              <a:r>
                <a:rPr kumimoji="0" lang="zh-CN" altLang="en-US" sz="1600" dirty="0">
                  <a:latin typeface="Consolas" pitchFamily="49" charset="0"/>
                  <a:ea typeface="华文细黑" pitchFamily="2" charset="-122"/>
                  <a:cs typeface="Consolas" pitchFamily="49" charset="0"/>
                </a:rPr>
                <a:t>加载模块</a:t>
              </a:r>
            </a:p>
          </p:txBody>
        </p:sp>
        <p:sp>
          <p:nvSpPr>
            <p:cNvPr id="43" name="Rectangle 21"/>
            <p:cNvSpPr>
              <a:spLocks noChangeArrowheads="1"/>
            </p:cNvSpPr>
            <p:nvPr/>
          </p:nvSpPr>
          <p:spPr bwMode="auto">
            <a:xfrm>
              <a:off x="3342" y="1963"/>
              <a:ext cx="1080" cy="90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a:solidFill>
                    <a:srgbClr val="000000"/>
                  </a:solidFill>
                  <a:latin typeface="Consolas" pitchFamily="49" charset="0"/>
                  <a:ea typeface="华文细黑" pitchFamily="2" charset="-122"/>
                  <a:cs typeface="Consolas" pitchFamily="49" charset="0"/>
                </a:rPr>
                <a:t>模块</a:t>
              </a:r>
              <a:r>
                <a:rPr kumimoji="0" lang="en-US" altLang="zh-CN" sz="1600">
                  <a:solidFill>
                    <a:srgbClr val="000000"/>
                  </a:solidFill>
                  <a:latin typeface="Consolas" pitchFamily="49" charset="0"/>
                  <a:ea typeface="华文细黑" pitchFamily="2" charset="-122"/>
                  <a:cs typeface="Consolas" pitchFamily="49" charset="0"/>
                </a:rPr>
                <a:t>B</a:t>
              </a:r>
            </a:p>
            <a:p>
              <a:r>
                <a:rPr kumimoji="0" lang="en-US" altLang="zh-CN" sz="1600">
                  <a:solidFill>
                    <a:srgbClr val="000000"/>
                  </a:solidFill>
                  <a:latin typeface="Consolas" pitchFamily="49" charset="0"/>
                  <a:ea typeface="华文细黑" pitchFamily="2" charset="-122"/>
                  <a:cs typeface="Consolas" pitchFamily="49" charset="0"/>
                </a:rPr>
                <a:t>JSR L+M;</a:t>
              </a:r>
            </a:p>
            <a:p>
              <a:r>
                <a:rPr kumimoji="0" lang="en-US" altLang="zh-CN" sz="1600">
                  <a:solidFill>
                    <a:srgbClr val="000000"/>
                  </a:solidFill>
                  <a:latin typeface="Consolas" pitchFamily="49" charset="0"/>
                  <a:ea typeface="华文细黑" pitchFamily="2" charset="-122"/>
                  <a:cs typeface="Consolas" pitchFamily="49" charset="0"/>
                </a:rPr>
                <a:t>var1</a:t>
              </a:r>
            </a:p>
            <a:p>
              <a:r>
                <a:rPr kumimoji="0" lang="en-US" altLang="zh-CN" sz="1600">
                  <a:solidFill>
                    <a:srgbClr val="000000"/>
                  </a:solidFill>
                  <a:latin typeface="Consolas" pitchFamily="49" charset="0"/>
                  <a:ea typeface="华文细黑" pitchFamily="2" charset="-122"/>
                  <a:cs typeface="Consolas" pitchFamily="49" charset="0"/>
                </a:rPr>
                <a:t>RETURN</a:t>
              </a:r>
            </a:p>
          </p:txBody>
        </p:sp>
        <p:sp>
          <p:nvSpPr>
            <p:cNvPr id="572487" name="Text Box 27"/>
            <p:cNvSpPr txBox="1">
              <a:spLocks noChangeArrowheads="1"/>
            </p:cNvSpPr>
            <p:nvPr/>
          </p:nvSpPr>
          <p:spPr bwMode="auto">
            <a:xfrm>
              <a:off x="3066" y="1888"/>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a:t>
              </a:r>
            </a:p>
          </p:txBody>
        </p:sp>
        <p:sp>
          <p:nvSpPr>
            <p:cNvPr id="572488" name="Text Box 28"/>
            <p:cNvSpPr txBox="1">
              <a:spLocks noChangeArrowheads="1"/>
            </p:cNvSpPr>
            <p:nvPr/>
          </p:nvSpPr>
          <p:spPr bwMode="auto">
            <a:xfrm>
              <a:off x="2789" y="2650"/>
              <a:ext cx="4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L+M-1</a:t>
              </a:r>
            </a:p>
          </p:txBody>
        </p:sp>
        <p:sp>
          <p:nvSpPr>
            <p:cNvPr id="572489" name="Text Box 12"/>
            <p:cNvSpPr txBox="1">
              <a:spLocks noChangeArrowheads="1"/>
            </p:cNvSpPr>
            <p:nvPr/>
          </p:nvSpPr>
          <p:spPr bwMode="auto">
            <a:xfrm>
              <a:off x="2925" y="2384"/>
              <a:ext cx="3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L+z</a:t>
              </a:r>
            </a:p>
          </p:txBody>
        </p:sp>
      </p:grpSp>
    </p:spTree>
    <p:extLst>
      <p:ext uri="{BB962C8B-B14F-4D97-AF65-F5344CB8AC3E}">
        <p14:creationId xmlns:p14="http://schemas.microsoft.com/office/powerpoint/2010/main" val="4200481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72418">
                                            <p:txEl>
                                              <p:pRg st="0" end="0"/>
                                            </p:txEl>
                                          </p:spTgt>
                                        </p:tgtEl>
                                        <p:attrNameLst>
                                          <p:attrName>style.visibility</p:attrName>
                                        </p:attrNameLst>
                                      </p:cBhvr>
                                      <p:to>
                                        <p:strVal val="visible"/>
                                      </p:to>
                                    </p:set>
                                    <p:anim calcmode="lin" valueType="num">
                                      <p:cBhvr additive="base">
                                        <p:cTn id="7" dur="500" fill="hold"/>
                                        <p:tgtEl>
                                          <p:spTgt spid="5724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24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72492"/>
                                        </p:tgtEl>
                                        <p:attrNameLst>
                                          <p:attrName>style.visibility</p:attrName>
                                        </p:attrNameLst>
                                      </p:cBhvr>
                                      <p:to>
                                        <p:strVal val="visible"/>
                                      </p:to>
                                    </p:set>
                                    <p:anim calcmode="lin" valueType="num">
                                      <p:cBhvr additive="base">
                                        <p:cTn id="13" dur="500" fill="hold"/>
                                        <p:tgtEl>
                                          <p:spTgt spid="572492"/>
                                        </p:tgtEl>
                                        <p:attrNameLst>
                                          <p:attrName>ppt_x</p:attrName>
                                        </p:attrNameLst>
                                      </p:cBhvr>
                                      <p:tavLst>
                                        <p:tav tm="0">
                                          <p:val>
                                            <p:strVal val="0-#ppt_w/2"/>
                                          </p:val>
                                        </p:tav>
                                        <p:tav tm="100000">
                                          <p:val>
                                            <p:strVal val="#ppt_x"/>
                                          </p:val>
                                        </p:tav>
                                      </p:tavLst>
                                    </p:anim>
                                    <p:anim calcmode="lin" valueType="num">
                                      <p:cBhvr additive="base">
                                        <p:cTn id="14" dur="500" fill="hold"/>
                                        <p:tgtEl>
                                          <p:spTgt spid="5724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72491"/>
                                        </p:tgtEl>
                                        <p:attrNameLst>
                                          <p:attrName>style.visibility</p:attrName>
                                        </p:attrNameLst>
                                      </p:cBhvr>
                                      <p:to>
                                        <p:strVal val="visible"/>
                                      </p:to>
                                    </p:set>
                                    <p:anim calcmode="lin" valueType="num">
                                      <p:cBhvr additive="base">
                                        <p:cTn id="19" dur="1000" fill="hold"/>
                                        <p:tgtEl>
                                          <p:spTgt spid="572491"/>
                                        </p:tgtEl>
                                        <p:attrNameLst>
                                          <p:attrName>ppt_x</p:attrName>
                                        </p:attrNameLst>
                                      </p:cBhvr>
                                      <p:tavLst>
                                        <p:tav tm="0">
                                          <p:val>
                                            <p:strVal val="1+#ppt_w/2"/>
                                          </p:val>
                                        </p:tav>
                                        <p:tav tm="100000">
                                          <p:val>
                                            <p:strVal val="#ppt_x"/>
                                          </p:val>
                                        </p:tav>
                                      </p:tavLst>
                                    </p:anim>
                                    <p:anim calcmode="lin" valueType="num">
                                      <p:cBhvr additive="base">
                                        <p:cTn id="20" dur="1000" fill="hold"/>
                                        <p:tgtEl>
                                          <p:spTgt spid="572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p:cNvSpPr>
          <p:nvPr>
            <p:ph type="body" idx="4294967295"/>
          </p:nvPr>
        </p:nvSpPr>
        <p:spPr>
          <a:xfrm>
            <a:off x="0" y="1844675"/>
            <a:ext cx="7488238" cy="3240088"/>
          </a:xfrm>
        </p:spPr>
        <p:txBody>
          <a:bodyPr/>
          <a:lstStyle/>
          <a:p>
            <a:pPr>
              <a:lnSpc>
                <a:spcPct val="125000"/>
              </a:lnSpc>
              <a:spcAft>
                <a:spcPct val="20000"/>
              </a:spcAft>
              <a:buFont typeface="Wingdings" pitchFamily="2" charset="2"/>
              <a:buChar char="l"/>
            </a:pPr>
            <a:r>
              <a:rPr lang="zh-CN" altLang="en-US" dirty="0">
                <a:latin typeface="+mn-ea"/>
                <a:ea typeface="+mn-ea"/>
              </a:rPr>
              <a:t>静态链接方式的缺点</a:t>
            </a:r>
          </a:p>
          <a:p>
            <a:pPr lvl="1">
              <a:lnSpc>
                <a:spcPct val="125000"/>
              </a:lnSpc>
              <a:spcAft>
                <a:spcPct val="20000"/>
              </a:spcAft>
              <a:buFont typeface="Wingdings" pitchFamily="2" charset="2"/>
              <a:buChar char="Ø"/>
            </a:pPr>
            <a:r>
              <a:rPr lang="zh-CN" altLang="en-US" b="0" dirty="0">
                <a:latin typeface="+mn-ea"/>
                <a:ea typeface="+mn-ea"/>
              </a:rPr>
              <a:t>不利于代码共享</a:t>
            </a:r>
          </a:p>
          <a:p>
            <a:pPr lvl="1">
              <a:lnSpc>
                <a:spcPct val="125000"/>
              </a:lnSpc>
              <a:spcAft>
                <a:spcPct val="20000"/>
              </a:spcAft>
              <a:buFont typeface="Wingdings" pitchFamily="2" charset="2"/>
              <a:buChar char="Ø"/>
            </a:pPr>
            <a:r>
              <a:rPr lang="zh-CN" altLang="en-US" b="0" dirty="0">
                <a:latin typeface="+mn-ea"/>
                <a:ea typeface="+mn-ea"/>
              </a:rPr>
              <a:t>不利于模块的独立升级</a:t>
            </a:r>
          </a:p>
          <a:p>
            <a:pPr lvl="1">
              <a:lnSpc>
                <a:spcPct val="125000"/>
              </a:lnSpc>
              <a:spcAft>
                <a:spcPct val="20000"/>
              </a:spcAft>
              <a:buFont typeface="Wingdings" pitchFamily="2" charset="2"/>
              <a:buChar char="Ø"/>
            </a:pPr>
            <a:r>
              <a:rPr lang="zh-CN" altLang="en-US" b="0" dirty="0">
                <a:latin typeface="+mn-ea"/>
                <a:ea typeface="+mn-ea"/>
              </a:rPr>
              <a:t>可能链接一些不会执行的模块，浪费存储空间和处理机时间</a:t>
            </a:r>
            <a:r>
              <a:rPr lang="zh-CN" altLang="en-US" dirty="0">
                <a:latin typeface="+mn-ea"/>
                <a:ea typeface="+mn-ea"/>
              </a:rPr>
              <a:t>。</a:t>
            </a:r>
          </a:p>
          <a:p>
            <a:pPr lvl="1">
              <a:spcAft>
                <a:spcPct val="20000"/>
              </a:spcAft>
              <a:buFont typeface="Wingdings" pitchFamily="2" charset="2"/>
              <a:buChar char="Ø"/>
            </a:pPr>
            <a:endParaRPr lang="zh-CN" altLang="en-US" sz="2000" b="0" dirty="0">
              <a:effectLst>
                <a:outerShdw blurRad="38100" dist="38100" dir="2700000" algn="tl">
                  <a:srgbClr val="C0C0C0"/>
                </a:outerShdw>
              </a:effectLst>
              <a:ea typeface="黑体" pitchFamily="49" charset="-122"/>
            </a:endParaRPr>
          </a:p>
          <a:p>
            <a:pPr>
              <a:lnSpc>
                <a:spcPct val="90000"/>
              </a:lnSpc>
              <a:spcAft>
                <a:spcPct val="20000"/>
              </a:spcAft>
              <a:buFont typeface="Wingdings" pitchFamily="2" charset="2"/>
              <a:buNone/>
            </a:pPr>
            <a:r>
              <a:rPr lang="zh-CN" altLang="en-US" sz="2000" b="0" dirty="0">
                <a:ea typeface="仿宋_GB2312" pitchFamily="49" charset="-122"/>
              </a:rPr>
              <a:t>            </a:t>
            </a:r>
          </a:p>
        </p:txBody>
      </p:sp>
      <p:sp>
        <p:nvSpPr>
          <p:cNvPr id="57344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Tree>
    <p:extLst>
      <p:ext uri="{BB962C8B-B14F-4D97-AF65-F5344CB8AC3E}">
        <p14:creationId xmlns:p14="http://schemas.microsoft.com/office/powerpoint/2010/main" val="272872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73442">
                                            <p:txEl>
                                              <p:pRg st="0" end="0"/>
                                            </p:txEl>
                                          </p:spTgt>
                                        </p:tgtEl>
                                        <p:attrNameLst>
                                          <p:attrName>style.visibility</p:attrName>
                                        </p:attrNameLst>
                                      </p:cBhvr>
                                      <p:to>
                                        <p:strVal val="visible"/>
                                      </p:to>
                                    </p:set>
                                    <p:anim calcmode="lin" valueType="num">
                                      <p:cBhvr additive="base">
                                        <p:cTn id="7" dur="500" fill="hold"/>
                                        <p:tgtEl>
                                          <p:spTgt spid="5734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73442">
                                            <p:txEl>
                                              <p:pRg st="1" end="1"/>
                                            </p:txEl>
                                          </p:spTgt>
                                        </p:tgtEl>
                                        <p:attrNameLst>
                                          <p:attrName>style.visibility</p:attrName>
                                        </p:attrNameLst>
                                      </p:cBhvr>
                                      <p:to>
                                        <p:strVal val="visible"/>
                                      </p:to>
                                    </p:set>
                                    <p:anim calcmode="lin" valueType="num">
                                      <p:cBhvr additive="base">
                                        <p:cTn id="13" dur="1000" fill="hold"/>
                                        <p:tgtEl>
                                          <p:spTgt spid="57344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734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73442">
                                            <p:txEl>
                                              <p:pRg st="2" end="2"/>
                                            </p:txEl>
                                          </p:spTgt>
                                        </p:tgtEl>
                                        <p:attrNameLst>
                                          <p:attrName>style.visibility</p:attrName>
                                        </p:attrNameLst>
                                      </p:cBhvr>
                                      <p:to>
                                        <p:strVal val="visible"/>
                                      </p:to>
                                    </p:set>
                                    <p:anim calcmode="lin" valueType="num">
                                      <p:cBhvr additive="base">
                                        <p:cTn id="19" dur="1000" fill="hold"/>
                                        <p:tgtEl>
                                          <p:spTgt spid="57344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7344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73442">
                                            <p:txEl>
                                              <p:pRg st="3" end="3"/>
                                            </p:txEl>
                                          </p:spTgt>
                                        </p:tgtEl>
                                        <p:attrNameLst>
                                          <p:attrName>style.visibility</p:attrName>
                                        </p:attrNameLst>
                                      </p:cBhvr>
                                      <p:to>
                                        <p:strVal val="visible"/>
                                      </p:to>
                                    </p:set>
                                    <p:anim calcmode="lin" valueType="num">
                                      <p:cBhvr additive="base">
                                        <p:cTn id="25" dur="1000" fill="hold"/>
                                        <p:tgtEl>
                                          <p:spTgt spid="57344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7344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p:cNvSpPr>
          <p:nvPr>
            <p:ph type="body" idx="4294967295"/>
          </p:nvPr>
        </p:nvSpPr>
        <p:spPr>
          <a:xfrm>
            <a:off x="0" y="1052513"/>
            <a:ext cx="9324975" cy="5256212"/>
          </a:xfrm>
        </p:spPr>
        <p:txBody>
          <a:bodyPr/>
          <a:lstStyle/>
          <a:p>
            <a:pPr>
              <a:lnSpc>
                <a:spcPct val="125000"/>
              </a:lnSpc>
              <a:spcAft>
                <a:spcPct val="20000"/>
              </a:spcAft>
              <a:buFont typeface="Wingdings" pitchFamily="2" charset="2"/>
              <a:buChar char="l"/>
            </a:pPr>
            <a:r>
              <a:rPr lang="zh-CN" altLang="en-US" dirty="0">
                <a:latin typeface="+mn-ea"/>
                <a:ea typeface="+mn-ea"/>
              </a:rPr>
              <a:t>加载时动态链接</a:t>
            </a:r>
          </a:p>
          <a:p>
            <a:pPr>
              <a:lnSpc>
                <a:spcPct val="125000"/>
              </a:lnSpc>
              <a:spcAft>
                <a:spcPct val="20000"/>
              </a:spcAft>
              <a:buFont typeface="Arial" charset="0"/>
              <a:buNone/>
            </a:pPr>
            <a:r>
              <a:rPr lang="zh-CN" altLang="en-US" sz="2400" b="0" dirty="0">
                <a:latin typeface="+mn-ea"/>
                <a:ea typeface="+mn-ea"/>
              </a:rPr>
              <a:t>      目标模块在装入内存时，采用边装入边链接的链接方式。</a:t>
            </a:r>
          </a:p>
          <a:p>
            <a:pPr>
              <a:lnSpc>
                <a:spcPct val="125000"/>
              </a:lnSpc>
              <a:spcAft>
                <a:spcPct val="20000"/>
              </a:spcAft>
              <a:buFont typeface="Wingdings" pitchFamily="2" charset="2"/>
              <a:buChar char="l"/>
            </a:pPr>
            <a:r>
              <a:rPr lang="zh-CN" altLang="en-US" dirty="0">
                <a:latin typeface="+mn-ea"/>
                <a:ea typeface="+mn-ea"/>
              </a:rPr>
              <a:t>装入时动态链接方式的优点</a:t>
            </a:r>
          </a:p>
          <a:p>
            <a:pPr lvl="1">
              <a:lnSpc>
                <a:spcPct val="125000"/>
              </a:lnSpc>
              <a:spcAft>
                <a:spcPct val="20000"/>
              </a:spcAft>
              <a:buFont typeface="Wingdings" pitchFamily="2" charset="2"/>
              <a:buChar char="Ø"/>
            </a:pPr>
            <a:r>
              <a:rPr lang="zh-CN" altLang="en-US" b="0" dirty="0">
                <a:latin typeface="+mn-ea"/>
                <a:ea typeface="+mn-ea"/>
              </a:rPr>
              <a:t>便于各个模块的独立升级</a:t>
            </a:r>
          </a:p>
          <a:p>
            <a:pPr lvl="1">
              <a:lnSpc>
                <a:spcPct val="125000"/>
              </a:lnSpc>
              <a:spcAft>
                <a:spcPct val="20000"/>
              </a:spcAft>
              <a:buFont typeface="Wingdings" pitchFamily="2" charset="2"/>
              <a:buChar char="Ø"/>
            </a:pPr>
            <a:r>
              <a:rPr lang="zh-CN" altLang="en-US" b="0" dirty="0">
                <a:latin typeface="+mn-ea"/>
                <a:ea typeface="+mn-ea"/>
              </a:rPr>
              <a:t>便于实现模块的共享</a:t>
            </a:r>
          </a:p>
          <a:p>
            <a:pPr>
              <a:lnSpc>
                <a:spcPct val="125000"/>
              </a:lnSpc>
              <a:spcAft>
                <a:spcPct val="20000"/>
              </a:spcAft>
              <a:buFont typeface="Wingdings" pitchFamily="2" charset="2"/>
              <a:buChar char="l"/>
            </a:pPr>
            <a:r>
              <a:rPr lang="zh-CN" altLang="en-US" dirty="0">
                <a:latin typeface="+mn-ea"/>
                <a:ea typeface="+mn-ea"/>
              </a:rPr>
              <a:t>装入时动态链接方式的缺点</a:t>
            </a:r>
          </a:p>
          <a:p>
            <a:pPr lvl="1">
              <a:lnSpc>
                <a:spcPct val="125000"/>
              </a:lnSpc>
              <a:spcAft>
                <a:spcPct val="20000"/>
              </a:spcAft>
              <a:buFont typeface="Wingdings" pitchFamily="2" charset="2"/>
              <a:buChar char="Ø"/>
            </a:pPr>
            <a:r>
              <a:rPr lang="zh-CN" altLang="en-US" b="0" dirty="0">
                <a:latin typeface="+mn-ea"/>
                <a:ea typeface="+mn-ea"/>
              </a:rPr>
              <a:t>可能链接一些不会执行的模块，浪费存储空间和处理机时间。</a:t>
            </a:r>
            <a:endParaRPr lang="en-US" altLang="zh-CN" b="0" dirty="0">
              <a:latin typeface="+mn-ea"/>
              <a:ea typeface="+mn-ea"/>
            </a:endParaRPr>
          </a:p>
          <a:p>
            <a:pPr lvl="1">
              <a:lnSpc>
                <a:spcPct val="125000"/>
              </a:lnSpc>
              <a:spcAft>
                <a:spcPct val="20000"/>
              </a:spcAft>
              <a:buFont typeface="Wingdings" pitchFamily="2" charset="2"/>
              <a:buChar char="Ø"/>
            </a:pPr>
            <a:r>
              <a:rPr lang="zh-CN" altLang="en-US" b="0" dirty="0">
                <a:latin typeface="+mn-ea"/>
                <a:ea typeface="+mn-ea"/>
              </a:rPr>
              <a:t>模块装入后不能移动位置</a:t>
            </a:r>
          </a:p>
        </p:txBody>
      </p:sp>
      <p:sp>
        <p:nvSpPr>
          <p:cNvPr id="574467"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Tree>
    <p:extLst>
      <p:ext uri="{BB962C8B-B14F-4D97-AF65-F5344CB8AC3E}">
        <p14:creationId xmlns:p14="http://schemas.microsoft.com/office/powerpoint/2010/main" val="30516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4466">
                                            <p:txEl>
                                              <p:pRg st="0" end="0"/>
                                            </p:txEl>
                                          </p:spTgt>
                                        </p:tgtEl>
                                        <p:attrNameLst>
                                          <p:attrName>style.visibility</p:attrName>
                                        </p:attrNameLst>
                                      </p:cBhvr>
                                      <p:to>
                                        <p:strVal val="visible"/>
                                      </p:to>
                                    </p:set>
                                    <p:anim calcmode="lin" valueType="num">
                                      <p:cBhvr additive="base">
                                        <p:cTn id="7" dur="500" fill="hold"/>
                                        <p:tgtEl>
                                          <p:spTgt spid="5744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44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74466">
                                            <p:txEl>
                                              <p:pRg st="1" end="1"/>
                                            </p:txEl>
                                          </p:spTgt>
                                        </p:tgtEl>
                                        <p:attrNameLst>
                                          <p:attrName>style.visibility</p:attrName>
                                        </p:attrNameLst>
                                      </p:cBhvr>
                                      <p:to>
                                        <p:strVal val="visible"/>
                                      </p:to>
                                    </p:set>
                                    <p:animEffect transition="in" filter="circle(in)">
                                      <p:cBhvr>
                                        <p:cTn id="13" dur="2000"/>
                                        <p:tgtEl>
                                          <p:spTgt spid="57446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74466">
                                            <p:txEl>
                                              <p:pRg st="2" end="2"/>
                                            </p:txEl>
                                          </p:spTgt>
                                        </p:tgtEl>
                                        <p:attrNameLst>
                                          <p:attrName>style.visibility</p:attrName>
                                        </p:attrNameLst>
                                      </p:cBhvr>
                                      <p:to>
                                        <p:strVal val="visible"/>
                                      </p:to>
                                    </p:set>
                                    <p:anim calcmode="lin" valueType="num">
                                      <p:cBhvr additive="base">
                                        <p:cTn id="18" dur="500" fill="hold"/>
                                        <p:tgtEl>
                                          <p:spTgt spid="574466">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744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74466">
                                            <p:txEl>
                                              <p:pRg st="3" end="3"/>
                                            </p:txEl>
                                          </p:spTgt>
                                        </p:tgtEl>
                                        <p:attrNameLst>
                                          <p:attrName>style.visibility</p:attrName>
                                        </p:attrNameLst>
                                      </p:cBhvr>
                                      <p:to>
                                        <p:strVal val="visible"/>
                                      </p:to>
                                    </p:set>
                                    <p:anim calcmode="lin" valueType="num">
                                      <p:cBhvr additive="base">
                                        <p:cTn id="24" dur="500" fill="hold"/>
                                        <p:tgtEl>
                                          <p:spTgt spid="57446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744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574466">
                                            <p:txEl>
                                              <p:pRg st="4" end="4"/>
                                            </p:txEl>
                                          </p:spTgt>
                                        </p:tgtEl>
                                        <p:attrNameLst>
                                          <p:attrName>style.visibility</p:attrName>
                                        </p:attrNameLst>
                                      </p:cBhvr>
                                      <p:to>
                                        <p:strVal val="visible"/>
                                      </p:to>
                                    </p:set>
                                    <p:anim calcmode="lin" valueType="num">
                                      <p:cBhvr additive="base">
                                        <p:cTn id="30" dur="500" fill="hold"/>
                                        <p:tgtEl>
                                          <p:spTgt spid="574466">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5744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574466">
                                            <p:txEl>
                                              <p:pRg st="5" end="5"/>
                                            </p:txEl>
                                          </p:spTgt>
                                        </p:tgtEl>
                                        <p:attrNameLst>
                                          <p:attrName>style.visibility</p:attrName>
                                        </p:attrNameLst>
                                      </p:cBhvr>
                                      <p:to>
                                        <p:strVal val="visible"/>
                                      </p:to>
                                    </p:set>
                                    <p:anim calcmode="lin" valueType="num">
                                      <p:cBhvr additive="base">
                                        <p:cTn id="36" dur="500" fill="hold"/>
                                        <p:tgtEl>
                                          <p:spTgt spid="574466">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7446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574466">
                                            <p:txEl>
                                              <p:pRg st="6" end="6"/>
                                            </p:txEl>
                                          </p:spTgt>
                                        </p:tgtEl>
                                        <p:attrNameLst>
                                          <p:attrName>style.visibility</p:attrName>
                                        </p:attrNameLst>
                                      </p:cBhvr>
                                      <p:to>
                                        <p:strVal val="visible"/>
                                      </p:to>
                                    </p:set>
                                    <p:anim calcmode="lin" valueType="num">
                                      <p:cBhvr additive="base">
                                        <p:cTn id="42" dur="500" fill="hold"/>
                                        <p:tgtEl>
                                          <p:spTgt spid="574466">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57446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574466">
                                            <p:txEl>
                                              <p:pRg st="7" end="7"/>
                                            </p:txEl>
                                          </p:spTgt>
                                        </p:tgtEl>
                                        <p:attrNameLst>
                                          <p:attrName>style.visibility</p:attrName>
                                        </p:attrNameLst>
                                      </p:cBhvr>
                                      <p:to>
                                        <p:strVal val="visible"/>
                                      </p:to>
                                    </p:set>
                                    <p:anim calcmode="lin" valueType="num">
                                      <p:cBhvr additive="base">
                                        <p:cTn id="48" dur="500" fill="hold"/>
                                        <p:tgtEl>
                                          <p:spTgt spid="574466">
                                            <p:txEl>
                                              <p:pRg st="7" end="7"/>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57446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p:cNvSpPr>
          <p:nvPr>
            <p:ph type="body" idx="4294967295"/>
          </p:nvPr>
        </p:nvSpPr>
        <p:spPr>
          <a:xfrm>
            <a:off x="0" y="1052513"/>
            <a:ext cx="9144000" cy="5256212"/>
          </a:xfrm>
        </p:spPr>
        <p:txBody>
          <a:bodyPr/>
          <a:lstStyle/>
          <a:p>
            <a:pPr>
              <a:lnSpc>
                <a:spcPct val="125000"/>
              </a:lnSpc>
              <a:spcAft>
                <a:spcPct val="20000"/>
              </a:spcAft>
              <a:buFont typeface="Wingdings" pitchFamily="2" charset="2"/>
              <a:buChar char="l"/>
            </a:pPr>
            <a:r>
              <a:rPr lang="zh-CN" altLang="en-US" dirty="0">
                <a:latin typeface="+mn-ea"/>
                <a:ea typeface="+mn-ea"/>
              </a:rPr>
              <a:t>运行时动态链接</a:t>
            </a:r>
          </a:p>
          <a:p>
            <a:pPr>
              <a:lnSpc>
                <a:spcPct val="125000"/>
              </a:lnSpc>
              <a:spcAft>
                <a:spcPct val="20000"/>
              </a:spcAft>
              <a:buFont typeface="Arial" charset="0"/>
              <a:buNone/>
            </a:pPr>
            <a:r>
              <a:rPr lang="zh-CN" altLang="en-US" sz="2400" b="0" dirty="0">
                <a:latin typeface="+mn-ea"/>
                <a:ea typeface="+mn-ea"/>
              </a:rPr>
              <a:t>      对某些目标模块的链接，是在程序</a:t>
            </a:r>
            <a:r>
              <a:rPr lang="zh-CN" altLang="en-US" sz="2400" dirty="0">
                <a:solidFill>
                  <a:srgbClr val="FF0000"/>
                </a:solidFill>
                <a:latin typeface="+mn-ea"/>
                <a:ea typeface="+mn-ea"/>
              </a:rPr>
              <a:t>执行</a:t>
            </a:r>
            <a:r>
              <a:rPr lang="zh-CN" altLang="en-US" sz="2400" b="0" dirty="0">
                <a:latin typeface="+mn-ea"/>
                <a:ea typeface="+mn-ea"/>
              </a:rPr>
              <a:t>中需要该目标模块时，由操作系统去找到该模块并将之装入内存，随后把它链接到调用者模块上。</a:t>
            </a:r>
          </a:p>
          <a:p>
            <a:pPr>
              <a:lnSpc>
                <a:spcPct val="125000"/>
              </a:lnSpc>
              <a:spcAft>
                <a:spcPct val="20000"/>
              </a:spcAft>
              <a:buFont typeface="Wingdings" pitchFamily="2" charset="2"/>
              <a:buChar char="l"/>
            </a:pPr>
            <a:r>
              <a:rPr lang="zh-CN" altLang="en-US" dirty="0">
                <a:latin typeface="+mn-ea"/>
                <a:ea typeface="+mn-ea"/>
              </a:rPr>
              <a:t>运行时动态链接方式的优点</a:t>
            </a:r>
          </a:p>
          <a:p>
            <a:pPr>
              <a:lnSpc>
                <a:spcPct val="125000"/>
              </a:lnSpc>
              <a:spcAft>
                <a:spcPct val="20000"/>
              </a:spcAft>
              <a:buFont typeface="Arial" charset="0"/>
              <a:buNone/>
            </a:pPr>
            <a:r>
              <a:rPr lang="zh-CN" altLang="en-US" sz="2400" b="0" dirty="0">
                <a:latin typeface="+mn-ea"/>
                <a:ea typeface="+mn-ea"/>
              </a:rPr>
              <a:t>      凡在执行过程中未被用到的目标模块，都不会被调入内存和被链接到装入模块上，这样不仅可加快程序的装入过程，而且可</a:t>
            </a:r>
            <a:r>
              <a:rPr lang="zh-CN" altLang="en-US" sz="2400" dirty="0">
                <a:solidFill>
                  <a:srgbClr val="FF0000"/>
                </a:solidFill>
                <a:latin typeface="+mn-ea"/>
                <a:ea typeface="+mn-ea"/>
              </a:rPr>
              <a:t>节省</a:t>
            </a:r>
            <a:r>
              <a:rPr lang="zh-CN" altLang="en-US" sz="2400" b="0" dirty="0">
                <a:latin typeface="+mn-ea"/>
                <a:ea typeface="+mn-ea"/>
              </a:rPr>
              <a:t>大量的内存空间。</a:t>
            </a:r>
          </a:p>
        </p:txBody>
      </p:sp>
      <p:sp>
        <p:nvSpPr>
          <p:cNvPr id="575491"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Tree>
    <p:extLst>
      <p:ext uri="{BB962C8B-B14F-4D97-AF65-F5344CB8AC3E}">
        <p14:creationId xmlns:p14="http://schemas.microsoft.com/office/powerpoint/2010/main" val="263917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5490">
                                            <p:txEl>
                                              <p:pRg st="0" end="0"/>
                                            </p:txEl>
                                          </p:spTgt>
                                        </p:tgtEl>
                                        <p:attrNameLst>
                                          <p:attrName>style.visibility</p:attrName>
                                        </p:attrNameLst>
                                      </p:cBhvr>
                                      <p:to>
                                        <p:strVal val="visible"/>
                                      </p:to>
                                    </p:set>
                                    <p:anim calcmode="lin" valueType="num">
                                      <p:cBhvr additive="base">
                                        <p:cTn id="7" dur="500" fill="hold"/>
                                        <p:tgtEl>
                                          <p:spTgt spid="5754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54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75490">
                                            <p:txEl>
                                              <p:pRg st="1" end="1"/>
                                            </p:txEl>
                                          </p:spTgt>
                                        </p:tgtEl>
                                        <p:attrNameLst>
                                          <p:attrName>style.visibility</p:attrName>
                                        </p:attrNameLst>
                                      </p:cBhvr>
                                      <p:to>
                                        <p:strVal val="visible"/>
                                      </p:to>
                                    </p:set>
                                    <p:animEffect transition="in" filter="circle(in)">
                                      <p:cBhvr>
                                        <p:cTn id="13" dur="2000"/>
                                        <p:tgtEl>
                                          <p:spTgt spid="57549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75490">
                                            <p:txEl>
                                              <p:pRg st="2" end="2"/>
                                            </p:txEl>
                                          </p:spTgt>
                                        </p:tgtEl>
                                        <p:attrNameLst>
                                          <p:attrName>style.visibility</p:attrName>
                                        </p:attrNameLst>
                                      </p:cBhvr>
                                      <p:to>
                                        <p:strVal val="visible"/>
                                      </p:to>
                                    </p:set>
                                    <p:anim calcmode="lin" valueType="num">
                                      <p:cBhvr additive="base">
                                        <p:cTn id="18" dur="500" fill="hold"/>
                                        <p:tgtEl>
                                          <p:spTgt spid="575490">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754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575490">
                                            <p:txEl>
                                              <p:pRg st="3" end="3"/>
                                            </p:txEl>
                                          </p:spTgt>
                                        </p:tgtEl>
                                        <p:attrNameLst>
                                          <p:attrName>style.visibility</p:attrName>
                                        </p:attrNameLst>
                                      </p:cBhvr>
                                      <p:to>
                                        <p:strVal val="visible"/>
                                      </p:to>
                                    </p:set>
                                    <p:animEffect transition="in" filter="circle(in)">
                                      <p:cBhvr>
                                        <p:cTn id="24" dur="2000"/>
                                        <p:tgtEl>
                                          <p:spTgt spid="5754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p:cNvSpPr>
          <p:nvPr>
            <p:ph type="body" idx="4294967295"/>
          </p:nvPr>
        </p:nvSpPr>
        <p:spPr>
          <a:xfrm>
            <a:off x="574675" y="1341438"/>
            <a:ext cx="8569325" cy="4319587"/>
          </a:xfrm>
        </p:spPr>
        <p:txBody>
          <a:bodyPr/>
          <a:lstStyle/>
          <a:p>
            <a:pPr>
              <a:spcAft>
                <a:spcPct val="20000"/>
              </a:spcAft>
              <a:buFont typeface="Wingdings" pitchFamily="2" charset="2"/>
              <a:buChar char="l"/>
            </a:pPr>
            <a:r>
              <a:rPr lang="zh-CN" altLang="en-US" sz="2400" dirty="0">
                <a:latin typeface="+mn-ea"/>
                <a:ea typeface="+mn-ea"/>
              </a:rPr>
              <a:t>装入的任务</a:t>
            </a:r>
          </a:p>
          <a:p>
            <a:pPr lvl="1">
              <a:spcAft>
                <a:spcPct val="20000"/>
              </a:spcAft>
              <a:buFont typeface="Wingdings" pitchFamily="2" charset="2"/>
              <a:buChar char="Ø"/>
            </a:pPr>
            <a:r>
              <a:rPr lang="zh-CN" altLang="en-US" b="0" dirty="0">
                <a:latin typeface="+mn-ea"/>
                <a:ea typeface="+mn-ea"/>
              </a:rPr>
              <a:t>将可装入模块装入内存</a:t>
            </a:r>
          </a:p>
          <a:p>
            <a:pPr lvl="1">
              <a:spcAft>
                <a:spcPct val="20000"/>
              </a:spcAft>
              <a:buFont typeface="Wingdings" pitchFamily="2" charset="2"/>
              <a:buChar char="Ø"/>
            </a:pPr>
            <a:r>
              <a:rPr lang="zh-CN" altLang="en-US" b="0" dirty="0">
                <a:latin typeface="+mn-ea"/>
                <a:ea typeface="+mn-ea"/>
              </a:rPr>
              <a:t>地址重定位</a:t>
            </a:r>
          </a:p>
          <a:p>
            <a:pPr lvl="1">
              <a:spcAft>
                <a:spcPct val="20000"/>
              </a:spcAft>
              <a:buFont typeface="Wingdings" pitchFamily="2" charset="2"/>
              <a:buNone/>
            </a:pPr>
            <a:r>
              <a:rPr lang="zh-CN" altLang="en-US" sz="2000" b="0" dirty="0">
                <a:latin typeface="+mn-ea"/>
                <a:ea typeface="+mn-ea"/>
              </a:rPr>
              <a:t>    </a:t>
            </a:r>
            <a:r>
              <a:rPr lang="zh-CN" altLang="en-US" b="0" dirty="0">
                <a:latin typeface="+mn-ea"/>
                <a:ea typeface="+mn-ea"/>
              </a:rPr>
              <a:t>将执行文件中的逻辑地址转化为内存物理地址的过程。</a:t>
            </a:r>
            <a:endParaRPr lang="zh-CN" altLang="en-US" sz="2000" b="0" dirty="0">
              <a:latin typeface="+mn-ea"/>
              <a:ea typeface="+mn-ea"/>
            </a:endParaRPr>
          </a:p>
          <a:p>
            <a:pPr>
              <a:spcAft>
                <a:spcPct val="20000"/>
              </a:spcAft>
              <a:buFont typeface="Wingdings" pitchFamily="2" charset="2"/>
              <a:buChar char="l"/>
            </a:pPr>
            <a:r>
              <a:rPr lang="zh-CN" altLang="en-US" sz="2400" dirty="0">
                <a:latin typeface="+mn-ea"/>
                <a:ea typeface="+mn-ea"/>
              </a:rPr>
              <a:t>装入方式分类（地址映射建立方式</a:t>
            </a:r>
            <a:r>
              <a:rPr lang="zh-CN" altLang="en-US" sz="2400" b="0" dirty="0">
                <a:latin typeface="+mn-ea"/>
                <a:ea typeface="+mn-ea"/>
              </a:rPr>
              <a:t>）</a:t>
            </a:r>
          </a:p>
          <a:p>
            <a:pPr lvl="1">
              <a:spcAft>
                <a:spcPct val="20000"/>
              </a:spcAft>
              <a:buFont typeface="Wingdings" pitchFamily="2" charset="2"/>
              <a:buChar char="Ø"/>
            </a:pPr>
            <a:r>
              <a:rPr lang="zh-CN" altLang="en-US" b="0" dirty="0">
                <a:latin typeface="+mn-ea"/>
                <a:ea typeface="+mn-ea"/>
              </a:rPr>
              <a:t>绝对加载方式</a:t>
            </a:r>
          </a:p>
          <a:p>
            <a:pPr lvl="1">
              <a:spcAft>
                <a:spcPct val="20000"/>
              </a:spcAft>
              <a:buFont typeface="Wingdings" pitchFamily="2" charset="2"/>
              <a:buChar char="Ø"/>
            </a:pPr>
            <a:r>
              <a:rPr lang="zh-CN" altLang="en-US" b="0" dirty="0">
                <a:latin typeface="+mn-ea"/>
                <a:ea typeface="+mn-ea"/>
              </a:rPr>
              <a:t>可重定位（静态重定位）加载方式</a:t>
            </a:r>
          </a:p>
          <a:p>
            <a:pPr lvl="1">
              <a:spcAft>
                <a:spcPct val="20000"/>
              </a:spcAft>
              <a:buFont typeface="Wingdings" pitchFamily="2" charset="2"/>
              <a:buChar char="Ø"/>
            </a:pPr>
            <a:r>
              <a:rPr lang="zh-CN" altLang="en-US" b="0" dirty="0">
                <a:latin typeface="+mn-ea"/>
                <a:ea typeface="+mn-ea"/>
              </a:rPr>
              <a:t>运行时重定位（动态重定位）加载方式</a:t>
            </a:r>
          </a:p>
          <a:p>
            <a:pPr lvl="1">
              <a:lnSpc>
                <a:spcPct val="80000"/>
              </a:lnSpc>
              <a:spcAft>
                <a:spcPct val="20000"/>
              </a:spcAft>
              <a:buFont typeface="Wingdings" pitchFamily="2" charset="2"/>
              <a:buChar char="Ø"/>
            </a:pPr>
            <a:endParaRPr lang="en-US" altLang="zh-CN" sz="2000" b="0" dirty="0">
              <a:latin typeface="+mn-ea"/>
              <a:ea typeface="+mn-ea"/>
            </a:endParaRPr>
          </a:p>
        </p:txBody>
      </p:sp>
      <p:sp>
        <p:nvSpPr>
          <p:cNvPr id="555011"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
        <p:nvSpPr>
          <p:cNvPr id="555012" name="AutoShape 4"/>
          <p:cNvSpPr>
            <a:spLocks/>
          </p:cNvSpPr>
          <p:nvPr/>
        </p:nvSpPr>
        <p:spPr bwMode="auto">
          <a:xfrm>
            <a:off x="6588125" y="4437063"/>
            <a:ext cx="215900" cy="863600"/>
          </a:xfrm>
          <a:prstGeom prst="righ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a typeface="+mn-ea"/>
            </a:endParaRPr>
          </a:p>
        </p:txBody>
      </p:sp>
      <p:sp>
        <p:nvSpPr>
          <p:cNvPr id="555013" name="Text Box 5"/>
          <p:cNvSpPr txBox="1">
            <a:spLocks noChangeArrowheads="1"/>
          </p:cNvSpPr>
          <p:nvPr/>
        </p:nvSpPr>
        <p:spPr bwMode="auto">
          <a:xfrm>
            <a:off x="6804025" y="4627563"/>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mn-ea"/>
                <a:ea typeface="+mn-ea"/>
              </a:rPr>
              <a:t>重定位加载方式</a:t>
            </a:r>
          </a:p>
        </p:txBody>
      </p:sp>
    </p:spTree>
    <p:extLst>
      <p:ext uri="{BB962C8B-B14F-4D97-AF65-F5344CB8AC3E}">
        <p14:creationId xmlns:p14="http://schemas.microsoft.com/office/powerpoint/2010/main" val="174388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55010">
                                            <p:txEl>
                                              <p:pRg st="0" end="0"/>
                                            </p:txEl>
                                          </p:spTgt>
                                        </p:tgtEl>
                                        <p:attrNameLst>
                                          <p:attrName>style.visibility</p:attrName>
                                        </p:attrNameLst>
                                      </p:cBhvr>
                                      <p:to>
                                        <p:strVal val="visible"/>
                                      </p:to>
                                    </p:set>
                                    <p:anim calcmode="lin" valueType="num">
                                      <p:cBhvr additive="base">
                                        <p:cTn id="7" dur="500" fill="hold"/>
                                        <p:tgtEl>
                                          <p:spTgt spid="5550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50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55010">
                                            <p:txEl>
                                              <p:pRg st="1" end="1"/>
                                            </p:txEl>
                                          </p:spTgt>
                                        </p:tgtEl>
                                        <p:attrNameLst>
                                          <p:attrName>style.visibility</p:attrName>
                                        </p:attrNameLst>
                                      </p:cBhvr>
                                      <p:to>
                                        <p:strVal val="visible"/>
                                      </p:to>
                                    </p:set>
                                    <p:anim calcmode="lin" valueType="num">
                                      <p:cBhvr additive="base">
                                        <p:cTn id="13" dur="1000" fill="hold"/>
                                        <p:tgtEl>
                                          <p:spTgt spid="555010">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550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55010">
                                            <p:txEl>
                                              <p:pRg st="2" end="2"/>
                                            </p:txEl>
                                          </p:spTgt>
                                        </p:tgtEl>
                                        <p:attrNameLst>
                                          <p:attrName>style.visibility</p:attrName>
                                        </p:attrNameLst>
                                      </p:cBhvr>
                                      <p:to>
                                        <p:strVal val="visible"/>
                                      </p:to>
                                    </p:set>
                                    <p:anim calcmode="lin" valueType="num">
                                      <p:cBhvr additive="base">
                                        <p:cTn id="19" dur="1000" fill="hold"/>
                                        <p:tgtEl>
                                          <p:spTgt spid="555010">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550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55010">
                                            <p:txEl>
                                              <p:pRg st="3" end="3"/>
                                            </p:txEl>
                                          </p:spTgt>
                                        </p:tgtEl>
                                        <p:attrNameLst>
                                          <p:attrName>style.visibility</p:attrName>
                                        </p:attrNameLst>
                                      </p:cBhvr>
                                      <p:to>
                                        <p:strVal val="visible"/>
                                      </p:to>
                                    </p:set>
                                    <p:anim calcmode="lin" valueType="num">
                                      <p:cBhvr additive="base">
                                        <p:cTn id="25" dur="1000" fill="hold"/>
                                        <p:tgtEl>
                                          <p:spTgt spid="555010">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550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55010">
                                            <p:txEl>
                                              <p:pRg st="4" end="4"/>
                                            </p:txEl>
                                          </p:spTgt>
                                        </p:tgtEl>
                                        <p:attrNameLst>
                                          <p:attrName>style.visibility</p:attrName>
                                        </p:attrNameLst>
                                      </p:cBhvr>
                                      <p:to>
                                        <p:strVal val="visible"/>
                                      </p:to>
                                    </p:set>
                                    <p:anim calcmode="lin" valueType="num">
                                      <p:cBhvr additive="base">
                                        <p:cTn id="31" dur="1000" fill="hold"/>
                                        <p:tgtEl>
                                          <p:spTgt spid="555010">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550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55010">
                                            <p:txEl>
                                              <p:pRg st="5" end="5"/>
                                            </p:txEl>
                                          </p:spTgt>
                                        </p:tgtEl>
                                        <p:attrNameLst>
                                          <p:attrName>style.visibility</p:attrName>
                                        </p:attrNameLst>
                                      </p:cBhvr>
                                      <p:to>
                                        <p:strVal val="visible"/>
                                      </p:to>
                                    </p:set>
                                    <p:anim calcmode="lin" valueType="num">
                                      <p:cBhvr additive="base">
                                        <p:cTn id="37" dur="500" fill="hold"/>
                                        <p:tgtEl>
                                          <p:spTgt spid="55501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5501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55010">
                                            <p:txEl>
                                              <p:pRg st="6" end="6"/>
                                            </p:txEl>
                                          </p:spTgt>
                                        </p:tgtEl>
                                        <p:attrNameLst>
                                          <p:attrName>style.visibility</p:attrName>
                                        </p:attrNameLst>
                                      </p:cBhvr>
                                      <p:to>
                                        <p:strVal val="visible"/>
                                      </p:to>
                                    </p:set>
                                    <p:anim calcmode="lin" valueType="num">
                                      <p:cBhvr additive="base">
                                        <p:cTn id="43" dur="1000" fill="hold"/>
                                        <p:tgtEl>
                                          <p:spTgt spid="555010">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55501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55010">
                                            <p:txEl>
                                              <p:pRg st="7" end="7"/>
                                            </p:txEl>
                                          </p:spTgt>
                                        </p:tgtEl>
                                        <p:attrNameLst>
                                          <p:attrName>style.visibility</p:attrName>
                                        </p:attrNameLst>
                                      </p:cBhvr>
                                      <p:to>
                                        <p:strVal val="visible"/>
                                      </p:to>
                                    </p:set>
                                    <p:anim calcmode="lin" valueType="num">
                                      <p:cBhvr additive="base">
                                        <p:cTn id="49" dur="2000" fill="hold"/>
                                        <p:tgtEl>
                                          <p:spTgt spid="555010">
                                            <p:txEl>
                                              <p:pRg st="7" end="7"/>
                                            </p:txEl>
                                          </p:spTgt>
                                        </p:tgtEl>
                                        <p:attrNameLst>
                                          <p:attrName>ppt_x</p:attrName>
                                        </p:attrNameLst>
                                      </p:cBhvr>
                                      <p:tavLst>
                                        <p:tav tm="0">
                                          <p:val>
                                            <p:strVal val="0-#ppt_w/2"/>
                                          </p:val>
                                        </p:tav>
                                        <p:tav tm="100000">
                                          <p:val>
                                            <p:strVal val="#ppt_x"/>
                                          </p:val>
                                        </p:tav>
                                      </p:tavLst>
                                    </p:anim>
                                    <p:anim calcmode="lin" valueType="num">
                                      <p:cBhvr additive="base">
                                        <p:cTn id="50" dur="2000" fill="hold"/>
                                        <p:tgtEl>
                                          <p:spTgt spid="55501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55012"/>
                                        </p:tgtEl>
                                        <p:attrNameLst>
                                          <p:attrName>style.visibility</p:attrName>
                                        </p:attrNameLst>
                                      </p:cBhvr>
                                      <p:to>
                                        <p:strVal val="visible"/>
                                      </p:to>
                                    </p:set>
                                    <p:anim calcmode="lin" valueType="num">
                                      <p:cBhvr additive="base">
                                        <p:cTn id="55" dur="1000" fill="hold"/>
                                        <p:tgtEl>
                                          <p:spTgt spid="555012"/>
                                        </p:tgtEl>
                                        <p:attrNameLst>
                                          <p:attrName>ppt_x</p:attrName>
                                        </p:attrNameLst>
                                      </p:cBhvr>
                                      <p:tavLst>
                                        <p:tav tm="0">
                                          <p:val>
                                            <p:strVal val="1+#ppt_w/2"/>
                                          </p:val>
                                        </p:tav>
                                        <p:tav tm="100000">
                                          <p:val>
                                            <p:strVal val="#ppt_x"/>
                                          </p:val>
                                        </p:tav>
                                      </p:tavLst>
                                    </p:anim>
                                    <p:anim calcmode="lin" valueType="num">
                                      <p:cBhvr additive="base">
                                        <p:cTn id="56" dur="1000" fill="hold"/>
                                        <p:tgtEl>
                                          <p:spTgt spid="555012"/>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555013"/>
                                        </p:tgtEl>
                                        <p:attrNameLst>
                                          <p:attrName>style.visibility</p:attrName>
                                        </p:attrNameLst>
                                      </p:cBhvr>
                                      <p:to>
                                        <p:strVal val="visible"/>
                                      </p:to>
                                    </p:set>
                                    <p:anim calcmode="lin" valueType="num">
                                      <p:cBhvr additive="base">
                                        <p:cTn id="59" dur="1000" fill="hold"/>
                                        <p:tgtEl>
                                          <p:spTgt spid="555013"/>
                                        </p:tgtEl>
                                        <p:attrNameLst>
                                          <p:attrName>ppt_x</p:attrName>
                                        </p:attrNameLst>
                                      </p:cBhvr>
                                      <p:tavLst>
                                        <p:tav tm="0">
                                          <p:val>
                                            <p:strVal val="1+#ppt_w/2"/>
                                          </p:val>
                                        </p:tav>
                                        <p:tav tm="100000">
                                          <p:val>
                                            <p:strVal val="#ppt_x"/>
                                          </p:val>
                                        </p:tav>
                                      </p:tavLst>
                                    </p:anim>
                                    <p:anim calcmode="lin" valueType="num">
                                      <p:cBhvr additive="base">
                                        <p:cTn id="60" dur="1000" fill="hold"/>
                                        <p:tgtEl>
                                          <p:spTgt spid="555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2" grpId="0" animBg="1"/>
      <p:bldP spid="5550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p:cNvSpPr>
          <p:nvPr>
            <p:ph type="body" idx="4294967295"/>
          </p:nvPr>
        </p:nvSpPr>
        <p:spPr>
          <a:xfrm>
            <a:off x="0" y="1268413"/>
            <a:ext cx="8445500" cy="4608512"/>
          </a:xfrm>
        </p:spPr>
        <p:txBody>
          <a:bodyPr/>
          <a:lstStyle/>
          <a:p>
            <a:pPr>
              <a:lnSpc>
                <a:spcPct val="125000"/>
              </a:lnSpc>
              <a:spcAft>
                <a:spcPct val="20000"/>
              </a:spcAft>
              <a:buFont typeface="Wingdings" pitchFamily="2" charset="2"/>
              <a:buChar char="l"/>
            </a:pPr>
            <a:r>
              <a:rPr lang="zh-CN" altLang="en-US" dirty="0">
                <a:latin typeface="+mn-ea"/>
                <a:ea typeface="+mn-ea"/>
              </a:rPr>
              <a:t>绝对加载方式</a:t>
            </a:r>
            <a:endParaRPr lang="zh-CN" altLang="en-US" dirty="0">
              <a:solidFill>
                <a:srgbClr val="FF0000"/>
              </a:solidFill>
              <a:effectLst>
                <a:outerShdw blurRad="38100" dist="38100" dir="2700000" algn="tl">
                  <a:srgbClr val="C0C0C0"/>
                </a:outerShdw>
              </a:effectLst>
              <a:latin typeface="+mn-ea"/>
              <a:ea typeface="+mn-ea"/>
            </a:endParaRPr>
          </a:p>
          <a:p>
            <a:pPr lvl="1">
              <a:lnSpc>
                <a:spcPct val="125000"/>
              </a:lnSpc>
              <a:spcAft>
                <a:spcPct val="20000"/>
              </a:spcAft>
              <a:buFont typeface="Wingdings" pitchFamily="2" charset="2"/>
              <a:buChar char="Ø"/>
            </a:pPr>
            <a:r>
              <a:rPr lang="zh-CN" altLang="en-US" b="0" dirty="0">
                <a:latin typeface="+mn-ea"/>
                <a:ea typeface="+mn-ea"/>
              </a:rPr>
              <a:t>在编译时就知道程序将驻留在内存中的具体位置，</a:t>
            </a:r>
            <a:r>
              <a:rPr lang="zh-CN" altLang="en-US" dirty="0">
                <a:solidFill>
                  <a:srgbClr val="FF0000"/>
                </a:solidFill>
                <a:latin typeface="+mn-ea"/>
                <a:ea typeface="+mn-ea"/>
              </a:rPr>
              <a:t>编译程序</a:t>
            </a:r>
            <a:r>
              <a:rPr lang="zh-CN" altLang="en-US" b="0" dirty="0">
                <a:latin typeface="+mn-ea"/>
                <a:ea typeface="+mn-ea"/>
              </a:rPr>
              <a:t>产生绝对地址的目标代码。</a:t>
            </a:r>
          </a:p>
          <a:p>
            <a:pPr lvl="1">
              <a:lnSpc>
                <a:spcPct val="125000"/>
              </a:lnSpc>
              <a:spcAft>
                <a:spcPct val="20000"/>
              </a:spcAft>
              <a:buFont typeface="Wingdings" pitchFamily="2" charset="2"/>
              <a:buChar char="Ø"/>
            </a:pPr>
            <a:r>
              <a:rPr lang="zh-CN" altLang="en-US" b="0" dirty="0">
                <a:latin typeface="+mn-ea"/>
                <a:ea typeface="+mn-ea"/>
              </a:rPr>
              <a:t>绝对加载程序按照装入模块中的地址，将程序和数据装入内存。装入模块在装入内存时，由于</a:t>
            </a:r>
            <a:r>
              <a:rPr lang="zh-CN" altLang="en-US" dirty="0">
                <a:solidFill>
                  <a:srgbClr val="FF0000"/>
                </a:solidFill>
                <a:latin typeface="+mn-ea"/>
                <a:ea typeface="+mn-ea"/>
              </a:rPr>
              <a:t>程序中的逻辑地址与实际内存地址完全相同</a:t>
            </a:r>
            <a:r>
              <a:rPr lang="zh-CN" altLang="en-US" b="0" dirty="0">
                <a:latin typeface="+mn-ea"/>
                <a:ea typeface="+mn-ea"/>
              </a:rPr>
              <a:t>，故不需对程序和数据的地址进行修改。  </a:t>
            </a:r>
          </a:p>
          <a:p>
            <a:pPr lvl="1">
              <a:lnSpc>
                <a:spcPct val="125000"/>
              </a:lnSpc>
              <a:spcAft>
                <a:spcPct val="20000"/>
              </a:spcAft>
              <a:buFont typeface="Wingdings" pitchFamily="2" charset="2"/>
              <a:buChar char="Ø"/>
            </a:pPr>
            <a:r>
              <a:rPr lang="zh-CN" altLang="en-US" b="0" dirty="0">
                <a:latin typeface="+mn-ea"/>
                <a:ea typeface="+mn-ea"/>
              </a:rPr>
              <a:t>为了便于程序的修改</a:t>
            </a:r>
            <a:r>
              <a:rPr lang="en-US" altLang="zh-CN" b="0" dirty="0">
                <a:latin typeface="+mn-ea"/>
                <a:ea typeface="+mn-ea"/>
              </a:rPr>
              <a:t>,</a:t>
            </a:r>
            <a:r>
              <a:rPr lang="zh-CN" altLang="en-US" b="0" dirty="0">
                <a:latin typeface="+mn-ea"/>
                <a:ea typeface="+mn-ea"/>
              </a:rPr>
              <a:t>对编译的程序采用</a:t>
            </a:r>
            <a:r>
              <a:rPr lang="zh-CN" altLang="en-US" dirty="0">
                <a:solidFill>
                  <a:srgbClr val="FF0000"/>
                </a:solidFill>
                <a:latin typeface="+mn-ea"/>
                <a:ea typeface="+mn-ea"/>
              </a:rPr>
              <a:t>符号地址</a:t>
            </a:r>
            <a:r>
              <a:rPr lang="zh-CN" altLang="en-US" b="0" dirty="0">
                <a:latin typeface="+mn-ea"/>
                <a:ea typeface="+mn-ea"/>
              </a:rPr>
              <a:t>，然后在编译或汇编时，再将这些符号地址转换为绝对地址。</a:t>
            </a:r>
          </a:p>
        </p:txBody>
      </p:sp>
      <p:sp>
        <p:nvSpPr>
          <p:cNvPr id="25600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Tree>
    <p:extLst>
      <p:ext uri="{BB962C8B-B14F-4D97-AF65-F5344CB8AC3E}">
        <p14:creationId xmlns:p14="http://schemas.microsoft.com/office/powerpoint/2010/main" val="897422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6002">
                                            <p:txEl>
                                              <p:pRg st="0" end="0"/>
                                            </p:txEl>
                                          </p:spTgt>
                                        </p:tgtEl>
                                        <p:attrNameLst>
                                          <p:attrName>style.visibility</p:attrName>
                                        </p:attrNameLst>
                                      </p:cBhvr>
                                      <p:to>
                                        <p:strVal val="visible"/>
                                      </p:to>
                                    </p:set>
                                    <p:anim calcmode="lin" valueType="num">
                                      <p:cBhvr additive="base">
                                        <p:cTn id="7" dur="500" fill="hold"/>
                                        <p:tgtEl>
                                          <p:spTgt spid="2560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6002">
                                            <p:txEl>
                                              <p:pRg st="1" end="1"/>
                                            </p:txEl>
                                          </p:spTgt>
                                        </p:tgtEl>
                                        <p:attrNameLst>
                                          <p:attrName>style.visibility</p:attrName>
                                        </p:attrNameLst>
                                      </p:cBhvr>
                                      <p:to>
                                        <p:strVal val="visible"/>
                                      </p:to>
                                    </p:set>
                                    <p:anim calcmode="lin" valueType="num">
                                      <p:cBhvr additive="base">
                                        <p:cTn id="13" dur="1000" fill="hold"/>
                                        <p:tgtEl>
                                          <p:spTgt spid="25600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560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6002">
                                            <p:txEl>
                                              <p:pRg st="2" end="2"/>
                                            </p:txEl>
                                          </p:spTgt>
                                        </p:tgtEl>
                                        <p:attrNameLst>
                                          <p:attrName>style.visibility</p:attrName>
                                        </p:attrNameLst>
                                      </p:cBhvr>
                                      <p:to>
                                        <p:strVal val="visible"/>
                                      </p:to>
                                    </p:set>
                                    <p:anim calcmode="lin" valueType="num">
                                      <p:cBhvr additive="base">
                                        <p:cTn id="19" dur="1000" fill="hold"/>
                                        <p:tgtEl>
                                          <p:spTgt spid="25600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560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56002">
                                            <p:txEl>
                                              <p:pRg st="3" end="3"/>
                                            </p:txEl>
                                          </p:spTgt>
                                        </p:tgtEl>
                                        <p:attrNameLst>
                                          <p:attrName>style.visibility</p:attrName>
                                        </p:attrNameLst>
                                      </p:cBhvr>
                                      <p:to>
                                        <p:strVal val="visible"/>
                                      </p:to>
                                    </p:set>
                                    <p:anim calcmode="lin" valueType="num">
                                      <p:cBhvr additive="base">
                                        <p:cTn id="25" dur="1000" fill="hold"/>
                                        <p:tgtEl>
                                          <p:spTgt spid="25600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5600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主要内容</a:t>
            </a:r>
          </a:p>
        </p:txBody>
      </p:sp>
      <p:graphicFrame>
        <p:nvGraphicFramePr>
          <p:cNvPr id="5" name="图示 4"/>
          <p:cNvGraphicFramePr/>
          <p:nvPr>
            <p:extLst>
              <p:ext uri="{D42A27DB-BD31-4B8C-83A1-F6EECF244321}">
                <p14:modId xmlns:p14="http://schemas.microsoft.com/office/powerpoint/2010/main" val="2774998696"/>
              </p:ext>
            </p:extLst>
          </p:nvPr>
        </p:nvGraphicFramePr>
        <p:xfrm>
          <a:off x="1691680" y="1340768"/>
          <a:ext cx="576064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283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grpSp>
        <p:nvGrpSpPr>
          <p:cNvPr id="271399" name="Group 39"/>
          <p:cNvGrpSpPr>
            <a:grpSpLocks/>
          </p:cNvGrpSpPr>
          <p:nvPr/>
        </p:nvGrpSpPr>
        <p:grpSpPr bwMode="auto">
          <a:xfrm>
            <a:off x="4284663" y="1700213"/>
            <a:ext cx="2708275" cy="4462462"/>
            <a:chOff x="2699" y="1071"/>
            <a:chExt cx="1706" cy="2811"/>
          </a:xfrm>
        </p:grpSpPr>
        <p:sp>
          <p:nvSpPr>
            <p:cNvPr id="271380" name="Text Box 20"/>
            <p:cNvSpPr txBox="1">
              <a:spLocks noChangeArrowheads="1"/>
            </p:cNvSpPr>
            <p:nvPr/>
          </p:nvSpPr>
          <p:spPr bwMode="auto">
            <a:xfrm>
              <a:off x="3288" y="1389"/>
              <a:ext cx="1033" cy="2176"/>
            </a:xfrm>
            <a:prstGeom prst="rect">
              <a:avLst/>
            </a:prstGeom>
            <a:solidFill>
              <a:srgbClr val="FFFF99"/>
            </a:solidFill>
            <a:ln w="9525">
              <a:solidFill>
                <a:srgbClr val="000000"/>
              </a:solidFill>
              <a:miter lim="800000"/>
              <a:headEnd/>
              <a:tailEnd/>
            </a:ln>
          </p:spPr>
          <p:txBody>
            <a:bodyPr/>
            <a:lstStyle/>
            <a:p>
              <a:pPr eaLnBrk="0" hangingPunct="0">
                <a:spcBef>
                  <a:spcPct val="20000"/>
                </a:spcBef>
                <a:spcAft>
                  <a:spcPct val="20000"/>
                </a:spcAft>
              </a:pPr>
              <a:r>
                <a:rPr kumimoji="0" lang="zh-CN" altLang="en-US" sz="1600" b="1"/>
                <a:t>程序</a:t>
              </a:r>
            </a:p>
            <a:p>
              <a:pPr eaLnBrk="0" hangingPunct="0">
                <a:spcBef>
                  <a:spcPct val="20000"/>
                </a:spcBef>
                <a:spcAft>
                  <a:spcPct val="20000"/>
                </a:spcAft>
              </a:pPr>
              <a:r>
                <a:rPr kumimoji="0" lang="en-US" altLang="zh-CN" sz="1600" b="1"/>
                <a:t>JUMP 1324</a:t>
              </a:r>
            </a:p>
            <a:p>
              <a:pPr eaLnBrk="0" hangingPunct="0">
                <a:spcBef>
                  <a:spcPct val="20000"/>
                </a:spcBef>
                <a:spcAft>
                  <a:spcPct val="20000"/>
                </a:spcAft>
              </a:pPr>
              <a:r>
                <a:rPr kumimoji="0" lang="en-US" altLang="zh-CN" sz="1600" b="1"/>
                <a:t>I:</a:t>
              </a:r>
            </a:p>
            <a:p>
              <a:pPr eaLnBrk="0" hangingPunct="0">
                <a:spcBef>
                  <a:spcPct val="20000"/>
                </a:spcBef>
                <a:spcAft>
                  <a:spcPct val="20000"/>
                </a:spcAft>
              </a:pPr>
              <a:r>
                <a:rPr kumimoji="0" lang="en-US" altLang="zh-CN" sz="1600" b="1"/>
                <a:t>LOAD 2334</a:t>
              </a:r>
            </a:p>
            <a:p>
              <a:pPr eaLnBrk="0" hangingPunct="0"/>
              <a:endParaRPr kumimoji="0" lang="en-US" altLang="zh-CN" sz="1600" b="1"/>
            </a:p>
          </p:txBody>
        </p:sp>
        <p:sp>
          <p:nvSpPr>
            <p:cNvPr id="271382" name="Text Box 22"/>
            <p:cNvSpPr txBox="1">
              <a:spLocks noChangeArrowheads="1"/>
            </p:cNvSpPr>
            <p:nvPr/>
          </p:nvSpPr>
          <p:spPr bwMode="auto">
            <a:xfrm>
              <a:off x="3288" y="2614"/>
              <a:ext cx="1033" cy="9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1600" b="1"/>
                <a:t>数据</a:t>
              </a:r>
            </a:p>
            <a:p>
              <a:pPr eaLnBrk="0" hangingPunct="0"/>
              <a:endParaRPr kumimoji="0" lang="zh-CN" altLang="en-US" sz="1600" b="1"/>
            </a:p>
            <a:p>
              <a:pPr eaLnBrk="0" hangingPunct="0"/>
              <a:endParaRPr kumimoji="0" lang="zh-CN" altLang="en-US" sz="1600" b="1"/>
            </a:p>
            <a:p>
              <a:pPr eaLnBrk="0" hangingPunct="0"/>
              <a:r>
                <a:rPr kumimoji="0" lang="en-US" altLang="zh-CN" sz="1600" b="1"/>
                <a:t>j</a:t>
              </a:r>
            </a:p>
          </p:txBody>
        </p:sp>
        <p:sp>
          <p:nvSpPr>
            <p:cNvPr id="271383" name="Text Box 23"/>
            <p:cNvSpPr txBox="1">
              <a:spLocks noChangeArrowheads="1"/>
            </p:cNvSpPr>
            <p:nvPr/>
          </p:nvSpPr>
          <p:spPr bwMode="auto">
            <a:xfrm>
              <a:off x="3243" y="3612"/>
              <a:ext cx="116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dirty="0">
                  <a:latin typeface="宋体" charset="-122"/>
                </a:rPr>
                <a:t>(b) </a:t>
              </a:r>
              <a:r>
                <a:rPr kumimoji="0" lang="zh-CN" altLang="en-US" sz="1600" b="1" dirty="0">
                  <a:latin typeface="宋体" charset="-122"/>
                </a:rPr>
                <a:t>加载模块</a:t>
              </a:r>
            </a:p>
          </p:txBody>
        </p:sp>
        <p:sp>
          <p:nvSpPr>
            <p:cNvPr id="271384" name="Text Box 24"/>
            <p:cNvSpPr txBox="1">
              <a:spLocks noChangeArrowheads="1"/>
            </p:cNvSpPr>
            <p:nvPr/>
          </p:nvSpPr>
          <p:spPr bwMode="auto">
            <a:xfrm>
              <a:off x="2699" y="1071"/>
              <a:ext cx="7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绝对地址</a:t>
              </a:r>
            </a:p>
          </p:txBody>
        </p:sp>
        <p:sp>
          <p:nvSpPr>
            <p:cNvPr id="271385" name="Text Box 25"/>
            <p:cNvSpPr txBox="1">
              <a:spLocks noChangeArrowheads="1"/>
            </p:cNvSpPr>
            <p:nvPr/>
          </p:nvSpPr>
          <p:spPr bwMode="auto">
            <a:xfrm>
              <a:off x="2780" y="1334"/>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1024</a:t>
              </a:r>
            </a:p>
          </p:txBody>
        </p:sp>
        <p:sp>
          <p:nvSpPr>
            <p:cNvPr id="271386" name="Text Box 26"/>
            <p:cNvSpPr txBox="1">
              <a:spLocks noChangeArrowheads="1"/>
            </p:cNvSpPr>
            <p:nvPr/>
          </p:nvSpPr>
          <p:spPr bwMode="auto">
            <a:xfrm>
              <a:off x="2789" y="2033"/>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1324</a:t>
              </a:r>
            </a:p>
          </p:txBody>
        </p:sp>
        <p:sp>
          <p:nvSpPr>
            <p:cNvPr id="271387" name="Text Box 27"/>
            <p:cNvSpPr txBox="1">
              <a:spLocks noChangeArrowheads="1"/>
            </p:cNvSpPr>
            <p:nvPr/>
          </p:nvSpPr>
          <p:spPr bwMode="auto">
            <a:xfrm>
              <a:off x="2816" y="3095"/>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2334</a:t>
              </a:r>
            </a:p>
          </p:txBody>
        </p:sp>
      </p:grpSp>
      <p:grpSp>
        <p:nvGrpSpPr>
          <p:cNvPr id="271398" name="Group 38"/>
          <p:cNvGrpSpPr>
            <a:grpSpLocks/>
          </p:cNvGrpSpPr>
          <p:nvPr/>
        </p:nvGrpSpPr>
        <p:grpSpPr bwMode="auto">
          <a:xfrm>
            <a:off x="1258888" y="1700213"/>
            <a:ext cx="2592387" cy="4460875"/>
            <a:chOff x="793" y="1071"/>
            <a:chExt cx="1633" cy="2810"/>
          </a:xfrm>
        </p:grpSpPr>
        <p:sp>
          <p:nvSpPr>
            <p:cNvPr id="271377" name="Text Box 17"/>
            <p:cNvSpPr txBox="1">
              <a:spLocks noChangeArrowheads="1"/>
            </p:cNvSpPr>
            <p:nvPr/>
          </p:nvSpPr>
          <p:spPr bwMode="auto">
            <a:xfrm>
              <a:off x="1338" y="3611"/>
              <a:ext cx="10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latin typeface="宋体" charset="-122"/>
                </a:rPr>
                <a:t>(a) </a:t>
              </a:r>
              <a:r>
                <a:rPr kumimoji="0" lang="zh-CN" altLang="en-US" sz="1600" b="1">
                  <a:latin typeface="宋体" charset="-122"/>
                </a:rPr>
                <a:t>目标模块</a:t>
              </a:r>
            </a:p>
          </p:txBody>
        </p:sp>
        <p:sp>
          <p:nvSpPr>
            <p:cNvPr id="271388" name="Text Box 28"/>
            <p:cNvSpPr txBox="1">
              <a:spLocks noChangeArrowheads="1"/>
            </p:cNvSpPr>
            <p:nvPr/>
          </p:nvSpPr>
          <p:spPr bwMode="auto">
            <a:xfrm>
              <a:off x="1383" y="1389"/>
              <a:ext cx="1033" cy="2176"/>
            </a:xfrm>
            <a:prstGeom prst="rect">
              <a:avLst/>
            </a:prstGeom>
            <a:solidFill>
              <a:srgbClr val="FFCC99"/>
            </a:solidFill>
            <a:ln w="9525">
              <a:solidFill>
                <a:srgbClr val="000000"/>
              </a:solidFill>
              <a:miter lim="800000"/>
              <a:headEnd/>
              <a:tailEnd/>
            </a:ln>
          </p:spPr>
          <p:txBody>
            <a:bodyPr/>
            <a:lstStyle/>
            <a:p>
              <a:pPr eaLnBrk="0" hangingPunct="0">
                <a:spcBef>
                  <a:spcPct val="20000"/>
                </a:spcBef>
                <a:spcAft>
                  <a:spcPct val="20000"/>
                </a:spcAft>
              </a:pPr>
              <a:r>
                <a:rPr kumimoji="0" lang="zh-CN" altLang="en-US" sz="1600" b="1" dirty="0"/>
                <a:t>程序</a:t>
              </a:r>
            </a:p>
            <a:p>
              <a:pPr eaLnBrk="0" hangingPunct="0">
                <a:spcBef>
                  <a:spcPct val="20000"/>
                </a:spcBef>
                <a:spcAft>
                  <a:spcPct val="20000"/>
                </a:spcAft>
              </a:pPr>
              <a:r>
                <a:rPr kumimoji="0" lang="en-US" altLang="zh-CN" sz="1600" b="1" dirty="0"/>
                <a:t>JUMP I</a:t>
              </a:r>
            </a:p>
            <a:p>
              <a:pPr eaLnBrk="0" hangingPunct="0">
                <a:spcBef>
                  <a:spcPct val="20000"/>
                </a:spcBef>
                <a:spcAft>
                  <a:spcPct val="20000"/>
                </a:spcAft>
              </a:pPr>
              <a:r>
                <a:rPr kumimoji="0" lang="en-US" altLang="zh-CN" sz="1600" b="1" dirty="0"/>
                <a:t>I:</a:t>
              </a:r>
            </a:p>
            <a:p>
              <a:pPr eaLnBrk="0" hangingPunct="0">
                <a:spcBef>
                  <a:spcPct val="20000"/>
                </a:spcBef>
                <a:spcAft>
                  <a:spcPct val="20000"/>
                </a:spcAft>
              </a:pPr>
              <a:r>
                <a:rPr kumimoji="0" lang="en-US" altLang="zh-CN" sz="1600" b="1" dirty="0"/>
                <a:t>LOAD j</a:t>
              </a:r>
            </a:p>
            <a:p>
              <a:pPr eaLnBrk="0" hangingPunct="0"/>
              <a:endParaRPr kumimoji="0" lang="en-US" altLang="zh-CN" sz="1600" b="1" dirty="0"/>
            </a:p>
          </p:txBody>
        </p:sp>
        <p:sp>
          <p:nvSpPr>
            <p:cNvPr id="271389" name="Text Box 29"/>
            <p:cNvSpPr txBox="1">
              <a:spLocks noChangeArrowheads="1"/>
            </p:cNvSpPr>
            <p:nvPr/>
          </p:nvSpPr>
          <p:spPr bwMode="auto">
            <a:xfrm>
              <a:off x="1382" y="2613"/>
              <a:ext cx="1033" cy="9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1600" b="1"/>
                <a:t>数据</a:t>
              </a:r>
            </a:p>
            <a:p>
              <a:pPr eaLnBrk="0" hangingPunct="0"/>
              <a:endParaRPr kumimoji="0" lang="zh-CN" altLang="en-US" sz="1600" b="1"/>
            </a:p>
            <a:p>
              <a:pPr eaLnBrk="0" hangingPunct="0"/>
              <a:endParaRPr kumimoji="0" lang="zh-CN" altLang="en-US" sz="1600" b="1"/>
            </a:p>
            <a:p>
              <a:pPr eaLnBrk="0" hangingPunct="0"/>
              <a:r>
                <a:rPr kumimoji="0" lang="en-US" altLang="zh-CN" sz="1600" b="1"/>
                <a:t>j</a:t>
              </a:r>
            </a:p>
          </p:txBody>
        </p:sp>
        <p:sp>
          <p:nvSpPr>
            <p:cNvPr id="271390" name="Text Box 30"/>
            <p:cNvSpPr txBox="1">
              <a:spLocks noChangeArrowheads="1"/>
            </p:cNvSpPr>
            <p:nvPr/>
          </p:nvSpPr>
          <p:spPr bwMode="auto">
            <a:xfrm>
              <a:off x="793" y="1071"/>
              <a:ext cx="7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符号地址</a:t>
              </a:r>
            </a:p>
          </p:txBody>
        </p:sp>
      </p:grpSp>
      <p:sp>
        <p:nvSpPr>
          <p:cNvPr id="271397" name="Rectangle 37"/>
          <p:cNvSpPr>
            <a:spLocks noGrp="1"/>
          </p:cNvSpPr>
          <p:nvPr>
            <p:ph type="body" idx="4294967295"/>
          </p:nvPr>
        </p:nvSpPr>
        <p:spPr>
          <a:xfrm>
            <a:off x="0" y="1125538"/>
            <a:ext cx="8229600" cy="3916362"/>
          </a:xfrm>
          <a:noFill/>
          <a:ln/>
        </p:spPr>
        <p:txBody>
          <a:bodyPr/>
          <a:lstStyle/>
          <a:p>
            <a:pPr>
              <a:lnSpc>
                <a:spcPct val="80000"/>
              </a:lnSpc>
              <a:spcAft>
                <a:spcPct val="20000"/>
              </a:spcAft>
              <a:buFont typeface="Wingdings" pitchFamily="2" charset="2"/>
              <a:buChar char="l"/>
            </a:pPr>
            <a:r>
              <a:rPr lang="zh-CN" altLang="en-US" b="0" dirty="0">
                <a:ea typeface="黑体" pitchFamily="49" charset="-122"/>
              </a:rPr>
              <a:t>绝对</a:t>
            </a:r>
            <a:r>
              <a:rPr lang="zh-CN" altLang="en-US" b="0" dirty="0"/>
              <a:t>加载</a:t>
            </a:r>
            <a:r>
              <a:rPr lang="zh-CN" altLang="en-US" b="0" dirty="0">
                <a:ea typeface="黑体" pitchFamily="49" charset="-122"/>
              </a:rPr>
              <a:t>方式示例</a:t>
            </a:r>
          </a:p>
        </p:txBody>
      </p:sp>
    </p:spTree>
    <p:extLst>
      <p:ext uri="{BB962C8B-B14F-4D97-AF65-F5344CB8AC3E}">
        <p14:creationId xmlns:p14="http://schemas.microsoft.com/office/powerpoint/2010/main" val="1248782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1397">
                                            <p:txEl>
                                              <p:pRg st="0" end="0"/>
                                            </p:txEl>
                                          </p:spTgt>
                                        </p:tgtEl>
                                        <p:attrNameLst>
                                          <p:attrName>style.visibility</p:attrName>
                                        </p:attrNameLst>
                                      </p:cBhvr>
                                      <p:to>
                                        <p:strVal val="visible"/>
                                      </p:to>
                                    </p:set>
                                    <p:anim calcmode="lin" valueType="num">
                                      <p:cBhvr additive="base">
                                        <p:cTn id="7" dur="500" fill="hold"/>
                                        <p:tgtEl>
                                          <p:spTgt spid="27139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1398"/>
                                        </p:tgtEl>
                                        <p:attrNameLst>
                                          <p:attrName>style.visibility</p:attrName>
                                        </p:attrNameLst>
                                      </p:cBhvr>
                                      <p:to>
                                        <p:strVal val="visible"/>
                                      </p:to>
                                    </p:set>
                                    <p:anim calcmode="lin" valueType="num">
                                      <p:cBhvr additive="base">
                                        <p:cTn id="13" dur="500" fill="hold"/>
                                        <p:tgtEl>
                                          <p:spTgt spid="271398"/>
                                        </p:tgtEl>
                                        <p:attrNameLst>
                                          <p:attrName>ppt_x</p:attrName>
                                        </p:attrNameLst>
                                      </p:cBhvr>
                                      <p:tavLst>
                                        <p:tav tm="0">
                                          <p:val>
                                            <p:strVal val="0-#ppt_w/2"/>
                                          </p:val>
                                        </p:tav>
                                        <p:tav tm="100000">
                                          <p:val>
                                            <p:strVal val="#ppt_x"/>
                                          </p:val>
                                        </p:tav>
                                      </p:tavLst>
                                    </p:anim>
                                    <p:anim calcmode="lin" valueType="num">
                                      <p:cBhvr additive="base">
                                        <p:cTn id="14" dur="500" fill="hold"/>
                                        <p:tgtEl>
                                          <p:spTgt spid="27139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71399"/>
                                        </p:tgtEl>
                                        <p:attrNameLst>
                                          <p:attrName>style.visibility</p:attrName>
                                        </p:attrNameLst>
                                      </p:cBhvr>
                                      <p:to>
                                        <p:strVal val="visible"/>
                                      </p:to>
                                    </p:set>
                                    <p:anim calcmode="lin" valueType="num">
                                      <p:cBhvr additive="base">
                                        <p:cTn id="19" dur="1000" fill="hold"/>
                                        <p:tgtEl>
                                          <p:spTgt spid="271399"/>
                                        </p:tgtEl>
                                        <p:attrNameLst>
                                          <p:attrName>ppt_x</p:attrName>
                                        </p:attrNameLst>
                                      </p:cBhvr>
                                      <p:tavLst>
                                        <p:tav tm="0">
                                          <p:val>
                                            <p:strVal val="1+#ppt_w/2"/>
                                          </p:val>
                                        </p:tav>
                                        <p:tav tm="100000">
                                          <p:val>
                                            <p:strVal val="#ppt_x"/>
                                          </p:val>
                                        </p:tav>
                                      </p:tavLst>
                                    </p:anim>
                                    <p:anim calcmode="lin" valueType="num">
                                      <p:cBhvr additive="base">
                                        <p:cTn id="20" dur="1000" fill="hold"/>
                                        <p:tgtEl>
                                          <p:spTgt spid="2713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p:cNvSpPr>
          <p:nvPr>
            <p:ph type="body" idx="4294967295"/>
          </p:nvPr>
        </p:nvSpPr>
        <p:spPr>
          <a:xfrm>
            <a:off x="0" y="1558925"/>
            <a:ext cx="7850188" cy="4175125"/>
          </a:xfrm>
        </p:spPr>
        <p:txBody>
          <a:bodyPr/>
          <a:lstStyle/>
          <a:p>
            <a:pPr>
              <a:lnSpc>
                <a:spcPct val="125000"/>
              </a:lnSpc>
              <a:spcAft>
                <a:spcPct val="10000"/>
              </a:spcAft>
              <a:buFont typeface="Wingdings" pitchFamily="2" charset="2"/>
              <a:buChar char="l"/>
            </a:pPr>
            <a:r>
              <a:rPr lang="zh-CN" altLang="en-US" dirty="0">
                <a:latin typeface="+mn-ea"/>
                <a:ea typeface="+mn-ea"/>
              </a:rPr>
              <a:t>绝对加载方式的优点</a:t>
            </a:r>
          </a:p>
          <a:p>
            <a:pPr lvl="1">
              <a:lnSpc>
                <a:spcPct val="125000"/>
              </a:lnSpc>
              <a:spcAft>
                <a:spcPct val="10000"/>
              </a:spcAft>
              <a:buFont typeface="Wingdings" pitchFamily="2" charset="2"/>
              <a:buChar char="Ø"/>
            </a:pPr>
            <a:r>
              <a:rPr lang="zh-CN" altLang="en-US" b="0" dirty="0">
                <a:latin typeface="+mn-ea"/>
                <a:ea typeface="+mn-ea"/>
              </a:rPr>
              <a:t>实现简单，无须进行逻辑地址到物理地址的变换。</a:t>
            </a:r>
          </a:p>
          <a:p>
            <a:pPr>
              <a:lnSpc>
                <a:spcPct val="125000"/>
              </a:lnSpc>
              <a:spcAft>
                <a:spcPct val="10000"/>
              </a:spcAft>
              <a:buFont typeface="Wingdings" pitchFamily="2" charset="2"/>
              <a:buChar char="l"/>
            </a:pPr>
            <a:r>
              <a:rPr lang="zh-CN" altLang="en-US" dirty="0">
                <a:latin typeface="+mn-ea"/>
                <a:ea typeface="+mn-ea"/>
              </a:rPr>
              <a:t>绝对加载方式的缺点</a:t>
            </a:r>
          </a:p>
          <a:p>
            <a:pPr lvl="1">
              <a:lnSpc>
                <a:spcPct val="125000"/>
              </a:lnSpc>
              <a:spcAft>
                <a:spcPct val="10000"/>
              </a:spcAft>
              <a:buFont typeface="Wingdings" pitchFamily="2" charset="2"/>
              <a:buChar char="Ø"/>
            </a:pPr>
            <a:r>
              <a:rPr lang="zh-CN" altLang="en-US" b="0" dirty="0">
                <a:latin typeface="+mn-ea"/>
                <a:ea typeface="+mn-ea"/>
              </a:rPr>
              <a:t>程序每次必须装入同一内存区；</a:t>
            </a:r>
          </a:p>
          <a:p>
            <a:pPr lvl="1">
              <a:lnSpc>
                <a:spcPct val="125000"/>
              </a:lnSpc>
              <a:spcAft>
                <a:spcPct val="10000"/>
              </a:spcAft>
              <a:buFont typeface="Wingdings" pitchFamily="2" charset="2"/>
              <a:buChar char="Ø"/>
            </a:pPr>
            <a:r>
              <a:rPr lang="zh-CN" altLang="en-US" b="0" dirty="0">
                <a:latin typeface="+mn-ea"/>
                <a:ea typeface="+mn-ea"/>
              </a:rPr>
              <a:t>程序员必须事先了解内存的使用情况，根据内存情况确定程序的逻辑地址；</a:t>
            </a:r>
          </a:p>
          <a:p>
            <a:pPr lvl="1">
              <a:lnSpc>
                <a:spcPct val="125000"/>
              </a:lnSpc>
              <a:spcAft>
                <a:spcPct val="10000"/>
              </a:spcAft>
              <a:buFont typeface="Wingdings" pitchFamily="2" charset="2"/>
              <a:buChar char="Ø"/>
            </a:pPr>
            <a:r>
              <a:rPr lang="zh-CN" altLang="en-US" b="0" dirty="0">
                <a:latin typeface="+mn-ea"/>
                <a:ea typeface="+mn-ea"/>
              </a:rPr>
              <a:t>不适于多道程序系统。</a:t>
            </a:r>
          </a:p>
        </p:txBody>
      </p:sp>
      <p:sp>
        <p:nvSpPr>
          <p:cNvPr id="257028"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Tree>
    <p:extLst>
      <p:ext uri="{BB962C8B-B14F-4D97-AF65-F5344CB8AC3E}">
        <p14:creationId xmlns:p14="http://schemas.microsoft.com/office/powerpoint/2010/main" val="2503662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7026">
                                            <p:txEl>
                                              <p:pRg st="0" end="0"/>
                                            </p:txEl>
                                          </p:spTgt>
                                        </p:tgtEl>
                                        <p:attrNameLst>
                                          <p:attrName>style.visibility</p:attrName>
                                        </p:attrNameLst>
                                      </p:cBhvr>
                                      <p:to>
                                        <p:strVal val="visible"/>
                                      </p:to>
                                    </p:set>
                                    <p:anim calcmode="lin" valueType="num">
                                      <p:cBhvr additive="base">
                                        <p:cTn id="7" dur="500" fill="hold"/>
                                        <p:tgtEl>
                                          <p:spTgt spid="2570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70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7026">
                                            <p:txEl>
                                              <p:pRg st="1" end="1"/>
                                            </p:txEl>
                                          </p:spTgt>
                                        </p:tgtEl>
                                        <p:attrNameLst>
                                          <p:attrName>style.visibility</p:attrName>
                                        </p:attrNameLst>
                                      </p:cBhvr>
                                      <p:to>
                                        <p:strVal val="visible"/>
                                      </p:to>
                                    </p:set>
                                    <p:anim calcmode="lin" valueType="num">
                                      <p:cBhvr additive="base">
                                        <p:cTn id="13" dur="1000" fill="hold"/>
                                        <p:tgtEl>
                                          <p:spTgt spid="2570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570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7026">
                                            <p:txEl>
                                              <p:pRg st="2" end="2"/>
                                            </p:txEl>
                                          </p:spTgt>
                                        </p:tgtEl>
                                        <p:attrNameLst>
                                          <p:attrName>style.visibility</p:attrName>
                                        </p:attrNameLst>
                                      </p:cBhvr>
                                      <p:to>
                                        <p:strVal val="visible"/>
                                      </p:to>
                                    </p:set>
                                    <p:anim calcmode="lin" valueType="num">
                                      <p:cBhvr additive="base">
                                        <p:cTn id="19" dur="1000" fill="hold"/>
                                        <p:tgtEl>
                                          <p:spTgt spid="25702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570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57026">
                                            <p:txEl>
                                              <p:pRg st="3" end="3"/>
                                            </p:txEl>
                                          </p:spTgt>
                                        </p:tgtEl>
                                        <p:attrNameLst>
                                          <p:attrName>style.visibility</p:attrName>
                                        </p:attrNameLst>
                                      </p:cBhvr>
                                      <p:to>
                                        <p:strVal val="visible"/>
                                      </p:to>
                                    </p:set>
                                    <p:anim calcmode="lin" valueType="num">
                                      <p:cBhvr additive="base">
                                        <p:cTn id="25" dur="1000" fill="hold"/>
                                        <p:tgtEl>
                                          <p:spTgt spid="25702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570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57026">
                                            <p:txEl>
                                              <p:pRg st="4" end="4"/>
                                            </p:txEl>
                                          </p:spTgt>
                                        </p:tgtEl>
                                        <p:attrNameLst>
                                          <p:attrName>style.visibility</p:attrName>
                                        </p:attrNameLst>
                                      </p:cBhvr>
                                      <p:to>
                                        <p:strVal val="visible"/>
                                      </p:to>
                                    </p:set>
                                    <p:anim calcmode="lin" valueType="num">
                                      <p:cBhvr additive="base">
                                        <p:cTn id="31" dur="1000" fill="hold"/>
                                        <p:tgtEl>
                                          <p:spTgt spid="257026">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570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57026">
                                            <p:txEl>
                                              <p:pRg st="5" end="5"/>
                                            </p:txEl>
                                          </p:spTgt>
                                        </p:tgtEl>
                                        <p:attrNameLst>
                                          <p:attrName>style.visibility</p:attrName>
                                        </p:attrNameLst>
                                      </p:cBhvr>
                                      <p:to>
                                        <p:strVal val="visible"/>
                                      </p:to>
                                    </p:set>
                                    <p:anim calcmode="lin" valueType="num">
                                      <p:cBhvr additive="base">
                                        <p:cTn id="37" dur="1000" fill="hold"/>
                                        <p:tgtEl>
                                          <p:spTgt spid="257026">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5702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p:cNvSpPr>
          <p:nvPr>
            <p:ph type="body" idx="4294967295"/>
          </p:nvPr>
        </p:nvSpPr>
        <p:spPr>
          <a:xfrm>
            <a:off x="0" y="1339850"/>
            <a:ext cx="8229600" cy="4537075"/>
          </a:xfrm>
        </p:spPr>
        <p:txBody>
          <a:bodyPr/>
          <a:lstStyle/>
          <a:p>
            <a:pPr>
              <a:lnSpc>
                <a:spcPct val="110000"/>
              </a:lnSpc>
              <a:spcAft>
                <a:spcPct val="20000"/>
              </a:spcAft>
              <a:buFont typeface="Wingdings" pitchFamily="2" charset="2"/>
              <a:buChar char="l"/>
            </a:pPr>
            <a:r>
              <a:rPr lang="zh-CN" altLang="en-US" dirty="0">
                <a:latin typeface="+mn-ea"/>
                <a:ea typeface="+mn-ea"/>
              </a:rPr>
              <a:t>可重定位加载方式</a:t>
            </a:r>
          </a:p>
          <a:p>
            <a:pPr lvl="1">
              <a:lnSpc>
                <a:spcPct val="110000"/>
              </a:lnSpc>
              <a:spcAft>
                <a:spcPct val="20000"/>
              </a:spcAft>
              <a:buFont typeface="Wingdings" pitchFamily="2" charset="2"/>
              <a:buChar char="Ø"/>
            </a:pPr>
            <a:r>
              <a:rPr lang="zh-CN" altLang="en-US" b="0" dirty="0">
                <a:latin typeface="+mn-ea"/>
                <a:ea typeface="+mn-ea"/>
              </a:rPr>
              <a:t>编译时采用</a:t>
            </a:r>
            <a:r>
              <a:rPr lang="zh-CN" altLang="en-US" dirty="0">
                <a:solidFill>
                  <a:srgbClr val="FF0000"/>
                </a:solidFill>
                <a:latin typeface="+mn-ea"/>
                <a:ea typeface="+mn-ea"/>
              </a:rPr>
              <a:t>相对地址</a:t>
            </a:r>
            <a:r>
              <a:rPr lang="zh-CN" altLang="en-US" b="0" dirty="0">
                <a:latin typeface="+mn-ea"/>
                <a:ea typeface="+mn-ea"/>
              </a:rPr>
              <a:t>，即编译器假设是装入到从</a:t>
            </a:r>
            <a:r>
              <a:rPr lang="zh-CN" altLang="en-US" dirty="0">
                <a:solidFill>
                  <a:srgbClr val="FF0000"/>
                </a:solidFill>
                <a:latin typeface="+mn-ea"/>
                <a:ea typeface="+mn-ea"/>
              </a:rPr>
              <a:t>零</a:t>
            </a:r>
            <a:r>
              <a:rPr lang="zh-CN" altLang="en-US" b="0" dirty="0">
                <a:latin typeface="+mn-ea"/>
                <a:ea typeface="+mn-ea"/>
              </a:rPr>
              <a:t>开始的内存位置。</a:t>
            </a:r>
          </a:p>
          <a:p>
            <a:pPr lvl="1">
              <a:lnSpc>
                <a:spcPct val="110000"/>
              </a:lnSpc>
              <a:spcAft>
                <a:spcPct val="20000"/>
              </a:spcAft>
              <a:buFont typeface="Wingdings" pitchFamily="2" charset="2"/>
              <a:buChar char="Ø"/>
            </a:pPr>
            <a:r>
              <a:rPr lang="zh-CN" altLang="en-US" b="0" dirty="0">
                <a:latin typeface="+mn-ea"/>
                <a:ea typeface="+mn-ea"/>
              </a:rPr>
              <a:t>允许将程序装入与逻辑地址不同的物理内存空间。即程序可以装入到内存的任何位置，其</a:t>
            </a:r>
            <a:r>
              <a:rPr lang="zh-CN" altLang="en-US" dirty="0">
                <a:solidFill>
                  <a:srgbClr val="FF0000"/>
                </a:solidFill>
                <a:latin typeface="+mn-ea"/>
                <a:ea typeface="+mn-ea"/>
              </a:rPr>
              <a:t>逻辑地址与装入内存后的物理地址无直接关系</a:t>
            </a:r>
            <a:r>
              <a:rPr lang="zh-CN" altLang="en-US" b="0" dirty="0">
                <a:latin typeface="+mn-ea"/>
                <a:ea typeface="+mn-ea"/>
              </a:rPr>
              <a:t>。</a:t>
            </a:r>
          </a:p>
          <a:p>
            <a:pPr lvl="1">
              <a:lnSpc>
                <a:spcPct val="110000"/>
              </a:lnSpc>
              <a:spcAft>
                <a:spcPct val="20000"/>
              </a:spcAft>
              <a:buFont typeface="Wingdings" pitchFamily="2" charset="2"/>
              <a:buChar char="Ø"/>
            </a:pPr>
            <a:r>
              <a:rPr lang="zh-CN" altLang="en-US" b="0" dirty="0">
                <a:latin typeface="+mn-ea"/>
                <a:ea typeface="+mn-ea"/>
              </a:rPr>
              <a:t>必须进行</a:t>
            </a:r>
            <a:r>
              <a:rPr lang="zh-CN" altLang="en-US" dirty="0">
                <a:solidFill>
                  <a:srgbClr val="FF0000"/>
                </a:solidFill>
                <a:latin typeface="+mn-ea"/>
                <a:ea typeface="+mn-ea"/>
              </a:rPr>
              <a:t>重定位</a:t>
            </a:r>
            <a:r>
              <a:rPr lang="zh-CN" altLang="en-US" b="0" dirty="0">
                <a:latin typeface="+mn-ea"/>
                <a:ea typeface="+mn-ea"/>
              </a:rPr>
              <a:t>，即</a:t>
            </a:r>
            <a:r>
              <a:rPr lang="zh-CN" altLang="en-US" dirty="0">
                <a:solidFill>
                  <a:srgbClr val="FF0000"/>
                </a:solidFill>
                <a:latin typeface="+mn-ea"/>
                <a:ea typeface="+mn-ea"/>
              </a:rPr>
              <a:t>装入程序</a:t>
            </a:r>
            <a:r>
              <a:rPr lang="zh-CN" altLang="en-US" b="0" dirty="0">
                <a:latin typeface="+mn-ea"/>
                <a:ea typeface="+mn-ea"/>
              </a:rPr>
              <a:t>根据装入的位置将逻辑地址转换为物理地址。</a:t>
            </a:r>
          </a:p>
          <a:p>
            <a:pPr lvl="1">
              <a:lnSpc>
                <a:spcPct val="110000"/>
              </a:lnSpc>
              <a:spcAft>
                <a:spcPct val="20000"/>
              </a:spcAft>
              <a:buFont typeface="Wingdings" pitchFamily="2" charset="2"/>
              <a:buChar char="Ø"/>
            </a:pPr>
            <a:r>
              <a:rPr lang="zh-CN" altLang="en-US" dirty="0">
                <a:solidFill>
                  <a:srgbClr val="FF0000"/>
                </a:solidFill>
                <a:latin typeface="+mn-ea"/>
                <a:ea typeface="+mn-ea"/>
              </a:rPr>
              <a:t>静态重定位技术</a:t>
            </a:r>
            <a:r>
              <a:rPr lang="zh-CN" altLang="en-US" b="0" dirty="0">
                <a:latin typeface="+mn-ea"/>
                <a:ea typeface="+mn-ea"/>
              </a:rPr>
              <a:t>：地址映射在程序</a:t>
            </a:r>
            <a:r>
              <a:rPr lang="zh-CN" altLang="en-US" dirty="0">
                <a:solidFill>
                  <a:srgbClr val="FF0000"/>
                </a:solidFill>
                <a:latin typeface="+mn-ea"/>
                <a:ea typeface="+mn-ea"/>
              </a:rPr>
              <a:t>装入时</a:t>
            </a:r>
            <a:r>
              <a:rPr lang="zh-CN" altLang="en-US" b="0" dirty="0">
                <a:latin typeface="+mn-ea"/>
                <a:ea typeface="+mn-ea"/>
              </a:rPr>
              <a:t>进行，以后不再更改程序地址。</a:t>
            </a:r>
          </a:p>
        </p:txBody>
      </p:sp>
      <p:sp>
        <p:nvSpPr>
          <p:cNvPr id="272387"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Tree>
    <p:extLst>
      <p:ext uri="{BB962C8B-B14F-4D97-AF65-F5344CB8AC3E}">
        <p14:creationId xmlns:p14="http://schemas.microsoft.com/office/powerpoint/2010/main" val="3817362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2386">
                                            <p:txEl>
                                              <p:pRg st="0" end="0"/>
                                            </p:txEl>
                                          </p:spTgt>
                                        </p:tgtEl>
                                        <p:attrNameLst>
                                          <p:attrName>style.visibility</p:attrName>
                                        </p:attrNameLst>
                                      </p:cBhvr>
                                      <p:to>
                                        <p:strVal val="visible"/>
                                      </p:to>
                                    </p:set>
                                    <p:anim calcmode="lin" valueType="num">
                                      <p:cBhvr additive="base">
                                        <p:cTn id="7" dur="500" fill="hold"/>
                                        <p:tgtEl>
                                          <p:spTgt spid="272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23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2386">
                                            <p:txEl>
                                              <p:pRg st="1" end="1"/>
                                            </p:txEl>
                                          </p:spTgt>
                                        </p:tgtEl>
                                        <p:attrNameLst>
                                          <p:attrName>style.visibility</p:attrName>
                                        </p:attrNameLst>
                                      </p:cBhvr>
                                      <p:to>
                                        <p:strVal val="visible"/>
                                      </p:to>
                                    </p:set>
                                    <p:anim calcmode="lin" valueType="num">
                                      <p:cBhvr additive="base">
                                        <p:cTn id="13" dur="1000" fill="hold"/>
                                        <p:tgtEl>
                                          <p:spTgt spid="27238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23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2386">
                                            <p:txEl>
                                              <p:pRg st="2" end="2"/>
                                            </p:txEl>
                                          </p:spTgt>
                                        </p:tgtEl>
                                        <p:attrNameLst>
                                          <p:attrName>style.visibility</p:attrName>
                                        </p:attrNameLst>
                                      </p:cBhvr>
                                      <p:to>
                                        <p:strVal val="visible"/>
                                      </p:to>
                                    </p:set>
                                    <p:anim calcmode="lin" valueType="num">
                                      <p:cBhvr additive="base">
                                        <p:cTn id="19" dur="1000" fill="hold"/>
                                        <p:tgtEl>
                                          <p:spTgt spid="27238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723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2386">
                                            <p:txEl>
                                              <p:pRg st="3" end="3"/>
                                            </p:txEl>
                                          </p:spTgt>
                                        </p:tgtEl>
                                        <p:attrNameLst>
                                          <p:attrName>style.visibility</p:attrName>
                                        </p:attrNameLst>
                                      </p:cBhvr>
                                      <p:to>
                                        <p:strVal val="visible"/>
                                      </p:to>
                                    </p:set>
                                    <p:anim calcmode="lin" valueType="num">
                                      <p:cBhvr additive="base">
                                        <p:cTn id="25" dur="1000" fill="hold"/>
                                        <p:tgtEl>
                                          <p:spTgt spid="27238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7238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2386">
                                            <p:txEl>
                                              <p:pRg st="4" end="4"/>
                                            </p:txEl>
                                          </p:spTgt>
                                        </p:tgtEl>
                                        <p:attrNameLst>
                                          <p:attrName>style.visibility</p:attrName>
                                        </p:attrNameLst>
                                      </p:cBhvr>
                                      <p:to>
                                        <p:strVal val="visible"/>
                                      </p:to>
                                    </p:set>
                                    <p:anim calcmode="lin" valueType="num">
                                      <p:cBhvr additive="base">
                                        <p:cTn id="31" dur="1000" fill="hold"/>
                                        <p:tgtEl>
                                          <p:spTgt spid="272386">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7238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
        <p:nvSpPr>
          <p:cNvPr id="273423" name="Rectangle 15"/>
          <p:cNvSpPr>
            <a:spLocks noGrp="1"/>
          </p:cNvSpPr>
          <p:nvPr>
            <p:ph type="body" idx="4294967295"/>
          </p:nvPr>
        </p:nvSpPr>
        <p:spPr>
          <a:xfrm>
            <a:off x="0" y="1125538"/>
            <a:ext cx="8229600" cy="3916362"/>
          </a:xfrm>
          <a:noFill/>
          <a:ln/>
        </p:spPr>
        <p:txBody>
          <a:bodyPr/>
          <a:lstStyle/>
          <a:p>
            <a:pPr>
              <a:lnSpc>
                <a:spcPct val="80000"/>
              </a:lnSpc>
              <a:spcAft>
                <a:spcPct val="20000"/>
              </a:spcAft>
              <a:buFont typeface="Wingdings" pitchFamily="2" charset="2"/>
              <a:buChar char="l"/>
            </a:pPr>
            <a:r>
              <a:rPr lang="zh-CN" altLang="en-US" b="0" dirty="0">
                <a:ea typeface="黑体" pitchFamily="49" charset="-122"/>
              </a:rPr>
              <a:t>可重定位加载方式示例</a:t>
            </a:r>
          </a:p>
        </p:txBody>
      </p:sp>
      <p:grpSp>
        <p:nvGrpSpPr>
          <p:cNvPr id="273434" name="Group 26"/>
          <p:cNvGrpSpPr>
            <a:grpSpLocks/>
          </p:cNvGrpSpPr>
          <p:nvPr/>
        </p:nvGrpSpPr>
        <p:grpSpPr bwMode="auto">
          <a:xfrm>
            <a:off x="3276600" y="1628775"/>
            <a:ext cx="2651125" cy="4462463"/>
            <a:chOff x="2064" y="1026"/>
            <a:chExt cx="1670" cy="2811"/>
          </a:xfrm>
        </p:grpSpPr>
        <p:sp>
          <p:nvSpPr>
            <p:cNvPr id="273413" name="Text Box 5"/>
            <p:cNvSpPr txBox="1">
              <a:spLocks noChangeArrowheads="1"/>
            </p:cNvSpPr>
            <p:nvPr/>
          </p:nvSpPr>
          <p:spPr bwMode="auto">
            <a:xfrm>
              <a:off x="2617" y="1343"/>
              <a:ext cx="1033" cy="2176"/>
            </a:xfrm>
            <a:prstGeom prst="rect">
              <a:avLst/>
            </a:prstGeom>
            <a:solidFill>
              <a:srgbClr val="FFCC00"/>
            </a:solidFill>
            <a:ln w="9525">
              <a:solidFill>
                <a:srgbClr val="000000"/>
              </a:solidFill>
              <a:miter lim="800000"/>
              <a:headEnd/>
              <a:tailEnd/>
            </a:ln>
          </p:spPr>
          <p:txBody>
            <a:bodyPr/>
            <a:lstStyle/>
            <a:p>
              <a:pPr eaLnBrk="0" hangingPunct="0">
                <a:spcBef>
                  <a:spcPct val="20000"/>
                </a:spcBef>
                <a:spcAft>
                  <a:spcPct val="20000"/>
                </a:spcAft>
              </a:pPr>
              <a:r>
                <a:rPr kumimoji="0" lang="zh-CN" altLang="en-US" sz="1600" b="1"/>
                <a:t>程序</a:t>
              </a:r>
            </a:p>
            <a:p>
              <a:pPr eaLnBrk="0" hangingPunct="0">
                <a:spcBef>
                  <a:spcPct val="20000"/>
                </a:spcBef>
                <a:spcAft>
                  <a:spcPct val="20000"/>
                </a:spcAft>
              </a:pPr>
              <a:r>
                <a:rPr kumimoji="0" lang="en-US" altLang="zh-CN" sz="1600" b="1"/>
                <a:t>JUMP 300</a:t>
              </a:r>
            </a:p>
            <a:p>
              <a:pPr eaLnBrk="0" hangingPunct="0">
                <a:spcBef>
                  <a:spcPct val="20000"/>
                </a:spcBef>
                <a:spcAft>
                  <a:spcPct val="20000"/>
                </a:spcAft>
              </a:pPr>
              <a:r>
                <a:rPr kumimoji="0" lang="en-US" altLang="zh-CN" sz="1600" b="1"/>
                <a:t>I:</a:t>
              </a:r>
            </a:p>
            <a:p>
              <a:pPr eaLnBrk="0" hangingPunct="0">
                <a:spcBef>
                  <a:spcPct val="20000"/>
                </a:spcBef>
                <a:spcAft>
                  <a:spcPct val="20000"/>
                </a:spcAft>
              </a:pPr>
              <a:r>
                <a:rPr kumimoji="0" lang="en-US" altLang="zh-CN" sz="1600" b="1"/>
                <a:t>LOAD 1314</a:t>
              </a:r>
            </a:p>
            <a:p>
              <a:pPr eaLnBrk="0" hangingPunct="0"/>
              <a:endParaRPr kumimoji="0" lang="en-US" altLang="zh-CN" sz="1600" b="1"/>
            </a:p>
          </p:txBody>
        </p:sp>
        <p:sp>
          <p:nvSpPr>
            <p:cNvPr id="273414" name="Text Box 6"/>
            <p:cNvSpPr txBox="1">
              <a:spLocks noChangeArrowheads="1"/>
            </p:cNvSpPr>
            <p:nvPr/>
          </p:nvSpPr>
          <p:spPr bwMode="auto">
            <a:xfrm>
              <a:off x="2617" y="2568"/>
              <a:ext cx="1033" cy="9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1600" b="1"/>
                <a:t>数据</a:t>
              </a:r>
            </a:p>
            <a:p>
              <a:pPr eaLnBrk="0" hangingPunct="0"/>
              <a:endParaRPr kumimoji="0" lang="zh-CN" altLang="en-US" sz="1600" b="1"/>
            </a:p>
            <a:p>
              <a:pPr eaLnBrk="0" hangingPunct="0"/>
              <a:endParaRPr kumimoji="0" lang="zh-CN" altLang="en-US" sz="1600" b="1"/>
            </a:p>
            <a:p>
              <a:pPr eaLnBrk="0" hangingPunct="0"/>
              <a:r>
                <a:rPr kumimoji="0" lang="en-US" altLang="zh-CN" sz="1600" b="1"/>
                <a:t>j</a:t>
              </a:r>
            </a:p>
          </p:txBody>
        </p:sp>
        <p:sp>
          <p:nvSpPr>
            <p:cNvPr id="273415" name="Text Box 7"/>
            <p:cNvSpPr txBox="1">
              <a:spLocks noChangeArrowheads="1"/>
            </p:cNvSpPr>
            <p:nvPr/>
          </p:nvSpPr>
          <p:spPr bwMode="auto">
            <a:xfrm>
              <a:off x="2572" y="3567"/>
              <a:ext cx="116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latin typeface="宋体" charset="-122"/>
                </a:rPr>
                <a:t>(b) </a:t>
              </a:r>
              <a:r>
                <a:rPr kumimoji="0" lang="zh-CN" altLang="en-US" sz="1600" b="1">
                  <a:latin typeface="宋体" charset="-122"/>
                </a:rPr>
                <a:t>相对装入模块</a:t>
              </a:r>
            </a:p>
          </p:txBody>
        </p:sp>
        <p:sp>
          <p:nvSpPr>
            <p:cNvPr id="273416" name="Text Box 8"/>
            <p:cNvSpPr txBox="1">
              <a:spLocks noChangeArrowheads="1"/>
            </p:cNvSpPr>
            <p:nvPr/>
          </p:nvSpPr>
          <p:spPr bwMode="auto">
            <a:xfrm>
              <a:off x="2064" y="1026"/>
              <a:ext cx="7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相对地址</a:t>
              </a:r>
            </a:p>
          </p:txBody>
        </p:sp>
        <p:sp>
          <p:nvSpPr>
            <p:cNvPr id="273417" name="Text Box 9"/>
            <p:cNvSpPr txBox="1">
              <a:spLocks noChangeArrowheads="1"/>
            </p:cNvSpPr>
            <p:nvPr/>
          </p:nvSpPr>
          <p:spPr bwMode="auto">
            <a:xfrm>
              <a:off x="2109" y="1289"/>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0</a:t>
              </a:r>
            </a:p>
          </p:txBody>
        </p:sp>
        <p:sp>
          <p:nvSpPr>
            <p:cNvPr id="273418" name="Text Box 10"/>
            <p:cNvSpPr txBox="1">
              <a:spLocks noChangeArrowheads="1"/>
            </p:cNvSpPr>
            <p:nvPr/>
          </p:nvSpPr>
          <p:spPr bwMode="auto">
            <a:xfrm>
              <a:off x="2118" y="1988"/>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300</a:t>
              </a:r>
            </a:p>
          </p:txBody>
        </p:sp>
        <p:sp>
          <p:nvSpPr>
            <p:cNvPr id="273419" name="Text Box 11"/>
            <p:cNvSpPr txBox="1">
              <a:spLocks noChangeArrowheads="1"/>
            </p:cNvSpPr>
            <p:nvPr/>
          </p:nvSpPr>
          <p:spPr bwMode="auto">
            <a:xfrm>
              <a:off x="2145" y="3050"/>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1314</a:t>
              </a:r>
            </a:p>
          </p:txBody>
        </p:sp>
      </p:grpSp>
      <p:grpSp>
        <p:nvGrpSpPr>
          <p:cNvPr id="273433" name="Group 25"/>
          <p:cNvGrpSpPr>
            <a:grpSpLocks/>
          </p:cNvGrpSpPr>
          <p:nvPr/>
        </p:nvGrpSpPr>
        <p:grpSpPr bwMode="auto">
          <a:xfrm>
            <a:off x="323850" y="1628775"/>
            <a:ext cx="2592388" cy="4460875"/>
            <a:chOff x="204" y="1026"/>
            <a:chExt cx="1633" cy="2810"/>
          </a:xfrm>
        </p:grpSpPr>
        <p:sp>
          <p:nvSpPr>
            <p:cNvPr id="273412" name="Text Box 4"/>
            <p:cNvSpPr txBox="1">
              <a:spLocks noChangeArrowheads="1"/>
            </p:cNvSpPr>
            <p:nvPr/>
          </p:nvSpPr>
          <p:spPr bwMode="auto">
            <a:xfrm>
              <a:off x="749" y="3566"/>
              <a:ext cx="10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latin typeface="宋体" charset="-122"/>
                </a:rPr>
                <a:t>(a) </a:t>
              </a:r>
              <a:r>
                <a:rPr kumimoji="0" lang="zh-CN" altLang="en-US" sz="1600" b="1">
                  <a:latin typeface="宋体" charset="-122"/>
                </a:rPr>
                <a:t>目标模块</a:t>
              </a:r>
            </a:p>
          </p:txBody>
        </p:sp>
        <p:sp>
          <p:nvSpPr>
            <p:cNvPr id="273420" name="Text Box 12"/>
            <p:cNvSpPr txBox="1">
              <a:spLocks noChangeArrowheads="1"/>
            </p:cNvSpPr>
            <p:nvPr/>
          </p:nvSpPr>
          <p:spPr bwMode="auto">
            <a:xfrm>
              <a:off x="793" y="1344"/>
              <a:ext cx="1033" cy="2176"/>
            </a:xfrm>
            <a:prstGeom prst="rect">
              <a:avLst/>
            </a:prstGeom>
            <a:solidFill>
              <a:schemeClr val="accent1"/>
            </a:solidFill>
            <a:ln w="9525">
              <a:solidFill>
                <a:srgbClr val="000000"/>
              </a:solidFill>
              <a:miter lim="800000"/>
              <a:headEnd/>
              <a:tailEnd/>
            </a:ln>
          </p:spPr>
          <p:txBody>
            <a:bodyPr/>
            <a:lstStyle/>
            <a:p>
              <a:pPr eaLnBrk="0" hangingPunct="0">
                <a:spcBef>
                  <a:spcPct val="20000"/>
                </a:spcBef>
                <a:spcAft>
                  <a:spcPct val="20000"/>
                </a:spcAft>
              </a:pPr>
              <a:r>
                <a:rPr kumimoji="0" lang="zh-CN" altLang="en-US" sz="1600" b="1"/>
                <a:t>程序</a:t>
              </a:r>
            </a:p>
            <a:p>
              <a:pPr eaLnBrk="0" hangingPunct="0">
                <a:spcBef>
                  <a:spcPct val="20000"/>
                </a:spcBef>
                <a:spcAft>
                  <a:spcPct val="20000"/>
                </a:spcAft>
              </a:pPr>
              <a:r>
                <a:rPr kumimoji="0" lang="en-US" altLang="zh-CN" sz="1600" b="1"/>
                <a:t>JUMP I</a:t>
              </a:r>
            </a:p>
            <a:p>
              <a:pPr eaLnBrk="0" hangingPunct="0">
                <a:spcBef>
                  <a:spcPct val="20000"/>
                </a:spcBef>
                <a:spcAft>
                  <a:spcPct val="20000"/>
                </a:spcAft>
              </a:pPr>
              <a:r>
                <a:rPr kumimoji="0" lang="en-US" altLang="zh-CN" sz="1600" b="1"/>
                <a:t>I:</a:t>
              </a:r>
            </a:p>
            <a:p>
              <a:pPr eaLnBrk="0" hangingPunct="0">
                <a:spcBef>
                  <a:spcPct val="20000"/>
                </a:spcBef>
                <a:spcAft>
                  <a:spcPct val="20000"/>
                </a:spcAft>
              </a:pPr>
              <a:r>
                <a:rPr kumimoji="0" lang="en-US" altLang="zh-CN" sz="1600" b="1"/>
                <a:t>LOAD j</a:t>
              </a:r>
            </a:p>
            <a:p>
              <a:pPr eaLnBrk="0" hangingPunct="0"/>
              <a:endParaRPr kumimoji="0" lang="en-US" altLang="zh-CN" sz="1600" b="1"/>
            </a:p>
          </p:txBody>
        </p:sp>
        <p:sp>
          <p:nvSpPr>
            <p:cNvPr id="273421" name="Text Box 13"/>
            <p:cNvSpPr txBox="1">
              <a:spLocks noChangeArrowheads="1"/>
            </p:cNvSpPr>
            <p:nvPr/>
          </p:nvSpPr>
          <p:spPr bwMode="auto">
            <a:xfrm>
              <a:off x="793" y="2568"/>
              <a:ext cx="1033" cy="9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1600" b="1"/>
                <a:t>数据</a:t>
              </a:r>
            </a:p>
            <a:p>
              <a:pPr eaLnBrk="0" hangingPunct="0"/>
              <a:endParaRPr kumimoji="0" lang="zh-CN" altLang="en-US" sz="1600" b="1"/>
            </a:p>
            <a:p>
              <a:pPr eaLnBrk="0" hangingPunct="0"/>
              <a:endParaRPr kumimoji="0" lang="zh-CN" altLang="en-US" sz="1600" b="1"/>
            </a:p>
            <a:p>
              <a:pPr eaLnBrk="0" hangingPunct="0"/>
              <a:r>
                <a:rPr kumimoji="0" lang="en-US" altLang="zh-CN" sz="1600" b="1"/>
                <a:t>j</a:t>
              </a:r>
            </a:p>
          </p:txBody>
        </p:sp>
        <p:sp>
          <p:nvSpPr>
            <p:cNvPr id="273422" name="Text Box 14"/>
            <p:cNvSpPr txBox="1">
              <a:spLocks noChangeArrowheads="1"/>
            </p:cNvSpPr>
            <p:nvPr/>
          </p:nvSpPr>
          <p:spPr bwMode="auto">
            <a:xfrm>
              <a:off x="204" y="1026"/>
              <a:ext cx="7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符号地址</a:t>
              </a:r>
            </a:p>
          </p:txBody>
        </p:sp>
      </p:grpSp>
      <p:grpSp>
        <p:nvGrpSpPr>
          <p:cNvPr id="273435" name="Group 27"/>
          <p:cNvGrpSpPr>
            <a:grpSpLocks/>
          </p:cNvGrpSpPr>
          <p:nvPr/>
        </p:nvGrpSpPr>
        <p:grpSpPr bwMode="auto">
          <a:xfrm>
            <a:off x="6113463" y="1628775"/>
            <a:ext cx="2708275" cy="4462463"/>
            <a:chOff x="3851" y="1026"/>
            <a:chExt cx="1706" cy="2811"/>
          </a:xfrm>
        </p:grpSpPr>
        <p:sp>
          <p:nvSpPr>
            <p:cNvPr id="273424" name="Text Box 16"/>
            <p:cNvSpPr txBox="1">
              <a:spLocks noChangeArrowheads="1"/>
            </p:cNvSpPr>
            <p:nvPr/>
          </p:nvSpPr>
          <p:spPr bwMode="auto">
            <a:xfrm>
              <a:off x="4440" y="1343"/>
              <a:ext cx="1033" cy="2176"/>
            </a:xfrm>
            <a:prstGeom prst="rect">
              <a:avLst/>
            </a:prstGeom>
            <a:solidFill>
              <a:srgbClr val="00FFFF"/>
            </a:solidFill>
            <a:ln w="9525">
              <a:solidFill>
                <a:srgbClr val="000000"/>
              </a:solidFill>
              <a:miter lim="800000"/>
              <a:headEnd/>
              <a:tailEnd/>
            </a:ln>
          </p:spPr>
          <p:txBody>
            <a:bodyPr/>
            <a:lstStyle/>
            <a:p>
              <a:pPr eaLnBrk="0" hangingPunct="0">
                <a:spcBef>
                  <a:spcPct val="20000"/>
                </a:spcBef>
                <a:spcAft>
                  <a:spcPct val="20000"/>
                </a:spcAft>
              </a:pPr>
              <a:r>
                <a:rPr kumimoji="0" lang="zh-CN" altLang="en-US" sz="1600" b="1"/>
                <a:t>程序</a:t>
              </a:r>
            </a:p>
            <a:p>
              <a:pPr eaLnBrk="0" hangingPunct="0">
                <a:spcBef>
                  <a:spcPct val="20000"/>
                </a:spcBef>
                <a:spcAft>
                  <a:spcPct val="20000"/>
                </a:spcAft>
              </a:pPr>
              <a:r>
                <a:rPr kumimoji="0" lang="en-US" altLang="zh-CN" sz="1600" b="1"/>
                <a:t>JUMP 1300</a:t>
              </a:r>
            </a:p>
            <a:p>
              <a:pPr eaLnBrk="0" hangingPunct="0">
                <a:spcBef>
                  <a:spcPct val="20000"/>
                </a:spcBef>
                <a:spcAft>
                  <a:spcPct val="20000"/>
                </a:spcAft>
              </a:pPr>
              <a:r>
                <a:rPr kumimoji="0" lang="en-US" altLang="zh-CN" sz="1600" b="1"/>
                <a:t>I:</a:t>
              </a:r>
            </a:p>
            <a:p>
              <a:pPr eaLnBrk="0" hangingPunct="0">
                <a:spcBef>
                  <a:spcPct val="20000"/>
                </a:spcBef>
                <a:spcAft>
                  <a:spcPct val="20000"/>
                </a:spcAft>
              </a:pPr>
              <a:r>
                <a:rPr kumimoji="0" lang="en-US" altLang="zh-CN" sz="1600" b="1"/>
                <a:t>LOAD 2314</a:t>
              </a:r>
            </a:p>
            <a:p>
              <a:pPr eaLnBrk="0" hangingPunct="0"/>
              <a:endParaRPr kumimoji="0" lang="en-US" altLang="zh-CN" sz="1600" b="1"/>
            </a:p>
          </p:txBody>
        </p:sp>
        <p:sp>
          <p:nvSpPr>
            <p:cNvPr id="273425" name="Text Box 17"/>
            <p:cNvSpPr txBox="1">
              <a:spLocks noChangeArrowheads="1"/>
            </p:cNvSpPr>
            <p:nvPr/>
          </p:nvSpPr>
          <p:spPr bwMode="auto">
            <a:xfrm>
              <a:off x="4440" y="2568"/>
              <a:ext cx="1033" cy="9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1600" b="1"/>
                <a:t>数据</a:t>
              </a:r>
            </a:p>
            <a:p>
              <a:pPr eaLnBrk="0" hangingPunct="0"/>
              <a:endParaRPr kumimoji="0" lang="zh-CN" altLang="en-US" sz="1600" b="1"/>
            </a:p>
            <a:p>
              <a:pPr eaLnBrk="0" hangingPunct="0"/>
              <a:endParaRPr kumimoji="0" lang="zh-CN" altLang="en-US" sz="1600" b="1"/>
            </a:p>
            <a:p>
              <a:pPr eaLnBrk="0" hangingPunct="0"/>
              <a:r>
                <a:rPr kumimoji="0" lang="en-US" altLang="zh-CN" sz="1600" b="1"/>
                <a:t>j</a:t>
              </a:r>
            </a:p>
          </p:txBody>
        </p:sp>
        <p:sp>
          <p:nvSpPr>
            <p:cNvPr id="273426" name="Text Box 18"/>
            <p:cNvSpPr txBox="1">
              <a:spLocks noChangeArrowheads="1"/>
            </p:cNvSpPr>
            <p:nvPr/>
          </p:nvSpPr>
          <p:spPr bwMode="auto">
            <a:xfrm>
              <a:off x="4395" y="3567"/>
              <a:ext cx="116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latin typeface="宋体" charset="-122"/>
                </a:rPr>
                <a:t>(c) </a:t>
              </a:r>
              <a:r>
                <a:rPr kumimoji="0" lang="zh-CN" altLang="en-US" sz="1600" b="1">
                  <a:latin typeface="宋体" charset="-122"/>
                </a:rPr>
                <a:t>装入内存后</a:t>
              </a:r>
            </a:p>
            <a:p>
              <a:pPr algn="ctr" eaLnBrk="0" hangingPunct="0"/>
              <a:r>
                <a:rPr kumimoji="0" lang="zh-CN" altLang="en-US" sz="1600" b="1">
                  <a:latin typeface="宋体" charset="-122"/>
                </a:rPr>
                <a:t>修改地址的情况</a:t>
              </a:r>
            </a:p>
          </p:txBody>
        </p:sp>
        <p:sp>
          <p:nvSpPr>
            <p:cNvPr id="273427" name="Text Box 19"/>
            <p:cNvSpPr txBox="1">
              <a:spLocks noChangeArrowheads="1"/>
            </p:cNvSpPr>
            <p:nvPr/>
          </p:nvSpPr>
          <p:spPr bwMode="auto">
            <a:xfrm>
              <a:off x="3851" y="1026"/>
              <a:ext cx="7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绝对地址</a:t>
              </a:r>
            </a:p>
          </p:txBody>
        </p:sp>
        <p:sp>
          <p:nvSpPr>
            <p:cNvPr id="273428" name="Text Box 20"/>
            <p:cNvSpPr txBox="1">
              <a:spLocks noChangeArrowheads="1"/>
            </p:cNvSpPr>
            <p:nvPr/>
          </p:nvSpPr>
          <p:spPr bwMode="auto">
            <a:xfrm>
              <a:off x="3932" y="1289"/>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1000</a:t>
              </a:r>
            </a:p>
          </p:txBody>
        </p:sp>
        <p:sp>
          <p:nvSpPr>
            <p:cNvPr id="273429" name="Text Box 21"/>
            <p:cNvSpPr txBox="1">
              <a:spLocks noChangeArrowheads="1"/>
            </p:cNvSpPr>
            <p:nvPr/>
          </p:nvSpPr>
          <p:spPr bwMode="auto">
            <a:xfrm>
              <a:off x="3941" y="1988"/>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1300</a:t>
              </a:r>
            </a:p>
          </p:txBody>
        </p:sp>
        <p:sp>
          <p:nvSpPr>
            <p:cNvPr id="273430" name="Text Box 22"/>
            <p:cNvSpPr txBox="1">
              <a:spLocks noChangeArrowheads="1"/>
            </p:cNvSpPr>
            <p:nvPr/>
          </p:nvSpPr>
          <p:spPr bwMode="auto">
            <a:xfrm>
              <a:off x="3968" y="3050"/>
              <a:ext cx="5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2314</a:t>
              </a:r>
            </a:p>
          </p:txBody>
        </p:sp>
      </p:grpSp>
      <p:sp>
        <p:nvSpPr>
          <p:cNvPr id="273438" name="AutoShape 30"/>
          <p:cNvSpPr>
            <a:spLocks noChangeArrowheads="1"/>
          </p:cNvSpPr>
          <p:nvPr/>
        </p:nvSpPr>
        <p:spPr bwMode="auto">
          <a:xfrm>
            <a:off x="6084888" y="3860800"/>
            <a:ext cx="576262" cy="431800"/>
          </a:xfrm>
          <a:prstGeom prst="rightArrow">
            <a:avLst>
              <a:gd name="adj1" fmla="val 50000"/>
              <a:gd name="adj2" fmla="val 33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39" name="AutoShape 31"/>
          <p:cNvSpPr>
            <a:spLocks noChangeArrowheads="1"/>
          </p:cNvSpPr>
          <p:nvPr/>
        </p:nvSpPr>
        <p:spPr bwMode="auto">
          <a:xfrm>
            <a:off x="3059113" y="3860800"/>
            <a:ext cx="576262" cy="431800"/>
          </a:xfrm>
          <a:prstGeom prst="rightArrow">
            <a:avLst>
              <a:gd name="adj1" fmla="val 50000"/>
              <a:gd name="adj2" fmla="val 33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502150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3423">
                                            <p:txEl>
                                              <p:pRg st="0" end="0"/>
                                            </p:txEl>
                                          </p:spTgt>
                                        </p:tgtEl>
                                        <p:attrNameLst>
                                          <p:attrName>style.visibility</p:attrName>
                                        </p:attrNameLst>
                                      </p:cBhvr>
                                      <p:to>
                                        <p:strVal val="visible"/>
                                      </p:to>
                                    </p:set>
                                    <p:anim calcmode="lin" valueType="num">
                                      <p:cBhvr additive="base">
                                        <p:cTn id="7" dur="500" fill="hold"/>
                                        <p:tgtEl>
                                          <p:spTgt spid="2734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34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3433"/>
                                        </p:tgtEl>
                                        <p:attrNameLst>
                                          <p:attrName>style.visibility</p:attrName>
                                        </p:attrNameLst>
                                      </p:cBhvr>
                                      <p:to>
                                        <p:strVal val="visible"/>
                                      </p:to>
                                    </p:set>
                                    <p:anim calcmode="lin" valueType="num">
                                      <p:cBhvr additive="base">
                                        <p:cTn id="13" dur="500" fill="hold"/>
                                        <p:tgtEl>
                                          <p:spTgt spid="273433"/>
                                        </p:tgtEl>
                                        <p:attrNameLst>
                                          <p:attrName>ppt_x</p:attrName>
                                        </p:attrNameLst>
                                      </p:cBhvr>
                                      <p:tavLst>
                                        <p:tav tm="0">
                                          <p:val>
                                            <p:strVal val="0-#ppt_w/2"/>
                                          </p:val>
                                        </p:tav>
                                        <p:tav tm="100000">
                                          <p:val>
                                            <p:strVal val="#ppt_x"/>
                                          </p:val>
                                        </p:tav>
                                      </p:tavLst>
                                    </p:anim>
                                    <p:anim calcmode="lin" valueType="num">
                                      <p:cBhvr additive="base">
                                        <p:cTn id="14" dur="500" fill="hold"/>
                                        <p:tgtEl>
                                          <p:spTgt spid="2734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3434"/>
                                        </p:tgtEl>
                                        <p:attrNameLst>
                                          <p:attrName>style.visibility</p:attrName>
                                        </p:attrNameLst>
                                      </p:cBhvr>
                                      <p:to>
                                        <p:strVal val="visible"/>
                                      </p:to>
                                    </p:set>
                                    <p:anim calcmode="lin" valueType="num">
                                      <p:cBhvr additive="base">
                                        <p:cTn id="19" dur="1000" fill="hold"/>
                                        <p:tgtEl>
                                          <p:spTgt spid="273434"/>
                                        </p:tgtEl>
                                        <p:attrNameLst>
                                          <p:attrName>ppt_x</p:attrName>
                                        </p:attrNameLst>
                                      </p:cBhvr>
                                      <p:tavLst>
                                        <p:tav tm="0">
                                          <p:val>
                                            <p:strVal val="0-#ppt_w/2"/>
                                          </p:val>
                                        </p:tav>
                                        <p:tav tm="100000">
                                          <p:val>
                                            <p:strVal val="#ppt_x"/>
                                          </p:val>
                                        </p:tav>
                                      </p:tavLst>
                                    </p:anim>
                                    <p:anim calcmode="lin" valueType="num">
                                      <p:cBhvr additive="base">
                                        <p:cTn id="20" dur="1000" fill="hold"/>
                                        <p:tgtEl>
                                          <p:spTgt spid="27343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3439"/>
                                        </p:tgtEl>
                                        <p:attrNameLst>
                                          <p:attrName>style.visibility</p:attrName>
                                        </p:attrNameLst>
                                      </p:cBhvr>
                                      <p:to>
                                        <p:strVal val="visible"/>
                                      </p:to>
                                    </p:set>
                                    <p:anim calcmode="lin" valueType="num">
                                      <p:cBhvr additive="base">
                                        <p:cTn id="23" dur="1000" fill="hold"/>
                                        <p:tgtEl>
                                          <p:spTgt spid="273439"/>
                                        </p:tgtEl>
                                        <p:attrNameLst>
                                          <p:attrName>ppt_x</p:attrName>
                                        </p:attrNameLst>
                                      </p:cBhvr>
                                      <p:tavLst>
                                        <p:tav tm="0">
                                          <p:val>
                                            <p:strVal val="0-#ppt_w/2"/>
                                          </p:val>
                                        </p:tav>
                                        <p:tav tm="100000">
                                          <p:val>
                                            <p:strVal val="#ppt_x"/>
                                          </p:val>
                                        </p:tav>
                                      </p:tavLst>
                                    </p:anim>
                                    <p:anim calcmode="lin" valueType="num">
                                      <p:cBhvr additive="base">
                                        <p:cTn id="24" dur="1000" fill="hold"/>
                                        <p:tgtEl>
                                          <p:spTgt spid="27343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73435"/>
                                        </p:tgtEl>
                                        <p:attrNameLst>
                                          <p:attrName>style.visibility</p:attrName>
                                        </p:attrNameLst>
                                      </p:cBhvr>
                                      <p:to>
                                        <p:strVal val="visible"/>
                                      </p:to>
                                    </p:set>
                                    <p:anim calcmode="lin" valueType="num">
                                      <p:cBhvr additive="base">
                                        <p:cTn id="29" dur="1000" fill="hold"/>
                                        <p:tgtEl>
                                          <p:spTgt spid="273435"/>
                                        </p:tgtEl>
                                        <p:attrNameLst>
                                          <p:attrName>ppt_x</p:attrName>
                                        </p:attrNameLst>
                                      </p:cBhvr>
                                      <p:tavLst>
                                        <p:tav tm="0">
                                          <p:val>
                                            <p:strVal val="0-#ppt_w/2"/>
                                          </p:val>
                                        </p:tav>
                                        <p:tav tm="100000">
                                          <p:val>
                                            <p:strVal val="#ppt_x"/>
                                          </p:val>
                                        </p:tav>
                                      </p:tavLst>
                                    </p:anim>
                                    <p:anim calcmode="lin" valueType="num">
                                      <p:cBhvr additive="base">
                                        <p:cTn id="30" dur="1000" fill="hold"/>
                                        <p:tgtEl>
                                          <p:spTgt spid="273435"/>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73438"/>
                                        </p:tgtEl>
                                        <p:attrNameLst>
                                          <p:attrName>style.visibility</p:attrName>
                                        </p:attrNameLst>
                                      </p:cBhvr>
                                      <p:to>
                                        <p:strVal val="visible"/>
                                      </p:to>
                                    </p:set>
                                    <p:anim calcmode="lin" valueType="num">
                                      <p:cBhvr additive="base">
                                        <p:cTn id="33" dur="1000" fill="hold"/>
                                        <p:tgtEl>
                                          <p:spTgt spid="273438"/>
                                        </p:tgtEl>
                                        <p:attrNameLst>
                                          <p:attrName>ppt_x</p:attrName>
                                        </p:attrNameLst>
                                      </p:cBhvr>
                                      <p:tavLst>
                                        <p:tav tm="0">
                                          <p:val>
                                            <p:strVal val="0-#ppt_w/2"/>
                                          </p:val>
                                        </p:tav>
                                        <p:tav tm="100000">
                                          <p:val>
                                            <p:strVal val="#ppt_x"/>
                                          </p:val>
                                        </p:tav>
                                      </p:tavLst>
                                    </p:anim>
                                    <p:anim calcmode="lin" valueType="num">
                                      <p:cBhvr additive="base">
                                        <p:cTn id="34" dur="1000" fill="hold"/>
                                        <p:tgtEl>
                                          <p:spTgt spid="273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38" grpId="0" animBg="1"/>
      <p:bldP spid="2734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p:cNvSpPr>
          <p:nvPr>
            <p:ph type="body" idx="4294967295"/>
          </p:nvPr>
        </p:nvSpPr>
        <p:spPr>
          <a:xfrm>
            <a:off x="323850" y="1414463"/>
            <a:ext cx="8820150" cy="4751387"/>
          </a:xfrm>
        </p:spPr>
        <p:txBody>
          <a:bodyPr/>
          <a:lstStyle/>
          <a:p>
            <a:pPr>
              <a:lnSpc>
                <a:spcPct val="125000"/>
              </a:lnSpc>
              <a:spcAft>
                <a:spcPct val="20000"/>
              </a:spcAft>
              <a:buFont typeface="Wingdings" pitchFamily="2" charset="2"/>
              <a:buChar char="l"/>
            </a:pPr>
            <a:r>
              <a:rPr lang="zh-CN" altLang="en-US" dirty="0">
                <a:latin typeface="+mn-ea"/>
                <a:ea typeface="+mn-ea"/>
              </a:rPr>
              <a:t>可重定位加载方式的优点</a:t>
            </a:r>
          </a:p>
          <a:p>
            <a:pPr lvl="1">
              <a:lnSpc>
                <a:spcPct val="125000"/>
              </a:lnSpc>
              <a:spcAft>
                <a:spcPct val="20000"/>
              </a:spcAft>
              <a:buFont typeface="Wingdings" pitchFamily="2" charset="2"/>
              <a:buChar char="Ø"/>
            </a:pPr>
            <a:r>
              <a:rPr lang="zh-CN" altLang="en-US" b="0" dirty="0">
                <a:latin typeface="+mn-ea"/>
                <a:ea typeface="+mn-ea"/>
              </a:rPr>
              <a:t>易实现，无需硬件支持</a:t>
            </a:r>
            <a:r>
              <a:rPr lang="zh-CN" altLang="en-US" sz="2800" b="0" dirty="0">
                <a:latin typeface="+mn-ea"/>
                <a:ea typeface="+mn-ea"/>
              </a:rPr>
              <a:t>。</a:t>
            </a:r>
          </a:p>
          <a:p>
            <a:pPr>
              <a:lnSpc>
                <a:spcPct val="125000"/>
              </a:lnSpc>
              <a:spcAft>
                <a:spcPct val="20000"/>
              </a:spcAft>
              <a:buFont typeface="Wingdings" pitchFamily="2" charset="2"/>
              <a:buChar char="l"/>
            </a:pPr>
            <a:r>
              <a:rPr lang="zh-CN" altLang="en-US" dirty="0">
                <a:latin typeface="+mn-ea"/>
                <a:ea typeface="+mn-ea"/>
              </a:rPr>
              <a:t>可重定位加载方式的缺点</a:t>
            </a:r>
          </a:p>
          <a:p>
            <a:pPr lvl="1">
              <a:lnSpc>
                <a:spcPct val="125000"/>
              </a:lnSpc>
              <a:spcAft>
                <a:spcPct val="20000"/>
              </a:spcAft>
              <a:buFont typeface="Wingdings" pitchFamily="2" charset="2"/>
              <a:buChar char="Ø"/>
            </a:pPr>
            <a:r>
              <a:rPr lang="zh-CN" altLang="en-US" b="0" dirty="0">
                <a:latin typeface="+mn-ea"/>
                <a:ea typeface="+mn-ea"/>
              </a:rPr>
              <a:t>程序重定位后就不能移动，因而不能重新分配内存，不利于内存的有效利用。</a:t>
            </a:r>
          </a:p>
          <a:p>
            <a:pPr lvl="1">
              <a:lnSpc>
                <a:spcPct val="125000"/>
              </a:lnSpc>
              <a:spcAft>
                <a:spcPct val="20000"/>
              </a:spcAft>
              <a:buFont typeface="Wingdings" pitchFamily="2" charset="2"/>
              <a:buChar char="Ø"/>
            </a:pPr>
            <a:r>
              <a:rPr lang="zh-CN" altLang="en-US" b="0" dirty="0">
                <a:latin typeface="+mn-ea"/>
                <a:ea typeface="+mn-ea"/>
              </a:rPr>
              <a:t>程序在存储空间中只能连续分配，不能分布在内存的不同区域。</a:t>
            </a:r>
          </a:p>
          <a:p>
            <a:pPr lvl="1">
              <a:lnSpc>
                <a:spcPct val="125000"/>
              </a:lnSpc>
              <a:spcAft>
                <a:spcPct val="20000"/>
              </a:spcAft>
              <a:buFont typeface="Wingdings" pitchFamily="2" charset="2"/>
              <a:buChar char="Ø"/>
            </a:pPr>
            <a:r>
              <a:rPr lang="zh-CN" altLang="en-US" b="0" dirty="0">
                <a:latin typeface="+mn-ea"/>
                <a:ea typeface="+mn-ea"/>
              </a:rPr>
              <a:t>难于共享</a:t>
            </a:r>
          </a:p>
        </p:txBody>
      </p:sp>
      <p:sp>
        <p:nvSpPr>
          <p:cNvPr id="274435"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Tree>
    <p:extLst>
      <p:ext uri="{BB962C8B-B14F-4D97-AF65-F5344CB8AC3E}">
        <p14:creationId xmlns:p14="http://schemas.microsoft.com/office/powerpoint/2010/main" val="413575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4434">
                                            <p:txEl>
                                              <p:pRg st="0" end="0"/>
                                            </p:txEl>
                                          </p:spTgt>
                                        </p:tgtEl>
                                        <p:attrNameLst>
                                          <p:attrName>style.visibility</p:attrName>
                                        </p:attrNameLst>
                                      </p:cBhvr>
                                      <p:to>
                                        <p:strVal val="visible"/>
                                      </p:to>
                                    </p:set>
                                    <p:anim calcmode="lin" valueType="num">
                                      <p:cBhvr additive="base">
                                        <p:cTn id="7" dur="500" fill="hold"/>
                                        <p:tgtEl>
                                          <p:spTgt spid="274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44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4434">
                                            <p:txEl>
                                              <p:pRg st="1" end="1"/>
                                            </p:txEl>
                                          </p:spTgt>
                                        </p:tgtEl>
                                        <p:attrNameLst>
                                          <p:attrName>style.visibility</p:attrName>
                                        </p:attrNameLst>
                                      </p:cBhvr>
                                      <p:to>
                                        <p:strVal val="visible"/>
                                      </p:to>
                                    </p:set>
                                    <p:anim calcmode="lin" valueType="num">
                                      <p:cBhvr additive="base">
                                        <p:cTn id="13" dur="1000" fill="hold"/>
                                        <p:tgtEl>
                                          <p:spTgt spid="27443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44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4434">
                                            <p:txEl>
                                              <p:pRg st="2" end="2"/>
                                            </p:txEl>
                                          </p:spTgt>
                                        </p:tgtEl>
                                        <p:attrNameLst>
                                          <p:attrName>style.visibility</p:attrName>
                                        </p:attrNameLst>
                                      </p:cBhvr>
                                      <p:to>
                                        <p:strVal val="visible"/>
                                      </p:to>
                                    </p:set>
                                    <p:anim calcmode="lin" valueType="num">
                                      <p:cBhvr additive="base">
                                        <p:cTn id="19" dur="1000" fill="hold"/>
                                        <p:tgtEl>
                                          <p:spTgt spid="27443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744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4434">
                                            <p:txEl>
                                              <p:pRg st="3" end="3"/>
                                            </p:txEl>
                                          </p:spTgt>
                                        </p:tgtEl>
                                        <p:attrNameLst>
                                          <p:attrName>style.visibility</p:attrName>
                                        </p:attrNameLst>
                                      </p:cBhvr>
                                      <p:to>
                                        <p:strVal val="visible"/>
                                      </p:to>
                                    </p:set>
                                    <p:anim calcmode="lin" valueType="num">
                                      <p:cBhvr additive="base">
                                        <p:cTn id="25" dur="1000" fill="hold"/>
                                        <p:tgtEl>
                                          <p:spTgt spid="274434">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7443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4434">
                                            <p:txEl>
                                              <p:pRg st="4" end="4"/>
                                            </p:txEl>
                                          </p:spTgt>
                                        </p:tgtEl>
                                        <p:attrNameLst>
                                          <p:attrName>style.visibility</p:attrName>
                                        </p:attrNameLst>
                                      </p:cBhvr>
                                      <p:to>
                                        <p:strVal val="visible"/>
                                      </p:to>
                                    </p:set>
                                    <p:anim calcmode="lin" valueType="num">
                                      <p:cBhvr additive="base">
                                        <p:cTn id="31" dur="1000" fill="hold"/>
                                        <p:tgtEl>
                                          <p:spTgt spid="274434">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744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4434">
                                            <p:txEl>
                                              <p:pRg st="5" end="5"/>
                                            </p:txEl>
                                          </p:spTgt>
                                        </p:tgtEl>
                                        <p:attrNameLst>
                                          <p:attrName>style.visibility</p:attrName>
                                        </p:attrNameLst>
                                      </p:cBhvr>
                                      <p:to>
                                        <p:strVal val="visible"/>
                                      </p:to>
                                    </p:set>
                                    <p:anim calcmode="lin" valueType="num">
                                      <p:cBhvr additive="base">
                                        <p:cTn id="37" dur="1000" fill="hold"/>
                                        <p:tgtEl>
                                          <p:spTgt spid="274434">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7443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p:cNvSpPr>
          <p:nvPr>
            <p:ph type="body" idx="4294967295"/>
          </p:nvPr>
        </p:nvSpPr>
        <p:spPr>
          <a:xfrm>
            <a:off x="0" y="1557338"/>
            <a:ext cx="8229600" cy="3916362"/>
          </a:xfrm>
        </p:spPr>
        <p:txBody>
          <a:bodyPr/>
          <a:lstStyle/>
          <a:p>
            <a:pPr>
              <a:lnSpc>
                <a:spcPct val="125000"/>
              </a:lnSpc>
              <a:spcAft>
                <a:spcPct val="20000"/>
              </a:spcAft>
              <a:buFont typeface="Wingdings" pitchFamily="2" charset="2"/>
              <a:buChar char="l"/>
            </a:pPr>
            <a:r>
              <a:rPr lang="zh-CN" altLang="en-US" dirty="0">
                <a:latin typeface="+mn-ea"/>
                <a:ea typeface="+mn-ea"/>
              </a:rPr>
              <a:t>运行时重定位（动态重定位）加载方式</a:t>
            </a:r>
          </a:p>
          <a:p>
            <a:pPr lvl="1">
              <a:lnSpc>
                <a:spcPct val="125000"/>
              </a:lnSpc>
              <a:spcAft>
                <a:spcPct val="20000"/>
              </a:spcAft>
              <a:buFont typeface="Wingdings" pitchFamily="2" charset="2"/>
              <a:buChar char="Ø"/>
            </a:pPr>
            <a:r>
              <a:rPr lang="zh-CN" altLang="en-US" b="0" dirty="0">
                <a:latin typeface="+mn-ea"/>
                <a:ea typeface="+mn-ea"/>
              </a:rPr>
              <a:t>程序的地址转换不是在装入时进行，而是在程序</a:t>
            </a:r>
            <a:r>
              <a:rPr lang="zh-CN" altLang="en-US" dirty="0">
                <a:solidFill>
                  <a:srgbClr val="FF0000"/>
                </a:solidFill>
                <a:latin typeface="+mn-ea"/>
                <a:ea typeface="+mn-ea"/>
              </a:rPr>
              <a:t>运行时</a:t>
            </a:r>
            <a:r>
              <a:rPr lang="zh-CN" altLang="en-US" b="0" dirty="0">
                <a:latin typeface="+mn-ea"/>
                <a:ea typeface="+mn-ea"/>
              </a:rPr>
              <a:t>动态进行。</a:t>
            </a:r>
          </a:p>
          <a:p>
            <a:pPr lvl="1">
              <a:lnSpc>
                <a:spcPct val="125000"/>
              </a:lnSpc>
              <a:spcAft>
                <a:spcPct val="20000"/>
              </a:spcAft>
              <a:buFont typeface="Wingdings" pitchFamily="2" charset="2"/>
              <a:buChar char="Ø"/>
            </a:pPr>
            <a:r>
              <a:rPr lang="zh-CN" altLang="en-US" b="0" dirty="0">
                <a:latin typeface="+mn-ea"/>
                <a:ea typeface="+mn-ea"/>
              </a:rPr>
              <a:t>运行时动态装入</a:t>
            </a:r>
            <a:r>
              <a:rPr lang="zh-CN" altLang="en-US" dirty="0">
                <a:solidFill>
                  <a:srgbClr val="FF0000"/>
                </a:solidFill>
                <a:latin typeface="+mn-ea"/>
                <a:ea typeface="+mn-ea"/>
              </a:rPr>
              <a:t>需要硬件支持</a:t>
            </a:r>
            <a:r>
              <a:rPr lang="zh-CN" altLang="en-US" b="0" dirty="0">
                <a:latin typeface="+mn-ea"/>
                <a:ea typeface="+mn-ea"/>
              </a:rPr>
              <a:t>，即重定位寄存器，用于保存程序在内存中的起始地址。</a:t>
            </a:r>
          </a:p>
          <a:p>
            <a:pPr lvl="1">
              <a:lnSpc>
                <a:spcPct val="125000"/>
              </a:lnSpc>
              <a:spcAft>
                <a:spcPct val="20000"/>
              </a:spcAft>
              <a:buFont typeface="Wingdings" pitchFamily="2" charset="2"/>
              <a:buChar char="Ø"/>
            </a:pPr>
            <a:r>
              <a:rPr lang="zh-CN" altLang="en-US" b="0" dirty="0">
                <a:latin typeface="+mn-ea"/>
                <a:ea typeface="+mn-ea"/>
              </a:rPr>
              <a:t>程序被执行时，通过重定位寄存器内的起始物理地址和指令或数据的逻辑地址计算其物理地址。</a:t>
            </a:r>
          </a:p>
          <a:p>
            <a:pPr lvl="1">
              <a:lnSpc>
                <a:spcPct val="80000"/>
              </a:lnSpc>
              <a:spcAft>
                <a:spcPct val="20000"/>
              </a:spcAft>
              <a:buFont typeface="Wingdings" pitchFamily="2" charset="2"/>
              <a:buChar char="Ø"/>
            </a:pPr>
            <a:endParaRPr lang="en-US" altLang="zh-CN" b="0" dirty="0">
              <a:latin typeface="仿宋_GB2312" pitchFamily="49" charset="-122"/>
              <a:ea typeface="仿宋_GB2312" pitchFamily="49" charset="-122"/>
            </a:endParaRPr>
          </a:p>
        </p:txBody>
      </p:sp>
      <p:sp>
        <p:nvSpPr>
          <p:cNvPr id="27545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Tree>
    <p:extLst>
      <p:ext uri="{BB962C8B-B14F-4D97-AF65-F5344CB8AC3E}">
        <p14:creationId xmlns:p14="http://schemas.microsoft.com/office/powerpoint/2010/main" val="473970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anim calcmode="lin" valueType="num">
                                      <p:cBhvr additive="base">
                                        <p:cTn id="7" dur="500" fill="hold"/>
                                        <p:tgtEl>
                                          <p:spTgt spid="2754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54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5458">
                                            <p:txEl>
                                              <p:pRg st="1" end="1"/>
                                            </p:txEl>
                                          </p:spTgt>
                                        </p:tgtEl>
                                        <p:attrNameLst>
                                          <p:attrName>style.visibility</p:attrName>
                                        </p:attrNameLst>
                                      </p:cBhvr>
                                      <p:to>
                                        <p:strVal val="visible"/>
                                      </p:to>
                                    </p:set>
                                    <p:anim calcmode="lin" valueType="num">
                                      <p:cBhvr additive="base">
                                        <p:cTn id="13" dur="1000" fill="hold"/>
                                        <p:tgtEl>
                                          <p:spTgt spid="275458">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54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5458">
                                            <p:txEl>
                                              <p:pRg st="2" end="2"/>
                                            </p:txEl>
                                          </p:spTgt>
                                        </p:tgtEl>
                                        <p:attrNameLst>
                                          <p:attrName>style.visibility</p:attrName>
                                        </p:attrNameLst>
                                      </p:cBhvr>
                                      <p:to>
                                        <p:strVal val="visible"/>
                                      </p:to>
                                    </p:set>
                                    <p:anim calcmode="lin" valueType="num">
                                      <p:cBhvr additive="base">
                                        <p:cTn id="19" dur="1000" fill="hold"/>
                                        <p:tgtEl>
                                          <p:spTgt spid="275458">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754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5458">
                                            <p:txEl>
                                              <p:pRg st="3" end="3"/>
                                            </p:txEl>
                                          </p:spTgt>
                                        </p:tgtEl>
                                        <p:attrNameLst>
                                          <p:attrName>style.visibility</p:attrName>
                                        </p:attrNameLst>
                                      </p:cBhvr>
                                      <p:to>
                                        <p:strVal val="visible"/>
                                      </p:to>
                                    </p:set>
                                    <p:anim calcmode="lin" valueType="num">
                                      <p:cBhvr additive="base">
                                        <p:cTn id="25" dur="1000" fill="hold"/>
                                        <p:tgtEl>
                                          <p:spTgt spid="275458">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7545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
        <p:nvSpPr>
          <p:cNvPr id="276483" name="Rectangle 3"/>
          <p:cNvSpPr>
            <a:spLocks noGrp="1"/>
          </p:cNvSpPr>
          <p:nvPr>
            <p:ph type="body" idx="4294967295"/>
          </p:nvPr>
        </p:nvSpPr>
        <p:spPr>
          <a:xfrm>
            <a:off x="0" y="1052513"/>
            <a:ext cx="8229600" cy="3916362"/>
          </a:xfrm>
          <a:noFill/>
          <a:ln/>
        </p:spPr>
        <p:txBody>
          <a:bodyPr/>
          <a:lstStyle/>
          <a:p>
            <a:pPr>
              <a:lnSpc>
                <a:spcPct val="80000"/>
              </a:lnSpc>
              <a:spcAft>
                <a:spcPct val="20000"/>
              </a:spcAft>
              <a:buFont typeface="Wingdings" pitchFamily="2" charset="2"/>
              <a:buChar char="l"/>
            </a:pPr>
            <a:r>
              <a:rPr lang="zh-CN" altLang="en-US" b="0" dirty="0">
                <a:ea typeface="黑体" pitchFamily="49" charset="-122"/>
              </a:rPr>
              <a:t>运行时重定位</a:t>
            </a:r>
            <a:r>
              <a:rPr lang="zh-CN" altLang="en-US" b="0" dirty="0"/>
              <a:t>加载</a:t>
            </a:r>
            <a:r>
              <a:rPr lang="zh-CN" altLang="en-US" b="0" dirty="0">
                <a:ea typeface="黑体" pitchFamily="49" charset="-122"/>
              </a:rPr>
              <a:t>方式示例</a:t>
            </a:r>
          </a:p>
        </p:txBody>
      </p:sp>
      <p:grpSp>
        <p:nvGrpSpPr>
          <p:cNvPr id="276561" name="Group 81"/>
          <p:cNvGrpSpPr>
            <a:grpSpLocks/>
          </p:cNvGrpSpPr>
          <p:nvPr/>
        </p:nvGrpSpPr>
        <p:grpSpPr bwMode="auto">
          <a:xfrm>
            <a:off x="539750" y="1628775"/>
            <a:ext cx="8105775" cy="4568825"/>
            <a:chOff x="249" y="845"/>
            <a:chExt cx="5395" cy="3143"/>
          </a:xfrm>
        </p:grpSpPr>
        <p:sp>
          <p:nvSpPr>
            <p:cNvPr id="276504" name="Text Box 2"/>
            <p:cNvSpPr txBox="1">
              <a:spLocks noChangeArrowheads="1"/>
            </p:cNvSpPr>
            <p:nvPr/>
          </p:nvSpPr>
          <p:spPr bwMode="auto">
            <a:xfrm>
              <a:off x="5141" y="1094"/>
              <a:ext cx="21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0</a:t>
              </a:r>
            </a:p>
          </p:txBody>
        </p:sp>
        <p:sp>
          <p:nvSpPr>
            <p:cNvPr id="276505" name="Text Box 3"/>
            <p:cNvSpPr txBox="1">
              <a:spLocks noChangeArrowheads="1"/>
            </p:cNvSpPr>
            <p:nvPr/>
          </p:nvSpPr>
          <p:spPr bwMode="auto">
            <a:xfrm>
              <a:off x="4473" y="2957"/>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76506" name="Text Box 4"/>
            <p:cNvSpPr txBox="1">
              <a:spLocks noChangeArrowheads="1"/>
            </p:cNvSpPr>
            <p:nvPr/>
          </p:nvSpPr>
          <p:spPr bwMode="auto">
            <a:xfrm>
              <a:off x="4473" y="2861"/>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276507" name="Text Box 5"/>
            <p:cNvSpPr txBox="1">
              <a:spLocks noChangeArrowheads="1"/>
            </p:cNvSpPr>
            <p:nvPr/>
          </p:nvSpPr>
          <p:spPr bwMode="auto">
            <a:xfrm>
              <a:off x="4473" y="3053"/>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276508" name="Text Box 6"/>
            <p:cNvSpPr txBox="1">
              <a:spLocks noChangeArrowheads="1"/>
            </p:cNvSpPr>
            <p:nvPr/>
          </p:nvSpPr>
          <p:spPr bwMode="auto">
            <a:xfrm>
              <a:off x="4473" y="3341"/>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76509" name="Text Box 7"/>
            <p:cNvSpPr txBox="1">
              <a:spLocks noChangeArrowheads="1"/>
            </p:cNvSpPr>
            <p:nvPr/>
          </p:nvSpPr>
          <p:spPr bwMode="auto">
            <a:xfrm>
              <a:off x="4461" y="2189"/>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76510" name="Text Box 8"/>
            <p:cNvSpPr txBox="1">
              <a:spLocks noChangeArrowheads="1"/>
            </p:cNvSpPr>
            <p:nvPr/>
          </p:nvSpPr>
          <p:spPr bwMode="auto">
            <a:xfrm>
              <a:off x="4461" y="1229"/>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76511" name="Text Box 9"/>
            <p:cNvSpPr txBox="1">
              <a:spLocks noChangeArrowheads="1"/>
            </p:cNvSpPr>
            <p:nvPr/>
          </p:nvSpPr>
          <p:spPr bwMode="auto">
            <a:xfrm>
              <a:off x="4461" y="1133"/>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76512" name="Text Box 10"/>
            <p:cNvSpPr txBox="1">
              <a:spLocks noChangeArrowheads="1"/>
            </p:cNvSpPr>
            <p:nvPr/>
          </p:nvSpPr>
          <p:spPr bwMode="auto">
            <a:xfrm>
              <a:off x="383" y="1094"/>
              <a:ext cx="21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0</a:t>
              </a:r>
            </a:p>
          </p:txBody>
        </p:sp>
        <p:sp>
          <p:nvSpPr>
            <p:cNvPr id="276513" name="Text Box 11"/>
            <p:cNvSpPr txBox="1">
              <a:spLocks noChangeArrowheads="1"/>
            </p:cNvSpPr>
            <p:nvPr/>
          </p:nvSpPr>
          <p:spPr bwMode="auto">
            <a:xfrm>
              <a:off x="1113" y="3197"/>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76514" name="Text Box 12"/>
            <p:cNvSpPr txBox="1">
              <a:spLocks noChangeArrowheads="1"/>
            </p:cNvSpPr>
            <p:nvPr/>
          </p:nvSpPr>
          <p:spPr bwMode="auto">
            <a:xfrm>
              <a:off x="1113" y="3101"/>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76515" name="Text Box 13"/>
            <p:cNvSpPr txBox="1">
              <a:spLocks noChangeArrowheads="1"/>
            </p:cNvSpPr>
            <p:nvPr/>
          </p:nvSpPr>
          <p:spPr bwMode="auto">
            <a:xfrm>
              <a:off x="1113" y="3293"/>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276516" name="Text Box 14"/>
            <p:cNvSpPr txBox="1">
              <a:spLocks noChangeArrowheads="1"/>
            </p:cNvSpPr>
            <p:nvPr/>
          </p:nvSpPr>
          <p:spPr bwMode="auto">
            <a:xfrm>
              <a:off x="1101" y="2334"/>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76517" name="Text Box 15"/>
            <p:cNvSpPr txBox="1">
              <a:spLocks noChangeArrowheads="1"/>
            </p:cNvSpPr>
            <p:nvPr/>
          </p:nvSpPr>
          <p:spPr bwMode="auto">
            <a:xfrm>
              <a:off x="1101" y="2237"/>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76518" name="Text Box 16"/>
            <p:cNvSpPr txBox="1">
              <a:spLocks noChangeArrowheads="1"/>
            </p:cNvSpPr>
            <p:nvPr/>
          </p:nvSpPr>
          <p:spPr bwMode="auto">
            <a:xfrm>
              <a:off x="1101" y="1037"/>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76519" name="Text Box 17"/>
            <p:cNvSpPr txBox="1">
              <a:spLocks noChangeArrowheads="1"/>
            </p:cNvSpPr>
            <p:nvPr/>
          </p:nvSpPr>
          <p:spPr bwMode="auto">
            <a:xfrm>
              <a:off x="1101" y="1229"/>
              <a:ext cx="15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160786" name="Text Box 18"/>
            <p:cNvSpPr txBox="1">
              <a:spLocks noChangeArrowheads="1"/>
            </p:cNvSpPr>
            <p:nvPr/>
          </p:nvSpPr>
          <p:spPr bwMode="auto">
            <a:xfrm>
              <a:off x="2002" y="1661"/>
              <a:ext cx="799" cy="273"/>
            </a:xfrm>
            <a:prstGeom prst="rect">
              <a:avLst/>
            </a:prstGeom>
            <a:noFill/>
            <a:ln>
              <a:noFill/>
            </a:ln>
            <a:effectLst/>
          </p:spPr>
          <p:txBody>
            <a:bodyPr wrap="none">
              <a:spAutoFit/>
            </a:bodyPr>
            <a:lstStyle/>
            <a:p>
              <a:pPr fontAlgn="auto">
                <a:spcBef>
                  <a:spcPts val="0"/>
                </a:spcBef>
                <a:spcAft>
                  <a:spcPts val="0"/>
                </a:spcAft>
                <a:defRPr/>
              </a:pPr>
              <a:r>
                <a:rPr kumimoji="0" lang="zh-CN" altLang="en-US" sz="2000" dirty="0">
                  <a:solidFill>
                    <a:srgbClr val="990033"/>
                  </a:solidFill>
                  <a:latin typeface="+mn-ea"/>
                  <a:ea typeface="+mn-ea"/>
                </a:rPr>
                <a:t>逻辑地址</a:t>
              </a:r>
              <a:endParaRPr kumimoji="0" lang="en-US" altLang="zh-CN" sz="2000" dirty="0">
                <a:solidFill>
                  <a:srgbClr val="990033"/>
                </a:solidFill>
                <a:latin typeface="+mn-ea"/>
                <a:ea typeface="+mn-ea"/>
              </a:endParaRPr>
            </a:p>
          </p:txBody>
        </p:sp>
        <p:sp>
          <p:nvSpPr>
            <p:cNvPr id="276521" name="Line 19"/>
            <p:cNvSpPr>
              <a:spLocks noChangeShapeType="1"/>
            </p:cNvSpPr>
            <p:nvPr/>
          </p:nvSpPr>
          <p:spPr bwMode="auto">
            <a:xfrm>
              <a:off x="2601" y="2093"/>
              <a:ext cx="288" cy="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76522" name="Group 20"/>
            <p:cNvGrpSpPr>
              <a:grpSpLocks/>
            </p:cNvGrpSpPr>
            <p:nvPr/>
          </p:nvGrpSpPr>
          <p:grpSpPr bwMode="auto">
            <a:xfrm>
              <a:off x="249" y="845"/>
              <a:ext cx="5395" cy="3143"/>
              <a:chOff x="144" y="336"/>
              <a:chExt cx="5395" cy="3143"/>
            </a:xfrm>
          </p:grpSpPr>
          <p:sp>
            <p:nvSpPr>
              <p:cNvPr id="276523" name="Rectangle 21"/>
              <p:cNvSpPr>
                <a:spLocks noChangeArrowheads="1"/>
              </p:cNvSpPr>
              <p:nvPr/>
            </p:nvSpPr>
            <p:spPr bwMode="auto">
              <a:xfrm>
                <a:off x="3888" y="768"/>
                <a:ext cx="1152" cy="2592"/>
              </a:xfrm>
              <a:prstGeom prst="rect">
                <a:avLst/>
              </a:prstGeom>
              <a:solidFill>
                <a:srgbClr val="003399"/>
              </a:solidFill>
              <a:ln w="38100">
                <a:solidFill>
                  <a:srgbClr val="3399FF"/>
                </a:solidFill>
                <a:miter lim="800000"/>
                <a:headEnd/>
                <a:tailEnd/>
              </a:ln>
            </p:spPr>
            <p:txBody>
              <a:bodyPr wrap="none" anchor="ctr"/>
              <a:lstStyle/>
              <a:p>
                <a:endParaRPr kumimoji="0" lang="zh-CN" altLang="zh-CN">
                  <a:solidFill>
                    <a:srgbClr val="FFFF00"/>
                  </a:solidFill>
                  <a:latin typeface="Arial" charset="0"/>
                  <a:ea typeface="楷体_GB2312" pitchFamily="49" charset="-122"/>
                </a:endParaRPr>
              </a:p>
            </p:txBody>
          </p:sp>
          <p:sp>
            <p:nvSpPr>
              <p:cNvPr id="276524" name="Line 22"/>
              <p:cNvSpPr>
                <a:spLocks noChangeShapeType="1"/>
              </p:cNvSpPr>
              <p:nvPr/>
            </p:nvSpPr>
            <p:spPr bwMode="auto">
              <a:xfrm>
                <a:off x="3888" y="2352"/>
                <a:ext cx="115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25" name="Line 23"/>
              <p:cNvSpPr>
                <a:spLocks noChangeShapeType="1"/>
              </p:cNvSpPr>
              <p:nvPr/>
            </p:nvSpPr>
            <p:spPr bwMode="auto">
              <a:xfrm>
                <a:off x="3888" y="2640"/>
                <a:ext cx="115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26" name="Text Box 24"/>
              <p:cNvSpPr txBox="1">
                <a:spLocks noChangeArrowheads="1"/>
              </p:cNvSpPr>
              <p:nvPr/>
            </p:nvSpPr>
            <p:spPr bwMode="auto">
              <a:xfrm>
                <a:off x="4268" y="2390"/>
                <a:ext cx="4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800" b="1">
                    <a:solidFill>
                      <a:srgbClr val="FFFF00"/>
                    </a:solidFill>
                    <a:latin typeface="Arial" charset="0"/>
                    <a:ea typeface="楷体_GB2312" pitchFamily="49" charset="-122"/>
                  </a:rPr>
                  <a:t>3456</a:t>
                </a:r>
              </a:p>
            </p:txBody>
          </p:sp>
          <p:sp>
            <p:nvSpPr>
              <p:cNvPr id="276527" name="Text Box 25"/>
              <p:cNvSpPr txBox="1">
                <a:spLocks noChangeArrowheads="1"/>
              </p:cNvSpPr>
              <p:nvPr/>
            </p:nvSpPr>
            <p:spPr bwMode="auto">
              <a:xfrm>
                <a:off x="4368" y="2736"/>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76528" name="Text Box 26"/>
              <p:cNvSpPr txBox="1">
                <a:spLocks noChangeArrowheads="1"/>
              </p:cNvSpPr>
              <p:nvPr/>
            </p:nvSpPr>
            <p:spPr bwMode="auto">
              <a:xfrm>
                <a:off x="4368" y="2928"/>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276529" name="Line 27"/>
              <p:cNvSpPr>
                <a:spLocks noChangeShapeType="1"/>
              </p:cNvSpPr>
              <p:nvPr/>
            </p:nvSpPr>
            <p:spPr bwMode="auto">
              <a:xfrm>
                <a:off x="3888" y="1440"/>
                <a:ext cx="115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30" name="Line 28"/>
              <p:cNvSpPr>
                <a:spLocks noChangeShapeType="1"/>
              </p:cNvSpPr>
              <p:nvPr/>
            </p:nvSpPr>
            <p:spPr bwMode="auto">
              <a:xfrm>
                <a:off x="3888" y="1728"/>
                <a:ext cx="115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31" name="Text Box 29"/>
              <p:cNvSpPr txBox="1">
                <a:spLocks noChangeArrowheads="1"/>
              </p:cNvSpPr>
              <p:nvPr/>
            </p:nvSpPr>
            <p:spPr bwMode="auto">
              <a:xfrm>
                <a:off x="3929" y="1449"/>
                <a:ext cx="11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800" b="1">
                    <a:solidFill>
                      <a:srgbClr val="FFFF00"/>
                    </a:solidFill>
                    <a:latin typeface="Arial" charset="0"/>
                    <a:ea typeface="楷体_GB2312" pitchFamily="49" charset="-122"/>
                  </a:rPr>
                  <a:t>MOV R1, [200]</a:t>
                </a:r>
              </a:p>
            </p:txBody>
          </p:sp>
          <p:sp>
            <p:nvSpPr>
              <p:cNvPr id="276532" name="Line 30"/>
              <p:cNvSpPr>
                <a:spLocks noChangeShapeType="1"/>
              </p:cNvSpPr>
              <p:nvPr/>
            </p:nvSpPr>
            <p:spPr bwMode="auto">
              <a:xfrm>
                <a:off x="3888" y="2976"/>
                <a:ext cx="115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33" name="Text Box 31"/>
              <p:cNvSpPr txBox="1">
                <a:spLocks noChangeArrowheads="1"/>
              </p:cNvSpPr>
              <p:nvPr/>
            </p:nvSpPr>
            <p:spPr bwMode="auto">
              <a:xfrm>
                <a:off x="4356" y="1584"/>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76534" name="Text Box 32"/>
              <p:cNvSpPr txBox="1">
                <a:spLocks noChangeArrowheads="1"/>
              </p:cNvSpPr>
              <p:nvPr/>
            </p:nvSpPr>
            <p:spPr bwMode="auto">
              <a:xfrm>
                <a:off x="4356" y="1776"/>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276535" name="Text Box 33"/>
              <p:cNvSpPr txBox="1">
                <a:spLocks noChangeArrowheads="1"/>
              </p:cNvSpPr>
              <p:nvPr/>
            </p:nvSpPr>
            <p:spPr bwMode="auto">
              <a:xfrm>
                <a:off x="4356" y="817"/>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276536" name="Rectangle 34"/>
              <p:cNvSpPr>
                <a:spLocks noChangeArrowheads="1"/>
              </p:cNvSpPr>
              <p:nvPr/>
            </p:nvSpPr>
            <p:spPr bwMode="auto">
              <a:xfrm>
                <a:off x="528" y="768"/>
                <a:ext cx="1152" cy="2592"/>
              </a:xfrm>
              <a:prstGeom prst="rect">
                <a:avLst/>
              </a:prstGeom>
              <a:solidFill>
                <a:srgbClr val="003399"/>
              </a:solidFill>
              <a:ln w="38100">
                <a:solidFill>
                  <a:srgbClr val="3399FF"/>
                </a:solidFill>
                <a:miter lim="800000"/>
                <a:headEnd/>
                <a:tailEnd/>
              </a:ln>
            </p:spPr>
            <p:txBody>
              <a:bodyPr wrap="none" anchor="ctr"/>
              <a:lstStyle/>
              <a:p>
                <a:endParaRPr kumimoji="0" lang="zh-CN" altLang="zh-CN">
                  <a:solidFill>
                    <a:srgbClr val="FFFF00"/>
                  </a:solidFill>
                  <a:latin typeface="Arial" charset="0"/>
                  <a:ea typeface="楷体_GB2312" pitchFamily="49" charset="-122"/>
                </a:endParaRPr>
              </a:p>
            </p:txBody>
          </p:sp>
          <p:sp>
            <p:nvSpPr>
              <p:cNvPr id="276537" name="Text Box 35"/>
              <p:cNvSpPr txBox="1">
                <a:spLocks noChangeArrowheads="1"/>
              </p:cNvSpPr>
              <p:nvPr/>
            </p:nvSpPr>
            <p:spPr bwMode="auto">
              <a:xfrm>
                <a:off x="144" y="1344"/>
                <a:ext cx="40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100</a:t>
                </a:r>
              </a:p>
            </p:txBody>
          </p:sp>
          <p:sp>
            <p:nvSpPr>
              <p:cNvPr id="276538" name="Text Box 36"/>
              <p:cNvSpPr txBox="1">
                <a:spLocks noChangeArrowheads="1"/>
              </p:cNvSpPr>
              <p:nvPr/>
            </p:nvSpPr>
            <p:spPr bwMode="auto">
              <a:xfrm>
                <a:off x="144" y="2246"/>
                <a:ext cx="40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200</a:t>
                </a:r>
              </a:p>
            </p:txBody>
          </p:sp>
          <p:sp>
            <p:nvSpPr>
              <p:cNvPr id="276539" name="Text Box 37"/>
              <p:cNvSpPr txBox="1">
                <a:spLocks noChangeArrowheads="1"/>
              </p:cNvSpPr>
              <p:nvPr/>
            </p:nvSpPr>
            <p:spPr bwMode="auto">
              <a:xfrm>
                <a:off x="173" y="3206"/>
                <a:ext cx="40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300</a:t>
                </a:r>
              </a:p>
            </p:txBody>
          </p:sp>
          <p:sp>
            <p:nvSpPr>
              <p:cNvPr id="276540" name="Text Box 38"/>
              <p:cNvSpPr txBox="1">
                <a:spLocks noChangeArrowheads="1"/>
              </p:cNvSpPr>
              <p:nvPr/>
            </p:nvSpPr>
            <p:spPr bwMode="auto">
              <a:xfrm>
                <a:off x="996" y="1919"/>
                <a:ext cx="22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276541" name="Text Box 39"/>
              <p:cNvSpPr txBox="1">
                <a:spLocks noChangeArrowheads="1"/>
              </p:cNvSpPr>
              <p:nvPr/>
            </p:nvSpPr>
            <p:spPr bwMode="auto">
              <a:xfrm>
                <a:off x="996" y="624"/>
                <a:ext cx="22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76542" name="Line 40"/>
              <p:cNvSpPr>
                <a:spLocks noChangeShapeType="1"/>
              </p:cNvSpPr>
              <p:nvPr/>
            </p:nvSpPr>
            <p:spPr bwMode="auto">
              <a:xfrm>
                <a:off x="528" y="1440"/>
                <a:ext cx="115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3" name="Line 41"/>
              <p:cNvSpPr>
                <a:spLocks noChangeShapeType="1"/>
              </p:cNvSpPr>
              <p:nvPr/>
            </p:nvSpPr>
            <p:spPr bwMode="auto">
              <a:xfrm>
                <a:off x="528" y="1728"/>
                <a:ext cx="115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4" name="Line 42"/>
              <p:cNvSpPr>
                <a:spLocks noChangeShapeType="1"/>
              </p:cNvSpPr>
              <p:nvPr/>
            </p:nvSpPr>
            <p:spPr bwMode="auto">
              <a:xfrm>
                <a:off x="528" y="2352"/>
                <a:ext cx="115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5" name="Line 43"/>
              <p:cNvSpPr>
                <a:spLocks noChangeShapeType="1"/>
              </p:cNvSpPr>
              <p:nvPr/>
            </p:nvSpPr>
            <p:spPr bwMode="auto">
              <a:xfrm>
                <a:off x="528" y="2640"/>
                <a:ext cx="115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6" name="Text Box 44"/>
              <p:cNvSpPr txBox="1">
                <a:spLocks noChangeArrowheads="1"/>
              </p:cNvSpPr>
              <p:nvPr/>
            </p:nvSpPr>
            <p:spPr bwMode="auto">
              <a:xfrm>
                <a:off x="576" y="1449"/>
                <a:ext cx="11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800" b="1">
                    <a:solidFill>
                      <a:srgbClr val="FFFF00"/>
                    </a:solidFill>
                    <a:latin typeface="Arial" charset="0"/>
                    <a:ea typeface="楷体_GB2312" pitchFamily="49" charset="-122"/>
                  </a:rPr>
                  <a:t>MOV R1,[ 200]</a:t>
                </a:r>
              </a:p>
            </p:txBody>
          </p:sp>
          <p:sp>
            <p:nvSpPr>
              <p:cNvPr id="276547" name="Text Box 45"/>
              <p:cNvSpPr txBox="1">
                <a:spLocks noChangeArrowheads="1"/>
              </p:cNvSpPr>
              <p:nvPr/>
            </p:nvSpPr>
            <p:spPr bwMode="auto">
              <a:xfrm>
                <a:off x="908" y="2390"/>
                <a:ext cx="4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800" b="1">
                    <a:solidFill>
                      <a:srgbClr val="FFFF00"/>
                    </a:solidFill>
                    <a:latin typeface="Arial" charset="0"/>
                    <a:ea typeface="楷体_GB2312" pitchFamily="49" charset="-122"/>
                  </a:rPr>
                  <a:t>3456</a:t>
                </a:r>
              </a:p>
            </p:txBody>
          </p:sp>
          <p:sp>
            <p:nvSpPr>
              <p:cNvPr id="160814" name="Text Box 46"/>
              <p:cNvSpPr txBox="1">
                <a:spLocks noChangeArrowheads="1"/>
              </p:cNvSpPr>
              <p:nvPr/>
            </p:nvSpPr>
            <p:spPr bwMode="auto">
              <a:xfrm>
                <a:off x="480" y="336"/>
                <a:ext cx="1340" cy="315"/>
              </a:xfrm>
              <a:prstGeom prst="rect">
                <a:avLst/>
              </a:prstGeom>
              <a:noFill/>
              <a:ln>
                <a:noFill/>
              </a:ln>
              <a:effectLst/>
            </p:spPr>
            <p:txBody>
              <a:bodyPr wrap="none">
                <a:spAutoFit/>
              </a:bodyPr>
              <a:lstStyle/>
              <a:p>
                <a:pPr fontAlgn="auto">
                  <a:spcBef>
                    <a:spcPts val="0"/>
                  </a:spcBef>
                  <a:spcAft>
                    <a:spcPts val="0"/>
                  </a:spcAft>
                  <a:defRPr/>
                </a:pPr>
                <a:r>
                  <a:rPr kumimoji="0" lang="zh-CN" altLang="en-US">
                    <a:solidFill>
                      <a:srgbClr val="990033"/>
                    </a:solidFill>
                    <a:latin typeface="+mn-ea"/>
                    <a:ea typeface="+mn-ea"/>
                  </a:rPr>
                  <a:t>逻辑地址空间</a:t>
                </a:r>
              </a:p>
            </p:txBody>
          </p:sp>
          <p:sp>
            <p:nvSpPr>
              <p:cNvPr id="276549" name="Text Box 47"/>
              <p:cNvSpPr txBox="1">
                <a:spLocks noChangeArrowheads="1"/>
              </p:cNvSpPr>
              <p:nvPr/>
            </p:nvSpPr>
            <p:spPr bwMode="auto">
              <a:xfrm>
                <a:off x="5036" y="1430"/>
                <a:ext cx="49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1100</a:t>
                </a:r>
              </a:p>
            </p:txBody>
          </p:sp>
          <p:sp>
            <p:nvSpPr>
              <p:cNvPr id="276550" name="Text Box 48"/>
              <p:cNvSpPr txBox="1">
                <a:spLocks noChangeArrowheads="1"/>
              </p:cNvSpPr>
              <p:nvPr/>
            </p:nvSpPr>
            <p:spPr bwMode="auto">
              <a:xfrm>
                <a:off x="5040" y="2390"/>
                <a:ext cx="49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1200</a:t>
                </a:r>
              </a:p>
            </p:txBody>
          </p:sp>
          <p:sp>
            <p:nvSpPr>
              <p:cNvPr id="276551" name="Text Box 49"/>
              <p:cNvSpPr txBox="1">
                <a:spLocks noChangeArrowheads="1"/>
              </p:cNvSpPr>
              <p:nvPr/>
            </p:nvSpPr>
            <p:spPr bwMode="auto">
              <a:xfrm>
                <a:off x="5040" y="2966"/>
                <a:ext cx="49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1300</a:t>
                </a:r>
              </a:p>
            </p:txBody>
          </p:sp>
          <p:sp>
            <p:nvSpPr>
              <p:cNvPr id="160818" name="Text Box 50"/>
              <p:cNvSpPr txBox="1">
                <a:spLocks noChangeArrowheads="1"/>
              </p:cNvSpPr>
              <p:nvPr/>
            </p:nvSpPr>
            <p:spPr bwMode="auto">
              <a:xfrm>
                <a:off x="3808" y="336"/>
                <a:ext cx="1339" cy="315"/>
              </a:xfrm>
              <a:prstGeom prst="rect">
                <a:avLst/>
              </a:prstGeom>
              <a:noFill/>
              <a:ln>
                <a:noFill/>
              </a:ln>
              <a:effectLst/>
            </p:spPr>
            <p:txBody>
              <a:bodyPr wrap="none">
                <a:spAutoFit/>
              </a:bodyPr>
              <a:lstStyle/>
              <a:p>
                <a:pPr fontAlgn="auto">
                  <a:spcBef>
                    <a:spcPts val="0"/>
                  </a:spcBef>
                  <a:spcAft>
                    <a:spcPts val="0"/>
                  </a:spcAft>
                  <a:defRPr/>
                </a:pPr>
                <a:r>
                  <a:rPr kumimoji="0" lang="zh-CN" altLang="en-US" dirty="0">
                    <a:solidFill>
                      <a:srgbClr val="990033"/>
                    </a:solidFill>
                    <a:latin typeface="+mn-ea"/>
                    <a:ea typeface="+mn-ea"/>
                  </a:rPr>
                  <a:t>物理地址空间</a:t>
                </a:r>
              </a:p>
            </p:txBody>
          </p:sp>
          <p:sp>
            <p:nvSpPr>
              <p:cNvPr id="276553" name="Rectangle 51"/>
              <p:cNvSpPr>
                <a:spLocks noChangeArrowheads="1"/>
              </p:cNvSpPr>
              <p:nvPr/>
            </p:nvSpPr>
            <p:spPr bwMode="auto">
              <a:xfrm>
                <a:off x="2064" y="1440"/>
                <a:ext cx="432" cy="288"/>
              </a:xfrm>
              <a:prstGeom prst="rect">
                <a:avLst/>
              </a:prstGeom>
              <a:solidFill>
                <a:srgbClr val="003399"/>
              </a:solidFill>
              <a:ln w="38100">
                <a:solidFill>
                  <a:srgbClr val="3399FF"/>
                </a:solidFill>
                <a:miter lim="800000"/>
                <a:headEnd/>
                <a:tailEnd/>
              </a:ln>
            </p:spPr>
            <p:txBody>
              <a:bodyPr wrap="none" anchor="ctr"/>
              <a:lstStyle/>
              <a:p>
                <a:r>
                  <a:rPr kumimoji="0" lang="en-US" altLang="zh-CN" sz="1800" b="1">
                    <a:solidFill>
                      <a:srgbClr val="FFFF00"/>
                    </a:solidFill>
                    <a:latin typeface="Arial" charset="0"/>
                    <a:ea typeface="楷体_GB2312" pitchFamily="49" charset="-122"/>
                  </a:rPr>
                  <a:t>200</a:t>
                </a:r>
              </a:p>
            </p:txBody>
          </p:sp>
          <p:sp>
            <p:nvSpPr>
              <p:cNvPr id="276554" name="Line 52"/>
              <p:cNvSpPr>
                <a:spLocks noChangeShapeType="1"/>
              </p:cNvSpPr>
              <p:nvPr/>
            </p:nvSpPr>
            <p:spPr bwMode="auto">
              <a:xfrm>
                <a:off x="1680" y="1584"/>
                <a:ext cx="384" cy="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55" name="Text Box 53"/>
              <p:cNvSpPr txBox="1">
                <a:spLocks noChangeArrowheads="1"/>
              </p:cNvSpPr>
              <p:nvPr/>
            </p:nvSpPr>
            <p:spPr bwMode="auto">
              <a:xfrm>
                <a:off x="2736" y="1440"/>
                <a:ext cx="24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b="1">
                    <a:solidFill>
                      <a:srgbClr val="990033"/>
                    </a:solidFill>
                    <a:latin typeface="Arial" charset="0"/>
                    <a:ea typeface="楷体_GB2312" pitchFamily="49" charset="-122"/>
                  </a:rPr>
                  <a:t>+</a:t>
                </a:r>
              </a:p>
            </p:txBody>
          </p:sp>
          <p:sp>
            <p:nvSpPr>
              <p:cNvPr id="276556" name="Rectangle 54"/>
              <p:cNvSpPr>
                <a:spLocks noChangeArrowheads="1"/>
              </p:cNvSpPr>
              <p:nvPr/>
            </p:nvSpPr>
            <p:spPr bwMode="auto">
              <a:xfrm>
                <a:off x="2640" y="720"/>
                <a:ext cx="432" cy="288"/>
              </a:xfrm>
              <a:prstGeom prst="rect">
                <a:avLst/>
              </a:prstGeom>
              <a:solidFill>
                <a:srgbClr val="003399"/>
              </a:solidFill>
              <a:ln w="38100">
                <a:solidFill>
                  <a:srgbClr val="3399FF"/>
                </a:solidFill>
                <a:miter lim="800000"/>
                <a:headEnd/>
                <a:tailEnd/>
              </a:ln>
            </p:spPr>
            <p:txBody>
              <a:bodyPr wrap="none" anchor="ctr"/>
              <a:lstStyle/>
              <a:p>
                <a:r>
                  <a:rPr kumimoji="0" lang="en-US" altLang="zh-CN" sz="1800" b="1">
                    <a:solidFill>
                      <a:srgbClr val="FFFF00"/>
                    </a:solidFill>
                    <a:latin typeface="Arial" charset="0"/>
                    <a:ea typeface="楷体_GB2312" pitchFamily="49" charset="-122"/>
                  </a:rPr>
                  <a:t>1000</a:t>
                </a:r>
              </a:p>
            </p:txBody>
          </p:sp>
          <p:sp>
            <p:nvSpPr>
              <p:cNvPr id="160823" name="Text Box 55"/>
              <p:cNvSpPr txBox="1">
                <a:spLocks noChangeArrowheads="1"/>
              </p:cNvSpPr>
              <p:nvPr/>
            </p:nvSpPr>
            <p:spPr bwMode="auto">
              <a:xfrm>
                <a:off x="2310" y="402"/>
                <a:ext cx="1137" cy="273"/>
              </a:xfrm>
              <a:prstGeom prst="rect">
                <a:avLst/>
              </a:prstGeom>
              <a:noFill/>
              <a:ln>
                <a:noFill/>
              </a:ln>
              <a:effectLst/>
            </p:spPr>
            <p:txBody>
              <a:bodyPr wrap="none">
                <a:spAutoFit/>
              </a:bodyPr>
              <a:lstStyle/>
              <a:p>
                <a:pPr fontAlgn="auto">
                  <a:spcBef>
                    <a:spcPts val="0"/>
                  </a:spcBef>
                  <a:spcAft>
                    <a:spcPts val="0"/>
                  </a:spcAft>
                  <a:defRPr/>
                </a:pPr>
                <a:r>
                  <a:rPr kumimoji="0" lang="zh-CN" altLang="en-US" sz="2000" dirty="0">
                    <a:solidFill>
                      <a:srgbClr val="990033"/>
                    </a:solidFill>
                    <a:latin typeface="+mn-ea"/>
                    <a:ea typeface="+mn-ea"/>
                  </a:rPr>
                  <a:t>重定位寄存器</a:t>
                </a:r>
                <a:endParaRPr kumimoji="0" lang="en-US" altLang="zh-CN" sz="2000" dirty="0">
                  <a:solidFill>
                    <a:srgbClr val="990033"/>
                  </a:solidFill>
                  <a:latin typeface="+mn-ea"/>
                  <a:ea typeface="+mn-ea"/>
                </a:endParaRPr>
              </a:p>
            </p:txBody>
          </p:sp>
          <p:sp>
            <p:nvSpPr>
              <p:cNvPr id="276558" name="Line 56"/>
              <p:cNvSpPr>
                <a:spLocks noChangeShapeType="1"/>
              </p:cNvSpPr>
              <p:nvPr/>
            </p:nvSpPr>
            <p:spPr bwMode="auto">
              <a:xfrm>
                <a:off x="2832" y="1008"/>
                <a:ext cx="0" cy="48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59" name="Line 57"/>
              <p:cNvSpPr>
                <a:spLocks noChangeShapeType="1"/>
              </p:cNvSpPr>
              <p:nvPr/>
            </p:nvSpPr>
            <p:spPr bwMode="auto">
              <a:xfrm>
                <a:off x="2832" y="1728"/>
                <a:ext cx="0" cy="768"/>
              </a:xfrm>
              <a:prstGeom prst="line">
                <a:avLst/>
              </a:prstGeom>
              <a:noFill/>
              <a:ln w="38100">
                <a:solidFill>
                  <a:srgbClr val="33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60" name="Line 58"/>
              <p:cNvSpPr>
                <a:spLocks noChangeShapeType="1"/>
              </p:cNvSpPr>
              <p:nvPr/>
            </p:nvSpPr>
            <p:spPr bwMode="auto">
              <a:xfrm>
                <a:off x="2832" y="2496"/>
                <a:ext cx="1056" cy="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extLst>
      <p:ext uri="{BB962C8B-B14F-4D97-AF65-F5344CB8AC3E}">
        <p14:creationId xmlns:p14="http://schemas.microsoft.com/office/powerpoint/2010/main" val="370862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76561"/>
                                        </p:tgtEl>
                                        <p:attrNameLst>
                                          <p:attrName>style.visibility</p:attrName>
                                        </p:attrNameLst>
                                      </p:cBhvr>
                                      <p:to>
                                        <p:strVal val="visible"/>
                                      </p:to>
                                    </p:set>
                                    <p:animEffect transition="in" filter="circle(in)">
                                      <p:cBhvr>
                                        <p:cTn id="13" dur="2000"/>
                                        <p:tgtEl>
                                          <p:spTgt spid="276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p:cNvSpPr>
          <p:nvPr>
            <p:ph type="body" idx="4294967295"/>
          </p:nvPr>
        </p:nvSpPr>
        <p:spPr>
          <a:xfrm>
            <a:off x="0" y="1052737"/>
            <a:ext cx="8424863" cy="4320952"/>
          </a:xfrm>
        </p:spPr>
        <p:txBody>
          <a:bodyPr/>
          <a:lstStyle/>
          <a:p>
            <a:pPr>
              <a:spcAft>
                <a:spcPct val="20000"/>
              </a:spcAft>
              <a:buFont typeface="Wingdings" pitchFamily="2" charset="2"/>
              <a:buChar char="l"/>
            </a:pPr>
            <a:r>
              <a:rPr lang="zh-CN" altLang="en-US" dirty="0">
                <a:latin typeface="+mn-ea"/>
                <a:ea typeface="+mn-ea"/>
              </a:rPr>
              <a:t>运行时重定位加载方式的优点</a:t>
            </a:r>
          </a:p>
          <a:p>
            <a:pPr lvl="1">
              <a:spcAft>
                <a:spcPct val="20000"/>
              </a:spcAft>
              <a:buFont typeface="Wingdings" pitchFamily="2" charset="2"/>
              <a:buChar char="Ø"/>
            </a:pPr>
            <a:r>
              <a:rPr lang="zh-CN" altLang="en-US" b="0" dirty="0">
                <a:latin typeface="+mn-ea"/>
                <a:ea typeface="+mn-ea"/>
              </a:rPr>
              <a:t>程序不必连续存放在内存中，可分散存储，可移动； </a:t>
            </a:r>
          </a:p>
          <a:p>
            <a:pPr lvl="1">
              <a:spcAft>
                <a:spcPct val="20000"/>
              </a:spcAft>
              <a:buFont typeface="Wingdings" pitchFamily="2" charset="2"/>
              <a:buChar char="Ø"/>
            </a:pPr>
            <a:r>
              <a:rPr lang="zh-CN" altLang="en-US" b="0" dirty="0">
                <a:latin typeface="+mn-ea"/>
                <a:ea typeface="+mn-ea"/>
              </a:rPr>
              <a:t>便于共享；</a:t>
            </a:r>
          </a:p>
          <a:p>
            <a:pPr lvl="1">
              <a:spcAft>
                <a:spcPct val="20000"/>
              </a:spcAft>
              <a:buFont typeface="Wingdings" pitchFamily="2" charset="2"/>
              <a:buChar char="Ø"/>
            </a:pPr>
            <a:r>
              <a:rPr lang="zh-CN" altLang="en-US" b="0" dirty="0">
                <a:latin typeface="+mn-ea"/>
                <a:ea typeface="+mn-ea"/>
              </a:rPr>
              <a:t>有利于紧凑、碎片问题的解决；</a:t>
            </a:r>
          </a:p>
          <a:p>
            <a:pPr lvl="1">
              <a:spcAft>
                <a:spcPct val="20000"/>
              </a:spcAft>
              <a:buFont typeface="Wingdings" pitchFamily="2" charset="2"/>
              <a:buChar char="Ø"/>
            </a:pPr>
            <a:r>
              <a:rPr lang="zh-CN" altLang="en-US" b="0" dirty="0">
                <a:latin typeface="+mn-ea"/>
                <a:ea typeface="+mn-ea"/>
              </a:rPr>
              <a:t>主流方式。</a:t>
            </a:r>
          </a:p>
          <a:p>
            <a:pPr>
              <a:spcAft>
                <a:spcPct val="20000"/>
              </a:spcAft>
              <a:buFont typeface="Wingdings" pitchFamily="2" charset="2"/>
              <a:buChar char="l"/>
            </a:pPr>
            <a:r>
              <a:rPr lang="zh-CN" altLang="en-US" b="0" dirty="0">
                <a:latin typeface="+mn-ea"/>
                <a:ea typeface="+mn-ea"/>
              </a:rPr>
              <a:t>缺点</a:t>
            </a:r>
          </a:p>
          <a:p>
            <a:pPr lvl="1">
              <a:spcAft>
                <a:spcPct val="20000"/>
              </a:spcAft>
              <a:buFont typeface="Wingdings" pitchFamily="2" charset="2"/>
              <a:buChar char="Ø"/>
            </a:pPr>
            <a:r>
              <a:rPr lang="zh-CN" altLang="en-US" b="0" dirty="0">
                <a:latin typeface="+mn-ea"/>
                <a:ea typeface="+mn-ea"/>
              </a:rPr>
              <a:t>需要硬件支持，实现存储管理的软件算法比较复杂；</a:t>
            </a:r>
          </a:p>
          <a:p>
            <a:pPr lvl="1">
              <a:spcAft>
                <a:spcPct val="20000"/>
              </a:spcAft>
              <a:buFont typeface="Wingdings" pitchFamily="2" charset="2"/>
              <a:buChar char="Ø"/>
            </a:pPr>
            <a:r>
              <a:rPr lang="zh-CN" altLang="en-US" b="0" dirty="0">
                <a:latin typeface="+mn-ea"/>
                <a:ea typeface="+mn-ea"/>
              </a:rPr>
              <a:t>同一地址，可能多次转换；</a:t>
            </a:r>
            <a:endParaRPr lang="en-US" altLang="zh-CN" b="0" dirty="0">
              <a:latin typeface="+mn-ea"/>
              <a:ea typeface="+mn-ea"/>
            </a:endParaRPr>
          </a:p>
          <a:p>
            <a:pPr lvl="1">
              <a:spcAft>
                <a:spcPct val="20000"/>
              </a:spcAft>
              <a:buFont typeface="Wingdings" pitchFamily="2" charset="2"/>
              <a:buChar char="Ø"/>
            </a:pPr>
            <a:r>
              <a:rPr lang="en-US" altLang="zh-CN" b="0" dirty="0">
                <a:latin typeface="+mn-ea"/>
                <a:ea typeface="+mn-ea"/>
              </a:rPr>
              <a:t>DLL</a:t>
            </a:r>
            <a:r>
              <a:rPr lang="zh-CN" altLang="en-US" b="0" dirty="0">
                <a:latin typeface="+mn-ea"/>
                <a:ea typeface="+mn-ea"/>
              </a:rPr>
              <a:t>地狱（</a:t>
            </a:r>
            <a:r>
              <a:rPr lang="en-US" altLang="zh-CN" b="0" dirty="0">
                <a:latin typeface="+mn-ea"/>
                <a:ea typeface="+mn-ea"/>
              </a:rPr>
              <a:t>DLL Hell</a:t>
            </a:r>
            <a:r>
              <a:rPr lang="zh-CN" altLang="en-US" b="0" dirty="0">
                <a:latin typeface="+mn-ea"/>
                <a:ea typeface="+mn-ea"/>
              </a:rPr>
              <a:t>）：两个或更多个进程共享一个</a:t>
            </a:r>
            <a:r>
              <a:rPr lang="en-US" altLang="zh-CN" b="0" dirty="0">
                <a:latin typeface="+mn-ea"/>
                <a:ea typeface="+mn-ea"/>
              </a:rPr>
              <a:t>DLL</a:t>
            </a:r>
            <a:r>
              <a:rPr lang="zh-CN" altLang="en-US" b="0" dirty="0">
                <a:latin typeface="+mn-ea"/>
                <a:ea typeface="+mn-ea"/>
              </a:rPr>
              <a:t>模块，但它们希望链接不同版本的模块。</a:t>
            </a:r>
          </a:p>
        </p:txBody>
      </p:sp>
      <p:sp>
        <p:nvSpPr>
          <p:cNvPr id="277507"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Tree>
    <p:extLst>
      <p:ext uri="{BB962C8B-B14F-4D97-AF65-F5344CB8AC3E}">
        <p14:creationId xmlns:p14="http://schemas.microsoft.com/office/powerpoint/2010/main" val="2275263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 calcmode="lin" valueType="num">
                                      <p:cBhvr additive="base">
                                        <p:cTn id="7" dur="500" fill="hold"/>
                                        <p:tgtEl>
                                          <p:spTgt spid="2775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75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7506">
                                            <p:txEl>
                                              <p:pRg st="1" end="1"/>
                                            </p:txEl>
                                          </p:spTgt>
                                        </p:tgtEl>
                                        <p:attrNameLst>
                                          <p:attrName>style.visibility</p:attrName>
                                        </p:attrNameLst>
                                      </p:cBhvr>
                                      <p:to>
                                        <p:strVal val="visible"/>
                                      </p:to>
                                    </p:set>
                                    <p:anim calcmode="lin" valueType="num">
                                      <p:cBhvr additive="base">
                                        <p:cTn id="13" dur="1000" fill="hold"/>
                                        <p:tgtEl>
                                          <p:spTgt spid="27750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75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7506">
                                            <p:txEl>
                                              <p:pRg st="2" end="2"/>
                                            </p:txEl>
                                          </p:spTgt>
                                        </p:tgtEl>
                                        <p:attrNameLst>
                                          <p:attrName>style.visibility</p:attrName>
                                        </p:attrNameLst>
                                      </p:cBhvr>
                                      <p:to>
                                        <p:strVal val="visible"/>
                                      </p:to>
                                    </p:set>
                                    <p:anim calcmode="lin" valueType="num">
                                      <p:cBhvr additive="base">
                                        <p:cTn id="19" dur="1000" fill="hold"/>
                                        <p:tgtEl>
                                          <p:spTgt spid="27750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775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7506">
                                            <p:txEl>
                                              <p:pRg st="3" end="3"/>
                                            </p:txEl>
                                          </p:spTgt>
                                        </p:tgtEl>
                                        <p:attrNameLst>
                                          <p:attrName>style.visibility</p:attrName>
                                        </p:attrNameLst>
                                      </p:cBhvr>
                                      <p:to>
                                        <p:strVal val="visible"/>
                                      </p:to>
                                    </p:set>
                                    <p:anim calcmode="lin" valueType="num">
                                      <p:cBhvr additive="base">
                                        <p:cTn id="25" dur="1000" fill="hold"/>
                                        <p:tgtEl>
                                          <p:spTgt spid="27750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775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7506">
                                            <p:txEl>
                                              <p:pRg st="4" end="4"/>
                                            </p:txEl>
                                          </p:spTgt>
                                        </p:tgtEl>
                                        <p:attrNameLst>
                                          <p:attrName>style.visibility</p:attrName>
                                        </p:attrNameLst>
                                      </p:cBhvr>
                                      <p:to>
                                        <p:strVal val="visible"/>
                                      </p:to>
                                    </p:set>
                                    <p:anim calcmode="lin" valueType="num">
                                      <p:cBhvr additive="base">
                                        <p:cTn id="31" dur="1000" fill="hold"/>
                                        <p:tgtEl>
                                          <p:spTgt spid="277506">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775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7506">
                                            <p:txEl>
                                              <p:pRg st="5" end="5"/>
                                            </p:txEl>
                                          </p:spTgt>
                                        </p:tgtEl>
                                        <p:attrNameLst>
                                          <p:attrName>style.visibility</p:attrName>
                                        </p:attrNameLst>
                                      </p:cBhvr>
                                      <p:to>
                                        <p:strVal val="visible"/>
                                      </p:to>
                                    </p:set>
                                    <p:anim calcmode="lin" valueType="num">
                                      <p:cBhvr additive="base">
                                        <p:cTn id="37" dur="1000" fill="hold"/>
                                        <p:tgtEl>
                                          <p:spTgt spid="277506">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7750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77506">
                                            <p:txEl>
                                              <p:pRg st="6" end="6"/>
                                            </p:txEl>
                                          </p:spTgt>
                                        </p:tgtEl>
                                        <p:attrNameLst>
                                          <p:attrName>style.visibility</p:attrName>
                                        </p:attrNameLst>
                                      </p:cBhvr>
                                      <p:to>
                                        <p:strVal val="visible"/>
                                      </p:to>
                                    </p:set>
                                    <p:anim calcmode="lin" valueType="num">
                                      <p:cBhvr additive="base">
                                        <p:cTn id="43" dur="1000" fill="hold"/>
                                        <p:tgtEl>
                                          <p:spTgt spid="277506">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27750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77506">
                                            <p:txEl>
                                              <p:pRg st="7" end="7"/>
                                            </p:txEl>
                                          </p:spTgt>
                                        </p:tgtEl>
                                        <p:attrNameLst>
                                          <p:attrName>style.visibility</p:attrName>
                                        </p:attrNameLst>
                                      </p:cBhvr>
                                      <p:to>
                                        <p:strVal val="visible"/>
                                      </p:to>
                                    </p:set>
                                    <p:anim calcmode="lin" valueType="num">
                                      <p:cBhvr additive="base">
                                        <p:cTn id="49" dur="1000" fill="hold"/>
                                        <p:tgtEl>
                                          <p:spTgt spid="277506">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27750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77506">
                                            <p:txEl>
                                              <p:pRg st="8" end="8"/>
                                            </p:txEl>
                                          </p:spTgt>
                                        </p:tgtEl>
                                        <p:attrNameLst>
                                          <p:attrName>style.visibility</p:attrName>
                                        </p:attrNameLst>
                                      </p:cBhvr>
                                      <p:to>
                                        <p:strVal val="visible"/>
                                      </p:to>
                                    </p:set>
                                    <p:anim calcmode="lin" valueType="num">
                                      <p:cBhvr additive="base">
                                        <p:cTn id="55" dur="1000" fill="hold"/>
                                        <p:tgtEl>
                                          <p:spTgt spid="277506">
                                            <p:txEl>
                                              <p:pRg st="8" end="8"/>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27750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p:cNvSpPr>
          <p:nvPr>
            <p:ph type="body" idx="4294967295"/>
          </p:nvPr>
        </p:nvSpPr>
        <p:spPr>
          <a:xfrm>
            <a:off x="0" y="981075"/>
            <a:ext cx="9036050" cy="5256213"/>
          </a:xfrm>
        </p:spPr>
        <p:txBody>
          <a:bodyPr/>
          <a:lstStyle/>
          <a:p>
            <a:pPr>
              <a:lnSpc>
                <a:spcPct val="90000"/>
              </a:lnSpc>
              <a:spcBef>
                <a:spcPts val="600"/>
              </a:spcBef>
              <a:spcAft>
                <a:spcPts val="0"/>
              </a:spcAft>
              <a:buFont typeface="Wingdings" pitchFamily="2" charset="2"/>
              <a:buChar char="l"/>
            </a:pPr>
            <a:r>
              <a:rPr lang="zh-CN" altLang="en-US" dirty="0">
                <a:latin typeface="+mn-ea"/>
                <a:ea typeface="+mn-ea"/>
              </a:rPr>
              <a:t>程序加载方法小结</a:t>
            </a:r>
          </a:p>
          <a:p>
            <a:pPr lvl="1" fontAlgn="auto">
              <a:lnSpc>
                <a:spcPct val="130000"/>
              </a:lnSpc>
              <a:spcBef>
                <a:spcPts val="600"/>
              </a:spcBef>
              <a:spcAft>
                <a:spcPts val="0"/>
              </a:spcAft>
              <a:buFont typeface="Wingdings" pitchFamily="2" charset="2"/>
              <a:buChar char="Ø"/>
            </a:pPr>
            <a:r>
              <a:rPr lang="zh-CN" altLang="en-US" sz="2000" b="0" kern="1200" dirty="0">
                <a:solidFill>
                  <a:prstClr val="black"/>
                </a:solidFill>
                <a:latin typeface="+mn-ea"/>
                <a:ea typeface="+mn-ea"/>
              </a:rPr>
              <a:t>绝对</a:t>
            </a:r>
            <a:r>
              <a:rPr lang="zh-CN" altLang="en-US" sz="2000" b="0" dirty="0">
                <a:solidFill>
                  <a:prstClr val="black"/>
                </a:solidFill>
                <a:latin typeface="+mn-ea"/>
                <a:ea typeface="+mn-ea"/>
              </a:rPr>
              <a:t>加载</a:t>
            </a:r>
            <a:r>
              <a:rPr lang="zh-CN" altLang="en-US" sz="2000" b="0" kern="1200" dirty="0">
                <a:solidFill>
                  <a:prstClr val="black"/>
                </a:solidFill>
                <a:latin typeface="+mn-ea"/>
                <a:ea typeface="+mn-ea"/>
              </a:rPr>
              <a:t>－</a:t>
            </a:r>
            <a:r>
              <a:rPr lang="zh-CN" altLang="en-US" sz="2000" b="0" kern="1200" dirty="0">
                <a:solidFill>
                  <a:srgbClr val="C0504D"/>
                </a:solidFill>
                <a:latin typeface="+mn-ea"/>
                <a:ea typeface="+mn-ea"/>
              </a:rPr>
              <a:t>编译时执行</a:t>
            </a:r>
            <a:r>
              <a:rPr lang="en-US" altLang="zh-CN" sz="2000" b="0" kern="1200" dirty="0">
                <a:solidFill>
                  <a:prstClr val="black"/>
                </a:solidFill>
                <a:latin typeface="+mn-ea"/>
                <a:ea typeface="+mn-ea"/>
              </a:rPr>
              <a:t>: </a:t>
            </a:r>
            <a:r>
              <a:rPr lang="zh-CN" altLang="en-US" sz="2000" b="0" kern="1200" dirty="0">
                <a:solidFill>
                  <a:prstClr val="black"/>
                </a:solidFill>
                <a:latin typeface="+mn-ea"/>
                <a:ea typeface="+mn-ea"/>
              </a:rPr>
              <a:t>编译时就知道进程将在内存中的驻留地址，生成绝对代码</a:t>
            </a:r>
            <a:r>
              <a:rPr lang="en-US" altLang="zh-CN" sz="2000" b="0" kern="1200" dirty="0">
                <a:solidFill>
                  <a:prstClr val="black"/>
                </a:solidFill>
                <a:latin typeface="+mn-ea"/>
                <a:ea typeface="+mn-ea"/>
                <a:sym typeface="Wingdings" pitchFamily="2" charset="2"/>
              </a:rPr>
              <a:t></a:t>
            </a:r>
            <a:r>
              <a:rPr lang="zh-CN" altLang="en-US" sz="2000" b="0" kern="1200" dirty="0">
                <a:solidFill>
                  <a:prstClr val="black"/>
                </a:solidFill>
                <a:latin typeface="+mn-ea"/>
                <a:ea typeface="+mn-ea"/>
              </a:rPr>
              <a:t>即在可执行文件中记录内存地址，装入时直接定位在该内存地址。</a:t>
            </a:r>
            <a:endParaRPr lang="en-US" altLang="zh-CN" sz="2000" b="0" dirty="0">
              <a:solidFill>
                <a:prstClr val="black"/>
              </a:solidFill>
              <a:latin typeface="+mn-ea"/>
              <a:ea typeface="+mn-ea"/>
            </a:endParaRPr>
          </a:p>
          <a:p>
            <a:pPr lvl="2" fontAlgn="auto">
              <a:lnSpc>
                <a:spcPct val="130000"/>
              </a:lnSpc>
              <a:spcBef>
                <a:spcPts val="600"/>
              </a:spcBef>
              <a:spcAft>
                <a:spcPts val="0"/>
              </a:spcAft>
              <a:buFont typeface="Wingdings" pitchFamily="2" charset="2"/>
              <a:buChar char="u"/>
            </a:pPr>
            <a:r>
              <a:rPr lang="zh-CN" altLang="en-US" b="0" kern="1200" dirty="0">
                <a:solidFill>
                  <a:prstClr val="black"/>
                </a:solidFill>
                <a:latin typeface="+mn-ea"/>
                <a:ea typeface="+mn-ea"/>
                <a:cs typeface="+mn-cs"/>
              </a:rPr>
              <a:t>如果将来开始地址发生变化，就必须重新编译代码。</a:t>
            </a:r>
          </a:p>
          <a:p>
            <a:pPr lvl="1" fontAlgn="auto">
              <a:lnSpc>
                <a:spcPct val="130000"/>
              </a:lnSpc>
              <a:spcBef>
                <a:spcPts val="600"/>
              </a:spcBef>
              <a:spcAft>
                <a:spcPts val="0"/>
              </a:spcAft>
              <a:buFont typeface="Wingdings" pitchFamily="2" charset="2"/>
              <a:buChar char="Ø"/>
            </a:pPr>
            <a:r>
              <a:rPr lang="zh-CN" altLang="en-US" sz="2000" b="0" kern="1200" dirty="0">
                <a:solidFill>
                  <a:prstClr val="black"/>
                </a:solidFill>
                <a:latin typeface="+mn-ea"/>
                <a:ea typeface="+mn-ea"/>
              </a:rPr>
              <a:t>可重定位</a:t>
            </a:r>
            <a:r>
              <a:rPr lang="zh-CN" altLang="en-US" sz="2000" b="0" dirty="0">
                <a:solidFill>
                  <a:prstClr val="black"/>
                </a:solidFill>
                <a:latin typeface="+mn-ea"/>
                <a:ea typeface="+mn-ea"/>
              </a:rPr>
              <a:t>加载</a:t>
            </a:r>
            <a:r>
              <a:rPr lang="zh-CN" altLang="en-US" sz="2000" b="0" kern="1200" dirty="0">
                <a:solidFill>
                  <a:prstClr val="black"/>
                </a:solidFill>
                <a:latin typeface="+mn-ea"/>
                <a:ea typeface="+mn-ea"/>
              </a:rPr>
              <a:t>（</a:t>
            </a:r>
            <a:r>
              <a:rPr lang="zh-CN" altLang="en-US" sz="2000" b="0" kern="1200" dirty="0">
                <a:solidFill>
                  <a:srgbClr val="C0504D"/>
                </a:solidFill>
                <a:latin typeface="+mn-ea"/>
                <a:ea typeface="+mn-ea"/>
              </a:rPr>
              <a:t>加载时执行：静态地址重定位</a:t>
            </a:r>
            <a:r>
              <a:rPr lang="zh-CN" altLang="en-US" sz="2000" b="0" kern="1200" dirty="0">
                <a:solidFill>
                  <a:prstClr val="black"/>
                </a:solidFill>
                <a:latin typeface="+mn-ea"/>
                <a:ea typeface="+mn-ea"/>
              </a:rPr>
              <a:t>）：地址绑定在装入内存时才进行。系统根据内存当时的使用情况，决定将目标代码放在内存的什么位置。</a:t>
            </a:r>
            <a:endParaRPr lang="en-US" altLang="zh-CN" sz="2000" b="0" kern="1200" dirty="0">
              <a:solidFill>
                <a:prstClr val="black"/>
              </a:solidFill>
              <a:latin typeface="+mn-ea"/>
              <a:ea typeface="+mn-ea"/>
            </a:endParaRPr>
          </a:p>
          <a:p>
            <a:pPr lvl="2" fontAlgn="auto">
              <a:lnSpc>
                <a:spcPct val="130000"/>
              </a:lnSpc>
              <a:spcBef>
                <a:spcPts val="600"/>
              </a:spcBef>
              <a:spcAft>
                <a:spcPts val="0"/>
              </a:spcAft>
              <a:buFont typeface="Wingdings" pitchFamily="2" charset="2"/>
              <a:buChar char="u"/>
            </a:pPr>
            <a:r>
              <a:rPr lang="zh-CN" altLang="en-US" b="0" dirty="0">
                <a:solidFill>
                  <a:prstClr val="black"/>
                </a:solidFill>
                <a:latin typeface="+mn-ea"/>
                <a:ea typeface="+mn-ea"/>
                <a:cs typeface="+mn-cs"/>
              </a:rPr>
              <a:t>不允许程序在内存中移动。 </a:t>
            </a:r>
          </a:p>
          <a:p>
            <a:pPr lvl="1" fontAlgn="auto">
              <a:lnSpc>
                <a:spcPct val="130000"/>
              </a:lnSpc>
              <a:spcBef>
                <a:spcPts val="600"/>
              </a:spcBef>
              <a:spcAft>
                <a:spcPts val="0"/>
              </a:spcAft>
              <a:buFont typeface="Wingdings" pitchFamily="2" charset="2"/>
              <a:buChar char="Ø"/>
            </a:pPr>
            <a:r>
              <a:rPr lang="zh-CN" altLang="en-US" sz="2000" b="0" kern="1200" dirty="0">
                <a:solidFill>
                  <a:prstClr val="black"/>
                </a:solidFill>
                <a:latin typeface="+mn-ea"/>
                <a:ea typeface="+mn-ea"/>
              </a:rPr>
              <a:t>动态执行时加载（</a:t>
            </a:r>
            <a:r>
              <a:rPr lang="zh-CN" altLang="en-US" sz="2000" b="0" kern="1200" dirty="0">
                <a:solidFill>
                  <a:srgbClr val="C0504D"/>
                </a:solidFill>
                <a:latin typeface="+mn-ea"/>
                <a:ea typeface="+mn-ea"/>
              </a:rPr>
              <a:t>执行时执行：动态地址重定位</a:t>
            </a:r>
            <a:r>
              <a:rPr lang="zh-CN" altLang="en-US" sz="2000" b="0" kern="1200" dirty="0">
                <a:solidFill>
                  <a:prstClr val="black"/>
                </a:solidFill>
                <a:latin typeface="+mn-ea"/>
                <a:ea typeface="+mn-ea"/>
              </a:rPr>
              <a:t>）：地址绑定延迟到执行时才进行。</a:t>
            </a:r>
            <a:endParaRPr lang="en-US" altLang="zh-CN" sz="2000" b="0" kern="1200" dirty="0">
              <a:solidFill>
                <a:prstClr val="black"/>
              </a:solidFill>
              <a:latin typeface="+mn-ea"/>
              <a:ea typeface="+mn-ea"/>
            </a:endParaRPr>
          </a:p>
          <a:p>
            <a:pPr lvl="2" fontAlgn="auto">
              <a:lnSpc>
                <a:spcPct val="130000"/>
              </a:lnSpc>
              <a:spcBef>
                <a:spcPts val="600"/>
              </a:spcBef>
              <a:spcAft>
                <a:spcPts val="0"/>
              </a:spcAft>
              <a:buFont typeface="Wingdings" pitchFamily="2" charset="2"/>
              <a:buChar char="u"/>
            </a:pPr>
            <a:r>
              <a:rPr lang="zh-CN" altLang="en-US" b="0" dirty="0">
                <a:solidFill>
                  <a:prstClr val="black"/>
                </a:solidFill>
                <a:latin typeface="+mn-ea"/>
                <a:ea typeface="+mn-ea"/>
                <a:cs typeface="+mn-cs"/>
              </a:rPr>
              <a:t>支持执行时进程在内存中移动</a:t>
            </a:r>
          </a:p>
        </p:txBody>
      </p:sp>
      <p:sp>
        <p:nvSpPr>
          <p:cNvPr id="277507"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Tree>
    <p:extLst>
      <p:ext uri="{BB962C8B-B14F-4D97-AF65-F5344CB8AC3E}">
        <p14:creationId xmlns:p14="http://schemas.microsoft.com/office/powerpoint/2010/main" val="67843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 calcmode="lin" valueType="num">
                                      <p:cBhvr additive="base">
                                        <p:cTn id="7" dur="500" fill="hold"/>
                                        <p:tgtEl>
                                          <p:spTgt spid="2775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75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7506">
                                            <p:txEl>
                                              <p:pRg st="1" end="1"/>
                                            </p:txEl>
                                          </p:spTgt>
                                        </p:tgtEl>
                                        <p:attrNameLst>
                                          <p:attrName>style.visibility</p:attrName>
                                        </p:attrNameLst>
                                      </p:cBhvr>
                                      <p:to>
                                        <p:strVal val="visible"/>
                                      </p:to>
                                    </p:set>
                                    <p:anim calcmode="lin" valueType="num">
                                      <p:cBhvr additive="base">
                                        <p:cTn id="13" dur="500" fill="hold"/>
                                        <p:tgtEl>
                                          <p:spTgt spid="2775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75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7506">
                                            <p:txEl>
                                              <p:pRg st="2" end="2"/>
                                            </p:txEl>
                                          </p:spTgt>
                                        </p:tgtEl>
                                        <p:attrNameLst>
                                          <p:attrName>style.visibility</p:attrName>
                                        </p:attrNameLst>
                                      </p:cBhvr>
                                      <p:to>
                                        <p:strVal val="visible"/>
                                      </p:to>
                                    </p:set>
                                    <p:anim calcmode="lin" valueType="num">
                                      <p:cBhvr additive="base">
                                        <p:cTn id="19" dur="500" fill="hold"/>
                                        <p:tgtEl>
                                          <p:spTgt spid="27750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75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7506">
                                            <p:txEl>
                                              <p:pRg st="3" end="3"/>
                                            </p:txEl>
                                          </p:spTgt>
                                        </p:tgtEl>
                                        <p:attrNameLst>
                                          <p:attrName>style.visibility</p:attrName>
                                        </p:attrNameLst>
                                      </p:cBhvr>
                                      <p:to>
                                        <p:strVal val="visible"/>
                                      </p:to>
                                    </p:set>
                                    <p:anim calcmode="lin" valueType="num">
                                      <p:cBhvr additive="base">
                                        <p:cTn id="25" dur="500" fill="hold"/>
                                        <p:tgtEl>
                                          <p:spTgt spid="27750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75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7506">
                                            <p:txEl>
                                              <p:pRg st="4" end="4"/>
                                            </p:txEl>
                                          </p:spTgt>
                                        </p:tgtEl>
                                        <p:attrNameLst>
                                          <p:attrName>style.visibility</p:attrName>
                                        </p:attrNameLst>
                                      </p:cBhvr>
                                      <p:to>
                                        <p:strVal val="visible"/>
                                      </p:to>
                                    </p:set>
                                    <p:anim calcmode="lin" valueType="num">
                                      <p:cBhvr additive="base">
                                        <p:cTn id="31" dur="500" fill="hold"/>
                                        <p:tgtEl>
                                          <p:spTgt spid="27750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75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7506">
                                            <p:txEl>
                                              <p:pRg st="5" end="5"/>
                                            </p:txEl>
                                          </p:spTgt>
                                        </p:tgtEl>
                                        <p:attrNameLst>
                                          <p:attrName>style.visibility</p:attrName>
                                        </p:attrNameLst>
                                      </p:cBhvr>
                                      <p:to>
                                        <p:strVal val="visible"/>
                                      </p:to>
                                    </p:set>
                                    <p:anim calcmode="lin" valueType="num">
                                      <p:cBhvr additive="base">
                                        <p:cTn id="37" dur="500" fill="hold"/>
                                        <p:tgtEl>
                                          <p:spTgt spid="27750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750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77506">
                                            <p:txEl>
                                              <p:pRg st="6" end="6"/>
                                            </p:txEl>
                                          </p:spTgt>
                                        </p:tgtEl>
                                        <p:attrNameLst>
                                          <p:attrName>style.visibility</p:attrName>
                                        </p:attrNameLst>
                                      </p:cBhvr>
                                      <p:to>
                                        <p:strVal val="visible"/>
                                      </p:to>
                                    </p:set>
                                    <p:anim calcmode="lin" valueType="num">
                                      <p:cBhvr additive="base">
                                        <p:cTn id="43" dur="500" fill="hold"/>
                                        <p:tgtEl>
                                          <p:spTgt spid="27750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750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3.1 </a:t>
            </a:r>
            <a:r>
              <a:rPr kumimoji="0" lang="zh-CN" altLang="en-US" sz="4000" b="1" dirty="0">
                <a:solidFill>
                  <a:srgbClr val="FE0000"/>
                </a:solidFill>
                <a:ea typeface="黑体" pitchFamily="49" charset="-122"/>
                <a:cs typeface="Times New Roman" pitchFamily="18" charset="0"/>
              </a:rPr>
              <a:t>内存管理的需求</a:t>
            </a:r>
          </a:p>
        </p:txBody>
      </p:sp>
      <p:sp>
        <p:nvSpPr>
          <p:cNvPr id="5126" name="Rectangle 6"/>
          <p:cNvSpPr>
            <a:spLocks/>
          </p:cNvSpPr>
          <p:nvPr/>
        </p:nvSpPr>
        <p:spPr bwMode="auto">
          <a:xfrm>
            <a:off x="107950" y="1412875"/>
            <a:ext cx="87137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spcAft>
                <a:spcPct val="20000"/>
              </a:spcAft>
              <a:buFont typeface="Wingdings" pitchFamily="2" charset="2"/>
              <a:buChar char="l"/>
            </a:pPr>
            <a:r>
              <a:rPr kumimoji="0" lang="zh-CN" altLang="en-US" sz="2800" b="1" dirty="0">
                <a:latin typeface="+mn-ea"/>
                <a:ea typeface="+mn-ea"/>
              </a:rPr>
              <a:t>内存管理旨在满足以下需求</a:t>
            </a:r>
            <a:endParaRPr kumimoji="0" lang="en-US" altLang="zh-CN" sz="2800" b="1" dirty="0">
              <a:latin typeface="+mn-ea"/>
              <a:ea typeface="+mn-ea"/>
            </a:endParaRP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重定位</a:t>
            </a: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保护</a:t>
            </a: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共享</a:t>
            </a: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逻辑组织</a:t>
            </a: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物理组织</a:t>
            </a:r>
          </a:p>
        </p:txBody>
      </p:sp>
      <p:pic>
        <p:nvPicPr>
          <p:cNvPr id="4" name="Picture 5"/>
          <p:cNvPicPr>
            <a:picLocks noChangeAspect="1"/>
          </p:cNvPicPr>
          <p:nvPr/>
        </p:nvPicPr>
        <p:blipFill>
          <a:blip r:embed="rId2"/>
          <a:stretch>
            <a:fillRect/>
          </a:stretch>
        </p:blipFill>
        <p:spPr>
          <a:xfrm>
            <a:off x="5589860" y="2204864"/>
            <a:ext cx="2222500" cy="22225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 calcmode="lin" valueType="num">
                                      <p:cBhvr additive="base">
                                        <p:cTn id="7" dur="1000" fill="hold"/>
                                        <p:tgtEl>
                                          <p:spTgt spid="512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126">
                                            <p:txEl>
                                              <p:pRg st="1" end="1"/>
                                            </p:txEl>
                                          </p:spTgt>
                                        </p:tgtEl>
                                        <p:attrNameLst>
                                          <p:attrName>style.visibility</p:attrName>
                                        </p:attrNameLst>
                                      </p:cBhvr>
                                      <p:to>
                                        <p:strVal val="visible"/>
                                      </p:to>
                                    </p:set>
                                    <p:anim calcmode="lin" valueType="num">
                                      <p:cBhvr additive="base">
                                        <p:cTn id="13" dur="1000" fill="hold"/>
                                        <p:tgtEl>
                                          <p:spTgt spid="51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1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126">
                                            <p:txEl>
                                              <p:pRg st="2" end="2"/>
                                            </p:txEl>
                                          </p:spTgt>
                                        </p:tgtEl>
                                        <p:attrNameLst>
                                          <p:attrName>style.visibility</p:attrName>
                                        </p:attrNameLst>
                                      </p:cBhvr>
                                      <p:to>
                                        <p:strVal val="visible"/>
                                      </p:to>
                                    </p:set>
                                    <p:anim calcmode="lin" valueType="num">
                                      <p:cBhvr additive="base">
                                        <p:cTn id="19" dur="1000" fill="hold"/>
                                        <p:tgtEl>
                                          <p:spTgt spid="512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1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126">
                                            <p:txEl>
                                              <p:pRg st="3" end="3"/>
                                            </p:txEl>
                                          </p:spTgt>
                                        </p:tgtEl>
                                        <p:attrNameLst>
                                          <p:attrName>style.visibility</p:attrName>
                                        </p:attrNameLst>
                                      </p:cBhvr>
                                      <p:to>
                                        <p:strVal val="visible"/>
                                      </p:to>
                                    </p:set>
                                    <p:anim calcmode="lin" valueType="num">
                                      <p:cBhvr additive="base">
                                        <p:cTn id="25" dur="1000" fill="hold"/>
                                        <p:tgtEl>
                                          <p:spTgt spid="512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1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126">
                                            <p:txEl>
                                              <p:pRg st="4" end="4"/>
                                            </p:txEl>
                                          </p:spTgt>
                                        </p:tgtEl>
                                        <p:attrNameLst>
                                          <p:attrName>style.visibility</p:attrName>
                                        </p:attrNameLst>
                                      </p:cBhvr>
                                      <p:to>
                                        <p:strVal val="visible"/>
                                      </p:to>
                                    </p:set>
                                    <p:anim calcmode="lin" valueType="num">
                                      <p:cBhvr additive="base">
                                        <p:cTn id="31" dur="1000" fill="hold"/>
                                        <p:tgtEl>
                                          <p:spTgt spid="5126">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1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126">
                                            <p:txEl>
                                              <p:pRg st="5" end="5"/>
                                            </p:txEl>
                                          </p:spTgt>
                                        </p:tgtEl>
                                        <p:attrNameLst>
                                          <p:attrName>style.visibility</p:attrName>
                                        </p:attrNameLst>
                                      </p:cBhvr>
                                      <p:to>
                                        <p:strVal val="visible"/>
                                      </p:to>
                                    </p:set>
                                    <p:anim calcmode="lin" valueType="num">
                                      <p:cBhvr additive="base">
                                        <p:cTn id="37" dur="1000" fill="hold"/>
                                        <p:tgtEl>
                                          <p:spTgt spid="5126">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512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
        <p:nvSpPr>
          <p:cNvPr id="252931" name="Rectangle 3"/>
          <p:cNvSpPr>
            <a:spLocks noGrp="1" noChangeArrowheads="1"/>
          </p:cNvSpPr>
          <p:nvPr>
            <p:ph type="body" idx="4294967295"/>
          </p:nvPr>
        </p:nvSpPr>
        <p:spPr>
          <a:xfrm>
            <a:off x="251521" y="1125538"/>
            <a:ext cx="8892480" cy="5111750"/>
          </a:xfrm>
          <a:solidFill>
            <a:srgbClr val="FFFFFF"/>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Aft>
                <a:spcPct val="20000"/>
              </a:spcAft>
              <a:buFont typeface="Wingdings" pitchFamily="2" charset="2"/>
              <a:buChar char="l"/>
            </a:pPr>
            <a:r>
              <a:rPr lang="zh-CN" altLang="en-US" dirty="0">
                <a:solidFill>
                  <a:srgbClr val="000000"/>
                </a:solidFill>
                <a:latin typeface="+mn-ea"/>
                <a:ea typeface="+mn-ea"/>
              </a:rPr>
              <a:t>高级语言的源代码转化为进程的</a:t>
            </a:r>
            <a:r>
              <a:rPr lang="en-US" altLang="zh-CN" dirty="0">
                <a:solidFill>
                  <a:srgbClr val="000000"/>
                </a:solidFill>
                <a:latin typeface="+mn-ea"/>
                <a:ea typeface="+mn-ea"/>
              </a:rPr>
              <a:t>3</a:t>
            </a:r>
            <a:r>
              <a:rPr lang="zh-CN" altLang="en-US" dirty="0">
                <a:solidFill>
                  <a:srgbClr val="000000"/>
                </a:solidFill>
                <a:latin typeface="+mn-ea"/>
                <a:ea typeface="+mn-ea"/>
              </a:rPr>
              <a:t>个基本步骤</a:t>
            </a:r>
          </a:p>
          <a:p>
            <a:pPr marL="914400" lvl="1" indent="-457200">
              <a:spcAft>
                <a:spcPct val="20000"/>
              </a:spcAft>
              <a:buFont typeface="Wingdings" pitchFamily="2" charset="2"/>
              <a:buChar char="Ø"/>
            </a:pPr>
            <a:r>
              <a:rPr lang="zh-CN" altLang="en-US" dirty="0">
                <a:latin typeface="+mn-ea"/>
                <a:ea typeface="+mn-ea"/>
              </a:rPr>
              <a:t>编译</a:t>
            </a:r>
          </a:p>
          <a:p>
            <a:pPr marL="914400" lvl="1" indent="-457200">
              <a:spcAft>
                <a:spcPct val="20000"/>
              </a:spcAft>
              <a:buFont typeface="Wingdings" pitchFamily="2" charset="2"/>
              <a:buNone/>
            </a:pPr>
            <a:r>
              <a:rPr lang="zh-CN" altLang="en-US" b="0" dirty="0">
                <a:solidFill>
                  <a:srgbClr val="000000"/>
                </a:solidFill>
                <a:latin typeface="宋体" charset="-122"/>
              </a:rPr>
              <a:t>       </a:t>
            </a:r>
            <a:r>
              <a:rPr lang="zh-CN" altLang="en-US" b="0" dirty="0">
                <a:solidFill>
                  <a:srgbClr val="000000"/>
                </a:solidFill>
                <a:latin typeface="+mn-ea"/>
                <a:ea typeface="+mn-ea"/>
              </a:rPr>
              <a:t>由</a:t>
            </a:r>
            <a:r>
              <a:rPr lang="zh-CN" altLang="en-US" dirty="0">
                <a:solidFill>
                  <a:srgbClr val="FF0000"/>
                </a:solidFill>
                <a:latin typeface="+mn-ea"/>
                <a:ea typeface="+mn-ea"/>
              </a:rPr>
              <a:t>编译器</a:t>
            </a:r>
            <a:r>
              <a:rPr lang="zh-CN" altLang="en-US" b="0" dirty="0">
                <a:solidFill>
                  <a:srgbClr val="000000"/>
                </a:solidFill>
                <a:latin typeface="+mn-ea"/>
                <a:ea typeface="+mn-ea"/>
              </a:rPr>
              <a:t>（</a:t>
            </a:r>
            <a:r>
              <a:rPr lang="en-US" altLang="zh-CN" b="0" dirty="0">
                <a:solidFill>
                  <a:srgbClr val="000000"/>
                </a:solidFill>
                <a:latin typeface="+mn-ea"/>
                <a:ea typeface="+mn-ea"/>
              </a:rPr>
              <a:t>Compiler</a:t>
            </a:r>
            <a:r>
              <a:rPr lang="zh-CN" altLang="en-US" b="0" dirty="0">
                <a:solidFill>
                  <a:srgbClr val="000000"/>
                </a:solidFill>
                <a:latin typeface="+mn-ea"/>
                <a:ea typeface="+mn-ea"/>
              </a:rPr>
              <a:t>）将用户源代码编译成若个目标模块。</a:t>
            </a:r>
          </a:p>
          <a:p>
            <a:pPr marL="914400" lvl="1" indent="-457200">
              <a:spcAft>
                <a:spcPct val="20000"/>
              </a:spcAft>
              <a:buFont typeface="Wingdings" pitchFamily="2" charset="2"/>
              <a:buChar char="Ø"/>
            </a:pPr>
            <a:r>
              <a:rPr lang="zh-CN" altLang="en-US" dirty="0">
                <a:latin typeface="+mn-ea"/>
                <a:ea typeface="+mn-ea"/>
              </a:rPr>
              <a:t>链接</a:t>
            </a:r>
          </a:p>
          <a:p>
            <a:pPr marL="914400" lvl="1" indent="-457200">
              <a:spcAft>
                <a:spcPct val="20000"/>
              </a:spcAft>
              <a:buFont typeface="Wingdings" pitchFamily="2" charset="2"/>
              <a:buNone/>
            </a:pPr>
            <a:r>
              <a:rPr lang="zh-CN" altLang="en-US" b="0" dirty="0">
                <a:solidFill>
                  <a:srgbClr val="000000"/>
                </a:solidFill>
                <a:latin typeface="宋体" charset="-122"/>
              </a:rPr>
              <a:t>       </a:t>
            </a:r>
            <a:r>
              <a:rPr lang="zh-CN" altLang="en-US" b="0" dirty="0">
                <a:solidFill>
                  <a:srgbClr val="000000"/>
                </a:solidFill>
                <a:latin typeface="+mn-ea"/>
                <a:ea typeface="+mn-ea"/>
              </a:rPr>
              <a:t>由</a:t>
            </a:r>
            <a:r>
              <a:rPr lang="zh-CN" altLang="en-US" dirty="0">
                <a:solidFill>
                  <a:srgbClr val="FF0000"/>
                </a:solidFill>
                <a:latin typeface="+mn-ea"/>
                <a:ea typeface="+mn-ea"/>
              </a:rPr>
              <a:t>链接器</a:t>
            </a:r>
            <a:r>
              <a:rPr lang="zh-CN" altLang="en-US" b="0" dirty="0">
                <a:solidFill>
                  <a:srgbClr val="000000"/>
                </a:solidFill>
                <a:latin typeface="+mn-ea"/>
                <a:ea typeface="+mn-ea"/>
              </a:rPr>
              <a:t>（</a:t>
            </a:r>
            <a:r>
              <a:rPr lang="en-US" altLang="zh-CN" b="0" dirty="0">
                <a:solidFill>
                  <a:srgbClr val="000000"/>
                </a:solidFill>
                <a:latin typeface="+mn-ea"/>
                <a:ea typeface="+mn-ea"/>
              </a:rPr>
              <a:t>Linker</a:t>
            </a:r>
            <a:r>
              <a:rPr lang="zh-CN" altLang="en-US" b="0" dirty="0">
                <a:solidFill>
                  <a:srgbClr val="000000"/>
                </a:solidFill>
                <a:latin typeface="+mn-ea"/>
                <a:ea typeface="+mn-ea"/>
              </a:rPr>
              <a:t>）将编译后形成的一组目标模块，以及它们所需要的库函数链接在一起，形成一个完整的装入模块。</a:t>
            </a:r>
          </a:p>
          <a:p>
            <a:pPr marL="914400" lvl="1" indent="-457200">
              <a:spcAft>
                <a:spcPct val="20000"/>
              </a:spcAft>
              <a:buFont typeface="Wingdings" pitchFamily="2" charset="2"/>
              <a:buChar char="Ø"/>
            </a:pPr>
            <a:r>
              <a:rPr lang="zh-CN" altLang="en-US" dirty="0">
                <a:latin typeface="+mn-ea"/>
                <a:ea typeface="+mn-ea"/>
              </a:rPr>
              <a:t>加载（装入）</a:t>
            </a:r>
          </a:p>
          <a:p>
            <a:pPr marL="914400" lvl="1" indent="-457200">
              <a:spcAft>
                <a:spcPct val="20000"/>
              </a:spcAft>
              <a:buFont typeface="Wingdings" pitchFamily="2" charset="2"/>
              <a:buNone/>
            </a:pPr>
            <a:r>
              <a:rPr lang="zh-CN" altLang="en-US" b="0" dirty="0">
                <a:solidFill>
                  <a:srgbClr val="000000"/>
                </a:solidFill>
                <a:latin typeface="宋体" charset="-122"/>
              </a:rPr>
              <a:t>      </a:t>
            </a:r>
            <a:r>
              <a:rPr lang="zh-CN" altLang="en-US" b="0" dirty="0">
                <a:solidFill>
                  <a:srgbClr val="000000"/>
                </a:solidFill>
                <a:latin typeface="+mn-ea"/>
                <a:ea typeface="+mn-ea"/>
              </a:rPr>
              <a:t>由</a:t>
            </a:r>
            <a:r>
              <a:rPr lang="zh-CN" altLang="en-US" dirty="0">
                <a:solidFill>
                  <a:srgbClr val="FF0000"/>
                </a:solidFill>
                <a:latin typeface="+mn-ea"/>
                <a:ea typeface="+mn-ea"/>
              </a:rPr>
              <a:t>加载器</a:t>
            </a:r>
            <a:r>
              <a:rPr lang="zh-CN" altLang="en-US" b="0" dirty="0">
                <a:solidFill>
                  <a:srgbClr val="000000"/>
                </a:solidFill>
                <a:latin typeface="+mn-ea"/>
                <a:ea typeface="+mn-ea"/>
              </a:rPr>
              <a:t>（</a:t>
            </a:r>
            <a:r>
              <a:rPr lang="zh-CN" altLang="en-US" b="0" dirty="0">
                <a:latin typeface="+mn-ea"/>
                <a:ea typeface="+mn-ea"/>
              </a:rPr>
              <a:t>装入程序，</a:t>
            </a:r>
            <a:r>
              <a:rPr lang="en-US" altLang="zh-CN" b="0" dirty="0">
                <a:solidFill>
                  <a:srgbClr val="000000"/>
                </a:solidFill>
                <a:latin typeface="+mn-ea"/>
                <a:ea typeface="+mn-ea"/>
              </a:rPr>
              <a:t>Loader</a:t>
            </a:r>
            <a:r>
              <a:rPr lang="zh-CN" altLang="en-US" b="0" dirty="0">
                <a:solidFill>
                  <a:srgbClr val="000000"/>
                </a:solidFill>
                <a:latin typeface="+mn-ea"/>
                <a:ea typeface="+mn-ea"/>
              </a:rPr>
              <a:t>）将装入模块装入内存。</a:t>
            </a:r>
          </a:p>
        </p:txBody>
      </p:sp>
    </p:spTree>
    <p:extLst>
      <p:ext uri="{BB962C8B-B14F-4D97-AF65-F5344CB8AC3E}">
        <p14:creationId xmlns:p14="http://schemas.microsoft.com/office/powerpoint/2010/main" val="227592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 calcmode="lin" valueType="num">
                                      <p:cBhvr additive="base">
                                        <p:cTn id="7" dur="500" fill="hold"/>
                                        <p:tgtEl>
                                          <p:spTgt spid="252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2931">
                                            <p:txEl>
                                              <p:pRg st="1" end="1"/>
                                            </p:txEl>
                                          </p:spTgt>
                                        </p:tgtEl>
                                        <p:attrNameLst>
                                          <p:attrName>style.visibility</p:attrName>
                                        </p:attrNameLst>
                                      </p:cBhvr>
                                      <p:to>
                                        <p:strVal val="visible"/>
                                      </p:to>
                                    </p:set>
                                    <p:anim calcmode="lin" valueType="num">
                                      <p:cBhvr additive="base">
                                        <p:cTn id="13" dur="500" fill="hold"/>
                                        <p:tgtEl>
                                          <p:spTgt spid="252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2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52931">
                                            <p:txEl>
                                              <p:pRg st="2" end="2"/>
                                            </p:txEl>
                                          </p:spTgt>
                                        </p:tgtEl>
                                        <p:attrNameLst>
                                          <p:attrName>style.visibility</p:attrName>
                                        </p:attrNameLst>
                                      </p:cBhvr>
                                      <p:to>
                                        <p:strVal val="visible"/>
                                      </p:to>
                                    </p:set>
                                    <p:animEffect transition="in" filter="circle(in)">
                                      <p:cBhvr>
                                        <p:cTn id="19" dur="2000"/>
                                        <p:tgtEl>
                                          <p:spTgt spid="25293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52931">
                                            <p:txEl>
                                              <p:pRg st="3" end="3"/>
                                            </p:txEl>
                                          </p:spTgt>
                                        </p:tgtEl>
                                        <p:attrNameLst>
                                          <p:attrName>style.visibility</p:attrName>
                                        </p:attrNameLst>
                                      </p:cBhvr>
                                      <p:to>
                                        <p:strVal val="visible"/>
                                      </p:to>
                                    </p:set>
                                    <p:anim calcmode="lin" valueType="num">
                                      <p:cBhvr additive="base">
                                        <p:cTn id="24" dur="500" fill="hold"/>
                                        <p:tgtEl>
                                          <p:spTgt spid="252931">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529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52931">
                                            <p:txEl>
                                              <p:pRg st="4" end="4"/>
                                            </p:txEl>
                                          </p:spTgt>
                                        </p:tgtEl>
                                        <p:attrNameLst>
                                          <p:attrName>style.visibility</p:attrName>
                                        </p:attrNameLst>
                                      </p:cBhvr>
                                      <p:to>
                                        <p:strVal val="visible"/>
                                      </p:to>
                                    </p:set>
                                    <p:animEffect transition="in" filter="circle(in)">
                                      <p:cBhvr>
                                        <p:cTn id="30" dur="2000"/>
                                        <p:tgtEl>
                                          <p:spTgt spid="25293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52931">
                                            <p:txEl>
                                              <p:pRg st="5" end="5"/>
                                            </p:txEl>
                                          </p:spTgt>
                                        </p:tgtEl>
                                        <p:attrNameLst>
                                          <p:attrName>style.visibility</p:attrName>
                                        </p:attrNameLst>
                                      </p:cBhvr>
                                      <p:to>
                                        <p:strVal val="visible"/>
                                      </p:to>
                                    </p:set>
                                    <p:anim calcmode="lin" valueType="num">
                                      <p:cBhvr additive="base">
                                        <p:cTn id="35" dur="500" fill="hold"/>
                                        <p:tgtEl>
                                          <p:spTgt spid="252931">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529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252931">
                                            <p:txEl>
                                              <p:pRg st="6" end="6"/>
                                            </p:txEl>
                                          </p:spTgt>
                                        </p:tgtEl>
                                        <p:attrNameLst>
                                          <p:attrName>style.visibility</p:attrName>
                                        </p:attrNameLst>
                                      </p:cBhvr>
                                      <p:to>
                                        <p:strVal val="visible"/>
                                      </p:to>
                                    </p:set>
                                    <p:animEffect transition="in" filter="circle(in)">
                                      <p:cBhvr>
                                        <p:cTn id="41" dur="2000"/>
                                        <p:tgtEl>
                                          <p:spTgt spid="2529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3.1 </a:t>
            </a:r>
            <a:r>
              <a:rPr kumimoji="0" lang="zh-CN" altLang="en-US" sz="4000" b="1" dirty="0">
                <a:solidFill>
                  <a:srgbClr val="FE0000"/>
                </a:solidFill>
                <a:ea typeface="黑体" pitchFamily="49" charset="-122"/>
                <a:cs typeface="Times New Roman" pitchFamily="18" charset="0"/>
              </a:rPr>
              <a:t>内存管理的需求</a:t>
            </a:r>
          </a:p>
        </p:txBody>
      </p:sp>
      <p:sp>
        <p:nvSpPr>
          <p:cNvPr id="5126" name="Rectangle 6"/>
          <p:cNvSpPr>
            <a:spLocks/>
          </p:cNvSpPr>
          <p:nvPr/>
        </p:nvSpPr>
        <p:spPr bwMode="auto">
          <a:xfrm>
            <a:off x="35942" y="1052736"/>
            <a:ext cx="885653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spcAft>
                <a:spcPct val="20000"/>
              </a:spcAft>
              <a:buFont typeface="Wingdings" pitchFamily="2" charset="2"/>
              <a:buChar char="l"/>
            </a:pPr>
            <a:r>
              <a:rPr kumimoji="0" lang="zh-CN" altLang="en-US" sz="2800" b="1" dirty="0">
                <a:latin typeface="+mn-ea"/>
                <a:ea typeface="+mn-ea"/>
              </a:rPr>
              <a:t>重定位</a:t>
            </a:r>
            <a:endParaRPr kumimoji="0" lang="en-US" altLang="zh-CN" sz="2800" b="1" dirty="0">
              <a:latin typeface="+mn-ea"/>
              <a:ea typeface="+mn-ea"/>
            </a:endParaRP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程序员事先并不知道在某个程序执行期间会有其他哪些程序驻留在内存中</a:t>
            </a: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需要把活动进程换入或换出内存，进而使处理器的利用率最大化</a:t>
            </a: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进程下次换入时要放置在与换出前相同的区域存在诸多困难</a:t>
            </a: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需要将进程</a:t>
            </a:r>
            <a:r>
              <a:rPr lang="zh-CN" altLang="en-US" b="1" dirty="0">
                <a:latin typeface="+mn-ea"/>
                <a:ea typeface="+mn-ea"/>
                <a:cs typeface="Times New Roman" pitchFamily="18" charset="0"/>
              </a:rPr>
              <a:t>重定位</a:t>
            </a:r>
            <a:r>
              <a:rPr lang="zh-CN" altLang="en-US" dirty="0">
                <a:latin typeface="+mn-ea"/>
                <a:ea typeface="+mn-ea"/>
                <a:cs typeface="Times New Roman" pitchFamily="18" charset="0"/>
              </a:rPr>
              <a:t>（</a:t>
            </a:r>
            <a:r>
              <a:rPr lang="en-US" altLang="zh-CN" dirty="0">
                <a:latin typeface="+mn-ea"/>
                <a:ea typeface="+mn-ea"/>
                <a:cs typeface="Times New Roman" pitchFamily="18" charset="0"/>
              </a:rPr>
              <a:t>relocation</a:t>
            </a:r>
            <a:r>
              <a:rPr lang="zh-CN" altLang="en-US" dirty="0">
                <a:latin typeface="+mn-ea"/>
                <a:ea typeface="+mn-ea"/>
                <a:cs typeface="Times New Roman" pitchFamily="18" charset="0"/>
              </a:rPr>
              <a:t>）到内存的不同区域</a:t>
            </a:r>
          </a:p>
        </p:txBody>
      </p:sp>
      <p:pic>
        <p:nvPicPr>
          <p:cNvPr id="5" name="Picture 6"/>
          <p:cNvPicPr>
            <a:picLocks noChangeAspect="1"/>
          </p:cNvPicPr>
          <p:nvPr/>
        </p:nvPicPr>
        <p:blipFill>
          <a:blip r:embed="rId2"/>
          <a:stretch>
            <a:fillRect/>
          </a:stretch>
        </p:blipFill>
        <p:spPr>
          <a:xfrm>
            <a:off x="6516216" y="4406708"/>
            <a:ext cx="2514600" cy="2478676"/>
          </a:xfrm>
          <a:prstGeom prst="rect">
            <a:avLst/>
          </a:prstGeom>
        </p:spPr>
      </p:pic>
    </p:spTree>
    <p:extLst>
      <p:ext uri="{BB962C8B-B14F-4D97-AF65-F5344CB8AC3E}">
        <p14:creationId xmlns:p14="http://schemas.microsoft.com/office/powerpoint/2010/main" val="35205379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 calcmode="lin" valueType="num">
                                      <p:cBhvr additive="base">
                                        <p:cTn id="7" dur="1000" fill="hold"/>
                                        <p:tgtEl>
                                          <p:spTgt spid="512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126">
                                            <p:txEl>
                                              <p:pRg st="1" end="1"/>
                                            </p:txEl>
                                          </p:spTgt>
                                        </p:tgtEl>
                                        <p:attrNameLst>
                                          <p:attrName>style.visibility</p:attrName>
                                        </p:attrNameLst>
                                      </p:cBhvr>
                                      <p:to>
                                        <p:strVal val="visible"/>
                                      </p:to>
                                    </p:set>
                                    <p:anim calcmode="lin" valueType="num">
                                      <p:cBhvr additive="base">
                                        <p:cTn id="13" dur="1000" fill="hold"/>
                                        <p:tgtEl>
                                          <p:spTgt spid="51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1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126">
                                            <p:txEl>
                                              <p:pRg st="2" end="2"/>
                                            </p:txEl>
                                          </p:spTgt>
                                        </p:tgtEl>
                                        <p:attrNameLst>
                                          <p:attrName>style.visibility</p:attrName>
                                        </p:attrNameLst>
                                      </p:cBhvr>
                                      <p:to>
                                        <p:strVal val="visible"/>
                                      </p:to>
                                    </p:set>
                                    <p:anim calcmode="lin" valueType="num">
                                      <p:cBhvr additive="base">
                                        <p:cTn id="19" dur="1000" fill="hold"/>
                                        <p:tgtEl>
                                          <p:spTgt spid="512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1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126">
                                            <p:txEl>
                                              <p:pRg st="3" end="3"/>
                                            </p:txEl>
                                          </p:spTgt>
                                        </p:tgtEl>
                                        <p:attrNameLst>
                                          <p:attrName>style.visibility</p:attrName>
                                        </p:attrNameLst>
                                      </p:cBhvr>
                                      <p:to>
                                        <p:strVal val="visible"/>
                                      </p:to>
                                    </p:set>
                                    <p:anim calcmode="lin" valueType="num">
                                      <p:cBhvr additive="base">
                                        <p:cTn id="25" dur="1000" fill="hold"/>
                                        <p:tgtEl>
                                          <p:spTgt spid="512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1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126">
                                            <p:txEl>
                                              <p:pRg st="4" end="4"/>
                                            </p:txEl>
                                          </p:spTgt>
                                        </p:tgtEl>
                                        <p:attrNameLst>
                                          <p:attrName>style.visibility</p:attrName>
                                        </p:attrNameLst>
                                      </p:cBhvr>
                                      <p:to>
                                        <p:strVal val="visible"/>
                                      </p:to>
                                    </p:set>
                                    <p:anim calcmode="lin" valueType="num">
                                      <p:cBhvr additive="base">
                                        <p:cTn id="31" dur="1000" fill="hold"/>
                                        <p:tgtEl>
                                          <p:spTgt spid="5126">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12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3.1 </a:t>
            </a:r>
            <a:r>
              <a:rPr kumimoji="0" lang="zh-CN" altLang="en-US" sz="4000" b="1" dirty="0">
                <a:solidFill>
                  <a:srgbClr val="FE0000"/>
                </a:solidFill>
                <a:ea typeface="黑体" pitchFamily="49" charset="-122"/>
                <a:cs typeface="Times New Roman" pitchFamily="18" charset="0"/>
              </a:rPr>
              <a:t>内存管理的需求</a:t>
            </a:r>
          </a:p>
        </p:txBody>
      </p:sp>
      <p:pic>
        <p:nvPicPr>
          <p:cNvPr id="67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239" y="1307631"/>
            <a:ext cx="6165105" cy="4281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131840" y="5703639"/>
            <a:ext cx="3240360" cy="461665"/>
          </a:xfrm>
          <a:prstGeom prst="rect">
            <a:avLst/>
          </a:prstGeom>
          <a:noFill/>
        </p:spPr>
        <p:txBody>
          <a:bodyPr wrap="square" rtlCol="0">
            <a:spAutoFit/>
          </a:bodyPr>
          <a:lstStyle/>
          <a:p>
            <a:r>
              <a:rPr lang="zh-CN" altLang="en-US" dirty="0">
                <a:ea typeface="+mn-ea"/>
                <a:cs typeface="Times New Roman" panose="02020603050405020304" pitchFamily="18" charset="0"/>
              </a:rPr>
              <a:t>图</a:t>
            </a:r>
            <a:r>
              <a:rPr lang="en-US" altLang="zh-CN" dirty="0">
                <a:ea typeface="+mn-ea"/>
                <a:cs typeface="Times New Roman" panose="02020603050405020304" pitchFamily="18" charset="0"/>
              </a:rPr>
              <a:t>7.1 </a:t>
            </a:r>
            <a:r>
              <a:rPr lang="zh-CN" altLang="en-US" dirty="0">
                <a:ea typeface="+mn-ea"/>
                <a:cs typeface="Times New Roman" panose="02020603050405020304" pitchFamily="18" charset="0"/>
              </a:rPr>
              <a:t>进程的寻址需求</a:t>
            </a:r>
          </a:p>
        </p:txBody>
      </p:sp>
    </p:spTree>
    <p:extLst>
      <p:ext uri="{BB962C8B-B14F-4D97-AF65-F5344CB8AC3E}">
        <p14:creationId xmlns:p14="http://schemas.microsoft.com/office/powerpoint/2010/main" val="318274154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3.1 </a:t>
            </a:r>
            <a:r>
              <a:rPr kumimoji="0" lang="zh-CN" altLang="en-US" sz="4000" b="1" dirty="0">
                <a:solidFill>
                  <a:srgbClr val="FE0000"/>
                </a:solidFill>
                <a:ea typeface="黑体" pitchFamily="49" charset="-122"/>
                <a:cs typeface="Times New Roman" pitchFamily="18" charset="0"/>
              </a:rPr>
              <a:t>内存管理的需求</a:t>
            </a:r>
          </a:p>
        </p:txBody>
      </p:sp>
      <p:sp>
        <p:nvSpPr>
          <p:cNvPr id="5126" name="Rectangle 6"/>
          <p:cNvSpPr>
            <a:spLocks/>
          </p:cNvSpPr>
          <p:nvPr/>
        </p:nvSpPr>
        <p:spPr bwMode="auto">
          <a:xfrm>
            <a:off x="35942" y="1052736"/>
            <a:ext cx="885653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spcAft>
                <a:spcPct val="20000"/>
              </a:spcAft>
              <a:buFont typeface="Wingdings" pitchFamily="2" charset="2"/>
              <a:buChar char="l"/>
            </a:pPr>
            <a:r>
              <a:rPr kumimoji="0" lang="zh-CN" altLang="en-US" sz="2800" b="1" dirty="0">
                <a:latin typeface="+mn-ea"/>
                <a:ea typeface="+mn-ea"/>
              </a:rPr>
              <a:t>保护</a:t>
            </a:r>
            <a:endParaRPr kumimoji="0" lang="en-US" altLang="zh-CN" sz="2800" b="1" dirty="0">
              <a:latin typeface="+mn-ea"/>
              <a:ea typeface="+mn-ea"/>
            </a:endParaRP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进程以外的其他进程中的程序不能未经授权地访问（进行读操作或写操作）该进程的内存单元</a:t>
            </a: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程序在内存中的位置不可预测</a:t>
            </a: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需要既要支持重定位也支持保存的机制</a:t>
            </a:r>
          </a:p>
        </p:txBody>
      </p:sp>
      <p:pic>
        <p:nvPicPr>
          <p:cNvPr id="6" name="Picture 3"/>
          <p:cNvPicPr>
            <a:picLocks noChangeAspect="1"/>
          </p:cNvPicPr>
          <p:nvPr/>
        </p:nvPicPr>
        <p:blipFill>
          <a:blip r:embed="rId2"/>
          <a:stretch>
            <a:fillRect/>
          </a:stretch>
        </p:blipFill>
        <p:spPr>
          <a:xfrm>
            <a:off x="6070792" y="4149080"/>
            <a:ext cx="2965704" cy="2044700"/>
          </a:xfrm>
          <a:prstGeom prst="rect">
            <a:avLst/>
          </a:prstGeom>
        </p:spPr>
      </p:pic>
    </p:spTree>
    <p:extLst>
      <p:ext uri="{BB962C8B-B14F-4D97-AF65-F5344CB8AC3E}">
        <p14:creationId xmlns:p14="http://schemas.microsoft.com/office/powerpoint/2010/main" val="90140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 calcmode="lin" valueType="num">
                                      <p:cBhvr additive="base">
                                        <p:cTn id="7" dur="1000" fill="hold"/>
                                        <p:tgtEl>
                                          <p:spTgt spid="512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126">
                                            <p:txEl>
                                              <p:pRg st="1" end="1"/>
                                            </p:txEl>
                                          </p:spTgt>
                                        </p:tgtEl>
                                        <p:attrNameLst>
                                          <p:attrName>style.visibility</p:attrName>
                                        </p:attrNameLst>
                                      </p:cBhvr>
                                      <p:to>
                                        <p:strVal val="visible"/>
                                      </p:to>
                                    </p:set>
                                    <p:anim calcmode="lin" valueType="num">
                                      <p:cBhvr additive="base">
                                        <p:cTn id="13" dur="1000" fill="hold"/>
                                        <p:tgtEl>
                                          <p:spTgt spid="51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1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126">
                                            <p:txEl>
                                              <p:pRg st="2" end="2"/>
                                            </p:txEl>
                                          </p:spTgt>
                                        </p:tgtEl>
                                        <p:attrNameLst>
                                          <p:attrName>style.visibility</p:attrName>
                                        </p:attrNameLst>
                                      </p:cBhvr>
                                      <p:to>
                                        <p:strVal val="visible"/>
                                      </p:to>
                                    </p:set>
                                    <p:anim calcmode="lin" valueType="num">
                                      <p:cBhvr additive="base">
                                        <p:cTn id="19" dur="1000" fill="hold"/>
                                        <p:tgtEl>
                                          <p:spTgt spid="512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1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126">
                                            <p:txEl>
                                              <p:pRg st="3" end="3"/>
                                            </p:txEl>
                                          </p:spTgt>
                                        </p:tgtEl>
                                        <p:attrNameLst>
                                          <p:attrName>style.visibility</p:attrName>
                                        </p:attrNameLst>
                                      </p:cBhvr>
                                      <p:to>
                                        <p:strVal val="visible"/>
                                      </p:to>
                                    </p:set>
                                    <p:anim calcmode="lin" valueType="num">
                                      <p:cBhvr additive="base">
                                        <p:cTn id="25" dur="1000" fill="hold"/>
                                        <p:tgtEl>
                                          <p:spTgt spid="512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12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3.1 </a:t>
            </a:r>
            <a:r>
              <a:rPr kumimoji="0" lang="zh-CN" altLang="en-US" sz="4000" b="1" dirty="0">
                <a:solidFill>
                  <a:srgbClr val="FE0000"/>
                </a:solidFill>
                <a:ea typeface="黑体" pitchFamily="49" charset="-122"/>
                <a:cs typeface="Times New Roman" pitchFamily="18" charset="0"/>
              </a:rPr>
              <a:t>内存管理的需求</a:t>
            </a:r>
          </a:p>
        </p:txBody>
      </p:sp>
      <p:sp>
        <p:nvSpPr>
          <p:cNvPr id="5126" name="Rectangle 6"/>
          <p:cNvSpPr>
            <a:spLocks/>
          </p:cNvSpPr>
          <p:nvPr/>
        </p:nvSpPr>
        <p:spPr bwMode="auto">
          <a:xfrm>
            <a:off x="35942" y="1052736"/>
            <a:ext cx="885653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spcAft>
                <a:spcPct val="20000"/>
              </a:spcAft>
              <a:buFont typeface="Wingdings" pitchFamily="2" charset="2"/>
              <a:buChar char="l"/>
            </a:pPr>
            <a:r>
              <a:rPr kumimoji="0" lang="zh-CN" altLang="en-US" sz="2800" b="1" dirty="0">
                <a:latin typeface="+mn-ea"/>
                <a:ea typeface="+mn-ea"/>
              </a:rPr>
              <a:t>共享</a:t>
            </a:r>
            <a:endParaRPr kumimoji="0" lang="en-US" altLang="zh-CN" sz="2800" b="1" dirty="0">
              <a:latin typeface="+mn-ea"/>
              <a:ea typeface="+mn-ea"/>
            </a:endParaRP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多个进程正在执行同一程序时，允许每个进程访问该程序的同一个副本，要比让每个进程有自己独立的副本更有利。</a:t>
            </a: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需要既支持重定位也支持共享的机制</a:t>
            </a:r>
          </a:p>
          <a:p>
            <a:pPr marL="742950" lvl="1" indent="-285750" eaLnBrk="0" hangingPunct="0">
              <a:lnSpc>
                <a:spcPct val="120000"/>
              </a:lnSpc>
              <a:spcBef>
                <a:spcPct val="20000"/>
              </a:spcBef>
              <a:buFont typeface="Arial" pitchFamily="34" charset="0"/>
              <a:buChar char="–"/>
            </a:pPr>
            <a:endParaRPr lang="zh-CN" altLang="en-US" dirty="0">
              <a:latin typeface="+mn-ea"/>
              <a:ea typeface="+mn-ea"/>
              <a:cs typeface="Times New Roman" pitchFamily="18" charset="0"/>
            </a:endParaRPr>
          </a:p>
          <a:p>
            <a:pPr marL="742950" lvl="1" indent="-285750" eaLnBrk="0" hangingPunct="0">
              <a:lnSpc>
                <a:spcPct val="120000"/>
              </a:lnSpc>
              <a:spcBef>
                <a:spcPct val="20000"/>
              </a:spcBef>
              <a:buFont typeface="Arial" pitchFamily="34" charset="0"/>
              <a:buChar char="–"/>
            </a:pPr>
            <a:endParaRPr lang="zh-CN" altLang="en-US" dirty="0">
              <a:latin typeface="+mn-ea"/>
              <a:ea typeface="+mn-ea"/>
              <a:cs typeface="Times New Roman" pitchFamily="18" charset="0"/>
            </a:endParaRPr>
          </a:p>
          <a:p>
            <a:pPr marL="742950" lvl="1" indent="-285750" eaLnBrk="0" hangingPunct="0">
              <a:lnSpc>
                <a:spcPct val="120000"/>
              </a:lnSpc>
              <a:spcBef>
                <a:spcPct val="20000"/>
              </a:spcBef>
              <a:buFont typeface="Arial" pitchFamily="34" charset="0"/>
              <a:buChar char="–"/>
            </a:pPr>
            <a:endParaRPr lang="zh-CN" altLang="en-US" dirty="0">
              <a:latin typeface="+mn-ea"/>
              <a:ea typeface="+mn-ea"/>
              <a:cs typeface="Times New Roman" pitchFamily="18" charset="0"/>
            </a:endParaRPr>
          </a:p>
        </p:txBody>
      </p:sp>
      <p:pic>
        <p:nvPicPr>
          <p:cNvPr id="5" name="Picture 6"/>
          <p:cNvPicPr>
            <a:picLocks noChangeAspect="1"/>
          </p:cNvPicPr>
          <p:nvPr/>
        </p:nvPicPr>
        <p:blipFill>
          <a:blip r:embed="rId2"/>
          <a:stretch>
            <a:fillRect/>
          </a:stretch>
        </p:blipFill>
        <p:spPr>
          <a:xfrm>
            <a:off x="6934200" y="4005064"/>
            <a:ext cx="1752600" cy="1752600"/>
          </a:xfrm>
          <a:prstGeom prst="rect">
            <a:avLst/>
          </a:prstGeom>
        </p:spPr>
      </p:pic>
    </p:spTree>
    <p:extLst>
      <p:ext uri="{BB962C8B-B14F-4D97-AF65-F5344CB8AC3E}">
        <p14:creationId xmlns:p14="http://schemas.microsoft.com/office/powerpoint/2010/main" val="3486185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 calcmode="lin" valueType="num">
                                      <p:cBhvr additive="base">
                                        <p:cTn id="7" dur="1000" fill="hold"/>
                                        <p:tgtEl>
                                          <p:spTgt spid="512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126">
                                            <p:txEl>
                                              <p:pRg st="1" end="1"/>
                                            </p:txEl>
                                          </p:spTgt>
                                        </p:tgtEl>
                                        <p:attrNameLst>
                                          <p:attrName>style.visibility</p:attrName>
                                        </p:attrNameLst>
                                      </p:cBhvr>
                                      <p:to>
                                        <p:strVal val="visible"/>
                                      </p:to>
                                    </p:set>
                                    <p:anim calcmode="lin" valueType="num">
                                      <p:cBhvr additive="base">
                                        <p:cTn id="13" dur="1000" fill="hold"/>
                                        <p:tgtEl>
                                          <p:spTgt spid="51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1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126">
                                            <p:txEl>
                                              <p:pRg st="2" end="2"/>
                                            </p:txEl>
                                          </p:spTgt>
                                        </p:tgtEl>
                                        <p:attrNameLst>
                                          <p:attrName>style.visibility</p:attrName>
                                        </p:attrNameLst>
                                      </p:cBhvr>
                                      <p:to>
                                        <p:strVal val="visible"/>
                                      </p:to>
                                    </p:set>
                                    <p:anim calcmode="lin" valueType="num">
                                      <p:cBhvr additive="base">
                                        <p:cTn id="19" dur="1000" fill="hold"/>
                                        <p:tgtEl>
                                          <p:spTgt spid="512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12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3.1 </a:t>
            </a:r>
            <a:r>
              <a:rPr kumimoji="0" lang="zh-CN" altLang="en-US" sz="4000" b="1" dirty="0">
                <a:solidFill>
                  <a:srgbClr val="FE0000"/>
                </a:solidFill>
                <a:ea typeface="黑体" pitchFamily="49" charset="-122"/>
                <a:cs typeface="Times New Roman" pitchFamily="18" charset="0"/>
              </a:rPr>
              <a:t>内存管理的需求</a:t>
            </a:r>
          </a:p>
        </p:txBody>
      </p:sp>
      <p:sp>
        <p:nvSpPr>
          <p:cNvPr id="5126" name="Rectangle 6"/>
          <p:cNvSpPr>
            <a:spLocks/>
          </p:cNvSpPr>
          <p:nvPr/>
        </p:nvSpPr>
        <p:spPr bwMode="auto">
          <a:xfrm>
            <a:off x="35942" y="1052736"/>
            <a:ext cx="885653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spcAft>
                <a:spcPct val="20000"/>
              </a:spcAft>
              <a:buFont typeface="Wingdings" pitchFamily="2" charset="2"/>
              <a:buChar char="l"/>
            </a:pPr>
            <a:r>
              <a:rPr kumimoji="0" lang="zh-CN" altLang="en-US" sz="2800" b="1" dirty="0">
                <a:latin typeface="+mn-ea"/>
                <a:ea typeface="+mn-ea"/>
              </a:rPr>
              <a:t>逻辑组织</a:t>
            </a:r>
            <a:endParaRPr kumimoji="0" lang="en-US" altLang="zh-CN" sz="2800" b="1" dirty="0">
              <a:latin typeface="+mn-ea"/>
              <a:ea typeface="+mn-ea"/>
            </a:endParaRPr>
          </a:p>
          <a:p>
            <a:pPr marL="742950" lvl="1" indent="-285750" eaLnBrk="0" hangingPunct="0">
              <a:lnSpc>
                <a:spcPct val="120000"/>
              </a:lnSpc>
              <a:spcBef>
                <a:spcPct val="20000"/>
              </a:spcBef>
              <a:buFont typeface="Arial" pitchFamily="34" charset="0"/>
              <a:buChar char="–"/>
            </a:pPr>
            <a:r>
              <a:rPr lang="zh-CN" altLang="en-US" dirty="0"/>
              <a:t>内存被组织成线性（或一维）地址空间</a:t>
            </a:r>
            <a:endParaRPr lang="en-US" altLang="zh-CN" dirty="0"/>
          </a:p>
          <a:p>
            <a:pPr marL="742950" lvl="1" indent="-285750" eaLnBrk="0" hangingPunct="0">
              <a:lnSpc>
                <a:spcPct val="120000"/>
              </a:lnSpc>
              <a:spcBef>
                <a:spcPct val="20000"/>
              </a:spcBef>
              <a:buFont typeface="Arial" pitchFamily="34" charset="0"/>
              <a:buChar char="–"/>
            </a:pPr>
            <a:endParaRPr lang="en-US" altLang="zh-CN" dirty="0">
              <a:latin typeface="+mn-ea"/>
              <a:ea typeface="+mn-ea"/>
              <a:cs typeface="Times New Roman" pitchFamily="18" charset="0"/>
            </a:endParaRPr>
          </a:p>
          <a:p>
            <a:pPr marL="742950" lvl="1" indent="-285750" eaLnBrk="0" hangingPunct="0">
              <a:lnSpc>
                <a:spcPct val="120000"/>
              </a:lnSpc>
              <a:spcBef>
                <a:spcPct val="20000"/>
              </a:spcBef>
              <a:buFont typeface="Arial" pitchFamily="34" charset="0"/>
              <a:buChar char="–"/>
            </a:pPr>
            <a:endParaRPr lang="en-US" altLang="zh-CN" dirty="0">
              <a:latin typeface="+mn-ea"/>
              <a:ea typeface="+mn-ea"/>
              <a:cs typeface="Times New Roman" pitchFamily="18" charset="0"/>
            </a:endParaRPr>
          </a:p>
          <a:p>
            <a:pPr marL="742950" lvl="1" indent="-285750" eaLnBrk="0" hangingPunct="0">
              <a:lnSpc>
                <a:spcPct val="120000"/>
              </a:lnSpc>
              <a:spcBef>
                <a:spcPct val="20000"/>
              </a:spcBef>
              <a:buFont typeface="Arial" pitchFamily="34" charset="0"/>
              <a:buChar char="–"/>
            </a:pPr>
            <a:endParaRPr lang="en-US" altLang="zh-CN" dirty="0">
              <a:latin typeface="+mn-ea"/>
              <a:ea typeface="+mn-ea"/>
              <a:cs typeface="Times New Roman" pitchFamily="18" charset="0"/>
            </a:endParaRPr>
          </a:p>
          <a:p>
            <a:pPr marL="742950" lvl="1" indent="-285750" eaLnBrk="0" hangingPunct="0">
              <a:lnSpc>
                <a:spcPct val="120000"/>
              </a:lnSpc>
              <a:spcBef>
                <a:spcPct val="20000"/>
              </a:spcBef>
              <a:buFont typeface="Arial" pitchFamily="34" charset="0"/>
              <a:buChar char="–"/>
            </a:pPr>
            <a:endParaRPr lang="zh-CN" altLang="en-US" dirty="0">
              <a:latin typeface="+mn-ea"/>
              <a:ea typeface="+mn-ea"/>
              <a:cs typeface="Times New Roman" pitchFamily="18" charset="0"/>
            </a:endParaRPr>
          </a:p>
          <a:p>
            <a:pPr marL="742950" lvl="1" indent="-285750" eaLnBrk="0" hangingPunct="0">
              <a:lnSpc>
                <a:spcPct val="120000"/>
              </a:lnSpc>
              <a:spcBef>
                <a:spcPct val="20000"/>
              </a:spcBef>
              <a:buFont typeface="Arial" pitchFamily="34" charset="0"/>
              <a:buChar char="–"/>
            </a:pPr>
            <a:endParaRPr lang="en-US" altLang="zh-CN" dirty="0">
              <a:latin typeface="+mn-ea"/>
              <a:ea typeface="+mn-ea"/>
              <a:cs typeface="Times New Roman" pitchFamily="18" charset="0"/>
            </a:endParaRPr>
          </a:p>
          <a:p>
            <a:pPr marL="742950" lvl="1" indent="-285750" eaLnBrk="0" hangingPunct="0">
              <a:lnSpc>
                <a:spcPct val="120000"/>
              </a:lnSpc>
              <a:spcBef>
                <a:spcPct val="20000"/>
              </a:spcBef>
              <a:buFont typeface="Arial" pitchFamily="34" charset="0"/>
              <a:buChar char="–"/>
            </a:pPr>
            <a:endParaRPr lang="en-US" altLang="zh-CN" dirty="0">
              <a:latin typeface="+mn-ea"/>
              <a:ea typeface="+mn-ea"/>
              <a:cs typeface="Times New Roman" pitchFamily="18" charset="0"/>
            </a:endParaRPr>
          </a:p>
          <a:p>
            <a:pPr marL="742950" lvl="1" indent="-285750" eaLnBrk="0" hangingPunct="0">
              <a:lnSpc>
                <a:spcPct val="120000"/>
              </a:lnSpc>
              <a:spcBef>
                <a:spcPct val="20000"/>
              </a:spcBef>
              <a:buFont typeface="Arial" pitchFamily="34" charset="0"/>
              <a:buChar char="–"/>
            </a:pPr>
            <a:r>
              <a:rPr lang="zh-CN" altLang="en-US" dirty="0">
                <a:latin typeface="+mn-ea"/>
                <a:ea typeface="+mn-ea"/>
                <a:cs typeface="Times New Roman" pitchFamily="18" charset="0"/>
              </a:rPr>
              <a:t>分段可以满足该需求</a:t>
            </a:r>
          </a:p>
          <a:p>
            <a:pPr marL="742950" lvl="1" indent="-285750" eaLnBrk="0" hangingPunct="0">
              <a:lnSpc>
                <a:spcPct val="120000"/>
              </a:lnSpc>
              <a:spcBef>
                <a:spcPct val="20000"/>
              </a:spcBef>
              <a:buFont typeface="Arial" pitchFamily="34" charset="0"/>
              <a:buChar char="–"/>
            </a:pPr>
            <a:endParaRPr lang="zh-CN" altLang="en-US" dirty="0">
              <a:latin typeface="+mn-ea"/>
              <a:ea typeface="+mn-ea"/>
              <a:cs typeface="Times New Roman" pitchFamily="18" charset="0"/>
            </a:endParaRPr>
          </a:p>
          <a:p>
            <a:pPr marL="742950" lvl="1" indent="-285750" eaLnBrk="0" hangingPunct="0">
              <a:lnSpc>
                <a:spcPct val="120000"/>
              </a:lnSpc>
              <a:spcBef>
                <a:spcPct val="20000"/>
              </a:spcBef>
              <a:buFont typeface="Arial" pitchFamily="34" charset="0"/>
              <a:buChar char="–"/>
            </a:pPr>
            <a:endParaRPr lang="zh-CN" altLang="en-US" dirty="0">
              <a:latin typeface="+mn-ea"/>
              <a:ea typeface="+mn-ea"/>
              <a:cs typeface="Times New Roman" pitchFamily="18" charset="0"/>
            </a:endParaRPr>
          </a:p>
          <a:p>
            <a:pPr marL="742950" lvl="1" indent="-285750" eaLnBrk="0" hangingPunct="0">
              <a:lnSpc>
                <a:spcPct val="120000"/>
              </a:lnSpc>
              <a:spcBef>
                <a:spcPct val="20000"/>
              </a:spcBef>
              <a:buFont typeface="Arial" pitchFamily="34" charset="0"/>
              <a:buChar char="–"/>
            </a:pPr>
            <a:endParaRPr lang="zh-CN" altLang="en-US" dirty="0">
              <a:latin typeface="+mn-ea"/>
              <a:ea typeface="+mn-ea"/>
              <a:cs typeface="Times New Roman" pitchFamily="18" charset="0"/>
            </a:endParaRPr>
          </a:p>
        </p:txBody>
      </p:sp>
      <p:graphicFrame>
        <p:nvGraphicFramePr>
          <p:cNvPr id="6" name="Diagram 3"/>
          <p:cNvGraphicFramePr/>
          <p:nvPr>
            <p:extLst>
              <p:ext uri="{D42A27DB-BD31-4B8C-83A1-F6EECF244321}">
                <p14:modId xmlns:p14="http://schemas.microsoft.com/office/powerpoint/2010/main" val="858644512"/>
              </p:ext>
            </p:extLst>
          </p:nvPr>
        </p:nvGraphicFramePr>
        <p:xfrm>
          <a:off x="654211" y="2564904"/>
          <a:ext cx="7620000" cy="241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00283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 calcmode="lin" valueType="num">
                                      <p:cBhvr additive="base">
                                        <p:cTn id="7" dur="1000" fill="hold"/>
                                        <p:tgtEl>
                                          <p:spTgt spid="512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126">
                                            <p:txEl>
                                              <p:pRg st="1" end="1"/>
                                            </p:txEl>
                                          </p:spTgt>
                                        </p:tgtEl>
                                        <p:attrNameLst>
                                          <p:attrName>style.visibility</p:attrName>
                                        </p:attrNameLst>
                                      </p:cBhvr>
                                      <p:to>
                                        <p:strVal val="visible"/>
                                      </p:to>
                                    </p:set>
                                    <p:anim calcmode="lin" valueType="num">
                                      <p:cBhvr additive="base">
                                        <p:cTn id="13" dur="1000" fill="hold"/>
                                        <p:tgtEl>
                                          <p:spTgt spid="51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1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126">
                                            <p:txEl>
                                              <p:pRg st="8" end="8"/>
                                            </p:txEl>
                                          </p:spTgt>
                                        </p:tgtEl>
                                        <p:attrNameLst>
                                          <p:attrName>style.visibility</p:attrName>
                                        </p:attrNameLst>
                                      </p:cBhvr>
                                      <p:to>
                                        <p:strVal val="visible"/>
                                      </p:to>
                                    </p:set>
                                    <p:anim calcmode="lin" valueType="num">
                                      <p:cBhvr additive="base">
                                        <p:cTn id="24" dur="1000" fill="hold"/>
                                        <p:tgtEl>
                                          <p:spTgt spid="5126">
                                            <p:txEl>
                                              <p:pRg st="8" end="8"/>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512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3.1 </a:t>
            </a:r>
            <a:r>
              <a:rPr kumimoji="0" lang="zh-CN" altLang="en-US" sz="4000" b="1" dirty="0">
                <a:solidFill>
                  <a:srgbClr val="FE0000"/>
                </a:solidFill>
                <a:ea typeface="黑体" pitchFamily="49" charset="-122"/>
                <a:cs typeface="Times New Roman" pitchFamily="18" charset="0"/>
              </a:rPr>
              <a:t>内存管理的需求</a:t>
            </a:r>
          </a:p>
        </p:txBody>
      </p:sp>
      <p:sp>
        <p:nvSpPr>
          <p:cNvPr id="5126" name="Rectangle 6"/>
          <p:cNvSpPr>
            <a:spLocks/>
          </p:cNvSpPr>
          <p:nvPr/>
        </p:nvSpPr>
        <p:spPr bwMode="auto">
          <a:xfrm>
            <a:off x="35942" y="1052736"/>
            <a:ext cx="885653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spcAft>
                <a:spcPct val="20000"/>
              </a:spcAft>
              <a:buFont typeface="Wingdings" pitchFamily="2" charset="2"/>
              <a:buChar char="l"/>
            </a:pPr>
            <a:r>
              <a:rPr kumimoji="0" lang="zh-CN" altLang="en-US" sz="2800" b="1" dirty="0">
                <a:latin typeface="+mn-ea"/>
                <a:ea typeface="+mn-ea"/>
              </a:rPr>
              <a:t>物理组织</a:t>
            </a:r>
            <a:endParaRPr kumimoji="0" lang="en-US" altLang="zh-CN" sz="2800" b="1" dirty="0">
              <a:latin typeface="+mn-ea"/>
              <a:ea typeface="+mn-ea"/>
            </a:endParaRPr>
          </a:p>
          <a:p>
            <a:pPr marL="742950" lvl="1" indent="-285750" eaLnBrk="0" hangingPunct="0">
              <a:lnSpc>
                <a:spcPct val="120000"/>
              </a:lnSpc>
              <a:spcBef>
                <a:spcPct val="20000"/>
              </a:spcBef>
              <a:buFont typeface="Arial" pitchFamily="34" charset="0"/>
              <a:buChar char="–"/>
            </a:pPr>
            <a:endParaRPr lang="zh-CN" altLang="en-US" dirty="0">
              <a:latin typeface="+mn-ea"/>
              <a:ea typeface="+mn-ea"/>
              <a:cs typeface="Times New Roman" pitchFamily="18" charset="0"/>
            </a:endParaRPr>
          </a:p>
          <a:p>
            <a:pPr marL="742950" lvl="1" indent="-285750" eaLnBrk="0" hangingPunct="0">
              <a:lnSpc>
                <a:spcPct val="120000"/>
              </a:lnSpc>
              <a:spcBef>
                <a:spcPct val="20000"/>
              </a:spcBef>
              <a:buFont typeface="Arial" pitchFamily="34" charset="0"/>
              <a:buChar char="–"/>
            </a:pPr>
            <a:endParaRPr lang="zh-CN" altLang="en-US" dirty="0">
              <a:latin typeface="+mn-ea"/>
              <a:ea typeface="+mn-ea"/>
              <a:cs typeface="Times New Roman" pitchFamily="18" charset="0"/>
            </a:endParaRPr>
          </a:p>
          <a:p>
            <a:pPr marL="742950" lvl="1" indent="-285750" eaLnBrk="0" hangingPunct="0">
              <a:lnSpc>
                <a:spcPct val="120000"/>
              </a:lnSpc>
              <a:spcBef>
                <a:spcPct val="20000"/>
              </a:spcBef>
              <a:buFont typeface="Arial" pitchFamily="34" charset="0"/>
              <a:buChar char="–"/>
            </a:pPr>
            <a:endParaRPr lang="zh-CN" altLang="en-US" dirty="0">
              <a:latin typeface="+mn-ea"/>
              <a:ea typeface="+mn-ea"/>
              <a:cs typeface="Times New Roman" pitchFamily="18" charset="0"/>
            </a:endParaRPr>
          </a:p>
        </p:txBody>
      </p:sp>
      <p:graphicFrame>
        <p:nvGraphicFramePr>
          <p:cNvPr id="6" name="Content Placeholder 4"/>
          <p:cNvGraphicFramePr>
            <a:graphicFrameLocks/>
          </p:cNvGraphicFramePr>
          <p:nvPr>
            <p:extLst>
              <p:ext uri="{D42A27DB-BD31-4B8C-83A1-F6EECF244321}">
                <p14:modId xmlns:p14="http://schemas.microsoft.com/office/powerpoint/2010/main" val="2287074698"/>
              </p:ext>
            </p:extLst>
          </p:nvPr>
        </p:nvGraphicFramePr>
        <p:xfrm>
          <a:off x="457200" y="1635968"/>
          <a:ext cx="822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8597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 calcmode="lin" valueType="num">
                                      <p:cBhvr additive="base">
                                        <p:cTn id="7" dur="1000" fill="hold"/>
                                        <p:tgtEl>
                                          <p:spTgt spid="512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 </a:t>
            </a:r>
            <a:r>
              <a:rPr kumimoji="0" lang="zh-CN" altLang="en-US" sz="4000" b="1" dirty="0">
                <a:solidFill>
                  <a:srgbClr val="FE0000"/>
                </a:solidFill>
                <a:ea typeface="黑体" pitchFamily="49" charset="-122"/>
                <a:cs typeface="Times New Roman" pitchFamily="18" charset="0"/>
              </a:rPr>
              <a:t>内存分区</a:t>
            </a:r>
          </a:p>
        </p:txBody>
      </p:sp>
      <p:sp>
        <p:nvSpPr>
          <p:cNvPr id="5126" name="Rectangle 6"/>
          <p:cNvSpPr>
            <a:spLocks/>
          </p:cNvSpPr>
          <p:nvPr/>
        </p:nvSpPr>
        <p:spPr bwMode="auto">
          <a:xfrm>
            <a:off x="35942" y="1052736"/>
            <a:ext cx="885653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spcAft>
                <a:spcPct val="20000"/>
              </a:spcAft>
              <a:buFont typeface="Wingdings" pitchFamily="2" charset="2"/>
              <a:buChar char="l"/>
            </a:pPr>
            <a:r>
              <a:rPr lang="zh-CN" altLang="en-US" sz="2800" b="1" dirty="0"/>
              <a:t>内存管理的主要操作是处理器把程序装入内存中执行</a:t>
            </a:r>
            <a:endParaRPr kumimoji="0" lang="en-US" altLang="zh-CN" sz="2800" b="1" dirty="0">
              <a:latin typeface="+mn-ea"/>
              <a:ea typeface="+mn-ea"/>
            </a:endParaRPr>
          </a:p>
          <a:p>
            <a:pPr marL="742950" lvl="1" indent="-285750" eaLnBrk="0" hangingPunct="0">
              <a:lnSpc>
                <a:spcPct val="120000"/>
              </a:lnSpc>
              <a:spcBef>
                <a:spcPct val="20000"/>
              </a:spcBef>
              <a:buFont typeface="Arial" pitchFamily="34" charset="0"/>
              <a:buChar char="–"/>
            </a:pPr>
            <a:endParaRPr lang="zh-CN" altLang="en-US" dirty="0">
              <a:latin typeface="+mn-ea"/>
              <a:ea typeface="+mn-ea"/>
              <a:cs typeface="Times New Roman" pitchFamily="18" charset="0"/>
            </a:endParaRPr>
          </a:p>
        </p:txBody>
      </p:sp>
      <p:pic>
        <p:nvPicPr>
          <p:cNvPr id="6" name="Picture 6"/>
          <p:cNvPicPr>
            <a:picLocks noChangeAspect="1"/>
          </p:cNvPicPr>
          <p:nvPr/>
        </p:nvPicPr>
        <p:blipFill>
          <a:blip r:embed="rId2"/>
          <a:stretch>
            <a:fillRect/>
          </a:stretch>
        </p:blipFill>
        <p:spPr>
          <a:xfrm>
            <a:off x="6858000" y="4581128"/>
            <a:ext cx="1612900" cy="1612900"/>
          </a:xfrm>
          <a:prstGeom prst="rect">
            <a:avLst/>
          </a:prstGeom>
        </p:spPr>
      </p:pic>
      <p:graphicFrame>
        <p:nvGraphicFramePr>
          <p:cNvPr id="7" name="图示 6"/>
          <p:cNvGraphicFramePr/>
          <p:nvPr>
            <p:extLst>
              <p:ext uri="{D42A27DB-BD31-4B8C-83A1-F6EECF244321}">
                <p14:modId xmlns:p14="http://schemas.microsoft.com/office/powerpoint/2010/main" val="3433588276"/>
              </p:ext>
            </p:extLst>
          </p:nvPr>
        </p:nvGraphicFramePr>
        <p:xfrm>
          <a:off x="179512" y="1597248"/>
          <a:ext cx="871296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91342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 calcmode="lin" valueType="num">
                                      <p:cBhvr additive="base">
                                        <p:cTn id="7" dur="1000" fill="hold"/>
                                        <p:tgtEl>
                                          <p:spTgt spid="512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graphicEl>
                                              <a:dgm id="{96C153AF-5749-4F44-B92A-BB75450595CF}"/>
                                            </p:graphicEl>
                                          </p:spTgt>
                                        </p:tgtEl>
                                        <p:attrNameLst>
                                          <p:attrName>style.visibility</p:attrName>
                                        </p:attrNameLst>
                                      </p:cBhvr>
                                      <p:to>
                                        <p:strVal val="visible"/>
                                      </p:to>
                                    </p:set>
                                    <p:animEffect transition="in" filter="fade">
                                      <p:cBhvr>
                                        <p:cTn id="13" dur="500"/>
                                        <p:tgtEl>
                                          <p:spTgt spid="7">
                                            <p:graphicEl>
                                              <a:dgm id="{96C153AF-5749-4F44-B92A-BB75450595CF}"/>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graphicEl>
                                              <a:dgm id="{6CA4E663-B25D-47ED-944D-3D10061C988F}"/>
                                            </p:graphicEl>
                                          </p:spTgt>
                                        </p:tgtEl>
                                        <p:attrNameLst>
                                          <p:attrName>style.visibility</p:attrName>
                                        </p:attrNameLst>
                                      </p:cBhvr>
                                      <p:to>
                                        <p:strVal val="visible"/>
                                      </p:to>
                                    </p:set>
                                    <p:animEffect transition="in" filter="fade">
                                      <p:cBhvr>
                                        <p:cTn id="18" dur="500"/>
                                        <p:tgtEl>
                                          <p:spTgt spid="7">
                                            <p:graphicEl>
                                              <a:dgm id="{6CA4E663-B25D-47ED-944D-3D10061C988F}"/>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graphicEl>
                                              <a:dgm id="{0CCF1086-004A-4E52-8CE9-8B1F9E6F164E}"/>
                                            </p:graphicEl>
                                          </p:spTgt>
                                        </p:tgtEl>
                                        <p:attrNameLst>
                                          <p:attrName>style.visibility</p:attrName>
                                        </p:attrNameLst>
                                      </p:cBhvr>
                                      <p:to>
                                        <p:strVal val="visible"/>
                                      </p:to>
                                    </p:set>
                                    <p:animEffect transition="in" filter="fade">
                                      <p:cBhvr>
                                        <p:cTn id="23" dur="500"/>
                                        <p:tgtEl>
                                          <p:spTgt spid="7">
                                            <p:graphicEl>
                                              <a:dgm id="{0CCF1086-004A-4E52-8CE9-8B1F9E6F164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graphicEl>
                                              <a:dgm id="{A07A29E6-EDA4-46D2-B705-170063469500}"/>
                                            </p:graphicEl>
                                          </p:spTgt>
                                        </p:tgtEl>
                                        <p:attrNameLst>
                                          <p:attrName>style.visibility</p:attrName>
                                        </p:attrNameLst>
                                      </p:cBhvr>
                                      <p:to>
                                        <p:strVal val="visible"/>
                                      </p:to>
                                    </p:set>
                                    <p:animEffect transition="in" filter="fade">
                                      <p:cBhvr>
                                        <p:cTn id="28" dur="500"/>
                                        <p:tgtEl>
                                          <p:spTgt spid="7">
                                            <p:graphicEl>
                                              <a:dgm id="{A07A29E6-EDA4-46D2-B705-170063469500}"/>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graphicEl>
                                              <a:dgm id="{67BF58A0-8F37-4687-98F7-2CDAD7F5AAEA}"/>
                                            </p:graphicEl>
                                          </p:spTgt>
                                        </p:tgtEl>
                                        <p:attrNameLst>
                                          <p:attrName>style.visibility</p:attrName>
                                        </p:attrNameLst>
                                      </p:cBhvr>
                                      <p:to>
                                        <p:strVal val="visible"/>
                                      </p:to>
                                    </p:set>
                                    <p:animEffect transition="in" filter="fade">
                                      <p:cBhvr>
                                        <p:cTn id="33" dur="500"/>
                                        <p:tgtEl>
                                          <p:spTgt spid="7">
                                            <p:graphicEl>
                                              <a:dgm id="{67BF58A0-8F37-4687-98F7-2CDAD7F5AAEA}"/>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graphicEl>
                                              <a:dgm id="{4D3405CC-FA61-44C7-84FF-E8C9696B42BD}"/>
                                            </p:graphicEl>
                                          </p:spTgt>
                                        </p:tgtEl>
                                        <p:attrNameLst>
                                          <p:attrName>style.visibility</p:attrName>
                                        </p:attrNameLst>
                                      </p:cBhvr>
                                      <p:to>
                                        <p:strVal val="visible"/>
                                      </p:to>
                                    </p:set>
                                    <p:animEffect transition="in" filter="fade">
                                      <p:cBhvr>
                                        <p:cTn id="38" dur="500"/>
                                        <p:tgtEl>
                                          <p:spTgt spid="7">
                                            <p:graphicEl>
                                              <a:dgm id="{4D3405CC-FA61-44C7-84FF-E8C9696B42B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p:cNvSpPr>
          <p:nvPr>
            <p:ph type="body" idx="4294967295"/>
          </p:nvPr>
        </p:nvSpPr>
        <p:spPr>
          <a:xfrm>
            <a:off x="0" y="1052513"/>
            <a:ext cx="9252520" cy="5184775"/>
          </a:xfrm>
        </p:spPr>
        <p:txBody>
          <a:bodyPr/>
          <a:lstStyle/>
          <a:p>
            <a:pPr>
              <a:lnSpc>
                <a:spcPct val="120000"/>
              </a:lnSpc>
              <a:spcAft>
                <a:spcPct val="20000"/>
              </a:spcAft>
              <a:buFont typeface="Wingdings" pitchFamily="2" charset="2"/>
              <a:buChar char="l"/>
            </a:pPr>
            <a:r>
              <a:rPr lang="zh-CN" altLang="en-US" dirty="0">
                <a:latin typeface="+mn-ea"/>
                <a:ea typeface="+mn-ea"/>
              </a:rPr>
              <a:t>基本原理</a:t>
            </a:r>
          </a:p>
          <a:p>
            <a:pPr lvl="1">
              <a:lnSpc>
                <a:spcPct val="120000"/>
              </a:lnSpc>
              <a:spcAft>
                <a:spcPct val="20000"/>
              </a:spcAft>
              <a:buFont typeface="Wingdings" pitchFamily="2" charset="2"/>
              <a:buChar char="Ø"/>
            </a:pPr>
            <a:r>
              <a:rPr lang="zh-CN" altLang="en-US" b="0" dirty="0">
                <a:latin typeface="+mn-ea"/>
                <a:ea typeface="+mn-ea"/>
              </a:rPr>
              <a:t>操作系统占据内存中某些固定部分，用户进程使用其余部分</a:t>
            </a:r>
          </a:p>
          <a:p>
            <a:pPr lvl="1">
              <a:lnSpc>
                <a:spcPct val="120000"/>
              </a:lnSpc>
              <a:spcAft>
                <a:spcPct val="20000"/>
              </a:spcAft>
              <a:buFont typeface="Wingdings" pitchFamily="2" charset="2"/>
              <a:buChar char="Ø"/>
            </a:pPr>
            <a:r>
              <a:rPr lang="zh-CN" altLang="en-US" b="0" dirty="0">
                <a:latin typeface="+mn-ea"/>
                <a:ea typeface="+mn-ea"/>
              </a:rPr>
              <a:t>将用户空间的内存区域进行划分，形成若干个边界固定的区域</a:t>
            </a:r>
            <a:endParaRPr lang="en-US" altLang="zh-CN" b="0" dirty="0">
              <a:latin typeface="+mn-ea"/>
              <a:ea typeface="+mn-ea"/>
            </a:endParaRPr>
          </a:p>
          <a:p>
            <a:pPr lvl="1">
              <a:lnSpc>
                <a:spcPct val="120000"/>
              </a:lnSpc>
              <a:spcAft>
                <a:spcPct val="20000"/>
              </a:spcAft>
              <a:buFont typeface="Wingdings" pitchFamily="2" charset="2"/>
              <a:buChar char="Ø"/>
            </a:pPr>
            <a:r>
              <a:rPr lang="zh-CN" altLang="en-US" b="0" dirty="0">
                <a:latin typeface="+mn-ea"/>
                <a:ea typeface="+mn-ea"/>
              </a:rPr>
              <a:t>每个分区装入一个进程</a:t>
            </a:r>
          </a:p>
          <a:p>
            <a:pPr>
              <a:lnSpc>
                <a:spcPct val="120000"/>
              </a:lnSpc>
              <a:spcAft>
                <a:spcPct val="20000"/>
              </a:spcAft>
              <a:buFont typeface="Wingdings" pitchFamily="2" charset="2"/>
              <a:buChar char="l"/>
            </a:pPr>
            <a:r>
              <a:rPr lang="zh-CN" altLang="en-US" b="0" dirty="0">
                <a:latin typeface="+mn-ea"/>
                <a:ea typeface="+mn-ea"/>
              </a:rPr>
              <a:t>用户分区划分方式</a:t>
            </a:r>
          </a:p>
          <a:p>
            <a:pPr lvl="1">
              <a:lnSpc>
                <a:spcPct val="120000"/>
              </a:lnSpc>
              <a:spcAft>
                <a:spcPct val="20000"/>
              </a:spcAft>
              <a:buFont typeface="Wingdings" pitchFamily="2" charset="2"/>
              <a:buChar char="Ø"/>
            </a:pPr>
            <a:r>
              <a:rPr lang="zh-CN" altLang="en-US" b="0" dirty="0">
                <a:latin typeface="+mn-ea"/>
                <a:ea typeface="+mn-ea"/>
              </a:rPr>
              <a:t>分区大小相等</a:t>
            </a:r>
            <a:endParaRPr lang="en-US" altLang="zh-CN" b="0" dirty="0">
              <a:latin typeface="+mn-ea"/>
              <a:ea typeface="+mn-ea"/>
            </a:endParaRPr>
          </a:p>
          <a:p>
            <a:pPr lvl="1">
              <a:lnSpc>
                <a:spcPct val="120000"/>
              </a:lnSpc>
              <a:spcAft>
                <a:spcPct val="20000"/>
              </a:spcAft>
              <a:buFont typeface="Wingdings" pitchFamily="2" charset="2"/>
              <a:buChar char="Ø"/>
            </a:pPr>
            <a:r>
              <a:rPr lang="zh-CN" altLang="en-US" b="0" dirty="0">
                <a:latin typeface="+mn-ea"/>
                <a:ea typeface="+mn-ea"/>
              </a:rPr>
              <a:t>分区大小不等</a:t>
            </a:r>
          </a:p>
        </p:txBody>
      </p:sp>
      <p:sp>
        <p:nvSpPr>
          <p:cNvPr id="288771"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3.2.1 </a:t>
            </a:r>
            <a:r>
              <a:rPr kumimoji="0" lang="zh-CN" altLang="en-US" sz="4000" b="1" dirty="0">
                <a:solidFill>
                  <a:srgbClr val="FE0000"/>
                </a:solidFill>
                <a:ea typeface="黑体" pitchFamily="49" charset="-122"/>
                <a:cs typeface="Times New Roman" pitchFamily="18" charset="0"/>
              </a:rPr>
              <a:t>固定分区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8770">
                                            <p:txEl>
                                              <p:pRg st="0" end="0"/>
                                            </p:txEl>
                                          </p:spTgt>
                                        </p:tgtEl>
                                        <p:attrNameLst>
                                          <p:attrName>style.visibility</p:attrName>
                                        </p:attrNameLst>
                                      </p:cBhvr>
                                      <p:to>
                                        <p:strVal val="visible"/>
                                      </p:to>
                                    </p:set>
                                    <p:anim calcmode="lin" valueType="num">
                                      <p:cBhvr additive="base">
                                        <p:cTn id="7" dur="500" fill="hold"/>
                                        <p:tgtEl>
                                          <p:spTgt spid="2887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87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8770">
                                            <p:txEl>
                                              <p:pRg st="1" end="1"/>
                                            </p:txEl>
                                          </p:spTgt>
                                        </p:tgtEl>
                                        <p:attrNameLst>
                                          <p:attrName>style.visibility</p:attrName>
                                        </p:attrNameLst>
                                      </p:cBhvr>
                                      <p:to>
                                        <p:strVal val="visible"/>
                                      </p:to>
                                    </p:set>
                                    <p:anim calcmode="lin" valueType="num">
                                      <p:cBhvr additive="base">
                                        <p:cTn id="13" dur="1000" fill="hold"/>
                                        <p:tgtEl>
                                          <p:spTgt spid="288770">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87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88770">
                                            <p:txEl>
                                              <p:pRg st="2" end="2"/>
                                            </p:txEl>
                                          </p:spTgt>
                                        </p:tgtEl>
                                        <p:attrNameLst>
                                          <p:attrName>style.visibility</p:attrName>
                                        </p:attrNameLst>
                                      </p:cBhvr>
                                      <p:to>
                                        <p:strVal val="visible"/>
                                      </p:to>
                                    </p:set>
                                    <p:anim calcmode="lin" valueType="num">
                                      <p:cBhvr additive="base">
                                        <p:cTn id="19" dur="1000" fill="hold"/>
                                        <p:tgtEl>
                                          <p:spTgt spid="288770">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887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88770">
                                            <p:txEl>
                                              <p:pRg st="3" end="3"/>
                                            </p:txEl>
                                          </p:spTgt>
                                        </p:tgtEl>
                                        <p:attrNameLst>
                                          <p:attrName>style.visibility</p:attrName>
                                        </p:attrNameLst>
                                      </p:cBhvr>
                                      <p:to>
                                        <p:strVal val="visible"/>
                                      </p:to>
                                    </p:set>
                                    <p:anim calcmode="lin" valueType="num">
                                      <p:cBhvr additive="base">
                                        <p:cTn id="25" dur="1000" fill="hold"/>
                                        <p:tgtEl>
                                          <p:spTgt spid="288770">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887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88770">
                                            <p:txEl>
                                              <p:pRg st="4" end="4"/>
                                            </p:txEl>
                                          </p:spTgt>
                                        </p:tgtEl>
                                        <p:attrNameLst>
                                          <p:attrName>style.visibility</p:attrName>
                                        </p:attrNameLst>
                                      </p:cBhvr>
                                      <p:to>
                                        <p:strVal val="visible"/>
                                      </p:to>
                                    </p:set>
                                    <p:anim calcmode="lin" valueType="num">
                                      <p:cBhvr additive="base">
                                        <p:cTn id="31" dur="1000" fill="hold"/>
                                        <p:tgtEl>
                                          <p:spTgt spid="288770">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887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88770">
                                            <p:txEl>
                                              <p:pRg st="5" end="5"/>
                                            </p:txEl>
                                          </p:spTgt>
                                        </p:tgtEl>
                                        <p:attrNameLst>
                                          <p:attrName>style.visibility</p:attrName>
                                        </p:attrNameLst>
                                      </p:cBhvr>
                                      <p:to>
                                        <p:strVal val="visible"/>
                                      </p:to>
                                    </p:set>
                                    <p:anim calcmode="lin" valueType="num">
                                      <p:cBhvr additive="base">
                                        <p:cTn id="37" dur="1000" fill="hold"/>
                                        <p:tgtEl>
                                          <p:spTgt spid="288770">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8877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88770">
                                            <p:txEl>
                                              <p:pRg st="6" end="6"/>
                                            </p:txEl>
                                          </p:spTgt>
                                        </p:tgtEl>
                                        <p:attrNameLst>
                                          <p:attrName>style.visibility</p:attrName>
                                        </p:attrNameLst>
                                      </p:cBhvr>
                                      <p:to>
                                        <p:strVal val="visible"/>
                                      </p:to>
                                    </p:set>
                                    <p:anim calcmode="lin" valueType="num">
                                      <p:cBhvr additive="base">
                                        <p:cTn id="43" dur="1000" fill="hold"/>
                                        <p:tgtEl>
                                          <p:spTgt spid="288770">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28877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p:cNvSpPr>
          <p:nvPr>
            <p:ph type="body" idx="4294967295"/>
          </p:nvPr>
        </p:nvSpPr>
        <p:spPr>
          <a:xfrm>
            <a:off x="0" y="981075"/>
            <a:ext cx="9144000" cy="5256213"/>
          </a:xfrm>
        </p:spPr>
        <p:txBody>
          <a:bodyPr/>
          <a:lstStyle/>
          <a:p>
            <a:pPr>
              <a:buFont typeface="Wingdings" pitchFamily="2" charset="2"/>
              <a:buChar char="l"/>
            </a:pPr>
            <a:r>
              <a:rPr lang="zh-CN" altLang="en-US" dirty="0">
                <a:latin typeface="+mn-ea"/>
                <a:ea typeface="+mn-ea"/>
              </a:rPr>
              <a:t>分区大小相等</a:t>
            </a:r>
          </a:p>
        </p:txBody>
      </p:sp>
      <p:sp>
        <p:nvSpPr>
          <p:cNvPr id="581635"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3.2.1 </a:t>
            </a:r>
            <a:r>
              <a:rPr kumimoji="0" lang="zh-CN" altLang="en-US" sz="4000" b="1" dirty="0">
                <a:solidFill>
                  <a:srgbClr val="FE0000"/>
                </a:solidFill>
                <a:ea typeface="黑体" pitchFamily="49" charset="-122"/>
                <a:cs typeface="Times New Roman" pitchFamily="18" charset="0"/>
              </a:rPr>
              <a:t>固定分区</a:t>
            </a:r>
          </a:p>
        </p:txBody>
      </p:sp>
      <p:pic>
        <p:nvPicPr>
          <p:cNvPr id="67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1196752"/>
            <a:ext cx="1381125"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1634">
                                            <p:txEl>
                                              <p:pRg st="0" end="0"/>
                                            </p:txEl>
                                          </p:spTgt>
                                        </p:tgtEl>
                                        <p:attrNameLst>
                                          <p:attrName>style.visibility</p:attrName>
                                        </p:attrNameLst>
                                      </p:cBhvr>
                                      <p:to>
                                        <p:strVal val="visible"/>
                                      </p:to>
                                    </p:set>
                                    <p:anim calcmode="lin" valueType="num">
                                      <p:cBhvr additive="base">
                                        <p:cTn id="7" dur="1000" fill="hold"/>
                                        <p:tgtEl>
                                          <p:spTgt spid="58163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816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78914"/>
                                        </p:tgtEl>
                                        <p:attrNameLst>
                                          <p:attrName>style.visibility</p:attrName>
                                        </p:attrNameLst>
                                      </p:cBhvr>
                                      <p:to>
                                        <p:strVal val="visible"/>
                                      </p:to>
                                    </p:set>
                                    <p:animEffect transition="in" filter="circle(in)">
                                      <p:cBhvr>
                                        <p:cTn id="13" dur="2000"/>
                                        <p:tgtEl>
                                          <p:spTgt spid="67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p:cNvSpPr>
          <p:nvPr>
            <p:ph type="body" idx="4294967295"/>
          </p:nvPr>
        </p:nvSpPr>
        <p:spPr>
          <a:xfrm>
            <a:off x="0" y="1052513"/>
            <a:ext cx="9144000" cy="5256212"/>
          </a:xfrm>
        </p:spPr>
        <p:txBody>
          <a:bodyPr/>
          <a:lstStyle/>
          <a:p>
            <a:pPr>
              <a:lnSpc>
                <a:spcPct val="120000"/>
              </a:lnSpc>
              <a:spcAft>
                <a:spcPct val="20000"/>
              </a:spcAft>
              <a:buFont typeface="Wingdings" pitchFamily="2" charset="2"/>
              <a:buChar char="l"/>
            </a:pPr>
            <a:r>
              <a:rPr lang="zh-CN" altLang="en-US" dirty="0">
                <a:latin typeface="+mn-ea"/>
                <a:ea typeface="+mn-ea"/>
              </a:rPr>
              <a:t>分区大小相同时存在的问题</a:t>
            </a:r>
          </a:p>
          <a:p>
            <a:pPr lvl="1">
              <a:lnSpc>
                <a:spcPct val="120000"/>
              </a:lnSpc>
              <a:spcAft>
                <a:spcPct val="20000"/>
              </a:spcAft>
              <a:buFont typeface="Wingdings" pitchFamily="2" charset="2"/>
              <a:buChar char="Ø"/>
            </a:pPr>
            <a:r>
              <a:rPr lang="zh-CN" altLang="en-US" b="0" dirty="0">
                <a:latin typeface="+mn-ea"/>
                <a:ea typeface="+mn-ea"/>
              </a:rPr>
              <a:t>程序不能太大而不能放到一个分区中</a:t>
            </a:r>
          </a:p>
          <a:p>
            <a:pPr lvl="2">
              <a:lnSpc>
                <a:spcPct val="120000"/>
              </a:lnSpc>
            </a:pPr>
            <a:r>
              <a:rPr lang="zh-CN" altLang="en-US" sz="2400" b="0" dirty="0">
                <a:latin typeface="+mn-ea"/>
                <a:ea typeface="+mn-ea"/>
              </a:rPr>
              <a:t>程序员必须使用</a:t>
            </a:r>
            <a:r>
              <a:rPr lang="zh-CN" altLang="en-US" sz="2400" dirty="0">
                <a:latin typeface="+mn-ea"/>
                <a:ea typeface="+mn-ea"/>
              </a:rPr>
              <a:t>覆盖</a:t>
            </a:r>
            <a:r>
              <a:rPr lang="zh-CN" altLang="en-US" sz="2400" b="0" dirty="0">
                <a:latin typeface="+mn-ea"/>
                <a:ea typeface="+mn-ea"/>
              </a:rPr>
              <a:t>技术设计程序</a:t>
            </a:r>
            <a:endParaRPr lang="zh-CN" altLang="en-US" dirty="0">
              <a:latin typeface="+mn-ea"/>
              <a:ea typeface="+mn-ea"/>
            </a:endParaRPr>
          </a:p>
          <a:p>
            <a:pPr lvl="1">
              <a:lnSpc>
                <a:spcPct val="120000"/>
              </a:lnSpc>
              <a:spcAft>
                <a:spcPct val="20000"/>
              </a:spcAft>
              <a:buFont typeface="Wingdings" pitchFamily="2" charset="2"/>
              <a:buChar char="Ø"/>
            </a:pPr>
            <a:r>
              <a:rPr lang="zh-CN" altLang="en-US" b="0" dirty="0">
                <a:latin typeface="+mn-ea"/>
                <a:ea typeface="+mn-ea"/>
              </a:rPr>
              <a:t>内存的利用率非常低</a:t>
            </a:r>
          </a:p>
          <a:p>
            <a:pPr lvl="2">
              <a:lnSpc>
                <a:spcPct val="120000"/>
              </a:lnSpc>
            </a:pPr>
            <a:r>
              <a:rPr lang="zh-CN" altLang="en-US" sz="2400" b="0" dirty="0">
                <a:solidFill>
                  <a:prstClr val="black"/>
                </a:solidFill>
                <a:latin typeface="+mn-ea"/>
                <a:ea typeface="+mn-ea"/>
              </a:rPr>
              <a:t>很小的程序也必须占据一个完整的分区序</a:t>
            </a:r>
            <a:endParaRPr lang="en-US" altLang="zh-CN" sz="2400" b="0" dirty="0">
              <a:solidFill>
                <a:prstClr val="black"/>
              </a:solidFill>
              <a:latin typeface="+mn-ea"/>
              <a:ea typeface="+mn-ea"/>
            </a:endParaRPr>
          </a:p>
          <a:p>
            <a:pPr lvl="2">
              <a:lnSpc>
                <a:spcPct val="120000"/>
              </a:lnSpc>
            </a:pPr>
            <a:r>
              <a:rPr lang="zh-CN" altLang="en-US" sz="2400" dirty="0">
                <a:solidFill>
                  <a:prstClr val="black"/>
                </a:solidFill>
                <a:latin typeface="+mn-ea"/>
                <a:ea typeface="+mn-ea"/>
              </a:rPr>
              <a:t>内存碎片</a:t>
            </a:r>
            <a:r>
              <a:rPr lang="zh-CN" altLang="en-US" sz="2400" b="0" dirty="0">
                <a:solidFill>
                  <a:prstClr val="black"/>
                </a:solidFill>
                <a:latin typeface="+mn-ea"/>
                <a:ea typeface="+mn-ea"/>
              </a:rPr>
              <a:t>（</a:t>
            </a:r>
            <a:r>
              <a:rPr lang="en-US" altLang="zh-CN" sz="2400" b="0" dirty="0">
                <a:solidFill>
                  <a:prstClr val="black"/>
                </a:solidFill>
                <a:latin typeface="+mn-ea"/>
                <a:ea typeface="+mn-ea"/>
              </a:rPr>
              <a:t>internal fragmentation</a:t>
            </a:r>
            <a:r>
              <a:rPr lang="zh-CN" altLang="en-US" sz="2400" b="0" dirty="0">
                <a:solidFill>
                  <a:prstClr val="black"/>
                </a:solidFill>
                <a:latin typeface="+mn-ea"/>
                <a:ea typeface="+mn-ea"/>
              </a:rPr>
              <a:t>） </a:t>
            </a:r>
            <a:endParaRPr lang="en-US" altLang="zh-CN" sz="2400" b="0" dirty="0">
              <a:solidFill>
                <a:prstClr val="black"/>
              </a:solidFill>
              <a:latin typeface="+mn-ea"/>
              <a:ea typeface="+mn-ea"/>
            </a:endParaRPr>
          </a:p>
          <a:p>
            <a:pPr marL="914400" lvl="2" indent="0">
              <a:lnSpc>
                <a:spcPct val="120000"/>
              </a:lnSpc>
              <a:buNone/>
            </a:pPr>
            <a:r>
              <a:rPr lang="zh-CN" altLang="en-US" sz="2400" b="0" dirty="0">
                <a:solidFill>
                  <a:prstClr val="black"/>
                </a:solidFill>
                <a:latin typeface="+mn-ea"/>
                <a:ea typeface="+mn-ea"/>
              </a:rPr>
              <a:t>　由于装入的数据块小于分区大小，分区内部存在空间浪费</a:t>
            </a:r>
          </a:p>
          <a:p>
            <a:pPr marL="914400" lvl="2" indent="0">
              <a:lnSpc>
                <a:spcPct val="120000"/>
              </a:lnSpc>
              <a:buNone/>
            </a:pPr>
            <a:endParaRPr lang="zh-CN" altLang="en-US" sz="2400" b="0" dirty="0">
              <a:solidFill>
                <a:prstClr val="black"/>
              </a:solidFill>
              <a:latin typeface="宋体"/>
              <a:ea typeface="宋体"/>
            </a:endParaRPr>
          </a:p>
          <a:p>
            <a:pPr lvl="2">
              <a:lnSpc>
                <a:spcPct val="120000"/>
              </a:lnSpc>
            </a:pPr>
            <a:endParaRPr lang="zh-CN" altLang="en-US" dirty="0">
              <a:solidFill>
                <a:prstClr val="black"/>
              </a:solidFill>
            </a:endParaRPr>
          </a:p>
          <a:p>
            <a:pPr>
              <a:spcAft>
                <a:spcPct val="20000"/>
              </a:spcAft>
              <a:buFont typeface="Arial" charset="0"/>
              <a:buNone/>
            </a:pPr>
            <a:endParaRPr lang="en-US" altLang="zh-CN" sz="2400" b="0" dirty="0">
              <a:effectLst>
                <a:outerShdw blurRad="38100" dist="38100" dir="2700000" algn="tl">
                  <a:srgbClr val="C0C0C0"/>
                </a:outerShdw>
              </a:effectLst>
              <a:latin typeface="楷体_GB2312" pitchFamily="49" charset="-122"/>
              <a:ea typeface="楷体_GB2312" pitchFamily="49" charset="-122"/>
            </a:endParaRPr>
          </a:p>
        </p:txBody>
      </p:sp>
      <p:sp>
        <p:nvSpPr>
          <p:cNvPr id="289795"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3.2.1 </a:t>
            </a:r>
            <a:r>
              <a:rPr kumimoji="0" lang="zh-CN" altLang="en-US" sz="4000" b="1" dirty="0">
                <a:solidFill>
                  <a:srgbClr val="FE0000"/>
                </a:solidFill>
                <a:ea typeface="黑体" pitchFamily="49" charset="-122"/>
                <a:cs typeface="Times New Roman" pitchFamily="18" charset="0"/>
              </a:rPr>
              <a:t>固定分区</a:t>
            </a:r>
          </a:p>
        </p:txBody>
      </p:sp>
      <p:pic>
        <p:nvPicPr>
          <p:cNvPr id="4" name="Picture 3"/>
          <p:cNvPicPr>
            <a:picLocks noChangeAspect="1"/>
          </p:cNvPicPr>
          <p:nvPr/>
        </p:nvPicPr>
        <p:blipFill>
          <a:blip r:embed="rId2"/>
          <a:stretch>
            <a:fillRect/>
          </a:stretch>
        </p:blipFill>
        <p:spPr>
          <a:xfrm>
            <a:off x="7956376" y="5124474"/>
            <a:ext cx="1091018" cy="11128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9794">
                                            <p:txEl>
                                              <p:pRg st="0" end="0"/>
                                            </p:txEl>
                                          </p:spTgt>
                                        </p:tgtEl>
                                        <p:attrNameLst>
                                          <p:attrName>style.visibility</p:attrName>
                                        </p:attrNameLst>
                                      </p:cBhvr>
                                      <p:to>
                                        <p:strVal val="visible"/>
                                      </p:to>
                                    </p:set>
                                    <p:anim calcmode="lin" valueType="num">
                                      <p:cBhvr additive="base">
                                        <p:cTn id="7" dur="500" fill="hold"/>
                                        <p:tgtEl>
                                          <p:spTgt spid="2897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97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9794">
                                            <p:txEl>
                                              <p:pRg st="1" end="1"/>
                                            </p:txEl>
                                          </p:spTgt>
                                        </p:tgtEl>
                                        <p:attrNameLst>
                                          <p:attrName>style.visibility</p:attrName>
                                        </p:attrNameLst>
                                      </p:cBhvr>
                                      <p:to>
                                        <p:strVal val="visible"/>
                                      </p:to>
                                    </p:set>
                                    <p:anim calcmode="lin" valueType="num">
                                      <p:cBhvr additive="base">
                                        <p:cTn id="13" dur="1000" fill="hold"/>
                                        <p:tgtEl>
                                          <p:spTgt spid="28979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97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89794">
                                            <p:txEl>
                                              <p:pRg st="2" end="2"/>
                                            </p:txEl>
                                          </p:spTgt>
                                        </p:tgtEl>
                                        <p:attrNameLst>
                                          <p:attrName>style.visibility</p:attrName>
                                        </p:attrNameLst>
                                      </p:cBhvr>
                                      <p:to>
                                        <p:strVal val="visible"/>
                                      </p:to>
                                    </p:set>
                                    <p:animEffect transition="in" filter="circle(in)">
                                      <p:cBhvr>
                                        <p:cTn id="19" dur="2000"/>
                                        <p:tgtEl>
                                          <p:spTgt spid="28979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289794">
                                            <p:txEl>
                                              <p:pRg st="3" end="3"/>
                                            </p:txEl>
                                          </p:spTgt>
                                        </p:tgtEl>
                                        <p:attrNameLst>
                                          <p:attrName>style.visibility</p:attrName>
                                        </p:attrNameLst>
                                      </p:cBhvr>
                                      <p:to>
                                        <p:strVal val="visible"/>
                                      </p:to>
                                    </p:set>
                                    <p:animEffect transition="in" filter="circle(in)">
                                      <p:cBhvr>
                                        <p:cTn id="24" dur="2000"/>
                                        <p:tgtEl>
                                          <p:spTgt spid="28979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89794">
                                            <p:txEl>
                                              <p:pRg st="4" end="4"/>
                                            </p:txEl>
                                          </p:spTgt>
                                        </p:tgtEl>
                                        <p:attrNameLst>
                                          <p:attrName>style.visibility</p:attrName>
                                        </p:attrNameLst>
                                      </p:cBhvr>
                                      <p:to>
                                        <p:strVal val="visible"/>
                                      </p:to>
                                    </p:set>
                                    <p:animEffect transition="in" filter="circle(in)">
                                      <p:cBhvr>
                                        <p:cTn id="29" dur="2000"/>
                                        <p:tgtEl>
                                          <p:spTgt spid="28979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289794">
                                            <p:txEl>
                                              <p:pRg st="5" end="5"/>
                                            </p:txEl>
                                          </p:spTgt>
                                        </p:tgtEl>
                                        <p:attrNameLst>
                                          <p:attrName>style.visibility</p:attrName>
                                        </p:attrNameLst>
                                      </p:cBhvr>
                                      <p:to>
                                        <p:strVal val="visible"/>
                                      </p:to>
                                    </p:set>
                                    <p:animEffect transition="in" filter="circle(in)">
                                      <p:cBhvr>
                                        <p:cTn id="34" dur="2000"/>
                                        <p:tgtEl>
                                          <p:spTgt spid="289794">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289794">
                                            <p:txEl>
                                              <p:pRg st="6" end="6"/>
                                            </p:txEl>
                                          </p:spTgt>
                                        </p:tgtEl>
                                        <p:attrNameLst>
                                          <p:attrName>style.visibility</p:attrName>
                                        </p:attrNameLst>
                                      </p:cBhvr>
                                      <p:to>
                                        <p:strVal val="visible"/>
                                      </p:to>
                                    </p:set>
                                    <p:animEffect transition="in" filter="circle(in)">
                                      <p:cBhvr>
                                        <p:cTn id="39" dur="2000"/>
                                        <p:tgtEl>
                                          <p:spTgt spid="2897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graphicFrame>
        <p:nvGraphicFramePr>
          <p:cNvPr id="251945" name="Object 41"/>
          <p:cNvGraphicFramePr>
            <a:graphicFrameLocks noGrp="1" noChangeAspect="1"/>
          </p:cNvGraphicFramePr>
          <p:nvPr>
            <p:extLst>
              <p:ext uri="{D42A27DB-BD31-4B8C-83A1-F6EECF244321}">
                <p14:modId xmlns:p14="http://schemas.microsoft.com/office/powerpoint/2010/main" val="3283375624"/>
              </p:ext>
            </p:extLst>
          </p:nvPr>
        </p:nvGraphicFramePr>
        <p:xfrm>
          <a:off x="250825" y="1268958"/>
          <a:ext cx="8496300" cy="4032250"/>
        </p:xfrm>
        <a:graphic>
          <a:graphicData uri="http://schemas.openxmlformats.org/presentationml/2006/ole">
            <mc:AlternateContent xmlns:mc="http://schemas.openxmlformats.org/markup-compatibility/2006">
              <mc:Choice xmlns:v="urn:schemas-microsoft-com:vml" Requires="v">
                <p:oleObj spid="_x0000_s677959" name="Visio" r:id="rId3" imgW="5312976" imgH="2746844" progId="Visio.Drawing.11">
                  <p:embed/>
                </p:oleObj>
              </mc:Choice>
              <mc:Fallback>
                <p:oleObj name="Visio" r:id="rId3" imgW="5312976" imgH="2746844" progId="Visio.Drawing.11">
                  <p:embed/>
                  <p:pic>
                    <p:nvPicPr>
                      <p:cNvPr id="0" name=""/>
                      <p:cNvPicPr>
                        <a:picLocks noGrp="1" noChangeAspect="1" noChangeArrowheads="1"/>
                      </p:cNvPicPr>
                      <p:nvPr/>
                    </p:nvPicPr>
                    <p:blipFill>
                      <a:blip r:embed="rId4"/>
                      <a:srcRect/>
                      <a:stretch>
                        <a:fillRect/>
                      </a:stretch>
                    </p:blipFill>
                    <p:spPr bwMode="auto">
                      <a:xfrm>
                        <a:off x="250825" y="1268958"/>
                        <a:ext cx="84963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7" name="直接连接符 6"/>
          <p:cNvCxnSpPr/>
          <p:nvPr/>
        </p:nvCxnSpPr>
        <p:spPr>
          <a:xfrm>
            <a:off x="3417888" y="1843088"/>
            <a:ext cx="0" cy="3673475"/>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6083300" y="1843088"/>
            <a:ext cx="0" cy="3673475"/>
          </a:xfrm>
          <a:prstGeom prst="line">
            <a:avLst/>
          </a:prstGeom>
          <a:ln>
            <a:prstDash val="dash"/>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06933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51945"/>
                                        </p:tgtEl>
                                        <p:attrNameLst>
                                          <p:attrName>style.visibility</p:attrName>
                                        </p:attrNameLst>
                                      </p:cBhvr>
                                      <p:to>
                                        <p:strVal val="visible"/>
                                      </p:to>
                                    </p:set>
                                    <p:animEffect transition="in" filter="circle(in)">
                                      <p:cBhvr>
                                        <p:cTn id="7" dur="2000"/>
                                        <p:tgtEl>
                                          <p:spTgt spid="2519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p:cNvSpPr>
          <p:nvPr>
            <p:ph type="body" idx="4294967295"/>
          </p:nvPr>
        </p:nvSpPr>
        <p:spPr>
          <a:xfrm>
            <a:off x="0" y="981075"/>
            <a:ext cx="9144000" cy="5256213"/>
          </a:xfrm>
        </p:spPr>
        <p:txBody>
          <a:bodyPr/>
          <a:lstStyle/>
          <a:p>
            <a:pPr>
              <a:buFont typeface="Wingdings" pitchFamily="2" charset="2"/>
              <a:buChar char="l"/>
            </a:pPr>
            <a:r>
              <a:rPr lang="zh-CN" altLang="en-US" dirty="0">
                <a:latin typeface="+mn-ea"/>
                <a:ea typeface="+mn-ea"/>
              </a:rPr>
              <a:t>分区大小不等</a:t>
            </a:r>
          </a:p>
        </p:txBody>
      </p:sp>
      <p:sp>
        <p:nvSpPr>
          <p:cNvPr id="581635"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3.2.1 </a:t>
            </a:r>
            <a:r>
              <a:rPr kumimoji="0" lang="zh-CN" altLang="en-US" sz="4000" b="1" dirty="0">
                <a:solidFill>
                  <a:srgbClr val="FE0000"/>
                </a:solidFill>
                <a:ea typeface="黑体" pitchFamily="49" charset="-122"/>
                <a:cs typeface="Times New Roman" pitchFamily="18" charset="0"/>
              </a:rPr>
              <a:t>固定分区</a:t>
            </a:r>
          </a:p>
        </p:txBody>
      </p:sp>
      <p:pic>
        <p:nvPicPr>
          <p:cNvPr id="67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013" y="1196752"/>
            <a:ext cx="1323975"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7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1634">
                                            <p:txEl>
                                              <p:pRg st="0" end="0"/>
                                            </p:txEl>
                                          </p:spTgt>
                                        </p:tgtEl>
                                        <p:attrNameLst>
                                          <p:attrName>style.visibility</p:attrName>
                                        </p:attrNameLst>
                                      </p:cBhvr>
                                      <p:to>
                                        <p:strVal val="visible"/>
                                      </p:to>
                                    </p:set>
                                    <p:anim calcmode="lin" valueType="num">
                                      <p:cBhvr additive="base">
                                        <p:cTn id="7" dur="1000" fill="hold"/>
                                        <p:tgtEl>
                                          <p:spTgt spid="58163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816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79938"/>
                                        </p:tgtEl>
                                        <p:attrNameLst>
                                          <p:attrName>style.visibility</p:attrName>
                                        </p:attrNameLst>
                                      </p:cBhvr>
                                      <p:to>
                                        <p:strVal val="visible"/>
                                      </p:to>
                                    </p:set>
                                    <p:animEffect transition="in" filter="circle(in)">
                                      <p:cBhvr>
                                        <p:cTn id="13" dur="2000"/>
                                        <p:tgtEl>
                                          <p:spTgt spid="67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p:cNvSpPr>
          <p:nvPr>
            <p:ph type="body" idx="4294967295"/>
          </p:nvPr>
        </p:nvSpPr>
        <p:spPr>
          <a:xfrm>
            <a:off x="0" y="981075"/>
            <a:ext cx="9144000" cy="5256213"/>
          </a:xfrm>
        </p:spPr>
        <p:txBody>
          <a:bodyPr/>
          <a:lstStyle/>
          <a:p>
            <a:pPr>
              <a:buFont typeface="Wingdings" pitchFamily="2" charset="2"/>
              <a:buChar char="l"/>
            </a:pPr>
            <a:r>
              <a:rPr lang="zh-CN" altLang="en-US" dirty="0">
                <a:latin typeface="+mn-ea"/>
                <a:ea typeface="+mn-ea"/>
              </a:rPr>
              <a:t>分区大小不等时的放置算法</a:t>
            </a:r>
          </a:p>
        </p:txBody>
      </p:sp>
      <p:sp>
        <p:nvSpPr>
          <p:cNvPr id="581635"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3.2.1 </a:t>
            </a:r>
            <a:r>
              <a:rPr kumimoji="0" lang="zh-CN" altLang="en-US" sz="4000" b="1" dirty="0">
                <a:solidFill>
                  <a:srgbClr val="FE0000"/>
                </a:solidFill>
                <a:ea typeface="黑体" pitchFamily="49" charset="-122"/>
                <a:cs typeface="Times New Roman" pitchFamily="18" charset="0"/>
              </a:rPr>
              <a:t>固定分区</a:t>
            </a:r>
          </a:p>
        </p:txBody>
      </p:sp>
      <p:pic>
        <p:nvPicPr>
          <p:cNvPr id="68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539558" cy="463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671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1634">
                                            <p:txEl>
                                              <p:pRg st="0" end="0"/>
                                            </p:txEl>
                                          </p:spTgt>
                                        </p:tgtEl>
                                        <p:attrNameLst>
                                          <p:attrName>style.visibility</p:attrName>
                                        </p:attrNameLst>
                                      </p:cBhvr>
                                      <p:to>
                                        <p:strVal val="visible"/>
                                      </p:to>
                                    </p:set>
                                    <p:anim calcmode="lin" valueType="num">
                                      <p:cBhvr additive="base">
                                        <p:cTn id="7" dur="1000" fill="hold"/>
                                        <p:tgtEl>
                                          <p:spTgt spid="58163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816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80962"/>
                                        </p:tgtEl>
                                        <p:attrNameLst>
                                          <p:attrName>style.visibility</p:attrName>
                                        </p:attrNameLst>
                                      </p:cBhvr>
                                      <p:to>
                                        <p:strVal val="visible"/>
                                      </p:to>
                                    </p:set>
                                    <p:animEffect transition="in" filter="circle(in)">
                                      <p:cBhvr>
                                        <p:cTn id="13" dur="2000"/>
                                        <p:tgtEl>
                                          <p:spTgt spid="68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p:cNvSpPr>
          <p:nvPr>
            <p:ph type="body" idx="4294967295"/>
          </p:nvPr>
        </p:nvSpPr>
        <p:spPr>
          <a:xfrm>
            <a:off x="0" y="1052513"/>
            <a:ext cx="9144000" cy="5256212"/>
          </a:xfrm>
        </p:spPr>
        <p:txBody>
          <a:bodyPr/>
          <a:lstStyle/>
          <a:p>
            <a:pPr>
              <a:lnSpc>
                <a:spcPct val="120000"/>
              </a:lnSpc>
              <a:spcAft>
                <a:spcPct val="20000"/>
              </a:spcAft>
              <a:buFont typeface="Wingdings" pitchFamily="2" charset="2"/>
              <a:buChar char="l"/>
            </a:pPr>
            <a:r>
              <a:rPr lang="zh-CN" altLang="en-US" dirty="0">
                <a:latin typeface="+mn-ea"/>
                <a:ea typeface="+mn-ea"/>
              </a:rPr>
              <a:t>分区大小不等时存在的问题</a:t>
            </a:r>
          </a:p>
          <a:p>
            <a:pPr lvl="1">
              <a:lnSpc>
                <a:spcPct val="120000"/>
              </a:lnSpc>
              <a:spcAft>
                <a:spcPct val="20000"/>
              </a:spcAft>
              <a:buFont typeface="Wingdings" pitchFamily="2" charset="2"/>
              <a:buChar char="Ø"/>
            </a:pPr>
            <a:r>
              <a:rPr lang="zh-CN" altLang="en-US" b="0" dirty="0">
                <a:latin typeface="+mn-ea"/>
                <a:ea typeface="+mn-ea"/>
              </a:rPr>
              <a:t>分区的数量在系统生成阶段已经确定，因而限制了系统活动（未挂起）进程的数量</a:t>
            </a:r>
          </a:p>
          <a:p>
            <a:pPr lvl="1">
              <a:lnSpc>
                <a:spcPct val="120000"/>
              </a:lnSpc>
              <a:spcAft>
                <a:spcPct val="20000"/>
              </a:spcAft>
              <a:buFont typeface="Wingdings" pitchFamily="2" charset="2"/>
              <a:buChar char="Ø"/>
            </a:pPr>
            <a:r>
              <a:rPr lang="zh-CN" altLang="en-US" b="0" dirty="0">
                <a:latin typeface="+mn-ea"/>
                <a:ea typeface="+mn-ea"/>
              </a:rPr>
              <a:t>小作业仍不能有效地利用分区空间</a:t>
            </a:r>
            <a:endParaRPr lang="en-US" altLang="zh-CN" b="0" dirty="0">
              <a:latin typeface="+mn-ea"/>
              <a:ea typeface="+mn-ea"/>
            </a:endParaRPr>
          </a:p>
          <a:p>
            <a:pPr marL="342900" lvl="1" indent="-342900">
              <a:lnSpc>
                <a:spcPct val="120000"/>
              </a:lnSpc>
              <a:spcAft>
                <a:spcPct val="20000"/>
              </a:spcAft>
              <a:buFont typeface="Wingdings" pitchFamily="2" charset="2"/>
              <a:buChar char="l"/>
            </a:pPr>
            <a:r>
              <a:rPr lang="zh-CN" altLang="en-US" sz="2800" dirty="0">
                <a:latin typeface="+mn-ea"/>
                <a:ea typeface="+mn-ea"/>
              </a:rPr>
              <a:t>固定分区的使用情况</a:t>
            </a:r>
          </a:p>
          <a:p>
            <a:pPr lvl="1">
              <a:lnSpc>
                <a:spcPct val="120000"/>
              </a:lnSpc>
              <a:spcAft>
                <a:spcPct val="20000"/>
              </a:spcAft>
              <a:buFont typeface="Wingdings" pitchFamily="2" charset="2"/>
              <a:buChar char="Ø"/>
            </a:pPr>
            <a:r>
              <a:rPr lang="zh-CN" altLang="en-US" b="0" dirty="0">
                <a:latin typeface="+mn-ea"/>
                <a:ea typeface="+mn-ea"/>
              </a:rPr>
              <a:t>早期</a:t>
            </a:r>
            <a:r>
              <a:rPr lang="en-US" altLang="zh-CN" b="0" dirty="0">
                <a:latin typeface="+mn-ea"/>
                <a:ea typeface="+mn-ea"/>
              </a:rPr>
              <a:t>IBM</a:t>
            </a:r>
            <a:r>
              <a:rPr lang="zh-CN" altLang="en-US" b="0" dirty="0">
                <a:latin typeface="+mn-ea"/>
                <a:ea typeface="+mn-ea"/>
              </a:rPr>
              <a:t>主机操作系统</a:t>
            </a:r>
            <a:r>
              <a:rPr lang="en-US" altLang="zh-CN" b="0" dirty="0">
                <a:latin typeface="+mn-ea"/>
                <a:ea typeface="+mn-ea"/>
              </a:rPr>
              <a:t>OS/MFT</a:t>
            </a:r>
            <a:r>
              <a:rPr lang="zh-CN" altLang="en-US" b="0" dirty="0">
                <a:latin typeface="+mn-ea"/>
                <a:ea typeface="+mn-ea"/>
              </a:rPr>
              <a:t>（</a:t>
            </a:r>
            <a:r>
              <a:rPr lang="en-US" altLang="zh-CN" b="0" dirty="0">
                <a:latin typeface="+mn-ea"/>
                <a:ea typeface="+mn-ea"/>
              </a:rPr>
              <a:t>Multiprogramming with a  Fixed Number of Tasks</a:t>
            </a:r>
            <a:r>
              <a:rPr lang="zh-CN" altLang="en-US" b="0" dirty="0">
                <a:latin typeface="+mn-ea"/>
                <a:ea typeface="+mn-ea"/>
              </a:rPr>
              <a:t>）</a:t>
            </a:r>
          </a:p>
          <a:p>
            <a:pPr lvl="1">
              <a:lnSpc>
                <a:spcPct val="120000"/>
              </a:lnSpc>
              <a:spcAft>
                <a:spcPct val="20000"/>
              </a:spcAft>
              <a:buFont typeface="Wingdings" pitchFamily="2" charset="2"/>
              <a:buChar char="Ø"/>
            </a:pPr>
            <a:endParaRPr lang="zh-CN" altLang="en-US" b="0" dirty="0">
              <a:latin typeface="+mn-ea"/>
              <a:ea typeface="+mn-ea"/>
            </a:endParaRPr>
          </a:p>
          <a:p>
            <a:pPr marL="914400" lvl="2" indent="0">
              <a:lnSpc>
                <a:spcPct val="120000"/>
              </a:lnSpc>
              <a:buNone/>
            </a:pPr>
            <a:endParaRPr lang="zh-CN" altLang="en-US" sz="2400" b="0" dirty="0">
              <a:solidFill>
                <a:prstClr val="black"/>
              </a:solidFill>
              <a:latin typeface="宋体"/>
              <a:ea typeface="宋体"/>
            </a:endParaRPr>
          </a:p>
          <a:p>
            <a:pPr lvl="2">
              <a:lnSpc>
                <a:spcPct val="120000"/>
              </a:lnSpc>
            </a:pPr>
            <a:endParaRPr lang="zh-CN" altLang="en-US" dirty="0">
              <a:solidFill>
                <a:prstClr val="black"/>
              </a:solidFill>
            </a:endParaRPr>
          </a:p>
          <a:p>
            <a:pPr>
              <a:spcAft>
                <a:spcPct val="20000"/>
              </a:spcAft>
              <a:buFont typeface="Arial" charset="0"/>
              <a:buNone/>
            </a:pPr>
            <a:endParaRPr lang="en-US" altLang="zh-CN" sz="2400" b="0" dirty="0">
              <a:effectLst>
                <a:outerShdw blurRad="38100" dist="38100" dir="2700000" algn="tl">
                  <a:srgbClr val="C0C0C0"/>
                </a:outerShdw>
              </a:effectLst>
              <a:latin typeface="楷体_GB2312" pitchFamily="49" charset="-122"/>
              <a:ea typeface="楷体_GB2312" pitchFamily="49" charset="-122"/>
            </a:endParaRPr>
          </a:p>
        </p:txBody>
      </p:sp>
      <p:sp>
        <p:nvSpPr>
          <p:cNvPr id="289795"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3.2.1 </a:t>
            </a:r>
            <a:r>
              <a:rPr kumimoji="0" lang="zh-CN" altLang="en-US" sz="4000" b="1" dirty="0">
                <a:solidFill>
                  <a:srgbClr val="FE0000"/>
                </a:solidFill>
                <a:ea typeface="黑体" pitchFamily="49" charset="-122"/>
                <a:cs typeface="Times New Roman" pitchFamily="18" charset="0"/>
              </a:rPr>
              <a:t>固定分区</a:t>
            </a:r>
          </a:p>
        </p:txBody>
      </p:sp>
      <p:pic>
        <p:nvPicPr>
          <p:cNvPr id="5" name="Picture 9"/>
          <p:cNvPicPr>
            <a:picLocks noChangeAspect="1"/>
          </p:cNvPicPr>
          <p:nvPr/>
        </p:nvPicPr>
        <p:blipFill>
          <a:blip r:embed="rId2"/>
          <a:stretch>
            <a:fillRect/>
          </a:stretch>
        </p:blipFill>
        <p:spPr>
          <a:xfrm>
            <a:off x="7524328" y="4597005"/>
            <a:ext cx="1371600" cy="1496291"/>
          </a:xfrm>
          <a:prstGeom prst="rect">
            <a:avLst/>
          </a:prstGeom>
        </p:spPr>
      </p:pic>
    </p:spTree>
    <p:extLst>
      <p:ext uri="{BB962C8B-B14F-4D97-AF65-F5344CB8AC3E}">
        <p14:creationId xmlns:p14="http://schemas.microsoft.com/office/powerpoint/2010/main" val="380114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9794">
                                            <p:txEl>
                                              <p:pRg st="0" end="0"/>
                                            </p:txEl>
                                          </p:spTgt>
                                        </p:tgtEl>
                                        <p:attrNameLst>
                                          <p:attrName>style.visibility</p:attrName>
                                        </p:attrNameLst>
                                      </p:cBhvr>
                                      <p:to>
                                        <p:strVal val="visible"/>
                                      </p:to>
                                    </p:set>
                                    <p:anim calcmode="lin" valueType="num">
                                      <p:cBhvr additive="base">
                                        <p:cTn id="7" dur="500" fill="hold"/>
                                        <p:tgtEl>
                                          <p:spTgt spid="2897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97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9794">
                                            <p:txEl>
                                              <p:pRg st="1" end="1"/>
                                            </p:txEl>
                                          </p:spTgt>
                                        </p:tgtEl>
                                        <p:attrNameLst>
                                          <p:attrName>style.visibility</p:attrName>
                                        </p:attrNameLst>
                                      </p:cBhvr>
                                      <p:to>
                                        <p:strVal val="visible"/>
                                      </p:to>
                                    </p:set>
                                    <p:anim calcmode="lin" valueType="num">
                                      <p:cBhvr additive="base">
                                        <p:cTn id="13" dur="1000" fill="hold"/>
                                        <p:tgtEl>
                                          <p:spTgt spid="28979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97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89794">
                                            <p:txEl>
                                              <p:pRg st="2" end="2"/>
                                            </p:txEl>
                                          </p:spTgt>
                                        </p:tgtEl>
                                        <p:attrNameLst>
                                          <p:attrName>style.visibility</p:attrName>
                                        </p:attrNameLst>
                                      </p:cBhvr>
                                      <p:to>
                                        <p:strVal val="visible"/>
                                      </p:to>
                                    </p:set>
                                    <p:animEffect transition="in" filter="circle(in)">
                                      <p:cBhvr>
                                        <p:cTn id="19" dur="2000"/>
                                        <p:tgtEl>
                                          <p:spTgt spid="28979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289794">
                                            <p:txEl>
                                              <p:pRg st="3" end="3"/>
                                            </p:txEl>
                                          </p:spTgt>
                                        </p:tgtEl>
                                        <p:attrNameLst>
                                          <p:attrName>style.visibility</p:attrName>
                                        </p:attrNameLst>
                                      </p:cBhvr>
                                      <p:to>
                                        <p:strVal val="visible"/>
                                      </p:to>
                                    </p:set>
                                    <p:animEffect transition="in" filter="circle(in)">
                                      <p:cBhvr>
                                        <p:cTn id="24" dur="2000"/>
                                        <p:tgtEl>
                                          <p:spTgt spid="28979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89794">
                                            <p:txEl>
                                              <p:pRg st="4" end="4"/>
                                            </p:txEl>
                                          </p:spTgt>
                                        </p:tgtEl>
                                        <p:attrNameLst>
                                          <p:attrName>style.visibility</p:attrName>
                                        </p:attrNameLst>
                                      </p:cBhvr>
                                      <p:to>
                                        <p:strVal val="visible"/>
                                      </p:to>
                                    </p:set>
                                    <p:animEffect transition="in" filter="circle(in)">
                                      <p:cBhvr>
                                        <p:cTn id="29" dur="2000"/>
                                        <p:tgtEl>
                                          <p:spTgt spid="2897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p:cNvSpPr>
          <p:nvPr>
            <p:ph type="body" idx="4294967295"/>
          </p:nvPr>
        </p:nvSpPr>
        <p:spPr>
          <a:xfrm>
            <a:off x="0" y="1052513"/>
            <a:ext cx="9144000" cy="5256212"/>
          </a:xfrm>
        </p:spPr>
        <p:txBody>
          <a:bodyPr/>
          <a:lstStyle/>
          <a:p>
            <a:pPr>
              <a:lnSpc>
                <a:spcPct val="120000"/>
              </a:lnSpc>
              <a:spcAft>
                <a:spcPct val="20000"/>
              </a:spcAft>
              <a:buFont typeface="Wingdings" pitchFamily="2" charset="2"/>
              <a:buChar char="l"/>
            </a:pPr>
            <a:r>
              <a:rPr lang="zh-CN" altLang="en-US" b="0" dirty="0">
                <a:latin typeface="+mn-ea"/>
                <a:ea typeface="+mn-ea"/>
              </a:rPr>
              <a:t>分区大小和数量不固定</a:t>
            </a:r>
          </a:p>
          <a:p>
            <a:pPr>
              <a:lnSpc>
                <a:spcPct val="120000"/>
              </a:lnSpc>
              <a:spcAft>
                <a:spcPct val="20000"/>
              </a:spcAft>
              <a:buFont typeface="Wingdings" pitchFamily="2" charset="2"/>
              <a:buChar char="l"/>
            </a:pPr>
            <a:r>
              <a:rPr lang="zh-CN" altLang="en-US" b="0" dirty="0">
                <a:latin typeface="+mn-ea"/>
                <a:ea typeface="+mn-ea"/>
              </a:rPr>
              <a:t>分配与进程需求完全一致的空闲内存空间</a:t>
            </a:r>
          </a:p>
          <a:p>
            <a:pPr>
              <a:lnSpc>
                <a:spcPct val="120000"/>
              </a:lnSpc>
              <a:spcAft>
                <a:spcPct val="20000"/>
              </a:spcAft>
              <a:buFont typeface="Wingdings" pitchFamily="2" charset="2"/>
              <a:buChar char="l"/>
            </a:pPr>
            <a:r>
              <a:rPr lang="zh-CN" altLang="en-US" b="0" dirty="0">
                <a:latin typeface="+mn-ea"/>
                <a:ea typeface="+mn-ea"/>
              </a:rPr>
              <a:t>曾用于</a:t>
            </a:r>
            <a:r>
              <a:rPr lang="en-US" altLang="zh-CN" b="0" dirty="0">
                <a:latin typeface="+mn-ea"/>
                <a:ea typeface="+mn-ea"/>
              </a:rPr>
              <a:t>IBM</a:t>
            </a:r>
            <a:r>
              <a:rPr lang="zh-CN" altLang="en-US" b="0" dirty="0">
                <a:latin typeface="+mn-ea"/>
                <a:ea typeface="+mn-ea"/>
              </a:rPr>
              <a:t>主机操作系统</a:t>
            </a:r>
            <a:r>
              <a:rPr lang="en-US" altLang="zh-CN" b="0" dirty="0">
                <a:latin typeface="+mn-ea"/>
                <a:ea typeface="+mn-ea"/>
              </a:rPr>
              <a:t>OS/MVT</a:t>
            </a:r>
            <a:r>
              <a:rPr lang="zh-CN" altLang="en-US" b="0" dirty="0">
                <a:latin typeface="+mn-ea"/>
                <a:ea typeface="+mn-ea"/>
              </a:rPr>
              <a:t>（</a:t>
            </a:r>
            <a:r>
              <a:rPr lang="en-US" altLang="zh-CN" b="0" dirty="0">
                <a:latin typeface="+mn-ea"/>
                <a:ea typeface="+mn-ea"/>
              </a:rPr>
              <a:t>Multiprogramming with a Variable Number of Tasks</a:t>
            </a:r>
            <a:r>
              <a:rPr lang="zh-CN" altLang="en-US" b="0" dirty="0">
                <a:latin typeface="+mn-ea"/>
                <a:ea typeface="+mn-ea"/>
              </a:rPr>
              <a:t>）</a:t>
            </a:r>
          </a:p>
          <a:p>
            <a:pPr marL="0" indent="0">
              <a:lnSpc>
                <a:spcPct val="90000"/>
              </a:lnSpc>
              <a:spcAft>
                <a:spcPct val="20000"/>
              </a:spcAft>
              <a:buNone/>
            </a:pPr>
            <a:endParaRPr lang="zh-CN" altLang="en-US" b="0" dirty="0">
              <a:ea typeface="黑体" pitchFamily="49" charset="-122"/>
            </a:endParaRPr>
          </a:p>
        </p:txBody>
      </p:sp>
      <p:sp>
        <p:nvSpPr>
          <p:cNvPr id="297987"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3.2.2 </a:t>
            </a:r>
            <a:r>
              <a:rPr kumimoji="0" lang="zh-CN" altLang="en-US" sz="4000" b="1" dirty="0">
                <a:solidFill>
                  <a:srgbClr val="FE0000"/>
                </a:solidFill>
                <a:ea typeface="黑体" pitchFamily="49" charset="-122"/>
                <a:cs typeface="Times New Roman" pitchFamily="18" charset="0"/>
              </a:rPr>
              <a:t>动态分区</a:t>
            </a:r>
          </a:p>
        </p:txBody>
      </p:sp>
      <p:pic>
        <p:nvPicPr>
          <p:cNvPr id="4" name="Picture 3"/>
          <p:cNvPicPr>
            <a:picLocks noChangeAspect="1"/>
          </p:cNvPicPr>
          <p:nvPr/>
        </p:nvPicPr>
        <p:blipFill>
          <a:blip r:embed="rId2"/>
          <a:stretch>
            <a:fillRect/>
          </a:stretch>
        </p:blipFill>
        <p:spPr>
          <a:xfrm>
            <a:off x="6809680" y="4509120"/>
            <a:ext cx="2082800" cy="1485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 calcmode="lin" valueType="num">
                                      <p:cBhvr additive="base">
                                        <p:cTn id="7" dur="500" fill="hold"/>
                                        <p:tgtEl>
                                          <p:spTgt spid="2979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79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7986">
                                            <p:txEl>
                                              <p:pRg st="1" end="1"/>
                                            </p:txEl>
                                          </p:spTgt>
                                        </p:tgtEl>
                                        <p:attrNameLst>
                                          <p:attrName>style.visibility</p:attrName>
                                        </p:attrNameLst>
                                      </p:cBhvr>
                                      <p:to>
                                        <p:strVal val="visible"/>
                                      </p:to>
                                    </p:set>
                                    <p:anim calcmode="lin" valueType="num">
                                      <p:cBhvr additive="base">
                                        <p:cTn id="13" dur="500" fill="hold"/>
                                        <p:tgtEl>
                                          <p:spTgt spid="2979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79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7986">
                                            <p:txEl>
                                              <p:pRg st="2" end="2"/>
                                            </p:txEl>
                                          </p:spTgt>
                                        </p:tgtEl>
                                        <p:attrNameLst>
                                          <p:attrName>style.visibility</p:attrName>
                                        </p:attrNameLst>
                                      </p:cBhvr>
                                      <p:to>
                                        <p:strVal val="visible"/>
                                      </p:to>
                                    </p:set>
                                    <p:anim calcmode="lin" valueType="num">
                                      <p:cBhvr additive="base">
                                        <p:cTn id="19" dur="500" fill="hold"/>
                                        <p:tgtEl>
                                          <p:spTgt spid="29798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798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p:cNvSpPr>
          <p:nvPr>
            <p:ph type="body" idx="4294967295"/>
          </p:nvPr>
        </p:nvSpPr>
        <p:spPr>
          <a:xfrm>
            <a:off x="0" y="1052513"/>
            <a:ext cx="9144000" cy="5256212"/>
          </a:xfrm>
        </p:spPr>
        <p:txBody>
          <a:bodyPr/>
          <a:lstStyle/>
          <a:p>
            <a:pPr>
              <a:lnSpc>
                <a:spcPct val="120000"/>
              </a:lnSpc>
              <a:spcAft>
                <a:spcPct val="20000"/>
              </a:spcAft>
              <a:buFont typeface="Wingdings" pitchFamily="2" charset="2"/>
              <a:buChar char="l"/>
            </a:pPr>
            <a:r>
              <a:rPr lang="zh-CN" altLang="en-US" dirty="0">
                <a:latin typeface="+mn-ea"/>
                <a:ea typeface="+mn-ea"/>
              </a:rPr>
              <a:t>动态分区的效果</a:t>
            </a:r>
          </a:p>
          <a:p>
            <a:pPr marL="0" indent="0">
              <a:lnSpc>
                <a:spcPct val="90000"/>
              </a:lnSpc>
              <a:spcAft>
                <a:spcPct val="20000"/>
              </a:spcAft>
              <a:buNone/>
            </a:pPr>
            <a:endParaRPr lang="zh-CN" altLang="en-US" b="0" dirty="0">
              <a:ea typeface="黑体" pitchFamily="49" charset="-122"/>
            </a:endParaRPr>
          </a:p>
        </p:txBody>
      </p:sp>
      <p:sp>
        <p:nvSpPr>
          <p:cNvPr id="297987"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3.2.2 </a:t>
            </a:r>
            <a:r>
              <a:rPr kumimoji="0" lang="zh-CN" altLang="en-US" sz="4000" b="1" dirty="0">
                <a:solidFill>
                  <a:srgbClr val="FE0000"/>
                </a:solidFill>
                <a:ea typeface="黑体" pitchFamily="49" charset="-122"/>
                <a:cs typeface="Times New Roman" pitchFamily="18" charset="0"/>
              </a:rPr>
              <a:t>动态分区</a:t>
            </a:r>
          </a:p>
        </p:txBody>
      </p:sp>
      <p:pic>
        <p:nvPicPr>
          <p:cNvPr id="68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196752"/>
            <a:ext cx="5112568" cy="5006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3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 calcmode="lin" valueType="num">
                                      <p:cBhvr additive="base">
                                        <p:cTn id="7" dur="500" fill="hold"/>
                                        <p:tgtEl>
                                          <p:spTgt spid="2979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79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81986"/>
                                        </p:tgtEl>
                                        <p:attrNameLst>
                                          <p:attrName>style.visibility</p:attrName>
                                        </p:attrNameLst>
                                      </p:cBhvr>
                                      <p:to>
                                        <p:strVal val="visible"/>
                                      </p:to>
                                    </p:set>
                                    <p:animEffect transition="in" filter="circle(in)">
                                      <p:cBhvr>
                                        <p:cTn id="13" dur="2000"/>
                                        <p:tgtEl>
                                          <p:spTgt spid="68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3.2.2 </a:t>
            </a:r>
            <a:r>
              <a:rPr kumimoji="0" lang="zh-CN" altLang="en-US" sz="4000" b="1" dirty="0">
                <a:solidFill>
                  <a:srgbClr val="FE0000"/>
                </a:solidFill>
                <a:ea typeface="黑体" pitchFamily="49" charset="-122"/>
                <a:cs typeface="Times New Roman" pitchFamily="18" charset="0"/>
              </a:rPr>
              <a:t>动态分区</a:t>
            </a:r>
          </a:p>
        </p:txBody>
      </p:sp>
      <p:graphicFrame>
        <p:nvGraphicFramePr>
          <p:cNvPr id="5" name="Diagram 3">
            <a:extLst>
              <a:ext uri="{FF2B5EF4-FFF2-40B4-BE49-F238E27FC236}">
                <a16:creationId xmlns:a16="http://schemas.microsoft.com/office/drawing/2014/main" id="{2141C35B-90E9-164A-8327-C3342AAC8C69}"/>
              </a:ext>
            </a:extLst>
          </p:cNvPr>
          <p:cNvGraphicFramePr/>
          <p:nvPr>
            <p:extLst>
              <p:ext uri="{D42A27DB-BD31-4B8C-83A1-F6EECF244321}">
                <p14:modId xmlns:p14="http://schemas.microsoft.com/office/powerpoint/2010/main" val="397785971"/>
              </p:ext>
            </p:extLst>
          </p:nvPr>
        </p:nvGraphicFramePr>
        <p:xfrm>
          <a:off x="467544" y="1268760"/>
          <a:ext cx="8242093"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458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p:cNvSpPr>
          <p:nvPr>
            <p:ph type="body" idx="4294967295"/>
          </p:nvPr>
        </p:nvSpPr>
        <p:spPr>
          <a:xfrm>
            <a:off x="0" y="1052513"/>
            <a:ext cx="9144000" cy="5256212"/>
          </a:xfrm>
        </p:spPr>
        <p:txBody>
          <a:bodyPr/>
          <a:lstStyle/>
          <a:p>
            <a:pPr>
              <a:lnSpc>
                <a:spcPct val="120000"/>
              </a:lnSpc>
              <a:spcAft>
                <a:spcPct val="10000"/>
              </a:spcAft>
              <a:buFont typeface="Wingdings" pitchFamily="2" charset="2"/>
              <a:buChar char="l"/>
            </a:pPr>
            <a:r>
              <a:rPr lang="zh-CN" altLang="en-US" dirty="0">
                <a:latin typeface="+mn-ea"/>
                <a:ea typeface="+mn-ea"/>
              </a:rPr>
              <a:t>分区分配算法</a:t>
            </a:r>
          </a:p>
          <a:p>
            <a:pPr lvl="1">
              <a:lnSpc>
                <a:spcPct val="120000"/>
              </a:lnSpc>
              <a:spcAft>
                <a:spcPct val="10000"/>
              </a:spcAft>
              <a:buFont typeface="Wingdings" pitchFamily="2" charset="2"/>
              <a:buChar char="Ø"/>
            </a:pPr>
            <a:r>
              <a:rPr lang="zh-CN" altLang="en-US" b="0" dirty="0">
                <a:latin typeface="+mn-ea"/>
                <a:ea typeface="+mn-ea"/>
              </a:rPr>
              <a:t>首次匹配（</a:t>
            </a:r>
            <a:r>
              <a:rPr lang="en-US" altLang="zh-CN" b="0" dirty="0">
                <a:latin typeface="+mn-ea"/>
                <a:ea typeface="+mn-ea"/>
              </a:rPr>
              <a:t>First Fit</a:t>
            </a:r>
            <a:r>
              <a:rPr lang="zh-CN" altLang="en-US" b="0" dirty="0">
                <a:latin typeface="+mn-ea"/>
                <a:ea typeface="+mn-ea"/>
              </a:rPr>
              <a:t>）</a:t>
            </a:r>
          </a:p>
          <a:p>
            <a:pPr lvl="1">
              <a:lnSpc>
                <a:spcPct val="120000"/>
              </a:lnSpc>
              <a:spcAft>
                <a:spcPct val="10000"/>
              </a:spcAft>
              <a:buFont typeface="Wingdings" pitchFamily="2" charset="2"/>
              <a:buChar char="Ø"/>
            </a:pPr>
            <a:r>
              <a:rPr lang="zh-CN" altLang="en-US" b="0" dirty="0">
                <a:latin typeface="+mn-ea"/>
                <a:ea typeface="+mn-ea"/>
              </a:rPr>
              <a:t>下次</a:t>
            </a:r>
            <a:r>
              <a:rPr lang="en-US" altLang="zh-CN" b="0" dirty="0">
                <a:latin typeface="+mn-ea"/>
                <a:ea typeface="+mn-ea"/>
              </a:rPr>
              <a:t>/</a:t>
            </a:r>
            <a:r>
              <a:rPr lang="zh-CN" altLang="en-US" b="0" dirty="0">
                <a:latin typeface="+mn-ea"/>
                <a:ea typeface="+mn-ea"/>
              </a:rPr>
              <a:t>循环匹配（</a:t>
            </a:r>
            <a:r>
              <a:rPr lang="en-US" altLang="zh-CN" b="0" dirty="0">
                <a:latin typeface="+mn-ea"/>
                <a:ea typeface="+mn-ea"/>
              </a:rPr>
              <a:t>Next Fit</a:t>
            </a:r>
            <a:r>
              <a:rPr lang="zh-CN" altLang="en-US" b="0" dirty="0">
                <a:latin typeface="+mn-ea"/>
                <a:ea typeface="+mn-ea"/>
              </a:rPr>
              <a:t>）</a:t>
            </a:r>
          </a:p>
          <a:p>
            <a:pPr lvl="1">
              <a:lnSpc>
                <a:spcPct val="120000"/>
              </a:lnSpc>
              <a:spcAft>
                <a:spcPct val="10000"/>
              </a:spcAft>
              <a:buFont typeface="Wingdings" pitchFamily="2" charset="2"/>
              <a:buChar char="Ø"/>
            </a:pPr>
            <a:r>
              <a:rPr lang="zh-CN" altLang="en-US" b="0" dirty="0">
                <a:latin typeface="+mn-ea"/>
                <a:ea typeface="+mn-ea"/>
              </a:rPr>
              <a:t>最佳匹配（</a:t>
            </a:r>
            <a:r>
              <a:rPr lang="en-US" altLang="zh-CN" b="0" dirty="0">
                <a:latin typeface="+mn-ea"/>
                <a:ea typeface="+mn-ea"/>
              </a:rPr>
              <a:t>Best Fit</a:t>
            </a:r>
            <a:r>
              <a:rPr lang="zh-CN" altLang="en-US" b="0" dirty="0">
                <a:latin typeface="+mn-ea"/>
                <a:ea typeface="+mn-ea"/>
              </a:rPr>
              <a:t>）</a:t>
            </a:r>
          </a:p>
          <a:p>
            <a:pPr lvl="1">
              <a:lnSpc>
                <a:spcPct val="120000"/>
              </a:lnSpc>
              <a:spcAft>
                <a:spcPct val="10000"/>
              </a:spcAft>
              <a:buFont typeface="Wingdings" pitchFamily="2" charset="2"/>
              <a:buChar char="Ø"/>
            </a:pPr>
            <a:r>
              <a:rPr lang="zh-CN" altLang="en-US" b="0" dirty="0">
                <a:latin typeface="+mn-ea"/>
                <a:ea typeface="+mn-ea"/>
              </a:rPr>
              <a:t>最差匹配（</a:t>
            </a:r>
            <a:r>
              <a:rPr lang="en-US" altLang="zh-CN" b="0" dirty="0">
                <a:latin typeface="+mn-ea"/>
                <a:ea typeface="+mn-ea"/>
              </a:rPr>
              <a:t>Worst Fit</a:t>
            </a:r>
            <a:r>
              <a:rPr lang="zh-CN" altLang="en-US" b="0" dirty="0">
                <a:latin typeface="+mn-ea"/>
                <a:ea typeface="+mn-ea"/>
              </a:rPr>
              <a:t>）</a:t>
            </a:r>
            <a:endParaRPr lang="en-US" altLang="zh-CN" b="0" dirty="0">
              <a:latin typeface="+mn-ea"/>
              <a:ea typeface="+mn-ea"/>
            </a:endParaRPr>
          </a:p>
          <a:p>
            <a:pPr lvl="1">
              <a:spcAft>
                <a:spcPct val="10000"/>
              </a:spcAft>
              <a:buFont typeface="Wingdings" pitchFamily="2" charset="2"/>
              <a:buChar char="Ø"/>
            </a:pPr>
            <a:endParaRPr lang="en-US" altLang="zh-CN" b="0" dirty="0">
              <a:latin typeface="楷体_GB2312" pitchFamily="49" charset="-122"/>
              <a:ea typeface="楷体_GB2312" pitchFamily="49" charset="-122"/>
            </a:endParaRPr>
          </a:p>
          <a:p>
            <a:pPr lvl="1">
              <a:spcAft>
                <a:spcPct val="10000"/>
              </a:spcAft>
              <a:buFont typeface="Wingdings" pitchFamily="2" charset="2"/>
              <a:buChar char="Ø"/>
            </a:pPr>
            <a:endParaRPr lang="en-US" altLang="zh-CN" dirty="0">
              <a:latin typeface="楷体_GB2312" pitchFamily="49" charset="-122"/>
              <a:ea typeface="楷体_GB2312" pitchFamily="49" charset="-122"/>
            </a:endParaRPr>
          </a:p>
          <a:p>
            <a:pPr lvl="1">
              <a:spcAft>
                <a:spcPct val="10000"/>
              </a:spcAft>
              <a:buFont typeface="Wingdings" pitchFamily="2" charset="2"/>
              <a:buChar char="Ø"/>
            </a:pPr>
            <a:endParaRPr lang="en-US" altLang="zh-CN" dirty="0">
              <a:latin typeface="楷体_GB2312" pitchFamily="49" charset="-122"/>
              <a:ea typeface="楷体_GB2312" pitchFamily="49" charset="-122"/>
            </a:endParaRPr>
          </a:p>
          <a:p>
            <a:pPr lvl="1">
              <a:spcAft>
                <a:spcPct val="10000"/>
              </a:spcAft>
              <a:buFont typeface="Wingdings" pitchFamily="2" charset="2"/>
              <a:buChar char="Ø"/>
            </a:pPr>
            <a:endParaRPr lang="en-US" altLang="zh-CN" b="0" dirty="0">
              <a:latin typeface="楷体_GB2312" pitchFamily="49" charset="-122"/>
              <a:ea typeface="楷体_GB2312" pitchFamily="49" charset="-122"/>
            </a:endParaRPr>
          </a:p>
        </p:txBody>
      </p:sp>
      <p:sp>
        <p:nvSpPr>
          <p:cNvPr id="57856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3.2.2 </a:t>
            </a:r>
            <a:r>
              <a:rPr kumimoji="0" lang="zh-CN" altLang="en-US" sz="4000" b="1" dirty="0">
                <a:solidFill>
                  <a:srgbClr val="FE0000"/>
                </a:solidFill>
                <a:ea typeface="黑体" pitchFamily="49" charset="-122"/>
                <a:cs typeface="Times New Roman" pitchFamily="18" charset="0"/>
              </a:rPr>
              <a:t>动态分区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78562">
                                            <p:txEl>
                                              <p:pRg st="0" end="0"/>
                                            </p:txEl>
                                          </p:spTgt>
                                        </p:tgtEl>
                                        <p:attrNameLst>
                                          <p:attrName>style.visibility</p:attrName>
                                        </p:attrNameLst>
                                      </p:cBhvr>
                                      <p:to>
                                        <p:strVal val="visible"/>
                                      </p:to>
                                    </p:set>
                                    <p:anim calcmode="lin" valueType="num">
                                      <p:cBhvr additive="base">
                                        <p:cTn id="7" dur="500" fill="hold"/>
                                        <p:tgtEl>
                                          <p:spTgt spid="5785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85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78562">
                                            <p:txEl>
                                              <p:pRg st="1" end="1"/>
                                            </p:txEl>
                                          </p:spTgt>
                                        </p:tgtEl>
                                        <p:attrNameLst>
                                          <p:attrName>style.visibility</p:attrName>
                                        </p:attrNameLst>
                                      </p:cBhvr>
                                      <p:to>
                                        <p:strVal val="visible"/>
                                      </p:to>
                                    </p:set>
                                    <p:anim calcmode="lin" valueType="num">
                                      <p:cBhvr additive="base">
                                        <p:cTn id="13" dur="1000" fill="hold"/>
                                        <p:tgtEl>
                                          <p:spTgt spid="57856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785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78562">
                                            <p:txEl>
                                              <p:pRg st="2" end="2"/>
                                            </p:txEl>
                                          </p:spTgt>
                                        </p:tgtEl>
                                        <p:attrNameLst>
                                          <p:attrName>style.visibility</p:attrName>
                                        </p:attrNameLst>
                                      </p:cBhvr>
                                      <p:to>
                                        <p:strVal val="visible"/>
                                      </p:to>
                                    </p:set>
                                    <p:anim calcmode="lin" valueType="num">
                                      <p:cBhvr additive="base">
                                        <p:cTn id="19" dur="1000" fill="hold"/>
                                        <p:tgtEl>
                                          <p:spTgt spid="57856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785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78562">
                                            <p:txEl>
                                              <p:pRg st="3" end="3"/>
                                            </p:txEl>
                                          </p:spTgt>
                                        </p:tgtEl>
                                        <p:attrNameLst>
                                          <p:attrName>style.visibility</p:attrName>
                                        </p:attrNameLst>
                                      </p:cBhvr>
                                      <p:to>
                                        <p:strVal val="visible"/>
                                      </p:to>
                                    </p:set>
                                    <p:anim calcmode="lin" valueType="num">
                                      <p:cBhvr additive="base">
                                        <p:cTn id="25" dur="1000" fill="hold"/>
                                        <p:tgtEl>
                                          <p:spTgt spid="57856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785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78562">
                                            <p:txEl>
                                              <p:pRg st="4" end="4"/>
                                            </p:txEl>
                                          </p:spTgt>
                                        </p:tgtEl>
                                        <p:attrNameLst>
                                          <p:attrName>style.visibility</p:attrName>
                                        </p:attrNameLst>
                                      </p:cBhvr>
                                      <p:to>
                                        <p:strVal val="visible"/>
                                      </p:to>
                                    </p:set>
                                    <p:anim calcmode="lin" valueType="num">
                                      <p:cBhvr additive="base">
                                        <p:cTn id="31" dur="1000" fill="hold"/>
                                        <p:tgtEl>
                                          <p:spTgt spid="578562">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7856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p:cNvSpPr>
          <p:nvPr>
            <p:ph type="body" idx="4294967295"/>
          </p:nvPr>
        </p:nvSpPr>
        <p:spPr>
          <a:xfrm>
            <a:off x="0" y="980728"/>
            <a:ext cx="9144000" cy="5256212"/>
          </a:xfrm>
        </p:spPr>
        <p:txBody>
          <a:bodyPr/>
          <a:lstStyle/>
          <a:p>
            <a:pPr>
              <a:lnSpc>
                <a:spcPct val="120000"/>
              </a:lnSpc>
              <a:spcAft>
                <a:spcPct val="10000"/>
              </a:spcAft>
              <a:buFont typeface="Wingdings" pitchFamily="2" charset="2"/>
              <a:buChar char="l"/>
            </a:pPr>
            <a:r>
              <a:rPr lang="zh-CN" altLang="en-US" dirty="0">
                <a:latin typeface="+mn-ea"/>
                <a:ea typeface="+mn-ea"/>
              </a:rPr>
              <a:t>首次匹配（</a:t>
            </a:r>
            <a:r>
              <a:rPr lang="en-US" altLang="zh-CN" dirty="0">
                <a:latin typeface="+mn-ea"/>
                <a:ea typeface="+mn-ea"/>
              </a:rPr>
              <a:t>First Fit</a:t>
            </a:r>
            <a:r>
              <a:rPr lang="zh-CN" altLang="en-US" dirty="0">
                <a:latin typeface="+mn-ea"/>
                <a:ea typeface="+mn-ea"/>
              </a:rPr>
              <a:t>）</a:t>
            </a:r>
          </a:p>
          <a:p>
            <a:pPr lvl="1">
              <a:lnSpc>
                <a:spcPct val="120000"/>
              </a:lnSpc>
              <a:spcAft>
                <a:spcPct val="10000"/>
              </a:spcAft>
              <a:buFont typeface="Wingdings" pitchFamily="2" charset="2"/>
              <a:buChar char="Ø"/>
            </a:pPr>
            <a:r>
              <a:rPr lang="zh-CN" altLang="en-US" b="0" dirty="0">
                <a:latin typeface="+mn-ea"/>
                <a:ea typeface="+mn-ea"/>
              </a:rPr>
              <a:t>思想</a:t>
            </a:r>
          </a:p>
          <a:p>
            <a:pPr lvl="1">
              <a:lnSpc>
                <a:spcPct val="120000"/>
              </a:lnSpc>
              <a:spcAft>
                <a:spcPct val="10000"/>
              </a:spcAft>
              <a:buFont typeface="Wingdings" pitchFamily="2" charset="2"/>
              <a:buNone/>
            </a:pPr>
            <a:r>
              <a:rPr lang="zh-CN" altLang="en-US" sz="2000" b="0" dirty="0">
                <a:latin typeface="+mn-ea"/>
                <a:ea typeface="+mn-ea"/>
              </a:rPr>
              <a:t>      </a:t>
            </a:r>
            <a:r>
              <a:rPr lang="zh-CN" altLang="en-US" b="0" dirty="0">
                <a:latin typeface="+mn-ea"/>
                <a:ea typeface="+mn-ea"/>
              </a:rPr>
              <a:t>从头开始扫描内存，选择大小足够的第一个可用块</a:t>
            </a:r>
          </a:p>
          <a:p>
            <a:pPr lvl="1">
              <a:lnSpc>
                <a:spcPct val="120000"/>
              </a:lnSpc>
              <a:spcAft>
                <a:spcPct val="10000"/>
              </a:spcAft>
              <a:buFont typeface="Wingdings" pitchFamily="2" charset="2"/>
              <a:buChar char="Ø"/>
            </a:pPr>
            <a:r>
              <a:rPr lang="zh-CN" altLang="en-US" b="0" dirty="0">
                <a:latin typeface="+mn-ea"/>
                <a:ea typeface="+mn-ea"/>
              </a:rPr>
              <a:t>实现</a:t>
            </a:r>
            <a:endParaRPr lang="en-US" altLang="zh-CN" b="0" dirty="0">
              <a:latin typeface="+mn-ea"/>
              <a:ea typeface="+mn-ea"/>
            </a:endParaRPr>
          </a:p>
          <a:p>
            <a:pPr lvl="1">
              <a:lnSpc>
                <a:spcPct val="120000"/>
              </a:lnSpc>
              <a:spcAft>
                <a:spcPct val="10000"/>
              </a:spcAft>
              <a:buNone/>
            </a:pPr>
            <a:r>
              <a:rPr lang="zh-CN" altLang="en-US" b="0" dirty="0">
                <a:latin typeface="+mn-ea"/>
                <a:ea typeface="+mn-ea"/>
              </a:rPr>
              <a:t>     要求空闲分区以地址递增的顺序链接，从链首开始查找</a:t>
            </a:r>
            <a:endParaRPr lang="en-US" altLang="zh-CN" b="0" dirty="0">
              <a:latin typeface="+mn-ea"/>
              <a:ea typeface="+mn-ea"/>
            </a:endParaRPr>
          </a:p>
          <a:p>
            <a:pPr lvl="1">
              <a:lnSpc>
                <a:spcPct val="120000"/>
              </a:lnSpc>
              <a:spcAft>
                <a:spcPct val="10000"/>
              </a:spcAft>
              <a:buFont typeface="Wingdings" pitchFamily="2" charset="2"/>
              <a:buChar char="Ø"/>
            </a:pPr>
            <a:r>
              <a:rPr lang="zh-CN" altLang="en-US" b="0" dirty="0">
                <a:latin typeface="+mn-ea"/>
                <a:ea typeface="+mn-ea"/>
              </a:rPr>
              <a:t>评价</a:t>
            </a:r>
            <a:endParaRPr lang="en-US" altLang="zh-CN" b="0" dirty="0">
              <a:latin typeface="+mn-ea"/>
              <a:ea typeface="+mn-ea"/>
            </a:endParaRPr>
          </a:p>
          <a:p>
            <a:pPr lvl="2">
              <a:lnSpc>
                <a:spcPct val="120000"/>
              </a:lnSpc>
            </a:pPr>
            <a:r>
              <a:rPr lang="zh-CN" altLang="en-US" sz="2400" b="0" dirty="0">
                <a:latin typeface="+mn-ea"/>
                <a:ea typeface="+mn-ea"/>
              </a:rPr>
              <a:t>简单，快速</a:t>
            </a:r>
          </a:p>
          <a:p>
            <a:pPr lvl="2">
              <a:lnSpc>
                <a:spcPct val="120000"/>
              </a:lnSpc>
            </a:pPr>
            <a:r>
              <a:rPr lang="zh-CN" altLang="en-US" sz="2400" b="0" dirty="0">
                <a:latin typeface="+mn-ea"/>
                <a:ea typeface="+mn-ea"/>
              </a:rPr>
              <a:t>为大作业分配大的内存空间创造条件</a:t>
            </a:r>
          </a:p>
          <a:p>
            <a:pPr lvl="2">
              <a:lnSpc>
                <a:spcPct val="120000"/>
              </a:lnSpc>
            </a:pPr>
            <a:r>
              <a:rPr lang="zh-CN" altLang="en-US" sz="2400" b="0" dirty="0">
                <a:latin typeface="+mn-ea"/>
                <a:ea typeface="+mn-ea"/>
              </a:rPr>
              <a:t>内存前端出现很多小的空闲分区，且每次查找都要经过这些分区</a:t>
            </a:r>
            <a:endParaRPr lang="zh-CN" altLang="en-US" b="0" dirty="0">
              <a:latin typeface="+mn-ea"/>
              <a:ea typeface="+mn-ea"/>
            </a:endParaRPr>
          </a:p>
        </p:txBody>
      </p:sp>
      <p:sp>
        <p:nvSpPr>
          <p:cNvPr id="30105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3.2.2 </a:t>
            </a:r>
            <a:r>
              <a:rPr kumimoji="0" lang="zh-CN" altLang="en-US" sz="4000" b="1" dirty="0">
                <a:solidFill>
                  <a:srgbClr val="FE0000"/>
                </a:solidFill>
                <a:ea typeface="黑体" pitchFamily="49" charset="-122"/>
                <a:cs typeface="Times New Roman" pitchFamily="18" charset="0"/>
              </a:rPr>
              <a:t>动态分区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1058">
                                            <p:txEl>
                                              <p:pRg st="0" end="0"/>
                                            </p:txEl>
                                          </p:spTgt>
                                        </p:tgtEl>
                                        <p:attrNameLst>
                                          <p:attrName>style.visibility</p:attrName>
                                        </p:attrNameLst>
                                      </p:cBhvr>
                                      <p:to>
                                        <p:strVal val="visible"/>
                                      </p:to>
                                    </p:set>
                                    <p:anim calcmode="lin" valueType="num">
                                      <p:cBhvr additive="base">
                                        <p:cTn id="7" dur="500" fill="hold"/>
                                        <p:tgtEl>
                                          <p:spTgt spid="3010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10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1058">
                                            <p:txEl>
                                              <p:pRg st="1" end="1"/>
                                            </p:txEl>
                                          </p:spTgt>
                                        </p:tgtEl>
                                        <p:attrNameLst>
                                          <p:attrName>style.visibility</p:attrName>
                                        </p:attrNameLst>
                                      </p:cBhvr>
                                      <p:to>
                                        <p:strVal val="visible"/>
                                      </p:to>
                                    </p:set>
                                    <p:anim calcmode="lin" valueType="num">
                                      <p:cBhvr additive="base">
                                        <p:cTn id="13" dur="500" fill="hold"/>
                                        <p:tgtEl>
                                          <p:spTgt spid="3010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10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01058">
                                            <p:txEl>
                                              <p:pRg st="2" end="2"/>
                                            </p:txEl>
                                          </p:spTgt>
                                        </p:tgtEl>
                                        <p:attrNameLst>
                                          <p:attrName>style.visibility</p:attrName>
                                        </p:attrNameLst>
                                      </p:cBhvr>
                                      <p:to>
                                        <p:strVal val="visible"/>
                                      </p:to>
                                    </p:set>
                                    <p:animEffect transition="in" filter="circle(in)">
                                      <p:cBhvr>
                                        <p:cTn id="19" dur="2000"/>
                                        <p:tgtEl>
                                          <p:spTgt spid="30105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01058">
                                            <p:txEl>
                                              <p:pRg st="3" end="3"/>
                                            </p:txEl>
                                          </p:spTgt>
                                        </p:tgtEl>
                                        <p:attrNameLst>
                                          <p:attrName>style.visibility</p:attrName>
                                        </p:attrNameLst>
                                      </p:cBhvr>
                                      <p:to>
                                        <p:strVal val="visible"/>
                                      </p:to>
                                    </p:set>
                                    <p:animEffect transition="in" filter="circle(in)">
                                      <p:cBhvr>
                                        <p:cTn id="24" dur="2000"/>
                                        <p:tgtEl>
                                          <p:spTgt spid="30105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01058">
                                            <p:txEl>
                                              <p:pRg st="4" end="4"/>
                                            </p:txEl>
                                          </p:spTgt>
                                        </p:tgtEl>
                                        <p:attrNameLst>
                                          <p:attrName>style.visibility</p:attrName>
                                        </p:attrNameLst>
                                      </p:cBhvr>
                                      <p:to>
                                        <p:strVal val="visible"/>
                                      </p:to>
                                    </p:set>
                                    <p:animEffect transition="in" filter="circle(in)">
                                      <p:cBhvr>
                                        <p:cTn id="29" dur="2000"/>
                                        <p:tgtEl>
                                          <p:spTgt spid="30105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01058">
                                            <p:txEl>
                                              <p:pRg st="5" end="5"/>
                                            </p:txEl>
                                          </p:spTgt>
                                        </p:tgtEl>
                                        <p:attrNameLst>
                                          <p:attrName>style.visibility</p:attrName>
                                        </p:attrNameLst>
                                      </p:cBhvr>
                                      <p:to>
                                        <p:strVal val="visible"/>
                                      </p:to>
                                    </p:set>
                                    <p:animEffect transition="in" filter="circle(in)">
                                      <p:cBhvr>
                                        <p:cTn id="34" dur="2000"/>
                                        <p:tgtEl>
                                          <p:spTgt spid="301058">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301058">
                                            <p:txEl>
                                              <p:pRg st="6" end="6"/>
                                            </p:txEl>
                                          </p:spTgt>
                                        </p:tgtEl>
                                        <p:attrNameLst>
                                          <p:attrName>style.visibility</p:attrName>
                                        </p:attrNameLst>
                                      </p:cBhvr>
                                      <p:to>
                                        <p:strVal val="visible"/>
                                      </p:to>
                                    </p:set>
                                    <p:animEffect transition="in" filter="circle(in)">
                                      <p:cBhvr>
                                        <p:cTn id="39" dur="2000"/>
                                        <p:tgtEl>
                                          <p:spTgt spid="301058">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301058">
                                            <p:txEl>
                                              <p:pRg st="7" end="7"/>
                                            </p:txEl>
                                          </p:spTgt>
                                        </p:tgtEl>
                                        <p:attrNameLst>
                                          <p:attrName>style.visibility</p:attrName>
                                        </p:attrNameLst>
                                      </p:cBhvr>
                                      <p:to>
                                        <p:strVal val="visible"/>
                                      </p:to>
                                    </p:set>
                                    <p:animEffect transition="in" filter="circle(in)">
                                      <p:cBhvr>
                                        <p:cTn id="44" dur="2000"/>
                                        <p:tgtEl>
                                          <p:spTgt spid="301058">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01058">
                                            <p:txEl>
                                              <p:pRg st="8" end="8"/>
                                            </p:txEl>
                                          </p:spTgt>
                                        </p:tgtEl>
                                        <p:attrNameLst>
                                          <p:attrName>style.visibility</p:attrName>
                                        </p:attrNameLst>
                                      </p:cBhvr>
                                      <p:to>
                                        <p:strVal val="visible"/>
                                      </p:to>
                                    </p:set>
                                    <p:animEffect transition="in" filter="circle(in)">
                                      <p:cBhvr>
                                        <p:cTn id="49" dur="2000"/>
                                        <p:tgtEl>
                                          <p:spTgt spid="3010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alpha val="1000"/>
          </a:schemeClr>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45C8F1-4C9B-439A-9DFA-4F1E96F90015}"/>
              </a:ext>
            </a:extLst>
          </p:cNvPr>
          <p:cNvPicPr>
            <a:picLocks noChangeAspect="1"/>
          </p:cNvPicPr>
          <p:nvPr/>
        </p:nvPicPr>
        <p:blipFill>
          <a:blip r:embed="rId2"/>
          <a:stretch>
            <a:fillRect/>
          </a:stretch>
        </p:blipFill>
        <p:spPr>
          <a:xfrm>
            <a:off x="2733225" y="2560850"/>
            <a:ext cx="514350" cy="628650"/>
          </a:xfrm>
          <a:prstGeom prst="rect">
            <a:avLst/>
          </a:prstGeom>
        </p:spPr>
      </p:pic>
      <p:pic>
        <p:nvPicPr>
          <p:cNvPr id="3" name="图片 2">
            <a:extLst>
              <a:ext uri="{FF2B5EF4-FFF2-40B4-BE49-F238E27FC236}">
                <a16:creationId xmlns:a16="http://schemas.microsoft.com/office/drawing/2014/main" id="{7714DE5F-0146-4214-B540-E11051856D9C}"/>
              </a:ext>
            </a:extLst>
          </p:cNvPr>
          <p:cNvPicPr>
            <a:picLocks noChangeAspect="1"/>
          </p:cNvPicPr>
          <p:nvPr/>
        </p:nvPicPr>
        <p:blipFill>
          <a:blip r:embed="rId2"/>
          <a:stretch>
            <a:fillRect/>
          </a:stretch>
        </p:blipFill>
        <p:spPr>
          <a:xfrm>
            <a:off x="2960237" y="1104106"/>
            <a:ext cx="287338" cy="524657"/>
          </a:xfrm>
          <a:prstGeom prst="rect">
            <a:avLst/>
          </a:prstGeom>
        </p:spPr>
      </p:pic>
      <p:graphicFrame>
        <p:nvGraphicFramePr>
          <p:cNvPr id="23554" name="Group 2"/>
          <p:cNvGraphicFramePr>
            <a:graphicFrameLocks noGrp="1"/>
          </p:cNvGraphicFramePr>
          <p:nvPr>
            <p:extLst>
              <p:ext uri="{D42A27DB-BD31-4B8C-83A1-F6EECF244321}">
                <p14:modId xmlns:p14="http://schemas.microsoft.com/office/powerpoint/2010/main" val="3517473205"/>
              </p:ext>
            </p:extLst>
          </p:nvPr>
        </p:nvGraphicFramePr>
        <p:xfrm>
          <a:off x="576263" y="366713"/>
          <a:ext cx="7246945" cy="4858070"/>
        </p:xfrm>
        <a:graphic>
          <a:graphicData uri="http://schemas.openxmlformats.org/drawingml/2006/table">
            <a:tbl>
              <a:tblPr/>
              <a:tblGrid>
                <a:gridCol w="685771">
                  <a:extLst>
                    <a:ext uri="{9D8B030D-6E8A-4147-A177-3AD203B41FA5}">
                      <a16:colId xmlns:a16="http://schemas.microsoft.com/office/drawing/2014/main" val="20000"/>
                    </a:ext>
                  </a:extLst>
                </a:gridCol>
                <a:gridCol w="761967">
                  <a:extLst>
                    <a:ext uri="{9D8B030D-6E8A-4147-A177-3AD203B41FA5}">
                      <a16:colId xmlns:a16="http://schemas.microsoft.com/office/drawing/2014/main" val="20001"/>
                    </a:ext>
                  </a:extLst>
                </a:gridCol>
                <a:gridCol w="182554">
                  <a:extLst>
                    <a:ext uri="{9D8B030D-6E8A-4147-A177-3AD203B41FA5}">
                      <a16:colId xmlns:a16="http://schemas.microsoft.com/office/drawing/2014/main" val="20002"/>
                    </a:ext>
                  </a:extLst>
                </a:gridCol>
                <a:gridCol w="541314">
                  <a:extLst>
                    <a:ext uri="{9D8B030D-6E8A-4147-A177-3AD203B41FA5}">
                      <a16:colId xmlns:a16="http://schemas.microsoft.com/office/drawing/2014/main" val="20003"/>
                    </a:ext>
                  </a:extLst>
                </a:gridCol>
                <a:gridCol w="287020">
                  <a:extLst>
                    <a:ext uri="{9D8B030D-6E8A-4147-A177-3AD203B41FA5}">
                      <a16:colId xmlns:a16="http://schemas.microsoft.com/office/drawing/2014/main" val="20004"/>
                    </a:ext>
                  </a:extLst>
                </a:gridCol>
                <a:gridCol w="216517">
                  <a:extLst>
                    <a:ext uri="{9D8B030D-6E8A-4147-A177-3AD203B41FA5}">
                      <a16:colId xmlns:a16="http://schemas.microsoft.com/office/drawing/2014/main" val="20005"/>
                    </a:ext>
                  </a:extLst>
                </a:gridCol>
                <a:gridCol w="952458">
                  <a:extLst>
                    <a:ext uri="{9D8B030D-6E8A-4147-A177-3AD203B41FA5}">
                      <a16:colId xmlns:a16="http://schemas.microsoft.com/office/drawing/2014/main" val="20006"/>
                    </a:ext>
                  </a:extLst>
                </a:gridCol>
                <a:gridCol w="1333442">
                  <a:extLst>
                    <a:ext uri="{9D8B030D-6E8A-4147-A177-3AD203B41FA5}">
                      <a16:colId xmlns:a16="http://schemas.microsoft.com/office/drawing/2014/main" val="20007"/>
                    </a:ext>
                  </a:extLst>
                </a:gridCol>
                <a:gridCol w="838164">
                  <a:extLst>
                    <a:ext uri="{9D8B030D-6E8A-4147-A177-3AD203B41FA5}">
                      <a16:colId xmlns:a16="http://schemas.microsoft.com/office/drawing/2014/main" val="20008"/>
                    </a:ext>
                  </a:extLst>
                </a:gridCol>
                <a:gridCol w="723869">
                  <a:extLst>
                    <a:ext uri="{9D8B030D-6E8A-4147-A177-3AD203B41FA5}">
                      <a16:colId xmlns:a16="http://schemas.microsoft.com/office/drawing/2014/main" val="20009"/>
                    </a:ext>
                  </a:extLst>
                </a:gridCol>
                <a:gridCol w="723869">
                  <a:extLst>
                    <a:ext uri="{9D8B030D-6E8A-4147-A177-3AD203B41FA5}">
                      <a16:colId xmlns:a16="http://schemas.microsoft.com/office/drawing/2014/main" val="20010"/>
                    </a:ext>
                  </a:extLst>
                </a:gridCol>
              </a:tblGrid>
              <a:tr h="738188">
                <a:tc rowSpan="10">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800" b="0" i="0" u="none" strike="noStrike" cap="none" normalizeH="0" baseline="0" dirty="0">
                        <a:ln>
                          <a:noFill/>
                        </a:ln>
                        <a:solidFill>
                          <a:srgbClr val="000000"/>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charset="0"/>
                          <a:ea typeface="宋体" charset="-122"/>
                        </a:rPr>
                        <a:t>　</a:t>
                      </a:r>
                      <a:r>
                        <a:rPr kumimoji="0" lang="zh-CN" altLang="en-US" sz="1800" b="1" i="0" u="none" strike="noStrike" cap="none" normalizeH="0" baseline="0" dirty="0">
                          <a:ln>
                            <a:noFill/>
                          </a:ln>
                          <a:solidFill>
                            <a:srgbClr val="FF0000"/>
                          </a:solidFill>
                          <a:effectLst/>
                          <a:latin typeface="Arial" charset="0"/>
                          <a:ea typeface="宋体" charset="-122"/>
                        </a:rPr>
                        <a:t>　操作系统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rowSpan="4"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0KB</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800" b="0" i="0" u="none" strike="noStrike" cap="none" normalizeH="0" baseline="0" dirty="0">
                        <a:ln>
                          <a:noFill/>
                        </a:ln>
                        <a:solidFill>
                          <a:srgbClr val="000000"/>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charset="0"/>
                          <a:ea typeface="宋体" charset="-122"/>
                        </a:rPr>
                        <a:t>40KB</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rgbClr val="000000"/>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rgbClr val="000000"/>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charset="0"/>
                          <a:ea typeface="宋体" charset="-122"/>
                        </a:rPr>
                        <a:t>86KB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rowSpan="4"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800" b="1" i="0" u="none" strike="noStrike" cap="none" normalizeH="0" baseline="0">
                        <a:ln>
                          <a:noFill/>
                        </a:ln>
                        <a:solidFill>
                          <a:srgbClr val="FF0000"/>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         </a:t>
                      </a:r>
                      <a:r>
                        <a:rPr kumimoji="0" lang="zh-CN" altLang="en-US" sz="1800" b="1" i="0" u="none" strike="noStrike" cap="none" normalizeH="0" baseline="0">
                          <a:ln>
                            <a:noFill/>
                          </a:ln>
                          <a:solidFill>
                            <a:srgbClr val="FF0000"/>
                          </a:solidFill>
                          <a:effectLst/>
                          <a:latin typeface="Arial" charset="0"/>
                          <a:ea typeface="宋体" charset="-122"/>
                        </a:rPr>
                        <a:t>操作系统</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9888">
                <a:tc v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charset="-122"/>
                        </a:rPr>
                        <a:t>118KB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Arial" charset="0"/>
                          <a:ea typeface="宋体" charset="-122"/>
                        </a:rPr>
                        <a:t>46KB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a:noFill/>
                    </a:lnB>
                    <a:lnTlToBr>
                      <a:noFill/>
                    </a:lnTlToBr>
                    <a:lnBlToTr>
                      <a:noFill/>
                    </a:lnBlToTr>
                    <a:noFill/>
                  </a:tcPr>
                </a:tc>
                <a:tc gridSpan="2" vMerge="1">
                  <a:txBody>
                    <a:bodyPr/>
                    <a:lstStyle/>
                    <a:p>
                      <a:endParaRPr lang="zh-CN" altLang="en-US"/>
                    </a:p>
                  </a:txBody>
                  <a:tcPr/>
                </a:tc>
                <a:tc hMerge="1"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0000"/>
                          </a:solidFill>
                          <a:effectLst/>
                          <a:latin typeface="Arial" charset="0"/>
                          <a:ea typeface="宋体" charset="-122"/>
                        </a:rPr>
                        <a:t>作业</a:t>
                      </a:r>
                      <a:r>
                        <a:rPr kumimoji="0" lang="en-US" altLang="zh-CN" sz="1800" b="1" i="0" u="none" strike="noStrike" cap="none" normalizeH="0" baseline="0">
                          <a:ln>
                            <a:noFill/>
                          </a:ln>
                          <a:solidFill>
                            <a:srgbClr val="FF0000"/>
                          </a:solidFill>
                          <a:effectLst/>
                          <a:latin typeface="Arial" charset="0"/>
                          <a:ea typeface="宋体" charset="-122"/>
                        </a:rPr>
                        <a:t>5(36KB)</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519113">
                <a:tc v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rgbClr val="FFFFFF"/>
                          </a:solidFill>
                          <a:effectLst/>
                          <a:latin typeface="Arial" charset="0"/>
                          <a:ea typeface="宋体" charset="-122"/>
                        </a:rPr>
                        <a:t>     </a:t>
                      </a:r>
                      <a:r>
                        <a:rPr kumimoji="0" lang="zh-CN" altLang="en-US" sz="1800" b="0" i="0" u="none" strike="noStrike" cap="none" normalizeH="0" baseline="0" dirty="0">
                          <a:ln>
                            <a:noFill/>
                          </a:ln>
                          <a:solidFill>
                            <a:srgbClr val="FFFFFF"/>
                          </a:solidFill>
                          <a:effectLst/>
                          <a:latin typeface="Arial" charset="0"/>
                          <a:ea typeface="宋体" charset="-122"/>
                        </a:rPr>
                        <a:t>空闲分区</a:t>
                      </a:r>
                      <a:r>
                        <a:rPr kumimoji="0" lang="en-US" altLang="zh-CN" sz="1800" b="0" i="0" u="none" strike="noStrike" cap="none" normalizeH="0" baseline="0" dirty="0">
                          <a:ln>
                            <a:noFill/>
                          </a:ln>
                          <a:solidFill>
                            <a:srgbClr val="FFFFFF"/>
                          </a:solidFill>
                          <a:effectLst/>
                          <a:latin typeface="Arial" charset="0"/>
                          <a:ea typeface="宋体"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12700" cap="flat" cmpd="sng" algn="ctr">
                      <a:solidFill>
                        <a:srgbClr val="000000"/>
                      </a:solidFill>
                      <a:prstDash val="solid"/>
                      <a:round/>
                      <a:headEnd type="none" w="med" len="med"/>
                      <a:tailEnd type="none" w="med" len="med"/>
                    </a:lnL>
                    <a:lnT w="12700" cmpd="sng">
                      <a:noFill/>
                      <a:prstDash val="solid"/>
                    </a:lnT>
                  </a:tcPr>
                </a:tc>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FFFF"/>
                          </a:solidFill>
                          <a:effectLst/>
                          <a:latin typeface="Arial" charset="0"/>
                          <a:ea typeface="宋体" charset="-122"/>
                        </a:rPr>
                        <a:t>118K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FFFF"/>
                          </a:solidFill>
                          <a:effectLst/>
                          <a:latin typeface="Arial" charset="0"/>
                          <a:ea typeface="宋体" charset="-122"/>
                        </a:rPr>
                        <a:t>10K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extLst>
                  <a:ext uri="{0D108BD9-81ED-4DB2-BD59-A6C34878D82A}">
                    <a16:rowId xmlns:a16="http://schemas.microsoft.com/office/drawing/2014/main" val="10002"/>
                  </a:ext>
                </a:extLst>
              </a:tr>
              <a:tr h="419100">
                <a:tc v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0000"/>
                          </a:solidFill>
                          <a:effectLst/>
                          <a:latin typeface="Arial" charset="0"/>
                          <a:ea typeface="宋体" charset="-122"/>
                        </a:rPr>
                        <a:t>作业</a:t>
                      </a:r>
                      <a:r>
                        <a:rPr kumimoji="0" lang="en-US" altLang="zh-CN" sz="1800" b="1" i="0" u="none" strike="noStrike" cap="none" normalizeH="0" baseline="0">
                          <a:ln>
                            <a:noFill/>
                          </a:ln>
                          <a:solidFill>
                            <a:srgbClr val="FF0000"/>
                          </a:solidFill>
                          <a:effectLst/>
                          <a:latin typeface="Arial" charset="0"/>
                          <a:ea typeface="宋体" charset="-122"/>
                        </a:rPr>
                        <a:t>2(32KB)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gridSpan="2" vMerge="1">
                  <a:txBody>
                    <a:bodyPr/>
                    <a:lstStyle/>
                    <a:p>
                      <a:endParaRPr lang="zh-CN" altLang="en-US"/>
                    </a:p>
                  </a:txBody>
                  <a:tcPr/>
                </a:tc>
                <a:tc hMerge="1"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FFFFFF"/>
                          </a:solidFill>
                          <a:effectLst/>
                          <a:latin typeface="Arial" charset="0"/>
                          <a:ea typeface="宋体" charset="-122"/>
                        </a:rPr>
                        <a:t>新的空闲分区</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683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charset="-122"/>
                        </a:rPr>
                        <a:t>196kB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38KB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charset="0"/>
                          <a:ea typeface="宋体" charset="-122"/>
                        </a:rPr>
                        <a:t>118KB</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rgbClr val="000000"/>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rgbClr val="000000"/>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charset="0"/>
                          <a:ea typeface="宋体" charset="-122"/>
                        </a:rPr>
                        <a:t>156KB</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charset="0"/>
                          <a:ea typeface="宋体" charset="-122"/>
                        </a:rPr>
                        <a:t>196KB</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rgbClr val="000000"/>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0" i="0" u="none" strike="noStrike" cap="none" normalizeH="0" baseline="0" dirty="0">
                        <a:ln>
                          <a:noFill/>
                        </a:ln>
                        <a:solidFill>
                          <a:srgbClr val="000000"/>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Arial" charset="0"/>
                          <a:ea typeface="宋体" charset="-122"/>
                        </a:rPr>
                        <a:t>256KB-1</a:t>
                      </a:r>
                    </a:p>
                  </a:txBody>
                  <a:tcP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Arial" charset="0"/>
                          <a:ea typeface="宋体" charset="-122"/>
                        </a:rPr>
                        <a:t>作业</a:t>
                      </a:r>
                      <a:r>
                        <a:rPr kumimoji="0" lang="en-US" altLang="zh-CN" sz="1800" b="1" i="0" u="none" strike="noStrike" cap="none" normalizeH="0" baseline="0" dirty="0">
                          <a:ln>
                            <a:noFill/>
                          </a:ln>
                          <a:solidFill>
                            <a:srgbClr val="FF0000"/>
                          </a:solidFill>
                          <a:effectLst/>
                          <a:latin typeface="Arial" charset="0"/>
                          <a:ea typeface="宋体" charset="-122"/>
                        </a:rPr>
                        <a:t>2(32KB)</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369888">
                <a:tc v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FFFF"/>
                          </a:solidFill>
                          <a:effectLst/>
                          <a:latin typeface="Arial" charset="0"/>
                          <a:ea typeface="宋体" charset="-122"/>
                        </a:rPr>
                        <a:t>      </a:t>
                      </a:r>
                      <a:r>
                        <a:rPr kumimoji="0" lang="zh-CN" altLang="en-US" sz="1800" b="0" i="0" u="none" strike="noStrike" cap="none" normalizeH="0" baseline="0">
                          <a:ln>
                            <a:noFill/>
                          </a:ln>
                          <a:solidFill>
                            <a:srgbClr val="FFFFFF"/>
                          </a:solidFill>
                          <a:effectLst/>
                          <a:latin typeface="Arial" charset="0"/>
                          <a:ea typeface="宋体" charset="-122"/>
                        </a:rPr>
                        <a:t>空闲分区</a:t>
                      </a:r>
                      <a:r>
                        <a:rPr kumimoji="0" lang="en-US" altLang="zh-CN" sz="1800" b="0" i="0" u="none" strike="noStrike" cap="none" normalizeH="0" baseline="0">
                          <a:ln>
                            <a:noFill/>
                          </a:ln>
                          <a:solidFill>
                            <a:srgbClr val="FFFFFF"/>
                          </a:solidFill>
                          <a:effectLst/>
                          <a:latin typeface="Arial" charset="0"/>
                          <a:ea typeface="宋体"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charset="-122"/>
                        </a:rPr>
                        <a:t>196KB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charset="-122"/>
                        </a:rPr>
                        <a:t>38KB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bg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extLst>
                  <a:ext uri="{0D108BD9-81ED-4DB2-BD59-A6C34878D82A}">
                    <a16:rowId xmlns:a16="http://schemas.microsoft.com/office/drawing/2014/main" val="10005"/>
                  </a:ext>
                </a:extLst>
              </a:tr>
              <a:tr h="369888">
                <a:tc v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0000"/>
                          </a:solidFill>
                          <a:effectLst/>
                          <a:latin typeface="Arial" charset="0"/>
                          <a:ea typeface="宋体" charset="-122"/>
                        </a:rPr>
                        <a:t>作业</a:t>
                      </a:r>
                      <a:r>
                        <a:rPr kumimoji="0" lang="en-US" altLang="zh-CN" sz="1800" b="1" i="0" u="none" strike="noStrike" cap="none" normalizeH="0" baseline="0">
                          <a:ln>
                            <a:noFill/>
                          </a:ln>
                          <a:solidFill>
                            <a:srgbClr val="FF0000"/>
                          </a:solidFill>
                          <a:effectLst/>
                          <a:latin typeface="Arial" charset="0"/>
                          <a:ea typeface="宋体" charset="-122"/>
                        </a:rPr>
                        <a:t>4(40KB)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vMerge="1">
                  <a:txBody>
                    <a:bodyPr/>
                    <a:lstStyle/>
                    <a:p>
                      <a:endParaRPr lang="zh-CN" altLang="en-US"/>
                    </a:p>
                  </a:txBody>
                  <a:tcPr/>
                </a:tc>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Arial" charset="0"/>
                          <a:ea typeface="宋体" charset="-122"/>
                        </a:rPr>
                        <a:t>空闲分区</a:t>
                      </a:r>
                      <a:r>
                        <a:rPr kumimoji="0" lang="en-US" altLang="zh-CN" sz="1600" b="0" i="0" u="none" strike="noStrike" cap="none" normalizeH="0" baseline="0" dirty="0">
                          <a:ln>
                            <a:noFill/>
                          </a:ln>
                          <a:solidFill>
                            <a:srgbClr val="FFFFFF"/>
                          </a:solidFill>
                          <a:effectLst/>
                          <a:latin typeface="Arial" charset="0"/>
                          <a:ea typeface="宋体" charset="-122"/>
                        </a:rPr>
                        <a:t>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5191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FFFF"/>
                          </a:solidFill>
                          <a:effectLst/>
                          <a:latin typeface="Arial" charset="0"/>
                          <a:ea typeface="宋体" charset="-12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60KB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vMerge="1">
                  <a:txBody>
                    <a:bodyPr/>
                    <a:lstStyle/>
                    <a:p>
                      <a:endParaRPr lang="zh-CN" altLang="en-US"/>
                    </a:p>
                  </a:txBody>
                  <a:tcPr/>
                </a:tc>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FF0000"/>
                          </a:solidFill>
                          <a:effectLst/>
                          <a:latin typeface="Arial" charset="0"/>
                          <a:ea typeface="宋体" charset="-122"/>
                        </a:rPr>
                        <a:t>作业</a:t>
                      </a:r>
                      <a:r>
                        <a:rPr kumimoji="0" lang="en-US" altLang="zh-CN" sz="1600" b="1" i="0" u="none" strike="noStrike" cap="none" normalizeH="0" baseline="0">
                          <a:ln>
                            <a:noFill/>
                          </a:ln>
                          <a:solidFill>
                            <a:srgbClr val="FF0000"/>
                          </a:solidFill>
                          <a:effectLst/>
                          <a:latin typeface="Arial" charset="0"/>
                          <a:ea typeface="宋体" charset="-122"/>
                        </a:rPr>
                        <a:t>4(40KB)</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368300">
                <a:tc v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rial" charset="0"/>
                          <a:ea typeface="宋体" charset="-122"/>
                        </a:rPr>
                        <a:t>空闲分区</a:t>
                      </a:r>
                      <a:r>
                        <a:rPr kumimoji="0" lang="en-US" altLang="zh-CN" sz="1800" b="0" i="0" u="none" strike="noStrike" cap="none" normalizeH="0" baseline="0" dirty="0">
                          <a:ln>
                            <a:noFill/>
                          </a:ln>
                          <a:solidFill>
                            <a:srgbClr val="FFFFFF"/>
                          </a:solidFill>
                          <a:effectLst/>
                          <a:latin typeface="Arial" charset="0"/>
                          <a:ea typeface="宋体"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charset="-122"/>
                        </a:rPr>
                        <a:t>60KB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bg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extLst>
                  <a:ext uri="{0D108BD9-81ED-4DB2-BD59-A6C34878D82A}">
                    <a16:rowId xmlns:a16="http://schemas.microsoft.com/office/drawing/2014/main" val="10008"/>
                  </a:ext>
                </a:extLst>
              </a:tr>
              <a:tr h="369888">
                <a:tc vMerge="1">
                  <a:txBody>
                    <a:bodyPr/>
                    <a:lstStyle/>
                    <a:p>
                      <a:endParaRPr lang="zh-CN" altLang="en-US"/>
                    </a:p>
                  </a:txBody>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12700" cmpd="sng">
                      <a:noFill/>
                      <a:prstDash val="solid"/>
                    </a:lnL>
                  </a:tcPr>
                </a:tc>
                <a:tc vMerge="1">
                  <a:txBody>
                    <a:bodyPr/>
                    <a:lstStyle/>
                    <a:p>
                      <a:endParaRPr lang="zh-CN" altLang="en-US"/>
                    </a:p>
                  </a:txBody>
                  <a:tcPr/>
                </a:tc>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Arial" charset="0"/>
                          <a:ea typeface="宋体" charset="-122"/>
                        </a:rPr>
                        <a:t>空闲分区</a:t>
                      </a:r>
                      <a:r>
                        <a:rPr kumimoji="0" lang="en-US" altLang="zh-CN" sz="1600" b="0" i="0" u="none" strike="noStrike" cap="none" normalizeH="0" baseline="0" dirty="0">
                          <a:ln>
                            <a:noFill/>
                          </a:ln>
                          <a:solidFill>
                            <a:srgbClr val="FFFFFF"/>
                          </a:solidFill>
                          <a:effectLst/>
                          <a:latin typeface="Arial" charset="0"/>
                          <a:ea typeface="宋体" charset="-122"/>
                        </a:rPr>
                        <a:t>3</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sp>
        <p:nvSpPr>
          <p:cNvPr id="592056" name="Line 83"/>
          <p:cNvSpPr>
            <a:spLocks noChangeShapeType="1"/>
          </p:cNvSpPr>
          <p:nvPr/>
        </p:nvSpPr>
        <p:spPr bwMode="auto">
          <a:xfrm flipH="1">
            <a:off x="971550" y="3284538"/>
            <a:ext cx="381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2057" name="Line 84"/>
          <p:cNvSpPr>
            <a:spLocks noChangeShapeType="1"/>
          </p:cNvSpPr>
          <p:nvPr/>
        </p:nvSpPr>
        <p:spPr bwMode="auto">
          <a:xfrm>
            <a:off x="971550" y="3284538"/>
            <a:ext cx="0" cy="865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2058" name="Line 85"/>
          <p:cNvSpPr>
            <a:spLocks noChangeShapeType="1"/>
          </p:cNvSpPr>
          <p:nvPr/>
        </p:nvSpPr>
        <p:spPr bwMode="auto">
          <a:xfrm>
            <a:off x="950913" y="4149725"/>
            <a:ext cx="381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2059" name="Line 86"/>
          <p:cNvSpPr>
            <a:spLocks noChangeShapeType="1"/>
          </p:cNvSpPr>
          <p:nvPr/>
        </p:nvSpPr>
        <p:spPr bwMode="auto">
          <a:xfrm>
            <a:off x="1258888" y="3284538"/>
            <a:ext cx="304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2060" name="Line 87"/>
          <p:cNvSpPr>
            <a:spLocks noChangeShapeType="1"/>
          </p:cNvSpPr>
          <p:nvPr/>
        </p:nvSpPr>
        <p:spPr bwMode="auto">
          <a:xfrm flipH="1">
            <a:off x="798513" y="2082800"/>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2061" name="Line 88"/>
          <p:cNvSpPr>
            <a:spLocks noChangeShapeType="1"/>
          </p:cNvSpPr>
          <p:nvPr/>
        </p:nvSpPr>
        <p:spPr bwMode="auto">
          <a:xfrm flipH="1">
            <a:off x="792163" y="2082800"/>
            <a:ext cx="6350" cy="660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2062" name="Line 89"/>
          <p:cNvSpPr>
            <a:spLocks noChangeShapeType="1"/>
          </p:cNvSpPr>
          <p:nvPr/>
        </p:nvSpPr>
        <p:spPr bwMode="auto">
          <a:xfrm>
            <a:off x="792163" y="2743200"/>
            <a:ext cx="5762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2063" name="AutoShape 90"/>
          <p:cNvSpPr>
            <a:spLocks noChangeArrowheads="1"/>
          </p:cNvSpPr>
          <p:nvPr/>
        </p:nvSpPr>
        <p:spPr bwMode="auto">
          <a:xfrm>
            <a:off x="215900" y="941388"/>
            <a:ext cx="762000" cy="457200"/>
          </a:xfrm>
          <a:prstGeom prst="flowChartProcess">
            <a:avLst/>
          </a:prstGeom>
          <a:solidFill>
            <a:srgbClr val="FFFFFF"/>
          </a:solidFill>
          <a:ln w="9525">
            <a:solidFill>
              <a:srgbClr val="000000"/>
            </a:solidFill>
            <a:miter lim="800000"/>
            <a:headEnd/>
            <a:tailEnd/>
          </a:ln>
        </p:spPr>
        <p:txBody>
          <a:bodyPr wrap="none" anchor="ctr"/>
          <a:lstStyle/>
          <a:p>
            <a:pPr algn="ctr"/>
            <a:r>
              <a:rPr kumimoji="0" lang="en-US" altLang="zh-CN" sz="1800">
                <a:solidFill>
                  <a:srgbClr val="FF0000"/>
                </a:solidFill>
                <a:latin typeface="Arial" charset="0"/>
                <a:ea typeface="华文细黑" pitchFamily="2" charset="-122"/>
              </a:rPr>
              <a:t>40K</a:t>
            </a:r>
          </a:p>
        </p:txBody>
      </p:sp>
      <p:sp>
        <p:nvSpPr>
          <p:cNvPr id="592064" name="Line 91"/>
          <p:cNvSpPr>
            <a:spLocks noChangeShapeType="1"/>
          </p:cNvSpPr>
          <p:nvPr/>
        </p:nvSpPr>
        <p:spPr bwMode="auto">
          <a:xfrm flipV="1">
            <a:off x="936625" y="1157288"/>
            <a:ext cx="2873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2065" name="Text Box 92"/>
          <p:cNvSpPr txBox="1">
            <a:spLocks noChangeArrowheads="1"/>
          </p:cNvSpPr>
          <p:nvPr/>
        </p:nvSpPr>
        <p:spPr bwMode="auto">
          <a:xfrm>
            <a:off x="36513" y="43815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600">
                <a:solidFill>
                  <a:srgbClr val="C0504D"/>
                </a:solidFill>
                <a:latin typeface="Arial" charset="0"/>
                <a:ea typeface="华文细黑" pitchFamily="2" charset="-122"/>
              </a:rPr>
              <a:t>链表头指针</a:t>
            </a:r>
          </a:p>
        </p:txBody>
      </p:sp>
      <p:sp>
        <p:nvSpPr>
          <p:cNvPr id="592066" name="AutoShape 93"/>
          <p:cNvSpPr>
            <a:spLocks noChangeArrowheads="1"/>
          </p:cNvSpPr>
          <p:nvPr/>
        </p:nvSpPr>
        <p:spPr bwMode="auto">
          <a:xfrm>
            <a:off x="3960813" y="1433513"/>
            <a:ext cx="1008062" cy="457200"/>
          </a:xfrm>
          <a:prstGeom prst="flowChartProcess">
            <a:avLst/>
          </a:prstGeom>
          <a:solidFill>
            <a:srgbClr val="FFFFFF"/>
          </a:solidFill>
          <a:ln w="9525">
            <a:solidFill>
              <a:srgbClr val="000000"/>
            </a:solidFill>
            <a:miter lim="800000"/>
            <a:headEnd/>
            <a:tailEnd/>
          </a:ln>
        </p:spPr>
        <p:txBody>
          <a:bodyPr wrap="none" anchor="ctr"/>
          <a:lstStyle/>
          <a:p>
            <a:pPr algn="ctr"/>
            <a:r>
              <a:rPr kumimoji="0" lang="en-US" altLang="zh-CN" sz="1800">
                <a:solidFill>
                  <a:srgbClr val="FF0000"/>
                </a:solidFill>
                <a:latin typeface="Arial" charset="0"/>
                <a:ea typeface="华文细黑" pitchFamily="2" charset="-122"/>
              </a:rPr>
              <a:t>76KB</a:t>
            </a:r>
          </a:p>
        </p:txBody>
      </p:sp>
      <p:sp>
        <p:nvSpPr>
          <p:cNvPr id="592067" name="Line 94"/>
          <p:cNvSpPr>
            <a:spLocks noChangeShapeType="1"/>
          </p:cNvSpPr>
          <p:nvPr/>
        </p:nvSpPr>
        <p:spPr bwMode="auto">
          <a:xfrm>
            <a:off x="4989513" y="1628775"/>
            <a:ext cx="53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2068" name="Text Box 95"/>
          <p:cNvSpPr txBox="1">
            <a:spLocks noChangeArrowheads="1"/>
          </p:cNvSpPr>
          <p:nvPr/>
        </p:nvSpPr>
        <p:spPr bwMode="auto">
          <a:xfrm>
            <a:off x="3922713" y="942975"/>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800">
                <a:solidFill>
                  <a:srgbClr val="C0504D"/>
                </a:solidFill>
                <a:latin typeface="Arial" charset="0"/>
                <a:ea typeface="华文细黑" pitchFamily="2" charset="-122"/>
              </a:rPr>
              <a:t>链表头指针</a:t>
            </a:r>
          </a:p>
        </p:txBody>
      </p:sp>
      <p:sp>
        <p:nvSpPr>
          <p:cNvPr id="592069" name="Text Box 96"/>
          <p:cNvSpPr txBox="1">
            <a:spLocks noChangeArrowheads="1"/>
          </p:cNvSpPr>
          <p:nvPr/>
        </p:nvSpPr>
        <p:spPr bwMode="auto">
          <a:xfrm>
            <a:off x="936625" y="5622925"/>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kumimoji="0" lang="en-US" altLang="zh-CN" sz="1800">
                <a:solidFill>
                  <a:srgbClr val="C0504D"/>
                </a:solidFill>
                <a:latin typeface="Arial" charset="0"/>
                <a:ea typeface="华文细黑" pitchFamily="2" charset="-122"/>
              </a:rPr>
              <a:t>(a)</a:t>
            </a:r>
            <a:r>
              <a:rPr kumimoji="0" lang="zh-CN" altLang="en-US" sz="1800">
                <a:solidFill>
                  <a:srgbClr val="C0504D"/>
                </a:solidFill>
                <a:latin typeface="Arial" charset="0"/>
                <a:ea typeface="华文细黑" pitchFamily="2" charset="-122"/>
              </a:rPr>
              <a:t>作业</a:t>
            </a:r>
            <a:r>
              <a:rPr kumimoji="0" lang="en-US" altLang="zh-CN" sz="1800">
                <a:solidFill>
                  <a:srgbClr val="C0504D"/>
                </a:solidFill>
                <a:latin typeface="Arial" charset="0"/>
                <a:ea typeface="华文细黑" pitchFamily="2" charset="-122"/>
              </a:rPr>
              <a:t>5</a:t>
            </a:r>
            <a:r>
              <a:rPr kumimoji="0" lang="zh-CN" altLang="en-US" sz="1800">
                <a:solidFill>
                  <a:srgbClr val="C0504D"/>
                </a:solidFill>
                <a:latin typeface="Arial" charset="0"/>
                <a:ea typeface="华文细黑" pitchFamily="2" charset="-122"/>
              </a:rPr>
              <a:t>未进入内存之前</a:t>
            </a:r>
          </a:p>
        </p:txBody>
      </p:sp>
      <p:sp>
        <p:nvSpPr>
          <p:cNvPr id="592070" name="Text Box 97"/>
          <p:cNvSpPr txBox="1">
            <a:spLocks noChangeArrowheads="1"/>
          </p:cNvSpPr>
          <p:nvPr/>
        </p:nvSpPr>
        <p:spPr bwMode="auto">
          <a:xfrm>
            <a:off x="4824413" y="5694363"/>
            <a:ext cx="3276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kumimoji="0" lang="en-US" altLang="zh-CN" sz="1800">
                <a:solidFill>
                  <a:srgbClr val="C0504D"/>
                </a:solidFill>
                <a:latin typeface="Arial" charset="0"/>
                <a:ea typeface="华文细黑" pitchFamily="2" charset="-122"/>
              </a:rPr>
              <a:t>          (b)</a:t>
            </a:r>
            <a:r>
              <a:rPr kumimoji="0" lang="zh-CN" altLang="en-US" sz="1800">
                <a:solidFill>
                  <a:srgbClr val="C0504D"/>
                </a:solidFill>
                <a:latin typeface="Arial" charset="0"/>
                <a:ea typeface="华文细黑" pitchFamily="2" charset="-122"/>
              </a:rPr>
              <a:t>作业</a:t>
            </a:r>
            <a:r>
              <a:rPr kumimoji="0" lang="en-US" altLang="zh-CN" sz="1800">
                <a:solidFill>
                  <a:srgbClr val="C0504D"/>
                </a:solidFill>
                <a:latin typeface="Arial" charset="0"/>
                <a:ea typeface="华文细黑" pitchFamily="2" charset="-122"/>
              </a:rPr>
              <a:t>5</a:t>
            </a:r>
            <a:r>
              <a:rPr kumimoji="0" lang="zh-CN" altLang="en-US" sz="1800">
                <a:solidFill>
                  <a:srgbClr val="C0504D"/>
                </a:solidFill>
                <a:latin typeface="Arial" charset="0"/>
                <a:ea typeface="华文细黑" pitchFamily="2" charset="-122"/>
              </a:rPr>
              <a:t>进入内存之后</a:t>
            </a:r>
          </a:p>
        </p:txBody>
      </p:sp>
      <p:sp>
        <p:nvSpPr>
          <p:cNvPr id="592071" name="Text Box 98"/>
          <p:cNvSpPr txBox="1">
            <a:spLocks noChangeArrowheads="1"/>
          </p:cNvSpPr>
          <p:nvPr/>
        </p:nvSpPr>
        <p:spPr bwMode="auto">
          <a:xfrm>
            <a:off x="1560513" y="6127750"/>
            <a:ext cx="579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kumimoji="0" lang="zh-CN" altLang="en-US" sz="2000" dirty="0">
                <a:solidFill>
                  <a:srgbClr val="0000FF"/>
                </a:solidFill>
                <a:latin typeface="Arial" charset="0"/>
                <a:ea typeface="华文细黑" pitchFamily="2" charset="-122"/>
              </a:rPr>
              <a:t>首次匹配的空闲分区链表组织形式</a:t>
            </a:r>
          </a:p>
        </p:txBody>
      </p:sp>
      <p:sp>
        <p:nvSpPr>
          <p:cNvPr id="592072" name="Text Box 99"/>
          <p:cNvSpPr txBox="1">
            <a:spLocks noChangeArrowheads="1"/>
          </p:cNvSpPr>
          <p:nvPr/>
        </p:nvSpPr>
        <p:spPr bwMode="auto">
          <a:xfrm>
            <a:off x="7885113" y="406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Arial" charset="0"/>
                <a:ea typeface="华文细黑" pitchFamily="2" charset="-122"/>
              </a:rPr>
              <a:t>0KB</a:t>
            </a:r>
          </a:p>
        </p:txBody>
      </p:sp>
      <p:sp>
        <p:nvSpPr>
          <p:cNvPr id="592073" name="Text Box 100"/>
          <p:cNvSpPr txBox="1">
            <a:spLocks noChangeArrowheads="1"/>
          </p:cNvSpPr>
          <p:nvPr/>
        </p:nvSpPr>
        <p:spPr bwMode="auto">
          <a:xfrm>
            <a:off x="7848600" y="939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Arial" charset="0"/>
                <a:ea typeface="华文细黑" pitchFamily="2" charset="-122"/>
              </a:rPr>
              <a:t>40KB</a:t>
            </a:r>
          </a:p>
        </p:txBody>
      </p:sp>
      <p:sp>
        <p:nvSpPr>
          <p:cNvPr id="592074" name="Text Box 101"/>
          <p:cNvSpPr txBox="1">
            <a:spLocks noChangeArrowheads="1"/>
          </p:cNvSpPr>
          <p:nvPr/>
        </p:nvSpPr>
        <p:spPr bwMode="auto">
          <a:xfrm>
            <a:off x="7885113" y="1549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Arial" charset="0"/>
                <a:ea typeface="华文细黑" pitchFamily="2" charset="-122"/>
              </a:rPr>
              <a:t>76KB</a:t>
            </a:r>
          </a:p>
        </p:txBody>
      </p:sp>
      <p:sp>
        <p:nvSpPr>
          <p:cNvPr id="592075" name="Text Box 102"/>
          <p:cNvSpPr txBox="1">
            <a:spLocks noChangeArrowheads="1"/>
          </p:cNvSpPr>
          <p:nvPr/>
        </p:nvSpPr>
        <p:spPr bwMode="auto">
          <a:xfrm>
            <a:off x="7885113" y="2311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Arial" charset="0"/>
                <a:ea typeface="华文细黑" pitchFamily="2" charset="-122"/>
              </a:rPr>
              <a:t>86KB</a:t>
            </a:r>
          </a:p>
        </p:txBody>
      </p:sp>
      <p:sp>
        <p:nvSpPr>
          <p:cNvPr id="592076" name="Text Box 103"/>
          <p:cNvSpPr txBox="1">
            <a:spLocks noChangeArrowheads="1"/>
          </p:cNvSpPr>
          <p:nvPr/>
        </p:nvSpPr>
        <p:spPr bwMode="auto">
          <a:xfrm>
            <a:off x="7885113" y="2997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Arial" charset="0"/>
                <a:ea typeface="华文细黑" pitchFamily="2" charset="-122"/>
              </a:rPr>
              <a:t>118KB</a:t>
            </a:r>
          </a:p>
        </p:txBody>
      </p:sp>
      <p:sp>
        <p:nvSpPr>
          <p:cNvPr id="592077" name="Text Box 104"/>
          <p:cNvSpPr txBox="1">
            <a:spLocks noChangeArrowheads="1"/>
          </p:cNvSpPr>
          <p:nvPr/>
        </p:nvSpPr>
        <p:spPr bwMode="auto">
          <a:xfrm>
            <a:off x="7961313" y="36830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Arial" charset="0"/>
                <a:ea typeface="华文细黑" pitchFamily="2" charset="-122"/>
              </a:rPr>
              <a:t>156KB</a:t>
            </a:r>
          </a:p>
        </p:txBody>
      </p:sp>
      <p:sp>
        <p:nvSpPr>
          <p:cNvPr id="592078" name="Text Box 105"/>
          <p:cNvSpPr txBox="1">
            <a:spLocks noChangeArrowheads="1"/>
          </p:cNvSpPr>
          <p:nvPr/>
        </p:nvSpPr>
        <p:spPr bwMode="auto">
          <a:xfrm>
            <a:off x="7885113" y="42164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Arial" charset="0"/>
                <a:ea typeface="华文细黑" pitchFamily="2" charset="-122"/>
              </a:rPr>
              <a:t>196KB</a:t>
            </a:r>
          </a:p>
        </p:txBody>
      </p:sp>
      <p:sp>
        <p:nvSpPr>
          <p:cNvPr id="592079" name="Text Box 106"/>
          <p:cNvSpPr txBox="1">
            <a:spLocks noChangeArrowheads="1"/>
          </p:cNvSpPr>
          <p:nvPr/>
        </p:nvSpPr>
        <p:spPr bwMode="auto">
          <a:xfrm>
            <a:off x="7961313" y="4902200"/>
            <a:ext cx="990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600">
                <a:solidFill>
                  <a:srgbClr val="000000"/>
                </a:solidFill>
                <a:latin typeface="Arial" charset="0"/>
                <a:ea typeface="华文细黑" pitchFamily="2" charset="-122"/>
              </a:rPr>
              <a:t>256KB-1</a:t>
            </a:r>
          </a:p>
        </p:txBody>
      </p:sp>
      <p:sp>
        <p:nvSpPr>
          <p:cNvPr id="592080" name="Line 107"/>
          <p:cNvSpPr>
            <a:spLocks noChangeShapeType="1"/>
          </p:cNvSpPr>
          <p:nvPr/>
        </p:nvSpPr>
        <p:spPr bwMode="auto">
          <a:xfrm flipH="1">
            <a:off x="4975225" y="2514600"/>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2081" name="Line 108"/>
          <p:cNvSpPr>
            <a:spLocks noChangeShapeType="1"/>
          </p:cNvSpPr>
          <p:nvPr/>
        </p:nvSpPr>
        <p:spPr bwMode="auto">
          <a:xfrm flipH="1">
            <a:off x="4968875" y="2514600"/>
            <a:ext cx="6350" cy="660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2082" name="Line 109"/>
          <p:cNvSpPr>
            <a:spLocks noChangeShapeType="1"/>
          </p:cNvSpPr>
          <p:nvPr/>
        </p:nvSpPr>
        <p:spPr bwMode="auto">
          <a:xfrm>
            <a:off x="4968875" y="3175000"/>
            <a:ext cx="5762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2083" name="Line 110"/>
          <p:cNvSpPr>
            <a:spLocks noChangeShapeType="1"/>
          </p:cNvSpPr>
          <p:nvPr/>
        </p:nvSpPr>
        <p:spPr bwMode="auto">
          <a:xfrm>
            <a:off x="4968875" y="3678238"/>
            <a:ext cx="863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2084" name="Line 111"/>
          <p:cNvSpPr>
            <a:spLocks noChangeShapeType="1"/>
          </p:cNvSpPr>
          <p:nvPr/>
        </p:nvSpPr>
        <p:spPr bwMode="auto">
          <a:xfrm flipH="1">
            <a:off x="4946650" y="3687763"/>
            <a:ext cx="0" cy="865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2085" name="Line 112"/>
          <p:cNvSpPr>
            <a:spLocks noChangeShapeType="1"/>
          </p:cNvSpPr>
          <p:nvPr/>
        </p:nvSpPr>
        <p:spPr bwMode="auto">
          <a:xfrm>
            <a:off x="4932363" y="4581525"/>
            <a:ext cx="863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circle(in)">
                                      <p:cBhvr>
                                        <p:cTn id="7" dur="2000"/>
                                        <p:tgtEl>
                                          <p:spTgt spid="2355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92056"/>
                                        </p:tgtEl>
                                        <p:attrNameLst>
                                          <p:attrName>style.visibility</p:attrName>
                                        </p:attrNameLst>
                                      </p:cBhvr>
                                      <p:to>
                                        <p:strVal val="visible"/>
                                      </p:to>
                                    </p:set>
                                    <p:animEffect transition="in" filter="circle(in)">
                                      <p:cBhvr>
                                        <p:cTn id="10" dur="2000"/>
                                        <p:tgtEl>
                                          <p:spTgt spid="59205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92057"/>
                                        </p:tgtEl>
                                        <p:attrNameLst>
                                          <p:attrName>style.visibility</p:attrName>
                                        </p:attrNameLst>
                                      </p:cBhvr>
                                      <p:to>
                                        <p:strVal val="visible"/>
                                      </p:to>
                                    </p:set>
                                    <p:animEffect transition="in" filter="circle(in)">
                                      <p:cBhvr>
                                        <p:cTn id="13" dur="2000"/>
                                        <p:tgtEl>
                                          <p:spTgt spid="59205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92058"/>
                                        </p:tgtEl>
                                        <p:attrNameLst>
                                          <p:attrName>style.visibility</p:attrName>
                                        </p:attrNameLst>
                                      </p:cBhvr>
                                      <p:to>
                                        <p:strVal val="visible"/>
                                      </p:to>
                                    </p:set>
                                    <p:animEffect transition="in" filter="circle(in)">
                                      <p:cBhvr>
                                        <p:cTn id="16" dur="2000"/>
                                        <p:tgtEl>
                                          <p:spTgt spid="592058"/>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592059"/>
                                        </p:tgtEl>
                                        <p:attrNameLst>
                                          <p:attrName>style.visibility</p:attrName>
                                        </p:attrNameLst>
                                      </p:cBhvr>
                                      <p:to>
                                        <p:strVal val="visible"/>
                                      </p:to>
                                    </p:set>
                                    <p:animEffect transition="in" filter="circle(in)">
                                      <p:cBhvr>
                                        <p:cTn id="19" dur="2000"/>
                                        <p:tgtEl>
                                          <p:spTgt spid="59205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592060"/>
                                        </p:tgtEl>
                                        <p:attrNameLst>
                                          <p:attrName>style.visibility</p:attrName>
                                        </p:attrNameLst>
                                      </p:cBhvr>
                                      <p:to>
                                        <p:strVal val="visible"/>
                                      </p:to>
                                    </p:set>
                                    <p:animEffect transition="in" filter="circle(in)">
                                      <p:cBhvr>
                                        <p:cTn id="22" dur="2000"/>
                                        <p:tgtEl>
                                          <p:spTgt spid="592060"/>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92061"/>
                                        </p:tgtEl>
                                        <p:attrNameLst>
                                          <p:attrName>style.visibility</p:attrName>
                                        </p:attrNameLst>
                                      </p:cBhvr>
                                      <p:to>
                                        <p:strVal val="visible"/>
                                      </p:to>
                                    </p:set>
                                    <p:animEffect transition="in" filter="circle(in)">
                                      <p:cBhvr>
                                        <p:cTn id="25" dur="2000"/>
                                        <p:tgtEl>
                                          <p:spTgt spid="59206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92062"/>
                                        </p:tgtEl>
                                        <p:attrNameLst>
                                          <p:attrName>style.visibility</p:attrName>
                                        </p:attrNameLst>
                                      </p:cBhvr>
                                      <p:to>
                                        <p:strVal val="visible"/>
                                      </p:to>
                                    </p:set>
                                    <p:animEffect transition="in" filter="circle(in)">
                                      <p:cBhvr>
                                        <p:cTn id="28" dur="2000"/>
                                        <p:tgtEl>
                                          <p:spTgt spid="592062"/>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592063"/>
                                        </p:tgtEl>
                                        <p:attrNameLst>
                                          <p:attrName>style.visibility</p:attrName>
                                        </p:attrNameLst>
                                      </p:cBhvr>
                                      <p:to>
                                        <p:strVal val="visible"/>
                                      </p:to>
                                    </p:set>
                                    <p:animEffect transition="in" filter="circle(in)">
                                      <p:cBhvr>
                                        <p:cTn id="31" dur="2000"/>
                                        <p:tgtEl>
                                          <p:spTgt spid="59206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592064"/>
                                        </p:tgtEl>
                                        <p:attrNameLst>
                                          <p:attrName>style.visibility</p:attrName>
                                        </p:attrNameLst>
                                      </p:cBhvr>
                                      <p:to>
                                        <p:strVal val="visible"/>
                                      </p:to>
                                    </p:set>
                                    <p:animEffect transition="in" filter="circle(in)">
                                      <p:cBhvr>
                                        <p:cTn id="34" dur="2000"/>
                                        <p:tgtEl>
                                          <p:spTgt spid="592064"/>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592065"/>
                                        </p:tgtEl>
                                        <p:attrNameLst>
                                          <p:attrName>style.visibility</p:attrName>
                                        </p:attrNameLst>
                                      </p:cBhvr>
                                      <p:to>
                                        <p:strVal val="visible"/>
                                      </p:to>
                                    </p:set>
                                    <p:animEffect transition="in" filter="circle(in)">
                                      <p:cBhvr>
                                        <p:cTn id="37" dur="2000"/>
                                        <p:tgtEl>
                                          <p:spTgt spid="592065"/>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592066"/>
                                        </p:tgtEl>
                                        <p:attrNameLst>
                                          <p:attrName>style.visibility</p:attrName>
                                        </p:attrNameLst>
                                      </p:cBhvr>
                                      <p:to>
                                        <p:strVal val="visible"/>
                                      </p:to>
                                    </p:set>
                                    <p:animEffect transition="in" filter="circle(in)">
                                      <p:cBhvr>
                                        <p:cTn id="40" dur="2000"/>
                                        <p:tgtEl>
                                          <p:spTgt spid="592066"/>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592067"/>
                                        </p:tgtEl>
                                        <p:attrNameLst>
                                          <p:attrName>style.visibility</p:attrName>
                                        </p:attrNameLst>
                                      </p:cBhvr>
                                      <p:to>
                                        <p:strVal val="visible"/>
                                      </p:to>
                                    </p:set>
                                    <p:animEffect transition="in" filter="circle(in)">
                                      <p:cBhvr>
                                        <p:cTn id="43" dur="2000"/>
                                        <p:tgtEl>
                                          <p:spTgt spid="592067"/>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592068"/>
                                        </p:tgtEl>
                                        <p:attrNameLst>
                                          <p:attrName>style.visibility</p:attrName>
                                        </p:attrNameLst>
                                      </p:cBhvr>
                                      <p:to>
                                        <p:strVal val="visible"/>
                                      </p:to>
                                    </p:set>
                                    <p:animEffect transition="in" filter="circle(in)">
                                      <p:cBhvr>
                                        <p:cTn id="46" dur="2000"/>
                                        <p:tgtEl>
                                          <p:spTgt spid="592068"/>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592069"/>
                                        </p:tgtEl>
                                        <p:attrNameLst>
                                          <p:attrName>style.visibility</p:attrName>
                                        </p:attrNameLst>
                                      </p:cBhvr>
                                      <p:to>
                                        <p:strVal val="visible"/>
                                      </p:to>
                                    </p:set>
                                    <p:animEffect transition="in" filter="circle(in)">
                                      <p:cBhvr>
                                        <p:cTn id="49" dur="2000"/>
                                        <p:tgtEl>
                                          <p:spTgt spid="592069"/>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592070"/>
                                        </p:tgtEl>
                                        <p:attrNameLst>
                                          <p:attrName>style.visibility</p:attrName>
                                        </p:attrNameLst>
                                      </p:cBhvr>
                                      <p:to>
                                        <p:strVal val="visible"/>
                                      </p:to>
                                    </p:set>
                                    <p:animEffect transition="in" filter="circle(in)">
                                      <p:cBhvr>
                                        <p:cTn id="52" dur="2000"/>
                                        <p:tgtEl>
                                          <p:spTgt spid="592070"/>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592071"/>
                                        </p:tgtEl>
                                        <p:attrNameLst>
                                          <p:attrName>style.visibility</p:attrName>
                                        </p:attrNameLst>
                                      </p:cBhvr>
                                      <p:to>
                                        <p:strVal val="visible"/>
                                      </p:to>
                                    </p:set>
                                    <p:animEffect transition="in" filter="circle(in)">
                                      <p:cBhvr>
                                        <p:cTn id="55" dur="2000"/>
                                        <p:tgtEl>
                                          <p:spTgt spid="592071"/>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592072"/>
                                        </p:tgtEl>
                                        <p:attrNameLst>
                                          <p:attrName>style.visibility</p:attrName>
                                        </p:attrNameLst>
                                      </p:cBhvr>
                                      <p:to>
                                        <p:strVal val="visible"/>
                                      </p:to>
                                    </p:set>
                                    <p:animEffect transition="in" filter="circle(in)">
                                      <p:cBhvr>
                                        <p:cTn id="58" dur="2000"/>
                                        <p:tgtEl>
                                          <p:spTgt spid="592072"/>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592073"/>
                                        </p:tgtEl>
                                        <p:attrNameLst>
                                          <p:attrName>style.visibility</p:attrName>
                                        </p:attrNameLst>
                                      </p:cBhvr>
                                      <p:to>
                                        <p:strVal val="visible"/>
                                      </p:to>
                                    </p:set>
                                    <p:animEffect transition="in" filter="circle(in)">
                                      <p:cBhvr>
                                        <p:cTn id="61" dur="2000"/>
                                        <p:tgtEl>
                                          <p:spTgt spid="592073"/>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592074"/>
                                        </p:tgtEl>
                                        <p:attrNameLst>
                                          <p:attrName>style.visibility</p:attrName>
                                        </p:attrNameLst>
                                      </p:cBhvr>
                                      <p:to>
                                        <p:strVal val="visible"/>
                                      </p:to>
                                    </p:set>
                                    <p:animEffect transition="in" filter="circle(in)">
                                      <p:cBhvr>
                                        <p:cTn id="64" dur="2000"/>
                                        <p:tgtEl>
                                          <p:spTgt spid="592074"/>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592075"/>
                                        </p:tgtEl>
                                        <p:attrNameLst>
                                          <p:attrName>style.visibility</p:attrName>
                                        </p:attrNameLst>
                                      </p:cBhvr>
                                      <p:to>
                                        <p:strVal val="visible"/>
                                      </p:to>
                                    </p:set>
                                    <p:animEffect transition="in" filter="circle(in)">
                                      <p:cBhvr>
                                        <p:cTn id="67" dur="2000"/>
                                        <p:tgtEl>
                                          <p:spTgt spid="592075"/>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592076"/>
                                        </p:tgtEl>
                                        <p:attrNameLst>
                                          <p:attrName>style.visibility</p:attrName>
                                        </p:attrNameLst>
                                      </p:cBhvr>
                                      <p:to>
                                        <p:strVal val="visible"/>
                                      </p:to>
                                    </p:set>
                                    <p:animEffect transition="in" filter="circle(in)">
                                      <p:cBhvr>
                                        <p:cTn id="70" dur="2000"/>
                                        <p:tgtEl>
                                          <p:spTgt spid="592076"/>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92077"/>
                                        </p:tgtEl>
                                        <p:attrNameLst>
                                          <p:attrName>style.visibility</p:attrName>
                                        </p:attrNameLst>
                                      </p:cBhvr>
                                      <p:to>
                                        <p:strVal val="visible"/>
                                      </p:to>
                                    </p:set>
                                    <p:animEffect transition="in" filter="circle(in)">
                                      <p:cBhvr>
                                        <p:cTn id="73" dur="2000"/>
                                        <p:tgtEl>
                                          <p:spTgt spid="592077"/>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592078"/>
                                        </p:tgtEl>
                                        <p:attrNameLst>
                                          <p:attrName>style.visibility</p:attrName>
                                        </p:attrNameLst>
                                      </p:cBhvr>
                                      <p:to>
                                        <p:strVal val="visible"/>
                                      </p:to>
                                    </p:set>
                                    <p:animEffect transition="in" filter="circle(in)">
                                      <p:cBhvr>
                                        <p:cTn id="76" dur="2000"/>
                                        <p:tgtEl>
                                          <p:spTgt spid="592078"/>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592079"/>
                                        </p:tgtEl>
                                        <p:attrNameLst>
                                          <p:attrName>style.visibility</p:attrName>
                                        </p:attrNameLst>
                                      </p:cBhvr>
                                      <p:to>
                                        <p:strVal val="visible"/>
                                      </p:to>
                                    </p:set>
                                    <p:animEffect transition="in" filter="circle(in)">
                                      <p:cBhvr>
                                        <p:cTn id="79" dur="2000"/>
                                        <p:tgtEl>
                                          <p:spTgt spid="592079"/>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592080"/>
                                        </p:tgtEl>
                                        <p:attrNameLst>
                                          <p:attrName>style.visibility</p:attrName>
                                        </p:attrNameLst>
                                      </p:cBhvr>
                                      <p:to>
                                        <p:strVal val="visible"/>
                                      </p:to>
                                    </p:set>
                                    <p:animEffect transition="in" filter="circle(in)">
                                      <p:cBhvr>
                                        <p:cTn id="82" dur="2000"/>
                                        <p:tgtEl>
                                          <p:spTgt spid="592080"/>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592081"/>
                                        </p:tgtEl>
                                        <p:attrNameLst>
                                          <p:attrName>style.visibility</p:attrName>
                                        </p:attrNameLst>
                                      </p:cBhvr>
                                      <p:to>
                                        <p:strVal val="visible"/>
                                      </p:to>
                                    </p:set>
                                    <p:animEffect transition="in" filter="circle(in)">
                                      <p:cBhvr>
                                        <p:cTn id="85" dur="2000"/>
                                        <p:tgtEl>
                                          <p:spTgt spid="592081"/>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592082"/>
                                        </p:tgtEl>
                                        <p:attrNameLst>
                                          <p:attrName>style.visibility</p:attrName>
                                        </p:attrNameLst>
                                      </p:cBhvr>
                                      <p:to>
                                        <p:strVal val="visible"/>
                                      </p:to>
                                    </p:set>
                                    <p:animEffect transition="in" filter="circle(in)">
                                      <p:cBhvr>
                                        <p:cTn id="88" dur="2000"/>
                                        <p:tgtEl>
                                          <p:spTgt spid="592082"/>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592083"/>
                                        </p:tgtEl>
                                        <p:attrNameLst>
                                          <p:attrName>style.visibility</p:attrName>
                                        </p:attrNameLst>
                                      </p:cBhvr>
                                      <p:to>
                                        <p:strVal val="visible"/>
                                      </p:to>
                                    </p:set>
                                    <p:animEffect transition="in" filter="circle(in)">
                                      <p:cBhvr>
                                        <p:cTn id="91" dur="2000"/>
                                        <p:tgtEl>
                                          <p:spTgt spid="592083"/>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592084"/>
                                        </p:tgtEl>
                                        <p:attrNameLst>
                                          <p:attrName>style.visibility</p:attrName>
                                        </p:attrNameLst>
                                      </p:cBhvr>
                                      <p:to>
                                        <p:strVal val="visible"/>
                                      </p:to>
                                    </p:set>
                                    <p:animEffect transition="in" filter="circle(in)">
                                      <p:cBhvr>
                                        <p:cTn id="94" dur="2000"/>
                                        <p:tgtEl>
                                          <p:spTgt spid="592084"/>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592085"/>
                                        </p:tgtEl>
                                        <p:attrNameLst>
                                          <p:attrName>style.visibility</p:attrName>
                                        </p:attrNameLst>
                                      </p:cBhvr>
                                      <p:to>
                                        <p:strVal val="visible"/>
                                      </p:to>
                                    </p:set>
                                    <p:animEffect transition="in" filter="circle(in)">
                                      <p:cBhvr>
                                        <p:cTn id="97" dur="2000"/>
                                        <p:tgtEl>
                                          <p:spTgt spid="592085"/>
                                        </p:tgtEl>
                                      </p:cBhvr>
                                    </p:animEffect>
                                  </p:childTnLst>
                                </p:cTn>
                              </p:par>
                              <p:par>
                                <p:cTn id="98" presetID="6" presetClass="entr" presetSubtype="16" fill="hold" nodeType="withEffect">
                                  <p:stCondLst>
                                    <p:cond delay="0"/>
                                  </p:stCondLst>
                                  <p:childTnLst>
                                    <p:set>
                                      <p:cBhvr>
                                        <p:cTn id="99" dur="1" fill="hold">
                                          <p:stCondLst>
                                            <p:cond delay="0"/>
                                          </p:stCondLst>
                                        </p:cTn>
                                        <p:tgtEl>
                                          <p:spTgt spid="4"/>
                                        </p:tgtEl>
                                        <p:attrNameLst>
                                          <p:attrName>style.visibility</p:attrName>
                                        </p:attrNameLst>
                                      </p:cBhvr>
                                      <p:to>
                                        <p:strVal val="visible"/>
                                      </p:to>
                                    </p:set>
                                    <p:animEffect transition="in" filter="circle(in)">
                                      <p:cBhvr>
                                        <p:cTn id="100" dur="2000"/>
                                        <p:tgtEl>
                                          <p:spTgt spid="4"/>
                                        </p:tgtEl>
                                      </p:cBhvr>
                                    </p:animEffect>
                                  </p:childTnLst>
                                </p:cTn>
                              </p:par>
                              <p:par>
                                <p:cTn id="101" presetID="6" presetClass="entr" presetSubtype="16" fill="hold" nodeType="withEffect">
                                  <p:stCondLst>
                                    <p:cond delay="0"/>
                                  </p:stCondLst>
                                  <p:childTnLst>
                                    <p:set>
                                      <p:cBhvr>
                                        <p:cTn id="102" dur="1" fill="hold">
                                          <p:stCondLst>
                                            <p:cond delay="0"/>
                                          </p:stCondLst>
                                        </p:cTn>
                                        <p:tgtEl>
                                          <p:spTgt spid="3"/>
                                        </p:tgtEl>
                                        <p:attrNameLst>
                                          <p:attrName>style.visibility</p:attrName>
                                        </p:attrNameLst>
                                      </p:cBhvr>
                                      <p:to>
                                        <p:strVal val="visible"/>
                                      </p:to>
                                    </p:set>
                                    <p:animEffect transition="in" filter="circle(in)">
                                      <p:cBhvr>
                                        <p:cTn id="10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056" grpId="0" animBg="1"/>
      <p:bldP spid="592057" grpId="0" animBg="1"/>
      <p:bldP spid="592058" grpId="0" animBg="1"/>
      <p:bldP spid="592059" grpId="0" animBg="1"/>
      <p:bldP spid="592060" grpId="0" animBg="1"/>
      <p:bldP spid="592061" grpId="0" animBg="1"/>
      <p:bldP spid="592062" grpId="0" animBg="1"/>
      <p:bldP spid="592063" grpId="0" animBg="1"/>
      <p:bldP spid="592064" grpId="0" animBg="1"/>
      <p:bldP spid="592065" grpId="0"/>
      <p:bldP spid="592066" grpId="0" animBg="1"/>
      <p:bldP spid="592067" grpId="0" animBg="1"/>
      <p:bldP spid="592068" grpId="0"/>
      <p:bldP spid="592069" grpId="0"/>
      <p:bldP spid="592070" grpId="0"/>
      <p:bldP spid="592071" grpId="0"/>
      <p:bldP spid="592072" grpId="0"/>
      <p:bldP spid="592073" grpId="0"/>
      <p:bldP spid="592074" grpId="0"/>
      <p:bldP spid="592075" grpId="0"/>
      <p:bldP spid="592076" grpId="0"/>
      <p:bldP spid="592077" grpId="0"/>
      <p:bldP spid="592078" grpId="0"/>
      <p:bldP spid="592079" grpId="0"/>
      <p:bldP spid="592080" grpId="0" animBg="1"/>
      <p:bldP spid="592081" grpId="0" animBg="1"/>
      <p:bldP spid="592082" grpId="0" animBg="1"/>
      <p:bldP spid="592083" grpId="0" animBg="1"/>
      <p:bldP spid="592084" grpId="0" animBg="1"/>
      <p:bldP spid="59208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p:cNvSpPr>
          <p:nvPr>
            <p:ph type="body" idx="4294967295"/>
          </p:nvPr>
        </p:nvSpPr>
        <p:spPr>
          <a:xfrm>
            <a:off x="0" y="980728"/>
            <a:ext cx="9144000" cy="5256212"/>
          </a:xfrm>
        </p:spPr>
        <p:txBody>
          <a:bodyPr/>
          <a:lstStyle/>
          <a:p>
            <a:pPr>
              <a:lnSpc>
                <a:spcPct val="120000"/>
              </a:lnSpc>
              <a:spcAft>
                <a:spcPct val="10000"/>
              </a:spcAft>
              <a:buFont typeface="Wingdings" pitchFamily="2" charset="2"/>
              <a:buChar char="l"/>
            </a:pPr>
            <a:r>
              <a:rPr lang="zh-CN" altLang="en-US" dirty="0">
                <a:latin typeface="+mn-ea"/>
                <a:ea typeface="+mn-ea"/>
              </a:rPr>
              <a:t>下次</a:t>
            </a:r>
            <a:r>
              <a:rPr lang="en-US" altLang="zh-CN" dirty="0">
                <a:latin typeface="+mn-ea"/>
                <a:ea typeface="+mn-ea"/>
              </a:rPr>
              <a:t>/</a:t>
            </a:r>
            <a:r>
              <a:rPr lang="zh-CN" altLang="en-US" dirty="0">
                <a:latin typeface="+mn-ea"/>
                <a:ea typeface="+mn-ea"/>
              </a:rPr>
              <a:t>循环匹配（</a:t>
            </a:r>
            <a:r>
              <a:rPr lang="en-US" altLang="zh-CN" dirty="0">
                <a:latin typeface="+mn-ea"/>
                <a:ea typeface="+mn-ea"/>
              </a:rPr>
              <a:t>Next Fit</a:t>
            </a:r>
            <a:r>
              <a:rPr lang="zh-CN" altLang="en-US" dirty="0">
                <a:latin typeface="+mn-ea"/>
                <a:ea typeface="+mn-ea"/>
              </a:rPr>
              <a:t>）</a:t>
            </a:r>
          </a:p>
          <a:p>
            <a:pPr lvl="1">
              <a:lnSpc>
                <a:spcPct val="120000"/>
              </a:lnSpc>
              <a:spcAft>
                <a:spcPct val="10000"/>
              </a:spcAft>
              <a:buFont typeface="Wingdings" pitchFamily="2" charset="2"/>
              <a:buChar char="Ø"/>
            </a:pPr>
            <a:r>
              <a:rPr lang="zh-CN" altLang="en-US" b="0" dirty="0">
                <a:latin typeface="+mn-ea"/>
                <a:ea typeface="+mn-ea"/>
              </a:rPr>
              <a:t>思想</a:t>
            </a:r>
          </a:p>
          <a:p>
            <a:pPr lvl="1">
              <a:lnSpc>
                <a:spcPct val="120000"/>
              </a:lnSpc>
              <a:spcAft>
                <a:spcPct val="10000"/>
              </a:spcAft>
              <a:buFont typeface="Wingdings" pitchFamily="2" charset="2"/>
              <a:buNone/>
            </a:pPr>
            <a:r>
              <a:rPr lang="zh-CN" altLang="en-US" sz="2000" b="0" dirty="0">
                <a:latin typeface="+mn-ea"/>
                <a:ea typeface="+mn-ea"/>
              </a:rPr>
              <a:t>      </a:t>
            </a:r>
            <a:r>
              <a:rPr lang="zh-CN" altLang="en-US" b="0" dirty="0">
                <a:latin typeface="+mn-ea"/>
                <a:ea typeface="+mn-ea"/>
              </a:rPr>
              <a:t>从上一次放置的位置开始扫描内存，选择下一个大小足够的可用块</a:t>
            </a:r>
          </a:p>
          <a:p>
            <a:pPr lvl="1">
              <a:lnSpc>
                <a:spcPct val="120000"/>
              </a:lnSpc>
              <a:spcAft>
                <a:spcPct val="10000"/>
              </a:spcAft>
              <a:buFont typeface="Wingdings" pitchFamily="2" charset="2"/>
              <a:buChar char="Ø"/>
            </a:pPr>
            <a:r>
              <a:rPr lang="zh-CN" altLang="en-US" b="0" dirty="0">
                <a:latin typeface="+mn-ea"/>
                <a:ea typeface="+mn-ea"/>
              </a:rPr>
              <a:t>实现</a:t>
            </a:r>
            <a:endParaRPr lang="en-US" altLang="zh-CN" b="0" dirty="0">
              <a:latin typeface="+mn-ea"/>
              <a:ea typeface="+mn-ea"/>
            </a:endParaRPr>
          </a:p>
          <a:p>
            <a:pPr lvl="1">
              <a:lnSpc>
                <a:spcPct val="120000"/>
              </a:lnSpc>
              <a:spcAft>
                <a:spcPct val="10000"/>
              </a:spcAft>
              <a:buNone/>
            </a:pPr>
            <a:r>
              <a:rPr lang="zh-CN" altLang="en-US" b="0" dirty="0">
                <a:latin typeface="+mn-ea"/>
                <a:ea typeface="+mn-ea"/>
              </a:rPr>
              <a:t>     空闲分区按地址从低到高排列（链接）</a:t>
            </a:r>
            <a:endParaRPr lang="en-US" altLang="zh-CN" b="0" dirty="0">
              <a:latin typeface="+mn-ea"/>
              <a:ea typeface="+mn-ea"/>
            </a:endParaRPr>
          </a:p>
          <a:p>
            <a:pPr lvl="1">
              <a:lnSpc>
                <a:spcPct val="120000"/>
              </a:lnSpc>
              <a:spcAft>
                <a:spcPct val="10000"/>
              </a:spcAft>
              <a:buFont typeface="Wingdings" pitchFamily="2" charset="2"/>
              <a:buChar char="Ø"/>
            </a:pPr>
            <a:r>
              <a:rPr lang="zh-CN" altLang="en-US" b="0" dirty="0">
                <a:latin typeface="+mn-ea"/>
                <a:ea typeface="+mn-ea"/>
              </a:rPr>
              <a:t>评价</a:t>
            </a:r>
            <a:endParaRPr lang="en-US" altLang="zh-CN" b="0" dirty="0">
              <a:latin typeface="+mn-ea"/>
              <a:ea typeface="+mn-ea"/>
            </a:endParaRPr>
          </a:p>
          <a:p>
            <a:pPr lvl="2">
              <a:lnSpc>
                <a:spcPct val="120000"/>
              </a:lnSpc>
            </a:pPr>
            <a:r>
              <a:rPr lang="zh-CN" altLang="en-US" sz="2400" b="0" dirty="0">
                <a:latin typeface="+mn-ea"/>
                <a:ea typeface="+mn-ea"/>
              </a:rPr>
              <a:t>比首次匹配性能差，常常在内存末尾分配空间，导致空闲的分区分布均匀</a:t>
            </a:r>
          </a:p>
          <a:p>
            <a:pPr lvl="2">
              <a:lnSpc>
                <a:spcPct val="120000"/>
              </a:lnSpc>
            </a:pPr>
            <a:r>
              <a:rPr lang="zh-CN" altLang="en-US" sz="2400" b="0" dirty="0">
                <a:latin typeface="+mn-ea"/>
                <a:ea typeface="+mn-ea"/>
              </a:rPr>
              <a:t>缺少大的空闲块，需要更多次数紧凑</a:t>
            </a:r>
            <a:r>
              <a:rPr lang="en-US" altLang="zh-CN" sz="2400" b="0" dirty="0">
                <a:latin typeface="+mn-ea"/>
                <a:ea typeface="+mn-ea"/>
              </a:rPr>
              <a:t>(compaction</a:t>
            </a:r>
            <a:r>
              <a:rPr lang="zh-CN" altLang="en-US" sz="2400" b="0" dirty="0">
                <a:latin typeface="+mn-ea"/>
                <a:ea typeface="+mn-ea"/>
              </a:rPr>
              <a:t>）</a:t>
            </a:r>
            <a:endParaRPr lang="zh-CN" altLang="en-US" b="0" dirty="0">
              <a:latin typeface="+mn-ea"/>
              <a:ea typeface="+mn-ea"/>
            </a:endParaRPr>
          </a:p>
        </p:txBody>
      </p:sp>
      <p:sp>
        <p:nvSpPr>
          <p:cNvPr id="30105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3.2.2 </a:t>
            </a:r>
            <a:r>
              <a:rPr kumimoji="0" lang="zh-CN" altLang="en-US" sz="4000" b="1" dirty="0">
                <a:solidFill>
                  <a:srgbClr val="FE0000"/>
                </a:solidFill>
                <a:ea typeface="黑体" pitchFamily="49" charset="-122"/>
                <a:cs typeface="Times New Roman" pitchFamily="18" charset="0"/>
              </a:rPr>
              <a:t>动态分区</a:t>
            </a:r>
          </a:p>
        </p:txBody>
      </p:sp>
    </p:spTree>
    <p:extLst>
      <p:ext uri="{BB962C8B-B14F-4D97-AF65-F5344CB8AC3E}">
        <p14:creationId xmlns:p14="http://schemas.microsoft.com/office/powerpoint/2010/main" val="252094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1058">
                                            <p:txEl>
                                              <p:pRg st="0" end="0"/>
                                            </p:txEl>
                                          </p:spTgt>
                                        </p:tgtEl>
                                        <p:attrNameLst>
                                          <p:attrName>style.visibility</p:attrName>
                                        </p:attrNameLst>
                                      </p:cBhvr>
                                      <p:to>
                                        <p:strVal val="visible"/>
                                      </p:to>
                                    </p:set>
                                    <p:anim calcmode="lin" valueType="num">
                                      <p:cBhvr additive="base">
                                        <p:cTn id="7" dur="500" fill="hold"/>
                                        <p:tgtEl>
                                          <p:spTgt spid="3010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10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1058">
                                            <p:txEl>
                                              <p:pRg st="1" end="1"/>
                                            </p:txEl>
                                          </p:spTgt>
                                        </p:tgtEl>
                                        <p:attrNameLst>
                                          <p:attrName>style.visibility</p:attrName>
                                        </p:attrNameLst>
                                      </p:cBhvr>
                                      <p:to>
                                        <p:strVal val="visible"/>
                                      </p:to>
                                    </p:set>
                                    <p:anim calcmode="lin" valueType="num">
                                      <p:cBhvr additive="base">
                                        <p:cTn id="13" dur="500" fill="hold"/>
                                        <p:tgtEl>
                                          <p:spTgt spid="3010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10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01058">
                                            <p:txEl>
                                              <p:pRg st="2" end="2"/>
                                            </p:txEl>
                                          </p:spTgt>
                                        </p:tgtEl>
                                        <p:attrNameLst>
                                          <p:attrName>style.visibility</p:attrName>
                                        </p:attrNameLst>
                                      </p:cBhvr>
                                      <p:to>
                                        <p:strVal val="visible"/>
                                      </p:to>
                                    </p:set>
                                    <p:animEffect transition="in" filter="circle(in)">
                                      <p:cBhvr>
                                        <p:cTn id="19" dur="2000"/>
                                        <p:tgtEl>
                                          <p:spTgt spid="30105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01058">
                                            <p:txEl>
                                              <p:pRg st="3" end="3"/>
                                            </p:txEl>
                                          </p:spTgt>
                                        </p:tgtEl>
                                        <p:attrNameLst>
                                          <p:attrName>style.visibility</p:attrName>
                                        </p:attrNameLst>
                                      </p:cBhvr>
                                      <p:to>
                                        <p:strVal val="visible"/>
                                      </p:to>
                                    </p:set>
                                    <p:animEffect transition="in" filter="circle(in)">
                                      <p:cBhvr>
                                        <p:cTn id="24" dur="2000"/>
                                        <p:tgtEl>
                                          <p:spTgt spid="30105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01058">
                                            <p:txEl>
                                              <p:pRg st="4" end="4"/>
                                            </p:txEl>
                                          </p:spTgt>
                                        </p:tgtEl>
                                        <p:attrNameLst>
                                          <p:attrName>style.visibility</p:attrName>
                                        </p:attrNameLst>
                                      </p:cBhvr>
                                      <p:to>
                                        <p:strVal val="visible"/>
                                      </p:to>
                                    </p:set>
                                    <p:animEffect transition="in" filter="circle(in)">
                                      <p:cBhvr>
                                        <p:cTn id="29" dur="2000"/>
                                        <p:tgtEl>
                                          <p:spTgt spid="30105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01058">
                                            <p:txEl>
                                              <p:pRg st="5" end="5"/>
                                            </p:txEl>
                                          </p:spTgt>
                                        </p:tgtEl>
                                        <p:attrNameLst>
                                          <p:attrName>style.visibility</p:attrName>
                                        </p:attrNameLst>
                                      </p:cBhvr>
                                      <p:to>
                                        <p:strVal val="visible"/>
                                      </p:to>
                                    </p:set>
                                    <p:animEffect transition="in" filter="circle(in)">
                                      <p:cBhvr>
                                        <p:cTn id="34" dur="2000"/>
                                        <p:tgtEl>
                                          <p:spTgt spid="301058">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301058">
                                            <p:txEl>
                                              <p:pRg st="6" end="6"/>
                                            </p:txEl>
                                          </p:spTgt>
                                        </p:tgtEl>
                                        <p:attrNameLst>
                                          <p:attrName>style.visibility</p:attrName>
                                        </p:attrNameLst>
                                      </p:cBhvr>
                                      <p:to>
                                        <p:strVal val="visible"/>
                                      </p:to>
                                    </p:set>
                                    <p:animEffect transition="in" filter="circle(in)">
                                      <p:cBhvr>
                                        <p:cTn id="39" dur="2000"/>
                                        <p:tgtEl>
                                          <p:spTgt spid="301058">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301058">
                                            <p:txEl>
                                              <p:pRg st="7" end="7"/>
                                            </p:txEl>
                                          </p:spTgt>
                                        </p:tgtEl>
                                        <p:attrNameLst>
                                          <p:attrName>style.visibility</p:attrName>
                                        </p:attrNameLst>
                                      </p:cBhvr>
                                      <p:to>
                                        <p:strVal val="visible"/>
                                      </p:to>
                                    </p:set>
                                    <p:animEffect transition="in" filter="circle(in)">
                                      <p:cBhvr>
                                        <p:cTn id="44" dur="2000"/>
                                        <p:tgtEl>
                                          <p:spTgt spid="3010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
        <p:nvSpPr>
          <p:cNvPr id="563203" name="Rectangle 3"/>
          <p:cNvSpPr>
            <a:spLocks noGrp="1" noChangeArrowheads="1"/>
          </p:cNvSpPr>
          <p:nvPr>
            <p:ph type="body" idx="4294967295"/>
          </p:nvPr>
        </p:nvSpPr>
        <p:spPr>
          <a:xfrm>
            <a:off x="34925" y="1054100"/>
            <a:ext cx="9109075" cy="5111750"/>
          </a:xfrm>
          <a:solidFill>
            <a:srgbClr val="FFFFFF"/>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Aft>
                <a:spcPct val="20000"/>
              </a:spcAft>
              <a:buFont typeface="Wingdings" pitchFamily="2" charset="2"/>
              <a:buChar char="l"/>
            </a:pPr>
            <a:r>
              <a:rPr lang="zh-CN" altLang="en-US" dirty="0">
                <a:solidFill>
                  <a:srgbClr val="000000"/>
                </a:solidFill>
                <a:latin typeface="+mn-ea"/>
                <a:ea typeface="+mn-ea"/>
              </a:rPr>
              <a:t>空间分类</a:t>
            </a:r>
          </a:p>
          <a:p>
            <a:pPr marL="914400" lvl="1" indent="-457200">
              <a:spcAft>
                <a:spcPct val="20000"/>
              </a:spcAft>
              <a:buFont typeface="Wingdings" pitchFamily="2" charset="2"/>
              <a:buChar char="Ø"/>
            </a:pPr>
            <a:r>
              <a:rPr lang="zh-CN" altLang="en-US" dirty="0">
                <a:latin typeface="+mn-ea"/>
                <a:ea typeface="+mn-ea"/>
              </a:rPr>
              <a:t>名空间</a:t>
            </a:r>
          </a:p>
          <a:p>
            <a:pPr marL="914400" lvl="1" indent="-457200">
              <a:spcAft>
                <a:spcPct val="20000"/>
              </a:spcAft>
              <a:buFont typeface="Wingdings" pitchFamily="2" charset="2"/>
              <a:buNone/>
            </a:pPr>
            <a:r>
              <a:rPr lang="zh-CN" altLang="en-US" b="0" dirty="0">
                <a:solidFill>
                  <a:srgbClr val="000000"/>
                </a:solidFill>
                <a:latin typeface="+mn-ea"/>
                <a:ea typeface="+mn-ea"/>
              </a:rPr>
              <a:t>       用汇编语言或高级语言编写程序时，常常用</a:t>
            </a:r>
            <a:r>
              <a:rPr lang="zh-CN" altLang="en-US" dirty="0">
                <a:solidFill>
                  <a:srgbClr val="FF0000"/>
                </a:solidFill>
                <a:latin typeface="+mn-ea"/>
                <a:ea typeface="+mn-ea"/>
              </a:rPr>
              <a:t>符号名</a:t>
            </a:r>
            <a:r>
              <a:rPr lang="zh-CN" altLang="en-US" b="0" dirty="0">
                <a:solidFill>
                  <a:srgbClr val="000000"/>
                </a:solidFill>
                <a:latin typeface="+mn-ea"/>
                <a:ea typeface="+mn-ea"/>
              </a:rPr>
              <a:t>来访问某一单元。把程序中由符号名组成的程序空间称为</a:t>
            </a:r>
            <a:r>
              <a:rPr lang="zh-CN" altLang="en-US" dirty="0">
                <a:solidFill>
                  <a:srgbClr val="FF0000"/>
                </a:solidFill>
                <a:latin typeface="+mn-ea"/>
                <a:ea typeface="+mn-ea"/>
              </a:rPr>
              <a:t>符号名空间</a:t>
            </a:r>
            <a:r>
              <a:rPr lang="zh-CN" altLang="en-US" b="0" dirty="0">
                <a:solidFill>
                  <a:srgbClr val="000000"/>
                </a:solidFill>
                <a:latin typeface="+mn-ea"/>
                <a:ea typeface="+mn-ea"/>
              </a:rPr>
              <a:t>，简称名空间。</a:t>
            </a:r>
          </a:p>
          <a:p>
            <a:pPr marL="914400" lvl="1" indent="-457200">
              <a:spcAft>
                <a:spcPct val="20000"/>
              </a:spcAft>
              <a:buFont typeface="Wingdings" pitchFamily="2" charset="2"/>
              <a:buChar char="Ø"/>
            </a:pPr>
            <a:r>
              <a:rPr lang="zh-CN" altLang="en-US" dirty="0">
                <a:latin typeface="+mn-ea"/>
                <a:ea typeface="+mn-ea"/>
              </a:rPr>
              <a:t>逻辑空间</a:t>
            </a:r>
          </a:p>
          <a:p>
            <a:pPr marL="914400" lvl="1" indent="-457200">
              <a:spcAft>
                <a:spcPct val="20000"/>
              </a:spcAft>
              <a:buFont typeface="Wingdings" pitchFamily="2" charset="2"/>
              <a:buNone/>
            </a:pPr>
            <a:r>
              <a:rPr lang="zh-CN" altLang="en-US" b="0" dirty="0">
                <a:solidFill>
                  <a:srgbClr val="000000"/>
                </a:solidFill>
                <a:latin typeface="宋体" charset="-122"/>
              </a:rPr>
              <a:t>       </a:t>
            </a:r>
            <a:r>
              <a:rPr lang="zh-CN" altLang="en-US" b="0" dirty="0">
                <a:solidFill>
                  <a:srgbClr val="000000"/>
                </a:solidFill>
                <a:latin typeface="+mn-ea"/>
                <a:ea typeface="+mn-ea"/>
              </a:rPr>
              <a:t>由源程序经过汇编或编译后，形成</a:t>
            </a:r>
            <a:r>
              <a:rPr lang="zh-CN" altLang="en-US" dirty="0">
                <a:solidFill>
                  <a:srgbClr val="FF0000"/>
                </a:solidFill>
                <a:latin typeface="+mn-ea"/>
                <a:ea typeface="+mn-ea"/>
              </a:rPr>
              <a:t>目标程序</a:t>
            </a:r>
            <a:r>
              <a:rPr lang="zh-CN" altLang="en-US" b="0" dirty="0">
                <a:solidFill>
                  <a:srgbClr val="000000"/>
                </a:solidFill>
                <a:latin typeface="+mn-ea"/>
                <a:ea typeface="+mn-ea"/>
              </a:rPr>
              <a:t>，每个目标程序都是以</a:t>
            </a:r>
            <a:r>
              <a:rPr lang="en-US" altLang="zh-CN" dirty="0">
                <a:solidFill>
                  <a:srgbClr val="FF0000"/>
                </a:solidFill>
                <a:latin typeface="+mn-ea"/>
                <a:ea typeface="+mn-ea"/>
              </a:rPr>
              <a:t>0</a:t>
            </a:r>
            <a:r>
              <a:rPr lang="zh-CN" altLang="en-US" dirty="0">
                <a:solidFill>
                  <a:srgbClr val="FF0000"/>
                </a:solidFill>
                <a:latin typeface="+mn-ea"/>
                <a:ea typeface="+mn-ea"/>
              </a:rPr>
              <a:t>为基址</a:t>
            </a:r>
            <a:r>
              <a:rPr lang="zh-CN" altLang="en-US" b="0" dirty="0">
                <a:solidFill>
                  <a:srgbClr val="000000"/>
                </a:solidFill>
                <a:latin typeface="+mn-ea"/>
                <a:ea typeface="+mn-ea"/>
              </a:rPr>
              <a:t>顺序进行编址的，原来用符号名访问的单元用具体的数据</a:t>
            </a:r>
            <a:r>
              <a:rPr lang="en-US" altLang="zh-CN" b="0" dirty="0">
                <a:solidFill>
                  <a:srgbClr val="000000"/>
                </a:solidFill>
                <a:latin typeface="+mn-ea"/>
                <a:ea typeface="+mn-ea"/>
              </a:rPr>
              <a:t>——</a:t>
            </a:r>
            <a:r>
              <a:rPr lang="zh-CN" altLang="en-US" b="0" dirty="0">
                <a:solidFill>
                  <a:srgbClr val="000000"/>
                </a:solidFill>
                <a:latin typeface="+mn-ea"/>
                <a:ea typeface="+mn-ea"/>
              </a:rPr>
              <a:t>单元号取代。这样生成的目标程序占据一定的地址空间，称为</a:t>
            </a:r>
            <a:r>
              <a:rPr lang="zh-CN" altLang="en-US" dirty="0">
                <a:solidFill>
                  <a:srgbClr val="FF0000"/>
                </a:solidFill>
                <a:latin typeface="+mn-ea"/>
                <a:ea typeface="+mn-ea"/>
              </a:rPr>
              <a:t>逻辑地址空间</a:t>
            </a:r>
            <a:r>
              <a:rPr lang="zh-CN" altLang="en-US" b="0" dirty="0">
                <a:solidFill>
                  <a:srgbClr val="000000"/>
                </a:solidFill>
                <a:latin typeface="+mn-ea"/>
                <a:ea typeface="+mn-ea"/>
              </a:rPr>
              <a:t>，简称逻辑空间。在逻辑空间中每条指令的地址和指令中要访问的操作数地址统称为</a:t>
            </a:r>
            <a:r>
              <a:rPr lang="zh-CN" altLang="en-US" dirty="0">
                <a:solidFill>
                  <a:srgbClr val="FF0000"/>
                </a:solidFill>
                <a:latin typeface="+mn-ea"/>
                <a:ea typeface="+mn-ea"/>
              </a:rPr>
              <a:t>逻辑地址</a:t>
            </a:r>
            <a:r>
              <a:rPr lang="zh-CN" altLang="en-US" b="0" dirty="0">
                <a:solidFill>
                  <a:srgbClr val="000000"/>
                </a:solidFill>
                <a:latin typeface="+mn-ea"/>
                <a:ea typeface="+mn-ea"/>
              </a:rPr>
              <a:t>。</a:t>
            </a:r>
          </a:p>
        </p:txBody>
      </p:sp>
    </p:spTree>
    <p:extLst>
      <p:ext uri="{BB962C8B-B14F-4D97-AF65-F5344CB8AC3E}">
        <p14:creationId xmlns:p14="http://schemas.microsoft.com/office/powerpoint/2010/main" val="4055882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anim calcmode="lin" valueType="num">
                                      <p:cBhvr additive="base">
                                        <p:cTn id="7" dur="500" fill="hold"/>
                                        <p:tgtEl>
                                          <p:spTgt spid="563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3203">
                                            <p:txEl>
                                              <p:pRg st="1" end="1"/>
                                            </p:txEl>
                                          </p:spTgt>
                                        </p:tgtEl>
                                        <p:attrNameLst>
                                          <p:attrName>style.visibility</p:attrName>
                                        </p:attrNameLst>
                                      </p:cBhvr>
                                      <p:to>
                                        <p:strVal val="visible"/>
                                      </p:to>
                                    </p:set>
                                    <p:anim calcmode="lin" valueType="num">
                                      <p:cBhvr additive="base">
                                        <p:cTn id="13" dur="500" fill="hold"/>
                                        <p:tgtEl>
                                          <p:spTgt spid="563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63203">
                                            <p:txEl>
                                              <p:pRg st="2" end="2"/>
                                            </p:txEl>
                                          </p:spTgt>
                                        </p:tgtEl>
                                        <p:attrNameLst>
                                          <p:attrName>style.visibility</p:attrName>
                                        </p:attrNameLst>
                                      </p:cBhvr>
                                      <p:to>
                                        <p:strVal val="visible"/>
                                      </p:to>
                                    </p:set>
                                    <p:animEffect transition="in" filter="circle(in)">
                                      <p:cBhvr>
                                        <p:cTn id="19" dur="2000"/>
                                        <p:tgtEl>
                                          <p:spTgt spid="56320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63203">
                                            <p:txEl>
                                              <p:pRg st="3" end="3"/>
                                            </p:txEl>
                                          </p:spTgt>
                                        </p:tgtEl>
                                        <p:attrNameLst>
                                          <p:attrName>style.visibility</p:attrName>
                                        </p:attrNameLst>
                                      </p:cBhvr>
                                      <p:to>
                                        <p:strVal val="visible"/>
                                      </p:to>
                                    </p:set>
                                    <p:anim calcmode="lin" valueType="num">
                                      <p:cBhvr additive="base">
                                        <p:cTn id="24" dur="500" fill="hold"/>
                                        <p:tgtEl>
                                          <p:spTgt spid="56320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632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563203">
                                            <p:txEl>
                                              <p:pRg st="4" end="4"/>
                                            </p:txEl>
                                          </p:spTgt>
                                        </p:tgtEl>
                                        <p:attrNameLst>
                                          <p:attrName>style.visibility</p:attrName>
                                        </p:attrNameLst>
                                      </p:cBhvr>
                                      <p:to>
                                        <p:strVal val="visible"/>
                                      </p:to>
                                    </p:set>
                                    <p:animEffect transition="in" filter="circle(in)">
                                      <p:cBhvr>
                                        <p:cTn id="30" dur="2000"/>
                                        <p:tgtEl>
                                          <p:spTgt spid="563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p:cNvSpPr>
          <p:nvPr>
            <p:ph type="body" idx="4294967295"/>
          </p:nvPr>
        </p:nvSpPr>
        <p:spPr>
          <a:xfrm>
            <a:off x="0" y="980728"/>
            <a:ext cx="9144000" cy="5256212"/>
          </a:xfrm>
        </p:spPr>
        <p:txBody>
          <a:bodyPr/>
          <a:lstStyle/>
          <a:p>
            <a:pPr>
              <a:lnSpc>
                <a:spcPct val="120000"/>
              </a:lnSpc>
              <a:spcAft>
                <a:spcPct val="10000"/>
              </a:spcAft>
              <a:buFont typeface="Wingdings" pitchFamily="2" charset="2"/>
              <a:buChar char="l"/>
            </a:pPr>
            <a:r>
              <a:rPr lang="zh-CN" altLang="en-US" dirty="0">
                <a:latin typeface="+mn-ea"/>
                <a:ea typeface="+mn-ea"/>
              </a:rPr>
              <a:t>最佳匹配（</a:t>
            </a:r>
            <a:r>
              <a:rPr lang="en-US" altLang="zh-CN" dirty="0">
                <a:latin typeface="+mn-ea"/>
                <a:ea typeface="+mn-ea"/>
              </a:rPr>
              <a:t>Best Fit</a:t>
            </a:r>
            <a:r>
              <a:rPr lang="zh-CN" altLang="en-US" dirty="0">
                <a:latin typeface="+mn-ea"/>
                <a:ea typeface="+mn-ea"/>
              </a:rPr>
              <a:t>）</a:t>
            </a:r>
          </a:p>
          <a:p>
            <a:pPr lvl="1">
              <a:lnSpc>
                <a:spcPct val="120000"/>
              </a:lnSpc>
              <a:spcAft>
                <a:spcPct val="10000"/>
              </a:spcAft>
              <a:buFont typeface="Wingdings" pitchFamily="2" charset="2"/>
              <a:buChar char="Ø"/>
            </a:pPr>
            <a:r>
              <a:rPr lang="zh-CN" altLang="en-US" b="0" dirty="0">
                <a:latin typeface="+mn-ea"/>
                <a:ea typeface="+mn-ea"/>
              </a:rPr>
              <a:t>思想</a:t>
            </a:r>
          </a:p>
          <a:p>
            <a:pPr lvl="1">
              <a:lnSpc>
                <a:spcPct val="120000"/>
              </a:lnSpc>
              <a:spcAft>
                <a:spcPct val="10000"/>
              </a:spcAft>
              <a:buFont typeface="Wingdings" pitchFamily="2" charset="2"/>
              <a:buNone/>
            </a:pPr>
            <a:r>
              <a:rPr lang="zh-CN" altLang="en-US" sz="2000" b="0" dirty="0">
                <a:latin typeface="+mn-ea"/>
                <a:ea typeface="+mn-ea"/>
              </a:rPr>
              <a:t>      </a:t>
            </a:r>
            <a:r>
              <a:rPr lang="zh-CN" altLang="en-US" b="0" dirty="0">
                <a:latin typeface="+mn-ea"/>
                <a:ea typeface="+mn-ea"/>
              </a:rPr>
              <a:t>选择空间大小与需求最接近的空闲块分配</a:t>
            </a:r>
          </a:p>
          <a:p>
            <a:pPr lvl="1">
              <a:lnSpc>
                <a:spcPct val="120000"/>
              </a:lnSpc>
              <a:spcAft>
                <a:spcPct val="10000"/>
              </a:spcAft>
              <a:buFont typeface="Wingdings" pitchFamily="2" charset="2"/>
              <a:buChar char="Ø"/>
            </a:pPr>
            <a:r>
              <a:rPr lang="zh-CN" altLang="en-US" b="0" dirty="0">
                <a:latin typeface="+mn-ea"/>
                <a:ea typeface="+mn-ea"/>
              </a:rPr>
              <a:t>实现</a:t>
            </a:r>
            <a:endParaRPr lang="en-US" altLang="zh-CN" b="0" dirty="0">
              <a:latin typeface="+mn-ea"/>
              <a:ea typeface="+mn-ea"/>
            </a:endParaRPr>
          </a:p>
          <a:p>
            <a:pPr lvl="1">
              <a:lnSpc>
                <a:spcPct val="120000"/>
              </a:lnSpc>
              <a:spcAft>
                <a:spcPct val="10000"/>
              </a:spcAft>
              <a:buNone/>
            </a:pPr>
            <a:r>
              <a:rPr lang="zh-CN" altLang="en-US" b="0" dirty="0">
                <a:latin typeface="+mn-ea"/>
                <a:ea typeface="+mn-ea"/>
              </a:rPr>
              <a:t>     空闲分区按容量大小从小到大链接</a:t>
            </a:r>
            <a:endParaRPr lang="en-US" altLang="zh-CN" b="0" dirty="0">
              <a:latin typeface="+mn-ea"/>
              <a:ea typeface="+mn-ea"/>
            </a:endParaRPr>
          </a:p>
          <a:p>
            <a:pPr lvl="1">
              <a:lnSpc>
                <a:spcPct val="120000"/>
              </a:lnSpc>
              <a:spcAft>
                <a:spcPct val="10000"/>
              </a:spcAft>
              <a:buFont typeface="Wingdings" pitchFamily="2" charset="2"/>
              <a:buChar char="Ø"/>
            </a:pPr>
            <a:r>
              <a:rPr lang="zh-CN" altLang="en-US" b="0" dirty="0">
                <a:latin typeface="+mn-ea"/>
                <a:ea typeface="+mn-ea"/>
              </a:rPr>
              <a:t>评价</a:t>
            </a:r>
            <a:endParaRPr lang="en-US" altLang="zh-CN" b="0" dirty="0">
              <a:latin typeface="+mn-ea"/>
              <a:ea typeface="+mn-ea"/>
            </a:endParaRPr>
          </a:p>
          <a:p>
            <a:pPr lvl="2">
              <a:lnSpc>
                <a:spcPct val="120000"/>
              </a:lnSpc>
            </a:pPr>
            <a:r>
              <a:rPr lang="zh-CN" altLang="en-US" sz="2400" b="0" dirty="0">
                <a:latin typeface="+mn-ea"/>
                <a:ea typeface="+mn-ea"/>
              </a:rPr>
              <a:t>产生的外部碎片都很小</a:t>
            </a:r>
          </a:p>
          <a:p>
            <a:pPr lvl="2">
              <a:lnSpc>
                <a:spcPct val="120000"/>
              </a:lnSpc>
            </a:pPr>
            <a:r>
              <a:rPr lang="zh-CN" altLang="en-US" sz="2400" b="0" dirty="0">
                <a:latin typeface="+mn-ea"/>
                <a:ea typeface="+mn-ea"/>
              </a:rPr>
              <a:t>内存中形成很多小到无法满足任何分配需求的块</a:t>
            </a:r>
          </a:p>
          <a:p>
            <a:pPr lvl="2">
              <a:lnSpc>
                <a:spcPct val="120000"/>
              </a:lnSpc>
            </a:pPr>
            <a:r>
              <a:rPr lang="zh-CN" altLang="en-US" sz="2400" b="0" dirty="0">
                <a:latin typeface="+mn-ea"/>
                <a:ea typeface="+mn-ea"/>
              </a:rPr>
              <a:t>需要更频繁的进行内存压缩（紧凑）</a:t>
            </a:r>
            <a:endParaRPr lang="zh-CN" altLang="en-US" b="0" dirty="0">
              <a:latin typeface="+mn-ea"/>
              <a:ea typeface="+mn-ea"/>
            </a:endParaRPr>
          </a:p>
        </p:txBody>
      </p:sp>
      <p:sp>
        <p:nvSpPr>
          <p:cNvPr id="30105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3.2.2 </a:t>
            </a:r>
            <a:r>
              <a:rPr kumimoji="0" lang="zh-CN" altLang="en-US" sz="4000" b="1" dirty="0">
                <a:solidFill>
                  <a:srgbClr val="FE0000"/>
                </a:solidFill>
                <a:ea typeface="黑体" pitchFamily="49" charset="-122"/>
                <a:cs typeface="Times New Roman" pitchFamily="18" charset="0"/>
              </a:rPr>
              <a:t>动态分区</a:t>
            </a:r>
          </a:p>
        </p:txBody>
      </p:sp>
    </p:spTree>
    <p:extLst>
      <p:ext uri="{BB962C8B-B14F-4D97-AF65-F5344CB8AC3E}">
        <p14:creationId xmlns:p14="http://schemas.microsoft.com/office/powerpoint/2010/main" val="103591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1058">
                                            <p:txEl>
                                              <p:pRg st="0" end="0"/>
                                            </p:txEl>
                                          </p:spTgt>
                                        </p:tgtEl>
                                        <p:attrNameLst>
                                          <p:attrName>style.visibility</p:attrName>
                                        </p:attrNameLst>
                                      </p:cBhvr>
                                      <p:to>
                                        <p:strVal val="visible"/>
                                      </p:to>
                                    </p:set>
                                    <p:anim calcmode="lin" valueType="num">
                                      <p:cBhvr additive="base">
                                        <p:cTn id="7" dur="500" fill="hold"/>
                                        <p:tgtEl>
                                          <p:spTgt spid="3010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10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1058">
                                            <p:txEl>
                                              <p:pRg st="1" end="1"/>
                                            </p:txEl>
                                          </p:spTgt>
                                        </p:tgtEl>
                                        <p:attrNameLst>
                                          <p:attrName>style.visibility</p:attrName>
                                        </p:attrNameLst>
                                      </p:cBhvr>
                                      <p:to>
                                        <p:strVal val="visible"/>
                                      </p:to>
                                    </p:set>
                                    <p:anim calcmode="lin" valueType="num">
                                      <p:cBhvr additive="base">
                                        <p:cTn id="13" dur="500" fill="hold"/>
                                        <p:tgtEl>
                                          <p:spTgt spid="3010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10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01058">
                                            <p:txEl>
                                              <p:pRg st="2" end="2"/>
                                            </p:txEl>
                                          </p:spTgt>
                                        </p:tgtEl>
                                        <p:attrNameLst>
                                          <p:attrName>style.visibility</p:attrName>
                                        </p:attrNameLst>
                                      </p:cBhvr>
                                      <p:to>
                                        <p:strVal val="visible"/>
                                      </p:to>
                                    </p:set>
                                    <p:animEffect transition="in" filter="circle(in)">
                                      <p:cBhvr>
                                        <p:cTn id="19" dur="2000"/>
                                        <p:tgtEl>
                                          <p:spTgt spid="30105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01058">
                                            <p:txEl>
                                              <p:pRg st="3" end="3"/>
                                            </p:txEl>
                                          </p:spTgt>
                                        </p:tgtEl>
                                        <p:attrNameLst>
                                          <p:attrName>style.visibility</p:attrName>
                                        </p:attrNameLst>
                                      </p:cBhvr>
                                      <p:to>
                                        <p:strVal val="visible"/>
                                      </p:to>
                                    </p:set>
                                    <p:animEffect transition="in" filter="circle(in)">
                                      <p:cBhvr>
                                        <p:cTn id="24" dur="2000"/>
                                        <p:tgtEl>
                                          <p:spTgt spid="30105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01058">
                                            <p:txEl>
                                              <p:pRg st="4" end="4"/>
                                            </p:txEl>
                                          </p:spTgt>
                                        </p:tgtEl>
                                        <p:attrNameLst>
                                          <p:attrName>style.visibility</p:attrName>
                                        </p:attrNameLst>
                                      </p:cBhvr>
                                      <p:to>
                                        <p:strVal val="visible"/>
                                      </p:to>
                                    </p:set>
                                    <p:animEffect transition="in" filter="circle(in)">
                                      <p:cBhvr>
                                        <p:cTn id="29" dur="2000"/>
                                        <p:tgtEl>
                                          <p:spTgt spid="30105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01058">
                                            <p:txEl>
                                              <p:pRg st="5" end="5"/>
                                            </p:txEl>
                                          </p:spTgt>
                                        </p:tgtEl>
                                        <p:attrNameLst>
                                          <p:attrName>style.visibility</p:attrName>
                                        </p:attrNameLst>
                                      </p:cBhvr>
                                      <p:to>
                                        <p:strVal val="visible"/>
                                      </p:to>
                                    </p:set>
                                    <p:animEffect transition="in" filter="circle(in)">
                                      <p:cBhvr>
                                        <p:cTn id="34" dur="2000"/>
                                        <p:tgtEl>
                                          <p:spTgt spid="301058">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301058">
                                            <p:txEl>
                                              <p:pRg st="6" end="6"/>
                                            </p:txEl>
                                          </p:spTgt>
                                        </p:tgtEl>
                                        <p:attrNameLst>
                                          <p:attrName>style.visibility</p:attrName>
                                        </p:attrNameLst>
                                      </p:cBhvr>
                                      <p:to>
                                        <p:strVal val="visible"/>
                                      </p:to>
                                    </p:set>
                                    <p:animEffect transition="in" filter="circle(in)">
                                      <p:cBhvr>
                                        <p:cTn id="39" dur="2000"/>
                                        <p:tgtEl>
                                          <p:spTgt spid="301058">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301058">
                                            <p:txEl>
                                              <p:pRg st="7" end="7"/>
                                            </p:txEl>
                                          </p:spTgt>
                                        </p:tgtEl>
                                        <p:attrNameLst>
                                          <p:attrName>style.visibility</p:attrName>
                                        </p:attrNameLst>
                                      </p:cBhvr>
                                      <p:to>
                                        <p:strVal val="visible"/>
                                      </p:to>
                                    </p:set>
                                    <p:animEffect transition="in" filter="circle(in)">
                                      <p:cBhvr>
                                        <p:cTn id="44" dur="2000"/>
                                        <p:tgtEl>
                                          <p:spTgt spid="301058">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01058">
                                            <p:txEl>
                                              <p:pRg st="8" end="8"/>
                                            </p:txEl>
                                          </p:spTgt>
                                        </p:tgtEl>
                                        <p:attrNameLst>
                                          <p:attrName>style.visibility</p:attrName>
                                        </p:attrNameLst>
                                      </p:cBhvr>
                                      <p:to>
                                        <p:strVal val="visible"/>
                                      </p:to>
                                    </p:set>
                                    <p:animEffect transition="in" filter="circle(in)">
                                      <p:cBhvr>
                                        <p:cTn id="49" dur="2000"/>
                                        <p:tgtEl>
                                          <p:spTgt spid="3010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graphicFrame>
        <p:nvGraphicFramePr>
          <p:cNvPr id="594247" name="Group 327"/>
          <p:cNvGraphicFramePr>
            <a:graphicFrameLocks noGrp="1"/>
          </p:cNvGraphicFramePr>
          <p:nvPr/>
        </p:nvGraphicFramePr>
        <p:xfrm>
          <a:off x="1103313" y="520700"/>
          <a:ext cx="7188517" cy="4774249"/>
        </p:xfrm>
        <a:graphic>
          <a:graphicData uri="http://schemas.openxmlformats.org/drawingml/2006/table">
            <a:tbl>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82562">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225675">
                  <a:extLst>
                    <a:ext uri="{9D8B030D-6E8A-4147-A177-3AD203B41FA5}">
                      <a16:colId xmlns:a16="http://schemas.microsoft.com/office/drawing/2014/main" val="20005"/>
                    </a:ext>
                  </a:extLst>
                </a:gridCol>
                <a:gridCol w="938212">
                  <a:extLst>
                    <a:ext uri="{9D8B030D-6E8A-4147-A177-3AD203B41FA5}">
                      <a16:colId xmlns:a16="http://schemas.microsoft.com/office/drawing/2014/main" val="20006"/>
                    </a:ext>
                  </a:extLst>
                </a:gridCol>
                <a:gridCol w="693738">
                  <a:extLst>
                    <a:ext uri="{9D8B030D-6E8A-4147-A177-3AD203B41FA5}">
                      <a16:colId xmlns:a16="http://schemas.microsoft.com/office/drawing/2014/main" val="20007"/>
                    </a:ext>
                  </a:extLst>
                </a:gridCol>
                <a:gridCol w="182562">
                  <a:extLst>
                    <a:ext uri="{9D8B030D-6E8A-4147-A177-3AD203B41FA5}">
                      <a16:colId xmlns:a16="http://schemas.microsoft.com/office/drawing/2014/main" val="20008"/>
                    </a:ext>
                  </a:extLst>
                </a:gridCol>
                <a:gridCol w="242888">
                  <a:extLst>
                    <a:ext uri="{9D8B030D-6E8A-4147-A177-3AD203B41FA5}">
                      <a16:colId xmlns:a16="http://schemas.microsoft.com/office/drawing/2014/main" val="20009"/>
                    </a:ext>
                  </a:extLst>
                </a:gridCol>
              </a:tblGrid>
              <a:tr h="428625">
                <a:tc rowSpan="9">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0000"/>
                          </a:solidFill>
                          <a:effectLst/>
                          <a:latin typeface="Arial" charset="0"/>
                          <a:ea typeface="宋体" charset="-122"/>
                        </a:rPr>
                        <a:t>操作系统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9">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0000"/>
                          </a:solidFill>
                          <a:effectLst/>
                          <a:latin typeface="Arial" charset="0"/>
                          <a:ea typeface="宋体" charset="-122"/>
                        </a:rPr>
                        <a:t>操作系统</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731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Arial" charset="0"/>
                          <a:ea typeface="宋体" charset="-122"/>
                        </a:rPr>
                        <a:t>196KB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Arial" charset="0"/>
                          <a:ea typeface="宋体" charset="-122"/>
                        </a:rPr>
                        <a:t>46KB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h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Arial" charset="0"/>
                          <a:ea typeface="宋体" charset="-122"/>
                        </a:rPr>
                        <a:t>196KB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Arial" charset="0"/>
                          <a:ea typeface="宋体" charset="-122"/>
                        </a:rPr>
                        <a:t>46KB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hMerge="1">
                  <a:txBody>
                    <a:bodyPr/>
                    <a:lstStyle/>
                    <a:p>
                      <a:endParaRPr lang="zh-CN" altLang="en-US"/>
                    </a:p>
                  </a:txBody>
                  <a:tcPr/>
                </a:tc>
                <a:extLst>
                  <a:ext uri="{0D108BD9-81ED-4DB2-BD59-A6C34878D82A}">
                    <a16:rowId xmlns:a16="http://schemas.microsoft.com/office/drawing/2014/main" val="10001"/>
                  </a:ext>
                </a:extLst>
              </a:tr>
              <a:tr h="427038">
                <a:tc v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Arial" charset="0"/>
                          <a:ea typeface="宋体" charset="-122"/>
                        </a:rPr>
                        <a:t>空闲分区</a:t>
                      </a:r>
                      <a:r>
                        <a:rPr kumimoji="0" lang="en-US" altLang="zh-CN" sz="1800" b="0" i="0" u="none" strike="noStrike" cap="none" normalizeH="0" baseline="0">
                          <a:ln>
                            <a:noFill/>
                          </a:ln>
                          <a:solidFill>
                            <a:srgbClr val="000000"/>
                          </a:solidFill>
                          <a:effectLst/>
                          <a:latin typeface="Arial" charset="0"/>
                          <a:ea typeface="宋体"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Arial" charset="0"/>
                          <a:ea typeface="宋体" charset="-122"/>
                        </a:rPr>
                        <a:t>空闲分区</a:t>
                      </a:r>
                      <a:r>
                        <a:rPr kumimoji="0" lang="en-US" altLang="zh-CN" sz="1800" b="0" i="0" u="none" strike="noStrike" cap="none" normalizeH="0" baseline="0">
                          <a:ln>
                            <a:noFill/>
                          </a:ln>
                          <a:solidFill>
                            <a:srgbClr val="000000"/>
                          </a:solidFill>
                          <a:effectLst/>
                          <a:latin typeface="Arial" charset="0"/>
                          <a:ea typeface="宋体" charset="-122"/>
                        </a:rPr>
                        <a:t>1</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428625">
                <a:tc v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0000"/>
                          </a:solidFill>
                          <a:effectLst/>
                          <a:latin typeface="Arial" charset="0"/>
                          <a:ea typeface="宋体" charset="-122"/>
                        </a:rPr>
                        <a:t>作业</a:t>
                      </a:r>
                      <a:r>
                        <a:rPr kumimoji="0" lang="en-US" altLang="zh-CN" sz="1800" b="1" i="0" u="none" strike="noStrike" cap="none" normalizeH="0" baseline="0">
                          <a:ln>
                            <a:noFill/>
                          </a:ln>
                          <a:solidFill>
                            <a:srgbClr val="FF0000"/>
                          </a:solidFill>
                          <a:effectLst/>
                          <a:latin typeface="Arial" charset="0"/>
                          <a:ea typeface="宋体" charset="-122"/>
                        </a:rPr>
                        <a:t>2(32KB)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0000"/>
                          </a:solidFill>
                          <a:effectLst/>
                          <a:latin typeface="Arial" charset="0"/>
                          <a:ea typeface="宋体" charset="-122"/>
                        </a:rPr>
                        <a:t>作业</a:t>
                      </a:r>
                      <a:r>
                        <a:rPr kumimoji="0" lang="en-US" altLang="zh-CN" sz="1800" b="1" i="0" u="none" strike="noStrike" cap="none" normalizeH="0" baseline="0">
                          <a:ln>
                            <a:noFill/>
                          </a:ln>
                          <a:solidFill>
                            <a:srgbClr val="FF0000"/>
                          </a:solidFill>
                          <a:effectLst/>
                          <a:latin typeface="Arial" charset="0"/>
                          <a:ea typeface="宋体" charset="-122"/>
                        </a:rPr>
                        <a:t>2(32KB)</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841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Arial" charset="0"/>
                          <a:ea typeface="宋体" charset="-122"/>
                        </a:rPr>
                        <a:t>40KB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Arial" charset="0"/>
                          <a:ea typeface="宋体" charset="-122"/>
                        </a:rPr>
                        <a:t>38KB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v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0000"/>
                          </a:solidFill>
                          <a:effectLst/>
                          <a:latin typeface="Arial" charset="0"/>
                          <a:ea typeface="宋体" charset="-122"/>
                        </a:rPr>
                        <a:t>作业</a:t>
                      </a:r>
                      <a:r>
                        <a:rPr kumimoji="0" lang="en-US" altLang="zh-CN" sz="1800" b="1" i="0" u="none" strike="noStrike" cap="none" normalizeH="0" baseline="0">
                          <a:ln>
                            <a:noFill/>
                          </a:ln>
                          <a:solidFill>
                            <a:srgbClr val="FF0000"/>
                          </a:solidFill>
                          <a:effectLst/>
                          <a:latin typeface="Arial" charset="0"/>
                          <a:ea typeface="宋体" charset="-122"/>
                        </a:rPr>
                        <a:t>5(36KB)</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428625">
                <a:tc v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Arial" charset="0"/>
                          <a:ea typeface="宋体" charset="-122"/>
                        </a:rPr>
                        <a:t>空闲分区</a:t>
                      </a:r>
                      <a:r>
                        <a:rPr kumimoji="0" lang="en-US" altLang="zh-CN" sz="1800" b="0" i="0" u="none" strike="noStrike" cap="none" normalizeH="0" baseline="0">
                          <a:ln>
                            <a:noFill/>
                          </a:ln>
                          <a:solidFill>
                            <a:srgbClr val="000000"/>
                          </a:solidFill>
                          <a:effectLst/>
                          <a:latin typeface="Arial" charset="0"/>
                          <a:ea typeface="宋体"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Arial" charset="0"/>
                          <a:ea typeface="宋体" charset="-122"/>
                        </a:rPr>
                        <a:t>40KB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Arial" charset="0"/>
                          <a:ea typeface="宋体" charset="-122"/>
                        </a:rPr>
                        <a:t>2KB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hMerge="1">
                  <a:txBody>
                    <a:bodyPr/>
                    <a:lstStyle/>
                    <a:p>
                      <a:endParaRPr lang="zh-CN" altLang="en-US"/>
                    </a:p>
                  </a:txBody>
                  <a:tcPr/>
                </a:tc>
                <a:extLst>
                  <a:ext uri="{0D108BD9-81ED-4DB2-BD59-A6C34878D82A}">
                    <a16:rowId xmlns:a16="http://schemas.microsoft.com/office/drawing/2014/main" val="10005"/>
                  </a:ext>
                </a:extLst>
              </a:tr>
              <a:tr h="384175">
                <a:tc v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0000"/>
                          </a:solidFill>
                          <a:effectLst/>
                          <a:latin typeface="Arial" charset="0"/>
                          <a:ea typeface="宋体" charset="-122"/>
                        </a:rPr>
                        <a:t>作业</a:t>
                      </a:r>
                      <a:r>
                        <a:rPr kumimoji="0" lang="en-US" altLang="zh-CN" sz="1800" b="1" i="0" u="none" strike="noStrike" cap="none" normalizeH="0" baseline="0">
                          <a:ln>
                            <a:noFill/>
                          </a:ln>
                          <a:solidFill>
                            <a:srgbClr val="FF0000"/>
                          </a:solidFill>
                          <a:effectLst/>
                          <a:latin typeface="Arial" charset="0"/>
                          <a:ea typeface="宋体" charset="-122"/>
                        </a:rPr>
                        <a:t>4(40KB)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00"/>
                          </a:solidFill>
                          <a:effectLst/>
                          <a:latin typeface="Arial" charset="0"/>
                          <a:ea typeface="宋体" charset="-122"/>
                        </a:rPr>
                        <a:t>新的空闲分区</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4270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Arial" charset="0"/>
                          <a:ea typeface="宋体" charset="-122"/>
                        </a:rPr>
                        <a:t>60KB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v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0000"/>
                          </a:solidFill>
                          <a:effectLst/>
                          <a:latin typeface="Arial" charset="0"/>
                          <a:ea typeface="宋体" charset="-122"/>
                        </a:rPr>
                        <a:t>作业</a:t>
                      </a:r>
                      <a:r>
                        <a:rPr kumimoji="0" lang="en-US" altLang="zh-CN" sz="1800" b="1" i="0" u="none" strike="noStrike" cap="none" normalizeH="0" baseline="0">
                          <a:ln>
                            <a:noFill/>
                          </a:ln>
                          <a:solidFill>
                            <a:srgbClr val="FF0000"/>
                          </a:solidFill>
                          <a:effectLst/>
                          <a:latin typeface="Arial" charset="0"/>
                          <a:ea typeface="宋体" charset="-122"/>
                        </a:rPr>
                        <a:t>4(40KB)</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674688">
                <a:tc v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空闲分区</a:t>
                      </a:r>
                      <a:r>
                        <a:rPr kumimoji="0" lang="en-US" altLang="zh-CN" sz="1800" b="0" i="0" u="none" strike="noStrike" cap="none" normalizeH="0" baseline="0" dirty="0">
                          <a:ln>
                            <a:noFill/>
                          </a:ln>
                          <a:solidFill>
                            <a:srgbClr val="000000"/>
                          </a:solidFill>
                          <a:effectLst/>
                          <a:latin typeface="Arial" charset="0"/>
                          <a:ea typeface="宋体"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Arial" charset="0"/>
                          <a:ea typeface="宋体" charset="-122"/>
                        </a:rPr>
                        <a:t>60KB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extLst>
                  <a:ext uri="{0D108BD9-81ED-4DB2-BD59-A6C34878D82A}">
                    <a16:rowId xmlns:a16="http://schemas.microsoft.com/office/drawing/2014/main" val="10008"/>
                  </a:ext>
                </a:extLst>
              </a:tr>
              <a:tr h="468313">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Arial" charset="0"/>
                          <a:ea typeface="宋体" charset="-122"/>
                        </a:rPr>
                        <a:t>空闲分区</a:t>
                      </a:r>
                      <a:r>
                        <a:rPr kumimoji="0" lang="en-US" altLang="zh-CN" sz="1800" b="0" i="0" u="none" strike="noStrike" cap="none" normalizeH="0" baseline="0" dirty="0">
                          <a:ln>
                            <a:noFill/>
                          </a:ln>
                          <a:solidFill>
                            <a:srgbClr val="000000"/>
                          </a:solidFill>
                          <a:effectLst/>
                          <a:latin typeface="Arial" charset="0"/>
                          <a:ea typeface="宋体" charset="-122"/>
                        </a:rPr>
                        <a:t>3</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sp>
        <p:nvSpPr>
          <p:cNvPr id="29775" name="Rectangle 79"/>
          <p:cNvSpPr>
            <a:spLocks noChangeArrowheads="1"/>
          </p:cNvSpPr>
          <p:nvPr/>
        </p:nvSpPr>
        <p:spPr bwMode="auto">
          <a:xfrm>
            <a:off x="188913" y="2327275"/>
            <a:ext cx="685800" cy="381000"/>
          </a:xfrm>
          <a:prstGeom prst="rect">
            <a:avLst/>
          </a:prstGeom>
          <a:solidFill>
            <a:srgbClr val="FFFFFF"/>
          </a:solidFill>
          <a:ln w="9525">
            <a:solidFill>
              <a:srgbClr val="000000"/>
            </a:solidFill>
            <a:miter lim="800000"/>
            <a:headEnd/>
            <a:tailEnd/>
          </a:ln>
        </p:spPr>
        <p:txBody>
          <a:bodyPr wrap="none" anchor="ctr"/>
          <a:lstStyle/>
          <a:p>
            <a:pPr algn="ctr" fontAlgn="auto">
              <a:spcBef>
                <a:spcPts val="0"/>
              </a:spcBef>
              <a:spcAft>
                <a:spcPts val="0"/>
              </a:spcAft>
              <a:defRPr/>
            </a:pPr>
            <a:r>
              <a:rPr kumimoji="0" lang="en-US" altLang="zh-CN" sz="1800">
                <a:solidFill>
                  <a:srgbClr val="FF0000"/>
                </a:solidFill>
                <a:latin typeface="+mn-ea"/>
                <a:ea typeface="+mn-ea"/>
              </a:rPr>
              <a:t>118KB</a:t>
            </a:r>
          </a:p>
        </p:txBody>
      </p:sp>
      <p:sp>
        <p:nvSpPr>
          <p:cNvPr id="29776" name="Text Box 80"/>
          <p:cNvSpPr txBox="1">
            <a:spLocks noChangeArrowheads="1"/>
          </p:cNvSpPr>
          <p:nvPr/>
        </p:nvSpPr>
        <p:spPr bwMode="auto">
          <a:xfrm>
            <a:off x="36513" y="1870075"/>
            <a:ext cx="1295400" cy="336550"/>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600">
                <a:solidFill>
                  <a:srgbClr val="C0504D"/>
                </a:solidFill>
                <a:latin typeface="华文细黑" pitchFamily="2" charset="-122"/>
                <a:ea typeface="华文细黑" pitchFamily="2" charset="-122"/>
              </a:rPr>
              <a:t>链表头指针</a:t>
            </a:r>
          </a:p>
        </p:txBody>
      </p:sp>
      <p:sp>
        <p:nvSpPr>
          <p:cNvPr id="29777" name="Line 81"/>
          <p:cNvSpPr>
            <a:spLocks noChangeShapeType="1"/>
          </p:cNvSpPr>
          <p:nvPr/>
        </p:nvSpPr>
        <p:spPr bwMode="auto">
          <a:xfrm>
            <a:off x="874713" y="2479675"/>
            <a:ext cx="838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78" name="Line 82"/>
          <p:cNvSpPr>
            <a:spLocks noChangeShapeType="1"/>
          </p:cNvSpPr>
          <p:nvPr/>
        </p:nvSpPr>
        <p:spPr bwMode="auto">
          <a:xfrm flipH="1">
            <a:off x="1403350" y="2997200"/>
            <a:ext cx="381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9" name="Line 83"/>
          <p:cNvSpPr>
            <a:spLocks noChangeShapeType="1"/>
          </p:cNvSpPr>
          <p:nvPr/>
        </p:nvSpPr>
        <p:spPr bwMode="auto">
          <a:xfrm flipV="1">
            <a:off x="1403350" y="1196975"/>
            <a:ext cx="0" cy="1800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0" name="Line 84"/>
          <p:cNvSpPr>
            <a:spLocks noChangeShapeType="1"/>
          </p:cNvSpPr>
          <p:nvPr/>
        </p:nvSpPr>
        <p:spPr bwMode="auto">
          <a:xfrm>
            <a:off x="1408113" y="1206500"/>
            <a:ext cx="304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81" name="Line 85"/>
          <p:cNvSpPr>
            <a:spLocks noChangeShapeType="1"/>
          </p:cNvSpPr>
          <p:nvPr/>
        </p:nvSpPr>
        <p:spPr bwMode="auto">
          <a:xfrm flipH="1">
            <a:off x="1187450" y="1773238"/>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2" name="Line 86"/>
          <p:cNvSpPr>
            <a:spLocks noChangeShapeType="1"/>
          </p:cNvSpPr>
          <p:nvPr/>
        </p:nvSpPr>
        <p:spPr bwMode="auto">
          <a:xfrm>
            <a:off x="1187450" y="1773238"/>
            <a:ext cx="0" cy="1943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3" name="Line 87"/>
          <p:cNvSpPr>
            <a:spLocks noChangeShapeType="1"/>
          </p:cNvSpPr>
          <p:nvPr/>
        </p:nvSpPr>
        <p:spPr bwMode="auto">
          <a:xfrm>
            <a:off x="1179513" y="3721100"/>
            <a:ext cx="53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84" name="Text Box 88"/>
          <p:cNvSpPr txBox="1">
            <a:spLocks noChangeArrowheads="1"/>
          </p:cNvSpPr>
          <p:nvPr/>
        </p:nvSpPr>
        <p:spPr bwMode="auto">
          <a:xfrm>
            <a:off x="4075113" y="444500"/>
            <a:ext cx="6858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0</a:t>
            </a:r>
          </a:p>
        </p:txBody>
      </p:sp>
      <p:sp>
        <p:nvSpPr>
          <p:cNvPr id="29785" name="Text Box 89"/>
          <p:cNvSpPr txBox="1">
            <a:spLocks noChangeArrowheads="1"/>
          </p:cNvSpPr>
          <p:nvPr/>
        </p:nvSpPr>
        <p:spPr bwMode="auto">
          <a:xfrm>
            <a:off x="3998913" y="825500"/>
            <a:ext cx="914400" cy="336550"/>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40KB</a:t>
            </a:r>
          </a:p>
        </p:txBody>
      </p:sp>
      <p:sp>
        <p:nvSpPr>
          <p:cNvPr id="29786" name="Text Box 90"/>
          <p:cNvSpPr txBox="1">
            <a:spLocks noChangeArrowheads="1"/>
          </p:cNvSpPr>
          <p:nvPr/>
        </p:nvSpPr>
        <p:spPr bwMode="auto">
          <a:xfrm>
            <a:off x="4075113" y="1892300"/>
            <a:ext cx="762000" cy="336550"/>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86KB</a:t>
            </a:r>
          </a:p>
        </p:txBody>
      </p:sp>
      <p:sp>
        <p:nvSpPr>
          <p:cNvPr id="29787" name="Text Box 91"/>
          <p:cNvSpPr txBox="1">
            <a:spLocks noChangeArrowheads="1"/>
          </p:cNvSpPr>
          <p:nvPr/>
        </p:nvSpPr>
        <p:spPr bwMode="auto">
          <a:xfrm>
            <a:off x="3998913" y="2273300"/>
            <a:ext cx="838200" cy="336550"/>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118KB</a:t>
            </a:r>
          </a:p>
        </p:txBody>
      </p:sp>
      <p:sp>
        <p:nvSpPr>
          <p:cNvPr id="29788" name="Text Box 92"/>
          <p:cNvSpPr txBox="1">
            <a:spLocks noChangeArrowheads="1"/>
          </p:cNvSpPr>
          <p:nvPr/>
        </p:nvSpPr>
        <p:spPr bwMode="auto">
          <a:xfrm>
            <a:off x="3998913" y="3111500"/>
            <a:ext cx="914400" cy="336550"/>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156KB</a:t>
            </a:r>
          </a:p>
        </p:txBody>
      </p:sp>
      <p:sp>
        <p:nvSpPr>
          <p:cNvPr id="29789" name="Text Box 93"/>
          <p:cNvSpPr txBox="1">
            <a:spLocks noChangeArrowheads="1"/>
          </p:cNvSpPr>
          <p:nvPr/>
        </p:nvSpPr>
        <p:spPr bwMode="auto">
          <a:xfrm>
            <a:off x="3998913" y="3568700"/>
            <a:ext cx="914400" cy="336550"/>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196KB</a:t>
            </a:r>
          </a:p>
        </p:txBody>
      </p:sp>
      <p:sp>
        <p:nvSpPr>
          <p:cNvPr id="29790" name="Text Box 94"/>
          <p:cNvSpPr txBox="1">
            <a:spLocks noChangeArrowheads="1"/>
          </p:cNvSpPr>
          <p:nvPr/>
        </p:nvSpPr>
        <p:spPr bwMode="auto">
          <a:xfrm>
            <a:off x="3998913" y="4559300"/>
            <a:ext cx="990600" cy="304800"/>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400">
                <a:solidFill>
                  <a:srgbClr val="000000"/>
                </a:solidFill>
                <a:latin typeface="华文细黑" pitchFamily="2" charset="-122"/>
                <a:ea typeface="华文细黑" pitchFamily="2" charset="-122"/>
              </a:rPr>
              <a:t>256KB-1</a:t>
            </a:r>
          </a:p>
        </p:txBody>
      </p:sp>
      <p:sp>
        <p:nvSpPr>
          <p:cNvPr id="29791" name="Rectangle 95"/>
          <p:cNvSpPr>
            <a:spLocks noChangeArrowheads="1"/>
          </p:cNvSpPr>
          <p:nvPr/>
        </p:nvSpPr>
        <p:spPr bwMode="auto">
          <a:xfrm>
            <a:off x="4913313" y="2622550"/>
            <a:ext cx="762000" cy="381000"/>
          </a:xfrm>
          <a:prstGeom prst="rect">
            <a:avLst/>
          </a:prstGeom>
          <a:solidFill>
            <a:srgbClr val="FFFFFF"/>
          </a:solidFill>
          <a:ln w="9525">
            <a:solidFill>
              <a:srgbClr val="000000"/>
            </a:solidFill>
            <a:miter lim="800000"/>
            <a:headEnd/>
            <a:tailEnd/>
          </a:ln>
        </p:spPr>
        <p:txBody>
          <a:bodyPr wrap="none" anchor="ctr"/>
          <a:lstStyle/>
          <a:p>
            <a:pPr algn="ctr" fontAlgn="auto">
              <a:spcBef>
                <a:spcPts val="0"/>
              </a:spcBef>
              <a:spcAft>
                <a:spcPts val="0"/>
              </a:spcAft>
              <a:defRPr/>
            </a:pPr>
            <a:r>
              <a:rPr kumimoji="0" lang="en-US" altLang="zh-CN" sz="1800">
                <a:solidFill>
                  <a:srgbClr val="FF0000"/>
                </a:solidFill>
                <a:latin typeface="+mn-ea"/>
                <a:ea typeface="+mn-ea"/>
              </a:rPr>
              <a:t>154KB</a:t>
            </a:r>
          </a:p>
        </p:txBody>
      </p:sp>
      <p:sp>
        <p:nvSpPr>
          <p:cNvPr id="29792" name="Text Box 96"/>
          <p:cNvSpPr txBox="1">
            <a:spLocks noChangeArrowheads="1"/>
          </p:cNvSpPr>
          <p:nvPr/>
        </p:nvSpPr>
        <p:spPr bwMode="auto">
          <a:xfrm>
            <a:off x="4760913" y="2241550"/>
            <a:ext cx="1219200" cy="336550"/>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600">
                <a:solidFill>
                  <a:srgbClr val="C0504D"/>
                </a:solidFill>
                <a:latin typeface="华文细黑" pitchFamily="2" charset="-122"/>
                <a:ea typeface="华文细黑" pitchFamily="2" charset="-122"/>
              </a:rPr>
              <a:t>链表头指针</a:t>
            </a:r>
          </a:p>
        </p:txBody>
      </p:sp>
      <p:sp>
        <p:nvSpPr>
          <p:cNvPr id="29793" name="Line 97"/>
          <p:cNvSpPr>
            <a:spLocks noChangeShapeType="1"/>
          </p:cNvSpPr>
          <p:nvPr/>
        </p:nvSpPr>
        <p:spPr bwMode="auto">
          <a:xfrm>
            <a:off x="5675313" y="2851150"/>
            <a:ext cx="53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94" name="Line 98"/>
          <p:cNvSpPr>
            <a:spLocks noChangeShapeType="1"/>
          </p:cNvSpPr>
          <p:nvPr/>
        </p:nvSpPr>
        <p:spPr bwMode="auto">
          <a:xfrm flipH="1">
            <a:off x="6011863" y="342900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5" name="Line 99"/>
          <p:cNvSpPr>
            <a:spLocks noChangeShapeType="1"/>
          </p:cNvSpPr>
          <p:nvPr/>
        </p:nvSpPr>
        <p:spPr bwMode="auto">
          <a:xfrm flipH="1" flipV="1">
            <a:off x="6011863" y="1125538"/>
            <a:ext cx="0" cy="2303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6" name="Line 100"/>
          <p:cNvSpPr>
            <a:spLocks noChangeShapeType="1"/>
          </p:cNvSpPr>
          <p:nvPr/>
        </p:nvSpPr>
        <p:spPr bwMode="auto">
          <a:xfrm>
            <a:off x="6056313" y="1130300"/>
            <a:ext cx="152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97" name="Line 101"/>
          <p:cNvSpPr>
            <a:spLocks noChangeShapeType="1"/>
          </p:cNvSpPr>
          <p:nvPr/>
        </p:nvSpPr>
        <p:spPr bwMode="auto">
          <a:xfrm flipH="1">
            <a:off x="5940425" y="1773238"/>
            <a:ext cx="381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8" name="Line 102"/>
          <p:cNvSpPr>
            <a:spLocks noChangeShapeType="1"/>
          </p:cNvSpPr>
          <p:nvPr/>
        </p:nvSpPr>
        <p:spPr bwMode="auto">
          <a:xfrm>
            <a:off x="5940425" y="1773238"/>
            <a:ext cx="0" cy="266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9" name="Line 103"/>
          <p:cNvSpPr>
            <a:spLocks noChangeShapeType="1"/>
          </p:cNvSpPr>
          <p:nvPr/>
        </p:nvSpPr>
        <p:spPr bwMode="auto">
          <a:xfrm>
            <a:off x="5940425" y="4437063"/>
            <a:ext cx="304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800" name="Text Box 104"/>
          <p:cNvSpPr txBox="1">
            <a:spLocks noChangeArrowheads="1"/>
          </p:cNvSpPr>
          <p:nvPr/>
        </p:nvSpPr>
        <p:spPr bwMode="auto">
          <a:xfrm>
            <a:off x="8342313" y="368300"/>
            <a:ext cx="4572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0</a:t>
            </a:r>
          </a:p>
        </p:txBody>
      </p:sp>
      <p:sp>
        <p:nvSpPr>
          <p:cNvPr id="29801" name="Text Box 105"/>
          <p:cNvSpPr txBox="1">
            <a:spLocks noChangeArrowheads="1"/>
          </p:cNvSpPr>
          <p:nvPr/>
        </p:nvSpPr>
        <p:spPr bwMode="auto">
          <a:xfrm>
            <a:off x="8266113" y="825500"/>
            <a:ext cx="762000" cy="336550"/>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40KB</a:t>
            </a:r>
          </a:p>
        </p:txBody>
      </p:sp>
      <p:sp>
        <p:nvSpPr>
          <p:cNvPr id="29802" name="Text Box 106"/>
          <p:cNvSpPr txBox="1">
            <a:spLocks noChangeArrowheads="1"/>
          </p:cNvSpPr>
          <p:nvPr/>
        </p:nvSpPr>
        <p:spPr bwMode="auto">
          <a:xfrm>
            <a:off x="8266113" y="1816100"/>
            <a:ext cx="9144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86KB</a:t>
            </a:r>
          </a:p>
        </p:txBody>
      </p:sp>
      <p:sp>
        <p:nvSpPr>
          <p:cNvPr id="29803" name="Text Box 107"/>
          <p:cNvSpPr txBox="1">
            <a:spLocks noChangeArrowheads="1"/>
          </p:cNvSpPr>
          <p:nvPr/>
        </p:nvSpPr>
        <p:spPr bwMode="auto">
          <a:xfrm>
            <a:off x="8266113" y="2349500"/>
            <a:ext cx="9144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118KB</a:t>
            </a:r>
          </a:p>
        </p:txBody>
      </p:sp>
      <p:sp>
        <p:nvSpPr>
          <p:cNvPr id="29804" name="Text Box 108"/>
          <p:cNvSpPr txBox="1">
            <a:spLocks noChangeArrowheads="1"/>
          </p:cNvSpPr>
          <p:nvPr/>
        </p:nvSpPr>
        <p:spPr bwMode="auto">
          <a:xfrm>
            <a:off x="8266113" y="2730500"/>
            <a:ext cx="9144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154KB</a:t>
            </a:r>
          </a:p>
        </p:txBody>
      </p:sp>
      <p:sp>
        <p:nvSpPr>
          <p:cNvPr id="29805" name="Text Box 109"/>
          <p:cNvSpPr txBox="1">
            <a:spLocks noChangeArrowheads="1"/>
          </p:cNvSpPr>
          <p:nvPr/>
        </p:nvSpPr>
        <p:spPr bwMode="auto">
          <a:xfrm>
            <a:off x="8266113" y="3492500"/>
            <a:ext cx="9144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156KB</a:t>
            </a:r>
          </a:p>
        </p:txBody>
      </p:sp>
      <p:sp>
        <p:nvSpPr>
          <p:cNvPr id="29806" name="Text Box 110"/>
          <p:cNvSpPr txBox="1">
            <a:spLocks noChangeArrowheads="1"/>
          </p:cNvSpPr>
          <p:nvPr/>
        </p:nvSpPr>
        <p:spPr bwMode="auto">
          <a:xfrm>
            <a:off x="8266113" y="3949700"/>
            <a:ext cx="9144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196KB</a:t>
            </a:r>
          </a:p>
        </p:txBody>
      </p:sp>
      <p:sp>
        <p:nvSpPr>
          <p:cNvPr id="29807" name="Text Box 111"/>
          <p:cNvSpPr txBox="1">
            <a:spLocks noChangeArrowheads="1"/>
          </p:cNvSpPr>
          <p:nvPr/>
        </p:nvSpPr>
        <p:spPr bwMode="auto">
          <a:xfrm>
            <a:off x="8266113" y="5092700"/>
            <a:ext cx="914400" cy="304800"/>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400">
                <a:solidFill>
                  <a:srgbClr val="000000"/>
                </a:solidFill>
                <a:latin typeface="华文细黑" pitchFamily="2" charset="-122"/>
                <a:ea typeface="华文细黑" pitchFamily="2" charset="-122"/>
              </a:rPr>
              <a:t>256KB-1</a:t>
            </a:r>
          </a:p>
        </p:txBody>
      </p:sp>
      <p:sp>
        <p:nvSpPr>
          <p:cNvPr id="29808" name="Text Box 112"/>
          <p:cNvSpPr txBox="1">
            <a:spLocks noChangeArrowheads="1"/>
          </p:cNvSpPr>
          <p:nvPr/>
        </p:nvSpPr>
        <p:spPr bwMode="auto">
          <a:xfrm>
            <a:off x="874713" y="5092700"/>
            <a:ext cx="3581400" cy="366713"/>
          </a:xfrm>
          <a:prstGeom prst="rect">
            <a:avLst/>
          </a:prstGeom>
          <a:noFill/>
          <a:ln>
            <a:noFill/>
          </a:ln>
          <a:effectLst/>
        </p:spPr>
        <p:txBody>
          <a:bodyPr>
            <a:spAutoFit/>
          </a:bodyPr>
          <a:lstStyle/>
          <a:p>
            <a:pPr fontAlgn="auto">
              <a:spcBef>
                <a:spcPct val="50000"/>
              </a:spcBef>
              <a:spcAft>
                <a:spcPts val="0"/>
              </a:spcAft>
              <a:defRPr/>
            </a:pPr>
            <a:endParaRPr kumimoji="0" lang="zh-CN" altLang="zh-CN" sz="1800">
              <a:latin typeface="+mn-ea"/>
              <a:ea typeface="+mn-ea"/>
            </a:endParaRPr>
          </a:p>
        </p:txBody>
      </p:sp>
      <p:sp>
        <p:nvSpPr>
          <p:cNvPr id="29809" name="Text Box 113"/>
          <p:cNvSpPr txBox="1">
            <a:spLocks noChangeArrowheads="1"/>
          </p:cNvSpPr>
          <p:nvPr/>
        </p:nvSpPr>
        <p:spPr bwMode="auto">
          <a:xfrm>
            <a:off x="646113" y="5473700"/>
            <a:ext cx="3429000" cy="366713"/>
          </a:xfrm>
          <a:prstGeom prst="rect">
            <a:avLst/>
          </a:prstGeom>
          <a:noFill/>
          <a:ln>
            <a:noFill/>
          </a:ln>
          <a:effectLst/>
        </p:spPr>
        <p:txBody>
          <a:bodyPr>
            <a:spAutoFit/>
          </a:bodyPr>
          <a:lstStyle/>
          <a:p>
            <a:pPr fontAlgn="auto">
              <a:spcBef>
                <a:spcPct val="50000"/>
              </a:spcBef>
              <a:spcAft>
                <a:spcPts val="0"/>
              </a:spcAft>
              <a:defRPr/>
            </a:pPr>
            <a:endParaRPr kumimoji="0" lang="zh-CN" altLang="zh-CN" sz="1800">
              <a:latin typeface="+mn-ea"/>
              <a:ea typeface="+mn-ea"/>
            </a:endParaRPr>
          </a:p>
        </p:txBody>
      </p:sp>
      <p:sp>
        <p:nvSpPr>
          <p:cNvPr id="29810" name="Text Box 114"/>
          <p:cNvSpPr txBox="1">
            <a:spLocks noChangeArrowheads="1"/>
          </p:cNvSpPr>
          <p:nvPr/>
        </p:nvSpPr>
        <p:spPr bwMode="auto">
          <a:xfrm>
            <a:off x="1027113" y="5473700"/>
            <a:ext cx="28956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kumimoji="0" lang="en-US" altLang="zh-CN" sz="1800">
                <a:solidFill>
                  <a:srgbClr val="0000FF"/>
                </a:solidFill>
                <a:latin typeface="华文细黑" pitchFamily="2" charset="-122"/>
                <a:ea typeface="华文细黑" pitchFamily="2" charset="-122"/>
              </a:rPr>
              <a:t>(a)</a:t>
            </a:r>
            <a:r>
              <a:rPr kumimoji="0" lang="zh-CN" altLang="en-US" sz="1800">
                <a:solidFill>
                  <a:srgbClr val="0000FF"/>
                </a:solidFill>
                <a:latin typeface="华文细黑" pitchFamily="2" charset="-122"/>
                <a:ea typeface="华文细黑" pitchFamily="2" charset="-122"/>
              </a:rPr>
              <a:t>作业</a:t>
            </a:r>
            <a:r>
              <a:rPr kumimoji="0" lang="en-US" altLang="zh-CN" sz="1800">
                <a:solidFill>
                  <a:srgbClr val="0000FF"/>
                </a:solidFill>
                <a:latin typeface="华文细黑" pitchFamily="2" charset="-122"/>
                <a:ea typeface="华文细黑" pitchFamily="2" charset="-122"/>
              </a:rPr>
              <a:t>5</a:t>
            </a:r>
            <a:r>
              <a:rPr kumimoji="0" lang="zh-CN" altLang="en-US" sz="1800">
                <a:solidFill>
                  <a:srgbClr val="0000FF"/>
                </a:solidFill>
                <a:latin typeface="华文细黑" pitchFamily="2" charset="-122"/>
                <a:ea typeface="华文细黑" pitchFamily="2" charset="-122"/>
              </a:rPr>
              <a:t>未进入内存之前</a:t>
            </a:r>
          </a:p>
        </p:txBody>
      </p:sp>
      <p:sp>
        <p:nvSpPr>
          <p:cNvPr id="29811" name="Text Box 115"/>
          <p:cNvSpPr txBox="1">
            <a:spLocks noChangeArrowheads="1"/>
          </p:cNvSpPr>
          <p:nvPr/>
        </p:nvSpPr>
        <p:spPr bwMode="auto">
          <a:xfrm>
            <a:off x="5827713" y="5473700"/>
            <a:ext cx="27432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kumimoji="0" lang="en-US" altLang="zh-CN" sz="1800">
                <a:solidFill>
                  <a:srgbClr val="0000FF"/>
                </a:solidFill>
                <a:latin typeface="华文细黑" pitchFamily="2" charset="-122"/>
                <a:ea typeface="华文细黑" pitchFamily="2" charset="-122"/>
              </a:rPr>
              <a:t>(b)</a:t>
            </a:r>
            <a:r>
              <a:rPr kumimoji="0" lang="zh-CN" altLang="en-US" sz="1800">
                <a:solidFill>
                  <a:srgbClr val="0000FF"/>
                </a:solidFill>
                <a:latin typeface="华文细黑" pitchFamily="2" charset="-122"/>
                <a:ea typeface="华文细黑" pitchFamily="2" charset="-122"/>
              </a:rPr>
              <a:t>作业</a:t>
            </a:r>
            <a:r>
              <a:rPr kumimoji="0" lang="en-US" altLang="zh-CN" sz="1800">
                <a:solidFill>
                  <a:srgbClr val="0000FF"/>
                </a:solidFill>
                <a:latin typeface="华文细黑" pitchFamily="2" charset="-122"/>
                <a:ea typeface="华文细黑" pitchFamily="2" charset="-122"/>
              </a:rPr>
              <a:t>5</a:t>
            </a:r>
            <a:r>
              <a:rPr kumimoji="0" lang="zh-CN" altLang="en-US" sz="1800">
                <a:solidFill>
                  <a:srgbClr val="0000FF"/>
                </a:solidFill>
                <a:latin typeface="华文细黑" pitchFamily="2" charset="-122"/>
                <a:ea typeface="华文细黑" pitchFamily="2" charset="-122"/>
              </a:rPr>
              <a:t>进入内存之后</a:t>
            </a:r>
          </a:p>
        </p:txBody>
      </p:sp>
      <p:sp>
        <p:nvSpPr>
          <p:cNvPr id="29812" name="Text Box 116"/>
          <p:cNvSpPr txBox="1">
            <a:spLocks noChangeArrowheads="1"/>
          </p:cNvSpPr>
          <p:nvPr/>
        </p:nvSpPr>
        <p:spPr bwMode="auto">
          <a:xfrm>
            <a:off x="1712913" y="6007100"/>
            <a:ext cx="5715000" cy="396875"/>
          </a:xfrm>
          <a:prstGeom prst="rect">
            <a:avLst/>
          </a:prstGeom>
          <a:noFill/>
          <a:ln>
            <a:noFill/>
          </a:ln>
          <a:effectLst/>
        </p:spPr>
        <p:txBody>
          <a:bodyPr>
            <a:spAutoFit/>
          </a:bodyPr>
          <a:lstStyle/>
          <a:p>
            <a:pPr algn="ctr" fontAlgn="auto">
              <a:spcBef>
                <a:spcPct val="50000"/>
              </a:spcBef>
              <a:spcAft>
                <a:spcPts val="0"/>
              </a:spcAft>
              <a:defRPr/>
            </a:pPr>
            <a:r>
              <a:rPr kumimoji="0" lang="zh-CN" altLang="en-US" sz="2000" dirty="0">
                <a:solidFill>
                  <a:srgbClr val="0000FF"/>
                </a:solidFill>
                <a:latin typeface="+mn-ea"/>
                <a:ea typeface="+mn-ea"/>
              </a:rPr>
              <a:t>最佳匹配的空闲分区链表组织形式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812"/>
                                        </p:tgtEl>
                                        <p:attrNameLst>
                                          <p:attrName>style.visibility</p:attrName>
                                        </p:attrNameLst>
                                      </p:cBhvr>
                                      <p:to>
                                        <p:strVal val="visible"/>
                                      </p:to>
                                    </p:set>
                                    <p:animEffect transition="in" filter="fade">
                                      <p:cBhvr>
                                        <p:cTn id="7" dur="500"/>
                                        <p:tgtEl>
                                          <p:spTgt spid="29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94247"/>
                                        </p:tgtEl>
                                        <p:attrNameLst>
                                          <p:attrName>style.visibility</p:attrName>
                                        </p:attrNameLst>
                                      </p:cBhvr>
                                      <p:to>
                                        <p:strVal val="visible"/>
                                      </p:to>
                                    </p:set>
                                    <p:animEffect transition="in" filter="fade">
                                      <p:cBhvr>
                                        <p:cTn id="12" dur="500"/>
                                        <p:tgtEl>
                                          <p:spTgt spid="59424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800"/>
                                        </p:tgtEl>
                                        <p:attrNameLst>
                                          <p:attrName>style.visibility</p:attrName>
                                        </p:attrNameLst>
                                      </p:cBhvr>
                                      <p:to>
                                        <p:strVal val="visible"/>
                                      </p:to>
                                    </p:set>
                                    <p:animEffect transition="in" filter="fade">
                                      <p:cBhvr>
                                        <p:cTn id="15" dur="500"/>
                                        <p:tgtEl>
                                          <p:spTgt spid="2980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801"/>
                                        </p:tgtEl>
                                        <p:attrNameLst>
                                          <p:attrName>style.visibility</p:attrName>
                                        </p:attrNameLst>
                                      </p:cBhvr>
                                      <p:to>
                                        <p:strVal val="visible"/>
                                      </p:to>
                                    </p:set>
                                    <p:animEffect transition="in" filter="fade">
                                      <p:cBhvr>
                                        <p:cTn id="18" dur="500"/>
                                        <p:tgtEl>
                                          <p:spTgt spid="2980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803"/>
                                        </p:tgtEl>
                                        <p:attrNameLst>
                                          <p:attrName>style.visibility</p:attrName>
                                        </p:attrNameLst>
                                      </p:cBhvr>
                                      <p:to>
                                        <p:strVal val="visible"/>
                                      </p:to>
                                    </p:set>
                                    <p:animEffect transition="in" filter="fade">
                                      <p:cBhvr>
                                        <p:cTn id="21" dur="500"/>
                                        <p:tgtEl>
                                          <p:spTgt spid="2980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802"/>
                                        </p:tgtEl>
                                        <p:attrNameLst>
                                          <p:attrName>style.visibility</p:attrName>
                                        </p:attrNameLst>
                                      </p:cBhvr>
                                      <p:to>
                                        <p:strVal val="visible"/>
                                      </p:to>
                                    </p:set>
                                    <p:animEffect transition="in" filter="fade">
                                      <p:cBhvr>
                                        <p:cTn id="24" dur="500"/>
                                        <p:tgtEl>
                                          <p:spTgt spid="2980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804"/>
                                        </p:tgtEl>
                                        <p:attrNameLst>
                                          <p:attrName>style.visibility</p:attrName>
                                        </p:attrNameLst>
                                      </p:cBhvr>
                                      <p:to>
                                        <p:strVal val="visible"/>
                                      </p:to>
                                    </p:set>
                                    <p:animEffect transition="in" filter="fade">
                                      <p:cBhvr>
                                        <p:cTn id="27" dur="500"/>
                                        <p:tgtEl>
                                          <p:spTgt spid="2980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805"/>
                                        </p:tgtEl>
                                        <p:attrNameLst>
                                          <p:attrName>style.visibility</p:attrName>
                                        </p:attrNameLst>
                                      </p:cBhvr>
                                      <p:to>
                                        <p:strVal val="visible"/>
                                      </p:to>
                                    </p:set>
                                    <p:animEffect transition="in" filter="fade">
                                      <p:cBhvr>
                                        <p:cTn id="30" dur="500"/>
                                        <p:tgtEl>
                                          <p:spTgt spid="2980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806"/>
                                        </p:tgtEl>
                                        <p:attrNameLst>
                                          <p:attrName>style.visibility</p:attrName>
                                        </p:attrNameLst>
                                      </p:cBhvr>
                                      <p:to>
                                        <p:strVal val="visible"/>
                                      </p:to>
                                    </p:set>
                                    <p:animEffect transition="in" filter="fade">
                                      <p:cBhvr>
                                        <p:cTn id="33" dur="500"/>
                                        <p:tgtEl>
                                          <p:spTgt spid="2980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807"/>
                                        </p:tgtEl>
                                        <p:attrNameLst>
                                          <p:attrName>style.visibility</p:attrName>
                                        </p:attrNameLst>
                                      </p:cBhvr>
                                      <p:to>
                                        <p:strVal val="visible"/>
                                      </p:to>
                                    </p:set>
                                    <p:animEffect transition="in" filter="fade">
                                      <p:cBhvr>
                                        <p:cTn id="36" dur="500"/>
                                        <p:tgtEl>
                                          <p:spTgt spid="2980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790"/>
                                        </p:tgtEl>
                                        <p:attrNameLst>
                                          <p:attrName>style.visibility</p:attrName>
                                        </p:attrNameLst>
                                      </p:cBhvr>
                                      <p:to>
                                        <p:strVal val="visible"/>
                                      </p:to>
                                    </p:set>
                                    <p:animEffect transition="in" filter="fade">
                                      <p:cBhvr>
                                        <p:cTn id="39" dur="500"/>
                                        <p:tgtEl>
                                          <p:spTgt spid="2979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789"/>
                                        </p:tgtEl>
                                        <p:attrNameLst>
                                          <p:attrName>style.visibility</p:attrName>
                                        </p:attrNameLst>
                                      </p:cBhvr>
                                      <p:to>
                                        <p:strVal val="visible"/>
                                      </p:to>
                                    </p:set>
                                    <p:animEffect transition="in" filter="fade">
                                      <p:cBhvr>
                                        <p:cTn id="42" dur="500"/>
                                        <p:tgtEl>
                                          <p:spTgt spid="2978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788"/>
                                        </p:tgtEl>
                                        <p:attrNameLst>
                                          <p:attrName>style.visibility</p:attrName>
                                        </p:attrNameLst>
                                      </p:cBhvr>
                                      <p:to>
                                        <p:strVal val="visible"/>
                                      </p:to>
                                    </p:set>
                                    <p:animEffect transition="in" filter="fade">
                                      <p:cBhvr>
                                        <p:cTn id="45" dur="500"/>
                                        <p:tgtEl>
                                          <p:spTgt spid="2978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787"/>
                                        </p:tgtEl>
                                        <p:attrNameLst>
                                          <p:attrName>style.visibility</p:attrName>
                                        </p:attrNameLst>
                                      </p:cBhvr>
                                      <p:to>
                                        <p:strVal val="visible"/>
                                      </p:to>
                                    </p:set>
                                    <p:animEffect transition="in" filter="fade">
                                      <p:cBhvr>
                                        <p:cTn id="48" dur="500"/>
                                        <p:tgtEl>
                                          <p:spTgt spid="2978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786"/>
                                        </p:tgtEl>
                                        <p:attrNameLst>
                                          <p:attrName>style.visibility</p:attrName>
                                        </p:attrNameLst>
                                      </p:cBhvr>
                                      <p:to>
                                        <p:strVal val="visible"/>
                                      </p:to>
                                    </p:set>
                                    <p:animEffect transition="in" filter="fade">
                                      <p:cBhvr>
                                        <p:cTn id="51" dur="500"/>
                                        <p:tgtEl>
                                          <p:spTgt spid="2978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9785"/>
                                        </p:tgtEl>
                                        <p:attrNameLst>
                                          <p:attrName>style.visibility</p:attrName>
                                        </p:attrNameLst>
                                      </p:cBhvr>
                                      <p:to>
                                        <p:strVal val="visible"/>
                                      </p:to>
                                    </p:set>
                                    <p:animEffect transition="in" filter="fade">
                                      <p:cBhvr>
                                        <p:cTn id="54" dur="500"/>
                                        <p:tgtEl>
                                          <p:spTgt spid="2978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9784"/>
                                        </p:tgtEl>
                                        <p:attrNameLst>
                                          <p:attrName>style.visibility</p:attrName>
                                        </p:attrNameLst>
                                      </p:cBhvr>
                                      <p:to>
                                        <p:strVal val="visible"/>
                                      </p:to>
                                    </p:set>
                                    <p:animEffect transition="in" filter="fade">
                                      <p:cBhvr>
                                        <p:cTn id="57" dur="500"/>
                                        <p:tgtEl>
                                          <p:spTgt spid="2978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9810"/>
                                        </p:tgtEl>
                                        <p:attrNameLst>
                                          <p:attrName>style.visibility</p:attrName>
                                        </p:attrNameLst>
                                      </p:cBhvr>
                                      <p:to>
                                        <p:strVal val="visible"/>
                                      </p:to>
                                    </p:set>
                                    <p:animEffect transition="in" filter="fade">
                                      <p:cBhvr>
                                        <p:cTn id="62" dur="500"/>
                                        <p:tgtEl>
                                          <p:spTgt spid="2981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811"/>
                                        </p:tgtEl>
                                        <p:attrNameLst>
                                          <p:attrName>style.visibility</p:attrName>
                                        </p:attrNameLst>
                                      </p:cBhvr>
                                      <p:to>
                                        <p:strVal val="visible"/>
                                      </p:to>
                                    </p:set>
                                    <p:animEffect transition="in" filter="fade">
                                      <p:cBhvr>
                                        <p:cTn id="65" dur="500"/>
                                        <p:tgtEl>
                                          <p:spTgt spid="2981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9775"/>
                                        </p:tgtEl>
                                        <p:attrNameLst>
                                          <p:attrName>style.visibility</p:attrName>
                                        </p:attrNameLst>
                                      </p:cBhvr>
                                      <p:to>
                                        <p:strVal val="visible"/>
                                      </p:to>
                                    </p:set>
                                    <p:animEffect transition="in" filter="fade">
                                      <p:cBhvr>
                                        <p:cTn id="70" dur="500"/>
                                        <p:tgtEl>
                                          <p:spTgt spid="2977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9777"/>
                                        </p:tgtEl>
                                        <p:attrNameLst>
                                          <p:attrName>style.visibility</p:attrName>
                                        </p:attrNameLst>
                                      </p:cBhvr>
                                      <p:to>
                                        <p:strVal val="visible"/>
                                      </p:to>
                                    </p:set>
                                    <p:animEffect transition="in" filter="fade">
                                      <p:cBhvr>
                                        <p:cTn id="73" dur="500"/>
                                        <p:tgtEl>
                                          <p:spTgt spid="2977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776"/>
                                        </p:tgtEl>
                                        <p:attrNameLst>
                                          <p:attrName>style.visibility</p:attrName>
                                        </p:attrNameLst>
                                      </p:cBhvr>
                                      <p:to>
                                        <p:strVal val="visible"/>
                                      </p:to>
                                    </p:set>
                                    <p:animEffect transition="in" filter="fade">
                                      <p:cBhvr>
                                        <p:cTn id="76" dur="500"/>
                                        <p:tgtEl>
                                          <p:spTgt spid="2977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9778"/>
                                        </p:tgtEl>
                                        <p:attrNameLst>
                                          <p:attrName>style.visibility</p:attrName>
                                        </p:attrNameLst>
                                      </p:cBhvr>
                                      <p:to>
                                        <p:strVal val="visible"/>
                                      </p:to>
                                    </p:set>
                                    <p:animEffect transition="in" filter="fade">
                                      <p:cBhvr>
                                        <p:cTn id="81" dur="500"/>
                                        <p:tgtEl>
                                          <p:spTgt spid="2977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9779"/>
                                        </p:tgtEl>
                                        <p:attrNameLst>
                                          <p:attrName>style.visibility</p:attrName>
                                        </p:attrNameLst>
                                      </p:cBhvr>
                                      <p:to>
                                        <p:strVal val="visible"/>
                                      </p:to>
                                    </p:set>
                                    <p:animEffect transition="in" filter="fade">
                                      <p:cBhvr>
                                        <p:cTn id="84" dur="500"/>
                                        <p:tgtEl>
                                          <p:spTgt spid="2977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9780"/>
                                        </p:tgtEl>
                                        <p:attrNameLst>
                                          <p:attrName>style.visibility</p:attrName>
                                        </p:attrNameLst>
                                      </p:cBhvr>
                                      <p:to>
                                        <p:strVal val="visible"/>
                                      </p:to>
                                    </p:set>
                                    <p:animEffect transition="in" filter="fade">
                                      <p:cBhvr>
                                        <p:cTn id="87" dur="500"/>
                                        <p:tgtEl>
                                          <p:spTgt spid="2978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9783"/>
                                        </p:tgtEl>
                                        <p:attrNameLst>
                                          <p:attrName>style.visibility</p:attrName>
                                        </p:attrNameLst>
                                      </p:cBhvr>
                                      <p:to>
                                        <p:strVal val="visible"/>
                                      </p:to>
                                    </p:set>
                                    <p:animEffect transition="in" filter="fade">
                                      <p:cBhvr>
                                        <p:cTn id="92" dur="500"/>
                                        <p:tgtEl>
                                          <p:spTgt spid="2978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782"/>
                                        </p:tgtEl>
                                        <p:attrNameLst>
                                          <p:attrName>style.visibility</p:attrName>
                                        </p:attrNameLst>
                                      </p:cBhvr>
                                      <p:to>
                                        <p:strVal val="visible"/>
                                      </p:to>
                                    </p:set>
                                    <p:animEffect transition="in" filter="fade">
                                      <p:cBhvr>
                                        <p:cTn id="95" dur="500"/>
                                        <p:tgtEl>
                                          <p:spTgt spid="2978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9781"/>
                                        </p:tgtEl>
                                        <p:attrNameLst>
                                          <p:attrName>style.visibility</p:attrName>
                                        </p:attrNameLst>
                                      </p:cBhvr>
                                      <p:to>
                                        <p:strVal val="visible"/>
                                      </p:to>
                                    </p:set>
                                    <p:animEffect transition="in" filter="fade">
                                      <p:cBhvr>
                                        <p:cTn id="98" dur="500"/>
                                        <p:tgtEl>
                                          <p:spTgt spid="2978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29791"/>
                                        </p:tgtEl>
                                        <p:attrNameLst>
                                          <p:attrName>style.visibility</p:attrName>
                                        </p:attrNameLst>
                                      </p:cBhvr>
                                      <p:to>
                                        <p:strVal val="visible"/>
                                      </p:to>
                                    </p:set>
                                    <p:animEffect transition="in" filter="fade">
                                      <p:cBhvr>
                                        <p:cTn id="103" dur="500"/>
                                        <p:tgtEl>
                                          <p:spTgt spid="2979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9793"/>
                                        </p:tgtEl>
                                        <p:attrNameLst>
                                          <p:attrName>style.visibility</p:attrName>
                                        </p:attrNameLst>
                                      </p:cBhvr>
                                      <p:to>
                                        <p:strVal val="visible"/>
                                      </p:to>
                                    </p:set>
                                    <p:animEffect transition="in" filter="fade">
                                      <p:cBhvr>
                                        <p:cTn id="106" dur="500"/>
                                        <p:tgtEl>
                                          <p:spTgt spid="2979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9792"/>
                                        </p:tgtEl>
                                        <p:attrNameLst>
                                          <p:attrName>style.visibility</p:attrName>
                                        </p:attrNameLst>
                                      </p:cBhvr>
                                      <p:to>
                                        <p:strVal val="visible"/>
                                      </p:to>
                                    </p:set>
                                    <p:animEffect transition="in" filter="fade">
                                      <p:cBhvr>
                                        <p:cTn id="109" dur="500"/>
                                        <p:tgtEl>
                                          <p:spTgt spid="2979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9795"/>
                                        </p:tgtEl>
                                        <p:attrNameLst>
                                          <p:attrName>style.visibility</p:attrName>
                                        </p:attrNameLst>
                                      </p:cBhvr>
                                      <p:to>
                                        <p:strVal val="visible"/>
                                      </p:to>
                                    </p:set>
                                    <p:animEffect transition="in" filter="fade">
                                      <p:cBhvr>
                                        <p:cTn id="114" dur="500"/>
                                        <p:tgtEl>
                                          <p:spTgt spid="2979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9794"/>
                                        </p:tgtEl>
                                        <p:attrNameLst>
                                          <p:attrName>style.visibility</p:attrName>
                                        </p:attrNameLst>
                                      </p:cBhvr>
                                      <p:to>
                                        <p:strVal val="visible"/>
                                      </p:to>
                                    </p:set>
                                    <p:animEffect transition="in" filter="fade">
                                      <p:cBhvr>
                                        <p:cTn id="117" dur="500"/>
                                        <p:tgtEl>
                                          <p:spTgt spid="2979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9796"/>
                                        </p:tgtEl>
                                        <p:attrNameLst>
                                          <p:attrName>style.visibility</p:attrName>
                                        </p:attrNameLst>
                                      </p:cBhvr>
                                      <p:to>
                                        <p:strVal val="visible"/>
                                      </p:to>
                                    </p:set>
                                    <p:animEffect transition="in" filter="fade">
                                      <p:cBhvr>
                                        <p:cTn id="120" dur="500"/>
                                        <p:tgtEl>
                                          <p:spTgt spid="2979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9799"/>
                                        </p:tgtEl>
                                        <p:attrNameLst>
                                          <p:attrName>style.visibility</p:attrName>
                                        </p:attrNameLst>
                                      </p:cBhvr>
                                      <p:to>
                                        <p:strVal val="visible"/>
                                      </p:to>
                                    </p:set>
                                    <p:animEffect transition="in" filter="fade">
                                      <p:cBhvr>
                                        <p:cTn id="125" dur="500"/>
                                        <p:tgtEl>
                                          <p:spTgt spid="2979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9798"/>
                                        </p:tgtEl>
                                        <p:attrNameLst>
                                          <p:attrName>style.visibility</p:attrName>
                                        </p:attrNameLst>
                                      </p:cBhvr>
                                      <p:to>
                                        <p:strVal val="visible"/>
                                      </p:to>
                                    </p:set>
                                    <p:animEffect transition="in" filter="fade">
                                      <p:cBhvr>
                                        <p:cTn id="128" dur="500"/>
                                        <p:tgtEl>
                                          <p:spTgt spid="29798"/>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9797"/>
                                        </p:tgtEl>
                                        <p:attrNameLst>
                                          <p:attrName>style.visibility</p:attrName>
                                        </p:attrNameLst>
                                      </p:cBhvr>
                                      <p:to>
                                        <p:strVal val="visible"/>
                                      </p:to>
                                    </p:set>
                                    <p:animEffect transition="in" filter="fade">
                                      <p:cBhvr>
                                        <p:cTn id="131" dur="500"/>
                                        <p:tgtEl>
                                          <p:spTgt spid="29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75" grpId="0" animBg="1"/>
      <p:bldP spid="29776" grpId="0"/>
      <p:bldP spid="29777" grpId="0" animBg="1"/>
      <p:bldP spid="29778" grpId="0" animBg="1"/>
      <p:bldP spid="29779" grpId="0" animBg="1"/>
      <p:bldP spid="29780" grpId="0" animBg="1"/>
      <p:bldP spid="29781" grpId="0" animBg="1"/>
      <p:bldP spid="29782" grpId="0" animBg="1"/>
      <p:bldP spid="29783" grpId="0" animBg="1"/>
      <p:bldP spid="29784" grpId="0"/>
      <p:bldP spid="29785" grpId="0"/>
      <p:bldP spid="29786" grpId="0"/>
      <p:bldP spid="29787" grpId="0"/>
      <p:bldP spid="29788" grpId="0"/>
      <p:bldP spid="29789" grpId="0"/>
      <p:bldP spid="29790" grpId="0"/>
      <p:bldP spid="29791" grpId="0" animBg="1"/>
      <p:bldP spid="29792" grpId="0"/>
      <p:bldP spid="29793" grpId="0" animBg="1"/>
      <p:bldP spid="29794" grpId="0" animBg="1"/>
      <p:bldP spid="29795" grpId="0" animBg="1"/>
      <p:bldP spid="29796" grpId="0" animBg="1"/>
      <p:bldP spid="29797" grpId="0" animBg="1"/>
      <p:bldP spid="29798" grpId="0" animBg="1"/>
      <p:bldP spid="29799" grpId="0" animBg="1"/>
      <p:bldP spid="29800" grpId="0"/>
      <p:bldP spid="29801" grpId="0"/>
      <p:bldP spid="29802" grpId="0"/>
      <p:bldP spid="29803" grpId="0"/>
      <p:bldP spid="29804" grpId="0"/>
      <p:bldP spid="29805" grpId="0"/>
      <p:bldP spid="29806" grpId="0"/>
      <p:bldP spid="29807" grpId="0"/>
      <p:bldP spid="29810" grpId="0"/>
      <p:bldP spid="29811" grpId="0"/>
      <p:bldP spid="298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p:cNvSpPr>
          <p:nvPr>
            <p:ph type="body" idx="4294967295"/>
          </p:nvPr>
        </p:nvSpPr>
        <p:spPr>
          <a:xfrm>
            <a:off x="0" y="980728"/>
            <a:ext cx="9144000" cy="5256212"/>
          </a:xfrm>
        </p:spPr>
        <p:txBody>
          <a:bodyPr/>
          <a:lstStyle/>
          <a:p>
            <a:pPr>
              <a:lnSpc>
                <a:spcPct val="120000"/>
              </a:lnSpc>
              <a:spcAft>
                <a:spcPct val="10000"/>
              </a:spcAft>
              <a:buFont typeface="Wingdings" pitchFamily="2" charset="2"/>
              <a:buChar char="l"/>
            </a:pPr>
            <a:r>
              <a:rPr lang="zh-CN" altLang="en-US" dirty="0">
                <a:latin typeface="+mn-ea"/>
                <a:ea typeface="+mn-ea"/>
              </a:rPr>
              <a:t>最差匹配（</a:t>
            </a:r>
            <a:r>
              <a:rPr lang="en-US" altLang="zh-CN" dirty="0">
                <a:latin typeface="+mn-ea"/>
                <a:ea typeface="+mn-ea"/>
              </a:rPr>
              <a:t>Worst Fit</a:t>
            </a:r>
            <a:r>
              <a:rPr lang="zh-CN" altLang="en-US" dirty="0">
                <a:latin typeface="+mn-ea"/>
                <a:ea typeface="+mn-ea"/>
              </a:rPr>
              <a:t>）</a:t>
            </a:r>
          </a:p>
          <a:p>
            <a:pPr lvl="1">
              <a:lnSpc>
                <a:spcPct val="120000"/>
              </a:lnSpc>
              <a:spcAft>
                <a:spcPct val="10000"/>
              </a:spcAft>
              <a:buFont typeface="Wingdings" pitchFamily="2" charset="2"/>
              <a:buChar char="Ø"/>
            </a:pPr>
            <a:r>
              <a:rPr lang="zh-CN" altLang="en-US" b="0" dirty="0">
                <a:latin typeface="+mn-ea"/>
                <a:ea typeface="+mn-ea"/>
              </a:rPr>
              <a:t>思想</a:t>
            </a:r>
          </a:p>
          <a:p>
            <a:pPr lvl="1">
              <a:lnSpc>
                <a:spcPct val="120000"/>
              </a:lnSpc>
              <a:spcAft>
                <a:spcPct val="10000"/>
              </a:spcAft>
              <a:buFont typeface="Wingdings" pitchFamily="2" charset="2"/>
              <a:buNone/>
            </a:pPr>
            <a:r>
              <a:rPr lang="zh-CN" altLang="en-US" sz="2000" b="0" dirty="0">
                <a:latin typeface="+mn-ea"/>
                <a:ea typeface="+mn-ea"/>
              </a:rPr>
              <a:t>      </a:t>
            </a:r>
            <a:r>
              <a:rPr lang="zh-CN" altLang="en-US" b="0" dirty="0">
                <a:latin typeface="+mn-ea"/>
                <a:ea typeface="+mn-ea"/>
              </a:rPr>
              <a:t>选择满足需求的最大的空闲分区分配</a:t>
            </a:r>
          </a:p>
          <a:p>
            <a:pPr lvl="1">
              <a:lnSpc>
                <a:spcPct val="120000"/>
              </a:lnSpc>
              <a:spcAft>
                <a:spcPct val="10000"/>
              </a:spcAft>
              <a:buFont typeface="Wingdings" pitchFamily="2" charset="2"/>
              <a:buChar char="Ø"/>
            </a:pPr>
            <a:r>
              <a:rPr lang="zh-CN" altLang="en-US" b="0" dirty="0">
                <a:latin typeface="+mn-ea"/>
                <a:ea typeface="+mn-ea"/>
              </a:rPr>
              <a:t>实现</a:t>
            </a:r>
            <a:endParaRPr lang="en-US" altLang="zh-CN" b="0" dirty="0">
              <a:latin typeface="+mn-ea"/>
              <a:ea typeface="+mn-ea"/>
            </a:endParaRPr>
          </a:p>
          <a:p>
            <a:pPr lvl="1">
              <a:lnSpc>
                <a:spcPct val="120000"/>
              </a:lnSpc>
              <a:spcAft>
                <a:spcPct val="10000"/>
              </a:spcAft>
              <a:buNone/>
            </a:pPr>
            <a:r>
              <a:rPr lang="zh-CN" altLang="en-US" b="0" dirty="0">
                <a:latin typeface="+mn-ea"/>
                <a:ea typeface="+mn-ea"/>
              </a:rPr>
              <a:t>     空闲分区按容量从大到小链接</a:t>
            </a:r>
            <a:endParaRPr lang="en-US" altLang="zh-CN" b="0" dirty="0">
              <a:latin typeface="+mn-ea"/>
              <a:ea typeface="+mn-ea"/>
            </a:endParaRPr>
          </a:p>
          <a:p>
            <a:pPr lvl="1">
              <a:lnSpc>
                <a:spcPct val="120000"/>
              </a:lnSpc>
              <a:spcAft>
                <a:spcPct val="10000"/>
              </a:spcAft>
              <a:buFont typeface="Wingdings" pitchFamily="2" charset="2"/>
              <a:buChar char="Ø"/>
            </a:pPr>
            <a:r>
              <a:rPr lang="zh-CN" altLang="en-US" b="0" dirty="0">
                <a:latin typeface="+mn-ea"/>
                <a:ea typeface="+mn-ea"/>
              </a:rPr>
              <a:t>评价</a:t>
            </a:r>
            <a:endParaRPr lang="en-US" altLang="zh-CN" b="0" dirty="0">
              <a:latin typeface="+mn-ea"/>
              <a:ea typeface="+mn-ea"/>
            </a:endParaRPr>
          </a:p>
          <a:p>
            <a:pPr lvl="2">
              <a:lnSpc>
                <a:spcPct val="120000"/>
              </a:lnSpc>
            </a:pPr>
            <a:r>
              <a:rPr lang="zh-CN" altLang="en-US" sz="2400" b="0" dirty="0">
                <a:latin typeface="+mn-ea"/>
                <a:ea typeface="+mn-ea"/>
              </a:rPr>
              <a:t>每次分配留下的空闲空间较大，便于再次利用</a:t>
            </a:r>
          </a:p>
          <a:p>
            <a:pPr lvl="2">
              <a:lnSpc>
                <a:spcPct val="120000"/>
              </a:lnSpc>
            </a:pPr>
            <a:r>
              <a:rPr lang="zh-CN" altLang="en-US" sz="2400" b="0" dirty="0">
                <a:latin typeface="+mn-ea"/>
                <a:ea typeface="+mn-ea"/>
              </a:rPr>
              <a:t>大的空间不容易保留，对大作业不利</a:t>
            </a:r>
            <a:endParaRPr lang="zh-CN" altLang="en-US" b="0" dirty="0">
              <a:latin typeface="+mn-ea"/>
              <a:ea typeface="+mn-ea"/>
            </a:endParaRPr>
          </a:p>
        </p:txBody>
      </p:sp>
      <p:sp>
        <p:nvSpPr>
          <p:cNvPr id="30105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3.2.2 </a:t>
            </a:r>
            <a:r>
              <a:rPr kumimoji="0" lang="zh-CN" altLang="en-US" sz="4000" b="1" dirty="0">
                <a:solidFill>
                  <a:srgbClr val="FE0000"/>
                </a:solidFill>
                <a:ea typeface="黑体" pitchFamily="49" charset="-122"/>
                <a:cs typeface="Times New Roman" pitchFamily="18" charset="0"/>
              </a:rPr>
              <a:t>动态分区</a:t>
            </a:r>
          </a:p>
        </p:txBody>
      </p:sp>
    </p:spTree>
    <p:extLst>
      <p:ext uri="{BB962C8B-B14F-4D97-AF65-F5344CB8AC3E}">
        <p14:creationId xmlns:p14="http://schemas.microsoft.com/office/powerpoint/2010/main" val="37816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1058">
                                            <p:txEl>
                                              <p:pRg st="0" end="0"/>
                                            </p:txEl>
                                          </p:spTgt>
                                        </p:tgtEl>
                                        <p:attrNameLst>
                                          <p:attrName>style.visibility</p:attrName>
                                        </p:attrNameLst>
                                      </p:cBhvr>
                                      <p:to>
                                        <p:strVal val="visible"/>
                                      </p:to>
                                    </p:set>
                                    <p:anim calcmode="lin" valueType="num">
                                      <p:cBhvr additive="base">
                                        <p:cTn id="7" dur="500" fill="hold"/>
                                        <p:tgtEl>
                                          <p:spTgt spid="3010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10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1058">
                                            <p:txEl>
                                              <p:pRg st="1" end="1"/>
                                            </p:txEl>
                                          </p:spTgt>
                                        </p:tgtEl>
                                        <p:attrNameLst>
                                          <p:attrName>style.visibility</p:attrName>
                                        </p:attrNameLst>
                                      </p:cBhvr>
                                      <p:to>
                                        <p:strVal val="visible"/>
                                      </p:to>
                                    </p:set>
                                    <p:anim calcmode="lin" valueType="num">
                                      <p:cBhvr additive="base">
                                        <p:cTn id="13" dur="500" fill="hold"/>
                                        <p:tgtEl>
                                          <p:spTgt spid="3010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10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01058">
                                            <p:txEl>
                                              <p:pRg st="2" end="2"/>
                                            </p:txEl>
                                          </p:spTgt>
                                        </p:tgtEl>
                                        <p:attrNameLst>
                                          <p:attrName>style.visibility</p:attrName>
                                        </p:attrNameLst>
                                      </p:cBhvr>
                                      <p:to>
                                        <p:strVal val="visible"/>
                                      </p:to>
                                    </p:set>
                                    <p:animEffect transition="in" filter="circle(in)">
                                      <p:cBhvr>
                                        <p:cTn id="19" dur="2000"/>
                                        <p:tgtEl>
                                          <p:spTgt spid="30105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01058">
                                            <p:txEl>
                                              <p:pRg st="3" end="3"/>
                                            </p:txEl>
                                          </p:spTgt>
                                        </p:tgtEl>
                                        <p:attrNameLst>
                                          <p:attrName>style.visibility</p:attrName>
                                        </p:attrNameLst>
                                      </p:cBhvr>
                                      <p:to>
                                        <p:strVal val="visible"/>
                                      </p:to>
                                    </p:set>
                                    <p:animEffect transition="in" filter="circle(in)">
                                      <p:cBhvr>
                                        <p:cTn id="24" dur="2000"/>
                                        <p:tgtEl>
                                          <p:spTgt spid="30105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01058">
                                            <p:txEl>
                                              <p:pRg st="4" end="4"/>
                                            </p:txEl>
                                          </p:spTgt>
                                        </p:tgtEl>
                                        <p:attrNameLst>
                                          <p:attrName>style.visibility</p:attrName>
                                        </p:attrNameLst>
                                      </p:cBhvr>
                                      <p:to>
                                        <p:strVal val="visible"/>
                                      </p:to>
                                    </p:set>
                                    <p:animEffect transition="in" filter="circle(in)">
                                      <p:cBhvr>
                                        <p:cTn id="29" dur="2000"/>
                                        <p:tgtEl>
                                          <p:spTgt spid="30105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01058">
                                            <p:txEl>
                                              <p:pRg st="5" end="5"/>
                                            </p:txEl>
                                          </p:spTgt>
                                        </p:tgtEl>
                                        <p:attrNameLst>
                                          <p:attrName>style.visibility</p:attrName>
                                        </p:attrNameLst>
                                      </p:cBhvr>
                                      <p:to>
                                        <p:strVal val="visible"/>
                                      </p:to>
                                    </p:set>
                                    <p:animEffect transition="in" filter="circle(in)">
                                      <p:cBhvr>
                                        <p:cTn id="34" dur="2000"/>
                                        <p:tgtEl>
                                          <p:spTgt spid="301058">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301058">
                                            <p:txEl>
                                              <p:pRg st="6" end="6"/>
                                            </p:txEl>
                                          </p:spTgt>
                                        </p:tgtEl>
                                        <p:attrNameLst>
                                          <p:attrName>style.visibility</p:attrName>
                                        </p:attrNameLst>
                                      </p:cBhvr>
                                      <p:to>
                                        <p:strVal val="visible"/>
                                      </p:to>
                                    </p:set>
                                    <p:animEffect transition="in" filter="circle(in)">
                                      <p:cBhvr>
                                        <p:cTn id="39" dur="2000"/>
                                        <p:tgtEl>
                                          <p:spTgt spid="301058">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301058">
                                            <p:txEl>
                                              <p:pRg st="7" end="7"/>
                                            </p:txEl>
                                          </p:spTgt>
                                        </p:tgtEl>
                                        <p:attrNameLst>
                                          <p:attrName>style.visibility</p:attrName>
                                        </p:attrNameLst>
                                      </p:cBhvr>
                                      <p:to>
                                        <p:strVal val="visible"/>
                                      </p:to>
                                    </p:set>
                                    <p:animEffect transition="in" filter="circle(in)">
                                      <p:cBhvr>
                                        <p:cTn id="44" dur="2000"/>
                                        <p:tgtEl>
                                          <p:spTgt spid="3010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graphicFrame>
        <p:nvGraphicFramePr>
          <p:cNvPr id="33794" name="Group 2"/>
          <p:cNvGraphicFramePr>
            <a:graphicFrameLocks noGrp="1"/>
          </p:cNvGraphicFramePr>
          <p:nvPr/>
        </p:nvGraphicFramePr>
        <p:xfrm>
          <a:off x="1403350" y="596900"/>
          <a:ext cx="6883717" cy="4305935"/>
        </p:xfrm>
        <a:graphic>
          <a:graphicData uri="http://schemas.openxmlformats.org/drawingml/2006/table">
            <a:tbl>
              <a:tblPr/>
              <a:tblGrid>
                <a:gridCol w="381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951037">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tblGrid>
              <a:tr h="406400">
                <a:tc rowSpan="9">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FF0000"/>
                          </a:solidFill>
                          <a:effectLst/>
                          <a:latin typeface="Arial" charset="0"/>
                          <a:ea typeface="宋体" charset="-122"/>
                        </a:rPr>
                        <a:t>操作系统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10">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FF0000"/>
                          </a:solidFill>
                          <a:effectLst/>
                          <a:latin typeface="Arial" charset="0"/>
                          <a:ea typeface="宋体" charset="-122"/>
                        </a:rPr>
                        <a:t>操作系统</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118KB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46KB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118KB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46KB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extLst>
                  <a:ext uri="{0D108BD9-81ED-4DB2-BD59-A6C34878D82A}">
                    <a16:rowId xmlns:a16="http://schemas.microsoft.com/office/drawing/2014/main" val="10001"/>
                  </a:ext>
                </a:extLst>
              </a:tr>
              <a:tr h="406400">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latin typeface="Arial" charset="0"/>
                          <a:ea typeface="宋体" charset="-122"/>
                        </a:rPr>
                        <a:t>空闲分区</a:t>
                      </a:r>
                      <a:r>
                        <a:rPr kumimoji="0" lang="en-US" altLang="zh-CN" sz="1600" b="0" i="0" u="none" strike="noStrike" cap="none" normalizeH="0" baseline="0">
                          <a:ln>
                            <a:noFill/>
                          </a:ln>
                          <a:solidFill>
                            <a:srgbClr val="000000"/>
                          </a:solidFill>
                          <a:effectLst/>
                          <a:latin typeface="Arial" charset="0"/>
                          <a:ea typeface="宋体"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latin typeface="Arial" charset="0"/>
                          <a:ea typeface="宋体" charset="-122"/>
                        </a:rPr>
                        <a:t>空闲分区</a:t>
                      </a:r>
                      <a:r>
                        <a:rPr kumimoji="0" lang="en-US" altLang="zh-CN" sz="1600" b="0" i="0" u="none" strike="noStrike" cap="none" normalizeH="0" baseline="0">
                          <a:ln>
                            <a:noFill/>
                          </a:ln>
                          <a:solidFill>
                            <a:srgbClr val="000000"/>
                          </a:solidFill>
                          <a:effectLst/>
                          <a:latin typeface="Arial" charset="0"/>
                          <a:ea typeface="宋体" charset="-122"/>
                        </a:rPr>
                        <a:t>1</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406400">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FF0000"/>
                          </a:solidFill>
                          <a:effectLst/>
                          <a:latin typeface="Arial" charset="0"/>
                          <a:ea typeface="宋体" charset="-122"/>
                        </a:rPr>
                        <a:t>作业</a:t>
                      </a:r>
                      <a:r>
                        <a:rPr kumimoji="0" lang="en-US" altLang="zh-CN" sz="1600" b="1" i="0" u="none" strike="noStrike" cap="none" normalizeH="0" baseline="0">
                          <a:ln>
                            <a:noFill/>
                          </a:ln>
                          <a:solidFill>
                            <a:srgbClr val="FF0000"/>
                          </a:solidFill>
                          <a:effectLst/>
                          <a:latin typeface="Arial" charset="0"/>
                          <a:ea typeface="宋体" charset="-122"/>
                        </a:rPr>
                        <a:t>2(32KB)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FF0000"/>
                          </a:solidFill>
                          <a:effectLst/>
                          <a:latin typeface="Arial" charset="0"/>
                          <a:ea typeface="宋体" charset="-122"/>
                        </a:rPr>
                        <a:t>作业</a:t>
                      </a:r>
                      <a:r>
                        <a:rPr kumimoji="0" lang="en-US" altLang="zh-CN" sz="1600" b="1" i="0" u="none" strike="noStrike" cap="none" normalizeH="0" baseline="0">
                          <a:ln>
                            <a:noFill/>
                          </a:ln>
                          <a:solidFill>
                            <a:srgbClr val="FF0000"/>
                          </a:solidFill>
                          <a:effectLst/>
                          <a:latin typeface="Arial" charset="0"/>
                          <a:ea typeface="宋体" charset="-122"/>
                        </a:rPr>
                        <a:t>2(32KB)</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38KB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232KB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38KB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extLst>
                  <a:ext uri="{0D108BD9-81ED-4DB2-BD59-A6C34878D82A}">
                    <a16:rowId xmlns:a16="http://schemas.microsoft.com/office/drawing/2014/main" val="10004"/>
                  </a:ext>
                </a:extLst>
              </a:tr>
              <a:tr h="536575">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latin typeface="Arial" charset="0"/>
                          <a:ea typeface="宋体" charset="-122"/>
                        </a:rPr>
                        <a:t>空闲分区</a:t>
                      </a:r>
                      <a:r>
                        <a:rPr kumimoji="0" lang="en-US" altLang="zh-CN" sz="1600" b="0" i="0" u="none" strike="noStrike" cap="none" normalizeH="0" baseline="0">
                          <a:ln>
                            <a:noFill/>
                          </a:ln>
                          <a:solidFill>
                            <a:srgbClr val="000000"/>
                          </a:solidFill>
                          <a:effectLst/>
                          <a:latin typeface="Arial" charset="0"/>
                          <a:ea typeface="宋体"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latin typeface="Arial" charset="0"/>
                          <a:ea typeface="宋体" charset="-122"/>
                        </a:rPr>
                        <a:t>空闲分区</a:t>
                      </a:r>
                      <a:r>
                        <a:rPr kumimoji="0" lang="en-US" altLang="zh-CN" sz="1600" b="0" i="0" u="none" strike="noStrike" cap="none" normalizeH="0" baseline="0">
                          <a:ln>
                            <a:noFill/>
                          </a:ln>
                          <a:solidFill>
                            <a:srgbClr val="000000"/>
                          </a:solidFill>
                          <a:effectLst/>
                          <a:latin typeface="Arial" charset="0"/>
                          <a:ea typeface="宋体" charset="-122"/>
                        </a:rPr>
                        <a:t>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406400">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FF0000"/>
                          </a:solidFill>
                          <a:effectLst/>
                          <a:latin typeface="Arial" charset="0"/>
                          <a:ea typeface="宋体" charset="-122"/>
                        </a:rPr>
                        <a:t>作业</a:t>
                      </a:r>
                      <a:r>
                        <a:rPr kumimoji="0" lang="en-US" altLang="zh-CN" sz="1600" b="1" i="0" u="none" strike="noStrike" cap="none" normalizeH="0" baseline="0">
                          <a:ln>
                            <a:noFill/>
                          </a:ln>
                          <a:solidFill>
                            <a:srgbClr val="FF0000"/>
                          </a:solidFill>
                          <a:effectLst/>
                          <a:latin typeface="Arial" charset="0"/>
                          <a:ea typeface="宋体" charset="-122"/>
                        </a:rPr>
                        <a:t>4(40KB)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FF0000"/>
                          </a:solidFill>
                          <a:effectLst/>
                          <a:latin typeface="Arial" charset="0"/>
                          <a:ea typeface="宋体" charset="-122"/>
                        </a:rPr>
                        <a:t>作业</a:t>
                      </a:r>
                      <a:r>
                        <a:rPr kumimoji="0" lang="en-US" altLang="zh-CN" sz="1600" b="1" i="0" u="none" strike="noStrike" cap="none" normalizeH="0" baseline="0">
                          <a:ln>
                            <a:noFill/>
                          </a:ln>
                          <a:solidFill>
                            <a:srgbClr val="FF0000"/>
                          </a:solidFill>
                          <a:effectLst/>
                          <a:latin typeface="Arial" charset="0"/>
                          <a:ea typeface="宋体" charset="-122"/>
                        </a:rPr>
                        <a:t>4(40KB)</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40KB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60KB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rgbClr val="FF0000"/>
                          </a:solidFill>
                          <a:effectLst/>
                          <a:latin typeface="Arial" charset="0"/>
                          <a:ea typeface="宋体" charset="-122"/>
                        </a:rPr>
                        <a:t>作业</a:t>
                      </a:r>
                      <a:r>
                        <a:rPr kumimoji="0" lang="en-US" altLang="zh-CN" sz="1600" b="1" i="0" u="none" strike="noStrike" cap="none" normalizeH="0" baseline="0">
                          <a:ln>
                            <a:noFill/>
                          </a:ln>
                          <a:solidFill>
                            <a:srgbClr val="FF0000"/>
                          </a:solidFill>
                          <a:effectLst/>
                          <a:latin typeface="Arial" charset="0"/>
                          <a:ea typeface="宋体" charset="-122"/>
                        </a:rPr>
                        <a:t>5(36KB)</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406400">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latin typeface="Arial" charset="0"/>
                          <a:ea typeface="宋体" charset="-122"/>
                        </a:rPr>
                        <a:t>空闲分区</a:t>
                      </a:r>
                      <a:r>
                        <a:rPr kumimoji="0" lang="en-US" altLang="zh-CN" sz="1600" b="0" i="0" u="none" strike="noStrike" cap="none" normalizeH="0" baseline="0">
                          <a:ln>
                            <a:noFill/>
                          </a:ln>
                          <a:solidFill>
                            <a:srgbClr val="000000"/>
                          </a:solidFill>
                          <a:effectLst/>
                          <a:latin typeface="Arial" charset="0"/>
                          <a:ea typeface="宋体"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000000"/>
                          </a:solidFill>
                          <a:effectLst/>
                          <a:latin typeface="Arial" charset="0"/>
                          <a:ea typeface="宋体" charset="-122"/>
                        </a:rPr>
                        <a:t>24KB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4F81BD"/>
                    </a:solidFill>
                  </a:tcPr>
                </a:tc>
                <a:extLst>
                  <a:ext uri="{0D108BD9-81ED-4DB2-BD59-A6C34878D82A}">
                    <a16:rowId xmlns:a16="http://schemas.microsoft.com/office/drawing/2014/main" val="10008"/>
                  </a:ext>
                </a:extLst>
              </a:tr>
              <a:tr h="504825">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latin typeface="Arial" charset="0"/>
                          <a:ea typeface="宋体" charset="-122"/>
                        </a:rPr>
                        <a:t>新的空闲分区</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sp>
        <p:nvSpPr>
          <p:cNvPr id="33872" name="Rectangle 80"/>
          <p:cNvSpPr>
            <a:spLocks noChangeArrowheads="1"/>
          </p:cNvSpPr>
          <p:nvPr/>
        </p:nvSpPr>
        <p:spPr bwMode="auto">
          <a:xfrm>
            <a:off x="336550" y="3332163"/>
            <a:ext cx="914400" cy="457200"/>
          </a:xfrm>
          <a:prstGeom prst="rect">
            <a:avLst/>
          </a:prstGeom>
          <a:solidFill>
            <a:srgbClr val="FFFFFF"/>
          </a:solidFill>
          <a:ln w="9525">
            <a:solidFill>
              <a:srgbClr val="000000"/>
            </a:solidFill>
            <a:miter lim="800000"/>
            <a:headEnd/>
            <a:tailEnd/>
          </a:ln>
        </p:spPr>
        <p:txBody>
          <a:bodyPr wrap="none" anchor="ctr"/>
          <a:lstStyle/>
          <a:p>
            <a:pPr algn="ctr" fontAlgn="auto">
              <a:spcBef>
                <a:spcPts val="0"/>
              </a:spcBef>
              <a:spcAft>
                <a:spcPts val="0"/>
              </a:spcAft>
              <a:defRPr/>
            </a:pPr>
            <a:r>
              <a:rPr kumimoji="0" lang="en-US" altLang="zh-CN" sz="1800">
                <a:solidFill>
                  <a:srgbClr val="FF0000"/>
                </a:solidFill>
                <a:latin typeface="+mn-ea"/>
                <a:ea typeface="+mn-ea"/>
              </a:rPr>
              <a:t>196KB</a:t>
            </a:r>
          </a:p>
        </p:txBody>
      </p:sp>
      <p:sp>
        <p:nvSpPr>
          <p:cNvPr id="33873" name="Rectangle 81"/>
          <p:cNvSpPr>
            <a:spLocks noChangeArrowheads="1"/>
          </p:cNvSpPr>
          <p:nvPr/>
        </p:nvSpPr>
        <p:spPr bwMode="auto">
          <a:xfrm>
            <a:off x="4932363" y="908050"/>
            <a:ext cx="762000" cy="381000"/>
          </a:xfrm>
          <a:prstGeom prst="rect">
            <a:avLst/>
          </a:prstGeom>
          <a:solidFill>
            <a:srgbClr val="FFFFFF"/>
          </a:solidFill>
          <a:ln w="9525">
            <a:solidFill>
              <a:srgbClr val="000000"/>
            </a:solidFill>
            <a:miter lim="800000"/>
            <a:headEnd/>
            <a:tailEnd/>
          </a:ln>
        </p:spPr>
        <p:txBody>
          <a:bodyPr wrap="none" anchor="ctr"/>
          <a:lstStyle/>
          <a:p>
            <a:pPr algn="ctr" fontAlgn="auto">
              <a:spcBef>
                <a:spcPts val="0"/>
              </a:spcBef>
              <a:spcAft>
                <a:spcPts val="0"/>
              </a:spcAft>
              <a:defRPr/>
            </a:pPr>
            <a:r>
              <a:rPr kumimoji="0" lang="en-US" altLang="zh-CN" sz="1800">
                <a:solidFill>
                  <a:srgbClr val="FF0000"/>
                </a:solidFill>
                <a:latin typeface="+mn-ea"/>
                <a:ea typeface="+mn-ea"/>
              </a:rPr>
              <a:t>40KB</a:t>
            </a:r>
          </a:p>
        </p:txBody>
      </p:sp>
      <p:sp>
        <p:nvSpPr>
          <p:cNvPr id="33874" name="Text Box 82"/>
          <p:cNvSpPr txBox="1">
            <a:spLocks noChangeArrowheads="1"/>
          </p:cNvSpPr>
          <p:nvPr/>
        </p:nvSpPr>
        <p:spPr bwMode="auto">
          <a:xfrm>
            <a:off x="107950" y="2874963"/>
            <a:ext cx="1371600" cy="366712"/>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800">
                <a:solidFill>
                  <a:srgbClr val="C0504D"/>
                </a:solidFill>
                <a:latin typeface="华文细黑" pitchFamily="2" charset="-122"/>
                <a:ea typeface="华文细黑" pitchFamily="2" charset="-122"/>
              </a:rPr>
              <a:t>链表头指针</a:t>
            </a:r>
          </a:p>
        </p:txBody>
      </p:sp>
      <p:sp>
        <p:nvSpPr>
          <p:cNvPr id="33875" name="Text Box 83"/>
          <p:cNvSpPr txBox="1">
            <a:spLocks noChangeArrowheads="1"/>
          </p:cNvSpPr>
          <p:nvPr/>
        </p:nvSpPr>
        <p:spPr bwMode="auto">
          <a:xfrm>
            <a:off x="4700588" y="476250"/>
            <a:ext cx="16002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800">
                <a:solidFill>
                  <a:srgbClr val="C0504D"/>
                </a:solidFill>
                <a:latin typeface="华文细黑" pitchFamily="2" charset="-122"/>
                <a:ea typeface="华文细黑" pitchFamily="2" charset="-122"/>
              </a:rPr>
              <a:t>链表头指针</a:t>
            </a:r>
          </a:p>
        </p:txBody>
      </p:sp>
      <p:sp>
        <p:nvSpPr>
          <p:cNvPr id="33876" name="Line 84"/>
          <p:cNvSpPr>
            <a:spLocks noChangeShapeType="1"/>
          </p:cNvSpPr>
          <p:nvPr/>
        </p:nvSpPr>
        <p:spPr bwMode="auto">
          <a:xfrm>
            <a:off x="5703888" y="1009650"/>
            <a:ext cx="381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7" name="Line 85"/>
          <p:cNvSpPr>
            <a:spLocks noChangeShapeType="1"/>
          </p:cNvSpPr>
          <p:nvPr/>
        </p:nvSpPr>
        <p:spPr bwMode="auto">
          <a:xfrm flipH="1">
            <a:off x="5746750" y="1663700"/>
            <a:ext cx="381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8" name="Line 86"/>
          <p:cNvSpPr>
            <a:spLocks noChangeShapeType="1"/>
          </p:cNvSpPr>
          <p:nvPr/>
        </p:nvSpPr>
        <p:spPr bwMode="auto">
          <a:xfrm>
            <a:off x="5746750" y="1663700"/>
            <a:ext cx="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9" name="Line 87"/>
          <p:cNvSpPr>
            <a:spLocks noChangeShapeType="1"/>
          </p:cNvSpPr>
          <p:nvPr/>
        </p:nvSpPr>
        <p:spPr bwMode="auto">
          <a:xfrm>
            <a:off x="5746750" y="2501900"/>
            <a:ext cx="304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80" name="Line 88"/>
          <p:cNvSpPr>
            <a:spLocks noChangeShapeType="1"/>
          </p:cNvSpPr>
          <p:nvPr/>
        </p:nvSpPr>
        <p:spPr bwMode="auto">
          <a:xfrm flipH="1">
            <a:off x="5670550" y="2882900"/>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1" name="Line 89"/>
          <p:cNvSpPr>
            <a:spLocks noChangeShapeType="1"/>
          </p:cNvSpPr>
          <p:nvPr/>
        </p:nvSpPr>
        <p:spPr bwMode="auto">
          <a:xfrm>
            <a:off x="5670550" y="2882900"/>
            <a:ext cx="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2" name="Line 90"/>
          <p:cNvSpPr>
            <a:spLocks noChangeShapeType="1"/>
          </p:cNvSpPr>
          <p:nvPr/>
        </p:nvSpPr>
        <p:spPr bwMode="auto">
          <a:xfrm>
            <a:off x="5670550" y="4254500"/>
            <a:ext cx="381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83" name="Line 91"/>
          <p:cNvSpPr>
            <a:spLocks noChangeShapeType="1"/>
          </p:cNvSpPr>
          <p:nvPr/>
        </p:nvSpPr>
        <p:spPr bwMode="auto">
          <a:xfrm>
            <a:off x="1250950" y="3560763"/>
            <a:ext cx="53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84" name="Line 92"/>
          <p:cNvSpPr>
            <a:spLocks noChangeShapeType="1"/>
          </p:cNvSpPr>
          <p:nvPr/>
        </p:nvSpPr>
        <p:spPr bwMode="auto">
          <a:xfrm flipH="1">
            <a:off x="1403350" y="3721100"/>
            <a:ext cx="457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5" name="Line 93"/>
          <p:cNvSpPr>
            <a:spLocks noChangeShapeType="1"/>
          </p:cNvSpPr>
          <p:nvPr/>
        </p:nvSpPr>
        <p:spPr bwMode="auto">
          <a:xfrm flipV="1">
            <a:off x="1403350" y="1206500"/>
            <a:ext cx="0" cy="2514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6" name="Line 94"/>
          <p:cNvSpPr>
            <a:spLocks noChangeShapeType="1"/>
          </p:cNvSpPr>
          <p:nvPr/>
        </p:nvSpPr>
        <p:spPr bwMode="auto">
          <a:xfrm>
            <a:off x="1403350" y="1206500"/>
            <a:ext cx="381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87" name="Line 95"/>
          <p:cNvSpPr>
            <a:spLocks noChangeShapeType="1"/>
          </p:cNvSpPr>
          <p:nvPr/>
        </p:nvSpPr>
        <p:spPr bwMode="auto">
          <a:xfrm flipH="1">
            <a:off x="1555750" y="1587500"/>
            <a:ext cx="381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8" name="Line 96"/>
          <p:cNvSpPr>
            <a:spLocks noChangeShapeType="1"/>
          </p:cNvSpPr>
          <p:nvPr/>
        </p:nvSpPr>
        <p:spPr bwMode="auto">
          <a:xfrm>
            <a:off x="1555750" y="1587500"/>
            <a:ext cx="0" cy="914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9" name="Line 97"/>
          <p:cNvSpPr>
            <a:spLocks noChangeShapeType="1"/>
          </p:cNvSpPr>
          <p:nvPr/>
        </p:nvSpPr>
        <p:spPr bwMode="auto">
          <a:xfrm>
            <a:off x="1555750" y="2501900"/>
            <a:ext cx="228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90" name="Text Box 98"/>
          <p:cNvSpPr txBox="1">
            <a:spLocks noChangeArrowheads="1"/>
          </p:cNvSpPr>
          <p:nvPr/>
        </p:nvSpPr>
        <p:spPr bwMode="auto">
          <a:xfrm>
            <a:off x="4146550" y="444500"/>
            <a:ext cx="5334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0</a:t>
            </a:r>
          </a:p>
        </p:txBody>
      </p:sp>
      <p:sp>
        <p:nvSpPr>
          <p:cNvPr id="33891" name="Text Box 99"/>
          <p:cNvSpPr txBox="1">
            <a:spLocks noChangeArrowheads="1"/>
          </p:cNvSpPr>
          <p:nvPr/>
        </p:nvSpPr>
        <p:spPr bwMode="auto">
          <a:xfrm>
            <a:off x="4070350" y="825500"/>
            <a:ext cx="7620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40KB</a:t>
            </a:r>
          </a:p>
        </p:txBody>
      </p:sp>
      <p:sp>
        <p:nvSpPr>
          <p:cNvPr id="33892" name="Text Box 100"/>
          <p:cNvSpPr txBox="1">
            <a:spLocks noChangeArrowheads="1"/>
          </p:cNvSpPr>
          <p:nvPr/>
        </p:nvSpPr>
        <p:spPr bwMode="auto">
          <a:xfrm>
            <a:off x="4070350" y="1587500"/>
            <a:ext cx="7620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86KB</a:t>
            </a:r>
          </a:p>
        </p:txBody>
      </p:sp>
      <p:sp>
        <p:nvSpPr>
          <p:cNvPr id="33893" name="Text Box 101"/>
          <p:cNvSpPr txBox="1">
            <a:spLocks noChangeArrowheads="1"/>
          </p:cNvSpPr>
          <p:nvPr/>
        </p:nvSpPr>
        <p:spPr bwMode="auto">
          <a:xfrm>
            <a:off x="3994150" y="2044700"/>
            <a:ext cx="9144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118KB</a:t>
            </a:r>
          </a:p>
        </p:txBody>
      </p:sp>
      <p:sp>
        <p:nvSpPr>
          <p:cNvPr id="33894" name="Text Box 102"/>
          <p:cNvSpPr txBox="1">
            <a:spLocks noChangeArrowheads="1"/>
          </p:cNvSpPr>
          <p:nvPr/>
        </p:nvSpPr>
        <p:spPr bwMode="auto">
          <a:xfrm>
            <a:off x="4070350" y="2959100"/>
            <a:ext cx="9906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156KB</a:t>
            </a:r>
          </a:p>
        </p:txBody>
      </p:sp>
      <p:sp>
        <p:nvSpPr>
          <p:cNvPr id="33895" name="Text Box 103"/>
          <p:cNvSpPr txBox="1">
            <a:spLocks noChangeArrowheads="1"/>
          </p:cNvSpPr>
          <p:nvPr/>
        </p:nvSpPr>
        <p:spPr bwMode="auto">
          <a:xfrm>
            <a:off x="4070350" y="3416300"/>
            <a:ext cx="9906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196KB</a:t>
            </a:r>
          </a:p>
        </p:txBody>
      </p:sp>
      <p:sp>
        <p:nvSpPr>
          <p:cNvPr id="33896" name="Text Box 104"/>
          <p:cNvSpPr txBox="1">
            <a:spLocks noChangeArrowheads="1"/>
          </p:cNvSpPr>
          <p:nvPr/>
        </p:nvSpPr>
        <p:spPr bwMode="auto">
          <a:xfrm>
            <a:off x="4070350" y="4178300"/>
            <a:ext cx="12192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256KB-1</a:t>
            </a:r>
          </a:p>
        </p:txBody>
      </p:sp>
      <p:sp>
        <p:nvSpPr>
          <p:cNvPr id="33897" name="Text Box 105"/>
          <p:cNvSpPr txBox="1">
            <a:spLocks noChangeArrowheads="1"/>
          </p:cNvSpPr>
          <p:nvPr/>
        </p:nvSpPr>
        <p:spPr bwMode="auto">
          <a:xfrm>
            <a:off x="8185150" y="4787900"/>
            <a:ext cx="1066800" cy="336550"/>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600">
                <a:solidFill>
                  <a:srgbClr val="000000"/>
                </a:solidFill>
                <a:latin typeface="华文细黑" pitchFamily="2" charset="-122"/>
                <a:ea typeface="华文细黑" pitchFamily="2" charset="-122"/>
              </a:rPr>
              <a:t>256KB-1</a:t>
            </a:r>
          </a:p>
        </p:txBody>
      </p:sp>
      <p:sp>
        <p:nvSpPr>
          <p:cNvPr id="33898" name="Text Box 106"/>
          <p:cNvSpPr txBox="1">
            <a:spLocks noChangeArrowheads="1"/>
          </p:cNvSpPr>
          <p:nvPr/>
        </p:nvSpPr>
        <p:spPr bwMode="auto">
          <a:xfrm>
            <a:off x="8261350" y="3797300"/>
            <a:ext cx="9906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232KB</a:t>
            </a:r>
          </a:p>
        </p:txBody>
      </p:sp>
      <p:sp>
        <p:nvSpPr>
          <p:cNvPr id="33899" name="Text Box 107"/>
          <p:cNvSpPr txBox="1">
            <a:spLocks noChangeArrowheads="1"/>
          </p:cNvSpPr>
          <p:nvPr/>
        </p:nvSpPr>
        <p:spPr bwMode="auto">
          <a:xfrm>
            <a:off x="8185150" y="3340100"/>
            <a:ext cx="10668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196KB</a:t>
            </a:r>
          </a:p>
        </p:txBody>
      </p:sp>
      <p:sp>
        <p:nvSpPr>
          <p:cNvPr id="33900" name="Text Box 108"/>
          <p:cNvSpPr txBox="1">
            <a:spLocks noChangeArrowheads="1"/>
          </p:cNvSpPr>
          <p:nvPr/>
        </p:nvSpPr>
        <p:spPr bwMode="auto">
          <a:xfrm>
            <a:off x="8185150" y="2959100"/>
            <a:ext cx="10668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156KB</a:t>
            </a:r>
          </a:p>
        </p:txBody>
      </p:sp>
      <p:sp>
        <p:nvSpPr>
          <p:cNvPr id="33901" name="Text Box 109"/>
          <p:cNvSpPr txBox="1">
            <a:spLocks noChangeArrowheads="1"/>
          </p:cNvSpPr>
          <p:nvPr/>
        </p:nvSpPr>
        <p:spPr bwMode="auto">
          <a:xfrm>
            <a:off x="8185150" y="2120900"/>
            <a:ext cx="10668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118KB</a:t>
            </a:r>
          </a:p>
        </p:txBody>
      </p:sp>
      <p:sp>
        <p:nvSpPr>
          <p:cNvPr id="33902" name="Text Box 110"/>
          <p:cNvSpPr txBox="1">
            <a:spLocks noChangeArrowheads="1"/>
          </p:cNvSpPr>
          <p:nvPr/>
        </p:nvSpPr>
        <p:spPr bwMode="auto">
          <a:xfrm>
            <a:off x="8261350" y="1663700"/>
            <a:ext cx="7620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86KB</a:t>
            </a:r>
          </a:p>
        </p:txBody>
      </p:sp>
      <p:sp>
        <p:nvSpPr>
          <p:cNvPr id="33903" name="Text Box 111"/>
          <p:cNvSpPr txBox="1">
            <a:spLocks noChangeArrowheads="1"/>
          </p:cNvSpPr>
          <p:nvPr/>
        </p:nvSpPr>
        <p:spPr bwMode="auto">
          <a:xfrm>
            <a:off x="8261350" y="825500"/>
            <a:ext cx="7620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40KB</a:t>
            </a:r>
          </a:p>
        </p:txBody>
      </p:sp>
      <p:sp>
        <p:nvSpPr>
          <p:cNvPr id="33904" name="Text Box 112"/>
          <p:cNvSpPr txBox="1">
            <a:spLocks noChangeArrowheads="1"/>
          </p:cNvSpPr>
          <p:nvPr/>
        </p:nvSpPr>
        <p:spPr bwMode="auto">
          <a:xfrm>
            <a:off x="8337550" y="520700"/>
            <a:ext cx="457200" cy="36671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华文细黑" pitchFamily="2" charset="-122"/>
                <a:ea typeface="华文细黑" pitchFamily="2" charset="-122"/>
              </a:rPr>
              <a:t>0</a:t>
            </a:r>
          </a:p>
        </p:txBody>
      </p:sp>
      <p:sp>
        <p:nvSpPr>
          <p:cNvPr id="33905" name="Text Box 113"/>
          <p:cNvSpPr txBox="1">
            <a:spLocks noChangeArrowheads="1"/>
          </p:cNvSpPr>
          <p:nvPr/>
        </p:nvSpPr>
        <p:spPr bwMode="auto">
          <a:xfrm>
            <a:off x="1079500" y="5084763"/>
            <a:ext cx="3048000" cy="779462"/>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kumimoji="0" lang="en-US" altLang="zh-CN" sz="1800">
                <a:solidFill>
                  <a:srgbClr val="0000FF"/>
                </a:solidFill>
                <a:latin typeface="华文细黑" pitchFamily="2" charset="-122"/>
                <a:ea typeface="华文细黑" pitchFamily="2" charset="-122"/>
              </a:rPr>
              <a:t>(a)</a:t>
            </a:r>
            <a:r>
              <a:rPr kumimoji="0" lang="zh-CN" altLang="en-US" sz="1800">
                <a:solidFill>
                  <a:srgbClr val="0000FF"/>
                </a:solidFill>
                <a:latin typeface="华文细黑" pitchFamily="2" charset="-122"/>
                <a:ea typeface="华文细黑" pitchFamily="2" charset="-122"/>
              </a:rPr>
              <a:t>作业</a:t>
            </a:r>
            <a:r>
              <a:rPr kumimoji="0" lang="en-US" altLang="zh-CN" sz="1800">
                <a:solidFill>
                  <a:srgbClr val="0000FF"/>
                </a:solidFill>
                <a:latin typeface="华文细黑" pitchFamily="2" charset="-122"/>
                <a:ea typeface="华文细黑" pitchFamily="2" charset="-122"/>
              </a:rPr>
              <a:t>5</a:t>
            </a:r>
            <a:r>
              <a:rPr kumimoji="0" lang="zh-CN" altLang="en-US" sz="1800">
                <a:solidFill>
                  <a:srgbClr val="0000FF"/>
                </a:solidFill>
                <a:latin typeface="华文细黑" pitchFamily="2" charset="-122"/>
                <a:ea typeface="华文细黑" pitchFamily="2" charset="-122"/>
              </a:rPr>
              <a:t>未进入内存之前</a:t>
            </a:r>
          </a:p>
          <a:p>
            <a:pPr>
              <a:spcBef>
                <a:spcPct val="50000"/>
              </a:spcBef>
            </a:pPr>
            <a:endParaRPr kumimoji="0" lang="en-US" altLang="zh-CN" sz="1800">
              <a:solidFill>
                <a:srgbClr val="0000FF"/>
              </a:solidFill>
              <a:latin typeface="华文细黑" pitchFamily="2" charset="-122"/>
              <a:ea typeface="华文细黑" pitchFamily="2" charset="-122"/>
            </a:endParaRPr>
          </a:p>
        </p:txBody>
      </p:sp>
      <p:sp>
        <p:nvSpPr>
          <p:cNvPr id="33906" name="Text Box 114"/>
          <p:cNvSpPr txBox="1">
            <a:spLocks noChangeArrowheads="1"/>
          </p:cNvSpPr>
          <p:nvPr/>
        </p:nvSpPr>
        <p:spPr bwMode="auto">
          <a:xfrm>
            <a:off x="5746750" y="5092700"/>
            <a:ext cx="2590800" cy="779463"/>
          </a:xfrm>
          <a:prstGeom prst="rect">
            <a:avLst/>
          </a:prstGeom>
          <a:noFill/>
          <a:ln>
            <a:noFill/>
          </a:ln>
          <a:effec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kumimoji="0" lang="en-US" altLang="zh-CN" sz="1800">
                <a:solidFill>
                  <a:srgbClr val="0000FF"/>
                </a:solidFill>
                <a:latin typeface="华文细黑" pitchFamily="2" charset="-122"/>
                <a:ea typeface="华文细黑" pitchFamily="2" charset="-122"/>
              </a:rPr>
              <a:t>(b)</a:t>
            </a:r>
            <a:r>
              <a:rPr kumimoji="0" lang="zh-CN" altLang="en-US" sz="1800">
                <a:solidFill>
                  <a:srgbClr val="0000FF"/>
                </a:solidFill>
                <a:latin typeface="华文细黑" pitchFamily="2" charset="-122"/>
                <a:ea typeface="华文细黑" pitchFamily="2" charset="-122"/>
              </a:rPr>
              <a:t>作业</a:t>
            </a:r>
            <a:r>
              <a:rPr kumimoji="0" lang="en-US" altLang="zh-CN" sz="1800">
                <a:solidFill>
                  <a:srgbClr val="0000FF"/>
                </a:solidFill>
                <a:latin typeface="华文细黑" pitchFamily="2" charset="-122"/>
                <a:ea typeface="华文细黑" pitchFamily="2" charset="-122"/>
              </a:rPr>
              <a:t>5</a:t>
            </a:r>
            <a:r>
              <a:rPr kumimoji="0" lang="zh-CN" altLang="en-US" sz="1800">
                <a:solidFill>
                  <a:srgbClr val="0000FF"/>
                </a:solidFill>
                <a:latin typeface="华文细黑" pitchFamily="2" charset="-122"/>
                <a:ea typeface="华文细黑" pitchFamily="2" charset="-122"/>
              </a:rPr>
              <a:t>进入内存之后</a:t>
            </a:r>
          </a:p>
          <a:p>
            <a:pPr>
              <a:spcBef>
                <a:spcPct val="50000"/>
              </a:spcBef>
            </a:pPr>
            <a:endParaRPr kumimoji="0" lang="en-US" altLang="zh-CN" sz="1800">
              <a:solidFill>
                <a:srgbClr val="000000"/>
              </a:solidFill>
              <a:latin typeface="华文细黑" pitchFamily="2" charset="-122"/>
              <a:ea typeface="华文细黑" pitchFamily="2" charset="-122"/>
            </a:endParaRPr>
          </a:p>
        </p:txBody>
      </p:sp>
      <p:sp>
        <p:nvSpPr>
          <p:cNvPr id="33907" name="Text Box 115"/>
          <p:cNvSpPr txBox="1">
            <a:spLocks noChangeArrowheads="1"/>
          </p:cNvSpPr>
          <p:nvPr/>
        </p:nvSpPr>
        <p:spPr bwMode="auto">
          <a:xfrm>
            <a:off x="1295400" y="5805488"/>
            <a:ext cx="6280150" cy="457200"/>
          </a:xfrm>
          <a:prstGeom prst="rect">
            <a:avLst/>
          </a:prstGeom>
          <a:noFill/>
          <a:ln>
            <a:noFill/>
          </a:ln>
          <a:effectLst/>
        </p:spPr>
        <p:txBody>
          <a:bodyPr>
            <a:spAutoFit/>
          </a:bodyPr>
          <a:lstStyle/>
          <a:p>
            <a:pPr algn="ctr" fontAlgn="auto">
              <a:spcBef>
                <a:spcPct val="50000"/>
              </a:spcBef>
              <a:spcAft>
                <a:spcPts val="0"/>
              </a:spcAft>
              <a:defRPr/>
            </a:pPr>
            <a:r>
              <a:rPr kumimoji="0" lang="zh-CN" altLang="en-US" dirty="0">
                <a:solidFill>
                  <a:srgbClr val="0000FF"/>
                </a:solidFill>
                <a:latin typeface="+mn-ea"/>
                <a:ea typeface="+mn-ea"/>
              </a:rPr>
              <a:t>最差匹配的空闲分区链表组织形式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8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9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9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9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9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90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8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8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89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90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90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8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8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88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88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88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88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88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8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88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8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8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87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387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38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3877"/>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388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388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3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72" grpId="0" animBg="1"/>
      <p:bldP spid="33873" grpId="0" animBg="1"/>
      <p:bldP spid="33874" grpId="0"/>
      <p:bldP spid="33875" grpId="0"/>
      <p:bldP spid="33876" grpId="0" animBg="1"/>
      <p:bldP spid="33877" grpId="0" animBg="1"/>
      <p:bldP spid="33878" grpId="0" animBg="1"/>
      <p:bldP spid="33879" grpId="0" animBg="1"/>
      <p:bldP spid="33880" grpId="0" animBg="1"/>
      <p:bldP spid="33881" grpId="0" animBg="1"/>
      <p:bldP spid="33882" grpId="0" animBg="1"/>
      <p:bldP spid="33883" grpId="0" animBg="1"/>
      <p:bldP spid="33884" grpId="0" animBg="1"/>
      <p:bldP spid="33885" grpId="0" animBg="1"/>
      <p:bldP spid="33886" grpId="0" animBg="1"/>
      <p:bldP spid="33887" grpId="0" animBg="1"/>
      <p:bldP spid="33888" grpId="0" animBg="1"/>
      <p:bldP spid="33889" grpId="0" animBg="1"/>
      <p:bldP spid="33890" grpId="0"/>
      <p:bldP spid="33891" grpId="0"/>
      <p:bldP spid="33892" grpId="0"/>
      <p:bldP spid="33893" grpId="0"/>
      <p:bldP spid="33894" grpId="0"/>
      <p:bldP spid="33895" grpId="0"/>
      <p:bldP spid="33896" grpId="0"/>
      <p:bldP spid="33897" grpId="0"/>
      <p:bldP spid="33898" grpId="0"/>
      <p:bldP spid="33899" grpId="0"/>
      <p:bldP spid="33900" grpId="0"/>
      <p:bldP spid="33901" grpId="0"/>
      <p:bldP spid="33902" grpId="0"/>
      <p:bldP spid="33903" grpId="0"/>
      <p:bldP spid="33904" grpId="0"/>
      <p:bldP spid="33905" grpId="0"/>
      <p:bldP spid="33906" grpId="0"/>
      <p:bldP spid="33907"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597109" name="TextBox 4"/>
          <p:cNvSpPr txBox="1">
            <a:spLocks noChangeArrowheads="1"/>
          </p:cNvSpPr>
          <p:nvPr/>
        </p:nvSpPr>
        <p:spPr bwMode="auto">
          <a:xfrm>
            <a:off x="4763" y="41275"/>
            <a:ext cx="19351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800" dirty="0">
                <a:solidFill>
                  <a:srgbClr val="000000"/>
                </a:solidFill>
                <a:latin typeface="Arial" charset="0"/>
                <a:ea typeface="华文细黑" pitchFamily="2" charset="-122"/>
              </a:rPr>
              <a:t>New Task: </a:t>
            </a:r>
          </a:p>
          <a:p>
            <a:r>
              <a:rPr kumimoji="0" lang="en-US" altLang="zh-CN" sz="2800" dirty="0">
                <a:solidFill>
                  <a:srgbClr val="000000"/>
                </a:solidFill>
                <a:latin typeface="Arial" charset="0"/>
                <a:ea typeface="华文细黑" pitchFamily="2" charset="-122"/>
              </a:rPr>
              <a:t>16MB</a:t>
            </a:r>
          </a:p>
        </p:txBody>
      </p:sp>
      <p:pic>
        <p:nvPicPr>
          <p:cNvPr id="12" name="Picture 4" descr="f5.pdf">
            <a:extLst>
              <a:ext uri="{FF2B5EF4-FFF2-40B4-BE49-F238E27FC236}">
                <a16:creationId xmlns:a16="http://schemas.microsoft.com/office/drawing/2014/main" id="{AA8419B0-23F4-434B-ACA7-BAB84FE7C738}"/>
              </a:ext>
            </a:extLst>
          </p:cNvPr>
          <p:cNvPicPr>
            <a:picLocks noChangeAspect="1"/>
          </p:cNvPicPr>
          <p:nvPr/>
        </p:nvPicPr>
        <p:blipFill rotWithShape="1">
          <a:blip r:embed="rId2"/>
          <a:srcRect t="13687" b="24396"/>
          <a:stretch/>
        </p:blipFill>
        <p:spPr>
          <a:xfrm>
            <a:off x="1691680" y="157599"/>
            <a:ext cx="7416824" cy="6511761"/>
          </a:xfrm>
          <a:prstGeom prst="rect">
            <a:avLst/>
          </a:prstGeom>
          <a:solidFill>
            <a:schemeClr val="bg1"/>
          </a:solidFill>
        </p:spPr>
      </p:pic>
      <p:sp>
        <p:nvSpPr>
          <p:cNvPr id="597122" name="Text Box 130"/>
          <p:cNvSpPr txBox="1">
            <a:spLocks noChangeArrowheads="1"/>
          </p:cNvSpPr>
          <p:nvPr/>
        </p:nvSpPr>
        <p:spPr bwMode="auto">
          <a:xfrm>
            <a:off x="5220122" y="5589240"/>
            <a:ext cx="10080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200" b="1" dirty="0"/>
              <a:t>Worst Fit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p:cNvSpPr>
          <p:nvPr>
            <p:ph type="body" idx="4294967295"/>
          </p:nvPr>
        </p:nvSpPr>
        <p:spPr>
          <a:xfrm>
            <a:off x="250825" y="1052513"/>
            <a:ext cx="8893175" cy="5184775"/>
          </a:xfrm>
        </p:spPr>
        <p:txBody>
          <a:bodyPr/>
          <a:lstStyle/>
          <a:p>
            <a:pPr>
              <a:spcAft>
                <a:spcPct val="10000"/>
              </a:spcAft>
              <a:buFont typeface="Wingdings" pitchFamily="2" charset="2"/>
              <a:buChar char="l"/>
            </a:pPr>
            <a:r>
              <a:rPr lang="zh-CN" altLang="en-US" b="0" dirty="0">
                <a:latin typeface="+mn-ea"/>
                <a:ea typeface="+mn-ea"/>
              </a:rPr>
              <a:t>分区分配算法示例</a:t>
            </a:r>
          </a:p>
          <a:p>
            <a:pPr>
              <a:spcBef>
                <a:spcPct val="15000"/>
              </a:spcBef>
              <a:buFont typeface="Wingdings" pitchFamily="2" charset="2"/>
              <a:buNone/>
            </a:pPr>
            <a:r>
              <a:rPr lang="zh-CN" altLang="en-US" sz="2400" b="0" dirty="0">
                <a:latin typeface="+mn-ea"/>
                <a:ea typeface="+mn-ea"/>
              </a:rPr>
              <a:t>      某操作系统采用动态分区存储管理技术。操作系统在低地址占用了</a:t>
            </a:r>
            <a:r>
              <a:rPr lang="en-US" altLang="zh-CN" sz="2400" b="0" dirty="0">
                <a:latin typeface="+mn-ea"/>
                <a:ea typeface="+mn-ea"/>
              </a:rPr>
              <a:t>100KB</a:t>
            </a:r>
            <a:r>
              <a:rPr lang="zh-CN" altLang="en-US" sz="2400" b="0" dirty="0">
                <a:latin typeface="+mn-ea"/>
                <a:ea typeface="+mn-ea"/>
              </a:rPr>
              <a:t>的空间，用户区主存从</a:t>
            </a:r>
            <a:r>
              <a:rPr lang="en-US" altLang="zh-CN" sz="2400" b="0" dirty="0">
                <a:latin typeface="+mn-ea"/>
                <a:ea typeface="+mn-ea"/>
              </a:rPr>
              <a:t>100KB</a:t>
            </a:r>
            <a:r>
              <a:rPr lang="zh-CN" altLang="en-US" sz="2400" b="0" dirty="0">
                <a:latin typeface="+mn-ea"/>
                <a:ea typeface="+mn-ea"/>
              </a:rPr>
              <a:t>处开始占用</a:t>
            </a:r>
            <a:r>
              <a:rPr lang="en-US" altLang="zh-CN" sz="2400" b="0" dirty="0">
                <a:latin typeface="+mn-ea"/>
                <a:ea typeface="+mn-ea"/>
              </a:rPr>
              <a:t>512KB</a:t>
            </a:r>
            <a:r>
              <a:rPr lang="zh-CN" altLang="en-US" sz="2400" b="0" dirty="0">
                <a:latin typeface="+mn-ea"/>
                <a:ea typeface="+mn-ea"/>
              </a:rPr>
              <a:t>。初始时，用户区全部为空闲，分配时截取空闲分区的低地址部分作为分配区。在执行以下申请、释放操作序列后：请求</a:t>
            </a:r>
            <a:r>
              <a:rPr lang="en-US" altLang="zh-CN" sz="2400" b="0" dirty="0">
                <a:latin typeface="+mn-ea"/>
                <a:ea typeface="+mn-ea"/>
              </a:rPr>
              <a:t>300KB</a:t>
            </a:r>
            <a:r>
              <a:rPr lang="zh-CN" altLang="en-US" sz="2400" b="0" dirty="0">
                <a:latin typeface="+mn-ea"/>
                <a:ea typeface="+mn-ea"/>
              </a:rPr>
              <a:t>、请求</a:t>
            </a:r>
            <a:r>
              <a:rPr lang="en-US" altLang="zh-CN" sz="2400" b="0" dirty="0">
                <a:latin typeface="+mn-ea"/>
                <a:ea typeface="+mn-ea"/>
              </a:rPr>
              <a:t>100KB</a:t>
            </a:r>
            <a:r>
              <a:rPr lang="zh-CN" altLang="en-US" sz="2400" b="0" dirty="0">
                <a:latin typeface="+mn-ea"/>
                <a:ea typeface="+mn-ea"/>
              </a:rPr>
              <a:t>、释放</a:t>
            </a:r>
            <a:r>
              <a:rPr lang="en-US" altLang="zh-CN" sz="2400" b="0" dirty="0">
                <a:latin typeface="+mn-ea"/>
                <a:ea typeface="+mn-ea"/>
              </a:rPr>
              <a:t>300KB</a:t>
            </a:r>
            <a:r>
              <a:rPr lang="zh-CN" altLang="en-US" sz="2400" b="0" dirty="0">
                <a:latin typeface="+mn-ea"/>
                <a:ea typeface="+mn-ea"/>
              </a:rPr>
              <a:t>、请求</a:t>
            </a:r>
            <a:r>
              <a:rPr lang="en-US" altLang="zh-CN" sz="2400" b="0" dirty="0">
                <a:latin typeface="+mn-ea"/>
                <a:ea typeface="+mn-ea"/>
              </a:rPr>
              <a:t>150KB</a:t>
            </a:r>
            <a:r>
              <a:rPr lang="zh-CN" altLang="en-US" sz="2400" b="0" dirty="0">
                <a:latin typeface="+mn-ea"/>
                <a:ea typeface="+mn-ea"/>
              </a:rPr>
              <a:t>、请求</a:t>
            </a:r>
            <a:r>
              <a:rPr lang="en-US" altLang="zh-CN" sz="2400" b="0" dirty="0">
                <a:latin typeface="+mn-ea"/>
                <a:ea typeface="+mn-ea"/>
              </a:rPr>
              <a:t>50KB</a:t>
            </a:r>
            <a:r>
              <a:rPr lang="zh-CN" altLang="en-US" sz="2400" b="0" dirty="0">
                <a:latin typeface="+mn-ea"/>
                <a:ea typeface="+mn-ea"/>
              </a:rPr>
              <a:t>、请求</a:t>
            </a:r>
            <a:r>
              <a:rPr lang="en-US" altLang="zh-CN" sz="2400" b="0" dirty="0">
                <a:latin typeface="+mn-ea"/>
                <a:ea typeface="+mn-ea"/>
              </a:rPr>
              <a:t>90KB</a:t>
            </a:r>
            <a:r>
              <a:rPr lang="zh-CN" altLang="en-US" sz="2400" b="0" dirty="0">
                <a:latin typeface="+mn-ea"/>
                <a:ea typeface="+mn-ea"/>
              </a:rPr>
              <a:t>，请回答</a:t>
            </a:r>
          </a:p>
          <a:p>
            <a:pPr>
              <a:spcBef>
                <a:spcPct val="15000"/>
              </a:spcBef>
              <a:buFont typeface="Wingdings" pitchFamily="2" charset="2"/>
              <a:buNone/>
            </a:pPr>
            <a:r>
              <a:rPr lang="zh-CN" altLang="en-US" sz="2400" b="0" dirty="0">
                <a:latin typeface="+mn-ea"/>
                <a:ea typeface="+mn-ea"/>
              </a:rPr>
              <a:t>  ①采用首次适应算法时，主存中有哪些空闲分区？画出主存分布图，并指出空闲分区的首地址和大小。</a:t>
            </a:r>
          </a:p>
          <a:p>
            <a:pPr>
              <a:spcBef>
                <a:spcPct val="15000"/>
              </a:spcBef>
              <a:buFont typeface="Wingdings" pitchFamily="2" charset="2"/>
              <a:buNone/>
            </a:pPr>
            <a:r>
              <a:rPr lang="zh-CN" altLang="en-US" sz="2400" b="0" dirty="0">
                <a:latin typeface="+mn-ea"/>
                <a:ea typeface="+mn-ea"/>
              </a:rPr>
              <a:t>  ②采用最佳适应算法时，主存中有哪些空闲分区？画出主存分布图，并指出空闲分区的首地址和大小。</a:t>
            </a:r>
          </a:p>
          <a:p>
            <a:pPr>
              <a:spcBef>
                <a:spcPct val="15000"/>
              </a:spcBef>
              <a:buFont typeface="Wingdings" pitchFamily="2" charset="2"/>
              <a:buNone/>
            </a:pPr>
            <a:r>
              <a:rPr lang="zh-CN" altLang="en-US" sz="2400" b="0" dirty="0">
                <a:latin typeface="+mn-ea"/>
                <a:ea typeface="+mn-ea"/>
              </a:rPr>
              <a:t>  ③若随后又申请</a:t>
            </a:r>
            <a:r>
              <a:rPr lang="en-US" altLang="zh-CN" sz="2400" b="0" dirty="0">
                <a:latin typeface="+mn-ea"/>
                <a:ea typeface="+mn-ea"/>
              </a:rPr>
              <a:t>80KB</a:t>
            </a:r>
            <a:r>
              <a:rPr lang="zh-CN" altLang="en-US" sz="2400" b="0" dirty="0">
                <a:latin typeface="+mn-ea"/>
                <a:ea typeface="+mn-ea"/>
              </a:rPr>
              <a:t>，针对上述两种情况产生什么后果？说明了什么问题？</a:t>
            </a:r>
          </a:p>
        </p:txBody>
      </p:sp>
      <p:sp>
        <p:nvSpPr>
          <p:cNvPr id="65536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3.2.2 </a:t>
            </a:r>
            <a:r>
              <a:rPr kumimoji="0" lang="zh-CN" altLang="en-US" sz="4000" b="1" dirty="0">
                <a:solidFill>
                  <a:srgbClr val="FE0000"/>
                </a:solidFill>
                <a:ea typeface="黑体" pitchFamily="49" charset="-122"/>
                <a:cs typeface="Times New Roman" pitchFamily="18" charset="0"/>
              </a:rPr>
              <a:t>动态分区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55362">
                                            <p:txEl>
                                              <p:pRg st="0" end="0"/>
                                            </p:txEl>
                                          </p:spTgt>
                                        </p:tgtEl>
                                        <p:attrNameLst>
                                          <p:attrName>style.visibility</p:attrName>
                                        </p:attrNameLst>
                                      </p:cBhvr>
                                      <p:to>
                                        <p:strVal val="visible"/>
                                      </p:to>
                                    </p:set>
                                    <p:anim calcmode="lin" valueType="num">
                                      <p:cBhvr additive="base">
                                        <p:cTn id="7" dur="500" fill="hold"/>
                                        <p:tgtEl>
                                          <p:spTgt spid="6553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55362">
                                            <p:txEl>
                                              <p:pRg st="1" end="1"/>
                                            </p:txEl>
                                          </p:spTgt>
                                        </p:tgtEl>
                                        <p:attrNameLst>
                                          <p:attrName>style.visibility</p:attrName>
                                        </p:attrNameLst>
                                      </p:cBhvr>
                                      <p:to>
                                        <p:strVal val="visible"/>
                                      </p:to>
                                    </p:set>
                                    <p:animEffect transition="in" filter="circle(in)">
                                      <p:cBhvr>
                                        <p:cTn id="13" dur="2000"/>
                                        <p:tgtEl>
                                          <p:spTgt spid="65536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55362">
                                            <p:txEl>
                                              <p:pRg st="2" end="2"/>
                                            </p:txEl>
                                          </p:spTgt>
                                        </p:tgtEl>
                                        <p:attrNameLst>
                                          <p:attrName>style.visibility</p:attrName>
                                        </p:attrNameLst>
                                      </p:cBhvr>
                                      <p:to>
                                        <p:strVal val="visible"/>
                                      </p:to>
                                    </p:set>
                                    <p:animEffect transition="in" filter="circle(in)">
                                      <p:cBhvr>
                                        <p:cTn id="18" dur="2000"/>
                                        <p:tgtEl>
                                          <p:spTgt spid="65536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655362">
                                            <p:txEl>
                                              <p:pRg st="3" end="3"/>
                                            </p:txEl>
                                          </p:spTgt>
                                        </p:tgtEl>
                                        <p:attrNameLst>
                                          <p:attrName>style.visibility</p:attrName>
                                        </p:attrNameLst>
                                      </p:cBhvr>
                                      <p:to>
                                        <p:strVal val="visible"/>
                                      </p:to>
                                    </p:set>
                                    <p:animEffect transition="in" filter="circle(in)">
                                      <p:cBhvr>
                                        <p:cTn id="23" dur="2000"/>
                                        <p:tgtEl>
                                          <p:spTgt spid="65536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655362">
                                            <p:txEl>
                                              <p:pRg st="4" end="4"/>
                                            </p:txEl>
                                          </p:spTgt>
                                        </p:tgtEl>
                                        <p:attrNameLst>
                                          <p:attrName>style.visibility</p:attrName>
                                        </p:attrNameLst>
                                      </p:cBhvr>
                                      <p:to>
                                        <p:strVal val="visible"/>
                                      </p:to>
                                    </p:set>
                                    <p:animEffect transition="in" filter="circle(in)">
                                      <p:cBhvr>
                                        <p:cTn id="28" dur="2000"/>
                                        <p:tgtEl>
                                          <p:spTgt spid="65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416" name="Text Box 32"/>
          <p:cNvSpPr txBox="1">
            <a:spLocks noChangeArrowheads="1"/>
          </p:cNvSpPr>
          <p:nvPr/>
        </p:nvSpPr>
        <p:spPr bwMode="auto">
          <a:xfrm>
            <a:off x="5651500" y="41497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500KB</a:t>
            </a:r>
          </a:p>
        </p:txBody>
      </p:sp>
      <p:sp>
        <p:nvSpPr>
          <p:cNvPr id="656386" name="Rectangle 2"/>
          <p:cNvSpPr>
            <a:spLocks noGrp="1"/>
          </p:cNvSpPr>
          <p:nvPr>
            <p:ph type="body" idx="4294967295"/>
          </p:nvPr>
        </p:nvSpPr>
        <p:spPr>
          <a:xfrm>
            <a:off x="250825" y="1052513"/>
            <a:ext cx="8893175" cy="5113337"/>
          </a:xfrm>
        </p:spPr>
        <p:txBody>
          <a:bodyPr/>
          <a:lstStyle/>
          <a:p>
            <a:pPr>
              <a:spcAft>
                <a:spcPct val="10000"/>
              </a:spcAft>
              <a:buFont typeface="Wingdings" pitchFamily="2" charset="2"/>
              <a:buChar char="l"/>
            </a:pPr>
            <a:r>
              <a:rPr lang="zh-CN" altLang="en-US" sz="2400" b="0" dirty="0">
                <a:latin typeface="+mn-ea"/>
                <a:ea typeface="+mn-ea"/>
              </a:rPr>
              <a:t>分区分配算法示例（续）</a:t>
            </a:r>
          </a:p>
          <a:p>
            <a:pPr>
              <a:spcBef>
                <a:spcPct val="15000"/>
              </a:spcBef>
              <a:buFont typeface="Wingdings" pitchFamily="2" charset="2"/>
              <a:buNone/>
            </a:pPr>
            <a:r>
              <a:rPr lang="zh-CN" altLang="en-US" sz="2400" b="0" dirty="0">
                <a:latin typeface="+mn-ea"/>
                <a:ea typeface="+mn-ea"/>
              </a:rPr>
              <a:t>  ①采用首次适应算法              ②最佳适应算法</a:t>
            </a:r>
          </a:p>
          <a:p>
            <a:pPr>
              <a:spcBef>
                <a:spcPct val="15000"/>
              </a:spcBef>
              <a:buFont typeface="Wingdings" pitchFamily="2" charset="2"/>
              <a:buNone/>
            </a:pPr>
            <a:endParaRPr lang="zh-CN" altLang="en-US" sz="2400" b="0" dirty="0">
              <a:latin typeface="楷体_GB2312" pitchFamily="49" charset="-122"/>
              <a:ea typeface="楷体_GB2312" pitchFamily="49" charset="-122"/>
            </a:endParaRPr>
          </a:p>
          <a:p>
            <a:pPr>
              <a:spcBef>
                <a:spcPct val="15000"/>
              </a:spcBef>
              <a:buFont typeface="Wingdings" pitchFamily="2" charset="2"/>
              <a:buNone/>
            </a:pPr>
            <a:endParaRPr lang="zh-CN" altLang="en-US" sz="2000" b="0" dirty="0">
              <a:latin typeface="楷体_GB2312" pitchFamily="49" charset="-122"/>
              <a:ea typeface="楷体_GB2312" pitchFamily="49" charset="-122"/>
            </a:endParaRPr>
          </a:p>
          <a:p>
            <a:pPr>
              <a:spcBef>
                <a:spcPct val="15000"/>
              </a:spcBef>
              <a:buFont typeface="Wingdings" pitchFamily="2" charset="2"/>
              <a:buNone/>
            </a:pPr>
            <a:endParaRPr lang="zh-CN" altLang="en-US" sz="2000" b="0" dirty="0">
              <a:latin typeface="楷体_GB2312" pitchFamily="49" charset="-122"/>
              <a:ea typeface="楷体_GB2312" pitchFamily="49" charset="-122"/>
            </a:endParaRPr>
          </a:p>
          <a:p>
            <a:pPr>
              <a:spcBef>
                <a:spcPct val="15000"/>
              </a:spcBef>
              <a:buFont typeface="Wingdings" pitchFamily="2" charset="2"/>
              <a:buNone/>
            </a:pPr>
            <a:endParaRPr lang="zh-CN" altLang="en-US" sz="2000" b="0" dirty="0">
              <a:latin typeface="楷体_GB2312" pitchFamily="49" charset="-122"/>
              <a:ea typeface="楷体_GB2312" pitchFamily="49" charset="-122"/>
            </a:endParaRPr>
          </a:p>
          <a:p>
            <a:pPr>
              <a:spcBef>
                <a:spcPct val="15000"/>
              </a:spcBef>
              <a:buFont typeface="Wingdings" pitchFamily="2" charset="2"/>
              <a:buNone/>
            </a:pPr>
            <a:endParaRPr lang="zh-CN" altLang="en-US" sz="2000" b="0" dirty="0">
              <a:latin typeface="楷体_GB2312" pitchFamily="49" charset="-122"/>
              <a:ea typeface="楷体_GB2312" pitchFamily="49" charset="-122"/>
            </a:endParaRPr>
          </a:p>
          <a:p>
            <a:pPr>
              <a:spcBef>
                <a:spcPct val="15000"/>
              </a:spcBef>
              <a:buFont typeface="Wingdings" pitchFamily="2" charset="2"/>
              <a:buNone/>
            </a:pPr>
            <a:endParaRPr lang="zh-CN" altLang="en-US" sz="2000" b="0" dirty="0">
              <a:latin typeface="楷体_GB2312" pitchFamily="49" charset="-122"/>
              <a:ea typeface="楷体_GB2312" pitchFamily="49" charset="-122"/>
            </a:endParaRPr>
          </a:p>
          <a:p>
            <a:pPr>
              <a:spcBef>
                <a:spcPct val="15000"/>
              </a:spcBef>
              <a:buFont typeface="Wingdings" pitchFamily="2" charset="2"/>
              <a:buNone/>
            </a:pPr>
            <a:endParaRPr lang="zh-CN" altLang="en-US" sz="2000" b="0" dirty="0">
              <a:latin typeface="楷体_GB2312" pitchFamily="49" charset="-122"/>
              <a:ea typeface="楷体_GB2312" pitchFamily="49" charset="-122"/>
            </a:endParaRPr>
          </a:p>
          <a:p>
            <a:pPr>
              <a:spcBef>
                <a:spcPct val="15000"/>
              </a:spcBef>
              <a:buFont typeface="Wingdings" pitchFamily="2" charset="2"/>
              <a:buNone/>
            </a:pPr>
            <a:endParaRPr lang="zh-CN" altLang="en-US" sz="2000" b="0" dirty="0">
              <a:latin typeface="楷体_GB2312" pitchFamily="49" charset="-122"/>
              <a:ea typeface="楷体_GB2312" pitchFamily="49" charset="-122"/>
            </a:endParaRPr>
          </a:p>
          <a:p>
            <a:pPr>
              <a:spcBef>
                <a:spcPct val="15000"/>
              </a:spcBef>
              <a:buFont typeface="Wingdings" pitchFamily="2" charset="2"/>
              <a:buNone/>
            </a:pPr>
            <a:endParaRPr lang="zh-CN" altLang="en-US" sz="2000" b="0" dirty="0">
              <a:latin typeface="楷体_GB2312" pitchFamily="49" charset="-122"/>
              <a:ea typeface="楷体_GB2312" pitchFamily="49" charset="-122"/>
            </a:endParaRPr>
          </a:p>
          <a:p>
            <a:pPr>
              <a:spcBef>
                <a:spcPct val="15000"/>
              </a:spcBef>
              <a:buFont typeface="Wingdings" pitchFamily="2" charset="2"/>
              <a:buNone/>
            </a:pPr>
            <a:r>
              <a:rPr lang="zh-CN" altLang="en-US" sz="2400" b="0" dirty="0">
                <a:latin typeface="楷体_GB2312" pitchFamily="49" charset="-122"/>
                <a:ea typeface="楷体_GB2312" pitchFamily="49" charset="-122"/>
              </a:rPr>
              <a:t>  </a:t>
            </a:r>
            <a:r>
              <a:rPr lang="zh-CN" altLang="en-US" sz="2400" b="0" dirty="0">
                <a:latin typeface="+mn-ea"/>
                <a:ea typeface="+mn-ea"/>
              </a:rPr>
              <a:t>③首次适应算法的优点在于</a:t>
            </a:r>
            <a:r>
              <a:rPr lang="zh-CN" altLang="en-US" sz="2400" dirty="0">
                <a:solidFill>
                  <a:srgbClr val="FF0000"/>
                </a:solidFill>
                <a:latin typeface="+mn-ea"/>
                <a:ea typeface="+mn-ea"/>
              </a:rPr>
              <a:t>优先分配低地址部分的空闲分区</a:t>
            </a:r>
            <a:r>
              <a:rPr lang="zh-CN" altLang="en-US" sz="2400" b="0" dirty="0">
                <a:latin typeface="+mn-ea"/>
                <a:ea typeface="+mn-ea"/>
              </a:rPr>
              <a:t>，保留高地址部分的空闲分区，使得当需要大分区时可以找到。</a:t>
            </a:r>
          </a:p>
        </p:txBody>
      </p:sp>
      <p:sp>
        <p:nvSpPr>
          <p:cNvPr id="656387"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3.2.2 </a:t>
            </a:r>
            <a:r>
              <a:rPr kumimoji="0" lang="zh-CN" altLang="en-US" sz="4000" b="1" dirty="0">
                <a:solidFill>
                  <a:srgbClr val="FE0000"/>
                </a:solidFill>
                <a:ea typeface="黑体" pitchFamily="49" charset="-122"/>
                <a:cs typeface="Times New Roman" pitchFamily="18" charset="0"/>
              </a:rPr>
              <a:t>动态分区</a:t>
            </a:r>
          </a:p>
        </p:txBody>
      </p:sp>
      <p:sp>
        <p:nvSpPr>
          <p:cNvPr id="656388" name="Rectangle 4"/>
          <p:cNvSpPr>
            <a:spLocks noChangeArrowheads="1"/>
          </p:cNvSpPr>
          <p:nvPr/>
        </p:nvSpPr>
        <p:spPr bwMode="auto">
          <a:xfrm>
            <a:off x="1692275" y="2205038"/>
            <a:ext cx="863600" cy="26638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89" name="Rectangle 5" descr="浅色上对角线"/>
          <p:cNvSpPr>
            <a:spLocks noChangeArrowheads="1"/>
          </p:cNvSpPr>
          <p:nvPr/>
        </p:nvSpPr>
        <p:spPr bwMode="auto">
          <a:xfrm>
            <a:off x="1692275" y="2205038"/>
            <a:ext cx="863600" cy="431800"/>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92" name="Rectangle 8"/>
          <p:cNvSpPr>
            <a:spLocks noChangeArrowheads="1"/>
          </p:cNvSpPr>
          <p:nvPr/>
        </p:nvSpPr>
        <p:spPr bwMode="auto">
          <a:xfrm>
            <a:off x="1692275" y="2636838"/>
            <a:ext cx="863600" cy="647700"/>
          </a:xfrm>
          <a:prstGeom prst="rect">
            <a:avLst/>
          </a:prstGeom>
          <a:pattFill prst="ltDn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93" name="Rectangle 9" descr="浅色上对角线"/>
          <p:cNvSpPr>
            <a:spLocks noChangeArrowheads="1"/>
          </p:cNvSpPr>
          <p:nvPr/>
        </p:nvSpPr>
        <p:spPr bwMode="auto">
          <a:xfrm>
            <a:off x="1692275" y="3284538"/>
            <a:ext cx="863600" cy="215900"/>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94" name="Rectangle 10"/>
          <p:cNvSpPr>
            <a:spLocks noChangeArrowheads="1"/>
          </p:cNvSpPr>
          <p:nvPr/>
        </p:nvSpPr>
        <p:spPr bwMode="auto">
          <a:xfrm>
            <a:off x="1692275" y="3500438"/>
            <a:ext cx="863600" cy="431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95" name="Rectangle 11" descr="浅色上对角线"/>
          <p:cNvSpPr>
            <a:spLocks noChangeArrowheads="1"/>
          </p:cNvSpPr>
          <p:nvPr/>
        </p:nvSpPr>
        <p:spPr bwMode="auto">
          <a:xfrm>
            <a:off x="1692275" y="3932238"/>
            <a:ext cx="863600" cy="431800"/>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96" name="Rectangle 12"/>
          <p:cNvSpPr>
            <a:spLocks noChangeArrowheads="1"/>
          </p:cNvSpPr>
          <p:nvPr/>
        </p:nvSpPr>
        <p:spPr bwMode="auto">
          <a:xfrm>
            <a:off x="1692275" y="4364038"/>
            <a:ext cx="863600" cy="5048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397" name="Text Box 13"/>
          <p:cNvSpPr txBox="1">
            <a:spLocks noChangeArrowheads="1"/>
          </p:cNvSpPr>
          <p:nvPr/>
        </p:nvSpPr>
        <p:spPr bwMode="auto">
          <a:xfrm>
            <a:off x="1331913" y="1989138"/>
            <a:ext cx="360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0</a:t>
            </a:r>
          </a:p>
        </p:txBody>
      </p:sp>
      <p:sp>
        <p:nvSpPr>
          <p:cNvPr id="656398" name="Text Box 14"/>
          <p:cNvSpPr txBox="1">
            <a:spLocks noChangeArrowheads="1"/>
          </p:cNvSpPr>
          <p:nvPr/>
        </p:nvSpPr>
        <p:spPr bwMode="auto">
          <a:xfrm>
            <a:off x="855663" y="24352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100KB</a:t>
            </a:r>
          </a:p>
        </p:txBody>
      </p:sp>
      <p:sp>
        <p:nvSpPr>
          <p:cNvPr id="656399" name="Text Box 15"/>
          <p:cNvSpPr txBox="1">
            <a:spLocks noChangeArrowheads="1"/>
          </p:cNvSpPr>
          <p:nvPr/>
        </p:nvSpPr>
        <p:spPr bwMode="auto">
          <a:xfrm>
            <a:off x="827088" y="30622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250KB</a:t>
            </a:r>
          </a:p>
        </p:txBody>
      </p:sp>
      <p:sp>
        <p:nvSpPr>
          <p:cNvPr id="656400" name="Text Box 16"/>
          <p:cNvSpPr txBox="1">
            <a:spLocks noChangeArrowheads="1"/>
          </p:cNvSpPr>
          <p:nvPr/>
        </p:nvSpPr>
        <p:spPr bwMode="auto">
          <a:xfrm>
            <a:off x="827088" y="32781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300KB</a:t>
            </a:r>
          </a:p>
        </p:txBody>
      </p:sp>
      <p:sp>
        <p:nvSpPr>
          <p:cNvPr id="656401" name="Text Box 17"/>
          <p:cNvSpPr txBox="1">
            <a:spLocks noChangeArrowheads="1"/>
          </p:cNvSpPr>
          <p:nvPr/>
        </p:nvSpPr>
        <p:spPr bwMode="auto">
          <a:xfrm>
            <a:off x="842963" y="3744913"/>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400KB</a:t>
            </a:r>
          </a:p>
        </p:txBody>
      </p:sp>
      <p:sp>
        <p:nvSpPr>
          <p:cNvPr id="656402" name="Text Box 18"/>
          <p:cNvSpPr txBox="1">
            <a:spLocks noChangeArrowheads="1"/>
          </p:cNvSpPr>
          <p:nvPr/>
        </p:nvSpPr>
        <p:spPr bwMode="auto">
          <a:xfrm>
            <a:off x="884238" y="41783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500KB</a:t>
            </a:r>
          </a:p>
        </p:txBody>
      </p:sp>
      <p:sp>
        <p:nvSpPr>
          <p:cNvPr id="656403" name="Text Box 19"/>
          <p:cNvSpPr txBox="1">
            <a:spLocks noChangeArrowheads="1"/>
          </p:cNvSpPr>
          <p:nvPr/>
        </p:nvSpPr>
        <p:spPr bwMode="auto">
          <a:xfrm>
            <a:off x="684213" y="4652963"/>
            <a:ext cx="1141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612KB-1</a:t>
            </a:r>
          </a:p>
        </p:txBody>
      </p:sp>
      <p:sp>
        <p:nvSpPr>
          <p:cNvPr id="656404" name="Rectangle 20"/>
          <p:cNvSpPr>
            <a:spLocks noChangeArrowheads="1"/>
          </p:cNvSpPr>
          <p:nvPr/>
        </p:nvSpPr>
        <p:spPr bwMode="auto">
          <a:xfrm>
            <a:off x="6434138" y="2205038"/>
            <a:ext cx="863600" cy="26638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05" name="Rectangle 21" descr="浅色上对角线"/>
          <p:cNvSpPr>
            <a:spLocks noChangeArrowheads="1"/>
          </p:cNvSpPr>
          <p:nvPr/>
        </p:nvSpPr>
        <p:spPr bwMode="auto">
          <a:xfrm>
            <a:off x="6434138" y="2205038"/>
            <a:ext cx="863600" cy="431800"/>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06" name="Rectangle 22"/>
          <p:cNvSpPr>
            <a:spLocks noChangeArrowheads="1"/>
          </p:cNvSpPr>
          <p:nvPr/>
        </p:nvSpPr>
        <p:spPr bwMode="auto">
          <a:xfrm>
            <a:off x="6434138" y="2636838"/>
            <a:ext cx="863600" cy="647700"/>
          </a:xfrm>
          <a:prstGeom prst="rect">
            <a:avLst/>
          </a:prstGeom>
          <a:pattFill prst="ltDn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07" name="Rectangle 23" descr="浅色上对角线"/>
          <p:cNvSpPr>
            <a:spLocks noChangeArrowheads="1"/>
          </p:cNvSpPr>
          <p:nvPr/>
        </p:nvSpPr>
        <p:spPr bwMode="auto">
          <a:xfrm>
            <a:off x="6443663" y="4365625"/>
            <a:ext cx="863600" cy="215900"/>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09" name="Rectangle 25" descr="浅色上对角线"/>
          <p:cNvSpPr>
            <a:spLocks noChangeArrowheads="1"/>
          </p:cNvSpPr>
          <p:nvPr/>
        </p:nvSpPr>
        <p:spPr bwMode="auto">
          <a:xfrm>
            <a:off x="6434138" y="3932238"/>
            <a:ext cx="863600" cy="431800"/>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10" name="Rectangle 26"/>
          <p:cNvSpPr>
            <a:spLocks noChangeArrowheads="1"/>
          </p:cNvSpPr>
          <p:nvPr/>
        </p:nvSpPr>
        <p:spPr bwMode="auto">
          <a:xfrm>
            <a:off x="6434138" y="4364038"/>
            <a:ext cx="863600" cy="5048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11" name="Text Box 27"/>
          <p:cNvSpPr txBox="1">
            <a:spLocks noChangeArrowheads="1"/>
          </p:cNvSpPr>
          <p:nvPr/>
        </p:nvSpPr>
        <p:spPr bwMode="auto">
          <a:xfrm>
            <a:off x="6073775" y="1989138"/>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0</a:t>
            </a:r>
          </a:p>
        </p:txBody>
      </p:sp>
      <p:sp>
        <p:nvSpPr>
          <p:cNvPr id="656412" name="Text Box 28"/>
          <p:cNvSpPr txBox="1">
            <a:spLocks noChangeArrowheads="1"/>
          </p:cNvSpPr>
          <p:nvPr/>
        </p:nvSpPr>
        <p:spPr bwMode="auto">
          <a:xfrm>
            <a:off x="5597525" y="24352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100KB</a:t>
            </a:r>
          </a:p>
        </p:txBody>
      </p:sp>
      <p:sp>
        <p:nvSpPr>
          <p:cNvPr id="656413" name="Text Box 29"/>
          <p:cNvSpPr txBox="1">
            <a:spLocks noChangeArrowheads="1"/>
          </p:cNvSpPr>
          <p:nvPr/>
        </p:nvSpPr>
        <p:spPr bwMode="auto">
          <a:xfrm>
            <a:off x="5568950" y="30622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250KB</a:t>
            </a:r>
          </a:p>
        </p:txBody>
      </p:sp>
      <p:sp>
        <p:nvSpPr>
          <p:cNvPr id="656414" name="Text Box 30"/>
          <p:cNvSpPr txBox="1">
            <a:spLocks noChangeArrowheads="1"/>
          </p:cNvSpPr>
          <p:nvPr/>
        </p:nvSpPr>
        <p:spPr bwMode="auto">
          <a:xfrm>
            <a:off x="5622925" y="43942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550KB</a:t>
            </a:r>
          </a:p>
        </p:txBody>
      </p:sp>
      <p:sp>
        <p:nvSpPr>
          <p:cNvPr id="656415" name="Text Box 31"/>
          <p:cNvSpPr txBox="1">
            <a:spLocks noChangeArrowheads="1"/>
          </p:cNvSpPr>
          <p:nvPr/>
        </p:nvSpPr>
        <p:spPr bwMode="auto">
          <a:xfrm>
            <a:off x="5584825" y="37306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400KB</a:t>
            </a:r>
          </a:p>
        </p:txBody>
      </p:sp>
      <p:sp>
        <p:nvSpPr>
          <p:cNvPr id="656417" name="Text Box 33"/>
          <p:cNvSpPr txBox="1">
            <a:spLocks noChangeArrowheads="1"/>
          </p:cNvSpPr>
          <p:nvPr/>
        </p:nvSpPr>
        <p:spPr bwMode="auto">
          <a:xfrm>
            <a:off x="5435600" y="4652963"/>
            <a:ext cx="11414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612KB-1</a:t>
            </a:r>
          </a:p>
        </p:txBody>
      </p:sp>
      <p:sp>
        <p:nvSpPr>
          <p:cNvPr id="656418" name="Rectangle 34" descr="浅色上对角线"/>
          <p:cNvSpPr>
            <a:spLocks noChangeArrowheads="1"/>
          </p:cNvSpPr>
          <p:nvPr/>
        </p:nvSpPr>
        <p:spPr bwMode="auto">
          <a:xfrm>
            <a:off x="1692275" y="3500438"/>
            <a:ext cx="863600" cy="288925"/>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19" name="Rectangle 35" descr="浅色上对角线"/>
          <p:cNvSpPr>
            <a:spLocks noChangeArrowheads="1"/>
          </p:cNvSpPr>
          <p:nvPr/>
        </p:nvSpPr>
        <p:spPr bwMode="auto">
          <a:xfrm>
            <a:off x="6443663" y="3284538"/>
            <a:ext cx="863600" cy="360362"/>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420" name="Text Box 36"/>
          <p:cNvSpPr txBox="1">
            <a:spLocks noChangeArrowheads="1"/>
          </p:cNvSpPr>
          <p:nvPr/>
        </p:nvSpPr>
        <p:spPr bwMode="auto">
          <a:xfrm>
            <a:off x="5580063" y="343693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340KB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56386">
                                            <p:txEl>
                                              <p:pRg st="0" end="0"/>
                                            </p:txEl>
                                          </p:spTgt>
                                        </p:tgtEl>
                                        <p:attrNameLst>
                                          <p:attrName>style.visibility</p:attrName>
                                        </p:attrNameLst>
                                      </p:cBhvr>
                                      <p:to>
                                        <p:strVal val="visible"/>
                                      </p:to>
                                    </p:set>
                                    <p:anim calcmode="lin" valueType="num">
                                      <p:cBhvr additive="base">
                                        <p:cTn id="7" dur="500" fill="hold"/>
                                        <p:tgtEl>
                                          <p:spTgt spid="656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63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56386">
                                            <p:txEl>
                                              <p:pRg st="1" end="1"/>
                                            </p:txEl>
                                          </p:spTgt>
                                        </p:tgtEl>
                                        <p:attrNameLst>
                                          <p:attrName>style.visibility</p:attrName>
                                        </p:attrNameLst>
                                      </p:cBhvr>
                                      <p:to>
                                        <p:strVal val="visible"/>
                                      </p:to>
                                    </p:set>
                                    <p:anim calcmode="lin" valueType="num">
                                      <p:cBhvr additive="base">
                                        <p:cTn id="13" dur="1000" fill="hold"/>
                                        <p:tgtEl>
                                          <p:spTgt spid="65638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563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6388"/>
                                        </p:tgtEl>
                                        <p:attrNameLst>
                                          <p:attrName>style.visibility</p:attrName>
                                        </p:attrNameLst>
                                      </p:cBhvr>
                                      <p:to>
                                        <p:strVal val="visible"/>
                                      </p:to>
                                    </p:set>
                                    <p:anim calcmode="lin" valueType="num">
                                      <p:cBhvr additive="base">
                                        <p:cTn id="19" dur="1000" fill="hold"/>
                                        <p:tgtEl>
                                          <p:spTgt spid="656388"/>
                                        </p:tgtEl>
                                        <p:attrNameLst>
                                          <p:attrName>ppt_x</p:attrName>
                                        </p:attrNameLst>
                                      </p:cBhvr>
                                      <p:tavLst>
                                        <p:tav tm="0">
                                          <p:val>
                                            <p:strVal val="0-#ppt_w/2"/>
                                          </p:val>
                                        </p:tav>
                                        <p:tav tm="100000">
                                          <p:val>
                                            <p:strVal val="#ppt_x"/>
                                          </p:val>
                                        </p:tav>
                                      </p:tavLst>
                                    </p:anim>
                                    <p:anim calcmode="lin" valueType="num">
                                      <p:cBhvr additive="base">
                                        <p:cTn id="20" dur="1000" fill="hold"/>
                                        <p:tgtEl>
                                          <p:spTgt spid="65638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56389"/>
                                        </p:tgtEl>
                                        <p:attrNameLst>
                                          <p:attrName>style.visibility</p:attrName>
                                        </p:attrNameLst>
                                      </p:cBhvr>
                                      <p:to>
                                        <p:strVal val="visible"/>
                                      </p:to>
                                    </p:set>
                                    <p:anim calcmode="lin" valueType="num">
                                      <p:cBhvr additive="base">
                                        <p:cTn id="23" dur="1000" fill="hold"/>
                                        <p:tgtEl>
                                          <p:spTgt spid="656389"/>
                                        </p:tgtEl>
                                        <p:attrNameLst>
                                          <p:attrName>ppt_x</p:attrName>
                                        </p:attrNameLst>
                                      </p:cBhvr>
                                      <p:tavLst>
                                        <p:tav tm="0">
                                          <p:val>
                                            <p:strVal val="0-#ppt_w/2"/>
                                          </p:val>
                                        </p:tav>
                                        <p:tav tm="100000">
                                          <p:val>
                                            <p:strVal val="#ppt_x"/>
                                          </p:val>
                                        </p:tav>
                                      </p:tavLst>
                                    </p:anim>
                                    <p:anim calcmode="lin" valueType="num">
                                      <p:cBhvr additive="base">
                                        <p:cTn id="24" dur="1000" fill="hold"/>
                                        <p:tgtEl>
                                          <p:spTgt spid="65638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56392"/>
                                        </p:tgtEl>
                                        <p:attrNameLst>
                                          <p:attrName>style.visibility</p:attrName>
                                        </p:attrNameLst>
                                      </p:cBhvr>
                                      <p:to>
                                        <p:strVal val="visible"/>
                                      </p:to>
                                    </p:set>
                                    <p:anim calcmode="lin" valueType="num">
                                      <p:cBhvr additive="base">
                                        <p:cTn id="27" dur="1000" fill="hold"/>
                                        <p:tgtEl>
                                          <p:spTgt spid="656392"/>
                                        </p:tgtEl>
                                        <p:attrNameLst>
                                          <p:attrName>ppt_x</p:attrName>
                                        </p:attrNameLst>
                                      </p:cBhvr>
                                      <p:tavLst>
                                        <p:tav tm="0">
                                          <p:val>
                                            <p:strVal val="0-#ppt_w/2"/>
                                          </p:val>
                                        </p:tav>
                                        <p:tav tm="100000">
                                          <p:val>
                                            <p:strVal val="#ppt_x"/>
                                          </p:val>
                                        </p:tav>
                                      </p:tavLst>
                                    </p:anim>
                                    <p:anim calcmode="lin" valueType="num">
                                      <p:cBhvr additive="base">
                                        <p:cTn id="28" dur="1000" fill="hold"/>
                                        <p:tgtEl>
                                          <p:spTgt spid="65639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56393"/>
                                        </p:tgtEl>
                                        <p:attrNameLst>
                                          <p:attrName>style.visibility</p:attrName>
                                        </p:attrNameLst>
                                      </p:cBhvr>
                                      <p:to>
                                        <p:strVal val="visible"/>
                                      </p:to>
                                    </p:set>
                                    <p:anim calcmode="lin" valueType="num">
                                      <p:cBhvr additive="base">
                                        <p:cTn id="31" dur="1000" fill="hold"/>
                                        <p:tgtEl>
                                          <p:spTgt spid="656393"/>
                                        </p:tgtEl>
                                        <p:attrNameLst>
                                          <p:attrName>ppt_x</p:attrName>
                                        </p:attrNameLst>
                                      </p:cBhvr>
                                      <p:tavLst>
                                        <p:tav tm="0">
                                          <p:val>
                                            <p:strVal val="0-#ppt_w/2"/>
                                          </p:val>
                                        </p:tav>
                                        <p:tav tm="100000">
                                          <p:val>
                                            <p:strVal val="#ppt_x"/>
                                          </p:val>
                                        </p:tav>
                                      </p:tavLst>
                                    </p:anim>
                                    <p:anim calcmode="lin" valueType="num">
                                      <p:cBhvr additive="base">
                                        <p:cTn id="32" dur="1000" fill="hold"/>
                                        <p:tgtEl>
                                          <p:spTgt spid="65639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56394"/>
                                        </p:tgtEl>
                                        <p:attrNameLst>
                                          <p:attrName>style.visibility</p:attrName>
                                        </p:attrNameLst>
                                      </p:cBhvr>
                                      <p:to>
                                        <p:strVal val="visible"/>
                                      </p:to>
                                    </p:set>
                                    <p:anim calcmode="lin" valueType="num">
                                      <p:cBhvr additive="base">
                                        <p:cTn id="35" dur="1000" fill="hold"/>
                                        <p:tgtEl>
                                          <p:spTgt spid="656394"/>
                                        </p:tgtEl>
                                        <p:attrNameLst>
                                          <p:attrName>ppt_x</p:attrName>
                                        </p:attrNameLst>
                                      </p:cBhvr>
                                      <p:tavLst>
                                        <p:tav tm="0">
                                          <p:val>
                                            <p:strVal val="0-#ppt_w/2"/>
                                          </p:val>
                                        </p:tav>
                                        <p:tav tm="100000">
                                          <p:val>
                                            <p:strVal val="#ppt_x"/>
                                          </p:val>
                                        </p:tav>
                                      </p:tavLst>
                                    </p:anim>
                                    <p:anim calcmode="lin" valueType="num">
                                      <p:cBhvr additive="base">
                                        <p:cTn id="36" dur="1000" fill="hold"/>
                                        <p:tgtEl>
                                          <p:spTgt spid="65639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56395"/>
                                        </p:tgtEl>
                                        <p:attrNameLst>
                                          <p:attrName>style.visibility</p:attrName>
                                        </p:attrNameLst>
                                      </p:cBhvr>
                                      <p:to>
                                        <p:strVal val="visible"/>
                                      </p:to>
                                    </p:set>
                                    <p:anim calcmode="lin" valueType="num">
                                      <p:cBhvr additive="base">
                                        <p:cTn id="39" dur="1000" fill="hold"/>
                                        <p:tgtEl>
                                          <p:spTgt spid="656395"/>
                                        </p:tgtEl>
                                        <p:attrNameLst>
                                          <p:attrName>ppt_x</p:attrName>
                                        </p:attrNameLst>
                                      </p:cBhvr>
                                      <p:tavLst>
                                        <p:tav tm="0">
                                          <p:val>
                                            <p:strVal val="0-#ppt_w/2"/>
                                          </p:val>
                                        </p:tav>
                                        <p:tav tm="100000">
                                          <p:val>
                                            <p:strVal val="#ppt_x"/>
                                          </p:val>
                                        </p:tav>
                                      </p:tavLst>
                                    </p:anim>
                                    <p:anim calcmode="lin" valueType="num">
                                      <p:cBhvr additive="base">
                                        <p:cTn id="40" dur="1000" fill="hold"/>
                                        <p:tgtEl>
                                          <p:spTgt spid="65639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56396"/>
                                        </p:tgtEl>
                                        <p:attrNameLst>
                                          <p:attrName>style.visibility</p:attrName>
                                        </p:attrNameLst>
                                      </p:cBhvr>
                                      <p:to>
                                        <p:strVal val="visible"/>
                                      </p:to>
                                    </p:set>
                                    <p:anim calcmode="lin" valueType="num">
                                      <p:cBhvr additive="base">
                                        <p:cTn id="43" dur="1000" fill="hold"/>
                                        <p:tgtEl>
                                          <p:spTgt spid="656396"/>
                                        </p:tgtEl>
                                        <p:attrNameLst>
                                          <p:attrName>ppt_x</p:attrName>
                                        </p:attrNameLst>
                                      </p:cBhvr>
                                      <p:tavLst>
                                        <p:tav tm="0">
                                          <p:val>
                                            <p:strVal val="0-#ppt_w/2"/>
                                          </p:val>
                                        </p:tav>
                                        <p:tav tm="100000">
                                          <p:val>
                                            <p:strVal val="#ppt_x"/>
                                          </p:val>
                                        </p:tav>
                                      </p:tavLst>
                                    </p:anim>
                                    <p:anim calcmode="lin" valueType="num">
                                      <p:cBhvr additive="base">
                                        <p:cTn id="44" dur="1000" fill="hold"/>
                                        <p:tgtEl>
                                          <p:spTgt spid="656396"/>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656397"/>
                                        </p:tgtEl>
                                        <p:attrNameLst>
                                          <p:attrName>style.visibility</p:attrName>
                                        </p:attrNameLst>
                                      </p:cBhvr>
                                      <p:to>
                                        <p:strVal val="visible"/>
                                      </p:to>
                                    </p:set>
                                    <p:anim calcmode="lin" valueType="num">
                                      <p:cBhvr additive="base">
                                        <p:cTn id="47" dur="1000" fill="hold"/>
                                        <p:tgtEl>
                                          <p:spTgt spid="656397"/>
                                        </p:tgtEl>
                                        <p:attrNameLst>
                                          <p:attrName>ppt_x</p:attrName>
                                        </p:attrNameLst>
                                      </p:cBhvr>
                                      <p:tavLst>
                                        <p:tav tm="0">
                                          <p:val>
                                            <p:strVal val="0-#ppt_w/2"/>
                                          </p:val>
                                        </p:tav>
                                        <p:tav tm="100000">
                                          <p:val>
                                            <p:strVal val="#ppt_x"/>
                                          </p:val>
                                        </p:tav>
                                      </p:tavLst>
                                    </p:anim>
                                    <p:anim calcmode="lin" valueType="num">
                                      <p:cBhvr additive="base">
                                        <p:cTn id="48" dur="1000" fill="hold"/>
                                        <p:tgtEl>
                                          <p:spTgt spid="656397"/>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656398"/>
                                        </p:tgtEl>
                                        <p:attrNameLst>
                                          <p:attrName>style.visibility</p:attrName>
                                        </p:attrNameLst>
                                      </p:cBhvr>
                                      <p:to>
                                        <p:strVal val="visible"/>
                                      </p:to>
                                    </p:set>
                                    <p:anim calcmode="lin" valueType="num">
                                      <p:cBhvr additive="base">
                                        <p:cTn id="51" dur="1000" fill="hold"/>
                                        <p:tgtEl>
                                          <p:spTgt spid="656398"/>
                                        </p:tgtEl>
                                        <p:attrNameLst>
                                          <p:attrName>ppt_x</p:attrName>
                                        </p:attrNameLst>
                                      </p:cBhvr>
                                      <p:tavLst>
                                        <p:tav tm="0">
                                          <p:val>
                                            <p:strVal val="0-#ppt_w/2"/>
                                          </p:val>
                                        </p:tav>
                                        <p:tav tm="100000">
                                          <p:val>
                                            <p:strVal val="#ppt_x"/>
                                          </p:val>
                                        </p:tav>
                                      </p:tavLst>
                                    </p:anim>
                                    <p:anim calcmode="lin" valueType="num">
                                      <p:cBhvr additive="base">
                                        <p:cTn id="52" dur="1000" fill="hold"/>
                                        <p:tgtEl>
                                          <p:spTgt spid="656398"/>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656399"/>
                                        </p:tgtEl>
                                        <p:attrNameLst>
                                          <p:attrName>style.visibility</p:attrName>
                                        </p:attrNameLst>
                                      </p:cBhvr>
                                      <p:to>
                                        <p:strVal val="visible"/>
                                      </p:to>
                                    </p:set>
                                    <p:anim calcmode="lin" valueType="num">
                                      <p:cBhvr additive="base">
                                        <p:cTn id="55" dur="1000" fill="hold"/>
                                        <p:tgtEl>
                                          <p:spTgt spid="656399"/>
                                        </p:tgtEl>
                                        <p:attrNameLst>
                                          <p:attrName>ppt_x</p:attrName>
                                        </p:attrNameLst>
                                      </p:cBhvr>
                                      <p:tavLst>
                                        <p:tav tm="0">
                                          <p:val>
                                            <p:strVal val="0-#ppt_w/2"/>
                                          </p:val>
                                        </p:tav>
                                        <p:tav tm="100000">
                                          <p:val>
                                            <p:strVal val="#ppt_x"/>
                                          </p:val>
                                        </p:tav>
                                      </p:tavLst>
                                    </p:anim>
                                    <p:anim calcmode="lin" valueType="num">
                                      <p:cBhvr additive="base">
                                        <p:cTn id="56" dur="1000" fill="hold"/>
                                        <p:tgtEl>
                                          <p:spTgt spid="656399"/>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656400"/>
                                        </p:tgtEl>
                                        <p:attrNameLst>
                                          <p:attrName>style.visibility</p:attrName>
                                        </p:attrNameLst>
                                      </p:cBhvr>
                                      <p:to>
                                        <p:strVal val="visible"/>
                                      </p:to>
                                    </p:set>
                                    <p:anim calcmode="lin" valueType="num">
                                      <p:cBhvr additive="base">
                                        <p:cTn id="59" dur="1000" fill="hold"/>
                                        <p:tgtEl>
                                          <p:spTgt spid="656400"/>
                                        </p:tgtEl>
                                        <p:attrNameLst>
                                          <p:attrName>ppt_x</p:attrName>
                                        </p:attrNameLst>
                                      </p:cBhvr>
                                      <p:tavLst>
                                        <p:tav tm="0">
                                          <p:val>
                                            <p:strVal val="0-#ppt_w/2"/>
                                          </p:val>
                                        </p:tav>
                                        <p:tav tm="100000">
                                          <p:val>
                                            <p:strVal val="#ppt_x"/>
                                          </p:val>
                                        </p:tav>
                                      </p:tavLst>
                                    </p:anim>
                                    <p:anim calcmode="lin" valueType="num">
                                      <p:cBhvr additive="base">
                                        <p:cTn id="60" dur="1000" fill="hold"/>
                                        <p:tgtEl>
                                          <p:spTgt spid="656400"/>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656401"/>
                                        </p:tgtEl>
                                        <p:attrNameLst>
                                          <p:attrName>style.visibility</p:attrName>
                                        </p:attrNameLst>
                                      </p:cBhvr>
                                      <p:to>
                                        <p:strVal val="visible"/>
                                      </p:to>
                                    </p:set>
                                    <p:anim calcmode="lin" valueType="num">
                                      <p:cBhvr additive="base">
                                        <p:cTn id="63" dur="1000" fill="hold"/>
                                        <p:tgtEl>
                                          <p:spTgt spid="656401"/>
                                        </p:tgtEl>
                                        <p:attrNameLst>
                                          <p:attrName>ppt_x</p:attrName>
                                        </p:attrNameLst>
                                      </p:cBhvr>
                                      <p:tavLst>
                                        <p:tav tm="0">
                                          <p:val>
                                            <p:strVal val="0-#ppt_w/2"/>
                                          </p:val>
                                        </p:tav>
                                        <p:tav tm="100000">
                                          <p:val>
                                            <p:strVal val="#ppt_x"/>
                                          </p:val>
                                        </p:tav>
                                      </p:tavLst>
                                    </p:anim>
                                    <p:anim calcmode="lin" valueType="num">
                                      <p:cBhvr additive="base">
                                        <p:cTn id="64" dur="1000" fill="hold"/>
                                        <p:tgtEl>
                                          <p:spTgt spid="656401"/>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656402"/>
                                        </p:tgtEl>
                                        <p:attrNameLst>
                                          <p:attrName>style.visibility</p:attrName>
                                        </p:attrNameLst>
                                      </p:cBhvr>
                                      <p:to>
                                        <p:strVal val="visible"/>
                                      </p:to>
                                    </p:set>
                                    <p:anim calcmode="lin" valueType="num">
                                      <p:cBhvr additive="base">
                                        <p:cTn id="67" dur="1000" fill="hold"/>
                                        <p:tgtEl>
                                          <p:spTgt spid="656402"/>
                                        </p:tgtEl>
                                        <p:attrNameLst>
                                          <p:attrName>ppt_x</p:attrName>
                                        </p:attrNameLst>
                                      </p:cBhvr>
                                      <p:tavLst>
                                        <p:tav tm="0">
                                          <p:val>
                                            <p:strVal val="0-#ppt_w/2"/>
                                          </p:val>
                                        </p:tav>
                                        <p:tav tm="100000">
                                          <p:val>
                                            <p:strVal val="#ppt_x"/>
                                          </p:val>
                                        </p:tav>
                                      </p:tavLst>
                                    </p:anim>
                                    <p:anim calcmode="lin" valueType="num">
                                      <p:cBhvr additive="base">
                                        <p:cTn id="68" dur="1000" fill="hold"/>
                                        <p:tgtEl>
                                          <p:spTgt spid="656402"/>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656403"/>
                                        </p:tgtEl>
                                        <p:attrNameLst>
                                          <p:attrName>style.visibility</p:attrName>
                                        </p:attrNameLst>
                                      </p:cBhvr>
                                      <p:to>
                                        <p:strVal val="visible"/>
                                      </p:to>
                                    </p:set>
                                    <p:anim calcmode="lin" valueType="num">
                                      <p:cBhvr additive="base">
                                        <p:cTn id="71" dur="1000" fill="hold"/>
                                        <p:tgtEl>
                                          <p:spTgt spid="656403"/>
                                        </p:tgtEl>
                                        <p:attrNameLst>
                                          <p:attrName>ppt_x</p:attrName>
                                        </p:attrNameLst>
                                      </p:cBhvr>
                                      <p:tavLst>
                                        <p:tav tm="0">
                                          <p:val>
                                            <p:strVal val="0-#ppt_w/2"/>
                                          </p:val>
                                        </p:tav>
                                        <p:tav tm="100000">
                                          <p:val>
                                            <p:strVal val="#ppt_x"/>
                                          </p:val>
                                        </p:tav>
                                      </p:tavLst>
                                    </p:anim>
                                    <p:anim calcmode="lin" valueType="num">
                                      <p:cBhvr additive="base">
                                        <p:cTn id="72" dur="1000" fill="hold"/>
                                        <p:tgtEl>
                                          <p:spTgt spid="656403"/>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656418"/>
                                        </p:tgtEl>
                                        <p:attrNameLst>
                                          <p:attrName>style.visibility</p:attrName>
                                        </p:attrNameLst>
                                      </p:cBhvr>
                                      <p:to>
                                        <p:strVal val="visible"/>
                                      </p:to>
                                    </p:set>
                                    <p:anim calcmode="lin" valueType="num">
                                      <p:cBhvr additive="base">
                                        <p:cTn id="75" dur="1000" fill="hold"/>
                                        <p:tgtEl>
                                          <p:spTgt spid="656418"/>
                                        </p:tgtEl>
                                        <p:attrNameLst>
                                          <p:attrName>ppt_x</p:attrName>
                                        </p:attrNameLst>
                                      </p:cBhvr>
                                      <p:tavLst>
                                        <p:tav tm="0">
                                          <p:val>
                                            <p:strVal val="0-#ppt_w/2"/>
                                          </p:val>
                                        </p:tav>
                                        <p:tav tm="100000">
                                          <p:val>
                                            <p:strVal val="#ppt_x"/>
                                          </p:val>
                                        </p:tav>
                                      </p:tavLst>
                                    </p:anim>
                                    <p:anim calcmode="lin" valueType="num">
                                      <p:cBhvr additive="base">
                                        <p:cTn id="76" dur="1000" fill="hold"/>
                                        <p:tgtEl>
                                          <p:spTgt spid="656418"/>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656416"/>
                                        </p:tgtEl>
                                        <p:attrNameLst>
                                          <p:attrName>style.visibility</p:attrName>
                                        </p:attrNameLst>
                                      </p:cBhvr>
                                      <p:to>
                                        <p:strVal val="visible"/>
                                      </p:to>
                                    </p:set>
                                    <p:anim calcmode="lin" valueType="num">
                                      <p:cBhvr additive="base">
                                        <p:cTn id="81" dur="1000" fill="hold"/>
                                        <p:tgtEl>
                                          <p:spTgt spid="656416"/>
                                        </p:tgtEl>
                                        <p:attrNameLst>
                                          <p:attrName>ppt_x</p:attrName>
                                        </p:attrNameLst>
                                      </p:cBhvr>
                                      <p:tavLst>
                                        <p:tav tm="0">
                                          <p:val>
                                            <p:strVal val="1+#ppt_w/2"/>
                                          </p:val>
                                        </p:tav>
                                        <p:tav tm="100000">
                                          <p:val>
                                            <p:strVal val="#ppt_x"/>
                                          </p:val>
                                        </p:tav>
                                      </p:tavLst>
                                    </p:anim>
                                    <p:anim calcmode="lin" valueType="num">
                                      <p:cBhvr additive="base">
                                        <p:cTn id="82" dur="1000" fill="hold"/>
                                        <p:tgtEl>
                                          <p:spTgt spid="656416"/>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656404"/>
                                        </p:tgtEl>
                                        <p:attrNameLst>
                                          <p:attrName>style.visibility</p:attrName>
                                        </p:attrNameLst>
                                      </p:cBhvr>
                                      <p:to>
                                        <p:strVal val="visible"/>
                                      </p:to>
                                    </p:set>
                                    <p:anim calcmode="lin" valueType="num">
                                      <p:cBhvr additive="base">
                                        <p:cTn id="85" dur="1000" fill="hold"/>
                                        <p:tgtEl>
                                          <p:spTgt spid="656404"/>
                                        </p:tgtEl>
                                        <p:attrNameLst>
                                          <p:attrName>ppt_x</p:attrName>
                                        </p:attrNameLst>
                                      </p:cBhvr>
                                      <p:tavLst>
                                        <p:tav tm="0">
                                          <p:val>
                                            <p:strVal val="1+#ppt_w/2"/>
                                          </p:val>
                                        </p:tav>
                                        <p:tav tm="100000">
                                          <p:val>
                                            <p:strVal val="#ppt_x"/>
                                          </p:val>
                                        </p:tav>
                                      </p:tavLst>
                                    </p:anim>
                                    <p:anim calcmode="lin" valueType="num">
                                      <p:cBhvr additive="base">
                                        <p:cTn id="86" dur="1000" fill="hold"/>
                                        <p:tgtEl>
                                          <p:spTgt spid="656404"/>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656405"/>
                                        </p:tgtEl>
                                        <p:attrNameLst>
                                          <p:attrName>style.visibility</p:attrName>
                                        </p:attrNameLst>
                                      </p:cBhvr>
                                      <p:to>
                                        <p:strVal val="visible"/>
                                      </p:to>
                                    </p:set>
                                    <p:anim calcmode="lin" valueType="num">
                                      <p:cBhvr additive="base">
                                        <p:cTn id="89" dur="1000" fill="hold"/>
                                        <p:tgtEl>
                                          <p:spTgt spid="656405"/>
                                        </p:tgtEl>
                                        <p:attrNameLst>
                                          <p:attrName>ppt_x</p:attrName>
                                        </p:attrNameLst>
                                      </p:cBhvr>
                                      <p:tavLst>
                                        <p:tav tm="0">
                                          <p:val>
                                            <p:strVal val="1+#ppt_w/2"/>
                                          </p:val>
                                        </p:tav>
                                        <p:tav tm="100000">
                                          <p:val>
                                            <p:strVal val="#ppt_x"/>
                                          </p:val>
                                        </p:tav>
                                      </p:tavLst>
                                    </p:anim>
                                    <p:anim calcmode="lin" valueType="num">
                                      <p:cBhvr additive="base">
                                        <p:cTn id="90" dur="1000" fill="hold"/>
                                        <p:tgtEl>
                                          <p:spTgt spid="656405"/>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656406"/>
                                        </p:tgtEl>
                                        <p:attrNameLst>
                                          <p:attrName>style.visibility</p:attrName>
                                        </p:attrNameLst>
                                      </p:cBhvr>
                                      <p:to>
                                        <p:strVal val="visible"/>
                                      </p:to>
                                    </p:set>
                                    <p:anim calcmode="lin" valueType="num">
                                      <p:cBhvr additive="base">
                                        <p:cTn id="93" dur="1000" fill="hold"/>
                                        <p:tgtEl>
                                          <p:spTgt spid="656406"/>
                                        </p:tgtEl>
                                        <p:attrNameLst>
                                          <p:attrName>ppt_x</p:attrName>
                                        </p:attrNameLst>
                                      </p:cBhvr>
                                      <p:tavLst>
                                        <p:tav tm="0">
                                          <p:val>
                                            <p:strVal val="1+#ppt_w/2"/>
                                          </p:val>
                                        </p:tav>
                                        <p:tav tm="100000">
                                          <p:val>
                                            <p:strVal val="#ppt_x"/>
                                          </p:val>
                                        </p:tav>
                                      </p:tavLst>
                                    </p:anim>
                                    <p:anim calcmode="lin" valueType="num">
                                      <p:cBhvr additive="base">
                                        <p:cTn id="94" dur="1000" fill="hold"/>
                                        <p:tgtEl>
                                          <p:spTgt spid="656406"/>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656407"/>
                                        </p:tgtEl>
                                        <p:attrNameLst>
                                          <p:attrName>style.visibility</p:attrName>
                                        </p:attrNameLst>
                                      </p:cBhvr>
                                      <p:to>
                                        <p:strVal val="visible"/>
                                      </p:to>
                                    </p:set>
                                    <p:anim calcmode="lin" valueType="num">
                                      <p:cBhvr additive="base">
                                        <p:cTn id="97" dur="1000" fill="hold"/>
                                        <p:tgtEl>
                                          <p:spTgt spid="656407"/>
                                        </p:tgtEl>
                                        <p:attrNameLst>
                                          <p:attrName>ppt_x</p:attrName>
                                        </p:attrNameLst>
                                      </p:cBhvr>
                                      <p:tavLst>
                                        <p:tav tm="0">
                                          <p:val>
                                            <p:strVal val="1+#ppt_w/2"/>
                                          </p:val>
                                        </p:tav>
                                        <p:tav tm="100000">
                                          <p:val>
                                            <p:strVal val="#ppt_x"/>
                                          </p:val>
                                        </p:tav>
                                      </p:tavLst>
                                    </p:anim>
                                    <p:anim calcmode="lin" valueType="num">
                                      <p:cBhvr additive="base">
                                        <p:cTn id="98" dur="1000" fill="hold"/>
                                        <p:tgtEl>
                                          <p:spTgt spid="656407"/>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656409"/>
                                        </p:tgtEl>
                                        <p:attrNameLst>
                                          <p:attrName>style.visibility</p:attrName>
                                        </p:attrNameLst>
                                      </p:cBhvr>
                                      <p:to>
                                        <p:strVal val="visible"/>
                                      </p:to>
                                    </p:set>
                                    <p:anim calcmode="lin" valueType="num">
                                      <p:cBhvr additive="base">
                                        <p:cTn id="101" dur="1000" fill="hold"/>
                                        <p:tgtEl>
                                          <p:spTgt spid="656409"/>
                                        </p:tgtEl>
                                        <p:attrNameLst>
                                          <p:attrName>ppt_x</p:attrName>
                                        </p:attrNameLst>
                                      </p:cBhvr>
                                      <p:tavLst>
                                        <p:tav tm="0">
                                          <p:val>
                                            <p:strVal val="1+#ppt_w/2"/>
                                          </p:val>
                                        </p:tav>
                                        <p:tav tm="100000">
                                          <p:val>
                                            <p:strVal val="#ppt_x"/>
                                          </p:val>
                                        </p:tav>
                                      </p:tavLst>
                                    </p:anim>
                                    <p:anim calcmode="lin" valueType="num">
                                      <p:cBhvr additive="base">
                                        <p:cTn id="102" dur="1000" fill="hold"/>
                                        <p:tgtEl>
                                          <p:spTgt spid="656409"/>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656410"/>
                                        </p:tgtEl>
                                        <p:attrNameLst>
                                          <p:attrName>style.visibility</p:attrName>
                                        </p:attrNameLst>
                                      </p:cBhvr>
                                      <p:to>
                                        <p:strVal val="visible"/>
                                      </p:to>
                                    </p:set>
                                    <p:anim calcmode="lin" valueType="num">
                                      <p:cBhvr additive="base">
                                        <p:cTn id="105" dur="1000" fill="hold"/>
                                        <p:tgtEl>
                                          <p:spTgt spid="656410"/>
                                        </p:tgtEl>
                                        <p:attrNameLst>
                                          <p:attrName>ppt_x</p:attrName>
                                        </p:attrNameLst>
                                      </p:cBhvr>
                                      <p:tavLst>
                                        <p:tav tm="0">
                                          <p:val>
                                            <p:strVal val="1+#ppt_w/2"/>
                                          </p:val>
                                        </p:tav>
                                        <p:tav tm="100000">
                                          <p:val>
                                            <p:strVal val="#ppt_x"/>
                                          </p:val>
                                        </p:tav>
                                      </p:tavLst>
                                    </p:anim>
                                    <p:anim calcmode="lin" valueType="num">
                                      <p:cBhvr additive="base">
                                        <p:cTn id="106" dur="1000" fill="hold"/>
                                        <p:tgtEl>
                                          <p:spTgt spid="656410"/>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656411"/>
                                        </p:tgtEl>
                                        <p:attrNameLst>
                                          <p:attrName>style.visibility</p:attrName>
                                        </p:attrNameLst>
                                      </p:cBhvr>
                                      <p:to>
                                        <p:strVal val="visible"/>
                                      </p:to>
                                    </p:set>
                                    <p:anim calcmode="lin" valueType="num">
                                      <p:cBhvr additive="base">
                                        <p:cTn id="109" dur="1000" fill="hold"/>
                                        <p:tgtEl>
                                          <p:spTgt spid="656411"/>
                                        </p:tgtEl>
                                        <p:attrNameLst>
                                          <p:attrName>ppt_x</p:attrName>
                                        </p:attrNameLst>
                                      </p:cBhvr>
                                      <p:tavLst>
                                        <p:tav tm="0">
                                          <p:val>
                                            <p:strVal val="1+#ppt_w/2"/>
                                          </p:val>
                                        </p:tav>
                                        <p:tav tm="100000">
                                          <p:val>
                                            <p:strVal val="#ppt_x"/>
                                          </p:val>
                                        </p:tav>
                                      </p:tavLst>
                                    </p:anim>
                                    <p:anim calcmode="lin" valueType="num">
                                      <p:cBhvr additive="base">
                                        <p:cTn id="110" dur="1000" fill="hold"/>
                                        <p:tgtEl>
                                          <p:spTgt spid="656411"/>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656412"/>
                                        </p:tgtEl>
                                        <p:attrNameLst>
                                          <p:attrName>style.visibility</p:attrName>
                                        </p:attrNameLst>
                                      </p:cBhvr>
                                      <p:to>
                                        <p:strVal val="visible"/>
                                      </p:to>
                                    </p:set>
                                    <p:anim calcmode="lin" valueType="num">
                                      <p:cBhvr additive="base">
                                        <p:cTn id="113" dur="1000" fill="hold"/>
                                        <p:tgtEl>
                                          <p:spTgt spid="656412"/>
                                        </p:tgtEl>
                                        <p:attrNameLst>
                                          <p:attrName>ppt_x</p:attrName>
                                        </p:attrNameLst>
                                      </p:cBhvr>
                                      <p:tavLst>
                                        <p:tav tm="0">
                                          <p:val>
                                            <p:strVal val="1+#ppt_w/2"/>
                                          </p:val>
                                        </p:tav>
                                        <p:tav tm="100000">
                                          <p:val>
                                            <p:strVal val="#ppt_x"/>
                                          </p:val>
                                        </p:tav>
                                      </p:tavLst>
                                    </p:anim>
                                    <p:anim calcmode="lin" valueType="num">
                                      <p:cBhvr additive="base">
                                        <p:cTn id="114" dur="1000" fill="hold"/>
                                        <p:tgtEl>
                                          <p:spTgt spid="656412"/>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656413"/>
                                        </p:tgtEl>
                                        <p:attrNameLst>
                                          <p:attrName>style.visibility</p:attrName>
                                        </p:attrNameLst>
                                      </p:cBhvr>
                                      <p:to>
                                        <p:strVal val="visible"/>
                                      </p:to>
                                    </p:set>
                                    <p:anim calcmode="lin" valueType="num">
                                      <p:cBhvr additive="base">
                                        <p:cTn id="117" dur="1000" fill="hold"/>
                                        <p:tgtEl>
                                          <p:spTgt spid="656413"/>
                                        </p:tgtEl>
                                        <p:attrNameLst>
                                          <p:attrName>ppt_x</p:attrName>
                                        </p:attrNameLst>
                                      </p:cBhvr>
                                      <p:tavLst>
                                        <p:tav tm="0">
                                          <p:val>
                                            <p:strVal val="1+#ppt_w/2"/>
                                          </p:val>
                                        </p:tav>
                                        <p:tav tm="100000">
                                          <p:val>
                                            <p:strVal val="#ppt_x"/>
                                          </p:val>
                                        </p:tav>
                                      </p:tavLst>
                                    </p:anim>
                                    <p:anim calcmode="lin" valueType="num">
                                      <p:cBhvr additive="base">
                                        <p:cTn id="118" dur="1000" fill="hold"/>
                                        <p:tgtEl>
                                          <p:spTgt spid="656413"/>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656414"/>
                                        </p:tgtEl>
                                        <p:attrNameLst>
                                          <p:attrName>style.visibility</p:attrName>
                                        </p:attrNameLst>
                                      </p:cBhvr>
                                      <p:to>
                                        <p:strVal val="visible"/>
                                      </p:to>
                                    </p:set>
                                    <p:anim calcmode="lin" valueType="num">
                                      <p:cBhvr additive="base">
                                        <p:cTn id="121" dur="1000" fill="hold"/>
                                        <p:tgtEl>
                                          <p:spTgt spid="656414"/>
                                        </p:tgtEl>
                                        <p:attrNameLst>
                                          <p:attrName>ppt_x</p:attrName>
                                        </p:attrNameLst>
                                      </p:cBhvr>
                                      <p:tavLst>
                                        <p:tav tm="0">
                                          <p:val>
                                            <p:strVal val="1+#ppt_w/2"/>
                                          </p:val>
                                        </p:tav>
                                        <p:tav tm="100000">
                                          <p:val>
                                            <p:strVal val="#ppt_x"/>
                                          </p:val>
                                        </p:tav>
                                      </p:tavLst>
                                    </p:anim>
                                    <p:anim calcmode="lin" valueType="num">
                                      <p:cBhvr additive="base">
                                        <p:cTn id="122" dur="1000" fill="hold"/>
                                        <p:tgtEl>
                                          <p:spTgt spid="656414"/>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656415"/>
                                        </p:tgtEl>
                                        <p:attrNameLst>
                                          <p:attrName>style.visibility</p:attrName>
                                        </p:attrNameLst>
                                      </p:cBhvr>
                                      <p:to>
                                        <p:strVal val="visible"/>
                                      </p:to>
                                    </p:set>
                                    <p:anim calcmode="lin" valueType="num">
                                      <p:cBhvr additive="base">
                                        <p:cTn id="125" dur="1000" fill="hold"/>
                                        <p:tgtEl>
                                          <p:spTgt spid="656415"/>
                                        </p:tgtEl>
                                        <p:attrNameLst>
                                          <p:attrName>ppt_x</p:attrName>
                                        </p:attrNameLst>
                                      </p:cBhvr>
                                      <p:tavLst>
                                        <p:tav tm="0">
                                          <p:val>
                                            <p:strVal val="1+#ppt_w/2"/>
                                          </p:val>
                                        </p:tav>
                                        <p:tav tm="100000">
                                          <p:val>
                                            <p:strVal val="#ppt_x"/>
                                          </p:val>
                                        </p:tav>
                                      </p:tavLst>
                                    </p:anim>
                                    <p:anim calcmode="lin" valueType="num">
                                      <p:cBhvr additive="base">
                                        <p:cTn id="126" dur="1000" fill="hold"/>
                                        <p:tgtEl>
                                          <p:spTgt spid="656415"/>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656417"/>
                                        </p:tgtEl>
                                        <p:attrNameLst>
                                          <p:attrName>style.visibility</p:attrName>
                                        </p:attrNameLst>
                                      </p:cBhvr>
                                      <p:to>
                                        <p:strVal val="visible"/>
                                      </p:to>
                                    </p:set>
                                    <p:anim calcmode="lin" valueType="num">
                                      <p:cBhvr additive="base">
                                        <p:cTn id="129" dur="1000" fill="hold"/>
                                        <p:tgtEl>
                                          <p:spTgt spid="656417"/>
                                        </p:tgtEl>
                                        <p:attrNameLst>
                                          <p:attrName>ppt_x</p:attrName>
                                        </p:attrNameLst>
                                      </p:cBhvr>
                                      <p:tavLst>
                                        <p:tav tm="0">
                                          <p:val>
                                            <p:strVal val="1+#ppt_w/2"/>
                                          </p:val>
                                        </p:tav>
                                        <p:tav tm="100000">
                                          <p:val>
                                            <p:strVal val="#ppt_x"/>
                                          </p:val>
                                        </p:tav>
                                      </p:tavLst>
                                    </p:anim>
                                    <p:anim calcmode="lin" valueType="num">
                                      <p:cBhvr additive="base">
                                        <p:cTn id="130" dur="1000" fill="hold"/>
                                        <p:tgtEl>
                                          <p:spTgt spid="656417"/>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656419"/>
                                        </p:tgtEl>
                                        <p:attrNameLst>
                                          <p:attrName>style.visibility</p:attrName>
                                        </p:attrNameLst>
                                      </p:cBhvr>
                                      <p:to>
                                        <p:strVal val="visible"/>
                                      </p:to>
                                    </p:set>
                                    <p:anim calcmode="lin" valueType="num">
                                      <p:cBhvr additive="base">
                                        <p:cTn id="133" dur="1000" fill="hold"/>
                                        <p:tgtEl>
                                          <p:spTgt spid="656419"/>
                                        </p:tgtEl>
                                        <p:attrNameLst>
                                          <p:attrName>ppt_x</p:attrName>
                                        </p:attrNameLst>
                                      </p:cBhvr>
                                      <p:tavLst>
                                        <p:tav tm="0">
                                          <p:val>
                                            <p:strVal val="1+#ppt_w/2"/>
                                          </p:val>
                                        </p:tav>
                                        <p:tav tm="100000">
                                          <p:val>
                                            <p:strVal val="#ppt_x"/>
                                          </p:val>
                                        </p:tav>
                                      </p:tavLst>
                                    </p:anim>
                                    <p:anim calcmode="lin" valueType="num">
                                      <p:cBhvr additive="base">
                                        <p:cTn id="134" dur="1000" fill="hold"/>
                                        <p:tgtEl>
                                          <p:spTgt spid="656419"/>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656420"/>
                                        </p:tgtEl>
                                        <p:attrNameLst>
                                          <p:attrName>style.visibility</p:attrName>
                                        </p:attrNameLst>
                                      </p:cBhvr>
                                      <p:to>
                                        <p:strVal val="visible"/>
                                      </p:to>
                                    </p:set>
                                    <p:anim calcmode="lin" valueType="num">
                                      <p:cBhvr additive="base">
                                        <p:cTn id="137" dur="1000" fill="hold"/>
                                        <p:tgtEl>
                                          <p:spTgt spid="656420"/>
                                        </p:tgtEl>
                                        <p:attrNameLst>
                                          <p:attrName>ppt_x</p:attrName>
                                        </p:attrNameLst>
                                      </p:cBhvr>
                                      <p:tavLst>
                                        <p:tav tm="0">
                                          <p:val>
                                            <p:strVal val="1+#ppt_w/2"/>
                                          </p:val>
                                        </p:tav>
                                        <p:tav tm="100000">
                                          <p:val>
                                            <p:strVal val="#ppt_x"/>
                                          </p:val>
                                        </p:tav>
                                      </p:tavLst>
                                    </p:anim>
                                    <p:anim calcmode="lin" valueType="num">
                                      <p:cBhvr additive="base">
                                        <p:cTn id="138" dur="1000" fill="hold"/>
                                        <p:tgtEl>
                                          <p:spTgt spid="656420"/>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6" presetClass="entr" presetSubtype="16" fill="hold" nodeType="clickEffect">
                                  <p:stCondLst>
                                    <p:cond delay="0"/>
                                  </p:stCondLst>
                                  <p:childTnLst>
                                    <p:set>
                                      <p:cBhvr>
                                        <p:cTn id="142" dur="1" fill="hold">
                                          <p:stCondLst>
                                            <p:cond delay="0"/>
                                          </p:stCondLst>
                                        </p:cTn>
                                        <p:tgtEl>
                                          <p:spTgt spid="656386">
                                            <p:txEl>
                                              <p:pRg st="11" end="11"/>
                                            </p:txEl>
                                          </p:spTgt>
                                        </p:tgtEl>
                                        <p:attrNameLst>
                                          <p:attrName>style.visibility</p:attrName>
                                        </p:attrNameLst>
                                      </p:cBhvr>
                                      <p:to>
                                        <p:strVal val="visible"/>
                                      </p:to>
                                    </p:set>
                                    <p:animEffect transition="in" filter="circle(in)">
                                      <p:cBhvr>
                                        <p:cTn id="143" dur="2000"/>
                                        <p:tgtEl>
                                          <p:spTgt spid="65638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416" grpId="0"/>
      <p:bldP spid="656388" grpId="0" animBg="1"/>
      <p:bldP spid="656389" grpId="0" animBg="1"/>
      <p:bldP spid="656392" grpId="0" animBg="1"/>
      <p:bldP spid="656393" grpId="0" animBg="1"/>
      <p:bldP spid="656394" grpId="0" animBg="1"/>
      <p:bldP spid="656395" grpId="0" animBg="1"/>
      <p:bldP spid="656396" grpId="0" animBg="1"/>
      <p:bldP spid="656404" grpId="0" animBg="1"/>
      <p:bldP spid="656405" grpId="0" animBg="1"/>
      <p:bldP spid="656406" grpId="0" animBg="1"/>
      <p:bldP spid="656407" grpId="0" animBg="1"/>
      <p:bldP spid="656409" grpId="0" animBg="1"/>
      <p:bldP spid="656410" grpId="0" animBg="1"/>
      <p:bldP spid="656411" grpId="0"/>
      <p:bldP spid="656412" grpId="0"/>
      <p:bldP spid="656413" grpId="0"/>
      <p:bldP spid="656414" grpId="0"/>
      <p:bldP spid="656415" grpId="0"/>
      <p:bldP spid="656417" grpId="0"/>
      <p:bldP spid="656418" grpId="0" animBg="1"/>
      <p:bldP spid="656419" grpId="0" animBg="1"/>
      <p:bldP spid="6564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p:cNvSpPr>
          <p:nvPr>
            <p:ph type="body" idx="4294967295"/>
          </p:nvPr>
        </p:nvSpPr>
        <p:spPr>
          <a:xfrm>
            <a:off x="0" y="1052513"/>
            <a:ext cx="8569325" cy="5113337"/>
          </a:xfrm>
        </p:spPr>
        <p:txBody>
          <a:bodyPr/>
          <a:lstStyle/>
          <a:p>
            <a:pPr>
              <a:spcAft>
                <a:spcPct val="10000"/>
              </a:spcAft>
              <a:buFont typeface="Wingdings" pitchFamily="2" charset="2"/>
              <a:buChar char="l"/>
            </a:pPr>
            <a:r>
              <a:rPr lang="zh-CN" altLang="en-US" dirty="0">
                <a:latin typeface="+mn-ea"/>
                <a:ea typeface="+mn-ea"/>
              </a:rPr>
              <a:t>分区管理操作</a:t>
            </a:r>
            <a:r>
              <a:rPr lang="en-US" altLang="zh-CN" dirty="0">
                <a:latin typeface="+mn-ea"/>
                <a:ea typeface="+mn-ea"/>
              </a:rPr>
              <a:t>——</a:t>
            </a:r>
            <a:r>
              <a:rPr lang="zh-CN" altLang="en-US" dirty="0">
                <a:latin typeface="+mn-ea"/>
                <a:ea typeface="+mn-ea"/>
              </a:rPr>
              <a:t>分配</a:t>
            </a:r>
          </a:p>
          <a:p>
            <a:pPr lvl="1">
              <a:spcAft>
                <a:spcPct val="10000"/>
              </a:spcAft>
              <a:buFont typeface="Wingdings" pitchFamily="2" charset="2"/>
              <a:buNone/>
            </a:pPr>
            <a:r>
              <a:rPr lang="zh-CN" altLang="en-US" b="0" dirty="0">
                <a:latin typeface="仿宋_GB2312" pitchFamily="49" charset="-122"/>
                <a:ea typeface="仿宋_GB2312" pitchFamily="49" charset="-122"/>
              </a:rPr>
              <a:t>      </a:t>
            </a:r>
          </a:p>
        </p:txBody>
      </p:sp>
      <p:sp>
        <p:nvSpPr>
          <p:cNvPr id="305155"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3.2.2 </a:t>
            </a:r>
            <a:r>
              <a:rPr kumimoji="0" lang="zh-CN" altLang="en-US" sz="4000" b="1" dirty="0">
                <a:solidFill>
                  <a:srgbClr val="FE0000"/>
                </a:solidFill>
                <a:ea typeface="黑体" pitchFamily="49" charset="-122"/>
                <a:cs typeface="Times New Roman" pitchFamily="18" charset="0"/>
              </a:rPr>
              <a:t>动态分区</a:t>
            </a:r>
          </a:p>
        </p:txBody>
      </p:sp>
      <p:graphicFrame>
        <p:nvGraphicFramePr>
          <p:cNvPr id="305159" name="Object 7"/>
          <p:cNvGraphicFramePr>
            <a:graphicFrameLocks noChangeAspect="1"/>
          </p:cNvGraphicFramePr>
          <p:nvPr>
            <p:extLst>
              <p:ext uri="{D42A27DB-BD31-4B8C-83A1-F6EECF244321}">
                <p14:modId xmlns:p14="http://schemas.microsoft.com/office/powerpoint/2010/main" val="198431305"/>
              </p:ext>
            </p:extLst>
          </p:nvPr>
        </p:nvGraphicFramePr>
        <p:xfrm>
          <a:off x="3201988" y="1781646"/>
          <a:ext cx="2233612" cy="4311650"/>
        </p:xfrm>
        <a:graphic>
          <a:graphicData uri="http://schemas.openxmlformats.org/presentationml/2006/ole">
            <mc:AlternateContent xmlns:mc="http://schemas.openxmlformats.org/markup-compatibility/2006">
              <mc:Choice xmlns:v="urn:schemas-microsoft-com:vml" Requires="v">
                <p:oleObj spid="_x0000_s305361" name="Visio" r:id="rId3" imgW="1111617" imgH="2144622" progId="Visio.Drawing.11">
                  <p:embed/>
                </p:oleObj>
              </mc:Choice>
              <mc:Fallback>
                <p:oleObj name="Visio" r:id="rId3" imgW="1111617" imgH="2144622"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1988" y="1781646"/>
                        <a:ext cx="2233612" cy="431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5154">
                                            <p:txEl>
                                              <p:pRg st="0" end="0"/>
                                            </p:txEl>
                                          </p:spTgt>
                                        </p:tgtEl>
                                        <p:attrNameLst>
                                          <p:attrName>style.visibility</p:attrName>
                                        </p:attrNameLst>
                                      </p:cBhvr>
                                      <p:to>
                                        <p:strVal val="visible"/>
                                      </p:to>
                                    </p:set>
                                    <p:anim calcmode="lin" valueType="num">
                                      <p:cBhvr additive="base">
                                        <p:cTn id="7" dur="500" fill="hold"/>
                                        <p:tgtEl>
                                          <p:spTgt spid="3051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51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05159"/>
                                        </p:tgtEl>
                                        <p:attrNameLst>
                                          <p:attrName>style.visibility</p:attrName>
                                        </p:attrNameLst>
                                      </p:cBhvr>
                                      <p:to>
                                        <p:strVal val="visible"/>
                                      </p:to>
                                    </p:set>
                                    <p:animEffect transition="in" filter="circle(in)">
                                      <p:cBhvr>
                                        <p:cTn id="13" dur="2000"/>
                                        <p:tgtEl>
                                          <p:spTgt spid="305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p:cNvSpPr>
          <p:nvPr>
            <p:ph type="body" idx="4294967295"/>
          </p:nvPr>
        </p:nvSpPr>
        <p:spPr>
          <a:xfrm>
            <a:off x="0" y="1052513"/>
            <a:ext cx="8569325" cy="5113337"/>
          </a:xfrm>
        </p:spPr>
        <p:txBody>
          <a:bodyPr/>
          <a:lstStyle/>
          <a:p>
            <a:pPr>
              <a:lnSpc>
                <a:spcPct val="120000"/>
              </a:lnSpc>
              <a:spcAft>
                <a:spcPct val="10000"/>
              </a:spcAft>
              <a:buFont typeface="Wingdings" pitchFamily="2" charset="2"/>
              <a:buChar char="l"/>
            </a:pPr>
            <a:r>
              <a:rPr lang="zh-CN" altLang="en-US" dirty="0">
                <a:latin typeface="+mn-ea"/>
                <a:ea typeface="+mn-ea"/>
              </a:rPr>
              <a:t>分区管理操作</a:t>
            </a:r>
            <a:r>
              <a:rPr lang="en-US" altLang="zh-CN" dirty="0">
                <a:latin typeface="+mn-ea"/>
                <a:ea typeface="+mn-ea"/>
              </a:rPr>
              <a:t>——</a:t>
            </a:r>
            <a:r>
              <a:rPr lang="zh-CN" altLang="en-US" dirty="0">
                <a:latin typeface="+mn-ea"/>
                <a:ea typeface="+mn-ea"/>
              </a:rPr>
              <a:t>回收</a:t>
            </a:r>
          </a:p>
          <a:p>
            <a:pPr lvl="1">
              <a:lnSpc>
                <a:spcPct val="120000"/>
              </a:lnSpc>
              <a:spcAft>
                <a:spcPct val="10000"/>
              </a:spcAft>
              <a:buFont typeface="Wingdings" pitchFamily="2" charset="2"/>
              <a:buChar char="Ø"/>
            </a:pPr>
            <a:r>
              <a:rPr lang="zh-CN" altLang="en-US" b="0" dirty="0">
                <a:latin typeface="+mn-ea"/>
                <a:ea typeface="+mn-ea"/>
              </a:rPr>
              <a:t>当进程运行完毕释放内存时，需</a:t>
            </a:r>
            <a:r>
              <a:rPr lang="zh-CN" altLang="en-US" b="0" dirty="0">
                <a:solidFill>
                  <a:srgbClr val="FF0000"/>
                </a:solidFill>
                <a:latin typeface="+mn-ea"/>
                <a:ea typeface="+mn-ea"/>
              </a:rPr>
              <a:t>合并</a:t>
            </a:r>
            <a:r>
              <a:rPr lang="zh-CN" altLang="en-US" b="0" dirty="0">
                <a:latin typeface="+mn-ea"/>
                <a:ea typeface="+mn-ea"/>
              </a:rPr>
              <a:t>相邻的空闲分区，形成大的分区，称为合并技术。</a:t>
            </a:r>
          </a:p>
          <a:p>
            <a:pPr lvl="1">
              <a:lnSpc>
                <a:spcPct val="120000"/>
              </a:lnSpc>
              <a:spcAft>
                <a:spcPct val="10000"/>
              </a:spcAft>
              <a:buFont typeface="Wingdings" pitchFamily="2" charset="2"/>
              <a:buChar char="Ø"/>
            </a:pPr>
            <a:r>
              <a:rPr lang="zh-CN" altLang="en-US" b="0" dirty="0">
                <a:latin typeface="+mn-ea"/>
                <a:ea typeface="+mn-ea"/>
              </a:rPr>
              <a:t>系统根据回收区的首址，从空闲区链中找到相应的插入点，此时可能出现以下四种情况之一。</a:t>
            </a:r>
          </a:p>
        </p:txBody>
      </p:sp>
      <p:sp>
        <p:nvSpPr>
          <p:cNvPr id="310275"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3.2.2 </a:t>
            </a:r>
            <a:r>
              <a:rPr kumimoji="0" lang="zh-CN" altLang="en-US" sz="4000" b="1" dirty="0">
                <a:solidFill>
                  <a:srgbClr val="FE0000"/>
                </a:solidFill>
                <a:ea typeface="黑体" pitchFamily="49" charset="-122"/>
                <a:cs typeface="Times New Roman" pitchFamily="18" charset="0"/>
              </a:rPr>
              <a:t>动态分区</a:t>
            </a:r>
          </a:p>
        </p:txBody>
      </p:sp>
      <p:graphicFrame>
        <p:nvGraphicFramePr>
          <p:cNvPr id="310306" name="Group 34"/>
          <p:cNvGraphicFramePr>
            <a:graphicFrameLocks noGrp="1"/>
          </p:cNvGraphicFramePr>
          <p:nvPr>
            <p:extLst>
              <p:ext uri="{D42A27DB-BD31-4B8C-83A1-F6EECF244321}">
                <p14:modId xmlns:p14="http://schemas.microsoft.com/office/powerpoint/2010/main" val="3609472737"/>
              </p:ext>
            </p:extLst>
          </p:nvPr>
        </p:nvGraphicFramePr>
        <p:xfrm>
          <a:off x="1476375" y="3774152"/>
          <a:ext cx="1176338" cy="2161160"/>
        </p:xfrm>
        <a:graphic>
          <a:graphicData uri="http://schemas.openxmlformats.org/drawingml/2006/table">
            <a:tbl>
              <a:tblPr/>
              <a:tblGrid>
                <a:gridCol w="1176338">
                  <a:extLst>
                    <a:ext uri="{9D8B030D-6E8A-4147-A177-3AD203B41FA5}">
                      <a16:colId xmlns:a16="http://schemas.microsoft.com/office/drawing/2014/main" val="20000"/>
                    </a:ext>
                  </a:extLst>
                </a:gridCol>
              </a:tblGrid>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1" i="0" u="none" strike="noStrike" cap="none" normalizeH="0" baseline="0">
                          <a:ln>
                            <a:noFill/>
                          </a:ln>
                          <a:solidFill>
                            <a:schemeClr val="tx1"/>
                          </a:solidFill>
                          <a:effectLst/>
                          <a:latin typeface="Times New Roman" pitchFamily="18" charset="0"/>
                          <a:ea typeface="宋体" charset="-122"/>
                        </a:rPr>
                        <a:t>分配</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1" i="0" u="none" strike="noStrike" cap="none" normalizeH="0" baseline="0" dirty="0">
                          <a:ln>
                            <a:noFill/>
                          </a:ln>
                          <a:solidFill>
                            <a:srgbClr val="FF0000"/>
                          </a:solidFill>
                          <a:effectLst/>
                          <a:latin typeface="Times New Roman" pitchFamily="18" charset="0"/>
                          <a:ea typeface="宋体" charset="-122"/>
                        </a:rPr>
                        <a:t>回收区</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1" i="0" u="none" strike="noStrike" cap="none" normalizeH="0" baseline="0">
                          <a:ln>
                            <a:noFill/>
                          </a:ln>
                          <a:solidFill>
                            <a:schemeClr val="tx1"/>
                          </a:solidFill>
                          <a:effectLst/>
                          <a:latin typeface="Times New Roman" pitchFamily="18" charset="0"/>
                          <a:ea typeface="宋体" charset="-122"/>
                        </a:rPr>
                        <a:t>分配</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10323" name="Group 51"/>
          <p:cNvGraphicFramePr>
            <a:graphicFrameLocks noGrp="1"/>
          </p:cNvGraphicFramePr>
          <p:nvPr>
            <p:extLst>
              <p:ext uri="{D42A27DB-BD31-4B8C-83A1-F6EECF244321}">
                <p14:modId xmlns:p14="http://schemas.microsoft.com/office/powerpoint/2010/main" val="2442637185"/>
              </p:ext>
            </p:extLst>
          </p:nvPr>
        </p:nvGraphicFramePr>
        <p:xfrm>
          <a:off x="3132138" y="3774152"/>
          <a:ext cx="1176337" cy="2161160"/>
        </p:xfrm>
        <a:graphic>
          <a:graphicData uri="http://schemas.openxmlformats.org/drawingml/2006/table">
            <a:tbl>
              <a:tblPr/>
              <a:tblGrid>
                <a:gridCol w="1176337">
                  <a:extLst>
                    <a:ext uri="{9D8B030D-6E8A-4147-A177-3AD203B41FA5}">
                      <a16:colId xmlns:a16="http://schemas.microsoft.com/office/drawing/2014/main" val="20000"/>
                    </a:ext>
                  </a:extLst>
                </a:gridCol>
              </a:tblGrid>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1" i="0" u="none" strike="noStrike" cap="none" normalizeH="0" baseline="0">
                          <a:ln>
                            <a:noFill/>
                          </a:ln>
                          <a:solidFill>
                            <a:schemeClr val="tx1"/>
                          </a:solidFill>
                          <a:effectLst/>
                          <a:latin typeface="Times New Roman" pitchFamily="18" charset="0"/>
                          <a:ea typeface="宋体" charset="-122"/>
                        </a:rPr>
                        <a:t>未分配</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1" i="0" u="none" strike="noStrike" cap="none" normalizeH="0" baseline="0" dirty="0">
                          <a:ln>
                            <a:noFill/>
                          </a:ln>
                          <a:solidFill>
                            <a:srgbClr val="FF0000"/>
                          </a:solidFill>
                          <a:effectLst/>
                          <a:latin typeface="Times New Roman" pitchFamily="18" charset="0"/>
                          <a:ea typeface="宋体" charset="-122"/>
                        </a:rPr>
                        <a:t>回收区</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1" i="0" u="none" strike="noStrike" cap="none" normalizeH="0" baseline="0">
                          <a:ln>
                            <a:noFill/>
                          </a:ln>
                          <a:solidFill>
                            <a:schemeClr val="tx1"/>
                          </a:solidFill>
                          <a:effectLst/>
                          <a:latin typeface="Times New Roman" pitchFamily="18" charset="0"/>
                          <a:ea typeface="宋体" charset="-122"/>
                        </a:rPr>
                        <a:t>分配</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10353" name="Group 81"/>
          <p:cNvGraphicFramePr>
            <a:graphicFrameLocks noGrp="1"/>
          </p:cNvGraphicFramePr>
          <p:nvPr>
            <p:extLst>
              <p:ext uri="{D42A27DB-BD31-4B8C-83A1-F6EECF244321}">
                <p14:modId xmlns:p14="http://schemas.microsoft.com/office/powerpoint/2010/main" val="3342146063"/>
              </p:ext>
            </p:extLst>
          </p:nvPr>
        </p:nvGraphicFramePr>
        <p:xfrm>
          <a:off x="4835525" y="3774152"/>
          <a:ext cx="1176338" cy="2161160"/>
        </p:xfrm>
        <a:graphic>
          <a:graphicData uri="http://schemas.openxmlformats.org/drawingml/2006/table">
            <a:tbl>
              <a:tblPr/>
              <a:tblGrid>
                <a:gridCol w="1176338">
                  <a:extLst>
                    <a:ext uri="{9D8B030D-6E8A-4147-A177-3AD203B41FA5}">
                      <a16:colId xmlns:a16="http://schemas.microsoft.com/office/drawing/2014/main" val="20000"/>
                    </a:ext>
                  </a:extLst>
                </a:gridCol>
              </a:tblGrid>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1" i="0" u="none" strike="noStrike" cap="none" normalizeH="0" baseline="0">
                          <a:ln>
                            <a:noFill/>
                          </a:ln>
                          <a:solidFill>
                            <a:schemeClr val="tx1"/>
                          </a:solidFill>
                          <a:effectLst/>
                          <a:latin typeface="Times New Roman" pitchFamily="18" charset="0"/>
                          <a:ea typeface="宋体" charset="-122"/>
                        </a:rPr>
                        <a:t>分配</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1" i="0" u="none" strike="noStrike" cap="none" normalizeH="0" baseline="0" dirty="0">
                          <a:ln>
                            <a:noFill/>
                          </a:ln>
                          <a:solidFill>
                            <a:srgbClr val="FF0000"/>
                          </a:solidFill>
                          <a:effectLst/>
                          <a:latin typeface="Times New Roman" pitchFamily="18" charset="0"/>
                          <a:ea typeface="宋体" charset="-122"/>
                        </a:rPr>
                        <a:t>回收区</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1" i="0" u="none" strike="noStrike" cap="none" normalizeH="0" baseline="0">
                          <a:ln>
                            <a:noFill/>
                          </a:ln>
                          <a:solidFill>
                            <a:schemeClr val="tx1"/>
                          </a:solidFill>
                          <a:effectLst/>
                          <a:latin typeface="Times New Roman" pitchFamily="18" charset="0"/>
                          <a:ea typeface="宋体" charset="-122"/>
                        </a:rPr>
                        <a:t>未分配</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10399" name="Group 127"/>
          <p:cNvGraphicFramePr>
            <a:graphicFrameLocks noGrp="1"/>
          </p:cNvGraphicFramePr>
          <p:nvPr>
            <p:extLst>
              <p:ext uri="{D42A27DB-BD31-4B8C-83A1-F6EECF244321}">
                <p14:modId xmlns:p14="http://schemas.microsoft.com/office/powerpoint/2010/main" val="781260410"/>
              </p:ext>
            </p:extLst>
          </p:nvPr>
        </p:nvGraphicFramePr>
        <p:xfrm>
          <a:off x="6708775" y="3774152"/>
          <a:ext cx="1176338" cy="2161160"/>
        </p:xfrm>
        <a:graphic>
          <a:graphicData uri="http://schemas.openxmlformats.org/drawingml/2006/table">
            <a:tbl>
              <a:tblPr/>
              <a:tblGrid>
                <a:gridCol w="1176338">
                  <a:extLst>
                    <a:ext uri="{9D8B030D-6E8A-4147-A177-3AD203B41FA5}">
                      <a16:colId xmlns:a16="http://schemas.microsoft.com/office/drawing/2014/main" val="20000"/>
                    </a:ext>
                  </a:extLst>
                </a:gridCol>
              </a:tblGrid>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1" i="0" u="none" strike="noStrike" cap="none" normalizeH="0" baseline="0">
                          <a:ln>
                            <a:noFill/>
                          </a:ln>
                          <a:solidFill>
                            <a:schemeClr val="tx1"/>
                          </a:solidFill>
                          <a:effectLst/>
                          <a:latin typeface="Times New Roman" pitchFamily="18" charset="0"/>
                          <a:ea typeface="宋体" charset="-122"/>
                        </a:rPr>
                        <a:t>未分配</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1" i="0" u="none" strike="noStrike" cap="none" normalizeH="0" baseline="0" dirty="0">
                          <a:ln>
                            <a:noFill/>
                          </a:ln>
                          <a:solidFill>
                            <a:srgbClr val="FF0000"/>
                          </a:solidFill>
                          <a:effectLst/>
                          <a:latin typeface="Times New Roman" pitchFamily="18" charset="0"/>
                          <a:ea typeface="宋体" charset="-122"/>
                        </a:rPr>
                        <a:t>回收区</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1" i="0" u="none" strike="noStrike" cap="none" normalizeH="0" baseline="0">
                          <a:ln>
                            <a:noFill/>
                          </a:ln>
                          <a:solidFill>
                            <a:schemeClr val="tx1"/>
                          </a:solidFill>
                          <a:effectLst/>
                          <a:latin typeface="Times New Roman" pitchFamily="18" charset="0"/>
                          <a:ea typeface="宋体" charset="-122"/>
                        </a:rPr>
                        <a:t>未分配</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40000"/>
                        </a:lnSpc>
                        <a:spcBef>
                          <a:spcPct val="0"/>
                        </a:spcBef>
                        <a:spcAft>
                          <a:spcPct val="0"/>
                        </a:spcAft>
                        <a:buClrTx/>
                        <a:buSzTx/>
                        <a:buFont typeface="Arial" charset="0"/>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0274">
                                            <p:txEl>
                                              <p:pRg st="0" end="0"/>
                                            </p:txEl>
                                          </p:spTgt>
                                        </p:tgtEl>
                                        <p:attrNameLst>
                                          <p:attrName>style.visibility</p:attrName>
                                        </p:attrNameLst>
                                      </p:cBhvr>
                                      <p:to>
                                        <p:strVal val="visible"/>
                                      </p:to>
                                    </p:set>
                                    <p:anim calcmode="lin" valueType="num">
                                      <p:cBhvr additive="base">
                                        <p:cTn id="7" dur="500" fill="hold"/>
                                        <p:tgtEl>
                                          <p:spTgt spid="3102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02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0274">
                                            <p:txEl>
                                              <p:pRg st="1" end="1"/>
                                            </p:txEl>
                                          </p:spTgt>
                                        </p:tgtEl>
                                        <p:attrNameLst>
                                          <p:attrName>style.visibility</p:attrName>
                                        </p:attrNameLst>
                                      </p:cBhvr>
                                      <p:to>
                                        <p:strVal val="visible"/>
                                      </p:to>
                                    </p:set>
                                    <p:anim calcmode="lin" valueType="num">
                                      <p:cBhvr additive="base">
                                        <p:cTn id="13" dur="500" fill="hold"/>
                                        <p:tgtEl>
                                          <p:spTgt spid="31027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02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0274">
                                            <p:txEl>
                                              <p:pRg st="2" end="2"/>
                                            </p:txEl>
                                          </p:spTgt>
                                        </p:tgtEl>
                                        <p:attrNameLst>
                                          <p:attrName>style.visibility</p:attrName>
                                        </p:attrNameLst>
                                      </p:cBhvr>
                                      <p:to>
                                        <p:strVal val="visible"/>
                                      </p:to>
                                    </p:set>
                                    <p:anim calcmode="lin" valueType="num">
                                      <p:cBhvr additive="base">
                                        <p:cTn id="19" dur="500" fill="hold"/>
                                        <p:tgtEl>
                                          <p:spTgt spid="31027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02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10306"/>
                                        </p:tgtEl>
                                        <p:attrNameLst>
                                          <p:attrName>style.visibility</p:attrName>
                                        </p:attrNameLst>
                                      </p:cBhvr>
                                      <p:to>
                                        <p:strVal val="visible"/>
                                      </p:to>
                                    </p:set>
                                    <p:animEffect transition="in" filter="circle(in)">
                                      <p:cBhvr>
                                        <p:cTn id="25" dur="2000"/>
                                        <p:tgtEl>
                                          <p:spTgt spid="310306"/>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10323"/>
                                        </p:tgtEl>
                                        <p:attrNameLst>
                                          <p:attrName>style.visibility</p:attrName>
                                        </p:attrNameLst>
                                      </p:cBhvr>
                                      <p:to>
                                        <p:strVal val="visible"/>
                                      </p:to>
                                    </p:set>
                                    <p:animEffect transition="in" filter="circle(in)">
                                      <p:cBhvr>
                                        <p:cTn id="30" dur="2000"/>
                                        <p:tgtEl>
                                          <p:spTgt spid="310323"/>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10353"/>
                                        </p:tgtEl>
                                        <p:attrNameLst>
                                          <p:attrName>style.visibility</p:attrName>
                                        </p:attrNameLst>
                                      </p:cBhvr>
                                      <p:to>
                                        <p:strVal val="visible"/>
                                      </p:to>
                                    </p:set>
                                    <p:animEffect transition="in" filter="circle(in)">
                                      <p:cBhvr>
                                        <p:cTn id="35" dur="2000"/>
                                        <p:tgtEl>
                                          <p:spTgt spid="310353"/>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310399"/>
                                        </p:tgtEl>
                                        <p:attrNameLst>
                                          <p:attrName>style.visibility</p:attrName>
                                        </p:attrNameLst>
                                      </p:cBhvr>
                                      <p:to>
                                        <p:strVal val="visible"/>
                                      </p:to>
                                    </p:set>
                                    <p:animEffect transition="in" filter="circle(in)">
                                      <p:cBhvr>
                                        <p:cTn id="40" dur="2000"/>
                                        <p:tgtEl>
                                          <p:spTgt spid="310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p:cNvSpPr>
          <p:nvPr>
            <p:ph type="body" idx="4294967295"/>
          </p:nvPr>
        </p:nvSpPr>
        <p:spPr>
          <a:xfrm>
            <a:off x="230832" y="1484784"/>
            <a:ext cx="8229600" cy="4525963"/>
          </a:xfrm>
        </p:spPr>
        <p:txBody>
          <a:bodyPr/>
          <a:lstStyle/>
          <a:p>
            <a:pPr>
              <a:lnSpc>
                <a:spcPct val="120000"/>
              </a:lnSpc>
              <a:buFont typeface="Wingdings" pitchFamily="2" charset="2"/>
              <a:buChar char="l"/>
            </a:pPr>
            <a:r>
              <a:rPr lang="zh-CN" altLang="en-US" sz="2400" b="0" dirty="0">
                <a:latin typeface="+mn-ea"/>
                <a:ea typeface="+mn-ea"/>
              </a:rPr>
              <a:t>静态划分方案限制了系统中活跃进程的数目。并且，只能运行不超过分区大小的进程，如果进程远远小于分区大小，则内存空间的利用率非常低。</a:t>
            </a:r>
          </a:p>
          <a:p>
            <a:pPr>
              <a:lnSpc>
                <a:spcPct val="120000"/>
              </a:lnSpc>
            </a:pPr>
            <a:endParaRPr lang="zh-CN" altLang="en-US" sz="2400" b="0" dirty="0">
              <a:latin typeface="+mn-ea"/>
              <a:ea typeface="+mn-ea"/>
            </a:endParaRPr>
          </a:p>
          <a:p>
            <a:pPr>
              <a:lnSpc>
                <a:spcPct val="120000"/>
              </a:lnSpc>
              <a:buFont typeface="Wingdings" pitchFamily="2" charset="2"/>
              <a:buChar char="l"/>
            </a:pPr>
            <a:r>
              <a:rPr lang="zh-CN" altLang="en-US" sz="2400" b="0" dirty="0">
                <a:latin typeface="+mn-ea"/>
                <a:ea typeface="+mn-ea"/>
              </a:rPr>
              <a:t>动态划分方案使存储管理复杂化，并且需要系统付出紧凑的额外开销。</a:t>
            </a:r>
          </a:p>
          <a:p>
            <a:pPr>
              <a:lnSpc>
                <a:spcPct val="120000"/>
              </a:lnSpc>
            </a:pPr>
            <a:endParaRPr lang="zh-CN" altLang="en-US" sz="2400" b="0" dirty="0">
              <a:latin typeface="+mn-ea"/>
              <a:ea typeface="+mn-ea"/>
            </a:endParaRPr>
          </a:p>
          <a:p>
            <a:pPr>
              <a:lnSpc>
                <a:spcPct val="120000"/>
              </a:lnSpc>
              <a:buFont typeface="Wingdings" pitchFamily="2" charset="2"/>
              <a:buChar char="l"/>
            </a:pPr>
            <a:r>
              <a:rPr lang="zh-CN" altLang="en-US" sz="2400" dirty="0">
                <a:solidFill>
                  <a:srgbClr val="FF0000"/>
                </a:solidFill>
                <a:latin typeface="+mn-ea"/>
                <a:ea typeface="+mn-ea"/>
              </a:rPr>
              <a:t>伙伴系统</a:t>
            </a:r>
            <a:r>
              <a:rPr lang="zh-CN" altLang="en-US" sz="2400" b="0" dirty="0">
                <a:latin typeface="+mn-ea"/>
                <a:ea typeface="+mn-ea"/>
              </a:rPr>
              <a:t>（</a:t>
            </a:r>
            <a:r>
              <a:rPr lang="en-US" altLang="zh-CN" sz="2400" b="0" dirty="0">
                <a:latin typeface="+mn-ea"/>
                <a:ea typeface="+mn-ea"/>
              </a:rPr>
              <a:t>Buddy System</a:t>
            </a:r>
            <a:r>
              <a:rPr lang="zh-CN" altLang="en-US" sz="2400" b="0" dirty="0">
                <a:latin typeface="+mn-ea"/>
                <a:ea typeface="+mn-ea"/>
              </a:rPr>
              <a:t>）：综合静态划分技术和动态划分技术的优点</a:t>
            </a:r>
          </a:p>
        </p:txBody>
      </p:sp>
      <p:sp>
        <p:nvSpPr>
          <p:cNvPr id="328708"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3.2.3 </a:t>
            </a:r>
            <a:r>
              <a:rPr kumimoji="0" lang="zh-CN" altLang="en-US" sz="4000" b="1" dirty="0">
                <a:solidFill>
                  <a:srgbClr val="FE0000"/>
                </a:solidFill>
                <a:ea typeface="黑体" pitchFamily="49" charset="-122"/>
                <a:cs typeface="Times New Roman" pitchFamily="18" charset="0"/>
              </a:rPr>
              <a:t>伙伴系统</a:t>
            </a:r>
          </a:p>
        </p:txBody>
      </p:sp>
    </p:spTree>
    <p:extLst>
      <p:ext uri="{BB962C8B-B14F-4D97-AF65-F5344CB8AC3E}">
        <p14:creationId xmlns:p14="http://schemas.microsoft.com/office/powerpoint/2010/main" val="3174731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8706">
                                            <p:txEl>
                                              <p:pRg st="0" end="0"/>
                                            </p:txEl>
                                          </p:spTgt>
                                        </p:tgtEl>
                                        <p:attrNameLst>
                                          <p:attrName>style.visibility</p:attrName>
                                        </p:attrNameLst>
                                      </p:cBhvr>
                                      <p:to>
                                        <p:strVal val="visible"/>
                                      </p:to>
                                    </p:set>
                                    <p:anim calcmode="lin" valueType="num">
                                      <p:cBhvr additive="base">
                                        <p:cTn id="7" dur="1000" fill="hold"/>
                                        <p:tgtEl>
                                          <p:spTgt spid="32870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87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8706">
                                            <p:txEl>
                                              <p:pRg st="2" end="2"/>
                                            </p:txEl>
                                          </p:spTgt>
                                        </p:tgtEl>
                                        <p:attrNameLst>
                                          <p:attrName>style.visibility</p:attrName>
                                        </p:attrNameLst>
                                      </p:cBhvr>
                                      <p:to>
                                        <p:strVal val="visible"/>
                                      </p:to>
                                    </p:set>
                                    <p:anim calcmode="lin" valueType="num">
                                      <p:cBhvr additive="base">
                                        <p:cTn id="13" dur="1000" fill="hold"/>
                                        <p:tgtEl>
                                          <p:spTgt spid="328706">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287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8706">
                                            <p:txEl>
                                              <p:pRg st="4" end="4"/>
                                            </p:txEl>
                                          </p:spTgt>
                                        </p:tgtEl>
                                        <p:attrNameLst>
                                          <p:attrName>style.visibility</p:attrName>
                                        </p:attrNameLst>
                                      </p:cBhvr>
                                      <p:to>
                                        <p:strVal val="visible"/>
                                      </p:to>
                                    </p:set>
                                    <p:anim calcmode="lin" valueType="num">
                                      <p:cBhvr additive="base">
                                        <p:cTn id="19" dur="1000" fill="hold"/>
                                        <p:tgtEl>
                                          <p:spTgt spid="328706">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2870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
        <p:nvSpPr>
          <p:cNvPr id="564227" name="Rectangle 3"/>
          <p:cNvSpPr>
            <a:spLocks noGrp="1" noChangeArrowheads="1"/>
          </p:cNvSpPr>
          <p:nvPr>
            <p:ph type="body" idx="4294967295"/>
          </p:nvPr>
        </p:nvSpPr>
        <p:spPr>
          <a:xfrm>
            <a:off x="0" y="1052513"/>
            <a:ext cx="8820150" cy="4968875"/>
          </a:xfrm>
          <a:solidFill>
            <a:srgbClr val="FFFFFF"/>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lnSpc>
                <a:spcPct val="110000"/>
              </a:lnSpc>
              <a:spcAft>
                <a:spcPct val="20000"/>
              </a:spcAft>
              <a:buFont typeface="Wingdings" pitchFamily="2" charset="2"/>
              <a:buChar char="l"/>
            </a:pPr>
            <a:r>
              <a:rPr lang="zh-CN" altLang="en-US" dirty="0">
                <a:solidFill>
                  <a:srgbClr val="000000"/>
                </a:solidFill>
                <a:latin typeface="+mn-ea"/>
                <a:ea typeface="+mn-ea"/>
              </a:rPr>
              <a:t>空间分类（续）</a:t>
            </a:r>
          </a:p>
          <a:p>
            <a:pPr marL="914400" lvl="1" indent="-457200">
              <a:lnSpc>
                <a:spcPct val="110000"/>
              </a:lnSpc>
              <a:spcAft>
                <a:spcPct val="20000"/>
              </a:spcAft>
              <a:buFont typeface="Wingdings" pitchFamily="2" charset="2"/>
              <a:buChar char="Ø"/>
            </a:pPr>
            <a:r>
              <a:rPr lang="zh-CN" altLang="en-US" dirty="0">
                <a:latin typeface="+mn-ea"/>
                <a:ea typeface="+mn-ea"/>
              </a:rPr>
              <a:t>内存空间（物理空间）</a:t>
            </a:r>
          </a:p>
          <a:p>
            <a:pPr marL="1295400" lvl="2" indent="-381000">
              <a:lnSpc>
                <a:spcPct val="110000"/>
              </a:lnSpc>
              <a:spcAft>
                <a:spcPct val="20000"/>
              </a:spcAft>
              <a:buFont typeface="Wingdings" pitchFamily="2" charset="2"/>
              <a:buChar char="u"/>
            </a:pPr>
            <a:r>
              <a:rPr lang="zh-CN" altLang="en-US" sz="2400" b="0" dirty="0">
                <a:solidFill>
                  <a:srgbClr val="000000"/>
                </a:solidFill>
                <a:latin typeface="+mn-ea"/>
                <a:ea typeface="+mn-ea"/>
              </a:rPr>
              <a:t>内存是由若干个</a:t>
            </a:r>
            <a:r>
              <a:rPr lang="zh-CN" altLang="en-US" sz="2400" dirty="0">
                <a:solidFill>
                  <a:srgbClr val="FF0000"/>
                </a:solidFill>
                <a:latin typeface="+mn-ea"/>
                <a:ea typeface="+mn-ea"/>
              </a:rPr>
              <a:t>存储单元</a:t>
            </a:r>
            <a:r>
              <a:rPr lang="zh-CN" altLang="en-US" sz="2400" b="0" dirty="0">
                <a:solidFill>
                  <a:srgbClr val="000000"/>
                </a:solidFill>
                <a:latin typeface="+mn-ea"/>
                <a:ea typeface="+mn-ea"/>
              </a:rPr>
              <a:t>组成的，每个存储单元有一个编号，这种编号可唯一标识一个存储单元，称为内存地址（或</a:t>
            </a:r>
            <a:r>
              <a:rPr lang="zh-CN" altLang="en-US" sz="2400" dirty="0">
                <a:solidFill>
                  <a:srgbClr val="FF0000"/>
                </a:solidFill>
                <a:latin typeface="+mn-ea"/>
                <a:ea typeface="+mn-ea"/>
              </a:rPr>
              <a:t>物理地址</a:t>
            </a:r>
            <a:r>
              <a:rPr lang="zh-CN" altLang="en-US" sz="2400" b="0" dirty="0">
                <a:solidFill>
                  <a:srgbClr val="000000"/>
                </a:solidFill>
                <a:latin typeface="+mn-ea"/>
                <a:ea typeface="+mn-ea"/>
              </a:rPr>
              <a:t>）。</a:t>
            </a:r>
            <a:endParaRPr lang="en-US" altLang="zh-CN" sz="2400" b="0" dirty="0">
              <a:solidFill>
                <a:srgbClr val="000000"/>
              </a:solidFill>
              <a:latin typeface="+mn-ea"/>
              <a:ea typeface="+mn-ea"/>
            </a:endParaRPr>
          </a:p>
          <a:p>
            <a:pPr marL="1295400" lvl="2" indent="-381000">
              <a:lnSpc>
                <a:spcPct val="110000"/>
              </a:lnSpc>
              <a:spcAft>
                <a:spcPct val="20000"/>
              </a:spcAft>
              <a:buFont typeface="Wingdings" pitchFamily="2" charset="2"/>
              <a:buChar char="u"/>
            </a:pPr>
            <a:r>
              <a:rPr lang="zh-CN" altLang="en-US" sz="2400" b="0" dirty="0">
                <a:solidFill>
                  <a:srgbClr val="000000"/>
                </a:solidFill>
                <a:latin typeface="+mn-ea"/>
                <a:ea typeface="+mn-ea"/>
              </a:rPr>
              <a:t>内存地址的集合称为内存地址空间（或物理地址空间），简称内存空间（或</a:t>
            </a:r>
            <a:r>
              <a:rPr lang="zh-CN" altLang="en-US" sz="2400" dirty="0">
                <a:solidFill>
                  <a:srgbClr val="FF0000"/>
                </a:solidFill>
                <a:latin typeface="+mn-ea"/>
                <a:ea typeface="+mn-ea"/>
              </a:rPr>
              <a:t>物理空间</a:t>
            </a:r>
            <a:r>
              <a:rPr lang="zh-CN" altLang="en-US" sz="2400" b="0" dirty="0">
                <a:solidFill>
                  <a:srgbClr val="000000"/>
                </a:solidFill>
                <a:latin typeface="+mn-ea"/>
                <a:ea typeface="+mn-ea"/>
              </a:rPr>
              <a:t>）。</a:t>
            </a:r>
          </a:p>
          <a:p>
            <a:pPr marL="1295400" lvl="2" indent="-381000">
              <a:lnSpc>
                <a:spcPct val="110000"/>
              </a:lnSpc>
              <a:spcAft>
                <a:spcPct val="20000"/>
              </a:spcAft>
              <a:buFont typeface="Wingdings" pitchFamily="2" charset="2"/>
              <a:buChar char="u"/>
            </a:pPr>
            <a:r>
              <a:rPr lang="zh-CN" altLang="en-US" sz="2400" dirty="0">
                <a:solidFill>
                  <a:srgbClr val="FF0000"/>
                </a:solidFill>
                <a:latin typeface="+mn-ea"/>
                <a:ea typeface="+mn-ea"/>
              </a:rPr>
              <a:t>一维线性空间</a:t>
            </a:r>
            <a:r>
              <a:rPr lang="zh-CN" altLang="en-US" sz="2400" b="0" dirty="0">
                <a:solidFill>
                  <a:srgbClr val="000000"/>
                </a:solidFill>
                <a:latin typeface="+mn-ea"/>
                <a:ea typeface="+mn-ea"/>
              </a:rPr>
              <a:t>，编址顺序为</a:t>
            </a:r>
            <a:r>
              <a:rPr lang="en-US" altLang="zh-CN" sz="2400" b="0" dirty="0">
                <a:solidFill>
                  <a:srgbClr val="000000"/>
                </a:solidFill>
                <a:latin typeface="+mn-ea"/>
                <a:ea typeface="+mn-ea"/>
              </a:rPr>
              <a:t>0</a:t>
            </a:r>
            <a:r>
              <a:rPr lang="zh-CN" altLang="en-US" sz="2400" b="0" dirty="0">
                <a:solidFill>
                  <a:srgbClr val="000000"/>
                </a:solidFill>
                <a:latin typeface="+mn-ea"/>
                <a:ea typeface="+mn-ea"/>
              </a:rPr>
              <a:t>，</a:t>
            </a:r>
            <a:r>
              <a:rPr lang="en-US" altLang="zh-CN" sz="2400" b="0" dirty="0">
                <a:solidFill>
                  <a:srgbClr val="000000"/>
                </a:solidFill>
                <a:latin typeface="+mn-ea"/>
                <a:ea typeface="+mn-ea"/>
              </a:rPr>
              <a:t>1</a:t>
            </a:r>
            <a:r>
              <a:rPr lang="zh-CN" altLang="en-US" sz="2400" b="0" dirty="0">
                <a:solidFill>
                  <a:srgbClr val="000000"/>
                </a:solidFill>
                <a:latin typeface="+mn-ea"/>
                <a:ea typeface="+mn-ea"/>
              </a:rPr>
              <a:t>，</a:t>
            </a:r>
            <a:r>
              <a:rPr lang="en-US" altLang="zh-CN" sz="2400" b="0" dirty="0">
                <a:solidFill>
                  <a:srgbClr val="000000"/>
                </a:solidFill>
                <a:latin typeface="+mn-ea"/>
                <a:ea typeface="+mn-ea"/>
              </a:rPr>
              <a:t>2</a:t>
            </a:r>
            <a:r>
              <a:rPr lang="zh-CN" altLang="en-US" sz="2400" b="0" dirty="0">
                <a:solidFill>
                  <a:srgbClr val="000000"/>
                </a:solidFill>
                <a:latin typeface="+mn-ea"/>
                <a:ea typeface="+mn-ea"/>
              </a:rPr>
              <a:t>，</a:t>
            </a:r>
            <a:r>
              <a:rPr lang="en-US" altLang="zh-CN" sz="2400" b="0" dirty="0">
                <a:solidFill>
                  <a:srgbClr val="000000"/>
                </a:solidFill>
                <a:latin typeface="+mn-ea"/>
                <a:ea typeface="+mn-ea"/>
              </a:rPr>
              <a:t>3</a:t>
            </a:r>
            <a:r>
              <a:rPr lang="zh-CN" altLang="en-US" sz="2400" b="0" dirty="0">
                <a:solidFill>
                  <a:srgbClr val="000000"/>
                </a:solidFill>
                <a:latin typeface="+mn-ea"/>
                <a:ea typeface="+mn-ea"/>
              </a:rPr>
              <a:t>，</a:t>
            </a:r>
            <a:r>
              <a:rPr lang="en-US" altLang="zh-CN" sz="2400" b="0" dirty="0">
                <a:solidFill>
                  <a:srgbClr val="000000"/>
                </a:solidFill>
                <a:latin typeface="+mn-ea"/>
                <a:ea typeface="+mn-ea"/>
              </a:rPr>
              <a:t>…… n-1</a:t>
            </a:r>
            <a:r>
              <a:rPr lang="zh-CN" altLang="en-US" sz="2400" b="0" dirty="0">
                <a:solidFill>
                  <a:srgbClr val="000000"/>
                </a:solidFill>
                <a:latin typeface="+mn-ea"/>
                <a:ea typeface="+mn-ea"/>
              </a:rPr>
              <a:t>，</a:t>
            </a:r>
            <a:r>
              <a:rPr lang="en-US" altLang="zh-CN" sz="2400" b="0" dirty="0">
                <a:solidFill>
                  <a:srgbClr val="000000"/>
                </a:solidFill>
                <a:latin typeface="+mn-ea"/>
                <a:ea typeface="+mn-ea"/>
              </a:rPr>
              <a:t>n</a:t>
            </a:r>
            <a:r>
              <a:rPr lang="zh-CN" altLang="en-US" sz="2400" b="0" dirty="0">
                <a:solidFill>
                  <a:srgbClr val="000000"/>
                </a:solidFill>
                <a:latin typeface="+mn-ea"/>
                <a:ea typeface="+mn-ea"/>
              </a:rPr>
              <a:t>的大小由实际组成存储器的存储单元个数决定。比如，</a:t>
            </a:r>
            <a:r>
              <a:rPr lang="en-US" altLang="zh-CN" sz="2400" b="0" dirty="0">
                <a:solidFill>
                  <a:srgbClr val="000000"/>
                </a:solidFill>
                <a:latin typeface="+mn-ea"/>
                <a:ea typeface="+mn-ea"/>
              </a:rPr>
              <a:t>64K</a:t>
            </a:r>
            <a:r>
              <a:rPr lang="zh-CN" altLang="en-US" sz="2400" b="0" dirty="0">
                <a:solidFill>
                  <a:srgbClr val="000000"/>
                </a:solidFill>
                <a:latin typeface="+mn-ea"/>
                <a:ea typeface="+mn-ea"/>
              </a:rPr>
              <a:t>内存的空间编号为</a:t>
            </a:r>
            <a:r>
              <a:rPr lang="en-US" altLang="zh-CN" sz="2400" b="0" dirty="0">
                <a:solidFill>
                  <a:srgbClr val="000000"/>
                </a:solidFill>
                <a:latin typeface="+mn-ea"/>
                <a:ea typeface="+mn-ea"/>
              </a:rPr>
              <a:t>0</a:t>
            </a:r>
            <a:r>
              <a:rPr lang="zh-CN" altLang="en-US" sz="2400" b="0" dirty="0">
                <a:solidFill>
                  <a:srgbClr val="000000"/>
                </a:solidFill>
                <a:latin typeface="+mn-ea"/>
                <a:ea typeface="+mn-ea"/>
              </a:rPr>
              <a:t>，</a:t>
            </a:r>
            <a:r>
              <a:rPr lang="en-US" altLang="zh-CN" sz="2400" b="0" dirty="0">
                <a:solidFill>
                  <a:srgbClr val="000000"/>
                </a:solidFill>
                <a:latin typeface="+mn-ea"/>
                <a:ea typeface="+mn-ea"/>
              </a:rPr>
              <a:t>1</a:t>
            </a:r>
            <a:r>
              <a:rPr lang="zh-CN" altLang="en-US" sz="2400" b="0" dirty="0">
                <a:solidFill>
                  <a:srgbClr val="000000"/>
                </a:solidFill>
                <a:latin typeface="+mn-ea"/>
                <a:ea typeface="+mn-ea"/>
              </a:rPr>
              <a:t>，</a:t>
            </a:r>
            <a:r>
              <a:rPr lang="en-US" altLang="zh-CN" sz="2400" b="0" dirty="0">
                <a:solidFill>
                  <a:srgbClr val="000000"/>
                </a:solidFill>
                <a:latin typeface="+mn-ea"/>
                <a:ea typeface="+mn-ea"/>
              </a:rPr>
              <a:t>2</a:t>
            </a:r>
            <a:r>
              <a:rPr lang="zh-CN" altLang="en-US" sz="2400" b="0" dirty="0">
                <a:solidFill>
                  <a:srgbClr val="000000"/>
                </a:solidFill>
                <a:latin typeface="+mn-ea"/>
                <a:ea typeface="+mn-ea"/>
              </a:rPr>
              <a:t>，</a:t>
            </a:r>
            <a:r>
              <a:rPr lang="en-US" altLang="zh-CN" sz="2400" b="0" dirty="0">
                <a:solidFill>
                  <a:srgbClr val="000000"/>
                </a:solidFill>
                <a:latin typeface="+mn-ea"/>
                <a:ea typeface="+mn-ea"/>
              </a:rPr>
              <a:t>3</a:t>
            </a:r>
            <a:r>
              <a:rPr lang="zh-CN" altLang="en-US" sz="2400" b="0" dirty="0">
                <a:solidFill>
                  <a:srgbClr val="000000"/>
                </a:solidFill>
                <a:latin typeface="+mn-ea"/>
                <a:ea typeface="+mn-ea"/>
              </a:rPr>
              <a:t>，</a:t>
            </a:r>
            <a:r>
              <a:rPr lang="en-US" altLang="zh-CN" sz="2400" b="0" dirty="0">
                <a:solidFill>
                  <a:srgbClr val="000000"/>
                </a:solidFill>
                <a:latin typeface="+mn-ea"/>
                <a:ea typeface="+mn-ea"/>
              </a:rPr>
              <a:t>……65535</a:t>
            </a:r>
            <a:r>
              <a:rPr lang="zh-CN" altLang="en-US" sz="2400" b="0" dirty="0">
                <a:solidFill>
                  <a:srgbClr val="000000"/>
                </a:solidFill>
                <a:latin typeface="+mn-ea"/>
                <a:ea typeface="+mn-ea"/>
              </a:rPr>
              <a:t>。</a:t>
            </a:r>
            <a:endParaRPr lang="zh-CN" altLang="en-US" b="0" dirty="0">
              <a:solidFill>
                <a:srgbClr val="000000"/>
              </a:solidFill>
              <a:latin typeface="+mn-ea"/>
              <a:ea typeface="+mn-ea"/>
            </a:endParaRPr>
          </a:p>
        </p:txBody>
      </p:sp>
    </p:spTree>
    <p:extLst>
      <p:ext uri="{BB962C8B-B14F-4D97-AF65-F5344CB8AC3E}">
        <p14:creationId xmlns:p14="http://schemas.microsoft.com/office/powerpoint/2010/main" val="205289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4227">
                                            <p:txEl>
                                              <p:pRg st="0" end="0"/>
                                            </p:txEl>
                                          </p:spTgt>
                                        </p:tgtEl>
                                        <p:attrNameLst>
                                          <p:attrName>style.visibility</p:attrName>
                                        </p:attrNameLst>
                                      </p:cBhvr>
                                      <p:to>
                                        <p:strVal val="visible"/>
                                      </p:to>
                                    </p:set>
                                    <p:anim calcmode="lin" valueType="num">
                                      <p:cBhvr additive="base">
                                        <p:cTn id="7" dur="500" fill="hold"/>
                                        <p:tgtEl>
                                          <p:spTgt spid="564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4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4227">
                                            <p:txEl>
                                              <p:pRg st="1" end="1"/>
                                            </p:txEl>
                                          </p:spTgt>
                                        </p:tgtEl>
                                        <p:attrNameLst>
                                          <p:attrName>style.visibility</p:attrName>
                                        </p:attrNameLst>
                                      </p:cBhvr>
                                      <p:to>
                                        <p:strVal val="visible"/>
                                      </p:to>
                                    </p:set>
                                    <p:anim calcmode="lin" valueType="num">
                                      <p:cBhvr additive="base">
                                        <p:cTn id="13" dur="500" fill="hold"/>
                                        <p:tgtEl>
                                          <p:spTgt spid="564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42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64227">
                                            <p:txEl>
                                              <p:pRg st="2" end="2"/>
                                            </p:txEl>
                                          </p:spTgt>
                                        </p:tgtEl>
                                        <p:attrNameLst>
                                          <p:attrName>style.visibility</p:attrName>
                                        </p:attrNameLst>
                                      </p:cBhvr>
                                      <p:to>
                                        <p:strVal val="visible"/>
                                      </p:to>
                                    </p:set>
                                    <p:anim calcmode="lin" valueType="num">
                                      <p:cBhvr additive="base">
                                        <p:cTn id="19" dur="500" fill="hold"/>
                                        <p:tgtEl>
                                          <p:spTgt spid="5642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42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64227">
                                            <p:txEl>
                                              <p:pRg st="3" end="3"/>
                                            </p:txEl>
                                          </p:spTgt>
                                        </p:tgtEl>
                                        <p:attrNameLst>
                                          <p:attrName>style.visibility</p:attrName>
                                        </p:attrNameLst>
                                      </p:cBhvr>
                                      <p:to>
                                        <p:strVal val="visible"/>
                                      </p:to>
                                    </p:set>
                                    <p:anim calcmode="lin" valueType="num">
                                      <p:cBhvr additive="base">
                                        <p:cTn id="25" dur="500" fill="hold"/>
                                        <p:tgtEl>
                                          <p:spTgt spid="5642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42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64227">
                                            <p:txEl>
                                              <p:pRg st="4" end="4"/>
                                            </p:txEl>
                                          </p:spTgt>
                                        </p:tgtEl>
                                        <p:attrNameLst>
                                          <p:attrName>style.visibility</p:attrName>
                                        </p:attrNameLst>
                                      </p:cBhvr>
                                      <p:to>
                                        <p:strVal val="visible"/>
                                      </p:to>
                                    </p:set>
                                    <p:anim calcmode="lin" valueType="num">
                                      <p:cBhvr additive="base">
                                        <p:cTn id="31" dur="500" fill="hold"/>
                                        <p:tgtEl>
                                          <p:spTgt spid="5642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42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777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3.2.3 </a:t>
            </a:r>
            <a:r>
              <a:rPr kumimoji="0" lang="zh-CN" altLang="en-US" sz="4000" b="1" dirty="0">
                <a:solidFill>
                  <a:srgbClr val="FE0000"/>
                </a:solidFill>
                <a:ea typeface="黑体" pitchFamily="49" charset="-122"/>
                <a:cs typeface="Times New Roman" pitchFamily="18" charset="0"/>
              </a:rPr>
              <a:t>伙伴系统</a:t>
            </a:r>
          </a:p>
        </p:txBody>
      </p:sp>
      <p:sp>
        <p:nvSpPr>
          <p:cNvPr id="587782" name="矩形 7"/>
          <p:cNvSpPr>
            <a:spLocks noChangeArrowheads="1"/>
          </p:cNvSpPr>
          <p:nvPr/>
        </p:nvSpPr>
        <p:spPr bwMode="auto">
          <a:xfrm>
            <a:off x="252413" y="3273425"/>
            <a:ext cx="2597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sz="1800" dirty="0">
                <a:latin typeface="Arial" charset="0"/>
                <a:ea typeface="华文细黑" pitchFamily="2" charset="-122"/>
              </a:rPr>
              <a:t>Donald E. Knuth,</a:t>
            </a:r>
            <a:r>
              <a:rPr kumimoji="0" lang="zh-CN" altLang="en-US" sz="1800" dirty="0">
                <a:latin typeface="Arial" charset="0"/>
                <a:ea typeface="华文细黑" pitchFamily="2" charset="-122"/>
              </a:rPr>
              <a:t>高德纳</a:t>
            </a:r>
          </a:p>
          <a:p>
            <a:r>
              <a:rPr kumimoji="0" lang="en-US" altLang="zh-CN" sz="1800" dirty="0">
                <a:latin typeface="Arial" charset="0"/>
                <a:ea typeface="华文细黑" pitchFamily="2" charset="-122"/>
              </a:rPr>
              <a:t>(January 10, 1938-)</a:t>
            </a:r>
          </a:p>
          <a:p>
            <a:r>
              <a:rPr kumimoji="0" lang="en-US" altLang="zh-CN" sz="1800" dirty="0">
                <a:latin typeface="Arial" charset="0"/>
                <a:ea typeface="华文细黑" pitchFamily="2" charset="-122"/>
              </a:rPr>
              <a:t>o 1974, Turning Award</a:t>
            </a:r>
          </a:p>
          <a:p>
            <a:endParaRPr kumimoji="0" lang="en-US" altLang="zh-CN" sz="1800" dirty="0">
              <a:latin typeface="Arial" charset="0"/>
              <a:ea typeface="华文细黑" pitchFamily="2" charset="-122"/>
            </a:endParaRPr>
          </a:p>
        </p:txBody>
      </p:sp>
      <p:sp>
        <p:nvSpPr>
          <p:cNvPr id="587783" name="矩形 8"/>
          <p:cNvSpPr>
            <a:spLocks noChangeArrowheads="1"/>
          </p:cNvSpPr>
          <p:nvPr/>
        </p:nvSpPr>
        <p:spPr bwMode="auto">
          <a:xfrm>
            <a:off x="5473700" y="1484313"/>
            <a:ext cx="3240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en-US" altLang="zh-CN" sz="2000">
                <a:solidFill>
                  <a:schemeClr val="accent2"/>
                </a:solidFill>
                <a:latin typeface="Georgia" pitchFamily="18" charset="0"/>
                <a:ea typeface="华文细黑" pitchFamily="2" charset="-122"/>
              </a:rPr>
              <a:t>The Art of Computer Programming (TAOCP)</a:t>
            </a:r>
          </a:p>
        </p:txBody>
      </p:sp>
      <p:pic>
        <p:nvPicPr>
          <p:cNvPr id="587784" name="Picture 4" descr="The cover of the third edition of volum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575" y="1484313"/>
            <a:ext cx="2016125" cy="284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785" name="矩形 9"/>
          <p:cNvSpPr>
            <a:spLocks noChangeArrowheads="1"/>
          </p:cNvSpPr>
          <p:nvPr/>
        </p:nvSpPr>
        <p:spPr bwMode="auto">
          <a:xfrm>
            <a:off x="5473700" y="2292350"/>
            <a:ext cx="3419475"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en-US" altLang="zh-CN" sz="1800">
                <a:ea typeface="华文细黑" pitchFamily="2" charset="-122"/>
                <a:cs typeface="Times New Roman" pitchFamily="18" charset="0"/>
              </a:rPr>
              <a:t>If you think you're a really good programmer… read (Knuth's) Art of Computer Programming… You should definitely send me a résumé if you can read the whole thing. </a:t>
            </a:r>
          </a:p>
          <a:p>
            <a:pPr algn="r"/>
            <a:r>
              <a:rPr kumimoji="0" lang="en-US" altLang="zh-CN" sz="1800">
                <a:ea typeface="华文细黑" pitchFamily="2" charset="-122"/>
                <a:cs typeface="Times New Roman" pitchFamily="18" charset="0"/>
              </a:rPr>
              <a:t>-- </a:t>
            </a:r>
            <a:r>
              <a:rPr kumimoji="0" lang="en-US" altLang="zh-CN" sz="2000" b="1">
                <a:ea typeface="华文细黑" pitchFamily="2" charset="-122"/>
                <a:cs typeface="Times New Roman" pitchFamily="18" charset="0"/>
              </a:rPr>
              <a:t>Bill Gates</a:t>
            </a:r>
          </a:p>
        </p:txBody>
      </p:sp>
      <p:pic>
        <p:nvPicPr>
          <p:cNvPr id="587787" name="Picture 8" descr="http://slow-media.net/wp-content/uploads/tex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4581525"/>
            <a:ext cx="2376488"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7788" name="Picture 10" descr="http://www.lnds.net/images/metafon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0925" y="5022850"/>
            <a:ext cx="37655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4818" name="Picture 2" descr="唐纳德·克努特"/>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629" y="1454090"/>
            <a:ext cx="1487059" cy="1758886"/>
          </a:xfrm>
          <a:prstGeom prst="rect">
            <a:avLst/>
          </a:prstGeom>
          <a:noFill/>
          <a:extLst>
            <a:ext uri="{909E8E84-426E-40DD-AFC4-6F175D3DCCD1}">
              <a14:hiddenFill xmlns:a14="http://schemas.microsoft.com/office/drawing/2010/main">
                <a:solidFill>
                  <a:srgbClr val="FFFFFF"/>
                </a:solidFill>
              </a14:hiddenFill>
            </a:ext>
          </a:extLst>
        </p:spPr>
      </p:pic>
      <p:pic>
        <p:nvPicPr>
          <p:cNvPr id="674820" name="Picture 4" descr="唐纳德"/>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1384176"/>
            <a:ext cx="13335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57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87782"/>
                                        </p:tgtEl>
                                        <p:attrNameLst>
                                          <p:attrName>style.visibility</p:attrName>
                                        </p:attrNameLst>
                                      </p:cBhvr>
                                      <p:to>
                                        <p:strVal val="visible"/>
                                      </p:to>
                                    </p:set>
                                    <p:animEffect transition="in" filter="circle(in)">
                                      <p:cBhvr>
                                        <p:cTn id="7" dur="2000"/>
                                        <p:tgtEl>
                                          <p:spTgt spid="58778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87783"/>
                                        </p:tgtEl>
                                        <p:attrNameLst>
                                          <p:attrName>style.visibility</p:attrName>
                                        </p:attrNameLst>
                                      </p:cBhvr>
                                      <p:to>
                                        <p:strVal val="visible"/>
                                      </p:to>
                                    </p:set>
                                    <p:animEffect transition="in" filter="circle(in)">
                                      <p:cBhvr>
                                        <p:cTn id="10" dur="2000"/>
                                        <p:tgtEl>
                                          <p:spTgt spid="587783"/>
                                        </p:tgtEl>
                                      </p:cBhvr>
                                    </p:animEffect>
                                  </p:childTnLst>
                                </p:cTn>
                              </p:par>
                              <p:par>
                                <p:cTn id="11" presetID="6" presetClass="entr" presetSubtype="16" fill="hold" nodeType="withEffect">
                                  <p:stCondLst>
                                    <p:cond delay="0"/>
                                  </p:stCondLst>
                                  <p:childTnLst>
                                    <p:set>
                                      <p:cBhvr>
                                        <p:cTn id="12" dur="1" fill="hold">
                                          <p:stCondLst>
                                            <p:cond delay="0"/>
                                          </p:stCondLst>
                                        </p:cTn>
                                        <p:tgtEl>
                                          <p:spTgt spid="587784"/>
                                        </p:tgtEl>
                                        <p:attrNameLst>
                                          <p:attrName>style.visibility</p:attrName>
                                        </p:attrNameLst>
                                      </p:cBhvr>
                                      <p:to>
                                        <p:strVal val="visible"/>
                                      </p:to>
                                    </p:set>
                                    <p:animEffect transition="in" filter="circle(in)">
                                      <p:cBhvr>
                                        <p:cTn id="13" dur="2000"/>
                                        <p:tgtEl>
                                          <p:spTgt spid="58778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87785"/>
                                        </p:tgtEl>
                                        <p:attrNameLst>
                                          <p:attrName>style.visibility</p:attrName>
                                        </p:attrNameLst>
                                      </p:cBhvr>
                                      <p:to>
                                        <p:strVal val="visible"/>
                                      </p:to>
                                    </p:set>
                                    <p:animEffect transition="in" filter="circle(in)">
                                      <p:cBhvr>
                                        <p:cTn id="16" dur="2000"/>
                                        <p:tgtEl>
                                          <p:spTgt spid="587785"/>
                                        </p:tgtEl>
                                      </p:cBhvr>
                                    </p:animEffect>
                                  </p:childTnLst>
                                </p:cTn>
                              </p:par>
                              <p:par>
                                <p:cTn id="17" presetID="6" presetClass="entr" presetSubtype="16" fill="hold" nodeType="withEffect">
                                  <p:stCondLst>
                                    <p:cond delay="0"/>
                                  </p:stCondLst>
                                  <p:childTnLst>
                                    <p:set>
                                      <p:cBhvr>
                                        <p:cTn id="18" dur="1" fill="hold">
                                          <p:stCondLst>
                                            <p:cond delay="0"/>
                                          </p:stCondLst>
                                        </p:cTn>
                                        <p:tgtEl>
                                          <p:spTgt spid="587787"/>
                                        </p:tgtEl>
                                        <p:attrNameLst>
                                          <p:attrName>style.visibility</p:attrName>
                                        </p:attrNameLst>
                                      </p:cBhvr>
                                      <p:to>
                                        <p:strVal val="visible"/>
                                      </p:to>
                                    </p:set>
                                    <p:animEffect transition="in" filter="circle(in)">
                                      <p:cBhvr>
                                        <p:cTn id="19" dur="2000"/>
                                        <p:tgtEl>
                                          <p:spTgt spid="587787"/>
                                        </p:tgtEl>
                                      </p:cBhvr>
                                    </p:animEffect>
                                  </p:childTnLst>
                                </p:cTn>
                              </p:par>
                              <p:par>
                                <p:cTn id="20" presetID="6" presetClass="entr" presetSubtype="16" fill="hold" nodeType="withEffect">
                                  <p:stCondLst>
                                    <p:cond delay="0"/>
                                  </p:stCondLst>
                                  <p:childTnLst>
                                    <p:set>
                                      <p:cBhvr>
                                        <p:cTn id="21" dur="1" fill="hold">
                                          <p:stCondLst>
                                            <p:cond delay="0"/>
                                          </p:stCondLst>
                                        </p:cTn>
                                        <p:tgtEl>
                                          <p:spTgt spid="587788"/>
                                        </p:tgtEl>
                                        <p:attrNameLst>
                                          <p:attrName>style.visibility</p:attrName>
                                        </p:attrNameLst>
                                      </p:cBhvr>
                                      <p:to>
                                        <p:strVal val="visible"/>
                                      </p:to>
                                    </p:set>
                                    <p:animEffect transition="in" filter="circle(in)">
                                      <p:cBhvr>
                                        <p:cTn id="22" dur="2000"/>
                                        <p:tgtEl>
                                          <p:spTgt spid="587788"/>
                                        </p:tgtEl>
                                      </p:cBhvr>
                                    </p:animEffect>
                                  </p:childTnLst>
                                </p:cTn>
                              </p:par>
                              <p:par>
                                <p:cTn id="23" presetID="6" presetClass="entr" presetSubtype="16" fill="hold" nodeType="withEffect">
                                  <p:stCondLst>
                                    <p:cond delay="0"/>
                                  </p:stCondLst>
                                  <p:childTnLst>
                                    <p:set>
                                      <p:cBhvr>
                                        <p:cTn id="24" dur="1" fill="hold">
                                          <p:stCondLst>
                                            <p:cond delay="0"/>
                                          </p:stCondLst>
                                        </p:cTn>
                                        <p:tgtEl>
                                          <p:spTgt spid="674818"/>
                                        </p:tgtEl>
                                        <p:attrNameLst>
                                          <p:attrName>style.visibility</p:attrName>
                                        </p:attrNameLst>
                                      </p:cBhvr>
                                      <p:to>
                                        <p:strVal val="visible"/>
                                      </p:to>
                                    </p:set>
                                    <p:animEffect transition="in" filter="circle(in)">
                                      <p:cBhvr>
                                        <p:cTn id="25" dur="2000"/>
                                        <p:tgtEl>
                                          <p:spTgt spid="674818"/>
                                        </p:tgtEl>
                                      </p:cBhvr>
                                    </p:animEffect>
                                  </p:childTnLst>
                                </p:cTn>
                              </p:par>
                              <p:par>
                                <p:cTn id="26" presetID="6" presetClass="entr" presetSubtype="16" fill="hold" nodeType="withEffect">
                                  <p:stCondLst>
                                    <p:cond delay="0"/>
                                  </p:stCondLst>
                                  <p:childTnLst>
                                    <p:set>
                                      <p:cBhvr>
                                        <p:cTn id="27" dur="1" fill="hold">
                                          <p:stCondLst>
                                            <p:cond delay="0"/>
                                          </p:stCondLst>
                                        </p:cTn>
                                        <p:tgtEl>
                                          <p:spTgt spid="674820"/>
                                        </p:tgtEl>
                                        <p:attrNameLst>
                                          <p:attrName>style.visibility</p:attrName>
                                        </p:attrNameLst>
                                      </p:cBhvr>
                                      <p:to>
                                        <p:strVal val="visible"/>
                                      </p:to>
                                    </p:set>
                                    <p:animEffect transition="in" filter="circle(in)">
                                      <p:cBhvr>
                                        <p:cTn id="28" dur="2000"/>
                                        <p:tgtEl>
                                          <p:spTgt spid="67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2" grpId="0"/>
      <p:bldP spid="587783" grpId="0"/>
      <p:bldP spid="58778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p:cNvSpPr>
          <p:nvPr>
            <p:ph type="body" idx="4294967295"/>
          </p:nvPr>
        </p:nvSpPr>
        <p:spPr>
          <a:xfrm>
            <a:off x="0" y="1052513"/>
            <a:ext cx="8604250" cy="4968875"/>
          </a:xfrm>
        </p:spPr>
        <p:txBody>
          <a:bodyPr/>
          <a:lstStyle/>
          <a:p>
            <a:pPr>
              <a:lnSpc>
                <a:spcPct val="105000"/>
              </a:lnSpc>
              <a:buFont typeface="Wingdings" pitchFamily="2" charset="2"/>
              <a:buChar char="l"/>
            </a:pPr>
            <a:r>
              <a:rPr lang="zh-CN" altLang="en-US" dirty="0">
                <a:latin typeface="+mn-ea"/>
                <a:ea typeface="+mn-ea"/>
              </a:rPr>
              <a:t>伙伴系统的基本思想</a:t>
            </a:r>
            <a:r>
              <a:rPr lang="zh-CN" altLang="en-US" sz="3600" dirty="0">
                <a:effectLst>
                  <a:outerShdw blurRad="38100" dist="38100" dir="2700000" algn="tl">
                    <a:srgbClr val="C0C0C0"/>
                  </a:outerShdw>
                </a:effectLst>
                <a:latin typeface="+mn-ea"/>
                <a:ea typeface="+mn-ea"/>
              </a:rPr>
              <a:t> </a:t>
            </a:r>
          </a:p>
          <a:p>
            <a:pPr lvl="1">
              <a:lnSpc>
                <a:spcPct val="105000"/>
              </a:lnSpc>
              <a:buFont typeface="Wingdings" pitchFamily="2" charset="2"/>
              <a:buNone/>
            </a:pPr>
            <a:r>
              <a:rPr lang="zh-CN" altLang="en-US" b="0" dirty="0">
                <a:ea typeface="+mn-ea"/>
              </a:rPr>
              <a:t>           无论已分配分区或空闲分区，其大小均为</a:t>
            </a:r>
            <a:r>
              <a:rPr lang="en-US" altLang="zh-CN" dirty="0">
                <a:solidFill>
                  <a:srgbClr val="FF0000"/>
                </a:solidFill>
                <a:ea typeface="+mn-ea"/>
              </a:rPr>
              <a:t>2</a:t>
            </a:r>
            <a:r>
              <a:rPr lang="zh-CN" altLang="en-US" dirty="0">
                <a:solidFill>
                  <a:srgbClr val="FF0000"/>
                </a:solidFill>
                <a:ea typeface="+mn-ea"/>
              </a:rPr>
              <a:t>的</a:t>
            </a:r>
            <a:r>
              <a:rPr lang="en-US" altLang="zh-CN" dirty="0">
                <a:solidFill>
                  <a:srgbClr val="FF0000"/>
                </a:solidFill>
                <a:ea typeface="+mn-ea"/>
              </a:rPr>
              <a:t>k</a:t>
            </a:r>
            <a:r>
              <a:rPr lang="zh-CN" altLang="en-US" dirty="0">
                <a:solidFill>
                  <a:srgbClr val="FF0000"/>
                </a:solidFill>
                <a:ea typeface="+mn-ea"/>
              </a:rPr>
              <a:t>次幂</a:t>
            </a:r>
            <a:r>
              <a:rPr lang="zh-CN" altLang="en-US" b="0" dirty="0">
                <a:ea typeface="+mn-ea"/>
              </a:rPr>
              <a:t>，</a:t>
            </a:r>
            <a:r>
              <a:rPr lang="en-US" altLang="zh-CN" b="0" dirty="0">
                <a:ea typeface="+mn-ea"/>
              </a:rPr>
              <a:t>k</a:t>
            </a:r>
            <a:r>
              <a:rPr lang="zh-CN" altLang="en-US" b="0" dirty="0">
                <a:ea typeface="+mn-ea"/>
              </a:rPr>
              <a:t>为整数，</a:t>
            </a:r>
            <a:r>
              <a:rPr lang="en-US" altLang="zh-CN" b="0" dirty="0" err="1">
                <a:ea typeface="+mn-ea"/>
              </a:rPr>
              <a:t>l≤k≤m</a:t>
            </a:r>
            <a:r>
              <a:rPr lang="zh-CN" altLang="en-US" b="0" dirty="0">
                <a:ea typeface="+mn-ea"/>
              </a:rPr>
              <a:t>，其中：表示</a:t>
            </a:r>
            <a:r>
              <a:rPr lang="en-US" altLang="zh-CN" b="0" dirty="0">
                <a:ea typeface="+mn-ea"/>
              </a:rPr>
              <a:t>2</a:t>
            </a:r>
            <a:r>
              <a:rPr lang="en-US" altLang="zh-CN" b="0" baseline="30000" dirty="0">
                <a:ea typeface="+mn-ea"/>
              </a:rPr>
              <a:t>1</a:t>
            </a:r>
            <a:r>
              <a:rPr lang="zh-CN" altLang="en-US" b="0" dirty="0">
                <a:ea typeface="+mn-ea"/>
              </a:rPr>
              <a:t>分配的最小分区的大小，</a:t>
            </a:r>
            <a:r>
              <a:rPr lang="en-US" altLang="zh-CN" b="0" dirty="0">
                <a:ea typeface="+mn-ea"/>
              </a:rPr>
              <a:t>2</a:t>
            </a:r>
            <a:r>
              <a:rPr lang="en-US" altLang="zh-CN" b="0" baseline="30000" dirty="0">
                <a:ea typeface="+mn-ea"/>
              </a:rPr>
              <a:t>m</a:t>
            </a:r>
            <a:r>
              <a:rPr lang="zh-CN" altLang="en-US" b="0" dirty="0">
                <a:ea typeface="+mn-ea"/>
              </a:rPr>
              <a:t>表示分配的最大分区的大小，通常是整个可分配内存的大小。</a:t>
            </a:r>
          </a:p>
          <a:p>
            <a:pPr lvl="1">
              <a:lnSpc>
                <a:spcPct val="105000"/>
              </a:lnSpc>
              <a:buFont typeface="Wingdings" pitchFamily="2" charset="2"/>
              <a:buNone/>
            </a:pPr>
            <a:r>
              <a:rPr lang="zh-CN" altLang="en-US" b="0" dirty="0">
                <a:ea typeface="+mn-ea"/>
              </a:rPr>
              <a:t>           假设系统的可利用空间容量为</a:t>
            </a:r>
            <a:r>
              <a:rPr lang="en-US" altLang="zh-CN" dirty="0">
                <a:solidFill>
                  <a:srgbClr val="FF0000"/>
                </a:solidFill>
                <a:ea typeface="+mn-ea"/>
              </a:rPr>
              <a:t>2</a:t>
            </a:r>
            <a:r>
              <a:rPr lang="en-US" altLang="zh-CN" baseline="30000" dirty="0">
                <a:solidFill>
                  <a:srgbClr val="FF0000"/>
                </a:solidFill>
                <a:ea typeface="+mn-ea"/>
              </a:rPr>
              <a:t>m</a:t>
            </a:r>
            <a:r>
              <a:rPr lang="zh-CN" altLang="en-US" b="0" dirty="0">
                <a:ea typeface="+mn-ea"/>
              </a:rPr>
              <a:t>个字节，则系统开始运行时，整个内存区是一个大小为</a:t>
            </a:r>
            <a:r>
              <a:rPr lang="en-US" altLang="zh-CN" b="0" dirty="0">
                <a:ea typeface="+mn-ea"/>
              </a:rPr>
              <a:t>2</a:t>
            </a:r>
            <a:r>
              <a:rPr lang="en-US" altLang="zh-CN" b="0" baseline="30000" dirty="0">
                <a:ea typeface="+mn-ea"/>
              </a:rPr>
              <a:t>m</a:t>
            </a:r>
            <a:r>
              <a:rPr lang="zh-CN" altLang="en-US" b="0" dirty="0">
                <a:ea typeface="+mn-ea"/>
              </a:rPr>
              <a:t>的空闲分区。在系统运行过程中，由于不断的划分，可能会形成若干个不连续的空闲分区，将这些空闲分区根据分区的</a:t>
            </a:r>
            <a:r>
              <a:rPr lang="zh-CN" altLang="en-US" dirty="0">
                <a:solidFill>
                  <a:srgbClr val="FF0000"/>
                </a:solidFill>
                <a:ea typeface="+mn-ea"/>
              </a:rPr>
              <a:t>大小</a:t>
            </a:r>
            <a:r>
              <a:rPr lang="zh-CN" altLang="en-US" b="0" dirty="0">
                <a:ea typeface="+mn-ea"/>
              </a:rPr>
              <a:t>进行分类，对于每一类具有相同大小的所有空闲分区，单独设立一个空闲分区双向链表。这样，不同大小的空闲分区形成了</a:t>
            </a:r>
            <a:r>
              <a:rPr lang="en-US" altLang="zh-CN" b="0" dirty="0">
                <a:ea typeface="+mn-ea"/>
              </a:rPr>
              <a:t>k</a:t>
            </a:r>
            <a:r>
              <a:rPr lang="zh-CN" altLang="en-US" b="0" dirty="0">
                <a:ea typeface="+mn-ea"/>
              </a:rPr>
              <a:t>个空闲分区链表。 </a:t>
            </a:r>
          </a:p>
        </p:txBody>
      </p:sp>
      <p:sp>
        <p:nvSpPr>
          <p:cNvPr id="33792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3.2.3 </a:t>
            </a:r>
            <a:r>
              <a:rPr kumimoji="0" lang="zh-CN" altLang="en-US" sz="4000" b="1" dirty="0">
                <a:solidFill>
                  <a:srgbClr val="FE0000"/>
                </a:solidFill>
                <a:ea typeface="黑体" pitchFamily="49" charset="-122"/>
                <a:cs typeface="Times New Roman" pitchFamily="18" charset="0"/>
              </a:rPr>
              <a:t>伙伴系统</a:t>
            </a:r>
          </a:p>
        </p:txBody>
      </p:sp>
    </p:spTree>
    <p:extLst>
      <p:ext uri="{BB962C8B-B14F-4D97-AF65-F5344CB8AC3E}">
        <p14:creationId xmlns:p14="http://schemas.microsoft.com/office/powerpoint/2010/main" val="255808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7922">
                                            <p:txEl>
                                              <p:pRg st="0" end="0"/>
                                            </p:txEl>
                                          </p:spTgt>
                                        </p:tgtEl>
                                        <p:attrNameLst>
                                          <p:attrName>style.visibility</p:attrName>
                                        </p:attrNameLst>
                                      </p:cBhvr>
                                      <p:to>
                                        <p:strVal val="visible"/>
                                      </p:to>
                                    </p:set>
                                    <p:anim calcmode="lin" valueType="num">
                                      <p:cBhvr additive="base">
                                        <p:cTn id="7" dur="500" fill="hold"/>
                                        <p:tgtEl>
                                          <p:spTgt spid="3379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37922">
                                            <p:txEl>
                                              <p:pRg st="1" end="1"/>
                                            </p:txEl>
                                          </p:spTgt>
                                        </p:tgtEl>
                                        <p:attrNameLst>
                                          <p:attrName>style.visibility</p:attrName>
                                        </p:attrNameLst>
                                      </p:cBhvr>
                                      <p:to>
                                        <p:strVal val="visible"/>
                                      </p:to>
                                    </p:set>
                                    <p:animEffect transition="in" filter="circle(in)">
                                      <p:cBhvr>
                                        <p:cTn id="13" dur="2000"/>
                                        <p:tgtEl>
                                          <p:spTgt spid="33792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37922">
                                            <p:txEl>
                                              <p:pRg st="2" end="2"/>
                                            </p:txEl>
                                          </p:spTgt>
                                        </p:tgtEl>
                                        <p:attrNameLst>
                                          <p:attrName>style.visibility</p:attrName>
                                        </p:attrNameLst>
                                      </p:cBhvr>
                                      <p:to>
                                        <p:strVal val="visible"/>
                                      </p:to>
                                    </p:set>
                                    <p:animEffect transition="in" filter="circle(in)">
                                      <p:cBhvr>
                                        <p:cTn id="18" dur="2000"/>
                                        <p:tgtEl>
                                          <p:spTgt spid="3379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p:cNvSpPr>
          <p:nvPr>
            <p:ph type="body" idx="4294967295"/>
          </p:nvPr>
        </p:nvSpPr>
        <p:spPr>
          <a:xfrm>
            <a:off x="0" y="1123950"/>
            <a:ext cx="9144000" cy="5113338"/>
          </a:xfrm>
        </p:spPr>
        <p:txBody>
          <a:bodyPr/>
          <a:lstStyle/>
          <a:p>
            <a:pPr>
              <a:spcAft>
                <a:spcPct val="10000"/>
              </a:spcAft>
              <a:buFont typeface="Wingdings" pitchFamily="2" charset="2"/>
              <a:buChar char="l"/>
            </a:pPr>
            <a:r>
              <a:rPr lang="zh-CN" altLang="en-US" dirty="0">
                <a:ea typeface="+mn-ea"/>
              </a:rPr>
              <a:t>伙伴系统存储空间的分配</a:t>
            </a:r>
            <a:r>
              <a:rPr lang="zh-CN" altLang="en-US" dirty="0">
                <a:effectLst>
                  <a:outerShdw blurRad="38100" dist="38100" dir="2700000" algn="tl">
                    <a:srgbClr val="C0C0C0"/>
                  </a:outerShdw>
                </a:effectLst>
                <a:ea typeface="+mn-ea"/>
              </a:rPr>
              <a:t> </a:t>
            </a:r>
          </a:p>
          <a:p>
            <a:pPr lvl="1">
              <a:lnSpc>
                <a:spcPct val="95000"/>
              </a:lnSpc>
              <a:spcAft>
                <a:spcPct val="10000"/>
              </a:spcAft>
              <a:buFont typeface="Wingdings" pitchFamily="2" charset="2"/>
              <a:buNone/>
            </a:pPr>
            <a:r>
              <a:rPr lang="zh-CN" altLang="en-US" sz="2200" b="0" dirty="0">
                <a:ea typeface="+mn-ea"/>
              </a:rPr>
              <a:t>      进程申请大小为</a:t>
            </a:r>
            <a:r>
              <a:rPr lang="en-US" altLang="zh-CN" sz="2200" dirty="0">
                <a:solidFill>
                  <a:srgbClr val="FF0000"/>
                </a:solidFill>
                <a:ea typeface="+mn-ea"/>
              </a:rPr>
              <a:t>k</a:t>
            </a:r>
            <a:r>
              <a:rPr lang="zh-CN" altLang="en-US" sz="2200" b="0" dirty="0">
                <a:ea typeface="+mn-ea"/>
              </a:rPr>
              <a:t>的空间，系统为之分配一个</a:t>
            </a:r>
            <a:r>
              <a:rPr lang="en-US" altLang="zh-CN" sz="2200" b="0" dirty="0">
                <a:solidFill>
                  <a:srgbClr val="FF0000"/>
                </a:solidFill>
                <a:effectLst>
                  <a:outerShdw blurRad="38100" dist="38100" dir="2700000" algn="tl">
                    <a:srgbClr val="C0C0C0"/>
                  </a:outerShdw>
                </a:effectLst>
                <a:ea typeface="+mn-ea"/>
              </a:rPr>
              <a:t>2</a:t>
            </a:r>
            <a:r>
              <a:rPr lang="en-US" altLang="zh-CN" sz="2200" b="0" baseline="30000" dirty="0">
                <a:solidFill>
                  <a:srgbClr val="FF0000"/>
                </a:solidFill>
                <a:effectLst>
                  <a:outerShdw blurRad="38100" dist="38100" dir="2700000" algn="tl">
                    <a:srgbClr val="C0C0C0"/>
                  </a:outerShdw>
                </a:effectLst>
                <a:ea typeface="+mn-ea"/>
              </a:rPr>
              <a:t>i</a:t>
            </a:r>
            <a:r>
              <a:rPr lang="zh-CN" altLang="en-US" sz="2200" b="0" dirty="0">
                <a:ea typeface="+mn-ea"/>
              </a:rPr>
              <a:t>的空闲分区，其中，</a:t>
            </a:r>
            <a:r>
              <a:rPr lang="en-US" altLang="zh-CN" sz="2200" dirty="0">
                <a:solidFill>
                  <a:srgbClr val="FF0000"/>
                </a:solidFill>
                <a:ea typeface="+mn-ea"/>
              </a:rPr>
              <a:t>2</a:t>
            </a:r>
            <a:r>
              <a:rPr lang="en-US" altLang="zh-CN" sz="2200" baseline="30000" dirty="0">
                <a:solidFill>
                  <a:srgbClr val="FF0000"/>
                </a:solidFill>
                <a:ea typeface="+mn-ea"/>
              </a:rPr>
              <a:t>i-1</a:t>
            </a:r>
            <a:r>
              <a:rPr lang="zh-CN" altLang="en-US" sz="2200" dirty="0">
                <a:solidFill>
                  <a:srgbClr val="FF0000"/>
                </a:solidFill>
                <a:ea typeface="+mn-ea"/>
              </a:rPr>
              <a:t>＜</a:t>
            </a:r>
            <a:r>
              <a:rPr lang="en-US" altLang="zh-CN" sz="2200" dirty="0">
                <a:solidFill>
                  <a:srgbClr val="FF0000"/>
                </a:solidFill>
                <a:ea typeface="+mn-ea"/>
              </a:rPr>
              <a:t>k≤2</a:t>
            </a:r>
            <a:r>
              <a:rPr lang="en-US" altLang="zh-CN" sz="2200" baseline="30000" dirty="0">
                <a:solidFill>
                  <a:srgbClr val="FF0000"/>
                </a:solidFill>
                <a:ea typeface="+mn-ea"/>
              </a:rPr>
              <a:t>i</a:t>
            </a:r>
          </a:p>
          <a:p>
            <a:pPr lvl="1">
              <a:lnSpc>
                <a:spcPct val="95000"/>
              </a:lnSpc>
              <a:spcAft>
                <a:spcPct val="10000"/>
              </a:spcAft>
              <a:buFont typeface="Wingdings" pitchFamily="2" charset="2"/>
              <a:buNone/>
            </a:pPr>
            <a:r>
              <a:rPr lang="en-US" altLang="zh-CN" sz="2200" b="0" dirty="0">
                <a:ea typeface="+mn-ea"/>
              </a:rPr>
              <a:t>      [1] </a:t>
            </a:r>
            <a:r>
              <a:rPr lang="zh-CN" altLang="en-US" sz="2200" b="0" dirty="0">
                <a:ea typeface="+mn-ea"/>
              </a:rPr>
              <a:t>查找大小为</a:t>
            </a:r>
            <a:r>
              <a:rPr lang="en-US" altLang="zh-CN" sz="2200" b="0" dirty="0">
                <a:ea typeface="+mn-ea"/>
              </a:rPr>
              <a:t>2</a:t>
            </a:r>
            <a:r>
              <a:rPr lang="en-US" altLang="zh-CN" sz="2200" b="0" baseline="30000" dirty="0">
                <a:ea typeface="+mn-ea"/>
              </a:rPr>
              <a:t>i</a:t>
            </a:r>
            <a:r>
              <a:rPr lang="zh-CN" altLang="en-US" sz="2200" b="0" dirty="0">
                <a:ea typeface="+mn-ea"/>
              </a:rPr>
              <a:t>的空闲分区，若找到则分配；</a:t>
            </a:r>
          </a:p>
          <a:p>
            <a:pPr lvl="1">
              <a:lnSpc>
                <a:spcPct val="95000"/>
              </a:lnSpc>
              <a:spcAft>
                <a:spcPct val="10000"/>
              </a:spcAft>
              <a:buFont typeface="Wingdings" pitchFamily="2" charset="2"/>
              <a:buNone/>
            </a:pPr>
            <a:r>
              <a:rPr lang="zh-CN" altLang="en-US" sz="2200" b="0" dirty="0">
                <a:ea typeface="+mn-ea"/>
              </a:rPr>
              <a:t>      </a:t>
            </a:r>
            <a:r>
              <a:rPr lang="en-US" altLang="zh-CN" sz="2200" b="0" dirty="0">
                <a:ea typeface="+mn-ea"/>
              </a:rPr>
              <a:t>[2] </a:t>
            </a:r>
            <a:r>
              <a:rPr lang="zh-CN" altLang="en-US" sz="2200" b="0" dirty="0">
                <a:ea typeface="+mn-ea"/>
              </a:rPr>
              <a:t>若未找到大小为</a:t>
            </a:r>
            <a:r>
              <a:rPr lang="en-US" altLang="zh-CN" sz="2200" b="0" dirty="0">
                <a:ea typeface="+mn-ea"/>
              </a:rPr>
              <a:t>2</a:t>
            </a:r>
            <a:r>
              <a:rPr lang="en-US" altLang="zh-CN" sz="2200" b="0" baseline="30000" dirty="0">
                <a:ea typeface="+mn-ea"/>
              </a:rPr>
              <a:t>i</a:t>
            </a:r>
            <a:r>
              <a:rPr lang="zh-CN" altLang="en-US" sz="2200" b="0" dirty="0">
                <a:ea typeface="+mn-ea"/>
              </a:rPr>
              <a:t>的空闲分区，则查找大小为</a:t>
            </a:r>
            <a:r>
              <a:rPr lang="en-US" altLang="zh-CN" sz="2200" b="0" dirty="0">
                <a:ea typeface="+mn-ea"/>
              </a:rPr>
              <a:t>2</a:t>
            </a:r>
            <a:r>
              <a:rPr lang="en-US" altLang="zh-CN" sz="2200" b="0" baseline="30000" dirty="0">
                <a:ea typeface="+mn-ea"/>
              </a:rPr>
              <a:t>i+1</a:t>
            </a:r>
            <a:r>
              <a:rPr lang="zh-CN" altLang="en-US" sz="2200" b="0" dirty="0">
                <a:ea typeface="+mn-ea"/>
              </a:rPr>
              <a:t>的空闲分区；若找到，则将该空闲分区划分为相等的两个分区（一对</a:t>
            </a:r>
            <a:r>
              <a:rPr lang="zh-CN" altLang="en-US" sz="2200" dirty="0">
                <a:solidFill>
                  <a:srgbClr val="FF0000"/>
                </a:solidFill>
                <a:ea typeface="+mn-ea"/>
              </a:rPr>
              <a:t>伙伴</a:t>
            </a:r>
            <a:r>
              <a:rPr lang="zh-CN" altLang="en-US" sz="2200" b="0" dirty="0">
                <a:ea typeface="+mn-ea"/>
              </a:rPr>
              <a:t>），其中的一个用于分配，另一个分区加入大小为</a:t>
            </a:r>
            <a:r>
              <a:rPr lang="en-US" altLang="zh-CN" sz="2200" b="0" dirty="0">
                <a:ea typeface="+mn-ea"/>
              </a:rPr>
              <a:t>2</a:t>
            </a:r>
            <a:r>
              <a:rPr lang="en-US" altLang="zh-CN" sz="2200" b="0" baseline="30000" dirty="0">
                <a:ea typeface="+mn-ea"/>
              </a:rPr>
              <a:t>i</a:t>
            </a:r>
            <a:r>
              <a:rPr lang="zh-CN" altLang="en-US" sz="2200" b="0" dirty="0">
                <a:ea typeface="+mn-ea"/>
              </a:rPr>
              <a:t>的空闲分区链中；</a:t>
            </a:r>
          </a:p>
          <a:p>
            <a:pPr lvl="1">
              <a:lnSpc>
                <a:spcPct val="95000"/>
              </a:lnSpc>
              <a:spcAft>
                <a:spcPct val="10000"/>
              </a:spcAft>
              <a:buFont typeface="Wingdings" pitchFamily="2" charset="2"/>
              <a:buNone/>
            </a:pPr>
            <a:r>
              <a:rPr lang="zh-CN" altLang="en-US" sz="2200" b="0" dirty="0">
                <a:ea typeface="+mn-ea"/>
              </a:rPr>
              <a:t>      </a:t>
            </a:r>
            <a:r>
              <a:rPr lang="en-US" altLang="zh-CN" sz="2200" b="0" dirty="0">
                <a:ea typeface="+mn-ea"/>
              </a:rPr>
              <a:t>[3] </a:t>
            </a:r>
            <a:r>
              <a:rPr lang="zh-CN" altLang="en-US" sz="2200" b="0" dirty="0">
                <a:ea typeface="+mn-ea"/>
              </a:rPr>
              <a:t>若未找到</a:t>
            </a:r>
            <a:r>
              <a:rPr lang="en-US" altLang="zh-CN" sz="2200" b="0" dirty="0">
                <a:ea typeface="+mn-ea"/>
              </a:rPr>
              <a:t>2</a:t>
            </a:r>
            <a:r>
              <a:rPr lang="en-US" altLang="zh-CN" sz="2200" b="0" baseline="30000" dirty="0">
                <a:ea typeface="+mn-ea"/>
              </a:rPr>
              <a:t>i+1</a:t>
            </a:r>
            <a:r>
              <a:rPr lang="zh-CN" altLang="en-US" sz="2200" b="0" dirty="0">
                <a:ea typeface="+mn-ea"/>
              </a:rPr>
              <a:t>的空闲分区，则需要查找大小为</a:t>
            </a:r>
            <a:r>
              <a:rPr lang="en-US" altLang="zh-CN" sz="2200" b="0" dirty="0">
                <a:ea typeface="+mn-ea"/>
              </a:rPr>
              <a:t>2</a:t>
            </a:r>
            <a:r>
              <a:rPr lang="en-US" altLang="zh-CN" sz="2200" b="0" baseline="30000" dirty="0">
                <a:ea typeface="+mn-ea"/>
              </a:rPr>
              <a:t>i+2</a:t>
            </a:r>
            <a:r>
              <a:rPr lang="zh-CN" altLang="en-US" sz="2200" b="0" dirty="0">
                <a:ea typeface="+mn-ea"/>
              </a:rPr>
              <a:t>的空闲分区，若找到则需要进行两次划分。第一次将其分割为大小为</a:t>
            </a:r>
            <a:r>
              <a:rPr lang="en-US" altLang="zh-CN" sz="2200" b="0" dirty="0">
                <a:ea typeface="+mn-ea"/>
              </a:rPr>
              <a:t>2</a:t>
            </a:r>
            <a:r>
              <a:rPr lang="en-US" altLang="zh-CN" sz="2200" b="0" baseline="30000" dirty="0">
                <a:ea typeface="+mn-ea"/>
              </a:rPr>
              <a:t>i+1</a:t>
            </a:r>
            <a:r>
              <a:rPr lang="zh-CN" altLang="en-US" sz="2200" b="0" dirty="0">
                <a:ea typeface="+mn-ea"/>
              </a:rPr>
              <a:t>的两个分区，一个用于分配，另一个加入到大小为</a:t>
            </a:r>
            <a:r>
              <a:rPr lang="en-US" altLang="zh-CN" sz="2200" b="0" dirty="0">
                <a:ea typeface="+mn-ea"/>
              </a:rPr>
              <a:t>2</a:t>
            </a:r>
            <a:r>
              <a:rPr lang="en-US" altLang="zh-CN" sz="2200" b="0" baseline="30000" dirty="0">
                <a:ea typeface="+mn-ea"/>
              </a:rPr>
              <a:t>i+1</a:t>
            </a:r>
            <a:r>
              <a:rPr lang="zh-CN" altLang="en-US" sz="2200" b="0" dirty="0">
                <a:ea typeface="+mn-ea"/>
              </a:rPr>
              <a:t>的空闲分区链中；第二次将第一次用于分配的空闲分区分割为</a:t>
            </a:r>
            <a:r>
              <a:rPr lang="en-US" altLang="zh-CN" sz="2200" b="0" dirty="0">
                <a:ea typeface="+mn-ea"/>
              </a:rPr>
              <a:t>2</a:t>
            </a:r>
            <a:r>
              <a:rPr lang="en-US" altLang="zh-CN" sz="2200" b="0" baseline="30000" dirty="0">
                <a:ea typeface="+mn-ea"/>
              </a:rPr>
              <a:t>i</a:t>
            </a:r>
            <a:r>
              <a:rPr lang="zh-CN" altLang="en-US" sz="2200" b="0" dirty="0">
                <a:ea typeface="+mn-ea"/>
              </a:rPr>
              <a:t>的两个分区，一个用于分配，另一个加入到大小为</a:t>
            </a:r>
            <a:r>
              <a:rPr lang="en-US" altLang="zh-CN" sz="2200" b="0" dirty="0">
                <a:ea typeface="+mn-ea"/>
              </a:rPr>
              <a:t>2</a:t>
            </a:r>
            <a:r>
              <a:rPr lang="en-US" altLang="zh-CN" sz="2200" b="0" baseline="30000" dirty="0">
                <a:ea typeface="+mn-ea"/>
              </a:rPr>
              <a:t>i</a:t>
            </a:r>
            <a:r>
              <a:rPr lang="zh-CN" altLang="en-US" sz="2200" b="0" dirty="0">
                <a:ea typeface="+mn-ea"/>
              </a:rPr>
              <a:t>的空闲分区链中。</a:t>
            </a:r>
          </a:p>
          <a:p>
            <a:pPr lvl="1">
              <a:lnSpc>
                <a:spcPct val="95000"/>
              </a:lnSpc>
              <a:spcAft>
                <a:spcPct val="10000"/>
              </a:spcAft>
              <a:buFont typeface="Wingdings" pitchFamily="2" charset="2"/>
              <a:buNone/>
            </a:pPr>
            <a:r>
              <a:rPr lang="zh-CN" altLang="en-US" sz="2200" b="0" dirty="0">
                <a:ea typeface="+mn-ea"/>
              </a:rPr>
              <a:t>      </a:t>
            </a:r>
            <a:r>
              <a:rPr lang="en-US" altLang="zh-CN" sz="2200" b="0" dirty="0">
                <a:ea typeface="+mn-ea"/>
              </a:rPr>
              <a:t>[4] </a:t>
            </a:r>
            <a:r>
              <a:rPr lang="zh-CN" altLang="en-US" sz="2200" b="0" dirty="0">
                <a:ea typeface="+mn-ea"/>
              </a:rPr>
              <a:t>若仍未找到</a:t>
            </a:r>
            <a:r>
              <a:rPr lang="en-US" altLang="zh-CN" sz="2200" b="0" dirty="0">
                <a:ea typeface="+mn-ea"/>
              </a:rPr>
              <a:t>2</a:t>
            </a:r>
            <a:r>
              <a:rPr lang="en-US" altLang="zh-CN" sz="2200" b="0" baseline="30000" dirty="0">
                <a:ea typeface="+mn-ea"/>
              </a:rPr>
              <a:t>i+2</a:t>
            </a:r>
            <a:r>
              <a:rPr lang="zh-CN" altLang="en-US" sz="2200" b="0" dirty="0">
                <a:ea typeface="+mn-ea"/>
              </a:rPr>
              <a:t>的空闲分区，则继续查找</a:t>
            </a:r>
            <a:r>
              <a:rPr lang="en-US" altLang="zh-CN" sz="2200" b="0" dirty="0">
                <a:ea typeface="+mn-ea"/>
              </a:rPr>
              <a:t>2</a:t>
            </a:r>
            <a:r>
              <a:rPr lang="en-US" altLang="zh-CN" sz="2200" b="0" baseline="30000" dirty="0">
                <a:ea typeface="+mn-ea"/>
              </a:rPr>
              <a:t>i+3</a:t>
            </a:r>
            <a:r>
              <a:rPr lang="zh-CN" altLang="en-US" sz="2200" b="0" dirty="0">
                <a:ea typeface="+mn-ea"/>
              </a:rPr>
              <a:t>的空闲分区，以此类推。</a:t>
            </a:r>
          </a:p>
        </p:txBody>
      </p:sp>
      <p:sp>
        <p:nvSpPr>
          <p:cNvPr id="33689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3.2.3 </a:t>
            </a:r>
            <a:r>
              <a:rPr kumimoji="0" lang="zh-CN" altLang="en-US" sz="4000" b="1" dirty="0">
                <a:solidFill>
                  <a:srgbClr val="FE0000"/>
                </a:solidFill>
                <a:ea typeface="黑体" pitchFamily="49" charset="-122"/>
                <a:cs typeface="Times New Roman" pitchFamily="18" charset="0"/>
              </a:rPr>
              <a:t>伙伴系统</a:t>
            </a:r>
          </a:p>
        </p:txBody>
      </p:sp>
    </p:spTree>
    <p:extLst>
      <p:ext uri="{BB962C8B-B14F-4D97-AF65-F5344CB8AC3E}">
        <p14:creationId xmlns:p14="http://schemas.microsoft.com/office/powerpoint/2010/main" val="2840150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6898">
                                            <p:txEl>
                                              <p:pRg st="0" end="0"/>
                                            </p:txEl>
                                          </p:spTgt>
                                        </p:tgtEl>
                                        <p:attrNameLst>
                                          <p:attrName>style.visibility</p:attrName>
                                        </p:attrNameLst>
                                      </p:cBhvr>
                                      <p:to>
                                        <p:strVal val="visible"/>
                                      </p:to>
                                    </p:set>
                                    <p:anim calcmode="lin" valueType="num">
                                      <p:cBhvr additive="base">
                                        <p:cTn id="7" dur="500" fill="hold"/>
                                        <p:tgtEl>
                                          <p:spTgt spid="3368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68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36898">
                                            <p:txEl>
                                              <p:pRg st="1" end="1"/>
                                            </p:txEl>
                                          </p:spTgt>
                                        </p:tgtEl>
                                        <p:attrNameLst>
                                          <p:attrName>style.visibility</p:attrName>
                                        </p:attrNameLst>
                                      </p:cBhvr>
                                      <p:to>
                                        <p:strVal val="visible"/>
                                      </p:to>
                                    </p:set>
                                    <p:animEffect transition="in" filter="circle(in)">
                                      <p:cBhvr>
                                        <p:cTn id="13" dur="2000"/>
                                        <p:tgtEl>
                                          <p:spTgt spid="33689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36898">
                                            <p:txEl>
                                              <p:pRg st="2" end="2"/>
                                            </p:txEl>
                                          </p:spTgt>
                                        </p:tgtEl>
                                        <p:attrNameLst>
                                          <p:attrName>style.visibility</p:attrName>
                                        </p:attrNameLst>
                                      </p:cBhvr>
                                      <p:to>
                                        <p:strVal val="visible"/>
                                      </p:to>
                                    </p:set>
                                    <p:anim calcmode="lin" valueType="num">
                                      <p:cBhvr additive="base">
                                        <p:cTn id="18" dur="1000" fill="hold"/>
                                        <p:tgtEl>
                                          <p:spTgt spid="336898">
                                            <p:txEl>
                                              <p:pRg st="2" end="2"/>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368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36898">
                                            <p:txEl>
                                              <p:pRg st="3" end="3"/>
                                            </p:txEl>
                                          </p:spTgt>
                                        </p:tgtEl>
                                        <p:attrNameLst>
                                          <p:attrName>style.visibility</p:attrName>
                                        </p:attrNameLst>
                                      </p:cBhvr>
                                      <p:to>
                                        <p:strVal val="visible"/>
                                      </p:to>
                                    </p:set>
                                    <p:anim calcmode="lin" valueType="num">
                                      <p:cBhvr additive="base">
                                        <p:cTn id="24" dur="1000" fill="hold"/>
                                        <p:tgtEl>
                                          <p:spTgt spid="336898">
                                            <p:txEl>
                                              <p:pRg st="3" end="3"/>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3368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36898">
                                            <p:txEl>
                                              <p:pRg st="4" end="4"/>
                                            </p:txEl>
                                          </p:spTgt>
                                        </p:tgtEl>
                                        <p:attrNameLst>
                                          <p:attrName>style.visibility</p:attrName>
                                        </p:attrNameLst>
                                      </p:cBhvr>
                                      <p:to>
                                        <p:strVal val="visible"/>
                                      </p:to>
                                    </p:set>
                                    <p:anim calcmode="lin" valueType="num">
                                      <p:cBhvr additive="base">
                                        <p:cTn id="30" dur="1000" fill="hold"/>
                                        <p:tgtEl>
                                          <p:spTgt spid="336898">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33689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36898">
                                            <p:txEl>
                                              <p:pRg st="5" end="5"/>
                                            </p:txEl>
                                          </p:spTgt>
                                        </p:tgtEl>
                                        <p:attrNameLst>
                                          <p:attrName>style.visibility</p:attrName>
                                        </p:attrNameLst>
                                      </p:cBhvr>
                                      <p:to>
                                        <p:strVal val="visible"/>
                                      </p:to>
                                    </p:set>
                                    <p:anim calcmode="lin" valueType="num">
                                      <p:cBhvr additive="base">
                                        <p:cTn id="36" dur="1000" fill="hold"/>
                                        <p:tgtEl>
                                          <p:spTgt spid="336898">
                                            <p:txEl>
                                              <p:pRg st="5" end="5"/>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33689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body" idx="4294967295"/>
          </p:nvPr>
        </p:nvSpPr>
        <p:spPr>
          <a:xfrm>
            <a:off x="0" y="1052513"/>
            <a:ext cx="8748713" cy="5113337"/>
          </a:xfrm>
        </p:spPr>
        <p:txBody>
          <a:bodyPr/>
          <a:lstStyle/>
          <a:p>
            <a:pPr>
              <a:lnSpc>
                <a:spcPct val="120000"/>
              </a:lnSpc>
              <a:spcAft>
                <a:spcPct val="20000"/>
              </a:spcAft>
              <a:buFont typeface="Wingdings" pitchFamily="2" charset="2"/>
              <a:buChar char="l"/>
            </a:pPr>
            <a:r>
              <a:rPr lang="zh-CN" altLang="en-US" dirty="0">
                <a:latin typeface="+mn-ea"/>
                <a:ea typeface="+mn-ea"/>
              </a:rPr>
              <a:t>伙伴系统存储空间的回收 </a:t>
            </a:r>
          </a:p>
          <a:p>
            <a:pPr lvl="1">
              <a:lnSpc>
                <a:spcPct val="120000"/>
              </a:lnSpc>
              <a:spcAft>
                <a:spcPct val="20000"/>
              </a:spcAft>
              <a:buFont typeface="Wingdings" pitchFamily="2" charset="2"/>
              <a:buNone/>
            </a:pPr>
            <a:r>
              <a:rPr lang="zh-CN" altLang="en-US" b="0" dirty="0">
                <a:latin typeface="+mn-ea"/>
                <a:ea typeface="+mn-ea"/>
              </a:rPr>
              <a:t>      系当进程执行完毕，释放一个大小为</a:t>
            </a:r>
            <a:r>
              <a:rPr lang="en-US" altLang="zh-CN" b="0" dirty="0">
                <a:latin typeface="+mn-ea"/>
                <a:ea typeface="+mn-ea"/>
              </a:rPr>
              <a:t>2</a:t>
            </a:r>
            <a:r>
              <a:rPr lang="en-US" altLang="zh-CN" b="0" baseline="30000" dirty="0">
                <a:latin typeface="+mn-ea"/>
                <a:ea typeface="+mn-ea"/>
              </a:rPr>
              <a:t>i</a:t>
            </a:r>
            <a:r>
              <a:rPr lang="zh-CN" altLang="en-US" b="0" dirty="0">
                <a:latin typeface="+mn-ea"/>
                <a:ea typeface="+mn-ea"/>
              </a:rPr>
              <a:t>的分区时，系统用下面的算法回收该分区：</a:t>
            </a:r>
          </a:p>
          <a:p>
            <a:pPr lvl="1">
              <a:lnSpc>
                <a:spcPct val="120000"/>
              </a:lnSpc>
              <a:spcAft>
                <a:spcPct val="20000"/>
              </a:spcAft>
              <a:buFont typeface="Wingdings" pitchFamily="2" charset="2"/>
              <a:buNone/>
            </a:pPr>
            <a:r>
              <a:rPr lang="zh-CN" altLang="en-US" b="0" dirty="0">
                <a:latin typeface="+mn-ea"/>
                <a:ea typeface="+mn-ea"/>
              </a:rPr>
              <a:t>      </a:t>
            </a:r>
            <a:r>
              <a:rPr lang="en-US" altLang="zh-CN" b="0" dirty="0">
                <a:latin typeface="+mn-ea"/>
                <a:ea typeface="+mn-ea"/>
              </a:rPr>
              <a:t>[1] </a:t>
            </a:r>
            <a:r>
              <a:rPr lang="zh-CN" altLang="en-US" b="0" dirty="0">
                <a:latin typeface="+mn-ea"/>
                <a:ea typeface="+mn-ea"/>
              </a:rPr>
              <a:t>若事先不存在</a:t>
            </a:r>
            <a:r>
              <a:rPr lang="en-US" altLang="zh-CN" b="0" dirty="0">
                <a:latin typeface="+mn-ea"/>
                <a:ea typeface="+mn-ea"/>
              </a:rPr>
              <a:t>2</a:t>
            </a:r>
            <a:r>
              <a:rPr lang="en-US" altLang="zh-CN" b="0" baseline="30000" dirty="0">
                <a:latin typeface="+mn-ea"/>
                <a:ea typeface="+mn-ea"/>
              </a:rPr>
              <a:t>i</a:t>
            </a:r>
            <a:r>
              <a:rPr lang="zh-CN" altLang="en-US" b="0" dirty="0">
                <a:latin typeface="+mn-ea"/>
                <a:ea typeface="+mn-ea"/>
              </a:rPr>
              <a:t>的空闲分区，则保留该分区为一个独立的空闲分区；</a:t>
            </a:r>
          </a:p>
          <a:p>
            <a:pPr lvl="1">
              <a:lnSpc>
                <a:spcPct val="120000"/>
              </a:lnSpc>
              <a:spcAft>
                <a:spcPct val="20000"/>
              </a:spcAft>
              <a:buFont typeface="Wingdings" pitchFamily="2" charset="2"/>
              <a:buNone/>
            </a:pPr>
            <a:r>
              <a:rPr lang="zh-CN" altLang="en-US" b="0" dirty="0">
                <a:latin typeface="+mn-ea"/>
                <a:ea typeface="+mn-ea"/>
              </a:rPr>
              <a:t>      </a:t>
            </a:r>
            <a:r>
              <a:rPr lang="en-US" altLang="zh-CN" b="0" dirty="0">
                <a:latin typeface="+mn-ea"/>
                <a:ea typeface="+mn-ea"/>
              </a:rPr>
              <a:t>[2] </a:t>
            </a:r>
            <a:r>
              <a:rPr lang="zh-CN" altLang="en-US" b="0" dirty="0">
                <a:latin typeface="+mn-ea"/>
                <a:ea typeface="+mn-ea"/>
              </a:rPr>
              <a:t>若事先已存在</a:t>
            </a:r>
            <a:r>
              <a:rPr lang="en-US" altLang="zh-CN" b="0" dirty="0">
                <a:latin typeface="+mn-ea"/>
                <a:ea typeface="+mn-ea"/>
              </a:rPr>
              <a:t>2</a:t>
            </a:r>
            <a:r>
              <a:rPr lang="en-US" altLang="zh-CN" b="0" baseline="30000" dirty="0">
                <a:latin typeface="+mn-ea"/>
                <a:ea typeface="+mn-ea"/>
              </a:rPr>
              <a:t>i</a:t>
            </a:r>
            <a:r>
              <a:rPr lang="zh-CN" altLang="en-US" b="0" dirty="0">
                <a:latin typeface="+mn-ea"/>
                <a:ea typeface="+mn-ea"/>
              </a:rPr>
              <a:t>的空闲分区时，则将其与伙伴分区合并为大小为为</a:t>
            </a:r>
            <a:r>
              <a:rPr lang="en-US" altLang="zh-CN" b="0" dirty="0">
                <a:latin typeface="+mn-ea"/>
                <a:ea typeface="+mn-ea"/>
              </a:rPr>
              <a:t>2</a:t>
            </a:r>
            <a:r>
              <a:rPr lang="en-US" altLang="zh-CN" b="0" baseline="30000" dirty="0">
                <a:latin typeface="+mn-ea"/>
                <a:ea typeface="+mn-ea"/>
              </a:rPr>
              <a:t>i+1</a:t>
            </a:r>
            <a:r>
              <a:rPr lang="zh-CN" altLang="en-US" b="0" dirty="0">
                <a:latin typeface="+mn-ea"/>
                <a:ea typeface="+mn-ea"/>
              </a:rPr>
              <a:t>的空闲分区；</a:t>
            </a:r>
          </a:p>
          <a:p>
            <a:pPr lvl="1">
              <a:lnSpc>
                <a:spcPct val="120000"/>
              </a:lnSpc>
              <a:spcAft>
                <a:spcPct val="20000"/>
              </a:spcAft>
              <a:buFont typeface="Wingdings" pitchFamily="2" charset="2"/>
              <a:buNone/>
            </a:pPr>
            <a:r>
              <a:rPr lang="zh-CN" altLang="en-US" b="0" dirty="0">
                <a:latin typeface="+mn-ea"/>
                <a:ea typeface="+mn-ea"/>
              </a:rPr>
              <a:t>      </a:t>
            </a:r>
            <a:r>
              <a:rPr lang="en-US" altLang="zh-CN" b="0" dirty="0">
                <a:latin typeface="+mn-ea"/>
                <a:ea typeface="+mn-ea"/>
              </a:rPr>
              <a:t>[3] </a:t>
            </a:r>
            <a:r>
              <a:rPr lang="zh-CN" altLang="en-US" b="0" dirty="0">
                <a:latin typeface="+mn-ea"/>
                <a:ea typeface="+mn-ea"/>
              </a:rPr>
              <a:t>若事先已存在</a:t>
            </a:r>
            <a:r>
              <a:rPr lang="en-US" altLang="zh-CN" b="0" dirty="0">
                <a:latin typeface="+mn-ea"/>
                <a:ea typeface="+mn-ea"/>
              </a:rPr>
              <a:t>2</a:t>
            </a:r>
            <a:r>
              <a:rPr lang="en-US" altLang="zh-CN" b="0" baseline="30000" dirty="0">
                <a:latin typeface="+mn-ea"/>
                <a:ea typeface="+mn-ea"/>
              </a:rPr>
              <a:t>i+1</a:t>
            </a:r>
            <a:r>
              <a:rPr lang="zh-CN" altLang="en-US" b="0" dirty="0">
                <a:latin typeface="+mn-ea"/>
                <a:ea typeface="+mn-ea"/>
              </a:rPr>
              <a:t>的空闲分区时，继续合并为</a:t>
            </a:r>
            <a:r>
              <a:rPr lang="en-US" altLang="zh-CN" b="0" dirty="0">
                <a:latin typeface="+mn-ea"/>
                <a:ea typeface="+mn-ea"/>
              </a:rPr>
              <a:t>2</a:t>
            </a:r>
            <a:r>
              <a:rPr lang="en-US" altLang="zh-CN" b="0" baseline="30000" dirty="0">
                <a:latin typeface="+mn-ea"/>
                <a:ea typeface="+mn-ea"/>
              </a:rPr>
              <a:t>i+2</a:t>
            </a:r>
            <a:r>
              <a:rPr lang="zh-CN" altLang="en-US" b="0" dirty="0">
                <a:latin typeface="+mn-ea"/>
                <a:ea typeface="+mn-ea"/>
              </a:rPr>
              <a:t>的空闲分区，以此类推。</a:t>
            </a:r>
          </a:p>
          <a:p>
            <a:pPr lvl="1">
              <a:spcAft>
                <a:spcPct val="20000"/>
              </a:spcAft>
              <a:buFont typeface="Wingdings" pitchFamily="2" charset="2"/>
              <a:buNone/>
            </a:pPr>
            <a:endParaRPr lang="en-US" altLang="zh-CN" sz="2800" b="0" dirty="0">
              <a:latin typeface="仿宋_GB2312" pitchFamily="49" charset="-122"/>
              <a:ea typeface="仿宋_GB2312" pitchFamily="49" charset="-122"/>
            </a:endParaRPr>
          </a:p>
        </p:txBody>
      </p:sp>
      <p:sp>
        <p:nvSpPr>
          <p:cNvPr id="335875"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3.2.3 </a:t>
            </a:r>
            <a:r>
              <a:rPr kumimoji="0" lang="zh-CN" altLang="en-US" sz="4000" b="1" dirty="0">
                <a:solidFill>
                  <a:srgbClr val="FE0000"/>
                </a:solidFill>
                <a:ea typeface="黑体" pitchFamily="49" charset="-122"/>
                <a:cs typeface="Times New Roman" pitchFamily="18" charset="0"/>
              </a:rPr>
              <a:t>伙伴系统</a:t>
            </a:r>
          </a:p>
        </p:txBody>
      </p:sp>
    </p:spTree>
    <p:extLst>
      <p:ext uri="{BB962C8B-B14F-4D97-AF65-F5344CB8AC3E}">
        <p14:creationId xmlns:p14="http://schemas.microsoft.com/office/powerpoint/2010/main" val="491377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5874">
                                            <p:txEl>
                                              <p:pRg st="0" end="0"/>
                                            </p:txEl>
                                          </p:spTgt>
                                        </p:tgtEl>
                                        <p:attrNameLst>
                                          <p:attrName>style.visibility</p:attrName>
                                        </p:attrNameLst>
                                      </p:cBhvr>
                                      <p:to>
                                        <p:strVal val="visible"/>
                                      </p:to>
                                    </p:set>
                                    <p:anim calcmode="lin" valueType="num">
                                      <p:cBhvr additive="base">
                                        <p:cTn id="7" dur="500" fill="hold"/>
                                        <p:tgtEl>
                                          <p:spTgt spid="3358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58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35874">
                                            <p:txEl>
                                              <p:pRg st="1" end="1"/>
                                            </p:txEl>
                                          </p:spTgt>
                                        </p:tgtEl>
                                        <p:attrNameLst>
                                          <p:attrName>style.visibility</p:attrName>
                                        </p:attrNameLst>
                                      </p:cBhvr>
                                      <p:to>
                                        <p:strVal val="visible"/>
                                      </p:to>
                                    </p:set>
                                    <p:animEffect transition="in" filter="circle(in)">
                                      <p:cBhvr>
                                        <p:cTn id="13" dur="2000"/>
                                        <p:tgtEl>
                                          <p:spTgt spid="33587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35874">
                                            <p:txEl>
                                              <p:pRg st="2" end="2"/>
                                            </p:txEl>
                                          </p:spTgt>
                                        </p:tgtEl>
                                        <p:attrNameLst>
                                          <p:attrName>style.visibility</p:attrName>
                                        </p:attrNameLst>
                                      </p:cBhvr>
                                      <p:to>
                                        <p:strVal val="visible"/>
                                      </p:to>
                                    </p:set>
                                    <p:anim calcmode="lin" valueType="num">
                                      <p:cBhvr additive="base">
                                        <p:cTn id="18" dur="1000" fill="hold"/>
                                        <p:tgtEl>
                                          <p:spTgt spid="335874">
                                            <p:txEl>
                                              <p:pRg st="2" end="2"/>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358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35874">
                                            <p:txEl>
                                              <p:pRg st="3" end="3"/>
                                            </p:txEl>
                                          </p:spTgt>
                                        </p:tgtEl>
                                        <p:attrNameLst>
                                          <p:attrName>style.visibility</p:attrName>
                                        </p:attrNameLst>
                                      </p:cBhvr>
                                      <p:to>
                                        <p:strVal val="visible"/>
                                      </p:to>
                                    </p:set>
                                    <p:anim calcmode="lin" valueType="num">
                                      <p:cBhvr additive="base">
                                        <p:cTn id="24" dur="1000" fill="hold"/>
                                        <p:tgtEl>
                                          <p:spTgt spid="335874">
                                            <p:txEl>
                                              <p:pRg st="3" end="3"/>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33587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35874">
                                            <p:txEl>
                                              <p:pRg st="4" end="4"/>
                                            </p:txEl>
                                          </p:spTgt>
                                        </p:tgtEl>
                                        <p:attrNameLst>
                                          <p:attrName>style.visibility</p:attrName>
                                        </p:attrNameLst>
                                      </p:cBhvr>
                                      <p:to>
                                        <p:strVal val="visible"/>
                                      </p:to>
                                    </p:set>
                                    <p:anim calcmode="lin" valueType="num">
                                      <p:cBhvr additive="base">
                                        <p:cTn id="30" dur="1000" fill="hold"/>
                                        <p:tgtEl>
                                          <p:spTgt spid="335874">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33587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p:cNvSpPr>
          <p:nvPr>
            <p:ph type="body" idx="4294967295"/>
          </p:nvPr>
        </p:nvSpPr>
        <p:spPr>
          <a:xfrm>
            <a:off x="0" y="1052513"/>
            <a:ext cx="9144000" cy="5113337"/>
          </a:xfrm>
        </p:spPr>
        <p:txBody>
          <a:bodyPr/>
          <a:lstStyle/>
          <a:p>
            <a:pPr>
              <a:lnSpc>
                <a:spcPct val="120000"/>
              </a:lnSpc>
              <a:spcAft>
                <a:spcPct val="20000"/>
              </a:spcAft>
              <a:buFont typeface="Wingdings" pitchFamily="2" charset="2"/>
              <a:buChar char="l"/>
            </a:pPr>
            <a:r>
              <a:rPr lang="zh-CN" altLang="en-US" dirty="0">
                <a:latin typeface="+mn-ea"/>
                <a:ea typeface="+mn-ea"/>
              </a:rPr>
              <a:t>伙伴系统示例</a:t>
            </a:r>
          </a:p>
          <a:p>
            <a:pPr lvl="1">
              <a:lnSpc>
                <a:spcPct val="120000"/>
              </a:lnSpc>
              <a:spcAft>
                <a:spcPct val="20000"/>
              </a:spcAft>
              <a:buFont typeface="Wingdings" pitchFamily="2" charset="2"/>
              <a:buNone/>
            </a:pPr>
            <a:r>
              <a:rPr lang="zh-CN" altLang="en-US" b="0" dirty="0">
                <a:latin typeface="+mn-ea"/>
                <a:ea typeface="+mn-ea"/>
              </a:rPr>
              <a:t>      系统的初始内存为</a:t>
            </a:r>
            <a:r>
              <a:rPr lang="en-US" altLang="zh-CN" b="0" dirty="0">
                <a:latin typeface="+mn-ea"/>
                <a:ea typeface="+mn-ea"/>
              </a:rPr>
              <a:t>1MB</a:t>
            </a:r>
            <a:r>
              <a:rPr lang="zh-CN" altLang="en-US" b="0" dirty="0">
                <a:latin typeface="+mn-ea"/>
                <a:ea typeface="+mn-ea"/>
              </a:rPr>
              <a:t>，若请求</a:t>
            </a:r>
            <a:r>
              <a:rPr lang="en-US" altLang="zh-CN" b="0" dirty="0">
                <a:latin typeface="+mn-ea"/>
                <a:ea typeface="+mn-ea"/>
              </a:rPr>
              <a:t>A</a:t>
            </a:r>
            <a:r>
              <a:rPr lang="zh-CN" altLang="en-US" b="0" dirty="0">
                <a:latin typeface="+mn-ea"/>
                <a:ea typeface="+mn-ea"/>
              </a:rPr>
              <a:t>、</a:t>
            </a:r>
            <a:r>
              <a:rPr lang="en-US" altLang="zh-CN" b="0" dirty="0">
                <a:latin typeface="+mn-ea"/>
                <a:ea typeface="+mn-ea"/>
              </a:rPr>
              <a:t>B</a:t>
            </a:r>
            <a:r>
              <a:rPr lang="zh-CN" altLang="en-US" b="0" dirty="0">
                <a:latin typeface="+mn-ea"/>
                <a:ea typeface="+mn-ea"/>
              </a:rPr>
              <a:t>、</a:t>
            </a:r>
            <a:r>
              <a:rPr lang="en-US" altLang="zh-CN" b="0" dirty="0">
                <a:latin typeface="+mn-ea"/>
                <a:ea typeface="+mn-ea"/>
              </a:rPr>
              <a:t>C</a:t>
            </a:r>
            <a:r>
              <a:rPr lang="zh-CN" altLang="en-US" b="0" dirty="0">
                <a:latin typeface="+mn-ea"/>
                <a:ea typeface="+mn-ea"/>
              </a:rPr>
              <a:t>、</a:t>
            </a:r>
            <a:r>
              <a:rPr lang="en-US" altLang="zh-CN" b="0" dirty="0">
                <a:latin typeface="+mn-ea"/>
                <a:ea typeface="+mn-ea"/>
              </a:rPr>
              <a:t>D</a:t>
            </a:r>
            <a:r>
              <a:rPr lang="zh-CN" altLang="en-US" b="0" dirty="0">
                <a:latin typeface="+mn-ea"/>
                <a:ea typeface="+mn-ea"/>
              </a:rPr>
              <a:t>、</a:t>
            </a:r>
            <a:r>
              <a:rPr lang="en-US" altLang="zh-CN" b="0" dirty="0">
                <a:latin typeface="+mn-ea"/>
                <a:ea typeface="+mn-ea"/>
              </a:rPr>
              <a:t>E</a:t>
            </a:r>
            <a:r>
              <a:rPr lang="zh-CN" altLang="en-US" b="0" dirty="0">
                <a:latin typeface="+mn-ea"/>
                <a:ea typeface="+mn-ea"/>
              </a:rPr>
              <a:t>相继申请</a:t>
            </a:r>
            <a:r>
              <a:rPr lang="en-US" altLang="zh-CN" b="0" dirty="0">
                <a:latin typeface="+mn-ea"/>
                <a:ea typeface="+mn-ea"/>
              </a:rPr>
              <a:t>100KB</a:t>
            </a:r>
            <a:r>
              <a:rPr lang="zh-CN" altLang="en-US" b="0" dirty="0">
                <a:latin typeface="+mn-ea"/>
                <a:ea typeface="+mn-ea"/>
              </a:rPr>
              <a:t>、</a:t>
            </a:r>
            <a:r>
              <a:rPr lang="en-US" altLang="zh-CN" b="0" dirty="0">
                <a:latin typeface="+mn-ea"/>
                <a:ea typeface="+mn-ea"/>
              </a:rPr>
              <a:t>240KB</a:t>
            </a:r>
            <a:r>
              <a:rPr lang="zh-CN" altLang="en-US" b="0" dirty="0">
                <a:latin typeface="+mn-ea"/>
                <a:ea typeface="+mn-ea"/>
              </a:rPr>
              <a:t>、</a:t>
            </a:r>
            <a:r>
              <a:rPr lang="en-US" altLang="zh-CN" b="0" dirty="0">
                <a:latin typeface="+mn-ea"/>
                <a:ea typeface="+mn-ea"/>
              </a:rPr>
              <a:t>64KB</a:t>
            </a:r>
            <a:r>
              <a:rPr lang="zh-CN" altLang="en-US" b="0" dirty="0">
                <a:latin typeface="+mn-ea"/>
                <a:ea typeface="+mn-ea"/>
              </a:rPr>
              <a:t>、</a:t>
            </a:r>
            <a:r>
              <a:rPr lang="en-US" altLang="zh-CN" b="0" dirty="0">
                <a:latin typeface="+mn-ea"/>
                <a:ea typeface="+mn-ea"/>
              </a:rPr>
              <a:t>256KB</a:t>
            </a:r>
            <a:r>
              <a:rPr lang="zh-CN" altLang="en-US" b="0" dirty="0">
                <a:latin typeface="+mn-ea"/>
                <a:ea typeface="+mn-ea"/>
              </a:rPr>
              <a:t>、</a:t>
            </a:r>
            <a:r>
              <a:rPr lang="en-US" altLang="zh-CN" b="0" dirty="0">
                <a:latin typeface="+mn-ea"/>
                <a:ea typeface="+mn-ea"/>
              </a:rPr>
              <a:t>75KB</a:t>
            </a:r>
            <a:r>
              <a:rPr lang="zh-CN" altLang="en-US" b="0" dirty="0">
                <a:latin typeface="+mn-ea"/>
                <a:ea typeface="+mn-ea"/>
              </a:rPr>
              <a:t>的内存空间，其申请、释放顺序为</a:t>
            </a:r>
            <a:r>
              <a:rPr lang="en-US" altLang="zh-CN" b="0" dirty="0">
                <a:latin typeface="+mn-ea"/>
                <a:ea typeface="+mn-ea"/>
              </a:rPr>
              <a:t>A</a:t>
            </a:r>
            <a:r>
              <a:rPr lang="zh-CN" altLang="en-US" b="0" dirty="0">
                <a:latin typeface="+mn-ea"/>
                <a:ea typeface="+mn-ea"/>
              </a:rPr>
              <a:t>申请、</a:t>
            </a:r>
            <a:r>
              <a:rPr lang="en-US" altLang="zh-CN" b="0" dirty="0">
                <a:latin typeface="+mn-ea"/>
                <a:ea typeface="+mn-ea"/>
              </a:rPr>
              <a:t>B</a:t>
            </a:r>
            <a:r>
              <a:rPr lang="zh-CN" altLang="en-US" b="0" dirty="0">
                <a:latin typeface="+mn-ea"/>
                <a:ea typeface="+mn-ea"/>
              </a:rPr>
              <a:t>申请、</a:t>
            </a:r>
            <a:r>
              <a:rPr lang="en-US" altLang="zh-CN" b="0" dirty="0">
                <a:latin typeface="+mn-ea"/>
                <a:ea typeface="+mn-ea"/>
              </a:rPr>
              <a:t>C</a:t>
            </a:r>
            <a:r>
              <a:rPr lang="zh-CN" altLang="en-US" b="0" dirty="0">
                <a:latin typeface="+mn-ea"/>
                <a:ea typeface="+mn-ea"/>
              </a:rPr>
              <a:t>申请、</a:t>
            </a:r>
            <a:r>
              <a:rPr lang="en-US" altLang="zh-CN" b="0" dirty="0">
                <a:latin typeface="+mn-ea"/>
                <a:ea typeface="+mn-ea"/>
              </a:rPr>
              <a:t>D</a:t>
            </a:r>
            <a:r>
              <a:rPr lang="zh-CN" altLang="en-US" b="0" dirty="0">
                <a:latin typeface="+mn-ea"/>
                <a:ea typeface="+mn-ea"/>
              </a:rPr>
              <a:t>申请、</a:t>
            </a:r>
            <a:r>
              <a:rPr lang="en-US" altLang="zh-CN" b="0" dirty="0">
                <a:latin typeface="+mn-ea"/>
                <a:ea typeface="+mn-ea"/>
              </a:rPr>
              <a:t>B</a:t>
            </a:r>
            <a:r>
              <a:rPr lang="zh-CN" altLang="en-US" b="0" dirty="0">
                <a:latin typeface="+mn-ea"/>
                <a:ea typeface="+mn-ea"/>
              </a:rPr>
              <a:t>释放、</a:t>
            </a:r>
            <a:r>
              <a:rPr lang="en-US" altLang="zh-CN" b="0" dirty="0">
                <a:latin typeface="+mn-ea"/>
                <a:ea typeface="+mn-ea"/>
              </a:rPr>
              <a:t>A</a:t>
            </a:r>
            <a:r>
              <a:rPr lang="zh-CN" altLang="en-US" b="0" dirty="0">
                <a:latin typeface="+mn-ea"/>
                <a:ea typeface="+mn-ea"/>
              </a:rPr>
              <a:t>释放、</a:t>
            </a:r>
            <a:r>
              <a:rPr lang="en-US" altLang="zh-CN" b="0" dirty="0">
                <a:latin typeface="+mn-ea"/>
                <a:ea typeface="+mn-ea"/>
              </a:rPr>
              <a:t>E</a:t>
            </a:r>
            <a:r>
              <a:rPr lang="zh-CN" altLang="en-US" b="0" dirty="0">
                <a:latin typeface="+mn-ea"/>
                <a:ea typeface="+mn-ea"/>
              </a:rPr>
              <a:t>申请、</a:t>
            </a:r>
            <a:r>
              <a:rPr lang="en-US" altLang="zh-CN" b="0" dirty="0">
                <a:latin typeface="+mn-ea"/>
                <a:ea typeface="+mn-ea"/>
              </a:rPr>
              <a:t>C</a:t>
            </a:r>
            <a:r>
              <a:rPr lang="zh-CN" altLang="en-US" b="0" dirty="0">
                <a:latin typeface="+mn-ea"/>
                <a:ea typeface="+mn-ea"/>
              </a:rPr>
              <a:t>释放、</a:t>
            </a:r>
            <a:r>
              <a:rPr lang="en-US" altLang="zh-CN" b="0" dirty="0">
                <a:latin typeface="+mn-ea"/>
                <a:ea typeface="+mn-ea"/>
              </a:rPr>
              <a:t>E</a:t>
            </a:r>
            <a:r>
              <a:rPr lang="zh-CN" altLang="en-US" b="0" dirty="0">
                <a:latin typeface="+mn-ea"/>
                <a:ea typeface="+mn-ea"/>
              </a:rPr>
              <a:t>释放、</a:t>
            </a:r>
            <a:r>
              <a:rPr lang="en-US" altLang="zh-CN" b="0" dirty="0">
                <a:latin typeface="+mn-ea"/>
                <a:ea typeface="+mn-ea"/>
              </a:rPr>
              <a:t>D</a:t>
            </a:r>
            <a:r>
              <a:rPr lang="zh-CN" altLang="en-US" b="0" dirty="0">
                <a:latin typeface="+mn-ea"/>
                <a:ea typeface="+mn-ea"/>
              </a:rPr>
              <a:t>释放。则系统分配、回收（合并）伙伴分区的过程如图所示：</a:t>
            </a:r>
          </a:p>
          <a:p>
            <a:pPr lvl="1">
              <a:spcAft>
                <a:spcPct val="20000"/>
              </a:spcAft>
              <a:buFont typeface="Wingdings" pitchFamily="2" charset="2"/>
              <a:buNone/>
            </a:pPr>
            <a:endParaRPr lang="en-US" altLang="zh-CN" sz="2800" b="0" dirty="0">
              <a:latin typeface="楷体_GB2312" pitchFamily="49" charset="-122"/>
              <a:ea typeface="楷体_GB2312" pitchFamily="49" charset="-122"/>
            </a:endParaRPr>
          </a:p>
        </p:txBody>
      </p:sp>
      <p:sp>
        <p:nvSpPr>
          <p:cNvPr id="33485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3.2.2 </a:t>
            </a:r>
            <a:r>
              <a:rPr kumimoji="0" lang="zh-CN" altLang="en-US" sz="4000" b="1" dirty="0">
                <a:solidFill>
                  <a:srgbClr val="FE0000"/>
                </a:solidFill>
                <a:ea typeface="黑体" pitchFamily="49" charset="-122"/>
                <a:cs typeface="Times New Roman" pitchFamily="18" charset="0"/>
              </a:rPr>
              <a:t>伙伴系统</a:t>
            </a:r>
          </a:p>
        </p:txBody>
      </p:sp>
    </p:spTree>
    <p:extLst>
      <p:ext uri="{BB962C8B-B14F-4D97-AF65-F5344CB8AC3E}">
        <p14:creationId xmlns:p14="http://schemas.microsoft.com/office/powerpoint/2010/main" val="171415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4850">
                                            <p:txEl>
                                              <p:pRg st="0" end="0"/>
                                            </p:txEl>
                                          </p:spTgt>
                                        </p:tgtEl>
                                        <p:attrNameLst>
                                          <p:attrName>style.visibility</p:attrName>
                                        </p:attrNameLst>
                                      </p:cBhvr>
                                      <p:to>
                                        <p:strVal val="visible"/>
                                      </p:to>
                                    </p:set>
                                    <p:anim calcmode="lin" valueType="num">
                                      <p:cBhvr additive="base">
                                        <p:cTn id="7" dur="500" fill="hold"/>
                                        <p:tgtEl>
                                          <p:spTgt spid="3348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48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34850">
                                            <p:txEl>
                                              <p:pRg st="1" end="1"/>
                                            </p:txEl>
                                          </p:spTgt>
                                        </p:tgtEl>
                                        <p:attrNameLst>
                                          <p:attrName>style.visibility</p:attrName>
                                        </p:attrNameLst>
                                      </p:cBhvr>
                                      <p:to>
                                        <p:strVal val="visible"/>
                                      </p:to>
                                    </p:set>
                                    <p:animEffect transition="in" filter="circle(in)">
                                      <p:cBhvr>
                                        <p:cTn id="13" dur="2000"/>
                                        <p:tgtEl>
                                          <p:spTgt spid="3348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p:cNvSpPr>
          <p:nvPr>
            <p:ph type="body" idx="4294967295"/>
          </p:nvPr>
        </p:nvSpPr>
        <p:spPr>
          <a:xfrm>
            <a:off x="0" y="1052513"/>
            <a:ext cx="9144000" cy="5113337"/>
          </a:xfrm>
        </p:spPr>
        <p:txBody>
          <a:bodyPr/>
          <a:lstStyle/>
          <a:p>
            <a:pPr lvl="1">
              <a:spcAft>
                <a:spcPct val="20000"/>
              </a:spcAft>
              <a:buFont typeface="Wingdings" pitchFamily="2" charset="2"/>
              <a:buNone/>
            </a:pPr>
            <a:endParaRPr lang="en-US" altLang="zh-CN" sz="2800" b="0" dirty="0">
              <a:latin typeface="楷体_GB2312" pitchFamily="49" charset="-122"/>
              <a:ea typeface="楷体_GB2312" pitchFamily="49" charset="-122"/>
            </a:endParaRPr>
          </a:p>
        </p:txBody>
      </p:sp>
      <p:sp>
        <p:nvSpPr>
          <p:cNvPr id="33485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3.2.3 </a:t>
            </a:r>
            <a:r>
              <a:rPr kumimoji="0" lang="zh-CN" altLang="en-US" sz="4000" b="1" dirty="0">
                <a:solidFill>
                  <a:srgbClr val="FE0000"/>
                </a:solidFill>
                <a:ea typeface="黑体" pitchFamily="49" charset="-122"/>
                <a:cs typeface="Times New Roman" pitchFamily="18" charset="0"/>
              </a:rPr>
              <a:t>伙伴系统</a:t>
            </a:r>
          </a:p>
        </p:txBody>
      </p:sp>
      <p:pic>
        <p:nvPicPr>
          <p:cNvPr id="68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1" y="1124744"/>
            <a:ext cx="8963295"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46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nodePh="1">
                                  <p:stCondLst>
                                    <p:cond delay="0"/>
                                  </p:stCondLst>
                                  <p:endCondLst>
                                    <p:cond evt="begin" delay="0">
                                      <p:tn val="5"/>
                                    </p:cond>
                                  </p:endCondLst>
                                  <p:childTnLst>
                                    <p:set>
                                      <p:cBhvr>
                                        <p:cTn id="6" dur="1" fill="hold">
                                          <p:stCondLst>
                                            <p:cond delay="0"/>
                                          </p:stCondLst>
                                        </p:cTn>
                                        <p:tgtEl>
                                          <p:spTgt spid="334850">
                                            <p:txEl>
                                              <p:pRg st="0" end="0"/>
                                            </p:txEl>
                                          </p:spTgt>
                                        </p:tgtEl>
                                        <p:attrNameLst>
                                          <p:attrName>style.visibility</p:attrName>
                                        </p:attrNameLst>
                                      </p:cBhvr>
                                      <p:to>
                                        <p:strVal val="visible"/>
                                      </p:to>
                                    </p:set>
                                    <p:anim calcmode="lin" valueType="num">
                                      <p:cBhvr additive="base">
                                        <p:cTn id="7" dur="500" fill="hold"/>
                                        <p:tgtEl>
                                          <p:spTgt spid="3348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485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720" y="1104642"/>
            <a:ext cx="6425784" cy="5132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485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3.2.3 </a:t>
            </a:r>
            <a:r>
              <a:rPr kumimoji="0" lang="zh-CN" altLang="en-US" sz="4000" b="1" dirty="0">
                <a:solidFill>
                  <a:srgbClr val="FE0000"/>
                </a:solidFill>
                <a:ea typeface="黑体" pitchFamily="49" charset="-122"/>
                <a:cs typeface="Times New Roman" pitchFamily="18" charset="0"/>
              </a:rPr>
              <a:t>伙伴系统</a:t>
            </a:r>
          </a:p>
        </p:txBody>
      </p:sp>
      <p:sp>
        <p:nvSpPr>
          <p:cNvPr id="2" name="TextBox 1"/>
          <p:cNvSpPr txBox="1"/>
          <p:nvPr/>
        </p:nvSpPr>
        <p:spPr>
          <a:xfrm>
            <a:off x="-324544" y="999424"/>
            <a:ext cx="2592288" cy="2357568"/>
          </a:xfrm>
          <a:prstGeom prst="rect">
            <a:avLst/>
          </a:prstGeom>
          <a:noFill/>
        </p:spPr>
        <p:txBody>
          <a:bodyPr wrap="square" rtlCol="0">
            <a:spAutoFit/>
          </a:bodyPr>
          <a:lstStyle/>
          <a:p>
            <a:pPr lvl="1">
              <a:spcAft>
                <a:spcPct val="20000"/>
              </a:spcAft>
              <a:buFont typeface="Wingdings" pitchFamily="2" charset="2"/>
              <a:buNone/>
            </a:pPr>
            <a:r>
              <a:rPr lang="zh-CN" altLang="en-US" sz="2800" b="1" dirty="0">
                <a:latin typeface="+mn-ea"/>
                <a:ea typeface="+mn-ea"/>
              </a:rPr>
              <a:t>释放Ｂ的请求后，伙伴系统分配情况</a:t>
            </a:r>
            <a:endParaRPr lang="en-US" altLang="zh-CN" sz="2800" b="1" dirty="0">
              <a:latin typeface="+mn-ea"/>
              <a:ea typeface="+mn-ea"/>
            </a:endParaRPr>
          </a:p>
          <a:p>
            <a:endParaRPr lang="zh-CN" altLang="en-US" dirty="0"/>
          </a:p>
        </p:txBody>
      </p:sp>
    </p:spTree>
    <p:extLst>
      <p:ext uri="{BB962C8B-B14F-4D97-AF65-F5344CB8AC3E}">
        <p14:creationId xmlns:p14="http://schemas.microsoft.com/office/powerpoint/2010/main" val="326468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84034"/>
                                        </p:tgtEl>
                                        <p:attrNameLst>
                                          <p:attrName>style.visibility</p:attrName>
                                        </p:attrNameLst>
                                      </p:cBhvr>
                                      <p:to>
                                        <p:strVal val="visible"/>
                                      </p:to>
                                    </p:set>
                                    <p:animEffect transition="in" filter="circle(in)">
                                      <p:cBhvr>
                                        <p:cTn id="12" dur="2000"/>
                                        <p:tgtEl>
                                          <p:spTgt spid="68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9042" name="Rectangle 2"/>
          <p:cNvSpPr>
            <a:spLocks noGrp="1"/>
          </p:cNvSpPr>
          <p:nvPr>
            <p:ph type="body" idx="4294967295"/>
          </p:nvPr>
        </p:nvSpPr>
        <p:spPr>
          <a:xfrm>
            <a:off x="0" y="1052513"/>
            <a:ext cx="9144000" cy="5113337"/>
          </a:xfrm>
        </p:spPr>
        <p:txBody>
          <a:bodyPr/>
          <a:lstStyle/>
          <a:p>
            <a:pPr lvl="0">
              <a:lnSpc>
                <a:spcPct val="120000"/>
              </a:lnSpc>
              <a:spcAft>
                <a:spcPct val="20000"/>
              </a:spcAft>
              <a:buFont typeface="Wingdings" pitchFamily="2" charset="2"/>
              <a:buChar char="l"/>
            </a:pPr>
            <a:r>
              <a:rPr lang="zh-CN" altLang="en-US" dirty="0">
                <a:solidFill>
                  <a:prstClr val="black"/>
                </a:solidFill>
                <a:latin typeface="宋体"/>
                <a:ea typeface="宋体"/>
              </a:rPr>
              <a:t>伙伴系统的特点</a:t>
            </a:r>
          </a:p>
          <a:p>
            <a:pPr lvl="1">
              <a:lnSpc>
                <a:spcPct val="120000"/>
              </a:lnSpc>
              <a:spcAft>
                <a:spcPct val="20000"/>
              </a:spcAft>
              <a:buFont typeface="Wingdings" pitchFamily="2" charset="2"/>
              <a:buChar char="Ø"/>
            </a:pPr>
            <a:r>
              <a:rPr lang="zh-CN" altLang="en-US" b="0" dirty="0">
                <a:solidFill>
                  <a:prstClr val="black"/>
                </a:solidFill>
                <a:latin typeface="宋体"/>
                <a:ea typeface="宋体"/>
              </a:rPr>
              <a:t>较为合理的折中方案，一定程度上克服了固定分区和动态分区的缺陷</a:t>
            </a:r>
          </a:p>
          <a:p>
            <a:pPr lvl="1">
              <a:lnSpc>
                <a:spcPct val="120000"/>
              </a:lnSpc>
              <a:spcAft>
                <a:spcPct val="20000"/>
              </a:spcAft>
              <a:buFont typeface="Wingdings" pitchFamily="2" charset="2"/>
              <a:buChar char="Ø"/>
            </a:pPr>
            <a:r>
              <a:rPr lang="zh-CN" altLang="en-US" b="0" dirty="0">
                <a:solidFill>
                  <a:prstClr val="black"/>
                </a:solidFill>
                <a:latin typeface="宋体"/>
                <a:ea typeface="宋体"/>
              </a:rPr>
              <a:t>是并行程序分配和释放的一种有效方案</a:t>
            </a:r>
            <a:endParaRPr lang="en-US" altLang="zh-CN" b="0" dirty="0">
              <a:solidFill>
                <a:prstClr val="black"/>
              </a:solidFill>
              <a:latin typeface="宋体"/>
              <a:ea typeface="宋体"/>
            </a:endParaRPr>
          </a:p>
          <a:p>
            <a:pPr lvl="1">
              <a:lnSpc>
                <a:spcPct val="120000"/>
              </a:lnSpc>
              <a:spcAft>
                <a:spcPct val="20000"/>
              </a:spcAft>
              <a:buFont typeface="Wingdings" pitchFamily="2" charset="2"/>
              <a:buChar char="Ø"/>
            </a:pPr>
            <a:r>
              <a:rPr lang="en-US" altLang="zh-CN" b="0" dirty="0">
                <a:solidFill>
                  <a:prstClr val="black"/>
                </a:solidFill>
                <a:latin typeface="宋体"/>
                <a:ea typeface="宋体"/>
              </a:rPr>
              <a:t>UNIX</a:t>
            </a:r>
            <a:r>
              <a:rPr lang="zh-CN" altLang="en-US" b="0" dirty="0">
                <a:solidFill>
                  <a:prstClr val="black"/>
                </a:solidFill>
                <a:latin typeface="宋体"/>
                <a:ea typeface="宋体"/>
              </a:rPr>
              <a:t>内核存储分配中使用了一种经过改进的伙伴系统</a:t>
            </a:r>
          </a:p>
          <a:p>
            <a:pPr lvl="1">
              <a:spcAft>
                <a:spcPct val="20000"/>
              </a:spcAft>
              <a:buFont typeface="Wingdings" pitchFamily="2" charset="2"/>
              <a:buNone/>
            </a:pPr>
            <a:endParaRPr lang="zh-CN" altLang="en-US" sz="2800" b="0" dirty="0">
              <a:latin typeface="楷体_GB2312" pitchFamily="49" charset="-122"/>
              <a:ea typeface="楷体_GB2312" pitchFamily="49" charset="-122"/>
            </a:endParaRPr>
          </a:p>
        </p:txBody>
      </p:sp>
      <p:sp>
        <p:nvSpPr>
          <p:cNvPr id="59904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3.2.3 </a:t>
            </a:r>
            <a:r>
              <a:rPr kumimoji="0" lang="zh-CN" altLang="en-US" sz="4000" b="1" dirty="0">
                <a:solidFill>
                  <a:srgbClr val="FE0000"/>
                </a:solidFill>
                <a:ea typeface="黑体" pitchFamily="49" charset="-122"/>
                <a:cs typeface="Times New Roman" pitchFamily="18" charset="0"/>
              </a:rPr>
              <a:t>伙伴系统</a:t>
            </a:r>
          </a:p>
        </p:txBody>
      </p:sp>
    </p:spTree>
    <p:extLst>
      <p:ext uri="{BB962C8B-B14F-4D97-AF65-F5344CB8AC3E}">
        <p14:creationId xmlns:p14="http://schemas.microsoft.com/office/powerpoint/2010/main" val="325643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99042">
                                            <p:txEl>
                                              <p:pRg st="0" end="0"/>
                                            </p:txEl>
                                          </p:spTgt>
                                        </p:tgtEl>
                                        <p:attrNameLst>
                                          <p:attrName>style.visibility</p:attrName>
                                        </p:attrNameLst>
                                      </p:cBhvr>
                                      <p:to>
                                        <p:strVal val="visible"/>
                                      </p:to>
                                    </p:set>
                                    <p:animEffect transition="in" filter="circle(in)">
                                      <p:cBhvr>
                                        <p:cTn id="7" dur="2000"/>
                                        <p:tgtEl>
                                          <p:spTgt spid="5990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99042">
                                            <p:txEl>
                                              <p:pRg st="1" end="1"/>
                                            </p:txEl>
                                          </p:spTgt>
                                        </p:tgtEl>
                                        <p:attrNameLst>
                                          <p:attrName>style.visibility</p:attrName>
                                        </p:attrNameLst>
                                      </p:cBhvr>
                                      <p:to>
                                        <p:strVal val="visible"/>
                                      </p:to>
                                    </p:set>
                                    <p:animEffect transition="in" filter="circle(in)">
                                      <p:cBhvr>
                                        <p:cTn id="12" dur="2000"/>
                                        <p:tgtEl>
                                          <p:spTgt spid="5990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99042">
                                            <p:txEl>
                                              <p:pRg st="2" end="2"/>
                                            </p:txEl>
                                          </p:spTgt>
                                        </p:tgtEl>
                                        <p:attrNameLst>
                                          <p:attrName>style.visibility</p:attrName>
                                        </p:attrNameLst>
                                      </p:cBhvr>
                                      <p:to>
                                        <p:strVal val="visible"/>
                                      </p:to>
                                    </p:set>
                                    <p:animEffect transition="in" filter="circle(in)">
                                      <p:cBhvr>
                                        <p:cTn id="17" dur="2000"/>
                                        <p:tgtEl>
                                          <p:spTgt spid="5990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99042">
                                            <p:txEl>
                                              <p:pRg st="3" end="3"/>
                                            </p:txEl>
                                          </p:spTgt>
                                        </p:tgtEl>
                                        <p:attrNameLst>
                                          <p:attrName>style.visibility</p:attrName>
                                        </p:attrNameLst>
                                      </p:cBhvr>
                                      <p:to>
                                        <p:strVal val="visible"/>
                                      </p:to>
                                    </p:set>
                                    <p:animEffect transition="in" filter="circle(in)">
                                      <p:cBhvr>
                                        <p:cTn id="22" dur="2000"/>
                                        <p:tgtEl>
                                          <p:spTgt spid="5990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p:cNvSpPr>
          <p:nvPr>
            <p:ph type="body" idx="4294967295"/>
          </p:nvPr>
        </p:nvSpPr>
        <p:spPr>
          <a:xfrm>
            <a:off x="0" y="980728"/>
            <a:ext cx="8642350" cy="5113337"/>
          </a:xfrm>
        </p:spPr>
        <p:txBody>
          <a:bodyPr/>
          <a:lstStyle/>
          <a:p>
            <a:pPr>
              <a:spcAft>
                <a:spcPct val="20000"/>
              </a:spcAft>
              <a:buFont typeface="Wingdings" pitchFamily="2" charset="2"/>
              <a:buChar char="l"/>
            </a:pPr>
            <a:r>
              <a:rPr lang="zh-CN" altLang="en-US" dirty="0">
                <a:latin typeface="+mn-ea"/>
                <a:ea typeface="+mn-ea"/>
              </a:rPr>
              <a:t>重定位的引入</a:t>
            </a:r>
          </a:p>
          <a:p>
            <a:pPr lvl="1">
              <a:spcAft>
                <a:spcPct val="20000"/>
              </a:spcAft>
              <a:buFont typeface="Wingdings" pitchFamily="2" charset="2"/>
              <a:buChar char="Ø"/>
            </a:pPr>
            <a:r>
              <a:rPr lang="zh-CN" altLang="en-US" b="0" dirty="0">
                <a:latin typeface="+mn-ea"/>
                <a:ea typeface="+mn-ea"/>
              </a:rPr>
              <a:t>进程被多次装入内存时，可能位于内存中的不同位置</a:t>
            </a:r>
            <a:endParaRPr lang="en-US" altLang="zh-CN" b="0" dirty="0">
              <a:latin typeface="+mn-ea"/>
              <a:ea typeface="+mn-ea"/>
            </a:endParaRPr>
          </a:p>
          <a:p>
            <a:pPr marL="457200" lvl="1" indent="0">
              <a:spcAft>
                <a:spcPct val="20000"/>
              </a:spcAft>
              <a:buNone/>
            </a:pPr>
            <a:endParaRPr lang="en-US" altLang="zh-CN" sz="2400" b="0" dirty="0">
              <a:latin typeface="楷体_GB2312" pitchFamily="49" charset="-122"/>
              <a:ea typeface="楷体_GB2312" pitchFamily="49" charset="-122"/>
            </a:endParaRPr>
          </a:p>
          <a:p>
            <a:pPr lvl="2">
              <a:spcAft>
                <a:spcPct val="20000"/>
              </a:spcAft>
              <a:buFont typeface="Wingdings" pitchFamily="2" charset="2"/>
              <a:buChar char="u"/>
            </a:pPr>
            <a:endParaRPr lang="zh-CN" altLang="en-US" sz="2400" b="0" dirty="0">
              <a:latin typeface="楷体_GB2312" pitchFamily="49" charset="-122"/>
              <a:ea typeface="楷体_GB2312" pitchFamily="49" charset="-122"/>
            </a:endParaRPr>
          </a:p>
        </p:txBody>
      </p:sp>
      <p:sp>
        <p:nvSpPr>
          <p:cNvPr id="31641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3.2.4 </a:t>
            </a:r>
            <a:r>
              <a:rPr kumimoji="0" lang="zh-CN" altLang="en-US" sz="4000" b="1" dirty="0">
                <a:solidFill>
                  <a:srgbClr val="FE0000"/>
                </a:solidFill>
                <a:ea typeface="黑体" pitchFamily="49" charset="-122"/>
                <a:cs typeface="Times New Roman" pitchFamily="18" charset="0"/>
              </a:rPr>
              <a:t>可重定位分区</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408" y="2060848"/>
            <a:ext cx="4314800" cy="4224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连接符 4"/>
          <p:cNvCxnSpPr/>
          <p:nvPr/>
        </p:nvCxnSpPr>
        <p:spPr>
          <a:xfrm>
            <a:off x="5652120" y="3068960"/>
            <a:ext cx="360040"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652120" y="4869160"/>
            <a:ext cx="360040" cy="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6418">
                                            <p:txEl>
                                              <p:pRg st="0" end="0"/>
                                            </p:txEl>
                                          </p:spTgt>
                                        </p:tgtEl>
                                        <p:attrNameLst>
                                          <p:attrName>style.visibility</p:attrName>
                                        </p:attrNameLst>
                                      </p:cBhvr>
                                      <p:to>
                                        <p:strVal val="visible"/>
                                      </p:to>
                                    </p:set>
                                    <p:anim calcmode="lin" valueType="num">
                                      <p:cBhvr additive="base">
                                        <p:cTn id="7" dur="500" fill="hold"/>
                                        <p:tgtEl>
                                          <p:spTgt spid="3164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64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6418">
                                            <p:txEl>
                                              <p:pRg st="1" end="1"/>
                                            </p:txEl>
                                          </p:spTgt>
                                        </p:tgtEl>
                                        <p:attrNameLst>
                                          <p:attrName>style.visibility</p:attrName>
                                        </p:attrNameLst>
                                      </p:cBhvr>
                                      <p:to>
                                        <p:strVal val="visible"/>
                                      </p:to>
                                    </p:set>
                                    <p:anim calcmode="lin" valueType="num">
                                      <p:cBhvr additive="base">
                                        <p:cTn id="13" dur="500" fill="hold"/>
                                        <p:tgtEl>
                                          <p:spTgt spid="3164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64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par>
                                <p:cTn id="20" presetID="6"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par>
                                <p:cTn id="23" presetID="6" presetClass="entr" presetSubtype="16"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p:cNvSpPr>
          <p:nvPr>
            <p:ph type="body" idx="4294967295"/>
          </p:nvPr>
        </p:nvSpPr>
        <p:spPr>
          <a:xfrm>
            <a:off x="0" y="1052513"/>
            <a:ext cx="8642350" cy="5113337"/>
          </a:xfrm>
        </p:spPr>
        <p:txBody>
          <a:bodyPr/>
          <a:lstStyle/>
          <a:p>
            <a:pPr>
              <a:spcAft>
                <a:spcPct val="20000"/>
              </a:spcAft>
              <a:buFont typeface="Wingdings" pitchFamily="2" charset="2"/>
              <a:buChar char="l"/>
            </a:pPr>
            <a:r>
              <a:rPr lang="zh-CN" altLang="en-US" dirty="0">
                <a:latin typeface="+mn-ea"/>
                <a:ea typeface="+mn-ea"/>
              </a:rPr>
              <a:t>重定位的引入（续）</a:t>
            </a:r>
          </a:p>
          <a:p>
            <a:pPr lvl="1">
              <a:spcAft>
                <a:spcPct val="20000"/>
              </a:spcAft>
              <a:buFont typeface="Wingdings" pitchFamily="2" charset="2"/>
              <a:buChar char="Ø"/>
            </a:pPr>
            <a:r>
              <a:rPr lang="zh-CN" altLang="en-US" b="0" dirty="0">
                <a:latin typeface="+mn-ea"/>
                <a:ea typeface="+mn-ea"/>
              </a:rPr>
              <a:t>压缩（紧凑，</a:t>
            </a:r>
            <a:r>
              <a:rPr lang="en-US" altLang="zh-CN" b="0" dirty="0">
                <a:latin typeface="+mn-ea"/>
                <a:ea typeface="+mn-ea"/>
              </a:rPr>
              <a:t>compaction</a:t>
            </a:r>
            <a:r>
              <a:rPr lang="zh-CN" altLang="en-US" b="0" dirty="0">
                <a:latin typeface="+mn-ea"/>
                <a:ea typeface="+mn-ea"/>
              </a:rPr>
              <a:t>）技术：移动进程，使得进程占用的空间连续，并使所有空闲空间连成一片。</a:t>
            </a:r>
            <a:endParaRPr lang="en-US" altLang="zh-CN" b="0" dirty="0">
              <a:latin typeface="+mn-ea"/>
              <a:ea typeface="+mn-ea"/>
            </a:endParaRPr>
          </a:p>
          <a:p>
            <a:pPr marL="457200" lvl="1" indent="0">
              <a:spcAft>
                <a:spcPct val="20000"/>
              </a:spcAft>
              <a:buNone/>
            </a:pPr>
            <a:endParaRPr lang="en-US" altLang="zh-CN" sz="2400" b="0" dirty="0">
              <a:latin typeface="楷体_GB2312" pitchFamily="49" charset="-122"/>
              <a:ea typeface="楷体_GB2312" pitchFamily="49" charset="-122"/>
            </a:endParaRPr>
          </a:p>
          <a:p>
            <a:pPr lvl="2">
              <a:spcAft>
                <a:spcPct val="20000"/>
              </a:spcAft>
              <a:buFont typeface="Wingdings" pitchFamily="2" charset="2"/>
              <a:buChar char="u"/>
            </a:pPr>
            <a:endParaRPr lang="zh-CN" altLang="en-US" sz="2400" b="0" dirty="0">
              <a:latin typeface="楷体_GB2312" pitchFamily="49" charset="-122"/>
              <a:ea typeface="楷体_GB2312" pitchFamily="49" charset="-122"/>
            </a:endParaRPr>
          </a:p>
        </p:txBody>
      </p:sp>
      <p:sp>
        <p:nvSpPr>
          <p:cNvPr id="31641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3.2.4 </a:t>
            </a:r>
            <a:r>
              <a:rPr kumimoji="0" lang="zh-CN" altLang="en-US" sz="4000" b="1" dirty="0">
                <a:solidFill>
                  <a:srgbClr val="FE0000"/>
                </a:solidFill>
                <a:ea typeface="黑体" pitchFamily="49" charset="-122"/>
                <a:cs typeface="Times New Roman" pitchFamily="18" charset="0"/>
              </a:rPr>
              <a:t>可重定位分区</a:t>
            </a:r>
          </a:p>
        </p:txBody>
      </p:sp>
      <p:graphicFrame>
        <p:nvGraphicFramePr>
          <p:cNvPr id="2" name="对象 1"/>
          <p:cNvGraphicFramePr>
            <a:graphicFrameLocks noChangeAspect="1"/>
          </p:cNvGraphicFramePr>
          <p:nvPr>
            <p:extLst>
              <p:ext uri="{D42A27DB-BD31-4B8C-83A1-F6EECF244321}">
                <p14:modId xmlns:p14="http://schemas.microsoft.com/office/powerpoint/2010/main" val="2476319939"/>
              </p:ext>
            </p:extLst>
          </p:nvPr>
        </p:nvGraphicFramePr>
        <p:xfrm>
          <a:off x="1331641" y="2600151"/>
          <a:ext cx="1501824" cy="3565153"/>
        </p:xfrm>
        <a:graphic>
          <a:graphicData uri="http://schemas.openxmlformats.org/presentationml/2006/ole">
            <mc:AlternateContent xmlns:mc="http://schemas.openxmlformats.org/markup-compatibility/2006">
              <mc:Choice xmlns:v="urn:schemas-microsoft-com:vml" Requires="v">
                <p:oleObj spid="_x0000_s685182" name="Visio" r:id="rId3" imgW="979345" imgH="2332766" progId="Visio.Drawing.11">
                  <p:embed/>
                </p:oleObj>
              </mc:Choice>
              <mc:Fallback>
                <p:oleObj name="Visio" r:id="rId3" imgW="979345" imgH="2332766" progId="Visio.Drawing.11">
                  <p:embed/>
                  <p:pic>
                    <p:nvPicPr>
                      <p:cNvPr id="0" name="Object 11"/>
                      <p:cNvPicPr>
                        <a:picLocks noChangeAspect="1" noChangeArrowheads="1"/>
                      </p:cNvPicPr>
                      <p:nvPr/>
                    </p:nvPicPr>
                    <p:blipFill>
                      <a:blip r:embed="rId4"/>
                      <a:srcRect/>
                      <a:stretch>
                        <a:fillRect/>
                      </a:stretch>
                    </p:blipFill>
                    <p:spPr bwMode="auto">
                      <a:xfrm>
                        <a:off x="1331641" y="2600151"/>
                        <a:ext cx="1501824" cy="3565153"/>
                      </a:xfrm>
                      <a:prstGeom prst="rect">
                        <a:avLst/>
                      </a:prstGeom>
                      <a:noFill/>
                      <a:ln>
                        <a:noFill/>
                      </a:ln>
                      <a:effec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09570674"/>
              </p:ext>
            </p:extLst>
          </p:nvPr>
        </p:nvGraphicFramePr>
        <p:xfrm>
          <a:off x="5652120" y="2564905"/>
          <a:ext cx="1525222" cy="3672408"/>
        </p:xfrm>
        <a:graphic>
          <a:graphicData uri="http://schemas.openxmlformats.org/presentationml/2006/ole">
            <mc:AlternateContent xmlns:mc="http://schemas.openxmlformats.org/markup-compatibility/2006">
              <mc:Choice xmlns:v="urn:schemas-microsoft-com:vml" Requires="v">
                <p:oleObj spid="_x0000_s685183" name="Visio" r:id="rId5" imgW="961259" imgH="2350852" progId="Visio.Drawing.11">
                  <p:embed/>
                </p:oleObj>
              </mc:Choice>
              <mc:Fallback>
                <p:oleObj name="Visio" r:id="rId5" imgW="961259" imgH="2350852" progId="Visio.Drawing.11">
                  <p:embed/>
                  <p:pic>
                    <p:nvPicPr>
                      <p:cNvPr id="0" name="Object 15"/>
                      <p:cNvPicPr>
                        <a:picLocks noChangeAspect="1" noChangeArrowheads="1"/>
                      </p:cNvPicPr>
                      <p:nvPr/>
                    </p:nvPicPr>
                    <p:blipFill>
                      <a:blip r:embed="rId6"/>
                      <a:srcRect/>
                      <a:stretch>
                        <a:fillRect/>
                      </a:stretch>
                    </p:blipFill>
                    <p:spPr bwMode="auto">
                      <a:xfrm>
                        <a:off x="5652120" y="2564905"/>
                        <a:ext cx="1525222" cy="367240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28160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6418">
                                            <p:txEl>
                                              <p:pRg st="0" end="0"/>
                                            </p:txEl>
                                          </p:spTgt>
                                        </p:tgtEl>
                                        <p:attrNameLst>
                                          <p:attrName>style.visibility</p:attrName>
                                        </p:attrNameLst>
                                      </p:cBhvr>
                                      <p:to>
                                        <p:strVal val="visible"/>
                                      </p:to>
                                    </p:set>
                                    <p:anim calcmode="lin" valueType="num">
                                      <p:cBhvr additive="base">
                                        <p:cTn id="7" dur="500" fill="hold"/>
                                        <p:tgtEl>
                                          <p:spTgt spid="3164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64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6418">
                                            <p:txEl>
                                              <p:pRg st="1" end="1"/>
                                            </p:txEl>
                                          </p:spTgt>
                                        </p:tgtEl>
                                        <p:attrNameLst>
                                          <p:attrName>style.visibility</p:attrName>
                                        </p:attrNameLst>
                                      </p:cBhvr>
                                      <p:to>
                                        <p:strVal val="visible"/>
                                      </p:to>
                                    </p:set>
                                    <p:anim calcmode="lin" valueType="num">
                                      <p:cBhvr additive="base">
                                        <p:cTn id="13" dur="500" fill="hold"/>
                                        <p:tgtEl>
                                          <p:spTgt spid="3164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64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ircle(in)">
                                      <p:cBhvr>
                                        <p:cTn id="2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
        <p:nvSpPr>
          <p:cNvPr id="565251" name="Rectangle 3"/>
          <p:cNvSpPr>
            <a:spLocks noGrp="1" noChangeArrowheads="1"/>
          </p:cNvSpPr>
          <p:nvPr>
            <p:ph type="body" idx="4294967295"/>
          </p:nvPr>
        </p:nvSpPr>
        <p:spPr>
          <a:xfrm>
            <a:off x="0" y="1052513"/>
            <a:ext cx="8280400" cy="4895850"/>
          </a:xfrm>
          <a:solidFill>
            <a:srgbClr val="FFFFFF"/>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Aft>
                <a:spcPct val="20000"/>
              </a:spcAft>
              <a:buFont typeface="Wingdings" pitchFamily="2" charset="2"/>
              <a:buChar char="l"/>
            </a:pPr>
            <a:r>
              <a:rPr lang="zh-CN" altLang="en-US" b="0" dirty="0">
                <a:solidFill>
                  <a:srgbClr val="000000"/>
                </a:solidFill>
                <a:latin typeface="黑体" pitchFamily="49" charset="-122"/>
                <a:ea typeface="黑体" pitchFamily="49" charset="-122"/>
              </a:rPr>
              <a:t>空间之间的关系</a:t>
            </a:r>
          </a:p>
        </p:txBody>
      </p:sp>
      <p:sp>
        <p:nvSpPr>
          <p:cNvPr id="151556" name="Rectangle 4"/>
          <p:cNvSpPr>
            <a:spLocks noChangeArrowheads="1"/>
          </p:cNvSpPr>
          <p:nvPr/>
        </p:nvSpPr>
        <p:spPr bwMode="auto">
          <a:xfrm>
            <a:off x="1187450" y="2109788"/>
            <a:ext cx="1512888" cy="2844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90000" tIns="46800" rIns="90000" bIns="46800" anchor="ctr">
            <a:spAutoFit/>
          </a:bodyPr>
          <a:lstStyle/>
          <a:p>
            <a:endParaRPr kumimoji="0" lang="en-US" altLang="zh-CN" sz="2000" dirty="0">
              <a:solidFill>
                <a:schemeClr val="bg1"/>
              </a:solidFill>
              <a:latin typeface="华文细黑" pitchFamily="2" charset="-122"/>
              <a:ea typeface="华文细黑" pitchFamily="2" charset="-122"/>
            </a:endParaRPr>
          </a:p>
          <a:p>
            <a:endParaRPr kumimoji="0" lang="en-US" altLang="zh-CN" sz="2000" dirty="0">
              <a:solidFill>
                <a:schemeClr val="bg1"/>
              </a:solidFill>
              <a:latin typeface="华文细黑" pitchFamily="2" charset="-122"/>
              <a:ea typeface="华文细黑" pitchFamily="2" charset="-122"/>
            </a:endParaRPr>
          </a:p>
          <a:p>
            <a:r>
              <a:rPr kumimoji="0" lang="zh-CN" altLang="en-US" sz="2000" dirty="0">
                <a:solidFill>
                  <a:schemeClr val="bg1"/>
                </a:solidFill>
                <a:latin typeface="华文细黑" pitchFamily="2" charset="-122"/>
                <a:ea typeface="华文细黑" pitchFamily="2" charset="-122"/>
              </a:rPr>
              <a:t>符号指令</a:t>
            </a:r>
          </a:p>
          <a:p>
            <a:endParaRPr kumimoji="0" lang="zh-CN" altLang="en-US" sz="2000" dirty="0">
              <a:solidFill>
                <a:schemeClr val="bg1"/>
              </a:solidFill>
              <a:latin typeface="华文细黑" pitchFamily="2" charset="-122"/>
              <a:ea typeface="华文细黑" pitchFamily="2" charset="-122"/>
            </a:endParaRPr>
          </a:p>
          <a:p>
            <a:endParaRPr kumimoji="0" lang="zh-CN" altLang="en-US" sz="2000" dirty="0">
              <a:solidFill>
                <a:schemeClr val="bg1"/>
              </a:solidFill>
              <a:latin typeface="华文细黑" pitchFamily="2" charset="-122"/>
              <a:ea typeface="华文细黑" pitchFamily="2" charset="-122"/>
            </a:endParaRPr>
          </a:p>
          <a:p>
            <a:r>
              <a:rPr kumimoji="0" lang="zh-CN" altLang="en-US" sz="2000" dirty="0">
                <a:solidFill>
                  <a:schemeClr val="bg1"/>
                </a:solidFill>
                <a:latin typeface="华文细黑" pitchFamily="2" charset="-122"/>
                <a:ea typeface="华文细黑" pitchFamily="2" charset="-122"/>
              </a:rPr>
              <a:t>数据说明</a:t>
            </a:r>
          </a:p>
          <a:p>
            <a:endParaRPr kumimoji="0" lang="zh-CN" altLang="en-US" sz="2000" dirty="0">
              <a:solidFill>
                <a:schemeClr val="bg1"/>
              </a:solidFill>
              <a:latin typeface="华文细黑" pitchFamily="2" charset="-122"/>
              <a:ea typeface="华文细黑" pitchFamily="2" charset="-122"/>
            </a:endParaRPr>
          </a:p>
          <a:p>
            <a:endParaRPr kumimoji="0" lang="zh-CN" altLang="en-US" sz="2000" dirty="0">
              <a:solidFill>
                <a:schemeClr val="bg1"/>
              </a:solidFill>
              <a:latin typeface="华文细黑" pitchFamily="2" charset="-122"/>
              <a:ea typeface="华文细黑" pitchFamily="2" charset="-122"/>
            </a:endParaRPr>
          </a:p>
          <a:p>
            <a:endParaRPr kumimoji="0" lang="en-US" altLang="zh-CN" sz="2000" dirty="0">
              <a:solidFill>
                <a:schemeClr val="bg1"/>
              </a:solidFill>
              <a:latin typeface="华文细黑" pitchFamily="2" charset="-122"/>
              <a:ea typeface="华文细黑" pitchFamily="2" charset="-122"/>
            </a:endParaRPr>
          </a:p>
        </p:txBody>
      </p:sp>
      <p:sp>
        <p:nvSpPr>
          <p:cNvPr id="151557" name="Rectangle 5"/>
          <p:cNvSpPr>
            <a:spLocks noChangeArrowheads="1"/>
          </p:cNvSpPr>
          <p:nvPr/>
        </p:nvSpPr>
        <p:spPr bwMode="auto">
          <a:xfrm>
            <a:off x="3754438" y="2025650"/>
            <a:ext cx="1511300" cy="2951163"/>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lIns="90000" tIns="46800" rIns="90000" bIns="46800" anchor="ctr">
            <a:spAutoFit/>
          </a:bodyPr>
          <a:lstStyle/>
          <a:p>
            <a:pPr fontAlgn="auto">
              <a:spcBef>
                <a:spcPts val="0"/>
              </a:spcBef>
              <a:spcAft>
                <a:spcPts val="0"/>
              </a:spcAft>
              <a:defRPr/>
            </a:pPr>
            <a:r>
              <a:rPr kumimoji="0" lang="zh-CN" altLang="en-US" dirty="0">
                <a:solidFill>
                  <a:schemeClr val="bg1"/>
                </a:solidFill>
                <a:latin typeface="+mn-ea"/>
              </a:rPr>
              <a:t>目标程序</a:t>
            </a:r>
          </a:p>
          <a:p>
            <a:pPr fontAlgn="auto">
              <a:spcBef>
                <a:spcPts val="0"/>
              </a:spcBef>
              <a:spcAft>
                <a:spcPts val="0"/>
              </a:spcAft>
              <a:defRPr/>
            </a:pPr>
            <a:endParaRPr kumimoji="0" lang="zh-CN" altLang="en-US" dirty="0">
              <a:solidFill>
                <a:schemeClr val="bg1"/>
              </a:solidFill>
              <a:latin typeface="+mn-ea"/>
            </a:endParaRPr>
          </a:p>
          <a:p>
            <a:pPr fontAlgn="auto">
              <a:spcBef>
                <a:spcPts val="0"/>
              </a:spcBef>
              <a:spcAft>
                <a:spcPts val="0"/>
              </a:spcAft>
              <a:defRPr/>
            </a:pPr>
            <a:endParaRPr kumimoji="0" lang="zh-CN" altLang="en-US" dirty="0">
              <a:solidFill>
                <a:schemeClr val="bg1"/>
              </a:solidFill>
              <a:latin typeface="+mn-ea"/>
            </a:endParaRPr>
          </a:p>
          <a:p>
            <a:pPr fontAlgn="auto">
              <a:spcBef>
                <a:spcPts val="0"/>
              </a:spcBef>
              <a:spcAft>
                <a:spcPts val="0"/>
              </a:spcAft>
              <a:defRPr/>
            </a:pPr>
            <a:endParaRPr kumimoji="0" lang="zh-CN" altLang="en-US" dirty="0">
              <a:solidFill>
                <a:schemeClr val="bg1"/>
              </a:solidFill>
              <a:latin typeface="+mn-ea"/>
            </a:endParaRPr>
          </a:p>
          <a:p>
            <a:pPr fontAlgn="auto">
              <a:spcBef>
                <a:spcPts val="0"/>
              </a:spcBef>
              <a:spcAft>
                <a:spcPts val="0"/>
              </a:spcAft>
              <a:defRPr/>
            </a:pPr>
            <a:r>
              <a:rPr kumimoji="0" lang="zh-CN" altLang="en-US" dirty="0">
                <a:solidFill>
                  <a:schemeClr val="bg1"/>
                </a:solidFill>
                <a:latin typeface="+mn-ea"/>
              </a:rPr>
              <a:t>装配模块</a:t>
            </a:r>
          </a:p>
        </p:txBody>
      </p:sp>
      <p:sp>
        <p:nvSpPr>
          <p:cNvPr id="151558" name="Rectangle 6"/>
          <p:cNvSpPr>
            <a:spLocks noChangeArrowheads="1"/>
          </p:cNvSpPr>
          <p:nvPr/>
        </p:nvSpPr>
        <p:spPr bwMode="auto">
          <a:xfrm>
            <a:off x="6553200" y="1989138"/>
            <a:ext cx="1296988" cy="298767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nchor="ctr">
            <a:spAutoFit/>
          </a:bodyPr>
          <a:lstStyle/>
          <a:p>
            <a:pPr fontAlgn="auto">
              <a:spcBef>
                <a:spcPts val="0"/>
              </a:spcBef>
              <a:spcAft>
                <a:spcPts val="0"/>
              </a:spcAft>
              <a:defRPr/>
            </a:pPr>
            <a:endParaRPr kumimoji="0" lang="zh-CN" altLang="en-US" sz="1800">
              <a:latin typeface="+mn-ea"/>
            </a:endParaRPr>
          </a:p>
        </p:txBody>
      </p:sp>
      <p:sp>
        <p:nvSpPr>
          <p:cNvPr id="151561" name="Text Box 9"/>
          <p:cNvSpPr txBox="1">
            <a:spLocks noChangeArrowheads="1"/>
          </p:cNvSpPr>
          <p:nvPr/>
        </p:nvSpPr>
        <p:spPr bwMode="auto">
          <a:xfrm>
            <a:off x="1258888" y="5373688"/>
            <a:ext cx="1104900" cy="463550"/>
          </a:xfrm>
          <a:prstGeom prst="rect">
            <a:avLst/>
          </a:prstGeom>
          <a:noFill/>
          <a:ln>
            <a:noFill/>
          </a:ln>
          <a:effectLst/>
        </p:spPr>
        <p:txBody>
          <a:bodyPr wrap="none" lIns="90000" tIns="46800" rIns="90000" bIns="46800">
            <a:spAutoFit/>
          </a:bodyPr>
          <a:lstStyle/>
          <a:p>
            <a:pPr fontAlgn="auto">
              <a:spcBef>
                <a:spcPts val="0"/>
              </a:spcBef>
              <a:spcAft>
                <a:spcPts val="0"/>
              </a:spcAft>
              <a:defRPr/>
            </a:pPr>
            <a:r>
              <a:rPr kumimoji="0" lang="zh-CN" altLang="en-US">
                <a:solidFill>
                  <a:srgbClr val="CC3300"/>
                </a:solidFill>
                <a:latin typeface="+mn-ea"/>
                <a:ea typeface="+mn-ea"/>
              </a:rPr>
              <a:t>名空间</a:t>
            </a:r>
          </a:p>
        </p:txBody>
      </p:sp>
      <p:sp>
        <p:nvSpPr>
          <p:cNvPr id="151562" name="Text Box 10"/>
          <p:cNvSpPr txBox="1">
            <a:spLocks noChangeArrowheads="1"/>
          </p:cNvSpPr>
          <p:nvPr/>
        </p:nvSpPr>
        <p:spPr bwMode="auto">
          <a:xfrm>
            <a:off x="3740150" y="5353050"/>
            <a:ext cx="1412875" cy="463550"/>
          </a:xfrm>
          <a:prstGeom prst="rect">
            <a:avLst/>
          </a:prstGeom>
          <a:noFill/>
          <a:ln>
            <a:noFill/>
          </a:ln>
          <a:effectLst/>
        </p:spPr>
        <p:txBody>
          <a:bodyPr wrap="none" lIns="90000" tIns="46800" rIns="90000" bIns="46800">
            <a:spAutoFit/>
          </a:bodyPr>
          <a:lstStyle/>
          <a:p>
            <a:pPr fontAlgn="auto">
              <a:spcBef>
                <a:spcPts val="0"/>
              </a:spcBef>
              <a:spcAft>
                <a:spcPts val="0"/>
              </a:spcAft>
              <a:defRPr/>
            </a:pPr>
            <a:r>
              <a:rPr kumimoji="0" lang="zh-CN" altLang="en-US" dirty="0">
                <a:solidFill>
                  <a:srgbClr val="CC3300"/>
                </a:solidFill>
                <a:latin typeface="+mn-ea"/>
                <a:ea typeface="+mn-ea"/>
              </a:rPr>
              <a:t>逻辑空间</a:t>
            </a:r>
          </a:p>
        </p:txBody>
      </p:sp>
      <p:sp>
        <p:nvSpPr>
          <p:cNvPr id="151563" name="Text Box 11"/>
          <p:cNvSpPr txBox="1">
            <a:spLocks noChangeArrowheads="1"/>
          </p:cNvSpPr>
          <p:nvPr/>
        </p:nvSpPr>
        <p:spPr bwMode="auto">
          <a:xfrm>
            <a:off x="6496050" y="5214938"/>
            <a:ext cx="1411288" cy="465137"/>
          </a:xfrm>
          <a:prstGeom prst="rect">
            <a:avLst/>
          </a:prstGeom>
          <a:noFill/>
          <a:ln>
            <a:noFill/>
          </a:ln>
          <a:effectLst/>
        </p:spPr>
        <p:txBody>
          <a:bodyPr wrap="none" lIns="90000" tIns="46800" rIns="90000" bIns="46800">
            <a:spAutoFit/>
          </a:bodyPr>
          <a:lstStyle/>
          <a:p>
            <a:pPr fontAlgn="auto">
              <a:spcBef>
                <a:spcPts val="0"/>
              </a:spcBef>
              <a:spcAft>
                <a:spcPts val="0"/>
              </a:spcAft>
              <a:defRPr/>
            </a:pPr>
            <a:r>
              <a:rPr kumimoji="0" lang="zh-CN" altLang="en-US" dirty="0">
                <a:solidFill>
                  <a:srgbClr val="CC3300"/>
                </a:solidFill>
                <a:latin typeface="+mn-ea"/>
                <a:ea typeface="+mn-ea"/>
              </a:rPr>
              <a:t>内存空间</a:t>
            </a:r>
          </a:p>
        </p:txBody>
      </p:sp>
      <p:sp>
        <p:nvSpPr>
          <p:cNvPr id="151564" name="Text Box 12"/>
          <p:cNvSpPr txBox="1">
            <a:spLocks noChangeArrowheads="1"/>
          </p:cNvSpPr>
          <p:nvPr/>
        </p:nvSpPr>
        <p:spPr bwMode="auto">
          <a:xfrm>
            <a:off x="6137275" y="1865313"/>
            <a:ext cx="352425" cy="463550"/>
          </a:xfrm>
          <a:prstGeom prst="rect">
            <a:avLst/>
          </a:prstGeom>
          <a:noFill/>
          <a:ln>
            <a:noFill/>
          </a:ln>
          <a:effectLst/>
        </p:spPr>
        <p:txBody>
          <a:bodyPr wrap="none" lIns="90000" tIns="46800" rIns="90000" bIns="46800">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a:latin typeface="华文细黑" pitchFamily="2" charset="-122"/>
                <a:ea typeface="华文细黑" pitchFamily="2" charset="-122"/>
              </a:rPr>
              <a:t>0</a:t>
            </a:r>
          </a:p>
        </p:txBody>
      </p:sp>
      <p:sp>
        <p:nvSpPr>
          <p:cNvPr id="151565" name="Text Box 13"/>
          <p:cNvSpPr txBox="1">
            <a:spLocks noChangeArrowheads="1"/>
          </p:cNvSpPr>
          <p:nvPr/>
        </p:nvSpPr>
        <p:spPr bwMode="auto">
          <a:xfrm>
            <a:off x="5807075" y="4713288"/>
            <a:ext cx="719138" cy="371475"/>
          </a:xfrm>
          <a:prstGeom prst="rect">
            <a:avLst/>
          </a:prstGeom>
          <a:noFill/>
          <a:ln>
            <a:noFill/>
          </a:ln>
          <a:effectLst/>
        </p:spPr>
        <p:txBody>
          <a:bodyPr lIns="90000" tIns="46800" rIns="90000" bIns="46800">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800">
                <a:latin typeface="华文细黑" pitchFamily="2" charset="-122"/>
                <a:ea typeface="华文细黑" pitchFamily="2" charset="-122"/>
              </a:rPr>
              <a:t>1MB</a:t>
            </a:r>
          </a:p>
        </p:txBody>
      </p:sp>
      <p:sp>
        <p:nvSpPr>
          <p:cNvPr id="151566" name="Text Box 14"/>
          <p:cNvSpPr txBox="1">
            <a:spLocks noChangeArrowheads="1"/>
          </p:cNvSpPr>
          <p:nvPr/>
        </p:nvSpPr>
        <p:spPr bwMode="auto">
          <a:xfrm>
            <a:off x="3402013" y="1793875"/>
            <a:ext cx="352425" cy="463550"/>
          </a:xfrm>
          <a:prstGeom prst="rect">
            <a:avLst/>
          </a:prstGeom>
          <a:noFill/>
          <a:ln>
            <a:noFill/>
          </a:ln>
          <a:effectLst/>
        </p:spPr>
        <p:txBody>
          <a:bodyPr wrap="none" lIns="90000" tIns="46800" rIns="90000" bIns="46800">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a:latin typeface="华文细黑" pitchFamily="2" charset="-122"/>
                <a:ea typeface="华文细黑" pitchFamily="2" charset="-122"/>
              </a:rPr>
              <a:t>0</a:t>
            </a:r>
          </a:p>
        </p:txBody>
      </p:sp>
      <p:sp>
        <p:nvSpPr>
          <p:cNvPr id="151567" name="Text Box 15"/>
          <p:cNvSpPr txBox="1">
            <a:spLocks noChangeArrowheads="1"/>
          </p:cNvSpPr>
          <p:nvPr/>
        </p:nvSpPr>
        <p:spPr bwMode="auto">
          <a:xfrm>
            <a:off x="3419475" y="4724400"/>
            <a:ext cx="328613" cy="463550"/>
          </a:xfrm>
          <a:prstGeom prst="rect">
            <a:avLst/>
          </a:prstGeom>
          <a:noFill/>
          <a:ln>
            <a:noFill/>
          </a:ln>
          <a:effectLst/>
        </p:spPr>
        <p:txBody>
          <a:bodyPr wrap="none" lIns="90000" tIns="46800" rIns="90000" bIns="46800">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a:latin typeface="华文细黑" pitchFamily="2" charset="-122"/>
                <a:ea typeface="华文细黑" pitchFamily="2" charset="-122"/>
              </a:rPr>
              <a:t>x</a:t>
            </a:r>
          </a:p>
        </p:txBody>
      </p:sp>
    </p:spTree>
    <p:extLst>
      <p:ext uri="{BB962C8B-B14F-4D97-AF65-F5344CB8AC3E}">
        <p14:creationId xmlns:p14="http://schemas.microsoft.com/office/powerpoint/2010/main" val="343709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5251">
                                            <p:txEl>
                                              <p:pRg st="0" end="0"/>
                                            </p:txEl>
                                          </p:spTgt>
                                        </p:tgtEl>
                                        <p:attrNameLst>
                                          <p:attrName>style.visibility</p:attrName>
                                        </p:attrNameLst>
                                      </p:cBhvr>
                                      <p:to>
                                        <p:strVal val="visible"/>
                                      </p:to>
                                    </p:set>
                                    <p:anim calcmode="lin" valueType="num">
                                      <p:cBhvr additive="base">
                                        <p:cTn id="7" dur="500" fill="hold"/>
                                        <p:tgtEl>
                                          <p:spTgt spid="565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5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51556"/>
                                        </p:tgtEl>
                                        <p:attrNameLst>
                                          <p:attrName>style.visibility</p:attrName>
                                        </p:attrNameLst>
                                      </p:cBhvr>
                                      <p:to>
                                        <p:strVal val="visible"/>
                                      </p:to>
                                    </p:set>
                                    <p:animEffect transition="in" filter="circle(in)">
                                      <p:cBhvr>
                                        <p:cTn id="13" dur="2000"/>
                                        <p:tgtEl>
                                          <p:spTgt spid="15155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51557"/>
                                        </p:tgtEl>
                                        <p:attrNameLst>
                                          <p:attrName>style.visibility</p:attrName>
                                        </p:attrNameLst>
                                      </p:cBhvr>
                                      <p:to>
                                        <p:strVal val="visible"/>
                                      </p:to>
                                    </p:set>
                                    <p:animEffect transition="in" filter="circle(in)">
                                      <p:cBhvr>
                                        <p:cTn id="16" dur="2000"/>
                                        <p:tgtEl>
                                          <p:spTgt spid="151557"/>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51558"/>
                                        </p:tgtEl>
                                        <p:attrNameLst>
                                          <p:attrName>style.visibility</p:attrName>
                                        </p:attrNameLst>
                                      </p:cBhvr>
                                      <p:to>
                                        <p:strVal val="visible"/>
                                      </p:to>
                                    </p:set>
                                    <p:animEffect transition="in" filter="circle(in)">
                                      <p:cBhvr>
                                        <p:cTn id="19" dur="2000"/>
                                        <p:tgtEl>
                                          <p:spTgt spid="151558"/>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51561"/>
                                        </p:tgtEl>
                                        <p:attrNameLst>
                                          <p:attrName>style.visibility</p:attrName>
                                        </p:attrNameLst>
                                      </p:cBhvr>
                                      <p:to>
                                        <p:strVal val="visible"/>
                                      </p:to>
                                    </p:set>
                                    <p:animEffect transition="in" filter="circle(in)">
                                      <p:cBhvr>
                                        <p:cTn id="22" dur="2000"/>
                                        <p:tgtEl>
                                          <p:spTgt spid="151561"/>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1562"/>
                                        </p:tgtEl>
                                        <p:attrNameLst>
                                          <p:attrName>style.visibility</p:attrName>
                                        </p:attrNameLst>
                                      </p:cBhvr>
                                      <p:to>
                                        <p:strVal val="visible"/>
                                      </p:to>
                                    </p:set>
                                    <p:animEffect transition="in" filter="circle(in)">
                                      <p:cBhvr>
                                        <p:cTn id="25" dur="2000"/>
                                        <p:tgtEl>
                                          <p:spTgt spid="151562"/>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1563"/>
                                        </p:tgtEl>
                                        <p:attrNameLst>
                                          <p:attrName>style.visibility</p:attrName>
                                        </p:attrNameLst>
                                      </p:cBhvr>
                                      <p:to>
                                        <p:strVal val="visible"/>
                                      </p:to>
                                    </p:set>
                                    <p:animEffect transition="in" filter="circle(in)">
                                      <p:cBhvr>
                                        <p:cTn id="28" dur="2000"/>
                                        <p:tgtEl>
                                          <p:spTgt spid="151563"/>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51564"/>
                                        </p:tgtEl>
                                        <p:attrNameLst>
                                          <p:attrName>style.visibility</p:attrName>
                                        </p:attrNameLst>
                                      </p:cBhvr>
                                      <p:to>
                                        <p:strVal val="visible"/>
                                      </p:to>
                                    </p:set>
                                    <p:animEffect transition="in" filter="circle(in)">
                                      <p:cBhvr>
                                        <p:cTn id="31" dur="2000"/>
                                        <p:tgtEl>
                                          <p:spTgt spid="151564"/>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51565"/>
                                        </p:tgtEl>
                                        <p:attrNameLst>
                                          <p:attrName>style.visibility</p:attrName>
                                        </p:attrNameLst>
                                      </p:cBhvr>
                                      <p:to>
                                        <p:strVal val="visible"/>
                                      </p:to>
                                    </p:set>
                                    <p:animEffect transition="in" filter="circle(in)">
                                      <p:cBhvr>
                                        <p:cTn id="34" dur="2000"/>
                                        <p:tgtEl>
                                          <p:spTgt spid="151565"/>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51566"/>
                                        </p:tgtEl>
                                        <p:attrNameLst>
                                          <p:attrName>style.visibility</p:attrName>
                                        </p:attrNameLst>
                                      </p:cBhvr>
                                      <p:to>
                                        <p:strVal val="visible"/>
                                      </p:to>
                                    </p:set>
                                    <p:animEffect transition="in" filter="circle(in)">
                                      <p:cBhvr>
                                        <p:cTn id="37" dur="2000"/>
                                        <p:tgtEl>
                                          <p:spTgt spid="151566"/>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51567"/>
                                        </p:tgtEl>
                                        <p:attrNameLst>
                                          <p:attrName>style.visibility</p:attrName>
                                        </p:attrNameLst>
                                      </p:cBhvr>
                                      <p:to>
                                        <p:strVal val="visible"/>
                                      </p:to>
                                    </p:set>
                                    <p:animEffect transition="in" filter="circle(in)">
                                      <p:cBhvr>
                                        <p:cTn id="40" dur="2000"/>
                                        <p:tgtEl>
                                          <p:spTgt spid="151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nimBg="1"/>
      <p:bldP spid="151557" grpId="0" animBg="1"/>
      <p:bldP spid="151558" grpId="0" animBg="1"/>
      <p:bldP spid="151561" grpId="0"/>
      <p:bldP spid="151562" grpId="0"/>
      <p:bldP spid="151563" grpId="0"/>
      <p:bldP spid="151564" grpId="0"/>
      <p:bldP spid="151565" grpId="0"/>
      <p:bldP spid="151566" grpId="0"/>
      <p:bldP spid="15156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p:cNvSpPr>
          <p:nvPr>
            <p:ph type="body" idx="4294967295"/>
          </p:nvPr>
        </p:nvSpPr>
        <p:spPr>
          <a:xfrm>
            <a:off x="0" y="1052513"/>
            <a:ext cx="8642350" cy="5113337"/>
          </a:xfrm>
        </p:spPr>
        <p:txBody>
          <a:bodyPr/>
          <a:lstStyle/>
          <a:p>
            <a:pPr>
              <a:spcAft>
                <a:spcPct val="20000"/>
              </a:spcAft>
              <a:buFont typeface="Wingdings" pitchFamily="2" charset="2"/>
              <a:buChar char="l"/>
            </a:pPr>
            <a:r>
              <a:rPr lang="zh-CN" altLang="en-US" dirty="0">
                <a:ea typeface="+mn-ea"/>
              </a:rPr>
              <a:t>地址类型</a:t>
            </a:r>
          </a:p>
          <a:p>
            <a:pPr marL="457200" lvl="1" indent="0">
              <a:spcAft>
                <a:spcPct val="20000"/>
              </a:spcAft>
              <a:buNone/>
            </a:pPr>
            <a:endParaRPr lang="en-US" altLang="zh-CN" sz="2400" b="0" dirty="0">
              <a:latin typeface="楷体_GB2312" pitchFamily="49" charset="-122"/>
              <a:ea typeface="楷体_GB2312" pitchFamily="49" charset="-122"/>
            </a:endParaRPr>
          </a:p>
          <a:p>
            <a:pPr lvl="2">
              <a:spcAft>
                <a:spcPct val="20000"/>
              </a:spcAft>
              <a:buFont typeface="Wingdings" pitchFamily="2" charset="2"/>
              <a:buChar char="u"/>
            </a:pPr>
            <a:endParaRPr lang="zh-CN" altLang="en-US" sz="2400" b="0" dirty="0">
              <a:latin typeface="楷体_GB2312" pitchFamily="49" charset="-122"/>
              <a:ea typeface="楷体_GB2312" pitchFamily="49" charset="-122"/>
            </a:endParaRPr>
          </a:p>
        </p:txBody>
      </p:sp>
      <p:sp>
        <p:nvSpPr>
          <p:cNvPr id="31641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3.2.4 </a:t>
            </a:r>
            <a:r>
              <a:rPr kumimoji="0" lang="zh-CN" altLang="en-US" sz="4000" b="1" dirty="0">
                <a:solidFill>
                  <a:srgbClr val="FE0000"/>
                </a:solidFill>
                <a:ea typeface="黑体" pitchFamily="49" charset="-122"/>
                <a:cs typeface="Times New Roman" pitchFamily="18" charset="0"/>
              </a:rPr>
              <a:t>可重定位分区</a:t>
            </a:r>
          </a:p>
        </p:txBody>
      </p:sp>
      <p:graphicFrame>
        <p:nvGraphicFramePr>
          <p:cNvPr id="7" name="Diagram 3"/>
          <p:cNvGraphicFramePr/>
          <p:nvPr>
            <p:extLst>
              <p:ext uri="{D42A27DB-BD31-4B8C-83A1-F6EECF244321}">
                <p14:modId xmlns:p14="http://schemas.microsoft.com/office/powerpoint/2010/main" val="2861727852"/>
              </p:ext>
            </p:extLst>
          </p:nvPr>
        </p:nvGraphicFramePr>
        <p:xfrm>
          <a:off x="679648" y="1754088"/>
          <a:ext cx="79248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34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6418">
                                            <p:txEl>
                                              <p:pRg st="0" end="0"/>
                                            </p:txEl>
                                          </p:spTgt>
                                        </p:tgtEl>
                                        <p:attrNameLst>
                                          <p:attrName>style.visibility</p:attrName>
                                        </p:attrNameLst>
                                      </p:cBhvr>
                                      <p:to>
                                        <p:strVal val="visible"/>
                                      </p:to>
                                    </p:set>
                                    <p:anim calcmode="lin" valueType="num">
                                      <p:cBhvr additive="base">
                                        <p:cTn id="7" dur="500" fill="hold"/>
                                        <p:tgtEl>
                                          <p:spTgt spid="3164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64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p:cNvSpPr>
          <p:nvPr>
            <p:ph type="body" idx="4294967295"/>
          </p:nvPr>
        </p:nvSpPr>
        <p:spPr>
          <a:xfrm>
            <a:off x="0" y="1052513"/>
            <a:ext cx="8642350" cy="5113337"/>
          </a:xfrm>
        </p:spPr>
        <p:txBody>
          <a:bodyPr/>
          <a:lstStyle/>
          <a:p>
            <a:pPr>
              <a:spcAft>
                <a:spcPct val="20000"/>
              </a:spcAft>
              <a:buFont typeface="Wingdings" pitchFamily="2" charset="2"/>
              <a:buChar char="l"/>
            </a:pPr>
            <a:r>
              <a:rPr lang="zh-CN" altLang="en-US" dirty="0">
                <a:latin typeface="+mn-ea"/>
                <a:ea typeface="+mn-ea"/>
              </a:rPr>
              <a:t>重定位的硬件支持</a:t>
            </a:r>
          </a:p>
          <a:p>
            <a:pPr lvl="1">
              <a:spcAft>
                <a:spcPct val="20000"/>
              </a:spcAft>
              <a:buFont typeface="Wingdings" pitchFamily="2" charset="2"/>
              <a:buChar char="Ø"/>
            </a:pPr>
            <a:r>
              <a:rPr lang="zh-CN" altLang="en-US" b="0" dirty="0">
                <a:latin typeface="+mn-ea"/>
                <a:ea typeface="+mn-ea"/>
              </a:rPr>
              <a:t>基地址寄存器</a:t>
            </a:r>
            <a:endParaRPr lang="en-US" altLang="zh-CN" b="0" dirty="0">
              <a:latin typeface="+mn-ea"/>
              <a:ea typeface="+mn-ea"/>
            </a:endParaRPr>
          </a:p>
          <a:p>
            <a:pPr lvl="1">
              <a:spcAft>
                <a:spcPct val="20000"/>
              </a:spcAft>
              <a:buFont typeface="Wingdings" pitchFamily="2" charset="2"/>
              <a:buChar char="Ø"/>
            </a:pPr>
            <a:r>
              <a:rPr lang="zh-CN" altLang="en-US" b="0" dirty="0">
                <a:latin typeface="+mn-ea"/>
                <a:ea typeface="+mn-ea"/>
              </a:rPr>
              <a:t>界限寄存器</a:t>
            </a:r>
            <a:endParaRPr lang="en-US" altLang="zh-CN" b="0" dirty="0">
              <a:latin typeface="+mn-ea"/>
              <a:ea typeface="+mn-ea"/>
            </a:endParaRPr>
          </a:p>
          <a:p>
            <a:pPr marL="457200" lvl="1" indent="0">
              <a:spcAft>
                <a:spcPct val="20000"/>
              </a:spcAft>
              <a:buNone/>
            </a:pPr>
            <a:r>
              <a:rPr lang="en-US" altLang="zh-CN" b="0" dirty="0">
                <a:ea typeface="+mn-ea"/>
              </a:rPr>
              <a:t>     </a:t>
            </a:r>
          </a:p>
          <a:p>
            <a:pPr marL="457200" lvl="1" indent="0">
              <a:spcAft>
                <a:spcPct val="20000"/>
              </a:spcAft>
              <a:buNone/>
            </a:pPr>
            <a:endParaRPr lang="en-US" altLang="zh-CN" sz="2400" b="0" dirty="0">
              <a:latin typeface="楷体_GB2312" pitchFamily="49" charset="-122"/>
              <a:ea typeface="楷体_GB2312" pitchFamily="49" charset="-122"/>
            </a:endParaRPr>
          </a:p>
          <a:p>
            <a:pPr lvl="2">
              <a:spcAft>
                <a:spcPct val="20000"/>
              </a:spcAft>
              <a:buFont typeface="Wingdings" pitchFamily="2" charset="2"/>
              <a:buChar char="u"/>
            </a:pPr>
            <a:endParaRPr lang="zh-CN" altLang="en-US" sz="2400" b="0" dirty="0">
              <a:latin typeface="楷体_GB2312" pitchFamily="49" charset="-122"/>
              <a:ea typeface="楷体_GB2312" pitchFamily="49" charset="-122"/>
            </a:endParaRPr>
          </a:p>
        </p:txBody>
      </p:sp>
      <p:sp>
        <p:nvSpPr>
          <p:cNvPr id="31641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3.2.4 </a:t>
            </a:r>
            <a:r>
              <a:rPr kumimoji="0" lang="zh-CN" altLang="en-US" sz="4000" b="1" dirty="0">
                <a:solidFill>
                  <a:srgbClr val="FE0000"/>
                </a:solidFill>
                <a:ea typeface="黑体" pitchFamily="49" charset="-122"/>
                <a:cs typeface="Times New Roman" pitchFamily="18" charset="0"/>
              </a:rPr>
              <a:t>可重定位分区</a:t>
            </a:r>
          </a:p>
        </p:txBody>
      </p:sp>
      <p:pic>
        <p:nvPicPr>
          <p:cNvPr id="7" name="Picture 6" descr="f8.pdf">
            <a:extLst>
              <a:ext uri="{FF2B5EF4-FFF2-40B4-BE49-F238E27FC236}">
                <a16:creationId xmlns:a16="http://schemas.microsoft.com/office/drawing/2014/main" id="{1FA4DF9A-5895-A641-80ED-388764FBD2E4}"/>
              </a:ext>
            </a:extLst>
          </p:cNvPr>
          <p:cNvPicPr>
            <a:picLocks noChangeAspect="1"/>
          </p:cNvPicPr>
          <p:nvPr/>
        </p:nvPicPr>
        <p:blipFill rotWithShape="1">
          <a:blip r:embed="rId2"/>
          <a:srcRect t="11818" r="12325" b="33662"/>
          <a:stretch/>
        </p:blipFill>
        <p:spPr>
          <a:xfrm>
            <a:off x="2483768" y="823275"/>
            <a:ext cx="6305429" cy="5558053"/>
          </a:xfrm>
          <a:prstGeom prst="rect">
            <a:avLst/>
          </a:prstGeom>
        </p:spPr>
      </p:pic>
    </p:spTree>
    <p:extLst>
      <p:ext uri="{BB962C8B-B14F-4D97-AF65-F5344CB8AC3E}">
        <p14:creationId xmlns:p14="http://schemas.microsoft.com/office/powerpoint/2010/main" val="4081094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6418">
                                            <p:txEl>
                                              <p:pRg st="0" end="0"/>
                                            </p:txEl>
                                          </p:spTgt>
                                        </p:tgtEl>
                                        <p:attrNameLst>
                                          <p:attrName>style.visibility</p:attrName>
                                        </p:attrNameLst>
                                      </p:cBhvr>
                                      <p:to>
                                        <p:strVal val="visible"/>
                                      </p:to>
                                    </p:set>
                                    <p:anim calcmode="lin" valueType="num">
                                      <p:cBhvr additive="base">
                                        <p:cTn id="7" dur="500" fill="hold"/>
                                        <p:tgtEl>
                                          <p:spTgt spid="3164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64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6418">
                                            <p:txEl>
                                              <p:pRg st="1" end="1"/>
                                            </p:txEl>
                                          </p:spTgt>
                                        </p:tgtEl>
                                        <p:attrNameLst>
                                          <p:attrName>style.visibility</p:attrName>
                                        </p:attrNameLst>
                                      </p:cBhvr>
                                      <p:to>
                                        <p:strVal val="visible"/>
                                      </p:to>
                                    </p:set>
                                    <p:anim calcmode="lin" valueType="num">
                                      <p:cBhvr additive="base">
                                        <p:cTn id="13" dur="500" fill="hold"/>
                                        <p:tgtEl>
                                          <p:spTgt spid="3164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64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6418">
                                            <p:txEl>
                                              <p:pRg st="2" end="2"/>
                                            </p:txEl>
                                          </p:spTgt>
                                        </p:tgtEl>
                                        <p:attrNameLst>
                                          <p:attrName>style.visibility</p:attrName>
                                        </p:attrNameLst>
                                      </p:cBhvr>
                                      <p:to>
                                        <p:strVal val="visible"/>
                                      </p:to>
                                    </p:set>
                                    <p:anim calcmode="lin" valueType="num">
                                      <p:cBhvr additive="base">
                                        <p:cTn id="19" dur="500" fill="hold"/>
                                        <p:tgtEl>
                                          <p:spTgt spid="3164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64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16418">
                                            <p:txEl>
                                              <p:pRg st="3" end="3"/>
                                            </p:txEl>
                                          </p:spTgt>
                                        </p:tgtEl>
                                        <p:attrNameLst>
                                          <p:attrName>style.visibility</p:attrName>
                                        </p:attrNameLst>
                                      </p:cBhvr>
                                      <p:to>
                                        <p:strVal val="visible"/>
                                      </p:to>
                                    </p:set>
                                    <p:anim calcmode="lin" valueType="num">
                                      <p:cBhvr additive="base">
                                        <p:cTn id="25" dur="500" fill="hold"/>
                                        <p:tgtEl>
                                          <p:spTgt spid="31641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64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ircle(in)">
                                      <p:cBhvr>
                                        <p:cTn id="3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p:cNvSpPr>
          <p:nvPr>
            <p:ph type="body" idx="4294967295"/>
          </p:nvPr>
        </p:nvSpPr>
        <p:spPr>
          <a:xfrm>
            <a:off x="0" y="1052513"/>
            <a:ext cx="8820472" cy="5113337"/>
          </a:xfrm>
        </p:spPr>
        <p:txBody>
          <a:bodyPr/>
          <a:lstStyle/>
          <a:p>
            <a:pPr>
              <a:spcAft>
                <a:spcPct val="20000"/>
              </a:spcAft>
              <a:buFont typeface="Wingdings" pitchFamily="2" charset="2"/>
              <a:buChar char="l"/>
            </a:pPr>
            <a:r>
              <a:rPr lang="zh-CN" altLang="en-US" dirty="0">
                <a:latin typeface="+mn-ea"/>
                <a:ea typeface="+mn-ea"/>
              </a:rPr>
              <a:t>可重定位分区</a:t>
            </a:r>
            <a:endParaRPr lang="en-US" altLang="zh-CN" dirty="0">
              <a:latin typeface="+mn-ea"/>
              <a:ea typeface="+mn-ea"/>
            </a:endParaRPr>
          </a:p>
          <a:p>
            <a:pPr marL="0" indent="0">
              <a:spcAft>
                <a:spcPct val="20000"/>
              </a:spcAft>
              <a:buNone/>
            </a:pPr>
            <a:r>
              <a:rPr lang="zh-CN" altLang="en-US" sz="2400" b="0" dirty="0">
                <a:latin typeface="+mn-ea"/>
                <a:ea typeface="+mn-ea"/>
              </a:rPr>
              <a:t>　　　采用动态重定位技术的分区分配称为</a:t>
            </a:r>
            <a:r>
              <a:rPr lang="zh-CN" altLang="en-US" sz="2400" dirty="0">
                <a:solidFill>
                  <a:srgbClr val="FF0000"/>
                </a:solidFill>
                <a:latin typeface="+mn-ea"/>
                <a:ea typeface="+mn-ea"/>
              </a:rPr>
              <a:t>可重定位分区分配</a:t>
            </a:r>
            <a:r>
              <a:rPr lang="zh-CN" altLang="en-US" sz="2400" b="0" dirty="0">
                <a:latin typeface="+mn-ea"/>
                <a:ea typeface="+mn-ea"/>
              </a:rPr>
              <a:t>。</a:t>
            </a:r>
            <a:endParaRPr lang="en-US" altLang="zh-CN" sz="2400" b="0" dirty="0">
              <a:latin typeface="+mn-ea"/>
              <a:ea typeface="+mn-ea"/>
            </a:endParaRPr>
          </a:p>
          <a:p>
            <a:pPr lvl="0">
              <a:spcAft>
                <a:spcPct val="20000"/>
              </a:spcAft>
              <a:buFont typeface="Wingdings" pitchFamily="2" charset="2"/>
              <a:buChar char="l"/>
            </a:pPr>
            <a:r>
              <a:rPr lang="zh-CN" altLang="en-US" dirty="0">
                <a:solidFill>
                  <a:prstClr val="black"/>
                </a:solidFill>
                <a:latin typeface="+mn-ea"/>
                <a:ea typeface="+mn-ea"/>
              </a:rPr>
              <a:t>可重定位分区分配算法</a:t>
            </a:r>
            <a:endParaRPr lang="en-US" altLang="zh-CN" dirty="0">
              <a:solidFill>
                <a:prstClr val="black"/>
              </a:solidFill>
              <a:latin typeface="+mn-ea"/>
              <a:ea typeface="+mn-ea"/>
            </a:endParaRPr>
          </a:p>
          <a:p>
            <a:pPr marL="0" indent="0">
              <a:spcAft>
                <a:spcPct val="20000"/>
              </a:spcAft>
              <a:buNone/>
            </a:pPr>
            <a:endParaRPr lang="zh-CN" altLang="en-US" sz="2400" b="0" dirty="0">
              <a:latin typeface="楷体_GB2312" pitchFamily="49" charset="-122"/>
              <a:ea typeface="楷体_GB2312" pitchFamily="49" charset="-122"/>
            </a:endParaRPr>
          </a:p>
        </p:txBody>
      </p:sp>
      <p:sp>
        <p:nvSpPr>
          <p:cNvPr id="32256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3.2.4 </a:t>
            </a:r>
            <a:r>
              <a:rPr kumimoji="0" lang="zh-CN" altLang="en-US" sz="4000" b="1" dirty="0">
                <a:solidFill>
                  <a:srgbClr val="FE0000"/>
                </a:solidFill>
                <a:ea typeface="黑体" pitchFamily="49" charset="-122"/>
                <a:cs typeface="Times New Roman" pitchFamily="18" charset="0"/>
              </a:rPr>
              <a:t>可重定位分区</a:t>
            </a:r>
          </a:p>
        </p:txBody>
      </p:sp>
      <p:graphicFrame>
        <p:nvGraphicFramePr>
          <p:cNvPr id="2" name="对象 1"/>
          <p:cNvGraphicFramePr>
            <a:graphicFrameLocks noChangeAspect="1"/>
          </p:cNvGraphicFramePr>
          <p:nvPr>
            <p:extLst>
              <p:ext uri="{D42A27DB-BD31-4B8C-83A1-F6EECF244321}">
                <p14:modId xmlns:p14="http://schemas.microsoft.com/office/powerpoint/2010/main" val="1945196756"/>
              </p:ext>
            </p:extLst>
          </p:nvPr>
        </p:nvGraphicFramePr>
        <p:xfrm>
          <a:off x="1331640" y="2806327"/>
          <a:ext cx="6192688" cy="3502993"/>
        </p:xfrm>
        <a:graphic>
          <a:graphicData uri="http://schemas.openxmlformats.org/presentationml/2006/ole">
            <mc:AlternateContent xmlns:mc="http://schemas.openxmlformats.org/markup-compatibility/2006">
              <mc:Choice xmlns:v="urn:schemas-microsoft-com:vml" Requires="v">
                <p:oleObj spid="_x0000_s686142" name="Visio" r:id="rId3" imgW="4583056" imgH="2586234" progId="Visio.Drawing.11">
                  <p:embed/>
                </p:oleObj>
              </mc:Choice>
              <mc:Fallback>
                <p:oleObj name="Visio" r:id="rId3" imgW="4583056" imgH="2586234"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806327"/>
                        <a:ext cx="6192688" cy="3502993"/>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2562">
                                            <p:txEl>
                                              <p:pRg st="0" end="0"/>
                                            </p:txEl>
                                          </p:spTgt>
                                        </p:tgtEl>
                                        <p:attrNameLst>
                                          <p:attrName>style.visibility</p:attrName>
                                        </p:attrNameLst>
                                      </p:cBhvr>
                                      <p:to>
                                        <p:strVal val="visible"/>
                                      </p:to>
                                    </p:set>
                                    <p:anim calcmode="lin" valueType="num">
                                      <p:cBhvr additive="base">
                                        <p:cTn id="7" dur="500" fill="hold"/>
                                        <p:tgtEl>
                                          <p:spTgt spid="3225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25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2562">
                                            <p:txEl>
                                              <p:pRg st="1" end="1"/>
                                            </p:txEl>
                                          </p:spTgt>
                                        </p:tgtEl>
                                        <p:attrNameLst>
                                          <p:attrName>style.visibility</p:attrName>
                                        </p:attrNameLst>
                                      </p:cBhvr>
                                      <p:to>
                                        <p:strVal val="visible"/>
                                      </p:to>
                                    </p:set>
                                    <p:anim calcmode="lin" valueType="num">
                                      <p:cBhvr additive="base">
                                        <p:cTn id="13" dur="500" fill="hold"/>
                                        <p:tgtEl>
                                          <p:spTgt spid="3225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25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2562">
                                            <p:txEl>
                                              <p:pRg st="2" end="2"/>
                                            </p:txEl>
                                          </p:spTgt>
                                        </p:tgtEl>
                                        <p:attrNameLst>
                                          <p:attrName>style.visibility</p:attrName>
                                        </p:attrNameLst>
                                      </p:cBhvr>
                                      <p:to>
                                        <p:strVal val="visible"/>
                                      </p:to>
                                    </p:set>
                                    <p:anim calcmode="lin" valueType="num">
                                      <p:cBhvr additive="base">
                                        <p:cTn id="19" dur="500" fill="hold"/>
                                        <p:tgtEl>
                                          <p:spTgt spid="32256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25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3314" name="Rectangle 2"/>
          <p:cNvSpPr>
            <a:spLocks noGrp="1"/>
          </p:cNvSpPr>
          <p:nvPr>
            <p:ph type="body" idx="4294967295"/>
          </p:nvPr>
        </p:nvSpPr>
        <p:spPr>
          <a:xfrm>
            <a:off x="0" y="1052513"/>
            <a:ext cx="9144000" cy="5256212"/>
          </a:xfrm>
        </p:spPr>
        <p:txBody>
          <a:bodyPr/>
          <a:lstStyle/>
          <a:p>
            <a:pPr>
              <a:lnSpc>
                <a:spcPct val="120000"/>
              </a:lnSpc>
              <a:spcAft>
                <a:spcPct val="20000"/>
              </a:spcAft>
              <a:buFont typeface="Wingdings" pitchFamily="2" charset="2"/>
              <a:buChar char="l"/>
            </a:pPr>
            <a:r>
              <a:rPr lang="zh-CN" altLang="en-US" dirty="0">
                <a:latin typeface="+mn-ea"/>
                <a:ea typeface="+mn-ea"/>
              </a:rPr>
              <a:t>优点</a:t>
            </a:r>
          </a:p>
          <a:p>
            <a:pPr lvl="1">
              <a:lnSpc>
                <a:spcPct val="120000"/>
              </a:lnSpc>
              <a:spcAft>
                <a:spcPct val="20000"/>
              </a:spcAft>
              <a:buFont typeface="Wingdings" pitchFamily="2" charset="2"/>
              <a:buChar char="Ø"/>
            </a:pPr>
            <a:r>
              <a:rPr lang="zh-CN" altLang="en-US" b="0" dirty="0">
                <a:latin typeface="+mn-ea"/>
                <a:ea typeface="+mn-ea"/>
              </a:rPr>
              <a:t>支持多道程序</a:t>
            </a:r>
          </a:p>
          <a:p>
            <a:pPr lvl="1">
              <a:lnSpc>
                <a:spcPct val="120000"/>
              </a:lnSpc>
              <a:spcAft>
                <a:spcPct val="20000"/>
              </a:spcAft>
              <a:buFont typeface="Wingdings" pitchFamily="2" charset="2"/>
              <a:buChar char="Ø"/>
            </a:pPr>
            <a:r>
              <a:rPr lang="zh-CN" altLang="en-US" b="0" dirty="0">
                <a:latin typeface="+mn-ea"/>
                <a:ea typeface="+mn-ea"/>
              </a:rPr>
              <a:t>管理方案相对简单，不需要更多的软、硬件开销</a:t>
            </a:r>
          </a:p>
          <a:p>
            <a:pPr lvl="1">
              <a:lnSpc>
                <a:spcPct val="120000"/>
              </a:lnSpc>
              <a:spcAft>
                <a:spcPct val="20000"/>
              </a:spcAft>
              <a:buFont typeface="Wingdings" pitchFamily="2" charset="2"/>
              <a:buChar char="Ø"/>
            </a:pPr>
            <a:r>
              <a:rPr lang="zh-CN" altLang="en-US" b="0" dirty="0">
                <a:latin typeface="+mn-ea"/>
                <a:ea typeface="+mn-ea"/>
              </a:rPr>
              <a:t>实现存储保护的手段比较简单</a:t>
            </a:r>
          </a:p>
          <a:p>
            <a:pPr>
              <a:lnSpc>
                <a:spcPct val="120000"/>
              </a:lnSpc>
              <a:spcAft>
                <a:spcPct val="20000"/>
              </a:spcAft>
              <a:buFont typeface="Wingdings" pitchFamily="2" charset="2"/>
              <a:buChar char="l"/>
            </a:pPr>
            <a:r>
              <a:rPr lang="zh-CN" altLang="en-US" dirty="0">
                <a:latin typeface="+mn-ea"/>
                <a:ea typeface="+mn-ea"/>
              </a:rPr>
              <a:t>缺点</a:t>
            </a:r>
          </a:p>
          <a:p>
            <a:pPr lvl="1">
              <a:lnSpc>
                <a:spcPct val="120000"/>
              </a:lnSpc>
              <a:spcAft>
                <a:spcPct val="20000"/>
              </a:spcAft>
              <a:buFont typeface="Wingdings" pitchFamily="2" charset="2"/>
              <a:buChar char="Ø"/>
            </a:pPr>
            <a:r>
              <a:rPr lang="zh-CN" altLang="en-US" b="0" dirty="0">
                <a:latin typeface="+mn-ea"/>
                <a:ea typeface="+mn-ea"/>
              </a:rPr>
              <a:t>主存利用不够充分，存在外部碎片</a:t>
            </a:r>
          </a:p>
          <a:p>
            <a:pPr lvl="1">
              <a:lnSpc>
                <a:spcPct val="120000"/>
              </a:lnSpc>
              <a:spcAft>
                <a:spcPct val="20000"/>
              </a:spcAft>
              <a:buFont typeface="Wingdings" pitchFamily="2" charset="2"/>
              <a:buChar char="Ø"/>
            </a:pPr>
            <a:r>
              <a:rPr lang="zh-CN" altLang="en-US" b="0" dirty="0">
                <a:latin typeface="+mn-ea"/>
                <a:ea typeface="+mn-ea"/>
              </a:rPr>
              <a:t>无法实现多进程共享存储器的信息</a:t>
            </a:r>
          </a:p>
          <a:p>
            <a:pPr lvl="1">
              <a:lnSpc>
                <a:spcPct val="120000"/>
              </a:lnSpc>
              <a:spcAft>
                <a:spcPct val="20000"/>
              </a:spcAft>
              <a:buFont typeface="Wingdings" pitchFamily="2" charset="2"/>
              <a:buChar char="Ø"/>
            </a:pPr>
            <a:r>
              <a:rPr lang="zh-CN" altLang="en-US" b="0" dirty="0">
                <a:latin typeface="+mn-ea"/>
                <a:ea typeface="+mn-ea"/>
              </a:rPr>
              <a:t>无法实现主存的逻辑扩充，进程的地址空间受实际物理内存的限制</a:t>
            </a:r>
          </a:p>
          <a:p>
            <a:pPr lvl="1">
              <a:spcAft>
                <a:spcPct val="20000"/>
              </a:spcAft>
              <a:buFont typeface="Wingdings" pitchFamily="2" charset="2"/>
              <a:buChar char="Ø"/>
            </a:pPr>
            <a:endParaRPr lang="en-US" altLang="zh-CN" b="0" dirty="0">
              <a:latin typeface="楷体_GB2312" pitchFamily="49" charset="-122"/>
              <a:ea typeface="楷体_GB2312" pitchFamily="49" charset="-122"/>
            </a:endParaRPr>
          </a:p>
        </p:txBody>
      </p:sp>
      <p:sp>
        <p:nvSpPr>
          <p:cNvPr id="653315"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3.2.4 </a:t>
            </a:r>
            <a:r>
              <a:rPr kumimoji="0" lang="zh-CN" altLang="en-US" sz="4000" b="1" dirty="0">
                <a:solidFill>
                  <a:srgbClr val="FE0000"/>
                </a:solidFill>
                <a:ea typeface="黑体" pitchFamily="49" charset="-122"/>
                <a:cs typeface="Times New Roman" pitchFamily="18" charset="0"/>
              </a:rPr>
              <a:t>可重定位分区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53314">
                                            <p:txEl>
                                              <p:pRg st="0" end="0"/>
                                            </p:txEl>
                                          </p:spTgt>
                                        </p:tgtEl>
                                        <p:attrNameLst>
                                          <p:attrName>style.visibility</p:attrName>
                                        </p:attrNameLst>
                                      </p:cBhvr>
                                      <p:to>
                                        <p:strVal val="visible"/>
                                      </p:to>
                                    </p:set>
                                    <p:anim calcmode="lin" valueType="num">
                                      <p:cBhvr additive="base">
                                        <p:cTn id="7" dur="500" fill="hold"/>
                                        <p:tgtEl>
                                          <p:spTgt spid="65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33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53314">
                                            <p:txEl>
                                              <p:pRg st="1" end="1"/>
                                            </p:txEl>
                                          </p:spTgt>
                                        </p:tgtEl>
                                        <p:attrNameLst>
                                          <p:attrName>style.visibility</p:attrName>
                                        </p:attrNameLst>
                                      </p:cBhvr>
                                      <p:to>
                                        <p:strVal val="visible"/>
                                      </p:to>
                                    </p:set>
                                    <p:anim calcmode="lin" valueType="num">
                                      <p:cBhvr additive="base">
                                        <p:cTn id="13" dur="1000" fill="hold"/>
                                        <p:tgtEl>
                                          <p:spTgt spid="65331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533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53314">
                                            <p:txEl>
                                              <p:pRg st="2" end="2"/>
                                            </p:txEl>
                                          </p:spTgt>
                                        </p:tgtEl>
                                        <p:attrNameLst>
                                          <p:attrName>style.visibility</p:attrName>
                                        </p:attrNameLst>
                                      </p:cBhvr>
                                      <p:to>
                                        <p:strVal val="visible"/>
                                      </p:to>
                                    </p:set>
                                    <p:anim calcmode="lin" valueType="num">
                                      <p:cBhvr additive="base">
                                        <p:cTn id="19" dur="1000" fill="hold"/>
                                        <p:tgtEl>
                                          <p:spTgt spid="65331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533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53314">
                                            <p:txEl>
                                              <p:pRg st="3" end="3"/>
                                            </p:txEl>
                                          </p:spTgt>
                                        </p:tgtEl>
                                        <p:attrNameLst>
                                          <p:attrName>style.visibility</p:attrName>
                                        </p:attrNameLst>
                                      </p:cBhvr>
                                      <p:to>
                                        <p:strVal val="visible"/>
                                      </p:to>
                                    </p:set>
                                    <p:anim calcmode="lin" valueType="num">
                                      <p:cBhvr additive="base">
                                        <p:cTn id="25" dur="1000" fill="hold"/>
                                        <p:tgtEl>
                                          <p:spTgt spid="653314">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533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53314">
                                            <p:txEl>
                                              <p:pRg st="4" end="4"/>
                                            </p:txEl>
                                          </p:spTgt>
                                        </p:tgtEl>
                                        <p:attrNameLst>
                                          <p:attrName>style.visibility</p:attrName>
                                        </p:attrNameLst>
                                      </p:cBhvr>
                                      <p:to>
                                        <p:strVal val="visible"/>
                                      </p:to>
                                    </p:set>
                                    <p:anim calcmode="lin" valueType="num">
                                      <p:cBhvr additive="base">
                                        <p:cTn id="31" dur="1000" fill="hold"/>
                                        <p:tgtEl>
                                          <p:spTgt spid="653314">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533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53314">
                                            <p:txEl>
                                              <p:pRg st="5" end="5"/>
                                            </p:txEl>
                                          </p:spTgt>
                                        </p:tgtEl>
                                        <p:attrNameLst>
                                          <p:attrName>style.visibility</p:attrName>
                                        </p:attrNameLst>
                                      </p:cBhvr>
                                      <p:to>
                                        <p:strVal val="visible"/>
                                      </p:to>
                                    </p:set>
                                    <p:anim calcmode="lin" valueType="num">
                                      <p:cBhvr additive="base">
                                        <p:cTn id="37" dur="1000" fill="hold"/>
                                        <p:tgtEl>
                                          <p:spTgt spid="653314">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533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53314">
                                            <p:txEl>
                                              <p:pRg st="6" end="6"/>
                                            </p:txEl>
                                          </p:spTgt>
                                        </p:tgtEl>
                                        <p:attrNameLst>
                                          <p:attrName>style.visibility</p:attrName>
                                        </p:attrNameLst>
                                      </p:cBhvr>
                                      <p:to>
                                        <p:strVal val="visible"/>
                                      </p:to>
                                    </p:set>
                                    <p:anim calcmode="lin" valueType="num">
                                      <p:cBhvr additive="base">
                                        <p:cTn id="43" dur="1000" fill="hold"/>
                                        <p:tgtEl>
                                          <p:spTgt spid="653314">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65331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53314">
                                            <p:txEl>
                                              <p:pRg st="7" end="7"/>
                                            </p:txEl>
                                          </p:spTgt>
                                        </p:tgtEl>
                                        <p:attrNameLst>
                                          <p:attrName>style.visibility</p:attrName>
                                        </p:attrNameLst>
                                      </p:cBhvr>
                                      <p:to>
                                        <p:strVal val="visible"/>
                                      </p:to>
                                    </p:set>
                                    <p:anim calcmode="lin" valueType="num">
                                      <p:cBhvr additive="base">
                                        <p:cTn id="49" dur="1000" fill="hold"/>
                                        <p:tgtEl>
                                          <p:spTgt spid="653314">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65331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2114" name="Rectangle 2"/>
          <p:cNvSpPr>
            <a:spLocks noGrp="1"/>
          </p:cNvSpPr>
          <p:nvPr>
            <p:ph type="body" idx="4294967295"/>
          </p:nvPr>
        </p:nvSpPr>
        <p:spPr>
          <a:xfrm>
            <a:off x="0" y="1052513"/>
            <a:ext cx="8459788" cy="4321175"/>
          </a:xfrm>
        </p:spPr>
        <p:txBody>
          <a:bodyPr/>
          <a:lstStyle/>
          <a:p>
            <a:pPr>
              <a:lnSpc>
                <a:spcPct val="120000"/>
              </a:lnSpc>
              <a:spcAft>
                <a:spcPct val="10000"/>
              </a:spcAft>
              <a:buFont typeface="Wingdings" pitchFamily="2" charset="2"/>
              <a:buChar char="l"/>
            </a:pPr>
            <a:r>
              <a:rPr lang="zh-CN" altLang="en-US" dirty="0">
                <a:latin typeface="+mn-ea"/>
                <a:ea typeface="+mn-ea"/>
              </a:rPr>
              <a:t>内存扩充</a:t>
            </a:r>
          </a:p>
          <a:p>
            <a:pPr lvl="1">
              <a:lnSpc>
                <a:spcPct val="120000"/>
              </a:lnSpc>
              <a:spcAft>
                <a:spcPct val="10000"/>
              </a:spcAft>
              <a:buFont typeface="Wingdings" pitchFamily="2" charset="2"/>
              <a:buChar char="Ø"/>
            </a:pPr>
            <a:r>
              <a:rPr lang="zh-CN" altLang="en-US" b="0" dirty="0">
                <a:latin typeface="+mn-ea"/>
                <a:ea typeface="+mn-ea"/>
              </a:rPr>
              <a:t> 问题提出</a:t>
            </a:r>
          </a:p>
          <a:p>
            <a:pPr lvl="1">
              <a:lnSpc>
                <a:spcPct val="120000"/>
              </a:lnSpc>
              <a:spcAft>
                <a:spcPct val="10000"/>
              </a:spcAft>
              <a:buFont typeface="Wingdings" pitchFamily="2" charset="2"/>
              <a:buChar char="Ø"/>
            </a:pPr>
            <a:r>
              <a:rPr lang="zh-CN" altLang="en-US" b="0" dirty="0">
                <a:latin typeface="+mn-ea"/>
                <a:ea typeface="+mn-ea"/>
              </a:rPr>
              <a:t> 内存扩充含义</a:t>
            </a:r>
          </a:p>
          <a:p>
            <a:pPr lvl="1">
              <a:lnSpc>
                <a:spcPct val="120000"/>
              </a:lnSpc>
              <a:spcAft>
                <a:spcPct val="10000"/>
              </a:spcAft>
              <a:buFont typeface="Wingdings" pitchFamily="2" charset="2"/>
              <a:buChar char="Ø"/>
            </a:pPr>
            <a:r>
              <a:rPr lang="zh-CN" altLang="en-US" b="0" dirty="0">
                <a:latin typeface="+mn-ea"/>
                <a:ea typeface="+mn-ea"/>
              </a:rPr>
              <a:t> 扩充技术</a:t>
            </a:r>
          </a:p>
          <a:p>
            <a:pPr lvl="2">
              <a:lnSpc>
                <a:spcPct val="120000"/>
              </a:lnSpc>
              <a:spcAft>
                <a:spcPct val="10000"/>
              </a:spcAft>
              <a:buFont typeface="Wingdings" pitchFamily="2" charset="2"/>
              <a:buChar char="u"/>
            </a:pPr>
            <a:r>
              <a:rPr lang="zh-CN" altLang="en-US" sz="2400" b="0" dirty="0">
                <a:latin typeface="+mn-ea"/>
                <a:ea typeface="+mn-ea"/>
              </a:rPr>
              <a:t>覆盖技术</a:t>
            </a:r>
          </a:p>
          <a:p>
            <a:pPr lvl="2">
              <a:lnSpc>
                <a:spcPct val="120000"/>
              </a:lnSpc>
              <a:spcAft>
                <a:spcPct val="10000"/>
              </a:spcAft>
              <a:buFont typeface="Wingdings" pitchFamily="2" charset="2"/>
              <a:buChar char="u"/>
            </a:pPr>
            <a:r>
              <a:rPr lang="zh-CN" altLang="en-US" sz="2400" b="0" dirty="0">
                <a:latin typeface="+mn-ea"/>
                <a:ea typeface="+mn-ea"/>
              </a:rPr>
              <a:t>交换技术</a:t>
            </a:r>
          </a:p>
          <a:p>
            <a:pPr lvl="1">
              <a:lnSpc>
                <a:spcPct val="120000"/>
              </a:lnSpc>
              <a:spcAft>
                <a:spcPct val="10000"/>
              </a:spcAft>
              <a:buFont typeface="Wingdings" pitchFamily="2" charset="2"/>
              <a:buChar char="Ø"/>
            </a:pPr>
            <a:r>
              <a:rPr lang="zh-CN" altLang="en-US" b="0" dirty="0">
                <a:latin typeface="+mn-ea"/>
                <a:ea typeface="+mn-ea"/>
              </a:rPr>
              <a:t> 两种技术的比较</a:t>
            </a:r>
          </a:p>
        </p:txBody>
      </p:sp>
      <p:sp>
        <p:nvSpPr>
          <p:cNvPr id="602115"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3.2.5 </a:t>
            </a:r>
            <a:r>
              <a:rPr kumimoji="0" lang="zh-CN" altLang="en-US" sz="4000" b="1" dirty="0">
                <a:solidFill>
                  <a:srgbClr val="FE0000"/>
                </a:solidFill>
                <a:ea typeface="黑体" pitchFamily="49" charset="-122"/>
                <a:cs typeface="Times New Roman" pitchFamily="18" charset="0"/>
              </a:rPr>
              <a:t>对换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2114">
                                            <p:txEl>
                                              <p:pRg st="0" end="0"/>
                                            </p:txEl>
                                          </p:spTgt>
                                        </p:tgtEl>
                                        <p:attrNameLst>
                                          <p:attrName>style.visibility</p:attrName>
                                        </p:attrNameLst>
                                      </p:cBhvr>
                                      <p:to>
                                        <p:strVal val="visible"/>
                                      </p:to>
                                    </p:set>
                                    <p:anim calcmode="lin" valueType="num">
                                      <p:cBhvr additive="base">
                                        <p:cTn id="7" dur="500" fill="hold"/>
                                        <p:tgtEl>
                                          <p:spTgt spid="6021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21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2114">
                                            <p:txEl>
                                              <p:pRg st="1" end="1"/>
                                            </p:txEl>
                                          </p:spTgt>
                                        </p:tgtEl>
                                        <p:attrNameLst>
                                          <p:attrName>style.visibility</p:attrName>
                                        </p:attrNameLst>
                                      </p:cBhvr>
                                      <p:to>
                                        <p:strVal val="visible"/>
                                      </p:to>
                                    </p:set>
                                    <p:anim calcmode="lin" valueType="num">
                                      <p:cBhvr additive="base">
                                        <p:cTn id="13" dur="500" fill="hold"/>
                                        <p:tgtEl>
                                          <p:spTgt spid="6021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21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02114">
                                            <p:txEl>
                                              <p:pRg st="2" end="2"/>
                                            </p:txEl>
                                          </p:spTgt>
                                        </p:tgtEl>
                                        <p:attrNameLst>
                                          <p:attrName>style.visibility</p:attrName>
                                        </p:attrNameLst>
                                      </p:cBhvr>
                                      <p:to>
                                        <p:strVal val="visible"/>
                                      </p:to>
                                    </p:set>
                                    <p:anim calcmode="lin" valueType="num">
                                      <p:cBhvr additive="base">
                                        <p:cTn id="19" dur="500" fill="hold"/>
                                        <p:tgtEl>
                                          <p:spTgt spid="6021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21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02114">
                                            <p:txEl>
                                              <p:pRg st="3" end="3"/>
                                            </p:txEl>
                                          </p:spTgt>
                                        </p:tgtEl>
                                        <p:attrNameLst>
                                          <p:attrName>style.visibility</p:attrName>
                                        </p:attrNameLst>
                                      </p:cBhvr>
                                      <p:to>
                                        <p:strVal val="visible"/>
                                      </p:to>
                                    </p:set>
                                    <p:anim calcmode="lin" valueType="num">
                                      <p:cBhvr additive="base">
                                        <p:cTn id="25" dur="500" fill="hold"/>
                                        <p:tgtEl>
                                          <p:spTgt spid="6021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21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02114">
                                            <p:txEl>
                                              <p:pRg st="4" end="4"/>
                                            </p:txEl>
                                          </p:spTgt>
                                        </p:tgtEl>
                                        <p:attrNameLst>
                                          <p:attrName>style.visibility</p:attrName>
                                        </p:attrNameLst>
                                      </p:cBhvr>
                                      <p:to>
                                        <p:strVal val="visible"/>
                                      </p:to>
                                    </p:set>
                                    <p:anim calcmode="lin" valueType="num">
                                      <p:cBhvr additive="base">
                                        <p:cTn id="31" dur="500" fill="hold"/>
                                        <p:tgtEl>
                                          <p:spTgt spid="6021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021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02114">
                                            <p:txEl>
                                              <p:pRg st="5" end="5"/>
                                            </p:txEl>
                                          </p:spTgt>
                                        </p:tgtEl>
                                        <p:attrNameLst>
                                          <p:attrName>style.visibility</p:attrName>
                                        </p:attrNameLst>
                                      </p:cBhvr>
                                      <p:to>
                                        <p:strVal val="visible"/>
                                      </p:to>
                                    </p:set>
                                    <p:anim calcmode="lin" valueType="num">
                                      <p:cBhvr additive="base">
                                        <p:cTn id="37" dur="500" fill="hold"/>
                                        <p:tgtEl>
                                          <p:spTgt spid="6021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021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02114">
                                            <p:txEl>
                                              <p:pRg st="6" end="6"/>
                                            </p:txEl>
                                          </p:spTgt>
                                        </p:tgtEl>
                                        <p:attrNameLst>
                                          <p:attrName>style.visibility</p:attrName>
                                        </p:attrNameLst>
                                      </p:cBhvr>
                                      <p:to>
                                        <p:strVal val="visible"/>
                                      </p:to>
                                    </p:set>
                                    <p:anim calcmode="lin" valueType="num">
                                      <p:cBhvr additive="base">
                                        <p:cTn id="43" dur="500" fill="hold"/>
                                        <p:tgtEl>
                                          <p:spTgt spid="6021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0211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3138" name="Rectangle 2"/>
          <p:cNvSpPr>
            <a:spLocks noGrp="1"/>
          </p:cNvSpPr>
          <p:nvPr>
            <p:ph type="body" idx="4294967295"/>
          </p:nvPr>
        </p:nvSpPr>
        <p:spPr>
          <a:xfrm>
            <a:off x="0" y="1052513"/>
            <a:ext cx="8459788" cy="5040312"/>
          </a:xfrm>
        </p:spPr>
        <p:txBody>
          <a:bodyPr/>
          <a:lstStyle/>
          <a:p>
            <a:pPr>
              <a:lnSpc>
                <a:spcPct val="120000"/>
              </a:lnSpc>
              <a:spcAft>
                <a:spcPct val="10000"/>
              </a:spcAft>
              <a:buFont typeface="Wingdings" pitchFamily="2" charset="2"/>
              <a:buChar char="l"/>
            </a:pPr>
            <a:r>
              <a:rPr lang="zh-CN" altLang="en-US" dirty="0">
                <a:latin typeface="+mn-ea"/>
                <a:ea typeface="+mn-ea"/>
              </a:rPr>
              <a:t>问题提出</a:t>
            </a:r>
          </a:p>
          <a:p>
            <a:pPr lvl="1">
              <a:lnSpc>
                <a:spcPct val="120000"/>
              </a:lnSpc>
              <a:spcAft>
                <a:spcPct val="10000"/>
              </a:spcAft>
              <a:buFont typeface="Wingdings" pitchFamily="2" charset="2"/>
              <a:buChar char="Ø"/>
            </a:pPr>
            <a:r>
              <a:rPr lang="zh-CN" altLang="en-US" b="0" dirty="0">
                <a:latin typeface="+mn-ea"/>
                <a:ea typeface="+mn-ea"/>
              </a:rPr>
              <a:t>一个进程的逻辑地址空间大于内存可使用空间时，该进程就不能装入运行；</a:t>
            </a:r>
          </a:p>
          <a:p>
            <a:pPr lvl="1">
              <a:lnSpc>
                <a:spcPct val="120000"/>
              </a:lnSpc>
              <a:spcAft>
                <a:spcPct val="10000"/>
              </a:spcAft>
              <a:buFont typeface="Wingdings" pitchFamily="2" charset="2"/>
              <a:buChar char="Ø"/>
            </a:pPr>
            <a:r>
              <a:rPr lang="zh-CN" altLang="en-US" b="0" dirty="0">
                <a:latin typeface="+mn-ea"/>
                <a:ea typeface="+mn-ea"/>
              </a:rPr>
              <a:t>当并发运行作业的程序地址空间总和大于内存可用空间时，多道程序设计实现就会碰到非常大的困难。</a:t>
            </a:r>
            <a:endParaRPr lang="zh-CN" altLang="en-US" sz="2800" b="0" dirty="0">
              <a:latin typeface="+mn-ea"/>
              <a:ea typeface="+mn-ea"/>
            </a:endParaRPr>
          </a:p>
          <a:p>
            <a:pPr>
              <a:lnSpc>
                <a:spcPct val="120000"/>
              </a:lnSpc>
              <a:spcAft>
                <a:spcPct val="10000"/>
              </a:spcAft>
              <a:buFont typeface="Wingdings" pitchFamily="2" charset="2"/>
              <a:buChar char="l"/>
            </a:pPr>
            <a:r>
              <a:rPr lang="zh-CN" altLang="en-US" dirty="0">
                <a:latin typeface="+mn-ea"/>
                <a:ea typeface="+mn-ea"/>
              </a:rPr>
              <a:t>内存扩充含义</a:t>
            </a:r>
          </a:p>
          <a:p>
            <a:pPr>
              <a:lnSpc>
                <a:spcPct val="120000"/>
              </a:lnSpc>
              <a:spcAft>
                <a:spcPct val="10000"/>
              </a:spcAft>
              <a:buFont typeface="Wingdings" pitchFamily="2" charset="2"/>
              <a:buNone/>
            </a:pPr>
            <a:r>
              <a:rPr lang="zh-CN" altLang="en-US" sz="2400" b="0" dirty="0">
                <a:latin typeface="+mn-ea"/>
                <a:ea typeface="+mn-ea"/>
              </a:rPr>
              <a:t>      借助大容量</a:t>
            </a:r>
            <a:r>
              <a:rPr lang="zh-CN" altLang="en-US" sz="2400" dirty="0">
                <a:solidFill>
                  <a:srgbClr val="FF0000"/>
                </a:solidFill>
                <a:latin typeface="+mn-ea"/>
                <a:ea typeface="+mn-ea"/>
              </a:rPr>
              <a:t>辅存</a:t>
            </a:r>
            <a:r>
              <a:rPr lang="zh-CN" altLang="en-US" sz="2400" b="0" dirty="0">
                <a:latin typeface="+mn-ea"/>
                <a:ea typeface="+mn-ea"/>
              </a:rPr>
              <a:t>在逻辑上实现内存扩充，来解决内存容量不足的问题</a:t>
            </a:r>
          </a:p>
        </p:txBody>
      </p:sp>
      <p:sp>
        <p:nvSpPr>
          <p:cNvPr id="60313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3.2.5 </a:t>
            </a:r>
            <a:r>
              <a:rPr kumimoji="0" lang="zh-CN" altLang="en-US" sz="4000" b="1" dirty="0">
                <a:solidFill>
                  <a:srgbClr val="FE0000"/>
                </a:solidFill>
                <a:ea typeface="黑体" pitchFamily="49" charset="-122"/>
                <a:cs typeface="Times New Roman" pitchFamily="18" charset="0"/>
              </a:rPr>
              <a:t>对换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3138">
                                            <p:txEl>
                                              <p:pRg st="0" end="0"/>
                                            </p:txEl>
                                          </p:spTgt>
                                        </p:tgtEl>
                                        <p:attrNameLst>
                                          <p:attrName>style.visibility</p:attrName>
                                        </p:attrNameLst>
                                      </p:cBhvr>
                                      <p:to>
                                        <p:strVal val="visible"/>
                                      </p:to>
                                    </p:set>
                                    <p:anim calcmode="lin" valueType="num">
                                      <p:cBhvr additive="base">
                                        <p:cTn id="7" dur="500" fill="hold"/>
                                        <p:tgtEl>
                                          <p:spTgt spid="6031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31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3138">
                                            <p:txEl>
                                              <p:pRg st="1" end="1"/>
                                            </p:txEl>
                                          </p:spTgt>
                                        </p:tgtEl>
                                        <p:attrNameLst>
                                          <p:attrName>style.visibility</p:attrName>
                                        </p:attrNameLst>
                                      </p:cBhvr>
                                      <p:to>
                                        <p:strVal val="visible"/>
                                      </p:to>
                                    </p:set>
                                    <p:anim calcmode="lin" valueType="num">
                                      <p:cBhvr additive="base">
                                        <p:cTn id="13" dur="500" fill="hold"/>
                                        <p:tgtEl>
                                          <p:spTgt spid="6031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31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03138">
                                            <p:txEl>
                                              <p:pRg st="2" end="2"/>
                                            </p:txEl>
                                          </p:spTgt>
                                        </p:tgtEl>
                                        <p:attrNameLst>
                                          <p:attrName>style.visibility</p:attrName>
                                        </p:attrNameLst>
                                      </p:cBhvr>
                                      <p:to>
                                        <p:strVal val="visible"/>
                                      </p:to>
                                    </p:set>
                                    <p:anim calcmode="lin" valueType="num">
                                      <p:cBhvr additive="base">
                                        <p:cTn id="19" dur="500" fill="hold"/>
                                        <p:tgtEl>
                                          <p:spTgt spid="60313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31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03138">
                                            <p:txEl>
                                              <p:pRg st="3" end="3"/>
                                            </p:txEl>
                                          </p:spTgt>
                                        </p:tgtEl>
                                        <p:attrNameLst>
                                          <p:attrName>style.visibility</p:attrName>
                                        </p:attrNameLst>
                                      </p:cBhvr>
                                      <p:to>
                                        <p:strVal val="visible"/>
                                      </p:to>
                                    </p:set>
                                    <p:anim calcmode="lin" valueType="num">
                                      <p:cBhvr additive="base">
                                        <p:cTn id="25" dur="500" fill="hold"/>
                                        <p:tgtEl>
                                          <p:spTgt spid="60313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313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603138">
                                            <p:txEl>
                                              <p:pRg st="4" end="4"/>
                                            </p:txEl>
                                          </p:spTgt>
                                        </p:tgtEl>
                                        <p:attrNameLst>
                                          <p:attrName>style.visibility</p:attrName>
                                        </p:attrNameLst>
                                      </p:cBhvr>
                                      <p:to>
                                        <p:strVal val="visible"/>
                                      </p:to>
                                    </p:set>
                                    <p:animEffect transition="in" filter="circle(in)">
                                      <p:cBhvr>
                                        <p:cTn id="31" dur="2000"/>
                                        <p:tgtEl>
                                          <p:spTgt spid="6031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62" name="Rectangle 2"/>
          <p:cNvSpPr>
            <a:spLocks noGrp="1"/>
          </p:cNvSpPr>
          <p:nvPr>
            <p:ph type="body" idx="4294967295"/>
          </p:nvPr>
        </p:nvSpPr>
        <p:spPr>
          <a:xfrm>
            <a:off x="73025" y="1052513"/>
            <a:ext cx="9070975" cy="5040312"/>
          </a:xfrm>
        </p:spPr>
        <p:txBody>
          <a:bodyPr/>
          <a:lstStyle/>
          <a:p>
            <a:pPr>
              <a:lnSpc>
                <a:spcPct val="120000"/>
              </a:lnSpc>
              <a:spcAft>
                <a:spcPct val="10000"/>
              </a:spcAft>
              <a:buFont typeface="Wingdings" pitchFamily="2" charset="2"/>
              <a:buChar char="l"/>
            </a:pPr>
            <a:r>
              <a:rPr lang="zh-CN" altLang="en-US" dirty="0">
                <a:latin typeface="+mn-ea"/>
                <a:ea typeface="+mn-ea"/>
              </a:rPr>
              <a:t>覆盖</a:t>
            </a:r>
            <a:r>
              <a:rPr lang="en-US" altLang="zh-CN" dirty="0">
                <a:latin typeface="+mn-ea"/>
                <a:ea typeface="+mn-ea"/>
              </a:rPr>
              <a:t>(overlay)</a:t>
            </a:r>
            <a:r>
              <a:rPr lang="zh-CN" altLang="en-US" dirty="0">
                <a:latin typeface="+mn-ea"/>
                <a:ea typeface="+mn-ea"/>
              </a:rPr>
              <a:t>与交换</a:t>
            </a:r>
            <a:r>
              <a:rPr lang="en-US" altLang="zh-CN" dirty="0">
                <a:latin typeface="+mn-ea"/>
                <a:ea typeface="+mn-ea"/>
              </a:rPr>
              <a:t>(swapping)</a:t>
            </a:r>
          </a:p>
          <a:p>
            <a:pPr lvl="1">
              <a:lnSpc>
                <a:spcPct val="120000"/>
              </a:lnSpc>
              <a:spcAft>
                <a:spcPct val="10000"/>
              </a:spcAft>
              <a:buFont typeface="Wingdings" pitchFamily="2" charset="2"/>
              <a:buChar char="Ø"/>
            </a:pPr>
            <a:r>
              <a:rPr lang="zh-CN" altLang="en-US" dirty="0">
                <a:latin typeface="+mn-ea"/>
                <a:ea typeface="+mn-ea"/>
              </a:rPr>
              <a:t>目标</a:t>
            </a:r>
          </a:p>
          <a:p>
            <a:pPr lvl="1">
              <a:lnSpc>
                <a:spcPct val="120000"/>
              </a:lnSpc>
              <a:spcAft>
                <a:spcPct val="10000"/>
              </a:spcAft>
              <a:buFont typeface="Wingdings" pitchFamily="2" charset="2"/>
              <a:buNone/>
            </a:pPr>
            <a:r>
              <a:rPr lang="zh-CN" altLang="en-US" b="0" dirty="0">
                <a:latin typeface="+mn-ea"/>
                <a:ea typeface="+mn-ea"/>
              </a:rPr>
              <a:t>      在</a:t>
            </a:r>
            <a:r>
              <a:rPr lang="zh-CN" altLang="en-US" dirty="0">
                <a:solidFill>
                  <a:srgbClr val="FF0000"/>
                </a:solidFill>
                <a:latin typeface="+mn-ea"/>
                <a:ea typeface="+mn-ea"/>
              </a:rPr>
              <a:t>较小</a:t>
            </a:r>
            <a:r>
              <a:rPr lang="zh-CN" altLang="en-US" b="0" dirty="0">
                <a:latin typeface="+mn-ea"/>
                <a:ea typeface="+mn-ea"/>
              </a:rPr>
              <a:t>的可用内存中运行</a:t>
            </a:r>
            <a:r>
              <a:rPr lang="zh-CN" altLang="en-US" dirty="0">
                <a:solidFill>
                  <a:srgbClr val="FF0000"/>
                </a:solidFill>
                <a:latin typeface="+mn-ea"/>
                <a:ea typeface="+mn-ea"/>
              </a:rPr>
              <a:t>较大</a:t>
            </a:r>
            <a:r>
              <a:rPr lang="zh-CN" altLang="en-US" b="0" dirty="0">
                <a:latin typeface="+mn-ea"/>
                <a:ea typeface="+mn-ea"/>
              </a:rPr>
              <a:t>的程序。</a:t>
            </a:r>
          </a:p>
          <a:p>
            <a:pPr lvl="1">
              <a:lnSpc>
                <a:spcPct val="120000"/>
              </a:lnSpc>
              <a:spcAft>
                <a:spcPct val="10000"/>
              </a:spcAft>
              <a:buFont typeface="Wingdings" pitchFamily="2" charset="2"/>
              <a:buChar char="Ø"/>
            </a:pPr>
            <a:r>
              <a:rPr lang="zh-CN" altLang="en-US" dirty="0">
                <a:latin typeface="+mn-ea"/>
                <a:ea typeface="+mn-ea"/>
              </a:rPr>
              <a:t>原理</a:t>
            </a:r>
          </a:p>
          <a:p>
            <a:pPr lvl="1">
              <a:lnSpc>
                <a:spcPct val="120000"/>
              </a:lnSpc>
              <a:spcAft>
                <a:spcPct val="10000"/>
              </a:spcAft>
              <a:buFont typeface="Wingdings" pitchFamily="2" charset="2"/>
              <a:buNone/>
            </a:pPr>
            <a:r>
              <a:rPr lang="zh-CN" altLang="en-US" b="0" dirty="0">
                <a:latin typeface="+mn-ea"/>
                <a:ea typeface="+mn-ea"/>
              </a:rPr>
              <a:t>      在任何时候只在内存中保留</a:t>
            </a:r>
            <a:r>
              <a:rPr lang="zh-CN" altLang="en-US" dirty="0">
                <a:solidFill>
                  <a:srgbClr val="FF0000"/>
                </a:solidFill>
                <a:latin typeface="+mn-ea"/>
                <a:ea typeface="+mn-ea"/>
              </a:rPr>
              <a:t>所需</a:t>
            </a:r>
            <a:r>
              <a:rPr lang="zh-CN" altLang="en-US" b="0" dirty="0">
                <a:latin typeface="+mn-ea"/>
                <a:ea typeface="+mn-ea"/>
              </a:rPr>
              <a:t>的指令和数据；当需要其它指令时，它们会装入到刚刚</a:t>
            </a:r>
            <a:r>
              <a:rPr lang="zh-CN" altLang="en-US" dirty="0">
                <a:solidFill>
                  <a:srgbClr val="FF0000"/>
                </a:solidFill>
                <a:latin typeface="+mn-ea"/>
                <a:ea typeface="+mn-ea"/>
              </a:rPr>
              <a:t>不再需要</a:t>
            </a:r>
            <a:r>
              <a:rPr lang="zh-CN" altLang="en-US" b="0" dirty="0">
                <a:latin typeface="+mn-ea"/>
                <a:ea typeface="+mn-ea"/>
              </a:rPr>
              <a:t>的指令所占用的内存空间。</a:t>
            </a:r>
          </a:p>
          <a:p>
            <a:pPr lvl="1">
              <a:spcAft>
                <a:spcPct val="10000"/>
              </a:spcAft>
              <a:buFont typeface="Wingdings" pitchFamily="2" charset="2"/>
              <a:buChar char="Ø"/>
            </a:pPr>
            <a:endParaRPr lang="en-US" altLang="zh-CN" b="0" dirty="0">
              <a:latin typeface="楷体_GB2312" pitchFamily="49" charset="-122"/>
              <a:ea typeface="楷体_GB2312" pitchFamily="49" charset="-122"/>
            </a:endParaRPr>
          </a:p>
        </p:txBody>
      </p:sp>
      <p:sp>
        <p:nvSpPr>
          <p:cNvPr id="60416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3.2.5 </a:t>
            </a:r>
            <a:r>
              <a:rPr kumimoji="0" lang="zh-CN" altLang="en-US" sz="4000" b="1" dirty="0">
                <a:solidFill>
                  <a:srgbClr val="FE0000"/>
                </a:solidFill>
                <a:ea typeface="黑体" pitchFamily="49" charset="-122"/>
                <a:cs typeface="Times New Roman" pitchFamily="18" charset="0"/>
              </a:rPr>
              <a:t>对换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04162">
                                            <p:txEl>
                                              <p:pRg st="0" end="0"/>
                                            </p:txEl>
                                          </p:spTgt>
                                        </p:tgtEl>
                                        <p:attrNameLst>
                                          <p:attrName>style.visibility</p:attrName>
                                        </p:attrNameLst>
                                      </p:cBhvr>
                                      <p:to>
                                        <p:strVal val="visible"/>
                                      </p:to>
                                    </p:set>
                                    <p:anim calcmode="lin" valueType="num">
                                      <p:cBhvr additive="base">
                                        <p:cTn id="7" dur="500" fill="hold"/>
                                        <p:tgtEl>
                                          <p:spTgt spid="6041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4162">
                                            <p:txEl>
                                              <p:pRg st="1" end="1"/>
                                            </p:txEl>
                                          </p:spTgt>
                                        </p:tgtEl>
                                        <p:attrNameLst>
                                          <p:attrName>style.visibility</p:attrName>
                                        </p:attrNameLst>
                                      </p:cBhvr>
                                      <p:to>
                                        <p:strVal val="visible"/>
                                      </p:to>
                                    </p:set>
                                    <p:anim calcmode="lin" valueType="num">
                                      <p:cBhvr additive="base">
                                        <p:cTn id="13" dur="500" fill="hold"/>
                                        <p:tgtEl>
                                          <p:spTgt spid="6041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04162">
                                            <p:txEl>
                                              <p:pRg st="2" end="2"/>
                                            </p:txEl>
                                          </p:spTgt>
                                        </p:tgtEl>
                                        <p:attrNameLst>
                                          <p:attrName>style.visibility</p:attrName>
                                        </p:attrNameLst>
                                      </p:cBhvr>
                                      <p:to>
                                        <p:strVal val="visible"/>
                                      </p:to>
                                    </p:set>
                                    <p:animEffect transition="in" filter="circle(in)">
                                      <p:cBhvr>
                                        <p:cTn id="19" dur="2000"/>
                                        <p:tgtEl>
                                          <p:spTgt spid="60416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04162">
                                            <p:txEl>
                                              <p:pRg st="3" end="3"/>
                                            </p:txEl>
                                          </p:spTgt>
                                        </p:tgtEl>
                                        <p:attrNameLst>
                                          <p:attrName>style.visibility</p:attrName>
                                        </p:attrNameLst>
                                      </p:cBhvr>
                                      <p:to>
                                        <p:strVal val="visible"/>
                                      </p:to>
                                    </p:set>
                                    <p:anim calcmode="lin" valueType="num">
                                      <p:cBhvr additive="base">
                                        <p:cTn id="24" dur="500" fill="hold"/>
                                        <p:tgtEl>
                                          <p:spTgt spid="604162">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041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604162">
                                            <p:txEl>
                                              <p:pRg st="4" end="4"/>
                                            </p:txEl>
                                          </p:spTgt>
                                        </p:tgtEl>
                                        <p:attrNameLst>
                                          <p:attrName>style.visibility</p:attrName>
                                        </p:attrNameLst>
                                      </p:cBhvr>
                                      <p:to>
                                        <p:strVal val="visible"/>
                                      </p:to>
                                    </p:set>
                                    <p:animEffect transition="in" filter="circle(in)">
                                      <p:cBhvr>
                                        <p:cTn id="30" dur="2000"/>
                                        <p:tgtEl>
                                          <p:spTgt spid="6041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5186" name="Rectangle 2"/>
          <p:cNvSpPr>
            <a:spLocks noGrp="1"/>
          </p:cNvSpPr>
          <p:nvPr>
            <p:ph type="body" idx="4294967295"/>
          </p:nvPr>
        </p:nvSpPr>
        <p:spPr>
          <a:xfrm>
            <a:off x="73025" y="1052513"/>
            <a:ext cx="9070975" cy="5040312"/>
          </a:xfrm>
        </p:spPr>
        <p:txBody>
          <a:bodyPr/>
          <a:lstStyle/>
          <a:p>
            <a:pPr>
              <a:lnSpc>
                <a:spcPct val="120000"/>
              </a:lnSpc>
              <a:spcAft>
                <a:spcPct val="10000"/>
              </a:spcAft>
              <a:buFont typeface="Wingdings" pitchFamily="2" charset="2"/>
              <a:buChar char="l"/>
            </a:pPr>
            <a:r>
              <a:rPr lang="zh-CN" altLang="en-US" dirty="0">
                <a:latin typeface="+mn-ea"/>
                <a:ea typeface="+mn-ea"/>
              </a:rPr>
              <a:t>覆盖</a:t>
            </a:r>
          </a:p>
          <a:p>
            <a:pPr lvl="1">
              <a:lnSpc>
                <a:spcPct val="120000"/>
              </a:lnSpc>
              <a:spcAft>
                <a:spcPct val="10000"/>
              </a:spcAft>
              <a:buFont typeface="Wingdings" pitchFamily="2" charset="2"/>
              <a:buChar char="Ø"/>
            </a:pPr>
            <a:r>
              <a:rPr lang="zh-CN" altLang="en-US" dirty="0">
                <a:latin typeface="+mn-ea"/>
                <a:ea typeface="+mn-ea"/>
              </a:rPr>
              <a:t>基本思想</a:t>
            </a:r>
          </a:p>
          <a:p>
            <a:pPr lvl="1">
              <a:lnSpc>
                <a:spcPct val="120000"/>
              </a:lnSpc>
              <a:spcAft>
                <a:spcPct val="10000"/>
              </a:spcAft>
              <a:buFont typeface="Wingdings" pitchFamily="2" charset="2"/>
              <a:buNone/>
            </a:pPr>
            <a:r>
              <a:rPr lang="zh-CN" altLang="en-US" dirty="0">
                <a:latin typeface="+mn-ea"/>
                <a:ea typeface="+mn-ea"/>
              </a:rPr>
              <a:t>      </a:t>
            </a:r>
            <a:r>
              <a:rPr lang="zh-CN" altLang="en-US" b="0" dirty="0">
                <a:latin typeface="+mn-ea"/>
                <a:ea typeface="+mn-ea"/>
              </a:rPr>
              <a:t>一个程序的几个代码段或数据段，按照时间</a:t>
            </a:r>
            <a:r>
              <a:rPr lang="zh-CN" altLang="en-US" b="0" dirty="0">
                <a:solidFill>
                  <a:srgbClr val="FF0000"/>
                </a:solidFill>
                <a:latin typeface="+mn-ea"/>
                <a:ea typeface="+mn-ea"/>
              </a:rPr>
              <a:t>先后</a:t>
            </a:r>
            <a:r>
              <a:rPr lang="zh-CN" altLang="en-US" b="0" dirty="0">
                <a:latin typeface="+mn-ea"/>
                <a:ea typeface="+mn-ea"/>
              </a:rPr>
              <a:t>来占用公共的内存空间。</a:t>
            </a:r>
          </a:p>
          <a:p>
            <a:pPr lvl="1">
              <a:lnSpc>
                <a:spcPct val="120000"/>
              </a:lnSpc>
              <a:spcAft>
                <a:spcPct val="10000"/>
              </a:spcAft>
              <a:buFont typeface="Wingdings" pitchFamily="2" charset="2"/>
              <a:buChar char="Ø"/>
            </a:pPr>
            <a:r>
              <a:rPr lang="zh-CN" altLang="en-US" dirty="0">
                <a:latin typeface="+mn-ea"/>
                <a:ea typeface="+mn-ea"/>
              </a:rPr>
              <a:t>实现</a:t>
            </a:r>
          </a:p>
          <a:p>
            <a:pPr lvl="2">
              <a:lnSpc>
                <a:spcPct val="120000"/>
              </a:lnSpc>
              <a:spcAft>
                <a:spcPct val="10000"/>
              </a:spcAft>
              <a:buFont typeface="Wingdings" pitchFamily="2" charset="2"/>
              <a:buChar char="u"/>
            </a:pPr>
            <a:r>
              <a:rPr lang="zh-CN" altLang="en-US" sz="2400" b="0" dirty="0">
                <a:latin typeface="+mn-ea"/>
                <a:ea typeface="+mn-ea"/>
              </a:rPr>
              <a:t>将程序的必要部分代码和数据常驻内存；</a:t>
            </a:r>
          </a:p>
          <a:p>
            <a:pPr lvl="2">
              <a:lnSpc>
                <a:spcPct val="120000"/>
              </a:lnSpc>
              <a:spcAft>
                <a:spcPct val="10000"/>
              </a:spcAft>
              <a:buFont typeface="Wingdings" pitchFamily="2" charset="2"/>
              <a:buChar char="u"/>
            </a:pPr>
            <a:r>
              <a:rPr lang="zh-CN" altLang="en-US" sz="2400" b="0" dirty="0">
                <a:latin typeface="+mn-ea"/>
                <a:ea typeface="+mn-ea"/>
              </a:rPr>
              <a:t>可选部分在其他程序模块中实现，平时存放在外存中（覆盖文件），需要用到时才装入到内存；</a:t>
            </a:r>
          </a:p>
          <a:p>
            <a:pPr lvl="2">
              <a:lnSpc>
                <a:spcPct val="120000"/>
              </a:lnSpc>
              <a:spcAft>
                <a:spcPct val="10000"/>
              </a:spcAft>
              <a:buFont typeface="Wingdings" pitchFamily="2" charset="2"/>
              <a:buChar char="u"/>
            </a:pPr>
            <a:r>
              <a:rPr lang="zh-CN" altLang="en-US" sz="2400" b="0" dirty="0">
                <a:latin typeface="+mn-ea"/>
                <a:ea typeface="+mn-ea"/>
              </a:rPr>
              <a:t>不存在调用关系的模块不必同时装入到内存，可相互覆盖</a:t>
            </a:r>
          </a:p>
        </p:txBody>
      </p:sp>
      <p:sp>
        <p:nvSpPr>
          <p:cNvPr id="605187"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3.2.5 </a:t>
            </a:r>
            <a:r>
              <a:rPr kumimoji="0" lang="zh-CN" altLang="en-US" sz="4000" b="1" dirty="0">
                <a:solidFill>
                  <a:srgbClr val="FE0000"/>
                </a:solidFill>
                <a:ea typeface="黑体" pitchFamily="49" charset="-122"/>
                <a:cs typeface="Times New Roman" pitchFamily="18" charset="0"/>
              </a:rPr>
              <a:t>对换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05186">
                                            <p:txEl>
                                              <p:pRg st="0" end="0"/>
                                            </p:txEl>
                                          </p:spTgt>
                                        </p:tgtEl>
                                        <p:attrNameLst>
                                          <p:attrName>style.visibility</p:attrName>
                                        </p:attrNameLst>
                                      </p:cBhvr>
                                      <p:to>
                                        <p:strVal val="visible"/>
                                      </p:to>
                                    </p:set>
                                    <p:anim calcmode="lin" valueType="num">
                                      <p:cBhvr additive="base">
                                        <p:cTn id="7" dur="500" fill="hold"/>
                                        <p:tgtEl>
                                          <p:spTgt spid="6051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51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5186">
                                            <p:txEl>
                                              <p:pRg st="1" end="1"/>
                                            </p:txEl>
                                          </p:spTgt>
                                        </p:tgtEl>
                                        <p:attrNameLst>
                                          <p:attrName>style.visibility</p:attrName>
                                        </p:attrNameLst>
                                      </p:cBhvr>
                                      <p:to>
                                        <p:strVal val="visible"/>
                                      </p:to>
                                    </p:set>
                                    <p:anim calcmode="lin" valueType="num">
                                      <p:cBhvr additive="base">
                                        <p:cTn id="13" dur="500" fill="hold"/>
                                        <p:tgtEl>
                                          <p:spTgt spid="6051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51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05186">
                                            <p:txEl>
                                              <p:pRg st="2" end="2"/>
                                            </p:txEl>
                                          </p:spTgt>
                                        </p:tgtEl>
                                        <p:attrNameLst>
                                          <p:attrName>style.visibility</p:attrName>
                                        </p:attrNameLst>
                                      </p:cBhvr>
                                      <p:to>
                                        <p:strVal val="visible"/>
                                      </p:to>
                                    </p:set>
                                    <p:animEffect transition="in" filter="circle(in)">
                                      <p:cBhvr>
                                        <p:cTn id="19" dur="2000"/>
                                        <p:tgtEl>
                                          <p:spTgt spid="60518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05186">
                                            <p:txEl>
                                              <p:pRg st="3" end="3"/>
                                            </p:txEl>
                                          </p:spTgt>
                                        </p:tgtEl>
                                        <p:attrNameLst>
                                          <p:attrName>style.visibility</p:attrName>
                                        </p:attrNameLst>
                                      </p:cBhvr>
                                      <p:to>
                                        <p:strVal val="visible"/>
                                      </p:to>
                                    </p:set>
                                    <p:anim calcmode="lin" valueType="num">
                                      <p:cBhvr additive="base">
                                        <p:cTn id="24" dur="500" fill="hold"/>
                                        <p:tgtEl>
                                          <p:spTgt spid="60518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0518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605186">
                                            <p:txEl>
                                              <p:pRg st="4" end="4"/>
                                            </p:txEl>
                                          </p:spTgt>
                                        </p:tgtEl>
                                        <p:attrNameLst>
                                          <p:attrName>style.visibility</p:attrName>
                                        </p:attrNameLst>
                                      </p:cBhvr>
                                      <p:to>
                                        <p:strVal val="visible"/>
                                      </p:to>
                                    </p:set>
                                    <p:anim calcmode="lin" valueType="num">
                                      <p:cBhvr additive="base">
                                        <p:cTn id="30" dur="500" fill="hold"/>
                                        <p:tgtEl>
                                          <p:spTgt spid="605186">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60518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605186">
                                            <p:txEl>
                                              <p:pRg st="5" end="5"/>
                                            </p:txEl>
                                          </p:spTgt>
                                        </p:tgtEl>
                                        <p:attrNameLst>
                                          <p:attrName>style.visibility</p:attrName>
                                        </p:attrNameLst>
                                      </p:cBhvr>
                                      <p:to>
                                        <p:strVal val="visible"/>
                                      </p:to>
                                    </p:set>
                                    <p:anim calcmode="lin" valueType="num">
                                      <p:cBhvr additive="base">
                                        <p:cTn id="36" dur="500" fill="hold"/>
                                        <p:tgtEl>
                                          <p:spTgt spid="605186">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60518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605186">
                                            <p:txEl>
                                              <p:pRg st="6" end="6"/>
                                            </p:txEl>
                                          </p:spTgt>
                                        </p:tgtEl>
                                        <p:attrNameLst>
                                          <p:attrName>style.visibility</p:attrName>
                                        </p:attrNameLst>
                                      </p:cBhvr>
                                      <p:to>
                                        <p:strVal val="visible"/>
                                      </p:to>
                                    </p:set>
                                    <p:anim calcmode="lin" valueType="num">
                                      <p:cBhvr additive="base">
                                        <p:cTn id="42" dur="500" fill="hold"/>
                                        <p:tgtEl>
                                          <p:spTgt spid="605186">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60518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6210" name="Rectangle 2"/>
          <p:cNvSpPr>
            <a:spLocks noGrp="1"/>
          </p:cNvSpPr>
          <p:nvPr>
            <p:ph type="body" idx="4294967295"/>
          </p:nvPr>
        </p:nvSpPr>
        <p:spPr>
          <a:xfrm>
            <a:off x="73025" y="1052513"/>
            <a:ext cx="9070975" cy="5040312"/>
          </a:xfrm>
        </p:spPr>
        <p:txBody>
          <a:bodyPr/>
          <a:lstStyle/>
          <a:p>
            <a:pPr>
              <a:spcAft>
                <a:spcPct val="10000"/>
              </a:spcAft>
              <a:buFont typeface="Wingdings" pitchFamily="2" charset="2"/>
              <a:buChar char="l"/>
            </a:pPr>
            <a:r>
              <a:rPr lang="zh-CN" altLang="en-US" dirty="0">
                <a:latin typeface="+mn-ea"/>
                <a:ea typeface="+mn-ea"/>
              </a:rPr>
              <a:t>覆盖技术示例</a:t>
            </a:r>
          </a:p>
          <a:p>
            <a:pPr lvl="1">
              <a:spcAft>
                <a:spcPct val="10000"/>
              </a:spcAft>
              <a:buFont typeface="Wingdings" pitchFamily="2" charset="2"/>
              <a:buNone/>
            </a:pPr>
            <a:endParaRPr lang="en-US" altLang="zh-CN" sz="2800" b="0" dirty="0">
              <a:latin typeface="楷体_GB2312" pitchFamily="49" charset="-122"/>
              <a:ea typeface="楷体_GB2312" pitchFamily="49" charset="-122"/>
            </a:endParaRPr>
          </a:p>
        </p:txBody>
      </p:sp>
      <p:sp>
        <p:nvSpPr>
          <p:cNvPr id="606211"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3.2.5 </a:t>
            </a:r>
            <a:r>
              <a:rPr kumimoji="0" lang="zh-CN" altLang="en-US" sz="4000" b="1" dirty="0">
                <a:solidFill>
                  <a:srgbClr val="FE0000"/>
                </a:solidFill>
                <a:ea typeface="黑体" pitchFamily="49" charset="-122"/>
                <a:cs typeface="Times New Roman" pitchFamily="18" charset="0"/>
              </a:rPr>
              <a:t>对换</a:t>
            </a:r>
          </a:p>
        </p:txBody>
      </p:sp>
      <p:graphicFrame>
        <p:nvGraphicFramePr>
          <p:cNvPr id="606212" name="Object 4"/>
          <p:cNvGraphicFramePr>
            <a:graphicFrameLocks noChangeAspect="1"/>
          </p:cNvGraphicFramePr>
          <p:nvPr/>
        </p:nvGraphicFramePr>
        <p:xfrm>
          <a:off x="250825" y="1700213"/>
          <a:ext cx="8686800" cy="2879725"/>
        </p:xfrm>
        <a:graphic>
          <a:graphicData uri="http://schemas.openxmlformats.org/presentationml/2006/ole">
            <mc:AlternateContent xmlns:mc="http://schemas.openxmlformats.org/markup-compatibility/2006">
              <mc:Choice xmlns:v="urn:schemas-microsoft-com:vml" Requires="v">
                <p:oleObj spid="_x0000_s606415" name="VISIO" r:id="rId3" imgW="5121720" imgH="1698840" progId="Visio.Drawing.11">
                  <p:embed/>
                </p:oleObj>
              </mc:Choice>
              <mc:Fallback>
                <p:oleObj name="VISIO" r:id="rId3" imgW="5121720" imgH="169884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700213"/>
                        <a:ext cx="8686800" cy="28797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0851" name="Text Box 3"/>
          <p:cNvSpPr txBox="1">
            <a:spLocks noChangeArrowheads="1"/>
          </p:cNvSpPr>
          <p:nvPr/>
        </p:nvSpPr>
        <p:spPr bwMode="auto">
          <a:xfrm>
            <a:off x="1343025" y="4868863"/>
            <a:ext cx="60372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lang="zh-CN" altLang="en-US" sz="2000" dirty="0">
                <a:ea typeface="华文细黑" pitchFamily="2" charset="-122"/>
              </a:rPr>
              <a:t>注：另一种覆盖方法：</a:t>
            </a:r>
            <a:r>
              <a:rPr lang="en-US" altLang="zh-CN" sz="2000" dirty="0">
                <a:ea typeface="华文细黑" pitchFamily="2" charset="-122"/>
              </a:rPr>
              <a:t>(100K)</a:t>
            </a:r>
          </a:p>
          <a:p>
            <a:pPr lvl="1">
              <a:buFontTx/>
              <a:buChar char="•"/>
            </a:pPr>
            <a:r>
              <a:rPr lang="en-US" altLang="zh-CN" sz="2000" dirty="0">
                <a:ea typeface="华文细黑" pitchFamily="2" charset="-122"/>
              </a:rPr>
              <a:t>A(20K)</a:t>
            </a:r>
            <a:r>
              <a:rPr lang="zh-CN" altLang="en-US" sz="2000" dirty="0">
                <a:ea typeface="华文细黑" pitchFamily="2" charset="-122"/>
              </a:rPr>
              <a:t>占一个分区：</a:t>
            </a:r>
            <a:r>
              <a:rPr lang="en-US" altLang="zh-CN" sz="2000" dirty="0">
                <a:ea typeface="华文细黑" pitchFamily="2" charset="-122"/>
              </a:rPr>
              <a:t>20K</a:t>
            </a:r>
            <a:r>
              <a:rPr lang="zh-CN" altLang="en-US" sz="2000" dirty="0">
                <a:ea typeface="华文细黑" pitchFamily="2" charset="-122"/>
              </a:rPr>
              <a:t>；</a:t>
            </a:r>
          </a:p>
          <a:p>
            <a:pPr lvl="1">
              <a:buFontTx/>
              <a:buChar char="•"/>
            </a:pPr>
            <a:r>
              <a:rPr lang="en-US" altLang="zh-CN" sz="2000" dirty="0">
                <a:ea typeface="华文细黑" pitchFamily="2" charset="-122"/>
              </a:rPr>
              <a:t>B(50K)</a:t>
            </a:r>
            <a:r>
              <a:rPr lang="zh-CN" altLang="en-US" sz="2000" dirty="0">
                <a:ea typeface="华文细黑" pitchFamily="2" charset="-122"/>
              </a:rPr>
              <a:t>、</a:t>
            </a:r>
            <a:r>
              <a:rPr lang="en-US" altLang="zh-CN" sz="2000" dirty="0">
                <a:ea typeface="华文细黑" pitchFamily="2" charset="-122"/>
              </a:rPr>
              <a:t>D(20K)</a:t>
            </a:r>
            <a:r>
              <a:rPr lang="zh-CN" altLang="en-US" sz="2000" dirty="0">
                <a:ea typeface="华文细黑" pitchFamily="2" charset="-122"/>
              </a:rPr>
              <a:t>和</a:t>
            </a:r>
            <a:r>
              <a:rPr lang="en-US" altLang="zh-CN" sz="2000" dirty="0">
                <a:ea typeface="华文细黑" pitchFamily="2" charset="-122"/>
              </a:rPr>
              <a:t>E(40K)</a:t>
            </a:r>
            <a:r>
              <a:rPr lang="zh-CN" altLang="en-US" sz="2000" dirty="0">
                <a:ea typeface="华文细黑" pitchFamily="2" charset="-122"/>
              </a:rPr>
              <a:t>共用一个分区：</a:t>
            </a:r>
            <a:r>
              <a:rPr lang="en-US" altLang="zh-CN" sz="2000" dirty="0">
                <a:ea typeface="华文细黑" pitchFamily="2" charset="-122"/>
              </a:rPr>
              <a:t>50K</a:t>
            </a:r>
            <a:r>
              <a:rPr lang="zh-CN" altLang="en-US" sz="2000" dirty="0">
                <a:ea typeface="华文细黑" pitchFamily="2" charset="-122"/>
              </a:rPr>
              <a:t>；</a:t>
            </a:r>
          </a:p>
          <a:p>
            <a:pPr lvl="1">
              <a:buFontTx/>
              <a:buChar char="•"/>
            </a:pPr>
            <a:r>
              <a:rPr lang="en-US" altLang="zh-CN" sz="2000" dirty="0">
                <a:ea typeface="华文细黑" pitchFamily="2" charset="-122"/>
              </a:rPr>
              <a:t>F(30K)</a:t>
            </a:r>
            <a:r>
              <a:rPr lang="zh-CN" altLang="en-US" sz="2000" dirty="0">
                <a:ea typeface="华文细黑" pitchFamily="2" charset="-122"/>
              </a:rPr>
              <a:t>和</a:t>
            </a:r>
            <a:r>
              <a:rPr lang="en-US" altLang="zh-CN" sz="2000" dirty="0">
                <a:ea typeface="华文细黑" pitchFamily="2" charset="-122"/>
              </a:rPr>
              <a:t>C(30K)</a:t>
            </a:r>
            <a:r>
              <a:rPr lang="zh-CN" altLang="en-US" sz="2000" dirty="0">
                <a:ea typeface="华文细黑" pitchFamily="2" charset="-122"/>
              </a:rPr>
              <a:t>共用一个分区：</a:t>
            </a:r>
            <a:r>
              <a:rPr lang="en-US" altLang="zh-CN" sz="2000" dirty="0">
                <a:ea typeface="华文细黑" pitchFamily="2" charset="-122"/>
              </a:rPr>
              <a:t>30K</a:t>
            </a:r>
            <a:r>
              <a:rPr lang="zh-CN" altLang="en-US" sz="2000" dirty="0">
                <a:ea typeface="华文细黑"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06210">
                                            <p:txEl>
                                              <p:pRg st="0" end="0"/>
                                            </p:txEl>
                                          </p:spTgt>
                                        </p:tgtEl>
                                        <p:attrNameLst>
                                          <p:attrName>style.visibility</p:attrName>
                                        </p:attrNameLst>
                                      </p:cBhvr>
                                      <p:to>
                                        <p:strVal val="visible"/>
                                      </p:to>
                                    </p:set>
                                    <p:anim calcmode="lin" valueType="num">
                                      <p:cBhvr additive="base">
                                        <p:cTn id="7" dur="500" fill="hold"/>
                                        <p:tgtEl>
                                          <p:spTgt spid="6062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62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06212"/>
                                        </p:tgtEl>
                                        <p:attrNameLst>
                                          <p:attrName>style.visibility</p:attrName>
                                        </p:attrNameLst>
                                      </p:cBhvr>
                                      <p:to>
                                        <p:strVal val="visible"/>
                                      </p:to>
                                    </p:set>
                                    <p:animEffect transition="in" filter="circle(in)">
                                      <p:cBhvr>
                                        <p:cTn id="13" dur="2000"/>
                                        <p:tgtEl>
                                          <p:spTgt spid="60621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90851"/>
                                        </p:tgtEl>
                                        <p:attrNameLst>
                                          <p:attrName>style.visibility</p:attrName>
                                        </p:attrNameLst>
                                      </p:cBhvr>
                                      <p:to>
                                        <p:strVal val="visible"/>
                                      </p:to>
                                    </p:set>
                                    <p:animEffect transition="in" filter="circle(in)">
                                      <p:cBhvr>
                                        <p:cTn id="18" dur="2000"/>
                                        <p:tgtEl>
                                          <p:spTgt spid="590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7234" name="Rectangle 2"/>
          <p:cNvSpPr>
            <a:spLocks noGrp="1"/>
          </p:cNvSpPr>
          <p:nvPr>
            <p:ph type="body" idx="4294967295"/>
          </p:nvPr>
        </p:nvSpPr>
        <p:spPr>
          <a:xfrm>
            <a:off x="73025" y="1052513"/>
            <a:ext cx="9070975" cy="5040312"/>
          </a:xfrm>
        </p:spPr>
        <p:txBody>
          <a:bodyPr/>
          <a:lstStyle/>
          <a:p>
            <a:pPr>
              <a:lnSpc>
                <a:spcPct val="120000"/>
              </a:lnSpc>
              <a:spcAft>
                <a:spcPct val="10000"/>
              </a:spcAft>
              <a:buFont typeface="Wingdings" pitchFamily="2" charset="2"/>
              <a:buChar char="l"/>
            </a:pPr>
            <a:r>
              <a:rPr lang="zh-CN" altLang="en-US" dirty="0">
                <a:latin typeface="+mn-ea"/>
                <a:ea typeface="+mn-ea"/>
              </a:rPr>
              <a:t>覆盖技术的优点</a:t>
            </a:r>
          </a:p>
          <a:p>
            <a:pPr lvl="1">
              <a:lnSpc>
                <a:spcPct val="120000"/>
              </a:lnSpc>
              <a:spcAft>
                <a:spcPct val="10000"/>
              </a:spcAft>
              <a:buFont typeface="Wingdings" pitchFamily="2" charset="2"/>
              <a:buNone/>
            </a:pPr>
            <a:r>
              <a:rPr lang="zh-CN" altLang="en-US" b="0" dirty="0">
                <a:latin typeface="+mn-ea"/>
                <a:ea typeface="+mn-ea"/>
              </a:rPr>
              <a:t>    覆盖不需要</a:t>
            </a:r>
            <a:r>
              <a:rPr lang="en-US" altLang="zh-CN" b="0" dirty="0">
                <a:latin typeface="+mn-ea"/>
                <a:ea typeface="+mn-ea"/>
              </a:rPr>
              <a:t>OS</a:t>
            </a:r>
            <a:r>
              <a:rPr lang="zh-CN" altLang="en-US" b="0" dirty="0">
                <a:latin typeface="+mn-ea"/>
                <a:ea typeface="+mn-ea"/>
              </a:rPr>
              <a:t>提供特殊的支持</a:t>
            </a:r>
          </a:p>
          <a:p>
            <a:pPr>
              <a:lnSpc>
                <a:spcPct val="120000"/>
              </a:lnSpc>
              <a:spcAft>
                <a:spcPct val="10000"/>
              </a:spcAft>
              <a:buFont typeface="Wingdings" pitchFamily="2" charset="2"/>
              <a:buChar char="l"/>
            </a:pPr>
            <a:r>
              <a:rPr lang="zh-CN" altLang="en-US" dirty="0">
                <a:latin typeface="+mn-ea"/>
                <a:ea typeface="+mn-ea"/>
              </a:rPr>
              <a:t>覆盖技术的缺点</a:t>
            </a:r>
          </a:p>
          <a:p>
            <a:pPr>
              <a:lnSpc>
                <a:spcPct val="120000"/>
              </a:lnSpc>
              <a:spcAft>
                <a:spcPct val="10000"/>
              </a:spcAft>
              <a:buFont typeface="Wingdings" pitchFamily="2" charset="2"/>
              <a:buNone/>
            </a:pPr>
            <a:r>
              <a:rPr lang="zh-CN" altLang="en-US" sz="2400" b="0" dirty="0">
                <a:latin typeface="+mn-ea"/>
                <a:ea typeface="+mn-ea"/>
              </a:rPr>
              <a:t>       </a:t>
            </a:r>
            <a:r>
              <a:rPr lang="zh-CN" altLang="en-US" sz="2400" dirty="0">
                <a:solidFill>
                  <a:srgbClr val="FF0000"/>
                </a:solidFill>
                <a:latin typeface="+mn-ea"/>
                <a:ea typeface="+mn-ea"/>
              </a:rPr>
              <a:t>程序员</a:t>
            </a:r>
            <a:r>
              <a:rPr lang="zh-CN" altLang="en-US" sz="2400" b="0" dirty="0">
                <a:latin typeface="+mn-ea"/>
                <a:ea typeface="+mn-ea"/>
              </a:rPr>
              <a:t>必须适当地设计和编写覆盖结构，即编程时必须划分程序模块和确定程序模块之间的覆盖关系，增加编程复杂度</a:t>
            </a:r>
            <a:r>
              <a:rPr lang="zh-CN" altLang="en-US" sz="2400" dirty="0">
                <a:latin typeface="+mn-ea"/>
                <a:ea typeface="+mn-ea"/>
              </a:rPr>
              <a:t>。</a:t>
            </a:r>
          </a:p>
        </p:txBody>
      </p:sp>
      <p:sp>
        <p:nvSpPr>
          <p:cNvPr id="607235"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3.2.5 </a:t>
            </a:r>
            <a:r>
              <a:rPr kumimoji="0" lang="zh-CN" altLang="en-US" sz="4000" b="1" dirty="0">
                <a:solidFill>
                  <a:srgbClr val="FE0000"/>
                </a:solidFill>
                <a:ea typeface="黑体" pitchFamily="49" charset="-122"/>
                <a:cs typeface="Times New Roman" pitchFamily="18" charset="0"/>
              </a:rPr>
              <a:t>对换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7234">
                                            <p:txEl>
                                              <p:pRg st="0" end="0"/>
                                            </p:txEl>
                                          </p:spTgt>
                                        </p:tgtEl>
                                        <p:attrNameLst>
                                          <p:attrName>style.visibility</p:attrName>
                                        </p:attrNameLst>
                                      </p:cBhvr>
                                      <p:to>
                                        <p:strVal val="visible"/>
                                      </p:to>
                                    </p:set>
                                    <p:anim calcmode="lin" valueType="num">
                                      <p:cBhvr additive="base">
                                        <p:cTn id="7" dur="500" fill="hold"/>
                                        <p:tgtEl>
                                          <p:spTgt spid="6072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72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07234">
                                            <p:txEl>
                                              <p:pRg st="1" end="1"/>
                                            </p:txEl>
                                          </p:spTgt>
                                        </p:tgtEl>
                                        <p:attrNameLst>
                                          <p:attrName>style.visibility</p:attrName>
                                        </p:attrNameLst>
                                      </p:cBhvr>
                                      <p:to>
                                        <p:strVal val="visible"/>
                                      </p:to>
                                    </p:set>
                                    <p:animEffect transition="in" filter="circle(in)">
                                      <p:cBhvr>
                                        <p:cTn id="13" dur="2000"/>
                                        <p:tgtEl>
                                          <p:spTgt spid="60723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07234">
                                            <p:txEl>
                                              <p:pRg st="2" end="2"/>
                                            </p:txEl>
                                          </p:spTgt>
                                        </p:tgtEl>
                                        <p:attrNameLst>
                                          <p:attrName>style.visibility</p:attrName>
                                        </p:attrNameLst>
                                      </p:cBhvr>
                                      <p:to>
                                        <p:strVal val="visible"/>
                                      </p:to>
                                    </p:set>
                                    <p:anim calcmode="lin" valueType="num">
                                      <p:cBhvr additive="base">
                                        <p:cTn id="18" dur="500" fill="hold"/>
                                        <p:tgtEl>
                                          <p:spTgt spid="607234">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072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07234">
                                            <p:txEl>
                                              <p:pRg st="3" end="3"/>
                                            </p:txEl>
                                          </p:spTgt>
                                        </p:tgtEl>
                                        <p:attrNameLst>
                                          <p:attrName>style.visibility</p:attrName>
                                        </p:attrNameLst>
                                      </p:cBhvr>
                                      <p:to>
                                        <p:strVal val="visible"/>
                                      </p:to>
                                    </p:set>
                                    <p:animEffect transition="in" filter="circle(in)">
                                      <p:cBhvr>
                                        <p:cTn id="24" dur="2000"/>
                                        <p:tgtEl>
                                          <p:spTgt spid="6072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
        <p:nvSpPr>
          <p:cNvPr id="566275" name="Rectangle 3"/>
          <p:cNvSpPr>
            <a:spLocks noGrp="1" noChangeArrowheads="1"/>
          </p:cNvSpPr>
          <p:nvPr>
            <p:ph type="body" idx="4294967295"/>
          </p:nvPr>
        </p:nvSpPr>
        <p:spPr>
          <a:xfrm>
            <a:off x="0" y="1054100"/>
            <a:ext cx="8280400" cy="4895850"/>
          </a:xfrm>
          <a:solidFill>
            <a:srgbClr val="FFFFFF"/>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Aft>
                <a:spcPct val="20000"/>
              </a:spcAft>
              <a:buFont typeface="Wingdings" pitchFamily="2" charset="2"/>
              <a:buChar char="l"/>
            </a:pPr>
            <a:r>
              <a:rPr lang="zh-CN" altLang="en-US" b="0" dirty="0">
                <a:solidFill>
                  <a:srgbClr val="000000"/>
                </a:solidFill>
                <a:latin typeface="黑体" pitchFamily="49" charset="-122"/>
                <a:ea typeface="黑体" pitchFamily="49" charset="-122"/>
              </a:rPr>
              <a:t>空间之间的关系示例</a:t>
            </a:r>
          </a:p>
        </p:txBody>
      </p:sp>
      <p:pic>
        <p:nvPicPr>
          <p:cNvPr id="56628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555750"/>
            <a:ext cx="9085263"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55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6275">
                                            <p:txEl>
                                              <p:pRg st="0" end="0"/>
                                            </p:txEl>
                                          </p:spTgt>
                                        </p:tgtEl>
                                        <p:attrNameLst>
                                          <p:attrName>style.visibility</p:attrName>
                                        </p:attrNameLst>
                                      </p:cBhvr>
                                      <p:to>
                                        <p:strVal val="visible"/>
                                      </p:to>
                                    </p:set>
                                    <p:anim calcmode="lin" valueType="num">
                                      <p:cBhvr additive="base">
                                        <p:cTn id="7" dur="500" fill="hold"/>
                                        <p:tgtEl>
                                          <p:spTgt spid="566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6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66286"/>
                                        </p:tgtEl>
                                        <p:attrNameLst>
                                          <p:attrName>style.visibility</p:attrName>
                                        </p:attrNameLst>
                                      </p:cBhvr>
                                      <p:to>
                                        <p:strVal val="visible"/>
                                      </p:to>
                                    </p:set>
                                    <p:animEffect transition="in" filter="circle(in)">
                                      <p:cBhvr>
                                        <p:cTn id="13" dur="2000"/>
                                        <p:tgtEl>
                                          <p:spTgt spid="566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8258" name="Rectangle 2"/>
          <p:cNvSpPr>
            <a:spLocks noGrp="1"/>
          </p:cNvSpPr>
          <p:nvPr>
            <p:ph type="body" idx="4294967295"/>
          </p:nvPr>
        </p:nvSpPr>
        <p:spPr>
          <a:xfrm>
            <a:off x="73025" y="1052513"/>
            <a:ext cx="9070975" cy="5256212"/>
          </a:xfrm>
        </p:spPr>
        <p:txBody>
          <a:bodyPr/>
          <a:lstStyle/>
          <a:p>
            <a:pPr>
              <a:spcAft>
                <a:spcPct val="10000"/>
              </a:spcAft>
              <a:buFont typeface="Wingdings" pitchFamily="2" charset="2"/>
              <a:buChar char="l"/>
            </a:pPr>
            <a:r>
              <a:rPr lang="zh-CN" altLang="en-US" dirty="0">
                <a:latin typeface="+mn-ea"/>
                <a:ea typeface="+mn-ea"/>
              </a:rPr>
              <a:t>对换（交换）</a:t>
            </a:r>
          </a:p>
          <a:p>
            <a:pPr lvl="1">
              <a:spcAft>
                <a:spcPct val="10000"/>
              </a:spcAft>
              <a:buFont typeface="Wingdings" pitchFamily="2" charset="2"/>
              <a:buChar char="Ø"/>
            </a:pPr>
            <a:r>
              <a:rPr lang="zh-CN" altLang="en-US" b="0" dirty="0">
                <a:latin typeface="+mn-ea"/>
                <a:ea typeface="+mn-ea"/>
              </a:rPr>
              <a:t>基本思想</a:t>
            </a:r>
          </a:p>
          <a:p>
            <a:pPr lvl="1">
              <a:spcAft>
                <a:spcPct val="10000"/>
              </a:spcAft>
              <a:buFont typeface="Wingdings" pitchFamily="2" charset="2"/>
              <a:buNone/>
            </a:pPr>
            <a:r>
              <a:rPr lang="zh-CN" altLang="en-US" b="0" dirty="0">
                <a:latin typeface="+mn-ea"/>
                <a:ea typeface="+mn-ea"/>
              </a:rPr>
              <a:t>      把内存中暂不能运行的进程或者暂不使用的程序和数据换出到外存上，以腾出足够的内存空间，把已具备运行条件的进程或进程所需要的程序和数据换入内存。</a:t>
            </a:r>
          </a:p>
          <a:p>
            <a:pPr lvl="1">
              <a:spcAft>
                <a:spcPct val="10000"/>
              </a:spcAft>
              <a:buFont typeface="Wingdings" pitchFamily="2" charset="2"/>
              <a:buChar char="Ø"/>
            </a:pPr>
            <a:r>
              <a:rPr lang="zh-CN" altLang="en-US" b="0" dirty="0">
                <a:latin typeface="+mn-ea"/>
                <a:ea typeface="+mn-ea"/>
              </a:rPr>
              <a:t>示意图</a:t>
            </a:r>
          </a:p>
          <a:p>
            <a:pPr lvl="2">
              <a:spcAft>
                <a:spcPct val="10000"/>
              </a:spcAft>
              <a:buFont typeface="Wingdings" pitchFamily="2" charset="2"/>
              <a:buNone/>
            </a:pPr>
            <a:endParaRPr lang="en-US" altLang="zh-CN" sz="2400" b="0" dirty="0">
              <a:latin typeface="楷体_GB2312" pitchFamily="49" charset="-122"/>
              <a:ea typeface="楷体_GB2312" pitchFamily="49" charset="-122"/>
            </a:endParaRPr>
          </a:p>
        </p:txBody>
      </p:sp>
      <p:sp>
        <p:nvSpPr>
          <p:cNvPr id="608259"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3.2.5 </a:t>
            </a:r>
            <a:r>
              <a:rPr kumimoji="0" lang="zh-CN" altLang="en-US" sz="4000" b="1" dirty="0">
                <a:solidFill>
                  <a:srgbClr val="FE0000"/>
                </a:solidFill>
                <a:ea typeface="黑体" pitchFamily="49" charset="-122"/>
                <a:cs typeface="Times New Roman" pitchFamily="18" charset="0"/>
              </a:rPr>
              <a:t>对换</a:t>
            </a:r>
          </a:p>
        </p:txBody>
      </p:sp>
      <p:pic>
        <p:nvPicPr>
          <p:cNvPr id="60826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742" t="339" r="487" b="1299"/>
          <a:stretch>
            <a:fillRect/>
          </a:stretch>
        </p:blipFill>
        <p:spPr bwMode="auto">
          <a:xfrm>
            <a:off x="2843213" y="3833813"/>
            <a:ext cx="3024187"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6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8258">
                                            <p:txEl>
                                              <p:pRg st="0" end="0"/>
                                            </p:txEl>
                                          </p:spTgt>
                                        </p:tgtEl>
                                        <p:attrNameLst>
                                          <p:attrName>style.visibility</p:attrName>
                                        </p:attrNameLst>
                                      </p:cBhvr>
                                      <p:to>
                                        <p:strVal val="visible"/>
                                      </p:to>
                                    </p:set>
                                    <p:anim calcmode="lin" valueType="num">
                                      <p:cBhvr additive="base">
                                        <p:cTn id="7" dur="500" fill="hold"/>
                                        <p:tgtEl>
                                          <p:spTgt spid="6082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82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8258">
                                            <p:txEl>
                                              <p:pRg st="1" end="1"/>
                                            </p:txEl>
                                          </p:spTgt>
                                        </p:tgtEl>
                                        <p:attrNameLst>
                                          <p:attrName>style.visibility</p:attrName>
                                        </p:attrNameLst>
                                      </p:cBhvr>
                                      <p:to>
                                        <p:strVal val="visible"/>
                                      </p:to>
                                    </p:set>
                                    <p:anim calcmode="lin" valueType="num">
                                      <p:cBhvr additive="base">
                                        <p:cTn id="13" dur="500" fill="hold"/>
                                        <p:tgtEl>
                                          <p:spTgt spid="6082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82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08258">
                                            <p:txEl>
                                              <p:pRg st="2" end="2"/>
                                            </p:txEl>
                                          </p:spTgt>
                                        </p:tgtEl>
                                        <p:attrNameLst>
                                          <p:attrName>style.visibility</p:attrName>
                                        </p:attrNameLst>
                                      </p:cBhvr>
                                      <p:to>
                                        <p:strVal val="visible"/>
                                      </p:to>
                                    </p:set>
                                    <p:animEffect transition="in" filter="circle(in)">
                                      <p:cBhvr>
                                        <p:cTn id="19" dur="2000"/>
                                        <p:tgtEl>
                                          <p:spTgt spid="60825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08258">
                                            <p:txEl>
                                              <p:pRg st="3" end="3"/>
                                            </p:txEl>
                                          </p:spTgt>
                                        </p:tgtEl>
                                        <p:attrNameLst>
                                          <p:attrName>style.visibility</p:attrName>
                                        </p:attrNameLst>
                                      </p:cBhvr>
                                      <p:to>
                                        <p:strVal val="visible"/>
                                      </p:to>
                                    </p:set>
                                    <p:anim calcmode="lin" valueType="num">
                                      <p:cBhvr additive="base">
                                        <p:cTn id="24" dur="500" fill="hold"/>
                                        <p:tgtEl>
                                          <p:spTgt spid="608258">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082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608260"/>
                                        </p:tgtEl>
                                        <p:attrNameLst>
                                          <p:attrName>style.visibility</p:attrName>
                                        </p:attrNameLst>
                                      </p:cBhvr>
                                      <p:to>
                                        <p:strVal val="visible"/>
                                      </p:to>
                                    </p:set>
                                    <p:animEffect transition="in" filter="circle(in)">
                                      <p:cBhvr>
                                        <p:cTn id="30" dur="2000"/>
                                        <p:tgtEl>
                                          <p:spTgt spid="608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9282" name="Rectangle 2"/>
          <p:cNvSpPr>
            <a:spLocks noGrp="1"/>
          </p:cNvSpPr>
          <p:nvPr>
            <p:ph type="body" idx="4294967295"/>
          </p:nvPr>
        </p:nvSpPr>
        <p:spPr>
          <a:xfrm>
            <a:off x="73025" y="1052513"/>
            <a:ext cx="9070975" cy="5256212"/>
          </a:xfrm>
        </p:spPr>
        <p:txBody>
          <a:bodyPr/>
          <a:lstStyle/>
          <a:p>
            <a:pPr>
              <a:lnSpc>
                <a:spcPct val="95000"/>
              </a:lnSpc>
              <a:spcAft>
                <a:spcPct val="10000"/>
              </a:spcAft>
              <a:buFont typeface="Wingdings" pitchFamily="2" charset="2"/>
              <a:buChar char="l"/>
            </a:pPr>
            <a:r>
              <a:rPr lang="zh-CN" altLang="en-US" dirty="0">
                <a:latin typeface="+mn-ea"/>
                <a:ea typeface="+mn-ea"/>
              </a:rPr>
              <a:t>交换粒度</a:t>
            </a:r>
          </a:p>
          <a:p>
            <a:pPr lvl="1">
              <a:lnSpc>
                <a:spcPct val="95000"/>
              </a:lnSpc>
              <a:spcAft>
                <a:spcPct val="10000"/>
              </a:spcAft>
              <a:buFont typeface="Wingdings" pitchFamily="2" charset="2"/>
              <a:buChar char="Ø"/>
            </a:pPr>
            <a:r>
              <a:rPr lang="zh-CN" altLang="en-US" b="0" dirty="0">
                <a:latin typeface="+mn-ea"/>
                <a:ea typeface="+mn-ea"/>
              </a:rPr>
              <a:t>整体交换</a:t>
            </a:r>
            <a:r>
              <a:rPr lang="en-US" altLang="zh-CN" b="0" dirty="0">
                <a:latin typeface="+mn-ea"/>
                <a:ea typeface="+mn-ea"/>
              </a:rPr>
              <a:t>——</a:t>
            </a:r>
            <a:r>
              <a:rPr lang="zh-CN" altLang="en-US" b="0" dirty="0">
                <a:latin typeface="+mn-ea"/>
                <a:ea typeface="+mn-ea"/>
              </a:rPr>
              <a:t>进程交换</a:t>
            </a:r>
          </a:p>
          <a:p>
            <a:pPr lvl="1">
              <a:lnSpc>
                <a:spcPct val="95000"/>
              </a:lnSpc>
              <a:spcAft>
                <a:spcPct val="10000"/>
              </a:spcAft>
              <a:buFont typeface="Wingdings" pitchFamily="2" charset="2"/>
              <a:buNone/>
            </a:pPr>
            <a:r>
              <a:rPr lang="zh-CN" altLang="en-US" b="0" dirty="0">
                <a:latin typeface="+mn-ea"/>
                <a:ea typeface="+mn-ea"/>
              </a:rPr>
              <a:t>      交换是以整个进程为单位，目的是解决内存紧张问题，进一步提高内存利用率。</a:t>
            </a:r>
          </a:p>
          <a:p>
            <a:pPr lvl="1">
              <a:lnSpc>
                <a:spcPct val="95000"/>
              </a:lnSpc>
              <a:spcAft>
                <a:spcPct val="10000"/>
              </a:spcAft>
              <a:buFont typeface="Wingdings" pitchFamily="2" charset="2"/>
              <a:buChar char="Ø"/>
            </a:pPr>
            <a:r>
              <a:rPr lang="zh-CN" altLang="en-US" b="0" dirty="0">
                <a:latin typeface="+mn-ea"/>
                <a:ea typeface="+mn-ea"/>
              </a:rPr>
              <a:t>部分交换</a:t>
            </a:r>
            <a:r>
              <a:rPr lang="en-US" altLang="zh-CN" b="0" dirty="0">
                <a:latin typeface="+mn-ea"/>
                <a:ea typeface="+mn-ea"/>
              </a:rPr>
              <a:t>——</a:t>
            </a:r>
            <a:r>
              <a:rPr lang="zh-CN" altLang="en-US" b="0" dirty="0">
                <a:latin typeface="+mn-ea"/>
                <a:ea typeface="+mn-ea"/>
              </a:rPr>
              <a:t>页面交换、分段交换</a:t>
            </a:r>
          </a:p>
          <a:p>
            <a:pPr lvl="1">
              <a:lnSpc>
                <a:spcPct val="95000"/>
              </a:lnSpc>
              <a:spcAft>
                <a:spcPct val="10000"/>
              </a:spcAft>
              <a:buFont typeface="Wingdings" pitchFamily="2" charset="2"/>
              <a:buNone/>
            </a:pPr>
            <a:r>
              <a:rPr lang="zh-CN" altLang="en-US" b="0" dirty="0">
                <a:latin typeface="+mn-ea"/>
                <a:ea typeface="+mn-ea"/>
              </a:rPr>
              <a:t>     分页、分段交换的基础，目的是为了支持虚拟存储系统。</a:t>
            </a:r>
          </a:p>
          <a:p>
            <a:pPr>
              <a:lnSpc>
                <a:spcPct val="95000"/>
              </a:lnSpc>
              <a:spcAft>
                <a:spcPct val="10000"/>
              </a:spcAft>
              <a:buFont typeface="Wingdings" pitchFamily="2" charset="2"/>
              <a:buChar char="l"/>
            </a:pPr>
            <a:r>
              <a:rPr lang="zh-CN" altLang="en-US" dirty="0">
                <a:latin typeface="+mn-ea"/>
                <a:ea typeface="+mn-ea"/>
              </a:rPr>
              <a:t>对换空间的管理</a:t>
            </a:r>
          </a:p>
          <a:p>
            <a:pPr lvl="1">
              <a:lnSpc>
                <a:spcPct val="95000"/>
              </a:lnSpc>
              <a:spcAft>
                <a:spcPct val="10000"/>
              </a:spcAft>
              <a:buFont typeface="Wingdings" pitchFamily="2" charset="2"/>
              <a:buChar char="Ø"/>
            </a:pPr>
            <a:r>
              <a:rPr lang="zh-CN" altLang="en-US" b="0" dirty="0">
                <a:latin typeface="+mn-ea"/>
                <a:ea typeface="+mn-ea"/>
              </a:rPr>
              <a:t>外存：对换区比文件区侧重于对换</a:t>
            </a:r>
            <a:r>
              <a:rPr lang="zh-CN" altLang="en-US" b="0" dirty="0">
                <a:solidFill>
                  <a:srgbClr val="FF0000"/>
                </a:solidFill>
                <a:latin typeface="+mn-ea"/>
                <a:ea typeface="+mn-ea"/>
              </a:rPr>
              <a:t>速度</a:t>
            </a:r>
            <a:r>
              <a:rPr lang="zh-CN" altLang="en-US" b="0" dirty="0">
                <a:latin typeface="+mn-ea"/>
                <a:ea typeface="+mn-ea"/>
              </a:rPr>
              <a:t>。</a:t>
            </a:r>
          </a:p>
          <a:p>
            <a:pPr lvl="1">
              <a:lnSpc>
                <a:spcPct val="95000"/>
              </a:lnSpc>
              <a:spcAft>
                <a:spcPct val="10000"/>
              </a:spcAft>
              <a:buFont typeface="Wingdings" pitchFamily="2" charset="2"/>
              <a:buChar char="Ø"/>
            </a:pPr>
            <a:r>
              <a:rPr lang="zh-CN" altLang="en-US" b="0" dirty="0">
                <a:latin typeface="+mn-ea"/>
                <a:ea typeface="+mn-ea"/>
              </a:rPr>
              <a:t>对换区一般采用</a:t>
            </a:r>
            <a:r>
              <a:rPr lang="zh-CN" altLang="en-US" b="0" dirty="0">
                <a:solidFill>
                  <a:srgbClr val="FF0000"/>
                </a:solidFill>
                <a:latin typeface="+mn-ea"/>
                <a:ea typeface="+mn-ea"/>
              </a:rPr>
              <a:t>连续分配</a:t>
            </a:r>
            <a:r>
              <a:rPr lang="zh-CN" altLang="en-US" b="0" dirty="0">
                <a:latin typeface="+mn-ea"/>
                <a:ea typeface="+mn-ea"/>
              </a:rPr>
              <a:t>。</a:t>
            </a:r>
          </a:p>
          <a:p>
            <a:pPr>
              <a:lnSpc>
                <a:spcPct val="95000"/>
              </a:lnSpc>
              <a:spcAft>
                <a:spcPct val="10000"/>
              </a:spcAft>
              <a:buFont typeface="Wingdings" pitchFamily="2" charset="2"/>
              <a:buChar char="l"/>
            </a:pPr>
            <a:r>
              <a:rPr lang="zh-CN" altLang="en-US" dirty="0">
                <a:latin typeface="+mn-ea"/>
                <a:ea typeface="+mn-ea"/>
              </a:rPr>
              <a:t>对换的优点</a:t>
            </a:r>
          </a:p>
          <a:p>
            <a:pPr lvl="1">
              <a:lnSpc>
                <a:spcPct val="95000"/>
              </a:lnSpc>
              <a:spcAft>
                <a:spcPct val="10000"/>
              </a:spcAft>
              <a:buFont typeface="Wingdings" pitchFamily="2" charset="2"/>
              <a:buNone/>
            </a:pPr>
            <a:r>
              <a:rPr lang="zh-CN" altLang="en-US" b="0" dirty="0">
                <a:latin typeface="+mn-ea"/>
                <a:ea typeface="+mn-ea"/>
              </a:rPr>
              <a:t>换入及换出操作由</a:t>
            </a:r>
            <a:r>
              <a:rPr lang="zh-CN" altLang="en-US" b="0" dirty="0">
                <a:solidFill>
                  <a:srgbClr val="FF0000"/>
                </a:solidFill>
                <a:latin typeface="+mn-ea"/>
                <a:ea typeface="+mn-ea"/>
              </a:rPr>
              <a:t>内存管理模块</a:t>
            </a:r>
            <a:r>
              <a:rPr lang="zh-CN" altLang="en-US" b="0" dirty="0">
                <a:latin typeface="+mn-ea"/>
                <a:ea typeface="+mn-ea"/>
              </a:rPr>
              <a:t>完成，与程序结构无关。</a:t>
            </a:r>
          </a:p>
          <a:p>
            <a:pPr lvl="1">
              <a:lnSpc>
                <a:spcPct val="90000"/>
              </a:lnSpc>
              <a:spcAft>
                <a:spcPct val="10000"/>
              </a:spcAft>
              <a:buFont typeface="Wingdings" pitchFamily="2" charset="2"/>
              <a:buNone/>
            </a:pPr>
            <a:endParaRPr lang="en-US" altLang="zh-CN" b="0" dirty="0">
              <a:latin typeface="楷体_GB2312" pitchFamily="49" charset="-122"/>
              <a:ea typeface="楷体_GB2312" pitchFamily="49" charset="-122"/>
            </a:endParaRPr>
          </a:p>
        </p:txBody>
      </p:sp>
      <p:sp>
        <p:nvSpPr>
          <p:cNvPr id="609283"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3.2.5 </a:t>
            </a:r>
            <a:r>
              <a:rPr kumimoji="0" lang="zh-CN" altLang="en-US" sz="4000" b="1" dirty="0">
                <a:solidFill>
                  <a:srgbClr val="FE0000"/>
                </a:solidFill>
                <a:ea typeface="黑体" pitchFamily="49" charset="-122"/>
                <a:cs typeface="Times New Roman" pitchFamily="18" charset="0"/>
              </a:rPr>
              <a:t>对换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9282">
                                            <p:txEl>
                                              <p:pRg st="0" end="0"/>
                                            </p:txEl>
                                          </p:spTgt>
                                        </p:tgtEl>
                                        <p:attrNameLst>
                                          <p:attrName>style.visibility</p:attrName>
                                        </p:attrNameLst>
                                      </p:cBhvr>
                                      <p:to>
                                        <p:strVal val="visible"/>
                                      </p:to>
                                    </p:set>
                                    <p:anim calcmode="lin" valueType="num">
                                      <p:cBhvr additive="base">
                                        <p:cTn id="7" dur="500" fill="hold"/>
                                        <p:tgtEl>
                                          <p:spTgt spid="6092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92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9282">
                                            <p:txEl>
                                              <p:pRg st="1" end="1"/>
                                            </p:txEl>
                                          </p:spTgt>
                                        </p:tgtEl>
                                        <p:attrNameLst>
                                          <p:attrName>style.visibility</p:attrName>
                                        </p:attrNameLst>
                                      </p:cBhvr>
                                      <p:to>
                                        <p:strVal val="visible"/>
                                      </p:to>
                                    </p:set>
                                    <p:anim calcmode="lin" valueType="num">
                                      <p:cBhvr additive="base">
                                        <p:cTn id="13" dur="500" fill="hold"/>
                                        <p:tgtEl>
                                          <p:spTgt spid="6092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92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09282">
                                            <p:txEl>
                                              <p:pRg st="2" end="2"/>
                                            </p:txEl>
                                          </p:spTgt>
                                        </p:tgtEl>
                                        <p:attrNameLst>
                                          <p:attrName>style.visibility</p:attrName>
                                        </p:attrNameLst>
                                      </p:cBhvr>
                                      <p:to>
                                        <p:strVal val="visible"/>
                                      </p:to>
                                    </p:set>
                                    <p:animEffect transition="in" filter="circle(in)">
                                      <p:cBhvr>
                                        <p:cTn id="19" dur="2000"/>
                                        <p:tgtEl>
                                          <p:spTgt spid="60928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09282">
                                            <p:txEl>
                                              <p:pRg st="3" end="3"/>
                                            </p:txEl>
                                          </p:spTgt>
                                        </p:tgtEl>
                                        <p:attrNameLst>
                                          <p:attrName>style.visibility</p:attrName>
                                        </p:attrNameLst>
                                      </p:cBhvr>
                                      <p:to>
                                        <p:strVal val="visible"/>
                                      </p:to>
                                    </p:set>
                                    <p:anim calcmode="lin" valueType="num">
                                      <p:cBhvr additive="base">
                                        <p:cTn id="24" dur="500" fill="hold"/>
                                        <p:tgtEl>
                                          <p:spTgt spid="609282">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092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609282">
                                            <p:txEl>
                                              <p:pRg st="4" end="4"/>
                                            </p:txEl>
                                          </p:spTgt>
                                        </p:tgtEl>
                                        <p:attrNameLst>
                                          <p:attrName>style.visibility</p:attrName>
                                        </p:attrNameLst>
                                      </p:cBhvr>
                                      <p:to>
                                        <p:strVal val="visible"/>
                                      </p:to>
                                    </p:set>
                                    <p:animEffect transition="in" filter="circle(in)">
                                      <p:cBhvr>
                                        <p:cTn id="30" dur="2000"/>
                                        <p:tgtEl>
                                          <p:spTgt spid="60928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609282">
                                            <p:txEl>
                                              <p:pRg st="5" end="5"/>
                                            </p:txEl>
                                          </p:spTgt>
                                        </p:tgtEl>
                                        <p:attrNameLst>
                                          <p:attrName>style.visibility</p:attrName>
                                        </p:attrNameLst>
                                      </p:cBhvr>
                                      <p:to>
                                        <p:strVal val="visible"/>
                                      </p:to>
                                    </p:set>
                                    <p:anim calcmode="lin" valueType="num">
                                      <p:cBhvr additive="base">
                                        <p:cTn id="35" dur="500" fill="hold"/>
                                        <p:tgtEl>
                                          <p:spTgt spid="609282">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0928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609282">
                                            <p:txEl>
                                              <p:pRg st="6" end="6"/>
                                            </p:txEl>
                                          </p:spTgt>
                                        </p:tgtEl>
                                        <p:attrNameLst>
                                          <p:attrName>style.visibility</p:attrName>
                                        </p:attrNameLst>
                                      </p:cBhvr>
                                      <p:to>
                                        <p:strVal val="visible"/>
                                      </p:to>
                                    </p:set>
                                    <p:anim calcmode="lin" valueType="num">
                                      <p:cBhvr additive="base">
                                        <p:cTn id="41" dur="500" fill="hold"/>
                                        <p:tgtEl>
                                          <p:spTgt spid="609282">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0928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609282">
                                            <p:txEl>
                                              <p:pRg st="7" end="7"/>
                                            </p:txEl>
                                          </p:spTgt>
                                        </p:tgtEl>
                                        <p:attrNameLst>
                                          <p:attrName>style.visibility</p:attrName>
                                        </p:attrNameLst>
                                      </p:cBhvr>
                                      <p:to>
                                        <p:strVal val="visible"/>
                                      </p:to>
                                    </p:set>
                                    <p:anim calcmode="lin" valueType="num">
                                      <p:cBhvr additive="base">
                                        <p:cTn id="47" dur="500" fill="hold"/>
                                        <p:tgtEl>
                                          <p:spTgt spid="609282">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0928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609282">
                                            <p:txEl>
                                              <p:pRg st="8" end="8"/>
                                            </p:txEl>
                                          </p:spTgt>
                                        </p:tgtEl>
                                        <p:attrNameLst>
                                          <p:attrName>style.visibility</p:attrName>
                                        </p:attrNameLst>
                                      </p:cBhvr>
                                      <p:to>
                                        <p:strVal val="visible"/>
                                      </p:to>
                                    </p:set>
                                    <p:anim calcmode="lin" valueType="num">
                                      <p:cBhvr additive="base">
                                        <p:cTn id="53" dur="500" fill="hold"/>
                                        <p:tgtEl>
                                          <p:spTgt spid="609282">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60928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609282">
                                            <p:txEl>
                                              <p:pRg st="9" end="9"/>
                                            </p:txEl>
                                          </p:spTgt>
                                        </p:tgtEl>
                                        <p:attrNameLst>
                                          <p:attrName>style.visibility</p:attrName>
                                        </p:attrNameLst>
                                      </p:cBhvr>
                                      <p:to>
                                        <p:strVal val="visible"/>
                                      </p:to>
                                    </p:set>
                                    <p:animEffect transition="in" filter="circle(in)">
                                      <p:cBhvr>
                                        <p:cTn id="59" dur="2000"/>
                                        <p:tgtEl>
                                          <p:spTgt spid="60928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0306" name="Rectangle 2"/>
          <p:cNvSpPr>
            <a:spLocks noGrp="1"/>
          </p:cNvSpPr>
          <p:nvPr>
            <p:ph type="body" idx="4294967295"/>
          </p:nvPr>
        </p:nvSpPr>
        <p:spPr>
          <a:xfrm>
            <a:off x="0" y="1052513"/>
            <a:ext cx="9251950" cy="5256212"/>
          </a:xfrm>
        </p:spPr>
        <p:txBody>
          <a:bodyPr/>
          <a:lstStyle/>
          <a:p>
            <a:pPr>
              <a:lnSpc>
                <a:spcPct val="120000"/>
              </a:lnSpc>
              <a:spcAft>
                <a:spcPct val="10000"/>
              </a:spcAft>
              <a:buFont typeface="Wingdings" pitchFamily="2" charset="2"/>
              <a:buChar char="l"/>
            </a:pPr>
            <a:r>
              <a:rPr lang="zh-CN" altLang="en-US" dirty="0">
                <a:latin typeface="+mn-ea"/>
                <a:ea typeface="+mn-ea"/>
              </a:rPr>
              <a:t>覆盖技术与对换技术的比较</a:t>
            </a:r>
          </a:p>
          <a:p>
            <a:pPr lvl="1">
              <a:lnSpc>
                <a:spcPct val="120000"/>
              </a:lnSpc>
              <a:spcAft>
                <a:spcPct val="10000"/>
              </a:spcAft>
              <a:buFont typeface="Wingdings" pitchFamily="2" charset="2"/>
              <a:buChar char="Ø"/>
            </a:pPr>
            <a:r>
              <a:rPr lang="zh-CN" altLang="en-US" b="0" dirty="0">
                <a:latin typeface="+mn-ea"/>
                <a:ea typeface="+mn-ea"/>
              </a:rPr>
              <a:t>覆盖技术主要用在</a:t>
            </a:r>
            <a:r>
              <a:rPr lang="zh-CN" altLang="en-US" b="0" dirty="0">
                <a:solidFill>
                  <a:srgbClr val="FF0000"/>
                </a:solidFill>
                <a:latin typeface="+mn-ea"/>
                <a:ea typeface="+mn-ea"/>
              </a:rPr>
              <a:t>早期</a:t>
            </a:r>
            <a:r>
              <a:rPr lang="zh-CN" altLang="en-US" b="0" dirty="0">
                <a:latin typeface="+mn-ea"/>
                <a:ea typeface="+mn-ea"/>
              </a:rPr>
              <a:t>的操作系统中；</a:t>
            </a:r>
            <a:endParaRPr lang="en-US" altLang="zh-CN" b="0" dirty="0">
              <a:latin typeface="+mn-ea"/>
              <a:ea typeface="+mn-ea"/>
            </a:endParaRPr>
          </a:p>
          <a:p>
            <a:pPr lvl="1">
              <a:lnSpc>
                <a:spcPct val="120000"/>
              </a:lnSpc>
              <a:spcAft>
                <a:spcPct val="10000"/>
              </a:spcAft>
              <a:buFont typeface="Wingdings" pitchFamily="2" charset="2"/>
              <a:buChar char="Ø"/>
            </a:pPr>
            <a:r>
              <a:rPr lang="zh-CN" altLang="en-US" b="0" dirty="0">
                <a:latin typeface="+mn-ea"/>
                <a:ea typeface="+mn-ea"/>
              </a:rPr>
              <a:t>交换技术被广泛用于小型分时系统中，交换技术的发展导致了</a:t>
            </a:r>
            <a:r>
              <a:rPr lang="zh-CN" altLang="en-US" b="0" dirty="0">
                <a:solidFill>
                  <a:srgbClr val="FF0000"/>
                </a:solidFill>
                <a:latin typeface="+mn-ea"/>
                <a:ea typeface="+mn-ea"/>
              </a:rPr>
              <a:t>虚存技术</a:t>
            </a:r>
            <a:r>
              <a:rPr lang="zh-CN" altLang="en-US" b="0" dirty="0">
                <a:latin typeface="+mn-ea"/>
                <a:ea typeface="+mn-ea"/>
              </a:rPr>
              <a:t>的出现；</a:t>
            </a:r>
            <a:endParaRPr lang="en-US" altLang="zh-CN" b="0" dirty="0">
              <a:latin typeface="+mn-ea"/>
              <a:ea typeface="+mn-ea"/>
            </a:endParaRPr>
          </a:p>
          <a:p>
            <a:pPr lvl="1">
              <a:lnSpc>
                <a:spcPct val="120000"/>
              </a:lnSpc>
              <a:spcAft>
                <a:spcPct val="10000"/>
              </a:spcAft>
              <a:buFont typeface="Wingdings" pitchFamily="2" charset="2"/>
              <a:buChar char="Ø"/>
            </a:pPr>
            <a:r>
              <a:rPr lang="zh-CN" altLang="en-US" b="0" dirty="0">
                <a:latin typeface="+mn-ea"/>
                <a:ea typeface="+mn-ea"/>
              </a:rPr>
              <a:t>覆盖只能覆盖那些与覆盖段无关的程序段。</a:t>
            </a:r>
            <a:endParaRPr lang="en-US" altLang="zh-CN" b="0" dirty="0">
              <a:latin typeface="+mn-ea"/>
              <a:ea typeface="+mn-ea"/>
            </a:endParaRPr>
          </a:p>
          <a:p>
            <a:pPr lvl="1">
              <a:lnSpc>
                <a:spcPct val="120000"/>
              </a:lnSpc>
              <a:spcAft>
                <a:spcPct val="10000"/>
              </a:spcAft>
              <a:buFont typeface="Wingdings" pitchFamily="2" charset="2"/>
              <a:buChar char="Ø"/>
            </a:pPr>
            <a:r>
              <a:rPr lang="zh-CN" altLang="en-US" b="0" i="1" dirty="0">
                <a:solidFill>
                  <a:schemeClr val="accent2"/>
                </a:solidFill>
                <a:latin typeface="+mn-ea"/>
                <a:ea typeface="+mn-ea"/>
              </a:rPr>
              <a:t>交换技术不要求用户给出程序段之间的逻辑覆盖结构</a:t>
            </a:r>
            <a:r>
              <a:rPr lang="zh-CN" altLang="en-US" b="0" dirty="0">
                <a:latin typeface="+mn-ea"/>
                <a:ea typeface="+mn-ea"/>
              </a:rPr>
              <a:t>；</a:t>
            </a:r>
            <a:endParaRPr lang="en-US" altLang="zh-CN" b="0" dirty="0">
              <a:latin typeface="+mn-ea"/>
              <a:ea typeface="+mn-ea"/>
            </a:endParaRPr>
          </a:p>
          <a:p>
            <a:pPr lvl="1">
              <a:lnSpc>
                <a:spcPct val="120000"/>
              </a:lnSpc>
              <a:spcAft>
                <a:spcPct val="10000"/>
              </a:spcAft>
              <a:buFont typeface="Wingdings" pitchFamily="2" charset="2"/>
              <a:buChar char="Ø"/>
            </a:pPr>
            <a:r>
              <a:rPr lang="zh-CN" altLang="en-US" b="0" dirty="0">
                <a:latin typeface="+mn-ea"/>
                <a:ea typeface="+mn-ea"/>
              </a:rPr>
              <a:t>交换发生在进程</a:t>
            </a:r>
            <a:r>
              <a:rPr lang="zh-CN" altLang="en-US" b="0" dirty="0">
                <a:solidFill>
                  <a:srgbClr val="FF0000"/>
                </a:solidFill>
                <a:latin typeface="+mn-ea"/>
                <a:ea typeface="+mn-ea"/>
              </a:rPr>
              <a:t>之间</a:t>
            </a:r>
            <a:r>
              <a:rPr lang="zh-CN" altLang="en-US" b="0" dirty="0">
                <a:latin typeface="+mn-ea"/>
                <a:ea typeface="+mn-ea"/>
              </a:rPr>
              <a:t>，覆盖发生在同一进程</a:t>
            </a:r>
            <a:r>
              <a:rPr lang="zh-CN" altLang="en-US" b="0" dirty="0">
                <a:solidFill>
                  <a:schemeClr val="hlink"/>
                </a:solidFill>
                <a:latin typeface="+mn-ea"/>
                <a:ea typeface="+mn-ea"/>
              </a:rPr>
              <a:t>内</a:t>
            </a:r>
            <a:r>
              <a:rPr lang="zh-CN" altLang="en-US" b="0" dirty="0">
                <a:latin typeface="+mn-ea"/>
                <a:ea typeface="+mn-ea"/>
              </a:rPr>
              <a:t>；</a:t>
            </a:r>
          </a:p>
          <a:p>
            <a:pPr lvl="1">
              <a:spcAft>
                <a:spcPct val="10000"/>
              </a:spcAft>
              <a:buFont typeface="Wingdings" pitchFamily="2" charset="2"/>
              <a:buNone/>
            </a:pPr>
            <a:endParaRPr lang="en-US" altLang="zh-CN" b="0" dirty="0">
              <a:latin typeface="楷体_GB2312" pitchFamily="49" charset="-122"/>
              <a:ea typeface="楷体_GB2312" pitchFamily="49" charset="-122"/>
            </a:endParaRPr>
          </a:p>
        </p:txBody>
      </p:sp>
      <p:sp>
        <p:nvSpPr>
          <p:cNvPr id="610307"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3.2.5 </a:t>
            </a:r>
            <a:r>
              <a:rPr kumimoji="0" lang="zh-CN" altLang="en-US" sz="4000" b="1" dirty="0">
                <a:solidFill>
                  <a:srgbClr val="FE0000"/>
                </a:solidFill>
                <a:ea typeface="黑体" pitchFamily="49" charset="-122"/>
                <a:cs typeface="Times New Roman" pitchFamily="18" charset="0"/>
              </a:rPr>
              <a:t>对换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0306">
                                            <p:txEl>
                                              <p:pRg st="0" end="0"/>
                                            </p:txEl>
                                          </p:spTgt>
                                        </p:tgtEl>
                                        <p:attrNameLst>
                                          <p:attrName>style.visibility</p:attrName>
                                        </p:attrNameLst>
                                      </p:cBhvr>
                                      <p:to>
                                        <p:strVal val="visible"/>
                                      </p:to>
                                    </p:set>
                                    <p:anim calcmode="lin" valueType="num">
                                      <p:cBhvr additive="base">
                                        <p:cTn id="7" dur="500" fill="hold"/>
                                        <p:tgtEl>
                                          <p:spTgt spid="6103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03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0306">
                                            <p:txEl>
                                              <p:pRg st="1" end="1"/>
                                            </p:txEl>
                                          </p:spTgt>
                                        </p:tgtEl>
                                        <p:attrNameLst>
                                          <p:attrName>style.visibility</p:attrName>
                                        </p:attrNameLst>
                                      </p:cBhvr>
                                      <p:to>
                                        <p:strVal val="visible"/>
                                      </p:to>
                                    </p:set>
                                    <p:anim calcmode="lin" valueType="num">
                                      <p:cBhvr additive="base">
                                        <p:cTn id="13" dur="500" fill="hold"/>
                                        <p:tgtEl>
                                          <p:spTgt spid="6103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03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0306">
                                            <p:txEl>
                                              <p:pRg st="2" end="2"/>
                                            </p:txEl>
                                          </p:spTgt>
                                        </p:tgtEl>
                                        <p:attrNameLst>
                                          <p:attrName>style.visibility</p:attrName>
                                        </p:attrNameLst>
                                      </p:cBhvr>
                                      <p:to>
                                        <p:strVal val="visible"/>
                                      </p:to>
                                    </p:set>
                                    <p:anim calcmode="lin" valueType="num">
                                      <p:cBhvr additive="base">
                                        <p:cTn id="19" dur="500" fill="hold"/>
                                        <p:tgtEl>
                                          <p:spTgt spid="61030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03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10306">
                                            <p:txEl>
                                              <p:pRg st="3" end="3"/>
                                            </p:txEl>
                                          </p:spTgt>
                                        </p:tgtEl>
                                        <p:attrNameLst>
                                          <p:attrName>style.visibility</p:attrName>
                                        </p:attrNameLst>
                                      </p:cBhvr>
                                      <p:to>
                                        <p:strVal val="visible"/>
                                      </p:to>
                                    </p:set>
                                    <p:anim calcmode="lin" valueType="num">
                                      <p:cBhvr additive="base">
                                        <p:cTn id="25" dur="500" fill="hold"/>
                                        <p:tgtEl>
                                          <p:spTgt spid="61030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03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10306">
                                            <p:txEl>
                                              <p:pRg st="4" end="4"/>
                                            </p:txEl>
                                          </p:spTgt>
                                        </p:tgtEl>
                                        <p:attrNameLst>
                                          <p:attrName>style.visibility</p:attrName>
                                        </p:attrNameLst>
                                      </p:cBhvr>
                                      <p:to>
                                        <p:strVal val="visible"/>
                                      </p:to>
                                    </p:set>
                                    <p:anim calcmode="lin" valueType="num">
                                      <p:cBhvr additive="base">
                                        <p:cTn id="31" dur="500" fill="hold"/>
                                        <p:tgtEl>
                                          <p:spTgt spid="61030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03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10306">
                                            <p:txEl>
                                              <p:pRg st="5" end="5"/>
                                            </p:txEl>
                                          </p:spTgt>
                                        </p:tgtEl>
                                        <p:attrNameLst>
                                          <p:attrName>style.visibility</p:attrName>
                                        </p:attrNameLst>
                                      </p:cBhvr>
                                      <p:to>
                                        <p:strVal val="visible"/>
                                      </p:to>
                                    </p:set>
                                    <p:anim calcmode="lin" valueType="num">
                                      <p:cBhvr additive="base">
                                        <p:cTn id="37" dur="500" fill="hold"/>
                                        <p:tgtEl>
                                          <p:spTgt spid="61030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030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p:cNvSpPr>
          <p:nvPr>
            <p:ph type="body" idx="4294967295"/>
          </p:nvPr>
        </p:nvSpPr>
        <p:spPr>
          <a:xfrm>
            <a:off x="0" y="1052513"/>
            <a:ext cx="8964613" cy="5256212"/>
          </a:xfrm>
        </p:spPr>
        <p:txBody>
          <a:bodyPr/>
          <a:lstStyle/>
          <a:p>
            <a:pPr>
              <a:lnSpc>
                <a:spcPct val="120000"/>
              </a:lnSpc>
              <a:spcAft>
                <a:spcPct val="20000"/>
              </a:spcAft>
              <a:buFont typeface="Wingdings" pitchFamily="2" charset="2"/>
              <a:buChar char="l"/>
            </a:pPr>
            <a:r>
              <a:rPr lang="zh-CN" altLang="en-US" dirty="0">
                <a:latin typeface="+mn-ea"/>
                <a:ea typeface="+mn-ea"/>
              </a:rPr>
              <a:t>离散分配方式的引入原因</a:t>
            </a:r>
          </a:p>
          <a:p>
            <a:pPr lvl="1">
              <a:lnSpc>
                <a:spcPct val="120000"/>
              </a:lnSpc>
              <a:spcAft>
                <a:spcPct val="20000"/>
              </a:spcAft>
              <a:buFont typeface="Wingdings" pitchFamily="2" charset="2"/>
              <a:buChar char="Ø"/>
            </a:pPr>
            <a:r>
              <a:rPr lang="zh-CN" altLang="en-US" b="0" dirty="0">
                <a:latin typeface="+mn-ea"/>
                <a:ea typeface="+mn-ea"/>
              </a:rPr>
              <a:t>固定分区存在</a:t>
            </a:r>
            <a:r>
              <a:rPr lang="zh-CN" altLang="en-US" b="0" dirty="0">
                <a:solidFill>
                  <a:srgbClr val="FF0000"/>
                </a:solidFill>
                <a:latin typeface="+mn-ea"/>
                <a:ea typeface="+mn-ea"/>
              </a:rPr>
              <a:t>内部碎片</a:t>
            </a:r>
          </a:p>
          <a:p>
            <a:pPr lvl="1">
              <a:lnSpc>
                <a:spcPct val="120000"/>
              </a:lnSpc>
              <a:spcAft>
                <a:spcPct val="20000"/>
              </a:spcAft>
              <a:buFont typeface="Wingdings" pitchFamily="2" charset="2"/>
              <a:buChar char="Ø"/>
            </a:pPr>
            <a:r>
              <a:rPr lang="zh-CN" altLang="en-US" b="0" dirty="0">
                <a:latin typeface="+mn-ea"/>
                <a:ea typeface="+mn-ea"/>
              </a:rPr>
              <a:t>动态分区存在</a:t>
            </a:r>
            <a:r>
              <a:rPr lang="zh-CN" altLang="en-US" b="0" dirty="0">
                <a:solidFill>
                  <a:srgbClr val="FF0000"/>
                </a:solidFill>
                <a:latin typeface="+mn-ea"/>
                <a:ea typeface="+mn-ea"/>
              </a:rPr>
              <a:t>外部碎片</a:t>
            </a:r>
          </a:p>
          <a:p>
            <a:pPr lvl="1">
              <a:lnSpc>
                <a:spcPct val="120000"/>
              </a:lnSpc>
              <a:spcAft>
                <a:spcPct val="20000"/>
              </a:spcAft>
              <a:buFont typeface="Wingdings" pitchFamily="2" charset="2"/>
              <a:buChar char="Ø"/>
            </a:pPr>
            <a:r>
              <a:rPr lang="zh-CN" altLang="en-US" b="0" dirty="0">
                <a:latin typeface="+mn-ea"/>
                <a:ea typeface="+mn-ea"/>
              </a:rPr>
              <a:t>可重定位动态分区的系统</a:t>
            </a:r>
            <a:r>
              <a:rPr lang="zh-CN" altLang="en-US" b="0" dirty="0">
                <a:solidFill>
                  <a:srgbClr val="FF0000"/>
                </a:solidFill>
                <a:latin typeface="+mn-ea"/>
                <a:ea typeface="+mn-ea"/>
              </a:rPr>
              <a:t>开销大</a:t>
            </a:r>
          </a:p>
          <a:p>
            <a:pPr>
              <a:lnSpc>
                <a:spcPct val="120000"/>
              </a:lnSpc>
              <a:spcAft>
                <a:spcPct val="20000"/>
              </a:spcAft>
              <a:buFont typeface="Wingdings" pitchFamily="2" charset="2"/>
              <a:buChar char="l"/>
            </a:pPr>
            <a:r>
              <a:rPr lang="zh-CN" altLang="en-US" dirty="0">
                <a:latin typeface="+mn-ea"/>
                <a:ea typeface="+mn-ea"/>
              </a:rPr>
              <a:t>离散分配的基本思想</a:t>
            </a:r>
          </a:p>
          <a:p>
            <a:pPr>
              <a:lnSpc>
                <a:spcPct val="120000"/>
              </a:lnSpc>
              <a:spcAft>
                <a:spcPct val="20000"/>
              </a:spcAft>
              <a:buFont typeface="Arial" charset="0"/>
              <a:buNone/>
            </a:pPr>
            <a:r>
              <a:rPr lang="zh-CN" altLang="en-US" sz="2400" b="0" dirty="0">
                <a:effectLst>
                  <a:outerShdw blurRad="38100" dist="38100" dir="2700000" algn="tl">
                    <a:srgbClr val="C0C0C0"/>
                  </a:outerShdw>
                </a:effectLst>
                <a:latin typeface="+mn-ea"/>
                <a:ea typeface="+mn-ea"/>
              </a:rPr>
              <a:t>     </a:t>
            </a:r>
            <a:r>
              <a:rPr lang="zh-CN" altLang="en-US" sz="2400" b="0" dirty="0">
                <a:latin typeface="+mn-ea"/>
                <a:ea typeface="+mn-ea"/>
              </a:rPr>
              <a:t>一个进程分配的内存由</a:t>
            </a:r>
            <a:r>
              <a:rPr lang="zh-CN" altLang="en-US" sz="2400" b="0" dirty="0">
                <a:solidFill>
                  <a:srgbClr val="FF0000"/>
                </a:solidFill>
                <a:latin typeface="+mn-ea"/>
                <a:ea typeface="+mn-ea"/>
              </a:rPr>
              <a:t>多个离散</a:t>
            </a:r>
            <a:r>
              <a:rPr lang="zh-CN" altLang="en-US" sz="2400" b="0" dirty="0">
                <a:latin typeface="+mn-ea"/>
                <a:ea typeface="+mn-ea"/>
              </a:rPr>
              <a:t>的空间组成</a:t>
            </a:r>
          </a:p>
        </p:txBody>
      </p:sp>
      <p:sp>
        <p:nvSpPr>
          <p:cNvPr id="615427"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 </a:t>
            </a:r>
            <a:r>
              <a:rPr kumimoji="0" lang="zh-CN" altLang="en-US" sz="4000" b="1" dirty="0">
                <a:solidFill>
                  <a:srgbClr val="FE0000"/>
                </a:solidFill>
                <a:ea typeface="黑体" pitchFamily="49" charset="-122"/>
                <a:cs typeface="Times New Roman" pitchFamily="18" charset="0"/>
              </a:rPr>
              <a:t>离散分配方式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15426">
                                            <p:txEl>
                                              <p:pRg st="0" end="0"/>
                                            </p:txEl>
                                          </p:spTgt>
                                        </p:tgtEl>
                                        <p:attrNameLst>
                                          <p:attrName>style.visibility</p:attrName>
                                        </p:attrNameLst>
                                      </p:cBhvr>
                                      <p:to>
                                        <p:strVal val="visible"/>
                                      </p:to>
                                    </p:set>
                                    <p:anim calcmode="lin" valueType="num">
                                      <p:cBhvr additive="base">
                                        <p:cTn id="7" dur="500" fill="hold"/>
                                        <p:tgtEl>
                                          <p:spTgt spid="6154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54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5426">
                                            <p:txEl>
                                              <p:pRg st="1" end="1"/>
                                            </p:txEl>
                                          </p:spTgt>
                                        </p:tgtEl>
                                        <p:attrNameLst>
                                          <p:attrName>style.visibility</p:attrName>
                                        </p:attrNameLst>
                                      </p:cBhvr>
                                      <p:to>
                                        <p:strVal val="visible"/>
                                      </p:to>
                                    </p:set>
                                    <p:anim calcmode="lin" valueType="num">
                                      <p:cBhvr additive="base">
                                        <p:cTn id="13" dur="1000" fill="hold"/>
                                        <p:tgtEl>
                                          <p:spTgt spid="6154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154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5426">
                                            <p:txEl>
                                              <p:pRg st="2" end="2"/>
                                            </p:txEl>
                                          </p:spTgt>
                                        </p:tgtEl>
                                        <p:attrNameLst>
                                          <p:attrName>style.visibility</p:attrName>
                                        </p:attrNameLst>
                                      </p:cBhvr>
                                      <p:to>
                                        <p:strVal val="visible"/>
                                      </p:to>
                                    </p:set>
                                    <p:anim calcmode="lin" valueType="num">
                                      <p:cBhvr additive="base">
                                        <p:cTn id="19" dur="1000" fill="hold"/>
                                        <p:tgtEl>
                                          <p:spTgt spid="61542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154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15426">
                                            <p:txEl>
                                              <p:pRg st="3" end="3"/>
                                            </p:txEl>
                                          </p:spTgt>
                                        </p:tgtEl>
                                        <p:attrNameLst>
                                          <p:attrName>style.visibility</p:attrName>
                                        </p:attrNameLst>
                                      </p:cBhvr>
                                      <p:to>
                                        <p:strVal val="visible"/>
                                      </p:to>
                                    </p:set>
                                    <p:anim calcmode="lin" valueType="num">
                                      <p:cBhvr additive="base">
                                        <p:cTn id="25" dur="1000" fill="hold"/>
                                        <p:tgtEl>
                                          <p:spTgt spid="61542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154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15426">
                                            <p:txEl>
                                              <p:pRg st="4" end="4"/>
                                            </p:txEl>
                                          </p:spTgt>
                                        </p:tgtEl>
                                        <p:attrNameLst>
                                          <p:attrName>style.visibility</p:attrName>
                                        </p:attrNameLst>
                                      </p:cBhvr>
                                      <p:to>
                                        <p:strVal val="visible"/>
                                      </p:to>
                                    </p:set>
                                    <p:anim calcmode="lin" valueType="num">
                                      <p:cBhvr additive="base">
                                        <p:cTn id="31" dur="1000" fill="hold"/>
                                        <p:tgtEl>
                                          <p:spTgt spid="615426">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154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15426">
                                            <p:txEl>
                                              <p:pRg st="5" end="5"/>
                                            </p:txEl>
                                          </p:spTgt>
                                        </p:tgtEl>
                                        <p:attrNameLst>
                                          <p:attrName>style.visibility</p:attrName>
                                        </p:attrNameLst>
                                      </p:cBhvr>
                                      <p:to>
                                        <p:strVal val="visible"/>
                                      </p:to>
                                    </p:set>
                                    <p:anim calcmode="lin" valueType="num">
                                      <p:cBhvr additive="base">
                                        <p:cTn id="37" dur="1000" fill="hold"/>
                                        <p:tgtEl>
                                          <p:spTgt spid="615426">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1542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p:cNvSpPr>
          <p:nvPr>
            <p:ph type="body" idx="4294967295"/>
          </p:nvPr>
        </p:nvSpPr>
        <p:spPr>
          <a:xfrm>
            <a:off x="0" y="1052513"/>
            <a:ext cx="8964613" cy="5256212"/>
          </a:xfrm>
        </p:spPr>
        <p:txBody>
          <a:bodyPr/>
          <a:lstStyle/>
          <a:p>
            <a:pPr>
              <a:spcAft>
                <a:spcPct val="20000"/>
              </a:spcAft>
              <a:buFont typeface="Wingdings" pitchFamily="2" charset="2"/>
              <a:buChar char="l"/>
            </a:pPr>
            <a:r>
              <a:rPr lang="zh-CN" altLang="en-US" dirty="0">
                <a:latin typeface="+mn-ea"/>
                <a:ea typeface="+mn-ea"/>
              </a:rPr>
              <a:t>离散分配的分类</a:t>
            </a:r>
          </a:p>
        </p:txBody>
      </p:sp>
      <p:sp>
        <p:nvSpPr>
          <p:cNvPr id="339971"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 </a:t>
            </a:r>
            <a:r>
              <a:rPr kumimoji="0" lang="zh-CN" altLang="en-US" sz="4000" b="1" dirty="0">
                <a:solidFill>
                  <a:srgbClr val="FE0000"/>
                </a:solidFill>
                <a:ea typeface="黑体" pitchFamily="49" charset="-122"/>
                <a:cs typeface="Times New Roman" pitchFamily="18" charset="0"/>
              </a:rPr>
              <a:t>离散分配方式</a:t>
            </a:r>
          </a:p>
        </p:txBody>
      </p:sp>
      <p:graphicFrame>
        <p:nvGraphicFramePr>
          <p:cNvPr id="2" name="图示 1"/>
          <p:cNvGraphicFramePr/>
          <p:nvPr>
            <p:extLst>
              <p:ext uri="{D42A27DB-BD31-4B8C-83A1-F6EECF244321}">
                <p14:modId xmlns:p14="http://schemas.microsoft.com/office/powerpoint/2010/main" val="1964697986"/>
              </p:ext>
            </p:extLst>
          </p:nvPr>
        </p:nvGraphicFramePr>
        <p:xfrm>
          <a:off x="1524000"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9970">
                                            <p:txEl>
                                              <p:pRg st="0" end="0"/>
                                            </p:txEl>
                                          </p:spTgt>
                                        </p:tgtEl>
                                        <p:attrNameLst>
                                          <p:attrName>style.visibility</p:attrName>
                                        </p:attrNameLst>
                                      </p:cBhvr>
                                      <p:to>
                                        <p:strVal val="visible"/>
                                      </p:to>
                                    </p:set>
                                    <p:anim calcmode="lin" valueType="num">
                                      <p:cBhvr additive="base">
                                        <p:cTn id="7" dur="500" fill="hold"/>
                                        <p:tgtEl>
                                          <p:spTgt spid="339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99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p:cNvSpPr>
          <p:nvPr>
            <p:ph type="body" idx="4294967295"/>
          </p:nvPr>
        </p:nvSpPr>
        <p:spPr>
          <a:xfrm>
            <a:off x="0" y="1052736"/>
            <a:ext cx="8820150" cy="4537075"/>
          </a:xfrm>
        </p:spPr>
        <p:txBody>
          <a:bodyPr/>
          <a:lstStyle/>
          <a:p>
            <a:pPr>
              <a:lnSpc>
                <a:spcPct val="120000"/>
              </a:lnSpc>
              <a:spcAft>
                <a:spcPct val="20000"/>
              </a:spcAft>
              <a:buFont typeface="Wingdings" pitchFamily="2" charset="2"/>
              <a:buChar char="l"/>
            </a:pPr>
            <a:r>
              <a:rPr lang="zh-CN" altLang="en-US" sz="2400" b="0" dirty="0">
                <a:latin typeface="+mn-ea"/>
                <a:ea typeface="+mn-ea"/>
              </a:rPr>
              <a:t>将内存划分成大小固定、相等的</a:t>
            </a:r>
            <a:r>
              <a:rPr lang="zh-CN" altLang="en-US" sz="2400" dirty="0">
                <a:solidFill>
                  <a:srgbClr val="FF0000"/>
                </a:solidFill>
                <a:latin typeface="+mn-ea"/>
                <a:ea typeface="+mn-ea"/>
              </a:rPr>
              <a:t>块</a:t>
            </a:r>
            <a:r>
              <a:rPr lang="zh-CN" altLang="en-US" sz="2400" b="0" dirty="0">
                <a:latin typeface="+mn-ea"/>
                <a:ea typeface="+mn-ea"/>
              </a:rPr>
              <a:t>，且块相对较小</a:t>
            </a:r>
          </a:p>
          <a:p>
            <a:pPr>
              <a:lnSpc>
                <a:spcPct val="120000"/>
              </a:lnSpc>
              <a:spcAft>
                <a:spcPct val="20000"/>
              </a:spcAft>
              <a:buFont typeface="Wingdings" pitchFamily="2" charset="2"/>
              <a:buChar char="l"/>
            </a:pPr>
            <a:r>
              <a:rPr lang="zh-CN" altLang="en-US" sz="2400" b="0" dirty="0">
                <a:latin typeface="+mn-ea"/>
                <a:ea typeface="+mn-ea"/>
              </a:rPr>
              <a:t>进程也划分成同样大小的</a:t>
            </a:r>
            <a:r>
              <a:rPr lang="zh-CN" altLang="en-US" sz="2400" dirty="0">
                <a:solidFill>
                  <a:srgbClr val="FF0000"/>
                </a:solidFill>
                <a:latin typeface="+mn-ea"/>
                <a:ea typeface="+mn-ea"/>
              </a:rPr>
              <a:t>块</a:t>
            </a:r>
          </a:p>
        </p:txBody>
      </p:sp>
      <p:sp>
        <p:nvSpPr>
          <p:cNvPr id="343043"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3.3.1 </a:t>
            </a:r>
            <a:r>
              <a:rPr kumimoji="0" lang="zh-CN" altLang="en-US" sz="4000" b="1" dirty="0">
                <a:solidFill>
                  <a:srgbClr val="FE0000"/>
                </a:solidFill>
                <a:ea typeface="黑体" pitchFamily="49" charset="-122"/>
                <a:cs typeface="Times New Roman" pitchFamily="18" charset="0"/>
              </a:rPr>
              <a:t>分页</a:t>
            </a:r>
          </a:p>
        </p:txBody>
      </p:sp>
      <p:graphicFrame>
        <p:nvGraphicFramePr>
          <p:cNvPr id="26" name="Diagram 3">
            <a:extLst>
              <a:ext uri="{FF2B5EF4-FFF2-40B4-BE49-F238E27FC236}">
                <a16:creationId xmlns:a16="http://schemas.microsoft.com/office/drawing/2014/main" id="{87214045-B03E-0847-9508-696624CFDBC4}"/>
              </a:ext>
            </a:extLst>
          </p:cNvPr>
          <p:cNvGraphicFramePr/>
          <p:nvPr>
            <p:extLst>
              <p:ext uri="{D42A27DB-BD31-4B8C-83A1-F6EECF244321}">
                <p14:modId xmlns:p14="http://schemas.microsoft.com/office/powerpoint/2010/main" val="4227851432"/>
              </p:ext>
            </p:extLst>
          </p:nvPr>
        </p:nvGraphicFramePr>
        <p:xfrm>
          <a:off x="1547664" y="2852936"/>
          <a:ext cx="54102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3042">
                                            <p:txEl>
                                              <p:pRg st="0" end="0"/>
                                            </p:txEl>
                                          </p:spTgt>
                                        </p:tgtEl>
                                        <p:attrNameLst>
                                          <p:attrName>style.visibility</p:attrName>
                                        </p:attrNameLst>
                                      </p:cBhvr>
                                      <p:to>
                                        <p:strVal val="visible"/>
                                      </p:to>
                                    </p:set>
                                    <p:anim calcmode="lin" valueType="num">
                                      <p:cBhvr additive="base">
                                        <p:cTn id="7" dur="500" fill="hold"/>
                                        <p:tgtEl>
                                          <p:spTgt spid="3430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3042">
                                            <p:txEl>
                                              <p:pRg st="1" end="1"/>
                                            </p:txEl>
                                          </p:spTgt>
                                        </p:tgtEl>
                                        <p:attrNameLst>
                                          <p:attrName>style.visibility</p:attrName>
                                        </p:attrNameLst>
                                      </p:cBhvr>
                                      <p:to>
                                        <p:strVal val="visible"/>
                                      </p:to>
                                    </p:set>
                                    <p:anim calcmode="lin" valueType="num">
                                      <p:cBhvr additive="base">
                                        <p:cTn id="13" dur="500" fill="hold"/>
                                        <p:tgtEl>
                                          <p:spTgt spid="34304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p:cNvSpPr>
          <p:nvPr>
            <p:ph type="body" idx="4294967295"/>
          </p:nvPr>
        </p:nvSpPr>
        <p:spPr>
          <a:xfrm>
            <a:off x="0" y="1052165"/>
            <a:ext cx="3779912" cy="4537075"/>
          </a:xfrm>
        </p:spPr>
        <p:txBody>
          <a:bodyPr/>
          <a:lstStyle/>
          <a:p>
            <a:pPr>
              <a:spcAft>
                <a:spcPct val="20000"/>
              </a:spcAft>
              <a:buFont typeface="Wingdings" pitchFamily="2" charset="2"/>
              <a:buChar char="l"/>
            </a:pPr>
            <a:r>
              <a:rPr lang="zh-CN" altLang="en-US" b="0" dirty="0">
                <a:latin typeface="+mn-ea"/>
                <a:ea typeface="+mn-ea"/>
              </a:rPr>
              <a:t>将进程的页装入内存的页框</a:t>
            </a:r>
          </a:p>
          <a:p>
            <a:pPr>
              <a:spcAft>
                <a:spcPct val="20000"/>
              </a:spcAft>
              <a:buFont typeface="Wingdings" pitchFamily="2" charset="2"/>
              <a:buChar char="l"/>
            </a:pPr>
            <a:r>
              <a:rPr lang="zh-CN" altLang="en-US" b="0" dirty="0">
                <a:latin typeface="+mn-ea"/>
                <a:ea typeface="+mn-ea"/>
              </a:rPr>
              <a:t>问题</a:t>
            </a:r>
            <a:endParaRPr lang="en-US" altLang="zh-CN" b="0" dirty="0">
              <a:latin typeface="+mn-ea"/>
              <a:ea typeface="+mn-ea"/>
            </a:endParaRPr>
          </a:p>
          <a:p>
            <a:pPr lvl="1">
              <a:lnSpc>
                <a:spcPct val="120000"/>
              </a:lnSpc>
              <a:spcAft>
                <a:spcPct val="20000"/>
              </a:spcAft>
              <a:buFont typeface="Wingdings" pitchFamily="2" charset="2"/>
              <a:buChar char="Ø"/>
            </a:pPr>
            <a:r>
              <a:rPr lang="zh-CN" altLang="en-US" b="0" dirty="0">
                <a:latin typeface="+mn-ea"/>
                <a:ea typeface="+mn-ea"/>
              </a:rPr>
              <a:t>图</a:t>
            </a:r>
            <a:r>
              <a:rPr lang="en-US" altLang="zh-CN" b="0" dirty="0">
                <a:latin typeface="+mn-ea"/>
                <a:ea typeface="+mn-ea"/>
              </a:rPr>
              <a:t>(e)</a:t>
            </a:r>
            <a:r>
              <a:rPr lang="zh-CN" altLang="en-US" b="0" dirty="0">
                <a:latin typeface="+mn-ea"/>
                <a:ea typeface="+mn-ea"/>
              </a:rPr>
              <a:t>进程</a:t>
            </a:r>
            <a:r>
              <a:rPr lang="en-US" altLang="zh-CN" b="0" dirty="0">
                <a:latin typeface="+mn-ea"/>
                <a:ea typeface="+mn-ea"/>
              </a:rPr>
              <a:t>B</a:t>
            </a:r>
            <a:r>
              <a:rPr lang="zh-CN" altLang="en-US" b="0" dirty="0">
                <a:latin typeface="+mn-ea"/>
                <a:ea typeface="+mn-ea"/>
              </a:rPr>
              <a:t>被挂起，之后加载进程</a:t>
            </a:r>
            <a:r>
              <a:rPr lang="en-US" altLang="zh-CN" b="0" dirty="0">
                <a:latin typeface="+mn-ea"/>
                <a:ea typeface="+mn-ea"/>
              </a:rPr>
              <a:t>D</a:t>
            </a:r>
            <a:r>
              <a:rPr lang="zh-CN" altLang="en-US" b="0" dirty="0">
                <a:latin typeface="+mn-ea"/>
                <a:ea typeface="+mn-ea"/>
              </a:rPr>
              <a:t>，需要</a:t>
            </a:r>
            <a:r>
              <a:rPr lang="en-US" altLang="zh-CN" b="0" dirty="0">
                <a:latin typeface="+mn-ea"/>
                <a:ea typeface="+mn-ea"/>
              </a:rPr>
              <a:t>5</a:t>
            </a:r>
            <a:r>
              <a:rPr lang="zh-CN" altLang="en-US" b="0" dirty="0">
                <a:latin typeface="+mn-ea"/>
                <a:ea typeface="+mn-ea"/>
              </a:rPr>
              <a:t>个页框，如何加载？</a:t>
            </a:r>
          </a:p>
          <a:p>
            <a:pPr lvl="1">
              <a:lnSpc>
                <a:spcPct val="120000"/>
              </a:lnSpc>
              <a:spcAft>
                <a:spcPct val="20000"/>
              </a:spcAft>
              <a:buFont typeface="Wingdings" pitchFamily="2" charset="2"/>
              <a:buChar char="Ø"/>
            </a:pPr>
            <a:r>
              <a:rPr lang="zh-CN" altLang="en-US" b="0" dirty="0">
                <a:latin typeface="+mn-ea"/>
                <a:ea typeface="+mn-ea"/>
              </a:rPr>
              <a:t>如何进行地址转换？</a:t>
            </a:r>
          </a:p>
          <a:p>
            <a:pPr lvl="1">
              <a:lnSpc>
                <a:spcPct val="120000"/>
              </a:lnSpc>
              <a:spcAft>
                <a:spcPct val="20000"/>
              </a:spcAft>
              <a:buFont typeface="Wingdings" pitchFamily="2" charset="2"/>
              <a:buChar char="Ø"/>
            </a:pPr>
            <a:endParaRPr lang="zh-CN" altLang="en-US" b="0" dirty="0">
              <a:solidFill>
                <a:srgbClr val="FF0000"/>
              </a:solidFill>
              <a:latin typeface="+mn-ea"/>
              <a:ea typeface="+mn-ea"/>
            </a:endParaRPr>
          </a:p>
          <a:p>
            <a:pPr>
              <a:spcAft>
                <a:spcPct val="20000"/>
              </a:spcAft>
              <a:buFont typeface="Wingdings" pitchFamily="2" charset="2"/>
              <a:buChar char="l"/>
            </a:pPr>
            <a:endParaRPr lang="zh-CN" altLang="en-US" b="0" dirty="0">
              <a:latin typeface="+mn-ea"/>
              <a:ea typeface="+mn-ea"/>
            </a:endParaRPr>
          </a:p>
          <a:p>
            <a:pPr>
              <a:spcAft>
                <a:spcPct val="20000"/>
              </a:spcAft>
              <a:buFont typeface="Wingdings" pitchFamily="2" charset="2"/>
              <a:buNone/>
            </a:pPr>
            <a:r>
              <a:rPr lang="zh-CN" altLang="en-US" sz="2400" b="0" dirty="0">
                <a:effectLst>
                  <a:outerShdw blurRad="38100" dist="38100" dir="2700000" algn="tl">
                    <a:srgbClr val="C0C0C0"/>
                  </a:outerShdw>
                </a:effectLst>
                <a:ea typeface="楷体_GB2312" pitchFamily="49" charset="-122"/>
              </a:rPr>
              <a:t>            </a:t>
            </a:r>
            <a:endParaRPr lang="zh-CN" altLang="en-US" sz="2400" b="0" dirty="0">
              <a:ea typeface="楷体_GB2312" pitchFamily="49" charset="-122"/>
            </a:endParaRPr>
          </a:p>
        </p:txBody>
      </p:sp>
      <p:sp>
        <p:nvSpPr>
          <p:cNvPr id="343043"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3.3.1 </a:t>
            </a:r>
            <a:r>
              <a:rPr kumimoji="0" lang="zh-CN" altLang="en-US" sz="4000" b="1" dirty="0">
                <a:solidFill>
                  <a:srgbClr val="FE0000"/>
                </a:solidFill>
                <a:ea typeface="黑体" pitchFamily="49" charset="-122"/>
                <a:cs typeface="Times New Roman" pitchFamily="18" charset="0"/>
              </a:rPr>
              <a:t>分页</a:t>
            </a:r>
          </a:p>
        </p:txBody>
      </p:sp>
      <p:pic>
        <p:nvPicPr>
          <p:cNvPr id="68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1306" y="1124744"/>
            <a:ext cx="4778197"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2614" y="3645024"/>
            <a:ext cx="108585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51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43042">
                                            <p:txEl>
                                              <p:pRg st="0" end="0"/>
                                            </p:txEl>
                                          </p:spTgt>
                                        </p:tgtEl>
                                        <p:attrNameLst>
                                          <p:attrName>style.visibility</p:attrName>
                                        </p:attrNameLst>
                                      </p:cBhvr>
                                      <p:to>
                                        <p:strVal val="visible"/>
                                      </p:to>
                                    </p:set>
                                    <p:animEffect transition="in" filter="circle(in)">
                                      <p:cBhvr>
                                        <p:cTn id="7" dur="2000"/>
                                        <p:tgtEl>
                                          <p:spTgt spid="3430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87106"/>
                                        </p:tgtEl>
                                        <p:attrNameLst>
                                          <p:attrName>style.visibility</p:attrName>
                                        </p:attrNameLst>
                                      </p:cBhvr>
                                      <p:to>
                                        <p:strVal val="visible"/>
                                      </p:to>
                                    </p:set>
                                    <p:animEffect transition="in" filter="circle(in)">
                                      <p:cBhvr>
                                        <p:cTn id="12" dur="2000"/>
                                        <p:tgtEl>
                                          <p:spTgt spid="68710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43042">
                                            <p:txEl>
                                              <p:pRg st="1" end="1"/>
                                            </p:txEl>
                                          </p:spTgt>
                                        </p:tgtEl>
                                        <p:attrNameLst>
                                          <p:attrName>style.visibility</p:attrName>
                                        </p:attrNameLst>
                                      </p:cBhvr>
                                      <p:to>
                                        <p:strVal val="visible"/>
                                      </p:to>
                                    </p:set>
                                    <p:animEffect transition="in" filter="circle(in)">
                                      <p:cBhvr>
                                        <p:cTn id="17" dur="2000"/>
                                        <p:tgtEl>
                                          <p:spTgt spid="34304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43042">
                                            <p:txEl>
                                              <p:pRg st="2" end="2"/>
                                            </p:txEl>
                                          </p:spTgt>
                                        </p:tgtEl>
                                        <p:attrNameLst>
                                          <p:attrName>style.visibility</p:attrName>
                                        </p:attrNameLst>
                                      </p:cBhvr>
                                      <p:to>
                                        <p:strVal val="visible"/>
                                      </p:to>
                                    </p:set>
                                    <p:animEffect transition="in" filter="circle(in)">
                                      <p:cBhvr>
                                        <p:cTn id="22" dur="2000"/>
                                        <p:tgtEl>
                                          <p:spTgt spid="34304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43042">
                                            <p:txEl>
                                              <p:pRg st="3" end="3"/>
                                            </p:txEl>
                                          </p:spTgt>
                                        </p:tgtEl>
                                        <p:attrNameLst>
                                          <p:attrName>style.visibility</p:attrName>
                                        </p:attrNameLst>
                                      </p:cBhvr>
                                      <p:to>
                                        <p:strVal val="visible"/>
                                      </p:to>
                                    </p:set>
                                    <p:animEffect transition="in" filter="circle(in)">
                                      <p:cBhvr>
                                        <p:cTn id="32" dur="2000"/>
                                        <p:tgtEl>
                                          <p:spTgt spid="3430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p:cNvSpPr>
          <p:nvPr>
            <p:ph type="body" sz="half" idx="4294967295"/>
          </p:nvPr>
        </p:nvSpPr>
        <p:spPr>
          <a:xfrm>
            <a:off x="0" y="1163638"/>
            <a:ext cx="8893175" cy="4929187"/>
          </a:xfrm>
        </p:spPr>
        <p:txBody>
          <a:bodyPr/>
          <a:lstStyle/>
          <a:p>
            <a:pPr>
              <a:lnSpc>
                <a:spcPct val="120000"/>
              </a:lnSpc>
              <a:spcAft>
                <a:spcPct val="20000"/>
              </a:spcAft>
              <a:buFont typeface="Wingdings" pitchFamily="2" charset="2"/>
              <a:buChar char="l"/>
            </a:pPr>
            <a:r>
              <a:rPr lang="zh-CN" altLang="en-US" dirty="0">
                <a:latin typeface="+mn-ea"/>
                <a:ea typeface="+mn-ea"/>
              </a:rPr>
              <a:t>页表</a:t>
            </a:r>
          </a:p>
          <a:p>
            <a:pPr lvl="1">
              <a:lnSpc>
                <a:spcPct val="120000"/>
              </a:lnSpc>
              <a:spcAft>
                <a:spcPct val="20000"/>
              </a:spcAft>
              <a:buFont typeface="Wingdings" pitchFamily="2" charset="2"/>
              <a:buChar char="Ø"/>
            </a:pPr>
            <a:r>
              <a:rPr lang="zh-CN" altLang="en-US" b="0" dirty="0">
                <a:latin typeface="+mn-ea"/>
                <a:ea typeface="+mn-ea"/>
              </a:rPr>
              <a:t>操作系统为每个进程维护一个页表</a:t>
            </a:r>
          </a:p>
          <a:p>
            <a:pPr lvl="1">
              <a:lnSpc>
                <a:spcPct val="120000"/>
              </a:lnSpc>
              <a:spcAft>
                <a:spcPct val="20000"/>
              </a:spcAft>
              <a:buFont typeface="Wingdings" pitchFamily="2" charset="2"/>
              <a:buChar char="Ø"/>
            </a:pPr>
            <a:r>
              <a:rPr lang="zh-CN" altLang="en-US" b="0" dirty="0">
                <a:latin typeface="+mn-ea"/>
                <a:ea typeface="+mn-ea"/>
              </a:rPr>
              <a:t>页表给出了该进程的每页所对应页框的位置</a:t>
            </a:r>
          </a:p>
          <a:p>
            <a:pPr lvl="1">
              <a:lnSpc>
                <a:spcPct val="120000"/>
              </a:lnSpc>
              <a:spcAft>
                <a:spcPct val="20000"/>
              </a:spcAft>
              <a:buFont typeface="Wingdings" pitchFamily="2" charset="2"/>
              <a:buChar char="Ø"/>
            </a:pPr>
            <a:r>
              <a:rPr lang="zh-CN" altLang="en-US" b="0" dirty="0">
                <a:latin typeface="+mn-ea"/>
                <a:ea typeface="+mn-ea"/>
              </a:rPr>
              <a:t>处理器必须知道如何访问当前进程的页表</a:t>
            </a:r>
          </a:p>
          <a:p>
            <a:pPr lvl="1">
              <a:lnSpc>
                <a:spcPct val="120000"/>
              </a:lnSpc>
              <a:spcAft>
                <a:spcPct val="20000"/>
              </a:spcAft>
              <a:buFont typeface="Wingdings" pitchFamily="2" charset="2"/>
              <a:buChar char="Ø"/>
            </a:pPr>
            <a:r>
              <a:rPr lang="zh-CN" altLang="en-US" b="0" dirty="0">
                <a:latin typeface="+mn-ea"/>
                <a:ea typeface="+mn-ea"/>
              </a:rPr>
              <a:t>逻辑地址到物理地址的转换由处理器硬件完成</a:t>
            </a:r>
          </a:p>
          <a:p>
            <a:pPr>
              <a:spcAft>
                <a:spcPct val="20000"/>
              </a:spcAft>
              <a:buFont typeface="Wingdings" pitchFamily="2" charset="2"/>
              <a:buNone/>
            </a:pPr>
            <a:endParaRPr lang="zh-CN" altLang="en-US" sz="2400" b="0" dirty="0">
              <a:ea typeface="楷体_GB2312" pitchFamily="49" charset="-122"/>
            </a:endParaRPr>
          </a:p>
          <a:p>
            <a:pPr>
              <a:spcAft>
                <a:spcPct val="20000"/>
              </a:spcAft>
              <a:buFont typeface="Wingdings" pitchFamily="2" charset="2"/>
              <a:buNone/>
            </a:pPr>
            <a:endParaRPr lang="en-US" altLang="zh-CN" sz="2400" b="0" dirty="0">
              <a:ea typeface="楷体_GB2312" pitchFamily="49" charset="-122"/>
            </a:endParaRPr>
          </a:p>
        </p:txBody>
      </p:sp>
      <p:sp>
        <p:nvSpPr>
          <p:cNvPr id="353283"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3.3.1 </a:t>
            </a:r>
            <a:r>
              <a:rPr kumimoji="0" lang="zh-CN" altLang="en-US" sz="4000" b="1" dirty="0">
                <a:solidFill>
                  <a:srgbClr val="FE0000"/>
                </a:solidFill>
                <a:ea typeface="黑体" pitchFamily="49" charset="-122"/>
                <a:cs typeface="Times New Roman" pitchFamily="18" charset="0"/>
              </a:rPr>
              <a:t>分页</a:t>
            </a:r>
          </a:p>
        </p:txBody>
      </p:sp>
      <p:pic>
        <p:nvPicPr>
          <p:cNvPr id="5" name="Picture 5"/>
          <p:cNvPicPr>
            <a:picLocks noChangeAspect="1"/>
          </p:cNvPicPr>
          <p:nvPr/>
        </p:nvPicPr>
        <p:blipFill>
          <a:blip r:embed="rId2"/>
          <a:stretch>
            <a:fillRect/>
          </a:stretch>
        </p:blipFill>
        <p:spPr>
          <a:xfrm>
            <a:off x="6754281" y="3789040"/>
            <a:ext cx="2282215" cy="2401546"/>
          </a:xfrm>
          <a:prstGeom prst="rect">
            <a:avLst/>
          </a:prstGeom>
        </p:spPr>
      </p:pic>
    </p:spTree>
    <p:extLst>
      <p:ext uri="{BB962C8B-B14F-4D97-AF65-F5344CB8AC3E}">
        <p14:creationId xmlns:p14="http://schemas.microsoft.com/office/powerpoint/2010/main" val="83769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3282">
                                            <p:txEl>
                                              <p:pRg st="0" end="0"/>
                                            </p:txEl>
                                          </p:spTgt>
                                        </p:tgtEl>
                                        <p:attrNameLst>
                                          <p:attrName>style.visibility</p:attrName>
                                        </p:attrNameLst>
                                      </p:cBhvr>
                                      <p:to>
                                        <p:strVal val="visible"/>
                                      </p:to>
                                    </p:set>
                                    <p:anim calcmode="lin" valueType="num">
                                      <p:cBhvr additive="base">
                                        <p:cTn id="7" dur="500" fill="hold"/>
                                        <p:tgtEl>
                                          <p:spTgt spid="3532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32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3282">
                                            <p:txEl>
                                              <p:pRg st="1" end="1"/>
                                            </p:txEl>
                                          </p:spTgt>
                                        </p:tgtEl>
                                        <p:attrNameLst>
                                          <p:attrName>style.visibility</p:attrName>
                                        </p:attrNameLst>
                                      </p:cBhvr>
                                      <p:to>
                                        <p:strVal val="visible"/>
                                      </p:to>
                                    </p:set>
                                    <p:anim calcmode="lin" valueType="num">
                                      <p:cBhvr additive="base">
                                        <p:cTn id="13" dur="500" fill="hold"/>
                                        <p:tgtEl>
                                          <p:spTgt spid="3532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32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53282">
                                            <p:txEl>
                                              <p:pRg st="2" end="2"/>
                                            </p:txEl>
                                          </p:spTgt>
                                        </p:tgtEl>
                                        <p:attrNameLst>
                                          <p:attrName>style.visibility</p:attrName>
                                        </p:attrNameLst>
                                      </p:cBhvr>
                                      <p:to>
                                        <p:strVal val="visible"/>
                                      </p:to>
                                    </p:set>
                                    <p:anim calcmode="lin" valueType="num">
                                      <p:cBhvr additive="base">
                                        <p:cTn id="19" dur="500" fill="hold"/>
                                        <p:tgtEl>
                                          <p:spTgt spid="35328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32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3282">
                                            <p:txEl>
                                              <p:pRg st="3" end="3"/>
                                            </p:txEl>
                                          </p:spTgt>
                                        </p:tgtEl>
                                        <p:attrNameLst>
                                          <p:attrName>style.visibility</p:attrName>
                                        </p:attrNameLst>
                                      </p:cBhvr>
                                      <p:to>
                                        <p:strVal val="visible"/>
                                      </p:to>
                                    </p:set>
                                    <p:anim calcmode="lin" valueType="num">
                                      <p:cBhvr additive="base">
                                        <p:cTn id="25" dur="500" fill="hold"/>
                                        <p:tgtEl>
                                          <p:spTgt spid="35328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32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53282">
                                            <p:txEl>
                                              <p:pRg st="4" end="4"/>
                                            </p:txEl>
                                          </p:spTgt>
                                        </p:tgtEl>
                                        <p:attrNameLst>
                                          <p:attrName>style.visibility</p:attrName>
                                        </p:attrNameLst>
                                      </p:cBhvr>
                                      <p:to>
                                        <p:strVal val="visible"/>
                                      </p:to>
                                    </p:set>
                                    <p:anim calcmode="lin" valueType="num">
                                      <p:cBhvr additive="base">
                                        <p:cTn id="31" dur="500" fill="hold"/>
                                        <p:tgtEl>
                                          <p:spTgt spid="35328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328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p:cNvSpPr>
          <p:nvPr>
            <p:ph type="body" idx="4294967295"/>
          </p:nvPr>
        </p:nvSpPr>
        <p:spPr>
          <a:xfrm>
            <a:off x="0" y="1052736"/>
            <a:ext cx="8820150" cy="4537075"/>
          </a:xfrm>
        </p:spPr>
        <p:txBody>
          <a:bodyPr/>
          <a:lstStyle/>
          <a:p>
            <a:pPr>
              <a:lnSpc>
                <a:spcPct val="120000"/>
              </a:lnSpc>
              <a:spcAft>
                <a:spcPct val="20000"/>
              </a:spcAft>
              <a:buFont typeface="Wingdings" pitchFamily="2" charset="2"/>
              <a:buChar char="l"/>
            </a:pPr>
            <a:r>
              <a:rPr lang="zh-CN" altLang="en-US" dirty="0">
                <a:latin typeface="+mn-ea"/>
                <a:ea typeface="+mn-ea"/>
              </a:rPr>
              <a:t>页表示例</a:t>
            </a:r>
          </a:p>
        </p:txBody>
      </p:sp>
      <p:sp>
        <p:nvSpPr>
          <p:cNvPr id="343043"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3.3.1 </a:t>
            </a:r>
            <a:r>
              <a:rPr kumimoji="0" lang="zh-CN" altLang="en-US" sz="4000" b="1" dirty="0">
                <a:solidFill>
                  <a:srgbClr val="FE0000"/>
                </a:solidFill>
                <a:ea typeface="黑体" pitchFamily="49" charset="-122"/>
                <a:cs typeface="Times New Roman" pitchFamily="18" charset="0"/>
              </a:rPr>
              <a:t>分页</a:t>
            </a:r>
          </a:p>
        </p:txBody>
      </p:sp>
      <p:pic>
        <p:nvPicPr>
          <p:cNvPr id="5" name="Picture 4" descr="f10.pdf">
            <a:extLst>
              <a:ext uri="{FF2B5EF4-FFF2-40B4-BE49-F238E27FC236}">
                <a16:creationId xmlns:a16="http://schemas.microsoft.com/office/drawing/2014/main" id="{51A7AA9E-93D4-6142-8A3D-802BF05A8516}"/>
              </a:ext>
            </a:extLst>
          </p:cNvPr>
          <p:cNvPicPr>
            <a:picLocks noChangeAspect="1"/>
          </p:cNvPicPr>
          <p:nvPr/>
        </p:nvPicPr>
        <p:blipFill>
          <a:blip r:embed="rId2"/>
          <a:srcRect l="9091" t="14118" r="4545" b="35294"/>
          <a:stretch>
            <a:fillRect/>
          </a:stretch>
        </p:blipFill>
        <p:spPr>
          <a:xfrm>
            <a:off x="304800" y="1752600"/>
            <a:ext cx="8455628" cy="3827215"/>
          </a:xfrm>
          <a:prstGeom prst="rect">
            <a:avLst/>
          </a:prstGeom>
        </p:spPr>
      </p:pic>
    </p:spTree>
    <p:extLst>
      <p:ext uri="{BB962C8B-B14F-4D97-AF65-F5344CB8AC3E}">
        <p14:creationId xmlns:p14="http://schemas.microsoft.com/office/powerpoint/2010/main" val="167208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3042">
                                            <p:txEl>
                                              <p:pRg st="0" end="0"/>
                                            </p:txEl>
                                          </p:spTgt>
                                        </p:tgtEl>
                                        <p:attrNameLst>
                                          <p:attrName>style.visibility</p:attrName>
                                        </p:attrNameLst>
                                      </p:cBhvr>
                                      <p:to>
                                        <p:strVal val="visible"/>
                                      </p:to>
                                    </p:set>
                                    <p:anim calcmode="lin" valueType="num">
                                      <p:cBhvr additive="base">
                                        <p:cTn id="7" dur="500" fill="hold"/>
                                        <p:tgtEl>
                                          <p:spTgt spid="3430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p:cNvSpPr>
          <p:nvPr>
            <p:ph type="body" idx="4294967295"/>
          </p:nvPr>
        </p:nvSpPr>
        <p:spPr>
          <a:xfrm>
            <a:off x="0" y="1052513"/>
            <a:ext cx="8820150" cy="4537075"/>
          </a:xfrm>
        </p:spPr>
        <p:txBody>
          <a:bodyPr/>
          <a:lstStyle/>
          <a:p>
            <a:pPr>
              <a:spcAft>
                <a:spcPct val="20000"/>
              </a:spcAft>
              <a:buFont typeface="Wingdings" pitchFamily="2" charset="2"/>
              <a:buChar char="l"/>
            </a:pPr>
            <a:r>
              <a:rPr lang="zh-CN" altLang="en-US" dirty="0">
                <a:latin typeface="+mn-ea"/>
                <a:ea typeface="+mn-ea"/>
              </a:rPr>
              <a:t>逻辑地址结构</a:t>
            </a:r>
            <a:endParaRPr lang="en-US" altLang="zh-CN" dirty="0">
              <a:latin typeface="+mn-ea"/>
              <a:ea typeface="+mn-ea"/>
            </a:endParaRPr>
          </a:p>
          <a:p>
            <a:pPr>
              <a:spcAft>
                <a:spcPct val="20000"/>
              </a:spcAft>
              <a:buFont typeface="Wingdings" pitchFamily="2" charset="2"/>
              <a:buChar char="l"/>
            </a:pPr>
            <a:endParaRPr lang="zh-CN" altLang="en-US" sz="1200" b="0" dirty="0">
              <a:latin typeface="+mn-ea"/>
              <a:ea typeface="+mn-ea"/>
            </a:endParaRPr>
          </a:p>
          <a:p>
            <a:pPr>
              <a:spcAft>
                <a:spcPct val="20000"/>
              </a:spcAft>
              <a:buFont typeface="Wingdings" pitchFamily="2" charset="2"/>
              <a:buNone/>
            </a:pPr>
            <a:r>
              <a:rPr lang="zh-CN" altLang="en-US" sz="2400" b="0" dirty="0">
                <a:ea typeface="楷体_GB2312" pitchFamily="49" charset="-122"/>
              </a:rPr>
              <a:t>                                 </a:t>
            </a:r>
            <a:r>
              <a:rPr lang="zh-CN" altLang="en-US" sz="2400" dirty="0">
                <a:solidFill>
                  <a:srgbClr val="FF0000"/>
                </a:solidFill>
                <a:ea typeface="楷体_GB2312" pitchFamily="49" charset="-122"/>
              </a:rPr>
              <a:t>页号</a:t>
            </a:r>
            <a:r>
              <a:rPr lang="en-US" altLang="zh-CN" sz="2400" b="0" dirty="0">
                <a:ea typeface="楷体_GB2312" pitchFamily="49" charset="-122"/>
              </a:rPr>
              <a:t>+</a:t>
            </a:r>
            <a:r>
              <a:rPr lang="zh-CN" altLang="en-US" sz="2400" dirty="0">
                <a:solidFill>
                  <a:srgbClr val="FF0000"/>
                </a:solidFill>
                <a:ea typeface="楷体_GB2312" pitchFamily="49" charset="-122"/>
              </a:rPr>
              <a:t>页内偏移量</a:t>
            </a:r>
            <a:r>
              <a:rPr lang="zh-CN" altLang="en-US" sz="2400" b="0" dirty="0">
                <a:ea typeface="楷体_GB2312" pitchFamily="49" charset="-122"/>
              </a:rPr>
              <a:t>（页内地址） </a:t>
            </a:r>
          </a:p>
        </p:txBody>
      </p:sp>
      <p:sp>
        <p:nvSpPr>
          <p:cNvPr id="348163"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3.3.1 </a:t>
            </a:r>
            <a:r>
              <a:rPr kumimoji="0" lang="zh-CN" altLang="en-US" sz="4000" b="1" dirty="0">
                <a:solidFill>
                  <a:srgbClr val="FE0000"/>
                </a:solidFill>
                <a:ea typeface="黑体" pitchFamily="49" charset="-122"/>
                <a:cs typeface="Times New Roman" pitchFamily="18" charset="0"/>
              </a:rPr>
              <a:t>分页</a:t>
            </a:r>
          </a:p>
        </p:txBody>
      </p:sp>
      <p:graphicFrame>
        <p:nvGraphicFramePr>
          <p:cNvPr id="348257" name="Group 97"/>
          <p:cNvGraphicFramePr>
            <a:graphicFrameLocks noGrp="1"/>
          </p:cNvGraphicFramePr>
          <p:nvPr/>
        </p:nvGraphicFramePr>
        <p:xfrm>
          <a:off x="1835150" y="3357563"/>
          <a:ext cx="5473700" cy="576263"/>
        </p:xfrm>
        <a:graphic>
          <a:graphicData uri="http://schemas.openxmlformats.org/drawingml/2006/table">
            <a:tbl>
              <a:tblPr/>
              <a:tblGrid>
                <a:gridCol w="3673475">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0" i="0" u="none" strike="noStrike" cap="none" normalizeH="0" baseline="0" dirty="0">
                          <a:ln>
                            <a:noFill/>
                          </a:ln>
                          <a:solidFill>
                            <a:schemeClr val="tx1"/>
                          </a:solidFill>
                          <a:effectLst/>
                          <a:latin typeface="楷体_GB2312" pitchFamily="49" charset="-122"/>
                          <a:ea typeface="楷体_GB2312" pitchFamily="49" charset="-122"/>
                        </a:rPr>
                        <a:t>页号</a:t>
                      </a:r>
                      <a:r>
                        <a:rPr kumimoji="0" lang="en-US" altLang="zh-CN" sz="2000" b="0" i="0" u="none" strike="noStrike" cap="none" normalizeH="0" baseline="0" dirty="0">
                          <a:ln>
                            <a:noFill/>
                          </a:ln>
                          <a:solidFill>
                            <a:schemeClr val="tx1"/>
                          </a:solidFill>
                          <a:effectLst/>
                          <a:latin typeface="楷体_GB2312" pitchFamily="49" charset="-122"/>
                          <a:ea typeface="楷体_GB2312" pitchFamily="49" charset="-122"/>
                        </a:rPr>
                        <a:t>P</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0" i="0" u="none" strike="noStrike" cap="none" normalizeH="0" baseline="0" dirty="0">
                          <a:ln>
                            <a:noFill/>
                          </a:ln>
                          <a:solidFill>
                            <a:schemeClr val="tx1"/>
                          </a:solidFill>
                          <a:effectLst/>
                          <a:latin typeface="楷体_GB2312" pitchFamily="49" charset="-122"/>
                          <a:ea typeface="楷体_GB2312" pitchFamily="49" charset="-122"/>
                        </a:rPr>
                        <a:t>页内偏移量</a:t>
                      </a:r>
                      <a:r>
                        <a:rPr kumimoji="0" lang="en-US" altLang="zh-CN" sz="2000" b="0" i="0" u="none" strike="noStrike" cap="none" normalizeH="0" baseline="0" dirty="0">
                          <a:ln>
                            <a:noFill/>
                          </a:ln>
                          <a:solidFill>
                            <a:schemeClr val="tx1"/>
                          </a:solidFill>
                          <a:effectLst/>
                          <a:latin typeface="楷体_GB2312" pitchFamily="49" charset="-122"/>
                          <a:ea typeface="楷体_GB2312" pitchFamily="49" charset="-122"/>
                        </a:rPr>
                        <a:t>W</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8258" name="Text Box 98"/>
          <p:cNvSpPr txBox="1">
            <a:spLocks noChangeArrowheads="1"/>
          </p:cNvSpPr>
          <p:nvPr/>
        </p:nvSpPr>
        <p:spPr bwMode="auto">
          <a:xfrm>
            <a:off x="1619250" y="292576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31</a:t>
            </a:r>
          </a:p>
        </p:txBody>
      </p:sp>
      <p:sp>
        <p:nvSpPr>
          <p:cNvPr id="348259" name="Text Box 99"/>
          <p:cNvSpPr txBox="1">
            <a:spLocks noChangeArrowheads="1"/>
          </p:cNvSpPr>
          <p:nvPr/>
        </p:nvSpPr>
        <p:spPr bwMode="auto">
          <a:xfrm>
            <a:off x="5076825" y="2960688"/>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348260" name="Text Box 100"/>
          <p:cNvSpPr txBox="1">
            <a:spLocks noChangeArrowheads="1"/>
          </p:cNvSpPr>
          <p:nvPr/>
        </p:nvSpPr>
        <p:spPr bwMode="auto">
          <a:xfrm>
            <a:off x="5508625" y="2960688"/>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11</a:t>
            </a:r>
          </a:p>
        </p:txBody>
      </p:sp>
      <p:sp>
        <p:nvSpPr>
          <p:cNvPr id="348261" name="Text Box 101"/>
          <p:cNvSpPr txBox="1">
            <a:spLocks noChangeArrowheads="1"/>
          </p:cNvSpPr>
          <p:nvPr/>
        </p:nvSpPr>
        <p:spPr bwMode="auto">
          <a:xfrm>
            <a:off x="7091363" y="29972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0</a:t>
            </a:r>
          </a:p>
        </p:txBody>
      </p:sp>
      <p:sp>
        <p:nvSpPr>
          <p:cNvPr id="348262" name="Text Box 102"/>
          <p:cNvSpPr txBox="1">
            <a:spLocks noChangeArrowheads="1"/>
          </p:cNvSpPr>
          <p:nvPr/>
        </p:nvSpPr>
        <p:spPr bwMode="auto">
          <a:xfrm>
            <a:off x="1692275" y="4724400"/>
            <a:ext cx="626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32</a:t>
            </a:r>
            <a:r>
              <a:rPr lang="zh-CN" altLang="en-US" dirty="0"/>
              <a:t>位机的分页存储系统逻辑地址结构示意图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8162">
                                            <p:txEl>
                                              <p:pRg st="0" end="0"/>
                                            </p:txEl>
                                          </p:spTgt>
                                        </p:tgtEl>
                                        <p:attrNameLst>
                                          <p:attrName>style.visibility</p:attrName>
                                        </p:attrNameLst>
                                      </p:cBhvr>
                                      <p:to>
                                        <p:strVal val="visible"/>
                                      </p:to>
                                    </p:set>
                                    <p:anim calcmode="lin" valueType="num">
                                      <p:cBhvr additive="base">
                                        <p:cTn id="7" dur="500" fill="hold"/>
                                        <p:tgtEl>
                                          <p:spTgt spid="3481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48162">
                                            <p:txEl>
                                              <p:pRg st="2" end="2"/>
                                            </p:txEl>
                                          </p:spTgt>
                                        </p:tgtEl>
                                        <p:attrNameLst>
                                          <p:attrName>style.visibility</p:attrName>
                                        </p:attrNameLst>
                                      </p:cBhvr>
                                      <p:to>
                                        <p:strVal val="visible"/>
                                      </p:to>
                                    </p:set>
                                    <p:animEffect transition="in" filter="circle(in)">
                                      <p:cBhvr>
                                        <p:cTn id="13" dur="2000"/>
                                        <p:tgtEl>
                                          <p:spTgt spid="34816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48257"/>
                                        </p:tgtEl>
                                        <p:attrNameLst>
                                          <p:attrName>style.visibility</p:attrName>
                                        </p:attrNameLst>
                                      </p:cBhvr>
                                      <p:to>
                                        <p:strVal val="visible"/>
                                      </p:to>
                                    </p:set>
                                    <p:animEffect transition="in" filter="circle(in)">
                                      <p:cBhvr>
                                        <p:cTn id="18" dur="2000"/>
                                        <p:tgtEl>
                                          <p:spTgt spid="348257"/>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48258"/>
                                        </p:tgtEl>
                                        <p:attrNameLst>
                                          <p:attrName>style.visibility</p:attrName>
                                        </p:attrNameLst>
                                      </p:cBhvr>
                                      <p:to>
                                        <p:strVal val="visible"/>
                                      </p:to>
                                    </p:set>
                                    <p:animEffect transition="in" filter="circle(in)">
                                      <p:cBhvr>
                                        <p:cTn id="21" dur="2000"/>
                                        <p:tgtEl>
                                          <p:spTgt spid="348258"/>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48259"/>
                                        </p:tgtEl>
                                        <p:attrNameLst>
                                          <p:attrName>style.visibility</p:attrName>
                                        </p:attrNameLst>
                                      </p:cBhvr>
                                      <p:to>
                                        <p:strVal val="visible"/>
                                      </p:to>
                                    </p:set>
                                    <p:animEffect transition="in" filter="circle(in)">
                                      <p:cBhvr>
                                        <p:cTn id="24" dur="2000"/>
                                        <p:tgtEl>
                                          <p:spTgt spid="348259"/>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48260"/>
                                        </p:tgtEl>
                                        <p:attrNameLst>
                                          <p:attrName>style.visibility</p:attrName>
                                        </p:attrNameLst>
                                      </p:cBhvr>
                                      <p:to>
                                        <p:strVal val="visible"/>
                                      </p:to>
                                    </p:set>
                                    <p:animEffect transition="in" filter="circle(in)">
                                      <p:cBhvr>
                                        <p:cTn id="27" dur="2000"/>
                                        <p:tgtEl>
                                          <p:spTgt spid="348260"/>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48261"/>
                                        </p:tgtEl>
                                        <p:attrNameLst>
                                          <p:attrName>style.visibility</p:attrName>
                                        </p:attrNameLst>
                                      </p:cBhvr>
                                      <p:to>
                                        <p:strVal val="visible"/>
                                      </p:to>
                                    </p:set>
                                    <p:animEffect transition="in" filter="circle(in)">
                                      <p:cBhvr>
                                        <p:cTn id="30" dur="2000"/>
                                        <p:tgtEl>
                                          <p:spTgt spid="348261"/>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48262"/>
                                        </p:tgtEl>
                                        <p:attrNameLst>
                                          <p:attrName>style.visibility</p:attrName>
                                        </p:attrNameLst>
                                      </p:cBhvr>
                                      <p:to>
                                        <p:strVal val="visible"/>
                                      </p:to>
                                    </p:set>
                                    <p:animEffect transition="in" filter="circle(in)">
                                      <p:cBhvr>
                                        <p:cTn id="35" dur="2000"/>
                                        <p:tgtEl>
                                          <p:spTgt spid="348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58" grpId="0"/>
      <p:bldP spid="348259" grpId="0"/>
      <p:bldP spid="348260" grpId="0"/>
      <p:bldP spid="348261" grpId="0"/>
      <p:bldP spid="3482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标题 1"/>
          <p:cNvSpPr>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3.0 </a:t>
            </a:r>
            <a:r>
              <a:rPr kumimoji="0" lang="zh-CN" altLang="en-US" sz="4000" b="1" dirty="0">
                <a:solidFill>
                  <a:srgbClr val="FE0000"/>
                </a:solidFill>
                <a:ea typeface="黑体" pitchFamily="49" charset="-122"/>
                <a:cs typeface="Times New Roman" pitchFamily="18" charset="0"/>
              </a:rPr>
              <a:t>程序的加载和链接</a:t>
            </a:r>
          </a:p>
        </p:txBody>
      </p:sp>
      <p:sp>
        <p:nvSpPr>
          <p:cNvPr id="567299" name="Rectangle 3"/>
          <p:cNvSpPr>
            <a:spLocks noGrp="1" noChangeArrowheads="1"/>
          </p:cNvSpPr>
          <p:nvPr>
            <p:ph type="body" idx="4294967295"/>
          </p:nvPr>
        </p:nvSpPr>
        <p:spPr>
          <a:xfrm>
            <a:off x="0" y="1054100"/>
            <a:ext cx="8280400" cy="4895850"/>
          </a:xfrm>
          <a:solidFill>
            <a:srgbClr val="FFFFFF"/>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Aft>
                <a:spcPct val="20000"/>
              </a:spcAft>
              <a:buFont typeface="Wingdings" pitchFamily="2" charset="2"/>
              <a:buChar char="l"/>
            </a:pPr>
            <a:r>
              <a:rPr lang="zh-CN" altLang="en-US" b="0" dirty="0">
                <a:solidFill>
                  <a:srgbClr val="000000"/>
                </a:solidFill>
                <a:latin typeface="黑体" pitchFamily="49" charset="-122"/>
                <a:ea typeface="黑体" pitchFamily="49" charset="-122"/>
              </a:rPr>
              <a:t>空间转化过程</a:t>
            </a:r>
          </a:p>
        </p:txBody>
      </p:sp>
      <p:grpSp>
        <p:nvGrpSpPr>
          <p:cNvPr id="567301" name="Group 3"/>
          <p:cNvGrpSpPr>
            <a:grpSpLocks/>
          </p:cNvGrpSpPr>
          <p:nvPr/>
        </p:nvGrpSpPr>
        <p:grpSpPr bwMode="auto">
          <a:xfrm>
            <a:off x="182563" y="1412875"/>
            <a:ext cx="8853487" cy="4891088"/>
            <a:chOff x="72" y="1095"/>
            <a:chExt cx="5577" cy="3081"/>
          </a:xfrm>
        </p:grpSpPr>
        <p:sp>
          <p:nvSpPr>
            <p:cNvPr id="15364" name="Rectangle 4"/>
            <p:cNvSpPr>
              <a:spLocks noChangeArrowheads="1"/>
            </p:cNvSpPr>
            <p:nvPr/>
          </p:nvSpPr>
          <p:spPr bwMode="auto">
            <a:xfrm>
              <a:off x="4779" y="1285"/>
              <a:ext cx="864" cy="2006"/>
            </a:xfrm>
            <a:prstGeom prst="rect">
              <a:avLst/>
            </a:prstGeom>
            <a:solidFill>
              <a:srgbClr val="FFFFFF"/>
            </a:solidFill>
            <a:ln w="12600">
              <a:solidFill>
                <a:srgbClr val="000099"/>
              </a:solidFill>
              <a:miter lim="800000"/>
              <a:headEnd/>
              <a:tailEnd/>
            </a:ln>
            <a:effectLst>
              <a:outerShdw dist="107933" dir="2700000" algn="ctr" rotWithShape="0">
                <a:srgbClr val="B2B2B2"/>
              </a:outerShdw>
            </a:effectLst>
          </p:spPr>
          <p:txBody>
            <a:bodyPr wrap="none" anchor="ctr"/>
            <a:lstStyle/>
            <a:p>
              <a:pPr fontAlgn="auto">
                <a:spcBef>
                  <a:spcPts val="0"/>
                </a:spcBef>
                <a:spcAft>
                  <a:spcPts val="0"/>
                </a:spcAft>
                <a:buFont typeface="Times New Roman" pitchFamily="16" charset="0"/>
                <a:buNone/>
                <a:defRPr/>
              </a:pPr>
              <a:endParaRPr kumimoji="0" lang="zh-CN" altLang="en-US" sz="1800">
                <a:latin typeface="Times New Roman" pitchFamily="16" charset="0"/>
                <a:ea typeface="+mn-ea"/>
              </a:endParaRPr>
            </a:p>
          </p:txBody>
        </p:sp>
        <p:sp>
          <p:nvSpPr>
            <p:cNvPr id="567303" name="Line 5"/>
            <p:cNvSpPr>
              <a:spLocks noChangeShapeType="1"/>
            </p:cNvSpPr>
            <p:nvPr/>
          </p:nvSpPr>
          <p:spPr bwMode="auto">
            <a:xfrm>
              <a:off x="4776" y="3280"/>
              <a:ext cx="872" cy="1"/>
            </a:xfrm>
            <a:prstGeom prst="line">
              <a:avLst/>
            </a:prstGeom>
            <a:noFill/>
            <a:ln w="50760">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304" name="Line 6"/>
            <p:cNvSpPr>
              <a:spLocks noChangeShapeType="1"/>
            </p:cNvSpPr>
            <p:nvPr/>
          </p:nvSpPr>
          <p:spPr bwMode="auto">
            <a:xfrm>
              <a:off x="4784" y="1280"/>
              <a:ext cx="856" cy="1"/>
            </a:xfrm>
            <a:prstGeom prst="line">
              <a:avLst/>
            </a:prstGeom>
            <a:noFill/>
            <a:ln w="50760">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Rectangle 7"/>
            <p:cNvSpPr>
              <a:spLocks noChangeArrowheads="1"/>
            </p:cNvSpPr>
            <p:nvPr/>
          </p:nvSpPr>
          <p:spPr bwMode="auto">
            <a:xfrm>
              <a:off x="72" y="1971"/>
              <a:ext cx="680" cy="1112"/>
            </a:xfrm>
            <a:prstGeom prst="rect">
              <a:avLst/>
            </a:prstGeom>
            <a:solidFill>
              <a:srgbClr val="FFFFCC"/>
            </a:solidFill>
            <a:ln>
              <a:noFill/>
            </a:ln>
            <a:effectLst>
              <a:outerShdw dist="107933" dir="2700000" algn="ctr" rotWithShape="0">
                <a:srgbClr val="808080">
                  <a:alpha val="50026"/>
                </a:srgbClr>
              </a:outerShdw>
            </a:effectLst>
          </p:spPr>
          <p:txBody>
            <a:bodyPr wrap="none" lIns="90360" tIns="44280" rIns="90360" bIns="44280" anchor="ctr"/>
            <a:lstStyle/>
            <a:p>
              <a:pPr fontAlgn="auto">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itchFamily="49" charset="0"/>
                  <a:ea typeface="+mn-ea"/>
                </a:rPr>
                <a:t>prog P</a:t>
              </a:r>
            </a:p>
            <a:p>
              <a:pPr fontAlgn="auto">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itchFamily="49" charset="0"/>
                  <a:ea typeface="+mn-ea"/>
                </a:rPr>
                <a:t>   :</a:t>
              </a:r>
            </a:p>
            <a:p>
              <a:pPr fontAlgn="auto">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itchFamily="49" charset="0"/>
                  <a:ea typeface="+mn-ea"/>
                </a:rPr>
                <a:t>   :</a:t>
              </a:r>
            </a:p>
            <a:p>
              <a:pPr fontAlgn="auto">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itchFamily="49" charset="0"/>
                  <a:ea typeface="+mn-ea"/>
                </a:rPr>
                <a:t>  foo()</a:t>
              </a:r>
            </a:p>
            <a:p>
              <a:pPr fontAlgn="auto">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itchFamily="49" charset="0"/>
                  <a:ea typeface="+mn-ea"/>
                </a:rPr>
                <a:t>   :</a:t>
              </a:r>
            </a:p>
            <a:p>
              <a:pPr fontAlgn="auto">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itchFamily="49" charset="0"/>
                  <a:ea typeface="+mn-ea"/>
                </a:rPr>
                <a:t>   :</a:t>
              </a:r>
            </a:p>
            <a:p>
              <a:pPr fontAlgn="auto">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00"/>
                  </a:solidFill>
                  <a:latin typeface="Courier New" pitchFamily="49" charset="0"/>
                  <a:ea typeface="+mn-ea"/>
                </a:rPr>
                <a:t>end P</a:t>
              </a:r>
            </a:p>
          </p:txBody>
        </p:sp>
        <p:sp>
          <p:nvSpPr>
            <p:cNvPr id="15368" name="Rectangle 8"/>
            <p:cNvSpPr>
              <a:spLocks noChangeArrowheads="1"/>
            </p:cNvSpPr>
            <p:nvPr/>
          </p:nvSpPr>
          <p:spPr bwMode="auto">
            <a:xfrm>
              <a:off x="976" y="1971"/>
              <a:ext cx="800" cy="1112"/>
            </a:xfrm>
            <a:prstGeom prst="rect">
              <a:avLst/>
            </a:prstGeom>
            <a:solidFill>
              <a:srgbClr val="FFFFCC"/>
            </a:solidFill>
            <a:ln>
              <a:noFill/>
            </a:ln>
            <a:effectLst>
              <a:outerShdw dist="107933" dir="2700000" algn="ctr" rotWithShape="0">
                <a:srgbClr val="808080">
                  <a:alpha val="50026"/>
                </a:srgbClr>
              </a:outerShdw>
            </a:effectLst>
          </p:spPr>
          <p:txBody>
            <a:bodyPr wrap="none" lIns="90360" tIns="44280" rIns="90360" bIns="44280" anchor="ctr"/>
            <a:lstStyle/>
            <a:p>
              <a:pP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a:solidFill>
                    <a:srgbClr val="000099"/>
                  </a:solidFill>
                  <a:latin typeface="Courier New" pitchFamily="49" charset="0"/>
                  <a:ea typeface="华文细黑" pitchFamily="2" charset="-122"/>
                </a:rPr>
                <a:t>P</a:t>
              </a:r>
              <a:r>
                <a:rPr kumimoji="0" lang="en-US" altLang="zh-CN" sz="1600" dirty="0">
                  <a:solidFill>
                    <a:srgbClr val="000099"/>
                  </a:solidFill>
                  <a:latin typeface="Courier New" pitchFamily="49" charset="0"/>
                  <a:ea typeface="华文细黑" pitchFamily="2" charset="-122"/>
                </a:rPr>
                <a:t>:</a:t>
              </a:r>
            </a:p>
            <a:p>
              <a:pP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a:solidFill>
                    <a:srgbClr val="000099"/>
                  </a:solidFill>
                  <a:latin typeface="Courier New" pitchFamily="49" charset="0"/>
                  <a:ea typeface="华文细黑" pitchFamily="2" charset="-122"/>
                </a:rPr>
                <a:t>  :</a:t>
              </a:r>
            </a:p>
            <a:p>
              <a:pPr>
                <a:lnSpc>
                  <a:spcPct val="9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a:solidFill>
                    <a:srgbClr val="000099"/>
                  </a:solidFill>
                  <a:latin typeface="Courier New" pitchFamily="49" charset="0"/>
                  <a:ea typeface="华文细黑" pitchFamily="2" charset="-122"/>
                </a:rPr>
                <a:t>push </a:t>
              </a:r>
              <a:r>
                <a:rPr kumimoji="0" lang="en-US" altLang="zh-CN" sz="1800" dirty="0">
                  <a:solidFill>
                    <a:srgbClr val="000099"/>
                  </a:solidFill>
                  <a:latin typeface="Courier New" pitchFamily="49" charset="0"/>
                  <a:ea typeface="华文细黑" pitchFamily="2" charset="-122"/>
                </a:rPr>
                <a:t>...</a:t>
              </a:r>
            </a:p>
            <a:p>
              <a:pP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err="1">
                  <a:solidFill>
                    <a:srgbClr val="000099"/>
                  </a:solidFill>
                  <a:latin typeface="Courier New" pitchFamily="49" charset="0"/>
                  <a:ea typeface="华文细黑" pitchFamily="2" charset="-122"/>
                </a:rPr>
                <a:t>inc</a:t>
              </a:r>
              <a:r>
                <a:rPr kumimoji="0" lang="en-US" altLang="zh-CN" sz="1600" b="1" dirty="0">
                  <a:solidFill>
                    <a:srgbClr val="000099"/>
                  </a:solidFill>
                  <a:latin typeface="Courier New" pitchFamily="49" charset="0"/>
                  <a:ea typeface="华文细黑" pitchFamily="2" charset="-122"/>
                </a:rPr>
                <a:t> </a:t>
              </a:r>
              <a:r>
                <a:rPr kumimoji="0" lang="en-US" altLang="zh-CN" sz="1800" dirty="0">
                  <a:solidFill>
                    <a:srgbClr val="000099"/>
                  </a:solidFill>
                  <a:latin typeface="Courier New" pitchFamily="49" charset="0"/>
                  <a:ea typeface="华文细黑" pitchFamily="2" charset="-122"/>
                </a:rPr>
                <a:t>...</a:t>
              </a:r>
              <a:endParaRPr kumimoji="0" lang="en-US" altLang="zh-CN" sz="1600" b="1" dirty="0">
                <a:solidFill>
                  <a:srgbClr val="000099"/>
                </a:solidFill>
                <a:latin typeface="Courier New" pitchFamily="49" charset="0"/>
                <a:ea typeface="华文细黑" pitchFamily="2" charset="-122"/>
              </a:endParaRPr>
            </a:p>
            <a:p>
              <a:pP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err="1">
                  <a:solidFill>
                    <a:srgbClr val="000099"/>
                  </a:solidFill>
                  <a:latin typeface="Courier New" pitchFamily="49" charset="0"/>
                  <a:ea typeface="华文细黑" pitchFamily="2" charset="-122"/>
                </a:rPr>
                <a:t>jmp</a:t>
              </a:r>
              <a:r>
                <a:rPr kumimoji="0" lang="en-US" altLang="zh-CN" sz="1600" b="1" dirty="0">
                  <a:solidFill>
                    <a:srgbClr val="000099"/>
                  </a:solidFill>
                  <a:latin typeface="Courier New" pitchFamily="49" charset="0"/>
                  <a:ea typeface="华文细黑" pitchFamily="2" charset="-122"/>
                </a:rPr>
                <a:t> _foo</a:t>
              </a:r>
            </a:p>
            <a:p>
              <a:pP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a:solidFill>
                    <a:srgbClr val="000099"/>
                  </a:solidFill>
                  <a:latin typeface="Courier New" pitchFamily="49" charset="0"/>
                  <a:ea typeface="华文细黑" pitchFamily="2" charset="-122"/>
                </a:rPr>
                <a:t>  :</a:t>
              </a:r>
            </a:p>
            <a:p>
              <a:pP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a:solidFill>
                    <a:srgbClr val="000099"/>
                  </a:solidFill>
                  <a:latin typeface="Courier New" pitchFamily="49" charset="0"/>
                  <a:ea typeface="华文细黑" pitchFamily="2" charset="-122"/>
                </a:rPr>
                <a:t>foo: ...</a:t>
              </a:r>
            </a:p>
          </p:txBody>
        </p:sp>
        <p:sp>
          <p:nvSpPr>
            <p:cNvPr id="15369" name="Rectangle 9"/>
            <p:cNvSpPr>
              <a:spLocks noChangeArrowheads="1"/>
            </p:cNvSpPr>
            <p:nvPr/>
          </p:nvSpPr>
          <p:spPr bwMode="auto">
            <a:xfrm>
              <a:off x="2152" y="1979"/>
              <a:ext cx="864" cy="1096"/>
            </a:xfrm>
            <a:prstGeom prst="rect">
              <a:avLst/>
            </a:prstGeom>
            <a:solidFill>
              <a:srgbClr val="CCFFFF"/>
            </a:solidFill>
            <a:ln w="19080">
              <a:solidFill>
                <a:srgbClr val="0033CC"/>
              </a:solidFill>
              <a:miter lim="800000"/>
              <a:headEnd/>
              <a:tailEnd/>
            </a:ln>
            <a:effectLst>
              <a:outerShdw dist="107933" dir="2700000" algn="ctr" rotWithShape="0">
                <a:srgbClr val="B2B2B2"/>
              </a:outerShdw>
            </a:effectLst>
          </p:spPr>
          <p:txBody>
            <a:bodyPr wrap="none" lIns="90360" tIns="44280" rIns="90360" bIns="44280" anchor="ctr"/>
            <a:lstStyle/>
            <a:p>
              <a:pP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a:solidFill>
                    <a:srgbClr val="000099"/>
                  </a:solidFill>
                  <a:latin typeface="Courier New" pitchFamily="49" charset="0"/>
                  <a:ea typeface="华文细黑" pitchFamily="2" charset="-122"/>
                </a:rPr>
                <a:t>  :</a:t>
              </a:r>
            </a:p>
            <a:p>
              <a:pPr>
                <a:lnSpc>
                  <a:spcPct val="9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a:solidFill>
                    <a:srgbClr val="000099"/>
                  </a:solidFill>
                  <a:latin typeface="Courier New" pitchFamily="49" charset="0"/>
                  <a:ea typeface="华文细黑" pitchFamily="2" charset="-122"/>
                </a:rPr>
                <a:t>push </a:t>
              </a:r>
              <a:r>
                <a:rPr kumimoji="0" lang="en-US" altLang="zh-CN" sz="1800" dirty="0">
                  <a:solidFill>
                    <a:srgbClr val="000099"/>
                  </a:solidFill>
                  <a:latin typeface="Courier New" pitchFamily="49" charset="0"/>
                  <a:ea typeface="华文细黑" pitchFamily="2" charset="-122"/>
                </a:rPr>
                <a:t>...</a:t>
              </a:r>
            </a:p>
            <a:p>
              <a:pP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err="1">
                  <a:solidFill>
                    <a:srgbClr val="000099"/>
                  </a:solidFill>
                  <a:latin typeface="Courier New" pitchFamily="49" charset="0"/>
                  <a:ea typeface="华文细黑" pitchFamily="2" charset="-122"/>
                </a:rPr>
                <a:t>inc</a:t>
              </a:r>
              <a:r>
                <a:rPr kumimoji="0" lang="en-US" altLang="zh-CN" sz="1600" b="1" dirty="0">
                  <a:solidFill>
                    <a:srgbClr val="000099"/>
                  </a:solidFill>
                  <a:latin typeface="Courier New" pitchFamily="49" charset="0"/>
                  <a:ea typeface="华文细黑" pitchFamily="2" charset="-122"/>
                </a:rPr>
                <a:t> </a:t>
              </a:r>
              <a:r>
                <a:rPr kumimoji="0" lang="en-US" altLang="zh-CN" sz="1800" dirty="0">
                  <a:solidFill>
                    <a:srgbClr val="000099"/>
                  </a:solidFill>
                  <a:latin typeface="Courier New" pitchFamily="49" charset="0"/>
                  <a:ea typeface="华文细黑" pitchFamily="2" charset="-122"/>
                </a:rPr>
                <a:t>...</a:t>
              </a:r>
              <a:endParaRPr kumimoji="0" lang="en-US" altLang="zh-CN" sz="1600" b="1" dirty="0">
                <a:solidFill>
                  <a:srgbClr val="000099"/>
                </a:solidFill>
                <a:latin typeface="Courier New" pitchFamily="49" charset="0"/>
                <a:ea typeface="华文细黑" pitchFamily="2" charset="-122"/>
              </a:endParaRPr>
            </a:p>
            <a:p>
              <a:pP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err="1">
                  <a:solidFill>
                    <a:srgbClr val="000099"/>
                  </a:solidFill>
                  <a:latin typeface="Courier New" pitchFamily="49" charset="0"/>
                  <a:ea typeface="华文细黑" pitchFamily="2" charset="-122"/>
                </a:rPr>
                <a:t>jmp</a:t>
              </a:r>
              <a:r>
                <a:rPr kumimoji="0" lang="en-US" altLang="zh-CN" sz="1600" b="1" dirty="0">
                  <a:solidFill>
                    <a:srgbClr val="000099"/>
                  </a:solidFill>
                  <a:latin typeface="Courier New" pitchFamily="49" charset="0"/>
                  <a:ea typeface="华文细黑" pitchFamily="2" charset="-122"/>
                </a:rPr>
                <a:t> 75</a:t>
              </a:r>
            </a:p>
            <a:p>
              <a:pP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a:solidFill>
                    <a:srgbClr val="000099"/>
                  </a:solidFill>
                  <a:latin typeface="Courier New" pitchFamily="49" charset="0"/>
                  <a:ea typeface="华文细黑" pitchFamily="2" charset="-122"/>
                </a:rPr>
                <a:t>  :</a:t>
              </a:r>
            </a:p>
            <a:p>
              <a:pP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dirty="0">
                  <a:solidFill>
                    <a:srgbClr val="000099"/>
                  </a:solidFill>
                  <a:latin typeface="Courier New" pitchFamily="49" charset="0"/>
                  <a:ea typeface="华文细黑" pitchFamily="2" charset="-122"/>
                </a:rPr>
                <a:t>...</a:t>
              </a:r>
            </a:p>
          </p:txBody>
        </p:sp>
        <p:sp>
          <p:nvSpPr>
            <p:cNvPr id="567308" name="Rectangle 10"/>
            <p:cNvSpPr>
              <a:spLocks noChangeArrowheads="1"/>
            </p:cNvSpPr>
            <p:nvPr/>
          </p:nvSpPr>
          <p:spPr bwMode="auto">
            <a:xfrm>
              <a:off x="1995" y="1892"/>
              <a:ext cx="19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0</a:t>
              </a:r>
            </a:p>
          </p:txBody>
        </p:sp>
        <p:sp>
          <p:nvSpPr>
            <p:cNvPr id="567309" name="Rectangle 11"/>
            <p:cNvSpPr>
              <a:spLocks noChangeArrowheads="1"/>
            </p:cNvSpPr>
            <p:nvPr/>
          </p:nvSpPr>
          <p:spPr bwMode="auto">
            <a:xfrm>
              <a:off x="1931" y="2868"/>
              <a:ext cx="26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75</a:t>
              </a:r>
            </a:p>
          </p:txBody>
        </p:sp>
        <p:sp>
          <p:nvSpPr>
            <p:cNvPr id="567310" name="Rectangle 12"/>
            <p:cNvSpPr>
              <a:spLocks noChangeArrowheads="1"/>
            </p:cNvSpPr>
            <p:nvPr/>
          </p:nvSpPr>
          <p:spPr bwMode="auto">
            <a:xfrm>
              <a:off x="4377" y="1892"/>
              <a:ext cx="42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1100</a:t>
              </a:r>
            </a:p>
          </p:txBody>
        </p:sp>
        <p:sp>
          <p:nvSpPr>
            <p:cNvPr id="567311" name="Rectangle 13"/>
            <p:cNvSpPr>
              <a:spLocks noChangeArrowheads="1"/>
            </p:cNvSpPr>
            <p:nvPr/>
          </p:nvSpPr>
          <p:spPr bwMode="auto">
            <a:xfrm>
              <a:off x="4377" y="2868"/>
              <a:ext cx="42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1175</a:t>
              </a:r>
            </a:p>
          </p:txBody>
        </p:sp>
        <p:sp>
          <p:nvSpPr>
            <p:cNvPr id="567312" name="Rectangle 14"/>
            <p:cNvSpPr>
              <a:spLocks noChangeArrowheads="1"/>
            </p:cNvSpPr>
            <p:nvPr/>
          </p:nvSpPr>
          <p:spPr bwMode="auto">
            <a:xfrm>
              <a:off x="4776" y="1467"/>
              <a:ext cx="864" cy="504"/>
            </a:xfrm>
            <a:prstGeom prst="rect">
              <a:avLst/>
            </a:prstGeom>
            <a:solidFill>
              <a:srgbClr val="CCFFFF"/>
            </a:solidFill>
            <a:ln w="25560">
              <a:solidFill>
                <a:srgbClr val="0033CC"/>
              </a:solidFill>
              <a:miter lim="800000"/>
              <a:headEnd/>
              <a:tailEnd/>
            </a:ln>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800">
                  <a:solidFill>
                    <a:srgbClr val="0066FF"/>
                  </a:solidFill>
                  <a:latin typeface="Arial" charset="0"/>
                  <a:ea typeface="华文细黑" pitchFamily="2" charset="-122"/>
                </a:rPr>
                <a:t>Library</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800">
                  <a:solidFill>
                    <a:srgbClr val="0066FF"/>
                  </a:solidFill>
                  <a:latin typeface="Arial" charset="0"/>
                  <a:ea typeface="华文细黑" pitchFamily="2" charset="-122"/>
                </a:rPr>
                <a:t>Routines</a:t>
              </a:r>
            </a:p>
          </p:txBody>
        </p:sp>
        <p:sp>
          <p:nvSpPr>
            <p:cNvPr id="567313" name="Rectangle 15"/>
            <p:cNvSpPr>
              <a:spLocks noChangeArrowheads="1"/>
            </p:cNvSpPr>
            <p:nvPr/>
          </p:nvSpPr>
          <p:spPr bwMode="auto">
            <a:xfrm>
              <a:off x="4377" y="1372"/>
              <a:ext cx="42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1000</a:t>
              </a:r>
            </a:p>
          </p:txBody>
        </p:sp>
        <p:sp>
          <p:nvSpPr>
            <p:cNvPr id="567314" name="Rectangle 16"/>
            <p:cNvSpPr>
              <a:spLocks noChangeArrowheads="1"/>
            </p:cNvSpPr>
            <p:nvPr/>
          </p:nvSpPr>
          <p:spPr bwMode="auto">
            <a:xfrm>
              <a:off x="3107" y="2868"/>
              <a:ext cx="34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175</a:t>
              </a:r>
            </a:p>
          </p:txBody>
        </p:sp>
        <p:sp>
          <p:nvSpPr>
            <p:cNvPr id="15377" name="Rectangle 17"/>
            <p:cNvSpPr>
              <a:spLocks noChangeArrowheads="1"/>
            </p:cNvSpPr>
            <p:nvPr/>
          </p:nvSpPr>
          <p:spPr bwMode="auto">
            <a:xfrm>
              <a:off x="3448" y="1475"/>
              <a:ext cx="864" cy="504"/>
            </a:xfrm>
            <a:prstGeom prst="rect">
              <a:avLst/>
            </a:prstGeom>
            <a:solidFill>
              <a:srgbClr val="CCFFFF"/>
            </a:solidFill>
            <a:ln w="19080">
              <a:solidFill>
                <a:srgbClr val="0033CC"/>
              </a:solidFill>
              <a:miter lim="800000"/>
              <a:headEnd/>
              <a:tailEnd/>
            </a:ln>
            <a:effectLst>
              <a:outerShdw dist="107933" dir="2700000" algn="ctr" rotWithShape="0">
                <a:srgbClr val="B2B2B2"/>
              </a:outerShdw>
            </a:effectLst>
          </p:spPr>
          <p:txBody>
            <a:bodyPr wrap="none" lIns="90360" tIns="44280" rIns="90360" bIns="44280" anchor="ctr"/>
            <a:lstStyle/>
            <a:p>
              <a:pPr algn="ctr" fontAlgn="auto">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800">
                  <a:solidFill>
                    <a:srgbClr val="0066FF"/>
                  </a:solidFill>
                  <a:latin typeface="Times New Roman" pitchFamily="16" charset="0"/>
                  <a:ea typeface="+mn-ea"/>
                </a:rPr>
                <a:t>Library</a:t>
              </a:r>
            </a:p>
            <a:p>
              <a:pPr algn="ctr" fontAlgn="auto">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800">
                  <a:solidFill>
                    <a:srgbClr val="0066FF"/>
                  </a:solidFill>
                  <a:latin typeface="Times New Roman" pitchFamily="16" charset="0"/>
                  <a:ea typeface="+mn-ea"/>
                </a:rPr>
                <a:t>Routines</a:t>
              </a:r>
            </a:p>
          </p:txBody>
        </p:sp>
        <p:sp>
          <p:nvSpPr>
            <p:cNvPr id="567316" name="Rectangle 18"/>
            <p:cNvSpPr>
              <a:spLocks noChangeArrowheads="1"/>
            </p:cNvSpPr>
            <p:nvPr/>
          </p:nvSpPr>
          <p:spPr bwMode="auto">
            <a:xfrm>
              <a:off x="3299" y="1372"/>
              <a:ext cx="19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0</a:t>
              </a:r>
            </a:p>
          </p:txBody>
        </p:sp>
        <p:sp>
          <p:nvSpPr>
            <p:cNvPr id="567317" name="Rectangle 19"/>
            <p:cNvSpPr>
              <a:spLocks noChangeArrowheads="1"/>
            </p:cNvSpPr>
            <p:nvPr/>
          </p:nvSpPr>
          <p:spPr bwMode="auto">
            <a:xfrm>
              <a:off x="3107" y="1892"/>
              <a:ext cx="34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100</a:t>
              </a:r>
            </a:p>
          </p:txBody>
        </p:sp>
        <p:grpSp>
          <p:nvGrpSpPr>
            <p:cNvPr id="567318" name="Group 20"/>
            <p:cNvGrpSpPr>
              <a:grpSpLocks/>
            </p:cNvGrpSpPr>
            <p:nvPr/>
          </p:nvGrpSpPr>
          <p:grpSpPr bwMode="auto">
            <a:xfrm>
              <a:off x="344" y="3169"/>
              <a:ext cx="832" cy="407"/>
              <a:chOff x="344" y="3169"/>
              <a:chExt cx="832" cy="407"/>
            </a:xfrm>
          </p:grpSpPr>
          <p:sp>
            <p:nvSpPr>
              <p:cNvPr id="567319" name="AutoShape 21"/>
              <p:cNvSpPr>
                <a:spLocks noChangeArrowheads="1"/>
              </p:cNvSpPr>
              <p:nvPr/>
            </p:nvSpPr>
            <p:spPr bwMode="auto">
              <a:xfrm rot="10800000">
                <a:off x="344" y="3170"/>
                <a:ext cx="420"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7320" name="AutoShape 22"/>
              <p:cNvSpPr>
                <a:spLocks/>
              </p:cNvSpPr>
              <p:nvPr/>
            </p:nvSpPr>
            <p:spPr bwMode="auto">
              <a:xfrm rot="10800000">
                <a:off x="757" y="3170"/>
                <a:ext cx="420"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9"/>
                      <a:pt x="9639" y="27"/>
                      <a:pt x="21548" y="-1"/>
                    </a:cubicBezTo>
                  </a:path>
                  <a:path w="21600" h="21599" stroke="0" extrusionOk="0">
                    <a:moveTo>
                      <a:pt x="0" y="21599"/>
                    </a:moveTo>
                    <a:cubicBezTo>
                      <a:pt x="0" y="9689"/>
                      <a:pt x="9639" y="27"/>
                      <a:pt x="21548" y="-1"/>
                    </a:cubicBezTo>
                    <a:lnTo>
                      <a:pt x="21600" y="21599"/>
                    </a:lnTo>
                    <a:close/>
                  </a:path>
                </a:pathLst>
              </a:custGeom>
              <a:noFill/>
              <a:ln w="25560">
                <a:solidFill>
                  <a:srgbClr val="0066FF"/>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67321" name="Group 23"/>
            <p:cNvGrpSpPr>
              <a:grpSpLocks/>
            </p:cNvGrpSpPr>
            <p:nvPr/>
          </p:nvGrpSpPr>
          <p:grpSpPr bwMode="auto">
            <a:xfrm>
              <a:off x="1512" y="3169"/>
              <a:ext cx="904" cy="407"/>
              <a:chOff x="1512" y="3169"/>
              <a:chExt cx="904" cy="407"/>
            </a:xfrm>
          </p:grpSpPr>
          <p:sp>
            <p:nvSpPr>
              <p:cNvPr id="567322" name="AutoShape 24"/>
              <p:cNvSpPr>
                <a:spLocks noChangeArrowheads="1"/>
              </p:cNvSpPr>
              <p:nvPr/>
            </p:nvSpPr>
            <p:spPr bwMode="auto">
              <a:xfrm rot="10800000">
                <a:off x="1513" y="3170"/>
                <a:ext cx="457"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7323" name="AutoShape 25"/>
              <p:cNvSpPr>
                <a:spLocks/>
              </p:cNvSpPr>
              <p:nvPr/>
            </p:nvSpPr>
            <p:spPr bwMode="auto">
              <a:xfrm rot="10800000">
                <a:off x="1961" y="3170"/>
                <a:ext cx="457"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8"/>
                      <a:pt x="9642" y="24"/>
                      <a:pt x="21552" y="-1"/>
                    </a:cubicBezTo>
                  </a:path>
                  <a:path w="21600" h="21599" stroke="0" extrusionOk="0">
                    <a:moveTo>
                      <a:pt x="0" y="21599"/>
                    </a:moveTo>
                    <a:cubicBezTo>
                      <a:pt x="0" y="9688"/>
                      <a:pt x="9642" y="24"/>
                      <a:pt x="21552" y="-1"/>
                    </a:cubicBezTo>
                    <a:lnTo>
                      <a:pt x="21600" y="21599"/>
                    </a:lnTo>
                    <a:close/>
                  </a:path>
                </a:pathLst>
              </a:custGeom>
              <a:noFill/>
              <a:ln w="25560">
                <a:solidFill>
                  <a:srgbClr val="0066FF"/>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67324" name="Group 26"/>
            <p:cNvGrpSpPr>
              <a:grpSpLocks/>
            </p:cNvGrpSpPr>
            <p:nvPr/>
          </p:nvGrpSpPr>
          <p:grpSpPr bwMode="auto">
            <a:xfrm>
              <a:off x="2784" y="3169"/>
              <a:ext cx="976" cy="407"/>
              <a:chOff x="2784" y="3169"/>
              <a:chExt cx="976" cy="407"/>
            </a:xfrm>
          </p:grpSpPr>
          <p:sp>
            <p:nvSpPr>
              <p:cNvPr id="567325" name="AutoShape 27"/>
              <p:cNvSpPr>
                <a:spLocks noChangeArrowheads="1"/>
              </p:cNvSpPr>
              <p:nvPr/>
            </p:nvSpPr>
            <p:spPr bwMode="auto">
              <a:xfrm rot="10800000">
                <a:off x="2784" y="3170"/>
                <a:ext cx="494"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7326" name="AutoShape 28"/>
              <p:cNvSpPr>
                <a:spLocks/>
              </p:cNvSpPr>
              <p:nvPr/>
            </p:nvSpPr>
            <p:spPr bwMode="auto">
              <a:xfrm rot="10800000">
                <a:off x="3267" y="3170"/>
                <a:ext cx="494"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6"/>
                      <a:pt x="9644" y="22"/>
                      <a:pt x="21556" y="-1"/>
                    </a:cubicBezTo>
                  </a:path>
                  <a:path w="21600" h="21599" stroke="0" extrusionOk="0">
                    <a:moveTo>
                      <a:pt x="0" y="21599"/>
                    </a:moveTo>
                    <a:cubicBezTo>
                      <a:pt x="0" y="9686"/>
                      <a:pt x="9644" y="22"/>
                      <a:pt x="21556" y="-1"/>
                    </a:cubicBezTo>
                    <a:lnTo>
                      <a:pt x="21600" y="21599"/>
                    </a:lnTo>
                    <a:close/>
                  </a:path>
                </a:pathLst>
              </a:custGeom>
              <a:noFill/>
              <a:ln w="25560">
                <a:solidFill>
                  <a:srgbClr val="0066FF"/>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67327" name="Rectangle 29"/>
            <p:cNvSpPr>
              <a:spLocks noChangeArrowheads="1"/>
            </p:cNvSpPr>
            <p:nvPr/>
          </p:nvSpPr>
          <p:spPr bwMode="auto">
            <a:xfrm>
              <a:off x="225" y="3635"/>
              <a:ext cx="8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800" dirty="0">
                  <a:solidFill>
                    <a:srgbClr val="000099"/>
                  </a:solidFill>
                  <a:latin typeface="Arial" charset="0"/>
                  <a:ea typeface="华文细黑" pitchFamily="2" charset="-122"/>
                </a:rPr>
                <a:t>Compilation</a:t>
              </a:r>
            </a:p>
          </p:txBody>
        </p:sp>
        <p:sp>
          <p:nvSpPr>
            <p:cNvPr id="567328" name="Rectangle 30"/>
            <p:cNvSpPr>
              <a:spLocks noChangeArrowheads="1"/>
            </p:cNvSpPr>
            <p:nvPr/>
          </p:nvSpPr>
          <p:spPr bwMode="auto">
            <a:xfrm>
              <a:off x="1538" y="3635"/>
              <a:ext cx="7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800">
                  <a:solidFill>
                    <a:srgbClr val="000099"/>
                  </a:solidFill>
                  <a:latin typeface="Arial" charset="0"/>
                  <a:ea typeface="华文细黑" pitchFamily="2" charset="-122"/>
                </a:rPr>
                <a:t>Assembly</a:t>
              </a:r>
            </a:p>
          </p:txBody>
        </p:sp>
        <p:sp>
          <p:nvSpPr>
            <p:cNvPr id="567329" name="Rectangle 31"/>
            <p:cNvSpPr>
              <a:spLocks noChangeArrowheads="1"/>
            </p:cNvSpPr>
            <p:nvPr/>
          </p:nvSpPr>
          <p:spPr bwMode="auto">
            <a:xfrm>
              <a:off x="2906" y="3635"/>
              <a:ext cx="57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800">
                  <a:solidFill>
                    <a:srgbClr val="000099"/>
                  </a:solidFill>
                  <a:latin typeface="Arial" charset="0"/>
                  <a:ea typeface="华文细黑" pitchFamily="2" charset="-122"/>
                </a:rPr>
                <a:t>Linking</a:t>
              </a:r>
            </a:p>
          </p:txBody>
        </p:sp>
        <p:sp>
          <p:nvSpPr>
            <p:cNvPr id="567330" name="Rectangle 32"/>
            <p:cNvSpPr>
              <a:spLocks noChangeArrowheads="1"/>
            </p:cNvSpPr>
            <p:nvPr/>
          </p:nvSpPr>
          <p:spPr bwMode="auto">
            <a:xfrm>
              <a:off x="4282" y="3635"/>
              <a:ext cx="62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800">
                  <a:solidFill>
                    <a:srgbClr val="FF00FF"/>
                  </a:solidFill>
                  <a:latin typeface="Arial" charset="0"/>
                  <a:ea typeface="华文细黑" pitchFamily="2" charset="-122"/>
                </a:rPr>
                <a:t>Loading</a:t>
              </a:r>
            </a:p>
          </p:txBody>
        </p:sp>
        <p:sp>
          <p:nvSpPr>
            <p:cNvPr id="567331" name="Rectangle 33"/>
            <p:cNvSpPr>
              <a:spLocks noChangeArrowheads="1"/>
            </p:cNvSpPr>
            <p:nvPr/>
          </p:nvSpPr>
          <p:spPr bwMode="auto">
            <a:xfrm>
              <a:off x="4776" y="1979"/>
              <a:ext cx="864" cy="1096"/>
            </a:xfrm>
            <a:prstGeom prst="rect">
              <a:avLst/>
            </a:prstGeom>
            <a:solidFill>
              <a:srgbClr val="CCFFFF"/>
            </a:solidFill>
            <a:ln w="19080">
              <a:solidFill>
                <a:srgbClr val="000099"/>
              </a:solidFill>
              <a:miter lim="800000"/>
              <a:headEnd/>
              <a:tailEnd/>
            </a:ln>
          </p:spPr>
          <p:txBody>
            <a:bodyPr wrap="none" lIns="90360" tIns="44280" rIns="90360" bIns="4428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  :</a:t>
              </a:r>
            </a:p>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  :</a:t>
              </a:r>
            </a:p>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jmp 1175</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1600" b="1">
                  <a:solidFill>
                    <a:srgbClr val="000099"/>
                  </a:solidFill>
                  <a:latin typeface="Courier New" pitchFamily="49" charset="0"/>
                  <a:ea typeface="华文细黑" pitchFamily="2" charset="-122"/>
                </a:rPr>
                <a:t>  ...</a:t>
              </a:r>
            </a:p>
          </p:txBody>
        </p:sp>
        <p:sp>
          <p:nvSpPr>
            <p:cNvPr id="15394" name="Rectangle 34"/>
            <p:cNvSpPr>
              <a:spLocks noChangeArrowheads="1"/>
            </p:cNvSpPr>
            <p:nvPr/>
          </p:nvSpPr>
          <p:spPr bwMode="auto">
            <a:xfrm>
              <a:off x="3448" y="1979"/>
              <a:ext cx="864" cy="1096"/>
            </a:xfrm>
            <a:prstGeom prst="rect">
              <a:avLst/>
            </a:prstGeom>
            <a:solidFill>
              <a:srgbClr val="CCFFFF"/>
            </a:solidFill>
            <a:ln w="19080">
              <a:solidFill>
                <a:srgbClr val="0033CC"/>
              </a:solidFill>
              <a:miter lim="800000"/>
              <a:headEnd/>
              <a:tailEnd/>
            </a:ln>
            <a:effectLst>
              <a:outerShdw dist="107933" dir="2700000" algn="ctr" rotWithShape="0">
                <a:srgbClr val="B2B2B2"/>
              </a:outerShdw>
            </a:effectLst>
          </p:spPr>
          <p:txBody>
            <a:bodyPr wrap="none" lIns="90360" tIns="44280" rIns="90360" bIns="44280" anchor="ctr"/>
            <a:lstStyle/>
            <a:p>
              <a:pPr fontAlgn="auto">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99"/>
                  </a:solidFill>
                  <a:latin typeface="Courier New" pitchFamily="49" charset="0"/>
                  <a:ea typeface="+mn-ea"/>
                </a:rPr>
                <a:t>  :</a:t>
              </a:r>
            </a:p>
            <a:p>
              <a:pPr fontAlgn="auto">
                <a:lnSpc>
                  <a:spcPct val="90000"/>
                </a:lnSpc>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99"/>
                  </a:solidFill>
                  <a:latin typeface="Courier New" pitchFamily="49" charset="0"/>
                  <a:ea typeface="+mn-ea"/>
                </a:rPr>
                <a:t>  :</a:t>
              </a:r>
            </a:p>
            <a:p>
              <a:pPr fontAlgn="auto">
                <a:lnSpc>
                  <a:spcPct val="90000"/>
                </a:lnSpc>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99"/>
                  </a:solidFill>
                  <a:latin typeface="Courier New" pitchFamily="49" charset="0"/>
                  <a:ea typeface="+mn-ea"/>
                </a:rPr>
                <a:t>  :</a:t>
              </a:r>
            </a:p>
            <a:p>
              <a:pPr fontAlgn="auto">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99"/>
                  </a:solidFill>
                  <a:latin typeface="Courier New" pitchFamily="49" charset="0"/>
                  <a:ea typeface="+mn-ea"/>
                </a:rPr>
                <a:t>jmp 175</a:t>
              </a:r>
            </a:p>
            <a:p>
              <a:pPr fontAlgn="auto">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99"/>
                  </a:solidFill>
                  <a:latin typeface="Courier New" pitchFamily="49" charset="0"/>
                  <a:ea typeface="+mn-ea"/>
                </a:rPr>
                <a:t>  :</a:t>
              </a:r>
            </a:p>
            <a:p>
              <a:pPr fontAlgn="auto">
                <a:spcBef>
                  <a:spcPts val="0"/>
                </a:spcBef>
                <a:spcAft>
                  <a:spcPts val="0"/>
                </a:spcAf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600" b="1">
                  <a:solidFill>
                    <a:srgbClr val="000099"/>
                  </a:solidFill>
                  <a:latin typeface="Courier New" pitchFamily="49" charset="0"/>
                  <a:ea typeface="+mn-ea"/>
                </a:rPr>
                <a:t>  ...</a:t>
              </a:r>
            </a:p>
          </p:txBody>
        </p:sp>
        <p:sp>
          <p:nvSpPr>
            <p:cNvPr id="567333" name="Line 35"/>
            <p:cNvSpPr>
              <a:spLocks noChangeShapeType="1"/>
            </p:cNvSpPr>
            <p:nvPr/>
          </p:nvSpPr>
          <p:spPr bwMode="auto">
            <a:xfrm flipV="1">
              <a:off x="5648" y="1103"/>
              <a:ext cx="1" cy="2330"/>
            </a:xfrm>
            <a:prstGeom prst="line">
              <a:avLst/>
            </a:prstGeom>
            <a:noFill/>
            <a:ln w="50760">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7334" name="Line 36"/>
            <p:cNvSpPr>
              <a:spLocks noChangeShapeType="1"/>
            </p:cNvSpPr>
            <p:nvPr/>
          </p:nvSpPr>
          <p:spPr bwMode="auto">
            <a:xfrm flipV="1">
              <a:off x="4784" y="1095"/>
              <a:ext cx="1" cy="2338"/>
            </a:xfrm>
            <a:prstGeom prst="line">
              <a:avLst/>
            </a:prstGeom>
            <a:noFill/>
            <a:ln w="50760">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7335" name="Group 37"/>
            <p:cNvGrpSpPr>
              <a:grpSpLocks/>
            </p:cNvGrpSpPr>
            <p:nvPr/>
          </p:nvGrpSpPr>
          <p:grpSpPr bwMode="auto">
            <a:xfrm>
              <a:off x="4008" y="3112"/>
              <a:ext cx="1152" cy="464"/>
              <a:chOff x="4008" y="3112"/>
              <a:chExt cx="1152" cy="464"/>
            </a:xfrm>
          </p:grpSpPr>
          <p:sp>
            <p:nvSpPr>
              <p:cNvPr id="567336" name="AutoShape 38"/>
              <p:cNvSpPr>
                <a:spLocks noChangeArrowheads="1"/>
              </p:cNvSpPr>
              <p:nvPr/>
            </p:nvSpPr>
            <p:spPr bwMode="auto">
              <a:xfrm rot="10800000">
                <a:off x="4009" y="3169"/>
                <a:ext cx="585"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56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7337" name="AutoShape 39"/>
              <p:cNvSpPr>
                <a:spLocks noChangeArrowheads="1"/>
              </p:cNvSpPr>
              <p:nvPr/>
            </p:nvSpPr>
            <p:spPr bwMode="auto">
              <a:xfrm rot="10800000">
                <a:off x="4576" y="3169"/>
                <a:ext cx="585" cy="40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3"/>
                      <a:pt x="9648" y="18"/>
                      <a:pt x="21563" y="-1"/>
                    </a:cubicBezTo>
                  </a:path>
                  <a:path w="21600" h="21599" stroke="0" extrusionOk="0">
                    <a:moveTo>
                      <a:pt x="0" y="21599"/>
                    </a:moveTo>
                    <a:cubicBezTo>
                      <a:pt x="0" y="9683"/>
                      <a:pt x="9648" y="18"/>
                      <a:pt x="21563" y="-1"/>
                    </a:cubicBezTo>
                    <a:lnTo>
                      <a:pt x="21600" y="21599"/>
                    </a:lnTo>
                    <a:close/>
                  </a:path>
                </a:pathLst>
              </a:custGeom>
              <a:noFill/>
              <a:ln w="2556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7338" name="Line 40"/>
              <p:cNvSpPr>
                <a:spLocks noChangeShapeType="1"/>
              </p:cNvSpPr>
              <p:nvPr/>
            </p:nvSpPr>
            <p:spPr bwMode="auto">
              <a:xfrm flipV="1">
                <a:off x="5152" y="3111"/>
                <a:ext cx="1" cy="114"/>
              </a:xfrm>
              <a:prstGeom prst="line">
                <a:avLst/>
              </a:prstGeom>
              <a:noFill/>
              <a:ln w="19080">
                <a:solidFill>
                  <a:srgbClr val="FF00FF"/>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67339" name="Text Box 41"/>
            <p:cNvSpPr txBox="1">
              <a:spLocks noChangeArrowheads="1"/>
            </p:cNvSpPr>
            <p:nvPr/>
          </p:nvSpPr>
          <p:spPr bwMode="auto">
            <a:xfrm>
              <a:off x="3906" y="3888"/>
              <a:ext cx="17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itchFamily="18" charset="0"/>
                  <a:ea typeface="宋体"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itchFamily="18" charset="0"/>
                  <a:ea typeface="宋体"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itchFamily="18" charset="0"/>
                  <a:ea typeface="宋体"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itchFamily="18" charset="0"/>
                  <a:ea typeface="宋体"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itchFamily="18" charset="0"/>
                  <a:ea typeface="宋体" charset="-122"/>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itchFamily="18" charset="0"/>
                  <a:ea typeface="宋体" charset="-122"/>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itchFamily="18" charset="0"/>
                  <a:ea typeface="宋体" charset="-122"/>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itchFamily="18" charset="0"/>
                  <a:ea typeface="宋体" charset="-122"/>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tx1"/>
                  </a:solidFill>
                  <a:latin typeface="Times New Roman" pitchFamily="18" charset="0"/>
                  <a:ea typeface="宋体" charset="-122"/>
                </a:defRPr>
              </a:lvl9pPr>
            </a:lstStyle>
            <a:p>
              <a:r>
                <a:rPr kumimoji="0" lang="en-US" altLang="zh-CN">
                  <a:solidFill>
                    <a:srgbClr val="FF00FF"/>
                  </a:solidFill>
                </a:rPr>
                <a:t>(program relocation)</a:t>
              </a:r>
            </a:p>
          </p:txBody>
        </p:sp>
      </p:grpSp>
      <p:sp>
        <p:nvSpPr>
          <p:cNvPr id="5" name="灯片编号占位符 4"/>
          <p:cNvSpPr txBox="1">
            <a:spLocks noGrp="1"/>
          </p:cNvSpPr>
          <p:nvPr/>
        </p:nvSpPr>
        <p:spPr>
          <a:xfrm>
            <a:off x="6621463" y="6030913"/>
            <a:ext cx="2133600" cy="365125"/>
          </a:xfrm>
          <a:prstGeom prst="rect">
            <a:avLst/>
          </a:prstGeom>
          <a:noFill/>
        </p:spPr>
        <p:txBody>
          <a:bodyPr anchor="ctr"/>
          <a:lstStyle/>
          <a:p>
            <a:pPr algn="r" fontAlgn="auto">
              <a:spcBef>
                <a:spcPts val="0"/>
              </a:spcBef>
              <a:spcAft>
                <a:spcPts val="0"/>
              </a:spcAft>
              <a:defRPr/>
            </a:pPr>
            <a:fld id="{75FF0930-9358-48D8-88A1-3C0CF09DDD58}" type="slidenum">
              <a:rPr kumimoji="0" lang="zh-CN" altLang="en-US" sz="1200">
                <a:solidFill>
                  <a:schemeClr val="tx1">
                    <a:tint val="75000"/>
                  </a:schemeClr>
                </a:solidFill>
                <a:latin typeface="Arial Unicode MS" pitchFamily="34" charset="-122"/>
                <a:ea typeface="华文细黑" pitchFamily="2" charset="-122"/>
              </a:rPr>
              <a:pPr algn="r" fontAlgn="auto">
                <a:spcBef>
                  <a:spcPts val="0"/>
                </a:spcBef>
                <a:spcAft>
                  <a:spcPts val="0"/>
                </a:spcAft>
                <a:defRPr/>
              </a:pPr>
              <a:t>9</a:t>
            </a:fld>
            <a:endParaRPr kumimoji="0" lang="zh-CN" altLang="en-US" sz="1200">
              <a:solidFill>
                <a:schemeClr val="tx1">
                  <a:tint val="75000"/>
                </a:schemeClr>
              </a:solidFill>
              <a:latin typeface="Arial Unicode MS" pitchFamily="34" charset="-122"/>
              <a:ea typeface="华文细黑" pitchFamily="2" charset="-122"/>
            </a:endParaRPr>
          </a:p>
        </p:txBody>
      </p:sp>
    </p:spTree>
    <p:extLst>
      <p:ext uri="{BB962C8B-B14F-4D97-AF65-F5344CB8AC3E}">
        <p14:creationId xmlns:p14="http://schemas.microsoft.com/office/powerpoint/2010/main" val="296828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7299">
                                            <p:txEl>
                                              <p:pRg st="0" end="0"/>
                                            </p:txEl>
                                          </p:spTgt>
                                        </p:tgtEl>
                                        <p:attrNameLst>
                                          <p:attrName>style.visibility</p:attrName>
                                        </p:attrNameLst>
                                      </p:cBhvr>
                                      <p:to>
                                        <p:strVal val="visible"/>
                                      </p:to>
                                    </p:set>
                                    <p:anim calcmode="lin" valueType="num">
                                      <p:cBhvr additive="base">
                                        <p:cTn id="7" dur="500" fill="hold"/>
                                        <p:tgtEl>
                                          <p:spTgt spid="567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7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67301"/>
                                        </p:tgtEl>
                                        <p:attrNameLst>
                                          <p:attrName>style.visibility</p:attrName>
                                        </p:attrNameLst>
                                      </p:cBhvr>
                                      <p:to>
                                        <p:strVal val="visible"/>
                                      </p:to>
                                    </p:set>
                                    <p:animEffect transition="in" filter="circle(in)">
                                      <p:cBhvr>
                                        <p:cTn id="13" dur="2000"/>
                                        <p:tgtEl>
                                          <p:spTgt spid="567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p:cNvSpPr>
          <p:nvPr>
            <p:ph type="body" idx="4294967295"/>
          </p:nvPr>
        </p:nvSpPr>
        <p:spPr>
          <a:xfrm>
            <a:off x="0" y="1052513"/>
            <a:ext cx="8820150" cy="4537075"/>
          </a:xfrm>
        </p:spPr>
        <p:txBody>
          <a:bodyPr/>
          <a:lstStyle/>
          <a:p>
            <a:pPr>
              <a:spcAft>
                <a:spcPct val="20000"/>
              </a:spcAft>
              <a:buFont typeface="Wingdings" pitchFamily="2" charset="2"/>
              <a:buChar char="l"/>
            </a:pPr>
            <a:r>
              <a:rPr lang="zh-CN" altLang="en-US" dirty="0">
                <a:latin typeface="+mn-ea"/>
                <a:ea typeface="+mn-ea"/>
              </a:rPr>
              <a:t>逻辑地址示例</a:t>
            </a:r>
          </a:p>
          <a:p>
            <a:pPr>
              <a:spcAft>
                <a:spcPct val="20000"/>
              </a:spcAft>
              <a:buFont typeface="Wingdings" pitchFamily="2" charset="2"/>
              <a:buNone/>
            </a:pPr>
            <a:r>
              <a:rPr lang="zh-CN" altLang="en-US" sz="2400" b="0" dirty="0">
                <a:ea typeface="楷体_GB2312" pitchFamily="49" charset="-122"/>
              </a:rPr>
              <a:t>                                 </a:t>
            </a:r>
          </a:p>
        </p:txBody>
      </p:sp>
      <p:sp>
        <p:nvSpPr>
          <p:cNvPr id="348163"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3.3.1 </a:t>
            </a:r>
            <a:r>
              <a:rPr kumimoji="0" lang="zh-CN" altLang="en-US" sz="4000" b="1" dirty="0">
                <a:solidFill>
                  <a:srgbClr val="FE0000"/>
                </a:solidFill>
                <a:ea typeface="黑体" pitchFamily="49" charset="-122"/>
                <a:cs typeface="Times New Roman" pitchFamily="18" charset="0"/>
              </a:rPr>
              <a:t>分页</a:t>
            </a:r>
          </a:p>
        </p:txBody>
      </p:sp>
      <p:pic>
        <p:nvPicPr>
          <p:cNvPr id="3" name="图片 2">
            <a:extLst>
              <a:ext uri="{FF2B5EF4-FFF2-40B4-BE49-F238E27FC236}">
                <a16:creationId xmlns:a16="http://schemas.microsoft.com/office/drawing/2014/main" id="{4FAE954E-7D8D-4F7C-B8AE-B48B525CD34A}"/>
              </a:ext>
            </a:extLst>
          </p:cNvPr>
          <p:cNvPicPr>
            <a:picLocks noChangeAspect="1"/>
          </p:cNvPicPr>
          <p:nvPr/>
        </p:nvPicPr>
        <p:blipFill>
          <a:blip r:embed="rId2"/>
          <a:stretch>
            <a:fillRect/>
          </a:stretch>
        </p:blipFill>
        <p:spPr>
          <a:xfrm>
            <a:off x="2281524" y="1484784"/>
            <a:ext cx="4580952" cy="4647619"/>
          </a:xfrm>
          <a:prstGeom prst="rect">
            <a:avLst/>
          </a:prstGeom>
        </p:spPr>
      </p:pic>
    </p:spTree>
    <p:extLst>
      <p:ext uri="{BB962C8B-B14F-4D97-AF65-F5344CB8AC3E}">
        <p14:creationId xmlns:p14="http://schemas.microsoft.com/office/powerpoint/2010/main" val="71643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8162">
                                            <p:txEl>
                                              <p:pRg st="0" end="0"/>
                                            </p:txEl>
                                          </p:spTgt>
                                        </p:tgtEl>
                                        <p:attrNameLst>
                                          <p:attrName>style.visibility</p:attrName>
                                        </p:attrNameLst>
                                      </p:cBhvr>
                                      <p:to>
                                        <p:strVal val="visible"/>
                                      </p:to>
                                    </p:set>
                                    <p:anim calcmode="lin" valueType="num">
                                      <p:cBhvr additive="base">
                                        <p:cTn id="7" dur="500" fill="hold"/>
                                        <p:tgtEl>
                                          <p:spTgt spid="3481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p:cNvSpPr>
          <p:nvPr>
            <p:ph type="body" sz="half" idx="4294967295"/>
          </p:nvPr>
        </p:nvSpPr>
        <p:spPr>
          <a:xfrm>
            <a:off x="0" y="1163638"/>
            <a:ext cx="8893175" cy="4929187"/>
          </a:xfrm>
        </p:spPr>
        <p:txBody>
          <a:bodyPr/>
          <a:lstStyle/>
          <a:p>
            <a:pPr>
              <a:spcAft>
                <a:spcPct val="20000"/>
              </a:spcAft>
              <a:buFont typeface="Wingdings" pitchFamily="2" charset="2"/>
              <a:buChar char="l"/>
            </a:pPr>
            <a:r>
              <a:rPr lang="zh-CN" altLang="en-US" dirty="0">
                <a:latin typeface="+mn-ea"/>
                <a:ea typeface="+mn-ea"/>
              </a:rPr>
              <a:t>页号与页内地址的计算</a:t>
            </a:r>
          </a:p>
          <a:p>
            <a:pPr>
              <a:spcAft>
                <a:spcPct val="20000"/>
              </a:spcAft>
              <a:buFont typeface="Wingdings" pitchFamily="2" charset="2"/>
              <a:buNone/>
            </a:pPr>
            <a:r>
              <a:rPr lang="zh-CN" altLang="en-US" sz="2000" b="0" dirty="0">
                <a:latin typeface="+mn-ea"/>
                <a:ea typeface="+mn-ea"/>
              </a:rPr>
              <a:t>        </a:t>
            </a:r>
            <a:r>
              <a:rPr lang="zh-CN" altLang="en-US" sz="2400" b="0" dirty="0">
                <a:latin typeface="+mn-ea"/>
                <a:ea typeface="+mn-ea"/>
              </a:rPr>
              <a:t>对于某特定机器，其地址结构是一定的。若给定一个逻辑地址空间中的地址为</a:t>
            </a:r>
            <a:r>
              <a:rPr lang="en-US" altLang="zh-CN" sz="2400" b="0" dirty="0">
                <a:latin typeface="+mn-ea"/>
                <a:ea typeface="+mn-ea"/>
              </a:rPr>
              <a:t>A</a:t>
            </a:r>
            <a:r>
              <a:rPr lang="zh-CN" altLang="en-US" sz="2400" b="0" dirty="0">
                <a:latin typeface="+mn-ea"/>
                <a:ea typeface="+mn-ea"/>
              </a:rPr>
              <a:t>，页面的大小为</a:t>
            </a:r>
            <a:r>
              <a:rPr lang="en-US" altLang="zh-CN" sz="2400" b="0" dirty="0">
                <a:latin typeface="+mn-ea"/>
                <a:ea typeface="+mn-ea"/>
              </a:rPr>
              <a:t>L</a:t>
            </a:r>
            <a:r>
              <a:rPr lang="zh-CN" altLang="en-US" sz="2400" b="0" dirty="0">
                <a:latin typeface="+mn-ea"/>
                <a:ea typeface="+mn-ea"/>
              </a:rPr>
              <a:t>，则页号</a:t>
            </a:r>
            <a:r>
              <a:rPr lang="en-US" altLang="zh-CN" sz="2400" b="0" dirty="0">
                <a:latin typeface="+mn-ea"/>
                <a:ea typeface="+mn-ea"/>
              </a:rPr>
              <a:t>P</a:t>
            </a:r>
            <a:r>
              <a:rPr lang="zh-CN" altLang="en-US" sz="2400" b="0" dirty="0">
                <a:latin typeface="+mn-ea"/>
                <a:ea typeface="+mn-ea"/>
              </a:rPr>
              <a:t>和页内地址</a:t>
            </a:r>
            <a:r>
              <a:rPr lang="en-US" altLang="zh-CN" sz="2400" b="0" dirty="0">
                <a:latin typeface="+mn-ea"/>
                <a:ea typeface="+mn-ea"/>
              </a:rPr>
              <a:t>d</a:t>
            </a:r>
            <a:r>
              <a:rPr lang="zh-CN" altLang="en-US" sz="2400" b="0" dirty="0">
                <a:latin typeface="+mn-ea"/>
                <a:ea typeface="+mn-ea"/>
              </a:rPr>
              <a:t>可按下式：</a:t>
            </a:r>
          </a:p>
          <a:p>
            <a:pPr>
              <a:spcAft>
                <a:spcPct val="20000"/>
              </a:spcAft>
              <a:buFont typeface="Wingdings" pitchFamily="2" charset="2"/>
              <a:buNone/>
            </a:pPr>
            <a:endParaRPr lang="zh-CN" altLang="en-US" sz="2400" b="0" dirty="0">
              <a:latin typeface="+mn-ea"/>
              <a:ea typeface="+mn-ea"/>
            </a:endParaRPr>
          </a:p>
          <a:p>
            <a:pPr>
              <a:spcAft>
                <a:spcPct val="20000"/>
              </a:spcAft>
              <a:buFont typeface="Wingdings" pitchFamily="2" charset="2"/>
              <a:buNone/>
            </a:pPr>
            <a:endParaRPr lang="zh-CN" altLang="en-US" sz="2400" b="0" dirty="0">
              <a:latin typeface="+mn-ea"/>
              <a:ea typeface="+mn-ea"/>
            </a:endParaRPr>
          </a:p>
          <a:p>
            <a:pPr>
              <a:spcAft>
                <a:spcPct val="20000"/>
              </a:spcAft>
              <a:buFont typeface="Wingdings" pitchFamily="2" charset="2"/>
              <a:buChar char="l"/>
            </a:pPr>
            <a:r>
              <a:rPr lang="zh-CN" altLang="en-US" dirty="0">
                <a:latin typeface="+mn-ea"/>
                <a:ea typeface="+mn-ea"/>
              </a:rPr>
              <a:t>页号与页内地址的计算示例</a:t>
            </a:r>
          </a:p>
          <a:p>
            <a:pPr>
              <a:spcAft>
                <a:spcPct val="20000"/>
              </a:spcAft>
              <a:buFont typeface="Wingdings" pitchFamily="2" charset="2"/>
              <a:buNone/>
            </a:pPr>
            <a:r>
              <a:rPr lang="zh-CN" altLang="en-US" sz="2000" b="0" dirty="0">
                <a:latin typeface="+mn-ea"/>
                <a:ea typeface="+mn-ea"/>
              </a:rPr>
              <a:t>       </a:t>
            </a:r>
            <a:r>
              <a:rPr lang="zh-CN" altLang="en-US" sz="2400" b="0" dirty="0">
                <a:latin typeface="+mn-ea"/>
                <a:ea typeface="+mn-ea"/>
              </a:rPr>
              <a:t>某系统的页面大小为</a:t>
            </a:r>
            <a:r>
              <a:rPr lang="en-US" altLang="zh-CN" sz="2400" b="0" dirty="0">
                <a:latin typeface="+mn-ea"/>
                <a:ea typeface="+mn-ea"/>
              </a:rPr>
              <a:t>1KB</a:t>
            </a:r>
            <a:r>
              <a:rPr lang="zh-CN" altLang="en-US" sz="2400" b="0" dirty="0">
                <a:latin typeface="+mn-ea"/>
                <a:ea typeface="+mn-ea"/>
              </a:rPr>
              <a:t>，设</a:t>
            </a:r>
            <a:r>
              <a:rPr lang="en-US" altLang="zh-CN" sz="2400" b="0" dirty="0">
                <a:latin typeface="+mn-ea"/>
                <a:ea typeface="+mn-ea"/>
              </a:rPr>
              <a:t>A = 2170B</a:t>
            </a:r>
            <a:r>
              <a:rPr lang="zh-CN" altLang="en-US" sz="2400" b="0" dirty="0">
                <a:latin typeface="+mn-ea"/>
                <a:ea typeface="+mn-ea"/>
              </a:rPr>
              <a:t>，试计算其页号 </a:t>
            </a:r>
            <a:r>
              <a:rPr lang="en-US" altLang="zh-CN" sz="2400" b="0" dirty="0">
                <a:latin typeface="+mn-ea"/>
                <a:ea typeface="+mn-ea"/>
              </a:rPr>
              <a:t>P</a:t>
            </a:r>
            <a:r>
              <a:rPr lang="zh-CN" altLang="en-US" sz="2400" b="0" dirty="0">
                <a:latin typeface="+mn-ea"/>
                <a:ea typeface="+mn-ea"/>
              </a:rPr>
              <a:t>与页内地址</a:t>
            </a:r>
            <a:r>
              <a:rPr lang="en-US" altLang="zh-CN" sz="2400" b="0" dirty="0">
                <a:latin typeface="+mn-ea"/>
                <a:ea typeface="+mn-ea"/>
              </a:rPr>
              <a:t>d</a:t>
            </a:r>
            <a:r>
              <a:rPr lang="zh-CN" altLang="en-US" sz="2400" b="0" dirty="0">
                <a:latin typeface="+mn-ea"/>
                <a:ea typeface="+mn-ea"/>
              </a:rPr>
              <a:t>。</a:t>
            </a:r>
          </a:p>
          <a:p>
            <a:pPr>
              <a:spcAft>
                <a:spcPct val="20000"/>
              </a:spcAft>
              <a:buFont typeface="Wingdings" pitchFamily="2" charset="2"/>
              <a:buNone/>
            </a:pPr>
            <a:r>
              <a:rPr lang="zh-CN" altLang="en-US" sz="2400" b="0" dirty="0">
                <a:latin typeface="+mn-ea"/>
                <a:ea typeface="+mn-ea"/>
              </a:rPr>
              <a:t>                    </a:t>
            </a:r>
            <a:r>
              <a:rPr lang="en-US" altLang="zh-CN" sz="2400" b="0" dirty="0">
                <a:latin typeface="+mn-ea"/>
                <a:ea typeface="+mn-ea"/>
              </a:rPr>
              <a:t>P = 2</a:t>
            </a:r>
            <a:r>
              <a:rPr lang="zh-CN" altLang="en-US" sz="2400" b="0" dirty="0">
                <a:latin typeface="+mn-ea"/>
                <a:ea typeface="+mn-ea"/>
              </a:rPr>
              <a:t>，</a:t>
            </a:r>
            <a:r>
              <a:rPr lang="en-US" altLang="zh-CN" sz="2400" b="0" dirty="0">
                <a:latin typeface="+mn-ea"/>
                <a:ea typeface="+mn-ea"/>
              </a:rPr>
              <a:t>d = 122</a:t>
            </a:r>
          </a:p>
        </p:txBody>
      </p:sp>
      <p:graphicFrame>
        <p:nvGraphicFramePr>
          <p:cNvPr id="351249" name="Object 17"/>
          <p:cNvGraphicFramePr>
            <a:graphicFrameLocks noGrp="1" noChangeAspect="1"/>
          </p:cNvGraphicFramePr>
          <p:nvPr>
            <p:ph sz="half" idx="4294967295"/>
            <p:extLst>
              <p:ext uri="{D42A27DB-BD31-4B8C-83A1-F6EECF244321}">
                <p14:modId xmlns:p14="http://schemas.microsoft.com/office/powerpoint/2010/main" val="3151440091"/>
              </p:ext>
            </p:extLst>
          </p:nvPr>
        </p:nvGraphicFramePr>
        <p:xfrm>
          <a:off x="2843758" y="2879973"/>
          <a:ext cx="3600450" cy="981075"/>
        </p:xfrm>
        <a:graphic>
          <a:graphicData uri="http://schemas.openxmlformats.org/presentationml/2006/ole">
            <mc:AlternateContent xmlns:mc="http://schemas.openxmlformats.org/markup-compatibility/2006">
              <mc:Choice xmlns:v="urn:schemas-microsoft-com:vml" Requires="v">
                <p:oleObj spid="_x0000_s351455" name="公式" r:id="rId3" imgW="1587240" imgH="431640" progId="Equation.3">
                  <p:embed/>
                </p:oleObj>
              </mc:Choice>
              <mc:Fallback>
                <p:oleObj name="公式" r:id="rId3" imgW="1587240" imgH="43164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758" y="2879973"/>
                        <a:ext cx="360045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1235"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3.3.1 </a:t>
            </a:r>
            <a:r>
              <a:rPr kumimoji="0" lang="zh-CN" altLang="en-US" sz="4000" b="1" dirty="0">
                <a:solidFill>
                  <a:srgbClr val="FE0000"/>
                </a:solidFill>
                <a:ea typeface="黑体" pitchFamily="49" charset="-122"/>
                <a:cs typeface="Times New Roman" pitchFamily="18" charset="0"/>
              </a:rPr>
              <a:t>分页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1234">
                                            <p:txEl>
                                              <p:pRg st="0" end="0"/>
                                            </p:txEl>
                                          </p:spTgt>
                                        </p:tgtEl>
                                        <p:attrNameLst>
                                          <p:attrName>style.visibility</p:attrName>
                                        </p:attrNameLst>
                                      </p:cBhvr>
                                      <p:to>
                                        <p:strVal val="visible"/>
                                      </p:to>
                                    </p:set>
                                    <p:anim calcmode="lin" valueType="num">
                                      <p:cBhvr additive="base">
                                        <p:cTn id="7" dur="500" fill="hold"/>
                                        <p:tgtEl>
                                          <p:spTgt spid="3512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51234">
                                            <p:txEl>
                                              <p:pRg st="1" end="1"/>
                                            </p:txEl>
                                          </p:spTgt>
                                        </p:tgtEl>
                                        <p:attrNameLst>
                                          <p:attrName>style.visibility</p:attrName>
                                        </p:attrNameLst>
                                      </p:cBhvr>
                                      <p:to>
                                        <p:strVal val="visible"/>
                                      </p:to>
                                    </p:set>
                                    <p:animEffect transition="in" filter="circle(in)">
                                      <p:cBhvr>
                                        <p:cTn id="13" dur="2000"/>
                                        <p:tgtEl>
                                          <p:spTgt spid="35123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51249"/>
                                        </p:tgtEl>
                                        <p:attrNameLst>
                                          <p:attrName>style.visibility</p:attrName>
                                        </p:attrNameLst>
                                      </p:cBhvr>
                                      <p:to>
                                        <p:strVal val="visible"/>
                                      </p:to>
                                    </p:set>
                                    <p:animEffect transition="in" filter="circle(in)">
                                      <p:cBhvr>
                                        <p:cTn id="18" dur="2000"/>
                                        <p:tgtEl>
                                          <p:spTgt spid="35124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51234">
                                            <p:txEl>
                                              <p:pRg st="4" end="4"/>
                                            </p:txEl>
                                          </p:spTgt>
                                        </p:tgtEl>
                                        <p:attrNameLst>
                                          <p:attrName>style.visibility</p:attrName>
                                        </p:attrNameLst>
                                      </p:cBhvr>
                                      <p:to>
                                        <p:strVal val="visible"/>
                                      </p:to>
                                    </p:set>
                                    <p:anim calcmode="lin" valueType="num">
                                      <p:cBhvr additive="base">
                                        <p:cTn id="23" dur="1000" fill="hold"/>
                                        <p:tgtEl>
                                          <p:spTgt spid="351234">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512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51234">
                                            <p:txEl>
                                              <p:pRg st="5" end="5"/>
                                            </p:txEl>
                                          </p:spTgt>
                                        </p:tgtEl>
                                        <p:attrNameLst>
                                          <p:attrName>style.visibility</p:attrName>
                                        </p:attrNameLst>
                                      </p:cBhvr>
                                      <p:to>
                                        <p:strVal val="visible"/>
                                      </p:to>
                                    </p:set>
                                    <p:animEffect transition="in" filter="circle(in)">
                                      <p:cBhvr>
                                        <p:cTn id="29" dur="2000"/>
                                        <p:tgtEl>
                                          <p:spTgt spid="35123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51234">
                                            <p:txEl>
                                              <p:pRg st="6" end="6"/>
                                            </p:txEl>
                                          </p:spTgt>
                                        </p:tgtEl>
                                        <p:attrNameLst>
                                          <p:attrName>style.visibility</p:attrName>
                                        </p:attrNameLst>
                                      </p:cBhvr>
                                      <p:to>
                                        <p:strVal val="visible"/>
                                      </p:to>
                                    </p:set>
                                    <p:animEffect transition="in" filter="circle(in)">
                                      <p:cBhvr>
                                        <p:cTn id="34" dur="2000"/>
                                        <p:tgtEl>
                                          <p:spTgt spid="3512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p:cNvSpPr>
          <p:nvPr>
            <p:ph type="body" sz="half" idx="4294967295"/>
          </p:nvPr>
        </p:nvSpPr>
        <p:spPr>
          <a:xfrm>
            <a:off x="0" y="1052513"/>
            <a:ext cx="8604250" cy="4281487"/>
          </a:xfrm>
        </p:spPr>
        <p:txBody>
          <a:bodyPr/>
          <a:lstStyle/>
          <a:p>
            <a:pPr>
              <a:spcAft>
                <a:spcPct val="20000"/>
              </a:spcAft>
              <a:buFont typeface="Wingdings" pitchFamily="2" charset="2"/>
              <a:buChar char="l"/>
            </a:pPr>
            <a:r>
              <a:rPr lang="zh-CN" altLang="en-US" dirty="0">
                <a:latin typeface="+mn-ea"/>
                <a:ea typeface="+mn-ea"/>
              </a:rPr>
              <a:t>普通分页系统地址转换示例</a:t>
            </a:r>
          </a:p>
          <a:p>
            <a:pPr>
              <a:spcAft>
                <a:spcPct val="20000"/>
              </a:spcAft>
              <a:buFont typeface="Wingdings" pitchFamily="2" charset="2"/>
              <a:buNone/>
            </a:pPr>
            <a:endParaRPr lang="zh-CN" altLang="en-US" sz="2400" b="0" dirty="0">
              <a:ea typeface="黑体" pitchFamily="49" charset="-122"/>
            </a:endParaRPr>
          </a:p>
          <a:p>
            <a:pPr>
              <a:spcAft>
                <a:spcPct val="20000"/>
              </a:spcAft>
              <a:buFont typeface="Wingdings" pitchFamily="2" charset="2"/>
              <a:buNone/>
            </a:pPr>
            <a:endParaRPr lang="en-US" altLang="zh-CN" sz="2400" b="0" dirty="0">
              <a:ea typeface="楷体_GB2312" pitchFamily="49" charset="-122"/>
            </a:endParaRPr>
          </a:p>
        </p:txBody>
      </p:sp>
      <p:sp>
        <p:nvSpPr>
          <p:cNvPr id="358403"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3.3.1 </a:t>
            </a:r>
            <a:r>
              <a:rPr kumimoji="0" lang="zh-CN" altLang="en-US" sz="4000" b="1" dirty="0">
                <a:solidFill>
                  <a:srgbClr val="FE0000"/>
                </a:solidFill>
                <a:ea typeface="黑体" pitchFamily="49" charset="-122"/>
                <a:cs typeface="Times New Roman" pitchFamily="18" charset="0"/>
              </a:rPr>
              <a:t>分页</a:t>
            </a:r>
          </a:p>
        </p:txBody>
      </p:sp>
      <p:pic>
        <p:nvPicPr>
          <p:cNvPr id="68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775" y="1640930"/>
            <a:ext cx="8067673" cy="4524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4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02">
                                            <p:txEl>
                                              <p:pRg st="0" end="0"/>
                                            </p:txEl>
                                          </p:spTgt>
                                        </p:tgtEl>
                                        <p:attrNameLst>
                                          <p:attrName>style.visibility</p:attrName>
                                        </p:attrNameLst>
                                      </p:cBhvr>
                                      <p:to>
                                        <p:strVal val="visible"/>
                                      </p:to>
                                    </p:set>
                                    <p:anim calcmode="lin" valueType="num">
                                      <p:cBhvr additive="base">
                                        <p:cTn id="7" dur="500" fill="hold"/>
                                        <p:tgtEl>
                                          <p:spTgt spid="3584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89154"/>
                                        </p:tgtEl>
                                        <p:attrNameLst>
                                          <p:attrName>style.visibility</p:attrName>
                                        </p:attrNameLst>
                                      </p:cBhvr>
                                      <p:to>
                                        <p:strVal val="visible"/>
                                      </p:to>
                                    </p:set>
                                    <p:animEffect transition="in" filter="circle(in)">
                                      <p:cBhvr>
                                        <p:cTn id="13" dur="2000"/>
                                        <p:tgtEl>
                                          <p:spTgt spid="68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p:cNvSpPr>
          <p:nvPr>
            <p:ph type="body" sz="half" idx="4294967295"/>
          </p:nvPr>
        </p:nvSpPr>
        <p:spPr>
          <a:xfrm>
            <a:off x="899592" y="1773238"/>
            <a:ext cx="7705725" cy="3671887"/>
          </a:xfrm>
        </p:spPr>
        <p:txBody>
          <a:bodyPr/>
          <a:lstStyle/>
          <a:p>
            <a:pPr>
              <a:lnSpc>
                <a:spcPct val="120000"/>
              </a:lnSpc>
              <a:spcAft>
                <a:spcPct val="20000"/>
              </a:spcAft>
              <a:buFont typeface="Wingdings" pitchFamily="2" charset="2"/>
              <a:buChar char="l"/>
            </a:pPr>
            <a:r>
              <a:rPr lang="zh-CN" altLang="en-US" dirty="0">
                <a:latin typeface="+mn-ea"/>
                <a:ea typeface="+mn-ea"/>
              </a:rPr>
              <a:t>页表的存储</a:t>
            </a:r>
          </a:p>
          <a:p>
            <a:pPr lvl="1">
              <a:lnSpc>
                <a:spcPct val="120000"/>
              </a:lnSpc>
              <a:spcAft>
                <a:spcPct val="20000"/>
              </a:spcAft>
              <a:buFont typeface="Wingdings" pitchFamily="2" charset="2"/>
              <a:buChar char="Ø"/>
            </a:pPr>
            <a:r>
              <a:rPr lang="zh-CN" altLang="en-US" b="0" dirty="0">
                <a:latin typeface="+mn-ea"/>
                <a:ea typeface="+mn-ea"/>
              </a:rPr>
              <a:t>页表存放在内存</a:t>
            </a:r>
          </a:p>
          <a:p>
            <a:pPr lvl="1">
              <a:lnSpc>
                <a:spcPct val="120000"/>
              </a:lnSpc>
              <a:spcAft>
                <a:spcPct val="20000"/>
              </a:spcAft>
              <a:buFont typeface="Wingdings" pitchFamily="2" charset="2"/>
              <a:buChar char="Ø"/>
            </a:pPr>
            <a:r>
              <a:rPr lang="en-US" altLang="zh-CN" dirty="0">
                <a:solidFill>
                  <a:srgbClr val="FF0000"/>
                </a:solidFill>
                <a:latin typeface="+mn-ea"/>
                <a:ea typeface="+mn-ea"/>
              </a:rPr>
              <a:t>PCB</a:t>
            </a:r>
            <a:r>
              <a:rPr lang="zh-CN" altLang="en-US" b="0" dirty="0">
                <a:latin typeface="+mn-ea"/>
                <a:ea typeface="+mn-ea"/>
              </a:rPr>
              <a:t>保存有页表的起始地址</a:t>
            </a:r>
          </a:p>
          <a:p>
            <a:pPr lvl="1">
              <a:lnSpc>
                <a:spcPct val="120000"/>
              </a:lnSpc>
              <a:spcAft>
                <a:spcPct val="20000"/>
              </a:spcAft>
              <a:buFont typeface="Wingdings" pitchFamily="2" charset="2"/>
              <a:buChar char="Ø"/>
            </a:pPr>
            <a:r>
              <a:rPr lang="zh-CN" altLang="en-US" dirty="0">
                <a:solidFill>
                  <a:srgbClr val="FF0000"/>
                </a:solidFill>
                <a:latin typeface="+mn-ea"/>
                <a:ea typeface="+mn-ea"/>
              </a:rPr>
              <a:t>页表寄存器</a:t>
            </a:r>
            <a:r>
              <a:rPr lang="zh-CN" altLang="en-US" b="0" dirty="0">
                <a:latin typeface="+mn-ea"/>
                <a:ea typeface="+mn-ea"/>
              </a:rPr>
              <a:t>存放当前运行进程的页表的起始地址</a:t>
            </a:r>
          </a:p>
        </p:txBody>
      </p:sp>
      <p:sp>
        <p:nvSpPr>
          <p:cNvPr id="359427"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3.3.1 </a:t>
            </a:r>
            <a:r>
              <a:rPr kumimoji="0" lang="zh-CN" altLang="en-US" sz="4000" b="1" dirty="0">
                <a:solidFill>
                  <a:srgbClr val="FE0000"/>
                </a:solidFill>
                <a:ea typeface="黑体" pitchFamily="49" charset="-122"/>
                <a:cs typeface="Times New Roman" pitchFamily="18" charset="0"/>
              </a:rPr>
              <a:t>分页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9426">
                                            <p:txEl>
                                              <p:pRg st="0" end="0"/>
                                            </p:txEl>
                                          </p:spTgt>
                                        </p:tgtEl>
                                        <p:attrNameLst>
                                          <p:attrName>style.visibility</p:attrName>
                                        </p:attrNameLst>
                                      </p:cBhvr>
                                      <p:to>
                                        <p:strVal val="visible"/>
                                      </p:to>
                                    </p:set>
                                    <p:anim calcmode="lin" valueType="num">
                                      <p:cBhvr additive="base">
                                        <p:cTn id="7" dur="500" fill="hold"/>
                                        <p:tgtEl>
                                          <p:spTgt spid="3594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94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9426">
                                            <p:txEl>
                                              <p:pRg st="1" end="1"/>
                                            </p:txEl>
                                          </p:spTgt>
                                        </p:tgtEl>
                                        <p:attrNameLst>
                                          <p:attrName>style.visibility</p:attrName>
                                        </p:attrNameLst>
                                      </p:cBhvr>
                                      <p:to>
                                        <p:strVal val="visible"/>
                                      </p:to>
                                    </p:set>
                                    <p:anim calcmode="lin" valueType="num">
                                      <p:cBhvr additive="base">
                                        <p:cTn id="13" dur="1000" fill="hold"/>
                                        <p:tgtEl>
                                          <p:spTgt spid="35942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594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59426">
                                            <p:txEl>
                                              <p:pRg st="2" end="2"/>
                                            </p:txEl>
                                          </p:spTgt>
                                        </p:tgtEl>
                                        <p:attrNameLst>
                                          <p:attrName>style.visibility</p:attrName>
                                        </p:attrNameLst>
                                      </p:cBhvr>
                                      <p:to>
                                        <p:strVal val="visible"/>
                                      </p:to>
                                    </p:set>
                                    <p:anim calcmode="lin" valueType="num">
                                      <p:cBhvr additive="base">
                                        <p:cTn id="19" dur="1000" fill="hold"/>
                                        <p:tgtEl>
                                          <p:spTgt spid="359426">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594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9426">
                                            <p:txEl>
                                              <p:pRg st="3" end="3"/>
                                            </p:txEl>
                                          </p:spTgt>
                                        </p:tgtEl>
                                        <p:attrNameLst>
                                          <p:attrName>style.visibility</p:attrName>
                                        </p:attrNameLst>
                                      </p:cBhvr>
                                      <p:to>
                                        <p:strVal val="visible"/>
                                      </p:to>
                                    </p:set>
                                    <p:anim calcmode="lin" valueType="num">
                                      <p:cBhvr additive="base">
                                        <p:cTn id="25" dur="1000" fill="hold"/>
                                        <p:tgtEl>
                                          <p:spTgt spid="359426">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5942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p:cNvSpPr>
          <p:nvPr>
            <p:ph type="body" sz="half" idx="4294967295"/>
          </p:nvPr>
        </p:nvSpPr>
        <p:spPr>
          <a:xfrm>
            <a:off x="0" y="1052513"/>
            <a:ext cx="8459788" cy="4392612"/>
          </a:xfrm>
        </p:spPr>
        <p:txBody>
          <a:bodyPr/>
          <a:lstStyle/>
          <a:p>
            <a:pPr>
              <a:lnSpc>
                <a:spcPct val="120000"/>
              </a:lnSpc>
              <a:spcAft>
                <a:spcPct val="20000"/>
              </a:spcAft>
              <a:buFont typeface="Wingdings" pitchFamily="2" charset="2"/>
              <a:buChar char="l"/>
            </a:pPr>
            <a:r>
              <a:rPr lang="zh-CN" altLang="en-US" dirty="0">
                <a:ea typeface="+mn-ea"/>
              </a:rPr>
              <a:t>普通分页系统地址转换示例</a:t>
            </a:r>
            <a:r>
              <a:rPr lang="en-US" altLang="zh-CN" dirty="0">
                <a:ea typeface="+mn-ea"/>
              </a:rPr>
              <a:t>1</a:t>
            </a:r>
          </a:p>
          <a:p>
            <a:pPr lvl="1">
              <a:lnSpc>
                <a:spcPct val="120000"/>
              </a:lnSpc>
              <a:spcAft>
                <a:spcPct val="20000"/>
              </a:spcAft>
              <a:buFont typeface="Wingdings" pitchFamily="2" charset="2"/>
              <a:buChar char="Ø"/>
            </a:pPr>
            <a:r>
              <a:rPr lang="zh-CN" altLang="en-US" b="0" dirty="0">
                <a:ea typeface="+mn-ea"/>
              </a:rPr>
              <a:t>一个系统，内存容量共</a:t>
            </a:r>
            <a:r>
              <a:rPr lang="en-US" altLang="zh-CN" b="0" dirty="0">
                <a:ea typeface="+mn-ea"/>
              </a:rPr>
              <a:t>256k</a:t>
            </a:r>
            <a:r>
              <a:rPr lang="zh-CN" altLang="en-US" b="0" dirty="0">
                <a:ea typeface="+mn-ea"/>
              </a:rPr>
              <a:t>，存储块的大小为</a:t>
            </a:r>
            <a:r>
              <a:rPr lang="en-US" altLang="zh-CN" b="0" dirty="0">
                <a:ea typeface="+mn-ea"/>
              </a:rPr>
              <a:t>1k</a:t>
            </a:r>
            <a:r>
              <a:rPr lang="zh-CN" altLang="en-US" b="0" dirty="0">
                <a:ea typeface="+mn-ea"/>
              </a:rPr>
              <a:t>，共</a:t>
            </a:r>
            <a:r>
              <a:rPr lang="en-US" altLang="zh-CN" b="0" dirty="0">
                <a:ea typeface="+mn-ea"/>
              </a:rPr>
              <a:t>256</a:t>
            </a:r>
            <a:r>
              <a:rPr lang="zh-CN" altLang="en-US" b="0" dirty="0">
                <a:ea typeface="+mn-ea"/>
              </a:rPr>
              <a:t>块，编号为</a:t>
            </a:r>
            <a:r>
              <a:rPr lang="en-US" altLang="zh-CN" b="0" dirty="0">
                <a:ea typeface="+mn-ea"/>
              </a:rPr>
              <a:t>0</a:t>
            </a:r>
            <a:r>
              <a:rPr lang="zh-CN" altLang="en-US" b="0" dirty="0">
                <a:ea typeface="+mn-ea"/>
              </a:rPr>
              <a:t>～</a:t>
            </a:r>
            <a:r>
              <a:rPr lang="en-US" altLang="zh-CN" b="0" dirty="0">
                <a:ea typeface="+mn-ea"/>
              </a:rPr>
              <a:t>255</a:t>
            </a:r>
            <a:r>
              <a:rPr lang="zh-CN" altLang="en-US" b="0" dirty="0">
                <a:ea typeface="+mn-ea"/>
              </a:rPr>
              <a:t>。</a:t>
            </a:r>
          </a:p>
          <a:p>
            <a:pPr lvl="1">
              <a:lnSpc>
                <a:spcPct val="120000"/>
              </a:lnSpc>
              <a:spcAft>
                <a:spcPct val="20000"/>
              </a:spcAft>
              <a:buFont typeface="Wingdings" pitchFamily="2" charset="2"/>
              <a:buChar char="Ø"/>
            </a:pPr>
            <a:r>
              <a:rPr lang="zh-CN" altLang="en-US" b="0" dirty="0">
                <a:ea typeface="+mn-ea"/>
              </a:rPr>
              <a:t>第</a:t>
            </a:r>
            <a:r>
              <a:rPr lang="en-US" altLang="zh-CN" b="0" dirty="0">
                <a:ea typeface="+mn-ea"/>
              </a:rPr>
              <a:t>0</a:t>
            </a:r>
            <a:r>
              <a:rPr lang="zh-CN" altLang="en-US" b="0" dirty="0">
                <a:ea typeface="+mn-ea"/>
              </a:rPr>
              <a:t>～</a:t>
            </a:r>
            <a:r>
              <a:rPr lang="en-US" altLang="zh-CN" b="0" dirty="0">
                <a:ea typeface="+mn-ea"/>
              </a:rPr>
              <a:t>4</a:t>
            </a:r>
            <a:r>
              <a:rPr lang="zh-CN" altLang="en-US" b="0" dirty="0">
                <a:ea typeface="+mn-ea"/>
              </a:rPr>
              <a:t>块为操作系统所使用；</a:t>
            </a:r>
          </a:p>
          <a:p>
            <a:pPr lvl="1">
              <a:lnSpc>
                <a:spcPct val="120000"/>
              </a:lnSpc>
              <a:spcAft>
                <a:spcPct val="20000"/>
              </a:spcAft>
              <a:buFont typeface="Wingdings" pitchFamily="2" charset="2"/>
              <a:buChar char="Ø"/>
            </a:pPr>
            <a:r>
              <a:rPr lang="zh-CN" altLang="en-US" b="0" dirty="0">
                <a:ea typeface="+mn-ea"/>
              </a:rPr>
              <a:t>现有</a:t>
            </a:r>
            <a:r>
              <a:rPr lang="en-US" altLang="zh-CN" b="0" dirty="0">
                <a:ea typeface="+mn-ea"/>
              </a:rPr>
              <a:t>2</a:t>
            </a:r>
            <a:r>
              <a:rPr lang="zh-CN" altLang="en-US" b="0" dirty="0">
                <a:ea typeface="+mn-ea"/>
              </a:rPr>
              <a:t>个用户作业，作业</a:t>
            </a:r>
            <a:r>
              <a:rPr lang="en-US" altLang="zh-CN" b="0" dirty="0">
                <a:ea typeface="+mn-ea"/>
              </a:rPr>
              <a:t>1</a:t>
            </a:r>
            <a:r>
              <a:rPr lang="zh-CN" altLang="en-US" b="0" dirty="0">
                <a:ea typeface="+mn-ea"/>
              </a:rPr>
              <a:t>和作业</a:t>
            </a:r>
            <a:r>
              <a:rPr lang="en-US" altLang="zh-CN" b="0" dirty="0">
                <a:ea typeface="+mn-ea"/>
              </a:rPr>
              <a:t>2</a:t>
            </a:r>
            <a:r>
              <a:rPr lang="zh-CN" altLang="en-US" b="0" dirty="0">
                <a:ea typeface="+mn-ea"/>
              </a:rPr>
              <a:t>，其逻辑地址空间分别占</a:t>
            </a:r>
            <a:r>
              <a:rPr lang="en-US" altLang="zh-CN" b="0" dirty="0">
                <a:ea typeface="+mn-ea"/>
              </a:rPr>
              <a:t>2k</a:t>
            </a:r>
            <a:r>
              <a:rPr lang="zh-CN" altLang="en-US" b="0" dirty="0">
                <a:ea typeface="+mn-ea"/>
              </a:rPr>
              <a:t>和</a:t>
            </a:r>
            <a:r>
              <a:rPr lang="en-US" altLang="zh-CN" b="0" dirty="0">
                <a:ea typeface="+mn-ea"/>
              </a:rPr>
              <a:t>2.5k</a:t>
            </a:r>
            <a:r>
              <a:rPr lang="zh-CN" altLang="en-US" b="0" dirty="0">
                <a:ea typeface="+mn-ea"/>
              </a:rPr>
              <a:t>；</a:t>
            </a:r>
          </a:p>
          <a:p>
            <a:pPr lvl="1">
              <a:lnSpc>
                <a:spcPct val="120000"/>
              </a:lnSpc>
              <a:spcAft>
                <a:spcPct val="20000"/>
              </a:spcAft>
              <a:buFont typeface="Wingdings" pitchFamily="2" charset="2"/>
              <a:buChar char="Ø"/>
            </a:pPr>
            <a:r>
              <a:rPr lang="zh-CN" altLang="en-US" b="0" dirty="0">
                <a:ea typeface="+mn-ea"/>
              </a:rPr>
              <a:t>进入系统后，按块的大小划分分别占</a:t>
            </a:r>
            <a:r>
              <a:rPr lang="en-US" altLang="zh-CN" b="0" dirty="0">
                <a:ea typeface="+mn-ea"/>
              </a:rPr>
              <a:t>2</a:t>
            </a:r>
            <a:r>
              <a:rPr lang="zh-CN" altLang="en-US" b="0" dirty="0">
                <a:ea typeface="+mn-ea"/>
              </a:rPr>
              <a:t>页和</a:t>
            </a:r>
            <a:r>
              <a:rPr lang="en-US" altLang="zh-CN" b="0" dirty="0">
                <a:ea typeface="+mn-ea"/>
              </a:rPr>
              <a:t>3</a:t>
            </a:r>
            <a:r>
              <a:rPr lang="zh-CN" altLang="en-US" b="0" dirty="0">
                <a:ea typeface="+mn-ea"/>
              </a:rPr>
              <a:t>页。</a:t>
            </a:r>
          </a:p>
        </p:txBody>
      </p:sp>
      <p:sp>
        <p:nvSpPr>
          <p:cNvPr id="618499"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3.3.1 </a:t>
            </a:r>
            <a:r>
              <a:rPr kumimoji="0" lang="zh-CN" altLang="en-US" sz="4000" b="1" dirty="0">
                <a:solidFill>
                  <a:srgbClr val="FE0000"/>
                </a:solidFill>
                <a:ea typeface="黑体" pitchFamily="49" charset="-122"/>
                <a:cs typeface="Times New Roman" pitchFamily="18" charset="0"/>
              </a:rPr>
              <a:t>分页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18498">
                                            <p:txEl>
                                              <p:pRg st="0" end="0"/>
                                            </p:txEl>
                                          </p:spTgt>
                                        </p:tgtEl>
                                        <p:attrNameLst>
                                          <p:attrName>style.visibility</p:attrName>
                                        </p:attrNameLst>
                                      </p:cBhvr>
                                      <p:to>
                                        <p:strVal val="visible"/>
                                      </p:to>
                                    </p:set>
                                    <p:anim calcmode="lin" valueType="num">
                                      <p:cBhvr additive="base">
                                        <p:cTn id="7" dur="500" fill="hold"/>
                                        <p:tgtEl>
                                          <p:spTgt spid="6184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84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8498">
                                            <p:txEl>
                                              <p:pRg st="1" end="1"/>
                                            </p:txEl>
                                          </p:spTgt>
                                        </p:tgtEl>
                                        <p:attrNameLst>
                                          <p:attrName>style.visibility</p:attrName>
                                        </p:attrNameLst>
                                      </p:cBhvr>
                                      <p:to>
                                        <p:strVal val="visible"/>
                                      </p:to>
                                    </p:set>
                                    <p:anim calcmode="lin" valueType="num">
                                      <p:cBhvr additive="base">
                                        <p:cTn id="13" dur="500" fill="hold"/>
                                        <p:tgtEl>
                                          <p:spTgt spid="6184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84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8498">
                                            <p:txEl>
                                              <p:pRg st="2" end="2"/>
                                            </p:txEl>
                                          </p:spTgt>
                                        </p:tgtEl>
                                        <p:attrNameLst>
                                          <p:attrName>style.visibility</p:attrName>
                                        </p:attrNameLst>
                                      </p:cBhvr>
                                      <p:to>
                                        <p:strVal val="visible"/>
                                      </p:to>
                                    </p:set>
                                    <p:anim calcmode="lin" valueType="num">
                                      <p:cBhvr additive="base">
                                        <p:cTn id="19" dur="500" fill="hold"/>
                                        <p:tgtEl>
                                          <p:spTgt spid="61849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84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18498">
                                            <p:txEl>
                                              <p:pRg st="3" end="3"/>
                                            </p:txEl>
                                          </p:spTgt>
                                        </p:tgtEl>
                                        <p:attrNameLst>
                                          <p:attrName>style.visibility</p:attrName>
                                        </p:attrNameLst>
                                      </p:cBhvr>
                                      <p:to>
                                        <p:strVal val="visible"/>
                                      </p:to>
                                    </p:set>
                                    <p:anim calcmode="lin" valueType="num">
                                      <p:cBhvr additive="base">
                                        <p:cTn id="25" dur="500" fill="hold"/>
                                        <p:tgtEl>
                                          <p:spTgt spid="61849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84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18498">
                                            <p:txEl>
                                              <p:pRg st="4" end="4"/>
                                            </p:txEl>
                                          </p:spTgt>
                                        </p:tgtEl>
                                        <p:attrNameLst>
                                          <p:attrName>style.visibility</p:attrName>
                                        </p:attrNameLst>
                                      </p:cBhvr>
                                      <p:to>
                                        <p:strVal val="visible"/>
                                      </p:to>
                                    </p:set>
                                    <p:anim calcmode="lin" valueType="num">
                                      <p:cBhvr additive="base">
                                        <p:cTn id="31" dur="500" fill="hold"/>
                                        <p:tgtEl>
                                          <p:spTgt spid="61849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849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graphicFrame>
        <p:nvGraphicFramePr>
          <p:cNvPr id="621804" name="Group 236"/>
          <p:cNvGraphicFramePr>
            <a:graphicFrameLocks noGrp="1"/>
          </p:cNvGraphicFramePr>
          <p:nvPr/>
        </p:nvGraphicFramePr>
        <p:xfrm>
          <a:off x="1031875" y="481013"/>
          <a:ext cx="7239000" cy="6169152"/>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41400">
                  <a:extLst>
                    <a:ext uri="{9D8B030D-6E8A-4147-A177-3AD203B41FA5}">
                      <a16:colId xmlns:a16="http://schemas.microsoft.com/office/drawing/2014/main" val="20004"/>
                    </a:ext>
                  </a:extLst>
                </a:gridCol>
                <a:gridCol w="2159000">
                  <a:extLst>
                    <a:ext uri="{9D8B030D-6E8A-4147-A177-3AD203B41FA5}">
                      <a16:colId xmlns:a16="http://schemas.microsoft.com/office/drawing/2014/main" val="20005"/>
                    </a:ext>
                  </a:extLst>
                </a:gridCol>
              </a:tblGrid>
              <a:tr h="1412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charset="0"/>
                        <a:ea typeface="宋体"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rowSpan="8">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a:ln>
                          <a:noFill/>
                        </a:ln>
                        <a:solidFill>
                          <a:srgbClr val="000000"/>
                        </a:solidFill>
                        <a:effectLst/>
                        <a:latin typeface="Arial" charset="0"/>
                        <a:ea typeface="宋体" charset="-122"/>
                      </a:endParaRPr>
                    </a:p>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a:ln>
                          <a:noFill/>
                        </a:ln>
                        <a:solidFill>
                          <a:srgbClr val="000000"/>
                        </a:solidFill>
                        <a:effectLst/>
                        <a:latin typeface="Arial" charset="0"/>
                        <a:ea typeface="宋体" charset="-122"/>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C0504D"/>
                          </a:solidFill>
                          <a:effectLst/>
                          <a:latin typeface="Arial" charset="0"/>
                          <a:ea typeface="宋体" charset="-122"/>
                        </a:rPr>
                        <a:t>0</a:t>
                      </a:r>
                      <a:r>
                        <a:rPr kumimoji="0" lang="zh-CN" altLang="en-US" sz="2800" b="0" i="0" u="none" strike="noStrike" cap="none" normalizeH="0" baseline="0">
                          <a:ln>
                            <a:noFill/>
                          </a:ln>
                          <a:solidFill>
                            <a:srgbClr val="C0504D"/>
                          </a:solidFill>
                          <a:effectLst/>
                          <a:latin typeface="Arial" charset="0"/>
                          <a:ea typeface="宋体" charset="-122"/>
                        </a:rPr>
                        <a:t>页</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C0504D"/>
                          </a:solidFill>
                          <a:effectLst/>
                          <a:latin typeface="Arial" charset="0"/>
                          <a:ea typeface="宋体" charset="-122"/>
                        </a:rPr>
                        <a:t>1</a:t>
                      </a:r>
                      <a:r>
                        <a:rPr kumimoji="0" lang="zh-CN" altLang="en-US" sz="2800" b="0" i="0" u="none" strike="noStrike" cap="none" normalizeH="0" baseline="0">
                          <a:ln>
                            <a:noFill/>
                          </a:ln>
                          <a:solidFill>
                            <a:srgbClr val="C0504D"/>
                          </a:solidFill>
                          <a:effectLst/>
                          <a:latin typeface="Arial" charset="0"/>
                          <a:ea typeface="宋体" charset="-122"/>
                        </a:rPr>
                        <a:t>页</a:t>
                      </a:r>
                    </a:p>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rgbClr val="C0504D"/>
                        </a:solidFill>
                        <a:effectLst/>
                        <a:latin typeface="Arial" charset="0"/>
                        <a:ea typeface="宋体" charset="-122"/>
                      </a:endParaRPr>
                    </a:p>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rgbClr val="C0504D"/>
                        </a:solidFill>
                        <a:effectLst/>
                        <a:latin typeface="Arial" charset="0"/>
                        <a:ea typeface="宋体" charset="-122"/>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C0504D"/>
                          </a:solidFill>
                          <a:effectLst/>
                          <a:latin typeface="Arial" charset="0"/>
                          <a:ea typeface="宋体" charset="-122"/>
                        </a:rPr>
                        <a:t>0</a:t>
                      </a:r>
                      <a:r>
                        <a:rPr kumimoji="0" lang="zh-CN" altLang="en-US" sz="2800" b="0" i="0" u="none" strike="noStrike" cap="none" normalizeH="0" baseline="0">
                          <a:ln>
                            <a:noFill/>
                          </a:ln>
                          <a:solidFill>
                            <a:srgbClr val="C0504D"/>
                          </a:solidFill>
                          <a:effectLst/>
                          <a:latin typeface="Arial" charset="0"/>
                          <a:ea typeface="宋体" charset="-122"/>
                        </a:rPr>
                        <a:t>页</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C0504D"/>
                          </a:solidFill>
                          <a:effectLst/>
                          <a:latin typeface="Arial" charset="0"/>
                          <a:ea typeface="宋体" charset="-122"/>
                        </a:rPr>
                        <a:t>1</a:t>
                      </a:r>
                      <a:r>
                        <a:rPr kumimoji="0" lang="zh-CN" altLang="en-US" sz="2800" b="0" i="0" u="none" strike="noStrike" cap="none" normalizeH="0" baseline="0">
                          <a:ln>
                            <a:noFill/>
                          </a:ln>
                          <a:solidFill>
                            <a:srgbClr val="C0504D"/>
                          </a:solidFill>
                          <a:effectLst/>
                          <a:latin typeface="Arial" charset="0"/>
                          <a:ea typeface="宋体" charset="-122"/>
                        </a:rPr>
                        <a:t>页</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C0504D"/>
                          </a:solidFill>
                          <a:effectLst/>
                          <a:latin typeface="Arial" charset="0"/>
                          <a:ea typeface="宋体" charset="-122"/>
                        </a:rPr>
                        <a:t>2</a:t>
                      </a:r>
                      <a:r>
                        <a:rPr kumimoji="0" lang="zh-CN" altLang="en-US" sz="2800" b="0" i="0" u="none" strike="noStrike" cap="none" normalizeH="0" baseline="0">
                          <a:ln>
                            <a:noFill/>
                          </a:ln>
                          <a:solidFill>
                            <a:srgbClr val="C0504D"/>
                          </a:solidFill>
                          <a:effectLst/>
                          <a:latin typeface="Arial" charset="0"/>
                          <a:ea typeface="宋体" charset="-122"/>
                        </a:rPr>
                        <a:t>页</a:t>
                      </a:r>
                    </a:p>
                  </a:txBody>
                  <a:tcPr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zh-CN" sz="2400" b="0" i="0" u="none" strike="noStrike" cap="none" normalizeH="0" baseline="0">
                        <a:ln>
                          <a:noFill/>
                        </a:ln>
                        <a:solidFill>
                          <a:srgbClr val="000000"/>
                        </a:solidFill>
                        <a:effectLst/>
                        <a:latin typeface="Arial" charset="0"/>
                        <a:ea typeface="宋体" charset="-122"/>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C0504D"/>
                          </a:solidFill>
                          <a:effectLst/>
                          <a:latin typeface="Arial" charset="0"/>
                          <a:ea typeface="宋体" charset="-122"/>
                        </a:rPr>
                        <a:t>           </a:t>
                      </a:r>
                      <a:r>
                        <a:rPr kumimoji="0" lang="zh-CN" altLang="en-US" sz="2400" b="0" i="0" u="none" strike="noStrike" cap="none" normalizeH="0" baseline="0">
                          <a:ln>
                            <a:noFill/>
                          </a:ln>
                          <a:solidFill>
                            <a:srgbClr val="C0504D"/>
                          </a:solidFill>
                          <a:effectLst/>
                          <a:latin typeface="Arial" charset="0"/>
                          <a:ea typeface="宋体" charset="-122"/>
                        </a:rPr>
                        <a:t>块号</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11">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FF0000"/>
                          </a:solidFill>
                          <a:effectLst/>
                          <a:latin typeface="Arial" charset="0"/>
                          <a:ea typeface="宋体" charset="-122"/>
                        </a:rPr>
                        <a:t>操作系统</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000000"/>
                          </a:solidFill>
                          <a:effectLst/>
                          <a:latin typeface="Arial" charset="0"/>
                          <a:ea typeface="宋体" charset="-122"/>
                        </a:rPr>
                        <a:t>空闲</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1"/>
                  </a:ext>
                </a:extLst>
              </a:tr>
              <a:tr h="3698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FF0000"/>
                          </a:solidFill>
                          <a:effectLst/>
                          <a:latin typeface="Arial" charset="0"/>
                          <a:ea typeface="宋体" charset="-122"/>
                        </a:rPr>
                        <a:t>作业</a:t>
                      </a:r>
                      <a:r>
                        <a:rPr kumimoji="0" lang="en-US" altLang="zh-CN" sz="2800" b="0" i="0" u="none" strike="noStrike" cap="none" normalizeH="0" baseline="0">
                          <a:ln>
                            <a:noFill/>
                          </a:ln>
                          <a:solidFill>
                            <a:srgbClr val="FF0000"/>
                          </a:solidFill>
                          <a:effectLst/>
                          <a:latin typeface="Arial" charset="0"/>
                          <a:ea typeface="宋体" charset="-122"/>
                        </a:rPr>
                        <a:t>1(0</a:t>
                      </a:r>
                      <a:r>
                        <a:rPr kumimoji="0" lang="zh-CN" altLang="en-US" sz="2800" b="0" i="0" u="none" strike="noStrike" cap="none" normalizeH="0" baseline="0">
                          <a:ln>
                            <a:noFill/>
                          </a:ln>
                          <a:solidFill>
                            <a:srgbClr val="FF0000"/>
                          </a:solidFill>
                          <a:effectLst/>
                          <a:latin typeface="Arial" charset="0"/>
                          <a:ea typeface="宋体" charset="-122"/>
                        </a:rPr>
                        <a:t>页</a:t>
                      </a:r>
                      <a:r>
                        <a:rPr kumimoji="0" lang="en-US" altLang="zh-CN" sz="2800" b="0" i="0" u="none" strike="noStrike" cap="none" normalizeH="0" baseline="0">
                          <a:ln>
                            <a:noFill/>
                          </a:ln>
                          <a:solidFill>
                            <a:srgbClr val="FF0000"/>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E4BD"/>
                    </a:solidFill>
                  </a:tcPr>
                </a:tc>
                <a:extLst>
                  <a:ext uri="{0D108BD9-81ED-4DB2-BD59-A6C34878D82A}">
                    <a16:rowId xmlns:a16="http://schemas.microsoft.com/office/drawing/2014/main" val="10002"/>
                  </a:ext>
                </a:extLst>
              </a:tr>
              <a:tr h="369888">
                <a:tc rowSpan="2">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zh-CN" sz="2400" b="0" i="0" u="none" strike="noStrike" cap="none" normalizeH="0" baseline="0">
                        <a:ln>
                          <a:noFill/>
                        </a:ln>
                        <a:solidFill>
                          <a:srgbClr val="000000"/>
                        </a:solidFill>
                        <a:effectLst/>
                        <a:latin typeface="Arial" charset="0"/>
                        <a:ea typeface="宋体" charset="-122"/>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C0504D"/>
                          </a:solidFill>
                          <a:effectLst/>
                          <a:latin typeface="Arial" charset="0"/>
                          <a:ea typeface="宋体" charset="-122"/>
                        </a:rPr>
                        <a:t>作业</a:t>
                      </a:r>
                      <a:r>
                        <a:rPr kumimoji="0" lang="en-US" altLang="zh-CN" sz="2400" b="0" i="0" u="none" strike="noStrike" cap="none" normalizeH="0" baseline="0">
                          <a:ln>
                            <a:noFill/>
                          </a:ln>
                          <a:solidFill>
                            <a:srgbClr val="C0504D"/>
                          </a:solidFill>
                          <a:effectLst/>
                          <a:latin typeface="Arial" charset="0"/>
                          <a:ea typeface="宋体" charset="-122"/>
                        </a:rPr>
                        <a:t>2</a:t>
                      </a: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gridSpan="2">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C0504D"/>
                          </a:solidFill>
                          <a:effectLst/>
                          <a:latin typeface="Arial" charset="0"/>
                          <a:ea typeface="宋体" charset="-122"/>
                        </a:rPr>
                        <a:t>作业</a:t>
                      </a:r>
                      <a:r>
                        <a:rPr kumimoji="0" lang="en-US" altLang="zh-CN" sz="2400" b="0" i="0" u="none" strike="noStrike" cap="none" normalizeH="0" baseline="0">
                          <a:ln>
                            <a:noFill/>
                          </a:ln>
                          <a:solidFill>
                            <a:srgbClr val="C0504D"/>
                          </a:solidFill>
                          <a:effectLst/>
                          <a:latin typeface="Arial" charset="0"/>
                          <a:ea typeface="宋体" charset="-122"/>
                        </a:rPr>
                        <a:t>1</a:t>
                      </a:r>
                      <a:r>
                        <a:rPr kumimoji="0" lang="zh-CN" altLang="en-US" sz="2400" b="0" i="0" u="none" strike="noStrike" cap="none" normalizeH="0" baseline="0">
                          <a:ln>
                            <a:noFill/>
                          </a:ln>
                          <a:solidFill>
                            <a:srgbClr val="C0504D"/>
                          </a:solidFill>
                          <a:effectLst/>
                          <a:latin typeface="Arial" charset="0"/>
                          <a:ea typeface="宋体" charset="-122"/>
                        </a:rPr>
                        <a:t>页表</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FF0000"/>
                          </a:solidFill>
                          <a:effectLst/>
                          <a:latin typeface="Arial" charset="0"/>
                          <a:ea typeface="宋体" charset="-122"/>
                        </a:rPr>
                        <a:t>作业</a:t>
                      </a:r>
                      <a:r>
                        <a:rPr kumimoji="0" lang="en-US" altLang="zh-CN" sz="2800" b="0" i="0" u="none" strike="noStrike" cap="none" normalizeH="0" baseline="0">
                          <a:ln>
                            <a:noFill/>
                          </a:ln>
                          <a:solidFill>
                            <a:srgbClr val="FF0000"/>
                          </a:solidFill>
                          <a:effectLst/>
                          <a:latin typeface="Arial" charset="0"/>
                          <a:ea typeface="宋体" charset="-122"/>
                        </a:rPr>
                        <a:t>2(0</a:t>
                      </a:r>
                      <a:r>
                        <a:rPr kumimoji="0" lang="zh-CN" altLang="en-US" sz="2800" b="0" i="0" u="none" strike="noStrike" cap="none" normalizeH="0" baseline="0">
                          <a:ln>
                            <a:noFill/>
                          </a:ln>
                          <a:solidFill>
                            <a:srgbClr val="FF0000"/>
                          </a:solidFill>
                          <a:effectLst/>
                          <a:latin typeface="Arial" charset="0"/>
                          <a:ea typeface="宋体" charset="-122"/>
                        </a:rPr>
                        <a:t>页</a:t>
                      </a:r>
                      <a:r>
                        <a:rPr kumimoji="0" lang="en-US" altLang="zh-CN" sz="2800" b="0" i="0" u="none" strike="noStrike" cap="none" normalizeH="0" baseline="0">
                          <a:ln>
                            <a:noFill/>
                          </a:ln>
                          <a:solidFill>
                            <a:srgbClr val="FF0000"/>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CD5B5"/>
                    </a:solidFill>
                  </a:tcPr>
                </a:tc>
                <a:extLst>
                  <a:ext uri="{0D108BD9-81ED-4DB2-BD59-A6C34878D82A}">
                    <a16:rowId xmlns:a16="http://schemas.microsoft.com/office/drawing/2014/main" val="10003"/>
                  </a:ext>
                </a:extLst>
              </a:tr>
              <a:tr h="369888">
                <a:tc vMerge="1">
                  <a:txBody>
                    <a:bodyPr/>
                    <a:lstStyle/>
                    <a:p>
                      <a:endParaRPr lang="zh-CN" altLang="en-US"/>
                    </a:p>
                  </a:txBody>
                  <a:tcPr/>
                </a:tc>
                <a:tc vMerge="1">
                  <a:txBody>
                    <a:bodyPr/>
                    <a:lstStyle/>
                    <a:p>
                      <a:endParaRPr lang="zh-CN" altLang="en-US"/>
                    </a:p>
                  </a:txBody>
                  <a:tcPr/>
                </a:tc>
                <a:tc gridSpan="2">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FF0000"/>
                          </a:solidFill>
                          <a:effectLst/>
                          <a:latin typeface="Arial" charset="0"/>
                          <a:ea typeface="宋体" charset="-122"/>
                        </a:rPr>
                        <a:t>作业</a:t>
                      </a:r>
                      <a:r>
                        <a:rPr kumimoji="0" lang="en-US" altLang="zh-CN" sz="2800" b="0" i="0" u="none" strike="noStrike" cap="none" normalizeH="0" baseline="0">
                          <a:ln>
                            <a:noFill/>
                          </a:ln>
                          <a:solidFill>
                            <a:srgbClr val="FF0000"/>
                          </a:solidFill>
                          <a:effectLst/>
                          <a:latin typeface="Arial" charset="0"/>
                          <a:ea typeface="宋体" charset="-122"/>
                        </a:rPr>
                        <a:t>2(1</a:t>
                      </a:r>
                      <a:r>
                        <a:rPr kumimoji="0" lang="zh-CN" altLang="en-US" sz="2800" b="0" i="0" u="none" strike="noStrike" cap="none" normalizeH="0" baseline="0">
                          <a:ln>
                            <a:noFill/>
                          </a:ln>
                          <a:solidFill>
                            <a:srgbClr val="FF0000"/>
                          </a:solidFill>
                          <a:effectLst/>
                          <a:latin typeface="Arial" charset="0"/>
                          <a:ea typeface="宋体" charset="-122"/>
                        </a:rPr>
                        <a:t>页</a:t>
                      </a:r>
                      <a:r>
                        <a:rPr kumimoji="0" lang="en-US" altLang="zh-CN" sz="2800" b="0" i="0" u="none" strike="noStrike" cap="none" normalizeH="0" baseline="0">
                          <a:ln>
                            <a:noFill/>
                          </a:ln>
                          <a:solidFill>
                            <a:srgbClr val="FF0000"/>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CD5B5"/>
                    </a:solidFill>
                  </a:tcPr>
                </a:tc>
                <a:extLst>
                  <a:ext uri="{0D108BD9-81ED-4DB2-BD59-A6C34878D82A}">
                    <a16:rowId xmlns:a16="http://schemas.microsoft.com/office/drawing/2014/main" val="10004"/>
                  </a:ext>
                </a:extLst>
              </a:tr>
              <a:tr h="3683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FF0000"/>
                          </a:solidFill>
                          <a:effectLst/>
                          <a:latin typeface="Arial" charset="0"/>
                          <a:ea typeface="宋体" charset="-122"/>
                        </a:rPr>
                        <a:t>作业</a:t>
                      </a:r>
                      <a:r>
                        <a:rPr kumimoji="0" lang="en-US" altLang="zh-CN" sz="2800" b="0" i="0" u="none" strike="noStrike" cap="none" normalizeH="0" baseline="0">
                          <a:ln>
                            <a:noFill/>
                          </a:ln>
                          <a:solidFill>
                            <a:srgbClr val="FF0000"/>
                          </a:solidFill>
                          <a:effectLst/>
                          <a:latin typeface="Arial" charset="0"/>
                          <a:ea typeface="宋体" charset="-122"/>
                        </a:rPr>
                        <a:t>1(1</a:t>
                      </a:r>
                      <a:r>
                        <a:rPr kumimoji="0" lang="zh-CN" altLang="en-US" sz="2800" b="0" i="0" u="none" strike="noStrike" cap="none" normalizeH="0" baseline="0">
                          <a:ln>
                            <a:noFill/>
                          </a:ln>
                          <a:solidFill>
                            <a:srgbClr val="FF0000"/>
                          </a:solidFill>
                          <a:effectLst/>
                          <a:latin typeface="Arial" charset="0"/>
                          <a:ea typeface="宋体" charset="-122"/>
                        </a:rPr>
                        <a:t>页</a:t>
                      </a:r>
                      <a:r>
                        <a:rPr kumimoji="0" lang="en-US" altLang="zh-CN" sz="2800" b="0" i="0" u="none" strike="noStrike" cap="none" normalizeH="0" baseline="0">
                          <a:ln>
                            <a:noFill/>
                          </a:ln>
                          <a:solidFill>
                            <a:srgbClr val="FF0000"/>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E4BD"/>
                    </a:solidFill>
                  </a:tcPr>
                </a:tc>
                <a:extLst>
                  <a:ext uri="{0D108BD9-81ED-4DB2-BD59-A6C34878D82A}">
                    <a16:rowId xmlns:a16="http://schemas.microsoft.com/office/drawing/2014/main" val="10005"/>
                  </a:ext>
                </a:extLst>
              </a:tr>
              <a:tr h="3698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000000"/>
                          </a:solidFill>
                          <a:effectLst/>
                          <a:latin typeface="Arial" charset="0"/>
                          <a:ea typeface="宋体" charset="-122"/>
                        </a:rPr>
                        <a:t>空闲</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6"/>
                  </a:ext>
                </a:extLst>
              </a:tr>
              <a:tr h="3698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122"/>
                        </a:rPr>
                        <a:t>2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charset="0"/>
                          <a:ea typeface="宋体"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FF0000"/>
                          </a:solidFill>
                          <a:effectLst/>
                          <a:latin typeface="Arial" charset="0"/>
                          <a:ea typeface="宋体" charset="-122"/>
                        </a:rPr>
                        <a:t>作业</a:t>
                      </a:r>
                      <a:r>
                        <a:rPr kumimoji="0" lang="en-US" altLang="zh-CN" sz="2800" b="0" i="0" u="none" strike="noStrike" cap="none" normalizeH="0" baseline="0">
                          <a:ln>
                            <a:noFill/>
                          </a:ln>
                          <a:solidFill>
                            <a:srgbClr val="FF0000"/>
                          </a:solidFill>
                          <a:effectLst/>
                          <a:latin typeface="Arial" charset="0"/>
                          <a:ea typeface="宋体" charset="-122"/>
                        </a:rPr>
                        <a:t>2(2</a:t>
                      </a:r>
                      <a:r>
                        <a:rPr kumimoji="0" lang="zh-CN" altLang="en-US" sz="2800" b="0" i="0" u="none" strike="noStrike" cap="none" normalizeH="0" baseline="0">
                          <a:ln>
                            <a:noFill/>
                          </a:ln>
                          <a:solidFill>
                            <a:srgbClr val="FF0000"/>
                          </a:solidFill>
                          <a:effectLst/>
                          <a:latin typeface="Arial" charset="0"/>
                          <a:ea typeface="宋体" charset="-122"/>
                        </a:rPr>
                        <a:t>页</a:t>
                      </a:r>
                      <a:r>
                        <a:rPr kumimoji="0" lang="en-US" altLang="zh-CN" sz="2800" b="0" i="0" u="none" strike="noStrike" cap="none" normalizeH="0" baseline="0">
                          <a:ln>
                            <a:noFill/>
                          </a:ln>
                          <a:solidFill>
                            <a:srgbClr val="FF0000"/>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CD5B5"/>
                    </a:solidFill>
                  </a:tcPr>
                </a:tc>
                <a:extLst>
                  <a:ext uri="{0D108BD9-81ED-4DB2-BD59-A6C34878D82A}">
                    <a16:rowId xmlns:a16="http://schemas.microsoft.com/office/drawing/2014/main" val="10007"/>
                  </a:ext>
                </a:extLst>
              </a:tr>
              <a:tr h="485775">
                <a:tc gridSpan="4">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charset="-122"/>
                        </a:rPr>
                        <a:t>                          </a:t>
                      </a:r>
                      <a:r>
                        <a:rPr kumimoji="0" lang="zh-CN" altLang="en-US" sz="2400" b="0" i="0" u="none" strike="noStrike" cap="none" normalizeH="0" baseline="0">
                          <a:ln>
                            <a:noFill/>
                          </a:ln>
                          <a:solidFill>
                            <a:srgbClr val="C0504D"/>
                          </a:solidFill>
                          <a:effectLst/>
                          <a:latin typeface="Arial" charset="0"/>
                          <a:ea typeface="宋体" charset="-122"/>
                        </a:rPr>
                        <a:t>作业</a:t>
                      </a:r>
                      <a:r>
                        <a:rPr kumimoji="0" lang="en-US" altLang="zh-CN" sz="2400" b="0" i="0" u="none" strike="noStrike" cap="none" normalizeH="0" baseline="0">
                          <a:ln>
                            <a:noFill/>
                          </a:ln>
                          <a:solidFill>
                            <a:srgbClr val="C0504D"/>
                          </a:solidFill>
                          <a:effectLst/>
                          <a:latin typeface="Arial" charset="0"/>
                          <a:ea typeface="宋体" charset="-122"/>
                        </a:rPr>
                        <a:t>2</a:t>
                      </a:r>
                      <a:r>
                        <a:rPr kumimoji="0" lang="zh-CN" altLang="en-US" sz="2400" b="0" i="0" u="none" strike="noStrike" cap="none" normalizeH="0" baseline="0">
                          <a:ln>
                            <a:noFill/>
                          </a:ln>
                          <a:solidFill>
                            <a:srgbClr val="C0504D"/>
                          </a:solidFill>
                          <a:effectLst/>
                          <a:latin typeface="Arial" charset="0"/>
                          <a:ea typeface="宋体" charset="-122"/>
                        </a:rPr>
                        <a:t>页表</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000000"/>
                          </a:solidFill>
                          <a:effectLst/>
                          <a:latin typeface="Arial" charset="0"/>
                          <a:ea typeface="宋体" charset="-122"/>
                        </a:rPr>
                        <a:t>空闲</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8"/>
                  </a:ext>
                </a:extLst>
              </a:tr>
              <a:tr h="368300">
                <a:tc rowSpan="2" gridSpan="2">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a:noFill/>
                    </a:lnL>
                    <a:lnR>
                      <a:noFill/>
                    </a:lnR>
                    <a:lnT>
                      <a:noFill/>
                    </a:lnT>
                    <a:lnB>
                      <a:noFill/>
                    </a:lnB>
                    <a:lnTlToBr>
                      <a:noFill/>
                    </a:lnTlToBr>
                    <a:lnBlToTr>
                      <a:noFill/>
                    </a:lnBlToTr>
                    <a:noFill/>
                  </a:tcPr>
                </a:tc>
                <a:tc rowSpan="2" hMerge="1">
                  <a:txBody>
                    <a:bodyPr/>
                    <a:lstStyle/>
                    <a:p>
                      <a:endParaRPr lang="zh-CN" altLang="en-US"/>
                    </a:p>
                  </a:txBody>
                  <a:tcPr/>
                </a:tc>
                <a:tc rowSpan="2" gridSpan="2">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a:noFill/>
                    </a:lnL>
                    <a:lnR>
                      <a:noFill/>
                    </a:lnR>
                    <a:lnT>
                      <a:noFill/>
                    </a:lnT>
                    <a:lnB>
                      <a:noFill/>
                    </a:lnB>
                    <a:lnTlToBr>
                      <a:noFill/>
                    </a:lnTlToBr>
                    <a:lnBlToTr>
                      <a:noFill/>
                    </a:lnBlToTr>
                    <a:noFill/>
                  </a:tcPr>
                </a:tc>
                <a:tc rowSpan="2" hMerge="1">
                  <a:txBody>
                    <a:bodyPr/>
                    <a:lstStyle/>
                    <a:p>
                      <a:endParaRPr lang="zh-CN" altLang="en-US"/>
                    </a:p>
                  </a:txBody>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3641" name="Text Box 89"/>
          <p:cNvSpPr txBox="1">
            <a:spLocks noChangeArrowheads="1"/>
          </p:cNvSpPr>
          <p:nvPr/>
        </p:nvSpPr>
        <p:spPr bwMode="auto">
          <a:xfrm>
            <a:off x="3165475" y="9382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zh-CN" altLang="en-US">
                <a:solidFill>
                  <a:srgbClr val="C0504D"/>
                </a:solidFill>
                <a:latin typeface="Arial" charset="0"/>
                <a:ea typeface="华文细黑" pitchFamily="2" charset="-122"/>
              </a:rPr>
              <a:t>页号</a:t>
            </a:r>
          </a:p>
        </p:txBody>
      </p:sp>
      <p:sp>
        <p:nvSpPr>
          <p:cNvPr id="23642" name="Text Box 90"/>
          <p:cNvSpPr txBox="1">
            <a:spLocks noChangeArrowheads="1"/>
          </p:cNvSpPr>
          <p:nvPr/>
        </p:nvSpPr>
        <p:spPr bwMode="auto">
          <a:xfrm>
            <a:off x="1031875" y="938213"/>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zh-CN" altLang="en-US">
                <a:solidFill>
                  <a:srgbClr val="C0504D"/>
                </a:solidFill>
                <a:latin typeface="Arial" charset="0"/>
                <a:ea typeface="华文细黑" pitchFamily="2" charset="-122"/>
              </a:rPr>
              <a:t>作业</a:t>
            </a:r>
            <a:r>
              <a:rPr kumimoji="0" lang="en-US" altLang="zh-CN">
                <a:solidFill>
                  <a:srgbClr val="C0504D"/>
                </a:solidFill>
                <a:latin typeface="Arial" charset="0"/>
                <a:ea typeface="华文细黑" pitchFamily="2" charset="-122"/>
              </a:rPr>
              <a:t>1</a:t>
            </a:r>
          </a:p>
        </p:txBody>
      </p:sp>
      <p:sp>
        <p:nvSpPr>
          <p:cNvPr id="23643" name="Text Box 91"/>
          <p:cNvSpPr txBox="1">
            <a:spLocks noChangeArrowheads="1"/>
          </p:cNvSpPr>
          <p:nvPr/>
        </p:nvSpPr>
        <p:spPr bwMode="auto">
          <a:xfrm>
            <a:off x="650875" y="11668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0</a:t>
            </a:r>
          </a:p>
        </p:txBody>
      </p:sp>
      <p:sp>
        <p:nvSpPr>
          <p:cNvPr id="23644" name="Text Box 92"/>
          <p:cNvSpPr txBox="1">
            <a:spLocks noChangeArrowheads="1"/>
          </p:cNvSpPr>
          <p:nvPr/>
        </p:nvSpPr>
        <p:spPr bwMode="auto">
          <a:xfrm>
            <a:off x="342900" y="1700213"/>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600">
                <a:solidFill>
                  <a:srgbClr val="000000"/>
                </a:solidFill>
                <a:latin typeface="Arial" charset="0"/>
                <a:ea typeface="华文细黑" pitchFamily="2" charset="-122"/>
              </a:rPr>
              <a:t>1KB</a:t>
            </a:r>
          </a:p>
        </p:txBody>
      </p:sp>
      <p:sp>
        <p:nvSpPr>
          <p:cNvPr id="23645" name="Text Box 93"/>
          <p:cNvSpPr txBox="1">
            <a:spLocks noChangeArrowheads="1"/>
          </p:cNvSpPr>
          <p:nvPr/>
        </p:nvSpPr>
        <p:spPr bwMode="auto">
          <a:xfrm>
            <a:off x="300038" y="2309813"/>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600">
                <a:solidFill>
                  <a:srgbClr val="000000"/>
                </a:solidFill>
                <a:latin typeface="Arial" charset="0"/>
                <a:ea typeface="华文细黑" pitchFamily="2" charset="-122"/>
              </a:rPr>
              <a:t>2KB-1</a:t>
            </a:r>
          </a:p>
        </p:txBody>
      </p:sp>
      <p:sp>
        <p:nvSpPr>
          <p:cNvPr id="23646" name="Text Box 94"/>
          <p:cNvSpPr txBox="1">
            <a:spLocks noChangeArrowheads="1"/>
          </p:cNvSpPr>
          <p:nvPr/>
        </p:nvSpPr>
        <p:spPr bwMode="auto">
          <a:xfrm>
            <a:off x="650875" y="3376613"/>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0</a:t>
            </a:r>
          </a:p>
        </p:txBody>
      </p:sp>
      <p:sp>
        <p:nvSpPr>
          <p:cNvPr id="23647" name="Text Box 95"/>
          <p:cNvSpPr txBox="1">
            <a:spLocks noChangeArrowheads="1"/>
          </p:cNvSpPr>
          <p:nvPr/>
        </p:nvSpPr>
        <p:spPr bwMode="auto">
          <a:xfrm>
            <a:off x="342900" y="38338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1KB</a:t>
            </a:r>
          </a:p>
        </p:txBody>
      </p:sp>
      <p:sp>
        <p:nvSpPr>
          <p:cNvPr id="23648" name="Text Box 96"/>
          <p:cNvSpPr txBox="1">
            <a:spLocks noChangeArrowheads="1"/>
          </p:cNvSpPr>
          <p:nvPr/>
        </p:nvSpPr>
        <p:spPr bwMode="auto">
          <a:xfrm>
            <a:off x="269875" y="4443413"/>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2KB</a:t>
            </a:r>
          </a:p>
        </p:txBody>
      </p:sp>
      <p:sp>
        <p:nvSpPr>
          <p:cNvPr id="23649" name="Text Box 97"/>
          <p:cNvSpPr txBox="1">
            <a:spLocks noChangeArrowheads="1"/>
          </p:cNvSpPr>
          <p:nvPr/>
        </p:nvSpPr>
        <p:spPr bwMode="auto">
          <a:xfrm>
            <a:off x="285750" y="4879975"/>
            <a:ext cx="830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3KB-1</a:t>
            </a:r>
          </a:p>
        </p:txBody>
      </p:sp>
      <p:sp>
        <p:nvSpPr>
          <p:cNvPr id="23650" name="Text Box 98"/>
          <p:cNvSpPr txBox="1">
            <a:spLocks noChangeArrowheads="1"/>
          </p:cNvSpPr>
          <p:nvPr/>
        </p:nvSpPr>
        <p:spPr bwMode="auto">
          <a:xfrm>
            <a:off x="8347075" y="404813"/>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0</a:t>
            </a:r>
          </a:p>
        </p:txBody>
      </p:sp>
      <p:sp>
        <p:nvSpPr>
          <p:cNvPr id="23651" name="Text Box 99"/>
          <p:cNvSpPr txBox="1">
            <a:spLocks noChangeArrowheads="1"/>
          </p:cNvSpPr>
          <p:nvPr/>
        </p:nvSpPr>
        <p:spPr bwMode="auto">
          <a:xfrm>
            <a:off x="8270875" y="13192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4KB</a:t>
            </a:r>
          </a:p>
        </p:txBody>
      </p:sp>
      <p:sp>
        <p:nvSpPr>
          <p:cNvPr id="23652" name="Text Box 100"/>
          <p:cNvSpPr txBox="1">
            <a:spLocks noChangeArrowheads="1"/>
          </p:cNvSpPr>
          <p:nvPr/>
        </p:nvSpPr>
        <p:spPr bwMode="auto">
          <a:xfrm>
            <a:off x="8270875" y="17764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5KB</a:t>
            </a:r>
          </a:p>
        </p:txBody>
      </p:sp>
      <p:sp>
        <p:nvSpPr>
          <p:cNvPr id="23653" name="Text Box 101"/>
          <p:cNvSpPr txBox="1">
            <a:spLocks noChangeArrowheads="1"/>
          </p:cNvSpPr>
          <p:nvPr/>
        </p:nvSpPr>
        <p:spPr bwMode="auto">
          <a:xfrm>
            <a:off x="8270875" y="223361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6KB</a:t>
            </a:r>
          </a:p>
        </p:txBody>
      </p:sp>
      <p:sp>
        <p:nvSpPr>
          <p:cNvPr id="23654" name="Text Box 102"/>
          <p:cNvSpPr txBox="1">
            <a:spLocks noChangeArrowheads="1"/>
          </p:cNvSpPr>
          <p:nvPr/>
        </p:nvSpPr>
        <p:spPr bwMode="auto">
          <a:xfrm>
            <a:off x="8270875" y="2767013"/>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7KB</a:t>
            </a:r>
          </a:p>
        </p:txBody>
      </p:sp>
      <p:sp>
        <p:nvSpPr>
          <p:cNvPr id="23655" name="Text Box 103"/>
          <p:cNvSpPr txBox="1">
            <a:spLocks noChangeArrowheads="1"/>
          </p:cNvSpPr>
          <p:nvPr/>
        </p:nvSpPr>
        <p:spPr bwMode="auto">
          <a:xfrm>
            <a:off x="8270875" y="3376613"/>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8KB</a:t>
            </a:r>
          </a:p>
        </p:txBody>
      </p:sp>
      <p:sp>
        <p:nvSpPr>
          <p:cNvPr id="23656" name="Text Box 104"/>
          <p:cNvSpPr txBox="1">
            <a:spLocks noChangeArrowheads="1"/>
          </p:cNvSpPr>
          <p:nvPr/>
        </p:nvSpPr>
        <p:spPr bwMode="auto">
          <a:xfrm>
            <a:off x="8270875" y="38338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9KB</a:t>
            </a:r>
          </a:p>
        </p:txBody>
      </p:sp>
      <p:sp>
        <p:nvSpPr>
          <p:cNvPr id="23657" name="Text Box 105"/>
          <p:cNvSpPr txBox="1">
            <a:spLocks noChangeArrowheads="1"/>
          </p:cNvSpPr>
          <p:nvPr/>
        </p:nvSpPr>
        <p:spPr bwMode="auto">
          <a:xfrm>
            <a:off x="8194675" y="429101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10KB</a:t>
            </a:r>
          </a:p>
        </p:txBody>
      </p:sp>
      <p:sp>
        <p:nvSpPr>
          <p:cNvPr id="23658" name="Text Box 106"/>
          <p:cNvSpPr txBox="1">
            <a:spLocks noChangeArrowheads="1"/>
          </p:cNvSpPr>
          <p:nvPr/>
        </p:nvSpPr>
        <p:spPr bwMode="auto">
          <a:xfrm>
            <a:off x="8194675" y="482441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11KB</a:t>
            </a:r>
          </a:p>
        </p:txBody>
      </p:sp>
      <p:sp>
        <p:nvSpPr>
          <p:cNvPr id="23659" name="Text Box 107"/>
          <p:cNvSpPr txBox="1">
            <a:spLocks noChangeArrowheads="1"/>
          </p:cNvSpPr>
          <p:nvPr/>
        </p:nvSpPr>
        <p:spPr bwMode="auto">
          <a:xfrm>
            <a:off x="8194675" y="543401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spcBef>
                <a:spcPct val="50000"/>
              </a:spcBef>
            </a:pPr>
            <a:r>
              <a:rPr kumimoji="0" lang="en-US" altLang="zh-CN" sz="1800">
                <a:solidFill>
                  <a:srgbClr val="000000"/>
                </a:solidFill>
                <a:latin typeface="Arial" charset="0"/>
                <a:ea typeface="华文细黑" pitchFamily="2" charset="-122"/>
              </a:rPr>
              <a:t>12KB</a:t>
            </a:r>
          </a:p>
        </p:txBody>
      </p:sp>
      <p:sp>
        <p:nvSpPr>
          <p:cNvPr id="23661" name="Line 109"/>
          <p:cNvSpPr>
            <a:spLocks noChangeShapeType="1"/>
          </p:cNvSpPr>
          <p:nvPr/>
        </p:nvSpPr>
        <p:spPr bwMode="auto">
          <a:xfrm>
            <a:off x="4918075" y="1776413"/>
            <a:ext cx="121920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62" name="Line 110"/>
          <p:cNvSpPr>
            <a:spLocks noChangeShapeType="1"/>
          </p:cNvSpPr>
          <p:nvPr/>
        </p:nvSpPr>
        <p:spPr bwMode="auto">
          <a:xfrm>
            <a:off x="4918075" y="2233613"/>
            <a:ext cx="1219200" cy="1524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63" name="Line 111"/>
          <p:cNvSpPr>
            <a:spLocks noChangeShapeType="1"/>
          </p:cNvSpPr>
          <p:nvPr/>
        </p:nvSpPr>
        <p:spPr bwMode="auto">
          <a:xfrm flipV="1">
            <a:off x="4765675" y="2767013"/>
            <a:ext cx="1371600" cy="99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64" name="Line 112"/>
          <p:cNvSpPr>
            <a:spLocks noChangeShapeType="1"/>
          </p:cNvSpPr>
          <p:nvPr/>
        </p:nvSpPr>
        <p:spPr bwMode="auto">
          <a:xfrm flipV="1">
            <a:off x="4918075" y="3376613"/>
            <a:ext cx="1143000" cy="1066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65" name="Line 113"/>
          <p:cNvSpPr>
            <a:spLocks noChangeShapeType="1"/>
          </p:cNvSpPr>
          <p:nvPr/>
        </p:nvSpPr>
        <p:spPr bwMode="auto">
          <a:xfrm flipV="1">
            <a:off x="4841875" y="4748213"/>
            <a:ext cx="1295400" cy="152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1804"/>
                                        </p:tgtEl>
                                        <p:attrNameLst>
                                          <p:attrName>style.visibility</p:attrName>
                                        </p:attrNameLst>
                                      </p:cBhvr>
                                      <p:to>
                                        <p:strVal val="visible"/>
                                      </p:to>
                                    </p:set>
                                    <p:animEffect transition="in" filter="blinds(horizontal)">
                                      <p:cBhvr>
                                        <p:cTn id="7" dur="500"/>
                                        <p:tgtEl>
                                          <p:spTgt spid="6218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642"/>
                                        </p:tgtEl>
                                        <p:attrNameLst>
                                          <p:attrName>style.visibility</p:attrName>
                                        </p:attrNameLst>
                                      </p:cBhvr>
                                      <p:to>
                                        <p:strVal val="visible"/>
                                      </p:to>
                                    </p:set>
                                    <p:animEffect transition="in" filter="blinds(horizontal)">
                                      <p:cBhvr>
                                        <p:cTn id="10" dur="500"/>
                                        <p:tgtEl>
                                          <p:spTgt spid="236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641"/>
                                        </p:tgtEl>
                                        <p:attrNameLst>
                                          <p:attrName>style.visibility</p:attrName>
                                        </p:attrNameLst>
                                      </p:cBhvr>
                                      <p:to>
                                        <p:strVal val="visible"/>
                                      </p:to>
                                    </p:set>
                                    <p:animEffect transition="in" filter="blinds(horizontal)">
                                      <p:cBhvr>
                                        <p:cTn id="13" dur="500"/>
                                        <p:tgtEl>
                                          <p:spTgt spid="2364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643"/>
                                        </p:tgtEl>
                                        <p:attrNameLst>
                                          <p:attrName>style.visibility</p:attrName>
                                        </p:attrNameLst>
                                      </p:cBhvr>
                                      <p:to>
                                        <p:strVal val="visible"/>
                                      </p:to>
                                    </p:set>
                                    <p:animEffect transition="in" filter="blinds(horizontal)">
                                      <p:cBhvr>
                                        <p:cTn id="16" dur="500"/>
                                        <p:tgtEl>
                                          <p:spTgt spid="2364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3644"/>
                                        </p:tgtEl>
                                        <p:attrNameLst>
                                          <p:attrName>style.visibility</p:attrName>
                                        </p:attrNameLst>
                                      </p:cBhvr>
                                      <p:to>
                                        <p:strVal val="visible"/>
                                      </p:to>
                                    </p:set>
                                    <p:animEffect transition="in" filter="blinds(horizontal)">
                                      <p:cBhvr>
                                        <p:cTn id="19" dur="500"/>
                                        <p:tgtEl>
                                          <p:spTgt spid="2364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645"/>
                                        </p:tgtEl>
                                        <p:attrNameLst>
                                          <p:attrName>style.visibility</p:attrName>
                                        </p:attrNameLst>
                                      </p:cBhvr>
                                      <p:to>
                                        <p:strVal val="visible"/>
                                      </p:to>
                                    </p:set>
                                    <p:animEffect transition="in" filter="blinds(horizontal)">
                                      <p:cBhvr>
                                        <p:cTn id="22" dur="500"/>
                                        <p:tgtEl>
                                          <p:spTgt spid="2364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3646"/>
                                        </p:tgtEl>
                                        <p:attrNameLst>
                                          <p:attrName>style.visibility</p:attrName>
                                        </p:attrNameLst>
                                      </p:cBhvr>
                                      <p:to>
                                        <p:strVal val="visible"/>
                                      </p:to>
                                    </p:set>
                                    <p:animEffect transition="in" filter="blinds(horizontal)">
                                      <p:cBhvr>
                                        <p:cTn id="25" dur="500"/>
                                        <p:tgtEl>
                                          <p:spTgt spid="2364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647"/>
                                        </p:tgtEl>
                                        <p:attrNameLst>
                                          <p:attrName>style.visibility</p:attrName>
                                        </p:attrNameLst>
                                      </p:cBhvr>
                                      <p:to>
                                        <p:strVal val="visible"/>
                                      </p:to>
                                    </p:set>
                                    <p:animEffect transition="in" filter="blinds(horizontal)">
                                      <p:cBhvr>
                                        <p:cTn id="28" dur="500"/>
                                        <p:tgtEl>
                                          <p:spTgt spid="2364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3648"/>
                                        </p:tgtEl>
                                        <p:attrNameLst>
                                          <p:attrName>style.visibility</p:attrName>
                                        </p:attrNameLst>
                                      </p:cBhvr>
                                      <p:to>
                                        <p:strVal val="visible"/>
                                      </p:to>
                                    </p:set>
                                    <p:animEffect transition="in" filter="blinds(horizontal)">
                                      <p:cBhvr>
                                        <p:cTn id="31" dur="500"/>
                                        <p:tgtEl>
                                          <p:spTgt spid="2364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3649"/>
                                        </p:tgtEl>
                                        <p:attrNameLst>
                                          <p:attrName>style.visibility</p:attrName>
                                        </p:attrNameLst>
                                      </p:cBhvr>
                                      <p:to>
                                        <p:strVal val="visible"/>
                                      </p:to>
                                    </p:set>
                                    <p:animEffect transition="in" filter="blinds(horizontal)">
                                      <p:cBhvr>
                                        <p:cTn id="34" dur="500"/>
                                        <p:tgtEl>
                                          <p:spTgt spid="2364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659"/>
                                        </p:tgtEl>
                                        <p:attrNameLst>
                                          <p:attrName>style.visibility</p:attrName>
                                        </p:attrNameLst>
                                      </p:cBhvr>
                                      <p:to>
                                        <p:strVal val="visible"/>
                                      </p:to>
                                    </p:set>
                                    <p:animEffect transition="in" filter="blinds(horizontal)">
                                      <p:cBhvr>
                                        <p:cTn id="37" dur="500"/>
                                        <p:tgtEl>
                                          <p:spTgt spid="2365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3658"/>
                                        </p:tgtEl>
                                        <p:attrNameLst>
                                          <p:attrName>style.visibility</p:attrName>
                                        </p:attrNameLst>
                                      </p:cBhvr>
                                      <p:to>
                                        <p:strVal val="visible"/>
                                      </p:to>
                                    </p:set>
                                    <p:animEffect transition="in" filter="blinds(horizontal)">
                                      <p:cBhvr>
                                        <p:cTn id="40" dur="500"/>
                                        <p:tgtEl>
                                          <p:spTgt spid="2365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3657"/>
                                        </p:tgtEl>
                                        <p:attrNameLst>
                                          <p:attrName>style.visibility</p:attrName>
                                        </p:attrNameLst>
                                      </p:cBhvr>
                                      <p:to>
                                        <p:strVal val="visible"/>
                                      </p:to>
                                    </p:set>
                                    <p:animEffect transition="in" filter="blinds(horizontal)">
                                      <p:cBhvr>
                                        <p:cTn id="43" dur="500"/>
                                        <p:tgtEl>
                                          <p:spTgt spid="236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3656"/>
                                        </p:tgtEl>
                                        <p:attrNameLst>
                                          <p:attrName>style.visibility</p:attrName>
                                        </p:attrNameLst>
                                      </p:cBhvr>
                                      <p:to>
                                        <p:strVal val="visible"/>
                                      </p:to>
                                    </p:set>
                                    <p:animEffect transition="in" filter="blinds(horizontal)">
                                      <p:cBhvr>
                                        <p:cTn id="46" dur="500"/>
                                        <p:tgtEl>
                                          <p:spTgt spid="2365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3655"/>
                                        </p:tgtEl>
                                        <p:attrNameLst>
                                          <p:attrName>style.visibility</p:attrName>
                                        </p:attrNameLst>
                                      </p:cBhvr>
                                      <p:to>
                                        <p:strVal val="visible"/>
                                      </p:to>
                                    </p:set>
                                    <p:animEffect transition="in" filter="blinds(horizontal)">
                                      <p:cBhvr>
                                        <p:cTn id="49" dur="500"/>
                                        <p:tgtEl>
                                          <p:spTgt spid="2365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3653"/>
                                        </p:tgtEl>
                                        <p:attrNameLst>
                                          <p:attrName>style.visibility</p:attrName>
                                        </p:attrNameLst>
                                      </p:cBhvr>
                                      <p:to>
                                        <p:strVal val="visible"/>
                                      </p:to>
                                    </p:set>
                                    <p:animEffect transition="in" filter="blinds(horizontal)">
                                      <p:cBhvr>
                                        <p:cTn id="52" dur="500"/>
                                        <p:tgtEl>
                                          <p:spTgt spid="2365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3654"/>
                                        </p:tgtEl>
                                        <p:attrNameLst>
                                          <p:attrName>style.visibility</p:attrName>
                                        </p:attrNameLst>
                                      </p:cBhvr>
                                      <p:to>
                                        <p:strVal val="visible"/>
                                      </p:to>
                                    </p:set>
                                    <p:animEffect transition="in" filter="blinds(horizontal)">
                                      <p:cBhvr>
                                        <p:cTn id="55" dur="500"/>
                                        <p:tgtEl>
                                          <p:spTgt spid="2365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3652"/>
                                        </p:tgtEl>
                                        <p:attrNameLst>
                                          <p:attrName>style.visibility</p:attrName>
                                        </p:attrNameLst>
                                      </p:cBhvr>
                                      <p:to>
                                        <p:strVal val="visible"/>
                                      </p:to>
                                    </p:set>
                                    <p:animEffect transition="in" filter="blinds(horizontal)">
                                      <p:cBhvr>
                                        <p:cTn id="58" dur="500"/>
                                        <p:tgtEl>
                                          <p:spTgt spid="23652"/>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3651"/>
                                        </p:tgtEl>
                                        <p:attrNameLst>
                                          <p:attrName>style.visibility</p:attrName>
                                        </p:attrNameLst>
                                      </p:cBhvr>
                                      <p:to>
                                        <p:strVal val="visible"/>
                                      </p:to>
                                    </p:set>
                                    <p:animEffect transition="in" filter="blinds(horizontal)">
                                      <p:cBhvr>
                                        <p:cTn id="61" dur="500"/>
                                        <p:tgtEl>
                                          <p:spTgt spid="2365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3650"/>
                                        </p:tgtEl>
                                        <p:attrNameLst>
                                          <p:attrName>style.visibility</p:attrName>
                                        </p:attrNameLst>
                                      </p:cBhvr>
                                      <p:to>
                                        <p:strVal val="visible"/>
                                      </p:to>
                                    </p:set>
                                    <p:animEffect transition="in" filter="blinds(horizontal)">
                                      <p:cBhvr>
                                        <p:cTn id="64" dur="500"/>
                                        <p:tgtEl>
                                          <p:spTgt spid="2365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3661"/>
                                        </p:tgtEl>
                                        <p:attrNameLst>
                                          <p:attrName>style.visibility</p:attrName>
                                        </p:attrNameLst>
                                      </p:cBhvr>
                                      <p:to>
                                        <p:strVal val="visible"/>
                                      </p:to>
                                    </p:set>
                                    <p:anim calcmode="lin" valueType="num">
                                      <p:cBhvr additive="base">
                                        <p:cTn id="69" dur="500" fill="hold"/>
                                        <p:tgtEl>
                                          <p:spTgt spid="23661"/>
                                        </p:tgtEl>
                                        <p:attrNameLst>
                                          <p:attrName>ppt_x</p:attrName>
                                        </p:attrNameLst>
                                      </p:cBhvr>
                                      <p:tavLst>
                                        <p:tav tm="0">
                                          <p:val>
                                            <p:strVal val="#ppt_x"/>
                                          </p:val>
                                        </p:tav>
                                        <p:tav tm="100000">
                                          <p:val>
                                            <p:strVal val="#ppt_x"/>
                                          </p:val>
                                        </p:tav>
                                      </p:tavLst>
                                    </p:anim>
                                    <p:anim calcmode="lin" valueType="num">
                                      <p:cBhvr additive="base">
                                        <p:cTn id="70" dur="500" fill="hold"/>
                                        <p:tgtEl>
                                          <p:spTgt spid="23661"/>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3662"/>
                                        </p:tgtEl>
                                        <p:attrNameLst>
                                          <p:attrName>style.visibility</p:attrName>
                                        </p:attrNameLst>
                                      </p:cBhvr>
                                      <p:to>
                                        <p:strVal val="visible"/>
                                      </p:to>
                                    </p:set>
                                    <p:anim calcmode="lin" valueType="num">
                                      <p:cBhvr additive="base">
                                        <p:cTn id="75" dur="500" fill="hold"/>
                                        <p:tgtEl>
                                          <p:spTgt spid="23662"/>
                                        </p:tgtEl>
                                        <p:attrNameLst>
                                          <p:attrName>ppt_x</p:attrName>
                                        </p:attrNameLst>
                                      </p:cBhvr>
                                      <p:tavLst>
                                        <p:tav tm="0">
                                          <p:val>
                                            <p:strVal val="#ppt_x"/>
                                          </p:val>
                                        </p:tav>
                                        <p:tav tm="100000">
                                          <p:val>
                                            <p:strVal val="#ppt_x"/>
                                          </p:val>
                                        </p:tav>
                                      </p:tavLst>
                                    </p:anim>
                                    <p:anim calcmode="lin" valueType="num">
                                      <p:cBhvr additive="base">
                                        <p:cTn id="76" dur="500" fill="hold"/>
                                        <p:tgtEl>
                                          <p:spTgt spid="23662"/>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3663"/>
                                        </p:tgtEl>
                                        <p:attrNameLst>
                                          <p:attrName>style.visibility</p:attrName>
                                        </p:attrNameLst>
                                      </p:cBhvr>
                                      <p:to>
                                        <p:strVal val="visible"/>
                                      </p:to>
                                    </p:set>
                                    <p:anim calcmode="lin" valueType="num">
                                      <p:cBhvr additive="base">
                                        <p:cTn id="81" dur="500" fill="hold"/>
                                        <p:tgtEl>
                                          <p:spTgt spid="23663"/>
                                        </p:tgtEl>
                                        <p:attrNameLst>
                                          <p:attrName>ppt_x</p:attrName>
                                        </p:attrNameLst>
                                      </p:cBhvr>
                                      <p:tavLst>
                                        <p:tav tm="0">
                                          <p:val>
                                            <p:strVal val="#ppt_x"/>
                                          </p:val>
                                        </p:tav>
                                        <p:tav tm="100000">
                                          <p:val>
                                            <p:strVal val="#ppt_x"/>
                                          </p:val>
                                        </p:tav>
                                      </p:tavLst>
                                    </p:anim>
                                    <p:anim calcmode="lin" valueType="num">
                                      <p:cBhvr additive="base">
                                        <p:cTn id="82" dur="500" fill="hold"/>
                                        <p:tgtEl>
                                          <p:spTgt spid="23663"/>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3664"/>
                                        </p:tgtEl>
                                        <p:attrNameLst>
                                          <p:attrName>style.visibility</p:attrName>
                                        </p:attrNameLst>
                                      </p:cBhvr>
                                      <p:to>
                                        <p:strVal val="visible"/>
                                      </p:to>
                                    </p:set>
                                    <p:anim calcmode="lin" valueType="num">
                                      <p:cBhvr additive="base">
                                        <p:cTn id="87" dur="500" fill="hold"/>
                                        <p:tgtEl>
                                          <p:spTgt spid="23664"/>
                                        </p:tgtEl>
                                        <p:attrNameLst>
                                          <p:attrName>ppt_x</p:attrName>
                                        </p:attrNameLst>
                                      </p:cBhvr>
                                      <p:tavLst>
                                        <p:tav tm="0">
                                          <p:val>
                                            <p:strVal val="#ppt_x"/>
                                          </p:val>
                                        </p:tav>
                                        <p:tav tm="100000">
                                          <p:val>
                                            <p:strVal val="#ppt_x"/>
                                          </p:val>
                                        </p:tav>
                                      </p:tavLst>
                                    </p:anim>
                                    <p:anim calcmode="lin" valueType="num">
                                      <p:cBhvr additive="base">
                                        <p:cTn id="88" dur="500" fill="hold"/>
                                        <p:tgtEl>
                                          <p:spTgt spid="23664"/>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3665"/>
                                        </p:tgtEl>
                                        <p:attrNameLst>
                                          <p:attrName>style.visibility</p:attrName>
                                        </p:attrNameLst>
                                      </p:cBhvr>
                                      <p:to>
                                        <p:strVal val="visible"/>
                                      </p:to>
                                    </p:set>
                                    <p:anim calcmode="lin" valueType="num">
                                      <p:cBhvr additive="base">
                                        <p:cTn id="93" dur="500" fill="hold"/>
                                        <p:tgtEl>
                                          <p:spTgt spid="23665"/>
                                        </p:tgtEl>
                                        <p:attrNameLst>
                                          <p:attrName>ppt_x</p:attrName>
                                        </p:attrNameLst>
                                      </p:cBhvr>
                                      <p:tavLst>
                                        <p:tav tm="0">
                                          <p:val>
                                            <p:strVal val="#ppt_x"/>
                                          </p:val>
                                        </p:tav>
                                        <p:tav tm="100000">
                                          <p:val>
                                            <p:strVal val="#ppt_x"/>
                                          </p:val>
                                        </p:tav>
                                      </p:tavLst>
                                    </p:anim>
                                    <p:anim calcmode="lin" valueType="num">
                                      <p:cBhvr additive="base">
                                        <p:cTn id="94" dur="500" fill="hold"/>
                                        <p:tgtEl>
                                          <p:spTgt spid="236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41" grpId="0"/>
      <p:bldP spid="23642" grpId="0"/>
      <p:bldP spid="23643" grpId="0"/>
      <p:bldP spid="23644" grpId="0"/>
      <p:bldP spid="23645" grpId="0"/>
      <p:bldP spid="23646" grpId="0"/>
      <p:bldP spid="23647" grpId="0"/>
      <p:bldP spid="23648" grpId="0"/>
      <p:bldP spid="23649" grpId="0"/>
      <p:bldP spid="23650" grpId="0"/>
      <p:bldP spid="23651" grpId="0"/>
      <p:bldP spid="23652" grpId="0"/>
      <p:bldP spid="23653" grpId="0"/>
      <p:bldP spid="23654" grpId="0"/>
      <p:bldP spid="23655" grpId="0"/>
      <p:bldP spid="23656" grpId="0"/>
      <p:bldP spid="23657" grpId="0"/>
      <p:bldP spid="23658" grpId="0"/>
      <p:bldP spid="23659" grpId="0"/>
      <p:bldP spid="23661" grpId="0" animBg="1"/>
      <p:bldP spid="23662" grpId="0" animBg="1"/>
      <p:bldP spid="23663" grpId="0" animBg="1"/>
      <p:bldP spid="23664" grpId="0" animBg="1"/>
      <p:bldP spid="23665"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p:cNvSpPr>
          <p:nvPr>
            <p:ph type="body" sz="half" idx="4294967295"/>
          </p:nvPr>
        </p:nvSpPr>
        <p:spPr>
          <a:xfrm>
            <a:off x="0" y="1052513"/>
            <a:ext cx="9144000" cy="4968875"/>
          </a:xfrm>
        </p:spPr>
        <p:txBody>
          <a:bodyPr/>
          <a:lstStyle/>
          <a:p>
            <a:pPr>
              <a:lnSpc>
                <a:spcPct val="110000"/>
              </a:lnSpc>
              <a:spcAft>
                <a:spcPct val="20000"/>
              </a:spcAft>
              <a:buFont typeface="Wingdings" pitchFamily="2" charset="2"/>
              <a:buChar char="l"/>
            </a:pPr>
            <a:r>
              <a:rPr lang="zh-CN" altLang="en-US" dirty="0">
                <a:ea typeface="+mn-ea"/>
              </a:rPr>
              <a:t>普通分页系统地址转换示例</a:t>
            </a:r>
            <a:r>
              <a:rPr lang="en-US" altLang="zh-CN" dirty="0">
                <a:ea typeface="+mn-ea"/>
              </a:rPr>
              <a:t>1</a:t>
            </a:r>
            <a:r>
              <a:rPr lang="zh-CN" altLang="en-US" dirty="0">
                <a:ea typeface="+mn-ea"/>
              </a:rPr>
              <a:t>（续）</a:t>
            </a:r>
          </a:p>
          <a:p>
            <a:pPr lvl="1">
              <a:lnSpc>
                <a:spcPct val="110000"/>
              </a:lnSpc>
              <a:spcAft>
                <a:spcPct val="20000"/>
              </a:spcAft>
              <a:buFont typeface="Wingdings" pitchFamily="2" charset="2"/>
              <a:buChar char="Ø"/>
            </a:pPr>
            <a:r>
              <a:rPr lang="zh-CN" altLang="en-US" b="0" dirty="0">
                <a:ea typeface="+mn-ea"/>
              </a:rPr>
              <a:t>假设作业</a:t>
            </a:r>
            <a:r>
              <a:rPr lang="en-US" altLang="zh-CN" b="0" dirty="0">
                <a:ea typeface="+mn-ea"/>
              </a:rPr>
              <a:t>2</a:t>
            </a:r>
            <a:r>
              <a:rPr lang="zh-CN" altLang="en-US" b="0" dirty="0">
                <a:ea typeface="+mn-ea"/>
              </a:rPr>
              <a:t>正在运行，在第</a:t>
            </a:r>
            <a:r>
              <a:rPr lang="en-US" altLang="zh-CN" b="0" dirty="0">
                <a:ea typeface="+mn-ea"/>
              </a:rPr>
              <a:t>0</a:t>
            </a:r>
            <a:r>
              <a:rPr lang="zh-CN" altLang="en-US" b="0" dirty="0">
                <a:ea typeface="+mn-ea"/>
              </a:rPr>
              <a:t>页某单元处有一条指令：</a:t>
            </a:r>
            <a:br>
              <a:rPr lang="zh-CN" altLang="en-US" b="0" dirty="0">
                <a:ea typeface="+mn-ea"/>
              </a:rPr>
            </a:br>
            <a:r>
              <a:rPr lang="en-US" altLang="zh-CN" b="0" dirty="0">
                <a:ea typeface="+mn-ea"/>
              </a:rPr>
              <a:t>MOV R1</a:t>
            </a:r>
            <a:r>
              <a:rPr lang="zh-CN" altLang="en-US" b="0" dirty="0">
                <a:ea typeface="+mn-ea"/>
              </a:rPr>
              <a:t>，</a:t>
            </a:r>
            <a:r>
              <a:rPr lang="en-US" altLang="zh-CN" b="0" dirty="0">
                <a:ea typeface="+mn-ea"/>
              </a:rPr>
              <a:t>[2500]</a:t>
            </a:r>
          </a:p>
          <a:p>
            <a:pPr lvl="1">
              <a:lnSpc>
                <a:spcPct val="110000"/>
              </a:lnSpc>
              <a:spcAft>
                <a:spcPct val="20000"/>
              </a:spcAft>
              <a:buFont typeface="Wingdings" pitchFamily="2" charset="2"/>
              <a:buChar char="Ø"/>
            </a:pPr>
            <a:r>
              <a:rPr lang="en-US" altLang="zh-CN" b="0" dirty="0">
                <a:ea typeface="+mn-ea"/>
              </a:rPr>
              <a:t>2500</a:t>
            </a:r>
            <a:r>
              <a:rPr lang="en-US" altLang="zh-CN" dirty="0">
                <a:ea typeface="+mn-ea"/>
                <a:sym typeface="Wingdings" pitchFamily="2" charset="2"/>
              </a:rPr>
              <a:t> </a:t>
            </a:r>
            <a:r>
              <a:rPr lang="zh-CN" altLang="en-US" b="0" dirty="0">
                <a:ea typeface="+mn-ea"/>
              </a:rPr>
              <a:t>转化为十六进制为</a:t>
            </a:r>
            <a:r>
              <a:rPr lang="en-US" altLang="zh-CN" b="0" dirty="0">
                <a:ea typeface="+mn-ea"/>
              </a:rPr>
              <a:t>09C4H</a:t>
            </a:r>
          </a:p>
          <a:p>
            <a:pPr lvl="1">
              <a:lnSpc>
                <a:spcPct val="110000"/>
              </a:lnSpc>
              <a:spcAft>
                <a:spcPct val="20000"/>
              </a:spcAft>
              <a:buFont typeface="Wingdings" pitchFamily="2" charset="2"/>
              <a:buNone/>
            </a:pPr>
            <a:r>
              <a:rPr lang="en-US" altLang="zh-CN" b="0" dirty="0">
                <a:ea typeface="+mn-ea"/>
              </a:rPr>
              <a:t>  </a:t>
            </a:r>
            <a:r>
              <a:rPr lang="zh-CN" altLang="en-US" b="0" dirty="0">
                <a:ea typeface="+mn-ea"/>
              </a:rPr>
              <a:t>（二进制为</a:t>
            </a:r>
            <a:r>
              <a:rPr lang="en-US" altLang="zh-CN" dirty="0">
                <a:solidFill>
                  <a:srgbClr val="0070C0"/>
                </a:solidFill>
                <a:ea typeface="+mn-ea"/>
              </a:rPr>
              <a:t>0000 10</a:t>
            </a:r>
            <a:r>
              <a:rPr lang="en-US" altLang="zh-CN" dirty="0">
                <a:solidFill>
                  <a:srgbClr val="FF0000"/>
                </a:solidFill>
                <a:ea typeface="+mn-ea"/>
              </a:rPr>
              <a:t>01 1100 0100</a:t>
            </a:r>
            <a:r>
              <a:rPr lang="zh-CN" altLang="en-US" b="0" dirty="0">
                <a:ea typeface="+mn-ea"/>
              </a:rPr>
              <a:t>）；</a:t>
            </a:r>
          </a:p>
          <a:p>
            <a:pPr lvl="1">
              <a:lnSpc>
                <a:spcPct val="110000"/>
              </a:lnSpc>
              <a:spcAft>
                <a:spcPct val="20000"/>
              </a:spcAft>
              <a:buFont typeface="Wingdings" pitchFamily="2" charset="2"/>
              <a:buChar char="Ø"/>
            </a:pPr>
            <a:r>
              <a:rPr lang="zh-CN" altLang="en-US" b="0" dirty="0">
                <a:ea typeface="+mn-ea"/>
              </a:rPr>
              <a:t>每页长度为</a:t>
            </a:r>
            <a:r>
              <a:rPr lang="en-US" altLang="zh-CN" b="0" dirty="0">
                <a:ea typeface="+mn-ea"/>
              </a:rPr>
              <a:t>1k</a:t>
            </a:r>
            <a:r>
              <a:rPr lang="zh-CN" altLang="en-US" b="0" dirty="0">
                <a:ea typeface="+mn-ea"/>
              </a:rPr>
              <a:t>，逻辑地址低</a:t>
            </a:r>
            <a:r>
              <a:rPr lang="en-US" altLang="zh-CN" b="0" dirty="0">
                <a:ea typeface="+mn-ea"/>
              </a:rPr>
              <a:t>10</a:t>
            </a:r>
            <a:r>
              <a:rPr lang="zh-CN" altLang="en-US" b="0" dirty="0">
                <a:ea typeface="+mn-ea"/>
              </a:rPr>
              <a:t>位构成页内地址：</a:t>
            </a:r>
            <a:r>
              <a:rPr lang="en-US" altLang="zh-CN" b="0" dirty="0">
                <a:ea typeface="+mn-ea"/>
              </a:rPr>
              <a:t>1C4H</a:t>
            </a:r>
          </a:p>
          <a:p>
            <a:pPr lvl="1">
              <a:lnSpc>
                <a:spcPct val="110000"/>
              </a:lnSpc>
              <a:spcAft>
                <a:spcPct val="20000"/>
              </a:spcAft>
              <a:buFont typeface="Wingdings" pitchFamily="2" charset="2"/>
              <a:buChar char="Ø"/>
            </a:pPr>
            <a:r>
              <a:rPr lang="zh-CN" altLang="en-US" b="0" dirty="0">
                <a:ea typeface="+mn-ea"/>
              </a:rPr>
              <a:t>高</a:t>
            </a:r>
            <a:r>
              <a:rPr lang="en-US" altLang="zh-CN" b="0" dirty="0">
                <a:ea typeface="+mn-ea"/>
              </a:rPr>
              <a:t>6</a:t>
            </a:r>
            <a:r>
              <a:rPr lang="zh-CN" altLang="en-US" b="0" dirty="0">
                <a:ea typeface="+mn-ea"/>
              </a:rPr>
              <a:t>位为</a:t>
            </a:r>
            <a:r>
              <a:rPr lang="en-US" altLang="zh-CN" b="0" dirty="0">
                <a:ea typeface="+mn-ea"/>
              </a:rPr>
              <a:t>2</a:t>
            </a:r>
            <a:r>
              <a:rPr lang="zh-CN" altLang="en-US" b="0" dirty="0">
                <a:ea typeface="+mn-ea"/>
              </a:rPr>
              <a:t>，形成页号</a:t>
            </a:r>
            <a:r>
              <a:rPr lang="en-US" altLang="zh-CN" b="0" dirty="0">
                <a:ea typeface="+mn-ea"/>
              </a:rPr>
              <a:t>p</a:t>
            </a:r>
            <a:r>
              <a:rPr lang="zh-CN" altLang="en-US" b="0" dirty="0">
                <a:ea typeface="+mn-ea"/>
              </a:rPr>
              <a:t>；</a:t>
            </a:r>
          </a:p>
          <a:p>
            <a:pPr lvl="1">
              <a:lnSpc>
                <a:spcPct val="110000"/>
              </a:lnSpc>
              <a:spcAft>
                <a:spcPct val="20000"/>
              </a:spcAft>
              <a:buFont typeface="Wingdings" pitchFamily="2" charset="2"/>
              <a:buChar char="Ø"/>
            </a:pPr>
            <a:r>
              <a:rPr lang="zh-CN" altLang="en-US" b="0" dirty="0">
                <a:ea typeface="+mn-ea"/>
              </a:rPr>
              <a:t>查页表知第</a:t>
            </a:r>
            <a:r>
              <a:rPr lang="en-US" altLang="zh-CN" b="0" dirty="0">
                <a:ea typeface="+mn-ea"/>
              </a:rPr>
              <a:t>2</a:t>
            </a:r>
            <a:r>
              <a:rPr lang="zh-CN" altLang="en-US" b="0" dirty="0">
                <a:ea typeface="+mn-ea"/>
              </a:rPr>
              <a:t>页在内存第</a:t>
            </a:r>
            <a:r>
              <a:rPr lang="en-US" altLang="zh-CN" b="0" dirty="0">
                <a:ea typeface="+mn-ea"/>
              </a:rPr>
              <a:t>10</a:t>
            </a:r>
            <a:r>
              <a:rPr lang="zh-CN" altLang="en-US" b="0" dirty="0">
                <a:ea typeface="+mn-ea"/>
              </a:rPr>
              <a:t>块，与页内地址一起构成新的物理地址为：</a:t>
            </a:r>
            <a:r>
              <a:rPr lang="en-US" altLang="zh-CN" b="0" dirty="0">
                <a:ea typeface="+mn-ea"/>
              </a:rPr>
              <a:t>29C4H</a:t>
            </a:r>
            <a:r>
              <a:rPr lang="zh-CN" altLang="en-US" b="0" dirty="0">
                <a:ea typeface="+mn-ea"/>
              </a:rPr>
              <a:t> （二进制为</a:t>
            </a:r>
            <a:r>
              <a:rPr lang="en-US" altLang="zh-CN" dirty="0">
                <a:solidFill>
                  <a:srgbClr val="0070C0"/>
                </a:solidFill>
                <a:ea typeface="+mn-ea"/>
              </a:rPr>
              <a:t>0010 10</a:t>
            </a:r>
            <a:r>
              <a:rPr lang="en-US" altLang="zh-CN" dirty="0">
                <a:solidFill>
                  <a:srgbClr val="FF0000"/>
                </a:solidFill>
                <a:ea typeface="+mn-ea"/>
              </a:rPr>
              <a:t>01 1100 0100</a:t>
            </a:r>
            <a:r>
              <a:rPr lang="zh-CN" altLang="en-US" b="0" dirty="0">
                <a:ea typeface="+mn-ea"/>
              </a:rPr>
              <a:t>）</a:t>
            </a:r>
            <a:endParaRPr lang="en-US" altLang="zh-CN" b="0" dirty="0">
              <a:ea typeface="+mn-ea"/>
            </a:endParaRPr>
          </a:p>
          <a:p>
            <a:pPr lvl="1">
              <a:lnSpc>
                <a:spcPct val="110000"/>
              </a:lnSpc>
              <a:spcAft>
                <a:spcPct val="20000"/>
              </a:spcAft>
              <a:buFont typeface="Wingdings" pitchFamily="2" charset="2"/>
              <a:buChar char="Ø"/>
            </a:pPr>
            <a:r>
              <a:rPr lang="zh-CN" altLang="en-US" b="0" dirty="0">
                <a:ea typeface="+mn-ea"/>
              </a:rPr>
              <a:t>访问该单元，把其中的数据送入</a:t>
            </a:r>
            <a:r>
              <a:rPr lang="en-US" altLang="zh-CN" b="0" dirty="0">
                <a:ea typeface="+mn-ea"/>
              </a:rPr>
              <a:t>R1</a:t>
            </a:r>
            <a:r>
              <a:rPr lang="zh-CN" altLang="en-US" b="0" dirty="0">
                <a:ea typeface="+mn-ea"/>
              </a:rPr>
              <a:t>寄存器</a:t>
            </a:r>
          </a:p>
        </p:txBody>
      </p:sp>
      <p:sp>
        <p:nvSpPr>
          <p:cNvPr id="623619"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3.3.1 </a:t>
            </a:r>
            <a:r>
              <a:rPr kumimoji="0" lang="zh-CN" altLang="en-US" sz="4000" b="1" dirty="0">
                <a:solidFill>
                  <a:srgbClr val="FE0000"/>
                </a:solidFill>
                <a:ea typeface="黑体" pitchFamily="49" charset="-122"/>
                <a:cs typeface="Times New Roman" pitchFamily="18" charset="0"/>
              </a:rPr>
              <a:t>分页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23618">
                                            <p:txEl>
                                              <p:pRg st="0" end="0"/>
                                            </p:txEl>
                                          </p:spTgt>
                                        </p:tgtEl>
                                        <p:attrNameLst>
                                          <p:attrName>style.visibility</p:attrName>
                                        </p:attrNameLst>
                                      </p:cBhvr>
                                      <p:to>
                                        <p:strVal val="visible"/>
                                      </p:to>
                                    </p:set>
                                    <p:anim calcmode="lin" valueType="num">
                                      <p:cBhvr additive="base">
                                        <p:cTn id="7" dur="500" fill="hold"/>
                                        <p:tgtEl>
                                          <p:spTgt spid="6236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36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23618">
                                            <p:txEl>
                                              <p:pRg st="1" end="1"/>
                                            </p:txEl>
                                          </p:spTgt>
                                        </p:tgtEl>
                                        <p:attrNameLst>
                                          <p:attrName>style.visibility</p:attrName>
                                        </p:attrNameLst>
                                      </p:cBhvr>
                                      <p:to>
                                        <p:strVal val="visible"/>
                                      </p:to>
                                    </p:set>
                                    <p:anim calcmode="lin" valueType="num">
                                      <p:cBhvr additive="base">
                                        <p:cTn id="13" dur="500" fill="hold"/>
                                        <p:tgtEl>
                                          <p:spTgt spid="6236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236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23618">
                                            <p:txEl>
                                              <p:pRg st="2" end="2"/>
                                            </p:txEl>
                                          </p:spTgt>
                                        </p:tgtEl>
                                        <p:attrNameLst>
                                          <p:attrName>style.visibility</p:attrName>
                                        </p:attrNameLst>
                                      </p:cBhvr>
                                      <p:to>
                                        <p:strVal val="visible"/>
                                      </p:to>
                                    </p:set>
                                    <p:anim calcmode="lin" valueType="num">
                                      <p:cBhvr additive="base">
                                        <p:cTn id="19" dur="1000" fill="hold"/>
                                        <p:tgtEl>
                                          <p:spTgt spid="623618">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236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23618">
                                            <p:txEl>
                                              <p:pRg st="3" end="3"/>
                                            </p:txEl>
                                          </p:spTgt>
                                        </p:tgtEl>
                                        <p:attrNameLst>
                                          <p:attrName>style.visibility</p:attrName>
                                        </p:attrNameLst>
                                      </p:cBhvr>
                                      <p:to>
                                        <p:strVal val="visible"/>
                                      </p:to>
                                    </p:set>
                                    <p:anim calcmode="lin" valueType="num">
                                      <p:cBhvr additive="base">
                                        <p:cTn id="25" dur="1000" fill="hold"/>
                                        <p:tgtEl>
                                          <p:spTgt spid="623618">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236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23618">
                                            <p:txEl>
                                              <p:pRg st="4" end="4"/>
                                            </p:txEl>
                                          </p:spTgt>
                                        </p:tgtEl>
                                        <p:attrNameLst>
                                          <p:attrName>style.visibility</p:attrName>
                                        </p:attrNameLst>
                                      </p:cBhvr>
                                      <p:to>
                                        <p:strVal val="visible"/>
                                      </p:to>
                                    </p:set>
                                    <p:anim calcmode="lin" valueType="num">
                                      <p:cBhvr additive="base">
                                        <p:cTn id="31" dur="1000" fill="hold"/>
                                        <p:tgtEl>
                                          <p:spTgt spid="623618">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2361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23618">
                                            <p:txEl>
                                              <p:pRg st="5" end="5"/>
                                            </p:txEl>
                                          </p:spTgt>
                                        </p:tgtEl>
                                        <p:attrNameLst>
                                          <p:attrName>style.visibility</p:attrName>
                                        </p:attrNameLst>
                                      </p:cBhvr>
                                      <p:to>
                                        <p:strVal val="visible"/>
                                      </p:to>
                                    </p:set>
                                    <p:anim calcmode="lin" valueType="num">
                                      <p:cBhvr additive="base">
                                        <p:cTn id="37" dur="1000" fill="hold"/>
                                        <p:tgtEl>
                                          <p:spTgt spid="623618">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2361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23618">
                                            <p:txEl>
                                              <p:pRg st="6" end="6"/>
                                            </p:txEl>
                                          </p:spTgt>
                                        </p:tgtEl>
                                        <p:attrNameLst>
                                          <p:attrName>style.visibility</p:attrName>
                                        </p:attrNameLst>
                                      </p:cBhvr>
                                      <p:to>
                                        <p:strVal val="visible"/>
                                      </p:to>
                                    </p:set>
                                    <p:anim calcmode="lin" valueType="num">
                                      <p:cBhvr additive="base">
                                        <p:cTn id="43" dur="1000" fill="hold"/>
                                        <p:tgtEl>
                                          <p:spTgt spid="623618">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62361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23618">
                                            <p:txEl>
                                              <p:pRg st="7" end="7"/>
                                            </p:txEl>
                                          </p:spTgt>
                                        </p:tgtEl>
                                        <p:attrNameLst>
                                          <p:attrName>style.visibility</p:attrName>
                                        </p:attrNameLst>
                                      </p:cBhvr>
                                      <p:to>
                                        <p:strVal val="visible"/>
                                      </p:to>
                                    </p:set>
                                    <p:anim calcmode="lin" valueType="num">
                                      <p:cBhvr additive="base">
                                        <p:cTn id="49" dur="1000" fill="hold"/>
                                        <p:tgtEl>
                                          <p:spTgt spid="623618">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62361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graphicFrame>
        <p:nvGraphicFramePr>
          <p:cNvPr id="27650" name="Group 2"/>
          <p:cNvGraphicFramePr>
            <a:graphicFrameLocks noGrp="1"/>
          </p:cNvGraphicFramePr>
          <p:nvPr/>
        </p:nvGraphicFramePr>
        <p:xfrm>
          <a:off x="2774950" y="825500"/>
          <a:ext cx="2743200" cy="381000"/>
        </p:xfrm>
        <a:graphic>
          <a:graphicData uri="http://schemas.openxmlformats.org/drawingml/2006/table">
            <a:tbl>
              <a:tblPr/>
              <a:tblGrid>
                <a:gridCol w="973138">
                  <a:extLst>
                    <a:ext uri="{9D8B030D-6E8A-4147-A177-3AD203B41FA5}">
                      <a16:colId xmlns:a16="http://schemas.microsoft.com/office/drawing/2014/main" val="20000"/>
                    </a:ext>
                  </a:extLst>
                </a:gridCol>
                <a:gridCol w="1770062">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accent1"/>
                          </a:solidFill>
                          <a:effectLst/>
                          <a:latin typeface="Arial" charset="0"/>
                          <a:ea typeface="宋体" charset="-122"/>
                        </a:rPr>
                        <a:t>0000 10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FF0000"/>
                          </a:solidFill>
                          <a:effectLst/>
                          <a:latin typeface="Arial" charset="0"/>
                          <a:ea typeface="宋体" charset="-122"/>
                        </a:rPr>
                        <a:t>01 1100 0100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58" name="Group 10"/>
          <p:cNvGraphicFramePr>
            <a:graphicFrameLocks noGrp="1"/>
          </p:cNvGraphicFramePr>
          <p:nvPr/>
        </p:nvGraphicFramePr>
        <p:xfrm>
          <a:off x="793750" y="2273300"/>
          <a:ext cx="1524000" cy="2438400"/>
        </p:xfrm>
        <a:graphic>
          <a:graphicData uri="http://schemas.openxmlformats.org/drawingml/2006/table">
            <a:tbl>
              <a:tblPr/>
              <a:tblGrid>
                <a:gridCol w="1524000">
                  <a:extLst>
                    <a:ext uri="{9D8B030D-6E8A-4147-A177-3AD203B41FA5}">
                      <a16:colId xmlns:a16="http://schemas.microsoft.com/office/drawing/2014/main" val="20000"/>
                    </a:ext>
                  </a:extLst>
                </a:gridCol>
              </a:tblGrid>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FFFF"/>
                          </a:solidFill>
                          <a:effectLst/>
                          <a:latin typeface="Arial" charset="0"/>
                          <a:ea typeface="宋体" charset="-122"/>
                        </a:rPr>
                        <a:t>mov R1,[2500]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958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rgbClr val="FF0000"/>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8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FFFF"/>
                          </a:solidFill>
                          <a:effectLst/>
                          <a:latin typeface="Arial" charset="0"/>
                          <a:ea typeface="宋体" charset="-122"/>
                        </a:rPr>
                        <a:t>016817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2"/>
                  </a:ext>
                </a:extLst>
              </a:tr>
            </a:tbl>
          </a:graphicData>
        </a:graphic>
      </p:graphicFrame>
      <p:graphicFrame>
        <p:nvGraphicFramePr>
          <p:cNvPr id="27668" name="Group 20"/>
          <p:cNvGraphicFramePr>
            <a:graphicFrameLocks noGrp="1"/>
          </p:cNvGraphicFramePr>
          <p:nvPr/>
        </p:nvGraphicFramePr>
        <p:xfrm>
          <a:off x="2470150" y="2501900"/>
          <a:ext cx="762000" cy="335280"/>
        </p:xfrm>
        <a:graphic>
          <a:graphicData uri="http://schemas.openxmlformats.org/drawingml/2006/table">
            <a:tbl>
              <a:tblPr/>
              <a:tblGrid>
                <a:gridCol w="762000">
                  <a:extLst>
                    <a:ext uri="{9D8B030D-6E8A-4147-A177-3AD203B41FA5}">
                      <a16:colId xmlns:a16="http://schemas.microsoft.com/office/drawing/2014/main" val="20000"/>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FF0000"/>
                          </a:solidFill>
                          <a:effectLst/>
                          <a:latin typeface="Arial" charset="0"/>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74" name="Group 26"/>
          <p:cNvGraphicFramePr>
            <a:graphicFrameLocks noGrp="1"/>
          </p:cNvGraphicFramePr>
          <p:nvPr/>
        </p:nvGraphicFramePr>
        <p:xfrm>
          <a:off x="3994150" y="4330700"/>
          <a:ext cx="838200" cy="1155700"/>
        </p:xfrm>
        <a:graphic>
          <a:graphicData uri="http://schemas.openxmlformats.org/drawingml/2006/table">
            <a:tbl>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6</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1</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7</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2</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FF0000"/>
                          </a:solidFill>
                          <a:effectLst/>
                          <a:latin typeface="Arial" charset="0"/>
                          <a:ea typeface="宋体" charset="-122"/>
                        </a:rPr>
                        <a:t>10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7688" name="Group 40"/>
          <p:cNvGraphicFramePr>
            <a:graphicFrameLocks noGrp="1"/>
          </p:cNvGraphicFramePr>
          <p:nvPr/>
        </p:nvGraphicFramePr>
        <p:xfrm>
          <a:off x="7042150" y="1587500"/>
          <a:ext cx="1066800" cy="4533267"/>
        </p:xfrm>
        <a:graphic>
          <a:graphicData uri="http://schemas.openxmlformats.org/drawingml/2006/table">
            <a:tbl>
              <a:tblPr/>
              <a:tblGrid>
                <a:gridCol w="1066800">
                  <a:extLst>
                    <a:ext uri="{9D8B030D-6E8A-4147-A177-3AD203B41FA5}">
                      <a16:colId xmlns:a16="http://schemas.microsoft.com/office/drawing/2014/main" val="20000"/>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Arial" charset="0"/>
                          <a:ea typeface="宋体" charset="-122"/>
                        </a:rPr>
                        <a:t>016817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4"/>
                  </a:ext>
                </a:extLst>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625967" name="Group 303"/>
          <p:cNvGraphicFramePr>
            <a:graphicFrameLocks noGrp="1"/>
          </p:cNvGraphicFramePr>
          <p:nvPr>
            <p:extLst>
              <p:ext uri="{D42A27DB-BD31-4B8C-83A1-F6EECF244321}">
                <p14:modId xmlns:p14="http://schemas.microsoft.com/office/powerpoint/2010/main" val="1995167073"/>
              </p:ext>
            </p:extLst>
          </p:nvPr>
        </p:nvGraphicFramePr>
        <p:xfrm>
          <a:off x="4643438" y="3187700"/>
          <a:ext cx="2268537" cy="304800"/>
        </p:xfrm>
        <a:graphic>
          <a:graphicData uri="http://schemas.openxmlformats.org/drawingml/2006/table">
            <a:tbl>
              <a:tblPr/>
              <a:tblGrid>
                <a:gridCol w="958850">
                  <a:extLst>
                    <a:ext uri="{9D8B030D-6E8A-4147-A177-3AD203B41FA5}">
                      <a16:colId xmlns:a16="http://schemas.microsoft.com/office/drawing/2014/main" val="20000"/>
                    </a:ext>
                  </a:extLst>
                </a:gridCol>
                <a:gridCol w="1309687">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dirty="0">
                          <a:ln>
                            <a:noFill/>
                          </a:ln>
                          <a:solidFill>
                            <a:srgbClr val="F30BD7"/>
                          </a:solidFill>
                          <a:effectLst/>
                          <a:latin typeface="Arial" charset="0"/>
                          <a:ea typeface="宋体" charset="-122"/>
                        </a:rPr>
                        <a:t>0010 10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rgbClr val="FF0000"/>
                          </a:solidFill>
                          <a:effectLst/>
                          <a:latin typeface="Arial" charset="0"/>
                          <a:ea typeface="宋体" charset="-122"/>
                        </a:rPr>
                        <a:t>01 1100 0100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718" name="Text Box 70"/>
          <p:cNvSpPr txBox="1">
            <a:spLocks noChangeArrowheads="1"/>
          </p:cNvSpPr>
          <p:nvPr/>
        </p:nvSpPr>
        <p:spPr bwMode="auto">
          <a:xfrm>
            <a:off x="2317750" y="1816100"/>
            <a:ext cx="1143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kumimoji="0" lang="zh-CN" altLang="en-US" sz="1400">
                <a:solidFill>
                  <a:srgbClr val="C0504D"/>
                </a:solidFill>
                <a:latin typeface="Arial" charset="0"/>
                <a:ea typeface="华文细黑" pitchFamily="2" charset="-122"/>
              </a:rPr>
              <a:t>页表起始</a:t>
            </a:r>
          </a:p>
          <a:p>
            <a:pPr algn="ctr">
              <a:spcBef>
                <a:spcPct val="50000"/>
              </a:spcBef>
            </a:pPr>
            <a:r>
              <a:rPr kumimoji="0" lang="zh-CN" altLang="en-US" sz="1400">
                <a:solidFill>
                  <a:srgbClr val="C0504D"/>
                </a:solidFill>
                <a:latin typeface="Arial" charset="0"/>
                <a:ea typeface="华文细黑" pitchFamily="2" charset="-122"/>
              </a:rPr>
              <a:t>地址寄存器</a:t>
            </a:r>
          </a:p>
        </p:txBody>
      </p:sp>
      <p:sp>
        <p:nvSpPr>
          <p:cNvPr id="27719" name="Text Box 71"/>
          <p:cNvSpPr txBox="1">
            <a:spLocks noChangeArrowheads="1"/>
          </p:cNvSpPr>
          <p:nvPr/>
        </p:nvSpPr>
        <p:spPr bwMode="auto">
          <a:xfrm>
            <a:off x="3079750" y="4445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600">
                <a:solidFill>
                  <a:srgbClr val="C0504D"/>
                </a:solidFill>
                <a:latin typeface="Arial" charset="0"/>
                <a:ea typeface="华文细黑" pitchFamily="2" charset="-122"/>
              </a:rPr>
              <a:t>页号ｐ</a:t>
            </a:r>
          </a:p>
        </p:txBody>
      </p:sp>
      <p:sp>
        <p:nvSpPr>
          <p:cNvPr id="27720" name="Text Box 72"/>
          <p:cNvSpPr txBox="1">
            <a:spLocks noChangeArrowheads="1"/>
          </p:cNvSpPr>
          <p:nvPr/>
        </p:nvSpPr>
        <p:spPr bwMode="auto">
          <a:xfrm>
            <a:off x="3994150" y="4445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600">
                <a:solidFill>
                  <a:srgbClr val="C0504D"/>
                </a:solidFill>
                <a:latin typeface="Arial" charset="0"/>
                <a:ea typeface="华文细黑" pitchFamily="2" charset="-122"/>
              </a:rPr>
              <a:t>页内地址ｗ</a:t>
            </a:r>
          </a:p>
        </p:txBody>
      </p:sp>
      <p:sp>
        <p:nvSpPr>
          <p:cNvPr id="27721" name="Text Box 73"/>
          <p:cNvSpPr txBox="1">
            <a:spLocks noChangeArrowheads="1"/>
          </p:cNvSpPr>
          <p:nvPr/>
        </p:nvSpPr>
        <p:spPr bwMode="auto">
          <a:xfrm>
            <a:off x="4832350" y="28067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600">
                <a:solidFill>
                  <a:srgbClr val="C0504D"/>
                </a:solidFill>
                <a:latin typeface="Arial" charset="0"/>
                <a:ea typeface="华文细黑" pitchFamily="2" charset="-122"/>
              </a:rPr>
              <a:t>块号ｂ</a:t>
            </a:r>
          </a:p>
        </p:txBody>
      </p:sp>
      <p:sp>
        <p:nvSpPr>
          <p:cNvPr id="27722" name="Text Box 74"/>
          <p:cNvSpPr txBox="1">
            <a:spLocks noChangeArrowheads="1"/>
          </p:cNvSpPr>
          <p:nvPr/>
        </p:nvSpPr>
        <p:spPr bwMode="auto">
          <a:xfrm>
            <a:off x="5670550" y="28067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600">
                <a:solidFill>
                  <a:srgbClr val="C0504D"/>
                </a:solidFill>
                <a:latin typeface="Arial" charset="0"/>
                <a:ea typeface="华文细黑" pitchFamily="2" charset="-122"/>
              </a:rPr>
              <a:t>块内地址ｗ</a:t>
            </a:r>
          </a:p>
        </p:txBody>
      </p:sp>
      <p:sp>
        <p:nvSpPr>
          <p:cNvPr id="27723" name="Text Box 75"/>
          <p:cNvSpPr txBox="1">
            <a:spLocks noChangeArrowheads="1"/>
          </p:cNvSpPr>
          <p:nvPr/>
        </p:nvSpPr>
        <p:spPr bwMode="auto">
          <a:xfrm>
            <a:off x="3994150" y="55499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400">
                <a:solidFill>
                  <a:srgbClr val="C0504D"/>
                </a:solidFill>
                <a:latin typeface="Arial" charset="0"/>
                <a:ea typeface="华文细黑" pitchFamily="2" charset="-122"/>
              </a:rPr>
              <a:t>页号块号</a:t>
            </a:r>
          </a:p>
        </p:txBody>
      </p:sp>
      <p:sp>
        <p:nvSpPr>
          <p:cNvPr id="27724" name="Text Box 76"/>
          <p:cNvSpPr txBox="1">
            <a:spLocks noChangeArrowheads="1"/>
          </p:cNvSpPr>
          <p:nvPr/>
        </p:nvSpPr>
        <p:spPr bwMode="auto">
          <a:xfrm>
            <a:off x="4146550" y="1816100"/>
            <a:ext cx="1181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600">
                <a:solidFill>
                  <a:srgbClr val="C0504D"/>
                </a:solidFill>
                <a:latin typeface="Arial" charset="0"/>
                <a:ea typeface="华文细黑" pitchFamily="2" charset="-122"/>
              </a:rPr>
              <a:t>ｗ</a:t>
            </a:r>
            <a:r>
              <a:rPr kumimoji="0" lang="en-US" altLang="zh-CN" sz="1600">
                <a:solidFill>
                  <a:srgbClr val="C0504D"/>
                </a:solidFill>
                <a:latin typeface="Arial" charset="0"/>
                <a:ea typeface="华文细黑" pitchFamily="2" charset="-122"/>
              </a:rPr>
              <a:t>=1C4H</a:t>
            </a:r>
          </a:p>
        </p:txBody>
      </p:sp>
      <p:sp>
        <p:nvSpPr>
          <p:cNvPr id="27725" name="Line 77"/>
          <p:cNvSpPr>
            <a:spLocks noChangeShapeType="1"/>
          </p:cNvSpPr>
          <p:nvPr/>
        </p:nvSpPr>
        <p:spPr bwMode="auto">
          <a:xfrm>
            <a:off x="4679950" y="1206500"/>
            <a:ext cx="0" cy="609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6" name="Line 78"/>
          <p:cNvSpPr>
            <a:spLocks noChangeShapeType="1"/>
          </p:cNvSpPr>
          <p:nvPr/>
        </p:nvSpPr>
        <p:spPr bwMode="auto">
          <a:xfrm>
            <a:off x="5441950" y="1968500"/>
            <a:ext cx="762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7" name="Line 79"/>
          <p:cNvSpPr>
            <a:spLocks noChangeShapeType="1"/>
          </p:cNvSpPr>
          <p:nvPr/>
        </p:nvSpPr>
        <p:spPr bwMode="auto">
          <a:xfrm>
            <a:off x="6203950" y="1968500"/>
            <a:ext cx="0" cy="838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8" name="Text Box 80"/>
          <p:cNvSpPr txBox="1">
            <a:spLocks noChangeArrowheads="1"/>
          </p:cNvSpPr>
          <p:nvPr/>
        </p:nvSpPr>
        <p:spPr bwMode="auto">
          <a:xfrm>
            <a:off x="7042150" y="11303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800">
                <a:solidFill>
                  <a:srgbClr val="000000"/>
                </a:solidFill>
                <a:latin typeface="Arial" charset="0"/>
                <a:ea typeface="华文细黑" pitchFamily="2" charset="-122"/>
              </a:rPr>
              <a:t>　</a:t>
            </a:r>
            <a:r>
              <a:rPr kumimoji="0" lang="zh-CN" altLang="en-US" sz="1800">
                <a:solidFill>
                  <a:srgbClr val="C0504D"/>
                </a:solidFill>
                <a:latin typeface="Arial" charset="0"/>
                <a:ea typeface="华文细黑" pitchFamily="2" charset="-122"/>
              </a:rPr>
              <a:t>内存</a:t>
            </a:r>
          </a:p>
        </p:txBody>
      </p:sp>
      <p:sp>
        <p:nvSpPr>
          <p:cNvPr id="27729" name="Line 81"/>
          <p:cNvSpPr>
            <a:spLocks noChangeShapeType="1"/>
          </p:cNvSpPr>
          <p:nvPr/>
        </p:nvSpPr>
        <p:spPr bwMode="auto">
          <a:xfrm>
            <a:off x="4832350" y="5321300"/>
            <a:ext cx="228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0" name="Line 82"/>
          <p:cNvSpPr>
            <a:spLocks noChangeShapeType="1"/>
          </p:cNvSpPr>
          <p:nvPr/>
        </p:nvSpPr>
        <p:spPr bwMode="auto">
          <a:xfrm flipV="1">
            <a:off x="5060950" y="3721100"/>
            <a:ext cx="0" cy="160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1" name="AutoShape 83"/>
          <p:cNvSpPr>
            <a:spLocks noChangeArrowheads="1"/>
          </p:cNvSpPr>
          <p:nvPr/>
        </p:nvSpPr>
        <p:spPr bwMode="auto">
          <a:xfrm>
            <a:off x="3308350" y="4178300"/>
            <a:ext cx="457200" cy="457200"/>
          </a:xfrm>
          <a:prstGeom prst="flowChartOr">
            <a:avLst/>
          </a:prstGeom>
          <a:solidFill>
            <a:srgbClr val="4F81BD"/>
          </a:solidFill>
          <a:ln w="9525">
            <a:solidFill>
              <a:srgbClr val="000000"/>
            </a:solidFill>
            <a:round/>
            <a:headEnd/>
            <a:tailEnd/>
          </a:ln>
        </p:spPr>
        <p:txBody>
          <a:bodyPr wrap="none" anchor="ctr"/>
          <a:lstStyle/>
          <a:p>
            <a:endParaRPr kumimoji="0" lang="zh-CN" altLang="zh-CN" sz="1800">
              <a:latin typeface="Arial" charset="0"/>
              <a:ea typeface="华文细黑" pitchFamily="2" charset="-122"/>
            </a:endParaRPr>
          </a:p>
        </p:txBody>
      </p:sp>
      <p:sp>
        <p:nvSpPr>
          <p:cNvPr id="27732" name="Line 84"/>
          <p:cNvSpPr>
            <a:spLocks noChangeShapeType="1"/>
          </p:cNvSpPr>
          <p:nvPr/>
        </p:nvSpPr>
        <p:spPr bwMode="auto">
          <a:xfrm>
            <a:off x="3536950" y="5321300"/>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3" name="Line 85"/>
          <p:cNvSpPr>
            <a:spLocks noChangeShapeType="1"/>
          </p:cNvSpPr>
          <p:nvPr/>
        </p:nvSpPr>
        <p:spPr bwMode="auto">
          <a:xfrm flipH="1">
            <a:off x="3536950" y="4635500"/>
            <a:ext cx="0" cy="762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4" name="Line 86"/>
          <p:cNvSpPr>
            <a:spLocks noChangeShapeType="1"/>
          </p:cNvSpPr>
          <p:nvPr/>
        </p:nvSpPr>
        <p:spPr bwMode="auto">
          <a:xfrm>
            <a:off x="3536950" y="1206500"/>
            <a:ext cx="0" cy="1828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5" name="Text Box 87"/>
          <p:cNvSpPr txBox="1">
            <a:spLocks noChangeArrowheads="1"/>
          </p:cNvSpPr>
          <p:nvPr/>
        </p:nvSpPr>
        <p:spPr bwMode="auto">
          <a:xfrm>
            <a:off x="3232150" y="30353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C0504D"/>
                </a:solidFill>
                <a:latin typeface="Arial" charset="0"/>
                <a:ea typeface="华文细黑" pitchFamily="2" charset="-122"/>
              </a:rPr>
              <a:t>p=2</a:t>
            </a:r>
          </a:p>
        </p:txBody>
      </p:sp>
      <p:sp>
        <p:nvSpPr>
          <p:cNvPr id="27736" name="Line 88"/>
          <p:cNvSpPr>
            <a:spLocks noChangeShapeType="1"/>
          </p:cNvSpPr>
          <p:nvPr/>
        </p:nvSpPr>
        <p:spPr bwMode="auto">
          <a:xfrm>
            <a:off x="3536950" y="3416300"/>
            <a:ext cx="0" cy="762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7" name="Line 89"/>
          <p:cNvSpPr>
            <a:spLocks noChangeShapeType="1"/>
          </p:cNvSpPr>
          <p:nvPr/>
        </p:nvSpPr>
        <p:spPr bwMode="auto">
          <a:xfrm>
            <a:off x="2774950" y="2806700"/>
            <a:ext cx="0" cy="160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8" name="Line 90"/>
          <p:cNvSpPr>
            <a:spLocks noChangeShapeType="1"/>
          </p:cNvSpPr>
          <p:nvPr/>
        </p:nvSpPr>
        <p:spPr bwMode="auto">
          <a:xfrm>
            <a:off x="2774950" y="4406900"/>
            <a:ext cx="53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9" name="Text Box 91"/>
          <p:cNvSpPr txBox="1">
            <a:spLocks noChangeArrowheads="1"/>
          </p:cNvSpPr>
          <p:nvPr/>
        </p:nvSpPr>
        <p:spPr bwMode="auto">
          <a:xfrm>
            <a:off x="1098550" y="18923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800">
                <a:solidFill>
                  <a:srgbClr val="C0504D"/>
                </a:solidFill>
                <a:latin typeface="Arial" charset="0"/>
                <a:ea typeface="华文细黑" pitchFamily="2" charset="-122"/>
              </a:rPr>
              <a:t>作业</a:t>
            </a:r>
            <a:r>
              <a:rPr kumimoji="0" lang="en-US" altLang="zh-CN" sz="1800">
                <a:solidFill>
                  <a:srgbClr val="C0504D"/>
                </a:solidFill>
                <a:latin typeface="Arial" charset="0"/>
                <a:ea typeface="华文细黑" pitchFamily="2" charset="-122"/>
              </a:rPr>
              <a:t>2</a:t>
            </a:r>
          </a:p>
        </p:txBody>
      </p:sp>
      <p:sp>
        <p:nvSpPr>
          <p:cNvPr id="27740" name="Text Box 92"/>
          <p:cNvSpPr txBox="1">
            <a:spLocks noChangeArrowheads="1"/>
          </p:cNvSpPr>
          <p:nvPr/>
        </p:nvSpPr>
        <p:spPr bwMode="auto">
          <a:xfrm>
            <a:off x="8185150" y="57785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600">
                <a:solidFill>
                  <a:srgbClr val="000000"/>
                </a:solidFill>
                <a:latin typeface="Arial" charset="0"/>
                <a:ea typeface="华文细黑" pitchFamily="2" charset="-122"/>
              </a:rPr>
              <a:t>256KB-1</a:t>
            </a:r>
          </a:p>
        </p:txBody>
      </p:sp>
      <p:sp>
        <p:nvSpPr>
          <p:cNvPr id="27741" name="Text Box 93"/>
          <p:cNvSpPr txBox="1">
            <a:spLocks noChangeArrowheads="1"/>
          </p:cNvSpPr>
          <p:nvPr/>
        </p:nvSpPr>
        <p:spPr bwMode="auto">
          <a:xfrm>
            <a:off x="8185150" y="34163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Arial" charset="0"/>
                <a:ea typeface="华文细黑" pitchFamily="2" charset="-122"/>
              </a:rPr>
              <a:t>10KB</a:t>
            </a:r>
          </a:p>
        </p:txBody>
      </p:sp>
      <p:sp>
        <p:nvSpPr>
          <p:cNvPr id="27742" name="Text Box 94"/>
          <p:cNvSpPr txBox="1">
            <a:spLocks noChangeArrowheads="1"/>
          </p:cNvSpPr>
          <p:nvPr/>
        </p:nvSpPr>
        <p:spPr bwMode="auto">
          <a:xfrm>
            <a:off x="5441950" y="36449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b="1">
                <a:solidFill>
                  <a:srgbClr val="C0504D"/>
                </a:solidFill>
                <a:latin typeface="Arial" charset="0"/>
                <a:ea typeface="华文细黑" pitchFamily="2" charset="-122"/>
              </a:rPr>
              <a:t>29C4H</a:t>
            </a:r>
          </a:p>
        </p:txBody>
      </p:sp>
      <p:sp>
        <p:nvSpPr>
          <p:cNvPr id="27743" name="Line 95"/>
          <p:cNvSpPr>
            <a:spLocks noChangeShapeType="1"/>
          </p:cNvSpPr>
          <p:nvPr/>
        </p:nvSpPr>
        <p:spPr bwMode="auto">
          <a:xfrm>
            <a:off x="6356350" y="37973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44" name="Text Box 96"/>
          <p:cNvSpPr txBox="1">
            <a:spLocks noChangeArrowheads="1"/>
          </p:cNvSpPr>
          <p:nvPr/>
        </p:nvSpPr>
        <p:spPr bwMode="auto">
          <a:xfrm>
            <a:off x="8261350" y="14351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800">
                <a:solidFill>
                  <a:srgbClr val="000000"/>
                </a:solidFill>
                <a:latin typeface="Arial" charset="0"/>
                <a:ea typeface="华文细黑" pitchFamily="2" charset="-122"/>
              </a:rPr>
              <a:t>0</a:t>
            </a:r>
          </a:p>
        </p:txBody>
      </p:sp>
      <p:sp>
        <p:nvSpPr>
          <p:cNvPr id="27745" name="Text Box 97"/>
          <p:cNvSpPr txBox="1">
            <a:spLocks noChangeArrowheads="1"/>
          </p:cNvSpPr>
          <p:nvPr/>
        </p:nvSpPr>
        <p:spPr bwMode="auto">
          <a:xfrm>
            <a:off x="336550" y="20447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Arial" charset="0"/>
                <a:ea typeface="华文细黑" pitchFamily="2" charset="-122"/>
              </a:rPr>
              <a:t>0</a:t>
            </a:r>
          </a:p>
        </p:txBody>
      </p:sp>
      <p:sp>
        <p:nvSpPr>
          <p:cNvPr id="27746" name="Text Box 98"/>
          <p:cNvSpPr txBox="1">
            <a:spLocks noChangeArrowheads="1"/>
          </p:cNvSpPr>
          <p:nvPr/>
        </p:nvSpPr>
        <p:spPr bwMode="auto">
          <a:xfrm>
            <a:off x="107950" y="26543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Arial" charset="0"/>
                <a:ea typeface="华文细黑" pitchFamily="2" charset="-122"/>
              </a:rPr>
              <a:t>1KB</a:t>
            </a:r>
          </a:p>
        </p:txBody>
      </p:sp>
      <p:sp>
        <p:nvSpPr>
          <p:cNvPr id="27747" name="Text Box 99"/>
          <p:cNvSpPr txBox="1">
            <a:spLocks noChangeArrowheads="1"/>
          </p:cNvSpPr>
          <p:nvPr/>
        </p:nvSpPr>
        <p:spPr bwMode="auto">
          <a:xfrm>
            <a:off x="107950" y="32639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Arial" charset="0"/>
                <a:ea typeface="华文细黑" pitchFamily="2" charset="-122"/>
              </a:rPr>
              <a:t>2KB</a:t>
            </a:r>
          </a:p>
        </p:txBody>
      </p:sp>
      <p:sp>
        <p:nvSpPr>
          <p:cNvPr id="27748" name="Text Box 100"/>
          <p:cNvSpPr txBox="1">
            <a:spLocks noChangeArrowheads="1"/>
          </p:cNvSpPr>
          <p:nvPr/>
        </p:nvSpPr>
        <p:spPr bwMode="auto">
          <a:xfrm>
            <a:off x="107950" y="3873500"/>
            <a:ext cx="76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600">
                <a:solidFill>
                  <a:srgbClr val="000000"/>
                </a:solidFill>
                <a:latin typeface="Arial" charset="0"/>
                <a:ea typeface="华文细黑" pitchFamily="2" charset="-122"/>
              </a:rPr>
              <a:t>3KB-1</a:t>
            </a:r>
          </a:p>
        </p:txBody>
      </p:sp>
      <p:sp>
        <p:nvSpPr>
          <p:cNvPr id="27749" name="Text Box 101"/>
          <p:cNvSpPr txBox="1">
            <a:spLocks noChangeArrowheads="1"/>
          </p:cNvSpPr>
          <p:nvPr/>
        </p:nvSpPr>
        <p:spPr bwMode="auto">
          <a:xfrm>
            <a:off x="5594350" y="825500"/>
            <a:ext cx="990600" cy="366713"/>
          </a:xfrm>
          <a:prstGeom prst="rect">
            <a:avLst/>
          </a:prstGeom>
          <a:noFill/>
          <a:ln>
            <a:noFill/>
          </a:ln>
          <a:effectLst/>
        </p:spPr>
        <p:txBody>
          <a:bodyPr>
            <a:spAutoFit/>
          </a:bodyPr>
          <a:lstStyle/>
          <a:p>
            <a:pPr fontAlgn="auto">
              <a:spcBef>
                <a:spcPct val="50000"/>
              </a:spcBef>
              <a:spcAft>
                <a:spcPts val="0"/>
              </a:spcAft>
              <a:defRPr/>
            </a:pPr>
            <a:r>
              <a:rPr kumimoji="0" lang="en-US" altLang="zh-CN" sz="1800" dirty="0">
                <a:solidFill>
                  <a:schemeClr val="accent4"/>
                </a:solidFill>
                <a:latin typeface="+mn-lt"/>
                <a:ea typeface="+mn-ea"/>
              </a:rPr>
              <a:t>09C4H</a:t>
            </a:r>
          </a:p>
        </p:txBody>
      </p:sp>
      <p:sp>
        <p:nvSpPr>
          <p:cNvPr id="625965" name="Text Box 102"/>
          <p:cNvSpPr txBox="1">
            <a:spLocks noChangeArrowheads="1"/>
          </p:cNvSpPr>
          <p:nvPr/>
        </p:nvSpPr>
        <p:spPr bwMode="auto">
          <a:xfrm>
            <a:off x="2317750" y="6235700"/>
            <a:ext cx="495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endParaRPr kumimoji="0" lang="zh-CN" altLang="zh-CN" sz="1800">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658"/>
                                        </p:tgtEl>
                                        <p:attrNameLst>
                                          <p:attrName>style.visibility</p:attrName>
                                        </p:attrNameLst>
                                      </p:cBhvr>
                                      <p:to>
                                        <p:strVal val="visible"/>
                                      </p:to>
                                    </p:set>
                                    <p:animEffect transition="in" filter="box(in)">
                                      <p:cBhvr>
                                        <p:cTn id="7" dur="500"/>
                                        <p:tgtEl>
                                          <p:spTgt spid="2765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739"/>
                                        </p:tgtEl>
                                        <p:attrNameLst>
                                          <p:attrName>style.visibility</p:attrName>
                                        </p:attrNameLst>
                                      </p:cBhvr>
                                      <p:to>
                                        <p:strVal val="visible"/>
                                      </p:to>
                                    </p:set>
                                    <p:animEffect transition="in" filter="box(in)">
                                      <p:cBhvr>
                                        <p:cTn id="10" dur="500"/>
                                        <p:tgtEl>
                                          <p:spTgt spid="2773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7745"/>
                                        </p:tgtEl>
                                        <p:attrNameLst>
                                          <p:attrName>style.visibility</p:attrName>
                                        </p:attrNameLst>
                                      </p:cBhvr>
                                      <p:to>
                                        <p:strVal val="visible"/>
                                      </p:to>
                                    </p:set>
                                    <p:animEffect transition="in" filter="box(in)">
                                      <p:cBhvr>
                                        <p:cTn id="13" dur="500"/>
                                        <p:tgtEl>
                                          <p:spTgt spid="2774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7746"/>
                                        </p:tgtEl>
                                        <p:attrNameLst>
                                          <p:attrName>style.visibility</p:attrName>
                                        </p:attrNameLst>
                                      </p:cBhvr>
                                      <p:to>
                                        <p:strVal val="visible"/>
                                      </p:to>
                                    </p:set>
                                    <p:animEffect transition="in" filter="box(in)">
                                      <p:cBhvr>
                                        <p:cTn id="16" dur="500"/>
                                        <p:tgtEl>
                                          <p:spTgt spid="2774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7747"/>
                                        </p:tgtEl>
                                        <p:attrNameLst>
                                          <p:attrName>style.visibility</p:attrName>
                                        </p:attrNameLst>
                                      </p:cBhvr>
                                      <p:to>
                                        <p:strVal val="visible"/>
                                      </p:to>
                                    </p:set>
                                    <p:animEffect transition="in" filter="box(in)">
                                      <p:cBhvr>
                                        <p:cTn id="19" dur="500"/>
                                        <p:tgtEl>
                                          <p:spTgt spid="2774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7748"/>
                                        </p:tgtEl>
                                        <p:attrNameLst>
                                          <p:attrName>style.visibility</p:attrName>
                                        </p:attrNameLst>
                                      </p:cBhvr>
                                      <p:to>
                                        <p:strVal val="visible"/>
                                      </p:to>
                                    </p:set>
                                    <p:animEffect transition="in" filter="box(in)">
                                      <p:cBhvr>
                                        <p:cTn id="22" dur="500"/>
                                        <p:tgtEl>
                                          <p:spTgt spid="277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668"/>
                                        </p:tgtEl>
                                        <p:attrNameLst>
                                          <p:attrName>style.visibility</p:attrName>
                                        </p:attrNameLst>
                                      </p:cBhvr>
                                      <p:to>
                                        <p:strVal val="visible"/>
                                      </p:to>
                                    </p:set>
                                    <p:animEffect transition="in" filter="blinds(horizontal)">
                                      <p:cBhvr>
                                        <p:cTn id="27" dur="500"/>
                                        <p:tgtEl>
                                          <p:spTgt spid="2766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7718"/>
                                        </p:tgtEl>
                                        <p:attrNameLst>
                                          <p:attrName>style.visibility</p:attrName>
                                        </p:attrNameLst>
                                      </p:cBhvr>
                                      <p:to>
                                        <p:strVal val="visible"/>
                                      </p:to>
                                    </p:set>
                                    <p:animEffect transition="in" filter="blinds(horizontal)">
                                      <p:cBhvr>
                                        <p:cTn id="30" dur="500"/>
                                        <p:tgtEl>
                                          <p:spTgt spid="2771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7650"/>
                                        </p:tgtEl>
                                        <p:attrNameLst>
                                          <p:attrName>style.visibility</p:attrName>
                                        </p:attrNameLst>
                                      </p:cBhvr>
                                      <p:to>
                                        <p:strVal val="visible"/>
                                      </p:to>
                                    </p:set>
                                    <p:animEffect transition="in" filter="blinds(horizontal)">
                                      <p:cBhvr>
                                        <p:cTn id="35" dur="500"/>
                                        <p:tgtEl>
                                          <p:spTgt spid="2765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7720"/>
                                        </p:tgtEl>
                                        <p:attrNameLst>
                                          <p:attrName>style.visibility</p:attrName>
                                        </p:attrNameLst>
                                      </p:cBhvr>
                                      <p:to>
                                        <p:strVal val="visible"/>
                                      </p:to>
                                    </p:set>
                                    <p:animEffect transition="in" filter="blinds(horizontal)">
                                      <p:cBhvr>
                                        <p:cTn id="38" dur="500"/>
                                        <p:tgtEl>
                                          <p:spTgt spid="2772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7719"/>
                                        </p:tgtEl>
                                        <p:attrNameLst>
                                          <p:attrName>style.visibility</p:attrName>
                                        </p:attrNameLst>
                                      </p:cBhvr>
                                      <p:to>
                                        <p:strVal val="visible"/>
                                      </p:to>
                                    </p:set>
                                    <p:animEffect transition="in" filter="blinds(horizontal)">
                                      <p:cBhvr>
                                        <p:cTn id="41" dur="500"/>
                                        <p:tgtEl>
                                          <p:spTgt spid="2771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7749"/>
                                        </p:tgtEl>
                                        <p:attrNameLst>
                                          <p:attrName>style.visibility</p:attrName>
                                        </p:attrNameLst>
                                      </p:cBhvr>
                                      <p:to>
                                        <p:strVal val="visible"/>
                                      </p:to>
                                    </p:set>
                                    <p:animEffect transition="in" filter="blinds(horizontal)">
                                      <p:cBhvr>
                                        <p:cTn id="44" dur="500"/>
                                        <p:tgtEl>
                                          <p:spTgt spid="277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7737"/>
                                        </p:tgtEl>
                                        <p:attrNameLst>
                                          <p:attrName>style.visibility</p:attrName>
                                        </p:attrNameLst>
                                      </p:cBhvr>
                                      <p:to>
                                        <p:strVal val="visible"/>
                                      </p:to>
                                    </p:set>
                                    <p:animEffect transition="in" filter="blinds(horizontal)">
                                      <p:cBhvr>
                                        <p:cTn id="49" dur="500"/>
                                        <p:tgtEl>
                                          <p:spTgt spid="2773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7738"/>
                                        </p:tgtEl>
                                        <p:attrNameLst>
                                          <p:attrName>style.visibility</p:attrName>
                                        </p:attrNameLst>
                                      </p:cBhvr>
                                      <p:to>
                                        <p:strVal val="visible"/>
                                      </p:to>
                                    </p:set>
                                    <p:animEffect transition="in" filter="blinds(horizontal)">
                                      <p:cBhvr>
                                        <p:cTn id="52" dur="500"/>
                                        <p:tgtEl>
                                          <p:spTgt spid="2773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7734"/>
                                        </p:tgtEl>
                                        <p:attrNameLst>
                                          <p:attrName>style.visibility</p:attrName>
                                        </p:attrNameLst>
                                      </p:cBhvr>
                                      <p:to>
                                        <p:strVal val="visible"/>
                                      </p:to>
                                    </p:set>
                                    <p:animEffect transition="in" filter="blinds(horizontal)">
                                      <p:cBhvr>
                                        <p:cTn id="55" dur="500"/>
                                        <p:tgtEl>
                                          <p:spTgt spid="2773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7735"/>
                                        </p:tgtEl>
                                        <p:attrNameLst>
                                          <p:attrName>style.visibility</p:attrName>
                                        </p:attrNameLst>
                                      </p:cBhvr>
                                      <p:to>
                                        <p:strVal val="visible"/>
                                      </p:to>
                                    </p:set>
                                    <p:animEffect transition="in" filter="blinds(horizontal)">
                                      <p:cBhvr>
                                        <p:cTn id="58" dur="500"/>
                                        <p:tgtEl>
                                          <p:spTgt spid="2773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7736"/>
                                        </p:tgtEl>
                                        <p:attrNameLst>
                                          <p:attrName>style.visibility</p:attrName>
                                        </p:attrNameLst>
                                      </p:cBhvr>
                                      <p:to>
                                        <p:strVal val="visible"/>
                                      </p:to>
                                    </p:set>
                                    <p:animEffect transition="in" filter="blinds(horizontal)">
                                      <p:cBhvr>
                                        <p:cTn id="61" dur="500"/>
                                        <p:tgtEl>
                                          <p:spTgt spid="2773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7731"/>
                                        </p:tgtEl>
                                        <p:attrNameLst>
                                          <p:attrName>style.visibility</p:attrName>
                                        </p:attrNameLst>
                                      </p:cBhvr>
                                      <p:to>
                                        <p:strVal val="visible"/>
                                      </p:to>
                                    </p:set>
                                    <p:animEffect transition="in" filter="box(in)">
                                      <p:cBhvr>
                                        <p:cTn id="66" dur="500"/>
                                        <p:tgtEl>
                                          <p:spTgt spid="2773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27674"/>
                                        </p:tgtEl>
                                        <p:attrNameLst>
                                          <p:attrName>style.visibility</p:attrName>
                                        </p:attrNameLst>
                                      </p:cBhvr>
                                      <p:to>
                                        <p:strVal val="visible"/>
                                      </p:to>
                                    </p:set>
                                    <p:animEffect transition="in" filter="blinds(horizontal)">
                                      <p:cBhvr>
                                        <p:cTn id="71" dur="500"/>
                                        <p:tgtEl>
                                          <p:spTgt spid="27674"/>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7723"/>
                                        </p:tgtEl>
                                        <p:attrNameLst>
                                          <p:attrName>style.visibility</p:attrName>
                                        </p:attrNameLst>
                                      </p:cBhvr>
                                      <p:to>
                                        <p:strVal val="visible"/>
                                      </p:to>
                                    </p:set>
                                    <p:animEffect transition="in" filter="blinds(horizontal)">
                                      <p:cBhvr>
                                        <p:cTn id="74" dur="500"/>
                                        <p:tgtEl>
                                          <p:spTgt spid="2772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5" presetClass="entr" presetSubtype="10" fill="hold" nodeType="clickEffect">
                                  <p:stCondLst>
                                    <p:cond delay="0"/>
                                  </p:stCondLst>
                                  <p:childTnLst>
                                    <p:set>
                                      <p:cBhvr>
                                        <p:cTn id="78" dur="1" fill="hold">
                                          <p:stCondLst>
                                            <p:cond delay="0"/>
                                          </p:stCondLst>
                                        </p:cTn>
                                        <p:tgtEl>
                                          <p:spTgt spid="625967"/>
                                        </p:tgtEl>
                                        <p:attrNameLst>
                                          <p:attrName>style.visibility</p:attrName>
                                        </p:attrNameLst>
                                      </p:cBhvr>
                                      <p:to>
                                        <p:strVal val="visible"/>
                                      </p:to>
                                    </p:set>
                                    <p:animEffect transition="in" filter="checkerboard(across)">
                                      <p:cBhvr>
                                        <p:cTn id="79" dur="500"/>
                                        <p:tgtEl>
                                          <p:spTgt spid="625967"/>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27722"/>
                                        </p:tgtEl>
                                        <p:attrNameLst>
                                          <p:attrName>style.visibility</p:attrName>
                                        </p:attrNameLst>
                                      </p:cBhvr>
                                      <p:to>
                                        <p:strVal val="visible"/>
                                      </p:to>
                                    </p:set>
                                    <p:animEffect transition="in" filter="checkerboard(across)">
                                      <p:cBhvr>
                                        <p:cTn id="82" dur="500"/>
                                        <p:tgtEl>
                                          <p:spTgt spid="27722"/>
                                        </p:tgtEl>
                                      </p:cBhvr>
                                    </p:animEffect>
                                  </p:childTnLst>
                                </p:cTn>
                              </p:par>
                              <p:par>
                                <p:cTn id="83" presetID="5" presetClass="entr" presetSubtype="10" fill="hold" grpId="0" nodeType="withEffect">
                                  <p:stCondLst>
                                    <p:cond delay="0"/>
                                  </p:stCondLst>
                                  <p:childTnLst>
                                    <p:set>
                                      <p:cBhvr>
                                        <p:cTn id="84" dur="1" fill="hold">
                                          <p:stCondLst>
                                            <p:cond delay="0"/>
                                          </p:stCondLst>
                                        </p:cTn>
                                        <p:tgtEl>
                                          <p:spTgt spid="27721"/>
                                        </p:tgtEl>
                                        <p:attrNameLst>
                                          <p:attrName>style.visibility</p:attrName>
                                        </p:attrNameLst>
                                      </p:cBhvr>
                                      <p:to>
                                        <p:strVal val="visible"/>
                                      </p:to>
                                    </p:set>
                                    <p:animEffect transition="in" filter="checkerboard(across)">
                                      <p:cBhvr>
                                        <p:cTn id="85" dur="500"/>
                                        <p:tgtEl>
                                          <p:spTgt spid="27721"/>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27742"/>
                                        </p:tgtEl>
                                        <p:attrNameLst>
                                          <p:attrName>style.visibility</p:attrName>
                                        </p:attrNameLst>
                                      </p:cBhvr>
                                      <p:to>
                                        <p:strVal val="visible"/>
                                      </p:to>
                                    </p:set>
                                    <p:animEffect transition="in" filter="checkerboard(across)">
                                      <p:cBhvr>
                                        <p:cTn id="88" dur="500"/>
                                        <p:tgtEl>
                                          <p:spTgt spid="2774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7732"/>
                                        </p:tgtEl>
                                        <p:attrNameLst>
                                          <p:attrName>style.visibility</p:attrName>
                                        </p:attrNameLst>
                                      </p:cBhvr>
                                      <p:to>
                                        <p:strVal val="visible"/>
                                      </p:to>
                                    </p:set>
                                    <p:anim calcmode="lin" valueType="num">
                                      <p:cBhvr additive="base">
                                        <p:cTn id="93" dur="500" fill="hold"/>
                                        <p:tgtEl>
                                          <p:spTgt spid="27732"/>
                                        </p:tgtEl>
                                        <p:attrNameLst>
                                          <p:attrName>ppt_x</p:attrName>
                                        </p:attrNameLst>
                                      </p:cBhvr>
                                      <p:tavLst>
                                        <p:tav tm="0">
                                          <p:val>
                                            <p:strVal val="#ppt_x"/>
                                          </p:val>
                                        </p:tav>
                                        <p:tav tm="100000">
                                          <p:val>
                                            <p:strVal val="#ppt_x"/>
                                          </p:val>
                                        </p:tav>
                                      </p:tavLst>
                                    </p:anim>
                                    <p:anim calcmode="lin" valueType="num">
                                      <p:cBhvr additive="base">
                                        <p:cTn id="94" dur="500" fill="hold"/>
                                        <p:tgtEl>
                                          <p:spTgt spid="27732"/>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7733"/>
                                        </p:tgtEl>
                                        <p:attrNameLst>
                                          <p:attrName>style.visibility</p:attrName>
                                        </p:attrNameLst>
                                      </p:cBhvr>
                                      <p:to>
                                        <p:strVal val="visible"/>
                                      </p:to>
                                    </p:set>
                                    <p:anim calcmode="lin" valueType="num">
                                      <p:cBhvr additive="base">
                                        <p:cTn id="97" dur="500" fill="hold"/>
                                        <p:tgtEl>
                                          <p:spTgt spid="27733"/>
                                        </p:tgtEl>
                                        <p:attrNameLst>
                                          <p:attrName>ppt_x</p:attrName>
                                        </p:attrNameLst>
                                      </p:cBhvr>
                                      <p:tavLst>
                                        <p:tav tm="0">
                                          <p:val>
                                            <p:strVal val="#ppt_x"/>
                                          </p:val>
                                        </p:tav>
                                        <p:tav tm="100000">
                                          <p:val>
                                            <p:strVal val="#ppt_x"/>
                                          </p:val>
                                        </p:tav>
                                      </p:tavLst>
                                    </p:anim>
                                    <p:anim calcmode="lin" valueType="num">
                                      <p:cBhvr additive="base">
                                        <p:cTn id="98" dur="500" fill="hold"/>
                                        <p:tgtEl>
                                          <p:spTgt spid="27733"/>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7727"/>
                                        </p:tgtEl>
                                        <p:attrNameLst>
                                          <p:attrName>style.visibility</p:attrName>
                                        </p:attrNameLst>
                                      </p:cBhvr>
                                      <p:to>
                                        <p:strVal val="visible"/>
                                      </p:to>
                                    </p:set>
                                    <p:animEffect transition="in" filter="blinds(horizontal)">
                                      <p:cBhvr>
                                        <p:cTn id="103" dur="500"/>
                                        <p:tgtEl>
                                          <p:spTgt spid="2772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7726"/>
                                        </p:tgtEl>
                                        <p:attrNameLst>
                                          <p:attrName>style.visibility</p:attrName>
                                        </p:attrNameLst>
                                      </p:cBhvr>
                                      <p:to>
                                        <p:strVal val="visible"/>
                                      </p:to>
                                    </p:set>
                                    <p:animEffect transition="in" filter="blinds(horizontal)">
                                      <p:cBhvr>
                                        <p:cTn id="106" dur="500"/>
                                        <p:tgtEl>
                                          <p:spTgt spid="27726"/>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7724"/>
                                        </p:tgtEl>
                                        <p:attrNameLst>
                                          <p:attrName>style.visibility</p:attrName>
                                        </p:attrNameLst>
                                      </p:cBhvr>
                                      <p:to>
                                        <p:strVal val="visible"/>
                                      </p:to>
                                    </p:set>
                                    <p:animEffect transition="in" filter="blinds(horizontal)">
                                      <p:cBhvr>
                                        <p:cTn id="109" dur="500"/>
                                        <p:tgtEl>
                                          <p:spTgt spid="27724"/>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7725"/>
                                        </p:tgtEl>
                                        <p:attrNameLst>
                                          <p:attrName>style.visibility</p:attrName>
                                        </p:attrNameLst>
                                      </p:cBhvr>
                                      <p:to>
                                        <p:strVal val="visible"/>
                                      </p:to>
                                    </p:set>
                                    <p:animEffect transition="in" filter="blinds(horizontal)">
                                      <p:cBhvr>
                                        <p:cTn id="112" dur="500"/>
                                        <p:tgtEl>
                                          <p:spTgt spid="2772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27729"/>
                                        </p:tgtEl>
                                        <p:attrNameLst>
                                          <p:attrName>style.visibility</p:attrName>
                                        </p:attrNameLst>
                                      </p:cBhvr>
                                      <p:to>
                                        <p:strVal val="visible"/>
                                      </p:to>
                                    </p:set>
                                    <p:anim calcmode="lin" valueType="num">
                                      <p:cBhvr additive="base">
                                        <p:cTn id="117" dur="500" fill="hold"/>
                                        <p:tgtEl>
                                          <p:spTgt spid="27729"/>
                                        </p:tgtEl>
                                        <p:attrNameLst>
                                          <p:attrName>ppt_x</p:attrName>
                                        </p:attrNameLst>
                                      </p:cBhvr>
                                      <p:tavLst>
                                        <p:tav tm="0">
                                          <p:val>
                                            <p:strVal val="#ppt_x"/>
                                          </p:val>
                                        </p:tav>
                                        <p:tav tm="100000">
                                          <p:val>
                                            <p:strVal val="#ppt_x"/>
                                          </p:val>
                                        </p:tav>
                                      </p:tavLst>
                                    </p:anim>
                                    <p:anim calcmode="lin" valueType="num">
                                      <p:cBhvr additive="base">
                                        <p:cTn id="118" dur="500" fill="hold"/>
                                        <p:tgtEl>
                                          <p:spTgt spid="2772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7730"/>
                                        </p:tgtEl>
                                        <p:attrNameLst>
                                          <p:attrName>style.visibility</p:attrName>
                                        </p:attrNameLst>
                                      </p:cBhvr>
                                      <p:to>
                                        <p:strVal val="visible"/>
                                      </p:to>
                                    </p:set>
                                    <p:anim calcmode="lin" valueType="num">
                                      <p:cBhvr additive="base">
                                        <p:cTn id="121" dur="500" fill="hold"/>
                                        <p:tgtEl>
                                          <p:spTgt spid="27730"/>
                                        </p:tgtEl>
                                        <p:attrNameLst>
                                          <p:attrName>ppt_x</p:attrName>
                                        </p:attrNameLst>
                                      </p:cBhvr>
                                      <p:tavLst>
                                        <p:tav tm="0">
                                          <p:val>
                                            <p:strVal val="#ppt_x"/>
                                          </p:val>
                                        </p:tav>
                                        <p:tav tm="100000">
                                          <p:val>
                                            <p:strVal val="#ppt_x"/>
                                          </p:val>
                                        </p:tav>
                                      </p:tavLst>
                                    </p:anim>
                                    <p:anim calcmode="lin" valueType="num">
                                      <p:cBhvr additive="base">
                                        <p:cTn id="122" dur="500" fill="hold"/>
                                        <p:tgtEl>
                                          <p:spTgt spid="27730"/>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nodeType="clickEffect">
                                  <p:stCondLst>
                                    <p:cond delay="0"/>
                                  </p:stCondLst>
                                  <p:childTnLst>
                                    <p:set>
                                      <p:cBhvr>
                                        <p:cTn id="126" dur="1" fill="hold">
                                          <p:stCondLst>
                                            <p:cond delay="0"/>
                                          </p:stCondLst>
                                        </p:cTn>
                                        <p:tgtEl>
                                          <p:spTgt spid="27688"/>
                                        </p:tgtEl>
                                        <p:attrNameLst>
                                          <p:attrName>style.visibility</p:attrName>
                                        </p:attrNameLst>
                                      </p:cBhvr>
                                      <p:to>
                                        <p:strVal val="visible"/>
                                      </p:to>
                                    </p:set>
                                    <p:animEffect transition="in" filter="blinds(horizontal)">
                                      <p:cBhvr>
                                        <p:cTn id="127" dur="500"/>
                                        <p:tgtEl>
                                          <p:spTgt spid="27688"/>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27728"/>
                                        </p:tgtEl>
                                        <p:attrNameLst>
                                          <p:attrName>style.visibility</p:attrName>
                                        </p:attrNameLst>
                                      </p:cBhvr>
                                      <p:to>
                                        <p:strVal val="visible"/>
                                      </p:to>
                                    </p:set>
                                    <p:animEffect transition="in" filter="blinds(horizontal)">
                                      <p:cBhvr>
                                        <p:cTn id="130" dur="500"/>
                                        <p:tgtEl>
                                          <p:spTgt spid="27728"/>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27744"/>
                                        </p:tgtEl>
                                        <p:attrNameLst>
                                          <p:attrName>style.visibility</p:attrName>
                                        </p:attrNameLst>
                                      </p:cBhvr>
                                      <p:to>
                                        <p:strVal val="visible"/>
                                      </p:to>
                                    </p:set>
                                    <p:animEffect transition="in" filter="blinds(horizontal)">
                                      <p:cBhvr>
                                        <p:cTn id="133" dur="500"/>
                                        <p:tgtEl>
                                          <p:spTgt spid="27744"/>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27741"/>
                                        </p:tgtEl>
                                        <p:attrNameLst>
                                          <p:attrName>style.visibility</p:attrName>
                                        </p:attrNameLst>
                                      </p:cBhvr>
                                      <p:to>
                                        <p:strVal val="visible"/>
                                      </p:to>
                                    </p:set>
                                    <p:animEffect transition="in" filter="blinds(horizontal)">
                                      <p:cBhvr>
                                        <p:cTn id="136" dur="500"/>
                                        <p:tgtEl>
                                          <p:spTgt spid="27741"/>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27740"/>
                                        </p:tgtEl>
                                        <p:attrNameLst>
                                          <p:attrName>style.visibility</p:attrName>
                                        </p:attrNameLst>
                                      </p:cBhvr>
                                      <p:to>
                                        <p:strVal val="visible"/>
                                      </p:to>
                                    </p:set>
                                    <p:animEffect transition="in" filter="blinds(horizontal)">
                                      <p:cBhvr>
                                        <p:cTn id="139" dur="500"/>
                                        <p:tgtEl>
                                          <p:spTgt spid="27740"/>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27743"/>
                                        </p:tgtEl>
                                        <p:attrNameLst>
                                          <p:attrName>style.visibility</p:attrName>
                                        </p:attrNameLst>
                                      </p:cBhvr>
                                      <p:to>
                                        <p:strVal val="visible"/>
                                      </p:to>
                                    </p:set>
                                    <p:anim calcmode="lin" valueType="num">
                                      <p:cBhvr additive="base">
                                        <p:cTn id="144" dur="500" fill="hold"/>
                                        <p:tgtEl>
                                          <p:spTgt spid="27743"/>
                                        </p:tgtEl>
                                        <p:attrNameLst>
                                          <p:attrName>ppt_x</p:attrName>
                                        </p:attrNameLst>
                                      </p:cBhvr>
                                      <p:tavLst>
                                        <p:tav tm="0">
                                          <p:val>
                                            <p:strVal val="#ppt_x"/>
                                          </p:val>
                                        </p:tav>
                                        <p:tav tm="100000">
                                          <p:val>
                                            <p:strVal val="#ppt_x"/>
                                          </p:val>
                                        </p:tav>
                                      </p:tavLst>
                                    </p:anim>
                                    <p:anim calcmode="lin" valueType="num">
                                      <p:cBhvr additive="base">
                                        <p:cTn id="145" dur="500" fill="hold"/>
                                        <p:tgtEl>
                                          <p:spTgt spid="27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18" grpId="0"/>
      <p:bldP spid="27719" grpId="0"/>
      <p:bldP spid="27720" grpId="0"/>
      <p:bldP spid="27721" grpId="0"/>
      <p:bldP spid="27722" grpId="0"/>
      <p:bldP spid="27723" grpId="0"/>
      <p:bldP spid="27724" grpId="0"/>
      <p:bldP spid="27725" grpId="0" animBg="1"/>
      <p:bldP spid="27726" grpId="0" animBg="1"/>
      <p:bldP spid="27727" grpId="0" animBg="1"/>
      <p:bldP spid="27728" grpId="0"/>
      <p:bldP spid="27729" grpId="0" animBg="1"/>
      <p:bldP spid="27730" grpId="0" animBg="1"/>
      <p:bldP spid="27731" grpId="0" animBg="1"/>
      <p:bldP spid="27732" grpId="0" animBg="1"/>
      <p:bldP spid="27733" grpId="0" animBg="1"/>
      <p:bldP spid="27734" grpId="0" animBg="1"/>
      <p:bldP spid="27735" grpId="0"/>
      <p:bldP spid="27736" grpId="0" animBg="1"/>
      <p:bldP spid="27737" grpId="0" animBg="1"/>
      <p:bldP spid="27738" grpId="0" animBg="1"/>
      <p:bldP spid="27739" grpId="0"/>
      <p:bldP spid="27740" grpId="0"/>
      <p:bldP spid="27741" grpId="0"/>
      <p:bldP spid="27742" grpId="0"/>
      <p:bldP spid="27743" grpId="0" animBg="1"/>
      <p:bldP spid="27744" grpId="0"/>
      <p:bldP spid="27745" grpId="0"/>
      <p:bldP spid="27746" grpId="0"/>
      <p:bldP spid="27747" grpId="0"/>
      <p:bldP spid="27748" grpId="0"/>
      <p:bldP spid="27749"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p:cNvSpPr>
          <p:nvPr>
            <p:ph type="body" sz="half" idx="4294967295"/>
          </p:nvPr>
        </p:nvSpPr>
        <p:spPr>
          <a:xfrm>
            <a:off x="0" y="980728"/>
            <a:ext cx="9144000" cy="5184775"/>
          </a:xfrm>
        </p:spPr>
        <p:txBody>
          <a:bodyPr/>
          <a:lstStyle/>
          <a:p>
            <a:pPr>
              <a:spcAft>
                <a:spcPct val="10000"/>
              </a:spcAft>
              <a:buFont typeface="Wingdings" pitchFamily="2" charset="2"/>
              <a:buChar char="l"/>
            </a:pPr>
            <a:r>
              <a:rPr lang="zh-CN" altLang="en-US" dirty="0">
                <a:ea typeface="+mn-ea"/>
              </a:rPr>
              <a:t>普通分页系统地址转换示例</a:t>
            </a:r>
            <a:r>
              <a:rPr lang="en-US" altLang="zh-CN" dirty="0">
                <a:ea typeface="+mn-ea"/>
              </a:rPr>
              <a:t>2</a:t>
            </a:r>
          </a:p>
          <a:p>
            <a:pPr>
              <a:spcAft>
                <a:spcPct val="10000"/>
              </a:spcAft>
              <a:buFont typeface="Wingdings" pitchFamily="2" charset="2"/>
              <a:buNone/>
            </a:pPr>
            <a:r>
              <a:rPr lang="en-US" altLang="zh-CN" sz="2400" b="0" dirty="0">
                <a:ea typeface="+mn-ea"/>
              </a:rPr>
              <a:t>            </a:t>
            </a:r>
            <a:r>
              <a:rPr lang="zh-CN" altLang="en-US" sz="2400" b="0" dirty="0">
                <a:ea typeface="+mn-ea"/>
              </a:rPr>
              <a:t>在分页存储管理系统中，逻辑地址的结构长度为</a:t>
            </a:r>
            <a:r>
              <a:rPr lang="en-US" altLang="zh-CN" sz="2400" b="0" dirty="0">
                <a:ea typeface="+mn-ea"/>
              </a:rPr>
              <a:t>18</a:t>
            </a:r>
            <a:r>
              <a:rPr lang="zh-CN" altLang="en-US" sz="2400" b="0" dirty="0">
                <a:ea typeface="+mn-ea"/>
              </a:rPr>
              <a:t>位，其中</a:t>
            </a:r>
            <a:r>
              <a:rPr lang="en-US" altLang="zh-CN" sz="2400" b="0" dirty="0">
                <a:ea typeface="+mn-ea"/>
              </a:rPr>
              <a:t>11~17</a:t>
            </a:r>
            <a:r>
              <a:rPr lang="zh-CN" altLang="en-US" sz="2400" b="0" dirty="0">
                <a:ea typeface="+mn-ea"/>
              </a:rPr>
              <a:t>表示页号，</a:t>
            </a:r>
            <a:r>
              <a:rPr lang="en-US" altLang="zh-CN" sz="2400" b="0" dirty="0">
                <a:ea typeface="+mn-ea"/>
              </a:rPr>
              <a:t>0~10</a:t>
            </a:r>
            <a:r>
              <a:rPr lang="zh-CN" altLang="en-US" sz="2400" b="0" dirty="0">
                <a:ea typeface="+mn-ea"/>
              </a:rPr>
              <a:t>位表示页内偏移量。若有一个作业的各页依次放入</a:t>
            </a:r>
            <a:r>
              <a:rPr lang="en-US" altLang="zh-CN" sz="2400" b="0" dirty="0">
                <a:ea typeface="+mn-ea"/>
              </a:rPr>
              <a:t>2</a:t>
            </a:r>
            <a:r>
              <a:rPr lang="zh-CN" altLang="en-US" sz="2400" b="0" dirty="0">
                <a:ea typeface="+mn-ea"/>
              </a:rPr>
              <a:t>、</a:t>
            </a:r>
            <a:r>
              <a:rPr lang="en-US" altLang="zh-CN" sz="2400" b="0" dirty="0">
                <a:ea typeface="+mn-ea"/>
              </a:rPr>
              <a:t>3</a:t>
            </a:r>
            <a:r>
              <a:rPr lang="zh-CN" altLang="en-US" sz="2400" b="0" dirty="0">
                <a:ea typeface="+mn-ea"/>
              </a:rPr>
              <a:t>、</a:t>
            </a:r>
            <a:r>
              <a:rPr lang="en-US" altLang="zh-CN" sz="2400" b="0" dirty="0">
                <a:ea typeface="+mn-ea"/>
              </a:rPr>
              <a:t>7</a:t>
            </a:r>
            <a:r>
              <a:rPr lang="zh-CN" altLang="en-US" sz="2400" b="0" dirty="0">
                <a:ea typeface="+mn-ea"/>
              </a:rPr>
              <a:t>号物理块，试问：</a:t>
            </a:r>
          </a:p>
          <a:p>
            <a:pPr>
              <a:spcAft>
                <a:spcPct val="10000"/>
              </a:spcAft>
              <a:buFont typeface="Wingdings" pitchFamily="2" charset="2"/>
              <a:buNone/>
            </a:pPr>
            <a:r>
              <a:rPr lang="zh-CN" altLang="en-US" sz="2400" b="0" dirty="0">
                <a:ea typeface="+mn-ea"/>
              </a:rPr>
              <a:t>     ①主存容量最大可为多少</a:t>
            </a:r>
            <a:r>
              <a:rPr lang="en-US" altLang="zh-CN" sz="2400" b="0" dirty="0">
                <a:ea typeface="+mn-ea"/>
              </a:rPr>
              <a:t>K?</a:t>
            </a:r>
            <a:r>
              <a:rPr lang="zh-CN" altLang="en-US" sz="2400" b="0" dirty="0">
                <a:ea typeface="+mn-ea"/>
              </a:rPr>
              <a:t>分为多少块</a:t>
            </a:r>
            <a:r>
              <a:rPr lang="en-US" altLang="zh-CN" sz="2400" b="0" dirty="0">
                <a:ea typeface="+mn-ea"/>
              </a:rPr>
              <a:t>?</a:t>
            </a:r>
            <a:r>
              <a:rPr lang="zh-CN" altLang="en-US" sz="2400" b="0" dirty="0">
                <a:ea typeface="+mn-ea"/>
              </a:rPr>
              <a:t>每块多大</a:t>
            </a:r>
            <a:r>
              <a:rPr lang="en-US" altLang="zh-CN" sz="2400" b="0" dirty="0">
                <a:ea typeface="+mn-ea"/>
              </a:rPr>
              <a:t>?</a:t>
            </a:r>
          </a:p>
          <a:p>
            <a:pPr>
              <a:spcAft>
                <a:spcPct val="10000"/>
              </a:spcAft>
              <a:buFont typeface="Wingdings" pitchFamily="2" charset="2"/>
              <a:buNone/>
            </a:pPr>
            <a:r>
              <a:rPr lang="en-US" altLang="zh-CN" sz="2400" b="0" dirty="0">
                <a:ea typeface="+mn-ea"/>
              </a:rPr>
              <a:t>     ②</a:t>
            </a:r>
            <a:r>
              <a:rPr lang="zh-CN" altLang="en-US" sz="2400" b="0" dirty="0">
                <a:ea typeface="+mn-ea"/>
              </a:rPr>
              <a:t>逻辑地址</a:t>
            </a:r>
            <a:r>
              <a:rPr lang="en-US" altLang="zh-CN" sz="2400" b="0" dirty="0">
                <a:ea typeface="+mn-ea"/>
              </a:rPr>
              <a:t>1500</a:t>
            </a:r>
            <a:r>
              <a:rPr lang="zh-CN" altLang="en-US" sz="2400" b="0" dirty="0">
                <a:ea typeface="+mn-ea"/>
              </a:rPr>
              <a:t>应在几号页内</a:t>
            </a:r>
            <a:r>
              <a:rPr lang="en-US" altLang="zh-CN" sz="2400" b="0" dirty="0">
                <a:ea typeface="+mn-ea"/>
              </a:rPr>
              <a:t>?</a:t>
            </a:r>
            <a:r>
              <a:rPr lang="zh-CN" altLang="en-US" sz="2400" b="0" dirty="0">
                <a:ea typeface="+mn-ea"/>
              </a:rPr>
              <a:t>对应的物理地址是多少</a:t>
            </a:r>
            <a:r>
              <a:rPr lang="en-US" altLang="zh-CN" sz="2400" b="0" dirty="0">
                <a:ea typeface="+mn-ea"/>
              </a:rPr>
              <a:t>?</a:t>
            </a:r>
          </a:p>
          <a:p>
            <a:pPr>
              <a:spcAft>
                <a:spcPct val="10000"/>
              </a:spcAft>
              <a:buFont typeface="Wingdings" pitchFamily="2" charset="2"/>
              <a:buNone/>
            </a:pPr>
            <a:r>
              <a:rPr lang="en-US" altLang="zh-CN" sz="2400" b="0" dirty="0">
                <a:ea typeface="+mn-ea"/>
              </a:rPr>
              <a:t>     </a:t>
            </a:r>
            <a:r>
              <a:rPr lang="zh-CN" altLang="en-US" sz="2400" b="0" dirty="0">
                <a:ea typeface="+mn-ea"/>
              </a:rPr>
              <a:t>解：在页表中，有</a:t>
            </a:r>
            <a:r>
              <a:rPr lang="en-US" altLang="zh-CN" sz="2400" b="0" dirty="0">
                <a:ea typeface="+mn-ea"/>
              </a:rPr>
              <a:t>3</a:t>
            </a:r>
            <a:r>
              <a:rPr lang="zh-CN" altLang="en-US" sz="2400" b="0" dirty="0">
                <a:ea typeface="+mn-ea"/>
              </a:rPr>
              <a:t>个页表项，分别为</a:t>
            </a:r>
            <a:r>
              <a:rPr lang="en-US" altLang="zh-CN" sz="2400" b="0" dirty="0">
                <a:ea typeface="+mn-ea"/>
              </a:rPr>
              <a:t>(0,2)</a:t>
            </a:r>
            <a:r>
              <a:rPr lang="zh-CN" altLang="en-US" sz="2400" b="0" dirty="0">
                <a:ea typeface="+mn-ea"/>
              </a:rPr>
              <a:t>、</a:t>
            </a:r>
            <a:r>
              <a:rPr lang="en-US" altLang="zh-CN" sz="2400" b="0" dirty="0">
                <a:ea typeface="+mn-ea"/>
              </a:rPr>
              <a:t>(1,3)</a:t>
            </a:r>
            <a:r>
              <a:rPr lang="zh-CN" altLang="en-US" sz="2400" b="0" dirty="0">
                <a:ea typeface="+mn-ea"/>
              </a:rPr>
              <a:t>、</a:t>
            </a:r>
            <a:r>
              <a:rPr lang="en-US" altLang="zh-CN" sz="2400" b="0" dirty="0">
                <a:ea typeface="+mn-ea"/>
              </a:rPr>
              <a:t>(2,7)</a:t>
            </a:r>
          </a:p>
          <a:p>
            <a:pPr>
              <a:spcAft>
                <a:spcPct val="10000"/>
              </a:spcAft>
              <a:buFont typeface="Wingdings" pitchFamily="2" charset="2"/>
              <a:buNone/>
            </a:pPr>
            <a:r>
              <a:rPr lang="en-US" altLang="zh-CN" sz="2400" b="0" dirty="0">
                <a:ea typeface="+mn-ea"/>
              </a:rPr>
              <a:t>     ①</a:t>
            </a:r>
            <a:r>
              <a:rPr lang="zh-CN" altLang="en-US" sz="2400" b="0" dirty="0">
                <a:ea typeface="+mn-ea"/>
              </a:rPr>
              <a:t>逻辑地址共有</a:t>
            </a:r>
            <a:r>
              <a:rPr lang="en-US" altLang="zh-CN" sz="2400" b="0" dirty="0">
                <a:ea typeface="+mn-ea"/>
              </a:rPr>
              <a:t>18</a:t>
            </a:r>
            <a:r>
              <a:rPr lang="zh-CN" altLang="en-US" sz="2400" b="0" dirty="0">
                <a:ea typeface="+mn-ea"/>
              </a:rPr>
              <a:t>位，故主存最大容量为</a:t>
            </a:r>
            <a:r>
              <a:rPr lang="en-US" altLang="zh-CN" sz="2400" b="0" dirty="0">
                <a:ea typeface="+mn-ea"/>
              </a:rPr>
              <a:t>2</a:t>
            </a:r>
            <a:r>
              <a:rPr lang="en-US" altLang="zh-CN" sz="2400" b="0" baseline="30000" dirty="0">
                <a:ea typeface="+mn-ea"/>
              </a:rPr>
              <a:t>18</a:t>
            </a:r>
            <a:r>
              <a:rPr lang="zh-CN" altLang="en-US" sz="2400" b="0" dirty="0">
                <a:ea typeface="+mn-ea"/>
              </a:rPr>
              <a:t>个字节，即</a:t>
            </a:r>
            <a:r>
              <a:rPr lang="en-US" altLang="zh-CN" sz="2400" b="0" dirty="0">
                <a:ea typeface="+mn-ea"/>
              </a:rPr>
              <a:t>256KB</a:t>
            </a:r>
          </a:p>
          <a:p>
            <a:pPr>
              <a:spcAft>
                <a:spcPct val="10000"/>
              </a:spcAft>
              <a:buFont typeface="Wingdings" pitchFamily="2" charset="2"/>
              <a:buNone/>
            </a:pPr>
            <a:r>
              <a:rPr lang="en-US" altLang="zh-CN" sz="2400" b="0" dirty="0">
                <a:ea typeface="+mn-ea"/>
              </a:rPr>
              <a:t>          </a:t>
            </a:r>
            <a:r>
              <a:rPr lang="zh-CN" altLang="en-US" sz="2400" b="0" dirty="0">
                <a:ea typeface="+mn-ea"/>
              </a:rPr>
              <a:t>页框大小</a:t>
            </a:r>
            <a:r>
              <a:rPr lang="en-US" altLang="zh-CN" sz="2400" b="0" dirty="0">
                <a:ea typeface="+mn-ea"/>
              </a:rPr>
              <a:t>=</a:t>
            </a:r>
            <a:r>
              <a:rPr lang="zh-CN" altLang="en-US" sz="2400" b="0" dirty="0">
                <a:ea typeface="+mn-ea"/>
              </a:rPr>
              <a:t>页面大小</a:t>
            </a:r>
            <a:r>
              <a:rPr lang="en-US" altLang="zh-CN" sz="2400" b="0" dirty="0">
                <a:ea typeface="+mn-ea"/>
              </a:rPr>
              <a:t>=2</a:t>
            </a:r>
            <a:r>
              <a:rPr lang="en-US" altLang="zh-CN" sz="2400" b="0" baseline="30000" dirty="0">
                <a:ea typeface="+mn-ea"/>
              </a:rPr>
              <a:t>11</a:t>
            </a:r>
            <a:r>
              <a:rPr lang="zh-CN" altLang="en-US" sz="2400" b="0" dirty="0">
                <a:ea typeface="+mn-ea"/>
              </a:rPr>
              <a:t>字节</a:t>
            </a:r>
            <a:r>
              <a:rPr lang="en-US" altLang="zh-CN" sz="2400" b="0" dirty="0">
                <a:ea typeface="+mn-ea"/>
              </a:rPr>
              <a:t>=2KB</a:t>
            </a:r>
            <a:r>
              <a:rPr lang="zh-CN" altLang="en-US" sz="2400" b="0" dirty="0">
                <a:ea typeface="+mn-ea"/>
              </a:rPr>
              <a:t>，总块数</a:t>
            </a:r>
            <a:r>
              <a:rPr lang="en-US" altLang="zh-CN" sz="2400" b="0" dirty="0">
                <a:ea typeface="+mn-ea"/>
              </a:rPr>
              <a:t>=2</a:t>
            </a:r>
            <a:r>
              <a:rPr lang="en-US" altLang="zh-CN" sz="2400" b="0" baseline="30000" dirty="0">
                <a:ea typeface="+mn-ea"/>
              </a:rPr>
              <a:t>18</a:t>
            </a:r>
            <a:r>
              <a:rPr lang="en-US" altLang="zh-CN" sz="2400" b="0" dirty="0">
                <a:ea typeface="+mn-ea"/>
              </a:rPr>
              <a:t>/2</a:t>
            </a:r>
            <a:r>
              <a:rPr lang="en-US" altLang="zh-CN" sz="2400" b="0" baseline="30000" dirty="0">
                <a:ea typeface="+mn-ea"/>
              </a:rPr>
              <a:t>11</a:t>
            </a:r>
            <a:r>
              <a:rPr lang="en-US" altLang="zh-CN" sz="2400" b="0" dirty="0">
                <a:ea typeface="+mn-ea"/>
              </a:rPr>
              <a:t>=128</a:t>
            </a:r>
            <a:r>
              <a:rPr lang="zh-CN" altLang="en-US" sz="2400" b="0" dirty="0">
                <a:ea typeface="+mn-ea"/>
              </a:rPr>
              <a:t>块</a:t>
            </a:r>
          </a:p>
          <a:p>
            <a:pPr>
              <a:spcAft>
                <a:spcPct val="10000"/>
              </a:spcAft>
              <a:buFont typeface="Wingdings" pitchFamily="2" charset="2"/>
              <a:buNone/>
            </a:pPr>
            <a:r>
              <a:rPr lang="zh-CN" altLang="en-US" sz="2400" b="0" dirty="0">
                <a:ea typeface="+mn-ea"/>
              </a:rPr>
              <a:t>     ②页号</a:t>
            </a:r>
            <a:r>
              <a:rPr lang="en-US" altLang="zh-CN" sz="2400" b="0" dirty="0">
                <a:ea typeface="+mn-ea"/>
              </a:rPr>
              <a:t>=</a:t>
            </a:r>
            <a:r>
              <a:rPr lang="en-US" altLang="zh-CN" sz="2400" b="0" dirty="0" err="1">
                <a:ea typeface="+mn-ea"/>
              </a:rPr>
              <a:t>int</a:t>
            </a:r>
            <a:r>
              <a:rPr lang="en-US" altLang="zh-CN" sz="2400" b="0" dirty="0">
                <a:ea typeface="+mn-ea"/>
              </a:rPr>
              <a:t>(1500/2</a:t>
            </a:r>
            <a:r>
              <a:rPr lang="en-US" altLang="zh-CN" sz="2400" b="0" baseline="30000" dirty="0">
                <a:ea typeface="+mn-ea"/>
              </a:rPr>
              <a:t>11</a:t>
            </a:r>
            <a:r>
              <a:rPr lang="en-US" altLang="zh-CN" sz="2400" b="0" dirty="0">
                <a:ea typeface="+mn-ea"/>
              </a:rPr>
              <a:t>)=0</a:t>
            </a:r>
            <a:r>
              <a:rPr lang="zh-CN" altLang="en-US" sz="2400" b="0" dirty="0">
                <a:ea typeface="+mn-ea"/>
              </a:rPr>
              <a:t>，页内偏移量</a:t>
            </a:r>
            <a:r>
              <a:rPr lang="en-US" altLang="zh-CN" sz="2400" b="0" dirty="0">
                <a:ea typeface="+mn-ea"/>
              </a:rPr>
              <a:t>=1500 mod 2</a:t>
            </a:r>
            <a:r>
              <a:rPr lang="en-US" altLang="zh-CN" sz="2400" b="0" baseline="30000" dirty="0">
                <a:ea typeface="+mn-ea"/>
              </a:rPr>
              <a:t>11</a:t>
            </a:r>
            <a:r>
              <a:rPr lang="en-US" altLang="zh-CN" sz="2400" b="0" dirty="0">
                <a:ea typeface="+mn-ea"/>
              </a:rPr>
              <a:t> = 1500</a:t>
            </a:r>
          </a:p>
          <a:p>
            <a:pPr>
              <a:spcAft>
                <a:spcPct val="10000"/>
              </a:spcAft>
              <a:buFont typeface="Wingdings" pitchFamily="2" charset="2"/>
              <a:buNone/>
            </a:pPr>
            <a:r>
              <a:rPr lang="en-US" altLang="zh-CN" sz="2400" b="0" dirty="0">
                <a:ea typeface="+mn-ea"/>
              </a:rPr>
              <a:t>          </a:t>
            </a:r>
            <a:r>
              <a:rPr lang="zh-CN" altLang="en-US" sz="2400" b="0" dirty="0">
                <a:ea typeface="+mn-ea"/>
              </a:rPr>
              <a:t>物理地址</a:t>
            </a:r>
            <a:r>
              <a:rPr lang="en-US" altLang="zh-CN" sz="2400" b="0" dirty="0">
                <a:ea typeface="+mn-ea"/>
              </a:rPr>
              <a:t>=2*2</a:t>
            </a:r>
            <a:r>
              <a:rPr lang="en-US" altLang="zh-CN" sz="2400" b="0" baseline="30000" dirty="0">
                <a:ea typeface="+mn-ea"/>
              </a:rPr>
              <a:t>11</a:t>
            </a:r>
            <a:r>
              <a:rPr lang="en-US" altLang="zh-CN" sz="2400" b="0" dirty="0">
                <a:ea typeface="+mn-ea"/>
              </a:rPr>
              <a:t>+1500=5596</a:t>
            </a:r>
          </a:p>
        </p:txBody>
      </p:sp>
      <p:sp>
        <p:nvSpPr>
          <p:cNvPr id="659459"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3.3.1 </a:t>
            </a:r>
            <a:r>
              <a:rPr kumimoji="0" lang="zh-CN" altLang="en-US" sz="4000" b="1" dirty="0">
                <a:solidFill>
                  <a:srgbClr val="FE0000"/>
                </a:solidFill>
                <a:ea typeface="黑体" pitchFamily="49" charset="-122"/>
                <a:cs typeface="Times New Roman" pitchFamily="18" charset="0"/>
              </a:rPr>
              <a:t>分页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59458">
                                            <p:txEl>
                                              <p:pRg st="0" end="0"/>
                                            </p:txEl>
                                          </p:spTgt>
                                        </p:tgtEl>
                                        <p:attrNameLst>
                                          <p:attrName>style.visibility</p:attrName>
                                        </p:attrNameLst>
                                      </p:cBhvr>
                                      <p:to>
                                        <p:strVal val="visible"/>
                                      </p:to>
                                    </p:set>
                                    <p:anim calcmode="lin" valueType="num">
                                      <p:cBhvr additive="base">
                                        <p:cTn id="7" dur="500" fill="hold"/>
                                        <p:tgtEl>
                                          <p:spTgt spid="6594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94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59458">
                                            <p:txEl>
                                              <p:pRg st="1" end="1"/>
                                            </p:txEl>
                                          </p:spTgt>
                                        </p:tgtEl>
                                        <p:attrNameLst>
                                          <p:attrName>style.visibility</p:attrName>
                                        </p:attrNameLst>
                                      </p:cBhvr>
                                      <p:to>
                                        <p:strVal val="visible"/>
                                      </p:to>
                                    </p:set>
                                    <p:animEffect transition="in" filter="circle(in)">
                                      <p:cBhvr>
                                        <p:cTn id="13" dur="2000"/>
                                        <p:tgtEl>
                                          <p:spTgt spid="65945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59458">
                                            <p:txEl>
                                              <p:pRg st="2" end="2"/>
                                            </p:txEl>
                                          </p:spTgt>
                                        </p:tgtEl>
                                        <p:attrNameLst>
                                          <p:attrName>style.visibility</p:attrName>
                                        </p:attrNameLst>
                                      </p:cBhvr>
                                      <p:to>
                                        <p:strVal val="visible"/>
                                      </p:to>
                                    </p:set>
                                    <p:animEffect transition="in" filter="circle(in)">
                                      <p:cBhvr>
                                        <p:cTn id="18" dur="2000"/>
                                        <p:tgtEl>
                                          <p:spTgt spid="65945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659458">
                                            <p:txEl>
                                              <p:pRg st="3" end="3"/>
                                            </p:txEl>
                                          </p:spTgt>
                                        </p:tgtEl>
                                        <p:attrNameLst>
                                          <p:attrName>style.visibility</p:attrName>
                                        </p:attrNameLst>
                                      </p:cBhvr>
                                      <p:to>
                                        <p:strVal val="visible"/>
                                      </p:to>
                                    </p:set>
                                    <p:animEffect transition="in" filter="circle(in)">
                                      <p:cBhvr>
                                        <p:cTn id="23" dur="2000"/>
                                        <p:tgtEl>
                                          <p:spTgt spid="65945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659458">
                                            <p:txEl>
                                              <p:pRg st="4" end="4"/>
                                            </p:txEl>
                                          </p:spTgt>
                                        </p:tgtEl>
                                        <p:attrNameLst>
                                          <p:attrName>style.visibility</p:attrName>
                                        </p:attrNameLst>
                                      </p:cBhvr>
                                      <p:to>
                                        <p:strVal val="visible"/>
                                      </p:to>
                                    </p:set>
                                    <p:animEffect transition="in" filter="circle(in)">
                                      <p:cBhvr>
                                        <p:cTn id="28" dur="2000"/>
                                        <p:tgtEl>
                                          <p:spTgt spid="659458">
                                            <p:txEl>
                                              <p:pRg st="4" end="4"/>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659458">
                                            <p:txEl>
                                              <p:pRg st="5" end="5"/>
                                            </p:txEl>
                                          </p:spTgt>
                                        </p:tgtEl>
                                        <p:attrNameLst>
                                          <p:attrName>style.visibility</p:attrName>
                                        </p:attrNameLst>
                                      </p:cBhvr>
                                      <p:to>
                                        <p:strVal val="visible"/>
                                      </p:to>
                                    </p:set>
                                    <p:animEffect transition="in" filter="circle(in)">
                                      <p:cBhvr>
                                        <p:cTn id="31" dur="2000"/>
                                        <p:tgtEl>
                                          <p:spTgt spid="659458">
                                            <p:txEl>
                                              <p:pRg st="5" end="5"/>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659458">
                                            <p:txEl>
                                              <p:pRg st="6" end="6"/>
                                            </p:txEl>
                                          </p:spTgt>
                                        </p:tgtEl>
                                        <p:attrNameLst>
                                          <p:attrName>style.visibility</p:attrName>
                                        </p:attrNameLst>
                                      </p:cBhvr>
                                      <p:to>
                                        <p:strVal val="visible"/>
                                      </p:to>
                                    </p:set>
                                    <p:animEffect transition="in" filter="circle(in)">
                                      <p:cBhvr>
                                        <p:cTn id="34" dur="2000"/>
                                        <p:tgtEl>
                                          <p:spTgt spid="659458">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659458">
                                            <p:txEl>
                                              <p:pRg st="7" end="7"/>
                                            </p:txEl>
                                          </p:spTgt>
                                        </p:tgtEl>
                                        <p:attrNameLst>
                                          <p:attrName>style.visibility</p:attrName>
                                        </p:attrNameLst>
                                      </p:cBhvr>
                                      <p:to>
                                        <p:strVal val="visible"/>
                                      </p:to>
                                    </p:set>
                                    <p:animEffect transition="in" filter="circle(in)">
                                      <p:cBhvr>
                                        <p:cTn id="39" dur="2000"/>
                                        <p:tgtEl>
                                          <p:spTgt spid="659458">
                                            <p:txEl>
                                              <p:pRg st="7" end="7"/>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659458">
                                            <p:txEl>
                                              <p:pRg st="8" end="8"/>
                                            </p:txEl>
                                          </p:spTgt>
                                        </p:tgtEl>
                                        <p:attrNameLst>
                                          <p:attrName>style.visibility</p:attrName>
                                        </p:attrNameLst>
                                      </p:cBhvr>
                                      <p:to>
                                        <p:strVal val="visible"/>
                                      </p:to>
                                    </p:set>
                                    <p:animEffect transition="in" filter="circle(in)">
                                      <p:cBhvr>
                                        <p:cTn id="42" dur="2000"/>
                                        <p:tgtEl>
                                          <p:spTgt spid="6594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p:cNvSpPr>
          <p:nvPr>
            <p:ph type="body" idx="4294967295"/>
          </p:nvPr>
        </p:nvSpPr>
        <p:spPr>
          <a:xfrm>
            <a:off x="0" y="1196975"/>
            <a:ext cx="8531225" cy="5040313"/>
          </a:xfrm>
        </p:spPr>
        <p:txBody>
          <a:bodyPr/>
          <a:lstStyle/>
          <a:p>
            <a:pPr>
              <a:lnSpc>
                <a:spcPct val="120000"/>
              </a:lnSpc>
              <a:spcAft>
                <a:spcPct val="20000"/>
              </a:spcAft>
              <a:buFont typeface="Wingdings" pitchFamily="2" charset="2"/>
              <a:buChar char="l"/>
            </a:pPr>
            <a:r>
              <a:rPr lang="zh-CN" altLang="en-US" dirty="0">
                <a:ea typeface="+mn-ea"/>
              </a:rPr>
              <a:t>分页的优点</a:t>
            </a:r>
          </a:p>
          <a:p>
            <a:pPr lvl="1">
              <a:lnSpc>
                <a:spcPct val="120000"/>
              </a:lnSpc>
              <a:spcAft>
                <a:spcPct val="20000"/>
              </a:spcAft>
              <a:buFont typeface="Wingdings" pitchFamily="2" charset="2"/>
              <a:buChar char="Ø"/>
            </a:pPr>
            <a:r>
              <a:rPr lang="zh-CN" altLang="en-US" b="0" dirty="0">
                <a:ea typeface="+mn-ea"/>
              </a:rPr>
              <a:t>存在页内碎片，但碎片相对较小，内存</a:t>
            </a:r>
            <a:r>
              <a:rPr lang="zh-CN" altLang="en-US" dirty="0">
                <a:solidFill>
                  <a:srgbClr val="FF0000"/>
                </a:solidFill>
                <a:ea typeface="+mn-ea"/>
              </a:rPr>
              <a:t>利用率</a:t>
            </a:r>
            <a:r>
              <a:rPr lang="zh-CN" altLang="en-US" b="0" dirty="0">
                <a:ea typeface="+mn-ea"/>
              </a:rPr>
              <a:t>较高</a:t>
            </a:r>
          </a:p>
          <a:p>
            <a:pPr lvl="1">
              <a:lnSpc>
                <a:spcPct val="120000"/>
              </a:lnSpc>
              <a:spcAft>
                <a:spcPct val="20000"/>
              </a:spcAft>
              <a:buFont typeface="Wingdings" pitchFamily="2" charset="2"/>
              <a:buChar char="Ø"/>
            </a:pPr>
            <a:r>
              <a:rPr lang="zh-CN" altLang="en-US" b="0" dirty="0">
                <a:ea typeface="+mn-ea"/>
              </a:rPr>
              <a:t>实现了</a:t>
            </a:r>
            <a:r>
              <a:rPr lang="zh-CN" altLang="en-US" dirty="0">
                <a:solidFill>
                  <a:srgbClr val="FF0000"/>
                </a:solidFill>
                <a:ea typeface="+mn-ea"/>
              </a:rPr>
              <a:t>离散分配</a:t>
            </a:r>
          </a:p>
          <a:p>
            <a:pPr lvl="1">
              <a:lnSpc>
                <a:spcPct val="120000"/>
              </a:lnSpc>
              <a:spcAft>
                <a:spcPct val="20000"/>
              </a:spcAft>
              <a:buFont typeface="Wingdings" pitchFamily="2" charset="2"/>
              <a:buChar char="Ø"/>
            </a:pPr>
            <a:r>
              <a:rPr lang="zh-CN" altLang="en-US" b="0" dirty="0">
                <a:ea typeface="+mn-ea"/>
              </a:rPr>
              <a:t>无外部碎片</a:t>
            </a:r>
          </a:p>
          <a:p>
            <a:pPr>
              <a:lnSpc>
                <a:spcPct val="120000"/>
              </a:lnSpc>
              <a:spcAft>
                <a:spcPct val="20000"/>
              </a:spcAft>
              <a:buFont typeface="Wingdings" pitchFamily="2" charset="2"/>
              <a:buChar char="l"/>
            </a:pPr>
            <a:r>
              <a:rPr lang="zh-CN" altLang="en-US" dirty="0">
                <a:ea typeface="+mn-ea"/>
              </a:rPr>
              <a:t>分页的缺点</a:t>
            </a:r>
          </a:p>
          <a:p>
            <a:pPr lvl="1">
              <a:lnSpc>
                <a:spcPct val="120000"/>
              </a:lnSpc>
              <a:spcAft>
                <a:spcPct val="20000"/>
              </a:spcAft>
              <a:buFont typeface="Wingdings" pitchFamily="2" charset="2"/>
              <a:buChar char="Ø"/>
            </a:pPr>
            <a:r>
              <a:rPr lang="zh-CN" altLang="en-US" b="0" dirty="0">
                <a:ea typeface="+mn-ea"/>
              </a:rPr>
              <a:t>需要专门的</a:t>
            </a:r>
            <a:r>
              <a:rPr lang="zh-CN" altLang="en-US" dirty="0">
                <a:solidFill>
                  <a:srgbClr val="FF0000"/>
                </a:solidFill>
                <a:ea typeface="+mn-ea"/>
              </a:rPr>
              <a:t>硬件</a:t>
            </a:r>
            <a:r>
              <a:rPr lang="zh-CN" altLang="en-US" b="0" dirty="0">
                <a:ea typeface="+mn-ea"/>
              </a:rPr>
              <a:t>支持，尤其是</a:t>
            </a:r>
            <a:r>
              <a:rPr lang="zh-CN" altLang="en-US" dirty="0">
                <a:solidFill>
                  <a:srgbClr val="7030A0"/>
                </a:solidFill>
                <a:ea typeface="+mn-ea"/>
              </a:rPr>
              <a:t>快表</a:t>
            </a:r>
          </a:p>
          <a:p>
            <a:pPr lvl="1">
              <a:lnSpc>
                <a:spcPct val="120000"/>
              </a:lnSpc>
              <a:spcAft>
                <a:spcPct val="20000"/>
              </a:spcAft>
              <a:buFont typeface="Wingdings" pitchFamily="2" charset="2"/>
              <a:buChar char="Ø"/>
            </a:pPr>
            <a:r>
              <a:rPr lang="zh-CN" altLang="en-US" b="0" dirty="0">
                <a:ea typeface="+mn-ea"/>
              </a:rPr>
              <a:t>不支持动态链接，不易实现</a:t>
            </a:r>
            <a:r>
              <a:rPr lang="zh-CN" altLang="en-US" dirty="0">
                <a:solidFill>
                  <a:srgbClr val="FF0000"/>
                </a:solidFill>
                <a:ea typeface="+mn-ea"/>
              </a:rPr>
              <a:t>共享</a:t>
            </a:r>
            <a:endParaRPr lang="zh-CN" altLang="en-US" b="0" dirty="0">
              <a:ea typeface="+mn-ea"/>
            </a:endParaRPr>
          </a:p>
          <a:p>
            <a:pPr lvl="1">
              <a:spcAft>
                <a:spcPct val="20000"/>
              </a:spcAft>
              <a:buFont typeface="Wingdings" pitchFamily="2" charset="2"/>
              <a:buChar char="Ø"/>
            </a:pPr>
            <a:endParaRPr lang="en-US" altLang="zh-CN" dirty="0">
              <a:latin typeface="楷体_GB2312" pitchFamily="49" charset="-122"/>
              <a:ea typeface="楷体_GB2312" pitchFamily="49" charset="-122"/>
            </a:endParaRPr>
          </a:p>
        </p:txBody>
      </p:sp>
      <p:sp>
        <p:nvSpPr>
          <p:cNvPr id="648196"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en-US" altLang="zh-CN" sz="4000" b="1" dirty="0">
                <a:solidFill>
                  <a:srgbClr val="FE0000"/>
                </a:solidFill>
                <a:ea typeface="黑体" pitchFamily="49" charset="-122"/>
                <a:cs typeface="Times New Roman" pitchFamily="18" charset="0"/>
              </a:rPr>
              <a:t>3.3.1 </a:t>
            </a:r>
            <a:r>
              <a:rPr kumimoji="0" lang="zh-CN" altLang="en-US" sz="4000" b="1" dirty="0">
                <a:solidFill>
                  <a:srgbClr val="FE0000"/>
                </a:solidFill>
                <a:ea typeface="黑体" pitchFamily="49" charset="-122"/>
                <a:cs typeface="Times New Roman" pitchFamily="18" charset="0"/>
              </a:rPr>
              <a:t>分页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48194">
                                            <p:txEl>
                                              <p:pRg st="0" end="0"/>
                                            </p:txEl>
                                          </p:spTgt>
                                        </p:tgtEl>
                                        <p:attrNameLst>
                                          <p:attrName>style.visibility</p:attrName>
                                        </p:attrNameLst>
                                      </p:cBhvr>
                                      <p:to>
                                        <p:strVal val="visible"/>
                                      </p:to>
                                    </p:set>
                                    <p:anim calcmode="lin" valueType="num">
                                      <p:cBhvr additive="base">
                                        <p:cTn id="7" dur="500" fill="hold"/>
                                        <p:tgtEl>
                                          <p:spTgt spid="6481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81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48194">
                                            <p:txEl>
                                              <p:pRg st="1" end="1"/>
                                            </p:txEl>
                                          </p:spTgt>
                                        </p:tgtEl>
                                        <p:attrNameLst>
                                          <p:attrName>style.visibility</p:attrName>
                                        </p:attrNameLst>
                                      </p:cBhvr>
                                      <p:to>
                                        <p:strVal val="visible"/>
                                      </p:to>
                                    </p:set>
                                    <p:anim calcmode="lin" valueType="num">
                                      <p:cBhvr additive="base">
                                        <p:cTn id="13" dur="1000" fill="hold"/>
                                        <p:tgtEl>
                                          <p:spTgt spid="64819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81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8194">
                                            <p:txEl>
                                              <p:pRg st="2" end="2"/>
                                            </p:txEl>
                                          </p:spTgt>
                                        </p:tgtEl>
                                        <p:attrNameLst>
                                          <p:attrName>style.visibility</p:attrName>
                                        </p:attrNameLst>
                                      </p:cBhvr>
                                      <p:to>
                                        <p:strVal val="visible"/>
                                      </p:to>
                                    </p:set>
                                    <p:anim calcmode="lin" valueType="num">
                                      <p:cBhvr additive="base">
                                        <p:cTn id="19" dur="1000" fill="hold"/>
                                        <p:tgtEl>
                                          <p:spTgt spid="64819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481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48194">
                                            <p:txEl>
                                              <p:pRg st="3" end="3"/>
                                            </p:txEl>
                                          </p:spTgt>
                                        </p:tgtEl>
                                        <p:attrNameLst>
                                          <p:attrName>style.visibility</p:attrName>
                                        </p:attrNameLst>
                                      </p:cBhvr>
                                      <p:to>
                                        <p:strVal val="visible"/>
                                      </p:to>
                                    </p:set>
                                    <p:anim calcmode="lin" valueType="num">
                                      <p:cBhvr additive="base">
                                        <p:cTn id="25" dur="1000" fill="hold"/>
                                        <p:tgtEl>
                                          <p:spTgt spid="648194">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4819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48194">
                                            <p:txEl>
                                              <p:pRg st="4" end="4"/>
                                            </p:txEl>
                                          </p:spTgt>
                                        </p:tgtEl>
                                        <p:attrNameLst>
                                          <p:attrName>style.visibility</p:attrName>
                                        </p:attrNameLst>
                                      </p:cBhvr>
                                      <p:to>
                                        <p:strVal val="visible"/>
                                      </p:to>
                                    </p:set>
                                    <p:anim calcmode="lin" valueType="num">
                                      <p:cBhvr additive="base">
                                        <p:cTn id="31" dur="1000" fill="hold"/>
                                        <p:tgtEl>
                                          <p:spTgt spid="648194">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4819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48194">
                                            <p:txEl>
                                              <p:pRg st="5" end="5"/>
                                            </p:txEl>
                                          </p:spTgt>
                                        </p:tgtEl>
                                        <p:attrNameLst>
                                          <p:attrName>style.visibility</p:attrName>
                                        </p:attrNameLst>
                                      </p:cBhvr>
                                      <p:to>
                                        <p:strVal val="visible"/>
                                      </p:to>
                                    </p:set>
                                    <p:anim calcmode="lin" valueType="num">
                                      <p:cBhvr additive="base">
                                        <p:cTn id="37" dur="1000" fill="hold"/>
                                        <p:tgtEl>
                                          <p:spTgt spid="648194">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4819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48194">
                                            <p:txEl>
                                              <p:pRg st="6" end="6"/>
                                            </p:txEl>
                                          </p:spTgt>
                                        </p:tgtEl>
                                        <p:attrNameLst>
                                          <p:attrName>style.visibility</p:attrName>
                                        </p:attrNameLst>
                                      </p:cBhvr>
                                      <p:to>
                                        <p:strVal val="visible"/>
                                      </p:to>
                                    </p:set>
                                    <p:anim calcmode="lin" valueType="num">
                                      <p:cBhvr additive="base">
                                        <p:cTn id="43" dur="1000" fill="hold"/>
                                        <p:tgtEl>
                                          <p:spTgt spid="648194">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64819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第3章 存储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21312</TotalTime>
  <Words>7189</Words>
  <Application>Microsoft Macintosh PowerPoint</Application>
  <PresentationFormat>全屏显示(4:3)</PresentationFormat>
  <Paragraphs>1144</Paragraphs>
  <Slides>112</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112</vt:i4>
      </vt:variant>
    </vt:vector>
  </HeadingPairs>
  <TitlesOfParts>
    <vt:vector size="130" baseType="lpstr">
      <vt:lpstr>仿宋_GB2312</vt:lpstr>
      <vt:lpstr>黑体</vt:lpstr>
      <vt:lpstr>华文琥珀</vt:lpstr>
      <vt:lpstr>华文细黑</vt:lpstr>
      <vt:lpstr>楷体_GB2312</vt:lpstr>
      <vt:lpstr>宋体</vt:lpstr>
      <vt:lpstr>Arial Unicode MS</vt:lpstr>
      <vt:lpstr>Arial</vt:lpstr>
      <vt:lpstr>Calibri</vt:lpstr>
      <vt:lpstr>Consolas</vt:lpstr>
      <vt:lpstr>Courier New</vt:lpstr>
      <vt:lpstr>Georgia</vt:lpstr>
      <vt:lpstr>Times New Roman</vt:lpstr>
      <vt:lpstr>Wingdings</vt:lpstr>
      <vt:lpstr>1_第3章 存储管理</vt:lpstr>
      <vt:lpstr>Visio</vt:lpstr>
      <vt:lpstr>VISIO</vt:lpstr>
      <vt:lpstr>公式</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Microsoft Office User</cp:lastModifiedBy>
  <cp:revision>186</cp:revision>
  <dcterms:created xsi:type="dcterms:W3CDTF">2003-08-22T01:32:17Z</dcterms:created>
  <dcterms:modified xsi:type="dcterms:W3CDTF">2021-11-01T08:21:39Z</dcterms:modified>
</cp:coreProperties>
</file>