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6"/>
  </p:notesMasterIdLst>
  <p:handoutMasterIdLst>
    <p:handoutMasterId r:id="rId107"/>
  </p:handoutMasterIdLst>
  <p:sldIdLst>
    <p:sldId id="257" r:id="rId2"/>
    <p:sldId id="869" r:id="rId3"/>
    <p:sldId id="870" r:id="rId4"/>
    <p:sldId id="822" r:id="rId5"/>
    <p:sldId id="825" r:id="rId6"/>
    <p:sldId id="826" r:id="rId7"/>
    <p:sldId id="827" r:id="rId8"/>
    <p:sldId id="828" r:id="rId9"/>
    <p:sldId id="829" r:id="rId10"/>
    <p:sldId id="830" r:id="rId11"/>
    <p:sldId id="831" r:id="rId12"/>
    <p:sldId id="832" r:id="rId13"/>
    <p:sldId id="834" r:id="rId14"/>
    <p:sldId id="835" r:id="rId15"/>
    <p:sldId id="836" r:id="rId16"/>
    <p:sldId id="861" r:id="rId17"/>
    <p:sldId id="862" r:id="rId18"/>
    <p:sldId id="863" r:id="rId19"/>
    <p:sldId id="864" r:id="rId20"/>
    <p:sldId id="837" r:id="rId21"/>
    <p:sldId id="866" r:id="rId22"/>
    <p:sldId id="865" r:id="rId23"/>
    <p:sldId id="961" r:id="rId24"/>
    <p:sldId id="962" r:id="rId25"/>
    <p:sldId id="874" r:id="rId26"/>
    <p:sldId id="875" r:id="rId27"/>
    <p:sldId id="876" r:id="rId28"/>
    <p:sldId id="868" r:id="rId29"/>
    <p:sldId id="963" r:id="rId30"/>
    <p:sldId id="964" r:id="rId31"/>
    <p:sldId id="965" r:id="rId32"/>
    <p:sldId id="966" r:id="rId33"/>
    <p:sldId id="967" r:id="rId34"/>
    <p:sldId id="968" r:id="rId35"/>
    <p:sldId id="969" r:id="rId36"/>
    <p:sldId id="970" r:id="rId37"/>
    <p:sldId id="971" r:id="rId38"/>
    <p:sldId id="972" r:id="rId39"/>
    <p:sldId id="973" r:id="rId40"/>
    <p:sldId id="974" r:id="rId41"/>
    <p:sldId id="975" r:id="rId42"/>
    <p:sldId id="976" r:id="rId43"/>
    <p:sldId id="977" r:id="rId44"/>
    <p:sldId id="978" r:id="rId45"/>
    <p:sldId id="979" r:id="rId46"/>
    <p:sldId id="980" r:id="rId47"/>
    <p:sldId id="981" r:id="rId48"/>
    <p:sldId id="982" r:id="rId49"/>
    <p:sldId id="983" r:id="rId50"/>
    <p:sldId id="984" r:id="rId51"/>
    <p:sldId id="985" r:id="rId52"/>
    <p:sldId id="986" r:id="rId53"/>
    <p:sldId id="987" r:id="rId54"/>
    <p:sldId id="988" r:id="rId55"/>
    <p:sldId id="989" r:id="rId56"/>
    <p:sldId id="990" r:id="rId57"/>
    <p:sldId id="991" r:id="rId58"/>
    <p:sldId id="992" r:id="rId59"/>
    <p:sldId id="993" r:id="rId60"/>
    <p:sldId id="994" r:id="rId61"/>
    <p:sldId id="995" r:id="rId62"/>
    <p:sldId id="996" r:id="rId63"/>
    <p:sldId id="997" r:id="rId64"/>
    <p:sldId id="998" r:id="rId65"/>
    <p:sldId id="999" r:id="rId66"/>
    <p:sldId id="1000" r:id="rId67"/>
    <p:sldId id="1001" r:id="rId68"/>
    <p:sldId id="1002" r:id="rId69"/>
    <p:sldId id="1003" r:id="rId70"/>
    <p:sldId id="1004" r:id="rId71"/>
    <p:sldId id="1005" r:id="rId72"/>
    <p:sldId id="925" r:id="rId73"/>
    <p:sldId id="1006" r:id="rId74"/>
    <p:sldId id="1007" r:id="rId75"/>
    <p:sldId id="1008" r:id="rId76"/>
    <p:sldId id="1009" r:id="rId77"/>
    <p:sldId id="1010" r:id="rId78"/>
    <p:sldId id="1011" r:id="rId79"/>
    <p:sldId id="1012" r:id="rId80"/>
    <p:sldId id="1013" r:id="rId81"/>
    <p:sldId id="1014" r:id="rId82"/>
    <p:sldId id="1015" r:id="rId83"/>
    <p:sldId id="1016" r:id="rId84"/>
    <p:sldId id="1017" r:id="rId85"/>
    <p:sldId id="1018" r:id="rId86"/>
    <p:sldId id="1019" r:id="rId87"/>
    <p:sldId id="1020" r:id="rId88"/>
    <p:sldId id="1021" r:id="rId89"/>
    <p:sldId id="1022" r:id="rId90"/>
    <p:sldId id="1023" r:id="rId91"/>
    <p:sldId id="1024" r:id="rId92"/>
    <p:sldId id="1025" r:id="rId93"/>
    <p:sldId id="1026" r:id="rId94"/>
    <p:sldId id="1027" r:id="rId95"/>
    <p:sldId id="1028" r:id="rId96"/>
    <p:sldId id="1029" r:id="rId97"/>
    <p:sldId id="1030" r:id="rId98"/>
    <p:sldId id="1031" r:id="rId99"/>
    <p:sldId id="1032" r:id="rId100"/>
    <p:sldId id="952" r:id="rId101"/>
    <p:sldId id="953" r:id="rId102"/>
    <p:sldId id="954" r:id="rId103"/>
    <p:sldId id="955" r:id="rId104"/>
    <p:sldId id="949" r:id="rId10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4740A"/>
    <a:srgbClr val="E06B0A"/>
    <a:srgbClr val="3D0BF3"/>
    <a:srgbClr val="7030A0"/>
    <a:srgbClr val="FE0000"/>
    <a:srgbClr val="F57B17"/>
    <a:srgbClr val="000000"/>
    <a:srgbClr val="E4E9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09" autoAdjust="0"/>
    <p:restoredTop sz="72114" autoAdjust="0"/>
  </p:normalViewPr>
  <p:slideViewPr>
    <p:cSldViewPr>
      <p:cViewPr varScale="1">
        <p:scale>
          <a:sx n="112" d="100"/>
          <a:sy n="112" d="100"/>
        </p:scale>
        <p:origin x="24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5394"/>
    </p:cViewPr>
  </p:sorterViewPr>
  <p:notesViewPr>
    <p:cSldViewPr>
      <p:cViewPr varScale="1">
        <p:scale>
          <a:sx n="68" d="100"/>
          <a:sy n="68" d="100"/>
        </p:scale>
        <p:origin x="-285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handoutMaster" Target="handoutMasters/handoutMaster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5EDC71-13CF-4D25-A15D-53696AAD8D79}" type="doc">
      <dgm:prSet loTypeId="urn:microsoft.com/office/officeart/2005/8/layout/cycle8" loCatId="cycle" qsTypeId="urn:microsoft.com/office/officeart/2005/8/quickstyle/simple5" qsCatId="simple" csTypeId="urn:microsoft.com/office/officeart/2005/8/colors/colorful1" csCatId="colorful" phldr="1"/>
      <dgm:spPr/>
    </dgm:pt>
    <dgm:pt modelId="{D13C8AC7-9414-459D-A7AF-CB70A883BA19}">
      <dgm:prSet phldrT="[文本]"/>
      <dgm:spPr>
        <a:solidFill>
          <a:schemeClr val="accent1"/>
        </a:solidFill>
      </dgm:spPr>
      <dgm:t>
        <a:bodyPr/>
        <a:lstStyle/>
        <a:p>
          <a:r>
            <a:rPr lang="zh-CN" altLang="en-US" dirty="0"/>
            <a:t>基本内存管理</a:t>
          </a:r>
        </a:p>
      </dgm:t>
    </dgm:pt>
    <dgm:pt modelId="{6BFF67B1-8A4B-433A-ADBF-D507E5E85D74}" type="parTrans" cxnId="{214BBAC5-FB8D-404D-A7F3-D548BC1EC0FE}">
      <dgm:prSet/>
      <dgm:spPr/>
      <dgm:t>
        <a:bodyPr/>
        <a:lstStyle/>
        <a:p>
          <a:endParaRPr lang="zh-CN" altLang="en-US"/>
        </a:p>
      </dgm:t>
    </dgm:pt>
    <dgm:pt modelId="{0A08E919-6ED8-42BF-9AC3-39B5B9F57FB0}" type="sibTrans" cxnId="{214BBAC5-FB8D-404D-A7F3-D548BC1EC0FE}">
      <dgm:prSet/>
      <dgm:spPr/>
      <dgm:t>
        <a:bodyPr/>
        <a:lstStyle/>
        <a:p>
          <a:endParaRPr lang="zh-CN" altLang="en-US"/>
        </a:p>
      </dgm:t>
    </dgm:pt>
    <dgm:pt modelId="{8C91EB6E-9071-4B0E-8D81-FFB743C604B5}">
      <dgm:prSet phldrT="[文本]"/>
      <dgm:spPr/>
      <dgm:t>
        <a:bodyPr/>
        <a:lstStyle/>
        <a:p>
          <a:r>
            <a:rPr lang="zh-CN" altLang="en-US" dirty="0"/>
            <a:t>虚拟内存管理</a:t>
          </a:r>
        </a:p>
      </dgm:t>
    </dgm:pt>
    <dgm:pt modelId="{5A3A0971-DCA2-4E24-B351-87745884F38A}" type="parTrans" cxnId="{6E715C3A-519A-4E1F-A767-3833818A8032}">
      <dgm:prSet/>
      <dgm:spPr/>
      <dgm:t>
        <a:bodyPr/>
        <a:lstStyle/>
        <a:p>
          <a:endParaRPr lang="zh-CN" altLang="en-US"/>
        </a:p>
      </dgm:t>
    </dgm:pt>
    <dgm:pt modelId="{C2041BE1-3FFA-47A4-BE18-BB2DD94C0DA8}" type="sibTrans" cxnId="{6E715C3A-519A-4E1F-A767-3833818A8032}">
      <dgm:prSet/>
      <dgm:spPr/>
      <dgm:t>
        <a:bodyPr/>
        <a:lstStyle/>
        <a:p>
          <a:endParaRPr lang="zh-CN" altLang="en-US"/>
        </a:p>
      </dgm:t>
    </dgm:pt>
    <dgm:pt modelId="{3FB8FFB4-84DA-45F5-A3EC-CA9DA387F526}" type="pres">
      <dgm:prSet presAssocID="{DF5EDC71-13CF-4D25-A15D-53696AAD8D79}" presName="compositeShape" presStyleCnt="0">
        <dgm:presLayoutVars>
          <dgm:chMax val="7"/>
          <dgm:dir/>
          <dgm:resizeHandles val="exact"/>
        </dgm:presLayoutVars>
      </dgm:prSet>
      <dgm:spPr/>
    </dgm:pt>
    <dgm:pt modelId="{AFD2C54F-2001-43DC-9924-37067874D309}" type="pres">
      <dgm:prSet presAssocID="{DF5EDC71-13CF-4D25-A15D-53696AAD8D79}" presName="wedge1" presStyleLbl="node1" presStyleIdx="0" presStyleCnt="2"/>
      <dgm:spPr/>
    </dgm:pt>
    <dgm:pt modelId="{30118EA6-F587-4B52-8353-F16159CA9955}" type="pres">
      <dgm:prSet presAssocID="{DF5EDC71-13CF-4D25-A15D-53696AAD8D79}" presName="dummy1a" presStyleCnt="0"/>
      <dgm:spPr/>
    </dgm:pt>
    <dgm:pt modelId="{1781F8B2-010E-4921-8CF4-9FB80788E7A8}" type="pres">
      <dgm:prSet presAssocID="{DF5EDC71-13CF-4D25-A15D-53696AAD8D79}" presName="dummy1b" presStyleCnt="0"/>
      <dgm:spPr/>
    </dgm:pt>
    <dgm:pt modelId="{A89EAE59-0C8B-46ED-B5E9-846C0661A9AE}" type="pres">
      <dgm:prSet presAssocID="{DF5EDC71-13CF-4D25-A15D-53696AAD8D79}" presName="wedge1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768707B5-57B3-49A1-A0CF-A7F5935B08B5}" type="pres">
      <dgm:prSet presAssocID="{DF5EDC71-13CF-4D25-A15D-53696AAD8D79}" presName="wedge2" presStyleLbl="node1" presStyleIdx="1" presStyleCnt="2"/>
      <dgm:spPr/>
    </dgm:pt>
    <dgm:pt modelId="{1ADE293C-E416-4649-924F-29F9E63ED5B6}" type="pres">
      <dgm:prSet presAssocID="{DF5EDC71-13CF-4D25-A15D-53696AAD8D79}" presName="dummy2a" presStyleCnt="0"/>
      <dgm:spPr/>
    </dgm:pt>
    <dgm:pt modelId="{F9A00355-0C46-4D0A-81A7-C055E93C4654}" type="pres">
      <dgm:prSet presAssocID="{DF5EDC71-13CF-4D25-A15D-53696AAD8D79}" presName="dummy2b" presStyleCnt="0"/>
      <dgm:spPr/>
    </dgm:pt>
    <dgm:pt modelId="{53FE951D-4756-47C7-915B-ABD9706B93CB}" type="pres">
      <dgm:prSet presAssocID="{DF5EDC71-13CF-4D25-A15D-53696AAD8D79}" presName="wedge2Tx" presStyleLbl="node1" presStyleIdx="1" presStyleCnt="2">
        <dgm:presLayoutVars>
          <dgm:chMax val="0"/>
          <dgm:chPref val="0"/>
          <dgm:bulletEnabled val="1"/>
        </dgm:presLayoutVars>
      </dgm:prSet>
      <dgm:spPr/>
    </dgm:pt>
    <dgm:pt modelId="{85A2A0F3-D028-42C6-8B12-939A590BE985}" type="pres">
      <dgm:prSet presAssocID="{C2041BE1-3FFA-47A4-BE18-BB2DD94C0DA8}" presName="arrowWedge1" presStyleLbl="fgSibTrans2D1" presStyleIdx="0" presStyleCnt="2"/>
      <dgm:spPr/>
    </dgm:pt>
    <dgm:pt modelId="{F72D0FB8-1834-47D5-8EE2-E47A5DA2F663}" type="pres">
      <dgm:prSet presAssocID="{0A08E919-6ED8-42BF-9AC3-39B5B9F57FB0}" presName="arrowWedge2" presStyleLbl="fgSibTrans2D1" presStyleIdx="1" presStyleCnt="2"/>
      <dgm:spPr>
        <a:solidFill>
          <a:schemeClr val="accent1"/>
        </a:solidFill>
      </dgm:spPr>
    </dgm:pt>
  </dgm:ptLst>
  <dgm:cxnLst>
    <dgm:cxn modelId="{25028E20-C412-4EDD-97D0-F6DCDAAE48CA}" type="presOf" srcId="{DF5EDC71-13CF-4D25-A15D-53696AAD8D79}" destId="{3FB8FFB4-84DA-45F5-A3EC-CA9DA387F526}" srcOrd="0" destOrd="0" presId="urn:microsoft.com/office/officeart/2005/8/layout/cycle8"/>
    <dgm:cxn modelId="{A6D7E520-175C-406F-BAB1-B36969EEE379}" type="presOf" srcId="{D13C8AC7-9414-459D-A7AF-CB70A883BA19}" destId="{768707B5-57B3-49A1-A0CF-A7F5935B08B5}" srcOrd="0" destOrd="0" presId="urn:microsoft.com/office/officeart/2005/8/layout/cycle8"/>
    <dgm:cxn modelId="{6E715C3A-519A-4E1F-A767-3833818A8032}" srcId="{DF5EDC71-13CF-4D25-A15D-53696AAD8D79}" destId="{8C91EB6E-9071-4B0E-8D81-FFB743C604B5}" srcOrd="0" destOrd="0" parTransId="{5A3A0971-DCA2-4E24-B351-87745884F38A}" sibTransId="{C2041BE1-3FFA-47A4-BE18-BB2DD94C0DA8}"/>
    <dgm:cxn modelId="{CE807A83-F9AF-45D4-9DFE-E1C7526DDEAB}" type="presOf" srcId="{D13C8AC7-9414-459D-A7AF-CB70A883BA19}" destId="{53FE951D-4756-47C7-915B-ABD9706B93CB}" srcOrd="1" destOrd="0" presId="urn:microsoft.com/office/officeart/2005/8/layout/cycle8"/>
    <dgm:cxn modelId="{214BBAC5-FB8D-404D-A7F3-D548BC1EC0FE}" srcId="{DF5EDC71-13CF-4D25-A15D-53696AAD8D79}" destId="{D13C8AC7-9414-459D-A7AF-CB70A883BA19}" srcOrd="1" destOrd="0" parTransId="{6BFF67B1-8A4B-433A-ADBF-D507E5E85D74}" sibTransId="{0A08E919-6ED8-42BF-9AC3-39B5B9F57FB0}"/>
    <dgm:cxn modelId="{6BB528CE-E940-4853-96AF-3580F6DB428D}" type="presOf" srcId="{8C91EB6E-9071-4B0E-8D81-FFB743C604B5}" destId="{AFD2C54F-2001-43DC-9924-37067874D309}" srcOrd="0" destOrd="0" presId="urn:microsoft.com/office/officeart/2005/8/layout/cycle8"/>
    <dgm:cxn modelId="{00CC36D5-B2B3-4565-BA76-9F6F098DD43F}" type="presOf" srcId="{8C91EB6E-9071-4B0E-8D81-FFB743C604B5}" destId="{A89EAE59-0C8B-46ED-B5E9-846C0661A9AE}" srcOrd="1" destOrd="0" presId="urn:microsoft.com/office/officeart/2005/8/layout/cycle8"/>
    <dgm:cxn modelId="{52FF1E3E-BE2B-4397-BD38-56F36ABE9D4A}" type="presParOf" srcId="{3FB8FFB4-84DA-45F5-A3EC-CA9DA387F526}" destId="{AFD2C54F-2001-43DC-9924-37067874D309}" srcOrd="0" destOrd="0" presId="urn:microsoft.com/office/officeart/2005/8/layout/cycle8"/>
    <dgm:cxn modelId="{33375284-655A-4BEB-9DA9-0FFB37E5640B}" type="presParOf" srcId="{3FB8FFB4-84DA-45F5-A3EC-CA9DA387F526}" destId="{30118EA6-F587-4B52-8353-F16159CA9955}" srcOrd="1" destOrd="0" presId="urn:microsoft.com/office/officeart/2005/8/layout/cycle8"/>
    <dgm:cxn modelId="{0B81914A-5C90-4002-B15B-9C4D7A07F233}" type="presParOf" srcId="{3FB8FFB4-84DA-45F5-A3EC-CA9DA387F526}" destId="{1781F8B2-010E-4921-8CF4-9FB80788E7A8}" srcOrd="2" destOrd="0" presId="urn:microsoft.com/office/officeart/2005/8/layout/cycle8"/>
    <dgm:cxn modelId="{AB272B64-8C83-4553-8353-BD82E6BF28EF}" type="presParOf" srcId="{3FB8FFB4-84DA-45F5-A3EC-CA9DA387F526}" destId="{A89EAE59-0C8B-46ED-B5E9-846C0661A9AE}" srcOrd="3" destOrd="0" presId="urn:microsoft.com/office/officeart/2005/8/layout/cycle8"/>
    <dgm:cxn modelId="{D5E167CD-E173-481F-8C49-76191C1B50FF}" type="presParOf" srcId="{3FB8FFB4-84DA-45F5-A3EC-CA9DA387F526}" destId="{768707B5-57B3-49A1-A0CF-A7F5935B08B5}" srcOrd="4" destOrd="0" presId="urn:microsoft.com/office/officeart/2005/8/layout/cycle8"/>
    <dgm:cxn modelId="{B3C95C56-0083-45E3-B230-83E3872E93E7}" type="presParOf" srcId="{3FB8FFB4-84DA-45F5-A3EC-CA9DA387F526}" destId="{1ADE293C-E416-4649-924F-29F9E63ED5B6}" srcOrd="5" destOrd="0" presId="urn:microsoft.com/office/officeart/2005/8/layout/cycle8"/>
    <dgm:cxn modelId="{2902E354-56A5-4059-B6AC-99B75D538E4E}" type="presParOf" srcId="{3FB8FFB4-84DA-45F5-A3EC-CA9DA387F526}" destId="{F9A00355-0C46-4D0A-81A7-C055E93C4654}" srcOrd="6" destOrd="0" presId="urn:microsoft.com/office/officeart/2005/8/layout/cycle8"/>
    <dgm:cxn modelId="{6E8CE0A6-2D27-49DC-96FA-1EC0AF5BC789}" type="presParOf" srcId="{3FB8FFB4-84DA-45F5-A3EC-CA9DA387F526}" destId="{53FE951D-4756-47C7-915B-ABD9706B93CB}" srcOrd="7" destOrd="0" presId="urn:microsoft.com/office/officeart/2005/8/layout/cycle8"/>
    <dgm:cxn modelId="{F97477C4-CA61-48E9-ADF9-718395011886}" type="presParOf" srcId="{3FB8FFB4-84DA-45F5-A3EC-CA9DA387F526}" destId="{85A2A0F3-D028-42C6-8B12-939A590BE985}" srcOrd="8" destOrd="0" presId="urn:microsoft.com/office/officeart/2005/8/layout/cycle8"/>
    <dgm:cxn modelId="{150AA2C4-81B5-4BBF-BF6C-2BE34EE3CAB2}" type="presParOf" srcId="{3FB8FFB4-84DA-45F5-A3EC-CA9DA387F526}" destId="{F72D0FB8-1834-47D5-8EE2-E47A5DA2F663}" srcOrd="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45DBCFB-C194-A74B-833C-964515412432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068A9C-94BF-5F43-9513-AEE471E86B97}">
      <dgm:prSet phldrT="[Text]"/>
      <dgm:spPr/>
      <dgm:t>
        <a:bodyPr/>
        <a:lstStyle/>
        <a:p>
          <a:r>
            <a:rPr lang="zh-CN" altLang="en-US" dirty="0"/>
            <a:t>不丢弃置换的页面，将之分配给两个列表中的一个</a:t>
          </a:r>
          <a:endParaRPr lang="en-US" dirty="0"/>
        </a:p>
      </dgm:t>
    </dgm:pt>
    <dgm:pt modelId="{B97D859C-44BC-6049-91D5-CE34D36757AA}" type="parTrans" cxnId="{129B26C9-3D1B-1E4F-9218-1A6F4A033514}">
      <dgm:prSet/>
      <dgm:spPr/>
      <dgm:t>
        <a:bodyPr/>
        <a:lstStyle/>
        <a:p>
          <a:endParaRPr lang="en-US"/>
        </a:p>
      </dgm:t>
    </dgm:pt>
    <dgm:pt modelId="{D41AF72F-78E0-FE41-B0A0-797798B63222}" type="sibTrans" cxnId="{129B26C9-3D1B-1E4F-9218-1A6F4A033514}">
      <dgm:prSet/>
      <dgm:spPr/>
      <dgm:t>
        <a:bodyPr/>
        <a:lstStyle/>
        <a:p>
          <a:endParaRPr lang="en-US"/>
        </a:p>
      </dgm:t>
    </dgm:pt>
    <dgm:pt modelId="{86710346-DBC2-A14D-9175-42A625E18F03}">
      <dgm:prSet/>
      <dgm:spPr/>
      <dgm:t>
        <a:bodyPr/>
        <a:lstStyle/>
        <a:p>
          <a:r>
            <a:rPr lang="zh-CN" altLang="en-US" dirty="0"/>
            <a:t>空闲页面链表</a:t>
          </a:r>
          <a:endParaRPr lang="en-US" dirty="0"/>
        </a:p>
      </dgm:t>
    </dgm:pt>
    <dgm:pt modelId="{3DEA17B4-0A08-9142-A8EA-2B30A62028A9}" type="parTrans" cxnId="{15EC9AEB-196F-1E4B-800C-565697245EFF}">
      <dgm:prSet/>
      <dgm:spPr/>
      <dgm:t>
        <a:bodyPr/>
        <a:lstStyle/>
        <a:p>
          <a:endParaRPr lang="en-US"/>
        </a:p>
      </dgm:t>
    </dgm:pt>
    <dgm:pt modelId="{B935FCB2-AE4B-1E4A-8056-C6E1F4A72C5A}" type="sibTrans" cxnId="{15EC9AEB-196F-1E4B-800C-565697245EFF}">
      <dgm:prSet/>
      <dgm:spPr/>
      <dgm:t>
        <a:bodyPr/>
        <a:lstStyle/>
        <a:p>
          <a:endParaRPr lang="en-US"/>
        </a:p>
      </dgm:t>
    </dgm:pt>
    <dgm:pt modelId="{E42CD1A5-3AD0-774A-8E9D-F1E11172EFD7}">
      <dgm:prSet/>
      <dgm:spPr/>
      <dgm:t>
        <a:bodyPr/>
        <a:lstStyle/>
        <a:p>
          <a:r>
            <a:rPr lang="en-US" dirty="0" err="1"/>
            <a:t>由可用来存放读入页的一系列页框构成</a:t>
          </a:r>
          <a:endParaRPr lang="en-US" dirty="0"/>
        </a:p>
      </dgm:t>
    </dgm:pt>
    <dgm:pt modelId="{689DC02B-2816-5D40-9029-D900346D9154}" type="parTrans" cxnId="{1B6F3FE9-BEA0-0244-8712-3F7B3E480893}">
      <dgm:prSet/>
      <dgm:spPr/>
      <dgm:t>
        <a:bodyPr/>
        <a:lstStyle/>
        <a:p>
          <a:endParaRPr lang="en-US"/>
        </a:p>
      </dgm:t>
    </dgm:pt>
    <dgm:pt modelId="{838F0615-7F48-454B-B321-502E874BBEE0}" type="sibTrans" cxnId="{1B6F3FE9-BEA0-0244-8712-3F7B3E480893}">
      <dgm:prSet/>
      <dgm:spPr/>
      <dgm:t>
        <a:bodyPr/>
        <a:lstStyle/>
        <a:p>
          <a:endParaRPr lang="en-US"/>
        </a:p>
      </dgm:t>
    </dgm:pt>
    <dgm:pt modelId="{9EE0B396-88A5-C446-A9DA-C142878CF25E}">
      <dgm:prSet/>
      <dgm:spPr/>
      <dgm:t>
        <a:bodyPr/>
        <a:lstStyle/>
        <a:p>
          <a:r>
            <a:rPr lang="zh-CN" altLang="en-US" dirty="0"/>
            <a:t>修改页面链表</a:t>
          </a:r>
          <a:endParaRPr lang="en-US" dirty="0"/>
        </a:p>
      </dgm:t>
    </dgm:pt>
    <dgm:pt modelId="{9908A658-0666-AE44-9862-45C8F0943437}" type="parTrans" cxnId="{F2F6C6C3-BF24-3449-9791-4901337BD84A}">
      <dgm:prSet/>
      <dgm:spPr/>
      <dgm:t>
        <a:bodyPr/>
        <a:lstStyle/>
        <a:p>
          <a:endParaRPr lang="en-US"/>
        </a:p>
      </dgm:t>
    </dgm:pt>
    <dgm:pt modelId="{B06F97F8-7990-DE4A-B6AE-C5C028698B64}" type="sibTrans" cxnId="{F2F6C6C3-BF24-3449-9791-4901337BD84A}">
      <dgm:prSet/>
      <dgm:spPr/>
      <dgm:t>
        <a:bodyPr/>
        <a:lstStyle/>
        <a:p>
          <a:endParaRPr lang="en-US"/>
        </a:p>
      </dgm:t>
    </dgm:pt>
    <dgm:pt modelId="{9E2E4F1C-D092-524E-A4F4-0BF2C7F8096E}">
      <dgm:prSet/>
      <dgm:spPr/>
      <dgm:t>
        <a:bodyPr/>
        <a:lstStyle/>
        <a:p>
          <a:r>
            <a:rPr lang="en-US" dirty="0" err="1"/>
            <a:t>已修改页按簇</a:t>
          </a:r>
          <a:r>
            <a:rPr lang="zh-CN" altLang="en-US" dirty="0"/>
            <a:t>（成批）写回磁盘</a:t>
          </a:r>
          <a:endParaRPr lang="en-US" dirty="0"/>
        </a:p>
      </dgm:t>
    </dgm:pt>
    <dgm:pt modelId="{D499F05E-9039-1D4F-9DEC-59AB7497D428}" type="parTrans" cxnId="{D6A61340-3777-A94B-A56F-6FD50297EF48}">
      <dgm:prSet/>
      <dgm:spPr/>
      <dgm:t>
        <a:bodyPr/>
        <a:lstStyle/>
        <a:p>
          <a:endParaRPr lang="en-US"/>
        </a:p>
      </dgm:t>
    </dgm:pt>
    <dgm:pt modelId="{B9B0821A-6B85-E14B-8F61-8B456DD1E177}" type="sibTrans" cxnId="{D6A61340-3777-A94B-A56F-6FD50297EF48}">
      <dgm:prSet/>
      <dgm:spPr/>
      <dgm:t>
        <a:bodyPr/>
        <a:lstStyle/>
        <a:p>
          <a:endParaRPr lang="en-US"/>
        </a:p>
      </dgm:t>
    </dgm:pt>
    <dgm:pt modelId="{9C348023-2CFE-404D-84C4-617142D96F46}" type="pres">
      <dgm:prSet presAssocID="{A45DBCFB-C194-A74B-833C-96451541243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78F531F-4CEB-2E46-A30C-CA632D0374D7}" type="pres">
      <dgm:prSet presAssocID="{52068A9C-94BF-5F43-9513-AEE471E86B97}" presName="hierRoot1" presStyleCnt="0"/>
      <dgm:spPr/>
    </dgm:pt>
    <dgm:pt modelId="{E181698B-AD00-EC48-AEC0-9ED3A9DDAB4C}" type="pres">
      <dgm:prSet presAssocID="{52068A9C-94BF-5F43-9513-AEE471E86B97}" presName="composite" presStyleCnt="0"/>
      <dgm:spPr/>
    </dgm:pt>
    <dgm:pt modelId="{E9E6A144-BDA8-8445-95FE-B4DEFF1353E5}" type="pres">
      <dgm:prSet presAssocID="{52068A9C-94BF-5F43-9513-AEE471E86B97}" presName="background" presStyleLbl="node0" presStyleIdx="0" presStyleCnt="1"/>
      <dgm:spPr/>
    </dgm:pt>
    <dgm:pt modelId="{66CF74FE-7C99-B147-94AD-327B0056B130}" type="pres">
      <dgm:prSet presAssocID="{52068A9C-94BF-5F43-9513-AEE471E86B97}" presName="text" presStyleLbl="fgAcc0" presStyleIdx="0" presStyleCnt="1">
        <dgm:presLayoutVars>
          <dgm:chPref val="3"/>
        </dgm:presLayoutVars>
      </dgm:prSet>
      <dgm:spPr/>
    </dgm:pt>
    <dgm:pt modelId="{A62D6F1B-AF0D-054C-A263-5240D99CFC02}" type="pres">
      <dgm:prSet presAssocID="{52068A9C-94BF-5F43-9513-AEE471E86B97}" presName="hierChild2" presStyleCnt="0"/>
      <dgm:spPr/>
    </dgm:pt>
    <dgm:pt modelId="{FAB3ABC9-CE51-6E46-A582-477033F7909E}" type="pres">
      <dgm:prSet presAssocID="{3DEA17B4-0A08-9142-A8EA-2B30A62028A9}" presName="Name10" presStyleLbl="parChTrans1D2" presStyleIdx="0" presStyleCnt="2"/>
      <dgm:spPr/>
    </dgm:pt>
    <dgm:pt modelId="{ADCE56BC-B51A-644D-8703-0D1BBBF001DB}" type="pres">
      <dgm:prSet presAssocID="{86710346-DBC2-A14D-9175-42A625E18F03}" presName="hierRoot2" presStyleCnt="0"/>
      <dgm:spPr/>
    </dgm:pt>
    <dgm:pt modelId="{E161B099-77F9-FD43-9A4D-697DBB1A9DB9}" type="pres">
      <dgm:prSet presAssocID="{86710346-DBC2-A14D-9175-42A625E18F03}" presName="composite2" presStyleCnt="0"/>
      <dgm:spPr/>
    </dgm:pt>
    <dgm:pt modelId="{28CE6EFF-FA06-4A40-A514-B15AF719A036}" type="pres">
      <dgm:prSet presAssocID="{86710346-DBC2-A14D-9175-42A625E18F03}" presName="background2" presStyleLbl="node2" presStyleIdx="0" presStyleCnt="2"/>
      <dgm:spPr/>
    </dgm:pt>
    <dgm:pt modelId="{36F1355C-6C7A-3F4E-9338-F578F474E3F6}" type="pres">
      <dgm:prSet presAssocID="{86710346-DBC2-A14D-9175-42A625E18F03}" presName="text2" presStyleLbl="fgAcc2" presStyleIdx="0" presStyleCnt="2">
        <dgm:presLayoutVars>
          <dgm:chPref val="3"/>
        </dgm:presLayoutVars>
      </dgm:prSet>
      <dgm:spPr/>
    </dgm:pt>
    <dgm:pt modelId="{E902744D-6C91-704E-96B1-839C1E5C0A71}" type="pres">
      <dgm:prSet presAssocID="{86710346-DBC2-A14D-9175-42A625E18F03}" presName="hierChild3" presStyleCnt="0"/>
      <dgm:spPr/>
    </dgm:pt>
    <dgm:pt modelId="{83175078-7932-F44A-9E39-84D1EDA4A644}" type="pres">
      <dgm:prSet presAssocID="{689DC02B-2816-5D40-9029-D900346D9154}" presName="Name17" presStyleLbl="parChTrans1D3" presStyleIdx="0" presStyleCnt="2"/>
      <dgm:spPr/>
    </dgm:pt>
    <dgm:pt modelId="{61C18124-325C-E041-99FB-17EB84ABFD43}" type="pres">
      <dgm:prSet presAssocID="{E42CD1A5-3AD0-774A-8E9D-F1E11172EFD7}" presName="hierRoot3" presStyleCnt="0"/>
      <dgm:spPr/>
    </dgm:pt>
    <dgm:pt modelId="{2223441E-B806-FF44-B6FC-99CA6BC2D18C}" type="pres">
      <dgm:prSet presAssocID="{E42CD1A5-3AD0-774A-8E9D-F1E11172EFD7}" presName="composite3" presStyleCnt="0"/>
      <dgm:spPr/>
    </dgm:pt>
    <dgm:pt modelId="{61509F13-ECF5-824E-AB0E-238E43561F9B}" type="pres">
      <dgm:prSet presAssocID="{E42CD1A5-3AD0-774A-8E9D-F1E11172EFD7}" presName="background3" presStyleLbl="node3" presStyleIdx="0" presStyleCnt="2"/>
      <dgm:spPr/>
    </dgm:pt>
    <dgm:pt modelId="{03C502F8-A858-FC44-9EBA-F09ED388A4F5}" type="pres">
      <dgm:prSet presAssocID="{E42CD1A5-3AD0-774A-8E9D-F1E11172EFD7}" presName="text3" presStyleLbl="fgAcc3" presStyleIdx="0" presStyleCnt="2">
        <dgm:presLayoutVars>
          <dgm:chPref val="3"/>
        </dgm:presLayoutVars>
      </dgm:prSet>
      <dgm:spPr/>
    </dgm:pt>
    <dgm:pt modelId="{CD615948-73BA-CE4B-8051-DFD53B3B0E6E}" type="pres">
      <dgm:prSet presAssocID="{E42CD1A5-3AD0-774A-8E9D-F1E11172EFD7}" presName="hierChild4" presStyleCnt="0"/>
      <dgm:spPr/>
    </dgm:pt>
    <dgm:pt modelId="{7B165121-B4DA-3D41-B59D-340BEFD6B021}" type="pres">
      <dgm:prSet presAssocID="{9908A658-0666-AE44-9862-45C8F0943437}" presName="Name10" presStyleLbl="parChTrans1D2" presStyleIdx="1" presStyleCnt="2"/>
      <dgm:spPr/>
    </dgm:pt>
    <dgm:pt modelId="{0F9ACB6B-394F-614A-9640-DF391012056F}" type="pres">
      <dgm:prSet presAssocID="{9EE0B396-88A5-C446-A9DA-C142878CF25E}" presName="hierRoot2" presStyleCnt="0"/>
      <dgm:spPr/>
    </dgm:pt>
    <dgm:pt modelId="{20B140E6-0299-E244-979A-2390721DBC25}" type="pres">
      <dgm:prSet presAssocID="{9EE0B396-88A5-C446-A9DA-C142878CF25E}" presName="composite2" presStyleCnt="0"/>
      <dgm:spPr/>
    </dgm:pt>
    <dgm:pt modelId="{C014E9E6-13FA-5444-9BC3-3D89E8915179}" type="pres">
      <dgm:prSet presAssocID="{9EE0B396-88A5-C446-A9DA-C142878CF25E}" presName="background2" presStyleLbl="node2" presStyleIdx="1" presStyleCnt="2"/>
      <dgm:spPr/>
    </dgm:pt>
    <dgm:pt modelId="{E7D1A8F5-82B3-3D4D-B2BB-8402CE6DF5DF}" type="pres">
      <dgm:prSet presAssocID="{9EE0B396-88A5-C446-A9DA-C142878CF25E}" presName="text2" presStyleLbl="fgAcc2" presStyleIdx="1" presStyleCnt="2">
        <dgm:presLayoutVars>
          <dgm:chPref val="3"/>
        </dgm:presLayoutVars>
      </dgm:prSet>
      <dgm:spPr/>
    </dgm:pt>
    <dgm:pt modelId="{3336881A-8E9F-984F-9871-05E190F8CF30}" type="pres">
      <dgm:prSet presAssocID="{9EE0B396-88A5-C446-A9DA-C142878CF25E}" presName="hierChild3" presStyleCnt="0"/>
      <dgm:spPr/>
    </dgm:pt>
    <dgm:pt modelId="{959669F8-0B44-7F4A-BE1E-E4EDB174AE9B}" type="pres">
      <dgm:prSet presAssocID="{D499F05E-9039-1D4F-9DEC-59AB7497D428}" presName="Name17" presStyleLbl="parChTrans1D3" presStyleIdx="1" presStyleCnt="2"/>
      <dgm:spPr/>
    </dgm:pt>
    <dgm:pt modelId="{82472A6C-D4AA-E64C-927D-2B09476DCA2B}" type="pres">
      <dgm:prSet presAssocID="{9E2E4F1C-D092-524E-A4F4-0BF2C7F8096E}" presName="hierRoot3" presStyleCnt="0"/>
      <dgm:spPr/>
    </dgm:pt>
    <dgm:pt modelId="{51749F20-E656-C042-AD50-4A09706514B0}" type="pres">
      <dgm:prSet presAssocID="{9E2E4F1C-D092-524E-A4F4-0BF2C7F8096E}" presName="composite3" presStyleCnt="0"/>
      <dgm:spPr/>
    </dgm:pt>
    <dgm:pt modelId="{9DE444D1-71C7-6D47-8D20-D17B0958CE50}" type="pres">
      <dgm:prSet presAssocID="{9E2E4F1C-D092-524E-A4F4-0BF2C7F8096E}" presName="background3" presStyleLbl="node3" presStyleIdx="1" presStyleCnt="2"/>
      <dgm:spPr/>
    </dgm:pt>
    <dgm:pt modelId="{076EFA28-0F84-924A-99EB-2F55769FB300}" type="pres">
      <dgm:prSet presAssocID="{9E2E4F1C-D092-524E-A4F4-0BF2C7F8096E}" presName="text3" presStyleLbl="fgAcc3" presStyleIdx="1" presStyleCnt="2">
        <dgm:presLayoutVars>
          <dgm:chPref val="3"/>
        </dgm:presLayoutVars>
      </dgm:prSet>
      <dgm:spPr/>
    </dgm:pt>
    <dgm:pt modelId="{8CE5404A-7CC4-2D4C-A1DF-21FCC9742653}" type="pres">
      <dgm:prSet presAssocID="{9E2E4F1C-D092-524E-A4F4-0BF2C7F8096E}" presName="hierChild4" presStyleCnt="0"/>
      <dgm:spPr/>
    </dgm:pt>
  </dgm:ptLst>
  <dgm:cxnLst>
    <dgm:cxn modelId="{63A7873B-8618-4A40-88C3-95280FB0A7EF}" type="presOf" srcId="{9E2E4F1C-D092-524E-A4F4-0BF2C7F8096E}" destId="{076EFA28-0F84-924A-99EB-2F55769FB300}" srcOrd="0" destOrd="0" presId="urn:microsoft.com/office/officeart/2005/8/layout/hierarchy1"/>
    <dgm:cxn modelId="{D6A61340-3777-A94B-A56F-6FD50297EF48}" srcId="{9EE0B396-88A5-C446-A9DA-C142878CF25E}" destId="{9E2E4F1C-D092-524E-A4F4-0BF2C7F8096E}" srcOrd="0" destOrd="0" parTransId="{D499F05E-9039-1D4F-9DEC-59AB7497D428}" sibTransId="{B9B0821A-6B85-E14B-8F61-8B456DD1E177}"/>
    <dgm:cxn modelId="{FAC54E54-32F4-4651-AF22-C6F9688E2F37}" type="presOf" srcId="{3DEA17B4-0A08-9142-A8EA-2B30A62028A9}" destId="{FAB3ABC9-CE51-6E46-A582-477033F7909E}" srcOrd="0" destOrd="0" presId="urn:microsoft.com/office/officeart/2005/8/layout/hierarchy1"/>
    <dgm:cxn modelId="{B1EB2761-3AF0-4731-B756-07A40EA94746}" type="presOf" srcId="{D499F05E-9039-1D4F-9DEC-59AB7497D428}" destId="{959669F8-0B44-7F4A-BE1E-E4EDB174AE9B}" srcOrd="0" destOrd="0" presId="urn:microsoft.com/office/officeart/2005/8/layout/hierarchy1"/>
    <dgm:cxn modelId="{927CEA62-4698-4E30-91C7-7D5EAB1EA667}" type="presOf" srcId="{A45DBCFB-C194-A74B-833C-964515412432}" destId="{9C348023-2CFE-404D-84C4-617142D96F46}" srcOrd="0" destOrd="0" presId="urn:microsoft.com/office/officeart/2005/8/layout/hierarchy1"/>
    <dgm:cxn modelId="{8D9F8977-7A2B-4E1A-83E5-F7C97CB4D090}" type="presOf" srcId="{E42CD1A5-3AD0-774A-8E9D-F1E11172EFD7}" destId="{03C502F8-A858-FC44-9EBA-F09ED388A4F5}" srcOrd="0" destOrd="0" presId="urn:microsoft.com/office/officeart/2005/8/layout/hierarchy1"/>
    <dgm:cxn modelId="{F2F6C6C3-BF24-3449-9791-4901337BD84A}" srcId="{52068A9C-94BF-5F43-9513-AEE471E86B97}" destId="{9EE0B396-88A5-C446-A9DA-C142878CF25E}" srcOrd="1" destOrd="0" parTransId="{9908A658-0666-AE44-9862-45C8F0943437}" sibTransId="{B06F97F8-7990-DE4A-B6AE-C5C028698B64}"/>
    <dgm:cxn modelId="{129B26C9-3D1B-1E4F-9218-1A6F4A033514}" srcId="{A45DBCFB-C194-A74B-833C-964515412432}" destId="{52068A9C-94BF-5F43-9513-AEE471E86B97}" srcOrd="0" destOrd="0" parTransId="{B97D859C-44BC-6049-91D5-CE34D36757AA}" sibTransId="{D41AF72F-78E0-FE41-B0A0-797798B63222}"/>
    <dgm:cxn modelId="{3A9FDFC9-552B-4CFB-8477-34D9749B0531}" type="presOf" srcId="{9908A658-0666-AE44-9862-45C8F0943437}" destId="{7B165121-B4DA-3D41-B59D-340BEFD6B021}" srcOrd="0" destOrd="0" presId="urn:microsoft.com/office/officeart/2005/8/layout/hierarchy1"/>
    <dgm:cxn modelId="{D18C1FD9-790B-47C2-9AD5-0547D926C66A}" type="presOf" srcId="{52068A9C-94BF-5F43-9513-AEE471E86B97}" destId="{66CF74FE-7C99-B147-94AD-327B0056B130}" srcOrd="0" destOrd="0" presId="urn:microsoft.com/office/officeart/2005/8/layout/hierarchy1"/>
    <dgm:cxn modelId="{98F6D5D9-3D8E-41E8-ABFD-BCD4F7DE4A46}" type="presOf" srcId="{689DC02B-2816-5D40-9029-D900346D9154}" destId="{83175078-7932-F44A-9E39-84D1EDA4A644}" srcOrd="0" destOrd="0" presId="urn:microsoft.com/office/officeart/2005/8/layout/hierarchy1"/>
    <dgm:cxn modelId="{1B6F3FE9-BEA0-0244-8712-3F7B3E480893}" srcId="{86710346-DBC2-A14D-9175-42A625E18F03}" destId="{E42CD1A5-3AD0-774A-8E9D-F1E11172EFD7}" srcOrd="0" destOrd="0" parTransId="{689DC02B-2816-5D40-9029-D900346D9154}" sibTransId="{838F0615-7F48-454B-B321-502E874BBEE0}"/>
    <dgm:cxn modelId="{15EC9AEB-196F-1E4B-800C-565697245EFF}" srcId="{52068A9C-94BF-5F43-9513-AEE471E86B97}" destId="{86710346-DBC2-A14D-9175-42A625E18F03}" srcOrd="0" destOrd="0" parTransId="{3DEA17B4-0A08-9142-A8EA-2B30A62028A9}" sibTransId="{B935FCB2-AE4B-1E4A-8056-C6E1F4A72C5A}"/>
    <dgm:cxn modelId="{638D41F1-E1A2-4D90-B113-EBC1E053EB59}" type="presOf" srcId="{9EE0B396-88A5-C446-A9DA-C142878CF25E}" destId="{E7D1A8F5-82B3-3D4D-B2BB-8402CE6DF5DF}" srcOrd="0" destOrd="0" presId="urn:microsoft.com/office/officeart/2005/8/layout/hierarchy1"/>
    <dgm:cxn modelId="{725DC1FB-33E4-4CC2-B628-FAC42F6D6068}" type="presOf" srcId="{86710346-DBC2-A14D-9175-42A625E18F03}" destId="{36F1355C-6C7A-3F4E-9338-F578F474E3F6}" srcOrd="0" destOrd="0" presId="urn:microsoft.com/office/officeart/2005/8/layout/hierarchy1"/>
    <dgm:cxn modelId="{E5CDA8CB-90A7-42F7-874B-74356693DE8B}" type="presParOf" srcId="{9C348023-2CFE-404D-84C4-617142D96F46}" destId="{178F531F-4CEB-2E46-A30C-CA632D0374D7}" srcOrd="0" destOrd="0" presId="urn:microsoft.com/office/officeart/2005/8/layout/hierarchy1"/>
    <dgm:cxn modelId="{49FCB0F0-0C02-4E8F-80A4-D2A55645D5D3}" type="presParOf" srcId="{178F531F-4CEB-2E46-A30C-CA632D0374D7}" destId="{E181698B-AD00-EC48-AEC0-9ED3A9DDAB4C}" srcOrd="0" destOrd="0" presId="urn:microsoft.com/office/officeart/2005/8/layout/hierarchy1"/>
    <dgm:cxn modelId="{AF3EC218-81BF-4C4F-B1EF-1105E7F3D238}" type="presParOf" srcId="{E181698B-AD00-EC48-AEC0-9ED3A9DDAB4C}" destId="{E9E6A144-BDA8-8445-95FE-B4DEFF1353E5}" srcOrd="0" destOrd="0" presId="urn:microsoft.com/office/officeart/2005/8/layout/hierarchy1"/>
    <dgm:cxn modelId="{0FDE56D5-4C16-4BD7-A21E-EA515928356C}" type="presParOf" srcId="{E181698B-AD00-EC48-AEC0-9ED3A9DDAB4C}" destId="{66CF74FE-7C99-B147-94AD-327B0056B130}" srcOrd="1" destOrd="0" presId="urn:microsoft.com/office/officeart/2005/8/layout/hierarchy1"/>
    <dgm:cxn modelId="{CA567AFB-62F0-4CB5-AA5D-D93CA1494131}" type="presParOf" srcId="{178F531F-4CEB-2E46-A30C-CA632D0374D7}" destId="{A62D6F1B-AF0D-054C-A263-5240D99CFC02}" srcOrd="1" destOrd="0" presId="urn:microsoft.com/office/officeart/2005/8/layout/hierarchy1"/>
    <dgm:cxn modelId="{8DE4CDD3-4FB1-4226-99A2-D9DF4A68F8E7}" type="presParOf" srcId="{A62D6F1B-AF0D-054C-A263-5240D99CFC02}" destId="{FAB3ABC9-CE51-6E46-A582-477033F7909E}" srcOrd="0" destOrd="0" presId="urn:microsoft.com/office/officeart/2005/8/layout/hierarchy1"/>
    <dgm:cxn modelId="{2FF81E05-2BD1-4446-9571-DD153563306D}" type="presParOf" srcId="{A62D6F1B-AF0D-054C-A263-5240D99CFC02}" destId="{ADCE56BC-B51A-644D-8703-0D1BBBF001DB}" srcOrd="1" destOrd="0" presId="urn:microsoft.com/office/officeart/2005/8/layout/hierarchy1"/>
    <dgm:cxn modelId="{E1BDE598-D36C-476F-962E-4F341080EA0F}" type="presParOf" srcId="{ADCE56BC-B51A-644D-8703-0D1BBBF001DB}" destId="{E161B099-77F9-FD43-9A4D-697DBB1A9DB9}" srcOrd="0" destOrd="0" presId="urn:microsoft.com/office/officeart/2005/8/layout/hierarchy1"/>
    <dgm:cxn modelId="{19026262-7210-4057-8E8B-EC361D9F9B02}" type="presParOf" srcId="{E161B099-77F9-FD43-9A4D-697DBB1A9DB9}" destId="{28CE6EFF-FA06-4A40-A514-B15AF719A036}" srcOrd="0" destOrd="0" presId="urn:microsoft.com/office/officeart/2005/8/layout/hierarchy1"/>
    <dgm:cxn modelId="{556A4C4E-0E3F-4DD4-8CD2-14E065404527}" type="presParOf" srcId="{E161B099-77F9-FD43-9A4D-697DBB1A9DB9}" destId="{36F1355C-6C7A-3F4E-9338-F578F474E3F6}" srcOrd="1" destOrd="0" presId="urn:microsoft.com/office/officeart/2005/8/layout/hierarchy1"/>
    <dgm:cxn modelId="{E7154BD8-F0ED-4C77-AB24-7C3B708D0ECD}" type="presParOf" srcId="{ADCE56BC-B51A-644D-8703-0D1BBBF001DB}" destId="{E902744D-6C91-704E-96B1-839C1E5C0A71}" srcOrd="1" destOrd="0" presId="urn:microsoft.com/office/officeart/2005/8/layout/hierarchy1"/>
    <dgm:cxn modelId="{5488CA17-9532-48BA-A1E8-42B25B013097}" type="presParOf" srcId="{E902744D-6C91-704E-96B1-839C1E5C0A71}" destId="{83175078-7932-F44A-9E39-84D1EDA4A644}" srcOrd="0" destOrd="0" presId="urn:microsoft.com/office/officeart/2005/8/layout/hierarchy1"/>
    <dgm:cxn modelId="{AB72F887-FDB5-4B0B-9A28-1883FB9D113E}" type="presParOf" srcId="{E902744D-6C91-704E-96B1-839C1E5C0A71}" destId="{61C18124-325C-E041-99FB-17EB84ABFD43}" srcOrd="1" destOrd="0" presId="urn:microsoft.com/office/officeart/2005/8/layout/hierarchy1"/>
    <dgm:cxn modelId="{57B57B27-CC6B-4688-A44C-CC0EF2C2598F}" type="presParOf" srcId="{61C18124-325C-E041-99FB-17EB84ABFD43}" destId="{2223441E-B806-FF44-B6FC-99CA6BC2D18C}" srcOrd="0" destOrd="0" presId="urn:microsoft.com/office/officeart/2005/8/layout/hierarchy1"/>
    <dgm:cxn modelId="{96CC8111-AEAE-4493-9076-E08039FF8480}" type="presParOf" srcId="{2223441E-B806-FF44-B6FC-99CA6BC2D18C}" destId="{61509F13-ECF5-824E-AB0E-238E43561F9B}" srcOrd="0" destOrd="0" presId="urn:microsoft.com/office/officeart/2005/8/layout/hierarchy1"/>
    <dgm:cxn modelId="{39A9F961-4906-4F69-BCBC-E486F2A70C4A}" type="presParOf" srcId="{2223441E-B806-FF44-B6FC-99CA6BC2D18C}" destId="{03C502F8-A858-FC44-9EBA-F09ED388A4F5}" srcOrd="1" destOrd="0" presId="urn:microsoft.com/office/officeart/2005/8/layout/hierarchy1"/>
    <dgm:cxn modelId="{820A97ED-8A42-4EE2-912A-73BBAC8D2FCA}" type="presParOf" srcId="{61C18124-325C-E041-99FB-17EB84ABFD43}" destId="{CD615948-73BA-CE4B-8051-DFD53B3B0E6E}" srcOrd="1" destOrd="0" presId="urn:microsoft.com/office/officeart/2005/8/layout/hierarchy1"/>
    <dgm:cxn modelId="{09A3D62E-F546-4840-9CC3-F22EFB56A3A8}" type="presParOf" srcId="{A62D6F1B-AF0D-054C-A263-5240D99CFC02}" destId="{7B165121-B4DA-3D41-B59D-340BEFD6B021}" srcOrd="2" destOrd="0" presId="urn:microsoft.com/office/officeart/2005/8/layout/hierarchy1"/>
    <dgm:cxn modelId="{D31D8178-9D0F-4EDB-BF73-DC0E9DE3C44A}" type="presParOf" srcId="{A62D6F1B-AF0D-054C-A263-5240D99CFC02}" destId="{0F9ACB6B-394F-614A-9640-DF391012056F}" srcOrd="3" destOrd="0" presId="urn:microsoft.com/office/officeart/2005/8/layout/hierarchy1"/>
    <dgm:cxn modelId="{CD4058F5-342A-4179-8E88-DA225464F8AF}" type="presParOf" srcId="{0F9ACB6B-394F-614A-9640-DF391012056F}" destId="{20B140E6-0299-E244-979A-2390721DBC25}" srcOrd="0" destOrd="0" presId="urn:microsoft.com/office/officeart/2005/8/layout/hierarchy1"/>
    <dgm:cxn modelId="{7C9A2B3A-C1C9-4C07-B5C7-94087A4B9B05}" type="presParOf" srcId="{20B140E6-0299-E244-979A-2390721DBC25}" destId="{C014E9E6-13FA-5444-9BC3-3D89E8915179}" srcOrd="0" destOrd="0" presId="urn:microsoft.com/office/officeart/2005/8/layout/hierarchy1"/>
    <dgm:cxn modelId="{EAA07B69-AC60-4D8C-B443-EA10082EF810}" type="presParOf" srcId="{20B140E6-0299-E244-979A-2390721DBC25}" destId="{E7D1A8F5-82B3-3D4D-B2BB-8402CE6DF5DF}" srcOrd="1" destOrd="0" presId="urn:microsoft.com/office/officeart/2005/8/layout/hierarchy1"/>
    <dgm:cxn modelId="{B1D6244E-148B-4443-965F-FC41BE7BB8D8}" type="presParOf" srcId="{0F9ACB6B-394F-614A-9640-DF391012056F}" destId="{3336881A-8E9F-984F-9871-05E190F8CF30}" srcOrd="1" destOrd="0" presId="urn:microsoft.com/office/officeart/2005/8/layout/hierarchy1"/>
    <dgm:cxn modelId="{2DF29B21-2F57-4FD1-B1A8-F98855B961DF}" type="presParOf" srcId="{3336881A-8E9F-984F-9871-05E190F8CF30}" destId="{959669F8-0B44-7F4A-BE1E-E4EDB174AE9B}" srcOrd="0" destOrd="0" presId="urn:microsoft.com/office/officeart/2005/8/layout/hierarchy1"/>
    <dgm:cxn modelId="{03A5A743-BE0E-4041-B43F-37DEF804DAC5}" type="presParOf" srcId="{3336881A-8E9F-984F-9871-05E190F8CF30}" destId="{82472A6C-D4AA-E64C-927D-2B09476DCA2B}" srcOrd="1" destOrd="0" presId="urn:microsoft.com/office/officeart/2005/8/layout/hierarchy1"/>
    <dgm:cxn modelId="{5003EED6-3994-46C3-88FA-5415483A9B6E}" type="presParOf" srcId="{82472A6C-D4AA-E64C-927D-2B09476DCA2B}" destId="{51749F20-E656-C042-AD50-4A09706514B0}" srcOrd="0" destOrd="0" presId="urn:microsoft.com/office/officeart/2005/8/layout/hierarchy1"/>
    <dgm:cxn modelId="{E60701BA-E12F-44AB-A631-FAD15A2F6760}" type="presParOf" srcId="{51749F20-E656-C042-AD50-4A09706514B0}" destId="{9DE444D1-71C7-6D47-8D20-D17B0958CE50}" srcOrd="0" destOrd="0" presId="urn:microsoft.com/office/officeart/2005/8/layout/hierarchy1"/>
    <dgm:cxn modelId="{FF7CD790-3872-4C7F-86E4-67531B68D416}" type="presParOf" srcId="{51749F20-E656-C042-AD50-4A09706514B0}" destId="{076EFA28-0F84-924A-99EB-2F55769FB300}" srcOrd="1" destOrd="0" presId="urn:microsoft.com/office/officeart/2005/8/layout/hierarchy1"/>
    <dgm:cxn modelId="{F95920A7-619C-4ABA-9A20-738EC2E3CF6B}" type="presParOf" srcId="{82472A6C-D4AA-E64C-927D-2B09476DCA2B}" destId="{8CE5404A-7CC4-2D4C-A1DF-21FCC974265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B6B6F28-BAD6-C44B-8F5E-660D7F4E23EC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8E27F3-E111-0845-B7DD-F5246E4F66FB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US" sz="2400" dirty="0" err="1"/>
            <a:t>局部置换</a:t>
          </a:r>
          <a:endParaRPr lang="en-US" sz="2400" dirty="0"/>
        </a:p>
      </dgm:t>
    </dgm:pt>
    <dgm:pt modelId="{CCDC85DC-E461-8647-BB1E-701825A3E73D}" type="parTrans" cxnId="{AFA3A390-74C3-6B48-BB9D-B559D4776D79}">
      <dgm:prSet/>
      <dgm:spPr/>
      <dgm:t>
        <a:bodyPr/>
        <a:lstStyle/>
        <a:p>
          <a:endParaRPr lang="en-US"/>
        </a:p>
      </dgm:t>
    </dgm:pt>
    <dgm:pt modelId="{1BE4CFA5-625B-6F4A-BC48-10C8E8AFB249}" type="sibTrans" cxnId="{AFA3A390-74C3-6B48-BB9D-B559D4776D79}">
      <dgm:prSet/>
      <dgm:spPr/>
      <dgm:t>
        <a:bodyPr/>
        <a:lstStyle/>
        <a:p>
          <a:endParaRPr lang="en-US"/>
        </a:p>
      </dgm:t>
    </dgm:pt>
    <dgm:pt modelId="{80147448-1DE9-B848-BEB0-15EDA5CB0DE1}">
      <dgm:prSet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NZ" sz="2400" dirty="0" err="1">
              <a:latin typeface="+mn-ea"/>
              <a:ea typeface="+mn-ea"/>
            </a:rPr>
            <a:t>仅在产生缺页中断的进程的驻留页中选择置换对象</a:t>
          </a:r>
          <a:endParaRPr lang="en-NZ" sz="2400" dirty="0">
            <a:latin typeface="+mn-ea"/>
            <a:ea typeface="+mn-ea"/>
          </a:endParaRPr>
        </a:p>
      </dgm:t>
    </dgm:pt>
    <dgm:pt modelId="{1FD85FB9-3BA5-C04C-AAC9-8640871C3D85}" type="parTrans" cxnId="{EF94A5CB-C293-4240-B275-D8795693DA10}">
      <dgm:prSet/>
      <dgm:spPr/>
      <dgm:t>
        <a:bodyPr/>
        <a:lstStyle/>
        <a:p>
          <a:endParaRPr lang="en-US"/>
        </a:p>
      </dgm:t>
    </dgm:pt>
    <dgm:pt modelId="{304E3287-850F-AA4D-9A65-CF93F374AD51}" type="sibTrans" cxnId="{EF94A5CB-C293-4240-B275-D8795693DA10}">
      <dgm:prSet/>
      <dgm:spPr/>
      <dgm:t>
        <a:bodyPr/>
        <a:lstStyle/>
        <a:p>
          <a:endParaRPr lang="en-US"/>
        </a:p>
      </dgm:t>
    </dgm:pt>
    <dgm:pt modelId="{C4936588-5FAD-604B-84C9-C52322122FCE}">
      <dgm:prSet custT="1"/>
      <dgm:spPr>
        <a:solidFill>
          <a:schemeClr val="accent6"/>
        </a:solidFill>
      </dgm:spPr>
      <dgm:t>
        <a:bodyPr/>
        <a:lstStyle/>
        <a:p>
          <a:r>
            <a:rPr lang="en-NZ" sz="2400" dirty="0" err="1"/>
            <a:t>全局置换</a:t>
          </a:r>
          <a:endParaRPr lang="en-NZ" sz="2400" dirty="0"/>
        </a:p>
      </dgm:t>
    </dgm:pt>
    <dgm:pt modelId="{8C34572B-56E3-3D41-B5E9-1F79F6FF5758}" type="parTrans" cxnId="{B04E65E4-A3BE-8145-998F-0027FE018025}">
      <dgm:prSet/>
      <dgm:spPr/>
      <dgm:t>
        <a:bodyPr/>
        <a:lstStyle/>
        <a:p>
          <a:endParaRPr lang="en-US"/>
        </a:p>
      </dgm:t>
    </dgm:pt>
    <dgm:pt modelId="{2E99022B-F687-6540-A6F2-D4A88AA42A39}" type="sibTrans" cxnId="{B04E65E4-A3BE-8145-998F-0027FE018025}">
      <dgm:prSet/>
      <dgm:spPr/>
      <dgm:t>
        <a:bodyPr/>
        <a:lstStyle/>
        <a:p>
          <a:endParaRPr lang="en-US"/>
        </a:p>
      </dgm:t>
    </dgm:pt>
    <dgm:pt modelId="{4504CDCC-C4B8-3B48-AED4-82C0B9F7EEBF}">
      <dgm:prSet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NZ" sz="2400" dirty="0" err="1"/>
            <a:t>在整个内存中选择置换对象</a:t>
          </a:r>
          <a:r>
            <a:rPr lang="zh-CN" altLang="en-US" sz="2400" dirty="0"/>
            <a:t>，只要不是锁定的页，都可以作为候选页</a:t>
          </a:r>
          <a:endParaRPr lang="en-NZ" sz="2400" dirty="0"/>
        </a:p>
      </dgm:t>
    </dgm:pt>
    <dgm:pt modelId="{3BCB6518-9F55-8649-9A17-EDED1B9457E2}" type="parTrans" cxnId="{66CE158F-6498-0849-BC0A-8A2A63A89AD5}">
      <dgm:prSet/>
      <dgm:spPr/>
      <dgm:t>
        <a:bodyPr/>
        <a:lstStyle/>
        <a:p>
          <a:endParaRPr lang="en-US"/>
        </a:p>
      </dgm:t>
    </dgm:pt>
    <dgm:pt modelId="{A3795618-B461-D04D-96F6-1EBD45B41DEC}" type="sibTrans" cxnId="{66CE158F-6498-0849-BC0A-8A2A63A89AD5}">
      <dgm:prSet/>
      <dgm:spPr/>
      <dgm:t>
        <a:bodyPr/>
        <a:lstStyle/>
        <a:p>
          <a:endParaRPr lang="en-US"/>
        </a:p>
      </dgm:t>
    </dgm:pt>
    <dgm:pt modelId="{C3F9BFDF-FA09-B746-AB26-918CA903E160}" type="pres">
      <dgm:prSet presAssocID="{7B6B6F28-BAD6-C44B-8F5E-660D7F4E23EC}" presName="linear" presStyleCnt="0">
        <dgm:presLayoutVars>
          <dgm:animLvl val="lvl"/>
          <dgm:resizeHandles val="exact"/>
        </dgm:presLayoutVars>
      </dgm:prSet>
      <dgm:spPr/>
    </dgm:pt>
    <dgm:pt modelId="{E2F92B32-D071-5940-877B-38311F86814B}" type="pres">
      <dgm:prSet presAssocID="{798E27F3-E111-0845-B7DD-F5246E4F66FB}" presName="parentText" presStyleLbl="node1" presStyleIdx="0" presStyleCnt="2" custScaleX="35185" custScaleY="72088" custLinFactNeighborX="-32394" custLinFactNeighborY="-2529">
        <dgm:presLayoutVars>
          <dgm:chMax val="0"/>
          <dgm:bulletEnabled val="1"/>
        </dgm:presLayoutVars>
      </dgm:prSet>
      <dgm:spPr/>
    </dgm:pt>
    <dgm:pt modelId="{5F7AB775-FAF6-E849-8811-B100CD75B0F2}" type="pres">
      <dgm:prSet presAssocID="{798E27F3-E111-0845-B7DD-F5246E4F66FB}" presName="childText" presStyleLbl="revTx" presStyleIdx="0" presStyleCnt="2" custLinFactNeighborY="-168">
        <dgm:presLayoutVars>
          <dgm:bulletEnabled val="1"/>
        </dgm:presLayoutVars>
      </dgm:prSet>
      <dgm:spPr/>
    </dgm:pt>
    <dgm:pt modelId="{B56FBF80-00E2-FF4E-8FF2-A799A9DE27E0}" type="pres">
      <dgm:prSet presAssocID="{C4936588-5FAD-604B-84C9-C52322122FCE}" presName="parentText" presStyleLbl="node1" presStyleIdx="1" presStyleCnt="2" custScaleX="35186" custScaleY="66692" custLinFactNeighborX="-32241" custLinFactNeighborY="6321">
        <dgm:presLayoutVars>
          <dgm:chMax val="0"/>
          <dgm:bulletEnabled val="1"/>
        </dgm:presLayoutVars>
      </dgm:prSet>
      <dgm:spPr/>
    </dgm:pt>
    <dgm:pt modelId="{4B31C88C-DD9B-3342-8992-8F00F87AF1D1}" type="pres">
      <dgm:prSet presAssocID="{C4936588-5FAD-604B-84C9-C52322122FCE}" presName="childText" presStyleLbl="revTx" presStyleIdx="1" presStyleCnt="2" custLinFactNeighborY="3758">
        <dgm:presLayoutVars>
          <dgm:bulletEnabled val="1"/>
        </dgm:presLayoutVars>
      </dgm:prSet>
      <dgm:spPr/>
    </dgm:pt>
  </dgm:ptLst>
  <dgm:cxnLst>
    <dgm:cxn modelId="{26B7EA17-DE93-48FE-9C4B-7A272C746B51}" type="presOf" srcId="{80147448-1DE9-B848-BEB0-15EDA5CB0DE1}" destId="{5F7AB775-FAF6-E849-8811-B100CD75B0F2}" srcOrd="0" destOrd="0" presId="urn:microsoft.com/office/officeart/2005/8/layout/vList2"/>
    <dgm:cxn modelId="{D3812E60-0F1D-4BF9-B402-C0C30DD9D4F8}" type="presOf" srcId="{798E27F3-E111-0845-B7DD-F5246E4F66FB}" destId="{E2F92B32-D071-5940-877B-38311F86814B}" srcOrd="0" destOrd="0" presId="urn:microsoft.com/office/officeart/2005/8/layout/vList2"/>
    <dgm:cxn modelId="{66CE158F-6498-0849-BC0A-8A2A63A89AD5}" srcId="{C4936588-5FAD-604B-84C9-C52322122FCE}" destId="{4504CDCC-C4B8-3B48-AED4-82C0B9F7EEBF}" srcOrd="0" destOrd="0" parTransId="{3BCB6518-9F55-8649-9A17-EDED1B9457E2}" sibTransId="{A3795618-B461-D04D-96F6-1EBD45B41DEC}"/>
    <dgm:cxn modelId="{AFA3A390-74C3-6B48-BB9D-B559D4776D79}" srcId="{7B6B6F28-BAD6-C44B-8F5E-660D7F4E23EC}" destId="{798E27F3-E111-0845-B7DD-F5246E4F66FB}" srcOrd="0" destOrd="0" parTransId="{CCDC85DC-E461-8647-BB1E-701825A3E73D}" sibTransId="{1BE4CFA5-625B-6F4A-BC48-10C8E8AFB249}"/>
    <dgm:cxn modelId="{6E63E4BC-3769-4119-90F4-9242D4F3720D}" type="presOf" srcId="{C4936588-5FAD-604B-84C9-C52322122FCE}" destId="{B56FBF80-00E2-FF4E-8FF2-A799A9DE27E0}" srcOrd="0" destOrd="0" presId="urn:microsoft.com/office/officeart/2005/8/layout/vList2"/>
    <dgm:cxn modelId="{F62E97C6-CB97-4434-9C94-572032B9D69F}" type="presOf" srcId="{4504CDCC-C4B8-3B48-AED4-82C0B9F7EEBF}" destId="{4B31C88C-DD9B-3342-8992-8F00F87AF1D1}" srcOrd="0" destOrd="0" presId="urn:microsoft.com/office/officeart/2005/8/layout/vList2"/>
    <dgm:cxn modelId="{EF94A5CB-C293-4240-B275-D8795693DA10}" srcId="{798E27F3-E111-0845-B7DD-F5246E4F66FB}" destId="{80147448-1DE9-B848-BEB0-15EDA5CB0DE1}" srcOrd="0" destOrd="0" parTransId="{1FD85FB9-3BA5-C04C-AAC9-8640871C3D85}" sibTransId="{304E3287-850F-AA4D-9A65-CF93F374AD51}"/>
    <dgm:cxn modelId="{B04E65E4-A3BE-8145-998F-0027FE018025}" srcId="{7B6B6F28-BAD6-C44B-8F5E-660D7F4E23EC}" destId="{C4936588-5FAD-604B-84C9-C52322122FCE}" srcOrd="1" destOrd="0" parTransId="{8C34572B-56E3-3D41-B5E9-1F79F6FF5758}" sibTransId="{2E99022B-F687-6540-A6F2-D4A88AA42A39}"/>
    <dgm:cxn modelId="{DC741CFA-5EFC-4FBD-81B5-321DAE85BF5E}" type="presOf" srcId="{7B6B6F28-BAD6-C44B-8F5E-660D7F4E23EC}" destId="{C3F9BFDF-FA09-B746-AB26-918CA903E160}" srcOrd="0" destOrd="0" presId="urn:microsoft.com/office/officeart/2005/8/layout/vList2"/>
    <dgm:cxn modelId="{0C8D4433-2A91-4E95-A991-A5B337FF5F89}" type="presParOf" srcId="{C3F9BFDF-FA09-B746-AB26-918CA903E160}" destId="{E2F92B32-D071-5940-877B-38311F86814B}" srcOrd="0" destOrd="0" presId="urn:microsoft.com/office/officeart/2005/8/layout/vList2"/>
    <dgm:cxn modelId="{FE83B706-83E6-410F-8F7B-8270EF5B4B94}" type="presParOf" srcId="{C3F9BFDF-FA09-B746-AB26-918CA903E160}" destId="{5F7AB775-FAF6-E849-8811-B100CD75B0F2}" srcOrd="1" destOrd="0" presId="urn:microsoft.com/office/officeart/2005/8/layout/vList2"/>
    <dgm:cxn modelId="{C9F93E9C-45BF-4F1B-B48E-8C1412C4DCBD}" type="presParOf" srcId="{C3F9BFDF-FA09-B746-AB26-918CA903E160}" destId="{B56FBF80-00E2-FF4E-8FF2-A799A9DE27E0}" srcOrd="2" destOrd="0" presId="urn:microsoft.com/office/officeart/2005/8/layout/vList2"/>
    <dgm:cxn modelId="{C943FEF8-4CAC-4B51-ABBB-4F597EF17A9C}" type="presParOf" srcId="{C3F9BFDF-FA09-B746-AB26-918CA903E160}" destId="{4B31C88C-DD9B-3342-8992-8F00F87AF1D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0ABF4CC-B3D4-4344-8374-922E4C2F9BEE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8EEDE6-928B-5E45-88B1-23ECA19C4FE8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err="1"/>
            <a:t>如果分配的页框数太多</a:t>
          </a:r>
          <a:r>
            <a:rPr lang="zh-CN" altLang="en-US" dirty="0"/>
            <a:t>，内存中只能有较少的程序</a:t>
          </a:r>
          <a:endParaRPr lang="en-US" dirty="0"/>
        </a:p>
      </dgm:t>
    </dgm:pt>
    <dgm:pt modelId="{4B60FD52-636D-B447-ADD7-94C68CD39337}" type="parTrans" cxnId="{5329886A-05BE-E74C-9164-F1E7CE625662}">
      <dgm:prSet/>
      <dgm:spPr/>
      <dgm:t>
        <a:bodyPr/>
        <a:lstStyle/>
        <a:p>
          <a:endParaRPr lang="en-US"/>
        </a:p>
      </dgm:t>
    </dgm:pt>
    <dgm:pt modelId="{A9594AB5-E60B-C94A-AB07-F66ABB261556}" type="sibTrans" cxnId="{5329886A-05BE-E74C-9164-F1E7CE625662}">
      <dgm:prSet/>
      <dgm:spPr/>
      <dgm:t>
        <a:bodyPr/>
        <a:lstStyle/>
        <a:p>
          <a:endParaRPr lang="en-US"/>
        </a:p>
      </dgm:t>
    </dgm:pt>
    <dgm:pt modelId="{438B642F-B556-F74D-8A1E-F71BA67F0875}">
      <dgm:prSet/>
      <dgm:spPr>
        <a:solidFill>
          <a:schemeClr val="accent1">
            <a:lumMod val="40000"/>
            <a:lumOff val="60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r>
            <a:rPr lang="en-US" dirty="0" err="1"/>
            <a:t>增加了处理器的空闲时间</a:t>
          </a:r>
          <a:endParaRPr lang="en-US" dirty="0"/>
        </a:p>
      </dgm:t>
    </dgm:pt>
    <dgm:pt modelId="{0E514F82-2CAF-F145-8A6C-2D443E8FBAB5}" type="parTrans" cxnId="{BFDFAAA8-7290-1747-8B1E-813C9579DF2C}">
      <dgm:prSet/>
      <dgm:spPr/>
      <dgm:t>
        <a:bodyPr/>
        <a:lstStyle/>
        <a:p>
          <a:endParaRPr lang="en-US"/>
        </a:p>
      </dgm:t>
    </dgm:pt>
    <dgm:pt modelId="{2AF23CA3-AEC8-3646-B903-1451D3B58FB5}" type="sibTrans" cxnId="{BFDFAAA8-7290-1747-8B1E-813C9579DF2C}">
      <dgm:prSet/>
      <dgm:spPr/>
      <dgm:t>
        <a:bodyPr/>
        <a:lstStyle/>
        <a:p>
          <a:endParaRPr lang="en-US"/>
        </a:p>
      </dgm:t>
    </dgm:pt>
    <dgm:pt modelId="{24BFCED7-1F6C-FD47-8D9B-50CCB54A68AA}">
      <dgm:prSet/>
      <dgm:spPr>
        <a:solidFill>
          <a:schemeClr val="accent1">
            <a:lumMod val="40000"/>
            <a:lumOff val="60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r>
            <a:rPr lang="en-US" dirty="0" err="1"/>
            <a:t>增加了花在交换上</a:t>
          </a:r>
          <a:r>
            <a:rPr lang="en-US" dirty="0"/>
            <a:t>(swapping)</a:t>
          </a:r>
          <a:r>
            <a:rPr lang="en-US" dirty="0" err="1"/>
            <a:t>的时间</a:t>
          </a:r>
          <a:endParaRPr lang="en-US" dirty="0"/>
        </a:p>
      </dgm:t>
    </dgm:pt>
    <dgm:pt modelId="{A9D4D1E1-4E1A-7A49-9F94-853A52DF2A1D}" type="parTrans" cxnId="{4DDDB678-1217-BF48-B573-45E179D0F0D6}">
      <dgm:prSet/>
      <dgm:spPr/>
      <dgm:t>
        <a:bodyPr/>
        <a:lstStyle/>
        <a:p>
          <a:endParaRPr lang="en-US"/>
        </a:p>
      </dgm:t>
    </dgm:pt>
    <dgm:pt modelId="{1CCB8DAD-8A21-6540-92FF-8593F17E65FC}" type="sibTrans" cxnId="{4DDDB678-1217-BF48-B573-45E179D0F0D6}">
      <dgm:prSet/>
      <dgm:spPr/>
      <dgm:t>
        <a:bodyPr/>
        <a:lstStyle/>
        <a:p>
          <a:endParaRPr lang="en-US"/>
        </a:p>
      </dgm:t>
    </dgm:pt>
    <dgm:pt modelId="{DAB245EC-7B7C-894E-B4E0-E3598FA4B904}" type="pres">
      <dgm:prSet presAssocID="{90ABF4CC-B3D4-4344-8374-922E4C2F9BEE}" presName="Name0" presStyleCnt="0">
        <dgm:presLayoutVars>
          <dgm:dir/>
          <dgm:animLvl val="lvl"/>
          <dgm:resizeHandles val="exact"/>
        </dgm:presLayoutVars>
      </dgm:prSet>
      <dgm:spPr/>
    </dgm:pt>
    <dgm:pt modelId="{911085AB-A252-654F-A5B0-4A5E958B225B}" type="pres">
      <dgm:prSet presAssocID="{C98EEDE6-928B-5E45-88B1-23ECA19C4FE8}" presName="linNode" presStyleCnt="0"/>
      <dgm:spPr/>
    </dgm:pt>
    <dgm:pt modelId="{CB6FBE3B-E501-1347-A8D6-A573E0A4234E}" type="pres">
      <dgm:prSet presAssocID="{C98EEDE6-928B-5E45-88B1-23ECA19C4FE8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46D8DCD2-5612-134D-98CD-58CEFE396B6A}" type="pres">
      <dgm:prSet presAssocID="{C98EEDE6-928B-5E45-88B1-23ECA19C4FE8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5329886A-05BE-E74C-9164-F1E7CE625662}" srcId="{90ABF4CC-B3D4-4344-8374-922E4C2F9BEE}" destId="{C98EEDE6-928B-5E45-88B1-23ECA19C4FE8}" srcOrd="0" destOrd="0" parTransId="{4B60FD52-636D-B447-ADD7-94C68CD39337}" sibTransId="{A9594AB5-E60B-C94A-AB07-F66ABB261556}"/>
    <dgm:cxn modelId="{4DDDB678-1217-BF48-B573-45E179D0F0D6}" srcId="{C98EEDE6-928B-5E45-88B1-23ECA19C4FE8}" destId="{24BFCED7-1F6C-FD47-8D9B-50CCB54A68AA}" srcOrd="1" destOrd="0" parTransId="{A9D4D1E1-4E1A-7A49-9F94-853A52DF2A1D}" sibTransId="{1CCB8DAD-8A21-6540-92FF-8593F17E65FC}"/>
    <dgm:cxn modelId="{2CA1DD78-BDAE-4F17-8D33-031D2D0DDCB3}" type="presOf" srcId="{90ABF4CC-B3D4-4344-8374-922E4C2F9BEE}" destId="{DAB245EC-7B7C-894E-B4E0-E3598FA4B904}" srcOrd="0" destOrd="0" presId="urn:microsoft.com/office/officeart/2005/8/layout/vList5"/>
    <dgm:cxn modelId="{18D15890-2FAC-4748-993C-BA0097214817}" type="presOf" srcId="{C98EEDE6-928B-5E45-88B1-23ECA19C4FE8}" destId="{CB6FBE3B-E501-1347-A8D6-A573E0A4234E}" srcOrd="0" destOrd="0" presId="urn:microsoft.com/office/officeart/2005/8/layout/vList5"/>
    <dgm:cxn modelId="{35BEF496-F41A-45B8-B2AE-7D889BEF62CD}" type="presOf" srcId="{24BFCED7-1F6C-FD47-8D9B-50CCB54A68AA}" destId="{46D8DCD2-5612-134D-98CD-58CEFE396B6A}" srcOrd="0" destOrd="1" presId="urn:microsoft.com/office/officeart/2005/8/layout/vList5"/>
    <dgm:cxn modelId="{BFDFAAA8-7290-1747-8B1E-813C9579DF2C}" srcId="{C98EEDE6-928B-5E45-88B1-23ECA19C4FE8}" destId="{438B642F-B556-F74D-8A1E-F71BA67F0875}" srcOrd="0" destOrd="0" parTransId="{0E514F82-2CAF-F145-8A6C-2D443E8FBAB5}" sibTransId="{2AF23CA3-AEC8-3646-B903-1451D3B58FB5}"/>
    <dgm:cxn modelId="{588887AE-1184-48B8-A65E-4524A9C0D2B4}" type="presOf" srcId="{438B642F-B556-F74D-8A1E-F71BA67F0875}" destId="{46D8DCD2-5612-134D-98CD-58CEFE396B6A}" srcOrd="0" destOrd="0" presId="urn:microsoft.com/office/officeart/2005/8/layout/vList5"/>
    <dgm:cxn modelId="{95424627-77DB-47EE-9124-A4B94235EF25}" type="presParOf" srcId="{DAB245EC-7B7C-894E-B4E0-E3598FA4B904}" destId="{911085AB-A252-654F-A5B0-4A5E958B225B}" srcOrd="0" destOrd="0" presId="urn:microsoft.com/office/officeart/2005/8/layout/vList5"/>
    <dgm:cxn modelId="{BD7156D9-870D-4DEC-9512-D3560D0879FF}" type="presParOf" srcId="{911085AB-A252-654F-A5B0-4A5E958B225B}" destId="{CB6FBE3B-E501-1347-A8D6-A573E0A4234E}" srcOrd="0" destOrd="0" presId="urn:microsoft.com/office/officeart/2005/8/layout/vList5"/>
    <dgm:cxn modelId="{F291C785-1255-4030-A930-37EF4D2C23E8}" type="presParOf" srcId="{911085AB-A252-654F-A5B0-4A5E958B225B}" destId="{46D8DCD2-5612-134D-98CD-58CEFE396B6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DB53820-D5A9-1349-A27B-C9BB70BFD6DD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DAFA56-3069-234C-BD5F-AB86F55666EF}">
      <dgm:prSet phldrT="[Text]" custT="1"/>
      <dgm:spPr>
        <a:solidFill>
          <a:schemeClr val="accent6">
            <a:lumMod val="75000"/>
          </a:schemeClr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n-US" sz="2000" b="0" kern="1200" dirty="0" err="1">
              <a:solidFill>
                <a:prstClr val="white"/>
              </a:solidFill>
              <a:latin typeface="+mn-lt"/>
              <a:ea typeface="+mn-ea"/>
              <a:cs typeface="+mn-cs"/>
            </a:rPr>
            <a:t>可变分配</a:t>
          </a:r>
          <a:r>
            <a:rPr lang="zh-CN" altLang="en-US" sz="2000" b="0" kern="1200" dirty="0">
              <a:solidFill>
                <a:prstClr val="white"/>
              </a:solidFill>
              <a:latin typeface="+mn-lt"/>
              <a:ea typeface="+mn-ea"/>
              <a:cs typeface="+mn-cs"/>
            </a:rPr>
            <a:t>，局部置换的</a:t>
          </a:r>
          <a:r>
            <a:rPr lang="en-US" sz="2000" b="0" kern="1200" dirty="0" err="1">
              <a:solidFill>
                <a:prstClr val="white"/>
              </a:solidFill>
              <a:latin typeface="+mn-lt"/>
              <a:ea typeface="+mn-ea"/>
              <a:cs typeface="+mn-cs"/>
            </a:rPr>
            <a:t>关键要素</a:t>
          </a:r>
          <a:endParaRPr lang="en-US" sz="2000" b="0" kern="1200" dirty="0">
            <a:solidFill>
              <a:prstClr val="white"/>
            </a:solidFill>
            <a:latin typeface="+mn-lt"/>
            <a:ea typeface="+mn-ea"/>
            <a:cs typeface="+mn-cs"/>
          </a:endParaRPr>
        </a:p>
      </dgm:t>
    </dgm:pt>
    <dgm:pt modelId="{F65566DA-B831-544F-9E0A-A667CCC167A7}" type="parTrans" cxnId="{618286C5-FEE5-9F4D-815C-89108399BEEC}">
      <dgm:prSet/>
      <dgm:spPr/>
      <dgm:t>
        <a:bodyPr/>
        <a:lstStyle/>
        <a:p>
          <a:endParaRPr lang="en-US"/>
        </a:p>
      </dgm:t>
    </dgm:pt>
    <dgm:pt modelId="{7AFC4214-2D5D-9944-B27F-1E15D1583C9D}" type="sibTrans" cxnId="{618286C5-FEE5-9F4D-815C-89108399BEEC}">
      <dgm:prSet/>
      <dgm:spPr/>
      <dgm:t>
        <a:bodyPr/>
        <a:lstStyle/>
        <a:p>
          <a:endParaRPr lang="en-US"/>
        </a:p>
      </dgm:t>
    </dgm:pt>
    <dgm:pt modelId="{07D0407B-8F6B-C445-BF5B-38313ED283A4}">
      <dgm:prSet custT="1"/>
      <dgm:spPr>
        <a:solidFill>
          <a:schemeClr val="accent1">
            <a:tint val="40000"/>
            <a:hueOff val="0"/>
            <a:satOff val="0"/>
            <a:lumOff val="0"/>
          </a:schemeClr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pPr>
            <a:lnSpc>
              <a:spcPct val="125000"/>
            </a:lnSpc>
          </a:pPr>
          <a:r>
            <a:rPr lang="en-US" sz="2000" dirty="0" err="1"/>
            <a:t>决定驻留集大小的原则</a:t>
          </a:r>
          <a:endParaRPr lang="en-US" sz="2000" dirty="0"/>
        </a:p>
      </dgm:t>
    </dgm:pt>
    <dgm:pt modelId="{D673FA42-DC94-5348-9EED-1E341D619709}" type="parTrans" cxnId="{140C6F15-0E20-2645-815A-848153864EFA}">
      <dgm:prSet/>
      <dgm:spPr/>
      <dgm:t>
        <a:bodyPr/>
        <a:lstStyle/>
        <a:p>
          <a:endParaRPr lang="en-US"/>
        </a:p>
      </dgm:t>
    </dgm:pt>
    <dgm:pt modelId="{951A6AC4-7894-6343-ABB4-BDF2D3F45529}" type="sibTrans" cxnId="{140C6F15-0E20-2645-815A-848153864EFA}">
      <dgm:prSet/>
      <dgm:spPr/>
      <dgm:t>
        <a:bodyPr/>
        <a:lstStyle/>
        <a:p>
          <a:endParaRPr lang="en-US"/>
        </a:p>
      </dgm:t>
    </dgm:pt>
    <dgm:pt modelId="{0DE43954-B597-D64B-AEBF-3E4DA261EF5D}">
      <dgm:prSet custT="1"/>
      <dgm:spPr>
        <a:solidFill>
          <a:schemeClr val="accent1">
            <a:tint val="40000"/>
            <a:hueOff val="0"/>
            <a:satOff val="0"/>
            <a:lumOff val="0"/>
          </a:schemeClr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pPr>
            <a:lnSpc>
              <a:spcPct val="125000"/>
            </a:lnSpc>
          </a:pPr>
          <a:r>
            <a:rPr lang="en-US" sz="2000" dirty="0" err="1"/>
            <a:t>驻留集大小变化的时机</a:t>
          </a:r>
          <a:endParaRPr lang="en-US" sz="2000" dirty="0"/>
        </a:p>
      </dgm:t>
    </dgm:pt>
    <dgm:pt modelId="{0A2D8999-7CAB-0C4B-88B8-D0E54131B084}" type="parTrans" cxnId="{967CCB4B-FA22-0E42-913E-1981D739EFBB}">
      <dgm:prSet/>
      <dgm:spPr/>
      <dgm:t>
        <a:bodyPr/>
        <a:lstStyle/>
        <a:p>
          <a:endParaRPr lang="en-US"/>
        </a:p>
      </dgm:t>
    </dgm:pt>
    <dgm:pt modelId="{6E23EC2A-6445-6A48-92DD-FD90C12E6250}" type="sibTrans" cxnId="{967CCB4B-FA22-0E42-913E-1981D739EFBB}">
      <dgm:prSet/>
      <dgm:spPr/>
      <dgm:t>
        <a:bodyPr/>
        <a:lstStyle/>
        <a:p>
          <a:endParaRPr lang="en-US"/>
        </a:p>
      </dgm:t>
    </dgm:pt>
    <dgm:pt modelId="{A74C4E7E-E8A0-1246-AC91-829E9BCB71EF}" type="pres">
      <dgm:prSet presAssocID="{0DB53820-D5A9-1349-A27B-C9BB70BFD6DD}" presName="Name0" presStyleCnt="0">
        <dgm:presLayoutVars>
          <dgm:dir/>
          <dgm:animLvl val="lvl"/>
          <dgm:resizeHandles val="exact"/>
        </dgm:presLayoutVars>
      </dgm:prSet>
      <dgm:spPr/>
    </dgm:pt>
    <dgm:pt modelId="{67E56C3A-0D78-2740-8273-067E9BCFCF7E}" type="pres">
      <dgm:prSet presAssocID="{C7DAFA56-3069-234C-BD5F-AB86F55666EF}" presName="composite" presStyleCnt="0"/>
      <dgm:spPr/>
    </dgm:pt>
    <dgm:pt modelId="{3FAF2BDB-E606-BE4B-9958-F3815124EAC3}" type="pres">
      <dgm:prSet presAssocID="{C7DAFA56-3069-234C-BD5F-AB86F55666EF}" presName="parTx" presStyleLbl="alignNode1" presStyleIdx="0" presStyleCnt="1" custLinFactNeighborX="-6519" custLinFactNeighborY="-52044">
        <dgm:presLayoutVars>
          <dgm:chMax val="0"/>
          <dgm:chPref val="0"/>
          <dgm:bulletEnabled val="1"/>
        </dgm:presLayoutVars>
      </dgm:prSet>
      <dgm:spPr/>
    </dgm:pt>
    <dgm:pt modelId="{25034D7D-D624-D24B-AAFC-BA38220880F1}" type="pres">
      <dgm:prSet presAssocID="{C7DAFA56-3069-234C-BD5F-AB86F55666EF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452AAB09-AB26-44F8-A865-DE24AF850D96}" type="presOf" srcId="{07D0407B-8F6B-C445-BF5B-38313ED283A4}" destId="{25034D7D-D624-D24B-AAFC-BA38220880F1}" srcOrd="0" destOrd="0" presId="urn:microsoft.com/office/officeart/2005/8/layout/hList1"/>
    <dgm:cxn modelId="{140C6F15-0E20-2645-815A-848153864EFA}" srcId="{C7DAFA56-3069-234C-BD5F-AB86F55666EF}" destId="{07D0407B-8F6B-C445-BF5B-38313ED283A4}" srcOrd="0" destOrd="0" parTransId="{D673FA42-DC94-5348-9EED-1E341D619709}" sibTransId="{951A6AC4-7894-6343-ABB4-BDF2D3F45529}"/>
    <dgm:cxn modelId="{967CCB4B-FA22-0E42-913E-1981D739EFBB}" srcId="{C7DAFA56-3069-234C-BD5F-AB86F55666EF}" destId="{0DE43954-B597-D64B-AEBF-3E4DA261EF5D}" srcOrd="1" destOrd="0" parTransId="{0A2D8999-7CAB-0C4B-88B8-D0E54131B084}" sibTransId="{6E23EC2A-6445-6A48-92DD-FD90C12E6250}"/>
    <dgm:cxn modelId="{648B8D8F-6BA7-4A36-BA94-A778641B3CA0}" type="presOf" srcId="{0DB53820-D5A9-1349-A27B-C9BB70BFD6DD}" destId="{A74C4E7E-E8A0-1246-AC91-829E9BCB71EF}" srcOrd="0" destOrd="0" presId="urn:microsoft.com/office/officeart/2005/8/layout/hList1"/>
    <dgm:cxn modelId="{E039C6C1-0A81-47AC-958F-24B47AED52C2}" type="presOf" srcId="{C7DAFA56-3069-234C-BD5F-AB86F55666EF}" destId="{3FAF2BDB-E606-BE4B-9958-F3815124EAC3}" srcOrd="0" destOrd="0" presId="urn:microsoft.com/office/officeart/2005/8/layout/hList1"/>
    <dgm:cxn modelId="{618286C5-FEE5-9F4D-815C-89108399BEEC}" srcId="{0DB53820-D5A9-1349-A27B-C9BB70BFD6DD}" destId="{C7DAFA56-3069-234C-BD5F-AB86F55666EF}" srcOrd="0" destOrd="0" parTransId="{F65566DA-B831-544F-9E0A-A667CCC167A7}" sibTransId="{7AFC4214-2D5D-9944-B27F-1E15D1583C9D}"/>
    <dgm:cxn modelId="{A7E502E8-8672-4A57-889D-6FEAA9C0B81D}" type="presOf" srcId="{0DE43954-B597-D64B-AEBF-3E4DA261EF5D}" destId="{25034D7D-D624-D24B-AAFC-BA38220880F1}" srcOrd="0" destOrd="1" presId="urn:microsoft.com/office/officeart/2005/8/layout/hList1"/>
    <dgm:cxn modelId="{AB067E66-2FC5-4CE4-8994-B1CC22EDD5C3}" type="presParOf" srcId="{A74C4E7E-E8A0-1246-AC91-829E9BCB71EF}" destId="{67E56C3A-0D78-2740-8273-067E9BCFCF7E}" srcOrd="0" destOrd="0" presId="urn:microsoft.com/office/officeart/2005/8/layout/hList1"/>
    <dgm:cxn modelId="{7EDF9FFD-2D04-4EF3-A2A7-DDAA9031CFB5}" type="presParOf" srcId="{67E56C3A-0D78-2740-8273-067E9BCFCF7E}" destId="{3FAF2BDB-E606-BE4B-9958-F3815124EAC3}" srcOrd="0" destOrd="0" presId="urn:microsoft.com/office/officeart/2005/8/layout/hList1"/>
    <dgm:cxn modelId="{73276424-1FAC-4761-9F9D-E361F8A34A4A}" type="presParOf" srcId="{67E56C3A-0D78-2740-8273-067E9BCFCF7E}" destId="{25034D7D-D624-D24B-AAFC-BA38220880F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72943D1-2568-584E-8CD3-B623F34F6A0E}" type="doc">
      <dgm:prSet loTypeId="urn:microsoft.com/office/officeart/2005/8/layout/process4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C6D619-D04E-E24E-89A2-08D1B7C025C5}">
      <dgm:prSet phldrT="[Text]"/>
      <dgm:spPr>
        <a:solidFill>
          <a:schemeClr val="accent6">
            <a:lumMod val="75000"/>
          </a:schemeClr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zh-CN" altLang="en-US" dirty="0"/>
            <a:t>请求式清除（</a:t>
          </a:r>
          <a:r>
            <a:rPr lang="en-US" altLang="zh-CN" dirty="0"/>
            <a:t>Demand cleaning</a:t>
          </a:r>
          <a:r>
            <a:rPr lang="zh-CN" altLang="en-US" dirty="0"/>
            <a:t>）</a:t>
          </a:r>
          <a:endParaRPr lang="en-US" dirty="0"/>
        </a:p>
      </dgm:t>
    </dgm:pt>
    <dgm:pt modelId="{D7946C2B-2597-3448-944F-B8701E2D12C9}" type="parTrans" cxnId="{2DE39A2D-D90E-E54A-9427-0F0F5D63C488}">
      <dgm:prSet/>
      <dgm:spPr/>
      <dgm:t>
        <a:bodyPr/>
        <a:lstStyle/>
        <a:p>
          <a:endParaRPr lang="en-US"/>
        </a:p>
      </dgm:t>
    </dgm:pt>
    <dgm:pt modelId="{103A7F24-2A26-444A-ABF1-6A3E6AE9E548}" type="sibTrans" cxnId="{2DE39A2D-D90E-E54A-9427-0F0F5D63C488}">
      <dgm:prSet/>
      <dgm:spPr/>
      <dgm:t>
        <a:bodyPr/>
        <a:lstStyle/>
        <a:p>
          <a:endParaRPr lang="en-US"/>
        </a:p>
      </dgm:t>
    </dgm:pt>
    <dgm:pt modelId="{0F4BF5E1-5CE0-9C40-AD30-D32A57814383}">
      <dgm:prSet custT="1"/>
      <dgm:spPr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n-US" sz="1600" dirty="0"/>
            <a:t>只有当一页被选择用于置换时才被写回辅存</a:t>
          </a:r>
        </a:p>
        <a:p>
          <a:r>
            <a:rPr lang="en-US" sz="1600" dirty="0" err="1"/>
            <a:t>发生缺页中断的进程在解除阻塞前需等待两次页传送</a:t>
          </a:r>
          <a:r>
            <a:rPr lang="zh-CN" altLang="en-US" sz="1600" dirty="0"/>
            <a:t>：写回修改页和读入新页</a:t>
          </a:r>
          <a:endParaRPr lang="en-US" sz="1600" dirty="0"/>
        </a:p>
      </dgm:t>
    </dgm:pt>
    <dgm:pt modelId="{C18200A3-CB02-844A-8878-4236179B51AB}" type="parTrans" cxnId="{F674E52A-A6F2-CC44-B766-84240FA0FAB0}">
      <dgm:prSet/>
      <dgm:spPr/>
      <dgm:t>
        <a:bodyPr/>
        <a:lstStyle/>
        <a:p>
          <a:endParaRPr lang="en-US"/>
        </a:p>
      </dgm:t>
    </dgm:pt>
    <dgm:pt modelId="{B28021C4-3880-3D4C-9AA0-818ED1F686D0}" type="sibTrans" cxnId="{F674E52A-A6F2-CC44-B766-84240FA0FAB0}">
      <dgm:prSet/>
      <dgm:spPr/>
      <dgm:t>
        <a:bodyPr/>
        <a:lstStyle/>
        <a:p>
          <a:endParaRPr lang="en-US"/>
        </a:p>
      </dgm:t>
    </dgm:pt>
    <dgm:pt modelId="{CE323300-7303-CB40-A0D7-653E25DA960E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zh-CN" altLang="en-US" dirty="0"/>
            <a:t>预约式清除（</a:t>
          </a:r>
          <a:r>
            <a:rPr lang="en-US" dirty="0"/>
            <a:t>Precleaning</a:t>
          </a:r>
          <a:r>
            <a:rPr lang="zh-CN" altLang="en-US" dirty="0"/>
            <a:t>）</a:t>
          </a:r>
          <a:endParaRPr lang="en-US" dirty="0"/>
        </a:p>
      </dgm:t>
    </dgm:pt>
    <dgm:pt modelId="{A5CD520B-7EF3-9043-9EA6-65657D6772E9}" type="parTrans" cxnId="{FAF5C5B2-8A38-0A4C-851F-F27854FD4511}">
      <dgm:prSet/>
      <dgm:spPr/>
      <dgm:t>
        <a:bodyPr/>
        <a:lstStyle/>
        <a:p>
          <a:endParaRPr lang="en-US"/>
        </a:p>
      </dgm:t>
    </dgm:pt>
    <dgm:pt modelId="{31E38444-3C5D-514C-827B-4DE4DCDF706E}" type="sibTrans" cxnId="{FAF5C5B2-8A38-0A4C-851F-F27854FD4511}">
      <dgm:prSet/>
      <dgm:spPr/>
      <dgm:t>
        <a:bodyPr/>
        <a:lstStyle/>
        <a:p>
          <a:endParaRPr lang="en-US"/>
        </a:p>
      </dgm:t>
    </dgm:pt>
    <dgm:pt modelId="{F102D7A2-8117-CA48-875B-40A8C604C550}">
      <dgm:prSet custT="1"/>
      <dgm:spPr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n-US" sz="1600" dirty="0" err="1"/>
            <a:t>将修改的多页在需要使用它们占据页框之前</a:t>
          </a:r>
          <a:r>
            <a:rPr lang="zh-CN" altLang="en-US" sz="1600" dirty="0"/>
            <a:t>，成批写回辅存</a:t>
          </a:r>
          <a:endParaRPr lang="en-US" altLang="zh-CN" sz="1600" dirty="0"/>
        </a:p>
        <a:p>
          <a:r>
            <a:rPr lang="en-US" sz="1600" dirty="0" err="1"/>
            <a:t>预先写回辅存的页</a:t>
          </a:r>
          <a:r>
            <a:rPr lang="zh-CN" altLang="en-US" sz="1600" dirty="0"/>
            <a:t>，在置换前可能又会被修改，使得预清除意义不大</a:t>
          </a:r>
          <a:endParaRPr lang="en-US" sz="1600" dirty="0"/>
        </a:p>
      </dgm:t>
    </dgm:pt>
    <dgm:pt modelId="{57E4BB84-139B-AF4A-B31C-FB50E6B764A8}" type="parTrans" cxnId="{7708B8E6-2D14-BB4B-9BF6-BBBCC9389AA6}">
      <dgm:prSet/>
      <dgm:spPr/>
      <dgm:t>
        <a:bodyPr/>
        <a:lstStyle/>
        <a:p>
          <a:endParaRPr lang="en-US"/>
        </a:p>
      </dgm:t>
    </dgm:pt>
    <dgm:pt modelId="{1AB0C6AD-E345-C242-B36E-E2C75EB3C1F4}" type="sibTrans" cxnId="{7708B8E6-2D14-BB4B-9BF6-BBBCC9389AA6}">
      <dgm:prSet/>
      <dgm:spPr/>
      <dgm:t>
        <a:bodyPr/>
        <a:lstStyle/>
        <a:p>
          <a:endParaRPr lang="en-US"/>
        </a:p>
      </dgm:t>
    </dgm:pt>
    <dgm:pt modelId="{B2738878-1DE2-8841-A687-62CA16FF18D8}" type="pres">
      <dgm:prSet presAssocID="{272943D1-2568-584E-8CD3-B623F34F6A0E}" presName="Name0" presStyleCnt="0">
        <dgm:presLayoutVars>
          <dgm:dir/>
          <dgm:animLvl val="lvl"/>
          <dgm:resizeHandles val="exact"/>
        </dgm:presLayoutVars>
      </dgm:prSet>
      <dgm:spPr/>
    </dgm:pt>
    <dgm:pt modelId="{170A8933-CFC6-3A4D-A7C2-B49B91911673}" type="pres">
      <dgm:prSet presAssocID="{CE323300-7303-CB40-A0D7-653E25DA960E}" presName="boxAndChildren" presStyleCnt="0"/>
      <dgm:spPr/>
    </dgm:pt>
    <dgm:pt modelId="{827701AC-6710-9848-B602-443B91EF7739}" type="pres">
      <dgm:prSet presAssocID="{CE323300-7303-CB40-A0D7-653E25DA960E}" presName="parentTextBox" presStyleLbl="node1" presStyleIdx="0" presStyleCnt="2"/>
      <dgm:spPr/>
    </dgm:pt>
    <dgm:pt modelId="{0AABCAFC-DF0A-5549-A2F3-6215A5F91819}" type="pres">
      <dgm:prSet presAssocID="{CE323300-7303-CB40-A0D7-653E25DA960E}" presName="entireBox" presStyleLbl="node1" presStyleIdx="0" presStyleCnt="2"/>
      <dgm:spPr/>
    </dgm:pt>
    <dgm:pt modelId="{BFF594F9-B99D-3A4E-A04F-587BBB2A53B0}" type="pres">
      <dgm:prSet presAssocID="{CE323300-7303-CB40-A0D7-653E25DA960E}" presName="descendantBox" presStyleCnt="0"/>
      <dgm:spPr/>
    </dgm:pt>
    <dgm:pt modelId="{018DC2B8-76E2-0D4E-ADFB-FC2DFEC19ABD}" type="pres">
      <dgm:prSet presAssocID="{F102D7A2-8117-CA48-875B-40A8C604C550}" presName="childTextBox" presStyleLbl="fgAccFollowNode1" presStyleIdx="0" presStyleCnt="2" custScaleY="136242">
        <dgm:presLayoutVars>
          <dgm:bulletEnabled val="1"/>
        </dgm:presLayoutVars>
      </dgm:prSet>
      <dgm:spPr/>
    </dgm:pt>
    <dgm:pt modelId="{48933506-D830-9747-9BCF-1F7306C3B79F}" type="pres">
      <dgm:prSet presAssocID="{103A7F24-2A26-444A-ABF1-6A3E6AE9E548}" presName="sp" presStyleCnt="0"/>
      <dgm:spPr/>
    </dgm:pt>
    <dgm:pt modelId="{8B965C95-642E-854D-8681-5D51862499FB}" type="pres">
      <dgm:prSet presAssocID="{1EC6D619-D04E-E24E-89A2-08D1B7C025C5}" presName="arrowAndChildren" presStyleCnt="0"/>
      <dgm:spPr/>
    </dgm:pt>
    <dgm:pt modelId="{57BB884C-AF80-ED4A-A41B-F38AB0AA1893}" type="pres">
      <dgm:prSet presAssocID="{1EC6D619-D04E-E24E-89A2-08D1B7C025C5}" presName="parentTextArrow" presStyleLbl="node1" presStyleIdx="0" presStyleCnt="2"/>
      <dgm:spPr/>
    </dgm:pt>
    <dgm:pt modelId="{07D657C2-6456-3E4C-98E3-58A8B5462A1D}" type="pres">
      <dgm:prSet presAssocID="{1EC6D619-D04E-E24E-89A2-08D1B7C025C5}" presName="arrow" presStyleLbl="node1" presStyleIdx="1" presStyleCnt="2" custLinFactNeighborY="-11728"/>
      <dgm:spPr/>
    </dgm:pt>
    <dgm:pt modelId="{97877287-7011-3646-B84E-1047763DCAA7}" type="pres">
      <dgm:prSet presAssocID="{1EC6D619-D04E-E24E-89A2-08D1B7C025C5}" presName="descendantArrow" presStyleCnt="0"/>
      <dgm:spPr/>
    </dgm:pt>
    <dgm:pt modelId="{D77A17F0-FD24-804F-B9BA-B89549FA1E9B}" type="pres">
      <dgm:prSet presAssocID="{0F4BF5E1-5CE0-9C40-AD30-D32A57814383}" presName="childTextArrow" presStyleLbl="fgAccFollowNode1" presStyleIdx="1" presStyleCnt="2" custScaleY="127229">
        <dgm:presLayoutVars>
          <dgm:bulletEnabled val="1"/>
        </dgm:presLayoutVars>
      </dgm:prSet>
      <dgm:spPr/>
    </dgm:pt>
  </dgm:ptLst>
  <dgm:cxnLst>
    <dgm:cxn modelId="{E1B04513-E54C-4E95-8E37-F2338951B0CE}" type="presOf" srcId="{272943D1-2568-584E-8CD3-B623F34F6A0E}" destId="{B2738878-1DE2-8841-A687-62CA16FF18D8}" srcOrd="0" destOrd="0" presId="urn:microsoft.com/office/officeart/2005/8/layout/process4"/>
    <dgm:cxn modelId="{F7D16E22-648F-4DBC-9B4E-89B525D7CE04}" type="presOf" srcId="{1EC6D619-D04E-E24E-89A2-08D1B7C025C5}" destId="{57BB884C-AF80-ED4A-A41B-F38AB0AA1893}" srcOrd="0" destOrd="0" presId="urn:microsoft.com/office/officeart/2005/8/layout/process4"/>
    <dgm:cxn modelId="{F674E52A-A6F2-CC44-B766-84240FA0FAB0}" srcId="{1EC6D619-D04E-E24E-89A2-08D1B7C025C5}" destId="{0F4BF5E1-5CE0-9C40-AD30-D32A57814383}" srcOrd="0" destOrd="0" parTransId="{C18200A3-CB02-844A-8878-4236179B51AB}" sibTransId="{B28021C4-3880-3D4C-9AA0-818ED1F686D0}"/>
    <dgm:cxn modelId="{2DE39A2D-D90E-E54A-9427-0F0F5D63C488}" srcId="{272943D1-2568-584E-8CD3-B623F34F6A0E}" destId="{1EC6D619-D04E-E24E-89A2-08D1B7C025C5}" srcOrd="0" destOrd="0" parTransId="{D7946C2B-2597-3448-944F-B8701E2D12C9}" sibTransId="{103A7F24-2A26-444A-ABF1-6A3E6AE9E548}"/>
    <dgm:cxn modelId="{75D5793A-BBD0-4373-99E9-D8DDB0FD5868}" type="presOf" srcId="{CE323300-7303-CB40-A0D7-653E25DA960E}" destId="{0AABCAFC-DF0A-5549-A2F3-6215A5F91819}" srcOrd="1" destOrd="0" presId="urn:microsoft.com/office/officeart/2005/8/layout/process4"/>
    <dgm:cxn modelId="{BCF97453-0758-433D-955A-68743741D3F1}" type="presOf" srcId="{CE323300-7303-CB40-A0D7-653E25DA960E}" destId="{827701AC-6710-9848-B602-443B91EF7739}" srcOrd="0" destOrd="0" presId="urn:microsoft.com/office/officeart/2005/8/layout/process4"/>
    <dgm:cxn modelId="{FAF5C5B2-8A38-0A4C-851F-F27854FD4511}" srcId="{272943D1-2568-584E-8CD3-B623F34F6A0E}" destId="{CE323300-7303-CB40-A0D7-653E25DA960E}" srcOrd="1" destOrd="0" parTransId="{A5CD520B-7EF3-9043-9EA6-65657D6772E9}" sibTransId="{31E38444-3C5D-514C-827B-4DE4DCDF706E}"/>
    <dgm:cxn modelId="{BAB3DBCA-93F0-489F-A024-CC90B695D716}" type="presOf" srcId="{1EC6D619-D04E-E24E-89A2-08D1B7C025C5}" destId="{07D657C2-6456-3E4C-98E3-58A8B5462A1D}" srcOrd="1" destOrd="0" presId="urn:microsoft.com/office/officeart/2005/8/layout/process4"/>
    <dgm:cxn modelId="{340483DA-77EF-4520-B0CA-5F49D373E0D5}" type="presOf" srcId="{0F4BF5E1-5CE0-9C40-AD30-D32A57814383}" destId="{D77A17F0-FD24-804F-B9BA-B89549FA1E9B}" srcOrd="0" destOrd="0" presId="urn:microsoft.com/office/officeart/2005/8/layout/process4"/>
    <dgm:cxn modelId="{36866CE4-7642-4101-BF72-FD8175B8DBCC}" type="presOf" srcId="{F102D7A2-8117-CA48-875B-40A8C604C550}" destId="{018DC2B8-76E2-0D4E-ADFB-FC2DFEC19ABD}" srcOrd="0" destOrd="0" presId="urn:microsoft.com/office/officeart/2005/8/layout/process4"/>
    <dgm:cxn modelId="{7708B8E6-2D14-BB4B-9BF6-BBBCC9389AA6}" srcId="{CE323300-7303-CB40-A0D7-653E25DA960E}" destId="{F102D7A2-8117-CA48-875B-40A8C604C550}" srcOrd="0" destOrd="0" parTransId="{57E4BB84-139B-AF4A-B31C-FB50E6B764A8}" sibTransId="{1AB0C6AD-E345-C242-B36E-E2C75EB3C1F4}"/>
    <dgm:cxn modelId="{89DA7C45-6B30-4AC4-B65A-4C30307F8C19}" type="presParOf" srcId="{B2738878-1DE2-8841-A687-62CA16FF18D8}" destId="{170A8933-CFC6-3A4D-A7C2-B49B91911673}" srcOrd="0" destOrd="0" presId="urn:microsoft.com/office/officeart/2005/8/layout/process4"/>
    <dgm:cxn modelId="{E632D663-2338-42DB-AED8-80D3408C973F}" type="presParOf" srcId="{170A8933-CFC6-3A4D-A7C2-B49B91911673}" destId="{827701AC-6710-9848-B602-443B91EF7739}" srcOrd="0" destOrd="0" presId="urn:microsoft.com/office/officeart/2005/8/layout/process4"/>
    <dgm:cxn modelId="{B750D885-E179-4432-A4D3-16FA7DAADCF4}" type="presParOf" srcId="{170A8933-CFC6-3A4D-A7C2-B49B91911673}" destId="{0AABCAFC-DF0A-5549-A2F3-6215A5F91819}" srcOrd="1" destOrd="0" presId="urn:microsoft.com/office/officeart/2005/8/layout/process4"/>
    <dgm:cxn modelId="{68E78735-E0D9-4691-8554-E56FD727BF73}" type="presParOf" srcId="{170A8933-CFC6-3A4D-A7C2-B49B91911673}" destId="{BFF594F9-B99D-3A4E-A04F-587BBB2A53B0}" srcOrd="2" destOrd="0" presId="urn:microsoft.com/office/officeart/2005/8/layout/process4"/>
    <dgm:cxn modelId="{A7C3FFF9-A20A-41B5-BCC1-F933027819EA}" type="presParOf" srcId="{BFF594F9-B99D-3A4E-A04F-587BBB2A53B0}" destId="{018DC2B8-76E2-0D4E-ADFB-FC2DFEC19ABD}" srcOrd="0" destOrd="0" presId="urn:microsoft.com/office/officeart/2005/8/layout/process4"/>
    <dgm:cxn modelId="{DD2C40EF-20CC-4CE7-ADCD-9496B374B9CE}" type="presParOf" srcId="{B2738878-1DE2-8841-A687-62CA16FF18D8}" destId="{48933506-D830-9747-9BCF-1F7306C3B79F}" srcOrd="1" destOrd="0" presId="urn:microsoft.com/office/officeart/2005/8/layout/process4"/>
    <dgm:cxn modelId="{7E183E45-1EF1-4D69-BE0A-42C694CFE594}" type="presParOf" srcId="{B2738878-1DE2-8841-A687-62CA16FF18D8}" destId="{8B965C95-642E-854D-8681-5D51862499FB}" srcOrd="2" destOrd="0" presId="urn:microsoft.com/office/officeart/2005/8/layout/process4"/>
    <dgm:cxn modelId="{A86753B4-0BCF-4964-A408-6BBDD031A96C}" type="presParOf" srcId="{8B965C95-642E-854D-8681-5D51862499FB}" destId="{57BB884C-AF80-ED4A-A41B-F38AB0AA1893}" srcOrd="0" destOrd="0" presId="urn:microsoft.com/office/officeart/2005/8/layout/process4"/>
    <dgm:cxn modelId="{2B3A37F9-89F8-48C0-BCB9-65DCC3D604E3}" type="presParOf" srcId="{8B965C95-642E-854D-8681-5D51862499FB}" destId="{07D657C2-6456-3E4C-98E3-58A8B5462A1D}" srcOrd="1" destOrd="0" presId="urn:microsoft.com/office/officeart/2005/8/layout/process4"/>
    <dgm:cxn modelId="{11841D81-F228-4501-A4D9-A413B62797FB}" type="presParOf" srcId="{8B965C95-642E-854D-8681-5D51862499FB}" destId="{97877287-7011-3646-B84E-1047763DCAA7}" srcOrd="2" destOrd="0" presId="urn:microsoft.com/office/officeart/2005/8/layout/process4"/>
    <dgm:cxn modelId="{7A26B40D-C2C4-4271-BF33-971B0987D7D6}" type="presParOf" srcId="{97877287-7011-3646-B84E-1047763DCAA7}" destId="{D77A17F0-FD24-804F-B9BA-B89549FA1E9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C2EA0D-E077-6348-BA79-BA16D38530D4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FCB96B-CEFE-7E4B-B6C4-72B134326C6F}">
      <dgm:prSet custT="1"/>
      <dgm:spPr/>
      <dgm:t>
        <a:bodyPr/>
        <a:lstStyle/>
        <a:p>
          <a:pPr rtl="0"/>
          <a:r>
            <a:rPr lang="zh-CN" altLang="en-US" sz="2800" dirty="0">
              <a:latin typeface="+mn-ea"/>
              <a:ea typeface="+mn-ea"/>
            </a:rPr>
            <a:t>要使虚存比较实用且有效，两方面因素</a:t>
          </a:r>
          <a:endParaRPr lang="en-US" sz="2800" dirty="0">
            <a:latin typeface="+mn-ea"/>
            <a:ea typeface="+mn-ea"/>
          </a:endParaRPr>
        </a:p>
      </dgm:t>
    </dgm:pt>
    <dgm:pt modelId="{C9417D73-A2E5-7B4D-8358-06B4E74BC7C6}" type="parTrans" cxnId="{F657E8B6-E88D-A24F-936B-D179ED04E6EB}">
      <dgm:prSet/>
      <dgm:spPr/>
      <dgm:t>
        <a:bodyPr/>
        <a:lstStyle/>
        <a:p>
          <a:endParaRPr lang="en-US">
            <a:latin typeface="+mn-ea"/>
            <a:ea typeface="+mn-ea"/>
          </a:endParaRPr>
        </a:p>
      </dgm:t>
    </dgm:pt>
    <dgm:pt modelId="{69544D86-1256-3F48-A771-E724DB1CA2DE}" type="sibTrans" cxnId="{F657E8B6-E88D-A24F-936B-D179ED04E6EB}">
      <dgm:prSet/>
      <dgm:spPr/>
      <dgm:t>
        <a:bodyPr/>
        <a:lstStyle/>
        <a:p>
          <a:endParaRPr lang="en-US">
            <a:latin typeface="+mn-ea"/>
            <a:ea typeface="+mn-ea"/>
          </a:endParaRPr>
        </a:p>
      </dgm:t>
    </dgm:pt>
    <dgm:pt modelId="{A65B3CA6-C8EA-5D42-8F4E-0102F2DE9322}">
      <dgm:prSet custT="1"/>
      <dgm:spPr>
        <a:solidFill>
          <a:schemeClr val="bg1"/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pPr rtl="0">
            <a:lnSpc>
              <a:spcPct val="125000"/>
            </a:lnSpc>
          </a:pPr>
          <a:r>
            <a:rPr lang="zh-CN" altLang="en-US" sz="2800" dirty="0">
              <a:latin typeface="+mn-ea"/>
              <a:ea typeface="+mn-ea"/>
            </a:rPr>
            <a:t>分页或分段的</a:t>
          </a:r>
          <a:r>
            <a:rPr lang="zh-CN" altLang="en-US" sz="2800" dirty="0">
              <a:solidFill>
                <a:srgbClr val="FF0000"/>
              </a:solidFill>
              <a:latin typeface="+mn-ea"/>
              <a:ea typeface="+mn-ea"/>
            </a:rPr>
            <a:t>硬件支持</a:t>
          </a:r>
          <a:endParaRPr lang="en-US" sz="2800" dirty="0">
            <a:solidFill>
              <a:srgbClr val="FF0000"/>
            </a:solidFill>
            <a:latin typeface="+mn-ea"/>
            <a:ea typeface="+mn-ea"/>
          </a:endParaRPr>
        </a:p>
      </dgm:t>
    </dgm:pt>
    <dgm:pt modelId="{B3D7A046-02E2-2E4D-9411-176EE1AAA375}" type="parTrans" cxnId="{8F22BA0E-D040-234C-97E9-8C11708BD870}">
      <dgm:prSet/>
      <dgm:spPr/>
      <dgm:t>
        <a:bodyPr/>
        <a:lstStyle/>
        <a:p>
          <a:endParaRPr lang="en-US">
            <a:latin typeface="+mn-ea"/>
            <a:ea typeface="+mn-ea"/>
          </a:endParaRPr>
        </a:p>
      </dgm:t>
    </dgm:pt>
    <dgm:pt modelId="{20BF5A68-55E8-AB44-B7F1-CCC893911E55}" type="sibTrans" cxnId="{8F22BA0E-D040-234C-97E9-8C11708BD870}">
      <dgm:prSet/>
      <dgm:spPr/>
      <dgm:t>
        <a:bodyPr/>
        <a:lstStyle/>
        <a:p>
          <a:endParaRPr lang="en-US">
            <a:latin typeface="+mn-ea"/>
            <a:ea typeface="+mn-ea"/>
          </a:endParaRPr>
        </a:p>
      </dgm:t>
    </dgm:pt>
    <dgm:pt modelId="{711AAEF7-EE06-A74F-94E2-FE7BB5CC08EF}">
      <dgm:prSet custT="1"/>
      <dgm:spPr>
        <a:solidFill>
          <a:schemeClr val="bg1"/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pPr rtl="0">
            <a:lnSpc>
              <a:spcPct val="125000"/>
            </a:lnSpc>
          </a:pPr>
          <a:r>
            <a:rPr lang="zh-CN" altLang="en-US" sz="2800" dirty="0">
              <a:latin typeface="+mn-ea"/>
              <a:ea typeface="+mn-ea"/>
            </a:rPr>
            <a:t>操作系统必须有管理页或段在内存和辅存之间移动的</a:t>
          </a:r>
          <a:r>
            <a:rPr lang="zh-CN" altLang="en-US" sz="2800" dirty="0">
              <a:solidFill>
                <a:srgbClr val="FF0000"/>
              </a:solidFill>
              <a:latin typeface="+mn-ea"/>
              <a:ea typeface="+mn-ea"/>
            </a:rPr>
            <a:t>软件</a:t>
          </a:r>
          <a:endParaRPr lang="en-US" sz="2800" dirty="0">
            <a:solidFill>
              <a:srgbClr val="FF0000"/>
            </a:solidFill>
            <a:latin typeface="+mn-ea"/>
            <a:ea typeface="+mn-ea"/>
          </a:endParaRPr>
        </a:p>
      </dgm:t>
    </dgm:pt>
    <dgm:pt modelId="{ECD1ADCD-25FE-444C-AF69-9877D8D116DB}" type="parTrans" cxnId="{212E4CD0-FF39-DD4A-B47A-1F0AE6D7118E}">
      <dgm:prSet/>
      <dgm:spPr/>
      <dgm:t>
        <a:bodyPr/>
        <a:lstStyle/>
        <a:p>
          <a:endParaRPr lang="en-US">
            <a:latin typeface="+mn-ea"/>
            <a:ea typeface="+mn-ea"/>
          </a:endParaRPr>
        </a:p>
      </dgm:t>
    </dgm:pt>
    <dgm:pt modelId="{6B773E1D-5061-744D-AB7E-84F87CE4918D}" type="sibTrans" cxnId="{212E4CD0-FF39-DD4A-B47A-1F0AE6D7118E}">
      <dgm:prSet/>
      <dgm:spPr/>
      <dgm:t>
        <a:bodyPr/>
        <a:lstStyle/>
        <a:p>
          <a:endParaRPr lang="en-US">
            <a:latin typeface="+mn-ea"/>
            <a:ea typeface="+mn-ea"/>
          </a:endParaRPr>
        </a:p>
      </dgm:t>
    </dgm:pt>
    <dgm:pt modelId="{36FED3B4-8B3D-7D4C-85F3-E811FCA5BAAC}" type="pres">
      <dgm:prSet presAssocID="{AFC2EA0D-E077-6348-BA79-BA16D38530D4}" presName="Name0" presStyleCnt="0">
        <dgm:presLayoutVars>
          <dgm:dir/>
          <dgm:animLvl val="lvl"/>
          <dgm:resizeHandles val="exact"/>
        </dgm:presLayoutVars>
      </dgm:prSet>
      <dgm:spPr/>
    </dgm:pt>
    <dgm:pt modelId="{AF89B28B-27E3-D04F-8F9C-2FEFAD162F79}" type="pres">
      <dgm:prSet presAssocID="{40FCB96B-CEFE-7E4B-B6C4-72B134326C6F}" presName="composite" presStyleCnt="0"/>
      <dgm:spPr/>
    </dgm:pt>
    <dgm:pt modelId="{25D7E9AD-3FF4-B340-AFEC-D83943AB2430}" type="pres">
      <dgm:prSet presAssocID="{40FCB96B-CEFE-7E4B-B6C4-72B134326C6F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B46E4BCB-7BAA-C945-A329-7D44D749EC35}" type="pres">
      <dgm:prSet presAssocID="{40FCB96B-CEFE-7E4B-B6C4-72B134326C6F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9055B20A-2980-D442-9679-CE272575447D}" type="presOf" srcId="{A65B3CA6-C8EA-5D42-8F4E-0102F2DE9322}" destId="{B46E4BCB-7BAA-C945-A329-7D44D749EC35}" srcOrd="0" destOrd="0" presId="urn:microsoft.com/office/officeart/2005/8/layout/hList1"/>
    <dgm:cxn modelId="{8F22BA0E-D040-234C-97E9-8C11708BD870}" srcId="{40FCB96B-CEFE-7E4B-B6C4-72B134326C6F}" destId="{A65B3CA6-C8EA-5D42-8F4E-0102F2DE9322}" srcOrd="0" destOrd="0" parTransId="{B3D7A046-02E2-2E4D-9411-176EE1AAA375}" sibTransId="{20BF5A68-55E8-AB44-B7F1-CCC893911E55}"/>
    <dgm:cxn modelId="{F657E8B6-E88D-A24F-936B-D179ED04E6EB}" srcId="{AFC2EA0D-E077-6348-BA79-BA16D38530D4}" destId="{40FCB96B-CEFE-7E4B-B6C4-72B134326C6F}" srcOrd="0" destOrd="0" parTransId="{C9417D73-A2E5-7B4D-8358-06B4E74BC7C6}" sibTransId="{69544D86-1256-3F48-A771-E724DB1CA2DE}"/>
    <dgm:cxn modelId="{C617C8C0-D56D-434C-974C-919F5CA85FCE}" type="presOf" srcId="{711AAEF7-EE06-A74F-94E2-FE7BB5CC08EF}" destId="{B46E4BCB-7BAA-C945-A329-7D44D749EC35}" srcOrd="0" destOrd="1" presId="urn:microsoft.com/office/officeart/2005/8/layout/hList1"/>
    <dgm:cxn modelId="{A9D691C8-BAD1-F54F-9AC0-686331A29DD9}" type="presOf" srcId="{40FCB96B-CEFE-7E4B-B6C4-72B134326C6F}" destId="{25D7E9AD-3FF4-B340-AFEC-D83943AB2430}" srcOrd="0" destOrd="0" presId="urn:microsoft.com/office/officeart/2005/8/layout/hList1"/>
    <dgm:cxn modelId="{212E4CD0-FF39-DD4A-B47A-1F0AE6D7118E}" srcId="{40FCB96B-CEFE-7E4B-B6C4-72B134326C6F}" destId="{711AAEF7-EE06-A74F-94E2-FE7BB5CC08EF}" srcOrd="1" destOrd="0" parTransId="{ECD1ADCD-25FE-444C-AF69-9877D8D116DB}" sibTransId="{6B773E1D-5061-744D-AB7E-84F87CE4918D}"/>
    <dgm:cxn modelId="{07E864E8-C7F6-BC42-A599-4B1D6A7BCBC7}" type="presOf" srcId="{AFC2EA0D-E077-6348-BA79-BA16D38530D4}" destId="{36FED3B4-8B3D-7D4C-85F3-E811FCA5BAAC}" srcOrd="0" destOrd="0" presId="urn:microsoft.com/office/officeart/2005/8/layout/hList1"/>
    <dgm:cxn modelId="{F86005AF-6F07-724F-8C1E-C96C4F86524A}" type="presParOf" srcId="{36FED3B4-8B3D-7D4C-85F3-E811FCA5BAAC}" destId="{AF89B28B-27E3-D04F-8F9C-2FEFAD162F79}" srcOrd="0" destOrd="0" presId="urn:microsoft.com/office/officeart/2005/8/layout/hList1"/>
    <dgm:cxn modelId="{DE196362-017B-5342-BA11-048C979BC968}" type="presParOf" srcId="{AF89B28B-27E3-D04F-8F9C-2FEFAD162F79}" destId="{25D7E9AD-3FF4-B340-AFEC-D83943AB2430}" srcOrd="0" destOrd="0" presId="urn:microsoft.com/office/officeart/2005/8/layout/hList1"/>
    <dgm:cxn modelId="{36F6A005-5757-D249-8A6F-FC4A78B835C1}" type="presParOf" srcId="{AF89B28B-27E3-D04F-8F9C-2FEFAD162F79}" destId="{B46E4BCB-7BAA-C945-A329-7D44D749EC3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7859FB-537D-FB4D-86DC-1559375A0870}" type="doc">
      <dgm:prSet loTypeId="urn:microsoft.com/office/officeart/2005/8/layout/hierarchy3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E857DE-14DF-4348-B91D-6B07A32100CA}">
      <dgm:prSet custT="1"/>
      <dgm:spPr/>
      <dgm:t>
        <a:bodyPr/>
        <a:lstStyle/>
        <a:p>
          <a:pPr rtl="0"/>
          <a:r>
            <a:rPr lang="zh-CN" altLang="en-US" sz="2800" b="0" dirty="0">
              <a:latin typeface="+mn-ea"/>
              <a:ea typeface="+mn-ea"/>
            </a:rPr>
            <a:t>实存储器（实存）</a:t>
          </a:r>
          <a:endParaRPr lang="en-US" sz="2800" b="0" dirty="0">
            <a:latin typeface="+mn-ea"/>
            <a:ea typeface="+mn-ea"/>
          </a:endParaRPr>
        </a:p>
      </dgm:t>
    </dgm:pt>
    <dgm:pt modelId="{B1CDA7D0-5EEB-754D-8735-96223C8C1E85}" type="parTrans" cxnId="{427B5CC2-79CD-224D-9F6B-D563C5F8D2FC}">
      <dgm:prSet/>
      <dgm:spPr/>
      <dgm:t>
        <a:bodyPr/>
        <a:lstStyle/>
        <a:p>
          <a:endParaRPr lang="en-US" b="0">
            <a:latin typeface="+mn-ea"/>
            <a:ea typeface="+mn-ea"/>
          </a:endParaRPr>
        </a:p>
      </dgm:t>
    </dgm:pt>
    <dgm:pt modelId="{9D638945-8C30-E040-B572-E076D16608C3}" type="sibTrans" cxnId="{427B5CC2-79CD-224D-9F6B-D563C5F8D2FC}">
      <dgm:prSet/>
      <dgm:spPr/>
      <dgm:t>
        <a:bodyPr/>
        <a:lstStyle/>
        <a:p>
          <a:endParaRPr lang="en-US" b="0">
            <a:latin typeface="+mn-ea"/>
            <a:ea typeface="+mn-ea"/>
          </a:endParaRPr>
        </a:p>
      </dgm:t>
    </dgm:pt>
    <dgm:pt modelId="{8F252449-EE3C-D64E-8051-BC1E354AA83D}">
      <dgm:prSet custT="1"/>
      <dgm:spPr/>
      <dgm:t>
        <a:bodyPr/>
        <a:lstStyle/>
        <a:p>
          <a:pPr rtl="0"/>
          <a:r>
            <a:rPr lang="zh-CN" altLang="en-US" sz="2400" b="0" dirty="0">
              <a:latin typeface="+mn-ea"/>
              <a:ea typeface="+mn-ea"/>
            </a:rPr>
            <a:t>主存</a:t>
          </a:r>
          <a:r>
            <a:rPr lang="en-US" sz="2400" b="0" dirty="0">
              <a:latin typeface="+mn-ea"/>
              <a:ea typeface="+mn-ea"/>
            </a:rPr>
            <a:t>, </a:t>
          </a:r>
          <a:r>
            <a:rPr lang="zh-CN" altLang="en-US" sz="2400" b="0" dirty="0">
              <a:latin typeface="+mn-ea"/>
              <a:ea typeface="+mn-ea"/>
            </a:rPr>
            <a:t>实际的物理内存</a:t>
          </a:r>
          <a:endParaRPr lang="en-US" sz="2400" b="0" dirty="0">
            <a:latin typeface="+mn-ea"/>
            <a:ea typeface="+mn-ea"/>
          </a:endParaRPr>
        </a:p>
      </dgm:t>
    </dgm:pt>
    <dgm:pt modelId="{023BD5FB-C6E0-8C4C-B8F2-61E800B01AC1}" type="parTrans" cxnId="{E92209DB-E2AF-CB4B-8054-53C33523BA4C}">
      <dgm:prSet/>
      <dgm:spPr/>
      <dgm:t>
        <a:bodyPr/>
        <a:lstStyle/>
        <a:p>
          <a:endParaRPr lang="en-US" b="0">
            <a:latin typeface="+mn-ea"/>
            <a:ea typeface="+mn-ea"/>
          </a:endParaRPr>
        </a:p>
      </dgm:t>
    </dgm:pt>
    <dgm:pt modelId="{4A373626-DB19-C640-B2F1-6E3294EAFDFB}" type="sibTrans" cxnId="{E92209DB-E2AF-CB4B-8054-53C33523BA4C}">
      <dgm:prSet/>
      <dgm:spPr/>
      <dgm:t>
        <a:bodyPr/>
        <a:lstStyle/>
        <a:p>
          <a:endParaRPr lang="en-US" b="0">
            <a:latin typeface="+mn-ea"/>
            <a:ea typeface="+mn-ea"/>
          </a:endParaRPr>
        </a:p>
      </dgm:t>
    </dgm:pt>
    <dgm:pt modelId="{1449C7A1-436E-4746-A320-3E622DC380B6}">
      <dgm:prSet custT="1"/>
      <dgm:spPr/>
      <dgm:t>
        <a:bodyPr/>
        <a:lstStyle/>
        <a:p>
          <a:pPr rtl="0"/>
          <a:r>
            <a:rPr lang="zh-CN" altLang="en-US" sz="2800" b="0" dirty="0">
              <a:latin typeface="+mn-ea"/>
              <a:ea typeface="+mn-ea"/>
            </a:rPr>
            <a:t> 虚拟内存（虚存）</a:t>
          </a:r>
          <a:endParaRPr lang="en-US" sz="3600" b="0" dirty="0">
            <a:latin typeface="+mn-ea"/>
            <a:ea typeface="+mn-ea"/>
          </a:endParaRPr>
        </a:p>
      </dgm:t>
    </dgm:pt>
    <dgm:pt modelId="{99D0015B-9991-C54E-AB72-7F0F589EE25C}" type="parTrans" cxnId="{52DAC1B0-1107-BB49-9178-24431B8E229C}">
      <dgm:prSet/>
      <dgm:spPr/>
      <dgm:t>
        <a:bodyPr/>
        <a:lstStyle/>
        <a:p>
          <a:endParaRPr lang="en-US" b="0">
            <a:latin typeface="+mn-ea"/>
            <a:ea typeface="+mn-ea"/>
          </a:endParaRPr>
        </a:p>
      </dgm:t>
    </dgm:pt>
    <dgm:pt modelId="{F4F0F1E7-BB68-C843-A4B2-BEB1A3169005}" type="sibTrans" cxnId="{52DAC1B0-1107-BB49-9178-24431B8E229C}">
      <dgm:prSet/>
      <dgm:spPr/>
      <dgm:t>
        <a:bodyPr/>
        <a:lstStyle/>
        <a:p>
          <a:endParaRPr lang="en-US" b="0">
            <a:latin typeface="+mn-ea"/>
            <a:ea typeface="+mn-ea"/>
          </a:endParaRPr>
        </a:p>
      </dgm:t>
    </dgm:pt>
    <dgm:pt modelId="{68369A64-CB91-8542-8C21-2E99583CE32E}">
      <dgm:prSet custT="1"/>
      <dgm:spPr/>
      <dgm:t>
        <a:bodyPr/>
        <a:lstStyle/>
        <a:p>
          <a:pPr rtl="0"/>
          <a:r>
            <a:rPr lang="zh-CN" altLang="en-US" sz="2400" b="0" dirty="0">
              <a:latin typeface="+mn-ea"/>
              <a:ea typeface="+mn-ea"/>
            </a:rPr>
            <a:t>磁盘上的空间</a:t>
          </a:r>
          <a:endParaRPr lang="en-US" sz="2400" b="0" dirty="0">
            <a:latin typeface="+mn-ea"/>
            <a:ea typeface="+mn-ea"/>
          </a:endParaRPr>
        </a:p>
      </dgm:t>
    </dgm:pt>
    <dgm:pt modelId="{D2FF24D7-9AF5-334B-992A-74C018C14DEA}" type="parTrans" cxnId="{032D7F8F-205B-9C49-85D4-DC3F06D6E99C}">
      <dgm:prSet/>
      <dgm:spPr/>
      <dgm:t>
        <a:bodyPr/>
        <a:lstStyle/>
        <a:p>
          <a:endParaRPr lang="en-US" b="0">
            <a:latin typeface="+mn-ea"/>
            <a:ea typeface="+mn-ea"/>
          </a:endParaRPr>
        </a:p>
      </dgm:t>
    </dgm:pt>
    <dgm:pt modelId="{B66D837D-180E-3043-A9B6-2CC0F4C0D4AB}" type="sibTrans" cxnId="{032D7F8F-205B-9C49-85D4-DC3F06D6E99C}">
      <dgm:prSet/>
      <dgm:spPr/>
      <dgm:t>
        <a:bodyPr/>
        <a:lstStyle/>
        <a:p>
          <a:endParaRPr lang="en-US" b="0">
            <a:latin typeface="+mn-ea"/>
            <a:ea typeface="+mn-ea"/>
          </a:endParaRPr>
        </a:p>
      </dgm:t>
    </dgm:pt>
    <dgm:pt modelId="{DA9F44CD-3DEE-2648-B9C1-FC414EB33E1C}">
      <dgm:prSet custT="1"/>
      <dgm:spPr/>
      <dgm:t>
        <a:bodyPr/>
        <a:lstStyle/>
        <a:p>
          <a:pPr rtl="0"/>
          <a:r>
            <a:rPr lang="zh-CN" altLang="en-US" sz="2400" b="0" dirty="0">
              <a:latin typeface="+mn-ea"/>
              <a:ea typeface="+mn-ea"/>
            </a:rPr>
            <a:t>更有效地支持并发，并能减轻用户对内存的严格限制</a:t>
          </a:r>
          <a:endParaRPr lang="en-US" sz="2400" b="0" dirty="0">
            <a:latin typeface="+mn-ea"/>
            <a:ea typeface="+mn-ea"/>
          </a:endParaRPr>
        </a:p>
      </dgm:t>
    </dgm:pt>
    <dgm:pt modelId="{22117FDD-9410-2245-9E6D-04174AC588DB}" type="parTrans" cxnId="{2195229B-4B4B-C144-8B41-2F0CB62A66E7}">
      <dgm:prSet/>
      <dgm:spPr/>
      <dgm:t>
        <a:bodyPr/>
        <a:lstStyle/>
        <a:p>
          <a:endParaRPr lang="en-US" b="0">
            <a:latin typeface="+mn-ea"/>
            <a:ea typeface="+mn-ea"/>
          </a:endParaRPr>
        </a:p>
      </dgm:t>
    </dgm:pt>
    <dgm:pt modelId="{EA65894C-3CBC-D841-A9C5-6BFBCD6B1915}" type="sibTrans" cxnId="{2195229B-4B4B-C144-8B41-2F0CB62A66E7}">
      <dgm:prSet/>
      <dgm:spPr/>
      <dgm:t>
        <a:bodyPr/>
        <a:lstStyle/>
        <a:p>
          <a:endParaRPr lang="en-US" b="0">
            <a:latin typeface="+mn-ea"/>
            <a:ea typeface="+mn-ea"/>
          </a:endParaRPr>
        </a:p>
      </dgm:t>
    </dgm:pt>
    <dgm:pt modelId="{7CC61702-3ED8-DD42-9C2A-EF411444D980}" type="pres">
      <dgm:prSet presAssocID="{817859FB-537D-FB4D-86DC-1559375A087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EDC5747-879E-D540-B957-257342313A0D}" type="pres">
      <dgm:prSet presAssocID="{E2E857DE-14DF-4348-B91D-6B07A32100CA}" presName="root" presStyleCnt="0"/>
      <dgm:spPr/>
    </dgm:pt>
    <dgm:pt modelId="{C61F2957-5176-D94C-B910-1B71312C9F5C}" type="pres">
      <dgm:prSet presAssocID="{E2E857DE-14DF-4348-B91D-6B07A32100CA}" presName="rootComposite" presStyleCnt="0"/>
      <dgm:spPr/>
    </dgm:pt>
    <dgm:pt modelId="{61631E0D-D0BE-CB43-B62C-83EFB8F80940}" type="pres">
      <dgm:prSet presAssocID="{E2E857DE-14DF-4348-B91D-6B07A32100CA}" presName="rootText" presStyleLbl="node1" presStyleIdx="0" presStyleCnt="2"/>
      <dgm:spPr/>
    </dgm:pt>
    <dgm:pt modelId="{5578A03A-E7AC-2247-8CA5-901E13739B58}" type="pres">
      <dgm:prSet presAssocID="{E2E857DE-14DF-4348-B91D-6B07A32100CA}" presName="rootConnector" presStyleLbl="node1" presStyleIdx="0" presStyleCnt="2"/>
      <dgm:spPr/>
    </dgm:pt>
    <dgm:pt modelId="{FC217D80-A9BA-8F43-B066-7668E6420C42}" type="pres">
      <dgm:prSet presAssocID="{E2E857DE-14DF-4348-B91D-6B07A32100CA}" presName="childShape" presStyleCnt="0"/>
      <dgm:spPr/>
    </dgm:pt>
    <dgm:pt modelId="{9E617053-E223-AD4D-B846-8B3F09EDFEA2}" type="pres">
      <dgm:prSet presAssocID="{023BD5FB-C6E0-8C4C-B8F2-61E800B01AC1}" presName="Name13" presStyleLbl="parChTrans1D2" presStyleIdx="0" presStyleCnt="3"/>
      <dgm:spPr/>
    </dgm:pt>
    <dgm:pt modelId="{D8BA2A55-C5C8-B047-84A4-F82365A88EC3}" type="pres">
      <dgm:prSet presAssocID="{8F252449-EE3C-D64E-8051-BC1E354AA83D}" presName="childText" presStyleLbl="bgAcc1" presStyleIdx="0" presStyleCnt="3">
        <dgm:presLayoutVars>
          <dgm:bulletEnabled val="1"/>
        </dgm:presLayoutVars>
      </dgm:prSet>
      <dgm:spPr/>
    </dgm:pt>
    <dgm:pt modelId="{870E76AD-4AB3-4F45-9C8B-BE83F1FD96BB}" type="pres">
      <dgm:prSet presAssocID="{1449C7A1-436E-4746-A320-3E622DC380B6}" presName="root" presStyleCnt="0"/>
      <dgm:spPr/>
    </dgm:pt>
    <dgm:pt modelId="{8719F07F-0A41-F44D-BE2E-3ADBFA654210}" type="pres">
      <dgm:prSet presAssocID="{1449C7A1-436E-4746-A320-3E622DC380B6}" presName="rootComposite" presStyleCnt="0"/>
      <dgm:spPr/>
    </dgm:pt>
    <dgm:pt modelId="{017134D0-DFF9-3845-AB67-F92A5FA9DE9B}" type="pres">
      <dgm:prSet presAssocID="{1449C7A1-436E-4746-A320-3E622DC380B6}" presName="rootText" presStyleLbl="node1" presStyleIdx="1" presStyleCnt="2"/>
      <dgm:spPr/>
    </dgm:pt>
    <dgm:pt modelId="{06478F6B-7F6A-5E46-9B3D-A734B7D102B9}" type="pres">
      <dgm:prSet presAssocID="{1449C7A1-436E-4746-A320-3E622DC380B6}" presName="rootConnector" presStyleLbl="node1" presStyleIdx="1" presStyleCnt="2"/>
      <dgm:spPr/>
    </dgm:pt>
    <dgm:pt modelId="{CE042C04-59AB-D348-A33A-B2EED4A9B476}" type="pres">
      <dgm:prSet presAssocID="{1449C7A1-436E-4746-A320-3E622DC380B6}" presName="childShape" presStyleCnt="0"/>
      <dgm:spPr/>
    </dgm:pt>
    <dgm:pt modelId="{B7AEB84D-AAD8-BA46-B49E-AF151B590E4E}" type="pres">
      <dgm:prSet presAssocID="{D2FF24D7-9AF5-334B-992A-74C018C14DEA}" presName="Name13" presStyleLbl="parChTrans1D2" presStyleIdx="1" presStyleCnt="3"/>
      <dgm:spPr/>
    </dgm:pt>
    <dgm:pt modelId="{B4B37434-F97A-BF4F-95EE-4DB3B66FAF0B}" type="pres">
      <dgm:prSet presAssocID="{68369A64-CB91-8542-8C21-2E99583CE32E}" presName="childText" presStyleLbl="bgAcc1" presStyleIdx="1" presStyleCnt="3" custScaleX="113681" custScaleY="64106">
        <dgm:presLayoutVars>
          <dgm:bulletEnabled val="1"/>
        </dgm:presLayoutVars>
      </dgm:prSet>
      <dgm:spPr/>
    </dgm:pt>
    <dgm:pt modelId="{AB53BA07-DF39-3E49-AC02-6A3C4C9B3CB2}" type="pres">
      <dgm:prSet presAssocID="{22117FDD-9410-2245-9E6D-04174AC588DB}" presName="Name13" presStyleLbl="parChTrans1D2" presStyleIdx="2" presStyleCnt="3"/>
      <dgm:spPr/>
    </dgm:pt>
    <dgm:pt modelId="{1EC7D058-138B-5B44-B558-2AD60A3A78E7}" type="pres">
      <dgm:prSet presAssocID="{DA9F44CD-3DEE-2648-B9C1-FC414EB33E1C}" presName="childText" presStyleLbl="bgAcc1" presStyleIdx="2" presStyleCnt="3" custScaleX="113681">
        <dgm:presLayoutVars>
          <dgm:bulletEnabled val="1"/>
        </dgm:presLayoutVars>
      </dgm:prSet>
      <dgm:spPr/>
    </dgm:pt>
  </dgm:ptLst>
  <dgm:cxnLst>
    <dgm:cxn modelId="{300AEB0A-F809-C24D-B4B3-7474D63A115B}" type="presOf" srcId="{22117FDD-9410-2245-9E6D-04174AC588DB}" destId="{AB53BA07-DF39-3E49-AC02-6A3C4C9B3CB2}" srcOrd="0" destOrd="0" presId="urn:microsoft.com/office/officeart/2005/8/layout/hierarchy3"/>
    <dgm:cxn modelId="{DFC01B15-A5E9-1247-96E4-C88B39C589A7}" type="presOf" srcId="{E2E857DE-14DF-4348-B91D-6B07A32100CA}" destId="{5578A03A-E7AC-2247-8CA5-901E13739B58}" srcOrd="1" destOrd="0" presId="urn:microsoft.com/office/officeart/2005/8/layout/hierarchy3"/>
    <dgm:cxn modelId="{C478DF2F-ED9A-E94C-93D5-3D291E3D8A0A}" type="presOf" srcId="{023BD5FB-C6E0-8C4C-B8F2-61E800B01AC1}" destId="{9E617053-E223-AD4D-B846-8B3F09EDFEA2}" srcOrd="0" destOrd="0" presId="urn:microsoft.com/office/officeart/2005/8/layout/hierarchy3"/>
    <dgm:cxn modelId="{91BBCD30-A1C3-3B46-A5D4-51E534CA848D}" type="presOf" srcId="{68369A64-CB91-8542-8C21-2E99583CE32E}" destId="{B4B37434-F97A-BF4F-95EE-4DB3B66FAF0B}" srcOrd="0" destOrd="0" presId="urn:microsoft.com/office/officeart/2005/8/layout/hierarchy3"/>
    <dgm:cxn modelId="{5E257846-92F5-7445-97EE-A50E2D6F473E}" type="presOf" srcId="{1449C7A1-436E-4746-A320-3E622DC380B6}" destId="{017134D0-DFF9-3845-AB67-F92A5FA9DE9B}" srcOrd="0" destOrd="0" presId="urn:microsoft.com/office/officeart/2005/8/layout/hierarchy3"/>
    <dgm:cxn modelId="{17B5235B-1AFC-7642-BAAA-A28B074A487F}" type="presOf" srcId="{DA9F44CD-3DEE-2648-B9C1-FC414EB33E1C}" destId="{1EC7D058-138B-5B44-B558-2AD60A3A78E7}" srcOrd="0" destOrd="0" presId="urn:microsoft.com/office/officeart/2005/8/layout/hierarchy3"/>
    <dgm:cxn modelId="{A77B4C5D-FCE2-9A4F-A1D1-A4082A72700F}" type="presOf" srcId="{E2E857DE-14DF-4348-B91D-6B07A32100CA}" destId="{61631E0D-D0BE-CB43-B62C-83EFB8F80940}" srcOrd="0" destOrd="0" presId="urn:microsoft.com/office/officeart/2005/8/layout/hierarchy3"/>
    <dgm:cxn modelId="{9A20C273-9863-504D-9E23-2CA8037755CB}" type="presOf" srcId="{1449C7A1-436E-4746-A320-3E622DC380B6}" destId="{06478F6B-7F6A-5E46-9B3D-A734B7D102B9}" srcOrd="1" destOrd="0" presId="urn:microsoft.com/office/officeart/2005/8/layout/hierarchy3"/>
    <dgm:cxn modelId="{519BE67D-4CB0-DB4F-9ECC-38ED990777A5}" type="presOf" srcId="{D2FF24D7-9AF5-334B-992A-74C018C14DEA}" destId="{B7AEB84D-AAD8-BA46-B49E-AF151B590E4E}" srcOrd="0" destOrd="0" presId="urn:microsoft.com/office/officeart/2005/8/layout/hierarchy3"/>
    <dgm:cxn modelId="{032D7F8F-205B-9C49-85D4-DC3F06D6E99C}" srcId="{1449C7A1-436E-4746-A320-3E622DC380B6}" destId="{68369A64-CB91-8542-8C21-2E99583CE32E}" srcOrd="0" destOrd="0" parTransId="{D2FF24D7-9AF5-334B-992A-74C018C14DEA}" sibTransId="{B66D837D-180E-3043-A9B6-2CC0F4C0D4AB}"/>
    <dgm:cxn modelId="{2195229B-4B4B-C144-8B41-2F0CB62A66E7}" srcId="{1449C7A1-436E-4746-A320-3E622DC380B6}" destId="{DA9F44CD-3DEE-2648-B9C1-FC414EB33E1C}" srcOrd="1" destOrd="0" parTransId="{22117FDD-9410-2245-9E6D-04174AC588DB}" sibTransId="{EA65894C-3CBC-D841-A9C5-6BFBCD6B1915}"/>
    <dgm:cxn modelId="{83675CA0-B53B-2246-8AF9-446C92ECF55B}" type="presOf" srcId="{817859FB-537D-FB4D-86DC-1559375A0870}" destId="{7CC61702-3ED8-DD42-9C2A-EF411444D980}" srcOrd="0" destOrd="0" presId="urn:microsoft.com/office/officeart/2005/8/layout/hierarchy3"/>
    <dgm:cxn modelId="{52DAC1B0-1107-BB49-9178-24431B8E229C}" srcId="{817859FB-537D-FB4D-86DC-1559375A0870}" destId="{1449C7A1-436E-4746-A320-3E622DC380B6}" srcOrd="1" destOrd="0" parTransId="{99D0015B-9991-C54E-AB72-7F0F589EE25C}" sibTransId="{F4F0F1E7-BB68-C843-A4B2-BEB1A3169005}"/>
    <dgm:cxn modelId="{427B5CC2-79CD-224D-9F6B-D563C5F8D2FC}" srcId="{817859FB-537D-FB4D-86DC-1559375A0870}" destId="{E2E857DE-14DF-4348-B91D-6B07A32100CA}" srcOrd="0" destOrd="0" parTransId="{B1CDA7D0-5EEB-754D-8735-96223C8C1E85}" sibTransId="{9D638945-8C30-E040-B572-E076D16608C3}"/>
    <dgm:cxn modelId="{9D6C04CA-503F-FB47-9EFB-866CAD6FD055}" type="presOf" srcId="{8F252449-EE3C-D64E-8051-BC1E354AA83D}" destId="{D8BA2A55-C5C8-B047-84A4-F82365A88EC3}" srcOrd="0" destOrd="0" presId="urn:microsoft.com/office/officeart/2005/8/layout/hierarchy3"/>
    <dgm:cxn modelId="{E92209DB-E2AF-CB4B-8054-53C33523BA4C}" srcId="{E2E857DE-14DF-4348-B91D-6B07A32100CA}" destId="{8F252449-EE3C-D64E-8051-BC1E354AA83D}" srcOrd="0" destOrd="0" parTransId="{023BD5FB-C6E0-8C4C-B8F2-61E800B01AC1}" sibTransId="{4A373626-DB19-C640-B2F1-6E3294EAFDFB}"/>
    <dgm:cxn modelId="{00DCF6DA-5F98-6342-8202-1563A2DEB8A8}" type="presParOf" srcId="{7CC61702-3ED8-DD42-9C2A-EF411444D980}" destId="{1EDC5747-879E-D540-B957-257342313A0D}" srcOrd="0" destOrd="0" presId="urn:microsoft.com/office/officeart/2005/8/layout/hierarchy3"/>
    <dgm:cxn modelId="{C9BB3C0D-602D-744B-BC62-B2FFDF5B3557}" type="presParOf" srcId="{1EDC5747-879E-D540-B957-257342313A0D}" destId="{C61F2957-5176-D94C-B910-1B71312C9F5C}" srcOrd="0" destOrd="0" presId="urn:microsoft.com/office/officeart/2005/8/layout/hierarchy3"/>
    <dgm:cxn modelId="{80FCA071-B9FD-DC4B-9EDB-1E1AE6A5BD02}" type="presParOf" srcId="{C61F2957-5176-D94C-B910-1B71312C9F5C}" destId="{61631E0D-D0BE-CB43-B62C-83EFB8F80940}" srcOrd="0" destOrd="0" presId="urn:microsoft.com/office/officeart/2005/8/layout/hierarchy3"/>
    <dgm:cxn modelId="{C7F00931-1DF3-F749-B77F-4096D4F3709E}" type="presParOf" srcId="{C61F2957-5176-D94C-B910-1B71312C9F5C}" destId="{5578A03A-E7AC-2247-8CA5-901E13739B58}" srcOrd="1" destOrd="0" presId="urn:microsoft.com/office/officeart/2005/8/layout/hierarchy3"/>
    <dgm:cxn modelId="{15B57366-231E-344E-BEB8-209DA2C0F946}" type="presParOf" srcId="{1EDC5747-879E-D540-B957-257342313A0D}" destId="{FC217D80-A9BA-8F43-B066-7668E6420C42}" srcOrd="1" destOrd="0" presId="urn:microsoft.com/office/officeart/2005/8/layout/hierarchy3"/>
    <dgm:cxn modelId="{855D446D-49A8-7A47-A61E-CA12FA1CD4A0}" type="presParOf" srcId="{FC217D80-A9BA-8F43-B066-7668E6420C42}" destId="{9E617053-E223-AD4D-B846-8B3F09EDFEA2}" srcOrd="0" destOrd="0" presId="urn:microsoft.com/office/officeart/2005/8/layout/hierarchy3"/>
    <dgm:cxn modelId="{5F899EEE-2F04-4546-9BBD-2DB39FA3860E}" type="presParOf" srcId="{FC217D80-A9BA-8F43-B066-7668E6420C42}" destId="{D8BA2A55-C5C8-B047-84A4-F82365A88EC3}" srcOrd="1" destOrd="0" presId="urn:microsoft.com/office/officeart/2005/8/layout/hierarchy3"/>
    <dgm:cxn modelId="{54BDF6C5-A757-0E4F-829F-82D3E0D2644E}" type="presParOf" srcId="{7CC61702-3ED8-DD42-9C2A-EF411444D980}" destId="{870E76AD-4AB3-4F45-9C8B-BE83F1FD96BB}" srcOrd="1" destOrd="0" presId="urn:microsoft.com/office/officeart/2005/8/layout/hierarchy3"/>
    <dgm:cxn modelId="{79C059A7-9C1C-FD4A-8CC9-8DE0611F5092}" type="presParOf" srcId="{870E76AD-4AB3-4F45-9C8B-BE83F1FD96BB}" destId="{8719F07F-0A41-F44D-BE2E-3ADBFA654210}" srcOrd="0" destOrd="0" presId="urn:microsoft.com/office/officeart/2005/8/layout/hierarchy3"/>
    <dgm:cxn modelId="{14125F55-F586-DE4E-AB2F-7212F1154115}" type="presParOf" srcId="{8719F07F-0A41-F44D-BE2E-3ADBFA654210}" destId="{017134D0-DFF9-3845-AB67-F92A5FA9DE9B}" srcOrd="0" destOrd="0" presId="urn:microsoft.com/office/officeart/2005/8/layout/hierarchy3"/>
    <dgm:cxn modelId="{051D3737-427D-F146-BE7E-DCEBC43C0B8C}" type="presParOf" srcId="{8719F07F-0A41-F44D-BE2E-3ADBFA654210}" destId="{06478F6B-7F6A-5E46-9B3D-A734B7D102B9}" srcOrd="1" destOrd="0" presId="urn:microsoft.com/office/officeart/2005/8/layout/hierarchy3"/>
    <dgm:cxn modelId="{3B4E5CB8-D68D-744C-9ACA-A5A30D6FE557}" type="presParOf" srcId="{870E76AD-4AB3-4F45-9C8B-BE83F1FD96BB}" destId="{CE042C04-59AB-D348-A33A-B2EED4A9B476}" srcOrd="1" destOrd="0" presId="urn:microsoft.com/office/officeart/2005/8/layout/hierarchy3"/>
    <dgm:cxn modelId="{47BC1F9A-E5C3-484C-A627-7DC12C20534B}" type="presParOf" srcId="{CE042C04-59AB-D348-A33A-B2EED4A9B476}" destId="{B7AEB84D-AAD8-BA46-B49E-AF151B590E4E}" srcOrd="0" destOrd="0" presId="urn:microsoft.com/office/officeart/2005/8/layout/hierarchy3"/>
    <dgm:cxn modelId="{8DB98703-0755-0247-89BF-4C3A66F1DE52}" type="presParOf" srcId="{CE042C04-59AB-D348-A33A-B2EED4A9B476}" destId="{B4B37434-F97A-BF4F-95EE-4DB3B66FAF0B}" srcOrd="1" destOrd="0" presId="urn:microsoft.com/office/officeart/2005/8/layout/hierarchy3"/>
    <dgm:cxn modelId="{77197D4D-D1A1-4446-88D3-9C897A9C6E8D}" type="presParOf" srcId="{CE042C04-59AB-D348-A33A-B2EED4A9B476}" destId="{AB53BA07-DF39-3E49-AC02-6A3C4C9B3CB2}" srcOrd="2" destOrd="0" presId="urn:microsoft.com/office/officeart/2005/8/layout/hierarchy3"/>
    <dgm:cxn modelId="{EC788754-5FA3-0D4A-9D54-FC892ED6D78D}" type="presParOf" srcId="{CE042C04-59AB-D348-A33A-B2EED4A9B476}" destId="{1EC7D058-138B-5B44-B558-2AD60A3A78E7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5E42422-30B8-7145-AC45-A97345BECA97}" type="doc">
      <dgm:prSet loTypeId="urn:microsoft.com/office/officeart/2005/8/layout/radial6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E5BBEE-220B-D443-BE6C-37118C441C07}">
      <dgm:prSet/>
      <dgm:spPr/>
      <dgm:t>
        <a:bodyPr/>
        <a:lstStyle/>
        <a:p>
          <a:pPr rtl="0"/>
          <a:r>
            <a:rPr lang="zh-CN" altLang="en-US" dirty="0"/>
            <a:t>处理器的大部分时间都用于交换而非执行指令</a:t>
          </a:r>
          <a:endParaRPr lang="en-US" dirty="0"/>
        </a:p>
      </dgm:t>
    </dgm:pt>
    <dgm:pt modelId="{9B2380A5-65EC-E142-9220-E61D3A3D0548}" type="parTrans" cxnId="{E0F565FC-4162-DC41-83C3-F43DCF020C2B}">
      <dgm:prSet/>
      <dgm:spPr/>
      <dgm:t>
        <a:bodyPr/>
        <a:lstStyle/>
        <a:p>
          <a:endParaRPr lang="en-US"/>
        </a:p>
      </dgm:t>
    </dgm:pt>
    <dgm:pt modelId="{3CC8AAAC-E7C2-9142-9DFE-FD06660832E6}" type="sibTrans" cxnId="{E0F565FC-4162-DC41-83C3-F43DCF020C2B}">
      <dgm:prSet/>
      <dgm:spPr/>
      <dgm:t>
        <a:bodyPr/>
        <a:lstStyle/>
        <a:p>
          <a:endParaRPr lang="en-US"/>
        </a:p>
      </dgm:t>
    </dgm:pt>
    <dgm:pt modelId="{C6D5CAE6-89A9-A847-9C0C-17D39BB401D3}">
      <dgm:prSet/>
      <dgm:spPr/>
      <dgm:t>
        <a:bodyPr/>
        <a:lstStyle/>
        <a:p>
          <a:pPr rtl="0"/>
          <a:r>
            <a:rPr lang="zh-CN" altLang="en-US" dirty="0"/>
            <a:t>为了避免这种情况，操作系统试图根据最近的历史来猜测将来最可能用到的块</a:t>
          </a:r>
          <a:endParaRPr lang="en-US" dirty="0"/>
        </a:p>
      </dgm:t>
    </dgm:pt>
    <dgm:pt modelId="{1841C1C7-1EA6-F34E-ACB9-3F7354DCA307}" type="parTrans" cxnId="{EAB2EF60-2301-5548-BCF3-98905A1C328C}">
      <dgm:prSet/>
      <dgm:spPr/>
      <dgm:t>
        <a:bodyPr/>
        <a:lstStyle/>
        <a:p>
          <a:endParaRPr lang="en-US"/>
        </a:p>
      </dgm:t>
    </dgm:pt>
    <dgm:pt modelId="{32217BDA-0801-A44B-80AA-3F713413AB4B}" type="sibTrans" cxnId="{EAB2EF60-2301-5548-BCF3-98905A1C328C}">
      <dgm:prSet/>
      <dgm:spPr/>
      <dgm:t>
        <a:bodyPr/>
        <a:lstStyle/>
        <a:p>
          <a:endParaRPr lang="en-US"/>
        </a:p>
      </dgm:t>
    </dgm:pt>
    <dgm:pt modelId="{A92384D2-D1EF-384B-B06B-28D1EA834699}" type="pres">
      <dgm:prSet presAssocID="{F5E42422-30B8-7145-AC45-A97345BECA97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5DECD05-97D0-2848-845E-9EF3FF2F3AC3}" type="pres">
      <dgm:prSet presAssocID="{7FE5BBEE-220B-D443-BE6C-37118C441C07}" presName="centerShape" presStyleLbl="node0" presStyleIdx="0" presStyleCnt="1" custScaleX="122903" custScaleY="122902" custLinFactNeighborX="20531" custLinFactNeighborY="20089"/>
      <dgm:spPr/>
    </dgm:pt>
    <dgm:pt modelId="{F6A246D8-D41F-0441-BDEE-6B863BD8F125}" type="pres">
      <dgm:prSet presAssocID="{C6D5CAE6-89A9-A847-9C0C-17D39BB401D3}" presName="oneComp" presStyleCnt="0"/>
      <dgm:spPr/>
    </dgm:pt>
    <dgm:pt modelId="{4370057F-3C2D-4B46-A4AF-491C00B3268F}" type="pres">
      <dgm:prSet presAssocID="{C6D5CAE6-89A9-A847-9C0C-17D39BB401D3}" presName="dummyConnPt" presStyleCnt="0"/>
      <dgm:spPr/>
    </dgm:pt>
    <dgm:pt modelId="{0DE334B6-6615-2A4A-9DE0-59A931F2AE22}" type="pres">
      <dgm:prSet presAssocID="{C6D5CAE6-89A9-A847-9C0C-17D39BB401D3}" presName="oneNode" presStyleLbl="node1" presStyleIdx="0" presStyleCnt="1" custScaleX="202921" custScaleY="196320" custLinFactX="35775" custLinFactNeighborX="100000" custLinFactNeighborY="59410">
        <dgm:presLayoutVars>
          <dgm:bulletEnabled val="1"/>
        </dgm:presLayoutVars>
      </dgm:prSet>
      <dgm:spPr/>
    </dgm:pt>
    <dgm:pt modelId="{12C24D3B-17D8-DC4C-AEB8-15E069D13B1D}" type="pres">
      <dgm:prSet presAssocID="{C6D5CAE6-89A9-A847-9C0C-17D39BB401D3}" presName="dummya" presStyleCnt="0"/>
      <dgm:spPr/>
    </dgm:pt>
    <dgm:pt modelId="{D26502E6-7618-BF42-A8E3-6F4B3C9FEDE3}" type="pres">
      <dgm:prSet presAssocID="{C6D5CAE6-89A9-A847-9C0C-17D39BB401D3}" presName="dummyb" presStyleCnt="0"/>
      <dgm:spPr/>
    </dgm:pt>
    <dgm:pt modelId="{7E7B9BC0-E8AD-D348-9FAB-6FBAFC47FB3B}" type="pres">
      <dgm:prSet presAssocID="{C6D5CAE6-89A9-A847-9C0C-17D39BB401D3}" presName="dummyc" presStyleCnt="0"/>
      <dgm:spPr/>
    </dgm:pt>
    <dgm:pt modelId="{27C19F38-3CF5-3C43-BEA1-8B8F89394CDE}" type="pres">
      <dgm:prSet presAssocID="{32217BDA-0801-A44B-80AA-3F713413AB4B}" presName="singleconn" presStyleLbl="sibTrans2D1" presStyleIdx="0" presStyleCnt="1" custScaleX="77073" custScaleY="77073" custLinFactNeighborX="20686" custLinFactNeighborY="20253"/>
      <dgm:spPr/>
    </dgm:pt>
  </dgm:ptLst>
  <dgm:cxnLst>
    <dgm:cxn modelId="{8A1E2F07-C9B6-144D-AB42-C88CFE41A953}" type="presOf" srcId="{C6D5CAE6-89A9-A847-9C0C-17D39BB401D3}" destId="{0DE334B6-6615-2A4A-9DE0-59A931F2AE22}" srcOrd="0" destOrd="0" presId="urn:microsoft.com/office/officeart/2005/8/layout/radial6"/>
    <dgm:cxn modelId="{EAB2EF60-2301-5548-BCF3-98905A1C328C}" srcId="{7FE5BBEE-220B-D443-BE6C-37118C441C07}" destId="{C6D5CAE6-89A9-A847-9C0C-17D39BB401D3}" srcOrd="0" destOrd="0" parTransId="{1841C1C7-1EA6-F34E-ACB9-3F7354DCA307}" sibTransId="{32217BDA-0801-A44B-80AA-3F713413AB4B}"/>
    <dgm:cxn modelId="{F0CB9C74-C802-8D4B-8956-A969A6FE380A}" type="presOf" srcId="{7FE5BBEE-220B-D443-BE6C-37118C441C07}" destId="{C5DECD05-97D0-2848-845E-9EF3FF2F3AC3}" srcOrd="0" destOrd="0" presId="urn:microsoft.com/office/officeart/2005/8/layout/radial6"/>
    <dgm:cxn modelId="{5999F1C2-D0B5-424C-A60F-90A97D93AC96}" type="presOf" srcId="{32217BDA-0801-A44B-80AA-3F713413AB4B}" destId="{27C19F38-3CF5-3C43-BEA1-8B8F89394CDE}" srcOrd="0" destOrd="0" presId="urn:microsoft.com/office/officeart/2005/8/layout/radial6"/>
    <dgm:cxn modelId="{89EAFDCF-B76F-154E-A388-B8569949A8E7}" type="presOf" srcId="{F5E42422-30B8-7145-AC45-A97345BECA97}" destId="{A92384D2-D1EF-384B-B06B-28D1EA834699}" srcOrd="0" destOrd="0" presId="urn:microsoft.com/office/officeart/2005/8/layout/radial6"/>
    <dgm:cxn modelId="{E0F565FC-4162-DC41-83C3-F43DCF020C2B}" srcId="{F5E42422-30B8-7145-AC45-A97345BECA97}" destId="{7FE5BBEE-220B-D443-BE6C-37118C441C07}" srcOrd="0" destOrd="0" parTransId="{9B2380A5-65EC-E142-9220-E61D3A3D0548}" sibTransId="{3CC8AAAC-E7C2-9142-9DFE-FD06660832E6}"/>
    <dgm:cxn modelId="{A7089D51-CE92-1B43-AA8D-745890C0C125}" type="presParOf" srcId="{A92384D2-D1EF-384B-B06B-28D1EA834699}" destId="{C5DECD05-97D0-2848-845E-9EF3FF2F3AC3}" srcOrd="0" destOrd="0" presId="urn:microsoft.com/office/officeart/2005/8/layout/radial6"/>
    <dgm:cxn modelId="{2CD4A523-AEEF-9B41-8279-7CD3204B18BF}" type="presParOf" srcId="{A92384D2-D1EF-384B-B06B-28D1EA834699}" destId="{F6A246D8-D41F-0441-BDEE-6B863BD8F125}" srcOrd="1" destOrd="0" presId="urn:microsoft.com/office/officeart/2005/8/layout/radial6"/>
    <dgm:cxn modelId="{7B49BA77-7EF0-A44C-9E33-B502E49350C9}" type="presParOf" srcId="{F6A246D8-D41F-0441-BDEE-6B863BD8F125}" destId="{4370057F-3C2D-4B46-A4AF-491C00B3268F}" srcOrd="0" destOrd="0" presId="urn:microsoft.com/office/officeart/2005/8/layout/radial6"/>
    <dgm:cxn modelId="{249E36D8-A025-6B4B-ACDA-08E316FD54FF}" type="presParOf" srcId="{F6A246D8-D41F-0441-BDEE-6B863BD8F125}" destId="{0DE334B6-6615-2A4A-9DE0-59A931F2AE22}" srcOrd="1" destOrd="0" presId="urn:microsoft.com/office/officeart/2005/8/layout/radial6"/>
    <dgm:cxn modelId="{454152A4-89AF-2841-8555-D4C7A35FD57D}" type="presParOf" srcId="{A92384D2-D1EF-384B-B06B-28D1EA834699}" destId="{12C24D3B-17D8-DC4C-AEB8-15E069D13B1D}" srcOrd="2" destOrd="0" presId="urn:microsoft.com/office/officeart/2005/8/layout/radial6"/>
    <dgm:cxn modelId="{19291B55-35C3-2644-8CE0-A1B876B9C7C4}" type="presParOf" srcId="{A92384D2-D1EF-384B-B06B-28D1EA834699}" destId="{D26502E6-7618-BF42-A8E3-6F4B3C9FEDE3}" srcOrd="3" destOrd="0" presId="urn:microsoft.com/office/officeart/2005/8/layout/radial6"/>
    <dgm:cxn modelId="{BD54A4ED-AEE0-6643-9172-CE4CCFD95012}" type="presParOf" srcId="{A92384D2-D1EF-384B-B06B-28D1EA834699}" destId="{7E7B9BC0-E8AD-D348-9FAB-6FBAFC47FB3B}" srcOrd="4" destOrd="0" presId="urn:microsoft.com/office/officeart/2005/8/layout/radial6"/>
    <dgm:cxn modelId="{9934FC69-B85B-DD47-802C-7FD2AE13D695}" type="presParOf" srcId="{A92384D2-D1EF-384B-B06B-28D1EA834699}" destId="{27C19F38-3CF5-3C43-BEA1-8B8F89394CDE}" srcOrd="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F58F8B2-7872-9E4E-90DA-7B126D32FF5F}" type="doc">
      <dgm:prSet loTypeId="urn:microsoft.com/office/officeart/2005/8/layout/process5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A2BFC9-1C0A-AC47-AD8D-2D85C6286E21}">
      <dgm:prSet phldrT="[Text]"/>
      <dgm:spPr>
        <a:solidFill>
          <a:schemeClr val="accent6"/>
        </a:solidFill>
      </dgm:spPr>
      <dgm:t>
        <a:bodyPr/>
        <a:lstStyle/>
        <a:p>
          <a:r>
            <a:rPr lang="zh-CN" altLang="en-US" dirty="0"/>
            <a:t>页尺寸的设计问题与物理内存的大小和程序大小有关</a:t>
          </a:r>
          <a:endParaRPr lang="en-US" dirty="0"/>
        </a:p>
      </dgm:t>
    </dgm:pt>
    <dgm:pt modelId="{98F867BF-B820-FE41-AACE-B9B6F2193D07}" type="parTrans" cxnId="{2DA96651-2D82-9B4E-A2AD-01D268D02B59}">
      <dgm:prSet/>
      <dgm:spPr/>
      <dgm:t>
        <a:bodyPr/>
        <a:lstStyle/>
        <a:p>
          <a:endParaRPr lang="en-US"/>
        </a:p>
      </dgm:t>
    </dgm:pt>
    <dgm:pt modelId="{29D2AD5B-2C72-244E-B310-81D2127838F2}" type="sibTrans" cxnId="{2DA96651-2D82-9B4E-A2AD-01D268D02B59}">
      <dgm:prSet/>
      <dgm:spPr>
        <a:solidFill>
          <a:schemeClr val="accent4"/>
        </a:solidFill>
      </dgm:spPr>
      <dgm:t>
        <a:bodyPr/>
        <a:lstStyle/>
        <a:p>
          <a:endParaRPr lang="en-US"/>
        </a:p>
      </dgm:t>
    </dgm:pt>
    <dgm:pt modelId="{F6EBADCB-2FF1-C542-B00C-568974D5920D}">
      <dgm:prSet/>
      <dgm:spPr/>
      <dgm:t>
        <a:bodyPr/>
        <a:lstStyle/>
        <a:p>
          <a:r>
            <a:rPr lang="zh-CN" altLang="en-US" dirty="0"/>
            <a:t>当内存空间变大时，应用程序使用的地址空间也相应增长</a:t>
          </a:r>
          <a:endParaRPr lang="en-US" dirty="0"/>
        </a:p>
      </dgm:t>
    </dgm:pt>
    <dgm:pt modelId="{C679C2A4-8A82-7549-8D49-5963B5511CE7}" type="parTrans" cxnId="{3764A845-D10B-864C-A753-978E248DD407}">
      <dgm:prSet/>
      <dgm:spPr/>
      <dgm:t>
        <a:bodyPr/>
        <a:lstStyle/>
        <a:p>
          <a:endParaRPr lang="en-US"/>
        </a:p>
      </dgm:t>
    </dgm:pt>
    <dgm:pt modelId="{A466907B-4D09-B240-AEBA-39BE822BB331}" type="sibTrans" cxnId="{3764A845-D10B-864C-A753-978E248DD407}">
      <dgm:prSet/>
      <dgm:spPr>
        <a:solidFill>
          <a:schemeClr val="accent4"/>
        </a:solidFill>
      </dgm:spPr>
      <dgm:t>
        <a:bodyPr/>
        <a:lstStyle/>
        <a:p>
          <a:endParaRPr lang="en-US"/>
        </a:p>
      </dgm:t>
    </dgm:pt>
    <dgm:pt modelId="{D58092BF-AF65-A147-B76C-262FAB168C60}">
      <dgm:prSet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zh-CN" altLang="en-US" dirty="0"/>
            <a:t>在应用程序变得越来越复杂的</a:t>
          </a:r>
          <a:r>
            <a:rPr lang="zh-CN" altLang="en-US" dirty="0">
              <a:solidFill>
                <a:schemeClr val="bg1"/>
              </a:solidFill>
            </a:rPr>
            <a:t>个人计算机上最为明</a:t>
          </a:r>
          <a:r>
            <a:rPr lang="zh-CN" altLang="en-US" dirty="0"/>
            <a:t>显</a:t>
          </a:r>
          <a:endParaRPr lang="en-US" dirty="0"/>
        </a:p>
      </dgm:t>
    </dgm:pt>
    <dgm:pt modelId="{C4BEAAFC-F54F-AC4D-88B3-2996F8739270}" type="parTrans" cxnId="{D7714FB0-AA90-6741-9A87-31F041788044}">
      <dgm:prSet/>
      <dgm:spPr/>
      <dgm:t>
        <a:bodyPr/>
        <a:lstStyle/>
        <a:p>
          <a:endParaRPr lang="en-US"/>
        </a:p>
      </dgm:t>
    </dgm:pt>
    <dgm:pt modelId="{12FCA9A0-C99C-4E48-982F-533B82CBDC7A}" type="sibTrans" cxnId="{D7714FB0-AA90-6741-9A87-31F041788044}">
      <dgm:prSet/>
      <dgm:spPr/>
      <dgm:t>
        <a:bodyPr/>
        <a:lstStyle/>
        <a:p>
          <a:endParaRPr lang="en-US"/>
        </a:p>
      </dgm:t>
    </dgm:pt>
    <dgm:pt modelId="{C9273ED0-D15D-FE4C-A580-AE872E02ACC8}" type="pres">
      <dgm:prSet presAssocID="{8F58F8B2-7872-9E4E-90DA-7B126D32FF5F}" presName="diagram" presStyleCnt="0">
        <dgm:presLayoutVars>
          <dgm:dir/>
          <dgm:resizeHandles val="exact"/>
        </dgm:presLayoutVars>
      </dgm:prSet>
      <dgm:spPr/>
    </dgm:pt>
    <dgm:pt modelId="{B093AF8C-04B1-4C43-A35A-CF4B8C66A757}" type="pres">
      <dgm:prSet presAssocID="{70A2BFC9-1C0A-AC47-AD8D-2D85C6286E21}" presName="node" presStyleLbl="node1" presStyleIdx="0" presStyleCnt="3" custLinFactNeighborX="20653" custLinFactNeighborY="6559">
        <dgm:presLayoutVars>
          <dgm:bulletEnabled val="1"/>
        </dgm:presLayoutVars>
      </dgm:prSet>
      <dgm:spPr/>
    </dgm:pt>
    <dgm:pt modelId="{694744F4-F30A-864A-A98E-CF18F2203F85}" type="pres">
      <dgm:prSet presAssocID="{29D2AD5B-2C72-244E-B310-81D2127838F2}" presName="sibTrans" presStyleLbl="sibTrans2D1" presStyleIdx="0" presStyleCnt="2" custAng="21563991" custScaleX="155268" custLinFactNeighborX="6860" custLinFactNeighborY="-10096"/>
      <dgm:spPr/>
    </dgm:pt>
    <dgm:pt modelId="{8A3F7808-5749-C642-A5CA-D6A57AA2FE9E}" type="pres">
      <dgm:prSet presAssocID="{29D2AD5B-2C72-244E-B310-81D2127838F2}" presName="connectorText" presStyleLbl="sibTrans2D1" presStyleIdx="0" presStyleCnt="2"/>
      <dgm:spPr/>
    </dgm:pt>
    <dgm:pt modelId="{30B20897-C5C0-5742-B563-9436CE25342C}" type="pres">
      <dgm:prSet presAssocID="{F6EBADCB-2FF1-C542-B00C-568974D5920D}" presName="node" presStyleLbl="node1" presStyleIdx="1" presStyleCnt="3" custLinFactNeighborX="7543" custLinFactNeighborY="8717">
        <dgm:presLayoutVars>
          <dgm:bulletEnabled val="1"/>
        </dgm:presLayoutVars>
      </dgm:prSet>
      <dgm:spPr/>
    </dgm:pt>
    <dgm:pt modelId="{7C5C0815-BD42-D14E-93BD-94621EF68706}" type="pres">
      <dgm:prSet presAssocID="{A466907B-4D09-B240-AEBA-39BE822BB331}" presName="sibTrans" presStyleLbl="sibTrans2D1" presStyleIdx="1" presStyleCnt="2" custAng="0" custScaleX="157217" custLinFactNeighborX="9716" custLinFactNeighborY="-12736"/>
      <dgm:spPr/>
    </dgm:pt>
    <dgm:pt modelId="{9CF83016-17B9-754E-90A3-D0DDEFD9D0A0}" type="pres">
      <dgm:prSet presAssocID="{A466907B-4D09-B240-AEBA-39BE822BB331}" presName="connectorText" presStyleLbl="sibTrans2D1" presStyleIdx="1" presStyleCnt="2"/>
      <dgm:spPr/>
    </dgm:pt>
    <dgm:pt modelId="{6F9D6D64-A141-6943-9325-D1CEA017D105}" type="pres">
      <dgm:prSet presAssocID="{D58092BF-AF65-A147-B76C-262FAB168C60}" presName="node" presStyleLbl="node1" presStyleIdx="2" presStyleCnt="3" custLinFactNeighborX="-5899" custLinFactNeighborY="8717">
        <dgm:presLayoutVars>
          <dgm:bulletEnabled val="1"/>
        </dgm:presLayoutVars>
      </dgm:prSet>
      <dgm:spPr/>
    </dgm:pt>
  </dgm:ptLst>
  <dgm:cxnLst>
    <dgm:cxn modelId="{4DA72501-A88F-3B48-A2AF-970498C778D9}" type="presOf" srcId="{A466907B-4D09-B240-AEBA-39BE822BB331}" destId="{7C5C0815-BD42-D14E-93BD-94621EF68706}" srcOrd="0" destOrd="0" presId="urn:microsoft.com/office/officeart/2005/8/layout/process5"/>
    <dgm:cxn modelId="{C87CB93B-61A9-EF43-96D4-F437D13CC4A2}" type="presOf" srcId="{29D2AD5B-2C72-244E-B310-81D2127838F2}" destId="{694744F4-F30A-864A-A98E-CF18F2203F85}" srcOrd="0" destOrd="0" presId="urn:microsoft.com/office/officeart/2005/8/layout/process5"/>
    <dgm:cxn modelId="{3764A845-D10B-864C-A753-978E248DD407}" srcId="{8F58F8B2-7872-9E4E-90DA-7B126D32FF5F}" destId="{F6EBADCB-2FF1-C542-B00C-568974D5920D}" srcOrd="1" destOrd="0" parTransId="{C679C2A4-8A82-7549-8D49-5963B5511CE7}" sibTransId="{A466907B-4D09-B240-AEBA-39BE822BB331}"/>
    <dgm:cxn modelId="{2DA96651-2D82-9B4E-A2AD-01D268D02B59}" srcId="{8F58F8B2-7872-9E4E-90DA-7B126D32FF5F}" destId="{70A2BFC9-1C0A-AC47-AD8D-2D85C6286E21}" srcOrd="0" destOrd="0" parTransId="{98F867BF-B820-FE41-AACE-B9B6F2193D07}" sibTransId="{29D2AD5B-2C72-244E-B310-81D2127838F2}"/>
    <dgm:cxn modelId="{C55E2891-A566-AB4D-BA16-D68AF9E2614D}" type="presOf" srcId="{F6EBADCB-2FF1-C542-B00C-568974D5920D}" destId="{30B20897-C5C0-5742-B563-9436CE25342C}" srcOrd="0" destOrd="0" presId="urn:microsoft.com/office/officeart/2005/8/layout/process5"/>
    <dgm:cxn modelId="{FBA91BAE-17AD-F841-BD74-0364E00F1EFC}" type="presOf" srcId="{A466907B-4D09-B240-AEBA-39BE822BB331}" destId="{9CF83016-17B9-754E-90A3-D0DDEFD9D0A0}" srcOrd="1" destOrd="0" presId="urn:microsoft.com/office/officeart/2005/8/layout/process5"/>
    <dgm:cxn modelId="{D7714FB0-AA90-6741-9A87-31F041788044}" srcId="{8F58F8B2-7872-9E4E-90DA-7B126D32FF5F}" destId="{D58092BF-AF65-A147-B76C-262FAB168C60}" srcOrd="2" destOrd="0" parTransId="{C4BEAAFC-F54F-AC4D-88B3-2996F8739270}" sibTransId="{12FCA9A0-C99C-4E48-982F-533B82CBDC7A}"/>
    <dgm:cxn modelId="{39D3A9B8-F14A-6A47-B2FA-D58403BBAB5A}" type="presOf" srcId="{D58092BF-AF65-A147-B76C-262FAB168C60}" destId="{6F9D6D64-A141-6943-9325-D1CEA017D105}" srcOrd="0" destOrd="0" presId="urn:microsoft.com/office/officeart/2005/8/layout/process5"/>
    <dgm:cxn modelId="{6CC20FDB-6160-DF4D-AD51-F00C18042DEC}" type="presOf" srcId="{70A2BFC9-1C0A-AC47-AD8D-2D85C6286E21}" destId="{B093AF8C-04B1-4C43-A35A-CF4B8C66A757}" srcOrd="0" destOrd="0" presId="urn:microsoft.com/office/officeart/2005/8/layout/process5"/>
    <dgm:cxn modelId="{9347C9EA-3FA9-2346-9612-F66227A53D62}" type="presOf" srcId="{29D2AD5B-2C72-244E-B310-81D2127838F2}" destId="{8A3F7808-5749-C642-A5CA-D6A57AA2FE9E}" srcOrd="1" destOrd="0" presId="urn:microsoft.com/office/officeart/2005/8/layout/process5"/>
    <dgm:cxn modelId="{EBA45EFD-28F7-5C46-A133-4F905250477F}" type="presOf" srcId="{8F58F8B2-7872-9E4E-90DA-7B126D32FF5F}" destId="{C9273ED0-D15D-FE4C-A580-AE872E02ACC8}" srcOrd="0" destOrd="0" presId="urn:microsoft.com/office/officeart/2005/8/layout/process5"/>
    <dgm:cxn modelId="{BA3A9DE5-481F-1A47-8DC1-0111F1D357E8}" type="presParOf" srcId="{C9273ED0-D15D-FE4C-A580-AE872E02ACC8}" destId="{B093AF8C-04B1-4C43-A35A-CF4B8C66A757}" srcOrd="0" destOrd="0" presId="urn:microsoft.com/office/officeart/2005/8/layout/process5"/>
    <dgm:cxn modelId="{EE99982D-EF1A-3641-950E-FAE11E879769}" type="presParOf" srcId="{C9273ED0-D15D-FE4C-A580-AE872E02ACC8}" destId="{694744F4-F30A-864A-A98E-CF18F2203F85}" srcOrd="1" destOrd="0" presId="urn:microsoft.com/office/officeart/2005/8/layout/process5"/>
    <dgm:cxn modelId="{9D30C8A4-7018-764D-A3B1-322828C8E870}" type="presParOf" srcId="{694744F4-F30A-864A-A98E-CF18F2203F85}" destId="{8A3F7808-5749-C642-A5CA-D6A57AA2FE9E}" srcOrd="0" destOrd="0" presId="urn:microsoft.com/office/officeart/2005/8/layout/process5"/>
    <dgm:cxn modelId="{9D52037B-FE1C-B143-A956-9CEDFD6558E6}" type="presParOf" srcId="{C9273ED0-D15D-FE4C-A580-AE872E02ACC8}" destId="{30B20897-C5C0-5742-B563-9436CE25342C}" srcOrd="2" destOrd="0" presId="urn:microsoft.com/office/officeart/2005/8/layout/process5"/>
    <dgm:cxn modelId="{AC02C07F-181C-7C42-A542-B51EA5EA19E7}" type="presParOf" srcId="{C9273ED0-D15D-FE4C-A580-AE872E02ACC8}" destId="{7C5C0815-BD42-D14E-93BD-94621EF68706}" srcOrd="3" destOrd="0" presId="urn:microsoft.com/office/officeart/2005/8/layout/process5"/>
    <dgm:cxn modelId="{E62E1A8D-D3CF-8C40-AE52-47C81826DB1A}" type="presParOf" srcId="{7C5C0815-BD42-D14E-93BD-94621EF68706}" destId="{9CF83016-17B9-754E-90A3-D0DDEFD9D0A0}" srcOrd="0" destOrd="0" presId="urn:microsoft.com/office/officeart/2005/8/layout/process5"/>
    <dgm:cxn modelId="{513E07BE-7AEA-974B-9A6C-4919A650BA2F}" type="presParOf" srcId="{C9273ED0-D15D-FE4C-A580-AE872E02ACC8}" destId="{6F9D6D64-A141-6943-9325-D1CEA017D105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B0F948F-59C5-504A-A819-C3222257C0AD}" type="doc">
      <dgm:prSet loTypeId="urn:microsoft.com/office/officeart/2005/8/layout/hierarchy5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75CDEE-68EB-D345-A170-8D7851B5B366}">
      <dgm:prSet phldrT="[Text]" custT="1"/>
      <dgm:spPr>
        <a:solidFill>
          <a:schemeClr val="accent5">
            <a:lumMod val="50000"/>
          </a:schemeClr>
        </a:solidFill>
      </dgm:spPr>
      <dgm:t>
        <a:bodyPr/>
        <a:lstStyle/>
        <a:p>
          <a:pPr algn="l">
            <a:lnSpc>
              <a:spcPct val="125000"/>
            </a:lnSpc>
          </a:pPr>
          <a:r>
            <a:rPr lang="zh-CN" altLang="en-US" sz="2200" dirty="0"/>
            <a:t>用户的地址空间被程序员划分为许多段，每段划分为许多固定大小的页</a:t>
          </a:r>
          <a:endParaRPr lang="en-US" sz="2200" dirty="0"/>
        </a:p>
      </dgm:t>
    </dgm:pt>
    <dgm:pt modelId="{4B3E9F9D-1BB7-354D-8326-B77785D729BA}" type="parTrans" cxnId="{3E1ED69C-7277-404A-A4C3-871F243067FF}">
      <dgm:prSet/>
      <dgm:spPr/>
      <dgm:t>
        <a:bodyPr/>
        <a:lstStyle/>
        <a:p>
          <a:endParaRPr lang="en-US"/>
        </a:p>
      </dgm:t>
    </dgm:pt>
    <dgm:pt modelId="{30A08914-744A-D047-BB1F-02E7BEB9DDCE}" type="sibTrans" cxnId="{3E1ED69C-7277-404A-A4C3-871F243067FF}">
      <dgm:prSet/>
      <dgm:spPr/>
      <dgm:t>
        <a:bodyPr/>
        <a:lstStyle/>
        <a:p>
          <a:endParaRPr lang="en-US"/>
        </a:p>
      </dgm:t>
    </dgm:pt>
    <dgm:pt modelId="{D322EA15-3033-4341-B8B6-248C36BA6C2B}">
      <dgm:prSet custT="1"/>
      <dgm:spPr/>
      <dgm:t>
        <a:bodyPr/>
        <a:lstStyle/>
        <a:p>
          <a:pPr marL="342900" indent="-342900" algn="l">
            <a:buFont typeface="Wingdings" pitchFamily="2" charset="2"/>
            <a:buChar char="ü"/>
          </a:pPr>
          <a:r>
            <a:rPr lang="zh-CN" altLang="en-US" sz="2000" dirty="0"/>
            <a:t>分段对程序员可见</a:t>
          </a:r>
          <a:endParaRPr lang="en-US" altLang="zh-CN" sz="2000" dirty="0"/>
        </a:p>
        <a:p>
          <a:pPr marL="342900" indent="-342900" algn="l">
            <a:buFont typeface="Wingdings" pitchFamily="2" charset="2"/>
            <a:buChar char="ü"/>
          </a:pPr>
          <a:r>
            <a:rPr lang="zh-CN" altLang="en-US" sz="2000" dirty="0"/>
            <a:t>支持数据结构增长：段长可变</a:t>
          </a:r>
          <a:endParaRPr lang="en-US" altLang="zh-CN" sz="2000" dirty="0"/>
        </a:p>
        <a:p>
          <a:pPr marL="342900" indent="-342900" algn="l">
            <a:buFont typeface="Wingdings" pitchFamily="2" charset="2"/>
            <a:buChar char="ü"/>
          </a:pPr>
          <a:r>
            <a:rPr lang="zh-CN" altLang="en-US" sz="2000" dirty="0"/>
            <a:t>支持共享和保护</a:t>
          </a:r>
          <a:endParaRPr lang="en-US" sz="2000" dirty="0"/>
        </a:p>
      </dgm:t>
    </dgm:pt>
    <dgm:pt modelId="{3FB52000-0A77-1548-8CA4-7E00B08DC4C7}" type="parTrans" cxnId="{2DE55CF7-2D05-124A-895D-907969115EA2}">
      <dgm:prSet/>
      <dgm:spPr/>
      <dgm:t>
        <a:bodyPr/>
        <a:lstStyle/>
        <a:p>
          <a:endParaRPr lang="en-US"/>
        </a:p>
      </dgm:t>
    </dgm:pt>
    <dgm:pt modelId="{AE8A2AB5-41FD-BB40-A3D0-ACE782BA9FC2}" type="sibTrans" cxnId="{2DE55CF7-2D05-124A-895D-907969115EA2}">
      <dgm:prSet/>
      <dgm:spPr/>
      <dgm:t>
        <a:bodyPr/>
        <a:lstStyle/>
        <a:p>
          <a:endParaRPr lang="en-US"/>
        </a:p>
      </dgm:t>
    </dgm:pt>
    <dgm:pt modelId="{FBC420F0-B3CC-094B-B113-F7AD9AFF1F65}">
      <dgm:prSet custT="1"/>
      <dgm:spPr/>
      <dgm:t>
        <a:bodyPr/>
        <a:lstStyle/>
        <a:p>
          <a:pPr marL="342900" indent="-342900" algn="l">
            <a:buFont typeface="Wingdings" pitchFamily="2" charset="2"/>
            <a:buChar char="ü"/>
          </a:pPr>
          <a:r>
            <a:rPr lang="zh-CN" altLang="en-US" sz="2000" dirty="0"/>
            <a:t>分页对程序员透明</a:t>
          </a:r>
          <a:endParaRPr lang="en-US" altLang="zh-CN" sz="2000" dirty="0"/>
        </a:p>
        <a:p>
          <a:pPr marL="342900" indent="-342900" algn="l">
            <a:buFont typeface="Wingdings" pitchFamily="2" charset="2"/>
            <a:buChar char="ü"/>
          </a:pPr>
          <a:r>
            <a:rPr lang="zh-CN" altLang="en-US" sz="2000" dirty="0"/>
            <a:t>消除外部碎片</a:t>
          </a:r>
          <a:endParaRPr lang="en-US" altLang="zh-CN" sz="2000" dirty="0"/>
        </a:p>
        <a:p>
          <a:pPr marL="342900" indent="-342900" algn="l">
            <a:buFont typeface="Wingdings" pitchFamily="2" charset="2"/>
            <a:buChar char="ü"/>
          </a:pPr>
          <a:r>
            <a:rPr lang="zh-CN" altLang="en-US" sz="2000" dirty="0"/>
            <a:t>有效利用内存</a:t>
          </a:r>
          <a:endParaRPr lang="en-US" sz="2000" dirty="0"/>
        </a:p>
      </dgm:t>
    </dgm:pt>
    <dgm:pt modelId="{ADAFB166-8754-3441-A9D6-724C18E4746E}" type="parTrans" cxnId="{0973166F-3EE3-D447-B6A4-2098CBA591A2}">
      <dgm:prSet/>
      <dgm:spPr/>
      <dgm:t>
        <a:bodyPr/>
        <a:lstStyle/>
        <a:p>
          <a:endParaRPr lang="en-US"/>
        </a:p>
      </dgm:t>
    </dgm:pt>
    <dgm:pt modelId="{BCBDDBFF-CE6C-7B47-BD1E-8595D7769704}" type="sibTrans" cxnId="{0973166F-3EE3-D447-B6A4-2098CBA591A2}">
      <dgm:prSet/>
      <dgm:spPr/>
      <dgm:t>
        <a:bodyPr/>
        <a:lstStyle/>
        <a:p>
          <a:endParaRPr lang="en-US"/>
        </a:p>
      </dgm:t>
    </dgm:pt>
    <dgm:pt modelId="{5E0F28B1-3F75-504A-AABC-CD8C7E9CDBF4}" type="pres">
      <dgm:prSet presAssocID="{BB0F948F-59C5-504A-A819-C3222257C0A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6C4D4F6-307E-FB4D-B0EF-54CCAE6C41ED}" type="pres">
      <dgm:prSet presAssocID="{BB0F948F-59C5-504A-A819-C3222257C0AD}" presName="hierFlow" presStyleCnt="0"/>
      <dgm:spPr/>
    </dgm:pt>
    <dgm:pt modelId="{85D2371A-BF0F-A14E-9A2B-EBC24D28518D}" type="pres">
      <dgm:prSet presAssocID="{BB0F948F-59C5-504A-A819-C3222257C0A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A780AB7-0B60-1549-BE67-A02DC437033F}" type="pres">
      <dgm:prSet presAssocID="{2275CDEE-68EB-D345-A170-8D7851B5B366}" presName="Name17" presStyleCnt="0"/>
      <dgm:spPr/>
    </dgm:pt>
    <dgm:pt modelId="{BE16B99C-4EAC-7F47-8867-A4C76D9F80B9}" type="pres">
      <dgm:prSet presAssocID="{2275CDEE-68EB-D345-A170-8D7851B5B366}" presName="level1Shape" presStyleLbl="node0" presStyleIdx="0" presStyleCnt="1" custScaleX="90195" custScaleY="120125">
        <dgm:presLayoutVars>
          <dgm:chPref val="3"/>
        </dgm:presLayoutVars>
      </dgm:prSet>
      <dgm:spPr/>
    </dgm:pt>
    <dgm:pt modelId="{46606BAE-AC36-E041-9994-4708BB3D5C3C}" type="pres">
      <dgm:prSet presAssocID="{2275CDEE-68EB-D345-A170-8D7851B5B366}" presName="hierChild2" presStyleCnt="0"/>
      <dgm:spPr/>
    </dgm:pt>
    <dgm:pt modelId="{D9DAF0E8-88AE-9D49-97D7-BB2E2BAD5635}" type="pres">
      <dgm:prSet presAssocID="{3FB52000-0A77-1548-8CA4-7E00B08DC4C7}" presName="Name25" presStyleLbl="parChTrans1D2" presStyleIdx="0" presStyleCnt="2"/>
      <dgm:spPr/>
    </dgm:pt>
    <dgm:pt modelId="{CBC4E109-D074-5547-996B-94C1923E7BA1}" type="pres">
      <dgm:prSet presAssocID="{3FB52000-0A77-1548-8CA4-7E00B08DC4C7}" presName="connTx" presStyleLbl="parChTrans1D2" presStyleIdx="0" presStyleCnt="2"/>
      <dgm:spPr/>
    </dgm:pt>
    <dgm:pt modelId="{31CB4DB6-764B-CB4C-9376-63030974CD8A}" type="pres">
      <dgm:prSet presAssocID="{D322EA15-3033-4341-B8B6-248C36BA6C2B}" presName="Name30" presStyleCnt="0"/>
      <dgm:spPr/>
    </dgm:pt>
    <dgm:pt modelId="{4877654D-7D28-164B-92B9-382C31F42FCB}" type="pres">
      <dgm:prSet presAssocID="{D322EA15-3033-4341-B8B6-248C36BA6C2B}" presName="level2Shape" presStyleLbl="node2" presStyleIdx="0" presStyleCnt="2" custScaleX="133820" custScaleY="97453" custLinFactNeighborX="-10352" custLinFactNeighborY="-36410"/>
      <dgm:spPr/>
    </dgm:pt>
    <dgm:pt modelId="{270C1A6A-64ED-2945-B66C-A57204640FE5}" type="pres">
      <dgm:prSet presAssocID="{D322EA15-3033-4341-B8B6-248C36BA6C2B}" presName="hierChild3" presStyleCnt="0"/>
      <dgm:spPr/>
    </dgm:pt>
    <dgm:pt modelId="{46DC0573-937E-AD4B-991E-D1C6705C9487}" type="pres">
      <dgm:prSet presAssocID="{ADAFB166-8754-3441-A9D6-724C18E4746E}" presName="Name25" presStyleLbl="parChTrans1D2" presStyleIdx="1" presStyleCnt="2"/>
      <dgm:spPr/>
    </dgm:pt>
    <dgm:pt modelId="{4664B0F1-D798-3846-AF8F-B6646E46D270}" type="pres">
      <dgm:prSet presAssocID="{ADAFB166-8754-3441-A9D6-724C18E4746E}" presName="connTx" presStyleLbl="parChTrans1D2" presStyleIdx="1" presStyleCnt="2"/>
      <dgm:spPr/>
    </dgm:pt>
    <dgm:pt modelId="{6D17E579-CC47-404D-ABE2-06B453D6E79A}" type="pres">
      <dgm:prSet presAssocID="{FBC420F0-B3CC-094B-B113-F7AD9AFF1F65}" presName="Name30" presStyleCnt="0"/>
      <dgm:spPr/>
    </dgm:pt>
    <dgm:pt modelId="{EDE292BD-4C6C-2B42-BD10-FDE3CE5FB6C6}" type="pres">
      <dgm:prSet presAssocID="{FBC420F0-B3CC-094B-B113-F7AD9AFF1F65}" presName="level2Shape" presStyleLbl="node2" presStyleIdx="1" presStyleCnt="2" custScaleX="135834" custScaleY="94852" custLinFactNeighborX="-10709" custLinFactNeighborY="20704"/>
      <dgm:spPr/>
    </dgm:pt>
    <dgm:pt modelId="{A45A240B-41C8-8A40-B815-09FBB631487A}" type="pres">
      <dgm:prSet presAssocID="{FBC420F0-B3CC-094B-B113-F7AD9AFF1F65}" presName="hierChild3" presStyleCnt="0"/>
      <dgm:spPr/>
    </dgm:pt>
    <dgm:pt modelId="{C7B2103C-5DF0-174D-92E4-C4F08AB6A7F6}" type="pres">
      <dgm:prSet presAssocID="{BB0F948F-59C5-504A-A819-C3222257C0AD}" presName="bgShapesFlow" presStyleCnt="0"/>
      <dgm:spPr/>
    </dgm:pt>
  </dgm:ptLst>
  <dgm:cxnLst>
    <dgm:cxn modelId="{74724D07-FE71-41EE-8DA9-89B9F13B62FB}" type="presOf" srcId="{ADAFB166-8754-3441-A9D6-724C18E4746E}" destId="{46DC0573-937E-AD4B-991E-D1C6705C9487}" srcOrd="0" destOrd="0" presId="urn:microsoft.com/office/officeart/2005/8/layout/hierarchy5"/>
    <dgm:cxn modelId="{1BC4EE65-C89A-4F31-97D5-7FB96C67E7A9}" type="presOf" srcId="{3FB52000-0A77-1548-8CA4-7E00B08DC4C7}" destId="{D9DAF0E8-88AE-9D49-97D7-BB2E2BAD5635}" srcOrd="0" destOrd="0" presId="urn:microsoft.com/office/officeart/2005/8/layout/hierarchy5"/>
    <dgm:cxn modelId="{0973166F-3EE3-D447-B6A4-2098CBA591A2}" srcId="{2275CDEE-68EB-D345-A170-8D7851B5B366}" destId="{FBC420F0-B3CC-094B-B113-F7AD9AFF1F65}" srcOrd="1" destOrd="0" parTransId="{ADAFB166-8754-3441-A9D6-724C18E4746E}" sibTransId="{BCBDDBFF-CE6C-7B47-BD1E-8595D7769704}"/>
    <dgm:cxn modelId="{3F8EC87F-6B79-40F2-865F-117E34229933}" type="presOf" srcId="{FBC420F0-B3CC-094B-B113-F7AD9AFF1F65}" destId="{EDE292BD-4C6C-2B42-BD10-FDE3CE5FB6C6}" srcOrd="0" destOrd="0" presId="urn:microsoft.com/office/officeart/2005/8/layout/hierarchy5"/>
    <dgm:cxn modelId="{3E1ED69C-7277-404A-A4C3-871F243067FF}" srcId="{BB0F948F-59C5-504A-A819-C3222257C0AD}" destId="{2275CDEE-68EB-D345-A170-8D7851B5B366}" srcOrd="0" destOrd="0" parTransId="{4B3E9F9D-1BB7-354D-8326-B77785D729BA}" sibTransId="{30A08914-744A-D047-BB1F-02E7BEB9DDCE}"/>
    <dgm:cxn modelId="{F0D024C1-CB34-4F08-997F-71B9039474EA}" type="presOf" srcId="{2275CDEE-68EB-D345-A170-8D7851B5B366}" destId="{BE16B99C-4EAC-7F47-8867-A4C76D9F80B9}" srcOrd="0" destOrd="0" presId="urn:microsoft.com/office/officeart/2005/8/layout/hierarchy5"/>
    <dgm:cxn modelId="{98E6B4C8-76E3-4C57-8E7D-8E61654D5106}" type="presOf" srcId="{BB0F948F-59C5-504A-A819-C3222257C0AD}" destId="{5E0F28B1-3F75-504A-AABC-CD8C7E9CDBF4}" srcOrd="0" destOrd="0" presId="urn:microsoft.com/office/officeart/2005/8/layout/hierarchy5"/>
    <dgm:cxn modelId="{2B6426E4-059D-4F22-8D08-45F45002E8CC}" type="presOf" srcId="{3FB52000-0A77-1548-8CA4-7E00B08DC4C7}" destId="{CBC4E109-D074-5547-996B-94C1923E7BA1}" srcOrd="1" destOrd="0" presId="urn:microsoft.com/office/officeart/2005/8/layout/hierarchy5"/>
    <dgm:cxn modelId="{E2CC7AE8-95FB-4278-8C5C-607B2B9AF5FC}" type="presOf" srcId="{ADAFB166-8754-3441-A9D6-724C18E4746E}" destId="{4664B0F1-D798-3846-AF8F-B6646E46D270}" srcOrd="1" destOrd="0" presId="urn:microsoft.com/office/officeart/2005/8/layout/hierarchy5"/>
    <dgm:cxn modelId="{2DE55CF7-2D05-124A-895D-907969115EA2}" srcId="{2275CDEE-68EB-D345-A170-8D7851B5B366}" destId="{D322EA15-3033-4341-B8B6-248C36BA6C2B}" srcOrd="0" destOrd="0" parTransId="{3FB52000-0A77-1548-8CA4-7E00B08DC4C7}" sibTransId="{AE8A2AB5-41FD-BB40-A3D0-ACE782BA9FC2}"/>
    <dgm:cxn modelId="{A25486FB-3897-4956-97D4-BB3EFE77294D}" type="presOf" srcId="{D322EA15-3033-4341-B8B6-248C36BA6C2B}" destId="{4877654D-7D28-164B-92B9-382C31F42FCB}" srcOrd="0" destOrd="0" presId="urn:microsoft.com/office/officeart/2005/8/layout/hierarchy5"/>
    <dgm:cxn modelId="{0176F867-D876-47CB-BD27-EF0887A08B42}" type="presParOf" srcId="{5E0F28B1-3F75-504A-AABC-CD8C7E9CDBF4}" destId="{36C4D4F6-307E-FB4D-B0EF-54CCAE6C41ED}" srcOrd="0" destOrd="0" presId="urn:microsoft.com/office/officeart/2005/8/layout/hierarchy5"/>
    <dgm:cxn modelId="{DF2659D4-2E27-458F-9377-6F75EE0A8726}" type="presParOf" srcId="{36C4D4F6-307E-FB4D-B0EF-54CCAE6C41ED}" destId="{85D2371A-BF0F-A14E-9A2B-EBC24D28518D}" srcOrd="0" destOrd="0" presId="urn:microsoft.com/office/officeart/2005/8/layout/hierarchy5"/>
    <dgm:cxn modelId="{B3A3252D-AB01-4491-A7AB-B0DEA5A555DD}" type="presParOf" srcId="{85D2371A-BF0F-A14E-9A2B-EBC24D28518D}" destId="{2A780AB7-0B60-1549-BE67-A02DC437033F}" srcOrd="0" destOrd="0" presId="urn:microsoft.com/office/officeart/2005/8/layout/hierarchy5"/>
    <dgm:cxn modelId="{8CE9A9F5-178F-4E78-893F-545DAA4D651E}" type="presParOf" srcId="{2A780AB7-0B60-1549-BE67-A02DC437033F}" destId="{BE16B99C-4EAC-7F47-8867-A4C76D9F80B9}" srcOrd="0" destOrd="0" presId="urn:microsoft.com/office/officeart/2005/8/layout/hierarchy5"/>
    <dgm:cxn modelId="{E34B6079-692F-4040-97A0-44927AAD8A93}" type="presParOf" srcId="{2A780AB7-0B60-1549-BE67-A02DC437033F}" destId="{46606BAE-AC36-E041-9994-4708BB3D5C3C}" srcOrd="1" destOrd="0" presId="urn:microsoft.com/office/officeart/2005/8/layout/hierarchy5"/>
    <dgm:cxn modelId="{DC3A0007-3FC3-451B-856A-D8370210F9CA}" type="presParOf" srcId="{46606BAE-AC36-E041-9994-4708BB3D5C3C}" destId="{D9DAF0E8-88AE-9D49-97D7-BB2E2BAD5635}" srcOrd="0" destOrd="0" presId="urn:microsoft.com/office/officeart/2005/8/layout/hierarchy5"/>
    <dgm:cxn modelId="{96027C27-8064-4E7D-B366-EA2279A2B04C}" type="presParOf" srcId="{D9DAF0E8-88AE-9D49-97D7-BB2E2BAD5635}" destId="{CBC4E109-D074-5547-996B-94C1923E7BA1}" srcOrd="0" destOrd="0" presId="urn:microsoft.com/office/officeart/2005/8/layout/hierarchy5"/>
    <dgm:cxn modelId="{45ECB086-C3F5-4F78-B2D3-620D6BF06C9E}" type="presParOf" srcId="{46606BAE-AC36-E041-9994-4708BB3D5C3C}" destId="{31CB4DB6-764B-CB4C-9376-63030974CD8A}" srcOrd="1" destOrd="0" presId="urn:microsoft.com/office/officeart/2005/8/layout/hierarchy5"/>
    <dgm:cxn modelId="{EC30DC8D-9FA0-4627-AA8C-BD1F9B18EC0A}" type="presParOf" srcId="{31CB4DB6-764B-CB4C-9376-63030974CD8A}" destId="{4877654D-7D28-164B-92B9-382C31F42FCB}" srcOrd="0" destOrd="0" presId="urn:microsoft.com/office/officeart/2005/8/layout/hierarchy5"/>
    <dgm:cxn modelId="{52DC25F3-07E2-49C5-B5BE-D7061A3A715F}" type="presParOf" srcId="{31CB4DB6-764B-CB4C-9376-63030974CD8A}" destId="{270C1A6A-64ED-2945-B66C-A57204640FE5}" srcOrd="1" destOrd="0" presId="urn:microsoft.com/office/officeart/2005/8/layout/hierarchy5"/>
    <dgm:cxn modelId="{FC420CEC-4F95-4B8D-A17E-51FA83E75A40}" type="presParOf" srcId="{46606BAE-AC36-E041-9994-4708BB3D5C3C}" destId="{46DC0573-937E-AD4B-991E-D1C6705C9487}" srcOrd="2" destOrd="0" presId="urn:microsoft.com/office/officeart/2005/8/layout/hierarchy5"/>
    <dgm:cxn modelId="{DD76B64F-D03F-45FA-8B73-7A0ADC19C570}" type="presParOf" srcId="{46DC0573-937E-AD4B-991E-D1C6705C9487}" destId="{4664B0F1-D798-3846-AF8F-B6646E46D270}" srcOrd="0" destOrd="0" presId="urn:microsoft.com/office/officeart/2005/8/layout/hierarchy5"/>
    <dgm:cxn modelId="{00BBD84A-723B-4BBC-88E2-47934D38D7DB}" type="presParOf" srcId="{46606BAE-AC36-E041-9994-4708BB3D5C3C}" destId="{6D17E579-CC47-404D-ABE2-06B453D6E79A}" srcOrd="3" destOrd="0" presId="urn:microsoft.com/office/officeart/2005/8/layout/hierarchy5"/>
    <dgm:cxn modelId="{AE6BC084-A17F-4D52-AA2C-9633826DCBF4}" type="presParOf" srcId="{6D17E579-CC47-404D-ABE2-06B453D6E79A}" destId="{EDE292BD-4C6C-2B42-BD10-FDE3CE5FB6C6}" srcOrd="0" destOrd="0" presId="urn:microsoft.com/office/officeart/2005/8/layout/hierarchy5"/>
    <dgm:cxn modelId="{3F0A2560-779C-438C-BE31-270DAD5C9E64}" type="presParOf" srcId="{6D17E579-CC47-404D-ABE2-06B453D6E79A}" destId="{A45A240B-41C8-8A40-B815-09FBB631487A}" srcOrd="1" destOrd="0" presId="urn:microsoft.com/office/officeart/2005/8/layout/hierarchy5"/>
    <dgm:cxn modelId="{B6B497C2-036B-49A4-82AC-600BDF2F09A2}" type="presParOf" srcId="{5E0F28B1-3F75-504A-AABC-CD8C7E9CDBF4}" destId="{C7B2103C-5DF0-174D-92E4-C4F08AB6A7F6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E35E02B-71EA-A248-A9D1-2F965A2C7B31}" type="doc">
      <dgm:prSet loTypeId="urn:microsoft.com/office/officeart/2005/8/layout/hierarchy6" loCatId="hierarchy" qsTypeId="urn:microsoft.com/office/officeart/2005/8/quickstyle/simple4" qsCatId="simple" csTypeId="urn:microsoft.com/office/officeart/2005/8/colors/accent1_2" csCatId="accent1" phldr="1"/>
      <dgm:spPr/>
    </dgm:pt>
    <dgm:pt modelId="{23084231-31CB-4743-B4A4-79D75B471C13}">
      <dgm:prSet phldrT="[Text]"/>
      <dgm:spPr/>
      <dgm:t>
        <a:bodyPr/>
        <a:lstStyle/>
        <a:p>
          <a:r>
            <a:rPr lang="zh-CN" altLang="en-US" dirty="0"/>
            <a:t>两种方法</a:t>
          </a:r>
          <a:r>
            <a:rPr lang="en-US" dirty="0"/>
            <a:t>:</a:t>
          </a:r>
        </a:p>
      </dgm:t>
    </dgm:pt>
    <dgm:pt modelId="{401E3C16-4AAC-704D-82E4-0D66DF61552E}" type="parTrans" cxnId="{BF33AFCF-4A2A-FE43-A8ED-38A099C1D8BC}">
      <dgm:prSet/>
      <dgm:spPr/>
      <dgm:t>
        <a:bodyPr/>
        <a:lstStyle/>
        <a:p>
          <a:endParaRPr lang="en-US"/>
        </a:p>
      </dgm:t>
    </dgm:pt>
    <dgm:pt modelId="{692FF7BF-C0A4-674A-BF1F-0B151DCF5D64}" type="sibTrans" cxnId="{BF33AFCF-4A2A-FE43-A8ED-38A099C1D8BC}">
      <dgm:prSet/>
      <dgm:spPr/>
      <dgm:t>
        <a:bodyPr/>
        <a:lstStyle/>
        <a:p>
          <a:endParaRPr lang="en-US"/>
        </a:p>
      </dgm:t>
    </dgm:pt>
    <dgm:pt modelId="{1DA8F05A-5B38-7A4B-A17B-66CF5B6872DE}">
      <dgm:prSet/>
      <dgm:spPr/>
      <dgm:t>
        <a:bodyPr/>
        <a:lstStyle/>
        <a:p>
          <a:r>
            <a:rPr lang="zh-CN" altLang="en-US" dirty="0"/>
            <a:t>请求</a:t>
          </a:r>
          <a:endParaRPr lang="en-US" altLang="zh-CN" dirty="0"/>
        </a:p>
        <a:p>
          <a:r>
            <a:rPr lang="zh-CN" altLang="en-US" dirty="0"/>
            <a:t>调页</a:t>
          </a:r>
          <a:endParaRPr lang="en-US" dirty="0"/>
        </a:p>
      </dgm:t>
    </dgm:pt>
    <dgm:pt modelId="{1D73C883-0270-7D43-A3D6-E088B19F4F0C}" type="parTrans" cxnId="{8166DABC-C6DB-E84B-B775-E9C5DA2FF9BF}">
      <dgm:prSet/>
      <dgm:spPr/>
      <dgm:t>
        <a:bodyPr/>
        <a:lstStyle/>
        <a:p>
          <a:endParaRPr lang="en-US"/>
        </a:p>
      </dgm:t>
    </dgm:pt>
    <dgm:pt modelId="{F1121A77-6FE8-5E4F-A442-5C1A505C93F3}" type="sibTrans" cxnId="{8166DABC-C6DB-E84B-B775-E9C5DA2FF9BF}">
      <dgm:prSet/>
      <dgm:spPr/>
      <dgm:t>
        <a:bodyPr/>
        <a:lstStyle/>
        <a:p>
          <a:endParaRPr lang="en-US"/>
        </a:p>
      </dgm:t>
    </dgm:pt>
    <dgm:pt modelId="{CC2EA49D-6FA8-6A47-B280-61DE471AFC17}">
      <dgm:prSet/>
      <dgm:spPr/>
      <dgm:t>
        <a:bodyPr/>
        <a:lstStyle/>
        <a:p>
          <a:r>
            <a:rPr lang="zh-CN" altLang="en-US" dirty="0"/>
            <a:t>预调页</a:t>
          </a:r>
          <a:endParaRPr lang="en-US" dirty="0"/>
        </a:p>
      </dgm:t>
    </dgm:pt>
    <dgm:pt modelId="{171EE2B2-D007-7D47-8175-5BDD56D3449B}" type="parTrans" cxnId="{B1F7B894-93BA-2548-A9A3-AB31E3BCC975}">
      <dgm:prSet/>
      <dgm:spPr/>
      <dgm:t>
        <a:bodyPr/>
        <a:lstStyle/>
        <a:p>
          <a:endParaRPr lang="en-US"/>
        </a:p>
      </dgm:t>
    </dgm:pt>
    <dgm:pt modelId="{134C7CA8-BAE9-DB47-AB35-D07CD95CDBF0}" type="sibTrans" cxnId="{B1F7B894-93BA-2548-A9A3-AB31E3BCC975}">
      <dgm:prSet/>
      <dgm:spPr/>
      <dgm:t>
        <a:bodyPr/>
        <a:lstStyle/>
        <a:p>
          <a:endParaRPr lang="en-US"/>
        </a:p>
      </dgm:t>
    </dgm:pt>
    <dgm:pt modelId="{BF8FBDCF-9F23-B04B-9764-EDEEC6AE3CC3}" type="pres">
      <dgm:prSet presAssocID="{FE35E02B-71EA-A248-A9D1-2F965A2C7B3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1B3C1A2-A3EF-8B49-8AF1-E5A487FD2393}" type="pres">
      <dgm:prSet presAssocID="{FE35E02B-71EA-A248-A9D1-2F965A2C7B31}" presName="hierFlow" presStyleCnt="0"/>
      <dgm:spPr/>
    </dgm:pt>
    <dgm:pt modelId="{4D67A21D-19CC-6E43-A3F1-A15C6A73DF92}" type="pres">
      <dgm:prSet presAssocID="{FE35E02B-71EA-A248-A9D1-2F965A2C7B3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F163FF9-EA40-8440-B861-2E1397F85C61}" type="pres">
      <dgm:prSet presAssocID="{23084231-31CB-4743-B4A4-79D75B471C13}" presName="Name14" presStyleCnt="0"/>
      <dgm:spPr/>
    </dgm:pt>
    <dgm:pt modelId="{47D2CDED-EA25-D245-9A3E-EE424E47FA09}" type="pres">
      <dgm:prSet presAssocID="{23084231-31CB-4743-B4A4-79D75B471C13}" presName="level1Shape" presStyleLbl="node0" presStyleIdx="0" presStyleCnt="1">
        <dgm:presLayoutVars>
          <dgm:chPref val="3"/>
        </dgm:presLayoutVars>
      </dgm:prSet>
      <dgm:spPr/>
    </dgm:pt>
    <dgm:pt modelId="{5EF37113-2D19-0E46-8593-FD43CE105843}" type="pres">
      <dgm:prSet presAssocID="{23084231-31CB-4743-B4A4-79D75B471C13}" presName="hierChild2" presStyleCnt="0"/>
      <dgm:spPr/>
    </dgm:pt>
    <dgm:pt modelId="{7FC00B2B-D0BE-C64D-B097-B67C2E9E9C42}" type="pres">
      <dgm:prSet presAssocID="{1D73C883-0270-7D43-A3D6-E088B19F4F0C}" presName="Name19" presStyleLbl="parChTrans1D2" presStyleIdx="0" presStyleCnt="2"/>
      <dgm:spPr/>
    </dgm:pt>
    <dgm:pt modelId="{C99ED07D-A25F-8346-81DF-D33C644F84B8}" type="pres">
      <dgm:prSet presAssocID="{1DA8F05A-5B38-7A4B-A17B-66CF5B6872DE}" presName="Name21" presStyleCnt="0"/>
      <dgm:spPr/>
    </dgm:pt>
    <dgm:pt modelId="{A27BAF8F-2698-424F-B03A-2E28D1896C52}" type="pres">
      <dgm:prSet presAssocID="{1DA8F05A-5B38-7A4B-A17B-66CF5B6872DE}" presName="level2Shape" presStyleLbl="node2" presStyleIdx="0" presStyleCnt="2"/>
      <dgm:spPr/>
    </dgm:pt>
    <dgm:pt modelId="{3F3AA4E7-618F-E244-998D-27516C7E5FED}" type="pres">
      <dgm:prSet presAssocID="{1DA8F05A-5B38-7A4B-A17B-66CF5B6872DE}" presName="hierChild3" presStyleCnt="0"/>
      <dgm:spPr/>
    </dgm:pt>
    <dgm:pt modelId="{91D0E1FC-3442-2845-AFA8-8E8BBBCA9554}" type="pres">
      <dgm:prSet presAssocID="{171EE2B2-D007-7D47-8175-5BDD56D3449B}" presName="Name19" presStyleLbl="parChTrans1D2" presStyleIdx="1" presStyleCnt="2"/>
      <dgm:spPr/>
    </dgm:pt>
    <dgm:pt modelId="{B60C33D1-E949-1643-9BC9-92DFFADB1C88}" type="pres">
      <dgm:prSet presAssocID="{CC2EA49D-6FA8-6A47-B280-61DE471AFC17}" presName="Name21" presStyleCnt="0"/>
      <dgm:spPr/>
    </dgm:pt>
    <dgm:pt modelId="{343A2062-4385-2E48-AA5A-BF53FA94A158}" type="pres">
      <dgm:prSet presAssocID="{CC2EA49D-6FA8-6A47-B280-61DE471AFC17}" presName="level2Shape" presStyleLbl="node2" presStyleIdx="1" presStyleCnt="2"/>
      <dgm:spPr/>
    </dgm:pt>
    <dgm:pt modelId="{073A1675-0456-3C40-9261-E44F86126930}" type="pres">
      <dgm:prSet presAssocID="{CC2EA49D-6FA8-6A47-B280-61DE471AFC17}" presName="hierChild3" presStyleCnt="0"/>
      <dgm:spPr/>
    </dgm:pt>
    <dgm:pt modelId="{D073093C-41EC-4048-98FC-2346A84A853D}" type="pres">
      <dgm:prSet presAssocID="{FE35E02B-71EA-A248-A9D1-2F965A2C7B31}" presName="bgShapesFlow" presStyleCnt="0"/>
      <dgm:spPr/>
    </dgm:pt>
  </dgm:ptLst>
  <dgm:cxnLst>
    <dgm:cxn modelId="{6277C804-6795-4392-8117-E1FEB593F79A}" type="presOf" srcId="{23084231-31CB-4743-B4A4-79D75B471C13}" destId="{47D2CDED-EA25-D245-9A3E-EE424E47FA09}" srcOrd="0" destOrd="0" presId="urn:microsoft.com/office/officeart/2005/8/layout/hierarchy6"/>
    <dgm:cxn modelId="{6321602D-5133-458E-8BA3-AF5FAA9BA80B}" type="presOf" srcId="{1D73C883-0270-7D43-A3D6-E088B19F4F0C}" destId="{7FC00B2B-D0BE-C64D-B097-B67C2E9E9C42}" srcOrd="0" destOrd="0" presId="urn:microsoft.com/office/officeart/2005/8/layout/hierarchy6"/>
    <dgm:cxn modelId="{3AFA7331-5891-4B37-BE7C-013B65244381}" type="presOf" srcId="{FE35E02B-71EA-A248-A9D1-2F965A2C7B31}" destId="{BF8FBDCF-9F23-B04B-9764-EDEEC6AE3CC3}" srcOrd="0" destOrd="0" presId="urn:microsoft.com/office/officeart/2005/8/layout/hierarchy6"/>
    <dgm:cxn modelId="{A567216D-7BB5-410D-8DF9-21BE1AB649CF}" type="presOf" srcId="{1DA8F05A-5B38-7A4B-A17B-66CF5B6872DE}" destId="{A27BAF8F-2698-424F-B03A-2E28D1896C52}" srcOrd="0" destOrd="0" presId="urn:microsoft.com/office/officeart/2005/8/layout/hierarchy6"/>
    <dgm:cxn modelId="{B1F7B894-93BA-2548-A9A3-AB31E3BCC975}" srcId="{23084231-31CB-4743-B4A4-79D75B471C13}" destId="{CC2EA49D-6FA8-6A47-B280-61DE471AFC17}" srcOrd="1" destOrd="0" parTransId="{171EE2B2-D007-7D47-8175-5BDD56D3449B}" sibTransId="{134C7CA8-BAE9-DB47-AB35-D07CD95CDBF0}"/>
    <dgm:cxn modelId="{AF1AE1BB-5B4C-4AA1-B3E1-8CC05C54D7C6}" type="presOf" srcId="{CC2EA49D-6FA8-6A47-B280-61DE471AFC17}" destId="{343A2062-4385-2E48-AA5A-BF53FA94A158}" srcOrd="0" destOrd="0" presId="urn:microsoft.com/office/officeart/2005/8/layout/hierarchy6"/>
    <dgm:cxn modelId="{8166DABC-C6DB-E84B-B775-E9C5DA2FF9BF}" srcId="{23084231-31CB-4743-B4A4-79D75B471C13}" destId="{1DA8F05A-5B38-7A4B-A17B-66CF5B6872DE}" srcOrd="0" destOrd="0" parTransId="{1D73C883-0270-7D43-A3D6-E088B19F4F0C}" sibTransId="{F1121A77-6FE8-5E4F-A442-5C1A505C93F3}"/>
    <dgm:cxn modelId="{57E631BF-103A-49A8-B318-376A8E05F0A3}" type="presOf" srcId="{171EE2B2-D007-7D47-8175-5BDD56D3449B}" destId="{91D0E1FC-3442-2845-AFA8-8E8BBBCA9554}" srcOrd="0" destOrd="0" presId="urn:microsoft.com/office/officeart/2005/8/layout/hierarchy6"/>
    <dgm:cxn modelId="{BF33AFCF-4A2A-FE43-A8ED-38A099C1D8BC}" srcId="{FE35E02B-71EA-A248-A9D1-2F965A2C7B31}" destId="{23084231-31CB-4743-B4A4-79D75B471C13}" srcOrd="0" destOrd="0" parTransId="{401E3C16-4AAC-704D-82E4-0D66DF61552E}" sibTransId="{692FF7BF-C0A4-674A-BF1F-0B151DCF5D64}"/>
    <dgm:cxn modelId="{EB57D12B-0AF1-4D1B-A672-6512890CF0C7}" type="presParOf" srcId="{BF8FBDCF-9F23-B04B-9764-EDEEC6AE3CC3}" destId="{11B3C1A2-A3EF-8B49-8AF1-E5A487FD2393}" srcOrd="0" destOrd="0" presId="urn:microsoft.com/office/officeart/2005/8/layout/hierarchy6"/>
    <dgm:cxn modelId="{900B7C99-B905-4461-AB2A-F843F972B3A8}" type="presParOf" srcId="{11B3C1A2-A3EF-8B49-8AF1-E5A487FD2393}" destId="{4D67A21D-19CC-6E43-A3F1-A15C6A73DF92}" srcOrd="0" destOrd="0" presId="urn:microsoft.com/office/officeart/2005/8/layout/hierarchy6"/>
    <dgm:cxn modelId="{B4858048-8AC7-4D6F-802C-9D865B8C696D}" type="presParOf" srcId="{4D67A21D-19CC-6E43-A3F1-A15C6A73DF92}" destId="{DF163FF9-EA40-8440-B861-2E1397F85C61}" srcOrd="0" destOrd="0" presId="urn:microsoft.com/office/officeart/2005/8/layout/hierarchy6"/>
    <dgm:cxn modelId="{06C8124F-9779-4A40-9599-726CBB079ECB}" type="presParOf" srcId="{DF163FF9-EA40-8440-B861-2E1397F85C61}" destId="{47D2CDED-EA25-D245-9A3E-EE424E47FA09}" srcOrd="0" destOrd="0" presId="urn:microsoft.com/office/officeart/2005/8/layout/hierarchy6"/>
    <dgm:cxn modelId="{ACD07034-54AB-4BC7-9CE9-93EDAF27AEA1}" type="presParOf" srcId="{DF163FF9-EA40-8440-B861-2E1397F85C61}" destId="{5EF37113-2D19-0E46-8593-FD43CE105843}" srcOrd="1" destOrd="0" presId="urn:microsoft.com/office/officeart/2005/8/layout/hierarchy6"/>
    <dgm:cxn modelId="{60D49D99-40A1-44E3-BCA1-58295B2ECD6C}" type="presParOf" srcId="{5EF37113-2D19-0E46-8593-FD43CE105843}" destId="{7FC00B2B-D0BE-C64D-B097-B67C2E9E9C42}" srcOrd="0" destOrd="0" presId="urn:microsoft.com/office/officeart/2005/8/layout/hierarchy6"/>
    <dgm:cxn modelId="{9F55D3EF-16D7-42D1-9FF4-BA929C98E482}" type="presParOf" srcId="{5EF37113-2D19-0E46-8593-FD43CE105843}" destId="{C99ED07D-A25F-8346-81DF-D33C644F84B8}" srcOrd="1" destOrd="0" presId="urn:microsoft.com/office/officeart/2005/8/layout/hierarchy6"/>
    <dgm:cxn modelId="{7817D8FA-AABA-402E-9618-622CF6DBD5C1}" type="presParOf" srcId="{C99ED07D-A25F-8346-81DF-D33C644F84B8}" destId="{A27BAF8F-2698-424F-B03A-2E28D1896C52}" srcOrd="0" destOrd="0" presId="urn:microsoft.com/office/officeart/2005/8/layout/hierarchy6"/>
    <dgm:cxn modelId="{CD54CF51-8C79-4D53-922B-D9C028FB7501}" type="presParOf" srcId="{C99ED07D-A25F-8346-81DF-D33C644F84B8}" destId="{3F3AA4E7-618F-E244-998D-27516C7E5FED}" srcOrd="1" destOrd="0" presId="urn:microsoft.com/office/officeart/2005/8/layout/hierarchy6"/>
    <dgm:cxn modelId="{F02D611E-AACE-42F9-8E58-5492FE417544}" type="presParOf" srcId="{5EF37113-2D19-0E46-8593-FD43CE105843}" destId="{91D0E1FC-3442-2845-AFA8-8E8BBBCA9554}" srcOrd="2" destOrd="0" presId="urn:microsoft.com/office/officeart/2005/8/layout/hierarchy6"/>
    <dgm:cxn modelId="{A42D3672-F316-478D-9871-253221D0D38E}" type="presParOf" srcId="{5EF37113-2D19-0E46-8593-FD43CE105843}" destId="{B60C33D1-E949-1643-9BC9-92DFFADB1C88}" srcOrd="3" destOrd="0" presId="urn:microsoft.com/office/officeart/2005/8/layout/hierarchy6"/>
    <dgm:cxn modelId="{2C3CCEC1-3B6B-4B71-9828-9217A27C6A72}" type="presParOf" srcId="{B60C33D1-E949-1643-9BC9-92DFFADB1C88}" destId="{343A2062-4385-2E48-AA5A-BF53FA94A158}" srcOrd="0" destOrd="0" presId="urn:microsoft.com/office/officeart/2005/8/layout/hierarchy6"/>
    <dgm:cxn modelId="{6CA60782-7961-428A-8092-A7A6DA0D8EDD}" type="presParOf" srcId="{B60C33D1-E949-1643-9BC9-92DFFADB1C88}" destId="{073A1675-0456-3C40-9261-E44F86126930}" srcOrd="1" destOrd="0" presId="urn:microsoft.com/office/officeart/2005/8/layout/hierarchy6"/>
    <dgm:cxn modelId="{9D566BEB-50FF-4921-8943-7C56A30FC241}" type="presParOf" srcId="{BF8FBDCF-9F23-B04B-9764-EDEEC6AE3CC3}" destId="{D073093C-41EC-4048-98FC-2346A84A853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DA557B8-20C6-9042-8F72-03A210D067C2}" type="doc">
      <dgm:prSet loTypeId="urn:microsoft.com/office/officeart/2005/8/layout/vList3#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74DE01-6233-B249-8E19-C7D51CE87F9A}">
      <dgm:prSet custT="1"/>
      <dgm:spPr/>
      <dgm:t>
        <a:bodyPr/>
        <a:lstStyle/>
        <a:p>
          <a:pPr rtl="0">
            <a:lnSpc>
              <a:spcPct val="125000"/>
            </a:lnSpc>
          </a:pPr>
          <a:r>
            <a:rPr lang="zh-CN" altLang="en-US" sz="2800" b="1" dirty="0"/>
            <a:t>选择置换页的基本算法</a:t>
          </a:r>
          <a:r>
            <a:rPr lang="en-US" sz="2800" b="1" dirty="0"/>
            <a:t>:</a:t>
          </a:r>
        </a:p>
      </dgm:t>
    </dgm:pt>
    <dgm:pt modelId="{FFD2C51C-0256-664F-B449-65DC58CAE24F}" type="parTrans" cxnId="{03764115-0E24-3A4B-9923-0E71C9E8080A}">
      <dgm:prSet/>
      <dgm:spPr/>
      <dgm:t>
        <a:bodyPr/>
        <a:lstStyle/>
        <a:p>
          <a:endParaRPr lang="en-US"/>
        </a:p>
      </dgm:t>
    </dgm:pt>
    <dgm:pt modelId="{5C1FAF83-8542-F343-8582-FC2EF309697E}" type="sibTrans" cxnId="{03764115-0E24-3A4B-9923-0E71C9E8080A}">
      <dgm:prSet/>
      <dgm:spPr/>
      <dgm:t>
        <a:bodyPr/>
        <a:lstStyle/>
        <a:p>
          <a:endParaRPr lang="en-US"/>
        </a:p>
      </dgm:t>
    </dgm:pt>
    <dgm:pt modelId="{A0E01A37-5A2E-954D-A02D-BB1F485E3E7F}">
      <dgm:prSet custT="1"/>
      <dgm:spPr/>
      <dgm:t>
        <a:bodyPr/>
        <a:lstStyle/>
        <a:p>
          <a:pPr rtl="0">
            <a:lnSpc>
              <a:spcPct val="125000"/>
            </a:lnSpc>
          </a:pPr>
          <a:r>
            <a:rPr lang="zh-CN" altLang="en-US" sz="2000" dirty="0"/>
            <a:t>最佳</a:t>
          </a:r>
          <a:r>
            <a:rPr lang="en-US" altLang="zh-CN" sz="2000" dirty="0"/>
            <a:t>(</a:t>
          </a:r>
          <a:r>
            <a:rPr lang="en-US" sz="2000" dirty="0">
              <a:solidFill>
                <a:srgbClr val="FFFFFF"/>
              </a:solidFill>
              <a:latin typeface="Arial"/>
              <a:ea typeface="+mn-ea"/>
              <a:cs typeface="+mn-cs"/>
            </a:rPr>
            <a:t>Optimal, </a:t>
          </a:r>
          <a:r>
            <a:rPr lang="en-US" altLang="zh-CN" sz="2000" dirty="0"/>
            <a:t>OPT)</a:t>
          </a:r>
          <a:endParaRPr lang="en-US" sz="2000" dirty="0"/>
        </a:p>
      </dgm:t>
    </dgm:pt>
    <dgm:pt modelId="{AFBC8F9A-3E43-6B45-B16F-2B12FB2D024C}" type="parTrans" cxnId="{D54CA063-EAA4-1649-B602-CD8010403DAA}">
      <dgm:prSet/>
      <dgm:spPr/>
      <dgm:t>
        <a:bodyPr/>
        <a:lstStyle/>
        <a:p>
          <a:endParaRPr lang="en-US"/>
        </a:p>
      </dgm:t>
    </dgm:pt>
    <dgm:pt modelId="{8297DF41-8C61-984D-AA0A-2381C54157BB}" type="sibTrans" cxnId="{D54CA063-EAA4-1649-B602-CD8010403DAA}">
      <dgm:prSet/>
      <dgm:spPr/>
      <dgm:t>
        <a:bodyPr/>
        <a:lstStyle/>
        <a:p>
          <a:endParaRPr lang="en-US"/>
        </a:p>
      </dgm:t>
    </dgm:pt>
    <dgm:pt modelId="{FC0E906F-4515-3C47-8A56-FE7BB23BE0EF}">
      <dgm:prSet custT="1"/>
      <dgm:spPr/>
      <dgm:t>
        <a:bodyPr/>
        <a:lstStyle/>
        <a:p>
          <a:pPr rtl="0">
            <a:lnSpc>
              <a:spcPct val="125000"/>
            </a:lnSpc>
          </a:pPr>
          <a:r>
            <a:rPr lang="zh-CN" altLang="en-US" sz="2000" dirty="0"/>
            <a:t>最近最少使用</a:t>
          </a:r>
          <a:r>
            <a:rPr lang="en-US" sz="2000" dirty="0"/>
            <a:t> (</a:t>
          </a:r>
          <a:r>
            <a:rPr lang="en-US" sz="2000" dirty="0">
              <a:latin typeface="+mn-lt"/>
              <a:ea typeface="+mn-ea"/>
            </a:rPr>
            <a:t>Least recently </a:t>
          </a:r>
          <a:r>
            <a:rPr lang="en-US" sz="2000" dirty="0" err="1">
              <a:latin typeface="+mn-lt"/>
              <a:ea typeface="+mn-ea"/>
            </a:rPr>
            <a:t>used,</a:t>
          </a:r>
          <a:r>
            <a:rPr lang="en-US" sz="2000" dirty="0" err="1"/>
            <a:t>LRU</a:t>
          </a:r>
          <a:r>
            <a:rPr lang="en-US" sz="2000" dirty="0"/>
            <a:t>)</a:t>
          </a:r>
        </a:p>
      </dgm:t>
    </dgm:pt>
    <dgm:pt modelId="{34F1AEA6-0BA0-074C-8963-C9741D6BBF71}" type="parTrans" cxnId="{686E4058-2042-5444-8B93-0B32148AB080}">
      <dgm:prSet/>
      <dgm:spPr/>
      <dgm:t>
        <a:bodyPr/>
        <a:lstStyle/>
        <a:p>
          <a:endParaRPr lang="en-US"/>
        </a:p>
      </dgm:t>
    </dgm:pt>
    <dgm:pt modelId="{18E08C4F-67D2-0341-ACC4-7DD73E48FE98}" type="sibTrans" cxnId="{686E4058-2042-5444-8B93-0B32148AB080}">
      <dgm:prSet/>
      <dgm:spPr/>
      <dgm:t>
        <a:bodyPr/>
        <a:lstStyle/>
        <a:p>
          <a:endParaRPr lang="en-US"/>
        </a:p>
      </dgm:t>
    </dgm:pt>
    <dgm:pt modelId="{7D3CDA99-250F-944F-BF47-BF47CD003577}">
      <dgm:prSet custT="1"/>
      <dgm:spPr/>
      <dgm:t>
        <a:bodyPr/>
        <a:lstStyle/>
        <a:p>
          <a:pPr rtl="0">
            <a:lnSpc>
              <a:spcPct val="125000"/>
            </a:lnSpc>
          </a:pPr>
          <a:r>
            <a:rPr lang="zh-CN" altLang="en-US" sz="2000" dirty="0"/>
            <a:t>先进先出</a:t>
          </a:r>
          <a:r>
            <a:rPr lang="en-US" sz="2000" dirty="0"/>
            <a:t> (</a:t>
          </a:r>
          <a:r>
            <a:rPr lang="en-US" sz="2000" dirty="0">
              <a:latin typeface="+mn-lt"/>
              <a:ea typeface="+mn-ea"/>
            </a:rPr>
            <a:t>First-in-first-out , </a:t>
          </a:r>
          <a:r>
            <a:rPr lang="en-US" sz="2000" dirty="0"/>
            <a:t>FIFO)</a:t>
          </a:r>
        </a:p>
      </dgm:t>
    </dgm:pt>
    <dgm:pt modelId="{E349C3F7-A6BC-2C42-BDC3-75060C32BE75}" type="parTrans" cxnId="{88660A57-85F2-A145-93F0-85F76122EA97}">
      <dgm:prSet/>
      <dgm:spPr/>
      <dgm:t>
        <a:bodyPr/>
        <a:lstStyle/>
        <a:p>
          <a:endParaRPr lang="en-US"/>
        </a:p>
      </dgm:t>
    </dgm:pt>
    <dgm:pt modelId="{7DBF36F5-A635-4641-8ED8-B9CE79F6B450}" type="sibTrans" cxnId="{88660A57-85F2-A145-93F0-85F76122EA97}">
      <dgm:prSet/>
      <dgm:spPr/>
      <dgm:t>
        <a:bodyPr/>
        <a:lstStyle/>
        <a:p>
          <a:endParaRPr lang="en-US"/>
        </a:p>
      </dgm:t>
    </dgm:pt>
    <dgm:pt modelId="{A23A6ABD-0BB1-6B44-9048-7D79B7FA6C4F}">
      <dgm:prSet custT="1"/>
      <dgm:spPr/>
      <dgm:t>
        <a:bodyPr/>
        <a:lstStyle/>
        <a:p>
          <a:pPr rtl="0">
            <a:lnSpc>
              <a:spcPct val="125000"/>
            </a:lnSpc>
          </a:pPr>
          <a:r>
            <a:rPr lang="zh-CN" altLang="en-US" sz="2000" dirty="0"/>
            <a:t>时钟</a:t>
          </a:r>
          <a:r>
            <a:rPr lang="en-US" altLang="zh-CN" sz="2000" dirty="0"/>
            <a:t>(CLOCK)</a:t>
          </a:r>
          <a:endParaRPr lang="en-US" sz="2000" dirty="0"/>
        </a:p>
      </dgm:t>
    </dgm:pt>
    <dgm:pt modelId="{3E257FC9-8BD6-2D44-8493-1148F9A4C49F}" type="parTrans" cxnId="{270B4709-4B78-0548-8A78-7F4B2EAAE44D}">
      <dgm:prSet/>
      <dgm:spPr/>
      <dgm:t>
        <a:bodyPr/>
        <a:lstStyle/>
        <a:p>
          <a:endParaRPr lang="en-US"/>
        </a:p>
      </dgm:t>
    </dgm:pt>
    <dgm:pt modelId="{2C7E5A72-F5BE-9744-9123-07298F5AFF8B}" type="sibTrans" cxnId="{270B4709-4B78-0548-8A78-7F4B2EAAE44D}">
      <dgm:prSet/>
      <dgm:spPr/>
      <dgm:t>
        <a:bodyPr/>
        <a:lstStyle/>
        <a:p>
          <a:endParaRPr lang="en-US"/>
        </a:p>
      </dgm:t>
    </dgm:pt>
    <dgm:pt modelId="{DF055627-9BCF-0941-A55D-F60516006CF8}" type="pres">
      <dgm:prSet presAssocID="{3DA557B8-20C6-9042-8F72-03A210D067C2}" presName="linearFlow" presStyleCnt="0">
        <dgm:presLayoutVars>
          <dgm:dir/>
          <dgm:resizeHandles val="exact"/>
        </dgm:presLayoutVars>
      </dgm:prSet>
      <dgm:spPr/>
    </dgm:pt>
    <dgm:pt modelId="{2544A3F1-E2E8-B74E-8711-2EC9EA6064C6}" type="pres">
      <dgm:prSet presAssocID="{6774DE01-6233-B249-8E19-C7D51CE87F9A}" presName="composite" presStyleCnt="0"/>
      <dgm:spPr/>
    </dgm:pt>
    <dgm:pt modelId="{30C7C1FC-ABE9-9F49-B497-834E86732140}" type="pres">
      <dgm:prSet presAssocID="{6774DE01-6233-B249-8E19-C7D51CE87F9A}" presName="imgShp" presStyleLbl="fgImgPlace1" presStyleIdx="0" presStyleCnt="1" custScaleX="109386" custScaleY="106012"/>
      <dgm:spPr/>
    </dgm:pt>
    <dgm:pt modelId="{B2EFD19C-DD54-B24D-B755-43F907118B14}" type="pres">
      <dgm:prSet presAssocID="{6774DE01-6233-B249-8E19-C7D51CE87F9A}" presName="txShp" presStyleLbl="node1" presStyleIdx="0" presStyleCnt="1" custScaleX="108939" custScaleY="122751">
        <dgm:presLayoutVars>
          <dgm:bulletEnabled val="1"/>
        </dgm:presLayoutVars>
      </dgm:prSet>
      <dgm:spPr/>
    </dgm:pt>
  </dgm:ptLst>
  <dgm:cxnLst>
    <dgm:cxn modelId="{1080E103-C62E-47F1-AED2-47997A5A196B}" type="presOf" srcId="{6774DE01-6233-B249-8E19-C7D51CE87F9A}" destId="{B2EFD19C-DD54-B24D-B755-43F907118B14}" srcOrd="0" destOrd="0" presId="urn:microsoft.com/office/officeart/2005/8/layout/vList3#1"/>
    <dgm:cxn modelId="{270B4709-4B78-0548-8A78-7F4B2EAAE44D}" srcId="{6774DE01-6233-B249-8E19-C7D51CE87F9A}" destId="{A23A6ABD-0BB1-6B44-9048-7D79B7FA6C4F}" srcOrd="3" destOrd="0" parTransId="{3E257FC9-8BD6-2D44-8493-1148F9A4C49F}" sibTransId="{2C7E5A72-F5BE-9744-9123-07298F5AFF8B}"/>
    <dgm:cxn modelId="{03764115-0E24-3A4B-9923-0E71C9E8080A}" srcId="{3DA557B8-20C6-9042-8F72-03A210D067C2}" destId="{6774DE01-6233-B249-8E19-C7D51CE87F9A}" srcOrd="0" destOrd="0" parTransId="{FFD2C51C-0256-664F-B449-65DC58CAE24F}" sibTransId="{5C1FAF83-8542-F343-8582-FC2EF309697E}"/>
    <dgm:cxn modelId="{AB1ED116-D25E-465D-AF2D-0E8904AB9F6B}" type="presOf" srcId="{3DA557B8-20C6-9042-8F72-03A210D067C2}" destId="{DF055627-9BCF-0941-A55D-F60516006CF8}" srcOrd="0" destOrd="0" presId="urn:microsoft.com/office/officeart/2005/8/layout/vList3#1"/>
    <dgm:cxn modelId="{E074AA27-E5B3-4D75-B5FD-EE8F18C9708E}" type="presOf" srcId="{7D3CDA99-250F-944F-BF47-BF47CD003577}" destId="{B2EFD19C-DD54-B24D-B755-43F907118B14}" srcOrd="0" destOrd="3" presId="urn:microsoft.com/office/officeart/2005/8/layout/vList3#1"/>
    <dgm:cxn modelId="{88660A57-85F2-A145-93F0-85F76122EA97}" srcId="{6774DE01-6233-B249-8E19-C7D51CE87F9A}" destId="{7D3CDA99-250F-944F-BF47-BF47CD003577}" srcOrd="2" destOrd="0" parTransId="{E349C3F7-A6BC-2C42-BDC3-75060C32BE75}" sibTransId="{7DBF36F5-A635-4641-8ED8-B9CE79F6B450}"/>
    <dgm:cxn modelId="{686E4058-2042-5444-8B93-0B32148AB080}" srcId="{6774DE01-6233-B249-8E19-C7D51CE87F9A}" destId="{FC0E906F-4515-3C47-8A56-FE7BB23BE0EF}" srcOrd="1" destOrd="0" parTransId="{34F1AEA6-0BA0-074C-8963-C9741D6BBF71}" sibTransId="{18E08C4F-67D2-0341-ACC4-7DD73E48FE98}"/>
    <dgm:cxn modelId="{D54CA063-EAA4-1649-B602-CD8010403DAA}" srcId="{6774DE01-6233-B249-8E19-C7D51CE87F9A}" destId="{A0E01A37-5A2E-954D-A02D-BB1F485E3E7F}" srcOrd="0" destOrd="0" parTransId="{AFBC8F9A-3E43-6B45-B16F-2B12FB2D024C}" sibTransId="{8297DF41-8C61-984D-AA0A-2381C54157BB}"/>
    <dgm:cxn modelId="{37EEE673-9C90-48A2-B522-2B2DA8315312}" type="presOf" srcId="{FC0E906F-4515-3C47-8A56-FE7BB23BE0EF}" destId="{B2EFD19C-DD54-B24D-B755-43F907118B14}" srcOrd="0" destOrd="2" presId="urn:microsoft.com/office/officeart/2005/8/layout/vList3#1"/>
    <dgm:cxn modelId="{4C6B75BA-1628-4947-9A16-EF74A347960F}" type="presOf" srcId="{A23A6ABD-0BB1-6B44-9048-7D79B7FA6C4F}" destId="{B2EFD19C-DD54-B24D-B755-43F907118B14}" srcOrd="0" destOrd="4" presId="urn:microsoft.com/office/officeart/2005/8/layout/vList3#1"/>
    <dgm:cxn modelId="{412B6AF2-157C-446B-8C0C-D8B5B80E32D5}" type="presOf" srcId="{A0E01A37-5A2E-954D-A02D-BB1F485E3E7F}" destId="{B2EFD19C-DD54-B24D-B755-43F907118B14}" srcOrd="0" destOrd="1" presId="urn:microsoft.com/office/officeart/2005/8/layout/vList3#1"/>
    <dgm:cxn modelId="{E0D10D19-642C-4AC6-A302-0CA5E6666793}" type="presParOf" srcId="{DF055627-9BCF-0941-A55D-F60516006CF8}" destId="{2544A3F1-E2E8-B74E-8711-2EC9EA6064C6}" srcOrd="0" destOrd="0" presId="urn:microsoft.com/office/officeart/2005/8/layout/vList3#1"/>
    <dgm:cxn modelId="{AA5B26D1-0133-4DF4-A1EC-482C17C48DFC}" type="presParOf" srcId="{2544A3F1-E2E8-B74E-8711-2EC9EA6064C6}" destId="{30C7C1FC-ABE9-9F49-B497-834E86732140}" srcOrd="0" destOrd="0" presId="urn:microsoft.com/office/officeart/2005/8/layout/vList3#1"/>
    <dgm:cxn modelId="{A4EDCEB8-8ACD-4436-A5E1-447593F65462}" type="presParOf" srcId="{2544A3F1-E2E8-B74E-8711-2EC9EA6064C6}" destId="{B2EFD19C-DD54-B24D-B755-43F907118B14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BFA22AB-A7F4-40D1-B066-A9AE493DD02E}" type="doc">
      <dgm:prSet loTypeId="urn:microsoft.com/office/officeart/2005/8/layout/cycle6" loCatId="cycle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BD7B2D3C-A918-4B39-A285-79D06D1E411D}">
      <dgm:prSet phldrT="[文本]"/>
      <dgm:spPr>
        <a:xfrm>
          <a:off x="1349045" y="1934"/>
          <a:ext cx="397533" cy="258397"/>
        </a:xfrm>
        <a:prstGeom prst="roundRect">
          <a:avLst/>
        </a:prstGeom>
        <a:gradFill rotWithShape="0">
          <a:gsLst>
            <a:gs pos="0">
              <a:srgbClr val="8064A2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8064A2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8064A2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r>
            <a:rPr lang="en-US" altLang="zh-CN" dirty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A</a:t>
          </a:r>
          <a:endParaRPr lang="zh-CN" altLang="en-US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gm:t>
    </dgm:pt>
    <dgm:pt modelId="{019729CB-F748-4B3A-9099-B4B865BEFC09}" type="parTrans" cxnId="{D6464BA7-AD3E-42A1-8401-ECDC35A3DA3F}">
      <dgm:prSet/>
      <dgm:spPr/>
      <dgm:t>
        <a:bodyPr/>
        <a:lstStyle/>
        <a:p>
          <a:endParaRPr lang="zh-CN" altLang="en-US"/>
        </a:p>
      </dgm:t>
    </dgm:pt>
    <dgm:pt modelId="{5A8C48C1-3B1A-4B7C-90FC-76DCD6F1462E}" type="sibTrans" cxnId="{D6464BA7-AD3E-42A1-8401-ECDC35A3DA3F}">
      <dgm:prSet/>
      <dgm:spPr>
        <a:xfrm>
          <a:off x="274873" y="131132"/>
          <a:ext cx="2545877" cy="2545877"/>
        </a:xfrm>
        <a:custGeom>
          <a:avLst/>
          <a:gdLst/>
          <a:ahLst/>
          <a:cxnLst/>
          <a:rect l="0" t="0" r="0" b="0"/>
          <a:pathLst>
            <a:path>
              <a:moveTo>
                <a:pt x="1474143" y="16002"/>
              </a:moveTo>
              <a:arcTo wR="1272938" hR="1272938" stAng="16745670" swAng="654367"/>
            </a:path>
          </a:pathLst>
        </a:custGeom>
        <a:noFill/>
        <a:ln w="9525" cap="flat" cmpd="sng" algn="ctr">
          <a:solidFill>
            <a:srgbClr val="8064A2">
              <a:hueOff val="0"/>
              <a:satOff val="0"/>
              <a:lumOff val="0"/>
              <a:alphaOff val="0"/>
            </a:srgbClr>
          </a:solidFill>
          <a:prstDash val="solid"/>
        </a:ln>
        <a:effectLst/>
        <a:scene3d>
          <a:camera prst="orthographicFront"/>
          <a:lightRig rig="flat" dir="t"/>
        </a:scene3d>
        <a:sp3d z="-40000" prstMaterial="matte"/>
      </dgm:spPr>
      <dgm:t>
        <a:bodyPr/>
        <a:lstStyle/>
        <a:p>
          <a:endParaRPr lang="zh-CN" altLang="en-US"/>
        </a:p>
      </dgm:t>
    </dgm:pt>
    <dgm:pt modelId="{2C031F92-F5DB-4137-B3EB-6CAF7BD34C23}">
      <dgm:prSet phldrT="[文本]"/>
      <dgm:spPr>
        <a:xfrm>
          <a:off x="1985514" y="172475"/>
          <a:ext cx="397533" cy="258397"/>
        </a:xfrm>
        <a:prstGeom prst="roundRect">
          <a:avLst/>
        </a:prstGeom>
        <a:gradFill rotWithShape="0">
          <a:gsLst>
            <a:gs pos="0">
              <a:srgbClr val="8064A2">
                <a:hueOff val="-405888"/>
                <a:satOff val="2445"/>
                <a:lumOff val="196"/>
                <a:alphaOff val="0"/>
                <a:shade val="51000"/>
                <a:satMod val="130000"/>
              </a:srgbClr>
            </a:gs>
            <a:gs pos="80000">
              <a:srgbClr val="8064A2">
                <a:hueOff val="-405888"/>
                <a:satOff val="2445"/>
                <a:lumOff val="196"/>
                <a:alphaOff val="0"/>
                <a:shade val="93000"/>
                <a:satMod val="130000"/>
              </a:srgbClr>
            </a:gs>
            <a:gs pos="100000">
              <a:srgbClr val="8064A2">
                <a:hueOff val="-405888"/>
                <a:satOff val="2445"/>
                <a:lumOff val="196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r>
            <a:rPr lang="en-US" altLang="zh-CN" dirty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B</a:t>
          </a:r>
          <a:endParaRPr lang="zh-CN" altLang="en-US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gm:t>
    </dgm:pt>
    <dgm:pt modelId="{AD338D09-4DEA-494B-A582-C6211791E943}" type="parTrans" cxnId="{65651E08-CFF7-4D73-923B-B663880EDC6B}">
      <dgm:prSet/>
      <dgm:spPr/>
      <dgm:t>
        <a:bodyPr/>
        <a:lstStyle/>
        <a:p>
          <a:endParaRPr lang="zh-CN" altLang="en-US"/>
        </a:p>
      </dgm:t>
    </dgm:pt>
    <dgm:pt modelId="{2A90D245-26E1-48D9-9777-47B2F2A2F26C}" type="sibTrans" cxnId="{65651E08-CFF7-4D73-923B-B663880EDC6B}">
      <dgm:prSet/>
      <dgm:spPr>
        <a:xfrm>
          <a:off x="274873" y="131132"/>
          <a:ext cx="2545877" cy="2545877"/>
        </a:xfrm>
        <a:custGeom>
          <a:avLst/>
          <a:gdLst/>
          <a:ahLst/>
          <a:cxnLst/>
          <a:rect l="0" t="0" r="0" b="0"/>
          <a:pathLst>
            <a:path>
              <a:moveTo>
                <a:pt x="2095643" y="301584"/>
              </a:moveTo>
              <a:arcTo wR="1272938" hR="1272938" stAng="18615809" swAng="757846"/>
            </a:path>
          </a:pathLst>
        </a:custGeom>
        <a:noFill/>
        <a:ln w="9525" cap="flat" cmpd="sng" algn="ctr">
          <a:solidFill>
            <a:srgbClr val="8064A2">
              <a:hueOff val="-405888"/>
              <a:satOff val="2445"/>
              <a:lumOff val="196"/>
              <a:alphaOff val="0"/>
            </a:srgbClr>
          </a:solidFill>
          <a:prstDash val="solid"/>
        </a:ln>
        <a:effectLst/>
        <a:scene3d>
          <a:camera prst="orthographicFront"/>
          <a:lightRig rig="flat" dir="t"/>
        </a:scene3d>
        <a:sp3d z="-40000" prstMaterial="matte"/>
      </dgm:spPr>
      <dgm:t>
        <a:bodyPr/>
        <a:lstStyle/>
        <a:p>
          <a:endParaRPr lang="zh-CN" altLang="en-US"/>
        </a:p>
      </dgm:t>
    </dgm:pt>
    <dgm:pt modelId="{D8551101-9FCB-4E06-9303-D3DAC407ABAA}">
      <dgm:prSet phldrT="[文本]"/>
      <dgm:spPr>
        <a:xfrm>
          <a:off x="2451442" y="638403"/>
          <a:ext cx="397533" cy="258397"/>
        </a:xfrm>
        <a:prstGeom prst="roundRect">
          <a:avLst/>
        </a:prstGeom>
        <a:gradFill rotWithShape="0">
          <a:gsLst>
            <a:gs pos="0">
              <a:srgbClr val="8064A2">
                <a:hueOff val="-811776"/>
                <a:satOff val="4891"/>
                <a:lumOff val="392"/>
                <a:alphaOff val="0"/>
                <a:shade val="51000"/>
                <a:satMod val="130000"/>
              </a:srgbClr>
            </a:gs>
            <a:gs pos="80000">
              <a:srgbClr val="8064A2">
                <a:hueOff val="-811776"/>
                <a:satOff val="4891"/>
                <a:lumOff val="392"/>
                <a:alphaOff val="0"/>
                <a:shade val="93000"/>
                <a:satMod val="130000"/>
              </a:srgbClr>
            </a:gs>
            <a:gs pos="100000">
              <a:srgbClr val="8064A2">
                <a:hueOff val="-811776"/>
                <a:satOff val="4891"/>
                <a:lumOff val="392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r>
            <a:rPr lang="en-US" altLang="zh-CN" dirty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C</a:t>
          </a:r>
          <a:endParaRPr lang="zh-CN" altLang="en-US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gm:t>
    </dgm:pt>
    <dgm:pt modelId="{A791A3EF-2FBE-481D-B0D8-70AA4FFE57BD}" type="parTrans" cxnId="{E2B83841-BC0B-4245-83F3-3353564770E6}">
      <dgm:prSet/>
      <dgm:spPr/>
      <dgm:t>
        <a:bodyPr/>
        <a:lstStyle/>
        <a:p>
          <a:endParaRPr lang="zh-CN" altLang="en-US"/>
        </a:p>
      </dgm:t>
    </dgm:pt>
    <dgm:pt modelId="{A6BA0C86-CA4D-44D4-B56A-27D00DBA9363}" type="sibTrans" cxnId="{E2B83841-BC0B-4245-83F3-3353564770E6}">
      <dgm:prSet/>
      <dgm:spPr>
        <a:xfrm>
          <a:off x="274873" y="131132"/>
          <a:ext cx="2545877" cy="2545877"/>
        </a:xfrm>
        <a:custGeom>
          <a:avLst/>
          <a:gdLst/>
          <a:ahLst/>
          <a:cxnLst/>
          <a:rect l="0" t="0" r="0" b="0"/>
          <a:pathLst>
            <a:path>
              <a:moveTo>
                <a:pt x="2441987" y="769254"/>
              </a:moveTo>
              <a:arcTo wR="1272938" hR="1272938" stAng="20201473" swAng="1038453"/>
            </a:path>
          </a:pathLst>
        </a:custGeom>
        <a:noFill/>
        <a:ln w="9525" cap="flat" cmpd="sng" algn="ctr">
          <a:solidFill>
            <a:srgbClr val="8064A2">
              <a:hueOff val="-811776"/>
              <a:satOff val="4891"/>
              <a:lumOff val="392"/>
              <a:alphaOff val="0"/>
            </a:srgbClr>
          </a:solidFill>
          <a:prstDash val="solid"/>
        </a:ln>
        <a:effectLst/>
        <a:scene3d>
          <a:camera prst="orthographicFront"/>
          <a:lightRig rig="flat" dir="t"/>
        </a:scene3d>
        <a:sp3d z="-40000" prstMaterial="matte"/>
      </dgm:spPr>
      <dgm:t>
        <a:bodyPr/>
        <a:lstStyle/>
        <a:p>
          <a:endParaRPr lang="zh-CN" altLang="en-US"/>
        </a:p>
      </dgm:t>
    </dgm:pt>
    <dgm:pt modelId="{6DB3CB1F-1BA2-4EEC-BFB3-E2D2FE900231}">
      <dgm:prSet phldrT="[文本]"/>
      <dgm:spPr>
        <a:xfrm>
          <a:off x="2621984" y="1274872"/>
          <a:ext cx="397533" cy="258397"/>
        </a:xfrm>
        <a:prstGeom prst="roundRect">
          <a:avLst/>
        </a:prstGeom>
        <a:gradFill rotWithShape="0">
          <a:gsLst>
            <a:gs pos="0">
              <a:srgbClr val="8064A2">
                <a:hueOff val="-1217664"/>
                <a:satOff val="7336"/>
                <a:lumOff val="588"/>
                <a:alphaOff val="0"/>
                <a:shade val="51000"/>
                <a:satMod val="130000"/>
              </a:srgbClr>
            </a:gs>
            <a:gs pos="80000">
              <a:srgbClr val="8064A2">
                <a:hueOff val="-1217664"/>
                <a:satOff val="7336"/>
                <a:lumOff val="588"/>
                <a:alphaOff val="0"/>
                <a:shade val="93000"/>
                <a:satMod val="130000"/>
              </a:srgbClr>
            </a:gs>
            <a:gs pos="100000">
              <a:srgbClr val="8064A2">
                <a:hueOff val="-1217664"/>
                <a:satOff val="7336"/>
                <a:lumOff val="588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r>
            <a:rPr lang="en-US" altLang="zh-CN" dirty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D</a:t>
          </a:r>
          <a:endParaRPr lang="zh-CN" altLang="en-US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gm:t>
    </dgm:pt>
    <dgm:pt modelId="{5150BDBD-879B-4FCB-8F3E-5E23DA9C2DC3}" type="parTrans" cxnId="{A231A706-6A2D-4870-A002-181A5DA9A9A1}">
      <dgm:prSet/>
      <dgm:spPr/>
      <dgm:t>
        <a:bodyPr/>
        <a:lstStyle/>
        <a:p>
          <a:endParaRPr lang="zh-CN" altLang="en-US"/>
        </a:p>
      </dgm:t>
    </dgm:pt>
    <dgm:pt modelId="{D8B029C8-0A86-49E1-AAFE-7C70A7AF54D7}" type="sibTrans" cxnId="{A231A706-6A2D-4870-A002-181A5DA9A9A1}">
      <dgm:prSet/>
      <dgm:spPr>
        <a:xfrm>
          <a:off x="274873" y="131132"/>
          <a:ext cx="2545877" cy="2545877"/>
        </a:xfrm>
        <a:custGeom>
          <a:avLst/>
          <a:gdLst/>
          <a:ahLst/>
          <a:cxnLst/>
          <a:rect l="0" t="0" r="0" b="0"/>
          <a:pathLst>
            <a:path>
              <a:moveTo>
                <a:pt x="2538901" y="1406024"/>
              </a:moveTo>
              <a:arcTo wR="1272938" hR="1272938" stAng="360074" swAng="1038453"/>
            </a:path>
          </a:pathLst>
        </a:custGeom>
        <a:noFill/>
        <a:ln w="9525" cap="flat" cmpd="sng" algn="ctr">
          <a:solidFill>
            <a:srgbClr val="8064A2">
              <a:hueOff val="-1217664"/>
              <a:satOff val="7336"/>
              <a:lumOff val="588"/>
              <a:alphaOff val="0"/>
            </a:srgbClr>
          </a:solidFill>
          <a:prstDash val="solid"/>
        </a:ln>
        <a:effectLst/>
        <a:scene3d>
          <a:camera prst="orthographicFront"/>
          <a:lightRig rig="flat" dir="t"/>
        </a:scene3d>
        <a:sp3d z="-40000" prstMaterial="matte"/>
      </dgm:spPr>
      <dgm:t>
        <a:bodyPr/>
        <a:lstStyle/>
        <a:p>
          <a:endParaRPr lang="zh-CN" altLang="en-US"/>
        </a:p>
      </dgm:t>
    </dgm:pt>
    <dgm:pt modelId="{323F2025-E83E-451B-9B0D-ABB8946C2AC9}">
      <dgm:prSet phldrT="[文本]"/>
      <dgm:spPr>
        <a:xfrm>
          <a:off x="2451442" y="1911342"/>
          <a:ext cx="397533" cy="258397"/>
        </a:xfrm>
        <a:prstGeom prst="roundRect">
          <a:avLst/>
        </a:prstGeom>
        <a:gradFill rotWithShape="0">
          <a:gsLst>
            <a:gs pos="0">
              <a:srgbClr val="8064A2">
                <a:hueOff val="-1623553"/>
                <a:satOff val="9781"/>
                <a:lumOff val="784"/>
                <a:alphaOff val="0"/>
                <a:shade val="51000"/>
                <a:satMod val="130000"/>
              </a:srgbClr>
            </a:gs>
            <a:gs pos="80000">
              <a:srgbClr val="8064A2">
                <a:hueOff val="-1623553"/>
                <a:satOff val="9781"/>
                <a:lumOff val="784"/>
                <a:alphaOff val="0"/>
                <a:shade val="93000"/>
                <a:satMod val="130000"/>
              </a:srgbClr>
            </a:gs>
            <a:gs pos="100000">
              <a:srgbClr val="8064A2">
                <a:hueOff val="-1623553"/>
                <a:satOff val="9781"/>
                <a:lumOff val="784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r>
            <a:rPr lang="en-US" altLang="zh-CN" dirty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E</a:t>
          </a:r>
          <a:endParaRPr lang="zh-CN" altLang="en-US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gm:t>
    </dgm:pt>
    <dgm:pt modelId="{FB510279-4E95-4AF0-B441-6FC042A12D38}" type="parTrans" cxnId="{C5EF9785-AEA7-49D4-83F7-9038891EA173}">
      <dgm:prSet/>
      <dgm:spPr/>
      <dgm:t>
        <a:bodyPr/>
        <a:lstStyle/>
        <a:p>
          <a:endParaRPr lang="zh-CN" altLang="en-US"/>
        </a:p>
      </dgm:t>
    </dgm:pt>
    <dgm:pt modelId="{2DB5AA72-620D-43A8-A6AB-4BC791FD54D5}" type="sibTrans" cxnId="{C5EF9785-AEA7-49D4-83F7-9038891EA173}">
      <dgm:prSet/>
      <dgm:spPr>
        <a:xfrm>
          <a:off x="274873" y="131132"/>
          <a:ext cx="2545877" cy="2545877"/>
        </a:xfrm>
        <a:custGeom>
          <a:avLst/>
          <a:gdLst/>
          <a:ahLst/>
          <a:cxnLst/>
          <a:rect l="0" t="0" r="0" b="0"/>
          <a:pathLst>
            <a:path>
              <a:moveTo>
                <a:pt x="2288137" y="2040887"/>
              </a:moveTo>
              <a:arcTo wR="1272938" hR="1272938" stAng="2226345" swAng="757846"/>
            </a:path>
          </a:pathLst>
        </a:custGeom>
        <a:noFill/>
        <a:ln w="9525" cap="flat" cmpd="sng" algn="ctr">
          <a:solidFill>
            <a:srgbClr val="8064A2">
              <a:hueOff val="-1623553"/>
              <a:satOff val="9781"/>
              <a:lumOff val="784"/>
              <a:alphaOff val="0"/>
            </a:srgbClr>
          </a:solidFill>
          <a:prstDash val="solid"/>
        </a:ln>
        <a:effectLst/>
        <a:scene3d>
          <a:camera prst="orthographicFront"/>
          <a:lightRig rig="flat" dir="t"/>
        </a:scene3d>
        <a:sp3d z="-40000" prstMaterial="matte"/>
      </dgm:spPr>
      <dgm:t>
        <a:bodyPr/>
        <a:lstStyle/>
        <a:p>
          <a:endParaRPr lang="zh-CN" altLang="en-US"/>
        </a:p>
      </dgm:t>
    </dgm:pt>
    <dgm:pt modelId="{EEBB9907-9D3D-48BD-B8FE-AA5147C5C34B}">
      <dgm:prSet phldrT="[文本]"/>
      <dgm:spPr>
        <a:xfrm>
          <a:off x="1985514" y="2377270"/>
          <a:ext cx="397533" cy="258397"/>
        </a:xfrm>
        <a:prstGeom prst="roundRect">
          <a:avLst/>
        </a:prstGeom>
        <a:gradFill rotWithShape="0">
          <a:gsLst>
            <a:gs pos="0">
              <a:srgbClr val="8064A2">
                <a:hueOff val="-2029441"/>
                <a:satOff val="12227"/>
                <a:lumOff val="980"/>
                <a:alphaOff val="0"/>
                <a:shade val="51000"/>
                <a:satMod val="130000"/>
              </a:srgbClr>
            </a:gs>
            <a:gs pos="80000">
              <a:srgbClr val="8064A2">
                <a:hueOff val="-2029441"/>
                <a:satOff val="12227"/>
                <a:lumOff val="980"/>
                <a:alphaOff val="0"/>
                <a:shade val="93000"/>
                <a:satMod val="130000"/>
              </a:srgbClr>
            </a:gs>
            <a:gs pos="100000">
              <a:srgbClr val="8064A2">
                <a:hueOff val="-2029441"/>
                <a:satOff val="12227"/>
                <a:lumOff val="98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r>
            <a:rPr lang="en-US" altLang="zh-CN" dirty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F</a:t>
          </a:r>
          <a:endParaRPr lang="zh-CN" altLang="en-US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gm:t>
    </dgm:pt>
    <dgm:pt modelId="{5D9238DD-508F-4286-A5AA-0EBB15E7EC88}" type="parTrans" cxnId="{ADCC6FE7-1951-41C6-AD71-57D9345A3C1A}">
      <dgm:prSet/>
      <dgm:spPr/>
      <dgm:t>
        <a:bodyPr/>
        <a:lstStyle/>
        <a:p>
          <a:endParaRPr lang="zh-CN" altLang="en-US"/>
        </a:p>
      </dgm:t>
    </dgm:pt>
    <dgm:pt modelId="{A49CA9DF-A89A-48D7-A4BC-6774EC70714B}" type="sibTrans" cxnId="{ADCC6FE7-1951-41C6-AD71-57D9345A3C1A}">
      <dgm:prSet/>
      <dgm:spPr>
        <a:xfrm>
          <a:off x="274873" y="131132"/>
          <a:ext cx="2545877" cy="2545877"/>
        </a:xfrm>
        <a:custGeom>
          <a:avLst/>
          <a:gdLst/>
          <a:ahLst/>
          <a:cxnLst/>
          <a:rect l="0" t="0" r="0" b="0"/>
          <a:pathLst>
            <a:path>
              <a:moveTo>
                <a:pt x="1708322" y="2469104"/>
              </a:moveTo>
              <a:arcTo wR="1272938" hR="1272938" stAng="4199963" swAng="654367"/>
            </a:path>
          </a:pathLst>
        </a:custGeom>
        <a:noFill/>
        <a:ln w="9525" cap="flat" cmpd="sng" algn="ctr">
          <a:solidFill>
            <a:srgbClr val="8064A2">
              <a:hueOff val="-2029441"/>
              <a:satOff val="12227"/>
              <a:lumOff val="980"/>
              <a:alphaOff val="0"/>
            </a:srgbClr>
          </a:solidFill>
          <a:prstDash val="solid"/>
        </a:ln>
        <a:effectLst/>
        <a:scene3d>
          <a:camera prst="orthographicFront"/>
          <a:lightRig rig="flat" dir="t"/>
        </a:scene3d>
        <a:sp3d z="-40000" prstMaterial="matte"/>
      </dgm:spPr>
      <dgm:t>
        <a:bodyPr/>
        <a:lstStyle/>
        <a:p>
          <a:endParaRPr lang="zh-CN" altLang="en-US"/>
        </a:p>
      </dgm:t>
    </dgm:pt>
    <dgm:pt modelId="{BE0E7876-5F6B-4391-87C2-3821A845FE38}">
      <dgm:prSet phldrT="[文本]"/>
      <dgm:spPr>
        <a:xfrm>
          <a:off x="1349045" y="2547811"/>
          <a:ext cx="397533" cy="258397"/>
        </a:xfrm>
        <a:prstGeom prst="roundRect">
          <a:avLst/>
        </a:prstGeom>
        <a:gradFill rotWithShape="0">
          <a:gsLst>
            <a:gs pos="0">
              <a:srgbClr val="8064A2">
                <a:hueOff val="-2435329"/>
                <a:satOff val="14672"/>
                <a:lumOff val="1176"/>
                <a:alphaOff val="0"/>
                <a:shade val="51000"/>
                <a:satMod val="130000"/>
              </a:srgbClr>
            </a:gs>
            <a:gs pos="80000">
              <a:srgbClr val="8064A2">
                <a:hueOff val="-2435329"/>
                <a:satOff val="14672"/>
                <a:lumOff val="1176"/>
                <a:alphaOff val="0"/>
                <a:shade val="93000"/>
                <a:satMod val="130000"/>
              </a:srgbClr>
            </a:gs>
            <a:gs pos="100000">
              <a:srgbClr val="8064A2">
                <a:hueOff val="-2435329"/>
                <a:satOff val="14672"/>
                <a:lumOff val="1176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r>
            <a:rPr lang="en-US" altLang="zh-CN" dirty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G</a:t>
          </a:r>
          <a:endParaRPr lang="zh-CN" altLang="en-US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gm:t>
    </dgm:pt>
    <dgm:pt modelId="{804D5157-930C-4DE7-BB20-6EAC4C324FB8}" type="parTrans" cxnId="{FE179D35-23DD-450D-B8A6-38CBDA3D6986}">
      <dgm:prSet/>
      <dgm:spPr/>
      <dgm:t>
        <a:bodyPr/>
        <a:lstStyle/>
        <a:p>
          <a:endParaRPr lang="zh-CN" altLang="en-US"/>
        </a:p>
      </dgm:t>
    </dgm:pt>
    <dgm:pt modelId="{7036DE5F-14A8-4249-99A8-9149832A466F}" type="sibTrans" cxnId="{FE179D35-23DD-450D-B8A6-38CBDA3D6986}">
      <dgm:prSet/>
      <dgm:spPr>
        <a:xfrm>
          <a:off x="274873" y="131132"/>
          <a:ext cx="2545877" cy="2545877"/>
        </a:xfrm>
        <a:custGeom>
          <a:avLst/>
          <a:gdLst/>
          <a:ahLst/>
          <a:cxnLst/>
          <a:rect l="0" t="0" r="0" b="0"/>
          <a:pathLst>
            <a:path>
              <a:moveTo>
                <a:pt x="1071733" y="2529875"/>
              </a:moveTo>
              <a:arcTo wR="1272938" hR="1272938" stAng="5945670" swAng="654367"/>
            </a:path>
          </a:pathLst>
        </a:custGeom>
        <a:noFill/>
        <a:ln w="9525" cap="flat" cmpd="sng" algn="ctr">
          <a:solidFill>
            <a:srgbClr val="8064A2">
              <a:hueOff val="-2435329"/>
              <a:satOff val="14672"/>
              <a:lumOff val="1176"/>
              <a:alphaOff val="0"/>
            </a:srgbClr>
          </a:solidFill>
          <a:prstDash val="solid"/>
        </a:ln>
        <a:effectLst/>
        <a:scene3d>
          <a:camera prst="orthographicFront"/>
          <a:lightRig rig="flat" dir="t"/>
        </a:scene3d>
        <a:sp3d z="-40000" prstMaterial="matte"/>
      </dgm:spPr>
      <dgm:t>
        <a:bodyPr/>
        <a:lstStyle/>
        <a:p>
          <a:endParaRPr lang="zh-CN" altLang="en-US"/>
        </a:p>
      </dgm:t>
    </dgm:pt>
    <dgm:pt modelId="{113D1055-1948-4BEF-AE35-2322363B4535}">
      <dgm:prSet phldrT="[文本]"/>
      <dgm:spPr>
        <a:xfrm>
          <a:off x="712576" y="2377270"/>
          <a:ext cx="397533" cy="258397"/>
        </a:xfrm>
        <a:prstGeom prst="roundRect">
          <a:avLst/>
        </a:prstGeom>
        <a:gradFill rotWithShape="0">
          <a:gsLst>
            <a:gs pos="0">
              <a:srgbClr val="8064A2">
                <a:hueOff val="-2841217"/>
                <a:satOff val="17118"/>
                <a:lumOff val="1372"/>
                <a:alphaOff val="0"/>
                <a:shade val="51000"/>
                <a:satMod val="130000"/>
              </a:srgbClr>
            </a:gs>
            <a:gs pos="80000">
              <a:srgbClr val="8064A2">
                <a:hueOff val="-2841217"/>
                <a:satOff val="17118"/>
                <a:lumOff val="1372"/>
                <a:alphaOff val="0"/>
                <a:shade val="93000"/>
                <a:satMod val="130000"/>
              </a:srgbClr>
            </a:gs>
            <a:gs pos="100000">
              <a:srgbClr val="8064A2">
                <a:hueOff val="-2841217"/>
                <a:satOff val="17118"/>
                <a:lumOff val="1372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r>
            <a:rPr lang="en-US" altLang="zh-CN" dirty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H</a:t>
          </a:r>
          <a:endParaRPr lang="zh-CN" altLang="en-US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gm:t>
    </dgm:pt>
    <dgm:pt modelId="{47D9B736-D940-44C1-9A99-F56290A3F054}" type="parTrans" cxnId="{95CBE893-DFAD-4D09-AE20-B479694DF930}">
      <dgm:prSet/>
      <dgm:spPr/>
      <dgm:t>
        <a:bodyPr/>
        <a:lstStyle/>
        <a:p>
          <a:endParaRPr lang="zh-CN" altLang="en-US"/>
        </a:p>
      </dgm:t>
    </dgm:pt>
    <dgm:pt modelId="{9AC62781-D814-4644-9855-9774FD113BE8}" type="sibTrans" cxnId="{95CBE893-DFAD-4D09-AE20-B479694DF930}">
      <dgm:prSet/>
      <dgm:spPr>
        <a:xfrm>
          <a:off x="274873" y="131132"/>
          <a:ext cx="2545877" cy="2545877"/>
        </a:xfrm>
        <a:custGeom>
          <a:avLst/>
          <a:gdLst/>
          <a:ahLst/>
          <a:cxnLst/>
          <a:rect l="0" t="0" r="0" b="0"/>
          <a:pathLst>
            <a:path>
              <a:moveTo>
                <a:pt x="450233" y="2244293"/>
              </a:moveTo>
              <a:arcTo wR="1272938" hR="1272938" stAng="7815809" swAng="757846"/>
            </a:path>
          </a:pathLst>
        </a:custGeom>
        <a:noFill/>
        <a:ln w="9525" cap="flat" cmpd="sng" algn="ctr">
          <a:solidFill>
            <a:srgbClr val="8064A2">
              <a:hueOff val="-2841217"/>
              <a:satOff val="17118"/>
              <a:lumOff val="1372"/>
              <a:alphaOff val="0"/>
            </a:srgbClr>
          </a:solidFill>
          <a:prstDash val="solid"/>
        </a:ln>
        <a:effectLst/>
        <a:scene3d>
          <a:camera prst="orthographicFront"/>
          <a:lightRig rig="flat" dir="t"/>
        </a:scene3d>
        <a:sp3d z="-40000" prstMaterial="matte"/>
      </dgm:spPr>
      <dgm:t>
        <a:bodyPr/>
        <a:lstStyle/>
        <a:p>
          <a:endParaRPr lang="zh-CN" altLang="en-US"/>
        </a:p>
      </dgm:t>
    </dgm:pt>
    <dgm:pt modelId="{AB4F5DE5-E554-423A-ACEE-12FFBE644515}">
      <dgm:prSet phldrT="[文本]"/>
      <dgm:spPr>
        <a:xfrm>
          <a:off x="246648" y="1911342"/>
          <a:ext cx="397533" cy="258397"/>
        </a:xfrm>
        <a:prstGeom prst="roundRect">
          <a:avLst/>
        </a:prstGeom>
        <a:gradFill rotWithShape="0">
          <a:gsLst>
            <a:gs pos="0">
              <a:srgbClr val="8064A2">
                <a:hueOff val="-3247105"/>
                <a:satOff val="19563"/>
                <a:lumOff val="1568"/>
                <a:alphaOff val="0"/>
                <a:shade val="51000"/>
                <a:satMod val="130000"/>
              </a:srgbClr>
            </a:gs>
            <a:gs pos="80000">
              <a:srgbClr val="8064A2">
                <a:hueOff val="-3247105"/>
                <a:satOff val="19563"/>
                <a:lumOff val="1568"/>
                <a:alphaOff val="0"/>
                <a:shade val="93000"/>
                <a:satMod val="130000"/>
              </a:srgbClr>
            </a:gs>
            <a:gs pos="100000">
              <a:srgbClr val="8064A2">
                <a:hueOff val="-3247105"/>
                <a:satOff val="19563"/>
                <a:lumOff val="1568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r>
            <a:rPr lang="en-US" altLang="zh-CN" dirty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I</a:t>
          </a:r>
          <a:endParaRPr lang="zh-CN" altLang="en-US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gm:t>
    </dgm:pt>
    <dgm:pt modelId="{8D4E7A96-6785-4F55-9919-4CFE4ACF8A87}" type="parTrans" cxnId="{1E780EBF-0102-4DCE-996E-0527B16B1D19}">
      <dgm:prSet/>
      <dgm:spPr/>
      <dgm:t>
        <a:bodyPr/>
        <a:lstStyle/>
        <a:p>
          <a:endParaRPr lang="zh-CN" altLang="en-US"/>
        </a:p>
      </dgm:t>
    </dgm:pt>
    <dgm:pt modelId="{3EE342CE-3952-4915-8D4F-342342206980}" type="sibTrans" cxnId="{1E780EBF-0102-4DCE-996E-0527B16B1D19}">
      <dgm:prSet/>
      <dgm:spPr>
        <a:xfrm>
          <a:off x="274873" y="131132"/>
          <a:ext cx="2545877" cy="2545877"/>
        </a:xfrm>
        <a:custGeom>
          <a:avLst/>
          <a:gdLst/>
          <a:ahLst/>
          <a:cxnLst/>
          <a:rect l="0" t="0" r="0" b="0"/>
          <a:pathLst>
            <a:path>
              <a:moveTo>
                <a:pt x="103889" y="1776622"/>
              </a:moveTo>
              <a:arcTo wR="1272938" hR="1272938" stAng="9401473" swAng="1038453"/>
            </a:path>
          </a:pathLst>
        </a:custGeom>
        <a:noFill/>
        <a:ln w="9525" cap="flat" cmpd="sng" algn="ctr">
          <a:solidFill>
            <a:srgbClr val="8064A2">
              <a:hueOff val="-3247105"/>
              <a:satOff val="19563"/>
              <a:lumOff val="1568"/>
              <a:alphaOff val="0"/>
            </a:srgbClr>
          </a:solidFill>
          <a:prstDash val="solid"/>
        </a:ln>
        <a:effectLst/>
        <a:scene3d>
          <a:camera prst="orthographicFront"/>
          <a:lightRig rig="flat" dir="t"/>
        </a:scene3d>
        <a:sp3d z="-40000" prstMaterial="matte"/>
      </dgm:spPr>
      <dgm:t>
        <a:bodyPr/>
        <a:lstStyle/>
        <a:p>
          <a:endParaRPr lang="zh-CN" altLang="en-US"/>
        </a:p>
      </dgm:t>
    </dgm:pt>
    <dgm:pt modelId="{E15B3DDC-47D8-440E-9D35-CF1BC3E5C729}">
      <dgm:prSet phldrT="[文本]"/>
      <dgm:spPr>
        <a:xfrm>
          <a:off x="76106" y="1274872"/>
          <a:ext cx="397533" cy="258397"/>
        </a:xfrm>
        <a:prstGeom prst="roundRect">
          <a:avLst/>
        </a:prstGeom>
        <a:gradFill rotWithShape="0">
          <a:gsLst>
            <a:gs pos="0">
              <a:srgbClr val="8064A2">
                <a:hueOff val="-3652993"/>
                <a:satOff val="22008"/>
                <a:lumOff val="1764"/>
                <a:alphaOff val="0"/>
                <a:shade val="51000"/>
                <a:satMod val="130000"/>
              </a:srgbClr>
            </a:gs>
            <a:gs pos="80000">
              <a:srgbClr val="8064A2">
                <a:hueOff val="-3652993"/>
                <a:satOff val="22008"/>
                <a:lumOff val="1764"/>
                <a:alphaOff val="0"/>
                <a:shade val="93000"/>
                <a:satMod val="130000"/>
              </a:srgbClr>
            </a:gs>
            <a:gs pos="100000">
              <a:srgbClr val="8064A2">
                <a:hueOff val="-3652993"/>
                <a:satOff val="22008"/>
                <a:lumOff val="1764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r>
            <a:rPr lang="en-US" altLang="zh-CN" dirty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J</a:t>
          </a:r>
          <a:endParaRPr lang="zh-CN" altLang="en-US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gm:t>
    </dgm:pt>
    <dgm:pt modelId="{B9218D00-BC42-4CDF-A417-E950A5911460}" type="parTrans" cxnId="{6FDA88D7-FAFB-4A7C-8BDB-75E41C3C2B3C}">
      <dgm:prSet/>
      <dgm:spPr/>
      <dgm:t>
        <a:bodyPr/>
        <a:lstStyle/>
        <a:p>
          <a:endParaRPr lang="zh-CN" altLang="en-US"/>
        </a:p>
      </dgm:t>
    </dgm:pt>
    <dgm:pt modelId="{EF04C325-A1F3-4B0D-8B2A-6E43945B5248}" type="sibTrans" cxnId="{6FDA88D7-FAFB-4A7C-8BDB-75E41C3C2B3C}">
      <dgm:prSet/>
      <dgm:spPr>
        <a:xfrm>
          <a:off x="274873" y="131132"/>
          <a:ext cx="2545877" cy="2545877"/>
        </a:xfrm>
        <a:custGeom>
          <a:avLst/>
          <a:gdLst/>
          <a:ahLst/>
          <a:cxnLst/>
          <a:rect l="0" t="0" r="0" b="0"/>
          <a:pathLst>
            <a:path>
              <a:moveTo>
                <a:pt x="6976" y="1139853"/>
              </a:moveTo>
              <a:arcTo wR="1272938" hR="1272938" stAng="11160074" swAng="1038453"/>
            </a:path>
          </a:pathLst>
        </a:custGeom>
        <a:noFill/>
        <a:ln w="9525" cap="flat" cmpd="sng" algn="ctr">
          <a:solidFill>
            <a:srgbClr val="8064A2">
              <a:hueOff val="-3652993"/>
              <a:satOff val="22008"/>
              <a:lumOff val="1764"/>
              <a:alphaOff val="0"/>
            </a:srgbClr>
          </a:solidFill>
          <a:prstDash val="solid"/>
        </a:ln>
        <a:effectLst/>
        <a:scene3d>
          <a:camera prst="orthographicFront"/>
          <a:lightRig rig="flat" dir="t"/>
        </a:scene3d>
        <a:sp3d z="-40000" prstMaterial="matte"/>
      </dgm:spPr>
      <dgm:t>
        <a:bodyPr/>
        <a:lstStyle/>
        <a:p>
          <a:endParaRPr lang="zh-CN" altLang="en-US"/>
        </a:p>
      </dgm:t>
    </dgm:pt>
    <dgm:pt modelId="{1808FC78-9073-4CC2-82FF-C9FDE5E5F9C9}">
      <dgm:prSet phldrT="[文本]"/>
      <dgm:spPr>
        <a:xfrm>
          <a:off x="246648" y="638403"/>
          <a:ext cx="397533" cy="258397"/>
        </a:xfrm>
        <a:prstGeom prst="roundRect">
          <a:avLst/>
        </a:prstGeom>
        <a:gradFill rotWithShape="0">
          <a:gsLst>
            <a:gs pos="0">
              <a:srgbClr val="8064A2">
                <a:hueOff val="-4058882"/>
                <a:satOff val="24454"/>
                <a:lumOff val="1960"/>
                <a:alphaOff val="0"/>
                <a:shade val="51000"/>
                <a:satMod val="130000"/>
              </a:srgbClr>
            </a:gs>
            <a:gs pos="80000">
              <a:srgbClr val="8064A2">
                <a:hueOff val="-4058882"/>
                <a:satOff val="24454"/>
                <a:lumOff val="1960"/>
                <a:alphaOff val="0"/>
                <a:shade val="93000"/>
                <a:satMod val="130000"/>
              </a:srgbClr>
            </a:gs>
            <a:gs pos="100000">
              <a:srgbClr val="8064A2">
                <a:hueOff val="-4058882"/>
                <a:satOff val="24454"/>
                <a:lumOff val="196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r>
            <a:rPr lang="en-US" altLang="zh-CN" dirty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K</a:t>
          </a:r>
          <a:endParaRPr lang="zh-CN" altLang="en-US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gm:t>
    </dgm:pt>
    <dgm:pt modelId="{CF562BBC-6D7B-4E27-89B5-72B4D7C114F8}" type="parTrans" cxnId="{C9FD9ECD-EF67-4CAA-8E64-0A9F36ECCBCC}">
      <dgm:prSet/>
      <dgm:spPr/>
      <dgm:t>
        <a:bodyPr/>
        <a:lstStyle/>
        <a:p>
          <a:endParaRPr lang="zh-CN" altLang="en-US"/>
        </a:p>
      </dgm:t>
    </dgm:pt>
    <dgm:pt modelId="{A494936B-4379-405B-B648-E338A1FA7FCB}" type="sibTrans" cxnId="{C9FD9ECD-EF67-4CAA-8E64-0A9F36ECCBCC}">
      <dgm:prSet/>
      <dgm:spPr>
        <a:xfrm>
          <a:off x="274873" y="131132"/>
          <a:ext cx="2545877" cy="2545877"/>
        </a:xfrm>
        <a:custGeom>
          <a:avLst/>
          <a:gdLst/>
          <a:ahLst/>
          <a:cxnLst/>
          <a:rect l="0" t="0" r="0" b="0"/>
          <a:pathLst>
            <a:path>
              <a:moveTo>
                <a:pt x="257740" y="504990"/>
              </a:moveTo>
              <a:arcTo wR="1272938" hR="1272938" stAng="13026345" swAng="757846"/>
            </a:path>
          </a:pathLst>
        </a:custGeom>
        <a:noFill/>
        <a:ln w="9525" cap="flat" cmpd="sng" algn="ctr">
          <a:solidFill>
            <a:srgbClr val="8064A2">
              <a:hueOff val="-4058882"/>
              <a:satOff val="24454"/>
              <a:lumOff val="1960"/>
              <a:alphaOff val="0"/>
            </a:srgbClr>
          </a:solidFill>
          <a:prstDash val="solid"/>
        </a:ln>
        <a:effectLst/>
        <a:scene3d>
          <a:camera prst="orthographicFront"/>
          <a:lightRig rig="flat" dir="t"/>
        </a:scene3d>
        <a:sp3d z="-40000" prstMaterial="matte"/>
      </dgm:spPr>
      <dgm:t>
        <a:bodyPr/>
        <a:lstStyle/>
        <a:p>
          <a:endParaRPr lang="zh-CN" altLang="en-US"/>
        </a:p>
      </dgm:t>
    </dgm:pt>
    <dgm:pt modelId="{2DED7F24-137E-471A-8C9D-238BD54C1D21}">
      <dgm:prSet phldrT="[文本]"/>
      <dgm:spPr>
        <a:xfrm>
          <a:off x="712576" y="172475"/>
          <a:ext cx="397533" cy="258397"/>
        </a:xfrm>
        <a:prstGeom prst="roundRect">
          <a:avLst/>
        </a:prstGeom>
        <a:gradFill rotWithShape="0">
          <a:gsLst>
            <a:gs pos="0">
              <a:srgbClr val="8064A2">
                <a:hueOff val="-4464770"/>
                <a:satOff val="26899"/>
                <a:lumOff val="2156"/>
                <a:alphaOff val="0"/>
                <a:shade val="51000"/>
                <a:satMod val="130000"/>
              </a:srgbClr>
            </a:gs>
            <a:gs pos="80000">
              <a:srgbClr val="8064A2">
                <a:hueOff val="-4464770"/>
                <a:satOff val="26899"/>
                <a:lumOff val="2156"/>
                <a:alphaOff val="0"/>
                <a:shade val="93000"/>
                <a:satMod val="130000"/>
              </a:srgbClr>
            </a:gs>
            <a:gs pos="100000">
              <a:srgbClr val="8064A2">
                <a:hueOff val="-4464770"/>
                <a:satOff val="26899"/>
                <a:lumOff val="2156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r>
            <a:rPr lang="en-US" altLang="zh-CN" dirty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L</a:t>
          </a:r>
          <a:endParaRPr lang="zh-CN" altLang="en-US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gm:t>
    </dgm:pt>
    <dgm:pt modelId="{098C72E2-4881-4274-9293-0C2DD21DDA1F}" type="parTrans" cxnId="{81C9E1EC-3A72-41CB-A99B-595DF9F85A05}">
      <dgm:prSet/>
      <dgm:spPr/>
      <dgm:t>
        <a:bodyPr/>
        <a:lstStyle/>
        <a:p>
          <a:endParaRPr lang="zh-CN" altLang="en-US"/>
        </a:p>
      </dgm:t>
    </dgm:pt>
    <dgm:pt modelId="{EB7AACF7-6177-4AC9-BA14-DE67F527C68D}" type="sibTrans" cxnId="{81C9E1EC-3A72-41CB-A99B-595DF9F85A05}">
      <dgm:prSet/>
      <dgm:spPr>
        <a:xfrm>
          <a:off x="274873" y="131132"/>
          <a:ext cx="2545877" cy="2545877"/>
        </a:xfrm>
        <a:custGeom>
          <a:avLst/>
          <a:gdLst/>
          <a:ahLst/>
          <a:cxnLst/>
          <a:rect l="0" t="0" r="0" b="0"/>
          <a:pathLst>
            <a:path>
              <a:moveTo>
                <a:pt x="837555" y="76772"/>
              </a:moveTo>
              <a:arcTo wR="1272938" hR="1272938" stAng="14999963" swAng="654367"/>
            </a:path>
          </a:pathLst>
        </a:custGeom>
        <a:noFill/>
        <a:ln w="9525" cap="flat" cmpd="sng" algn="ctr">
          <a:solidFill>
            <a:srgbClr val="8064A2">
              <a:hueOff val="-4464770"/>
              <a:satOff val="26899"/>
              <a:lumOff val="2156"/>
              <a:alphaOff val="0"/>
            </a:srgbClr>
          </a:solidFill>
          <a:prstDash val="solid"/>
        </a:ln>
        <a:effectLst/>
        <a:scene3d>
          <a:camera prst="orthographicFront"/>
          <a:lightRig rig="flat" dir="t"/>
        </a:scene3d>
        <a:sp3d z="-40000" prstMaterial="matte"/>
      </dgm:spPr>
      <dgm:t>
        <a:bodyPr/>
        <a:lstStyle/>
        <a:p>
          <a:endParaRPr lang="zh-CN" altLang="en-US"/>
        </a:p>
      </dgm:t>
    </dgm:pt>
    <dgm:pt modelId="{B4A82175-1575-4DA2-85D2-17EAD2A7691F}" type="pres">
      <dgm:prSet presAssocID="{DBFA22AB-A7F4-40D1-B066-A9AE493DD02E}" presName="cycle" presStyleCnt="0">
        <dgm:presLayoutVars>
          <dgm:dir/>
          <dgm:resizeHandles val="exact"/>
        </dgm:presLayoutVars>
      </dgm:prSet>
      <dgm:spPr/>
    </dgm:pt>
    <dgm:pt modelId="{610C6686-10CA-45BF-A4FD-546410B00F75}" type="pres">
      <dgm:prSet presAssocID="{BD7B2D3C-A918-4B39-A285-79D06D1E411D}" presName="node" presStyleLbl="node1" presStyleIdx="0" presStyleCnt="12">
        <dgm:presLayoutVars>
          <dgm:bulletEnabled val="1"/>
        </dgm:presLayoutVars>
      </dgm:prSet>
      <dgm:spPr/>
    </dgm:pt>
    <dgm:pt modelId="{C76E6E5D-8556-4E82-A1B1-33A1CC17D667}" type="pres">
      <dgm:prSet presAssocID="{BD7B2D3C-A918-4B39-A285-79D06D1E411D}" presName="spNode" presStyleCnt="0"/>
      <dgm:spPr/>
    </dgm:pt>
    <dgm:pt modelId="{2E5DABAA-CF24-4DAF-848A-F8C4F12407F7}" type="pres">
      <dgm:prSet presAssocID="{5A8C48C1-3B1A-4B7C-90FC-76DCD6F1462E}" presName="sibTrans" presStyleLbl="sibTrans1D1" presStyleIdx="0" presStyleCnt="12"/>
      <dgm:spPr/>
    </dgm:pt>
    <dgm:pt modelId="{2641568D-1B34-4500-82E5-16A81097835B}" type="pres">
      <dgm:prSet presAssocID="{2C031F92-F5DB-4137-B3EB-6CAF7BD34C23}" presName="node" presStyleLbl="node1" presStyleIdx="1" presStyleCnt="12">
        <dgm:presLayoutVars>
          <dgm:bulletEnabled val="1"/>
        </dgm:presLayoutVars>
      </dgm:prSet>
      <dgm:spPr/>
    </dgm:pt>
    <dgm:pt modelId="{4E674922-4473-4566-B0EC-C3B018410524}" type="pres">
      <dgm:prSet presAssocID="{2C031F92-F5DB-4137-B3EB-6CAF7BD34C23}" presName="spNode" presStyleCnt="0"/>
      <dgm:spPr/>
    </dgm:pt>
    <dgm:pt modelId="{FF0002C1-082B-4BAE-A4C3-585BDCD1A0C7}" type="pres">
      <dgm:prSet presAssocID="{2A90D245-26E1-48D9-9777-47B2F2A2F26C}" presName="sibTrans" presStyleLbl="sibTrans1D1" presStyleIdx="1" presStyleCnt="12"/>
      <dgm:spPr/>
    </dgm:pt>
    <dgm:pt modelId="{B6FDF3B4-27C0-4893-9B0C-F67DF4663861}" type="pres">
      <dgm:prSet presAssocID="{D8551101-9FCB-4E06-9303-D3DAC407ABAA}" presName="node" presStyleLbl="node1" presStyleIdx="2" presStyleCnt="12">
        <dgm:presLayoutVars>
          <dgm:bulletEnabled val="1"/>
        </dgm:presLayoutVars>
      </dgm:prSet>
      <dgm:spPr/>
    </dgm:pt>
    <dgm:pt modelId="{5A0E5A03-6FA0-4B49-BECC-B2BD8888ACD6}" type="pres">
      <dgm:prSet presAssocID="{D8551101-9FCB-4E06-9303-D3DAC407ABAA}" presName="spNode" presStyleCnt="0"/>
      <dgm:spPr/>
    </dgm:pt>
    <dgm:pt modelId="{9256C518-EB68-4FA9-A167-169590A5B63D}" type="pres">
      <dgm:prSet presAssocID="{A6BA0C86-CA4D-44D4-B56A-27D00DBA9363}" presName="sibTrans" presStyleLbl="sibTrans1D1" presStyleIdx="2" presStyleCnt="12"/>
      <dgm:spPr/>
    </dgm:pt>
    <dgm:pt modelId="{13C677CC-5902-4756-8C4C-32AA8312925C}" type="pres">
      <dgm:prSet presAssocID="{6DB3CB1F-1BA2-4EEC-BFB3-E2D2FE900231}" presName="node" presStyleLbl="node1" presStyleIdx="3" presStyleCnt="12">
        <dgm:presLayoutVars>
          <dgm:bulletEnabled val="1"/>
        </dgm:presLayoutVars>
      </dgm:prSet>
      <dgm:spPr/>
    </dgm:pt>
    <dgm:pt modelId="{9B4F1DEB-31D2-40AA-AB7A-812FCB0CE337}" type="pres">
      <dgm:prSet presAssocID="{6DB3CB1F-1BA2-4EEC-BFB3-E2D2FE900231}" presName="spNode" presStyleCnt="0"/>
      <dgm:spPr/>
    </dgm:pt>
    <dgm:pt modelId="{80A77714-B57F-4E49-8CE4-598B78291A12}" type="pres">
      <dgm:prSet presAssocID="{D8B029C8-0A86-49E1-AAFE-7C70A7AF54D7}" presName="sibTrans" presStyleLbl="sibTrans1D1" presStyleIdx="3" presStyleCnt="12"/>
      <dgm:spPr/>
    </dgm:pt>
    <dgm:pt modelId="{0B4031F9-0712-4DBD-9964-F15F9676AFB7}" type="pres">
      <dgm:prSet presAssocID="{323F2025-E83E-451B-9B0D-ABB8946C2AC9}" presName="node" presStyleLbl="node1" presStyleIdx="4" presStyleCnt="12">
        <dgm:presLayoutVars>
          <dgm:bulletEnabled val="1"/>
        </dgm:presLayoutVars>
      </dgm:prSet>
      <dgm:spPr/>
    </dgm:pt>
    <dgm:pt modelId="{EF76CFD4-8116-48DB-8F2B-FEE7E06C5466}" type="pres">
      <dgm:prSet presAssocID="{323F2025-E83E-451B-9B0D-ABB8946C2AC9}" presName="spNode" presStyleCnt="0"/>
      <dgm:spPr/>
    </dgm:pt>
    <dgm:pt modelId="{0516E93B-847B-4FF4-8FF9-2415B50C4106}" type="pres">
      <dgm:prSet presAssocID="{2DB5AA72-620D-43A8-A6AB-4BC791FD54D5}" presName="sibTrans" presStyleLbl="sibTrans1D1" presStyleIdx="4" presStyleCnt="12"/>
      <dgm:spPr/>
    </dgm:pt>
    <dgm:pt modelId="{823CA565-6FED-43FA-B352-1F5A7E76E3B3}" type="pres">
      <dgm:prSet presAssocID="{EEBB9907-9D3D-48BD-B8FE-AA5147C5C34B}" presName="node" presStyleLbl="node1" presStyleIdx="5" presStyleCnt="12">
        <dgm:presLayoutVars>
          <dgm:bulletEnabled val="1"/>
        </dgm:presLayoutVars>
      </dgm:prSet>
      <dgm:spPr/>
    </dgm:pt>
    <dgm:pt modelId="{6F98B0B1-E12F-4712-898F-EB397003BE2A}" type="pres">
      <dgm:prSet presAssocID="{EEBB9907-9D3D-48BD-B8FE-AA5147C5C34B}" presName="spNode" presStyleCnt="0"/>
      <dgm:spPr/>
    </dgm:pt>
    <dgm:pt modelId="{F45DB9CF-582E-457B-ABD8-F6E54A4C5A59}" type="pres">
      <dgm:prSet presAssocID="{A49CA9DF-A89A-48D7-A4BC-6774EC70714B}" presName="sibTrans" presStyleLbl="sibTrans1D1" presStyleIdx="5" presStyleCnt="12"/>
      <dgm:spPr/>
    </dgm:pt>
    <dgm:pt modelId="{A2BD2C34-7427-4304-8923-FCA6F376511F}" type="pres">
      <dgm:prSet presAssocID="{BE0E7876-5F6B-4391-87C2-3821A845FE38}" presName="node" presStyleLbl="node1" presStyleIdx="6" presStyleCnt="12">
        <dgm:presLayoutVars>
          <dgm:bulletEnabled val="1"/>
        </dgm:presLayoutVars>
      </dgm:prSet>
      <dgm:spPr/>
    </dgm:pt>
    <dgm:pt modelId="{9FFEB3D3-B7EF-4013-9F63-400A05C55391}" type="pres">
      <dgm:prSet presAssocID="{BE0E7876-5F6B-4391-87C2-3821A845FE38}" presName="spNode" presStyleCnt="0"/>
      <dgm:spPr/>
    </dgm:pt>
    <dgm:pt modelId="{C2A02E94-9DBF-4B8E-859A-3AA010B42071}" type="pres">
      <dgm:prSet presAssocID="{7036DE5F-14A8-4249-99A8-9149832A466F}" presName="sibTrans" presStyleLbl="sibTrans1D1" presStyleIdx="6" presStyleCnt="12"/>
      <dgm:spPr/>
    </dgm:pt>
    <dgm:pt modelId="{31961D5E-09A3-4B90-961B-7B478298EA5F}" type="pres">
      <dgm:prSet presAssocID="{113D1055-1948-4BEF-AE35-2322363B4535}" presName="node" presStyleLbl="node1" presStyleIdx="7" presStyleCnt="12">
        <dgm:presLayoutVars>
          <dgm:bulletEnabled val="1"/>
        </dgm:presLayoutVars>
      </dgm:prSet>
      <dgm:spPr/>
    </dgm:pt>
    <dgm:pt modelId="{1576003C-0E99-4DD1-B153-C4F5F3C71491}" type="pres">
      <dgm:prSet presAssocID="{113D1055-1948-4BEF-AE35-2322363B4535}" presName="spNode" presStyleCnt="0"/>
      <dgm:spPr/>
    </dgm:pt>
    <dgm:pt modelId="{7AD30F7E-4221-490F-BCD3-F5642AA47FCD}" type="pres">
      <dgm:prSet presAssocID="{9AC62781-D814-4644-9855-9774FD113BE8}" presName="sibTrans" presStyleLbl="sibTrans1D1" presStyleIdx="7" presStyleCnt="12"/>
      <dgm:spPr/>
    </dgm:pt>
    <dgm:pt modelId="{F44021D8-C88B-4F98-BCBC-3DFE18ED14CA}" type="pres">
      <dgm:prSet presAssocID="{AB4F5DE5-E554-423A-ACEE-12FFBE644515}" presName="node" presStyleLbl="node1" presStyleIdx="8" presStyleCnt="12">
        <dgm:presLayoutVars>
          <dgm:bulletEnabled val="1"/>
        </dgm:presLayoutVars>
      </dgm:prSet>
      <dgm:spPr/>
    </dgm:pt>
    <dgm:pt modelId="{BC1BE8FB-B523-41B1-954C-CBA8D6D9967D}" type="pres">
      <dgm:prSet presAssocID="{AB4F5DE5-E554-423A-ACEE-12FFBE644515}" presName="spNode" presStyleCnt="0"/>
      <dgm:spPr/>
    </dgm:pt>
    <dgm:pt modelId="{2690B002-65C1-4E48-85C5-8CE34C192357}" type="pres">
      <dgm:prSet presAssocID="{3EE342CE-3952-4915-8D4F-342342206980}" presName="sibTrans" presStyleLbl="sibTrans1D1" presStyleIdx="8" presStyleCnt="12"/>
      <dgm:spPr/>
    </dgm:pt>
    <dgm:pt modelId="{69CDE625-870D-4ACE-894E-282F51863A87}" type="pres">
      <dgm:prSet presAssocID="{E15B3DDC-47D8-440E-9D35-CF1BC3E5C729}" presName="node" presStyleLbl="node1" presStyleIdx="9" presStyleCnt="12">
        <dgm:presLayoutVars>
          <dgm:bulletEnabled val="1"/>
        </dgm:presLayoutVars>
      </dgm:prSet>
      <dgm:spPr/>
    </dgm:pt>
    <dgm:pt modelId="{E7DBABF2-602D-4634-A111-0A2D39BE1E2F}" type="pres">
      <dgm:prSet presAssocID="{E15B3DDC-47D8-440E-9D35-CF1BC3E5C729}" presName="spNode" presStyleCnt="0"/>
      <dgm:spPr/>
    </dgm:pt>
    <dgm:pt modelId="{BD4359CE-8061-422D-ADA2-31790F55DC59}" type="pres">
      <dgm:prSet presAssocID="{EF04C325-A1F3-4B0D-8B2A-6E43945B5248}" presName="sibTrans" presStyleLbl="sibTrans1D1" presStyleIdx="9" presStyleCnt="12"/>
      <dgm:spPr/>
    </dgm:pt>
    <dgm:pt modelId="{83F20C59-B002-4256-8BEF-5082FD47CED7}" type="pres">
      <dgm:prSet presAssocID="{1808FC78-9073-4CC2-82FF-C9FDE5E5F9C9}" presName="node" presStyleLbl="node1" presStyleIdx="10" presStyleCnt="12">
        <dgm:presLayoutVars>
          <dgm:bulletEnabled val="1"/>
        </dgm:presLayoutVars>
      </dgm:prSet>
      <dgm:spPr/>
    </dgm:pt>
    <dgm:pt modelId="{6BD823C5-3070-425F-B628-D57C2A586B0B}" type="pres">
      <dgm:prSet presAssocID="{1808FC78-9073-4CC2-82FF-C9FDE5E5F9C9}" presName="spNode" presStyleCnt="0"/>
      <dgm:spPr/>
    </dgm:pt>
    <dgm:pt modelId="{E483836B-E87A-428F-B8F1-02350C3299FC}" type="pres">
      <dgm:prSet presAssocID="{A494936B-4379-405B-B648-E338A1FA7FCB}" presName="sibTrans" presStyleLbl="sibTrans1D1" presStyleIdx="10" presStyleCnt="12"/>
      <dgm:spPr/>
    </dgm:pt>
    <dgm:pt modelId="{A16AAA37-5C31-4FC3-AE23-BD36A54478E6}" type="pres">
      <dgm:prSet presAssocID="{2DED7F24-137E-471A-8C9D-238BD54C1D21}" presName="node" presStyleLbl="node1" presStyleIdx="11" presStyleCnt="12">
        <dgm:presLayoutVars>
          <dgm:bulletEnabled val="1"/>
        </dgm:presLayoutVars>
      </dgm:prSet>
      <dgm:spPr/>
    </dgm:pt>
    <dgm:pt modelId="{C4940D35-680D-4976-98B3-22A5A47A01C5}" type="pres">
      <dgm:prSet presAssocID="{2DED7F24-137E-471A-8C9D-238BD54C1D21}" presName="spNode" presStyleCnt="0"/>
      <dgm:spPr/>
    </dgm:pt>
    <dgm:pt modelId="{795AEBE1-22CC-4F9C-8761-DD97A5C4B2E3}" type="pres">
      <dgm:prSet presAssocID="{EB7AACF7-6177-4AC9-BA14-DE67F527C68D}" presName="sibTrans" presStyleLbl="sibTrans1D1" presStyleIdx="11" presStyleCnt="12"/>
      <dgm:spPr/>
    </dgm:pt>
  </dgm:ptLst>
  <dgm:cxnLst>
    <dgm:cxn modelId="{C7090801-FC9E-4216-94E7-0A024446507F}" type="presOf" srcId="{EEBB9907-9D3D-48BD-B8FE-AA5147C5C34B}" destId="{823CA565-6FED-43FA-B352-1F5A7E76E3B3}" srcOrd="0" destOrd="0" presId="urn:microsoft.com/office/officeart/2005/8/layout/cycle6"/>
    <dgm:cxn modelId="{F09F1303-77C9-4710-991D-B797453433E5}" type="presOf" srcId="{BD7B2D3C-A918-4B39-A285-79D06D1E411D}" destId="{610C6686-10CA-45BF-A4FD-546410B00F75}" srcOrd="0" destOrd="0" presId="urn:microsoft.com/office/officeart/2005/8/layout/cycle6"/>
    <dgm:cxn modelId="{A231A706-6A2D-4870-A002-181A5DA9A9A1}" srcId="{DBFA22AB-A7F4-40D1-B066-A9AE493DD02E}" destId="{6DB3CB1F-1BA2-4EEC-BFB3-E2D2FE900231}" srcOrd="3" destOrd="0" parTransId="{5150BDBD-879B-4FCB-8F3E-5E23DA9C2DC3}" sibTransId="{D8B029C8-0A86-49E1-AAFE-7C70A7AF54D7}"/>
    <dgm:cxn modelId="{65651E08-CFF7-4D73-923B-B663880EDC6B}" srcId="{DBFA22AB-A7F4-40D1-B066-A9AE493DD02E}" destId="{2C031F92-F5DB-4137-B3EB-6CAF7BD34C23}" srcOrd="1" destOrd="0" parTransId="{AD338D09-4DEA-494B-A582-C6211791E943}" sibTransId="{2A90D245-26E1-48D9-9777-47B2F2A2F26C}"/>
    <dgm:cxn modelId="{6D4E9F11-47A4-4DFB-90FF-5D3500842F6D}" type="presOf" srcId="{6DB3CB1F-1BA2-4EEC-BFB3-E2D2FE900231}" destId="{13C677CC-5902-4756-8C4C-32AA8312925C}" srcOrd="0" destOrd="0" presId="urn:microsoft.com/office/officeart/2005/8/layout/cycle6"/>
    <dgm:cxn modelId="{B41F2013-76AF-4909-B153-4494B4A90E71}" type="presOf" srcId="{A6BA0C86-CA4D-44D4-B56A-27D00DBA9363}" destId="{9256C518-EB68-4FA9-A167-169590A5B63D}" srcOrd="0" destOrd="0" presId="urn:microsoft.com/office/officeart/2005/8/layout/cycle6"/>
    <dgm:cxn modelId="{5690C51C-76F8-448D-9E97-1DB6689DE75D}" type="presOf" srcId="{2DED7F24-137E-471A-8C9D-238BD54C1D21}" destId="{A16AAA37-5C31-4FC3-AE23-BD36A54478E6}" srcOrd="0" destOrd="0" presId="urn:microsoft.com/office/officeart/2005/8/layout/cycle6"/>
    <dgm:cxn modelId="{26022F1F-61A6-402C-86C0-9A0B21C7F67F}" type="presOf" srcId="{5A8C48C1-3B1A-4B7C-90FC-76DCD6F1462E}" destId="{2E5DABAA-CF24-4DAF-848A-F8C4F12407F7}" srcOrd="0" destOrd="0" presId="urn:microsoft.com/office/officeart/2005/8/layout/cycle6"/>
    <dgm:cxn modelId="{FF1B571F-2A46-4C1D-A076-A751C70F9514}" type="presOf" srcId="{3EE342CE-3952-4915-8D4F-342342206980}" destId="{2690B002-65C1-4E48-85C5-8CE34C192357}" srcOrd="0" destOrd="0" presId="urn:microsoft.com/office/officeart/2005/8/layout/cycle6"/>
    <dgm:cxn modelId="{B50E2224-9478-4E1D-9C7D-2ADE46724201}" type="presOf" srcId="{2DB5AA72-620D-43A8-A6AB-4BC791FD54D5}" destId="{0516E93B-847B-4FF4-8FF9-2415B50C4106}" srcOrd="0" destOrd="0" presId="urn:microsoft.com/office/officeart/2005/8/layout/cycle6"/>
    <dgm:cxn modelId="{BB726425-092E-43FB-BEA4-BB07F4688B65}" type="presOf" srcId="{7036DE5F-14A8-4249-99A8-9149832A466F}" destId="{C2A02E94-9DBF-4B8E-859A-3AA010B42071}" srcOrd="0" destOrd="0" presId="urn:microsoft.com/office/officeart/2005/8/layout/cycle6"/>
    <dgm:cxn modelId="{FE179D35-23DD-450D-B8A6-38CBDA3D6986}" srcId="{DBFA22AB-A7F4-40D1-B066-A9AE493DD02E}" destId="{BE0E7876-5F6B-4391-87C2-3821A845FE38}" srcOrd="6" destOrd="0" parTransId="{804D5157-930C-4DE7-BB20-6EAC4C324FB8}" sibTransId="{7036DE5F-14A8-4249-99A8-9149832A466F}"/>
    <dgm:cxn modelId="{FE120E36-1CDC-4C5B-A388-70897CBA9D42}" type="presOf" srcId="{113D1055-1948-4BEF-AE35-2322363B4535}" destId="{31961D5E-09A3-4B90-961B-7B478298EA5F}" srcOrd="0" destOrd="0" presId="urn:microsoft.com/office/officeart/2005/8/layout/cycle6"/>
    <dgm:cxn modelId="{979D953A-CAD6-4314-A0F6-981C0831513F}" type="presOf" srcId="{323F2025-E83E-451B-9B0D-ABB8946C2AC9}" destId="{0B4031F9-0712-4DBD-9964-F15F9676AFB7}" srcOrd="0" destOrd="0" presId="urn:microsoft.com/office/officeart/2005/8/layout/cycle6"/>
    <dgm:cxn modelId="{E2B83841-BC0B-4245-83F3-3353564770E6}" srcId="{DBFA22AB-A7F4-40D1-B066-A9AE493DD02E}" destId="{D8551101-9FCB-4E06-9303-D3DAC407ABAA}" srcOrd="2" destOrd="0" parTransId="{A791A3EF-2FBE-481D-B0D8-70AA4FFE57BD}" sibTransId="{A6BA0C86-CA4D-44D4-B56A-27D00DBA9363}"/>
    <dgm:cxn modelId="{5AD51479-0BD6-43E8-A7B1-B323FAD9A1B2}" type="presOf" srcId="{2A90D245-26E1-48D9-9777-47B2F2A2F26C}" destId="{FF0002C1-082B-4BAE-A4C3-585BDCD1A0C7}" srcOrd="0" destOrd="0" presId="urn:microsoft.com/office/officeart/2005/8/layout/cycle6"/>
    <dgm:cxn modelId="{B3C60781-B2BF-4950-99D1-E7629B570B90}" type="presOf" srcId="{BE0E7876-5F6B-4391-87C2-3821A845FE38}" destId="{A2BD2C34-7427-4304-8923-FCA6F376511F}" srcOrd="0" destOrd="0" presId="urn:microsoft.com/office/officeart/2005/8/layout/cycle6"/>
    <dgm:cxn modelId="{C5EF9785-AEA7-49D4-83F7-9038891EA173}" srcId="{DBFA22AB-A7F4-40D1-B066-A9AE493DD02E}" destId="{323F2025-E83E-451B-9B0D-ABB8946C2AC9}" srcOrd="4" destOrd="0" parTransId="{FB510279-4E95-4AF0-B441-6FC042A12D38}" sibTransId="{2DB5AA72-620D-43A8-A6AB-4BC791FD54D5}"/>
    <dgm:cxn modelId="{95CBE893-DFAD-4D09-AE20-B479694DF930}" srcId="{DBFA22AB-A7F4-40D1-B066-A9AE493DD02E}" destId="{113D1055-1948-4BEF-AE35-2322363B4535}" srcOrd="7" destOrd="0" parTransId="{47D9B736-D940-44C1-9A99-F56290A3F054}" sibTransId="{9AC62781-D814-4644-9855-9774FD113BE8}"/>
    <dgm:cxn modelId="{0AB698A1-2F76-4A0F-810F-92A12887EAAE}" type="presOf" srcId="{A494936B-4379-405B-B648-E338A1FA7FCB}" destId="{E483836B-E87A-428F-B8F1-02350C3299FC}" srcOrd="0" destOrd="0" presId="urn:microsoft.com/office/officeart/2005/8/layout/cycle6"/>
    <dgm:cxn modelId="{D6464BA7-AD3E-42A1-8401-ECDC35A3DA3F}" srcId="{DBFA22AB-A7F4-40D1-B066-A9AE493DD02E}" destId="{BD7B2D3C-A918-4B39-A285-79D06D1E411D}" srcOrd="0" destOrd="0" parTransId="{019729CB-F748-4B3A-9099-B4B865BEFC09}" sibTransId="{5A8C48C1-3B1A-4B7C-90FC-76DCD6F1462E}"/>
    <dgm:cxn modelId="{01A523B0-ED04-4263-A9E7-C8E055F22CBD}" type="presOf" srcId="{2C031F92-F5DB-4137-B3EB-6CAF7BD34C23}" destId="{2641568D-1B34-4500-82E5-16A81097835B}" srcOrd="0" destOrd="0" presId="urn:microsoft.com/office/officeart/2005/8/layout/cycle6"/>
    <dgm:cxn modelId="{102FBFB3-07E2-4FB3-B4F6-E25DED24B827}" type="presOf" srcId="{D8B029C8-0A86-49E1-AAFE-7C70A7AF54D7}" destId="{80A77714-B57F-4E49-8CE4-598B78291A12}" srcOrd="0" destOrd="0" presId="urn:microsoft.com/office/officeart/2005/8/layout/cycle6"/>
    <dgm:cxn modelId="{3C2B2EB9-61F0-4072-82B6-83787BA6E538}" type="presOf" srcId="{9AC62781-D814-4644-9855-9774FD113BE8}" destId="{7AD30F7E-4221-490F-BCD3-F5642AA47FCD}" srcOrd="0" destOrd="0" presId="urn:microsoft.com/office/officeart/2005/8/layout/cycle6"/>
    <dgm:cxn modelId="{BFD36ABA-97B6-4949-9881-86BC168CF30E}" type="presOf" srcId="{EB7AACF7-6177-4AC9-BA14-DE67F527C68D}" destId="{795AEBE1-22CC-4F9C-8761-DD97A5C4B2E3}" srcOrd="0" destOrd="0" presId="urn:microsoft.com/office/officeart/2005/8/layout/cycle6"/>
    <dgm:cxn modelId="{1E780EBF-0102-4DCE-996E-0527B16B1D19}" srcId="{DBFA22AB-A7F4-40D1-B066-A9AE493DD02E}" destId="{AB4F5DE5-E554-423A-ACEE-12FFBE644515}" srcOrd="8" destOrd="0" parTransId="{8D4E7A96-6785-4F55-9919-4CFE4ACF8A87}" sibTransId="{3EE342CE-3952-4915-8D4F-342342206980}"/>
    <dgm:cxn modelId="{173EA8C7-18BA-40BE-A493-0F4DB3134075}" type="presOf" srcId="{1808FC78-9073-4CC2-82FF-C9FDE5E5F9C9}" destId="{83F20C59-B002-4256-8BEF-5082FD47CED7}" srcOrd="0" destOrd="0" presId="urn:microsoft.com/office/officeart/2005/8/layout/cycle6"/>
    <dgm:cxn modelId="{921747CD-3E1B-42B0-A6C0-D76411139114}" type="presOf" srcId="{AB4F5DE5-E554-423A-ACEE-12FFBE644515}" destId="{F44021D8-C88B-4F98-BCBC-3DFE18ED14CA}" srcOrd="0" destOrd="0" presId="urn:microsoft.com/office/officeart/2005/8/layout/cycle6"/>
    <dgm:cxn modelId="{C9FD9ECD-EF67-4CAA-8E64-0A9F36ECCBCC}" srcId="{DBFA22AB-A7F4-40D1-B066-A9AE493DD02E}" destId="{1808FC78-9073-4CC2-82FF-C9FDE5E5F9C9}" srcOrd="10" destOrd="0" parTransId="{CF562BBC-6D7B-4E27-89B5-72B4D7C114F8}" sibTransId="{A494936B-4379-405B-B648-E338A1FA7FCB}"/>
    <dgm:cxn modelId="{256C70D5-503C-42D7-8482-FD36CB577933}" type="presOf" srcId="{EF04C325-A1F3-4B0D-8B2A-6E43945B5248}" destId="{BD4359CE-8061-422D-ADA2-31790F55DC59}" srcOrd="0" destOrd="0" presId="urn:microsoft.com/office/officeart/2005/8/layout/cycle6"/>
    <dgm:cxn modelId="{6FDA88D7-FAFB-4A7C-8BDB-75E41C3C2B3C}" srcId="{DBFA22AB-A7F4-40D1-B066-A9AE493DD02E}" destId="{E15B3DDC-47D8-440E-9D35-CF1BC3E5C729}" srcOrd="9" destOrd="0" parTransId="{B9218D00-BC42-4CDF-A417-E950A5911460}" sibTransId="{EF04C325-A1F3-4B0D-8B2A-6E43945B5248}"/>
    <dgm:cxn modelId="{1FBD97DE-C117-4DBA-8552-3513E1AF90AF}" type="presOf" srcId="{A49CA9DF-A89A-48D7-A4BC-6774EC70714B}" destId="{F45DB9CF-582E-457B-ABD8-F6E54A4C5A59}" srcOrd="0" destOrd="0" presId="urn:microsoft.com/office/officeart/2005/8/layout/cycle6"/>
    <dgm:cxn modelId="{034EC3E0-9C89-42F9-A7D2-838E6392B721}" type="presOf" srcId="{D8551101-9FCB-4E06-9303-D3DAC407ABAA}" destId="{B6FDF3B4-27C0-4893-9B0C-F67DF4663861}" srcOrd="0" destOrd="0" presId="urn:microsoft.com/office/officeart/2005/8/layout/cycle6"/>
    <dgm:cxn modelId="{4E83E6E3-60E6-4F6C-A49D-00435E11083B}" type="presOf" srcId="{E15B3DDC-47D8-440E-9D35-CF1BC3E5C729}" destId="{69CDE625-870D-4ACE-894E-282F51863A87}" srcOrd="0" destOrd="0" presId="urn:microsoft.com/office/officeart/2005/8/layout/cycle6"/>
    <dgm:cxn modelId="{ADCC6FE7-1951-41C6-AD71-57D9345A3C1A}" srcId="{DBFA22AB-A7F4-40D1-B066-A9AE493DD02E}" destId="{EEBB9907-9D3D-48BD-B8FE-AA5147C5C34B}" srcOrd="5" destOrd="0" parTransId="{5D9238DD-508F-4286-A5AA-0EBB15E7EC88}" sibTransId="{A49CA9DF-A89A-48D7-A4BC-6774EC70714B}"/>
    <dgm:cxn modelId="{81C9E1EC-3A72-41CB-A99B-595DF9F85A05}" srcId="{DBFA22AB-A7F4-40D1-B066-A9AE493DD02E}" destId="{2DED7F24-137E-471A-8C9D-238BD54C1D21}" srcOrd="11" destOrd="0" parTransId="{098C72E2-4881-4274-9293-0C2DD21DDA1F}" sibTransId="{EB7AACF7-6177-4AC9-BA14-DE67F527C68D}"/>
    <dgm:cxn modelId="{A4DFB9FE-FD17-418D-BC10-5325DC4E0266}" type="presOf" srcId="{DBFA22AB-A7F4-40D1-B066-A9AE493DD02E}" destId="{B4A82175-1575-4DA2-85D2-17EAD2A7691F}" srcOrd="0" destOrd="0" presId="urn:microsoft.com/office/officeart/2005/8/layout/cycle6"/>
    <dgm:cxn modelId="{0AEEE6E2-81A0-4990-82F0-5C92E10A6CA3}" type="presParOf" srcId="{B4A82175-1575-4DA2-85D2-17EAD2A7691F}" destId="{610C6686-10CA-45BF-A4FD-546410B00F75}" srcOrd="0" destOrd="0" presId="urn:microsoft.com/office/officeart/2005/8/layout/cycle6"/>
    <dgm:cxn modelId="{64FC12DF-2374-44D5-9DB7-6E59844713DF}" type="presParOf" srcId="{B4A82175-1575-4DA2-85D2-17EAD2A7691F}" destId="{C76E6E5D-8556-4E82-A1B1-33A1CC17D667}" srcOrd="1" destOrd="0" presId="urn:microsoft.com/office/officeart/2005/8/layout/cycle6"/>
    <dgm:cxn modelId="{EC8E6FA7-7157-4D12-AA20-393E1C8F5447}" type="presParOf" srcId="{B4A82175-1575-4DA2-85D2-17EAD2A7691F}" destId="{2E5DABAA-CF24-4DAF-848A-F8C4F12407F7}" srcOrd="2" destOrd="0" presId="urn:microsoft.com/office/officeart/2005/8/layout/cycle6"/>
    <dgm:cxn modelId="{EE1C0A97-C21F-40DD-9FB1-C53C4521F200}" type="presParOf" srcId="{B4A82175-1575-4DA2-85D2-17EAD2A7691F}" destId="{2641568D-1B34-4500-82E5-16A81097835B}" srcOrd="3" destOrd="0" presId="urn:microsoft.com/office/officeart/2005/8/layout/cycle6"/>
    <dgm:cxn modelId="{92A1EAFD-731A-4D8D-A515-3AD0CDDBF0F3}" type="presParOf" srcId="{B4A82175-1575-4DA2-85D2-17EAD2A7691F}" destId="{4E674922-4473-4566-B0EC-C3B018410524}" srcOrd="4" destOrd="0" presId="urn:microsoft.com/office/officeart/2005/8/layout/cycle6"/>
    <dgm:cxn modelId="{D0DF11A8-FB47-4783-B9E0-D669AE02D9CE}" type="presParOf" srcId="{B4A82175-1575-4DA2-85D2-17EAD2A7691F}" destId="{FF0002C1-082B-4BAE-A4C3-585BDCD1A0C7}" srcOrd="5" destOrd="0" presId="urn:microsoft.com/office/officeart/2005/8/layout/cycle6"/>
    <dgm:cxn modelId="{B4817877-DEB4-4DD5-A2EA-180AA536C41E}" type="presParOf" srcId="{B4A82175-1575-4DA2-85D2-17EAD2A7691F}" destId="{B6FDF3B4-27C0-4893-9B0C-F67DF4663861}" srcOrd="6" destOrd="0" presId="urn:microsoft.com/office/officeart/2005/8/layout/cycle6"/>
    <dgm:cxn modelId="{AD28C617-A8FE-40FB-AC19-206DF604FCF6}" type="presParOf" srcId="{B4A82175-1575-4DA2-85D2-17EAD2A7691F}" destId="{5A0E5A03-6FA0-4B49-BECC-B2BD8888ACD6}" srcOrd="7" destOrd="0" presId="urn:microsoft.com/office/officeart/2005/8/layout/cycle6"/>
    <dgm:cxn modelId="{B15FEA96-25AF-484C-ABF4-E4B628CDAA39}" type="presParOf" srcId="{B4A82175-1575-4DA2-85D2-17EAD2A7691F}" destId="{9256C518-EB68-4FA9-A167-169590A5B63D}" srcOrd="8" destOrd="0" presId="urn:microsoft.com/office/officeart/2005/8/layout/cycle6"/>
    <dgm:cxn modelId="{8AE33E7D-74A5-4B5F-ABC6-0F28E0182ABD}" type="presParOf" srcId="{B4A82175-1575-4DA2-85D2-17EAD2A7691F}" destId="{13C677CC-5902-4756-8C4C-32AA8312925C}" srcOrd="9" destOrd="0" presId="urn:microsoft.com/office/officeart/2005/8/layout/cycle6"/>
    <dgm:cxn modelId="{1F810B5A-9CE0-4DFA-A776-A25C932C91E4}" type="presParOf" srcId="{B4A82175-1575-4DA2-85D2-17EAD2A7691F}" destId="{9B4F1DEB-31D2-40AA-AB7A-812FCB0CE337}" srcOrd="10" destOrd="0" presId="urn:microsoft.com/office/officeart/2005/8/layout/cycle6"/>
    <dgm:cxn modelId="{CDCCB785-BB6A-4B1E-B00A-BC3B430C605E}" type="presParOf" srcId="{B4A82175-1575-4DA2-85D2-17EAD2A7691F}" destId="{80A77714-B57F-4E49-8CE4-598B78291A12}" srcOrd="11" destOrd="0" presId="urn:microsoft.com/office/officeart/2005/8/layout/cycle6"/>
    <dgm:cxn modelId="{611F421A-495A-4C1E-B23E-B84C388A1216}" type="presParOf" srcId="{B4A82175-1575-4DA2-85D2-17EAD2A7691F}" destId="{0B4031F9-0712-4DBD-9964-F15F9676AFB7}" srcOrd="12" destOrd="0" presId="urn:microsoft.com/office/officeart/2005/8/layout/cycle6"/>
    <dgm:cxn modelId="{3D1996DB-B20F-451F-A999-09203E0DF653}" type="presParOf" srcId="{B4A82175-1575-4DA2-85D2-17EAD2A7691F}" destId="{EF76CFD4-8116-48DB-8F2B-FEE7E06C5466}" srcOrd="13" destOrd="0" presId="urn:microsoft.com/office/officeart/2005/8/layout/cycle6"/>
    <dgm:cxn modelId="{138ED715-0EF3-4495-BF06-86D95AD8FB4B}" type="presParOf" srcId="{B4A82175-1575-4DA2-85D2-17EAD2A7691F}" destId="{0516E93B-847B-4FF4-8FF9-2415B50C4106}" srcOrd="14" destOrd="0" presId="urn:microsoft.com/office/officeart/2005/8/layout/cycle6"/>
    <dgm:cxn modelId="{8F17FA4D-6E4D-4DE0-99B9-3F42B3C5A8ED}" type="presParOf" srcId="{B4A82175-1575-4DA2-85D2-17EAD2A7691F}" destId="{823CA565-6FED-43FA-B352-1F5A7E76E3B3}" srcOrd="15" destOrd="0" presId="urn:microsoft.com/office/officeart/2005/8/layout/cycle6"/>
    <dgm:cxn modelId="{37589B24-EF52-4F08-8AD5-7DE635E656BA}" type="presParOf" srcId="{B4A82175-1575-4DA2-85D2-17EAD2A7691F}" destId="{6F98B0B1-E12F-4712-898F-EB397003BE2A}" srcOrd="16" destOrd="0" presId="urn:microsoft.com/office/officeart/2005/8/layout/cycle6"/>
    <dgm:cxn modelId="{48B7EF7A-B87F-480A-8A92-A52279C793EB}" type="presParOf" srcId="{B4A82175-1575-4DA2-85D2-17EAD2A7691F}" destId="{F45DB9CF-582E-457B-ABD8-F6E54A4C5A59}" srcOrd="17" destOrd="0" presId="urn:microsoft.com/office/officeart/2005/8/layout/cycle6"/>
    <dgm:cxn modelId="{C15E1D45-356C-44C0-A75E-4436DC0DBEBD}" type="presParOf" srcId="{B4A82175-1575-4DA2-85D2-17EAD2A7691F}" destId="{A2BD2C34-7427-4304-8923-FCA6F376511F}" srcOrd="18" destOrd="0" presId="urn:microsoft.com/office/officeart/2005/8/layout/cycle6"/>
    <dgm:cxn modelId="{A2A649FD-C741-4E34-8530-0C5208DF2CB2}" type="presParOf" srcId="{B4A82175-1575-4DA2-85D2-17EAD2A7691F}" destId="{9FFEB3D3-B7EF-4013-9F63-400A05C55391}" srcOrd="19" destOrd="0" presId="urn:microsoft.com/office/officeart/2005/8/layout/cycle6"/>
    <dgm:cxn modelId="{18A98447-3077-4408-87DA-A286C261A05B}" type="presParOf" srcId="{B4A82175-1575-4DA2-85D2-17EAD2A7691F}" destId="{C2A02E94-9DBF-4B8E-859A-3AA010B42071}" srcOrd="20" destOrd="0" presId="urn:microsoft.com/office/officeart/2005/8/layout/cycle6"/>
    <dgm:cxn modelId="{AE1ACA48-D522-41C9-8EF8-33A6ECB20BF0}" type="presParOf" srcId="{B4A82175-1575-4DA2-85D2-17EAD2A7691F}" destId="{31961D5E-09A3-4B90-961B-7B478298EA5F}" srcOrd="21" destOrd="0" presId="urn:microsoft.com/office/officeart/2005/8/layout/cycle6"/>
    <dgm:cxn modelId="{5A9D51A8-68BF-4047-A053-622C55562054}" type="presParOf" srcId="{B4A82175-1575-4DA2-85D2-17EAD2A7691F}" destId="{1576003C-0E99-4DD1-B153-C4F5F3C71491}" srcOrd="22" destOrd="0" presId="urn:microsoft.com/office/officeart/2005/8/layout/cycle6"/>
    <dgm:cxn modelId="{6F628668-14C7-4C88-8DE6-B53A8EE93069}" type="presParOf" srcId="{B4A82175-1575-4DA2-85D2-17EAD2A7691F}" destId="{7AD30F7E-4221-490F-BCD3-F5642AA47FCD}" srcOrd="23" destOrd="0" presId="urn:microsoft.com/office/officeart/2005/8/layout/cycle6"/>
    <dgm:cxn modelId="{FDCAA37A-A0EE-496C-90CA-A4CBC6A53666}" type="presParOf" srcId="{B4A82175-1575-4DA2-85D2-17EAD2A7691F}" destId="{F44021D8-C88B-4F98-BCBC-3DFE18ED14CA}" srcOrd="24" destOrd="0" presId="urn:microsoft.com/office/officeart/2005/8/layout/cycle6"/>
    <dgm:cxn modelId="{2FAE9386-322B-4950-BD05-8B1B7925C077}" type="presParOf" srcId="{B4A82175-1575-4DA2-85D2-17EAD2A7691F}" destId="{BC1BE8FB-B523-41B1-954C-CBA8D6D9967D}" srcOrd="25" destOrd="0" presId="urn:microsoft.com/office/officeart/2005/8/layout/cycle6"/>
    <dgm:cxn modelId="{26B2FE78-7A7C-4DE8-8A1E-6EE19C840BC0}" type="presParOf" srcId="{B4A82175-1575-4DA2-85D2-17EAD2A7691F}" destId="{2690B002-65C1-4E48-85C5-8CE34C192357}" srcOrd="26" destOrd="0" presId="urn:microsoft.com/office/officeart/2005/8/layout/cycle6"/>
    <dgm:cxn modelId="{25318BDB-68AE-4FA6-9B92-15D0A7E92278}" type="presParOf" srcId="{B4A82175-1575-4DA2-85D2-17EAD2A7691F}" destId="{69CDE625-870D-4ACE-894E-282F51863A87}" srcOrd="27" destOrd="0" presId="urn:microsoft.com/office/officeart/2005/8/layout/cycle6"/>
    <dgm:cxn modelId="{B8AF1589-2F09-4241-AA76-9E256EE7B529}" type="presParOf" srcId="{B4A82175-1575-4DA2-85D2-17EAD2A7691F}" destId="{E7DBABF2-602D-4634-A111-0A2D39BE1E2F}" srcOrd="28" destOrd="0" presId="urn:microsoft.com/office/officeart/2005/8/layout/cycle6"/>
    <dgm:cxn modelId="{8F2A9CC7-73CF-4109-95B4-288F893FDFE9}" type="presParOf" srcId="{B4A82175-1575-4DA2-85D2-17EAD2A7691F}" destId="{BD4359CE-8061-422D-ADA2-31790F55DC59}" srcOrd="29" destOrd="0" presId="urn:microsoft.com/office/officeart/2005/8/layout/cycle6"/>
    <dgm:cxn modelId="{141CEEED-718C-4CE8-83D9-85732B23D9CD}" type="presParOf" srcId="{B4A82175-1575-4DA2-85D2-17EAD2A7691F}" destId="{83F20C59-B002-4256-8BEF-5082FD47CED7}" srcOrd="30" destOrd="0" presId="urn:microsoft.com/office/officeart/2005/8/layout/cycle6"/>
    <dgm:cxn modelId="{BF0144DF-D8E1-4861-9FD5-DF019CD5407A}" type="presParOf" srcId="{B4A82175-1575-4DA2-85D2-17EAD2A7691F}" destId="{6BD823C5-3070-425F-B628-D57C2A586B0B}" srcOrd="31" destOrd="0" presId="urn:microsoft.com/office/officeart/2005/8/layout/cycle6"/>
    <dgm:cxn modelId="{91449D92-DC6A-47B8-96AB-742137BEBC89}" type="presParOf" srcId="{B4A82175-1575-4DA2-85D2-17EAD2A7691F}" destId="{E483836B-E87A-428F-B8F1-02350C3299FC}" srcOrd="32" destOrd="0" presId="urn:microsoft.com/office/officeart/2005/8/layout/cycle6"/>
    <dgm:cxn modelId="{FE5F6585-1673-470E-B01A-090E92DF4794}" type="presParOf" srcId="{B4A82175-1575-4DA2-85D2-17EAD2A7691F}" destId="{A16AAA37-5C31-4FC3-AE23-BD36A54478E6}" srcOrd="33" destOrd="0" presId="urn:microsoft.com/office/officeart/2005/8/layout/cycle6"/>
    <dgm:cxn modelId="{C045FFE2-C9B0-491B-BD56-7C6986B52D53}" type="presParOf" srcId="{B4A82175-1575-4DA2-85D2-17EAD2A7691F}" destId="{C4940D35-680D-4976-98B3-22A5A47A01C5}" srcOrd="34" destOrd="0" presId="urn:microsoft.com/office/officeart/2005/8/layout/cycle6"/>
    <dgm:cxn modelId="{DD17E891-2DE5-431C-A160-1FD2FD685CFB}" type="presParOf" srcId="{B4A82175-1575-4DA2-85D2-17EAD2A7691F}" destId="{795AEBE1-22CC-4F9C-8761-DD97A5C4B2E3}" srcOrd="35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D2C54F-2001-43DC-9924-37067874D309}">
      <dsp:nvSpPr>
        <dsp:cNvPr id="0" name=""/>
        <dsp:cNvSpPr/>
      </dsp:nvSpPr>
      <dsp:spPr>
        <a:xfrm>
          <a:off x="1065718" y="344920"/>
          <a:ext cx="3810663" cy="3810663"/>
        </a:xfrm>
        <a:prstGeom prst="pie">
          <a:avLst>
            <a:gd name="adj1" fmla="val 16200000"/>
            <a:gd name="adj2" fmla="val 540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虚拟内存管理</a:t>
          </a:r>
        </a:p>
      </dsp:txBody>
      <dsp:txXfrm>
        <a:off x="3147973" y="1342951"/>
        <a:ext cx="1360951" cy="1814601"/>
      </dsp:txXfrm>
    </dsp:sp>
    <dsp:sp modelId="{768707B5-57B3-49A1-A0CF-A7F5935B08B5}">
      <dsp:nvSpPr>
        <dsp:cNvPr id="0" name=""/>
        <dsp:cNvSpPr/>
      </dsp:nvSpPr>
      <dsp:spPr>
        <a:xfrm>
          <a:off x="884258" y="344920"/>
          <a:ext cx="3810663" cy="3810663"/>
        </a:xfrm>
        <a:prstGeom prst="pie">
          <a:avLst>
            <a:gd name="adj1" fmla="val 5400000"/>
            <a:gd name="adj2" fmla="val 16200000"/>
          </a:avLst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基本内存管理</a:t>
          </a:r>
        </a:p>
      </dsp:txBody>
      <dsp:txXfrm>
        <a:off x="1251715" y="1342951"/>
        <a:ext cx="1360951" cy="1814601"/>
      </dsp:txXfrm>
    </dsp:sp>
    <dsp:sp modelId="{85A2A0F3-D028-42C6-8B12-939A590BE985}">
      <dsp:nvSpPr>
        <dsp:cNvPr id="0" name=""/>
        <dsp:cNvSpPr/>
      </dsp:nvSpPr>
      <dsp:spPr>
        <a:xfrm>
          <a:off x="829820" y="109022"/>
          <a:ext cx="4282459" cy="4282459"/>
        </a:xfrm>
        <a:prstGeom prst="circularArrow">
          <a:avLst>
            <a:gd name="adj1" fmla="val 5085"/>
            <a:gd name="adj2" fmla="val 327528"/>
            <a:gd name="adj3" fmla="val 5072472"/>
            <a:gd name="adj4" fmla="val 16200000"/>
            <a:gd name="adj5" fmla="val 5932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72D0FB8-1834-47D5-8EE2-E47A5DA2F663}">
      <dsp:nvSpPr>
        <dsp:cNvPr id="0" name=""/>
        <dsp:cNvSpPr/>
      </dsp:nvSpPr>
      <dsp:spPr>
        <a:xfrm>
          <a:off x="648360" y="109022"/>
          <a:ext cx="4282459" cy="4282459"/>
        </a:xfrm>
        <a:prstGeom prst="circularArrow">
          <a:avLst>
            <a:gd name="adj1" fmla="val 5085"/>
            <a:gd name="adj2" fmla="val 327528"/>
            <a:gd name="adj3" fmla="val 15872472"/>
            <a:gd name="adj4" fmla="val 5400000"/>
            <a:gd name="adj5" fmla="val 5932"/>
          </a:avLst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9669F8-0B44-7F4A-BE1E-E4EDB174AE9B}">
      <dsp:nvSpPr>
        <dsp:cNvPr id="0" name=""/>
        <dsp:cNvSpPr/>
      </dsp:nvSpPr>
      <dsp:spPr>
        <a:xfrm>
          <a:off x="4416277" y="2584059"/>
          <a:ext cx="91440" cy="4809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09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165121-B4DA-3D41-B59D-340BEFD6B021}">
      <dsp:nvSpPr>
        <dsp:cNvPr id="0" name=""/>
        <dsp:cNvSpPr/>
      </dsp:nvSpPr>
      <dsp:spPr>
        <a:xfrm>
          <a:off x="3451430" y="1053050"/>
          <a:ext cx="1010567" cy="4809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7745"/>
              </a:lnTo>
              <a:lnTo>
                <a:pt x="1010567" y="327745"/>
              </a:lnTo>
              <a:lnTo>
                <a:pt x="1010567" y="4809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175078-7932-F44A-9E39-84D1EDA4A644}">
      <dsp:nvSpPr>
        <dsp:cNvPr id="0" name=""/>
        <dsp:cNvSpPr/>
      </dsp:nvSpPr>
      <dsp:spPr>
        <a:xfrm>
          <a:off x="2395143" y="2584059"/>
          <a:ext cx="91440" cy="4809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09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B3ABC9-CE51-6E46-A582-477033F7909E}">
      <dsp:nvSpPr>
        <dsp:cNvPr id="0" name=""/>
        <dsp:cNvSpPr/>
      </dsp:nvSpPr>
      <dsp:spPr>
        <a:xfrm>
          <a:off x="2440863" y="1053050"/>
          <a:ext cx="1010567" cy="480938"/>
        </a:xfrm>
        <a:custGeom>
          <a:avLst/>
          <a:gdLst/>
          <a:ahLst/>
          <a:cxnLst/>
          <a:rect l="0" t="0" r="0" b="0"/>
          <a:pathLst>
            <a:path>
              <a:moveTo>
                <a:pt x="1010567" y="0"/>
              </a:moveTo>
              <a:lnTo>
                <a:pt x="1010567" y="327745"/>
              </a:lnTo>
              <a:lnTo>
                <a:pt x="0" y="327745"/>
              </a:lnTo>
              <a:lnTo>
                <a:pt x="0" y="4809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E6A144-BDA8-8445-95FE-B4DEFF1353E5}">
      <dsp:nvSpPr>
        <dsp:cNvPr id="0" name=""/>
        <dsp:cNvSpPr/>
      </dsp:nvSpPr>
      <dsp:spPr>
        <a:xfrm>
          <a:off x="2624602" y="2978"/>
          <a:ext cx="1653655" cy="10500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CF74FE-7C99-B147-94AD-327B0056B130}">
      <dsp:nvSpPr>
        <dsp:cNvPr id="0" name=""/>
        <dsp:cNvSpPr/>
      </dsp:nvSpPr>
      <dsp:spPr>
        <a:xfrm>
          <a:off x="2808342" y="177531"/>
          <a:ext cx="1653655" cy="10500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不丢弃置换的页面，将之分配给两个列表中的一个</a:t>
          </a:r>
          <a:endParaRPr lang="en-US" sz="1400" kern="1200" dirty="0"/>
        </a:p>
      </dsp:txBody>
      <dsp:txXfrm>
        <a:off x="2839098" y="208287"/>
        <a:ext cx="1592143" cy="988559"/>
      </dsp:txXfrm>
    </dsp:sp>
    <dsp:sp modelId="{28CE6EFF-FA06-4A40-A514-B15AF719A036}">
      <dsp:nvSpPr>
        <dsp:cNvPr id="0" name=""/>
        <dsp:cNvSpPr/>
      </dsp:nvSpPr>
      <dsp:spPr>
        <a:xfrm>
          <a:off x="1614035" y="1533988"/>
          <a:ext cx="1653655" cy="10500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6F1355C-6C7A-3F4E-9338-F578F474E3F6}">
      <dsp:nvSpPr>
        <dsp:cNvPr id="0" name=""/>
        <dsp:cNvSpPr/>
      </dsp:nvSpPr>
      <dsp:spPr>
        <a:xfrm>
          <a:off x="1797774" y="1708540"/>
          <a:ext cx="1653655" cy="10500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空闲页面链表</a:t>
          </a:r>
          <a:endParaRPr lang="en-US" sz="1400" kern="1200" dirty="0"/>
        </a:p>
      </dsp:txBody>
      <dsp:txXfrm>
        <a:off x="1828530" y="1739296"/>
        <a:ext cx="1592143" cy="988559"/>
      </dsp:txXfrm>
    </dsp:sp>
    <dsp:sp modelId="{61509F13-ECF5-824E-AB0E-238E43561F9B}">
      <dsp:nvSpPr>
        <dsp:cNvPr id="0" name=""/>
        <dsp:cNvSpPr/>
      </dsp:nvSpPr>
      <dsp:spPr>
        <a:xfrm>
          <a:off x="1614035" y="3064997"/>
          <a:ext cx="1653655" cy="10500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C502F8-A858-FC44-9EBA-F09ED388A4F5}">
      <dsp:nvSpPr>
        <dsp:cNvPr id="0" name=""/>
        <dsp:cNvSpPr/>
      </dsp:nvSpPr>
      <dsp:spPr>
        <a:xfrm>
          <a:off x="1797774" y="3239549"/>
          <a:ext cx="1653655" cy="10500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由可用来存放读入页的一系列页框构成</a:t>
          </a:r>
          <a:endParaRPr lang="en-US" sz="1400" kern="1200" dirty="0"/>
        </a:p>
      </dsp:txBody>
      <dsp:txXfrm>
        <a:off x="1828530" y="3270305"/>
        <a:ext cx="1592143" cy="988559"/>
      </dsp:txXfrm>
    </dsp:sp>
    <dsp:sp modelId="{C014E9E6-13FA-5444-9BC3-3D89E8915179}">
      <dsp:nvSpPr>
        <dsp:cNvPr id="0" name=""/>
        <dsp:cNvSpPr/>
      </dsp:nvSpPr>
      <dsp:spPr>
        <a:xfrm>
          <a:off x="3635169" y="1533988"/>
          <a:ext cx="1653655" cy="10500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7D1A8F5-82B3-3D4D-B2BB-8402CE6DF5DF}">
      <dsp:nvSpPr>
        <dsp:cNvPr id="0" name=""/>
        <dsp:cNvSpPr/>
      </dsp:nvSpPr>
      <dsp:spPr>
        <a:xfrm>
          <a:off x="3818909" y="1708540"/>
          <a:ext cx="1653655" cy="10500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修改页面链表</a:t>
          </a:r>
          <a:endParaRPr lang="en-US" sz="1400" kern="1200" dirty="0"/>
        </a:p>
      </dsp:txBody>
      <dsp:txXfrm>
        <a:off x="3849665" y="1739296"/>
        <a:ext cx="1592143" cy="988559"/>
      </dsp:txXfrm>
    </dsp:sp>
    <dsp:sp modelId="{9DE444D1-71C7-6D47-8D20-D17B0958CE50}">
      <dsp:nvSpPr>
        <dsp:cNvPr id="0" name=""/>
        <dsp:cNvSpPr/>
      </dsp:nvSpPr>
      <dsp:spPr>
        <a:xfrm>
          <a:off x="3635169" y="3064997"/>
          <a:ext cx="1653655" cy="10500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76EFA28-0F84-924A-99EB-2F55769FB300}">
      <dsp:nvSpPr>
        <dsp:cNvPr id="0" name=""/>
        <dsp:cNvSpPr/>
      </dsp:nvSpPr>
      <dsp:spPr>
        <a:xfrm>
          <a:off x="3818909" y="3239549"/>
          <a:ext cx="1653655" cy="10500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已修改页按簇</a:t>
          </a:r>
          <a:r>
            <a:rPr lang="zh-CN" altLang="en-US" sz="1400" kern="1200" dirty="0"/>
            <a:t>（成批）写回磁盘</a:t>
          </a:r>
          <a:endParaRPr lang="en-US" sz="1400" kern="1200" dirty="0"/>
        </a:p>
      </dsp:txBody>
      <dsp:txXfrm>
        <a:off x="3849665" y="3270305"/>
        <a:ext cx="1592143" cy="98855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F92B32-D071-5940-877B-38311F86814B}">
      <dsp:nvSpPr>
        <dsp:cNvPr id="0" name=""/>
        <dsp:cNvSpPr/>
      </dsp:nvSpPr>
      <dsp:spPr>
        <a:xfrm>
          <a:off x="1110" y="0"/>
          <a:ext cx="2895584" cy="647753"/>
        </a:xfrm>
        <a:prstGeom prst="roundRect">
          <a:avLst/>
        </a:prstGeom>
        <a:solidFill>
          <a:schemeClr val="accent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局部置换</a:t>
          </a:r>
          <a:endParaRPr lang="en-US" sz="2400" kern="1200" dirty="0"/>
        </a:p>
      </dsp:txBody>
      <dsp:txXfrm>
        <a:off x="32731" y="31621"/>
        <a:ext cx="2832342" cy="584511"/>
      </dsp:txXfrm>
    </dsp:sp>
    <dsp:sp modelId="{5F7AB775-FAF6-E849-8811-B100CD75B0F2}">
      <dsp:nvSpPr>
        <dsp:cNvPr id="0" name=""/>
        <dsp:cNvSpPr/>
      </dsp:nvSpPr>
      <dsp:spPr>
        <a:xfrm>
          <a:off x="0" y="663334"/>
          <a:ext cx="8229600" cy="794880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NZ" sz="2400" kern="1200" dirty="0" err="1">
              <a:latin typeface="+mn-ea"/>
              <a:ea typeface="+mn-ea"/>
            </a:rPr>
            <a:t>仅在产生缺页中断的进程的驻留页中选择置换对象</a:t>
          </a:r>
          <a:endParaRPr lang="en-NZ" sz="2400" kern="1200" dirty="0">
            <a:latin typeface="+mn-ea"/>
            <a:ea typeface="+mn-ea"/>
          </a:endParaRPr>
        </a:p>
      </dsp:txBody>
      <dsp:txXfrm>
        <a:off x="0" y="663334"/>
        <a:ext cx="8229600" cy="794880"/>
      </dsp:txXfrm>
    </dsp:sp>
    <dsp:sp modelId="{B56FBF80-00E2-FF4E-8FF2-A799A9DE27E0}">
      <dsp:nvSpPr>
        <dsp:cNvPr id="0" name=""/>
        <dsp:cNvSpPr/>
      </dsp:nvSpPr>
      <dsp:spPr>
        <a:xfrm>
          <a:off x="13661" y="1516249"/>
          <a:ext cx="2895667" cy="599267"/>
        </a:xfrm>
        <a:prstGeom prst="roundRect">
          <a:avLst/>
        </a:prstGeom>
        <a:solidFill>
          <a:schemeClr val="accent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400" kern="1200" dirty="0" err="1"/>
            <a:t>全局置换</a:t>
          </a:r>
          <a:endParaRPr lang="en-NZ" sz="2400" kern="1200" dirty="0"/>
        </a:p>
      </dsp:txBody>
      <dsp:txXfrm>
        <a:off x="42915" y="1545503"/>
        <a:ext cx="2837159" cy="540759"/>
      </dsp:txXfrm>
    </dsp:sp>
    <dsp:sp modelId="{4B31C88C-DD9B-3342-8992-8F00F87AF1D1}">
      <dsp:nvSpPr>
        <dsp:cNvPr id="0" name=""/>
        <dsp:cNvSpPr/>
      </dsp:nvSpPr>
      <dsp:spPr>
        <a:xfrm>
          <a:off x="0" y="2076081"/>
          <a:ext cx="8229600" cy="894240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NZ" sz="2400" kern="1200" dirty="0" err="1"/>
            <a:t>在整个内存中选择置换对象</a:t>
          </a:r>
          <a:r>
            <a:rPr lang="zh-CN" altLang="en-US" sz="2400" kern="1200" dirty="0"/>
            <a:t>，只要不是锁定的页，都可以作为候选页</a:t>
          </a:r>
          <a:endParaRPr lang="en-NZ" sz="2400" kern="1200" dirty="0"/>
        </a:p>
      </dsp:txBody>
      <dsp:txXfrm>
        <a:off x="0" y="2076081"/>
        <a:ext cx="8229600" cy="89424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D8DCD2-5612-134D-98CD-58CEFE396B6A}">
      <dsp:nvSpPr>
        <dsp:cNvPr id="0" name=""/>
        <dsp:cNvSpPr/>
      </dsp:nvSpPr>
      <dsp:spPr>
        <a:xfrm rot="5400000">
          <a:off x="4179824" y="-1428496"/>
          <a:ext cx="1381759" cy="4584192"/>
        </a:xfrm>
        <a:prstGeom prst="round2SameRect">
          <a:avLst/>
        </a:prstGeom>
        <a:solidFill>
          <a:schemeClr val="accent1">
            <a:lumMod val="40000"/>
            <a:lumOff val="60000"/>
          </a:schemeClr>
        </a:solidFill>
        <a:ln w="9525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 err="1"/>
            <a:t>增加了处理器的空闲时间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 err="1"/>
            <a:t>增加了花在交换上</a:t>
          </a:r>
          <a:r>
            <a:rPr lang="en-US" sz="2100" kern="1200" dirty="0"/>
            <a:t>(swapping)</a:t>
          </a:r>
          <a:r>
            <a:rPr lang="en-US" sz="2100" kern="1200" dirty="0" err="1"/>
            <a:t>的时间</a:t>
          </a:r>
          <a:endParaRPr lang="en-US" sz="2100" kern="1200" dirty="0"/>
        </a:p>
      </dsp:txBody>
      <dsp:txXfrm rot="-5400000">
        <a:off x="2578608" y="240172"/>
        <a:ext cx="4516740" cy="1246855"/>
      </dsp:txXfrm>
    </dsp:sp>
    <dsp:sp modelId="{CB6FBE3B-E501-1347-A8D6-A573E0A4234E}">
      <dsp:nvSpPr>
        <dsp:cNvPr id="0" name=""/>
        <dsp:cNvSpPr/>
      </dsp:nvSpPr>
      <dsp:spPr>
        <a:xfrm>
          <a:off x="0" y="0"/>
          <a:ext cx="2578608" cy="1727200"/>
        </a:xfrm>
        <a:prstGeom prst="round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如果分配的页框数太多</a:t>
          </a:r>
          <a:r>
            <a:rPr lang="zh-CN" altLang="en-US" sz="2200" kern="1200" dirty="0"/>
            <a:t>，内存中只能有较少的程序</a:t>
          </a:r>
          <a:endParaRPr lang="en-US" sz="2200" kern="1200" dirty="0"/>
        </a:p>
      </dsp:txBody>
      <dsp:txXfrm>
        <a:off x="84315" y="84315"/>
        <a:ext cx="2409978" cy="155857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AF2BDB-E606-BE4B-9958-F3815124EAC3}">
      <dsp:nvSpPr>
        <dsp:cNvPr id="0" name=""/>
        <dsp:cNvSpPr/>
      </dsp:nvSpPr>
      <dsp:spPr>
        <a:xfrm>
          <a:off x="0" y="0"/>
          <a:ext cx="4364977" cy="633600"/>
        </a:xfrm>
        <a:prstGeom prst="rect">
          <a:avLst/>
        </a:prstGeom>
        <a:solidFill>
          <a:schemeClr val="accent6">
            <a:lumMod val="75000"/>
          </a:schemeClr>
        </a:solidFill>
        <a:ln w="9525" cap="flat" cmpd="sng" algn="ctr">
          <a:solidFill>
            <a:schemeClr val="accent6">
              <a:lumMod val="7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 err="1">
              <a:solidFill>
                <a:prstClr val="white"/>
              </a:solidFill>
              <a:latin typeface="+mn-lt"/>
              <a:ea typeface="+mn-ea"/>
              <a:cs typeface="+mn-cs"/>
            </a:rPr>
            <a:t>可变分配</a:t>
          </a:r>
          <a:r>
            <a:rPr lang="zh-CN" altLang="en-US" sz="2000" b="0" kern="1200" dirty="0">
              <a:solidFill>
                <a:prstClr val="white"/>
              </a:solidFill>
              <a:latin typeface="+mn-lt"/>
              <a:ea typeface="+mn-ea"/>
              <a:cs typeface="+mn-cs"/>
            </a:rPr>
            <a:t>，局部置换的</a:t>
          </a:r>
          <a:r>
            <a:rPr lang="en-US" sz="2000" b="0" kern="1200" dirty="0" err="1">
              <a:solidFill>
                <a:prstClr val="white"/>
              </a:solidFill>
              <a:latin typeface="+mn-lt"/>
              <a:ea typeface="+mn-ea"/>
              <a:cs typeface="+mn-cs"/>
            </a:rPr>
            <a:t>关键要素</a:t>
          </a:r>
          <a:endParaRPr lang="en-US" sz="2000" b="0" kern="1200" dirty="0">
            <a:solidFill>
              <a:prstClr val="white"/>
            </a:solidFill>
            <a:latin typeface="+mn-lt"/>
            <a:ea typeface="+mn-ea"/>
            <a:cs typeface="+mn-cs"/>
          </a:endParaRPr>
        </a:p>
      </dsp:txBody>
      <dsp:txXfrm>
        <a:off x="0" y="0"/>
        <a:ext cx="4364977" cy="633600"/>
      </dsp:txXfrm>
    </dsp:sp>
    <dsp:sp modelId="{25034D7D-D624-D24B-AAFC-BA38220880F1}">
      <dsp:nvSpPr>
        <dsp:cNvPr id="0" name=""/>
        <dsp:cNvSpPr/>
      </dsp:nvSpPr>
      <dsp:spPr>
        <a:xfrm>
          <a:off x="0" y="634054"/>
          <a:ext cx="4364977" cy="1419164"/>
        </a:xfrm>
        <a:prstGeom prst="rect">
          <a:avLst/>
        </a:prstGeom>
        <a:solidFill>
          <a:schemeClr val="accent1">
            <a:tint val="40000"/>
            <a:hueOff val="0"/>
            <a:satOff val="0"/>
            <a:lumOff val="0"/>
          </a:schemeClr>
        </a:solidFill>
        <a:ln w="9525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125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决定驻留集大小的原则</a:t>
          </a:r>
          <a:endParaRPr lang="en-US" sz="2000" kern="1200" dirty="0"/>
        </a:p>
        <a:p>
          <a:pPr marL="228600" lvl="1" indent="-228600" algn="l" defTabSz="889000">
            <a:lnSpc>
              <a:spcPct val="125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驻留集大小变化的时机</a:t>
          </a:r>
          <a:endParaRPr lang="en-US" sz="2000" kern="1200" dirty="0"/>
        </a:p>
      </dsp:txBody>
      <dsp:txXfrm>
        <a:off x="0" y="634054"/>
        <a:ext cx="4364977" cy="141916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ABCAFC-DF0A-5549-A2F3-6215A5F91819}">
      <dsp:nvSpPr>
        <dsp:cNvPr id="0" name=""/>
        <dsp:cNvSpPr/>
      </dsp:nvSpPr>
      <dsp:spPr>
        <a:xfrm>
          <a:off x="0" y="1920271"/>
          <a:ext cx="7772400" cy="1259702"/>
        </a:xfrm>
        <a:prstGeom prst="rect">
          <a:avLst/>
        </a:prstGeom>
        <a:solidFill>
          <a:schemeClr val="accent6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预约式清除（</a:t>
          </a:r>
          <a:r>
            <a:rPr lang="en-US" sz="2300" kern="1200" dirty="0"/>
            <a:t>Precleaning</a:t>
          </a:r>
          <a:r>
            <a:rPr lang="zh-CN" altLang="en-US" sz="2300" kern="1200" dirty="0"/>
            <a:t>）</a:t>
          </a:r>
          <a:endParaRPr lang="en-US" sz="2300" kern="1200" dirty="0"/>
        </a:p>
      </dsp:txBody>
      <dsp:txXfrm>
        <a:off x="0" y="1920271"/>
        <a:ext cx="7772400" cy="680239"/>
      </dsp:txXfrm>
    </dsp:sp>
    <dsp:sp modelId="{018DC2B8-76E2-0D4E-ADFB-FC2DFEC19ABD}">
      <dsp:nvSpPr>
        <dsp:cNvPr id="0" name=""/>
        <dsp:cNvSpPr/>
      </dsp:nvSpPr>
      <dsp:spPr>
        <a:xfrm>
          <a:off x="0" y="2470312"/>
          <a:ext cx="7772400" cy="7894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将修改的多页在需要使用它们占据页框之前</a:t>
          </a:r>
          <a:r>
            <a:rPr lang="zh-CN" altLang="en-US" sz="1600" kern="1200" dirty="0"/>
            <a:t>，成批写回辅存</a:t>
          </a:r>
          <a:endParaRPr lang="en-US" altLang="zh-CN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预先写回辅存的页</a:t>
          </a:r>
          <a:r>
            <a:rPr lang="zh-CN" altLang="en-US" sz="1600" kern="1200" dirty="0"/>
            <a:t>，在置换前可能又会被修改，使得预清除意义不大</a:t>
          </a:r>
          <a:endParaRPr lang="en-US" sz="1600" kern="1200" dirty="0"/>
        </a:p>
      </dsp:txBody>
      <dsp:txXfrm>
        <a:off x="0" y="2470312"/>
        <a:ext cx="7772400" cy="789472"/>
      </dsp:txXfrm>
    </dsp:sp>
    <dsp:sp modelId="{07D657C2-6456-3E4C-98E3-58A8B5462A1D}">
      <dsp:nvSpPr>
        <dsp:cNvPr id="0" name=""/>
        <dsp:cNvSpPr/>
      </dsp:nvSpPr>
      <dsp:spPr>
        <a:xfrm rot="10800000">
          <a:off x="0" y="0"/>
          <a:ext cx="7772400" cy="1937422"/>
        </a:xfrm>
        <a:prstGeom prst="upArrowCallout">
          <a:avLst/>
        </a:prstGeom>
        <a:solidFill>
          <a:schemeClr val="accent6">
            <a:lumMod val="75000"/>
          </a:schemeClr>
        </a:solidFill>
        <a:ln>
          <a:solidFill>
            <a:schemeClr val="accent6">
              <a:lumMod val="7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请求式清除（</a:t>
          </a:r>
          <a:r>
            <a:rPr lang="en-US" altLang="zh-CN" sz="2300" kern="1200" dirty="0"/>
            <a:t>Demand cleaning</a:t>
          </a:r>
          <a:r>
            <a:rPr lang="zh-CN" altLang="en-US" sz="2300" kern="1200" dirty="0"/>
            <a:t>）</a:t>
          </a:r>
          <a:endParaRPr lang="en-US" sz="2300" kern="1200" dirty="0"/>
        </a:p>
      </dsp:txBody>
      <dsp:txXfrm rot="-10800000">
        <a:off x="0" y="0"/>
        <a:ext cx="7772400" cy="680035"/>
      </dsp:txXfrm>
    </dsp:sp>
    <dsp:sp modelId="{D77A17F0-FD24-804F-B9BA-B89549FA1E9B}">
      <dsp:nvSpPr>
        <dsp:cNvPr id="0" name=""/>
        <dsp:cNvSpPr/>
      </dsp:nvSpPr>
      <dsp:spPr>
        <a:xfrm>
          <a:off x="0" y="602913"/>
          <a:ext cx="7772400" cy="7370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只有当一页被选择用于置换时才被写回辅存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发生缺页中断的进程在解除阻塞前需等待两次页传送</a:t>
          </a:r>
          <a:r>
            <a:rPr lang="zh-CN" altLang="en-US" sz="1600" kern="1200" dirty="0"/>
            <a:t>：写回修改页和读入新页</a:t>
          </a:r>
          <a:endParaRPr lang="en-US" sz="1600" kern="1200" dirty="0"/>
        </a:p>
      </dsp:txBody>
      <dsp:txXfrm>
        <a:off x="0" y="602913"/>
        <a:ext cx="7772400" cy="7370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D7E9AD-3FF4-B340-AFEC-D83943AB2430}">
      <dsp:nvSpPr>
        <dsp:cNvPr id="0" name=""/>
        <dsp:cNvSpPr/>
      </dsp:nvSpPr>
      <dsp:spPr>
        <a:xfrm>
          <a:off x="0" y="16904"/>
          <a:ext cx="7253808" cy="13248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+mn-ea"/>
              <a:ea typeface="+mn-ea"/>
            </a:rPr>
            <a:t>要使虚存比较实用且有效，两方面因素</a:t>
          </a:r>
          <a:endParaRPr lang="en-US" sz="2800" kern="1200" dirty="0">
            <a:latin typeface="+mn-ea"/>
            <a:ea typeface="+mn-ea"/>
          </a:endParaRPr>
        </a:p>
      </dsp:txBody>
      <dsp:txXfrm>
        <a:off x="0" y="16904"/>
        <a:ext cx="7253808" cy="1324800"/>
      </dsp:txXfrm>
    </dsp:sp>
    <dsp:sp modelId="{B46E4BCB-7BAA-C945-A329-7D44D749EC35}">
      <dsp:nvSpPr>
        <dsp:cNvPr id="0" name=""/>
        <dsp:cNvSpPr/>
      </dsp:nvSpPr>
      <dsp:spPr>
        <a:xfrm>
          <a:off x="0" y="1341705"/>
          <a:ext cx="7253808" cy="2146589"/>
        </a:xfrm>
        <a:prstGeom prst="rect">
          <a:avLst/>
        </a:prstGeom>
        <a:solidFill>
          <a:schemeClr val="bg1"/>
        </a:solidFill>
        <a:ln w="9525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 rtl="0">
            <a:lnSpc>
              <a:spcPct val="125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800" kern="1200" dirty="0">
              <a:latin typeface="+mn-ea"/>
              <a:ea typeface="+mn-ea"/>
            </a:rPr>
            <a:t>分页或分段的</a:t>
          </a:r>
          <a:r>
            <a:rPr lang="zh-CN" altLang="en-US" sz="2800" kern="1200" dirty="0">
              <a:solidFill>
                <a:srgbClr val="FF0000"/>
              </a:solidFill>
              <a:latin typeface="+mn-ea"/>
              <a:ea typeface="+mn-ea"/>
            </a:rPr>
            <a:t>硬件支持</a:t>
          </a:r>
          <a:endParaRPr lang="en-US" sz="2800" kern="1200" dirty="0">
            <a:solidFill>
              <a:srgbClr val="FF0000"/>
            </a:solidFill>
            <a:latin typeface="+mn-ea"/>
            <a:ea typeface="+mn-ea"/>
          </a:endParaRPr>
        </a:p>
        <a:p>
          <a:pPr marL="285750" lvl="1" indent="-285750" algn="l" defTabSz="1244600" rtl="0">
            <a:lnSpc>
              <a:spcPct val="125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800" kern="1200" dirty="0">
              <a:latin typeface="+mn-ea"/>
              <a:ea typeface="+mn-ea"/>
            </a:rPr>
            <a:t>操作系统必须有管理页或段在内存和辅存之间移动的</a:t>
          </a:r>
          <a:r>
            <a:rPr lang="zh-CN" altLang="en-US" sz="2800" kern="1200" dirty="0">
              <a:solidFill>
                <a:srgbClr val="FF0000"/>
              </a:solidFill>
              <a:latin typeface="+mn-ea"/>
              <a:ea typeface="+mn-ea"/>
            </a:rPr>
            <a:t>软件</a:t>
          </a:r>
          <a:endParaRPr lang="en-US" sz="2800" kern="1200" dirty="0">
            <a:solidFill>
              <a:srgbClr val="FF0000"/>
            </a:solidFill>
            <a:latin typeface="+mn-ea"/>
            <a:ea typeface="+mn-ea"/>
          </a:endParaRPr>
        </a:p>
      </dsp:txBody>
      <dsp:txXfrm>
        <a:off x="0" y="1341705"/>
        <a:ext cx="7253808" cy="21465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631E0D-D0BE-CB43-B62C-83EFB8F80940}">
      <dsp:nvSpPr>
        <dsp:cNvPr id="0" name=""/>
        <dsp:cNvSpPr/>
      </dsp:nvSpPr>
      <dsp:spPr>
        <a:xfrm>
          <a:off x="398204" y="2606"/>
          <a:ext cx="3150393" cy="15751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0" kern="1200" dirty="0">
              <a:latin typeface="+mn-ea"/>
              <a:ea typeface="+mn-ea"/>
            </a:rPr>
            <a:t>实存储器（实存）</a:t>
          </a:r>
          <a:endParaRPr lang="en-US" sz="2800" b="0" kern="1200" dirty="0">
            <a:latin typeface="+mn-ea"/>
            <a:ea typeface="+mn-ea"/>
          </a:endParaRPr>
        </a:p>
      </dsp:txBody>
      <dsp:txXfrm>
        <a:off x="444340" y="48742"/>
        <a:ext cx="3058121" cy="1482924"/>
      </dsp:txXfrm>
    </dsp:sp>
    <dsp:sp modelId="{9E617053-E223-AD4D-B846-8B3F09EDFEA2}">
      <dsp:nvSpPr>
        <dsp:cNvPr id="0" name=""/>
        <dsp:cNvSpPr/>
      </dsp:nvSpPr>
      <dsp:spPr>
        <a:xfrm>
          <a:off x="713244" y="1577802"/>
          <a:ext cx="315039" cy="11813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1397"/>
              </a:lnTo>
              <a:lnTo>
                <a:pt x="315039" y="118139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BA2A55-C5C8-B047-84A4-F82365A88EC3}">
      <dsp:nvSpPr>
        <dsp:cNvPr id="0" name=""/>
        <dsp:cNvSpPr/>
      </dsp:nvSpPr>
      <dsp:spPr>
        <a:xfrm>
          <a:off x="1028283" y="1971602"/>
          <a:ext cx="2520314" cy="15751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0" kern="1200" dirty="0">
              <a:latin typeface="+mn-ea"/>
              <a:ea typeface="+mn-ea"/>
            </a:rPr>
            <a:t>主存</a:t>
          </a:r>
          <a:r>
            <a:rPr lang="en-US" sz="2400" b="0" kern="1200" dirty="0">
              <a:latin typeface="+mn-ea"/>
              <a:ea typeface="+mn-ea"/>
            </a:rPr>
            <a:t>, </a:t>
          </a:r>
          <a:r>
            <a:rPr lang="zh-CN" altLang="en-US" sz="2400" b="0" kern="1200" dirty="0">
              <a:latin typeface="+mn-ea"/>
              <a:ea typeface="+mn-ea"/>
            </a:rPr>
            <a:t>实际的物理内存</a:t>
          </a:r>
          <a:endParaRPr lang="en-US" sz="2400" b="0" kern="1200" dirty="0">
            <a:latin typeface="+mn-ea"/>
            <a:ea typeface="+mn-ea"/>
          </a:endParaRPr>
        </a:p>
      </dsp:txBody>
      <dsp:txXfrm>
        <a:off x="1074419" y="2017738"/>
        <a:ext cx="2428042" cy="1482924"/>
      </dsp:txXfrm>
    </dsp:sp>
    <dsp:sp modelId="{017134D0-DFF9-3845-AB67-F92A5FA9DE9B}">
      <dsp:nvSpPr>
        <dsp:cNvPr id="0" name=""/>
        <dsp:cNvSpPr/>
      </dsp:nvSpPr>
      <dsp:spPr>
        <a:xfrm>
          <a:off x="4336197" y="2606"/>
          <a:ext cx="3150393" cy="15751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0" kern="1200" dirty="0">
              <a:latin typeface="+mn-ea"/>
              <a:ea typeface="+mn-ea"/>
            </a:rPr>
            <a:t> 虚拟内存（虚存）</a:t>
          </a:r>
          <a:endParaRPr lang="en-US" sz="3600" b="0" kern="1200" dirty="0">
            <a:latin typeface="+mn-ea"/>
            <a:ea typeface="+mn-ea"/>
          </a:endParaRPr>
        </a:p>
      </dsp:txBody>
      <dsp:txXfrm>
        <a:off x="4382333" y="48742"/>
        <a:ext cx="3058121" cy="1482924"/>
      </dsp:txXfrm>
    </dsp:sp>
    <dsp:sp modelId="{B7AEB84D-AAD8-BA46-B49E-AF151B590E4E}">
      <dsp:nvSpPr>
        <dsp:cNvPr id="0" name=""/>
        <dsp:cNvSpPr/>
      </dsp:nvSpPr>
      <dsp:spPr>
        <a:xfrm>
          <a:off x="4651236" y="1577802"/>
          <a:ext cx="315039" cy="8986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8697"/>
              </a:lnTo>
              <a:lnTo>
                <a:pt x="315039" y="89869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B37434-F97A-BF4F-95EE-4DB3B66FAF0B}">
      <dsp:nvSpPr>
        <dsp:cNvPr id="0" name=""/>
        <dsp:cNvSpPr/>
      </dsp:nvSpPr>
      <dsp:spPr>
        <a:xfrm>
          <a:off x="4966275" y="1971602"/>
          <a:ext cx="2865119" cy="10097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0" kern="1200" dirty="0">
              <a:latin typeface="+mn-ea"/>
              <a:ea typeface="+mn-ea"/>
            </a:rPr>
            <a:t>磁盘上的空间</a:t>
          </a:r>
          <a:endParaRPr lang="en-US" sz="2400" b="0" kern="1200" dirty="0">
            <a:latin typeface="+mn-ea"/>
            <a:ea typeface="+mn-ea"/>
          </a:endParaRPr>
        </a:p>
      </dsp:txBody>
      <dsp:txXfrm>
        <a:off x="4995851" y="2001178"/>
        <a:ext cx="2805967" cy="950643"/>
      </dsp:txXfrm>
    </dsp:sp>
    <dsp:sp modelId="{AB53BA07-DF39-3E49-AC02-6A3C4C9B3CB2}">
      <dsp:nvSpPr>
        <dsp:cNvPr id="0" name=""/>
        <dsp:cNvSpPr/>
      </dsp:nvSpPr>
      <dsp:spPr>
        <a:xfrm>
          <a:off x="4651236" y="1577802"/>
          <a:ext cx="315039" cy="25849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84992"/>
              </a:lnTo>
              <a:lnTo>
                <a:pt x="315039" y="258499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C7D058-138B-5B44-B558-2AD60A3A78E7}">
      <dsp:nvSpPr>
        <dsp:cNvPr id="0" name=""/>
        <dsp:cNvSpPr/>
      </dsp:nvSpPr>
      <dsp:spPr>
        <a:xfrm>
          <a:off x="4966275" y="3375197"/>
          <a:ext cx="2865119" cy="15751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0" kern="1200" dirty="0">
              <a:latin typeface="+mn-ea"/>
              <a:ea typeface="+mn-ea"/>
            </a:rPr>
            <a:t>更有效地支持并发，并能减轻用户对内存的严格限制</a:t>
          </a:r>
          <a:endParaRPr lang="en-US" sz="2400" b="0" kern="1200" dirty="0">
            <a:latin typeface="+mn-ea"/>
            <a:ea typeface="+mn-ea"/>
          </a:endParaRPr>
        </a:p>
      </dsp:txBody>
      <dsp:txXfrm>
        <a:off x="5012411" y="3421333"/>
        <a:ext cx="2772847" cy="14829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C19F38-3CF5-3C43-BEA1-8B8F89394CDE}">
      <dsp:nvSpPr>
        <dsp:cNvPr id="0" name=""/>
        <dsp:cNvSpPr/>
      </dsp:nvSpPr>
      <dsp:spPr>
        <a:xfrm>
          <a:off x="3435742" y="1766653"/>
          <a:ext cx="2910662" cy="2910662"/>
        </a:xfrm>
        <a:prstGeom prst="blockArc">
          <a:avLst>
            <a:gd name="adj1" fmla="val 6602"/>
            <a:gd name="adj2" fmla="val 21593398"/>
            <a:gd name="adj3" fmla="val 4643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DECD05-97D0-2848-845E-9EF3FF2F3AC3}">
      <dsp:nvSpPr>
        <dsp:cNvPr id="0" name=""/>
        <dsp:cNvSpPr/>
      </dsp:nvSpPr>
      <dsp:spPr>
        <a:xfrm>
          <a:off x="3794817" y="2125787"/>
          <a:ext cx="2137718" cy="213770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处理器的大部分时间都用于交换而非执行指令</a:t>
          </a:r>
          <a:endParaRPr lang="en-US" sz="2200" kern="1200" dirty="0"/>
        </a:p>
      </dsp:txBody>
      <dsp:txXfrm>
        <a:off x="4107879" y="2438846"/>
        <a:ext cx="1511594" cy="1511583"/>
      </dsp:txXfrm>
    </dsp:sp>
    <dsp:sp modelId="{0DE334B6-6615-2A4A-9DE0-59A931F2AE22}">
      <dsp:nvSpPr>
        <dsp:cNvPr id="0" name=""/>
        <dsp:cNvSpPr/>
      </dsp:nvSpPr>
      <dsp:spPr>
        <a:xfrm>
          <a:off x="6368536" y="1981788"/>
          <a:ext cx="2470660" cy="239029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为了避免这种情况，操作系统试图根据最近的历史来猜测将来最可能用到的块</a:t>
          </a:r>
          <a:endParaRPr lang="en-US" sz="1900" kern="1200" dirty="0"/>
        </a:p>
      </dsp:txBody>
      <dsp:txXfrm>
        <a:off x="6730356" y="2331838"/>
        <a:ext cx="1747020" cy="16901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93AF8C-04B1-4C43-A35A-CF4B8C66A757}">
      <dsp:nvSpPr>
        <dsp:cNvPr id="0" name=""/>
        <dsp:cNvSpPr/>
      </dsp:nvSpPr>
      <dsp:spPr>
        <a:xfrm>
          <a:off x="512135" y="408091"/>
          <a:ext cx="2440185" cy="1464111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页尺寸的设计问题与物理内存的大小和程序大小有关</a:t>
          </a:r>
          <a:endParaRPr lang="en-US" sz="2100" kern="1200" dirty="0"/>
        </a:p>
      </dsp:txBody>
      <dsp:txXfrm>
        <a:off x="555017" y="450973"/>
        <a:ext cx="2354421" cy="1378347"/>
      </dsp:txXfrm>
    </dsp:sp>
    <dsp:sp modelId="{694744F4-F30A-864A-A98E-CF18F2203F85}">
      <dsp:nvSpPr>
        <dsp:cNvPr id="0" name=""/>
        <dsp:cNvSpPr/>
      </dsp:nvSpPr>
      <dsp:spPr>
        <a:xfrm rot="21599069">
          <a:off x="3024419" y="792163"/>
          <a:ext cx="540000" cy="6051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3024419" y="913218"/>
        <a:ext cx="378000" cy="363099"/>
      </dsp:txXfrm>
    </dsp:sp>
    <dsp:sp modelId="{30B20897-C5C0-5742-B563-9436CE25342C}">
      <dsp:nvSpPr>
        <dsp:cNvPr id="0" name=""/>
        <dsp:cNvSpPr/>
      </dsp:nvSpPr>
      <dsp:spPr>
        <a:xfrm>
          <a:off x="3608486" y="439686"/>
          <a:ext cx="2440185" cy="14641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当内存空间变大时，应用程序使用的地址空间也相应增长</a:t>
          </a:r>
          <a:endParaRPr lang="en-US" sz="2100" kern="1200" dirty="0"/>
        </a:p>
      </dsp:txBody>
      <dsp:txXfrm>
        <a:off x="3651368" y="482568"/>
        <a:ext cx="2354421" cy="1378347"/>
      </dsp:txXfrm>
    </dsp:sp>
    <dsp:sp modelId="{7C5C0815-BD42-D14E-93BD-94621EF68706}">
      <dsp:nvSpPr>
        <dsp:cNvPr id="0" name=""/>
        <dsp:cNvSpPr/>
      </dsp:nvSpPr>
      <dsp:spPr>
        <a:xfrm>
          <a:off x="6126355" y="792085"/>
          <a:ext cx="539999" cy="6051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6126355" y="913118"/>
        <a:ext cx="377999" cy="363099"/>
      </dsp:txXfrm>
    </dsp:sp>
    <dsp:sp modelId="{6F9D6D64-A141-6943-9325-D1CEA017D105}">
      <dsp:nvSpPr>
        <dsp:cNvPr id="0" name=""/>
        <dsp:cNvSpPr/>
      </dsp:nvSpPr>
      <dsp:spPr>
        <a:xfrm>
          <a:off x="6696736" y="439686"/>
          <a:ext cx="2440185" cy="1464111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在应用程序变得越来越复杂的</a:t>
          </a:r>
          <a:r>
            <a:rPr lang="zh-CN" altLang="en-US" sz="2100" kern="1200" dirty="0">
              <a:solidFill>
                <a:schemeClr val="bg1"/>
              </a:solidFill>
            </a:rPr>
            <a:t>个人计算机上最为明</a:t>
          </a:r>
          <a:r>
            <a:rPr lang="zh-CN" altLang="en-US" sz="2100" kern="1200" dirty="0"/>
            <a:t>显</a:t>
          </a:r>
          <a:endParaRPr lang="en-US" sz="2100" kern="1200" dirty="0"/>
        </a:p>
      </dsp:txBody>
      <dsp:txXfrm>
        <a:off x="6739618" y="482568"/>
        <a:ext cx="2354421" cy="137834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16B99C-4EAC-7F47-8867-A4C76D9F80B9}">
      <dsp:nvSpPr>
        <dsp:cNvPr id="0" name=""/>
        <dsp:cNvSpPr/>
      </dsp:nvSpPr>
      <dsp:spPr>
        <a:xfrm>
          <a:off x="3488" y="1569167"/>
          <a:ext cx="2839484" cy="1890864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l" defTabSz="977900">
            <a:lnSpc>
              <a:spcPct val="125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用户的地址空间被程序员划分为许多段，每段划分为许多固定大小的页</a:t>
          </a:r>
          <a:endParaRPr lang="en-US" sz="2200" kern="1200" dirty="0"/>
        </a:p>
      </dsp:txBody>
      <dsp:txXfrm>
        <a:off x="58870" y="1624549"/>
        <a:ext cx="2728720" cy="1780100"/>
      </dsp:txXfrm>
    </dsp:sp>
    <dsp:sp modelId="{D9DAF0E8-88AE-9D49-97D7-BB2E2BAD5635}">
      <dsp:nvSpPr>
        <dsp:cNvPr id="0" name=""/>
        <dsp:cNvSpPr/>
      </dsp:nvSpPr>
      <dsp:spPr>
        <a:xfrm rot="18179516">
          <a:off x="2452603" y="1767579"/>
          <a:ext cx="1714106" cy="56337"/>
        </a:xfrm>
        <a:custGeom>
          <a:avLst/>
          <a:gdLst/>
          <a:ahLst/>
          <a:cxnLst/>
          <a:rect l="0" t="0" r="0" b="0"/>
          <a:pathLst>
            <a:path>
              <a:moveTo>
                <a:pt x="0" y="28168"/>
              </a:moveTo>
              <a:lnTo>
                <a:pt x="1714106" y="2816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3266803" y="1752896"/>
        <a:ext cx="85705" cy="85705"/>
      </dsp:txXfrm>
    </dsp:sp>
    <dsp:sp modelId="{4877654D-7D28-164B-92B9-382C31F42FCB}">
      <dsp:nvSpPr>
        <dsp:cNvPr id="0" name=""/>
        <dsp:cNvSpPr/>
      </dsp:nvSpPr>
      <dsp:spPr>
        <a:xfrm>
          <a:off x="3776339" y="309903"/>
          <a:ext cx="4212869" cy="15339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342900" lvl="0" indent="-34290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itchFamily="2" charset="2"/>
            <a:buNone/>
          </a:pPr>
          <a:r>
            <a:rPr lang="zh-CN" altLang="en-US" sz="2000" kern="1200" dirty="0"/>
            <a:t>分段对程序员可见</a:t>
          </a:r>
          <a:endParaRPr lang="en-US" altLang="zh-CN" sz="2000" kern="1200" dirty="0"/>
        </a:p>
        <a:p>
          <a:pPr marL="342900" lvl="0" indent="-34290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itchFamily="2" charset="2"/>
            <a:buNone/>
          </a:pPr>
          <a:r>
            <a:rPr lang="zh-CN" altLang="en-US" sz="2000" kern="1200" dirty="0"/>
            <a:t>支持数据结构增长：段长可变</a:t>
          </a:r>
          <a:endParaRPr lang="en-US" altLang="zh-CN" sz="2000" kern="1200" dirty="0"/>
        </a:p>
        <a:p>
          <a:pPr marL="342900" lvl="0" indent="-34290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itchFamily="2" charset="2"/>
            <a:buNone/>
          </a:pPr>
          <a:r>
            <a:rPr lang="zh-CN" altLang="en-US" sz="2000" kern="1200" dirty="0"/>
            <a:t>支持共享和保护</a:t>
          </a:r>
          <a:endParaRPr lang="en-US" sz="2000" kern="1200" dirty="0"/>
        </a:p>
      </dsp:txBody>
      <dsp:txXfrm>
        <a:off x="3821268" y="354832"/>
        <a:ext cx="4123011" cy="1444130"/>
      </dsp:txXfrm>
    </dsp:sp>
    <dsp:sp modelId="{46DC0573-937E-AD4B-991E-D1C6705C9487}">
      <dsp:nvSpPr>
        <dsp:cNvPr id="0" name=""/>
        <dsp:cNvSpPr/>
      </dsp:nvSpPr>
      <dsp:spPr>
        <a:xfrm rot="3162660">
          <a:off x="2542999" y="3091905"/>
          <a:ext cx="1522075" cy="56337"/>
        </a:xfrm>
        <a:custGeom>
          <a:avLst/>
          <a:gdLst/>
          <a:ahLst/>
          <a:cxnLst/>
          <a:rect l="0" t="0" r="0" b="0"/>
          <a:pathLst>
            <a:path>
              <a:moveTo>
                <a:pt x="0" y="28168"/>
              </a:moveTo>
              <a:lnTo>
                <a:pt x="1522075" y="2816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65985" y="3082022"/>
        <a:ext cx="76103" cy="76103"/>
      </dsp:txXfrm>
    </dsp:sp>
    <dsp:sp modelId="{EDE292BD-4C6C-2B42-BD10-FDE3CE5FB6C6}">
      <dsp:nvSpPr>
        <dsp:cNvPr id="0" name=""/>
        <dsp:cNvSpPr/>
      </dsp:nvSpPr>
      <dsp:spPr>
        <a:xfrm>
          <a:off x="3765100" y="2979024"/>
          <a:ext cx="4276273" cy="14930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342900" lvl="0" indent="-34290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itchFamily="2" charset="2"/>
            <a:buNone/>
          </a:pPr>
          <a:r>
            <a:rPr lang="zh-CN" altLang="en-US" sz="2000" kern="1200" dirty="0"/>
            <a:t>分页对程序员透明</a:t>
          </a:r>
          <a:endParaRPr lang="en-US" altLang="zh-CN" sz="2000" kern="1200" dirty="0"/>
        </a:p>
        <a:p>
          <a:pPr marL="342900" lvl="0" indent="-34290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itchFamily="2" charset="2"/>
            <a:buNone/>
          </a:pPr>
          <a:r>
            <a:rPr lang="zh-CN" altLang="en-US" sz="2000" kern="1200" dirty="0"/>
            <a:t>消除外部碎片</a:t>
          </a:r>
          <a:endParaRPr lang="en-US" altLang="zh-CN" sz="2000" kern="1200" dirty="0"/>
        </a:p>
        <a:p>
          <a:pPr marL="342900" lvl="0" indent="-34290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itchFamily="2" charset="2"/>
            <a:buNone/>
          </a:pPr>
          <a:r>
            <a:rPr lang="zh-CN" altLang="en-US" sz="2000" kern="1200" dirty="0"/>
            <a:t>有效利用内存</a:t>
          </a:r>
          <a:endParaRPr lang="en-US" sz="2000" kern="1200" dirty="0"/>
        </a:p>
      </dsp:txBody>
      <dsp:txXfrm>
        <a:off x="3808830" y="3022754"/>
        <a:ext cx="4188813" cy="140558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D2CDED-EA25-D245-9A3E-EE424E47FA09}">
      <dsp:nvSpPr>
        <dsp:cNvPr id="0" name=""/>
        <dsp:cNvSpPr/>
      </dsp:nvSpPr>
      <dsp:spPr>
        <a:xfrm>
          <a:off x="1249486" y="190698"/>
          <a:ext cx="1920626" cy="12804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两种方法</a:t>
          </a:r>
          <a:r>
            <a:rPr lang="en-US" sz="2700" kern="1200" dirty="0"/>
            <a:t>:</a:t>
          </a:r>
        </a:p>
      </dsp:txBody>
      <dsp:txXfrm>
        <a:off x="1286988" y="228200"/>
        <a:ext cx="1845622" cy="1205413"/>
      </dsp:txXfrm>
    </dsp:sp>
    <dsp:sp modelId="{7FC00B2B-D0BE-C64D-B097-B67C2E9E9C42}">
      <dsp:nvSpPr>
        <dsp:cNvPr id="0" name=""/>
        <dsp:cNvSpPr/>
      </dsp:nvSpPr>
      <dsp:spPr>
        <a:xfrm>
          <a:off x="961392" y="1471116"/>
          <a:ext cx="1248407" cy="512167"/>
        </a:xfrm>
        <a:custGeom>
          <a:avLst/>
          <a:gdLst/>
          <a:ahLst/>
          <a:cxnLst/>
          <a:rect l="0" t="0" r="0" b="0"/>
          <a:pathLst>
            <a:path>
              <a:moveTo>
                <a:pt x="1248407" y="0"/>
              </a:moveTo>
              <a:lnTo>
                <a:pt x="1248407" y="256083"/>
              </a:lnTo>
              <a:lnTo>
                <a:pt x="0" y="256083"/>
              </a:lnTo>
              <a:lnTo>
                <a:pt x="0" y="51216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7BAF8F-2698-424F-B03A-2E28D1896C52}">
      <dsp:nvSpPr>
        <dsp:cNvPr id="0" name=""/>
        <dsp:cNvSpPr/>
      </dsp:nvSpPr>
      <dsp:spPr>
        <a:xfrm>
          <a:off x="1079" y="1983283"/>
          <a:ext cx="1920626" cy="12804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请求</a:t>
          </a:r>
          <a:endParaRPr lang="en-US" altLang="zh-CN" sz="2700" kern="1200" dirty="0"/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调页</a:t>
          </a:r>
          <a:endParaRPr lang="en-US" sz="2700" kern="1200" dirty="0"/>
        </a:p>
      </dsp:txBody>
      <dsp:txXfrm>
        <a:off x="38581" y="2020785"/>
        <a:ext cx="1845622" cy="1205413"/>
      </dsp:txXfrm>
    </dsp:sp>
    <dsp:sp modelId="{91D0E1FC-3442-2845-AFA8-8E8BBBCA9554}">
      <dsp:nvSpPr>
        <dsp:cNvPr id="0" name=""/>
        <dsp:cNvSpPr/>
      </dsp:nvSpPr>
      <dsp:spPr>
        <a:xfrm>
          <a:off x="2209800" y="1471116"/>
          <a:ext cx="1248407" cy="512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083"/>
              </a:lnTo>
              <a:lnTo>
                <a:pt x="1248407" y="256083"/>
              </a:lnTo>
              <a:lnTo>
                <a:pt x="1248407" y="51216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3A2062-4385-2E48-AA5A-BF53FA94A158}">
      <dsp:nvSpPr>
        <dsp:cNvPr id="0" name=""/>
        <dsp:cNvSpPr/>
      </dsp:nvSpPr>
      <dsp:spPr>
        <a:xfrm>
          <a:off x="2497894" y="1983283"/>
          <a:ext cx="1920626" cy="12804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预调页</a:t>
          </a:r>
          <a:endParaRPr lang="en-US" sz="2700" kern="1200" dirty="0"/>
        </a:p>
      </dsp:txBody>
      <dsp:txXfrm>
        <a:off x="2535396" y="2020785"/>
        <a:ext cx="1845622" cy="120541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EFD19C-DD54-B24D-B755-43F907118B14}">
      <dsp:nvSpPr>
        <dsp:cNvPr id="0" name=""/>
        <dsp:cNvSpPr/>
      </dsp:nvSpPr>
      <dsp:spPr>
        <a:xfrm rot="10800000">
          <a:off x="1897383" y="596270"/>
          <a:ext cx="6410003" cy="3634952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05825" tIns="106680" rIns="199136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125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 dirty="0"/>
            <a:t>选择置换页的基本算法</a:t>
          </a:r>
          <a:r>
            <a:rPr lang="en-US" sz="2800" b="1" kern="1200" dirty="0"/>
            <a:t>:</a:t>
          </a:r>
        </a:p>
        <a:p>
          <a:pPr marL="228600" lvl="1" indent="-228600" algn="l" defTabSz="889000" rtl="0">
            <a:lnSpc>
              <a:spcPct val="125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最佳</a:t>
          </a:r>
          <a:r>
            <a:rPr lang="en-US" altLang="zh-CN" sz="2000" kern="1200" dirty="0"/>
            <a:t>(</a:t>
          </a:r>
          <a:r>
            <a:rPr lang="en-US" sz="2000" kern="1200" dirty="0">
              <a:solidFill>
                <a:srgbClr val="FFFFFF"/>
              </a:solidFill>
              <a:latin typeface="Arial"/>
              <a:ea typeface="+mn-ea"/>
              <a:cs typeface="+mn-cs"/>
            </a:rPr>
            <a:t>Optimal, </a:t>
          </a:r>
          <a:r>
            <a:rPr lang="en-US" altLang="zh-CN" sz="2000" kern="1200" dirty="0"/>
            <a:t>OPT)</a:t>
          </a:r>
          <a:endParaRPr lang="en-US" sz="2000" kern="1200" dirty="0"/>
        </a:p>
        <a:p>
          <a:pPr marL="228600" lvl="1" indent="-228600" algn="l" defTabSz="889000" rtl="0">
            <a:lnSpc>
              <a:spcPct val="125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最近最少使用</a:t>
          </a:r>
          <a:r>
            <a:rPr lang="en-US" sz="2000" kern="1200" dirty="0"/>
            <a:t> (</a:t>
          </a:r>
          <a:r>
            <a:rPr lang="en-US" sz="2000" kern="1200" dirty="0">
              <a:latin typeface="+mn-lt"/>
              <a:ea typeface="+mn-ea"/>
            </a:rPr>
            <a:t>Least recently </a:t>
          </a:r>
          <a:r>
            <a:rPr lang="en-US" sz="2000" kern="1200" dirty="0" err="1">
              <a:latin typeface="+mn-lt"/>
              <a:ea typeface="+mn-ea"/>
            </a:rPr>
            <a:t>used,</a:t>
          </a:r>
          <a:r>
            <a:rPr lang="en-US" sz="2000" kern="1200" dirty="0" err="1"/>
            <a:t>LRU</a:t>
          </a:r>
          <a:r>
            <a:rPr lang="en-US" sz="2000" kern="1200" dirty="0"/>
            <a:t>)</a:t>
          </a:r>
        </a:p>
        <a:p>
          <a:pPr marL="228600" lvl="1" indent="-228600" algn="l" defTabSz="889000" rtl="0">
            <a:lnSpc>
              <a:spcPct val="125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先进先出</a:t>
          </a:r>
          <a:r>
            <a:rPr lang="en-US" sz="2000" kern="1200" dirty="0"/>
            <a:t> (</a:t>
          </a:r>
          <a:r>
            <a:rPr lang="en-US" sz="2000" kern="1200" dirty="0">
              <a:latin typeface="+mn-lt"/>
              <a:ea typeface="+mn-ea"/>
            </a:rPr>
            <a:t>First-in-first-out , </a:t>
          </a:r>
          <a:r>
            <a:rPr lang="en-US" sz="2000" kern="1200" dirty="0"/>
            <a:t>FIFO)</a:t>
          </a:r>
        </a:p>
        <a:p>
          <a:pPr marL="228600" lvl="1" indent="-228600" algn="l" defTabSz="889000" rtl="0">
            <a:lnSpc>
              <a:spcPct val="125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时钟</a:t>
          </a:r>
          <a:r>
            <a:rPr lang="en-US" altLang="zh-CN" sz="2000" kern="1200" dirty="0"/>
            <a:t>(CLOCK)</a:t>
          </a:r>
          <a:endParaRPr lang="en-US" sz="2000" kern="1200" dirty="0"/>
        </a:p>
      </dsp:txBody>
      <dsp:txXfrm rot="10800000">
        <a:off x="2806121" y="596270"/>
        <a:ext cx="5501265" cy="3634952"/>
      </dsp:txXfrm>
    </dsp:sp>
    <dsp:sp modelId="{30C7C1FC-ABE9-9F49-B497-834E86732140}">
      <dsp:nvSpPr>
        <dsp:cNvPr id="0" name=""/>
        <dsp:cNvSpPr/>
      </dsp:nvSpPr>
      <dsp:spPr>
        <a:xfrm>
          <a:off x="540778" y="844111"/>
          <a:ext cx="3239182" cy="313927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C6686-10CA-45BF-A4FD-546410B00F75}">
      <dsp:nvSpPr>
        <dsp:cNvPr id="0" name=""/>
        <dsp:cNvSpPr/>
      </dsp:nvSpPr>
      <dsp:spPr>
        <a:xfrm>
          <a:off x="1349045" y="1934"/>
          <a:ext cx="397533" cy="258397"/>
        </a:xfrm>
        <a:prstGeom prst="roundRect">
          <a:avLst/>
        </a:prstGeom>
        <a:gradFill rotWithShape="0">
          <a:gsLst>
            <a:gs pos="0">
              <a:srgbClr val="8064A2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8064A2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8064A2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A</a:t>
          </a:r>
          <a:endParaRPr lang="zh-CN" altLang="en-US" sz="1000" kern="1200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sp:txBody>
      <dsp:txXfrm>
        <a:off x="1361659" y="14548"/>
        <a:ext cx="372305" cy="233169"/>
      </dsp:txXfrm>
    </dsp:sp>
    <dsp:sp modelId="{2E5DABAA-CF24-4DAF-848A-F8C4F12407F7}">
      <dsp:nvSpPr>
        <dsp:cNvPr id="0" name=""/>
        <dsp:cNvSpPr/>
      </dsp:nvSpPr>
      <dsp:spPr>
        <a:xfrm>
          <a:off x="274873" y="131132"/>
          <a:ext cx="2545877" cy="2545877"/>
        </a:xfrm>
        <a:custGeom>
          <a:avLst/>
          <a:gdLst/>
          <a:ahLst/>
          <a:cxnLst/>
          <a:rect l="0" t="0" r="0" b="0"/>
          <a:pathLst>
            <a:path>
              <a:moveTo>
                <a:pt x="1474143" y="16002"/>
              </a:moveTo>
              <a:arcTo wR="1272938" hR="1272938" stAng="16745670" swAng="654367"/>
            </a:path>
          </a:pathLst>
        </a:custGeom>
        <a:noFill/>
        <a:ln w="9525" cap="flat" cmpd="sng" algn="ctr">
          <a:solidFill>
            <a:srgbClr val="8064A2">
              <a:hueOff val="0"/>
              <a:satOff val="0"/>
              <a:lumOff val="0"/>
              <a:alphaOff val="0"/>
            </a:srgbClr>
          </a:solidFill>
          <a:prstDash val="solid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41568D-1B34-4500-82E5-16A81097835B}">
      <dsp:nvSpPr>
        <dsp:cNvPr id="0" name=""/>
        <dsp:cNvSpPr/>
      </dsp:nvSpPr>
      <dsp:spPr>
        <a:xfrm>
          <a:off x="1985514" y="172475"/>
          <a:ext cx="397533" cy="258397"/>
        </a:xfrm>
        <a:prstGeom prst="roundRect">
          <a:avLst/>
        </a:prstGeom>
        <a:gradFill rotWithShape="0">
          <a:gsLst>
            <a:gs pos="0">
              <a:srgbClr val="8064A2">
                <a:hueOff val="-405888"/>
                <a:satOff val="2445"/>
                <a:lumOff val="196"/>
                <a:alphaOff val="0"/>
                <a:shade val="51000"/>
                <a:satMod val="130000"/>
              </a:srgbClr>
            </a:gs>
            <a:gs pos="80000">
              <a:srgbClr val="8064A2">
                <a:hueOff val="-405888"/>
                <a:satOff val="2445"/>
                <a:lumOff val="196"/>
                <a:alphaOff val="0"/>
                <a:shade val="93000"/>
                <a:satMod val="130000"/>
              </a:srgbClr>
            </a:gs>
            <a:gs pos="100000">
              <a:srgbClr val="8064A2">
                <a:hueOff val="-405888"/>
                <a:satOff val="2445"/>
                <a:lumOff val="196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B</a:t>
          </a:r>
          <a:endParaRPr lang="zh-CN" altLang="en-US" sz="1000" kern="1200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sp:txBody>
      <dsp:txXfrm>
        <a:off x="1998128" y="185089"/>
        <a:ext cx="372305" cy="233169"/>
      </dsp:txXfrm>
    </dsp:sp>
    <dsp:sp modelId="{FF0002C1-082B-4BAE-A4C3-585BDCD1A0C7}">
      <dsp:nvSpPr>
        <dsp:cNvPr id="0" name=""/>
        <dsp:cNvSpPr/>
      </dsp:nvSpPr>
      <dsp:spPr>
        <a:xfrm>
          <a:off x="274873" y="131132"/>
          <a:ext cx="2545877" cy="2545877"/>
        </a:xfrm>
        <a:custGeom>
          <a:avLst/>
          <a:gdLst/>
          <a:ahLst/>
          <a:cxnLst/>
          <a:rect l="0" t="0" r="0" b="0"/>
          <a:pathLst>
            <a:path>
              <a:moveTo>
                <a:pt x="2095643" y="301584"/>
              </a:moveTo>
              <a:arcTo wR="1272938" hR="1272938" stAng="18615809" swAng="757846"/>
            </a:path>
          </a:pathLst>
        </a:custGeom>
        <a:noFill/>
        <a:ln w="9525" cap="flat" cmpd="sng" algn="ctr">
          <a:solidFill>
            <a:srgbClr val="8064A2">
              <a:hueOff val="-405888"/>
              <a:satOff val="2445"/>
              <a:lumOff val="196"/>
              <a:alphaOff val="0"/>
            </a:srgbClr>
          </a:solidFill>
          <a:prstDash val="solid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FDF3B4-27C0-4893-9B0C-F67DF4663861}">
      <dsp:nvSpPr>
        <dsp:cNvPr id="0" name=""/>
        <dsp:cNvSpPr/>
      </dsp:nvSpPr>
      <dsp:spPr>
        <a:xfrm>
          <a:off x="2451442" y="638403"/>
          <a:ext cx="397533" cy="258397"/>
        </a:xfrm>
        <a:prstGeom prst="roundRect">
          <a:avLst/>
        </a:prstGeom>
        <a:gradFill rotWithShape="0">
          <a:gsLst>
            <a:gs pos="0">
              <a:srgbClr val="8064A2">
                <a:hueOff val="-811776"/>
                <a:satOff val="4891"/>
                <a:lumOff val="392"/>
                <a:alphaOff val="0"/>
                <a:shade val="51000"/>
                <a:satMod val="130000"/>
              </a:srgbClr>
            </a:gs>
            <a:gs pos="80000">
              <a:srgbClr val="8064A2">
                <a:hueOff val="-811776"/>
                <a:satOff val="4891"/>
                <a:lumOff val="392"/>
                <a:alphaOff val="0"/>
                <a:shade val="93000"/>
                <a:satMod val="130000"/>
              </a:srgbClr>
            </a:gs>
            <a:gs pos="100000">
              <a:srgbClr val="8064A2">
                <a:hueOff val="-811776"/>
                <a:satOff val="4891"/>
                <a:lumOff val="392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C</a:t>
          </a:r>
          <a:endParaRPr lang="zh-CN" altLang="en-US" sz="1000" kern="1200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sp:txBody>
      <dsp:txXfrm>
        <a:off x="2464056" y="651017"/>
        <a:ext cx="372305" cy="233169"/>
      </dsp:txXfrm>
    </dsp:sp>
    <dsp:sp modelId="{9256C518-EB68-4FA9-A167-169590A5B63D}">
      <dsp:nvSpPr>
        <dsp:cNvPr id="0" name=""/>
        <dsp:cNvSpPr/>
      </dsp:nvSpPr>
      <dsp:spPr>
        <a:xfrm>
          <a:off x="274873" y="131132"/>
          <a:ext cx="2545877" cy="2545877"/>
        </a:xfrm>
        <a:custGeom>
          <a:avLst/>
          <a:gdLst/>
          <a:ahLst/>
          <a:cxnLst/>
          <a:rect l="0" t="0" r="0" b="0"/>
          <a:pathLst>
            <a:path>
              <a:moveTo>
                <a:pt x="2441987" y="769254"/>
              </a:moveTo>
              <a:arcTo wR="1272938" hR="1272938" stAng="20201473" swAng="1038453"/>
            </a:path>
          </a:pathLst>
        </a:custGeom>
        <a:noFill/>
        <a:ln w="9525" cap="flat" cmpd="sng" algn="ctr">
          <a:solidFill>
            <a:srgbClr val="8064A2">
              <a:hueOff val="-811776"/>
              <a:satOff val="4891"/>
              <a:lumOff val="392"/>
              <a:alphaOff val="0"/>
            </a:srgbClr>
          </a:solidFill>
          <a:prstDash val="solid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C677CC-5902-4756-8C4C-32AA8312925C}">
      <dsp:nvSpPr>
        <dsp:cNvPr id="0" name=""/>
        <dsp:cNvSpPr/>
      </dsp:nvSpPr>
      <dsp:spPr>
        <a:xfrm>
          <a:off x="2621984" y="1274872"/>
          <a:ext cx="397533" cy="258397"/>
        </a:xfrm>
        <a:prstGeom prst="roundRect">
          <a:avLst/>
        </a:prstGeom>
        <a:gradFill rotWithShape="0">
          <a:gsLst>
            <a:gs pos="0">
              <a:srgbClr val="8064A2">
                <a:hueOff val="-1217664"/>
                <a:satOff val="7336"/>
                <a:lumOff val="588"/>
                <a:alphaOff val="0"/>
                <a:shade val="51000"/>
                <a:satMod val="130000"/>
              </a:srgbClr>
            </a:gs>
            <a:gs pos="80000">
              <a:srgbClr val="8064A2">
                <a:hueOff val="-1217664"/>
                <a:satOff val="7336"/>
                <a:lumOff val="588"/>
                <a:alphaOff val="0"/>
                <a:shade val="93000"/>
                <a:satMod val="130000"/>
              </a:srgbClr>
            </a:gs>
            <a:gs pos="100000">
              <a:srgbClr val="8064A2">
                <a:hueOff val="-1217664"/>
                <a:satOff val="7336"/>
                <a:lumOff val="588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D</a:t>
          </a:r>
          <a:endParaRPr lang="zh-CN" altLang="en-US" sz="1000" kern="1200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sp:txBody>
      <dsp:txXfrm>
        <a:off x="2634598" y="1287486"/>
        <a:ext cx="372305" cy="233169"/>
      </dsp:txXfrm>
    </dsp:sp>
    <dsp:sp modelId="{80A77714-B57F-4E49-8CE4-598B78291A12}">
      <dsp:nvSpPr>
        <dsp:cNvPr id="0" name=""/>
        <dsp:cNvSpPr/>
      </dsp:nvSpPr>
      <dsp:spPr>
        <a:xfrm>
          <a:off x="274873" y="131132"/>
          <a:ext cx="2545877" cy="2545877"/>
        </a:xfrm>
        <a:custGeom>
          <a:avLst/>
          <a:gdLst/>
          <a:ahLst/>
          <a:cxnLst/>
          <a:rect l="0" t="0" r="0" b="0"/>
          <a:pathLst>
            <a:path>
              <a:moveTo>
                <a:pt x="2538901" y="1406024"/>
              </a:moveTo>
              <a:arcTo wR="1272938" hR="1272938" stAng="360074" swAng="1038453"/>
            </a:path>
          </a:pathLst>
        </a:custGeom>
        <a:noFill/>
        <a:ln w="9525" cap="flat" cmpd="sng" algn="ctr">
          <a:solidFill>
            <a:srgbClr val="8064A2">
              <a:hueOff val="-1217664"/>
              <a:satOff val="7336"/>
              <a:lumOff val="588"/>
              <a:alphaOff val="0"/>
            </a:srgbClr>
          </a:solidFill>
          <a:prstDash val="solid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4031F9-0712-4DBD-9964-F15F9676AFB7}">
      <dsp:nvSpPr>
        <dsp:cNvPr id="0" name=""/>
        <dsp:cNvSpPr/>
      </dsp:nvSpPr>
      <dsp:spPr>
        <a:xfrm>
          <a:off x="2451442" y="1911342"/>
          <a:ext cx="397533" cy="258397"/>
        </a:xfrm>
        <a:prstGeom prst="roundRect">
          <a:avLst/>
        </a:prstGeom>
        <a:gradFill rotWithShape="0">
          <a:gsLst>
            <a:gs pos="0">
              <a:srgbClr val="8064A2">
                <a:hueOff val="-1623553"/>
                <a:satOff val="9781"/>
                <a:lumOff val="784"/>
                <a:alphaOff val="0"/>
                <a:shade val="51000"/>
                <a:satMod val="130000"/>
              </a:srgbClr>
            </a:gs>
            <a:gs pos="80000">
              <a:srgbClr val="8064A2">
                <a:hueOff val="-1623553"/>
                <a:satOff val="9781"/>
                <a:lumOff val="784"/>
                <a:alphaOff val="0"/>
                <a:shade val="93000"/>
                <a:satMod val="130000"/>
              </a:srgbClr>
            </a:gs>
            <a:gs pos="100000">
              <a:srgbClr val="8064A2">
                <a:hueOff val="-1623553"/>
                <a:satOff val="9781"/>
                <a:lumOff val="784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E</a:t>
          </a:r>
          <a:endParaRPr lang="zh-CN" altLang="en-US" sz="1000" kern="1200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sp:txBody>
      <dsp:txXfrm>
        <a:off x="2464056" y="1923956"/>
        <a:ext cx="372305" cy="233169"/>
      </dsp:txXfrm>
    </dsp:sp>
    <dsp:sp modelId="{0516E93B-847B-4FF4-8FF9-2415B50C4106}">
      <dsp:nvSpPr>
        <dsp:cNvPr id="0" name=""/>
        <dsp:cNvSpPr/>
      </dsp:nvSpPr>
      <dsp:spPr>
        <a:xfrm>
          <a:off x="274873" y="131132"/>
          <a:ext cx="2545877" cy="2545877"/>
        </a:xfrm>
        <a:custGeom>
          <a:avLst/>
          <a:gdLst/>
          <a:ahLst/>
          <a:cxnLst/>
          <a:rect l="0" t="0" r="0" b="0"/>
          <a:pathLst>
            <a:path>
              <a:moveTo>
                <a:pt x="2288137" y="2040887"/>
              </a:moveTo>
              <a:arcTo wR="1272938" hR="1272938" stAng="2226345" swAng="757846"/>
            </a:path>
          </a:pathLst>
        </a:custGeom>
        <a:noFill/>
        <a:ln w="9525" cap="flat" cmpd="sng" algn="ctr">
          <a:solidFill>
            <a:srgbClr val="8064A2">
              <a:hueOff val="-1623553"/>
              <a:satOff val="9781"/>
              <a:lumOff val="784"/>
              <a:alphaOff val="0"/>
            </a:srgbClr>
          </a:solidFill>
          <a:prstDash val="solid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3CA565-6FED-43FA-B352-1F5A7E76E3B3}">
      <dsp:nvSpPr>
        <dsp:cNvPr id="0" name=""/>
        <dsp:cNvSpPr/>
      </dsp:nvSpPr>
      <dsp:spPr>
        <a:xfrm>
          <a:off x="1985514" y="2377270"/>
          <a:ext cx="397533" cy="258397"/>
        </a:xfrm>
        <a:prstGeom prst="roundRect">
          <a:avLst/>
        </a:prstGeom>
        <a:gradFill rotWithShape="0">
          <a:gsLst>
            <a:gs pos="0">
              <a:srgbClr val="8064A2">
                <a:hueOff val="-2029441"/>
                <a:satOff val="12227"/>
                <a:lumOff val="980"/>
                <a:alphaOff val="0"/>
                <a:shade val="51000"/>
                <a:satMod val="130000"/>
              </a:srgbClr>
            </a:gs>
            <a:gs pos="80000">
              <a:srgbClr val="8064A2">
                <a:hueOff val="-2029441"/>
                <a:satOff val="12227"/>
                <a:lumOff val="980"/>
                <a:alphaOff val="0"/>
                <a:shade val="93000"/>
                <a:satMod val="130000"/>
              </a:srgbClr>
            </a:gs>
            <a:gs pos="100000">
              <a:srgbClr val="8064A2">
                <a:hueOff val="-2029441"/>
                <a:satOff val="12227"/>
                <a:lumOff val="98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F</a:t>
          </a:r>
          <a:endParaRPr lang="zh-CN" altLang="en-US" sz="1000" kern="1200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sp:txBody>
      <dsp:txXfrm>
        <a:off x="1998128" y="2389884"/>
        <a:ext cx="372305" cy="233169"/>
      </dsp:txXfrm>
    </dsp:sp>
    <dsp:sp modelId="{F45DB9CF-582E-457B-ABD8-F6E54A4C5A59}">
      <dsp:nvSpPr>
        <dsp:cNvPr id="0" name=""/>
        <dsp:cNvSpPr/>
      </dsp:nvSpPr>
      <dsp:spPr>
        <a:xfrm>
          <a:off x="274873" y="131132"/>
          <a:ext cx="2545877" cy="2545877"/>
        </a:xfrm>
        <a:custGeom>
          <a:avLst/>
          <a:gdLst/>
          <a:ahLst/>
          <a:cxnLst/>
          <a:rect l="0" t="0" r="0" b="0"/>
          <a:pathLst>
            <a:path>
              <a:moveTo>
                <a:pt x="1708322" y="2469104"/>
              </a:moveTo>
              <a:arcTo wR="1272938" hR="1272938" stAng="4199963" swAng="654367"/>
            </a:path>
          </a:pathLst>
        </a:custGeom>
        <a:noFill/>
        <a:ln w="9525" cap="flat" cmpd="sng" algn="ctr">
          <a:solidFill>
            <a:srgbClr val="8064A2">
              <a:hueOff val="-2029441"/>
              <a:satOff val="12227"/>
              <a:lumOff val="980"/>
              <a:alphaOff val="0"/>
            </a:srgbClr>
          </a:solidFill>
          <a:prstDash val="solid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BD2C34-7427-4304-8923-FCA6F376511F}">
      <dsp:nvSpPr>
        <dsp:cNvPr id="0" name=""/>
        <dsp:cNvSpPr/>
      </dsp:nvSpPr>
      <dsp:spPr>
        <a:xfrm>
          <a:off x="1349045" y="2547811"/>
          <a:ext cx="397533" cy="258397"/>
        </a:xfrm>
        <a:prstGeom prst="roundRect">
          <a:avLst/>
        </a:prstGeom>
        <a:gradFill rotWithShape="0">
          <a:gsLst>
            <a:gs pos="0">
              <a:srgbClr val="8064A2">
                <a:hueOff val="-2435329"/>
                <a:satOff val="14672"/>
                <a:lumOff val="1176"/>
                <a:alphaOff val="0"/>
                <a:shade val="51000"/>
                <a:satMod val="130000"/>
              </a:srgbClr>
            </a:gs>
            <a:gs pos="80000">
              <a:srgbClr val="8064A2">
                <a:hueOff val="-2435329"/>
                <a:satOff val="14672"/>
                <a:lumOff val="1176"/>
                <a:alphaOff val="0"/>
                <a:shade val="93000"/>
                <a:satMod val="130000"/>
              </a:srgbClr>
            </a:gs>
            <a:gs pos="100000">
              <a:srgbClr val="8064A2">
                <a:hueOff val="-2435329"/>
                <a:satOff val="14672"/>
                <a:lumOff val="1176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G</a:t>
          </a:r>
          <a:endParaRPr lang="zh-CN" altLang="en-US" sz="1000" kern="1200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sp:txBody>
      <dsp:txXfrm>
        <a:off x="1361659" y="2560425"/>
        <a:ext cx="372305" cy="233169"/>
      </dsp:txXfrm>
    </dsp:sp>
    <dsp:sp modelId="{C2A02E94-9DBF-4B8E-859A-3AA010B42071}">
      <dsp:nvSpPr>
        <dsp:cNvPr id="0" name=""/>
        <dsp:cNvSpPr/>
      </dsp:nvSpPr>
      <dsp:spPr>
        <a:xfrm>
          <a:off x="274873" y="131132"/>
          <a:ext cx="2545877" cy="2545877"/>
        </a:xfrm>
        <a:custGeom>
          <a:avLst/>
          <a:gdLst/>
          <a:ahLst/>
          <a:cxnLst/>
          <a:rect l="0" t="0" r="0" b="0"/>
          <a:pathLst>
            <a:path>
              <a:moveTo>
                <a:pt x="1071733" y="2529875"/>
              </a:moveTo>
              <a:arcTo wR="1272938" hR="1272938" stAng="5945670" swAng="654367"/>
            </a:path>
          </a:pathLst>
        </a:custGeom>
        <a:noFill/>
        <a:ln w="9525" cap="flat" cmpd="sng" algn="ctr">
          <a:solidFill>
            <a:srgbClr val="8064A2">
              <a:hueOff val="-2435329"/>
              <a:satOff val="14672"/>
              <a:lumOff val="1176"/>
              <a:alphaOff val="0"/>
            </a:srgbClr>
          </a:solidFill>
          <a:prstDash val="solid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961D5E-09A3-4B90-961B-7B478298EA5F}">
      <dsp:nvSpPr>
        <dsp:cNvPr id="0" name=""/>
        <dsp:cNvSpPr/>
      </dsp:nvSpPr>
      <dsp:spPr>
        <a:xfrm>
          <a:off x="712576" y="2377270"/>
          <a:ext cx="397533" cy="258397"/>
        </a:xfrm>
        <a:prstGeom prst="roundRect">
          <a:avLst/>
        </a:prstGeom>
        <a:gradFill rotWithShape="0">
          <a:gsLst>
            <a:gs pos="0">
              <a:srgbClr val="8064A2">
                <a:hueOff val="-2841217"/>
                <a:satOff val="17118"/>
                <a:lumOff val="1372"/>
                <a:alphaOff val="0"/>
                <a:shade val="51000"/>
                <a:satMod val="130000"/>
              </a:srgbClr>
            </a:gs>
            <a:gs pos="80000">
              <a:srgbClr val="8064A2">
                <a:hueOff val="-2841217"/>
                <a:satOff val="17118"/>
                <a:lumOff val="1372"/>
                <a:alphaOff val="0"/>
                <a:shade val="93000"/>
                <a:satMod val="130000"/>
              </a:srgbClr>
            </a:gs>
            <a:gs pos="100000">
              <a:srgbClr val="8064A2">
                <a:hueOff val="-2841217"/>
                <a:satOff val="17118"/>
                <a:lumOff val="1372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H</a:t>
          </a:r>
          <a:endParaRPr lang="zh-CN" altLang="en-US" sz="1000" kern="1200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sp:txBody>
      <dsp:txXfrm>
        <a:off x="725190" y="2389884"/>
        <a:ext cx="372305" cy="233169"/>
      </dsp:txXfrm>
    </dsp:sp>
    <dsp:sp modelId="{7AD30F7E-4221-490F-BCD3-F5642AA47FCD}">
      <dsp:nvSpPr>
        <dsp:cNvPr id="0" name=""/>
        <dsp:cNvSpPr/>
      </dsp:nvSpPr>
      <dsp:spPr>
        <a:xfrm>
          <a:off x="274873" y="131132"/>
          <a:ext cx="2545877" cy="2545877"/>
        </a:xfrm>
        <a:custGeom>
          <a:avLst/>
          <a:gdLst/>
          <a:ahLst/>
          <a:cxnLst/>
          <a:rect l="0" t="0" r="0" b="0"/>
          <a:pathLst>
            <a:path>
              <a:moveTo>
                <a:pt x="450233" y="2244293"/>
              </a:moveTo>
              <a:arcTo wR="1272938" hR="1272938" stAng="7815809" swAng="757846"/>
            </a:path>
          </a:pathLst>
        </a:custGeom>
        <a:noFill/>
        <a:ln w="9525" cap="flat" cmpd="sng" algn="ctr">
          <a:solidFill>
            <a:srgbClr val="8064A2">
              <a:hueOff val="-2841217"/>
              <a:satOff val="17118"/>
              <a:lumOff val="1372"/>
              <a:alphaOff val="0"/>
            </a:srgbClr>
          </a:solidFill>
          <a:prstDash val="solid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4021D8-C88B-4F98-BCBC-3DFE18ED14CA}">
      <dsp:nvSpPr>
        <dsp:cNvPr id="0" name=""/>
        <dsp:cNvSpPr/>
      </dsp:nvSpPr>
      <dsp:spPr>
        <a:xfrm>
          <a:off x="246648" y="1911342"/>
          <a:ext cx="397533" cy="258397"/>
        </a:xfrm>
        <a:prstGeom prst="roundRect">
          <a:avLst/>
        </a:prstGeom>
        <a:gradFill rotWithShape="0">
          <a:gsLst>
            <a:gs pos="0">
              <a:srgbClr val="8064A2">
                <a:hueOff val="-3247105"/>
                <a:satOff val="19563"/>
                <a:lumOff val="1568"/>
                <a:alphaOff val="0"/>
                <a:shade val="51000"/>
                <a:satMod val="130000"/>
              </a:srgbClr>
            </a:gs>
            <a:gs pos="80000">
              <a:srgbClr val="8064A2">
                <a:hueOff val="-3247105"/>
                <a:satOff val="19563"/>
                <a:lumOff val="1568"/>
                <a:alphaOff val="0"/>
                <a:shade val="93000"/>
                <a:satMod val="130000"/>
              </a:srgbClr>
            </a:gs>
            <a:gs pos="100000">
              <a:srgbClr val="8064A2">
                <a:hueOff val="-3247105"/>
                <a:satOff val="19563"/>
                <a:lumOff val="1568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I</a:t>
          </a:r>
          <a:endParaRPr lang="zh-CN" altLang="en-US" sz="1000" kern="1200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sp:txBody>
      <dsp:txXfrm>
        <a:off x="259262" y="1923956"/>
        <a:ext cx="372305" cy="233169"/>
      </dsp:txXfrm>
    </dsp:sp>
    <dsp:sp modelId="{2690B002-65C1-4E48-85C5-8CE34C192357}">
      <dsp:nvSpPr>
        <dsp:cNvPr id="0" name=""/>
        <dsp:cNvSpPr/>
      </dsp:nvSpPr>
      <dsp:spPr>
        <a:xfrm>
          <a:off x="274873" y="131132"/>
          <a:ext cx="2545877" cy="2545877"/>
        </a:xfrm>
        <a:custGeom>
          <a:avLst/>
          <a:gdLst/>
          <a:ahLst/>
          <a:cxnLst/>
          <a:rect l="0" t="0" r="0" b="0"/>
          <a:pathLst>
            <a:path>
              <a:moveTo>
                <a:pt x="103889" y="1776622"/>
              </a:moveTo>
              <a:arcTo wR="1272938" hR="1272938" stAng="9401473" swAng="1038453"/>
            </a:path>
          </a:pathLst>
        </a:custGeom>
        <a:noFill/>
        <a:ln w="9525" cap="flat" cmpd="sng" algn="ctr">
          <a:solidFill>
            <a:srgbClr val="8064A2">
              <a:hueOff val="-3247105"/>
              <a:satOff val="19563"/>
              <a:lumOff val="1568"/>
              <a:alphaOff val="0"/>
            </a:srgbClr>
          </a:solidFill>
          <a:prstDash val="solid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CDE625-870D-4ACE-894E-282F51863A87}">
      <dsp:nvSpPr>
        <dsp:cNvPr id="0" name=""/>
        <dsp:cNvSpPr/>
      </dsp:nvSpPr>
      <dsp:spPr>
        <a:xfrm>
          <a:off x="76106" y="1274872"/>
          <a:ext cx="397533" cy="258397"/>
        </a:xfrm>
        <a:prstGeom prst="roundRect">
          <a:avLst/>
        </a:prstGeom>
        <a:gradFill rotWithShape="0">
          <a:gsLst>
            <a:gs pos="0">
              <a:srgbClr val="8064A2">
                <a:hueOff val="-3652993"/>
                <a:satOff val="22008"/>
                <a:lumOff val="1764"/>
                <a:alphaOff val="0"/>
                <a:shade val="51000"/>
                <a:satMod val="130000"/>
              </a:srgbClr>
            </a:gs>
            <a:gs pos="80000">
              <a:srgbClr val="8064A2">
                <a:hueOff val="-3652993"/>
                <a:satOff val="22008"/>
                <a:lumOff val="1764"/>
                <a:alphaOff val="0"/>
                <a:shade val="93000"/>
                <a:satMod val="130000"/>
              </a:srgbClr>
            </a:gs>
            <a:gs pos="100000">
              <a:srgbClr val="8064A2">
                <a:hueOff val="-3652993"/>
                <a:satOff val="22008"/>
                <a:lumOff val="1764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J</a:t>
          </a:r>
          <a:endParaRPr lang="zh-CN" altLang="en-US" sz="1000" kern="1200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sp:txBody>
      <dsp:txXfrm>
        <a:off x="88720" y="1287486"/>
        <a:ext cx="372305" cy="233169"/>
      </dsp:txXfrm>
    </dsp:sp>
    <dsp:sp modelId="{BD4359CE-8061-422D-ADA2-31790F55DC59}">
      <dsp:nvSpPr>
        <dsp:cNvPr id="0" name=""/>
        <dsp:cNvSpPr/>
      </dsp:nvSpPr>
      <dsp:spPr>
        <a:xfrm>
          <a:off x="274873" y="131132"/>
          <a:ext cx="2545877" cy="2545877"/>
        </a:xfrm>
        <a:custGeom>
          <a:avLst/>
          <a:gdLst/>
          <a:ahLst/>
          <a:cxnLst/>
          <a:rect l="0" t="0" r="0" b="0"/>
          <a:pathLst>
            <a:path>
              <a:moveTo>
                <a:pt x="6976" y="1139853"/>
              </a:moveTo>
              <a:arcTo wR="1272938" hR="1272938" stAng="11160074" swAng="1038453"/>
            </a:path>
          </a:pathLst>
        </a:custGeom>
        <a:noFill/>
        <a:ln w="9525" cap="flat" cmpd="sng" algn="ctr">
          <a:solidFill>
            <a:srgbClr val="8064A2">
              <a:hueOff val="-3652993"/>
              <a:satOff val="22008"/>
              <a:lumOff val="1764"/>
              <a:alphaOff val="0"/>
            </a:srgbClr>
          </a:solidFill>
          <a:prstDash val="solid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F20C59-B002-4256-8BEF-5082FD47CED7}">
      <dsp:nvSpPr>
        <dsp:cNvPr id="0" name=""/>
        <dsp:cNvSpPr/>
      </dsp:nvSpPr>
      <dsp:spPr>
        <a:xfrm>
          <a:off x="246648" y="638403"/>
          <a:ext cx="397533" cy="258397"/>
        </a:xfrm>
        <a:prstGeom prst="roundRect">
          <a:avLst/>
        </a:prstGeom>
        <a:gradFill rotWithShape="0">
          <a:gsLst>
            <a:gs pos="0">
              <a:srgbClr val="8064A2">
                <a:hueOff val="-4058882"/>
                <a:satOff val="24454"/>
                <a:lumOff val="1960"/>
                <a:alphaOff val="0"/>
                <a:shade val="51000"/>
                <a:satMod val="130000"/>
              </a:srgbClr>
            </a:gs>
            <a:gs pos="80000">
              <a:srgbClr val="8064A2">
                <a:hueOff val="-4058882"/>
                <a:satOff val="24454"/>
                <a:lumOff val="1960"/>
                <a:alphaOff val="0"/>
                <a:shade val="93000"/>
                <a:satMod val="130000"/>
              </a:srgbClr>
            </a:gs>
            <a:gs pos="100000">
              <a:srgbClr val="8064A2">
                <a:hueOff val="-4058882"/>
                <a:satOff val="24454"/>
                <a:lumOff val="196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K</a:t>
          </a:r>
          <a:endParaRPr lang="zh-CN" altLang="en-US" sz="1000" kern="1200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sp:txBody>
      <dsp:txXfrm>
        <a:off x="259262" y="651017"/>
        <a:ext cx="372305" cy="233169"/>
      </dsp:txXfrm>
    </dsp:sp>
    <dsp:sp modelId="{E483836B-E87A-428F-B8F1-02350C3299FC}">
      <dsp:nvSpPr>
        <dsp:cNvPr id="0" name=""/>
        <dsp:cNvSpPr/>
      </dsp:nvSpPr>
      <dsp:spPr>
        <a:xfrm>
          <a:off x="274873" y="131132"/>
          <a:ext cx="2545877" cy="2545877"/>
        </a:xfrm>
        <a:custGeom>
          <a:avLst/>
          <a:gdLst/>
          <a:ahLst/>
          <a:cxnLst/>
          <a:rect l="0" t="0" r="0" b="0"/>
          <a:pathLst>
            <a:path>
              <a:moveTo>
                <a:pt x="257740" y="504990"/>
              </a:moveTo>
              <a:arcTo wR="1272938" hR="1272938" stAng="13026345" swAng="757846"/>
            </a:path>
          </a:pathLst>
        </a:custGeom>
        <a:noFill/>
        <a:ln w="9525" cap="flat" cmpd="sng" algn="ctr">
          <a:solidFill>
            <a:srgbClr val="8064A2">
              <a:hueOff val="-4058882"/>
              <a:satOff val="24454"/>
              <a:lumOff val="1960"/>
              <a:alphaOff val="0"/>
            </a:srgbClr>
          </a:solidFill>
          <a:prstDash val="solid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6AAA37-5C31-4FC3-AE23-BD36A54478E6}">
      <dsp:nvSpPr>
        <dsp:cNvPr id="0" name=""/>
        <dsp:cNvSpPr/>
      </dsp:nvSpPr>
      <dsp:spPr>
        <a:xfrm>
          <a:off x="712576" y="172475"/>
          <a:ext cx="397533" cy="258397"/>
        </a:xfrm>
        <a:prstGeom prst="roundRect">
          <a:avLst/>
        </a:prstGeom>
        <a:gradFill rotWithShape="0">
          <a:gsLst>
            <a:gs pos="0">
              <a:srgbClr val="8064A2">
                <a:hueOff val="-4464770"/>
                <a:satOff val="26899"/>
                <a:lumOff val="2156"/>
                <a:alphaOff val="0"/>
                <a:shade val="51000"/>
                <a:satMod val="130000"/>
              </a:srgbClr>
            </a:gs>
            <a:gs pos="80000">
              <a:srgbClr val="8064A2">
                <a:hueOff val="-4464770"/>
                <a:satOff val="26899"/>
                <a:lumOff val="2156"/>
                <a:alphaOff val="0"/>
                <a:shade val="93000"/>
                <a:satMod val="130000"/>
              </a:srgbClr>
            </a:gs>
            <a:gs pos="100000">
              <a:srgbClr val="8064A2">
                <a:hueOff val="-4464770"/>
                <a:satOff val="26899"/>
                <a:lumOff val="2156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L</a:t>
          </a:r>
          <a:endParaRPr lang="zh-CN" altLang="en-US" sz="1000" kern="1200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sp:txBody>
      <dsp:txXfrm>
        <a:off x="725190" y="185089"/>
        <a:ext cx="372305" cy="233169"/>
      </dsp:txXfrm>
    </dsp:sp>
    <dsp:sp modelId="{795AEBE1-22CC-4F9C-8761-DD97A5C4B2E3}">
      <dsp:nvSpPr>
        <dsp:cNvPr id="0" name=""/>
        <dsp:cNvSpPr/>
      </dsp:nvSpPr>
      <dsp:spPr>
        <a:xfrm>
          <a:off x="274873" y="131132"/>
          <a:ext cx="2545877" cy="2545877"/>
        </a:xfrm>
        <a:custGeom>
          <a:avLst/>
          <a:gdLst/>
          <a:ahLst/>
          <a:cxnLst/>
          <a:rect l="0" t="0" r="0" b="0"/>
          <a:pathLst>
            <a:path>
              <a:moveTo>
                <a:pt x="837555" y="76772"/>
              </a:moveTo>
              <a:arcTo wR="1272938" hR="1272938" stAng="14999963" swAng="654367"/>
            </a:path>
          </a:pathLst>
        </a:custGeom>
        <a:noFill/>
        <a:ln w="9525" cap="flat" cmpd="sng" algn="ctr">
          <a:solidFill>
            <a:srgbClr val="8064A2">
              <a:hueOff val="-4464770"/>
              <a:satOff val="26899"/>
              <a:lumOff val="2156"/>
              <a:alphaOff val="0"/>
            </a:srgbClr>
          </a:solidFill>
          <a:prstDash val="solid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7ACCA799-83E7-4376-95C7-FD4BE6455CF3}" type="datetimeFigureOut">
              <a:rPr lang="zh-CN" altLang="en-US"/>
              <a:pPr>
                <a:defRPr/>
              </a:pPr>
              <a:t>2021/11/10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D1BC17E2-7552-485C-8590-808A140D7A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350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32528A1-A555-4BBD-9442-749C8F4F5238}" type="datetimeFigureOut">
              <a:rPr lang="zh-CN" altLang="en-US"/>
              <a:pPr>
                <a:defRPr/>
              </a:pPr>
              <a:t>2021/11/10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6EF087F-31CB-4ABA-A9C8-F51D02C0D5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9565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0259ED-3EEB-42AA-985D-FC982AE4F496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E7D47-F9AE-4F88-8C1B-9167DA66B310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8528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E7D47-F9AE-4F88-8C1B-9167DA66B310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6210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E7D47-F9AE-4F88-8C1B-9167DA66B310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3527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E7D47-F9AE-4F88-8C1B-9167DA66B310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6934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E7D47-F9AE-4F88-8C1B-9167DA66B310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2332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E7D47-F9AE-4F88-8C1B-9167DA66B310}" type="slidenum">
              <a:rPr lang="en-US" altLang="zh-CN" smtClean="0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0717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CB9DC1-B911-496C-94E7-188C2C66908D}" type="datetimeFigureOut">
              <a:rPr lang="zh-CN" altLang="en-US"/>
              <a:pPr>
                <a:defRPr/>
              </a:pPr>
              <a:t>2021/11/10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156176" y="6356350"/>
            <a:ext cx="280831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16C844-2615-4EF6-B5F3-9A3A9013EF88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4687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36104"/>
          </a:xfrm>
        </p:spPr>
        <p:txBody>
          <a:bodyPr/>
          <a:lstStyle>
            <a:lvl1pPr>
              <a:defRPr sz="4000" b="1">
                <a:solidFill>
                  <a:srgbClr val="FF0000"/>
                </a:solidFill>
                <a:effectLst/>
                <a:latin typeface="+mn-ea"/>
                <a:ea typeface="+mn-ea"/>
                <a:cs typeface="Times New Roman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latin typeface="+mn-ea"/>
                <a:ea typeface="+mn-ea"/>
              </a:defRPr>
            </a:lvl1pPr>
            <a:lvl2pPr>
              <a:defRPr b="0">
                <a:latin typeface="+mn-ea"/>
                <a:ea typeface="+mn-ea"/>
              </a:defRPr>
            </a:lvl2pPr>
            <a:lvl3pPr>
              <a:defRPr b="0"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44CF1-62C2-4106-8C06-0F26830595D1}" type="datetimeFigureOut">
              <a:rPr lang="zh-CN" altLang="en-US"/>
              <a:pPr>
                <a:defRPr/>
              </a:pPr>
              <a:t>2021/11/10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B050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156176" y="6356350"/>
            <a:ext cx="280831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操作系统系统原理</a:t>
            </a:r>
          </a:p>
        </p:txBody>
      </p:sp>
    </p:spTree>
    <p:extLst>
      <p:ext uri="{BB962C8B-B14F-4D97-AF65-F5344CB8AC3E}">
        <p14:creationId xmlns:p14="http://schemas.microsoft.com/office/powerpoint/2010/main" val="2663923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1896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36104"/>
          </a:xfrm>
        </p:spPr>
        <p:txBody>
          <a:bodyPr/>
          <a:lstStyle>
            <a:lvl1pPr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zh-CN" altLang="en-US" dirty="0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DC29E1-C0D7-F840-9EB8-81E494A83A6D}" type="datetimeFigureOut">
              <a:rPr kumimoji="1" lang="zh-CN" altLang="en-US" smtClean="0"/>
              <a:t>2021/11/10</a:t>
            </a:fld>
            <a:endParaRPr kumimoji="1" lang="zh-CN" altLang="en-US"/>
          </a:p>
        </p:txBody>
      </p:sp>
      <p:sp>
        <p:nvSpPr>
          <p:cNvPr id="5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33965AC-29E7-7843-B826-1CE4313E9EA6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页脚占位符 8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4841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A1E5F09-F224-4086-BECD-394C9304B620}" type="datetimeFigureOut">
              <a:rPr lang="zh-CN" altLang="en-US"/>
              <a:pPr>
                <a:defRPr/>
              </a:pPr>
              <a:t>2021/11/10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156176" y="6356350"/>
            <a:ext cx="28083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F8C05F-13F5-42F9-B889-E0C62AE4EF35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9" r:id="rId1"/>
    <p:sldLayoutId id="2147483995" r:id="rId2"/>
    <p:sldLayoutId id="2147483997" r:id="rId3"/>
    <p:sldLayoutId id="2147484002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800" b="1" kern="1200">
          <a:solidFill>
            <a:schemeClr val="tx1"/>
          </a:solidFill>
          <a:latin typeface="Times New Roman" pitchFamily="18" charset="0"/>
          <a:ea typeface="黑体" pitchFamily="49" charset="-122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400" b="1" kern="1200">
          <a:solidFill>
            <a:schemeClr val="tx1"/>
          </a:solidFill>
          <a:latin typeface="Times New Roman" pitchFamily="18" charset="0"/>
          <a:ea typeface="黑体" pitchFamily="49" charset="-122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 b="1" kern="1200">
          <a:solidFill>
            <a:schemeClr val="tx1"/>
          </a:solidFill>
          <a:latin typeface="Times New Roman" pitchFamily="18" charset="0"/>
          <a:ea typeface="黑体" pitchFamily="49" charset="-122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b="1" kern="1200">
          <a:solidFill>
            <a:schemeClr val="tx1"/>
          </a:solidFill>
          <a:latin typeface="Times New Roman" pitchFamily="18" charset="0"/>
          <a:ea typeface="黑体" pitchFamily="49" charset="-122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b="1" kern="1200">
          <a:solidFill>
            <a:schemeClr val="tx1"/>
          </a:solidFill>
          <a:latin typeface="Times New Roman" pitchFamily="18" charset="0"/>
          <a:ea typeface="黑体" pitchFamily="49" charset="-122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3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4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27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30.wmf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w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36.wmf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2.emf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367644" y="692696"/>
            <a:ext cx="6408712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6000" dirty="0">
                <a:solidFill>
                  <a:srgbClr val="CB4E35"/>
                </a:solidFill>
                <a:latin typeface="华文琥珀" pitchFamily="2" charset="-122"/>
                <a:ea typeface="华文琥珀" pitchFamily="2" charset="-122"/>
              </a:rPr>
              <a:t>第</a:t>
            </a:r>
            <a:r>
              <a:rPr lang="en-US" altLang="zh-CN" sz="6000" dirty="0">
                <a:solidFill>
                  <a:srgbClr val="CB4E35"/>
                </a:solidFill>
                <a:latin typeface="华文琥珀" pitchFamily="2" charset="-122"/>
                <a:ea typeface="华文琥珀" pitchFamily="2" charset="-122"/>
              </a:rPr>
              <a:t>3</a:t>
            </a:r>
            <a:r>
              <a:rPr lang="zh-CN" altLang="en-US" sz="6000" dirty="0">
                <a:solidFill>
                  <a:srgbClr val="CB4E35"/>
                </a:solidFill>
                <a:latin typeface="华文琥珀" pitchFamily="2" charset="-122"/>
                <a:ea typeface="华文琥珀" pitchFamily="2" charset="-122"/>
              </a:rPr>
              <a:t>章 存储管理</a:t>
            </a:r>
            <a:endParaRPr lang="en-US" altLang="zh-CN" sz="6000" dirty="0">
              <a:solidFill>
                <a:srgbClr val="CB4E35"/>
              </a:solidFill>
              <a:latin typeface="华文琥珀" pitchFamily="2" charset="-122"/>
              <a:ea typeface="华文琥珀" pitchFamily="2" charset="-122"/>
            </a:endParaRPr>
          </a:p>
          <a:p>
            <a:pPr algn="ctr">
              <a:spcBef>
                <a:spcPct val="50000"/>
              </a:spcBef>
            </a:pPr>
            <a:r>
              <a:rPr lang="en-US" altLang="zh-CN" sz="6000" dirty="0">
                <a:solidFill>
                  <a:srgbClr val="CB4E35"/>
                </a:solidFill>
                <a:latin typeface="华文琥珀" pitchFamily="2" charset="-122"/>
                <a:ea typeface="华文琥珀" pitchFamily="2" charset="-122"/>
              </a:rPr>
              <a:t>—</a:t>
            </a:r>
            <a:r>
              <a:rPr lang="zh-CN" altLang="en-US" sz="6000" dirty="0">
                <a:solidFill>
                  <a:srgbClr val="CB4E35"/>
                </a:solidFill>
                <a:latin typeface="华文琥珀" pitchFamily="2" charset="-122"/>
                <a:ea typeface="华文琥珀" pitchFamily="2" charset="-122"/>
              </a:rPr>
              <a:t>虚拟内存管理 </a:t>
            </a: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2483768" y="3761745"/>
            <a:ext cx="439293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 dirty="0">
                <a:solidFill>
                  <a:srgbClr val="1F497D"/>
                </a:solidFill>
                <a:ea typeface="华文琥珀" pitchFamily="2" charset="-122"/>
              </a:rPr>
              <a:t>电子科技大学</a:t>
            </a:r>
            <a:endParaRPr lang="en-US" altLang="zh-CN" sz="3200" b="1" dirty="0">
              <a:solidFill>
                <a:srgbClr val="1F497D"/>
              </a:solidFill>
              <a:ea typeface="华文琥珀" pitchFamily="2" charset="-122"/>
            </a:endParaRPr>
          </a:p>
          <a:p>
            <a:pPr algn="ctr">
              <a:spcBef>
                <a:spcPct val="50000"/>
              </a:spcBef>
            </a:pPr>
            <a:r>
              <a:rPr lang="zh-CN" altLang="en-US" sz="3200" b="1" dirty="0">
                <a:solidFill>
                  <a:srgbClr val="1F497D"/>
                </a:solidFill>
                <a:ea typeface="华文琥珀" pitchFamily="2" charset="-122"/>
              </a:rPr>
              <a:t>计算机科学与工程学院</a:t>
            </a: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3635896" y="5547320"/>
            <a:ext cx="194468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 dirty="0">
                <a:solidFill>
                  <a:srgbClr val="CC6600"/>
                </a:solidFill>
                <a:ea typeface="华文行楷" pitchFamily="2" charset="-122"/>
              </a:rPr>
              <a:t>李玉军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6BDBC9-EA1A-D348-AF5A-8FDC0254A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3.4</a:t>
            </a:r>
            <a:r>
              <a:rPr kumimoji="1" lang="zh-CN" altLang="en-US" dirty="0"/>
              <a:t> 硬件和控制结构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EAAE6D-AA99-FF46-802B-17275304A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62479"/>
            <a:ext cx="8229600" cy="576064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sz="2400" kern="0" dirty="0">
                <a:solidFill>
                  <a:schemeClr val="tx2"/>
                </a:solidFill>
                <a:latin typeface="+mn-lt"/>
                <a:cs typeface="+mn-cs"/>
              </a:rPr>
              <a:t>使用和不使用虚存技术下分页和分段的特点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7C20122-74CF-1C44-8D28-1BEC7E369E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067896"/>
              </p:ext>
            </p:extLst>
          </p:nvPr>
        </p:nvGraphicFramePr>
        <p:xfrm>
          <a:off x="0" y="1556792"/>
          <a:ext cx="9144000" cy="530120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55502863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1861132249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788737399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795163320"/>
                    </a:ext>
                  </a:extLst>
                </a:gridCol>
              </a:tblGrid>
              <a:tr h="40994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简单分页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虚拟分页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简单分段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虚拟分段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0599960"/>
                  </a:ext>
                </a:extLst>
              </a:tr>
              <a:tr h="40994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内存划分为大小固定的块：页框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内存未划分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550064"/>
                  </a:ext>
                </a:extLst>
              </a:tr>
              <a:tr h="409945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程序被编译器或内存管理系统划分为页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程序员给编译器指定程序段（程序员决定）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429747"/>
                  </a:ext>
                </a:extLst>
              </a:tr>
              <a:tr h="409945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页框中有内部碎片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无内部碎片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597994"/>
                  </a:ext>
                </a:extLst>
              </a:tr>
              <a:tr h="409945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无外部碎片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有外部碎片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668307"/>
                  </a:ext>
                </a:extLst>
              </a:tr>
              <a:tr h="40994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OS</a:t>
                      </a:r>
                      <a:r>
                        <a:rPr lang="zh-CN" altLang="en-US" dirty="0"/>
                        <a:t>必须给每个进程维护一个页表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OS</a:t>
                      </a:r>
                      <a:r>
                        <a:rPr lang="zh-CN" altLang="en-US" dirty="0"/>
                        <a:t>必须给每个进程维护一个段表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998407"/>
                  </a:ext>
                </a:extLst>
              </a:tr>
              <a:tr h="40994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OS</a:t>
                      </a:r>
                      <a:r>
                        <a:rPr lang="zh-CN" altLang="en-US" dirty="0"/>
                        <a:t>必须维护一个空闲页框列表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OS</a:t>
                      </a:r>
                      <a:r>
                        <a:rPr lang="zh-CN" altLang="en-US" dirty="0"/>
                        <a:t>必须维护一个内存空闲分区列表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45031"/>
                  </a:ext>
                </a:extLst>
              </a:tr>
              <a:tr h="409945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处理器使用页号和偏移量来计算绝对地址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处理器使用段号和偏移量来计算绝对地址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424171"/>
                  </a:ext>
                </a:extLst>
              </a:tr>
              <a:tr h="101082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进程运行时，所有页都在内存，除非采用覆盖技术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进程运行时，并非所有页都在内存，仅在需要时读入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进程运行时，所有段都在内存，除非采用覆盖技术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进程运行时，并非所有段都在内存，仅在需要时读入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3653555"/>
                  </a:ext>
                </a:extLst>
              </a:tr>
              <a:tr h="101082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把一页读入内存可能需要把另一页写出到磁盘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把一个段读入内存可能需要把另一个段或几个段写出到磁盘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956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532806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42047"/>
            <a:ext cx="8229600" cy="551329"/>
          </a:xfrm>
        </p:spPr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42339" name="内容占位符 2"/>
          <p:cNvSpPr>
            <a:spLocks noGrp="1"/>
          </p:cNvSpPr>
          <p:nvPr>
            <p:ph idx="1"/>
          </p:nvPr>
        </p:nvSpPr>
        <p:spPr>
          <a:xfrm>
            <a:off x="251520" y="1052736"/>
            <a:ext cx="8784976" cy="5184576"/>
          </a:xfrm>
        </p:spPr>
        <p:txBody>
          <a:bodyPr/>
          <a:lstStyle/>
          <a:p>
            <a:pPr marL="0" indent="0">
              <a:lnSpc>
                <a:spcPct val="125000"/>
              </a:lnSpc>
              <a:buNone/>
            </a:pPr>
            <a:r>
              <a:rPr lang="en-US" altLang="zh-CN" sz="2400" b="0" dirty="0"/>
              <a:t>1.</a:t>
            </a:r>
            <a:r>
              <a:rPr lang="zh-CN" altLang="en-US" sz="2400" b="0" dirty="0"/>
              <a:t>什么是重定位，为什么需要重定位？</a:t>
            </a:r>
            <a:endParaRPr lang="en-US" altLang="zh-CN" sz="2400" b="0" dirty="0"/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sz="2400" b="0" dirty="0"/>
              <a:t>2.</a:t>
            </a:r>
            <a:r>
              <a:rPr lang="zh-CN" altLang="en-US" sz="2400" b="0" dirty="0"/>
              <a:t>逻辑地址、相对地址和物理地址之间有什么区别？</a:t>
            </a:r>
            <a:endParaRPr lang="en-US" altLang="zh-CN" sz="2400" b="0" dirty="0"/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sz="2400" b="0" dirty="0"/>
              <a:t>3.</a:t>
            </a:r>
            <a:r>
              <a:rPr lang="zh-CN" altLang="en-US" sz="2400" b="0" dirty="0"/>
              <a:t>页和页框之间有什么区别？</a:t>
            </a:r>
            <a:endParaRPr lang="en-US" altLang="zh-CN" sz="2400" b="0" dirty="0"/>
          </a:p>
          <a:p>
            <a:pPr>
              <a:lnSpc>
                <a:spcPct val="125000"/>
              </a:lnSpc>
              <a:buFont typeface="Arial" charset="0"/>
              <a:buNone/>
            </a:pPr>
            <a:r>
              <a:rPr lang="en-US" altLang="zh-CN" sz="2400" b="0" dirty="0"/>
              <a:t>4.</a:t>
            </a:r>
            <a:r>
              <a:rPr lang="zh-CN" altLang="en-US" sz="2400" b="0" dirty="0"/>
              <a:t>页和段之间有什么区别？</a:t>
            </a:r>
            <a:endParaRPr lang="en-US" altLang="zh-CN" sz="2400" b="0" dirty="0"/>
          </a:p>
          <a:p>
            <a:pPr>
              <a:lnSpc>
                <a:spcPct val="125000"/>
              </a:lnSpc>
              <a:buFont typeface="Arial" charset="0"/>
              <a:buNone/>
            </a:pPr>
            <a:r>
              <a:rPr lang="en-US" altLang="zh-CN" sz="2400" b="0" dirty="0"/>
              <a:t>5.</a:t>
            </a:r>
            <a:r>
              <a:rPr lang="zh-CN" altLang="en-US" sz="2400" b="0" dirty="0"/>
              <a:t>系统使用简单分页，内存大小为</a:t>
            </a:r>
            <a:r>
              <a:rPr lang="en-US" altLang="zh-CN" sz="2400" b="0" dirty="0"/>
              <a:t>2</a:t>
            </a:r>
            <a:r>
              <a:rPr lang="en-US" altLang="zh-CN" sz="2400" b="0" baseline="30000" dirty="0"/>
              <a:t>32</a:t>
            </a:r>
            <a:r>
              <a:rPr lang="zh-CN" altLang="en-US" sz="2400" b="0" dirty="0"/>
              <a:t>字节，页大小为</a:t>
            </a:r>
            <a:r>
              <a:rPr lang="en-US" altLang="zh-CN" sz="2400" b="0" dirty="0"/>
              <a:t>2</a:t>
            </a:r>
            <a:r>
              <a:rPr lang="en-US" altLang="zh-CN" sz="2400" b="0" baseline="30000" dirty="0"/>
              <a:t>10</a:t>
            </a:r>
            <a:r>
              <a:rPr lang="zh-CN" altLang="en-US" sz="2400" b="0" dirty="0"/>
              <a:t>字节，逻辑地址空间包含</a:t>
            </a:r>
            <a:r>
              <a:rPr lang="en-US" altLang="zh-CN" sz="2400" b="0" dirty="0"/>
              <a:t>2</a:t>
            </a:r>
            <a:r>
              <a:rPr lang="en-US" altLang="zh-CN" sz="2400" b="0" baseline="30000" dirty="0"/>
              <a:t>16</a:t>
            </a:r>
            <a:r>
              <a:rPr lang="zh-CN" altLang="en-US" sz="2400" b="0" dirty="0"/>
              <a:t>页。</a:t>
            </a:r>
            <a:endParaRPr lang="en-US" altLang="zh-CN" sz="2400" b="0" dirty="0"/>
          </a:p>
          <a:p>
            <a:pPr>
              <a:lnSpc>
                <a:spcPct val="125000"/>
              </a:lnSpc>
              <a:buFont typeface="Arial" charset="0"/>
              <a:buNone/>
            </a:pPr>
            <a:r>
              <a:rPr lang="en-US" altLang="zh-CN" sz="2400" b="0" dirty="0"/>
              <a:t>      a. </a:t>
            </a:r>
            <a:r>
              <a:rPr lang="zh-CN" altLang="en-US" sz="2400" b="0" dirty="0"/>
              <a:t>逻辑地址有多少位？</a:t>
            </a:r>
            <a:endParaRPr lang="en-US" altLang="zh-CN" sz="2400" b="0" dirty="0"/>
          </a:p>
          <a:p>
            <a:pPr>
              <a:lnSpc>
                <a:spcPct val="125000"/>
              </a:lnSpc>
              <a:buFont typeface="Arial" charset="0"/>
              <a:buNone/>
            </a:pPr>
            <a:r>
              <a:rPr lang="en-US" altLang="zh-CN" sz="2400" b="0" dirty="0"/>
              <a:t>      b. </a:t>
            </a:r>
            <a:r>
              <a:rPr lang="zh-CN" altLang="en-US" sz="2400" b="0" dirty="0"/>
              <a:t>一个页框有多少字节</a:t>
            </a:r>
            <a:endParaRPr lang="en-US" altLang="zh-CN" sz="2400" b="0" dirty="0"/>
          </a:p>
          <a:p>
            <a:pPr marL="0" indent="0">
              <a:buNone/>
            </a:pPr>
            <a:r>
              <a:rPr lang="en-US" altLang="zh-CN" sz="2400" b="0" dirty="0"/>
              <a:t>      c. </a:t>
            </a:r>
            <a:r>
              <a:rPr lang="zh-CN" altLang="en-US" sz="2400" b="0" dirty="0"/>
              <a:t>物理地址中的多少位是页框号？</a:t>
            </a:r>
            <a:endParaRPr lang="en-US" altLang="zh-CN" sz="2400" b="0" dirty="0"/>
          </a:p>
          <a:p>
            <a:pPr>
              <a:buFont typeface="Arial" charset="0"/>
              <a:buNone/>
            </a:pPr>
            <a:r>
              <a:rPr lang="en-US" altLang="zh-CN" sz="2400" b="0" dirty="0"/>
              <a:t>      d. </a:t>
            </a:r>
            <a:r>
              <a:rPr lang="zh-CN" altLang="en-US" sz="2400" b="0" dirty="0"/>
              <a:t>页表中有多少个表项？</a:t>
            </a:r>
            <a:endParaRPr lang="en-US" altLang="zh-CN" sz="2400" b="0" dirty="0"/>
          </a:p>
          <a:p>
            <a:pPr>
              <a:lnSpc>
                <a:spcPct val="125000"/>
              </a:lnSpc>
              <a:buFont typeface="Arial" charset="0"/>
              <a:buNone/>
            </a:pPr>
            <a:endParaRPr lang="en-US" altLang="zh-CN" sz="2400" b="0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4721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2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2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2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2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9" name="内容占位符 2"/>
          <p:cNvSpPr>
            <a:spLocks noGrp="1"/>
          </p:cNvSpPr>
          <p:nvPr>
            <p:ph idx="1"/>
          </p:nvPr>
        </p:nvSpPr>
        <p:spPr>
          <a:xfrm>
            <a:off x="251520" y="1052736"/>
            <a:ext cx="8784976" cy="5184576"/>
          </a:xfrm>
        </p:spPr>
        <p:txBody>
          <a:bodyPr/>
          <a:lstStyle/>
          <a:p>
            <a:pPr marL="0" indent="0">
              <a:lnSpc>
                <a:spcPct val="125000"/>
              </a:lnSpc>
              <a:buNone/>
            </a:pPr>
            <a:r>
              <a:rPr lang="en-US" altLang="zh-CN" sz="2400" b="0" dirty="0"/>
              <a:t>6. </a:t>
            </a:r>
            <a:r>
              <a:rPr lang="zh-CN" altLang="en-US" sz="2400" b="0" dirty="0"/>
              <a:t>在使用下列内存管理方案的情况下，分别写出逻辑地址</a:t>
            </a:r>
            <a:r>
              <a:rPr lang="en-US" altLang="zh-CN" sz="2400" b="0" dirty="0"/>
              <a:t>0001010010111010</a:t>
            </a:r>
            <a:r>
              <a:rPr lang="zh-CN" altLang="en-US" sz="2400" b="0" dirty="0"/>
              <a:t>转换为物理地址的过程。</a:t>
            </a:r>
            <a:endParaRPr lang="en-US" altLang="zh-CN" sz="2400" b="0" dirty="0"/>
          </a:p>
          <a:p>
            <a:pPr>
              <a:lnSpc>
                <a:spcPct val="125000"/>
              </a:lnSpc>
              <a:buFont typeface="Arial" charset="0"/>
              <a:buNone/>
            </a:pPr>
            <a:r>
              <a:rPr lang="en-US" altLang="zh-CN" sz="2400" b="0" dirty="0"/>
              <a:t>      a. </a:t>
            </a:r>
            <a:r>
              <a:rPr lang="zh-CN" altLang="en-US" sz="2400" b="0" dirty="0"/>
              <a:t>分页系统，页面大小为</a:t>
            </a:r>
            <a:r>
              <a:rPr lang="en-US" altLang="zh-CN" sz="2400" b="0" dirty="0"/>
              <a:t>256</a:t>
            </a:r>
            <a:r>
              <a:rPr lang="zh-CN" altLang="en-US" sz="2400" b="0" dirty="0"/>
              <a:t>字节，页表中页框号是页号的四分之一</a:t>
            </a:r>
            <a:endParaRPr lang="en-US" altLang="zh-CN" sz="2400" b="0" dirty="0"/>
          </a:p>
          <a:p>
            <a:pPr>
              <a:lnSpc>
                <a:spcPct val="125000"/>
              </a:lnSpc>
              <a:buFont typeface="Arial" charset="0"/>
              <a:buNone/>
            </a:pPr>
            <a:r>
              <a:rPr lang="en-US" altLang="zh-CN" sz="2400" b="0" dirty="0"/>
              <a:t>      b. </a:t>
            </a:r>
            <a:r>
              <a:rPr lang="zh-CN" altLang="en-US" sz="2400" b="0" dirty="0"/>
              <a:t>分段系统，分段的大小为</a:t>
            </a:r>
            <a:r>
              <a:rPr lang="en-US" altLang="zh-CN" sz="2400" b="0" dirty="0"/>
              <a:t>1K</a:t>
            </a:r>
            <a:r>
              <a:rPr lang="zh-CN" altLang="en-US" sz="2400" b="0" dirty="0"/>
              <a:t>，段表中该段的基址 </a:t>
            </a:r>
            <a:r>
              <a:rPr lang="en-US" altLang="zh-CN" sz="2400" b="0" dirty="0"/>
              <a:t>= 22 + 4096 * </a:t>
            </a:r>
            <a:r>
              <a:rPr lang="zh-CN" altLang="en-US" sz="2400" b="0" dirty="0"/>
              <a:t>段号</a:t>
            </a:r>
            <a:endParaRPr lang="en-US" altLang="zh-CN" sz="2400" b="0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129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9" name="内容占位符 2"/>
          <p:cNvSpPr>
            <a:spLocks noGrp="1"/>
          </p:cNvSpPr>
          <p:nvPr>
            <p:ph idx="1"/>
          </p:nvPr>
        </p:nvSpPr>
        <p:spPr>
          <a:xfrm>
            <a:off x="179512" y="1052736"/>
            <a:ext cx="8784976" cy="518457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0" dirty="0"/>
              <a:t>7. </a:t>
            </a:r>
            <a:r>
              <a:rPr lang="zh-CN" altLang="en-US" sz="2400" b="0" dirty="0"/>
              <a:t>在一个简单的分段系统中，包括如下段表：</a:t>
            </a:r>
            <a:endParaRPr lang="en-US" altLang="zh-CN" sz="2400" b="0" dirty="0"/>
          </a:p>
          <a:p>
            <a:pPr>
              <a:buFont typeface="Arial" charset="0"/>
              <a:buNone/>
            </a:pPr>
            <a:endParaRPr lang="en-US" altLang="zh-CN" sz="2400" b="0" dirty="0"/>
          </a:p>
          <a:p>
            <a:pPr>
              <a:buFont typeface="Arial" charset="0"/>
              <a:buNone/>
            </a:pPr>
            <a:endParaRPr lang="en-US" altLang="zh-CN" sz="2400" b="0" dirty="0"/>
          </a:p>
          <a:p>
            <a:pPr>
              <a:buFont typeface="Arial" charset="0"/>
              <a:buNone/>
            </a:pPr>
            <a:endParaRPr lang="en-US" altLang="zh-CN" sz="2400" b="0" dirty="0"/>
          </a:p>
          <a:p>
            <a:pPr>
              <a:buFont typeface="Arial" charset="0"/>
              <a:buNone/>
            </a:pPr>
            <a:endParaRPr lang="en-US" altLang="zh-CN" sz="2400" b="0" dirty="0"/>
          </a:p>
          <a:p>
            <a:pPr>
              <a:buFont typeface="Arial" charset="0"/>
              <a:buNone/>
            </a:pPr>
            <a:r>
              <a:rPr lang="en-US" altLang="zh-CN" sz="2400" b="0" dirty="0"/>
              <a:t>      </a:t>
            </a:r>
          </a:p>
          <a:p>
            <a:pPr>
              <a:lnSpc>
                <a:spcPct val="125000"/>
              </a:lnSpc>
              <a:buFont typeface="Arial" charset="0"/>
              <a:buNone/>
            </a:pPr>
            <a:r>
              <a:rPr lang="en-US" altLang="zh-CN" sz="2400" b="0" dirty="0"/>
              <a:t>      </a:t>
            </a:r>
            <a:r>
              <a:rPr lang="zh-CN" altLang="en-US" sz="2400" b="0" dirty="0"/>
              <a:t>对如下的每一个逻辑地址，确定其对应的物理地址或者说明段错误是否发生：</a:t>
            </a:r>
            <a:endParaRPr lang="en-US" altLang="zh-CN" sz="2400" b="0" dirty="0"/>
          </a:p>
          <a:p>
            <a:pPr>
              <a:lnSpc>
                <a:spcPct val="125000"/>
              </a:lnSpc>
              <a:buFont typeface="Arial" charset="0"/>
              <a:buNone/>
            </a:pPr>
            <a:r>
              <a:rPr lang="en-US" altLang="zh-CN" sz="2400" b="0" dirty="0"/>
              <a:t>     a.0, 198  b.2, 156  c.1, 530  d.3, 444 e. 0, 222 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073279"/>
              </p:ext>
            </p:extLst>
          </p:nvPr>
        </p:nvGraphicFramePr>
        <p:xfrm>
          <a:off x="1187624" y="15748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起始地址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长度（字节）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248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1752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422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996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604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08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2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2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9" name="内容占位符 2"/>
          <p:cNvSpPr>
            <a:spLocks noGrp="1"/>
          </p:cNvSpPr>
          <p:nvPr>
            <p:ph idx="1"/>
          </p:nvPr>
        </p:nvSpPr>
        <p:spPr>
          <a:xfrm>
            <a:off x="179512" y="1052736"/>
            <a:ext cx="8784976" cy="5184576"/>
          </a:xfrm>
        </p:spPr>
        <p:txBody>
          <a:bodyPr/>
          <a:lstStyle/>
          <a:p>
            <a:pPr marL="0" indent="0">
              <a:lnSpc>
                <a:spcPct val="125000"/>
              </a:lnSpc>
              <a:buNone/>
            </a:pPr>
            <a:r>
              <a:rPr lang="en-US" altLang="zh-CN" sz="2400" b="0" dirty="0"/>
              <a:t>8.</a:t>
            </a:r>
            <a:r>
              <a:rPr lang="zh-CN" altLang="en-US" sz="2400" b="0" dirty="0"/>
              <a:t>某计算机采用</a:t>
            </a:r>
            <a:r>
              <a:rPr lang="en-US" altLang="zh-CN" sz="2400" b="0" dirty="0"/>
              <a:t>32</a:t>
            </a:r>
            <a:r>
              <a:rPr lang="zh-CN" altLang="en-US" sz="2400" b="0" dirty="0"/>
              <a:t>位段页式虚拟存储器，按字节编址，每个段最多可以有</a:t>
            </a:r>
            <a:r>
              <a:rPr lang="en-US" altLang="zh-CN" sz="2400" b="0" dirty="0"/>
              <a:t>4K</a:t>
            </a:r>
            <a:r>
              <a:rPr lang="zh-CN" altLang="en-US" sz="2400" b="0" dirty="0"/>
              <a:t>页，页大小为</a:t>
            </a:r>
            <a:r>
              <a:rPr lang="en-US" altLang="zh-CN" sz="2400" b="0" dirty="0"/>
              <a:t>8KB</a:t>
            </a:r>
            <a:r>
              <a:rPr lang="zh-CN" altLang="en-US" sz="2400" b="0" dirty="0"/>
              <a:t>，物理主存容量为</a:t>
            </a:r>
            <a:r>
              <a:rPr lang="en-US" altLang="zh-CN" sz="2400" b="0" dirty="0"/>
              <a:t>1024MB</a:t>
            </a:r>
            <a:r>
              <a:rPr lang="zh-CN" altLang="en-US" sz="2400" b="0" dirty="0"/>
              <a:t>。请回答以下问题： </a:t>
            </a:r>
            <a:br>
              <a:rPr lang="zh-CN" altLang="en-US" sz="2400" b="0" dirty="0"/>
            </a:br>
            <a:r>
              <a:rPr lang="zh-CN" altLang="en-US" sz="2400" b="0" dirty="0"/>
              <a:t>（</a:t>
            </a:r>
            <a:r>
              <a:rPr lang="en-US" altLang="zh-CN" sz="2400" b="0" dirty="0"/>
              <a:t>1</a:t>
            </a:r>
            <a:r>
              <a:rPr lang="zh-CN" altLang="en-US" sz="2400" b="0" dirty="0"/>
              <a:t>） 给出逻辑地址结构并说明理由。</a:t>
            </a:r>
            <a:br>
              <a:rPr lang="zh-CN" altLang="en-US" sz="2400" b="0" dirty="0"/>
            </a:br>
            <a:r>
              <a:rPr lang="zh-CN" altLang="en-US" sz="2400" b="0" dirty="0"/>
              <a:t>（</a:t>
            </a:r>
            <a:r>
              <a:rPr lang="en-US" altLang="zh-CN" sz="2400" b="0" dirty="0"/>
              <a:t>2</a:t>
            </a:r>
            <a:r>
              <a:rPr lang="zh-CN" altLang="en-US" sz="2400" b="0" dirty="0"/>
              <a:t>） 计算逻辑地址</a:t>
            </a:r>
            <a:r>
              <a:rPr lang="en-US" altLang="zh-CN" sz="2400" b="0" dirty="0"/>
              <a:t>0X4EB9FDE3</a:t>
            </a:r>
            <a:r>
              <a:rPr lang="zh-CN" altLang="en-US" sz="2400" b="0" dirty="0"/>
              <a:t>的段号，段内页号及页内偏移值（最后计算结果须用十六进制表示）。</a:t>
            </a:r>
            <a:endParaRPr lang="en-US" altLang="zh-CN" sz="2400" b="0" dirty="0"/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sz="2400" b="0" dirty="0"/>
              <a:t>9. </a:t>
            </a:r>
            <a:r>
              <a:rPr lang="zh-CN" altLang="en-US" sz="2400" b="0" dirty="0"/>
              <a:t>简单分页和虚拟分页有何区别？</a:t>
            </a:r>
            <a:endParaRPr lang="en-US" altLang="zh-CN" sz="2400" b="0" dirty="0"/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sz="2400" b="0" dirty="0"/>
              <a:t>10.</a:t>
            </a:r>
            <a:r>
              <a:rPr lang="zh-CN" altLang="en-US" sz="2400" b="0" dirty="0"/>
              <a:t>什么是抖动？</a:t>
            </a:r>
            <a:endParaRPr lang="en-US" altLang="zh-CN" sz="2400" b="0" dirty="0"/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sz="2400" b="0" dirty="0"/>
              <a:t>11.</a:t>
            </a:r>
            <a:r>
              <a:rPr lang="zh-CN" altLang="en-US" sz="2400" b="0" dirty="0"/>
              <a:t>为何在使用虚拟内存时，局部性原理至关重要？</a:t>
            </a:r>
            <a:endParaRPr lang="en-US" altLang="zh-CN" sz="2400" b="0" dirty="0"/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sz="2400" b="0" dirty="0"/>
              <a:t>12.</a:t>
            </a:r>
            <a:r>
              <a:rPr lang="zh-CN" altLang="en-US" sz="2400" b="0" dirty="0"/>
              <a:t>在虚拟分页存储管理中，页表项有哪些典型元素？</a:t>
            </a:r>
            <a:endParaRPr lang="en-US" altLang="zh-CN" sz="2400" b="0" dirty="0"/>
          </a:p>
          <a:p>
            <a:pPr marL="0" indent="0">
              <a:buNone/>
            </a:pP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 </a:t>
            </a:r>
          </a:p>
          <a:p>
            <a:pPr>
              <a:buFont typeface="Arial" charset="0"/>
              <a:buNone/>
            </a:pP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 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30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9" name="内容占位符 2"/>
          <p:cNvSpPr>
            <a:spLocks noGrp="1"/>
          </p:cNvSpPr>
          <p:nvPr>
            <p:ph idx="1"/>
          </p:nvPr>
        </p:nvSpPr>
        <p:spPr>
          <a:xfrm>
            <a:off x="251520" y="1052736"/>
            <a:ext cx="8784976" cy="5184576"/>
          </a:xfrm>
        </p:spPr>
        <p:txBody>
          <a:bodyPr/>
          <a:lstStyle/>
          <a:p>
            <a:pPr marL="0" indent="0">
              <a:lnSpc>
                <a:spcPct val="125000"/>
              </a:lnSpc>
              <a:buNone/>
            </a:pPr>
            <a:r>
              <a:rPr lang="en-US" altLang="zh-CN" sz="2400" dirty="0">
                <a:latin typeface="+mn-ea"/>
                <a:ea typeface="+mn-ea"/>
              </a:rPr>
              <a:t>13.</a:t>
            </a:r>
            <a:r>
              <a:rPr lang="zh-CN" altLang="en-US" sz="2400" dirty="0">
                <a:latin typeface="+mn-ea"/>
                <a:ea typeface="+mn-ea"/>
              </a:rPr>
              <a:t>驻留集和工作集有何区别？</a:t>
            </a:r>
            <a:endParaRPr lang="en-US" altLang="zh-CN" sz="2400" dirty="0">
              <a:latin typeface="+mn-ea"/>
              <a:ea typeface="+mn-ea"/>
            </a:endParaRPr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sz="2400" dirty="0">
                <a:latin typeface="+mn-ea"/>
                <a:ea typeface="+mn-ea"/>
              </a:rPr>
              <a:t>14.</a:t>
            </a:r>
            <a:r>
              <a:rPr lang="zh-CN" altLang="en-US" sz="2400" dirty="0">
                <a:latin typeface="+mn-ea"/>
                <a:ea typeface="+mn-ea"/>
              </a:rPr>
              <a:t>假设页面大小为</a:t>
            </a:r>
            <a:r>
              <a:rPr lang="en-US" altLang="zh-CN" sz="2400" dirty="0">
                <a:latin typeface="+mn-ea"/>
                <a:ea typeface="+mn-ea"/>
              </a:rPr>
              <a:t>4KB</a:t>
            </a:r>
            <a:r>
              <a:rPr lang="zh-CN" altLang="en-US" sz="2400" dirty="0">
                <a:latin typeface="+mn-ea"/>
                <a:ea typeface="+mn-ea"/>
              </a:rPr>
              <a:t>，页表项大小为</a:t>
            </a:r>
            <a:r>
              <a:rPr lang="en-US" altLang="zh-CN" sz="2400" dirty="0">
                <a:latin typeface="+mn-ea"/>
                <a:ea typeface="+mn-ea"/>
              </a:rPr>
              <a:t>4B</a:t>
            </a:r>
            <a:r>
              <a:rPr lang="zh-CN" altLang="en-US" sz="2400" dirty="0">
                <a:latin typeface="+mn-ea"/>
                <a:ea typeface="+mn-ea"/>
              </a:rPr>
              <a:t>。要映射</a:t>
            </a:r>
            <a:r>
              <a:rPr lang="en-US" altLang="zh-CN" sz="2400" dirty="0">
                <a:latin typeface="+mn-ea"/>
                <a:ea typeface="+mn-ea"/>
              </a:rPr>
              <a:t>64</a:t>
            </a:r>
            <a:r>
              <a:rPr lang="zh-CN" altLang="en-US" sz="2400" dirty="0">
                <a:latin typeface="+mn-ea"/>
                <a:ea typeface="+mn-ea"/>
              </a:rPr>
              <a:t>位的地址空间，如果顶级页表能在一页中存储，需要多少级页表 ？</a:t>
            </a:r>
            <a:endParaRPr lang="en-US" altLang="zh-CN" sz="2400" dirty="0">
              <a:latin typeface="+mn-ea"/>
              <a:ea typeface="+mn-ea"/>
            </a:endParaRPr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sz="2400" dirty="0">
                <a:latin typeface="+mn-ea"/>
                <a:ea typeface="+mn-ea"/>
              </a:rPr>
              <a:t>15.</a:t>
            </a:r>
            <a:r>
              <a:rPr lang="zh-CN" altLang="en-US" sz="2400" dirty="0">
                <a:latin typeface="+mn-ea"/>
                <a:ea typeface="+mn-ea"/>
              </a:rPr>
              <a:t>对于一个使用快表的虚拟分页存储管理系统，设快表的命中率为</a:t>
            </a:r>
            <a:r>
              <a:rPr lang="en-US" altLang="zh-CN" sz="2400" dirty="0">
                <a:latin typeface="+mn-ea"/>
                <a:ea typeface="+mn-ea"/>
              </a:rPr>
              <a:t>70%(</a:t>
            </a:r>
            <a:r>
              <a:rPr lang="zh-CN" altLang="en-US" sz="2400" dirty="0">
                <a:latin typeface="+mn-ea"/>
                <a:ea typeface="+mn-ea"/>
              </a:rPr>
              <a:t>访问快表的时间忽略不计</a:t>
            </a:r>
            <a:r>
              <a:rPr lang="en-US" altLang="zh-CN" sz="2400" dirty="0">
                <a:latin typeface="+mn-ea"/>
                <a:ea typeface="+mn-ea"/>
              </a:rPr>
              <a:t>)</a:t>
            </a:r>
            <a:r>
              <a:rPr lang="zh-CN" altLang="en-US" sz="2400" dirty="0">
                <a:latin typeface="+mn-ea"/>
                <a:ea typeface="+mn-ea"/>
              </a:rPr>
              <a:t>，一次内存的存取时间为</a:t>
            </a:r>
            <a:r>
              <a:rPr lang="en-US" altLang="zh-CN" sz="2400" dirty="0">
                <a:latin typeface="+mn-ea"/>
                <a:ea typeface="+mn-ea"/>
              </a:rPr>
              <a:t>1ns</a:t>
            </a:r>
            <a:r>
              <a:rPr lang="zh-CN" altLang="en-US" sz="2400" dirty="0">
                <a:latin typeface="+mn-ea"/>
                <a:ea typeface="+mn-ea"/>
              </a:rPr>
              <a:t>。缺页处理时，若内存有可用空间或被置换的页面在内存中未被修改过，则处理一个缺页中断需要</a:t>
            </a:r>
            <a:r>
              <a:rPr lang="en-US" altLang="zh-CN" sz="2400" dirty="0">
                <a:latin typeface="+mn-ea"/>
                <a:ea typeface="+mn-ea"/>
              </a:rPr>
              <a:t>8000ns</a:t>
            </a:r>
            <a:r>
              <a:rPr lang="zh-CN" altLang="en-US" sz="2400" dirty="0">
                <a:latin typeface="+mn-ea"/>
                <a:ea typeface="+mn-ea"/>
              </a:rPr>
              <a:t>，否则需要</a:t>
            </a:r>
            <a:r>
              <a:rPr lang="en-US" altLang="zh-CN" sz="2400" dirty="0">
                <a:latin typeface="+mn-ea"/>
                <a:ea typeface="+mn-ea"/>
              </a:rPr>
              <a:t>20000ns</a:t>
            </a:r>
            <a:r>
              <a:rPr lang="zh-CN" altLang="en-US" sz="2400" dirty="0">
                <a:latin typeface="+mn-ea"/>
                <a:ea typeface="+mn-ea"/>
              </a:rPr>
              <a:t>。假设被置换的页面</a:t>
            </a:r>
            <a:r>
              <a:rPr lang="en-US" altLang="zh-CN" sz="2400" dirty="0">
                <a:latin typeface="+mn-ea"/>
                <a:ea typeface="+mn-ea"/>
              </a:rPr>
              <a:t>60%</a:t>
            </a:r>
            <a:r>
              <a:rPr lang="zh-CN" altLang="en-US" sz="2400" dirty="0">
                <a:latin typeface="+mn-ea"/>
                <a:ea typeface="+mn-ea"/>
              </a:rPr>
              <a:t>是属于后一种情况，则为了保证有效访问时间不超过</a:t>
            </a:r>
            <a:r>
              <a:rPr lang="en-US" altLang="zh-CN" sz="2400" dirty="0">
                <a:latin typeface="+mn-ea"/>
                <a:ea typeface="+mn-ea"/>
              </a:rPr>
              <a:t>2ns</a:t>
            </a:r>
            <a:r>
              <a:rPr lang="zh-CN" altLang="en-US" sz="2400" dirty="0">
                <a:latin typeface="+mn-ea"/>
                <a:ea typeface="+mn-ea"/>
              </a:rPr>
              <a:t>，求可接受的最大缺页率为多少？ </a:t>
            </a:r>
            <a:endParaRPr lang="en-US" altLang="zh-CN" sz="2400" dirty="0">
              <a:latin typeface="+mn-ea"/>
              <a:ea typeface="+mn-ea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sz="2400" dirty="0">
              <a:latin typeface="+mn-ea"/>
              <a:ea typeface="+mn-ea"/>
            </a:endParaRPr>
          </a:p>
          <a:p>
            <a:pPr>
              <a:buFont typeface="Arial" charset="0"/>
              <a:buNone/>
            </a:pPr>
            <a:r>
              <a:rPr lang="en-US" altLang="zh-CN" sz="2400" dirty="0">
                <a:latin typeface="+mn-ea"/>
                <a:ea typeface="+mn-ea"/>
              </a:rPr>
              <a:t>    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9" name="标题 3">
            <a:extLst>
              <a:ext uri="{FF2B5EF4-FFF2-40B4-BE49-F238E27FC236}">
                <a16:creationId xmlns:a16="http://schemas.microsoft.com/office/drawing/2014/main" id="{2B23FBDE-9707-4528-9C37-001B09678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36104"/>
          </a:xfrm>
        </p:spPr>
        <p:txBody>
          <a:bodyPr/>
          <a:lstStyle/>
          <a:p>
            <a:r>
              <a:rPr lang="zh-CN" altLang="en-US" b="0" dirty="0"/>
              <a:t>作业</a:t>
            </a:r>
            <a:r>
              <a:rPr lang="en-US" altLang="zh-CN" b="0" dirty="0"/>
              <a:t>6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368335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E6595-0B2E-FC41-B647-B4837221E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3.4.1</a:t>
            </a:r>
            <a:r>
              <a:rPr kumimoji="1" lang="zh-CN" altLang="en-US" dirty="0"/>
              <a:t> 局部性和虚拟内存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BF5C0B-2E9C-2849-BFD1-3DFEE45C3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0728"/>
            <a:ext cx="9144000" cy="2852861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kern="0" dirty="0">
                <a:solidFill>
                  <a:schemeClr val="tx2"/>
                </a:solidFill>
                <a:latin typeface="+mn-lt"/>
                <a:cs typeface="+mn-cs"/>
              </a:rPr>
              <a:t>进程只有部分块在内存，这样可在内存中保留更多进程</a:t>
            </a:r>
            <a:endParaRPr lang="en-US" altLang="zh-CN" kern="0" dirty="0">
              <a:solidFill>
                <a:schemeClr val="tx2"/>
              </a:solidFill>
              <a:latin typeface="+mn-lt"/>
              <a:cs typeface="+mn-cs"/>
            </a:endParaRPr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kumimoji="1" lang="zh-CN" altLang="en-US" sz="2400" b="0" dirty="0"/>
              <a:t>操作系统必须“聪明”的管理这个方案</a:t>
            </a:r>
            <a:endParaRPr kumimoji="1" lang="en-US" altLang="zh-CN" sz="2400" b="0" dirty="0"/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kumimoji="1" lang="zh-CN" altLang="en-US" sz="2400" b="0" dirty="0"/>
              <a:t>当内存空间几乎被进程块占据时，每读取一块，必须把另一块换出，可能出现</a:t>
            </a:r>
            <a:r>
              <a:rPr kumimoji="1" lang="zh-CN" altLang="en-US" sz="2400" b="0" dirty="0">
                <a:solidFill>
                  <a:srgbClr val="FF0000"/>
                </a:solidFill>
              </a:rPr>
              <a:t>抖动</a:t>
            </a:r>
            <a:endParaRPr kumimoji="1" lang="en-US" altLang="zh-CN" sz="2400" b="0" dirty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抖动：将要用到的块被换出，系统又得很快将它取回，导致页面被频繁地换入换出，缺页率急剧增加</a:t>
            </a:r>
            <a:endParaRPr kumimoji="1" lang="en-US" altLang="zh-CN" sz="2000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9">
            <a:extLst>
              <a:ext uri="{FF2B5EF4-FFF2-40B4-BE49-F238E27FC236}">
                <a16:creationId xmlns:a16="http://schemas.microsoft.com/office/drawing/2014/main" id="{7EFD7A5E-BFBD-824C-BBBB-B978E31679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0037924"/>
              </p:ext>
            </p:extLst>
          </p:nvPr>
        </p:nvGraphicFramePr>
        <p:xfrm>
          <a:off x="-109374" y="1734364"/>
          <a:ext cx="8839200" cy="4907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5200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E2B147-1FDF-FC4E-A1FA-00A43868B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3.4.1</a:t>
            </a:r>
            <a:r>
              <a:rPr kumimoji="1" lang="zh-CN" altLang="en-US" dirty="0"/>
              <a:t> 局部性和虚拟内存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DF19FF-0EAE-5C45-8BF6-00F398382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10067"/>
            <a:ext cx="8515672" cy="4219133"/>
          </a:xfrm>
          <a:noFill/>
        </p:spPr>
        <p:txBody>
          <a:bodyPr/>
          <a:lstStyle/>
          <a:p>
            <a:pPr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kern="0" dirty="0">
                <a:solidFill>
                  <a:schemeClr val="tx2"/>
                </a:solidFill>
                <a:latin typeface="+mn-lt"/>
                <a:cs typeface="+mn-cs"/>
              </a:rPr>
              <a:t>局部性原理</a:t>
            </a:r>
            <a:endParaRPr lang="en-US" altLang="zh-CN" kern="0" dirty="0">
              <a:solidFill>
                <a:schemeClr val="tx2"/>
              </a:solidFill>
              <a:latin typeface="+mn-lt"/>
              <a:cs typeface="+mn-cs"/>
            </a:endParaRPr>
          </a:p>
          <a:p>
            <a:pPr lvl="1">
              <a:lnSpc>
                <a:spcPct val="125000"/>
              </a:lnSpc>
              <a:buFont typeface="Wingdings" pitchFamily="2" charset="2"/>
              <a:buChar char="Ø"/>
            </a:pPr>
            <a:r>
              <a:rPr lang="zh-CN" altLang="en-US" dirty="0">
                <a:latin typeface="+mn-lt"/>
                <a:ea typeface="+mn-ea"/>
              </a:rPr>
              <a:t>存储器的访问呈簇</a:t>
            </a:r>
            <a:r>
              <a:rPr lang="en-US" altLang="zh-CN" dirty="0">
                <a:latin typeface="+mn-lt"/>
                <a:ea typeface="+mn-ea"/>
              </a:rPr>
              <a:t>(cluster)</a:t>
            </a:r>
            <a:r>
              <a:rPr lang="zh-CN" altLang="en-US" dirty="0">
                <a:latin typeface="+mn-lt"/>
                <a:ea typeface="+mn-ea"/>
              </a:rPr>
              <a:t>性，簇在很长一段时间内，使用的簇会发生变化，但在很短的时间内，处理器基本上只与固定的簇打交道。</a:t>
            </a:r>
            <a:endParaRPr lang="en-US" altLang="zh-CN" dirty="0">
              <a:latin typeface="+mn-lt"/>
            </a:endParaRPr>
          </a:p>
          <a:p>
            <a:pPr lvl="1">
              <a:lnSpc>
                <a:spcPct val="125000"/>
              </a:lnSpc>
              <a:buFont typeface="Wingdings" pitchFamily="2" charset="2"/>
              <a:buChar char="Ø"/>
            </a:pPr>
            <a:r>
              <a:rPr lang="zh-CN" altLang="en-US" dirty="0">
                <a:latin typeface="+mn-lt"/>
                <a:ea typeface="+mn-ea"/>
              </a:rPr>
              <a:t>描述了进程中程序和数据引用的集簇倾向</a:t>
            </a:r>
            <a:endParaRPr lang="en-US" altLang="zh-CN" dirty="0">
              <a:latin typeface="+mn-lt"/>
            </a:endParaRPr>
          </a:p>
          <a:p>
            <a:pPr lvl="1">
              <a:lnSpc>
                <a:spcPct val="125000"/>
              </a:lnSpc>
              <a:buFont typeface="Wingdings" pitchFamily="2" charset="2"/>
              <a:buChar char="Ø"/>
            </a:pPr>
            <a:r>
              <a:rPr lang="zh-CN" altLang="en-US" dirty="0">
                <a:latin typeface="+mn-lt"/>
                <a:ea typeface="+mn-ea"/>
              </a:rPr>
              <a:t>在很短的时间内仅需要进程的一部分块</a:t>
            </a:r>
            <a:endParaRPr lang="en-US" altLang="zh-CN" dirty="0">
              <a:latin typeface="+mn-lt"/>
            </a:endParaRPr>
          </a:p>
          <a:p>
            <a:pPr lvl="1">
              <a:lnSpc>
                <a:spcPct val="125000"/>
              </a:lnSpc>
              <a:buFont typeface="Wingdings" pitchFamily="2" charset="2"/>
              <a:buChar char="Ø"/>
            </a:pPr>
            <a:r>
              <a:rPr lang="zh-CN" altLang="en-US" dirty="0">
                <a:latin typeface="+mn-lt"/>
                <a:ea typeface="+mn-ea"/>
              </a:rPr>
              <a:t>对将来可能会访问的块进行猜测，以避免抖动</a:t>
            </a:r>
            <a:endParaRPr lang="en-US" altLang="zh-CN" dirty="0">
              <a:latin typeface="+mn-lt"/>
              <a:ea typeface="+mn-ea"/>
            </a:endParaRPr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kern="0" dirty="0">
                <a:solidFill>
                  <a:schemeClr val="tx2"/>
                </a:solidFill>
                <a:latin typeface="+mn-lt"/>
                <a:cs typeface="+mn-cs"/>
              </a:rPr>
              <a:t>局部性原理表明虚存方案是可行的</a:t>
            </a:r>
            <a:endParaRPr lang="en-US" altLang="zh-CN" kern="0" dirty="0">
              <a:solidFill>
                <a:schemeClr val="tx2"/>
              </a:solidFill>
              <a:latin typeface="+mn-lt"/>
              <a:cs typeface="+mn-cs"/>
            </a:endParaRPr>
          </a:p>
          <a:p>
            <a:pPr marL="457200" lvl="1" indent="0">
              <a:buNone/>
            </a:pPr>
            <a:endParaRPr lang="en-US" altLang="zh-CN" dirty="0">
              <a:latin typeface="+mn-lt"/>
              <a:ea typeface="+mn-ea"/>
            </a:endParaRPr>
          </a:p>
          <a:p>
            <a:pPr marL="457200" lvl="1" indent="0">
              <a:buNone/>
            </a:pPr>
            <a:endParaRPr lang="en-US" altLang="zh-CN" dirty="0">
              <a:latin typeface="+mn-lt"/>
              <a:ea typeface="+mn-ea"/>
            </a:endParaRPr>
          </a:p>
          <a:p>
            <a:endParaRPr kumimoji="1" lang="zh-CN" altLang="en-US" b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80F6C7-7636-184C-AE52-1321EE26C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288" y="4437112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510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D6FCB2-FCEA-0C47-9AFE-68FFC5D9A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3.4.2</a:t>
            </a:r>
            <a:r>
              <a:rPr kumimoji="1" lang="zh-CN" altLang="en-US" dirty="0"/>
              <a:t> 分页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6C5F50-5BF2-4744-8937-20D1B1125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052736"/>
            <a:ext cx="8229600" cy="495300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kern="0" dirty="0">
                <a:solidFill>
                  <a:schemeClr val="tx2"/>
                </a:solidFill>
                <a:latin typeface="+mn-lt"/>
                <a:cs typeface="+mn-cs"/>
              </a:rPr>
              <a:t>虚拟内存通常与使用分页的系统联系在一起</a:t>
            </a:r>
            <a:endParaRPr lang="en-US" altLang="zh-CN" kern="0" dirty="0">
              <a:solidFill>
                <a:schemeClr val="tx2"/>
              </a:solidFill>
              <a:latin typeface="+mn-lt"/>
              <a:cs typeface="+mn-cs"/>
            </a:endParaRPr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kern="0" dirty="0">
                <a:solidFill>
                  <a:schemeClr val="tx2"/>
                </a:solidFill>
                <a:latin typeface="+mn-lt"/>
                <a:cs typeface="+mn-cs"/>
              </a:rPr>
              <a:t>首个使用分页实现虚拟的</a:t>
            </a:r>
            <a:r>
              <a:rPr lang="en-US" altLang="zh-CN" kern="0" dirty="0">
                <a:solidFill>
                  <a:schemeClr val="tx2"/>
                </a:solidFill>
                <a:latin typeface="+mn-lt"/>
                <a:cs typeface="+mn-cs"/>
              </a:rPr>
              <a:t>Atlas</a:t>
            </a:r>
            <a:r>
              <a:rPr lang="zh-CN" altLang="en-US" kern="0" dirty="0">
                <a:solidFill>
                  <a:schemeClr val="tx2"/>
                </a:solidFill>
                <a:latin typeface="+mn-lt"/>
                <a:cs typeface="+mn-cs"/>
              </a:rPr>
              <a:t>计算机</a:t>
            </a:r>
            <a:endParaRPr lang="en-US" altLang="zh-CN" kern="0" dirty="0">
              <a:solidFill>
                <a:schemeClr val="tx2"/>
              </a:solidFill>
              <a:latin typeface="+mn-lt"/>
              <a:cs typeface="+mn-cs"/>
            </a:endParaRPr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kern="0" dirty="0">
                <a:solidFill>
                  <a:schemeClr val="tx2"/>
                </a:solidFill>
                <a:latin typeface="+mn-lt"/>
                <a:cs typeface="+mn-cs"/>
              </a:rPr>
              <a:t>每个进程都有自己的页表</a:t>
            </a:r>
            <a:endParaRPr lang="en-US" altLang="zh-CN" kern="0" dirty="0">
              <a:solidFill>
                <a:schemeClr val="tx2"/>
              </a:solidFill>
              <a:latin typeface="+mn-lt"/>
              <a:cs typeface="+mn-cs"/>
            </a:endParaRPr>
          </a:p>
          <a:p>
            <a:pPr marL="457200" lvl="1" indent="0">
              <a:lnSpc>
                <a:spcPct val="125000"/>
              </a:lnSpc>
              <a:buNone/>
            </a:pPr>
            <a:r>
              <a:rPr lang="zh-CN" altLang="en-US" dirty="0">
                <a:latin typeface="+mn-ea"/>
                <a:ea typeface="+mn-ea"/>
              </a:rPr>
              <a:t>分页的虚存方案中，页表项变得更复杂</a:t>
            </a:r>
            <a:endParaRPr lang="en-US" altLang="zh-CN" dirty="0">
              <a:latin typeface="+mn-ea"/>
              <a:ea typeface="+mn-ea"/>
            </a:endParaRPr>
          </a:p>
          <a:p>
            <a:endParaRPr kumimoji="1" lang="zh-CN" altLang="en-US" sz="3200" b="0" dirty="0">
              <a:latin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FCDF34-83BE-EE4B-B085-B0BD79729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7547" y="4008381"/>
            <a:ext cx="1584176" cy="209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835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FBB52D-6663-9D43-9968-2BA3A0814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3.4.2</a:t>
            </a:r>
            <a:r>
              <a:rPr kumimoji="1" lang="zh-CN" altLang="en-US" dirty="0"/>
              <a:t> 分页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F626DA-71C1-4944-AB12-04DABF7AC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31168"/>
            <a:ext cx="8867782" cy="220980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kern="0" dirty="0">
                <a:solidFill>
                  <a:schemeClr val="tx2"/>
                </a:solidFill>
                <a:latin typeface="+mn-lt"/>
                <a:cs typeface="+mn-cs"/>
              </a:rPr>
              <a:t>页表项</a:t>
            </a:r>
            <a:endParaRPr lang="en-US" altLang="zh-CN" kern="0" dirty="0">
              <a:solidFill>
                <a:schemeClr val="tx2"/>
              </a:solidFill>
              <a:latin typeface="+mn-lt"/>
              <a:cs typeface="+mn-cs"/>
            </a:endParaRPr>
          </a:p>
          <a:p>
            <a:pPr lvl="1">
              <a:lnSpc>
                <a:spcPct val="125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+mn-ea"/>
                <a:ea typeface="+mn-ea"/>
              </a:rPr>
              <a:t>存在位</a:t>
            </a:r>
            <a:r>
              <a:rPr kumimoji="1" lang="en-US" altLang="zh-CN" dirty="0">
                <a:latin typeface="+mn-ea"/>
                <a:ea typeface="+mn-ea"/>
              </a:rPr>
              <a:t>P</a:t>
            </a:r>
            <a:r>
              <a:rPr kumimoji="1" lang="zh-CN" altLang="en-US" dirty="0">
                <a:latin typeface="+mn-ea"/>
                <a:ea typeface="+mn-ea"/>
              </a:rPr>
              <a:t>：表明对应的页是否在内存</a:t>
            </a:r>
            <a:endParaRPr kumimoji="1" lang="en-US" altLang="zh-CN" dirty="0"/>
          </a:p>
          <a:p>
            <a:pPr lvl="1">
              <a:lnSpc>
                <a:spcPct val="125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+mn-ea"/>
                <a:ea typeface="+mn-ea"/>
              </a:rPr>
              <a:t>页框号：若页在内存，则有对应的页框号</a:t>
            </a:r>
            <a:endParaRPr kumimoji="1" lang="en-US" altLang="zh-CN" dirty="0"/>
          </a:p>
          <a:p>
            <a:pPr lvl="1">
              <a:lnSpc>
                <a:spcPct val="125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+mn-ea"/>
                <a:ea typeface="+mn-ea"/>
              </a:rPr>
              <a:t>修改为</a:t>
            </a:r>
            <a:r>
              <a:rPr kumimoji="1" lang="en-US" altLang="zh-CN" dirty="0">
                <a:latin typeface="+mn-ea"/>
                <a:ea typeface="+mn-ea"/>
              </a:rPr>
              <a:t>M</a:t>
            </a:r>
            <a:r>
              <a:rPr kumimoji="1" lang="zh-CN" altLang="en-US" dirty="0">
                <a:latin typeface="+mn-ea"/>
                <a:ea typeface="+mn-ea"/>
              </a:rPr>
              <a:t>：表明相应页上次装入内存到现在</a:t>
            </a:r>
            <a:r>
              <a:rPr kumimoji="1" lang="zh-CN" altLang="en-US" dirty="0">
                <a:solidFill>
                  <a:srgbClr val="FF0000"/>
                </a:solidFill>
                <a:latin typeface="+mn-ea"/>
                <a:ea typeface="+mn-ea"/>
              </a:rPr>
              <a:t>是否修改过</a:t>
            </a:r>
            <a:endParaRPr kumimoji="1" lang="en-US" altLang="zh-CN" dirty="0">
              <a:solidFill>
                <a:srgbClr val="FF0000"/>
              </a:solidFill>
              <a:latin typeface="+mn-ea"/>
              <a:ea typeface="+mn-ea"/>
            </a:endParaRPr>
          </a:p>
          <a:p>
            <a:pPr lvl="2">
              <a:lnSpc>
                <a:spcPct val="125000"/>
              </a:lnSpc>
              <a:buFont typeface="Wingdings" pitchFamily="2" charset="2"/>
              <a:buChar char="p"/>
            </a:pPr>
            <a:r>
              <a:rPr kumimoji="1" lang="zh-CN" altLang="en-US" dirty="0">
                <a:latin typeface="+mn-ea"/>
                <a:ea typeface="+mn-ea"/>
              </a:rPr>
              <a:t>是，换出时要更新辅存上对应页</a:t>
            </a:r>
            <a:endParaRPr kumimoji="1" lang="en-US" altLang="zh-CN" dirty="0"/>
          </a:p>
          <a:p>
            <a:pPr lvl="2">
              <a:lnSpc>
                <a:spcPct val="125000"/>
              </a:lnSpc>
              <a:buFont typeface="Wingdings" pitchFamily="2" charset="2"/>
              <a:buChar char="p"/>
            </a:pPr>
            <a:r>
              <a:rPr kumimoji="1" lang="zh-CN" altLang="en-US" dirty="0">
                <a:latin typeface="+mn-ea"/>
                <a:ea typeface="+mn-ea"/>
              </a:rPr>
              <a:t>否，换出时不必更新</a:t>
            </a:r>
            <a:endParaRPr kumimoji="1" lang="en-US" altLang="zh-CN" dirty="0">
              <a:latin typeface="+mn-ea"/>
              <a:ea typeface="+mn-ea"/>
            </a:endParaRPr>
          </a:p>
          <a:p>
            <a:pPr lvl="1"/>
            <a:endParaRPr kumimoji="1" lang="en-US" altLang="zh-CN" dirty="0">
              <a:latin typeface="+mn-ea"/>
              <a:ea typeface="+mn-ea"/>
            </a:endParaRPr>
          </a:p>
          <a:p>
            <a:pPr lvl="1"/>
            <a:endParaRPr kumimoji="1" lang="zh-CN" altLang="en-US" dirty="0">
              <a:latin typeface="+mn-ea"/>
              <a:ea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C091BD2-062A-9941-B789-9071AF559C82}"/>
              </a:ext>
            </a:extLst>
          </p:cNvPr>
          <p:cNvSpPr/>
          <p:nvPr/>
        </p:nvSpPr>
        <p:spPr>
          <a:xfrm>
            <a:off x="533400" y="4077072"/>
            <a:ext cx="8153400" cy="20682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041E52E-0CFC-3640-9D03-C373511558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674601"/>
              </p:ext>
            </p:extLst>
          </p:nvPr>
        </p:nvGraphicFramePr>
        <p:xfrm>
          <a:off x="915719" y="4542327"/>
          <a:ext cx="2504153" cy="568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9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8863"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页号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偏移量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2">
            <a:extLst>
              <a:ext uri="{FF2B5EF4-FFF2-40B4-BE49-F238E27FC236}">
                <a16:creationId xmlns:a16="http://schemas.microsoft.com/office/drawing/2014/main" id="{066B13C4-B482-AC4B-9B5A-34E30C1C6D59}"/>
              </a:ext>
            </a:extLst>
          </p:cNvPr>
          <p:cNvSpPr txBox="1"/>
          <p:nvPr/>
        </p:nvSpPr>
        <p:spPr>
          <a:xfrm>
            <a:off x="4132563" y="5516246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+mn-ea"/>
                <a:ea typeface="+mn-ea"/>
              </a:rPr>
              <a:t>分页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957B316-EF10-4044-A8E2-9E554C71F1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671459"/>
              </p:ext>
            </p:extLst>
          </p:nvPr>
        </p:nvGraphicFramePr>
        <p:xfrm>
          <a:off x="4125416" y="4549195"/>
          <a:ext cx="4408984" cy="561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40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88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1995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2400" dirty="0"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2400" dirty="0"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2400" dirty="0"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endParaRPr lang="zh-CN" altLang="en-US" sz="2400" dirty="0"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400" dirty="0"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其它控制位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400" dirty="0"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页框号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5">
            <a:extLst>
              <a:ext uri="{FF2B5EF4-FFF2-40B4-BE49-F238E27FC236}">
                <a16:creationId xmlns:a16="http://schemas.microsoft.com/office/drawing/2014/main" id="{7D06B6D8-1C7C-6E4A-8FB3-1608F2D86BA9}"/>
              </a:ext>
            </a:extLst>
          </p:cNvPr>
          <p:cNvSpPr txBox="1"/>
          <p:nvPr/>
        </p:nvSpPr>
        <p:spPr>
          <a:xfrm>
            <a:off x="4111552" y="421064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+mn-ea"/>
                <a:ea typeface="+mn-ea"/>
              </a:rPr>
              <a:t>页表项</a:t>
            </a:r>
          </a:p>
        </p:txBody>
      </p:sp>
      <p:sp>
        <p:nvSpPr>
          <p:cNvPr id="10" name="TextBox 17">
            <a:extLst>
              <a:ext uri="{FF2B5EF4-FFF2-40B4-BE49-F238E27FC236}">
                <a16:creationId xmlns:a16="http://schemas.microsoft.com/office/drawing/2014/main" id="{F9B3F0A3-8691-534D-B4C8-29A2BB042BB0}"/>
              </a:ext>
            </a:extLst>
          </p:cNvPr>
          <p:cNvSpPr txBox="1"/>
          <p:nvPr/>
        </p:nvSpPr>
        <p:spPr>
          <a:xfrm>
            <a:off x="870232" y="4163285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+mn-ea"/>
                <a:ea typeface="+mn-ea"/>
              </a:rPr>
              <a:t>虚拟地址</a:t>
            </a:r>
          </a:p>
        </p:txBody>
      </p:sp>
    </p:spTree>
    <p:extLst>
      <p:ext uri="{BB962C8B-B14F-4D97-AF65-F5344CB8AC3E}">
        <p14:creationId xmlns:p14="http://schemas.microsoft.com/office/powerpoint/2010/main" val="1274652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8A7575-45DA-B745-B772-A018850C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3.4.2</a:t>
            </a:r>
            <a:r>
              <a:rPr kumimoji="1" lang="zh-CN" altLang="en-US" dirty="0"/>
              <a:t> 分页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9B10AF-2CED-2040-A7C1-09143D560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04" y="1052736"/>
            <a:ext cx="3617869" cy="4186237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sz="2400" kern="0" dirty="0">
                <a:solidFill>
                  <a:schemeClr val="tx2"/>
                </a:solidFill>
                <a:latin typeface="+mn-lt"/>
                <a:cs typeface="+mn-cs"/>
              </a:rPr>
              <a:t>分页系统中的地址转换</a:t>
            </a:r>
            <a:endParaRPr lang="en-US" altLang="zh-CN" sz="2400" kern="0" dirty="0">
              <a:solidFill>
                <a:schemeClr val="tx2"/>
              </a:solidFill>
              <a:latin typeface="+mn-lt"/>
              <a:cs typeface="+mn-cs"/>
            </a:endParaRP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kumimoji="1" lang="zh-CN" altLang="en-US" sz="2000" dirty="0">
                <a:latin typeface="+mn-ea"/>
                <a:ea typeface="+mn-ea"/>
              </a:rPr>
              <a:t>页表位于内存</a:t>
            </a:r>
            <a:endParaRPr kumimoji="1" lang="en-US" altLang="zh-CN" sz="2000" dirty="0"/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kumimoji="1" lang="zh-CN" altLang="en-US" sz="2000" dirty="0">
                <a:latin typeface="+mn-ea"/>
                <a:ea typeface="+mn-ea"/>
              </a:rPr>
              <a:t>进程运行时，一个寄存器保存页表的起始地址</a:t>
            </a:r>
            <a:endParaRPr kumimoji="1" lang="en-US" altLang="zh-CN" sz="2000" dirty="0"/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kumimoji="1" lang="zh-CN" altLang="en-US" sz="2000" dirty="0">
                <a:latin typeface="+mn-ea"/>
                <a:ea typeface="+mn-ea"/>
              </a:rPr>
              <a:t>虚拟地址的页号用于检索页表，查找对应页框号</a:t>
            </a:r>
            <a:endParaRPr kumimoji="1" lang="en-US" altLang="zh-CN" sz="2000" dirty="0"/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kumimoji="1" lang="zh-CN" altLang="en-US" sz="2000" dirty="0">
                <a:latin typeface="+mn-ea"/>
                <a:ea typeface="+mn-ea"/>
              </a:rPr>
              <a:t>页框号与虚拟地址的偏移量结合起来形成物理地址</a:t>
            </a:r>
          </a:p>
        </p:txBody>
      </p:sp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800" y="1460340"/>
            <a:ext cx="5400675" cy="418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1508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E5CCB6-CF94-8B47-B663-D00B33D6C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10" y="1124744"/>
            <a:ext cx="8640960" cy="1850764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pPr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sz="2400" kern="0" dirty="0">
                <a:solidFill>
                  <a:schemeClr val="tx2"/>
                </a:solidFill>
                <a:latin typeface="+mn-lt"/>
                <a:cs typeface="+mn-cs"/>
              </a:rPr>
              <a:t>虚存分页系统地址转换示例</a:t>
            </a:r>
            <a:endParaRPr lang="en-US" altLang="zh-CN" sz="2400" kern="0" dirty="0">
              <a:solidFill>
                <a:schemeClr val="tx2"/>
              </a:solidFill>
              <a:latin typeface="+mn-lt"/>
              <a:cs typeface="+mn-cs"/>
            </a:endParaRPr>
          </a:p>
          <a:p>
            <a:pPr>
              <a:spcAft>
                <a:spcPct val="20000"/>
              </a:spcAft>
              <a:buNone/>
            </a:pPr>
            <a:r>
              <a:rPr lang="zh-CN" altLang="zh-CN" b="0" dirty="0">
                <a:latin typeface="+mn-ea"/>
              </a:rPr>
              <a:t>  </a:t>
            </a:r>
            <a:r>
              <a:rPr lang="en-US" altLang="zh-CN" b="0" dirty="0">
                <a:latin typeface="+mn-ea"/>
              </a:rPr>
              <a:t>    </a:t>
            </a:r>
            <a:r>
              <a:rPr lang="zh-CN" altLang="zh-CN" sz="2400" b="0" dirty="0">
                <a:latin typeface="+mn-ea"/>
              </a:rPr>
              <a:t>某虚拟存储器的用户编程空间共32个页面，每页为1KB，内存为16KB。假定某时刻一用户页表中已调入内存的页面对应的物理块号如下表：</a:t>
            </a:r>
            <a:endParaRPr lang="zh-CN" altLang="en-US" sz="2400" b="0" dirty="0">
              <a:latin typeface="+mn-ea"/>
            </a:endParaRPr>
          </a:p>
        </p:txBody>
      </p:sp>
      <p:graphicFrame>
        <p:nvGraphicFramePr>
          <p:cNvPr id="4" name="Group 67">
            <a:extLst>
              <a:ext uri="{FF2B5EF4-FFF2-40B4-BE49-F238E27FC236}">
                <a16:creationId xmlns:a16="http://schemas.microsoft.com/office/drawing/2014/main" id="{CF2C0C3C-BEF5-AC42-BAD0-3F1783AFD57F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3591272"/>
          <a:ext cx="3529013" cy="2286000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8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页号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物理块号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3E299F9-D03F-B34B-806D-B0198DD6085B}"/>
              </a:ext>
            </a:extLst>
          </p:cNvPr>
          <p:cNvSpPr txBox="1"/>
          <p:nvPr/>
        </p:nvSpPr>
        <p:spPr>
          <a:xfrm>
            <a:off x="5187528" y="3638649"/>
            <a:ext cx="3635425" cy="1077218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3200" dirty="0">
                <a:ln w="11430"/>
                <a:latin typeface="+mn-lt"/>
                <a:ea typeface="+mn-ea"/>
              </a:rPr>
              <a:t>则逻辑地址</a:t>
            </a:r>
            <a:r>
              <a:rPr kumimoji="0" lang="en-US" altLang="zh-CN" sz="3200" dirty="0">
                <a:ln w="11430"/>
                <a:latin typeface="+mn-lt"/>
                <a:ea typeface="+mn-ea"/>
              </a:rPr>
              <a:t>0A5C</a:t>
            </a:r>
            <a:r>
              <a:rPr kumimoji="0" lang="zh-CN" altLang="en-US" sz="3200" dirty="0">
                <a:ln w="11430"/>
                <a:latin typeface="+mn-lt"/>
                <a:ea typeface="+mn-ea"/>
              </a:rPr>
              <a:t>对应的物理地址为 ？</a:t>
            </a:r>
            <a:endParaRPr kumimoji="0" lang="en-US" altLang="zh-CN" sz="3200" dirty="0">
              <a:ln w="11430"/>
              <a:latin typeface="+mn-lt"/>
              <a:ea typeface="+mn-ea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5C7BF186-8C29-AC44-B314-9988D9482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3.4.2</a:t>
            </a:r>
            <a:r>
              <a:rPr kumimoji="1" lang="zh-CN" altLang="en-US" dirty="0"/>
              <a:t> 分页</a:t>
            </a:r>
          </a:p>
        </p:txBody>
      </p:sp>
    </p:spTree>
    <p:extLst>
      <p:ext uri="{BB962C8B-B14F-4D97-AF65-F5344CB8AC3E}">
        <p14:creationId xmlns:p14="http://schemas.microsoft.com/office/powerpoint/2010/main" val="1834720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0E7926-A8E7-764D-94E8-110D0FAD6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sz="2400" kern="0" dirty="0">
                <a:solidFill>
                  <a:schemeClr val="tx2"/>
                </a:solidFill>
                <a:latin typeface="+mn-lt"/>
                <a:cs typeface="+mn-cs"/>
              </a:rPr>
              <a:t>虚存分页系统地址转换示例</a:t>
            </a:r>
            <a:endParaRPr lang="en-US" altLang="zh-CN" sz="2400" kern="0" dirty="0">
              <a:solidFill>
                <a:schemeClr val="tx2"/>
              </a:solidFill>
              <a:latin typeface="+mn-lt"/>
              <a:cs typeface="+mn-cs"/>
            </a:endParaRPr>
          </a:p>
          <a:p>
            <a:pPr lvl="1">
              <a:spcAft>
                <a:spcPct val="20000"/>
              </a:spcAft>
              <a:buFont typeface="Wingdings" pitchFamily="2" charset="2"/>
              <a:buChar char="Ø"/>
            </a:pPr>
            <a:r>
              <a:rPr lang="en-US" altLang="zh-CN" dirty="0">
                <a:ea typeface="楷体_GB2312" pitchFamily="49" charset="-122"/>
              </a:rPr>
              <a:t>0A5C</a:t>
            </a:r>
            <a:r>
              <a:rPr lang="zh-CN" altLang="en-US" dirty="0">
                <a:ea typeface="楷体_GB2312" pitchFamily="49" charset="-122"/>
              </a:rPr>
              <a:t>＝</a:t>
            </a:r>
            <a:r>
              <a:rPr lang="en-US" altLang="zh-CN" dirty="0">
                <a:ea typeface="楷体_GB2312" pitchFamily="49" charset="-122"/>
              </a:rPr>
              <a:t>0000 10</a:t>
            </a:r>
            <a:r>
              <a:rPr lang="en-US" altLang="zh-CN" dirty="0">
                <a:solidFill>
                  <a:srgbClr val="FF0000"/>
                </a:solidFill>
                <a:ea typeface="楷体_GB2312" pitchFamily="49" charset="-122"/>
              </a:rPr>
              <a:t>10 0101 1100</a:t>
            </a:r>
          </a:p>
          <a:p>
            <a:pPr lvl="1">
              <a:spcAft>
                <a:spcPct val="20000"/>
              </a:spcAft>
              <a:buFont typeface="Wingdings" pitchFamily="2" charset="2"/>
              <a:buChar char="Ø"/>
            </a:pPr>
            <a:r>
              <a:rPr lang="zh-CN" altLang="en-US" dirty="0">
                <a:ea typeface="楷体_GB2312" pitchFamily="49" charset="-122"/>
              </a:rPr>
              <a:t>页号为</a:t>
            </a:r>
            <a:r>
              <a:rPr lang="en-US" altLang="zh-CN" dirty="0">
                <a:ea typeface="楷体_GB2312" pitchFamily="49" charset="-122"/>
              </a:rPr>
              <a:t>2</a:t>
            </a:r>
            <a:r>
              <a:rPr lang="zh-CN" altLang="en-US" dirty="0">
                <a:ea typeface="楷体_GB2312" pitchFamily="49" charset="-122"/>
              </a:rPr>
              <a:t>，对应块号为</a:t>
            </a:r>
            <a:r>
              <a:rPr lang="en-US" altLang="zh-CN" dirty="0">
                <a:ea typeface="楷体_GB2312" pitchFamily="49" charset="-122"/>
              </a:rPr>
              <a:t>4</a:t>
            </a:r>
            <a:r>
              <a:rPr lang="zh-CN" altLang="en-US" dirty="0">
                <a:ea typeface="楷体_GB2312" pitchFamily="49" charset="-122"/>
              </a:rPr>
              <a:t>，有：</a:t>
            </a:r>
          </a:p>
          <a:p>
            <a:pPr lvl="1">
              <a:spcAft>
                <a:spcPct val="20000"/>
              </a:spcAft>
              <a:buFont typeface="Wingdings" pitchFamily="2" charset="2"/>
              <a:buChar char="Ø"/>
            </a:pPr>
            <a:r>
              <a:rPr lang="zh-CN" altLang="en-US" dirty="0">
                <a:ea typeface="楷体_GB2312" pitchFamily="49" charset="-122"/>
              </a:rPr>
              <a:t>物理地址：</a:t>
            </a:r>
            <a:r>
              <a:rPr lang="en-US" altLang="zh-CN" dirty="0">
                <a:ea typeface="楷体_GB2312" pitchFamily="49" charset="-122"/>
              </a:rPr>
              <a:t>0001 00</a:t>
            </a:r>
            <a:r>
              <a:rPr lang="en-US" altLang="zh-CN" dirty="0">
                <a:solidFill>
                  <a:srgbClr val="FF0000"/>
                </a:solidFill>
                <a:ea typeface="楷体_GB2312" pitchFamily="49" charset="-122"/>
              </a:rPr>
              <a:t>10 0101 1100</a:t>
            </a:r>
          </a:p>
          <a:p>
            <a:pPr lvl="1">
              <a:spcAft>
                <a:spcPct val="20000"/>
              </a:spcAft>
              <a:buFont typeface="Wingdings" pitchFamily="2" charset="2"/>
              <a:buChar char="Ø"/>
            </a:pPr>
            <a:r>
              <a:rPr lang="zh-CN" altLang="en-US" dirty="0">
                <a:ea typeface="楷体_GB2312" pitchFamily="49" charset="-122"/>
              </a:rPr>
              <a:t>即：</a:t>
            </a:r>
            <a:r>
              <a:rPr lang="en-US" altLang="zh-CN" dirty="0">
                <a:ea typeface="楷体_GB2312" pitchFamily="49" charset="-122"/>
              </a:rPr>
              <a:t>125C</a:t>
            </a:r>
          </a:p>
          <a:p>
            <a:endParaRPr kumimoji="1" lang="zh-CN" altLang="en-US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AED4FE5A-C540-3345-811B-10259C1C7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3.4.2</a:t>
            </a:r>
            <a:r>
              <a:rPr kumimoji="1" lang="zh-CN" altLang="en-US" dirty="0"/>
              <a:t> 分页</a:t>
            </a:r>
          </a:p>
        </p:txBody>
      </p:sp>
    </p:spTree>
    <p:extLst>
      <p:ext uri="{BB962C8B-B14F-4D97-AF65-F5344CB8AC3E}">
        <p14:creationId xmlns:p14="http://schemas.microsoft.com/office/powerpoint/2010/main" val="1334670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130D39-0B17-B84C-8F70-BD6A86939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3.4.2</a:t>
            </a:r>
            <a:r>
              <a:rPr kumimoji="1" lang="zh-CN" altLang="en-US" dirty="0"/>
              <a:t> 分页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6436AF-D895-9343-B58A-B90078027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80728"/>
            <a:ext cx="8229600" cy="495300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sz="2400" kern="0" dirty="0">
                <a:solidFill>
                  <a:schemeClr val="tx2"/>
                </a:solidFill>
                <a:latin typeface="+mn-lt"/>
                <a:cs typeface="+mn-cs"/>
              </a:rPr>
              <a:t>庞大的页表组织</a:t>
            </a:r>
            <a:endParaRPr lang="en-US" altLang="zh-CN" sz="2400" kern="0" dirty="0">
              <a:solidFill>
                <a:schemeClr val="tx2"/>
              </a:solidFill>
              <a:latin typeface="+mn-lt"/>
              <a:cs typeface="+mn-cs"/>
            </a:endParaRPr>
          </a:p>
          <a:p>
            <a:pPr lvl="1">
              <a:lnSpc>
                <a:spcPct val="125000"/>
              </a:lnSpc>
              <a:buFont typeface="Wingdings" pitchFamily="2" charset="2"/>
              <a:buChar char="Ø"/>
            </a:pPr>
            <a:r>
              <a:rPr kumimoji="1" lang="zh-CN" altLang="en-US" b="0" dirty="0">
                <a:latin typeface="+mn-ea"/>
                <a:ea typeface="+mn-ea"/>
              </a:rPr>
              <a:t>每个进程一个页表，如果进程的逻辑地址空间大，则页表庞大</a:t>
            </a:r>
            <a:endParaRPr kumimoji="1" lang="en-US" altLang="zh-CN" b="0" dirty="0">
              <a:latin typeface="+mn-ea"/>
              <a:ea typeface="+mn-ea"/>
            </a:endParaRPr>
          </a:p>
          <a:p>
            <a:pPr lvl="2">
              <a:lnSpc>
                <a:spcPct val="125000"/>
              </a:lnSpc>
              <a:buFont typeface="Wingdings" pitchFamily="2" charset="2"/>
              <a:buChar char="p"/>
            </a:pPr>
            <a:r>
              <a:rPr kumimoji="1" lang="zh-CN" altLang="en-US" dirty="0">
                <a:latin typeface="+mn-ea"/>
                <a:ea typeface="+mn-ea"/>
              </a:rPr>
              <a:t>例如，在</a:t>
            </a:r>
            <a:r>
              <a:rPr kumimoji="1" lang="en-US" altLang="zh-CN" dirty="0">
                <a:latin typeface="+mn-ea"/>
                <a:ea typeface="+mn-ea"/>
              </a:rPr>
              <a:t>Vax</a:t>
            </a:r>
            <a:r>
              <a:rPr kumimoji="1" lang="zh-CN" altLang="en-US" dirty="0">
                <a:latin typeface="+mn-ea"/>
                <a:ea typeface="+mn-ea"/>
              </a:rPr>
              <a:t>机中，每个进程虚存空间可达</a:t>
            </a:r>
            <a:r>
              <a:rPr kumimoji="1" lang="en-US" altLang="zh-CN" dirty="0">
                <a:solidFill>
                  <a:srgbClr val="FF0000"/>
                </a:solidFill>
                <a:latin typeface="+mn-ea"/>
                <a:ea typeface="+mn-ea"/>
              </a:rPr>
              <a:t>2</a:t>
            </a:r>
            <a:r>
              <a:rPr kumimoji="1" lang="en-US" altLang="zh-CN" baseline="30000" dirty="0">
                <a:solidFill>
                  <a:srgbClr val="FF0000"/>
                </a:solidFill>
                <a:latin typeface="+mn-ea"/>
                <a:ea typeface="+mn-ea"/>
              </a:rPr>
              <a:t>31</a:t>
            </a:r>
            <a:r>
              <a:rPr kumimoji="1" lang="en-US" altLang="zh-CN" dirty="0">
                <a:solidFill>
                  <a:srgbClr val="FF0000"/>
                </a:solidFill>
                <a:latin typeface="+mn-ea"/>
                <a:ea typeface="+mn-ea"/>
              </a:rPr>
              <a:t>=2GB</a:t>
            </a:r>
            <a:r>
              <a:rPr kumimoji="1" lang="zh-CN" altLang="en-US" dirty="0">
                <a:latin typeface="+mn-ea"/>
                <a:ea typeface="+mn-ea"/>
              </a:rPr>
              <a:t>，若每个</a:t>
            </a:r>
            <a:r>
              <a:rPr kumimoji="1" lang="zh-CN" altLang="en-US" dirty="0">
                <a:solidFill>
                  <a:srgbClr val="FF0000"/>
                </a:solidFill>
                <a:latin typeface="+mn-ea"/>
                <a:ea typeface="+mn-ea"/>
              </a:rPr>
              <a:t>页大小</a:t>
            </a:r>
            <a:r>
              <a:rPr kumimoji="1" lang="en-US" altLang="zh-CN" dirty="0">
                <a:solidFill>
                  <a:srgbClr val="FF0000"/>
                </a:solidFill>
                <a:latin typeface="+mn-ea"/>
                <a:ea typeface="+mn-ea"/>
              </a:rPr>
              <a:t>2</a:t>
            </a:r>
            <a:r>
              <a:rPr kumimoji="1" lang="en-US" altLang="zh-CN" baseline="30000" dirty="0">
                <a:solidFill>
                  <a:srgbClr val="FF0000"/>
                </a:solidFill>
                <a:latin typeface="+mn-ea"/>
                <a:ea typeface="+mn-ea"/>
              </a:rPr>
              <a:t>9</a:t>
            </a:r>
            <a:r>
              <a:rPr kumimoji="1" lang="en-US" altLang="zh-CN" dirty="0">
                <a:solidFill>
                  <a:srgbClr val="FF0000"/>
                </a:solidFill>
                <a:latin typeface="+mn-ea"/>
                <a:ea typeface="+mn-ea"/>
              </a:rPr>
              <a:t>=512</a:t>
            </a:r>
            <a:r>
              <a:rPr kumimoji="1" lang="zh-CN" altLang="en-US" dirty="0">
                <a:solidFill>
                  <a:srgbClr val="FF0000"/>
                </a:solidFill>
                <a:latin typeface="+mn-ea"/>
                <a:ea typeface="+mn-ea"/>
              </a:rPr>
              <a:t>字节</a:t>
            </a:r>
            <a:r>
              <a:rPr kumimoji="1" lang="zh-CN" altLang="en-US" dirty="0">
                <a:latin typeface="+mn-ea"/>
                <a:ea typeface="+mn-ea"/>
              </a:rPr>
              <a:t>，则需要</a:t>
            </a:r>
            <a:r>
              <a:rPr kumimoji="1" lang="en-US" altLang="zh-CN" dirty="0">
                <a:solidFill>
                  <a:srgbClr val="FF0000"/>
                </a:solidFill>
                <a:latin typeface="+mn-ea"/>
                <a:ea typeface="+mn-ea"/>
              </a:rPr>
              <a:t>2</a:t>
            </a:r>
            <a:r>
              <a:rPr kumimoji="1" lang="en-US" altLang="zh-CN" baseline="30000" dirty="0">
                <a:solidFill>
                  <a:srgbClr val="FF0000"/>
                </a:solidFill>
                <a:latin typeface="+mn-ea"/>
                <a:ea typeface="+mn-ea"/>
              </a:rPr>
              <a:t>22</a:t>
            </a:r>
            <a:r>
              <a:rPr kumimoji="1" lang="zh-CN" altLang="en-US" dirty="0">
                <a:solidFill>
                  <a:srgbClr val="FF0000"/>
                </a:solidFill>
                <a:latin typeface="+mn-ea"/>
                <a:ea typeface="+mn-ea"/>
              </a:rPr>
              <a:t>个页表项</a:t>
            </a:r>
            <a:endParaRPr kumimoji="1" lang="en-US" altLang="zh-CN" b="0" dirty="0">
              <a:solidFill>
                <a:srgbClr val="FF0000"/>
              </a:solidFill>
              <a:latin typeface="+mn-ea"/>
              <a:ea typeface="+mn-ea"/>
            </a:endParaRPr>
          </a:p>
          <a:p>
            <a:pPr lvl="1">
              <a:lnSpc>
                <a:spcPct val="125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+mn-ea"/>
                <a:ea typeface="+mn-ea"/>
              </a:rPr>
              <a:t>大多数虚拟内存方案在虚存而非内存中保存页表</a:t>
            </a:r>
            <a:endParaRPr kumimoji="1" lang="en-US" altLang="zh-CN" dirty="0">
              <a:latin typeface="+mn-ea"/>
              <a:ea typeface="+mn-ea"/>
            </a:endParaRPr>
          </a:p>
          <a:p>
            <a:pPr lvl="2">
              <a:lnSpc>
                <a:spcPct val="125000"/>
              </a:lnSpc>
              <a:buFont typeface="Wingdings" pitchFamily="2" charset="2"/>
              <a:buChar char="p"/>
            </a:pPr>
            <a:r>
              <a:rPr kumimoji="1" lang="zh-CN" altLang="en-US" dirty="0">
                <a:latin typeface="+mn-ea"/>
                <a:ea typeface="+mn-ea"/>
              </a:rPr>
              <a:t>页表和其他页一样服从分页管理</a:t>
            </a:r>
            <a:endParaRPr kumimoji="1" lang="en-US" altLang="zh-CN" dirty="0">
              <a:latin typeface="+mn-ea"/>
              <a:ea typeface="+mn-ea"/>
            </a:endParaRPr>
          </a:p>
          <a:p>
            <a:pPr lvl="2">
              <a:lnSpc>
                <a:spcPct val="125000"/>
              </a:lnSpc>
              <a:buFont typeface="Wingdings" pitchFamily="2" charset="2"/>
              <a:buChar char="p"/>
            </a:pPr>
            <a:r>
              <a:rPr kumimoji="1" lang="zh-CN" altLang="en-US" b="0" dirty="0">
                <a:latin typeface="+mn-ea"/>
                <a:ea typeface="+mn-ea"/>
              </a:rPr>
              <a:t>进程运行时，它的页表至少一部分在内存，这部分包含正在运行页的页表项</a:t>
            </a:r>
            <a:endParaRPr kumimoji="1" lang="en-US" altLang="zh-CN" dirty="0"/>
          </a:p>
          <a:p>
            <a:pPr lvl="2">
              <a:lnSpc>
                <a:spcPct val="125000"/>
              </a:lnSpc>
            </a:pPr>
            <a:endParaRPr lang="zh-CN" altLang="en-US" sz="1800" dirty="0">
              <a:latin typeface="楷体_GB2312" pitchFamily="49" charset="-122"/>
              <a:ea typeface="楷体_GB2312" pitchFamily="49" charset="-122"/>
            </a:endParaRPr>
          </a:p>
          <a:p>
            <a:pPr marL="457200" lvl="1" indent="0">
              <a:spcAft>
                <a:spcPct val="10000"/>
              </a:spcAft>
              <a:buNone/>
            </a:pPr>
            <a:r>
              <a:rPr kumimoji="1" lang="zh-CN" altLang="en-US" sz="2800" b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那么，如何处理大页表的存储与检索呢？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3671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089770-0DB2-6D4B-BE4C-5F3558793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3.4.2</a:t>
            </a:r>
            <a:r>
              <a:rPr kumimoji="1" lang="zh-CN" altLang="en-US" dirty="0"/>
              <a:t> 分页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D0EA6D-2A52-3B46-8094-391D2888E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0728"/>
            <a:ext cx="8748464" cy="3816424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kern="0" dirty="0">
                <a:solidFill>
                  <a:schemeClr val="tx2"/>
                </a:solidFill>
                <a:latin typeface="+mn-lt"/>
                <a:cs typeface="+mn-cs"/>
              </a:rPr>
              <a:t>庞大页表的离散存储解决方案</a:t>
            </a:r>
            <a:r>
              <a:rPr lang="en-US" altLang="zh-CN" kern="0" dirty="0">
                <a:solidFill>
                  <a:schemeClr val="tx2"/>
                </a:solidFill>
                <a:latin typeface="+mn-lt"/>
                <a:cs typeface="+mn-cs"/>
              </a:rPr>
              <a:t>——</a:t>
            </a:r>
            <a:r>
              <a:rPr lang="zh-CN" altLang="en-US" kern="0" dirty="0">
                <a:solidFill>
                  <a:schemeClr val="tx2"/>
                </a:solidFill>
                <a:latin typeface="+mn-lt"/>
                <a:cs typeface="+mn-cs"/>
              </a:rPr>
              <a:t>多级页表</a:t>
            </a:r>
            <a:endParaRPr lang="en-US" altLang="zh-CN" kern="0" dirty="0">
              <a:solidFill>
                <a:schemeClr val="tx2"/>
              </a:solidFill>
              <a:latin typeface="+mn-lt"/>
              <a:cs typeface="+mn-cs"/>
            </a:endParaRPr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kern="0" dirty="0">
                <a:solidFill>
                  <a:schemeClr val="tx2"/>
                </a:solidFill>
                <a:latin typeface="+mn-lt"/>
                <a:cs typeface="+mn-cs"/>
              </a:rPr>
              <a:t>两级页表</a:t>
            </a:r>
            <a:endParaRPr lang="en-US" altLang="zh-CN" kern="0" dirty="0">
              <a:solidFill>
                <a:schemeClr val="tx2"/>
              </a:solidFill>
              <a:latin typeface="+mn-lt"/>
              <a:cs typeface="+mn-cs"/>
            </a:endParaRPr>
          </a:p>
          <a:p>
            <a:pPr lvl="1">
              <a:lnSpc>
                <a:spcPct val="125000"/>
              </a:lnSpc>
              <a:buFont typeface="Wingdings" pitchFamily="2" charset="2"/>
              <a:buChar char="Ø"/>
            </a:pPr>
            <a:r>
              <a:rPr lang="zh-CN" altLang="en-US" dirty="0">
                <a:latin typeface="+mn-ea"/>
              </a:rPr>
              <a:t>将页表进行分页，典型情况下，每页大小最大限制与进程分页大小一致，如</a:t>
            </a:r>
            <a:r>
              <a:rPr lang="en-US" altLang="zh-CN" dirty="0" err="1">
                <a:latin typeface="+mn-ea"/>
              </a:rPr>
              <a:t>pentium</a:t>
            </a:r>
            <a:r>
              <a:rPr lang="zh-CN" altLang="en-US" dirty="0">
                <a:latin typeface="+mn-ea"/>
              </a:rPr>
              <a:t>处理器</a:t>
            </a:r>
            <a:endParaRPr lang="en-US" altLang="zh-CN" dirty="0">
              <a:latin typeface="+mn-ea"/>
            </a:endParaRPr>
          </a:p>
          <a:p>
            <a:pPr lvl="1">
              <a:lnSpc>
                <a:spcPct val="125000"/>
              </a:lnSpc>
              <a:buFont typeface="Wingdings" pitchFamily="2" charset="2"/>
              <a:buChar char="Ø"/>
            </a:pPr>
            <a:r>
              <a:rPr lang="zh-CN" altLang="en-US" dirty="0">
                <a:latin typeface="+mn-ea"/>
              </a:rPr>
              <a:t>建立页目录，每项指向一页页表</a:t>
            </a:r>
            <a:endParaRPr lang="en-US" altLang="zh-CN" dirty="0">
              <a:latin typeface="+mn-ea"/>
            </a:endParaRPr>
          </a:p>
          <a:p>
            <a:pPr lvl="1">
              <a:lnSpc>
                <a:spcPct val="125000"/>
              </a:lnSpc>
              <a:buFont typeface="Wingdings" pitchFamily="2" charset="2"/>
              <a:buChar char="Ø"/>
            </a:pPr>
            <a:r>
              <a:rPr lang="zh-CN" altLang="en-US" dirty="0">
                <a:latin typeface="+mn-ea"/>
              </a:rPr>
              <a:t>如果页目录长度为</a:t>
            </a:r>
            <a:r>
              <a:rPr lang="en-US" altLang="zh-CN" dirty="0">
                <a:latin typeface="+mn-ea"/>
              </a:rPr>
              <a:t>X</a:t>
            </a:r>
            <a:r>
              <a:rPr lang="zh-CN" altLang="en-US" dirty="0">
                <a:latin typeface="+mn-ea"/>
              </a:rPr>
              <a:t>，一个页表的包含的页表项数为</a:t>
            </a:r>
            <a:r>
              <a:rPr lang="en-US" altLang="zh-CN" dirty="0">
                <a:latin typeface="+mn-ea"/>
              </a:rPr>
              <a:t>Y</a:t>
            </a:r>
            <a:r>
              <a:rPr lang="zh-CN" altLang="en-US" dirty="0">
                <a:latin typeface="+mn-ea"/>
              </a:rPr>
              <a:t>，则一个进程可以有</a:t>
            </a:r>
            <a:r>
              <a:rPr lang="en-US" altLang="zh-CN" dirty="0">
                <a:latin typeface="+mn-ea"/>
              </a:rPr>
              <a:t>XY</a:t>
            </a:r>
            <a:r>
              <a:rPr lang="zh-CN" altLang="en-US" dirty="0">
                <a:latin typeface="+mn-ea"/>
              </a:rPr>
              <a:t>页。</a:t>
            </a:r>
            <a:endParaRPr lang="en-US" altLang="zh-CN" dirty="0">
              <a:latin typeface="+mn-ea"/>
            </a:endParaRPr>
          </a:p>
          <a:p>
            <a:pPr lvl="1"/>
            <a:endParaRPr lang="en-US" altLang="zh-CN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03838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977751-15C1-5F40-BDDA-71C64019B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第三章 存储管理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CD58EBDD-72B8-5540-B796-224C2B80B4F7}"/>
              </a:ext>
            </a:extLst>
          </p:cNvPr>
          <p:cNvGraphicFramePr/>
          <p:nvPr/>
        </p:nvGraphicFramePr>
        <p:xfrm>
          <a:off x="1691680" y="1340768"/>
          <a:ext cx="5760640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5918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7C37A3-52E4-9746-8E15-E2BA5C844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680" y="129133"/>
            <a:ext cx="7162800" cy="563563"/>
          </a:xfrm>
        </p:spPr>
        <p:txBody>
          <a:bodyPr/>
          <a:lstStyle/>
          <a:p>
            <a:r>
              <a:rPr kumimoji="1" lang="en-US" altLang="zh-CN" dirty="0"/>
              <a:t>3.4.2</a:t>
            </a:r>
            <a:r>
              <a:rPr kumimoji="1" lang="zh-CN" altLang="en-US" dirty="0"/>
              <a:t> 分页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88621F-245B-7240-832E-0CBEAD958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320" y="692696"/>
            <a:ext cx="9148320" cy="2376264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pPr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kern="0" dirty="0">
                <a:solidFill>
                  <a:schemeClr val="tx2"/>
                </a:solidFill>
                <a:latin typeface="+mn-lt"/>
                <a:cs typeface="+mn-cs"/>
              </a:rPr>
              <a:t>32</a:t>
            </a:r>
            <a:r>
              <a:rPr lang="zh-CN" altLang="en-US" kern="0" dirty="0">
                <a:solidFill>
                  <a:schemeClr val="tx2"/>
                </a:solidFill>
                <a:latin typeface="+mn-lt"/>
                <a:cs typeface="+mn-cs"/>
              </a:rPr>
              <a:t>位地址的两级页表</a:t>
            </a:r>
            <a:endParaRPr lang="en-US" altLang="zh-CN" kern="0" dirty="0">
              <a:solidFill>
                <a:schemeClr val="tx2"/>
              </a:solidFill>
              <a:latin typeface="+mn-lt"/>
              <a:cs typeface="+mn-cs"/>
            </a:endParaRPr>
          </a:p>
          <a:p>
            <a:pPr lvl="1">
              <a:lnSpc>
                <a:spcPct val="125000"/>
              </a:lnSpc>
              <a:buFont typeface="Wingdings" pitchFamily="2" charset="2"/>
              <a:buChar char="Ø"/>
            </a:pPr>
            <a:r>
              <a:rPr kumimoji="1" lang="zh-CN" altLang="en-US" sz="2000" dirty="0">
                <a:latin typeface="+mn-ea"/>
                <a:ea typeface="+mn-ea"/>
              </a:rPr>
              <a:t>页尺寸</a:t>
            </a:r>
            <a:r>
              <a:rPr kumimoji="1" lang="en-US" altLang="zh-CN" sz="2000" dirty="0">
                <a:latin typeface="+mn-ea"/>
                <a:ea typeface="+mn-ea"/>
              </a:rPr>
              <a:t>4KB</a:t>
            </a:r>
            <a:r>
              <a:rPr kumimoji="1" lang="zh-CN" altLang="en-US" sz="2000" dirty="0">
                <a:latin typeface="+mn-ea"/>
                <a:ea typeface="+mn-ea"/>
              </a:rPr>
              <a:t>（</a:t>
            </a:r>
            <a:r>
              <a:rPr kumimoji="1" lang="en-US" altLang="zh-CN" sz="2000" dirty="0">
                <a:latin typeface="+mn-ea"/>
                <a:ea typeface="+mn-ea"/>
              </a:rPr>
              <a:t>2</a:t>
            </a:r>
            <a:r>
              <a:rPr kumimoji="1" lang="en-US" altLang="zh-CN" sz="2000" baseline="30000" dirty="0">
                <a:latin typeface="+mn-ea"/>
                <a:ea typeface="+mn-ea"/>
              </a:rPr>
              <a:t>12</a:t>
            </a:r>
            <a:r>
              <a:rPr kumimoji="1" lang="zh-CN" altLang="en-US" sz="2000" dirty="0">
                <a:latin typeface="+mn-ea"/>
                <a:ea typeface="+mn-ea"/>
              </a:rPr>
              <a:t>），</a:t>
            </a:r>
            <a:r>
              <a:rPr kumimoji="1" lang="en-US" altLang="zh-CN" sz="2000" dirty="0">
                <a:latin typeface="+mn-ea"/>
                <a:ea typeface="+mn-ea"/>
              </a:rPr>
              <a:t>4G</a:t>
            </a:r>
            <a:r>
              <a:rPr kumimoji="1" lang="zh-CN" altLang="en-US" sz="2000" dirty="0">
                <a:latin typeface="+mn-ea"/>
                <a:ea typeface="+mn-ea"/>
              </a:rPr>
              <a:t>的虚拟地址空间</a:t>
            </a:r>
            <a:r>
              <a:rPr kumimoji="1" lang="en-US" altLang="zh-CN" sz="2000" dirty="0">
                <a:latin typeface="+mn-ea"/>
                <a:ea typeface="+mn-ea"/>
              </a:rPr>
              <a:t>(</a:t>
            </a:r>
            <a:r>
              <a:rPr kumimoji="1" lang="zh-CN" altLang="en-US" sz="2000" dirty="0">
                <a:latin typeface="+mn-ea"/>
                <a:ea typeface="+mn-ea"/>
              </a:rPr>
              <a:t>用户地址空间</a:t>
            </a:r>
            <a:r>
              <a:rPr kumimoji="1" lang="en-US" altLang="zh-CN" sz="2000" dirty="0">
                <a:latin typeface="+mn-ea"/>
                <a:ea typeface="+mn-ea"/>
              </a:rPr>
              <a:t>)</a:t>
            </a:r>
            <a:r>
              <a:rPr kumimoji="1" lang="zh-CN" altLang="en-US" sz="2000" dirty="0">
                <a:latin typeface="+mn-ea"/>
                <a:ea typeface="+mn-ea"/>
              </a:rPr>
              <a:t>由</a:t>
            </a:r>
            <a:r>
              <a:rPr kumimoji="1" lang="en-US" altLang="zh-CN" sz="2000" dirty="0">
                <a:latin typeface="+mn-ea"/>
                <a:ea typeface="+mn-ea"/>
              </a:rPr>
              <a:t>2</a:t>
            </a:r>
            <a:r>
              <a:rPr kumimoji="1" lang="en-US" altLang="zh-CN" sz="2000" baseline="30000" dirty="0">
                <a:latin typeface="+mn-ea"/>
                <a:ea typeface="+mn-ea"/>
              </a:rPr>
              <a:t>20</a:t>
            </a:r>
            <a:r>
              <a:rPr kumimoji="1" lang="zh-CN" altLang="en-US" sz="2000" dirty="0">
                <a:latin typeface="+mn-ea"/>
                <a:ea typeface="+mn-ea"/>
              </a:rPr>
              <a:t>页组成</a:t>
            </a:r>
            <a:endParaRPr kumimoji="1" lang="en-US" altLang="zh-CN" sz="2000" dirty="0">
              <a:latin typeface="+mn-ea"/>
              <a:ea typeface="+mn-ea"/>
            </a:endParaRPr>
          </a:p>
          <a:p>
            <a:pPr lvl="1">
              <a:lnSpc>
                <a:spcPct val="125000"/>
              </a:lnSpc>
              <a:buFont typeface="Wingdings" pitchFamily="2" charset="2"/>
              <a:buChar char="Ø"/>
            </a:pPr>
            <a:r>
              <a:rPr kumimoji="1" lang="zh-CN" altLang="en-US" sz="2000" dirty="0">
                <a:latin typeface="+mn-ea"/>
                <a:ea typeface="+mn-ea"/>
              </a:rPr>
              <a:t>每个页表项</a:t>
            </a:r>
            <a:r>
              <a:rPr kumimoji="1" lang="en-US" altLang="zh-CN" sz="2000" dirty="0">
                <a:latin typeface="+mn-ea"/>
                <a:ea typeface="+mn-ea"/>
              </a:rPr>
              <a:t>4</a:t>
            </a:r>
            <a:r>
              <a:rPr kumimoji="1" lang="zh-CN" altLang="en-US" sz="2000" dirty="0">
                <a:latin typeface="+mn-ea"/>
                <a:ea typeface="+mn-ea"/>
              </a:rPr>
              <a:t>字节，页表大小总共需要</a:t>
            </a:r>
            <a:r>
              <a:rPr kumimoji="1" lang="en-US" altLang="zh-CN" sz="2000" dirty="0">
                <a:latin typeface="+mn-ea"/>
                <a:ea typeface="+mn-ea"/>
              </a:rPr>
              <a:t>4</a:t>
            </a:r>
            <a:r>
              <a:rPr kumimoji="1" lang="en-US" altLang="zh-CN" sz="1800" dirty="0">
                <a:latin typeface="+mn-ea"/>
              </a:rPr>
              <a:t>MB</a:t>
            </a:r>
            <a:r>
              <a:rPr kumimoji="1" lang="en-US" altLang="zh-CN" sz="2000" dirty="0"/>
              <a:t>(2</a:t>
            </a:r>
            <a:r>
              <a:rPr kumimoji="1" lang="en-US" altLang="zh-CN" sz="2000" baseline="30000" dirty="0"/>
              <a:t>22</a:t>
            </a:r>
            <a:r>
              <a:rPr kumimoji="1" lang="en-US" altLang="zh-CN" sz="2000" dirty="0"/>
              <a:t>)</a:t>
            </a:r>
            <a:endParaRPr kumimoji="1" lang="en-US" altLang="zh-CN" sz="2000" dirty="0">
              <a:latin typeface="+mn-ea"/>
              <a:ea typeface="+mn-ea"/>
            </a:endParaRPr>
          </a:p>
          <a:p>
            <a:pPr lvl="1">
              <a:lnSpc>
                <a:spcPct val="125000"/>
              </a:lnSpc>
              <a:buFont typeface="Wingdings" pitchFamily="2" charset="2"/>
              <a:buChar char="Ø"/>
            </a:pPr>
            <a:r>
              <a:rPr kumimoji="1" lang="zh-CN" altLang="en-US" sz="2000" dirty="0">
                <a:latin typeface="+mn-ea"/>
                <a:ea typeface="+mn-ea"/>
              </a:rPr>
              <a:t>巨大页表空间需</a:t>
            </a:r>
            <a:r>
              <a:rPr kumimoji="1" lang="en-US" altLang="zh-CN" sz="2000" dirty="0">
                <a:latin typeface="+mn-ea"/>
                <a:ea typeface="+mn-ea"/>
              </a:rPr>
              <a:t>2</a:t>
            </a:r>
            <a:r>
              <a:rPr kumimoji="1" lang="en-US" altLang="zh-CN" sz="2000" baseline="30000" dirty="0">
                <a:latin typeface="+mn-ea"/>
                <a:ea typeface="+mn-ea"/>
              </a:rPr>
              <a:t>10</a:t>
            </a:r>
            <a:r>
              <a:rPr kumimoji="1" lang="zh-CN" altLang="en-US" sz="2000" dirty="0">
                <a:latin typeface="+mn-ea"/>
                <a:ea typeface="+mn-ea"/>
              </a:rPr>
              <a:t>页存储，因此可保留在虚存中，并建立根页表来索引</a:t>
            </a:r>
            <a:endParaRPr kumimoji="1" lang="en-US" altLang="zh-CN" sz="2000" dirty="0">
              <a:latin typeface="+mn-ea"/>
              <a:ea typeface="+mn-ea"/>
            </a:endParaRPr>
          </a:p>
          <a:p>
            <a:pPr lvl="1">
              <a:lnSpc>
                <a:spcPct val="125000"/>
              </a:lnSpc>
              <a:buFont typeface="Wingdings" pitchFamily="2" charset="2"/>
              <a:buChar char="Ø"/>
            </a:pPr>
            <a:r>
              <a:rPr kumimoji="1" lang="zh-CN" altLang="en-US" sz="2000" dirty="0">
                <a:latin typeface="+mn-ea"/>
                <a:ea typeface="+mn-ea"/>
              </a:rPr>
              <a:t>根页表包含</a:t>
            </a:r>
            <a:r>
              <a:rPr kumimoji="1" lang="en-US" altLang="zh-CN" sz="2000" dirty="0">
                <a:latin typeface="+mn-ea"/>
                <a:ea typeface="+mn-ea"/>
              </a:rPr>
              <a:t>2</a:t>
            </a:r>
            <a:r>
              <a:rPr kumimoji="1" lang="en-US" altLang="zh-CN" sz="2000" baseline="30000" dirty="0">
                <a:latin typeface="+mn-ea"/>
                <a:ea typeface="+mn-ea"/>
              </a:rPr>
              <a:t>10</a:t>
            </a:r>
            <a:r>
              <a:rPr kumimoji="1" lang="zh-CN" altLang="en-US" sz="2000" baseline="30000" dirty="0">
                <a:latin typeface="+mn-ea"/>
                <a:ea typeface="+mn-ea"/>
              </a:rPr>
              <a:t>个</a:t>
            </a:r>
            <a:r>
              <a:rPr kumimoji="1" lang="zh-CN" altLang="en-US" sz="2000" dirty="0">
                <a:latin typeface="+mn-ea"/>
                <a:ea typeface="+mn-ea"/>
              </a:rPr>
              <a:t>页表项，占用</a:t>
            </a:r>
            <a:r>
              <a:rPr kumimoji="1" lang="en-US" altLang="zh-CN" sz="2000" dirty="0">
                <a:latin typeface="+mn-ea"/>
                <a:ea typeface="+mn-ea"/>
              </a:rPr>
              <a:t>4KB</a:t>
            </a:r>
            <a:r>
              <a:rPr kumimoji="1" lang="zh-CN" altLang="en-US" sz="2000" dirty="0">
                <a:latin typeface="+mn-ea"/>
                <a:ea typeface="+mn-ea"/>
              </a:rPr>
              <a:t>内存</a:t>
            </a:r>
            <a:endParaRPr kumimoji="1" lang="zh-CN" altLang="en-US" dirty="0">
              <a:latin typeface="+mn-ea"/>
              <a:ea typeface="+mn-ea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A36C379-1390-3543-804D-F057BF6DEBB5}"/>
              </a:ext>
            </a:extLst>
          </p:cNvPr>
          <p:cNvSpPr txBox="1">
            <a:spLocks/>
          </p:cNvSpPr>
          <p:nvPr/>
        </p:nvSpPr>
        <p:spPr bwMode="auto">
          <a:xfrm>
            <a:off x="3491880" y="5926601"/>
            <a:ext cx="2264333" cy="31071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kumimoji="1" lang="zh-CN" altLang="en-US" sz="1800" kern="0" dirty="0">
                <a:solidFill>
                  <a:schemeClr val="tx1"/>
                </a:solidFill>
              </a:rPr>
              <a:t>图</a:t>
            </a:r>
            <a:r>
              <a:rPr kumimoji="1" lang="en-US" altLang="zh-CN" sz="1800" kern="0" dirty="0">
                <a:solidFill>
                  <a:schemeClr val="tx1"/>
                </a:solidFill>
              </a:rPr>
              <a:t>8.3</a:t>
            </a:r>
            <a:r>
              <a:rPr kumimoji="1" lang="zh-CN" altLang="en-US" sz="1800" kern="0" dirty="0">
                <a:solidFill>
                  <a:schemeClr val="tx1"/>
                </a:solidFill>
              </a:rPr>
              <a:t> 两级层次页表</a:t>
            </a:r>
          </a:p>
        </p:txBody>
      </p:sp>
      <p:pic>
        <p:nvPicPr>
          <p:cNvPr id="1003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06" y="3241582"/>
            <a:ext cx="8669655" cy="2726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4130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E07E96E3-7AF7-4830-9891-3762C7259030}"/>
              </a:ext>
            </a:extLst>
          </p:cNvPr>
          <p:cNvSpPr txBox="1">
            <a:spLocks/>
          </p:cNvSpPr>
          <p:nvPr/>
        </p:nvSpPr>
        <p:spPr bwMode="auto">
          <a:xfrm>
            <a:off x="0" y="2519459"/>
            <a:ext cx="9144000" cy="433854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914400" lvl="1" indent="-457200">
              <a:spcAft>
                <a:spcPct val="10000"/>
              </a:spcAft>
              <a:buFont typeface="Wingdings" pitchFamily="2" charset="2"/>
              <a:buNone/>
            </a:pPr>
            <a:endParaRPr kumimoji="0" lang="en-US" altLang="zh-CN" sz="2800" kern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D777EC4-49DB-6344-B51A-5C6524E94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3.4.2</a:t>
            </a:r>
            <a:r>
              <a:rPr kumimoji="1" lang="zh-CN" altLang="en-US" dirty="0"/>
              <a:t> 分页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B16E4E-A686-954A-AC08-C5B11244E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7200" y="980728"/>
            <a:ext cx="8229600" cy="576064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sz="2400" kern="0" dirty="0">
                <a:solidFill>
                  <a:schemeClr val="tx2"/>
                </a:solidFill>
                <a:latin typeface="+mn-lt"/>
                <a:cs typeface="+mn-cs"/>
              </a:rPr>
              <a:t>两级分页的逻辑地址结构</a:t>
            </a:r>
            <a:endParaRPr lang="en-US" altLang="zh-CN" sz="2400" kern="0" dirty="0">
              <a:solidFill>
                <a:schemeClr val="tx2"/>
              </a:solidFill>
              <a:latin typeface="+mn-lt"/>
              <a:cs typeface="+mn-cs"/>
            </a:endParaRPr>
          </a:p>
          <a:p>
            <a:endParaRPr kumimoji="1" lang="en-US" altLang="zh-CN" sz="2400" dirty="0"/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sz="2400" kern="0" dirty="0">
                <a:solidFill>
                  <a:schemeClr val="tx2"/>
                </a:solidFill>
                <a:latin typeface="+mn-lt"/>
                <a:cs typeface="+mn-cs"/>
              </a:rPr>
              <a:t>32</a:t>
            </a:r>
            <a:r>
              <a:rPr lang="zh-CN" altLang="en-US" sz="2400" kern="0" dirty="0">
                <a:solidFill>
                  <a:schemeClr val="tx2"/>
                </a:solidFill>
                <a:latin typeface="+mn-lt"/>
                <a:cs typeface="+mn-cs"/>
              </a:rPr>
              <a:t>位地址的两级页表地址映射示意（与图</a:t>
            </a:r>
            <a:r>
              <a:rPr lang="en-US" altLang="zh-CN" sz="2400" kern="0" dirty="0">
                <a:solidFill>
                  <a:schemeClr val="tx2"/>
                </a:solidFill>
                <a:latin typeface="+mn-lt"/>
                <a:cs typeface="+mn-cs"/>
              </a:rPr>
              <a:t>8.3</a:t>
            </a:r>
            <a:r>
              <a:rPr lang="zh-CN" altLang="en-US" sz="2400" kern="0" dirty="0">
                <a:solidFill>
                  <a:schemeClr val="tx2"/>
                </a:solidFill>
                <a:latin typeface="+mn-lt"/>
                <a:cs typeface="+mn-cs"/>
              </a:rPr>
              <a:t>对应）</a:t>
            </a:r>
          </a:p>
          <a:p>
            <a:endParaRPr kumimoji="1" lang="en-US" altLang="zh-CN" sz="2400" dirty="0">
              <a:latin typeface="+mn-ea"/>
            </a:endParaRPr>
          </a:p>
          <a:p>
            <a:endParaRPr kumimoji="1" lang="en-US" altLang="zh-CN" sz="2400" dirty="0">
              <a:latin typeface="+mn-ea"/>
            </a:endParaRPr>
          </a:p>
        </p:txBody>
      </p:sp>
      <p:graphicFrame>
        <p:nvGraphicFramePr>
          <p:cNvPr id="7" name="Group 4">
            <a:extLst>
              <a:ext uri="{FF2B5EF4-FFF2-40B4-BE49-F238E27FC236}">
                <a16:creationId xmlns:a16="http://schemas.microsoft.com/office/drawing/2014/main" id="{90F9BCEE-BFC6-7346-91DA-939C4DD14D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205061"/>
              </p:ext>
            </p:extLst>
          </p:nvPr>
        </p:nvGraphicFramePr>
        <p:xfrm>
          <a:off x="1115617" y="1548912"/>
          <a:ext cx="6192688" cy="367920"/>
        </p:xfrm>
        <a:graphic>
          <a:graphicData uri="http://schemas.openxmlformats.org/drawingml/2006/table">
            <a:tbl>
              <a:tblPr/>
              <a:tblGrid>
                <a:gridCol w="2952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6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4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3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页表页号（页目录号） 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页号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页内偏移地址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79497E2E-B303-4424-A6A2-E8C3C15BC5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0" y="2378812"/>
            <a:ext cx="7183834" cy="447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961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690984-0514-EC4B-9065-0E624065E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3.4.2</a:t>
            </a:r>
            <a:r>
              <a:rPr kumimoji="1" lang="zh-CN" altLang="en-US" dirty="0"/>
              <a:t> 分页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D04E07-3C58-2B45-8D63-6FBCD0E9F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6" y="908720"/>
            <a:ext cx="9136233" cy="288032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kern="0" dirty="0">
                <a:solidFill>
                  <a:schemeClr val="tx2"/>
                </a:solidFill>
                <a:latin typeface="+mn-lt"/>
                <a:cs typeface="+mn-cs"/>
              </a:rPr>
              <a:t>两级分页的逻辑地址结构</a:t>
            </a:r>
            <a:endParaRPr lang="en-US" altLang="zh-CN" kern="0" dirty="0">
              <a:solidFill>
                <a:schemeClr val="tx2"/>
              </a:solidFill>
              <a:latin typeface="+mn-lt"/>
              <a:cs typeface="+mn-cs"/>
            </a:endParaRPr>
          </a:p>
          <a:p>
            <a:pPr marL="0" indent="0">
              <a:lnSpc>
                <a:spcPct val="125000"/>
              </a:lnSpc>
              <a:buNone/>
            </a:pPr>
            <a:endParaRPr kumimoji="1" lang="en-US" altLang="zh-CN" dirty="0">
              <a:latin typeface="+mn-ea"/>
            </a:endParaRPr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kern="0" dirty="0">
                <a:solidFill>
                  <a:schemeClr val="tx2"/>
                </a:solidFill>
                <a:latin typeface="+mn-lt"/>
                <a:cs typeface="+mn-cs"/>
              </a:rPr>
              <a:t>两级分页中的地址转换</a:t>
            </a:r>
            <a:endParaRPr lang="en-US" altLang="zh-CN" kern="0" dirty="0">
              <a:solidFill>
                <a:schemeClr val="tx2"/>
              </a:solidFill>
              <a:latin typeface="+mn-lt"/>
              <a:cs typeface="+mn-cs"/>
            </a:endParaRPr>
          </a:p>
          <a:p>
            <a:pPr lvl="1">
              <a:lnSpc>
                <a:spcPct val="125000"/>
              </a:lnSpc>
              <a:buFont typeface="Wingdings" pitchFamily="2" charset="2"/>
              <a:buChar char="Ø"/>
            </a:pPr>
            <a:r>
              <a:rPr lang="zh-CN" altLang="en-US" dirty="0">
                <a:latin typeface="+mn-ea"/>
                <a:ea typeface="+mn-ea"/>
              </a:rPr>
              <a:t>虚拟地址（逻辑地址）结构中分离出根页表号（如前例虚拟地址前</a:t>
            </a:r>
            <a:r>
              <a:rPr lang="en-US" altLang="zh-CN" dirty="0">
                <a:latin typeface="+mn-ea"/>
                <a:ea typeface="+mn-ea"/>
              </a:rPr>
              <a:t>10</a:t>
            </a:r>
            <a:r>
              <a:rPr lang="zh-CN" altLang="en-US" dirty="0">
                <a:latin typeface="+mn-ea"/>
                <a:ea typeface="+mn-ea"/>
              </a:rPr>
              <a:t>位）</a:t>
            </a:r>
            <a:endParaRPr lang="en-US" altLang="zh-CN" dirty="0">
              <a:latin typeface="+mn-ea"/>
              <a:ea typeface="+mn-ea"/>
            </a:endParaRPr>
          </a:p>
          <a:p>
            <a:pPr lvl="1">
              <a:lnSpc>
                <a:spcPct val="125000"/>
              </a:lnSpc>
              <a:buFont typeface="Wingdings" pitchFamily="2" charset="2"/>
              <a:buChar char="Ø"/>
            </a:pPr>
            <a:r>
              <a:rPr lang="zh-CN" altLang="en-US" dirty="0">
                <a:latin typeface="+mn-ea"/>
                <a:ea typeface="+mn-ea"/>
              </a:rPr>
              <a:t>检索根页表，查找关于用户页的页表项</a:t>
            </a:r>
            <a:endParaRPr lang="en-US" altLang="zh-CN" dirty="0">
              <a:latin typeface="+mn-ea"/>
              <a:ea typeface="+mn-ea"/>
            </a:endParaRPr>
          </a:p>
          <a:p>
            <a:pPr marL="1771650" lvl="3" indent="-457200">
              <a:lnSpc>
                <a:spcPct val="125000"/>
              </a:lnSpc>
              <a:spcAft>
                <a:spcPct val="10000"/>
              </a:spcAft>
              <a:buFont typeface="Wingdings" pitchFamily="2" charset="2"/>
              <a:buChar char="p"/>
            </a:pPr>
            <a:r>
              <a:rPr lang="zh-CN" altLang="en-US" dirty="0">
                <a:latin typeface="+mn-ea"/>
                <a:ea typeface="+mn-ea"/>
              </a:rPr>
              <a:t>如果不在内存，产生一次缺页中断</a:t>
            </a:r>
            <a:endParaRPr lang="en-US" altLang="zh-CN" dirty="0">
              <a:latin typeface="+mn-ea"/>
              <a:ea typeface="+mn-ea"/>
            </a:endParaRPr>
          </a:p>
          <a:p>
            <a:pPr marL="1771650" lvl="3" indent="-457200">
              <a:lnSpc>
                <a:spcPct val="125000"/>
              </a:lnSpc>
              <a:spcAft>
                <a:spcPct val="10000"/>
              </a:spcAft>
              <a:buFont typeface="Wingdings" pitchFamily="2" charset="2"/>
              <a:buChar char="p"/>
            </a:pPr>
            <a:r>
              <a:rPr lang="zh-CN" altLang="en-US" dirty="0">
                <a:latin typeface="+mn-ea"/>
                <a:ea typeface="+mn-ea"/>
              </a:rPr>
              <a:t>若在内存，用虚拟地址中间页号（如前例虚拟地址中间</a:t>
            </a:r>
            <a:r>
              <a:rPr lang="en-US" altLang="zh-CN" dirty="0">
                <a:latin typeface="+mn-ea"/>
                <a:ea typeface="+mn-ea"/>
              </a:rPr>
              <a:t>10</a:t>
            </a:r>
            <a:r>
              <a:rPr lang="zh-CN" altLang="en-US" dirty="0">
                <a:latin typeface="+mn-ea"/>
                <a:ea typeface="+mn-ea"/>
              </a:rPr>
              <a:t>位）检索用户页表，查找对应的页表项</a:t>
            </a:r>
            <a:endParaRPr lang="en-US" altLang="zh-CN" dirty="0">
              <a:latin typeface="+mn-ea"/>
              <a:ea typeface="+mn-ea"/>
            </a:endParaRPr>
          </a:p>
          <a:p>
            <a:pPr lvl="1">
              <a:lnSpc>
                <a:spcPct val="125000"/>
              </a:lnSpc>
              <a:buFont typeface="Wingdings" pitchFamily="2" charset="2"/>
              <a:buChar char="Ø"/>
            </a:pPr>
            <a:r>
              <a:rPr lang="zh-CN" altLang="en-US" dirty="0">
                <a:latin typeface="+mn-ea"/>
                <a:ea typeface="+mn-ea"/>
              </a:rPr>
              <a:t>得到页框号，和页内偏移量一起形成物理地址</a:t>
            </a:r>
            <a:endParaRPr lang="en-US" altLang="zh-CN" dirty="0">
              <a:latin typeface="+mn-ea"/>
              <a:ea typeface="+mn-ea"/>
            </a:endParaRPr>
          </a:p>
          <a:p>
            <a:pPr marL="914400" lvl="1" indent="-457200">
              <a:spcAft>
                <a:spcPct val="10000"/>
              </a:spcAft>
              <a:buFont typeface="Wingdings" pitchFamily="2" charset="2"/>
              <a:buChar char="Ø"/>
            </a:pPr>
            <a:endParaRPr lang="zh-CN" altLang="en-US" dirty="0">
              <a:latin typeface="+mn-ea"/>
              <a:ea typeface="+mn-ea"/>
            </a:endParaRPr>
          </a:p>
          <a:p>
            <a:pPr marL="914400" lvl="1" indent="-457200">
              <a:spcAft>
                <a:spcPct val="10000"/>
              </a:spcAft>
              <a:buNone/>
            </a:pP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	</a:t>
            </a:r>
          </a:p>
          <a:p>
            <a:endParaRPr kumimoji="1" lang="en-US" altLang="zh-CN" dirty="0">
              <a:latin typeface="+mn-ea"/>
            </a:endParaRPr>
          </a:p>
          <a:p>
            <a:endParaRPr kumimoji="1" lang="zh-CN" altLang="en-US" dirty="0">
              <a:latin typeface="+mn-ea"/>
            </a:endParaRPr>
          </a:p>
        </p:txBody>
      </p:sp>
      <p:graphicFrame>
        <p:nvGraphicFramePr>
          <p:cNvPr id="8" name="Group 4">
            <a:extLst>
              <a:ext uri="{FF2B5EF4-FFF2-40B4-BE49-F238E27FC236}">
                <a16:creationId xmlns:a16="http://schemas.microsoft.com/office/drawing/2014/main" id="{B2D8776F-B52E-1C44-A396-5A59D3482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117678"/>
              </p:ext>
            </p:extLst>
          </p:nvPr>
        </p:nvGraphicFramePr>
        <p:xfrm>
          <a:off x="1331640" y="1645624"/>
          <a:ext cx="6192688" cy="398400"/>
        </p:xfrm>
        <a:graphic>
          <a:graphicData uri="http://schemas.openxmlformats.org/drawingml/2006/table">
            <a:tbl>
              <a:tblPr/>
              <a:tblGrid>
                <a:gridCol w="2064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4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4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页表页号 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页号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页内偏移地址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3105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690984-0514-EC4B-9065-0E624065E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3.4.2</a:t>
            </a:r>
            <a:r>
              <a:rPr kumimoji="1" lang="zh-CN" altLang="en-US" dirty="0"/>
              <a:t> 分页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D04E07-3C58-2B45-8D63-6FBCD0E9F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6" y="908720"/>
            <a:ext cx="9136233" cy="288032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kern="0" dirty="0">
                <a:solidFill>
                  <a:schemeClr val="tx2"/>
                </a:solidFill>
                <a:latin typeface="+mn-lt"/>
                <a:cs typeface="+mn-cs"/>
              </a:rPr>
              <a:t>二级页表地址转换示意图</a:t>
            </a:r>
            <a:endParaRPr lang="en-US" altLang="zh-CN" kern="0" dirty="0">
              <a:solidFill>
                <a:schemeClr val="tx2"/>
              </a:solidFill>
              <a:latin typeface="+mn-lt"/>
              <a:cs typeface="+mn-cs"/>
            </a:endParaRPr>
          </a:p>
          <a:p>
            <a:pPr marL="0" indent="0">
              <a:lnSpc>
                <a:spcPct val="125000"/>
              </a:lnSpc>
              <a:buNone/>
            </a:pPr>
            <a:endParaRPr kumimoji="1" lang="en-US" altLang="zh-CN" dirty="0">
              <a:latin typeface="+mn-ea"/>
            </a:endParaRPr>
          </a:p>
          <a:p>
            <a:pPr marL="914400" lvl="1" indent="-457200">
              <a:spcAft>
                <a:spcPct val="10000"/>
              </a:spcAft>
              <a:buFont typeface="Wingdings" pitchFamily="2" charset="2"/>
              <a:buChar char="Ø"/>
            </a:pPr>
            <a:endParaRPr lang="zh-CN" altLang="en-US" dirty="0">
              <a:latin typeface="+mn-ea"/>
              <a:ea typeface="+mn-ea"/>
            </a:endParaRPr>
          </a:p>
          <a:p>
            <a:pPr marL="914400" lvl="1" indent="-457200">
              <a:spcAft>
                <a:spcPct val="10000"/>
              </a:spcAft>
              <a:buNone/>
            </a:pP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	</a:t>
            </a:r>
          </a:p>
          <a:p>
            <a:endParaRPr kumimoji="1" lang="en-US" altLang="zh-CN" dirty="0">
              <a:latin typeface="+mn-ea"/>
            </a:endParaRPr>
          </a:p>
          <a:p>
            <a:endParaRPr kumimoji="1" lang="zh-CN" altLang="en-US" dirty="0">
              <a:latin typeface="+mn-e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91ADD9-4F24-4656-AB2C-93D356A73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40" y="1459572"/>
            <a:ext cx="7618095" cy="4777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94793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690984-0514-EC4B-9065-0E624065E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3.4.2</a:t>
            </a:r>
            <a:r>
              <a:rPr kumimoji="1" lang="zh-CN" altLang="en-US" dirty="0"/>
              <a:t> 分页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A0236B8-FB31-45D4-A5E3-805B31349BD5}"/>
              </a:ext>
            </a:extLst>
          </p:cNvPr>
          <p:cNvSpPr txBox="1">
            <a:spLocks/>
          </p:cNvSpPr>
          <p:nvPr/>
        </p:nvSpPr>
        <p:spPr bwMode="auto">
          <a:xfrm>
            <a:off x="-1266" y="1035767"/>
            <a:ext cx="9145266" cy="26812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sz="2400" kern="0" dirty="0"/>
              <a:t>二级页表示例</a:t>
            </a:r>
            <a:r>
              <a:rPr lang="en-US" altLang="zh-CN" sz="2400" kern="0" dirty="0"/>
              <a:t>1</a:t>
            </a:r>
            <a:endParaRPr lang="zh-CN" altLang="en-US" sz="2400" kern="0" dirty="0"/>
          </a:p>
          <a:p>
            <a:pPr marL="533400" indent="-533400">
              <a:spcAft>
                <a:spcPct val="10000"/>
              </a:spcAft>
              <a:buFont typeface="Wingdings" pitchFamily="2" charset="2"/>
              <a:buNone/>
            </a:pPr>
            <a:r>
              <a:rPr kumimoji="0" lang="zh-CN" altLang="en-US" sz="2400" b="0" kern="0" dirty="0"/>
              <a:t>                 </a:t>
            </a:r>
            <a:r>
              <a:rPr kumimoji="0" lang="zh-CN" altLang="en-US" sz="2400" b="0" kern="0" dirty="0">
                <a:solidFill>
                  <a:schemeClr val="tx1"/>
                </a:solidFill>
              </a:rPr>
              <a:t>某计算机采用二级页表的分页存储管理方式，按字节编址，页大小为</a:t>
            </a:r>
            <a:r>
              <a:rPr kumimoji="0" lang="en-US" altLang="zh-CN" sz="2400" b="0" kern="0" dirty="0">
                <a:solidFill>
                  <a:schemeClr val="tx1"/>
                </a:solidFill>
              </a:rPr>
              <a:t>2</a:t>
            </a:r>
            <a:r>
              <a:rPr kumimoji="0" lang="en-US" altLang="zh-CN" sz="2400" b="0" kern="0" baseline="30000" dirty="0">
                <a:solidFill>
                  <a:schemeClr val="tx1"/>
                </a:solidFill>
              </a:rPr>
              <a:t>10</a:t>
            </a:r>
            <a:r>
              <a:rPr kumimoji="0" lang="zh-CN" altLang="en-US" sz="2400" b="0" kern="0" dirty="0">
                <a:solidFill>
                  <a:schemeClr val="tx1"/>
                </a:solidFill>
              </a:rPr>
              <a:t>字节，页表项大小为</a:t>
            </a:r>
            <a:r>
              <a:rPr kumimoji="0" lang="en-US" altLang="zh-CN" sz="2400" b="0" kern="0" dirty="0">
                <a:solidFill>
                  <a:schemeClr val="tx1"/>
                </a:solidFill>
              </a:rPr>
              <a:t>2</a:t>
            </a:r>
            <a:r>
              <a:rPr kumimoji="0" lang="zh-CN" altLang="en-US" sz="2400" b="0" kern="0" dirty="0">
                <a:solidFill>
                  <a:schemeClr val="tx1"/>
                </a:solidFill>
              </a:rPr>
              <a:t>字节，逻辑地址结构为：</a:t>
            </a:r>
          </a:p>
          <a:p>
            <a:pPr marL="533400" indent="-533400">
              <a:spcAft>
                <a:spcPct val="10000"/>
              </a:spcAft>
              <a:buFont typeface="Wingdings" pitchFamily="2" charset="2"/>
              <a:buNone/>
            </a:pPr>
            <a:endParaRPr kumimoji="0" lang="en-US" altLang="zh-CN" sz="2400" b="0" kern="0" dirty="0"/>
          </a:p>
          <a:p>
            <a:pPr marL="533400" indent="-533400">
              <a:spcAft>
                <a:spcPct val="10000"/>
              </a:spcAft>
              <a:buFont typeface="Wingdings" pitchFamily="2" charset="2"/>
              <a:buNone/>
            </a:pPr>
            <a:r>
              <a:rPr kumimoji="0" lang="zh-CN" altLang="en-US" sz="2400" b="0" kern="0" dirty="0"/>
              <a:t>        逻辑地址空间大小为</a:t>
            </a:r>
            <a:r>
              <a:rPr kumimoji="0" lang="en-US" altLang="zh-CN" sz="2400" b="0" kern="0" dirty="0"/>
              <a:t>2</a:t>
            </a:r>
            <a:r>
              <a:rPr kumimoji="0" lang="en-US" altLang="zh-CN" sz="2400" b="0" kern="0" baseline="30000" dirty="0"/>
              <a:t>16</a:t>
            </a:r>
            <a:r>
              <a:rPr kumimoji="0" lang="zh-CN" altLang="en-US" sz="2400" b="0" kern="0" dirty="0"/>
              <a:t>页，则表示整个逻辑地址空间的页目录表中包含表项的个数至少是多少？</a:t>
            </a:r>
          </a:p>
          <a:p>
            <a:pPr marL="914400" lvl="1" indent="-457200">
              <a:spcAft>
                <a:spcPct val="10000"/>
              </a:spcAft>
              <a:buFont typeface="Wingdings" pitchFamily="2" charset="2"/>
              <a:buNone/>
            </a:pPr>
            <a:endParaRPr kumimoji="0" lang="en-US" altLang="zh-CN" kern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n-ea"/>
            </a:endParaRPr>
          </a:p>
        </p:txBody>
      </p:sp>
      <p:graphicFrame>
        <p:nvGraphicFramePr>
          <p:cNvPr id="7" name="Group 16">
            <a:extLst>
              <a:ext uri="{FF2B5EF4-FFF2-40B4-BE49-F238E27FC236}">
                <a16:creationId xmlns:a16="http://schemas.microsoft.com/office/drawing/2014/main" id="{F008D524-2EC1-4190-B496-257E4A8E57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335222"/>
              </p:ext>
            </p:extLst>
          </p:nvPr>
        </p:nvGraphicFramePr>
        <p:xfrm>
          <a:off x="935198" y="2420888"/>
          <a:ext cx="7272337" cy="398400"/>
        </p:xfrm>
        <a:graphic>
          <a:graphicData uri="http://schemas.openxmlformats.org/drawingml/2006/table">
            <a:tbl>
              <a:tblPr/>
              <a:tblGrid>
                <a:gridCol w="2424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4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4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5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页目录号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页号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页内偏移量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 Box 26">
            <a:extLst>
              <a:ext uri="{FF2B5EF4-FFF2-40B4-BE49-F238E27FC236}">
                <a16:creationId xmlns:a16="http://schemas.microsoft.com/office/drawing/2014/main" id="{0BD596A4-59DA-4693-92B4-82F8A3696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760" y="4293096"/>
            <a:ext cx="4321249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</a:rPr>
              <a:t>128</a:t>
            </a:r>
          </a:p>
          <a:p>
            <a:pPr algn="ctr"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</a:rPr>
              <a:t>( 2</a:t>
            </a:r>
            <a:r>
              <a:rPr lang="en-US" altLang="zh-CN" b="1" baseline="30000" dirty="0">
                <a:solidFill>
                  <a:srgbClr val="FF0000"/>
                </a:solidFill>
              </a:rPr>
              <a:t>16</a:t>
            </a:r>
            <a:r>
              <a:rPr lang="en-US" altLang="zh-CN" b="1" dirty="0">
                <a:solidFill>
                  <a:srgbClr val="FF0000"/>
                </a:solidFill>
              </a:rPr>
              <a:t>/(2</a:t>
            </a:r>
            <a:r>
              <a:rPr lang="en-US" altLang="zh-CN" b="1" baseline="30000" dirty="0">
                <a:solidFill>
                  <a:srgbClr val="FF0000"/>
                </a:solidFill>
              </a:rPr>
              <a:t>10</a:t>
            </a:r>
            <a:r>
              <a:rPr lang="en-US" altLang="zh-CN" b="1" dirty="0">
                <a:solidFill>
                  <a:srgbClr val="FF0000"/>
                </a:solidFill>
              </a:rPr>
              <a:t>/2)</a:t>
            </a:r>
            <a:r>
              <a:rPr lang="en-US" altLang="zh-CN" b="1" baseline="30000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6615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6704DC-69CE-2D42-81B0-F97D3AB1C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3.4.2</a:t>
            </a:r>
            <a:r>
              <a:rPr kumimoji="1" lang="zh-CN" altLang="en-US" dirty="0"/>
              <a:t> 分页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924A33-2274-764E-B178-DC7A17AAB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23794"/>
            <a:ext cx="9144000" cy="1453078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pPr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kern="0" dirty="0">
                <a:solidFill>
                  <a:schemeClr val="tx2"/>
                </a:solidFill>
                <a:latin typeface="+mn-lt"/>
                <a:cs typeface="+mn-cs"/>
              </a:rPr>
              <a:t>二级页表示例</a:t>
            </a:r>
            <a:r>
              <a:rPr lang="en-US" altLang="zh-CN" kern="0" dirty="0">
                <a:solidFill>
                  <a:schemeClr val="tx2"/>
                </a:solidFill>
                <a:latin typeface="+mn-lt"/>
                <a:cs typeface="+mn-cs"/>
              </a:rPr>
              <a:t>2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b="0" dirty="0"/>
              <a:t>80x86</a:t>
            </a:r>
            <a:r>
              <a:rPr lang="zh-CN" altLang="en-US" sz="2400" b="0" dirty="0"/>
              <a:t>硬件分页地址，</a:t>
            </a:r>
            <a:r>
              <a:rPr lang="en-US" altLang="zh-CN" sz="2400" b="0" dirty="0"/>
              <a:t>32</a:t>
            </a:r>
            <a:r>
              <a:rPr lang="zh-CN" altLang="en-US" sz="2400" b="0" dirty="0"/>
              <a:t>位逻辑地址空间、</a:t>
            </a:r>
            <a:r>
              <a:rPr lang="en-US" altLang="zh-CN" sz="2400" b="0" dirty="0"/>
              <a:t>4KB</a:t>
            </a:r>
            <a:r>
              <a:rPr lang="zh-CN" altLang="en-US" sz="2400" b="0" dirty="0"/>
              <a:t>页面、</a:t>
            </a:r>
            <a:r>
              <a:rPr lang="en-US" altLang="zh-CN" sz="2400" b="0" dirty="0"/>
              <a:t>4B</a:t>
            </a:r>
            <a:r>
              <a:rPr lang="zh-CN" altLang="en-US" sz="2400" b="0" dirty="0"/>
              <a:t>页表项，如何将逻辑地址</a:t>
            </a:r>
            <a:r>
              <a:rPr lang="en-US" altLang="zh-CN" sz="2400" dirty="0">
                <a:solidFill>
                  <a:srgbClr val="FF0000"/>
                </a:solidFill>
              </a:rPr>
              <a:t>0x20021406</a:t>
            </a:r>
            <a:r>
              <a:rPr lang="zh-CN" altLang="en-US" sz="2400" b="0" dirty="0"/>
              <a:t>转换为物理地址？</a:t>
            </a:r>
            <a:endParaRPr lang="en-US" altLang="zh-CN" sz="2400" b="0" dirty="0"/>
          </a:p>
          <a:p>
            <a:pPr marL="0" indent="0">
              <a:buNone/>
            </a:pPr>
            <a:endParaRPr lang="en-US" altLang="zh-CN" sz="2400" b="0" dirty="0"/>
          </a:p>
          <a:p>
            <a:pPr lvl="1"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Ø"/>
            </a:pPr>
            <a:r>
              <a:rPr lang="en-US" altLang="zh-CN" sz="2200" dirty="0">
                <a:latin typeface="+mn-lt"/>
                <a:ea typeface="+mn-ea"/>
              </a:rPr>
              <a:t> 0x20021406</a:t>
            </a:r>
            <a:r>
              <a:rPr lang="zh-CN" altLang="en-US" sz="2200" dirty="0">
                <a:latin typeface="+mn-lt"/>
                <a:ea typeface="+mn-ea"/>
              </a:rPr>
              <a:t>转化为二进制，并进行划分</a:t>
            </a:r>
            <a:endParaRPr lang="en-US" altLang="zh-CN" sz="2200" dirty="0">
              <a:latin typeface="+mn-lt"/>
              <a:ea typeface="+mn-ea"/>
            </a:endParaRPr>
          </a:p>
          <a:p>
            <a:pPr lvl="1">
              <a:spcBef>
                <a:spcPts val="0"/>
              </a:spcBef>
              <a:spcAft>
                <a:spcPts val="800"/>
              </a:spcAft>
              <a:buNone/>
            </a:pPr>
            <a:r>
              <a:rPr lang="en-US" altLang="zh-CN" sz="2200" dirty="0">
                <a:solidFill>
                  <a:srgbClr val="0070C0"/>
                </a:solidFill>
                <a:latin typeface="+mn-lt"/>
                <a:ea typeface="+mn-ea"/>
              </a:rPr>
              <a:t>      0010    0000    00</a:t>
            </a:r>
            <a:r>
              <a:rPr lang="en-US" altLang="zh-CN" sz="2200" dirty="0">
                <a:solidFill>
                  <a:srgbClr val="FF0000"/>
                </a:solidFill>
                <a:latin typeface="+mn-lt"/>
                <a:ea typeface="+mn-ea"/>
              </a:rPr>
              <a:t>00    0010    0001    </a:t>
            </a:r>
            <a:r>
              <a:rPr lang="en-US" altLang="zh-CN" sz="2200" dirty="0">
                <a:solidFill>
                  <a:srgbClr val="003300"/>
                </a:solidFill>
                <a:latin typeface="+mn-lt"/>
                <a:ea typeface="+mn-ea"/>
              </a:rPr>
              <a:t>0100    0000    0110</a:t>
            </a:r>
          </a:p>
          <a:p>
            <a:pPr lvl="1"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Ø"/>
            </a:pPr>
            <a:r>
              <a:rPr lang="zh-CN" altLang="en-US" sz="2200" dirty="0">
                <a:latin typeface="+mn-lt"/>
                <a:ea typeface="+mn-ea"/>
              </a:rPr>
              <a:t>顶级页表字段</a:t>
            </a:r>
            <a:endParaRPr lang="en-US" altLang="zh-CN" sz="2200" dirty="0">
              <a:latin typeface="+mn-lt"/>
              <a:ea typeface="+mn-ea"/>
            </a:endParaRPr>
          </a:p>
          <a:p>
            <a:pPr marL="457200" lvl="1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altLang="zh-CN" sz="2200" dirty="0">
                <a:latin typeface="+mn-lt"/>
                <a:ea typeface="+mn-ea"/>
              </a:rPr>
              <a:t>      0x80</a:t>
            </a:r>
            <a:r>
              <a:rPr lang="zh-CN" altLang="en-US" sz="2200" dirty="0">
                <a:latin typeface="+mn-lt"/>
                <a:ea typeface="+mn-ea"/>
              </a:rPr>
              <a:t>，用于选择顶级页表的第</a:t>
            </a:r>
            <a:r>
              <a:rPr lang="en-US" altLang="zh-CN" sz="2200" dirty="0">
                <a:latin typeface="+mn-lt"/>
                <a:ea typeface="+mn-ea"/>
              </a:rPr>
              <a:t>0x80</a:t>
            </a:r>
            <a:r>
              <a:rPr lang="zh-CN" altLang="en-US" sz="2200" dirty="0">
                <a:latin typeface="+mn-lt"/>
                <a:ea typeface="+mn-ea"/>
              </a:rPr>
              <a:t>表项，指向二级页表</a:t>
            </a:r>
            <a:endParaRPr lang="en-US" altLang="zh-CN" sz="2200" dirty="0">
              <a:latin typeface="+mn-lt"/>
              <a:ea typeface="+mn-ea"/>
            </a:endParaRPr>
          </a:p>
          <a:p>
            <a:pPr lvl="1"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Ø"/>
            </a:pPr>
            <a:r>
              <a:rPr lang="zh-CN" altLang="en-US" sz="2200" dirty="0">
                <a:latin typeface="+mn-lt"/>
                <a:ea typeface="+mn-ea"/>
              </a:rPr>
              <a:t>二级页表字段</a:t>
            </a:r>
            <a:endParaRPr lang="en-US" altLang="zh-CN" sz="2200" dirty="0">
              <a:latin typeface="+mn-lt"/>
              <a:ea typeface="+mn-ea"/>
            </a:endParaRPr>
          </a:p>
          <a:p>
            <a:pPr marL="457200" lvl="1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altLang="zh-CN" sz="2200" dirty="0">
                <a:latin typeface="+mn-lt"/>
                <a:ea typeface="+mn-ea"/>
              </a:rPr>
              <a:t>      0x21</a:t>
            </a:r>
            <a:r>
              <a:rPr lang="zh-CN" altLang="en-US" sz="2200" dirty="0">
                <a:latin typeface="+mn-lt"/>
                <a:ea typeface="+mn-ea"/>
              </a:rPr>
              <a:t>，用于选择二级页表的第</a:t>
            </a:r>
            <a:r>
              <a:rPr lang="en-US" altLang="zh-CN" sz="2200" dirty="0">
                <a:latin typeface="+mn-lt"/>
                <a:ea typeface="+mn-ea"/>
              </a:rPr>
              <a:t>0x21</a:t>
            </a:r>
            <a:r>
              <a:rPr lang="zh-CN" altLang="en-US" sz="2200" dirty="0">
                <a:latin typeface="+mn-lt"/>
                <a:ea typeface="+mn-ea"/>
              </a:rPr>
              <a:t>表项，指向逻辑地址所在页框</a:t>
            </a:r>
            <a:endParaRPr lang="en-US" altLang="zh-CN" sz="2200" dirty="0">
              <a:latin typeface="+mn-lt"/>
              <a:ea typeface="+mn-ea"/>
            </a:endParaRPr>
          </a:p>
          <a:p>
            <a:pPr lvl="1"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Ø"/>
            </a:pPr>
            <a:r>
              <a:rPr lang="zh-CN" altLang="en-US" sz="2200" dirty="0">
                <a:latin typeface="+mn-lt"/>
                <a:ea typeface="+mn-ea"/>
              </a:rPr>
              <a:t>页内偏移地址字段</a:t>
            </a:r>
            <a:endParaRPr lang="en-US" altLang="zh-CN" sz="2200" dirty="0">
              <a:latin typeface="+mn-lt"/>
              <a:ea typeface="+mn-ea"/>
            </a:endParaRPr>
          </a:p>
          <a:p>
            <a:pPr marL="457200" lvl="1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altLang="zh-CN" sz="2200" dirty="0">
                <a:latin typeface="+mn-lt"/>
                <a:ea typeface="+mn-ea"/>
              </a:rPr>
              <a:t>     0x406</a:t>
            </a:r>
            <a:r>
              <a:rPr lang="zh-CN" altLang="en-US" sz="2200" dirty="0">
                <a:latin typeface="+mn-lt"/>
                <a:ea typeface="+mn-ea"/>
              </a:rPr>
              <a:t>，逻辑地址在页框内的偏移量</a:t>
            </a:r>
          </a:p>
          <a:p>
            <a:endParaRPr kumimoji="1" lang="en-US" altLang="zh-CN" sz="2400" dirty="0"/>
          </a:p>
          <a:p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683491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78D089-3BC5-3948-8B58-91E1FC451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3.4.2</a:t>
            </a:r>
            <a:r>
              <a:rPr kumimoji="1" lang="zh-CN" altLang="en-US" dirty="0"/>
              <a:t> 分页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0E11FB-ABD8-B644-813E-AD3388EDD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04703"/>
            <a:ext cx="9144000" cy="1400161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pPr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kern="0" dirty="0">
                <a:solidFill>
                  <a:schemeClr val="tx2"/>
                </a:solidFill>
                <a:latin typeface="+mn-lt"/>
                <a:cs typeface="+mn-cs"/>
              </a:rPr>
              <a:t>二级页表地址转换示例</a:t>
            </a:r>
            <a:r>
              <a:rPr lang="en-US" altLang="zh-CN" kern="0" dirty="0">
                <a:solidFill>
                  <a:schemeClr val="tx2"/>
                </a:solidFill>
                <a:latin typeface="+mn-lt"/>
                <a:cs typeface="+mn-cs"/>
              </a:rPr>
              <a:t>3</a:t>
            </a:r>
            <a:endParaRPr lang="zh-CN" altLang="en-US" kern="0" dirty="0">
              <a:solidFill>
                <a:schemeClr val="tx2"/>
              </a:solidFill>
              <a:latin typeface="+mn-lt"/>
              <a:cs typeface="+mn-cs"/>
            </a:endParaRPr>
          </a:p>
          <a:p>
            <a:pPr marL="533400" indent="-533400">
              <a:lnSpc>
                <a:spcPct val="110000"/>
              </a:lnSpc>
              <a:spcAft>
                <a:spcPct val="10000"/>
              </a:spcAft>
              <a:buNone/>
            </a:pPr>
            <a:r>
              <a:rPr lang="en-US" altLang="zh-CN" sz="2400" b="0" dirty="0"/>
              <a:t>	32</a:t>
            </a:r>
            <a:r>
              <a:rPr lang="zh-CN" altLang="en-US" sz="2400" b="0" dirty="0"/>
              <a:t>位逻辑地址空间、</a:t>
            </a:r>
            <a:r>
              <a:rPr lang="en-US" altLang="zh-CN" sz="2400" b="0" dirty="0"/>
              <a:t>4KB</a:t>
            </a:r>
            <a:r>
              <a:rPr lang="zh-CN" altLang="en-US" sz="2400" b="0" dirty="0"/>
              <a:t>页面、</a:t>
            </a:r>
            <a:r>
              <a:rPr lang="en-US" altLang="zh-CN" sz="2400" b="0" dirty="0"/>
              <a:t>4B</a:t>
            </a:r>
            <a:r>
              <a:rPr lang="zh-CN" altLang="en-US" sz="2400" b="0" dirty="0"/>
              <a:t>页表项、求逻辑地址</a:t>
            </a:r>
            <a:r>
              <a:rPr lang="en-US" altLang="zh-CN" sz="2400" b="0" dirty="0"/>
              <a:t>4197721</a:t>
            </a:r>
            <a:r>
              <a:rPr lang="zh-CN" altLang="en-US" sz="2400" b="0" dirty="0"/>
              <a:t>的物理地址？</a:t>
            </a:r>
            <a:endParaRPr lang="en-US" altLang="zh-CN" sz="2400" b="0" dirty="0"/>
          </a:p>
          <a:p>
            <a:endParaRPr kumimoji="1" lang="en-US" altLang="zh-CN" sz="2400" dirty="0"/>
          </a:p>
        </p:txBody>
      </p:sp>
      <p:sp>
        <p:nvSpPr>
          <p:cNvPr id="4" name="Text Box 62">
            <a:extLst>
              <a:ext uri="{FF2B5EF4-FFF2-40B4-BE49-F238E27FC236}">
                <a16:creationId xmlns:a16="http://schemas.microsoft.com/office/drawing/2014/main" id="{00ED0A52-E482-254D-B2A9-F05C1EE60D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928" y="4818595"/>
            <a:ext cx="1443800" cy="354511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Times New Roman" pitchFamily="18" charset="0"/>
              </a:rPr>
              <a:t>二级页表：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  <a:cs typeface="宋体" pitchFamily="2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ECA7EFB-D363-7345-BCED-58BD76EBA6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145833"/>
              </p:ext>
            </p:extLst>
          </p:nvPr>
        </p:nvGraphicFramePr>
        <p:xfrm>
          <a:off x="3941763" y="2527136"/>
          <a:ext cx="1206301" cy="3566160"/>
        </p:xfrm>
        <a:graphic>
          <a:graphicData uri="http://schemas.openxmlformats.org/drawingml/2006/table">
            <a:tbl>
              <a:tblPr firstRow="1" firstCol="1" bandRow="1"/>
              <a:tblGrid>
                <a:gridCol w="12063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3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/>
                          <a:ea typeface="宋体"/>
                        </a:rPr>
                        <a:t>…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/>
                          <a:ea typeface="宋体"/>
                        </a:rPr>
                        <a:t>101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FFFFFF"/>
                      </a:fgClr>
                      <a:bgClr>
                        <a:srgbClr val="DDDDDD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0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/>
                          <a:ea typeface="宋体"/>
                        </a:rPr>
                        <a:t>202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FFFFFF"/>
                      </a:fgClr>
                      <a:bgClr>
                        <a:srgbClr val="DDDDDD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0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/>
                          <a:ea typeface="宋体"/>
                        </a:rPr>
                        <a:t>…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FFFFFF"/>
                      </a:fgClr>
                      <a:bgClr>
                        <a:srgbClr val="DDDDDD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0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/>
                          <a:ea typeface="宋体"/>
                        </a:rPr>
                        <a:t>303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0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/>
                          <a:ea typeface="宋体"/>
                        </a:rPr>
                        <a:t>404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/>
                          <a:ea typeface="宋体"/>
                        </a:rPr>
                        <a:t>…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0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/>
                          <a:ea typeface="宋体"/>
                        </a:rPr>
                        <a:t>505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60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/>
                          <a:ea typeface="宋体"/>
                        </a:rPr>
                        <a:t>606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60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/>
                          <a:ea typeface="宋体"/>
                        </a:rPr>
                        <a:t>…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60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/>
                          <a:ea typeface="宋体"/>
                        </a:rPr>
                        <a:t>707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60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/>
                          <a:ea typeface="宋体"/>
                        </a:rPr>
                        <a:t>808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60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/>
                          <a:ea typeface="宋体"/>
                        </a:rPr>
                        <a:t>…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5B91204-8C03-6949-A5C3-D977AF590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854990"/>
              </p:ext>
            </p:extLst>
          </p:nvPr>
        </p:nvGraphicFramePr>
        <p:xfrm>
          <a:off x="2125266" y="2510869"/>
          <a:ext cx="1620247" cy="3566160"/>
        </p:xfrm>
        <a:graphic>
          <a:graphicData uri="http://schemas.openxmlformats.org/drawingml/2006/table">
            <a:tbl>
              <a:tblPr firstRow="1" firstCol="1" bandRow="1"/>
              <a:tblGrid>
                <a:gridCol w="1620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9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n-ea"/>
                          <a:ea typeface="+mn-ea"/>
                        </a:rPr>
                        <a:t>页表项序号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9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/>
                          <a:ea typeface="宋体"/>
                        </a:rPr>
                        <a:t>                      0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9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/>
                          <a:ea typeface="宋体"/>
                        </a:rPr>
                        <a:t>                      1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indent="918210"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/>
                          <a:ea typeface="宋体"/>
                        </a:rPr>
                        <a:t>    …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9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/>
                          <a:ea typeface="宋体"/>
                        </a:rPr>
                        <a:t>                      0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89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/>
                          <a:ea typeface="宋体"/>
                        </a:rPr>
                        <a:t>                      1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8915">
                <a:tc>
                  <a:txBody>
                    <a:bodyPr/>
                    <a:lstStyle/>
                    <a:p>
                      <a:pPr indent="918210"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/>
                          <a:ea typeface="宋体"/>
                        </a:rPr>
                        <a:t>    …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8915">
                <a:tc>
                  <a:txBody>
                    <a:bodyPr/>
                    <a:lstStyle/>
                    <a:p>
                      <a:pPr indent="918210"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/>
                          <a:ea typeface="宋体"/>
                        </a:rPr>
                        <a:t>      0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indent="918210"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/>
                          <a:ea typeface="宋体"/>
                        </a:rPr>
                        <a:t>      1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8915">
                <a:tc>
                  <a:txBody>
                    <a:bodyPr/>
                    <a:lstStyle/>
                    <a:p>
                      <a:pPr indent="918210"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/>
                          <a:ea typeface="宋体"/>
                        </a:rPr>
                        <a:t>    …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8915">
                <a:tc>
                  <a:txBody>
                    <a:bodyPr/>
                    <a:lstStyle/>
                    <a:p>
                      <a:pPr indent="918210"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/>
                          <a:ea typeface="宋体"/>
                        </a:rPr>
                        <a:t>      0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8915">
                <a:tc>
                  <a:txBody>
                    <a:bodyPr/>
                    <a:lstStyle/>
                    <a:p>
                      <a:pPr indent="918210"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/>
                          <a:ea typeface="宋体"/>
                        </a:rPr>
                        <a:t>      1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pPr indent="918210"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/>
                          <a:ea typeface="宋体"/>
                        </a:rPr>
                        <a:t>    …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AutoShape 73">
            <a:extLst>
              <a:ext uri="{FF2B5EF4-FFF2-40B4-BE49-F238E27FC236}">
                <a16:creationId xmlns:a16="http://schemas.microsoft.com/office/drawing/2014/main" id="{878D343D-0EFB-7342-A370-133EF9FCE6AB}"/>
              </a:ext>
            </a:extLst>
          </p:cNvPr>
          <p:cNvSpPr>
            <a:spLocks/>
          </p:cNvSpPr>
          <p:nvPr/>
        </p:nvSpPr>
        <p:spPr bwMode="auto">
          <a:xfrm>
            <a:off x="5220072" y="2805593"/>
            <a:ext cx="210542" cy="828562"/>
          </a:xfrm>
          <a:prstGeom prst="rightBrace">
            <a:avLst>
              <a:gd name="adj1" fmla="val 29524"/>
              <a:gd name="adj2" fmla="val 50000"/>
            </a:avLst>
          </a:prstGeom>
          <a:noFill/>
          <a:ln w="15875">
            <a:solidFill>
              <a:srgbClr val="739CC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BBD5F0"/>
                    </a:gs>
                    <a:gs pos="100000">
                      <a:srgbClr val="9CBEE0"/>
                    </a:gs>
                  </a:gsLst>
                  <a:lin ang="5400000"/>
                </a:gra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文本框 2">
            <a:extLst>
              <a:ext uri="{FF2B5EF4-FFF2-40B4-BE49-F238E27FC236}">
                <a16:creationId xmlns:a16="http://schemas.microsoft.com/office/drawing/2014/main" id="{5B3BA8FE-7217-B549-909B-497CF77CC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8716" y="3012977"/>
            <a:ext cx="897732" cy="369332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Times New Roman" pitchFamily="18" charset="0"/>
              </a:rPr>
              <a:t>91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  <a:cs typeface="宋体" pitchFamily="2" charset="-122"/>
            </a:endParaRPr>
          </a:p>
        </p:txBody>
      </p:sp>
      <p:sp>
        <p:nvSpPr>
          <p:cNvPr id="9" name="Text Box 71">
            <a:extLst>
              <a:ext uri="{FF2B5EF4-FFF2-40B4-BE49-F238E27FC236}">
                <a16:creationId xmlns:a16="http://schemas.microsoft.com/office/drawing/2014/main" id="{0F9ADC39-7406-D44D-A262-9136CCDD8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3213" y="3849508"/>
            <a:ext cx="696119" cy="370458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Times New Roman" pitchFamily="18" charset="0"/>
              </a:rPr>
              <a:t>101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  <a:cs typeface="宋体" pitchFamily="2" charset="-122"/>
            </a:endParaRPr>
          </a:p>
        </p:txBody>
      </p:sp>
      <p:sp>
        <p:nvSpPr>
          <p:cNvPr id="10" name="Text Box 70">
            <a:extLst>
              <a:ext uri="{FF2B5EF4-FFF2-40B4-BE49-F238E27FC236}">
                <a16:creationId xmlns:a16="http://schemas.microsoft.com/office/drawing/2014/main" id="{ACE31B70-8E94-FC40-9BA6-59573098F6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1797" y="4687262"/>
            <a:ext cx="555625" cy="326718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Times New Roman" pitchFamily="18" charset="0"/>
              </a:rPr>
              <a:t>202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  <a:cs typeface="宋体" pitchFamily="2" charset="-122"/>
            </a:endParaRPr>
          </a:p>
        </p:txBody>
      </p:sp>
      <p:sp>
        <p:nvSpPr>
          <p:cNvPr id="11" name="Text Box 69">
            <a:extLst>
              <a:ext uri="{FF2B5EF4-FFF2-40B4-BE49-F238E27FC236}">
                <a16:creationId xmlns:a16="http://schemas.microsoft.com/office/drawing/2014/main" id="{D9E88ED6-E132-E64A-A487-A10B0E7B9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1769" y="5458489"/>
            <a:ext cx="600128" cy="432048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>
                <a:latin typeface="+mn-ea"/>
                <a:cs typeface="Times New Roman" pitchFamily="18" charset="0"/>
              </a:rPr>
              <a:t>9</a:t>
            </a: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Times New Roman" pitchFamily="18" charset="0"/>
              </a:rPr>
              <a:t>09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  <a:cs typeface="宋体" pitchFamily="2" charset="-122"/>
            </a:endParaRPr>
          </a:p>
        </p:txBody>
      </p:sp>
      <p:sp>
        <p:nvSpPr>
          <p:cNvPr id="12" name="AutoShape 68">
            <a:extLst>
              <a:ext uri="{FF2B5EF4-FFF2-40B4-BE49-F238E27FC236}">
                <a16:creationId xmlns:a16="http://schemas.microsoft.com/office/drawing/2014/main" id="{D666BD64-3796-8B4C-92F2-1F2E66983D8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950405" y="3239341"/>
            <a:ext cx="881074" cy="1362263"/>
          </a:xfrm>
          <a:prstGeom prst="straightConnector1">
            <a:avLst/>
          </a:prstGeom>
          <a:noFill/>
          <a:ln w="15875">
            <a:solidFill>
              <a:srgbClr val="739CC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latin typeface="+mn-ea"/>
              <a:ea typeface="+mn-ea"/>
            </a:endParaRPr>
          </a:p>
        </p:txBody>
      </p:sp>
      <p:sp>
        <p:nvSpPr>
          <p:cNvPr id="13" name="AutoShape 67">
            <a:extLst>
              <a:ext uri="{FF2B5EF4-FFF2-40B4-BE49-F238E27FC236}">
                <a16:creationId xmlns:a16="http://schemas.microsoft.com/office/drawing/2014/main" id="{F6DE40E1-108A-3A42-883F-E0BDFB1E243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95646" y="4054238"/>
            <a:ext cx="735832" cy="547367"/>
          </a:xfrm>
          <a:prstGeom prst="straightConnector1">
            <a:avLst/>
          </a:prstGeom>
          <a:noFill/>
          <a:ln w="15875">
            <a:solidFill>
              <a:srgbClr val="739CC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latin typeface="+mn-ea"/>
              <a:ea typeface="+mn-ea"/>
            </a:endParaRPr>
          </a:p>
        </p:txBody>
      </p:sp>
      <p:sp>
        <p:nvSpPr>
          <p:cNvPr id="14" name="AutoShape 66">
            <a:extLst>
              <a:ext uri="{FF2B5EF4-FFF2-40B4-BE49-F238E27FC236}">
                <a16:creationId xmlns:a16="http://schemas.microsoft.com/office/drawing/2014/main" id="{8CEDBB3F-4D9A-E34E-840B-8C6888467BE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55203" y="4601606"/>
            <a:ext cx="676276" cy="216989"/>
          </a:xfrm>
          <a:prstGeom prst="straightConnector1">
            <a:avLst/>
          </a:prstGeom>
          <a:noFill/>
          <a:ln w="15875">
            <a:solidFill>
              <a:srgbClr val="739CC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latin typeface="+mn-ea"/>
              <a:ea typeface="+mn-ea"/>
            </a:endParaRPr>
          </a:p>
        </p:txBody>
      </p:sp>
      <p:sp>
        <p:nvSpPr>
          <p:cNvPr id="15" name="AutoShape 65">
            <a:extLst>
              <a:ext uri="{FF2B5EF4-FFF2-40B4-BE49-F238E27FC236}">
                <a16:creationId xmlns:a16="http://schemas.microsoft.com/office/drawing/2014/main" id="{D4E8285C-B6FC-8041-8761-2E7CA76867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55203" y="4601606"/>
            <a:ext cx="676275" cy="1037377"/>
          </a:xfrm>
          <a:prstGeom prst="straightConnector1">
            <a:avLst/>
          </a:prstGeom>
          <a:noFill/>
          <a:ln w="15875">
            <a:solidFill>
              <a:srgbClr val="739CC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latin typeface="+mn-ea"/>
              <a:ea typeface="+mn-ea"/>
            </a:endParaRPr>
          </a:p>
        </p:txBody>
      </p:sp>
      <p:sp>
        <p:nvSpPr>
          <p:cNvPr id="16" name="Text Box 64">
            <a:extLst>
              <a:ext uri="{FF2B5EF4-FFF2-40B4-BE49-F238E27FC236}">
                <a16:creationId xmlns:a16="http://schemas.microsoft.com/office/drawing/2014/main" id="{DC588052-2218-EA4A-B9BA-E20022E08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7497" y="4394199"/>
            <a:ext cx="1349151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Times New Roman" pitchFamily="18" charset="0"/>
              </a:rPr>
              <a:t>物理块号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  <a:cs typeface="宋体" pitchFamily="2" charset="-122"/>
            </a:endParaRPr>
          </a:p>
        </p:txBody>
      </p:sp>
      <p:sp>
        <p:nvSpPr>
          <p:cNvPr id="17" name="Text Box 63" descr="浅色下对角线">
            <a:extLst>
              <a:ext uri="{FF2B5EF4-FFF2-40B4-BE49-F238E27FC236}">
                <a16:creationId xmlns:a16="http://schemas.microsoft.com/office/drawing/2014/main" id="{BC1C09B5-4A3F-BF4F-8E94-24EB6D099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764" y="5204782"/>
            <a:ext cx="1206301" cy="217562"/>
          </a:xfrm>
          <a:prstGeom prst="rect">
            <a:avLst/>
          </a:prstGeom>
          <a:pattFill prst="ltDnDiag">
            <a:fgClr>
              <a:srgbClr val="FFFF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  <a:cs typeface="宋体" pitchFamily="2" charset="-122"/>
            </a:endParaRPr>
          </a:p>
        </p:txBody>
      </p:sp>
      <p:sp>
        <p:nvSpPr>
          <p:cNvPr id="18" name="Text Box 61">
            <a:extLst>
              <a:ext uri="{FF2B5EF4-FFF2-40B4-BE49-F238E27FC236}">
                <a16:creationId xmlns:a16="http://schemas.microsoft.com/office/drawing/2014/main" id="{D8C85CA3-EA1C-B841-94BE-3F062D014A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38" y="3992007"/>
            <a:ext cx="1512168" cy="28575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Times New Roman" pitchFamily="18" charset="0"/>
              </a:rPr>
              <a:t>一级页表：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  <a:cs typeface="宋体" pitchFamily="2" charset="-122"/>
            </a:endParaRPr>
          </a:p>
        </p:txBody>
      </p:sp>
      <p:sp>
        <p:nvSpPr>
          <p:cNvPr id="19" name="Text Box 60" descr="浅色下对角线">
            <a:extLst>
              <a:ext uri="{FF2B5EF4-FFF2-40B4-BE49-F238E27FC236}">
                <a16:creationId xmlns:a16="http://schemas.microsoft.com/office/drawing/2014/main" id="{DAD328B1-A017-AD48-86AE-A799A25943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764" y="4350027"/>
            <a:ext cx="1206301" cy="251579"/>
          </a:xfrm>
          <a:prstGeom prst="rect">
            <a:avLst/>
          </a:prstGeom>
          <a:pattFill prst="ltDnDiag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  <a:cs typeface="宋体" pitchFamily="2" charset="-122"/>
            </a:endParaRPr>
          </a:p>
        </p:txBody>
      </p:sp>
      <p:sp>
        <p:nvSpPr>
          <p:cNvPr id="20" name="AutoShape 73">
            <a:extLst>
              <a:ext uri="{FF2B5EF4-FFF2-40B4-BE49-F238E27FC236}">
                <a16:creationId xmlns:a16="http://schemas.microsoft.com/office/drawing/2014/main" id="{3DF50CCC-BC48-984F-8534-85FF14916633}"/>
              </a:ext>
            </a:extLst>
          </p:cNvPr>
          <p:cNvSpPr>
            <a:spLocks/>
          </p:cNvSpPr>
          <p:nvPr/>
        </p:nvSpPr>
        <p:spPr bwMode="auto">
          <a:xfrm>
            <a:off x="5261084" y="3634155"/>
            <a:ext cx="169530" cy="823084"/>
          </a:xfrm>
          <a:prstGeom prst="rightBrace">
            <a:avLst>
              <a:gd name="adj1" fmla="val 29524"/>
              <a:gd name="adj2" fmla="val 50000"/>
            </a:avLst>
          </a:prstGeom>
          <a:noFill/>
          <a:ln w="15875">
            <a:solidFill>
              <a:srgbClr val="739CC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BBD5F0"/>
                    </a:gs>
                    <a:gs pos="100000">
                      <a:srgbClr val="9CBEE0"/>
                    </a:gs>
                  </a:gsLst>
                  <a:lin ang="5400000"/>
                </a:gra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1" name="AutoShape 73">
            <a:extLst>
              <a:ext uri="{FF2B5EF4-FFF2-40B4-BE49-F238E27FC236}">
                <a16:creationId xmlns:a16="http://schemas.microsoft.com/office/drawing/2014/main" id="{3F35E649-4B49-1641-99FB-B0FD69462121}"/>
              </a:ext>
            </a:extLst>
          </p:cNvPr>
          <p:cNvSpPr>
            <a:spLocks/>
          </p:cNvSpPr>
          <p:nvPr/>
        </p:nvSpPr>
        <p:spPr bwMode="auto">
          <a:xfrm>
            <a:off x="5276582" y="4457239"/>
            <a:ext cx="154032" cy="837202"/>
          </a:xfrm>
          <a:prstGeom prst="rightBrace">
            <a:avLst>
              <a:gd name="adj1" fmla="val 29524"/>
              <a:gd name="adj2" fmla="val 50000"/>
            </a:avLst>
          </a:prstGeom>
          <a:noFill/>
          <a:ln w="15875">
            <a:solidFill>
              <a:srgbClr val="739CC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BBD5F0"/>
                    </a:gs>
                    <a:gs pos="100000">
                      <a:srgbClr val="9CBEE0"/>
                    </a:gs>
                  </a:gsLst>
                  <a:lin ang="5400000"/>
                </a:gra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2" name="AutoShape 73">
            <a:extLst>
              <a:ext uri="{FF2B5EF4-FFF2-40B4-BE49-F238E27FC236}">
                <a16:creationId xmlns:a16="http://schemas.microsoft.com/office/drawing/2014/main" id="{335C423A-182E-6547-B987-1DBA3F5860C2}"/>
              </a:ext>
            </a:extLst>
          </p:cNvPr>
          <p:cNvSpPr>
            <a:spLocks/>
          </p:cNvSpPr>
          <p:nvPr/>
        </p:nvSpPr>
        <p:spPr bwMode="auto">
          <a:xfrm>
            <a:off x="5286598" y="5294440"/>
            <a:ext cx="144016" cy="798855"/>
          </a:xfrm>
          <a:prstGeom prst="rightBrace">
            <a:avLst>
              <a:gd name="adj1" fmla="val 29524"/>
              <a:gd name="adj2" fmla="val 50000"/>
            </a:avLst>
          </a:prstGeom>
          <a:noFill/>
          <a:ln w="15875">
            <a:solidFill>
              <a:srgbClr val="739CC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BBD5F0"/>
                    </a:gs>
                    <a:gs pos="100000">
                      <a:srgbClr val="9CBEE0"/>
                    </a:gs>
                  </a:gsLst>
                  <a:lin ang="5400000"/>
                </a:gra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77066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323D24-9D3A-D04C-AAB0-5D6AF9B81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124744"/>
            <a:ext cx="8640960" cy="495300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kern="0" dirty="0">
                <a:solidFill>
                  <a:schemeClr val="tx2"/>
                </a:solidFill>
                <a:latin typeface="+mn-lt"/>
                <a:cs typeface="+mn-cs"/>
              </a:rPr>
              <a:t>二级页表地址转换示例</a:t>
            </a:r>
            <a:r>
              <a:rPr lang="en-US" altLang="zh-CN" kern="0" dirty="0">
                <a:solidFill>
                  <a:schemeClr val="tx2"/>
                </a:solidFill>
                <a:latin typeface="+mn-lt"/>
                <a:cs typeface="+mn-cs"/>
              </a:rPr>
              <a:t>3</a:t>
            </a:r>
            <a:r>
              <a:rPr lang="zh-CN" altLang="en-US" kern="0" dirty="0">
                <a:solidFill>
                  <a:schemeClr val="tx2"/>
                </a:solidFill>
                <a:latin typeface="+mn-lt"/>
                <a:cs typeface="+mn-cs"/>
              </a:rPr>
              <a:t>（续）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Ø"/>
            </a:pPr>
            <a:r>
              <a:rPr lang="en-US" altLang="zh-CN" sz="2000" dirty="0">
                <a:latin typeface="+mn-lt"/>
                <a:ea typeface="+mn-ea"/>
              </a:rPr>
              <a:t>    4197721</a:t>
            </a:r>
            <a:r>
              <a:rPr lang="zh-CN" altLang="en-US" sz="2000" dirty="0">
                <a:latin typeface="+mn-lt"/>
                <a:ea typeface="+mn-ea"/>
              </a:rPr>
              <a:t>转化为二进制，并进行划分</a:t>
            </a:r>
            <a:endParaRPr lang="en-US" altLang="zh-CN" sz="2000" dirty="0">
              <a:latin typeface="+mn-lt"/>
              <a:ea typeface="+mn-ea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altLang="zh-CN" sz="2000" dirty="0">
                <a:solidFill>
                  <a:srgbClr val="0070C0"/>
                </a:solidFill>
                <a:latin typeface="+mn-lt"/>
                <a:ea typeface="+mn-ea"/>
              </a:rPr>
              <a:t>      01</a:t>
            </a:r>
            <a:r>
              <a:rPr lang="en-US" altLang="zh-CN" sz="2000" dirty="0">
                <a:solidFill>
                  <a:srgbClr val="FF0000"/>
                </a:solidFill>
                <a:latin typeface="+mn-lt"/>
                <a:ea typeface="+mn-ea"/>
              </a:rPr>
              <a:t>00    0000    0000</a:t>
            </a:r>
            <a:r>
              <a:rPr lang="en-US" altLang="zh-CN" sz="2000" dirty="0">
                <a:latin typeface="+mn-lt"/>
                <a:ea typeface="+mn-ea"/>
              </a:rPr>
              <a:t>    1101    0101    1001</a:t>
            </a:r>
            <a:endParaRPr lang="en-US" altLang="zh-CN" sz="2000" dirty="0">
              <a:solidFill>
                <a:srgbClr val="003300"/>
              </a:solidFill>
              <a:latin typeface="+mn-lt"/>
              <a:ea typeface="+mn-ea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Ø"/>
            </a:pPr>
            <a:r>
              <a:rPr lang="zh-CN" altLang="en-US" sz="2000" dirty="0">
                <a:latin typeface="+mn-lt"/>
                <a:ea typeface="+mn-ea"/>
              </a:rPr>
              <a:t>顶级页表字段</a:t>
            </a:r>
            <a:endParaRPr lang="en-US" altLang="zh-CN" sz="2000" dirty="0">
              <a:latin typeface="+mn-lt"/>
              <a:ea typeface="+mn-ea"/>
            </a:endParaRP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altLang="zh-CN" sz="2000" dirty="0">
                <a:latin typeface="+mn-lt"/>
                <a:ea typeface="+mn-ea"/>
              </a:rPr>
              <a:t>      (01)</a:t>
            </a:r>
            <a:r>
              <a:rPr lang="en-US" altLang="zh-CN" sz="2000" baseline="-25000" dirty="0">
                <a:latin typeface="+mn-lt"/>
                <a:ea typeface="+mn-ea"/>
              </a:rPr>
              <a:t>2</a:t>
            </a:r>
            <a:r>
              <a:rPr lang="zh-CN" altLang="en-US" sz="2000" dirty="0">
                <a:latin typeface="+mn-lt"/>
                <a:ea typeface="+mn-ea"/>
              </a:rPr>
              <a:t>，用于选择顶级页表的第</a:t>
            </a:r>
            <a:r>
              <a:rPr lang="en-US" altLang="zh-CN" sz="2000" dirty="0">
                <a:latin typeface="+mn-lt"/>
                <a:ea typeface="+mn-ea"/>
              </a:rPr>
              <a:t>1</a:t>
            </a:r>
            <a:r>
              <a:rPr lang="zh-CN" altLang="en-US" sz="2000" dirty="0">
                <a:latin typeface="+mn-lt"/>
                <a:ea typeface="+mn-ea"/>
              </a:rPr>
              <a:t>表项，指向二级页表</a:t>
            </a:r>
            <a:r>
              <a:rPr lang="en-US" altLang="zh-CN" sz="2000" dirty="0">
                <a:latin typeface="+mn-lt"/>
                <a:ea typeface="+mn-ea"/>
              </a:rPr>
              <a:t>202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Ø"/>
            </a:pPr>
            <a:r>
              <a:rPr lang="zh-CN" altLang="en-US" sz="2000" dirty="0">
                <a:latin typeface="+mn-lt"/>
                <a:ea typeface="+mn-ea"/>
              </a:rPr>
              <a:t>二级页表字段</a:t>
            </a:r>
            <a:endParaRPr lang="en-US" altLang="zh-CN" sz="2000" dirty="0">
              <a:latin typeface="+mn-lt"/>
              <a:ea typeface="+mn-ea"/>
            </a:endParaRP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altLang="zh-CN" sz="2000" dirty="0">
                <a:latin typeface="+mn-lt"/>
                <a:ea typeface="+mn-ea"/>
              </a:rPr>
              <a:t>      (0)</a:t>
            </a:r>
            <a:r>
              <a:rPr lang="en-US" altLang="zh-CN" sz="2000" baseline="-25000" dirty="0">
                <a:latin typeface="+mn-lt"/>
                <a:ea typeface="+mn-ea"/>
              </a:rPr>
              <a:t>2</a:t>
            </a:r>
            <a:r>
              <a:rPr lang="zh-CN" altLang="en-US" sz="2000" dirty="0">
                <a:latin typeface="+mn-lt"/>
                <a:ea typeface="+mn-ea"/>
              </a:rPr>
              <a:t>，用于选择二级页表的第</a:t>
            </a:r>
            <a:r>
              <a:rPr lang="en-US" altLang="zh-CN" sz="2000" dirty="0">
                <a:latin typeface="+mn-lt"/>
                <a:ea typeface="+mn-ea"/>
              </a:rPr>
              <a:t>0</a:t>
            </a:r>
            <a:r>
              <a:rPr lang="zh-CN" altLang="en-US" sz="2000" dirty="0">
                <a:latin typeface="+mn-lt"/>
                <a:ea typeface="+mn-ea"/>
              </a:rPr>
              <a:t>表项，指向逻辑地址所在页框</a:t>
            </a:r>
            <a:r>
              <a:rPr lang="en-US" altLang="zh-CN" sz="2000" dirty="0">
                <a:latin typeface="+mn-lt"/>
                <a:ea typeface="+mn-ea"/>
              </a:rPr>
              <a:t>(505)</a:t>
            </a:r>
            <a:r>
              <a:rPr lang="en-US" altLang="zh-CN" sz="2000" baseline="-25000" dirty="0">
                <a:latin typeface="+mn-lt"/>
                <a:ea typeface="+mn-ea"/>
              </a:rPr>
              <a:t>10</a:t>
            </a:r>
            <a:r>
              <a:rPr lang="en-US" altLang="zh-CN" sz="2000" dirty="0">
                <a:latin typeface="+mn-lt"/>
                <a:ea typeface="+mn-ea"/>
              </a:rPr>
              <a:t>  = (1 1111 1001)</a:t>
            </a:r>
            <a:r>
              <a:rPr lang="en-US" altLang="zh-CN" sz="2000" baseline="-25000" dirty="0">
                <a:latin typeface="+mn-lt"/>
                <a:ea typeface="+mn-ea"/>
              </a:rPr>
              <a:t>2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Ø"/>
            </a:pPr>
            <a:r>
              <a:rPr lang="zh-CN" altLang="en-US" sz="2000" dirty="0">
                <a:latin typeface="+mn-lt"/>
                <a:ea typeface="+mn-ea"/>
              </a:rPr>
              <a:t>页内偏移地址字段</a:t>
            </a:r>
            <a:endParaRPr lang="en-US" altLang="zh-CN" sz="2000" dirty="0">
              <a:latin typeface="+mn-lt"/>
              <a:ea typeface="+mn-ea"/>
            </a:endParaRP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zh-CN" altLang="en-US" sz="2000" dirty="0">
                <a:latin typeface="+mn-lt"/>
                <a:ea typeface="+mn-ea"/>
              </a:rPr>
              <a:t>    </a:t>
            </a:r>
            <a:r>
              <a:rPr lang="en-US" altLang="zh-CN" sz="2000" dirty="0">
                <a:latin typeface="+mn-lt"/>
                <a:ea typeface="+mn-ea"/>
              </a:rPr>
              <a:t>(1101 0101 1001)</a:t>
            </a:r>
            <a:r>
              <a:rPr lang="en-US" altLang="zh-CN" sz="2000" baseline="-25000" dirty="0">
                <a:latin typeface="+mn-lt"/>
                <a:ea typeface="+mn-ea"/>
              </a:rPr>
              <a:t>2</a:t>
            </a:r>
            <a:r>
              <a:rPr lang="zh-CN" altLang="en-US" sz="2000" dirty="0">
                <a:latin typeface="+mn-lt"/>
                <a:ea typeface="+mn-ea"/>
              </a:rPr>
              <a:t>逻辑地址在页框内的偏移量</a:t>
            </a:r>
            <a:endParaRPr lang="en-US" altLang="zh-CN" sz="2000" dirty="0">
              <a:latin typeface="+mn-lt"/>
              <a:ea typeface="+mn-ea"/>
            </a:endParaRP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zh-CN" altLang="en-US" sz="2000" dirty="0">
                <a:latin typeface="+mn-lt"/>
                <a:ea typeface="+mn-ea"/>
              </a:rPr>
              <a:t>物理地址：</a:t>
            </a:r>
            <a:r>
              <a:rPr lang="en-US" altLang="zh-CN" sz="2000" dirty="0">
                <a:latin typeface="+mn-lt"/>
                <a:ea typeface="+mn-ea"/>
              </a:rPr>
              <a:t> ( </a:t>
            </a:r>
            <a:r>
              <a:rPr lang="en-US" altLang="zh-CN" sz="2000" dirty="0">
                <a:solidFill>
                  <a:srgbClr val="FF0000"/>
                </a:solidFill>
                <a:latin typeface="+mn-lt"/>
                <a:ea typeface="+mn-ea"/>
              </a:rPr>
              <a:t>1 1111 1001</a:t>
            </a:r>
            <a:r>
              <a:rPr lang="en-US" altLang="zh-CN" sz="2000" dirty="0">
                <a:latin typeface="+mn-lt"/>
                <a:ea typeface="+mn-ea"/>
              </a:rPr>
              <a:t> 1101 0101 1001)</a:t>
            </a:r>
            <a:r>
              <a:rPr lang="en-US" altLang="zh-CN" sz="2000" baseline="-25000" dirty="0">
                <a:latin typeface="+mn-lt"/>
                <a:ea typeface="+mn-ea"/>
              </a:rPr>
              <a:t>2</a:t>
            </a:r>
            <a:r>
              <a:rPr lang="en-US" altLang="zh-CN" sz="2000" dirty="0">
                <a:latin typeface="+mn-lt"/>
                <a:ea typeface="+mn-ea"/>
              </a:rPr>
              <a:t>= ( 2071897)</a:t>
            </a:r>
            <a:r>
              <a:rPr lang="en-US" altLang="zh-CN" sz="2000" baseline="-25000" dirty="0">
                <a:latin typeface="+mn-lt"/>
                <a:ea typeface="+mn-ea"/>
              </a:rPr>
              <a:t>10</a:t>
            </a:r>
            <a:endParaRPr lang="zh-CN" altLang="en-US" sz="2000" baseline="-25000" dirty="0">
              <a:latin typeface="+mn-lt"/>
              <a:ea typeface="+mn-ea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DA2F3BA6-F4AC-4B97-8256-187C006A2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680" y="129133"/>
            <a:ext cx="7162800" cy="563563"/>
          </a:xfrm>
        </p:spPr>
        <p:txBody>
          <a:bodyPr/>
          <a:lstStyle/>
          <a:p>
            <a:r>
              <a:rPr kumimoji="1" lang="en-US" altLang="zh-CN" dirty="0"/>
              <a:t>3.4.2</a:t>
            </a:r>
            <a:r>
              <a:rPr kumimoji="1" lang="zh-CN" altLang="en-US" dirty="0"/>
              <a:t> 分页</a:t>
            </a:r>
          </a:p>
        </p:txBody>
      </p:sp>
    </p:spTree>
    <p:extLst>
      <p:ext uri="{BB962C8B-B14F-4D97-AF65-F5344CB8AC3E}">
        <p14:creationId xmlns:p14="http://schemas.microsoft.com/office/powerpoint/2010/main" val="13955444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ADF09CDB-8957-7B4A-B37F-05CB24C1375C}"/>
              </a:ext>
            </a:extLst>
          </p:cNvPr>
          <p:cNvSpPr txBox="1">
            <a:spLocks/>
          </p:cNvSpPr>
          <p:nvPr/>
        </p:nvSpPr>
        <p:spPr bwMode="auto">
          <a:xfrm>
            <a:off x="0" y="1052513"/>
            <a:ext cx="8821738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914400" lvl="1" indent="-457200">
              <a:spcAft>
                <a:spcPct val="10000"/>
              </a:spcAft>
              <a:buFont typeface="Wingdings" pitchFamily="2" charset="2"/>
              <a:buNone/>
            </a:pPr>
            <a:endParaRPr kumimoji="0" lang="en-US" altLang="zh-CN" sz="2800" kern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0142D1C-AE3A-6B47-A878-FD1CF2766BF5}"/>
              </a:ext>
            </a:extLst>
          </p:cNvPr>
          <p:cNvSpPr txBox="1">
            <a:spLocks/>
          </p:cNvSpPr>
          <p:nvPr/>
        </p:nvSpPr>
        <p:spPr>
          <a:xfrm>
            <a:off x="89335" y="1037877"/>
            <a:ext cx="8748464" cy="381642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kern="0" dirty="0"/>
              <a:t>多级页表</a:t>
            </a:r>
            <a:endParaRPr lang="en-US" altLang="zh-CN" kern="0" dirty="0"/>
          </a:p>
          <a:p>
            <a:pPr lvl="1" eaLnBrk="0" hangingPunct="0">
              <a:lnSpc>
                <a:spcPct val="125000"/>
              </a:lnSpc>
              <a:buClrTx/>
              <a:buFont typeface="Wingdings" pitchFamily="2" charset="2"/>
              <a:buChar char="Ø"/>
            </a:pPr>
            <a:r>
              <a:rPr lang="zh-CN" altLang="en-US" dirty="0">
                <a:latin typeface="+mn-ea"/>
                <a:ea typeface="+mn-ea"/>
                <a:cs typeface="Times New Roman" pitchFamily="18" charset="0"/>
              </a:rPr>
              <a:t>对于某些机器，二级页表也可能非常大</a:t>
            </a:r>
            <a:r>
              <a:rPr lang="en-US" altLang="zh-CN" dirty="0">
                <a:latin typeface="+mn-ea"/>
                <a:ea typeface="+mn-ea"/>
                <a:cs typeface="Times New Roman" pitchFamily="18" charset="0"/>
              </a:rPr>
              <a:t>:</a:t>
            </a:r>
          </a:p>
          <a:p>
            <a:pPr lvl="2">
              <a:lnSpc>
                <a:spcPct val="125000"/>
              </a:lnSpc>
              <a:buFont typeface="Wingdings" panose="05000000000000000000" pitchFamily="2" charset="2"/>
              <a:buChar char="ü"/>
            </a:pPr>
            <a:r>
              <a:rPr kumimoji="0" lang="zh-CN" altLang="en-US" kern="0" dirty="0">
                <a:latin typeface="+mn-lt"/>
                <a:ea typeface="+mn-ea"/>
              </a:rPr>
              <a:t>采用多级页表，对</a:t>
            </a:r>
            <a:r>
              <a:rPr kumimoji="0" lang="zh-CN" altLang="en-US" kern="0" dirty="0">
                <a:solidFill>
                  <a:srgbClr val="FF0000"/>
                </a:solidFill>
                <a:latin typeface="+mn-lt"/>
                <a:ea typeface="+mn-ea"/>
              </a:rPr>
              <a:t>外层页表再进行分页</a:t>
            </a:r>
            <a:r>
              <a:rPr kumimoji="0" lang="zh-CN" altLang="en-US" kern="0" dirty="0">
                <a:latin typeface="+mn-lt"/>
                <a:ea typeface="+mn-ea"/>
              </a:rPr>
              <a:t>，如三级页表</a:t>
            </a:r>
            <a:endParaRPr kumimoji="0" lang="en-US" altLang="zh-CN" kern="0" dirty="0">
              <a:latin typeface="+mn-lt"/>
              <a:ea typeface="+mn-ea"/>
            </a:endParaRPr>
          </a:p>
          <a:p>
            <a:pPr lvl="1" eaLnBrk="0" hangingPunct="0">
              <a:lnSpc>
                <a:spcPct val="125000"/>
              </a:lnSpc>
              <a:buClrTx/>
              <a:buFont typeface="Wingdings" pitchFamily="2" charset="2"/>
              <a:buChar char="Ø"/>
            </a:pPr>
            <a:r>
              <a:rPr lang="zh-CN" altLang="en-US" dirty="0">
                <a:latin typeface="+mn-ea"/>
                <a:ea typeface="+mn-ea"/>
                <a:cs typeface="Times New Roman" pitchFamily="18" charset="0"/>
              </a:rPr>
              <a:t>建立多级页表</a:t>
            </a:r>
            <a:endParaRPr lang="en-US" altLang="zh-CN" dirty="0">
              <a:latin typeface="+mn-ea"/>
              <a:ea typeface="+mn-ea"/>
              <a:cs typeface="Times New Roman" pitchFamily="18" charset="0"/>
            </a:endParaRPr>
          </a:p>
          <a:p>
            <a:pPr lvl="2">
              <a:lnSpc>
                <a:spcPct val="125000"/>
              </a:lnSpc>
              <a:buFont typeface="Wingdings" panose="05000000000000000000" pitchFamily="2" charset="2"/>
              <a:buChar char="ü"/>
            </a:pPr>
            <a:r>
              <a:rPr kumimoji="0" lang="zh-CN" altLang="en-US" kern="0" dirty="0">
                <a:latin typeface="+mn-lt"/>
                <a:ea typeface="+mn-ea"/>
              </a:rPr>
              <a:t>会增加额外的存储空间。</a:t>
            </a:r>
            <a:endParaRPr kumimoji="0" lang="en-US" altLang="zh-CN" kern="0" dirty="0">
              <a:latin typeface="+mn-lt"/>
              <a:ea typeface="+mn-ea"/>
            </a:endParaRPr>
          </a:p>
          <a:p>
            <a:pPr lvl="2">
              <a:lnSpc>
                <a:spcPct val="125000"/>
              </a:lnSpc>
              <a:buFont typeface="Wingdings" panose="05000000000000000000" pitchFamily="2" charset="2"/>
              <a:buChar char="ü"/>
            </a:pPr>
            <a:r>
              <a:rPr kumimoji="0" lang="zh-CN" altLang="en-US" kern="0" dirty="0">
                <a:latin typeface="+mn-lt"/>
                <a:ea typeface="+mn-ea"/>
              </a:rPr>
              <a:t>页表的级数越多，地址转换过程越</a:t>
            </a:r>
            <a:r>
              <a:rPr kumimoji="0" lang="zh-CN" altLang="en-US" kern="0" dirty="0">
                <a:solidFill>
                  <a:srgbClr val="FF0000"/>
                </a:solidFill>
                <a:latin typeface="+mn-lt"/>
                <a:ea typeface="+mn-ea"/>
              </a:rPr>
              <a:t>复杂</a:t>
            </a:r>
            <a:r>
              <a:rPr kumimoji="0" lang="zh-CN" altLang="en-US" kern="0" dirty="0">
                <a:latin typeface="+mn-lt"/>
                <a:ea typeface="+mn-ea"/>
              </a:rPr>
              <a:t>，转换的速度也越慢。</a:t>
            </a:r>
          </a:p>
          <a:p>
            <a:pPr marL="457200" lvl="1" indent="0">
              <a:buNone/>
            </a:pPr>
            <a:endParaRPr kumimoji="0" lang="en-US" altLang="zh-CN" kern="0" dirty="0">
              <a:latin typeface="+mn-lt"/>
              <a:ea typeface="+mn-ea"/>
            </a:endParaRPr>
          </a:p>
          <a:p>
            <a:pPr lvl="1"/>
            <a:endParaRPr kumimoji="0" lang="en-US" altLang="zh-CN" kern="0" dirty="0">
              <a:latin typeface="+mn-lt"/>
              <a:ea typeface="+mn-ea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CF42B5F4-2821-43D1-BC8E-EC1D39A8F667}"/>
              </a:ext>
            </a:extLst>
          </p:cNvPr>
          <p:cNvSpPr txBox="1">
            <a:spLocks/>
          </p:cNvSpPr>
          <p:nvPr/>
        </p:nvSpPr>
        <p:spPr>
          <a:xfrm>
            <a:off x="967680" y="129133"/>
            <a:ext cx="7162800" cy="56356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kumimoji="1" lang="en-US" altLang="zh-CN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3.4.2</a:t>
            </a:r>
            <a:r>
              <a:rPr kumimoji="1" lang="zh-CN" altLang="en-US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 分页</a:t>
            </a:r>
          </a:p>
        </p:txBody>
      </p:sp>
    </p:spTree>
    <p:extLst>
      <p:ext uri="{BB962C8B-B14F-4D97-AF65-F5344CB8AC3E}">
        <p14:creationId xmlns:p14="http://schemas.microsoft.com/office/powerpoint/2010/main" val="39442897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ADF09CDB-8957-7B4A-B37F-05CB24C1375C}"/>
              </a:ext>
            </a:extLst>
          </p:cNvPr>
          <p:cNvSpPr txBox="1">
            <a:spLocks/>
          </p:cNvSpPr>
          <p:nvPr/>
        </p:nvSpPr>
        <p:spPr bwMode="auto">
          <a:xfrm>
            <a:off x="0" y="1052513"/>
            <a:ext cx="8821738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914400" lvl="1" indent="-457200">
              <a:spcAft>
                <a:spcPct val="10000"/>
              </a:spcAft>
              <a:buFont typeface="Wingdings" pitchFamily="2" charset="2"/>
              <a:buNone/>
            </a:pPr>
            <a:endParaRPr kumimoji="0" lang="en-US" altLang="zh-CN" sz="2800" kern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0142D1C-AE3A-6B47-A878-FD1CF2766BF5}"/>
              </a:ext>
            </a:extLst>
          </p:cNvPr>
          <p:cNvSpPr txBox="1">
            <a:spLocks/>
          </p:cNvSpPr>
          <p:nvPr/>
        </p:nvSpPr>
        <p:spPr>
          <a:xfrm>
            <a:off x="89335" y="1037877"/>
            <a:ext cx="8748464" cy="381642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kern="0" dirty="0"/>
              <a:t>倒置页表（反置页表、倒排页表）</a:t>
            </a:r>
            <a:endParaRPr lang="en-US" altLang="zh-CN" kern="0" dirty="0"/>
          </a:p>
          <a:p>
            <a:pPr lvl="1" eaLnBrk="0" hangingPunct="0">
              <a:lnSpc>
                <a:spcPct val="125000"/>
              </a:lnSpc>
              <a:buClrTx/>
              <a:buFont typeface="Wingdings" pitchFamily="2" charset="2"/>
              <a:buChar char="Ø"/>
            </a:pPr>
            <a:r>
              <a:rPr lang="zh-CN" altLang="en-US" dirty="0">
                <a:latin typeface="+mn-ea"/>
                <a:ea typeface="+mn-ea"/>
                <a:cs typeface="Times New Roman" pitchFamily="18" charset="0"/>
              </a:rPr>
              <a:t>虚拟地址的页号部分使用一个简单的散列函数映射到散列表中</a:t>
            </a:r>
          </a:p>
          <a:p>
            <a:pPr lvl="2">
              <a:lnSpc>
                <a:spcPct val="125000"/>
              </a:lnSpc>
              <a:buFont typeface="Wingdings" panose="05000000000000000000" pitchFamily="2" charset="2"/>
              <a:buChar char="ü"/>
            </a:pPr>
            <a:r>
              <a:rPr lang="zh-CN" altLang="en-US" kern="0" dirty="0">
                <a:latin typeface="+mn-lt"/>
                <a:ea typeface="+mn-ea"/>
              </a:rPr>
              <a:t>哈希值指向倒排页表</a:t>
            </a:r>
          </a:p>
          <a:p>
            <a:pPr lvl="1" eaLnBrk="0" hangingPunct="0">
              <a:lnSpc>
                <a:spcPct val="125000"/>
              </a:lnSpc>
              <a:buClrTx/>
              <a:buFont typeface="Wingdings" pitchFamily="2" charset="2"/>
              <a:buChar char="Ø"/>
            </a:pPr>
            <a:r>
              <a:rPr lang="zh-CN" altLang="en-US" dirty="0">
                <a:latin typeface="+mn-ea"/>
                <a:ea typeface="+mn-ea"/>
                <a:cs typeface="Times New Roman" pitchFamily="18" charset="0"/>
              </a:rPr>
              <a:t>无论有多少进程、支持多少虚拟页，页表都只需要实存中的一个固定部分</a:t>
            </a:r>
          </a:p>
          <a:p>
            <a:pPr lvl="1" eaLnBrk="0" hangingPunct="0">
              <a:lnSpc>
                <a:spcPct val="125000"/>
              </a:lnSpc>
              <a:buClrTx/>
              <a:buFont typeface="Wingdings" pitchFamily="2" charset="2"/>
              <a:buChar char="Ø"/>
            </a:pPr>
            <a:r>
              <a:rPr lang="zh-CN" altLang="en-US" dirty="0">
                <a:latin typeface="+mn-ea"/>
                <a:ea typeface="+mn-ea"/>
                <a:cs typeface="Times New Roman" pitchFamily="18" charset="0"/>
              </a:rPr>
              <a:t>页表结构称为“倒置”的原因是，它使用页框号而非虚拟页号来索引页表项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CF42B5F4-2821-43D1-BC8E-EC1D39A8F667}"/>
              </a:ext>
            </a:extLst>
          </p:cNvPr>
          <p:cNvSpPr txBox="1">
            <a:spLocks/>
          </p:cNvSpPr>
          <p:nvPr/>
        </p:nvSpPr>
        <p:spPr>
          <a:xfrm>
            <a:off x="967680" y="129133"/>
            <a:ext cx="7162800" cy="56356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kumimoji="1" lang="en-US" altLang="zh-CN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3.4.2</a:t>
            </a:r>
            <a:r>
              <a:rPr kumimoji="1" lang="zh-CN" altLang="en-US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 分页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593E76DF-3C21-4FBA-9852-88797715A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5186084"/>
            <a:ext cx="904875" cy="98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233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FA61CD-A195-564A-BE12-91BD92DFE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虚拟内存的支持条件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E468C847-A646-454D-B130-A4044938A8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2974241"/>
              </p:ext>
            </p:extLst>
          </p:nvPr>
        </p:nvGraphicFramePr>
        <p:xfrm>
          <a:off x="990600" y="2127845"/>
          <a:ext cx="7253808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87582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AA76754-8075-4125-9C9A-C8F3E3D849C5}"/>
              </a:ext>
            </a:extLst>
          </p:cNvPr>
          <p:cNvSpPr txBox="1"/>
          <p:nvPr/>
        </p:nvSpPr>
        <p:spPr>
          <a:xfrm>
            <a:off x="1" y="1600200"/>
            <a:ext cx="9144000" cy="52578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ADF09CDB-8957-7B4A-B37F-05CB24C1375C}"/>
              </a:ext>
            </a:extLst>
          </p:cNvPr>
          <p:cNvSpPr txBox="1">
            <a:spLocks/>
          </p:cNvSpPr>
          <p:nvPr/>
        </p:nvSpPr>
        <p:spPr bwMode="auto">
          <a:xfrm>
            <a:off x="0" y="1052513"/>
            <a:ext cx="8821738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914400" lvl="1" indent="-457200">
              <a:spcAft>
                <a:spcPct val="10000"/>
              </a:spcAft>
              <a:buFont typeface="Wingdings" pitchFamily="2" charset="2"/>
              <a:buNone/>
            </a:pPr>
            <a:endParaRPr kumimoji="0" lang="en-US" altLang="zh-CN" sz="2800" kern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0142D1C-AE3A-6B47-A878-FD1CF2766BF5}"/>
              </a:ext>
            </a:extLst>
          </p:cNvPr>
          <p:cNvSpPr txBox="1">
            <a:spLocks/>
          </p:cNvSpPr>
          <p:nvPr/>
        </p:nvSpPr>
        <p:spPr>
          <a:xfrm>
            <a:off x="89335" y="1037877"/>
            <a:ext cx="8748464" cy="381642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kern="0" dirty="0"/>
              <a:t>倒置页表结构</a:t>
            </a:r>
            <a:endParaRPr lang="en-US" altLang="zh-CN" kern="0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CF42B5F4-2821-43D1-BC8E-EC1D39A8F667}"/>
              </a:ext>
            </a:extLst>
          </p:cNvPr>
          <p:cNvSpPr txBox="1">
            <a:spLocks/>
          </p:cNvSpPr>
          <p:nvPr/>
        </p:nvSpPr>
        <p:spPr>
          <a:xfrm>
            <a:off x="967680" y="129133"/>
            <a:ext cx="7162800" cy="56356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kumimoji="1" lang="en-US" altLang="zh-CN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3.4.2</a:t>
            </a:r>
            <a:r>
              <a:rPr kumimoji="1" lang="zh-CN" altLang="en-US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 分页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C2B6C0FF-AB47-4919-B436-BA8CDB7A2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17" y="1600200"/>
            <a:ext cx="7934325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74447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ADF09CDB-8957-7B4A-B37F-05CB24C1375C}"/>
              </a:ext>
            </a:extLst>
          </p:cNvPr>
          <p:cNvSpPr txBox="1">
            <a:spLocks/>
          </p:cNvSpPr>
          <p:nvPr/>
        </p:nvSpPr>
        <p:spPr bwMode="auto">
          <a:xfrm>
            <a:off x="0" y="1052513"/>
            <a:ext cx="8821738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914400" lvl="1" indent="-457200">
              <a:spcAft>
                <a:spcPct val="10000"/>
              </a:spcAft>
              <a:buFont typeface="Wingdings" pitchFamily="2" charset="2"/>
              <a:buNone/>
            </a:pPr>
            <a:endParaRPr kumimoji="0" lang="en-US" altLang="zh-CN" sz="2800" kern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0142D1C-AE3A-6B47-A878-FD1CF2766BF5}"/>
              </a:ext>
            </a:extLst>
          </p:cNvPr>
          <p:cNvSpPr txBox="1">
            <a:spLocks/>
          </p:cNvSpPr>
          <p:nvPr/>
        </p:nvSpPr>
        <p:spPr>
          <a:xfrm>
            <a:off x="89335" y="1037877"/>
            <a:ext cx="8748464" cy="381642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sz="2400" kern="0" dirty="0"/>
              <a:t>转换检测缓冲区</a:t>
            </a:r>
            <a:r>
              <a:rPr lang="en-US" altLang="zh-CN" sz="2400" kern="0" dirty="0"/>
              <a:t>TLB( translation lookaside buffer</a:t>
            </a:r>
            <a:r>
              <a:rPr lang="zh-CN" altLang="en-US" sz="2400" kern="0" dirty="0"/>
              <a:t>，快表</a:t>
            </a:r>
            <a:r>
              <a:rPr lang="en-US" altLang="zh-CN" sz="2400" kern="0" dirty="0"/>
              <a:t>)</a:t>
            </a:r>
          </a:p>
          <a:p>
            <a:pPr eaLnBrk="0" hangingPunct="0">
              <a:lnSpc>
                <a:spcPct val="125000"/>
              </a:lnSpc>
              <a:spcAft>
                <a:spcPts val="600"/>
              </a:spcAft>
              <a:buClrTx/>
              <a:buFont typeface="Arial" pitchFamily="34" charset="0"/>
              <a:buChar char="•"/>
            </a:pPr>
            <a:endParaRPr lang="en-US" altLang="zh-CN" sz="2400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CF42B5F4-2821-43D1-BC8E-EC1D39A8F667}"/>
              </a:ext>
            </a:extLst>
          </p:cNvPr>
          <p:cNvSpPr txBox="1">
            <a:spLocks/>
          </p:cNvSpPr>
          <p:nvPr/>
        </p:nvSpPr>
        <p:spPr>
          <a:xfrm>
            <a:off x="967680" y="129133"/>
            <a:ext cx="7162800" cy="56356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kumimoji="1" lang="en-US" altLang="zh-CN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3.4.2</a:t>
            </a:r>
            <a:r>
              <a:rPr kumimoji="1" lang="zh-CN" altLang="en-US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 分页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3BB8A8C-39C5-4EA3-B34A-B32B870EB615}"/>
              </a:ext>
            </a:extLst>
          </p:cNvPr>
          <p:cNvSpPr txBox="1">
            <a:spLocks/>
          </p:cNvSpPr>
          <p:nvPr/>
        </p:nvSpPr>
        <p:spPr>
          <a:xfrm>
            <a:off x="4961966" y="1988839"/>
            <a:ext cx="3671047" cy="38401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2400" b="0"/>
              <a:t>为了克服这个问题，大多数虚拟内存方案都为页表项使用了一个特殊的高速缓存，称为转换检测缓冲区</a:t>
            </a:r>
            <a:r>
              <a:rPr lang="en-US" altLang="zh-CN" sz="2400" b="0"/>
              <a:t>TLB</a:t>
            </a:r>
            <a:r>
              <a:rPr lang="zh-CN" altLang="en-US" sz="2400" b="0"/>
              <a:t>（</a:t>
            </a:r>
            <a:r>
              <a:rPr lang="zh-CN" altLang="en-US" sz="2400">
                <a:solidFill>
                  <a:srgbClr val="FF0000"/>
                </a:solidFill>
              </a:rPr>
              <a:t>快表</a:t>
            </a:r>
            <a:r>
              <a:rPr lang="zh-CN" altLang="en-US" sz="2400" b="0"/>
              <a:t>、联想存储器）</a:t>
            </a:r>
            <a:endParaRPr lang="en-US" altLang="zh-CN" sz="2400" b="0"/>
          </a:p>
          <a:p>
            <a:pPr lvl="1">
              <a:lnSpc>
                <a:spcPct val="125000"/>
              </a:lnSpc>
            </a:pPr>
            <a:r>
              <a:rPr lang="en-US" altLang="zh-CN">
                <a:latin typeface="+mn-lt"/>
                <a:ea typeface="+mn-ea"/>
              </a:rPr>
              <a:t>TLB</a:t>
            </a:r>
            <a:r>
              <a:rPr lang="zh-CN" altLang="en-US">
                <a:latin typeface="+mn-lt"/>
                <a:ea typeface="+mn-ea"/>
              </a:rPr>
              <a:t>包含最近用过的页表项</a:t>
            </a:r>
            <a:endParaRPr lang="en-US" altLang="zh-CN">
              <a:latin typeface="+mn-lt"/>
              <a:ea typeface="+mn-ea"/>
            </a:endParaRPr>
          </a:p>
          <a:p>
            <a:endParaRPr lang="en-US" sz="2400" b="0"/>
          </a:p>
          <a:p>
            <a:endParaRPr lang="en-US" sz="3200" b="0" dirty="0"/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76488458-62BB-42C6-B117-C266C29F25B4}"/>
              </a:ext>
            </a:extLst>
          </p:cNvPr>
          <p:cNvSpPr txBox="1">
            <a:spLocks/>
          </p:cNvSpPr>
          <p:nvPr/>
        </p:nvSpPr>
        <p:spPr>
          <a:xfrm>
            <a:off x="515687" y="1988840"/>
            <a:ext cx="3868054" cy="38401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2400" b="0" dirty="0">
                <a:latin typeface="+mn-ea"/>
              </a:rPr>
              <a:t>每次虚存访问都可能会引起两次物理地址访问</a:t>
            </a:r>
            <a:endParaRPr lang="en-US" sz="2400" b="0" dirty="0">
              <a:latin typeface="+mn-ea"/>
            </a:endParaRPr>
          </a:p>
          <a:p>
            <a:pPr marL="855663" lvl="1" indent="-280988">
              <a:lnSpc>
                <a:spcPct val="125000"/>
              </a:lnSpc>
            </a:pPr>
            <a:r>
              <a:rPr lang="zh-CN" altLang="en-US" dirty="0">
                <a:latin typeface="+mn-ea"/>
                <a:ea typeface="+mn-ea"/>
              </a:rPr>
              <a:t>一次取相应的页表项</a:t>
            </a:r>
            <a:endParaRPr lang="en-US" dirty="0">
              <a:latin typeface="+mn-ea"/>
              <a:ea typeface="+mn-ea"/>
            </a:endParaRPr>
          </a:p>
          <a:p>
            <a:pPr marL="855663" lvl="1" indent="-280988">
              <a:lnSpc>
                <a:spcPct val="125000"/>
              </a:lnSpc>
            </a:pPr>
            <a:r>
              <a:rPr lang="zh-CN" altLang="en-US" dirty="0">
                <a:latin typeface="+mn-ea"/>
                <a:ea typeface="+mn-ea"/>
              </a:rPr>
              <a:t>另一次取需要的数据</a:t>
            </a:r>
            <a:endParaRPr 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59323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ADF09CDB-8957-7B4A-B37F-05CB24C1375C}"/>
              </a:ext>
            </a:extLst>
          </p:cNvPr>
          <p:cNvSpPr txBox="1">
            <a:spLocks/>
          </p:cNvSpPr>
          <p:nvPr/>
        </p:nvSpPr>
        <p:spPr bwMode="auto">
          <a:xfrm>
            <a:off x="0" y="1052513"/>
            <a:ext cx="8821738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914400" lvl="1" indent="-457200">
              <a:spcAft>
                <a:spcPct val="10000"/>
              </a:spcAft>
              <a:buFont typeface="Wingdings" pitchFamily="2" charset="2"/>
              <a:buNone/>
            </a:pPr>
            <a:endParaRPr kumimoji="0" lang="en-US" altLang="zh-CN" sz="2800" kern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0142D1C-AE3A-6B47-A878-FD1CF2766BF5}"/>
              </a:ext>
            </a:extLst>
          </p:cNvPr>
          <p:cNvSpPr txBox="1">
            <a:spLocks/>
          </p:cNvSpPr>
          <p:nvPr/>
        </p:nvSpPr>
        <p:spPr>
          <a:xfrm>
            <a:off x="89335" y="1037877"/>
            <a:ext cx="8748464" cy="476761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kern="0" dirty="0"/>
              <a:t>具有快表的地址转换流程</a:t>
            </a:r>
            <a:endParaRPr lang="en-US" altLang="zh-CN" kern="0" dirty="0"/>
          </a:p>
          <a:p>
            <a:pPr lvl="1" eaLnBrk="0" hangingPunct="0">
              <a:lnSpc>
                <a:spcPct val="125000"/>
              </a:lnSpc>
              <a:buClrTx/>
              <a:buFont typeface="Wingdings" pitchFamily="2" charset="2"/>
              <a:buChar char="Ø"/>
            </a:pPr>
            <a:r>
              <a:rPr lang="zh-CN" altLang="en-US" dirty="0">
                <a:latin typeface="+mn-ea"/>
                <a:ea typeface="+mn-ea"/>
                <a:cs typeface="Times New Roman" pitchFamily="18" charset="0"/>
              </a:rPr>
              <a:t>给定一个虚拟地址，处理器首先检查</a:t>
            </a:r>
            <a:r>
              <a:rPr lang="en-US" altLang="zh-CN" dirty="0">
                <a:latin typeface="+mn-ea"/>
                <a:ea typeface="+mn-ea"/>
                <a:cs typeface="Times New Roman" pitchFamily="18" charset="0"/>
              </a:rPr>
              <a:t>TLB</a:t>
            </a:r>
          </a:p>
          <a:p>
            <a:pPr lvl="1" eaLnBrk="0" hangingPunct="0">
              <a:lnSpc>
                <a:spcPct val="125000"/>
              </a:lnSpc>
              <a:buClrTx/>
              <a:buFont typeface="Wingdings" pitchFamily="2" charset="2"/>
              <a:buChar char="Ø"/>
            </a:pPr>
            <a:r>
              <a:rPr lang="zh-CN" altLang="en-US" dirty="0">
                <a:latin typeface="+mn-ea"/>
                <a:ea typeface="+mn-ea"/>
                <a:cs typeface="Times New Roman" pitchFamily="18" charset="0"/>
              </a:rPr>
              <a:t>若命中：即页表项在</a:t>
            </a:r>
            <a:r>
              <a:rPr lang="en-US" altLang="zh-CN" dirty="0">
                <a:latin typeface="+mn-ea"/>
                <a:ea typeface="+mn-ea"/>
                <a:cs typeface="Times New Roman" pitchFamily="18" charset="0"/>
              </a:rPr>
              <a:t>TLB</a:t>
            </a:r>
            <a:r>
              <a:rPr lang="zh-CN" altLang="en-US" dirty="0">
                <a:latin typeface="+mn-ea"/>
                <a:ea typeface="+mn-ea"/>
                <a:cs typeface="Times New Roman" pitchFamily="18" charset="0"/>
              </a:rPr>
              <a:t>中，检索页框号形成物理地址</a:t>
            </a:r>
          </a:p>
          <a:p>
            <a:pPr lvl="1" eaLnBrk="0" hangingPunct="0">
              <a:lnSpc>
                <a:spcPct val="125000"/>
              </a:lnSpc>
              <a:buClrTx/>
              <a:buFont typeface="Wingdings" pitchFamily="2" charset="2"/>
              <a:buChar char="Ø"/>
            </a:pPr>
            <a:r>
              <a:rPr lang="zh-CN" altLang="en-US" dirty="0">
                <a:latin typeface="+mn-ea"/>
                <a:ea typeface="+mn-ea"/>
                <a:cs typeface="Times New Roman" pitchFamily="18" charset="0"/>
              </a:rPr>
              <a:t>若未命中：即页表项不在</a:t>
            </a:r>
            <a:r>
              <a:rPr lang="en-US" altLang="zh-CN" dirty="0">
                <a:latin typeface="+mn-ea"/>
                <a:ea typeface="+mn-ea"/>
                <a:cs typeface="Times New Roman" pitchFamily="18" charset="0"/>
              </a:rPr>
              <a:t>TLB</a:t>
            </a:r>
            <a:r>
              <a:rPr lang="zh-CN" altLang="en-US" dirty="0">
                <a:latin typeface="+mn-ea"/>
                <a:ea typeface="+mn-ea"/>
                <a:cs typeface="Times New Roman" pitchFamily="18" charset="0"/>
              </a:rPr>
              <a:t>中，检索进程页表，查找相应页表项</a:t>
            </a:r>
          </a:p>
          <a:p>
            <a:pPr lvl="2">
              <a:lnSpc>
                <a:spcPct val="125000"/>
              </a:lnSpc>
              <a:buFont typeface="Wingdings" panose="05000000000000000000" pitchFamily="2" charset="2"/>
              <a:buChar char="ü"/>
            </a:pPr>
            <a:r>
              <a:rPr lang="zh-CN" altLang="en-US" kern="0" dirty="0">
                <a:latin typeface="+mn-lt"/>
                <a:ea typeface="+mn-ea"/>
              </a:rPr>
              <a:t>若“存在位”已置位，页位于内存，用页框号</a:t>
            </a:r>
            <a:r>
              <a:rPr lang="en-US" altLang="zh-CN" kern="0" dirty="0">
                <a:latin typeface="+mn-lt"/>
                <a:ea typeface="+mn-ea"/>
              </a:rPr>
              <a:t>+</a:t>
            </a:r>
            <a:r>
              <a:rPr lang="zh-CN" altLang="en-US" kern="0" dirty="0">
                <a:latin typeface="+mn-lt"/>
                <a:ea typeface="+mn-ea"/>
              </a:rPr>
              <a:t>偏移量形成物理地址，同时更新快表</a:t>
            </a:r>
          </a:p>
          <a:p>
            <a:pPr lvl="2">
              <a:lnSpc>
                <a:spcPct val="125000"/>
              </a:lnSpc>
              <a:buFont typeface="Wingdings" panose="05000000000000000000" pitchFamily="2" charset="2"/>
              <a:buChar char="ü"/>
            </a:pPr>
            <a:r>
              <a:rPr lang="zh-CN" altLang="en-US" kern="0" dirty="0">
                <a:latin typeface="+mn-lt"/>
                <a:ea typeface="+mn-ea"/>
              </a:rPr>
              <a:t>若“存在位”未置位，页不在内存，产生缺页 </a:t>
            </a:r>
            <a:r>
              <a:rPr lang="en-US" altLang="zh-CN" kern="0" dirty="0">
                <a:latin typeface="+mn-lt"/>
                <a:ea typeface="+mn-ea"/>
              </a:rPr>
              <a:t>(page fault)</a:t>
            </a:r>
            <a:r>
              <a:rPr lang="zh-CN" altLang="en-US" kern="0" dirty="0">
                <a:latin typeface="+mn-lt"/>
                <a:ea typeface="+mn-ea"/>
              </a:rPr>
              <a:t>中断，装入所需页，更新页表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CF42B5F4-2821-43D1-BC8E-EC1D39A8F667}"/>
              </a:ext>
            </a:extLst>
          </p:cNvPr>
          <p:cNvSpPr txBox="1">
            <a:spLocks/>
          </p:cNvSpPr>
          <p:nvPr/>
        </p:nvSpPr>
        <p:spPr>
          <a:xfrm>
            <a:off x="967680" y="129133"/>
            <a:ext cx="7162800" cy="56356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kumimoji="1" lang="en-US" altLang="zh-CN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3.4.2</a:t>
            </a:r>
            <a:r>
              <a:rPr kumimoji="1" lang="zh-CN" altLang="en-US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 分页</a:t>
            </a:r>
          </a:p>
        </p:txBody>
      </p:sp>
    </p:spTree>
    <p:extLst>
      <p:ext uri="{BB962C8B-B14F-4D97-AF65-F5344CB8AC3E}">
        <p14:creationId xmlns:p14="http://schemas.microsoft.com/office/powerpoint/2010/main" val="18579956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ADF09CDB-8957-7B4A-B37F-05CB24C1375C}"/>
              </a:ext>
            </a:extLst>
          </p:cNvPr>
          <p:cNvSpPr txBox="1">
            <a:spLocks/>
          </p:cNvSpPr>
          <p:nvPr/>
        </p:nvSpPr>
        <p:spPr bwMode="auto">
          <a:xfrm>
            <a:off x="0" y="1052513"/>
            <a:ext cx="8821738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914400" lvl="1" indent="-457200">
              <a:spcAft>
                <a:spcPct val="10000"/>
              </a:spcAft>
              <a:buFont typeface="Wingdings" pitchFamily="2" charset="2"/>
              <a:buNone/>
            </a:pPr>
            <a:endParaRPr kumimoji="0" lang="en-US" altLang="zh-CN" sz="2800" kern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0142D1C-AE3A-6B47-A878-FD1CF2766BF5}"/>
              </a:ext>
            </a:extLst>
          </p:cNvPr>
          <p:cNvSpPr txBox="1">
            <a:spLocks/>
          </p:cNvSpPr>
          <p:nvPr/>
        </p:nvSpPr>
        <p:spPr>
          <a:xfrm>
            <a:off x="0" y="980728"/>
            <a:ext cx="8748464" cy="476761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kern="0" dirty="0"/>
              <a:t>具有快表的地址转换示意图</a:t>
            </a:r>
            <a:endParaRPr lang="en-US" altLang="zh-CN" kern="0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CF42B5F4-2821-43D1-BC8E-EC1D39A8F667}"/>
              </a:ext>
            </a:extLst>
          </p:cNvPr>
          <p:cNvSpPr txBox="1">
            <a:spLocks/>
          </p:cNvSpPr>
          <p:nvPr/>
        </p:nvSpPr>
        <p:spPr>
          <a:xfrm>
            <a:off x="967680" y="129133"/>
            <a:ext cx="7162800" cy="56356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kumimoji="1" lang="en-US" altLang="zh-CN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3.4.2</a:t>
            </a:r>
            <a:r>
              <a:rPr kumimoji="1" lang="zh-CN" altLang="en-US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 分页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64D7650-77CC-4600-9C06-515C4A9D4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584" y="1495616"/>
            <a:ext cx="6977211" cy="466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46088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ADF09CDB-8957-7B4A-B37F-05CB24C1375C}"/>
              </a:ext>
            </a:extLst>
          </p:cNvPr>
          <p:cNvSpPr txBox="1">
            <a:spLocks/>
          </p:cNvSpPr>
          <p:nvPr/>
        </p:nvSpPr>
        <p:spPr bwMode="auto">
          <a:xfrm>
            <a:off x="0" y="1052513"/>
            <a:ext cx="8821738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914400" lvl="1" indent="-457200">
              <a:spcAft>
                <a:spcPct val="10000"/>
              </a:spcAft>
              <a:buFont typeface="Wingdings" pitchFamily="2" charset="2"/>
              <a:buNone/>
            </a:pPr>
            <a:endParaRPr kumimoji="0" lang="en-US" altLang="zh-CN" sz="2800" kern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0142D1C-AE3A-6B47-A878-FD1CF2766BF5}"/>
              </a:ext>
            </a:extLst>
          </p:cNvPr>
          <p:cNvSpPr txBox="1">
            <a:spLocks/>
          </p:cNvSpPr>
          <p:nvPr/>
        </p:nvSpPr>
        <p:spPr>
          <a:xfrm>
            <a:off x="0" y="980728"/>
            <a:ext cx="8748464" cy="476761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sz="2400" kern="0" dirty="0"/>
              <a:t>具有快表的地址转换流程图</a:t>
            </a:r>
            <a:endParaRPr lang="en-US" altLang="zh-CN" sz="2400" kern="0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CF42B5F4-2821-43D1-BC8E-EC1D39A8F667}"/>
              </a:ext>
            </a:extLst>
          </p:cNvPr>
          <p:cNvSpPr txBox="1">
            <a:spLocks/>
          </p:cNvSpPr>
          <p:nvPr/>
        </p:nvSpPr>
        <p:spPr>
          <a:xfrm>
            <a:off x="967680" y="129133"/>
            <a:ext cx="7162800" cy="56356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kumimoji="1" lang="en-US" altLang="zh-CN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3.4.2</a:t>
            </a:r>
            <a:r>
              <a:rPr kumimoji="1" lang="zh-CN" altLang="en-US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 分页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9465A3E3-0448-4B55-BC07-F650A0BB3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412776"/>
            <a:ext cx="5304204" cy="4767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58806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23169936-E3AC-45E4-8236-E51BDBBF3956}"/>
              </a:ext>
            </a:extLst>
          </p:cNvPr>
          <p:cNvSpPr txBox="1">
            <a:spLocks/>
          </p:cNvSpPr>
          <p:nvPr/>
        </p:nvSpPr>
        <p:spPr bwMode="auto">
          <a:xfrm>
            <a:off x="-1" y="3371874"/>
            <a:ext cx="9144001" cy="34861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914400" lvl="1" indent="-457200">
              <a:spcAft>
                <a:spcPct val="10000"/>
              </a:spcAft>
              <a:buFont typeface="Wingdings" pitchFamily="2" charset="2"/>
              <a:buNone/>
            </a:pPr>
            <a:endParaRPr kumimoji="0" lang="en-US" altLang="zh-CN" sz="2800" kern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ADF09CDB-8957-7B4A-B37F-05CB24C1375C}"/>
              </a:ext>
            </a:extLst>
          </p:cNvPr>
          <p:cNvSpPr txBox="1">
            <a:spLocks/>
          </p:cNvSpPr>
          <p:nvPr/>
        </p:nvSpPr>
        <p:spPr bwMode="auto">
          <a:xfrm>
            <a:off x="0" y="1052513"/>
            <a:ext cx="8821738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914400" lvl="1" indent="-457200">
              <a:spcAft>
                <a:spcPct val="10000"/>
              </a:spcAft>
              <a:buFont typeface="Wingdings" pitchFamily="2" charset="2"/>
              <a:buNone/>
            </a:pPr>
            <a:endParaRPr kumimoji="0" lang="en-US" altLang="zh-CN" sz="2800" kern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0142D1C-AE3A-6B47-A878-FD1CF2766BF5}"/>
              </a:ext>
            </a:extLst>
          </p:cNvPr>
          <p:cNvSpPr txBox="1">
            <a:spLocks/>
          </p:cNvSpPr>
          <p:nvPr/>
        </p:nvSpPr>
        <p:spPr>
          <a:xfrm>
            <a:off x="16060" y="980728"/>
            <a:ext cx="9092443" cy="311120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sz="2400" kern="0" dirty="0"/>
              <a:t>页表项的直接查找和关联查找</a:t>
            </a:r>
            <a:r>
              <a:rPr lang="en-US" altLang="zh-CN" sz="2400" kern="0" dirty="0"/>
              <a:t>(</a:t>
            </a:r>
            <a:r>
              <a:rPr lang="zh-CN" altLang="en-US" sz="2400" kern="0" dirty="0"/>
              <a:t>即</a:t>
            </a:r>
            <a:r>
              <a:rPr lang="en-US" altLang="zh-CN" sz="2400" kern="0" dirty="0"/>
              <a:t>TLB</a:t>
            </a:r>
            <a:r>
              <a:rPr lang="zh-CN" altLang="en-US" sz="2400" kern="0" dirty="0"/>
              <a:t>查找</a:t>
            </a:r>
            <a:r>
              <a:rPr lang="en-US" altLang="zh-CN" sz="2400" kern="0" dirty="0"/>
              <a:t>)</a:t>
            </a:r>
          </a:p>
          <a:p>
            <a:pPr lvl="1"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itchFamily="2" charset="2"/>
              <a:buChar char="Ø"/>
            </a:pPr>
            <a:r>
              <a:rPr lang="en-US" altLang="zh-CN" dirty="0">
                <a:latin typeface="+mn-ea"/>
                <a:ea typeface="+mn-ea"/>
                <a:cs typeface="Times New Roman" pitchFamily="18" charset="0"/>
              </a:rPr>
              <a:t>TLB</a:t>
            </a:r>
            <a:r>
              <a:rPr lang="zh-CN" altLang="en-US" dirty="0">
                <a:latin typeface="+mn-ea"/>
                <a:ea typeface="+mn-ea"/>
                <a:cs typeface="Times New Roman" pitchFamily="18" charset="0"/>
              </a:rPr>
              <a:t>包含整个页表中的部分表项，因此不能简单地把页号编入</a:t>
            </a:r>
            <a:r>
              <a:rPr lang="en-US" altLang="zh-CN" dirty="0">
                <a:latin typeface="+mn-ea"/>
                <a:ea typeface="+mn-ea"/>
                <a:cs typeface="Times New Roman" pitchFamily="18" charset="0"/>
              </a:rPr>
              <a:t>TLB</a:t>
            </a:r>
            <a:r>
              <a:rPr lang="zh-CN" altLang="en-US" dirty="0">
                <a:latin typeface="+mn-ea"/>
                <a:ea typeface="+mn-ea"/>
                <a:cs typeface="Times New Roman" pitchFamily="18" charset="0"/>
              </a:rPr>
              <a:t>的索引</a:t>
            </a:r>
            <a:endParaRPr lang="en-US" altLang="zh-CN" dirty="0">
              <a:latin typeface="+mn-ea"/>
              <a:ea typeface="+mn-ea"/>
              <a:cs typeface="Times New Roman" pitchFamily="18" charset="0"/>
            </a:endParaRPr>
          </a:p>
          <a:p>
            <a:pPr marL="914400" lvl="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ü"/>
            </a:pPr>
            <a:r>
              <a:rPr lang="en-US" altLang="zh-CN" sz="1800" dirty="0"/>
              <a:t>TLB</a:t>
            </a:r>
            <a:r>
              <a:rPr lang="zh-CN" altLang="en-US" sz="1800" dirty="0"/>
              <a:t>中的项必须包括页号和完整的页表项</a:t>
            </a:r>
            <a:endParaRPr lang="en-US" altLang="zh-CN" dirty="0">
              <a:latin typeface="+mn-ea"/>
              <a:ea typeface="+mn-ea"/>
              <a:cs typeface="Times New Roman" pitchFamily="18" charset="0"/>
            </a:endParaRPr>
          </a:p>
          <a:p>
            <a:pPr lvl="1"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itchFamily="2" charset="2"/>
              <a:buChar char="Ø"/>
            </a:pPr>
            <a:r>
              <a:rPr lang="zh-CN" altLang="en-US" dirty="0">
                <a:latin typeface="+mn-ea"/>
                <a:ea typeface="+mn-ea"/>
                <a:cs typeface="Times New Roman" pitchFamily="18" charset="0"/>
              </a:rPr>
              <a:t>处理器的硬件机制允许同时查询许多</a:t>
            </a:r>
            <a:r>
              <a:rPr lang="en-US" altLang="zh-CN" dirty="0">
                <a:latin typeface="+mn-ea"/>
                <a:ea typeface="+mn-ea"/>
                <a:cs typeface="Times New Roman" pitchFamily="18" charset="0"/>
              </a:rPr>
              <a:t>TLB</a:t>
            </a:r>
            <a:r>
              <a:rPr lang="zh-CN" altLang="en-US" dirty="0">
                <a:latin typeface="+mn-ea"/>
                <a:ea typeface="+mn-ea"/>
                <a:cs typeface="Times New Roman" pitchFamily="18" charset="0"/>
              </a:rPr>
              <a:t>页，以确定是否存在匹配的页号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CF42B5F4-2821-43D1-BC8E-EC1D39A8F667}"/>
              </a:ext>
            </a:extLst>
          </p:cNvPr>
          <p:cNvSpPr txBox="1">
            <a:spLocks/>
          </p:cNvSpPr>
          <p:nvPr/>
        </p:nvSpPr>
        <p:spPr>
          <a:xfrm>
            <a:off x="967680" y="129133"/>
            <a:ext cx="7162800" cy="56356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kumimoji="1" lang="en-US" altLang="zh-CN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3.4.2</a:t>
            </a:r>
            <a:r>
              <a:rPr kumimoji="1" lang="zh-CN" altLang="en-US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 分页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4949BA0-EB23-4C8B-B574-A95D201F7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122" y="3371874"/>
            <a:ext cx="6810011" cy="34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3800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23169936-E3AC-45E4-8236-E51BDBBF3956}"/>
              </a:ext>
            </a:extLst>
          </p:cNvPr>
          <p:cNvSpPr txBox="1">
            <a:spLocks/>
          </p:cNvSpPr>
          <p:nvPr/>
        </p:nvSpPr>
        <p:spPr bwMode="auto">
          <a:xfrm>
            <a:off x="-1" y="2924944"/>
            <a:ext cx="9144001" cy="393305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914400" lvl="1" indent="-457200">
              <a:spcAft>
                <a:spcPct val="10000"/>
              </a:spcAft>
              <a:buFont typeface="Wingdings" pitchFamily="2" charset="2"/>
              <a:buNone/>
            </a:pPr>
            <a:endParaRPr kumimoji="0" lang="en-US" altLang="zh-CN" sz="2800" kern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ADF09CDB-8957-7B4A-B37F-05CB24C1375C}"/>
              </a:ext>
            </a:extLst>
          </p:cNvPr>
          <p:cNvSpPr txBox="1">
            <a:spLocks/>
          </p:cNvSpPr>
          <p:nvPr/>
        </p:nvSpPr>
        <p:spPr bwMode="auto">
          <a:xfrm>
            <a:off x="0" y="1052513"/>
            <a:ext cx="8821738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914400" lvl="1" indent="-457200">
              <a:spcAft>
                <a:spcPct val="10000"/>
              </a:spcAft>
              <a:buFont typeface="Wingdings" pitchFamily="2" charset="2"/>
              <a:buNone/>
            </a:pPr>
            <a:endParaRPr kumimoji="0" lang="en-US" altLang="zh-CN" sz="2800" kern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0142D1C-AE3A-6B47-A878-FD1CF2766BF5}"/>
              </a:ext>
            </a:extLst>
          </p:cNvPr>
          <p:cNvSpPr txBox="1">
            <a:spLocks/>
          </p:cNvSpPr>
          <p:nvPr/>
        </p:nvSpPr>
        <p:spPr>
          <a:xfrm>
            <a:off x="16060" y="980728"/>
            <a:ext cx="9092443" cy="311120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</a:pPr>
            <a:r>
              <a:rPr lang="en-US" altLang="zh-CN" sz="2400" dirty="0"/>
              <a:t>TLB</a:t>
            </a:r>
            <a:r>
              <a:rPr lang="zh-CN" altLang="en-US" sz="2400" dirty="0"/>
              <a:t>操作和内存高速缓存（</a:t>
            </a:r>
            <a:r>
              <a:rPr lang="en-US" altLang="zh-CN" sz="2400" dirty="0"/>
              <a:t>Cache</a:t>
            </a:r>
            <a:r>
              <a:rPr lang="zh-CN" altLang="en-US" sz="2400" dirty="0"/>
              <a:t>）操作</a:t>
            </a:r>
            <a:endParaRPr lang="en-US" altLang="zh-CN" sz="2400" dirty="0"/>
          </a:p>
          <a:p>
            <a:pPr lvl="1" ea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Font typeface="Wingdings" pitchFamily="2" charset="2"/>
              <a:buChar char="Ø"/>
            </a:pPr>
            <a:r>
              <a:rPr lang="zh-CN" altLang="en-NZ" dirty="0"/>
              <a:t>单次</a:t>
            </a:r>
            <a:r>
              <a:rPr lang="zh-CN" altLang="en-US" dirty="0"/>
              <a:t>访问内存涉及</a:t>
            </a:r>
            <a:r>
              <a:rPr lang="en-US" altLang="zh-CN" dirty="0"/>
              <a:t>CPU</a:t>
            </a:r>
            <a:r>
              <a:rPr lang="zh-CN" altLang="en-US" dirty="0"/>
              <a:t>硬件的复杂性</a:t>
            </a:r>
            <a:endParaRPr lang="en-US" altLang="zh-CN" dirty="0">
              <a:latin typeface="+mn-ea"/>
              <a:ea typeface="+mn-ea"/>
              <a:cs typeface="Times New Roman" pitchFamily="18" charset="0"/>
            </a:endParaRPr>
          </a:p>
          <a:p>
            <a:pPr marL="914400" lvl="2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ü"/>
            </a:pPr>
            <a:r>
              <a:rPr lang="zh-CN" altLang="en-US" sz="1800" dirty="0"/>
              <a:t>页表项可能在</a:t>
            </a:r>
            <a:r>
              <a:rPr lang="en-US" altLang="zh-CN" sz="1800" dirty="0"/>
              <a:t>TLB</a:t>
            </a:r>
            <a:r>
              <a:rPr lang="zh-CN" altLang="en-US" sz="1800" dirty="0"/>
              <a:t>中，也可能在内存或磁盘中</a:t>
            </a:r>
          </a:p>
          <a:p>
            <a:pPr marL="914400" lvl="2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ü"/>
            </a:pPr>
            <a:r>
              <a:rPr lang="zh-CN" altLang="en-US" sz="1800" dirty="0"/>
              <a:t>被访问的字可能在高速缓存中，也可能在内存或磁盘中</a:t>
            </a:r>
            <a:endParaRPr lang="en-US" altLang="zh-CN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CF42B5F4-2821-43D1-BC8E-EC1D39A8F667}"/>
              </a:ext>
            </a:extLst>
          </p:cNvPr>
          <p:cNvSpPr txBox="1">
            <a:spLocks/>
          </p:cNvSpPr>
          <p:nvPr/>
        </p:nvSpPr>
        <p:spPr>
          <a:xfrm>
            <a:off x="967680" y="129133"/>
            <a:ext cx="7162800" cy="56356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kumimoji="1" lang="en-US" altLang="zh-CN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3.4.2</a:t>
            </a:r>
            <a:r>
              <a:rPr kumimoji="1" lang="zh-CN" altLang="en-US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 分页</a:t>
            </a: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00050F92-3A69-478B-83B6-53BB6101F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92" y="2655962"/>
            <a:ext cx="8555355" cy="4191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81562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ADF09CDB-8957-7B4A-B37F-05CB24C1375C}"/>
              </a:ext>
            </a:extLst>
          </p:cNvPr>
          <p:cNvSpPr txBox="1">
            <a:spLocks/>
          </p:cNvSpPr>
          <p:nvPr/>
        </p:nvSpPr>
        <p:spPr bwMode="auto">
          <a:xfrm>
            <a:off x="0" y="1052513"/>
            <a:ext cx="8821738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914400" lvl="1" indent="-457200">
              <a:spcAft>
                <a:spcPct val="10000"/>
              </a:spcAft>
              <a:buFont typeface="Wingdings" pitchFamily="2" charset="2"/>
              <a:buNone/>
            </a:pPr>
            <a:endParaRPr kumimoji="0" lang="en-US" altLang="zh-CN" sz="2800" kern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0142D1C-AE3A-6B47-A878-FD1CF2766BF5}"/>
              </a:ext>
            </a:extLst>
          </p:cNvPr>
          <p:cNvSpPr txBox="1">
            <a:spLocks/>
          </p:cNvSpPr>
          <p:nvPr/>
        </p:nvSpPr>
        <p:spPr>
          <a:xfrm>
            <a:off x="0" y="1037877"/>
            <a:ext cx="9143999" cy="476761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sz="2400" dirty="0"/>
              <a:t>页尺寸</a:t>
            </a:r>
            <a:endParaRPr lang="en-US" altLang="zh-CN" sz="2400" dirty="0"/>
          </a:p>
          <a:p>
            <a:pPr lvl="1" eaLnBrk="0" hangingPunct="0">
              <a:lnSpc>
                <a:spcPct val="125000"/>
              </a:lnSpc>
              <a:buClrTx/>
              <a:buFont typeface="Wingdings" pitchFamily="2" charset="2"/>
              <a:buChar char="Ø"/>
            </a:pPr>
            <a:r>
              <a:rPr lang="zh-CN" altLang="en-US" dirty="0">
                <a:latin typeface="+mn-ea"/>
                <a:ea typeface="+mn-ea"/>
                <a:cs typeface="Times New Roman" pitchFamily="18" charset="0"/>
              </a:rPr>
              <a:t>页越小，内部碎片的总量越少</a:t>
            </a:r>
          </a:p>
          <a:p>
            <a:pPr lvl="1" eaLnBrk="0" hangingPunct="0">
              <a:lnSpc>
                <a:spcPct val="125000"/>
              </a:lnSpc>
              <a:buClrTx/>
              <a:buFont typeface="Wingdings" pitchFamily="2" charset="2"/>
              <a:buChar char="Ø"/>
            </a:pPr>
            <a:r>
              <a:rPr lang="zh-CN" altLang="en-US" dirty="0">
                <a:latin typeface="+mn-ea"/>
                <a:ea typeface="+mn-ea"/>
                <a:cs typeface="Times New Roman" pitchFamily="18" charset="0"/>
              </a:rPr>
              <a:t>页越小，每个进程需要的页的数量越多</a:t>
            </a:r>
          </a:p>
          <a:p>
            <a:pPr lvl="1" eaLnBrk="0" hangingPunct="0">
              <a:lnSpc>
                <a:spcPct val="125000"/>
              </a:lnSpc>
              <a:buClrTx/>
              <a:buFont typeface="Wingdings" pitchFamily="2" charset="2"/>
              <a:buChar char="Ø"/>
            </a:pPr>
            <a:r>
              <a:rPr lang="zh-CN" altLang="en-US" dirty="0">
                <a:latin typeface="+mn-ea"/>
                <a:ea typeface="+mn-ea"/>
                <a:cs typeface="Times New Roman" pitchFamily="18" charset="0"/>
              </a:rPr>
              <a:t>页数量越多，进程的页表越大</a:t>
            </a:r>
          </a:p>
          <a:p>
            <a:pPr lvl="1" eaLnBrk="0" hangingPunct="0">
              <a:lnSpc>
                <a:spcPct val="125000"/>
              </a:lnSpc>
              <a:buClrTx/>
              <a:buFont typeface="Wingdings" pitchFamily="2" charset="2"/>
              <a:buChar char="Ø"/>
            </a:pPr>
            <a:r>
              <a:rPr lang="zh-CN" altLang="en-US" dirty="0">
                <a:latin typeface="+mn-ea"/>
                <a:ea typeface="+mn-ea"/>
                <a:cs typeface="Times New Roman" pitchFamily="18" charset="0"/>
              </a:rPr>
              <a:t>对于多道程序设计，这意味着某些活动进程可能有一部分页表在虚存而非内存，则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一次内存访问可能产生两次缺页中断</a:t>
            </a:r>
          </a:p>
          <a:p>
            <a:pPr lvl="2">
              <a:lnSpc>
                <a:spcPct val="125000"/>
              </a:lnSpc>
              <a:buFont typeface="Wingdings" panose="05000000000000000000" pitchFamily="2" charset="2"/>
              <a:buChar char="ü"/>
            </a:pPr>
            <a:r>
              <a:rPr lang="zh-CN" altLang="en-US" kern="0" dirty="0">
                <a:latin typeface="+mn-lt"/>
                <a:ea typeface="+mn-ea"/>
              </a:rPr>
              <a:t>一次读取所需页表</a:t>
            </a:r>
          </a:p>
          <a:p>
            <a:pPr lvl="2">
              <a:lnSpc>
                <a:spcPct val="125000"/>
              </a:lnSpc>
              <a:buFont typeface="Wingdings" panose="05000000000000000000" pitchFamily="2" charset="2"/>
              <a:buChar char="ü"/>
            </a:pPr>
            <a:r>
              <a:rPr lang="zh-CN" altLang="en-US" kern="0" dirty="0">
                <a:latin typeface="+mn-lt"/>
                <a:ea typeface="+mn-ea"/>
              </a:rPr>
              <a:t>一次读取进程页</a:t>
            </a:r>
            <a:endParaRPr lang="en-US" altLang="zh-CN" kern="0" dirty="0">
              <a:latin typeface="+mn-lt"/>
              <a:ea typeface="+mn-ea"/>
            </a:endParaRPr>
          </a:p>
          <a:p>
            <a:pPr lvl="1" eaLnBrk="0" hangingPunct="0">
              <a:lnSpc>
                <a:spcPct val="125000"/>
              </a:lnSpc>
              <a:buClrTx/>
              <a:buFont typeface="Wingdings" pitchFamily="2" charset="2"/>
              <a:buChar char="Ø"/>
            </a:pPr>
            <a:r>
              <a:rPr lang="zh-CN" altLang="en-US" dirty="0">
                <a:latin typeface="+mn-ea"/>
                <a:ea typeface="+mn-ea"/>
                <a:cs typeface="Times New Roman" pitchFamily="18" charset="0"/>
              </a:rPr>
              <a:t>基于大多数辅存设备的物理特性，希望页尺寸比较大，从而实现更有效的数据传输</a:t>
            </a:r>
            <a:endParaRPr lang="en-US" altLang="zh-CN" dirty="0">
              <a:latin typeface="+mn-ea"/>
              <a:ea typeface="+mn-ea"/>
              <a:cs typeface="Times New Roman" pitchFamily="18" charset="0"/>
            </a:endParaRPr>
          </a:p>
          <a:p>
            <a:pPr lvl="2">
              <a:lnSpc>
                <a:spcPct val="125000"/>
              </a:lnSpc>
              <a:buFont typeface="Wingdings" panose="05000000000000000000" pitchFamily="2" charset="2"/>
              <a:buChar char="ü"/>
            </a:pPr>
            <a:endParaRPr lang="zh-CN" altLang="en-US" kern="0" dirty="0">
              <a:latin typeface="+mn-lt"/>
              <a:ea typeface="+mn-ea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CF42B5F4-2821-43D1-BC8E-EC1D39A8F667}"/>
              </a:ext>
            </a:extLst>
          </p:cNvPr>
          <p:cNvSpPr txBox="1">
            <a:spLocks/>
          </p:cNvSpPr>
          <p:nvPr/>
        </p:nvSpPr>
        <p:spPr>
          <a:xfrm>
            <a:off x="967680" y="129133"/>
            <a:ext cx="7162800" cy="56356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kumimoji="1" lang="en-US" altLang="zh-CN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3.4.2</a:t>
            </a:r>
            <a:r>
              <a:rPr kumimoji="1" lang="zh-CN" altLang="en-US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 分页</a:t>
            </a:r>
          </a:p>
        </p:txBody>
      </p:sp>
    </p:spTree>
    <p:extLst>
      <p:ext uri="{BB962C8B-B14F-4D97-AF65-F5344CB8AC3E}">
        <p14:creationId xmlns:p14="http://schemas.microsoft.com/office/powerpoint/2010/main" val="28844697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ADF09CDB-8957-7B4A-B37F-05CB24C1375C}"/>
              </a:ext>
            </a:extLst>
          </p:cNvPr>
          <p:cNvSpPr txBox="1">
            <a:spLocks/>
          </p:cNvSpPr>
          <p:nvPr/>
        </p:nvSpPr>
        <p:spPr bwMode="auto">
          <a:xfrm>
            <a:off x="0" y="1052513"/>
            <a:ext cx="8821738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914400" lvl="1" indent="-457200">
              <a:spcAft>
                <a:spcPct val="10000"/>
              </a:spcAft>
              <a:buFont typeface="Wingdings" pitchFamily="2" charset="2"/>
              <a:buNone/>
            </a:pPr>
            <a:endParaRPr kumimoji="0" lang="en-US" altLang="zh-CN" sz="2800" kern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CF42B5F4-2821-43D1-BC8E-EC1D39A8F667}"/>
              </a:ext>
            </a:extLst>
          </p:cNvPr>
          <p:cNvSpPr txBox="1">
            <a:spLocks/>
          </p:cNvSpPr>
          <p:nvPr/>
        </p:nvSpPr>
        <p:spPr>
          <a:xfrm>
            <a:off x="967680" y="129133"/>
            <a:ext cx="7162800" cy="56356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kumimoji="1" lang="en-US" altLang="zh-CN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3.4.2</a:t>
            </a:r>
            <a:r>
              <a:rPr kumimoji="1" lang="zh-CN" altLang="en-US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 分页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CC11353-7F76-4243-B7F1-2F29EBD8EC31}"/>
              </a:ext>
            </a:extLst>
          </p:cNvPr>
          <p:cNvSpPr txBox="1">
            <a:spLocks/>
          </p:cNvSpPr>
          <p:nvPr/>
        </p:nvSpPr>
        <p:spPr>
          <a:xfrm>
            <a:off x="395536" y="1080195"/>
            <a:ext cx="4065367" cy="220478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sz="2400" dirty="0"/>
              <a:t>缺页率与页尺寸的关系</a:t>
            </a:r>
            <a:endParaRPr lang="en-US" altLang="zh-CN" sz="2400" dirty="0"/>
          </a:p>
          <a:p>
            <a:pPr lvl="1">
              <a:lnSpc>
                <a:spcPct val="110000"/>
              </a:lnSpc>
            </a:pPr>
            <a:r>
              <a:rPr lang="zh-CN" altLang="en-US" sz="2000" dirty="0">
                <a:latin typeface="+mn-lt"/>
                <a:ea typeface="+mn-ea"/>
              </a:rPr>
              <a:t>页尺寸很小时，缺页率低</a:t>
            </a:r>
            <a:endParaRPr lang="en-US" altLang="zh-CN" sz="2000" dirty="0">
              <a:latin typeface="+mn-lt"/>
              <a:ea typeface="+mn-ea"/>
            </a:endParaRPr>
          </a:p>
          <a:p>
            <a:pPr lvl="1">
              <a:lnSpc>
                <a:spcPct val="110000"/>
              </a:lnSpc>
            </a:pPr>
            <a:r>
              <a:rPr lang="zh-CN" altLang="en-US" sz="2000" dirty="0">
                <a:latin typeface="+mn-lt"/>
                <a:ea typeface="+mn-ea"/>
              </a:rPr>
              <a:t>页尺寸增加时，缺页率增加</a:t>
            </a:r>
            <a:endParaRPr lang="en-US" altLang="zh-CN" sz="2000" dirty="0">
              <a:latin typeface="+mn-lt"/>
              <a:ea typeface="+mn-ea"/>
            </a:endParaRPr>
          </a:p>
          <a:p>
            <a:pPr lvl="1">
              <a:lnSpc>
                <a:spcPct val="110000"/>
              </a:lnSpc>
            </a:pPr>
            <a:r>
              <a:rPr lang="zh-CN" altLang="en-US" sz="2000" dirty="0">
                <a:latin typeface="+mn-lt"/>
                <a:ea typeface="+mn-ea"/>
              </a:rPr>
              <a:t>页尺寸较大时，缺页率下降</a:t>
            </a:r>
            <a:endParaRPr lang="en-US" altLang="zh-CN" sz="2000" dirty="0">
              <a:latin typeface="+mn-lt"/>
              <a:ea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2000" dirty="0">
                <a:latin typeface="+mn-lt"/>
                <a:ea typeface="+mn-ea"/>
              </a:rPr>
              <a:t>？分析上述情况的原因</a:t>
            </a:r>
            <a:endParaRPr lang="en-NZ" altLang="zh-CN" sz="2000" dirty="0">
              <a:latin typeface="+mn-lt"/>
              <a:ea typeface="+mn-ea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28913BC3-047A-4267-927F-5E3FC5F5A9EE}"/>
              </a:ext>
            </a:extLst>
          </p:cNvPr>
          <p:cNvSpPr txBox="1">
            <a:spLocks/>
          </p:cNvSpPr>
          <p:nvPr/>
        </p:nvSpPr>
        <p:spPr>
          <a:xfrm>
            <a:off x="4896544" y="1085803"/>
            <a:ext cx="4211960" cy="21991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10000"/>
              </a:lnSpc>
              <a:buClr>
                <a:schemeClr val="tx1"/>
              </a:buClr>
              <a:buSzPct val="100000"/>
              <a:buFont typeface="Wingdings" pitchFamily="2" charset="2"/>
              <a:buChar char="l"/>
            </a:pPr>
            <a:r>
              <a:rPr lang="zh-CN" altLang="en-US" sz="2400" dirty="0">
                <a:latin typeface="+mn-ea"/>
              </a:rPr>
              <a:t>缺页率与分配页框数的关系</a:t>
            </a:r>
            <a:endParaRPr lang="en-US" altLang="zh-CN" sz="2400" dirty="0">
              <a:latin typeface="+mn-ea"/>
            </a:endParaRPr>
          </a:p>
          <a:p>
            <a:pPr lvl="1">
              <a:lnSpc>
                <a:spcPct val="110000"/>
              </a:lnSpc>
            </a:pPr>
            <a:r>
              <a:rPr lang="zh-CN" altLang="en-US" sz="2000" dirty="0">
                <a:latin typeface="+mn-ea"/>
                <a:ea typeface="+mn-ea"/>
              </a:rPr>
              <a:t>对固定的页尺寸，当分配给进程的页框数增加时，缺页率下降</a:t>
            </a:r>
            <a:endParaRPr lang="en-NZ" altLang="zh-CN" sz="2000" dirty="0">
              <a:latin typeface="+mn-ea"/>
              <a:ea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D8AB07B-C919-427E-81E9-CF3504C55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04206"/>
            <a:ext cx="9144000" cy="365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8354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23169936-E3AC-45E4-8236-E51BDBBF3956}"/>
              </a:ext>
            </a:extLst>
          </p:cNvPr>
          <p:cNvSpPr txBox="1">
            <a:spLocks/>
          </p:cNvSpPr>
          <p:nvPr/>
        </p:nvSpPr>
        <p:spPr bwMode="auto">
          <a:xfrm>
            <a:off x="-1" y="2924944"/>
            <a:ext cx="9144001" cy="393305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914400" lvl="1" indent="-457200">
              <a:spcAft>
                <a:spcPct val="10000"/>
              </a:spcAft>
              <a:buFont typeface="Wingdings" pitchFamily="2" charset="2"/>
              <a:buNone/>
            </a:pPr>
            <a:endParaRPr kumimoji="0" lang="en-US" altLang="zh-CN" sz="2800" kern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CF42B5F4-2821-43D1-BC8E-EC1D39A8F667}"/>
              </a:ext>
            </a:extLst>
          </p:cNvPr>
          <p:cNvSpPr txBox="1">
            <a:spLocks/>
          </p:cNvSpPr>
          <p:nvPr/>
        </p:nvSpPr>
        <p:spPr>
          <a:xfrm>
            <a:off x="967680" y="129133"/>
            <a:ext cx="7162800" cy="56356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kumimoji="1" lang="en-US" altLang="zh-CN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3.4.2</a:t>
            </a:r>
            <a:r>
              <a:rPr kumimoji="1" lang="zh-CN" altLang="en-US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 分页</a:t>
            </a: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E392566A-E078-4EAF-9FBF-E67E807B332E}"/>
              </a:ext>
            </a:extLst>
          </p:cNvPr>
          <p:cNvSpPr txBox="1"/>
          <p:nvPr/>
        </p:nvSpPr>
        <p:spPr>
          <a:xfrm>
            <a:off x="3422569" y="1116322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2"/>
                </a:solidFill>
                <a:latin typeface="+mn-ea"/>
                <a:ea typeface="+mn-ea"/>
              </a:rPr>
              <a:t>表</a:t>
            </a:r>
            <a:r>
              <a:rPr lang="en-US" sz="2400" b="1" dirty="0">
                <a:solidFill>
                  <a:schemeClr val="tx2"/>
                </a:solidFill>
                <a:latin typeface="+mn-ea"/>
                <a:ea typeface="+mn-ea"/>
              </a:rPr>
              <a:t> 8.3 </a:t>
            </a:r>
            <a:r>
              <a:rPr lang="zh-CN" altLang="en-US" sz="2400" dirty="0">
                <a:solidFill>
                  <a:schemeClr val="tx2"/>
                </a:solidFill>
                <a:latin typeface="+mn-ea"/>
                <a:ea typeface="+mn-ea"/>
              </a:rPr>
              <a:t>页尺寸示例</a:t>
            </a:r>
            <a:endParaRPr lang="en-US" sz="240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5743EAA-A25F-44AE-A0C0-33B261F09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1675925"/>
            <a:ext cx="5189971" cy="505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7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虚拟内存管理主要内容</a:t>
            </a:r>
          </a:p>
        </p:txBody>
      </p:sp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1835696" y="2060848"/>
            <a:ext cx="5410200" cy="665162"/>
            <a:chOff x="1152" y="1131"/>
            <a:chExt cx="3408" cy="419"/>
          </a:xfrm>
        </p:grpSpPr>
        <p:grpSp>
          <p:nvGrpSpPr>
            <p:cNvPr id="4" name="Group 3"/>
            <p:cNvGrpSpPr>
              <a:grpSpLocks/>
            </p:cNvGrpSpPr>
            <p:nvPr/>
          </p:nvGrpSpPr>
          <p:grpSpPr bwMode="auto">
            <a:xfrm>
              <a:off x="1152" y="1131"/>
              <a:ext cx="480" cy="419"/>
              <a:chOff x="1110" y="2656"/>
              <a:chExt cx="1549" cy="1351"/>
            </a:xfrm>
          </p:grpSpPr>
          <p:sp>
            <p:nvSpPr>
              <p:cNvPr id="10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>
                  <a:latin typeface="+mn-ea"/>
                  <a:ea typeface="+mn-ea"/>
                </a:endParaRPr>
              </a:p>
            </p:txBody>
          </p:sp>
          <p:sp>
            <p:nvSpPr>
              <p:cNvPr id="11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>
                  <a:latin typeface="+mn-ea"/>
                  <a:ea typeface="+mn-ea"/>
                </a:endParaRPr>
              </a:p>
            </p:txBody>
          </p:sp>
          <p:sp>
            <p:nvSpPr>
              <p:cNvPr id="12" name="AutoShape 6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b="1">
                  <a:latin typeface="+mn-ea"/>
                  <a:ea typeface="+mn-ea"/>
                </a:endParaRPr>
              </a:p>
            </p:txBody>
          </p:sp>
        </p:grpSp>
        <p:sp>
          <p:nvSpPr>
            <p:cNvPr id="6" name="Line 11"/>
            <p:cNvSpPr>
              <a:spLocks noChangeShapeType="1"/>
            </p:cNvSpPr>
            <p:nvPr/>
          </p:nvSpPr>
          <p:spPr bwMode="auto">
            <a:xfrm>
              <a:off x="1536" y="1515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8" name="Text Box 12"/>
            <p:cNvSpPr txBox="1">
              <a:spLocks noChangeArrowheads="1"/>
            </p:cNvSpPr>
            <p:nvPr/>
          </p:nvSpPr>
          <p:spPr bwMode="auto">
            <a:xfrm>
              <a:off x="2112" y="1179"/>
              <a:ext cx="189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9pPr>
            </a:lstStyle>
            <a:p>
              <a:pPr>
                <a:defRPr/>
              </a:pPr>
              <a:r>
                <a:rPr lang="zh-CN" altLang="en-US" sz="2800" b="1" dirty="0">
                  <a:latin typeface="+mn-ea"/>
                  <a:ea typeface="+mn-ea"/>
                </a:rPr>
                <a:t>硬件和控制结构</a:t>
              </a:r>
              <a:endParaRPr lang="en-US" altLang="zh-CN" sz="2800" b="1" dirty="0">
                <a:latin typeface="+mn-ea"/>
                <a:ea typeface="+mn-ea"/>
              </a:endParaRPr>
            </a:p>
          </p:txBody>
        </p:sp>
        <p:sp>
          <p:nvSpPr>
            <p:cNvPr id="9" name="Text Box 13"/>
            <p:cNvSpPr txBox="1">
              <a:spLocks noChangeArrowheads="1"/>
            </p:cNvSpPr>
            <p:nvPr/>
          </p:nvSpPr>
          <p:spPr bwMode="gray">
            <a:xfrm>
              <a:off x="1280" y="1193"/>
              <a:ext cx="213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 dirty="0">
                  <a:solidFill>
                    <a:schemeClr val="bg1"/>
                  </a:solidFill>
                  <a:latin typeface="+mn-ea"/>
                  <a:ea typeface="+mn-ea"/>
                </a:rPr>
                <a:t>1</a:t>
              </a:r>
            </a:p>
          </p:txBody>
        </p:sp>
      </p:grpSp>
      <p:grpSp>
        <p:nvGrpSpPr>
          <p:cNvPr id="5" name="Group 55"/>
          <p:cNvGrpSpPr>
            <a:grpSpLocks/>
          </p:cNvGrpSpPr>
          <p:nvPr/>
        </p:nvGrpSpPr>
        <p:grpSpPr bwMode="auto">
          <a:xfrm>
            <a:off x="1835696" y="2975248"/>
            <a:ext cx="5410200" cy="665162"/>
            <a:chOff x="1152" y="1707"/>
            <a:chExt cx="3408" cy="419"/>
          </a:xfrm>
        </p:grpSpPr>
        <p:grpSp>
          <p:nvGrpSpPr>
            <p:cNvPr id="7" name="Group 7"/>
            <p:cNvGrpSpPr>
              <a:grpSpLocks/>
            </p:cNvGrpSpPr>
            <p:nvPr/>
          </p:nvGrpSpPr>
          <p:grpSpPr bwMode="auto">
            <a:xfrm>
              <a:off x="1152" y="1707"/>
              <a:ext cx="480" cy="419"/>
              <a:chOff x="3174" y="2656"/>
              <a:chExt cx="1549" cy="1351"/>
            </a:xfrm>
          </p:grpSpPr>
          <p:sp>
            <p:nvSpPr>
              <p:cNvPr id="17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>
                  <a:latin typeface="+mn-ea"/>
                  <a:ea typeface="+mn-ea"/>
                </a:endParaRPr>
              </a:p>
            </p:txBody>
          </p:sp>
          <p:sp>
            <p:nvSpPr>
              <p:cNvPr id="18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>
                  <a:latin typeface="+mn-ea"/>
                  <a:ea typeface="+mn-ea"/>
                </a:endParaRPr>
              </a:p>
            </p:txBody>
          </p:sp>
          <p:sp>
            <p:nvSpPr>
              <p:cNvPr id="19" name="AutoShape 10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b="1">
                  <a:latin typeface="+mn-ea"/>
                  <a:ea typeface="+mn-ea"/>
                </a:endParaRPr>
              </a:p>
            </p:txBody>
          </p:sp>
        </p:grp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1536" y="2091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gray">
            <a:xfrm>
              <a:off x="1290" y="1769"/>
              <a:ext cx="190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b="1" dirty="0">
                  <a:solidFill>
                    <a:schemeClr val="bg1"/>
                  </a:solidFill>
                  <a:latin typeface="+mn-ea"/>
                  <a:ea typeface="+mn-ea"/>
                </a:rPr>
                <a:t>2</a:t>
              </a:r>
              <a:endParaRPr lang="en-US" altLang="zh-CN" sz="24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34" name="Text Box 12"/>
          <p:cNvSpPr txBox="1">
            <a:spLocks noChangeArrowheads="1"/>
          </p:cNvSpPr>
          <p:nvPr/>
        </p:nvSpPr>
        <p:spPr bwMode="auto">
          <a:xfrm>
            <a:off x="3347864" y="2986829"/>
            <a:ext cx="409738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>
              <a:defRPr/>
            </a:pPr>
            <a:r>
              <a:rPr lang="zh-CN" altLang="en-US" sz="2800" b="1" dirty="0">
                <a:latin typeface="+mn-ea"/>
                <a:ea typeface="+mn-ea"/>
              </a:rPr>
              <a:t>操作系统软件</a:t>
            </a:r>
          </a:p>
        </p:txBody>
      </p:sp>
      <p:sp>
        <p:nvSpPr>
          <p:cNvPr id="35" name="Text Box 12"/>
          <p:cNvSpPr txBox="1">
            <a:spLocks noChangeArrowheads="1"/>
          </p:cNvSpPr>
          <p:nvPr/>
        </p:nvSpPr>
        <p:spPr bwMode="auto">
          <a:xfrm>
            <a:off x="3416846" y="3867423"/>
            <a:ext cx="353141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>
              <a:defRPr/>
            </a:pPr>
            <a:endParaRPr lang="en-US" altLang="zh-CN" sz="2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726756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ADF09CDB-8957-7B4A-B37F-05CB24C1375C}"/>
              </a:ext>
            </a:extLst>
          </p:cNvPr>
          <p:cNvSpPr txBox="1">
            <a:spLocks/>
          </p:cNvSpPr>
          <p:nvPr/>
        </p:nvSpPr>
        <p:spPr bwMode="auto">
          <a:xfrm>
            <a:off x="0" y="1052513"/>
            <a:ext cx="8821738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914400" lvl="1" indent="-457200">
              <a:spcAft>
                <a:spcPct val="10000"/>
              </a:spcAft>
              <a:buFont typeface="Wingdings" pitchFamily="2" charset="2"/>
              <a:buNone/>
            </a:pPr>
            <a:endParaRPr kumimoji="0" lang="en-US" altLang="zh-CN" sz="2800" kern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0142D1C-AE3A-6B47-A878-FD1CF2766BF5}"/>
              </a:ext>
            </a:extLst>
          </p:cNvPr>
          <p:cNvSpPr txBox="1">
            <a:spLocks/>
          </p:cNvSpPr>
          <p:nvPr/>
        </p:nvSpPr>
        <p:spPr>
          <a:xfrm>
            <a:off x="35496" y="1037877"/>
            <a:ext cx="9108503" cy="518477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sz="2400" dirty="0"/>
              <a:t>页尺寸</a:t>
            </a:r>
            <a:endParaRPr lang="en-US" altLang="zh-CN" sz="2400" dirty="0"/>
          </a:p>
          <a:p>
            <a:pPr eaLnBrk="0" hangingPunct="0">
              <a:lnSpc>
                <a:spcPct val="125000"/>
              </a:lnSpc>
              <a:spcAft>
                <a:spcPts val="600"/>
              </a:spcAft>
              <a:buClrTx/>
              <a:buFont typeface="Arial" pitchFamily="34" charset="0"/>
              <a:buChar char="•"/>
            </a:pPr>
            <a:endParaRPr kumimoji="1" lang="en-US" altLang="zh-CN" sz="2400" dirty="0">
              <a:latin typeface="+mn-ea"/>
            </a:endParaRPr>
          </a:p>
          <a:p>
            <a:pPr eaLnBrk="0" hangingPunct="0">
              <a:lnSpc>
                <a:spcPct val="125000"/>
              </a:lnSpc>
              <a:spcAft>
                <a:spcPts val="600"/>
              </a:spcAft>
              <a:buClrTx/>
              <a:buFont typeface="Arial" pitchFamily="34" charset="0"/>
              <a:buChar char="•"/>
            </a:pPr>
            <a:endParaRPr kumimoji="1" lang="en-US" altLang="zh-CN" sz="2400" dirty="0">
              <a:latin typeface="+mn-ea"/>
            </a:endParaRPr>
          </a:p>
          <a:p>
            <a:pPr marL="0" indent="0" eaLnBrk="0" hangingPunct="0">
              <a:lnSpc>
                <a:spcPct val="125000"/>
              </a:lnSpc>
              <a:spcAft>
                <a:spcPts val="600"/>
              </a:spcAft>
              <a:buClrTx/>
              <a:buNone/>
            </a:pPr>
            <a:endParaRPr kumimoji="1" lang="en-US" altLang="zh-CN" sz="2400" dirty="0">
              <a:latin typeface="+mn-ea"/>
            </a:endParaRPr>
          </a:p>
          <a:p>
            <a:pPr eaLnBrk="0" hangingPunct="0">
              <a:lnSpc>
                <a:spcPct val="125000"/>
              </a:lnSpc>
              <a:spcAft>
                <a:spcPts val="600"/>
              </a:spcAft>
              <a:buClrTx/>
              <a:buFont typeface="Arial" pitchFamily="34" charset="0"/>
              <a:buChar char="•"/>
            </a:pPr>
            <a:endParaRPr lang="en-US" altLang="zh-CN" sz="2400" dirty="0">
              <a:latin typeface="+mn-ea"/>
            </a:endParaRPr>
          </a:p>
          <a:p>
            <a: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sz="2400" dirty="0"/>
              <a:t>大型程序中所用的当代程序设计技术可能会降低进程的局部性</a:t>
            </a:r>
            <a:endParaRPr lang="en-US" altLang="zh-CN" sz="2400" dirty="0"/>
          </a:p>
          <a:p>
            <a:pPr lvl="1" eaLnBrk="0" hangingPunct="0">
              <a:lnSpc>
                <a:spcPct val="125000"/>
              </a:lnSpc>
              <a:buClrTx/>
              <a:buFont typeface="Wingdings" pitchFamily="2" charset="2"/>
              <a:buChar char="Ø"/>
            </a:pPr>
            <a:r>
              <a:rPr lang="zh-CN" altLang="en-US" dirty="0">
                <a:latin typeface="+mn-ea"/>
                <a:ea typeface="+mn-ea"/>
                <a:cs typeface="Times New Roman" pitchFamily="18" charset="0"/>
              </a:rPr>
              <a:t>面向对象技术：对小程序和数据的引用会分散在不同对象中</a:t>
            </a:r>
          </a:p>
          <a:p>
            <a:pPr lvl="1" eaLnBrk="0" hangingPunct="0">
              <a:lnSpc>
                <a:spcPct val="125000"/>
              </a:lnSpc>
              <a:buClrTx/>
              <a:buFont typeface="Wingdings" pitchFamily="2" charset="2"/>
              <a:buChar char="Ø"/>
            </a:pPr>
            <a:r>
              <a:rPr lang="zh-CN" altLang="en-US" dirty="0">
                <a:latin typeface="+mn-ea"/>
                <a:ea typeface="+mn-ea"/>
                <a:cs typeface="Times New Roman" pitchFamily="18" charset="0"/>
              </a:rPr>
              <a:t>多线程应用：指令流会突然变化，引用分散在内存中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CF42B5F4-2821-43D1-BC8E-EC1D39A8F667}"/>
              </a:ext>
            </a:extLst>
          </p:cNvPr>
          <p:cNvSpPr txBox="1">
            <a:spLocks/>
          </p:cNvSpPr>
          <p:nvPr/>
        </p:nvSpPr>
        <p:spPr>
          <a:xfrm>
            <a:off x="967680" y="129133"/>
            <a:ext cx="7162800" cy="56356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kumimoji="1" lang="en-US" altLang="zh-CN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3.4.2</a:t>
            </a:r>
            <a:r>
              <a:rPr kumimoji="1" lang="zh-CN" altLang="en-US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 分页</a:t>
            </a:r>
          </a:p>
        </p:txBody>
      </p:sp>
      <p:graphicFrame>
        <p:nvGraphicFramePr>
          <p:cNvPr id="6" name="Diagram 3">
            <a:extLst>
              <a:ext uri="{FF2B5EF4-FFF2-40B4-BE49-F238E27FC236}">
                <a16:creationId xmlns:a16="http://schemas.microsoft.com/office/drawing/2014/main" id="{992A3175-1B13-4F38-A842-8A08CCC15F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703703"/>
              </p:ext>
            </p:extLst>
          </p:nvPr>
        </p:nvGraphicFramePr>
        <p:xfrm>
          <a:off x="-180529" y="1542032"/>
          <a:ext cx="9289033" cy="2088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49873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CF42B5F4-2821-43D1-BC8E-EC1D39A8F667}"/>
              </a:ext>
            </a:extLst>
          </p:cNvPr>
          <p:cNvSpPr txBox="1">
            <a:spLocks/>
          </p:cNvSpPr>
          <p:nvPr/>
        </p:nvSpPr>
        <p:spPr>
          <a:xfrm>
            <a:off x="967680" y="129133"/>
            <a:ext cx="7162800" cy="56356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kumimoji="1" lang="en-US" altLang="zh-CN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3.4.3</a:t>
            </a:r>
            <a:r>
              <a:rPr kumimoji="1" lang="zh-CN" altLang="en-US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 分段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157F307-A539-4F15-877A-B37B1BFB47C8}"/>
              </a:ext>
            </a:extLst>
          </p:cNvPr>
          <p:cNvSpPr txBox="1">
            <a:spLocks/>
          </p:cNvSpPr>
          <p:nvPr/>
        </p:nvSpPr>
        <p:spPr bwMode="auto">
          <a:xfrm>
            <a:off x="403762" y="1689996"/>
            <a:ext cx="3526970" cy="41148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sz="2400" dirty="0">
                <a:latin typeface="+mn-lt"/>
                <a:ea typeface="+mn-ea"/>
                <a:cs typeface="+mn-cs"/>
              </a:rPr>
              <a:t>分段</a:t>
            </a:r>
            <a:endParaRPr lang="en-US" altLang="zh-CN" sz="2400" dirty="0">
              <a:latin typeface="+mn-lt"/>
              <a:ea typeface="+mn-ea"/>
              <a:cs typeface="+mn-cs"/>
            </a:endParaRPr>
          </a:p>
          <a:p>
            <a:pPr lvl="1">
              <a:lnSpc>
                <a:spcPct val="125000"/>
              </a:lnSpc>
              <a:buFont typeface="Wingdings" pitchFamily="2" charset="2"/>
              <a:buChar char="Ø"/>
            </a:pPr>
            <a:r>
              <a:rPr lang="zh-CN" altLang="en-US" dirty="0">
                <a:latin typeface="+mn-ea"/>
                <a:ea typeface="+mn-ea"/>
              </a:rPr>
              <a:t>允许程序员把内存视作由多个地址空间或段组成</a:t>
            </a:r>
            <a:endParaRPr lang="en-US" altLang="zh-CN" dirty="0">
              <a:latin typeface="+mn-ea"/>
              <a:ea typeface="+mn-ea"/>
            </a:endParaRPr>
          </a:p>
          <a:p>
            <a:pPr lvl="1">
              <a:lnSpc>
                <a:spcPct val="125000"/>
              </a:lnSpc>
              <a:buFont typeface="Wingdings" pitchFamily="2" charset="2"/>
              <a:buChar char="Ø"/>
            </a:pPr>
            <a:r>
              <a:rPr lang="zh-CN" altLang="en-US" dirty="0">
                <a:latin typeface="+mn-ea"/>
                <a:ea typeface="+mn-ea"/>
              </a:rPr>
              <a:t>段大小不等，可以动态变化</a:t>
            </a:r>
            <a:endParaRPr lang="en-US" altLang="zh-CN" dirty="0">
              <a:latin typeface="+mn-ea"/>
              <a:ea typeface="+mn-ea"/>
            </a:endParaRPr>
          </a:p>
          <a:p>
            <a:pPr lvl="1">
              <a:lnSpc>
                <a:spcPct val="125000"/>
              </a:lnSpc>
              <a:buFont typeface="Wingdings" pitchFamily="2" charset="2"/>
              <a:buChar char="Ø"/>
            </a:pPr>
            <a:r>
              <a:rPr lang="zh-CN" altLang="en-US" dirty="0">
                <a:latin typeface="+mn-ea"/>
                <a:ea typeface="+mn-ea"/>
              </a:rPr>
              <a:t>内存访问时：</a:t>
            </a:r>
            <a:endParaRPr lang="en-US" altLang="zh-CN" dirty="0">
              <a:latin typeface="+mn-ea"/>
              <a:ea typeface="+mn-ea"/>
            </a:endParaRPr>
          </a:p>
          <a:p>
            <a:pPr lvl="2"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CN" altLang="en-US" sz="2200" kern="0" dirty="0">
                <a:latin typeface="+mn-lt"/>
                <a:ea typeface="+mn-ea"/>
                <a:cs typeface="+mn-cs"/>
              </a:rPr>
              <a:t>段号</a:t>
            </a:r>
            <a:r>
              <a:rPr lang="en-US" altLang="zh-CN" sz="2200" kern="0" dirty="0">
                <a:latin typeface="+mn-lt"/>
                <a:ea typeface="+mn-ea"/>
                <a:cs typeface="+mn-cs"/>
              </a:rPr>
              <a:t>+</a:t>
            </a:r>
            <a:r>
              <a:rPr lang="zh-CN" altLang="en-US" sz="2200" kern="0" dirty="0">
                <a:latin typeface="+mn-lt"/>
                <a:ea typeface="+mn-ea"/>
                <a:cs typeface="+mn-cs"/>
              </a:rPr>
              <a:t>段内偏移量</a:t>
            </a:r>
            <a:endParaRPr lang="en-NZ" sz="2200" kern="0" dirty="0">
              <a:latin typeface="+mn-lt"/>
              <a:ea typeface="+mn-ea"/>
              <a:cs typeface="+mn-cs"/>
            </a:endParaRPr>
          </a:p>
        </p:txBody>
      </p:sp>
      <p:cxnSp>
        <p:nvCxnSpPr>
          <p:cNvPr id="8" name="Straight Connector 6">
            <a:extLst>
              <a:ext uri="{FF2B5EF4-FFF2-40B4-BE49-F238E27FC236}">
                <a16:creationId xmlns:a16="http://schemas.microsoft.com/office/drawing/2014/main" id="{0297A594-19FE-4DEA-AD61-E62B94489E5E}"/>
              </a:ext>
            </a:extLst>
          </p:cNvPr>
          <p:cNvCxnSpPr>
            <a:cxnSpLocks/>
          </p:cNvCxnSpPr>
          <p:nvPr/>
        </p:nvCxnSpPr>
        <p:spPr>
          <a:xfrm>
            <a:off x="4421774" y="1689996"/>
            <a:ext cx="0" cy="42592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9899302-6569-460A-AAE3-3257AFB4D724}"/>
              </a:ext>
            </a:extLst>
          </p:cNvPr>
          <p:cNvSpPr txBox="1">
            <a:spLocks/>
          </p:cNvSpPr>
          <p:nvPr/>
        </p:nvSpPr>
        <p:spPr bwMode="auto">
          <a:xfrm>
            <a:off x="4914405" y="1689996"/>
            <a:ext cx="3695206" cy="41148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</a:rPr>
              <a:t>分段优点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lvl="1" eaLnBrk="0" hangingPunct="0">
              <a:lnSpc>
                <a:spcPct val="125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latin typeface="+mn-ea"/>
                <a:ea typeface="+mn-ea"/>
                <a:cs typeface="Times New Roman" pitchFamily="18" charset="0"/>
              </a:rPr>
              <a:t>简化了对不断增长的数据结构的处理</a:t>
            </a:r>
            <a:endParaRPr lang="en-US" altLang="zh-CN" b="1" dirty="0">
              <a:latin typeface="+mn-ea"/>
              <a:ea typeface="+mn-ea"/>
              <a:cs typeface="Times New Roman" pitchFamily="18" charset="0"/>
            </a:endParaRPr>
          </a:p>
          <a:p>
            <a:pPr lvl="1" eaLnBrk="0" hangingPunct="0">
              <a:lnSpc>
                <a:spcPct val="125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latin typeface="+mn-ea"/>
                <a:ea typeface="+mn-ea"/>
                <a:cs typeface="Times New Roman" pitchFamily="18" charset="0"/>
              </a:rPr>
              <a:t>允许程序独立地改变或重新编译</a:t>
            </a:r>
            <a:endParaRPr lang="en-US" altLang="zh-CN" b="1" dirty="0">
              <a:latin typeface="+mn-ea"/>
              <a:ea typeface="+mn-ea"/>
              <a:cs typeface="Times New Roman" pitchFamily="18" charset="0"/>
            </a:endParaRPr>
          </a:p>
          <a:p>
            <a:pPr lvl="1" eaLnBrk="0" hangingPunct="0">
              <a:lnSpc>
                <a:spcPct val="125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latin typeface="+mn-ea"/>
                <a:ea typeface="+mn-ea"/>
                <a:cs typeface="Times New Roman" pitchFamily="18" charset="0"/>
              </a:rPr>
              <a:t>有助于进程间的共享</a:t>
            </a:r>
            <a:endParaRPr lang="en-US" altLang="zh-CN" b="1" dirty="0">
              <a:latin typeface="+mn-ea"/>
              <a:ea typeface="+mn-ea"/>
              <a:cs typeface="Times New Roman" pitchFamily="18" charset="0"/>
            </a:endParaRPr>
          </a:p>
          <a:p>
            <a:pPr lvl="1" eaLnBrk="0" hangingPunct="0">
              <a:lnSpc>
                <a:spcPct val="125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latin typeface="+mn-ea"/>
                <a:ea typeface="+mn-ea"/>
                <a:cs typeface="Times New Roman" pitchFamily="18" charset="0"/>
              </a:rPr>
              <a:t>有助于保护</a:t>
            </a:r>
            <a:endParaRPr lang="en-US" altLang="zh-CN" b="1" dirty="0">
              <a:latin typeface="+mn-ea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7262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CF42B5F4-2821-43D1-BC8E-EC1D39A8F667}"/>
              </a:ext>
            </a:extLst>
          </p:cNvPr>
          <p:cNvSpPr txBox="1">
            <a:spLocks/>
          </p:cNvSpPr>
          <p:nvPr/>
        </p:nvSpPr>
        <p:spPr>
          <a:xfrm>
            <a:off x="967680" y="129133"/>
            <a:ext cx="7162800" cy="56356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kumimoji="1" lang="en-US" altLang="zh-CN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3.4.3</a:t>
            </a:r>
            <a:r>
              <a:rPr kumimoji="1" lang="zh-CN" altLang="en-US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 分段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19F42F6-4BB1-4AD1-BA55-CC5B57A652FF}"/>
              </a:ext>
            </a:extLst>
          </p:cNvPr>
          <p:cNvSpPr txBox="1">
            <a:spLocks/>
          </p:cNvSpPr>
          <p:nvPr/>
        </p:nvSpPr>
        <p:spPr bwMode="auto">
          <a:xfrm>
            <a:off x="26275" y="980728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sz="24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段的组织</a:t>
            </a:r>
            <a:endParaRPr lang="en-US" altLang="zh-CN" sz="24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zh-CN" altLang="en-US" sz="2400" b="0" dirty="0">
                <a:solidFill>
                  <a:srgbClr val="FF0000"/>
                </a:solidFill>
                <a:latin typeface="+mn-ea"/>
              </a:rPr>
              <a:t>  每个进程一个段表，每个段表项包括</a:t>
            </a:r>
            <a:endParaRPr lang="en-US" altLang="zh-CN" sz="2400" b="0" dirty="0">
              <a:solidFill>
                <a:srgbClr val="FF0000"/>
              </a:solidFill>
              <a:latin typeface="+mn-ea"/>
            </a:endParaRPr>
          </a:p>
          <a:p>
            <a:endParaRPr lang="en-US" altLang="zh-CN" sz="2400" b="0" dirty="0">
              <a:solidFill>
                <a:srgbClr val="FF0000"/>
              </a:solidFill>
              <a:latin typeface="+mn-ea"/>
            </a:endParaRPr>
          </a:p>
          <a:p>
            <a:endParaRPr lang="en-US" altLang="zh-CN" sz="2400" b="0" dirty="0">
              <a:solidFill>
                <a:srgbClr val="FF0000"/>
              </a:solidFill>
              <a:latin typeface="+mn-ea"/>
            </a:endParaRPr>
          </a:p>
          <a:p>
            <a:pPr marL="0" indent="0">
              <a:buFont typeface="Arial" pitchFamily="34" charset="0"/>
              <a:buNone/>
            </a:pPr>
            <a:endParaRPr lang="en-US" altLang="zh-CN" sz="2400" b="0" dirty="0">
              <a:solidFill>
                <a:srgbClr val="FF0000"/>
              </a:solidFill>
              <a:latin typeface="+mn-ea"/>
            </a:endParaRPr>
          </a:p>
          <a:p>
            <a:pPr lvl="1"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sz="2000" dirty="0">
                <a:latin typeface="+mn-ea"/>
                <a:ea typeface="+mn-ea"/>
              </a:rPr>
              <a:t>存在位</a:t>
            </a:r>
            <a:r>
              <a:rPr lang="en-US" altLang="zh-CN" sz="2000" dirty="0">
                <a:latin typeface="+mn-ea"/>
                <a:ea typeface="+mn-ea"/>
              </a:rPr>
              <a:t>P</a:t>
            </a:r>
            <a:r>
              <a:rPr lang="zh-CN" altLang="en-US" sz="2000" dirty="0">
                <a:latin typeface="+mn-ea"/>
                <a:ea typeface="+mn-ea"/>
              </a:rPr>
              <a:t>，标识相应的段是否位于内存</a:t>
            </a:r>
            <a:endParaRPr lang="en-US" altLang="zh-CN" sz="2000" dirty="0">
              <a:latin typeface="+mn-ea"/>
              <a:ea typeface="+mn-ea"/>
            </a:endParaRPr>
          </a:p>
          <a:p>
            <a:pPr lvl="2">
              <a:lnSpc>
                <a:spcPct val="110000"/>
              </a:lnSpc>
            </a:pPr>
            <a:r>
              <a:rPr lang="zh-CN" altLang="en-US" dirty="0">
                <a:latin typeface="+mn-ea"/>
                <a:ea typeface="+mn-ea"/>
              </a:rPr>
              <a:t>是，段表项还包括</a:t>
            </a:r>
            <a:endParaRPr lang="en-US" altLang="zh-CN" dirty="0">
              <a:latin typeface="+mn-ea"/>
              <a:ea typeface="+mn-ea"/>
            </a:endParaRPr>
          </a:p>
          <a:p>
            <a:pPr lvl="3">
              <a:lnSpc>
                <a:spcPct val="110000"/>
              </a:lnSpc>
            </a:pPr>
            <a:r>
              <a:rPr lang="zh-CN" altLang="en-US" sz="1800" dirty="0">
                <a:latin typeface="+mn-ea"/>
              </a:rPr>
              <a:t>段基址：相应段在内存中的起始地址</a:t>
            </a:r>
            <a:endParaRPr lang="en-US" altLang="zh-CN" sz="1800" dirty="0">
              <a:latin typeface="+mn-ea"/>
            </a:endParaRPr>
          </a:p>
          <a:p>
            <a:pPr lvl="3">
              <a:lnSpc>
                <a:spcPct val="110000"/>
              </a:lnSpc>
            </a:pPr>
            <a:r>
              <a:rPr lang="zh-CN" altLang="en-US" sz="1800" dirty="0">
                <a:latin typeface="+mn-ea"/>
              </a:rPr>
              <a:t>段长度</a:t>
            </a:r>
            <a:endParaRPr lang="en-US" altLang="zh-CN" sz="1800" dirty="0">
              <a:latin typeface="+mn-ea"/>
              <a:ea typeface="+mn-ea"/>
            </a:endParaRPr>
          </a:p>
          <a:p>
            <a:pPr lvl="1"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sz="2000" dirty="0">
                <a:latin typeface="+mn-ea"/>
                <a:ea typeface="+mn-ea"/>
              </a:rPr>
              <a:t>修改位</a:t>
            </a:r>
            <a:r>
              <a:rPr lang="en-US" altLang="zh-CN" sz="2000" dirty="0">
                <a:latin typeface="+mn-ea"/>
                <a:ea typeface="+mn-ea"/>
              </a:rPr>
              <a:t>M</a:t>
            </a:r>
            <a:r>
              <a:rPr lang="zh-CN" altLang="en-US" sz="2000" dirty="0">
                <a:latin typeface="+mn-ea"/>
                <a:ea typeface="+mn-ea"/>
              </a:rPr>
              <a:t>，标识相应的段是否已被修改</a:t>
            </a:r>
            <a:endParaRPr lang="en-US" altLang="zh-CN" sz="2000" dirty="0">
              <a:latin typeface="+mn-ea"/>
              <a:ea typeface="+mn-ea"/>
            </a:endParaRPr>
          </a:p>
          <a:p>
            <a:pPr lvl="2">
              <a:lnSpc>
                <a:spcPct val="110000"/>
              </a:lnSpc>
            </a:pPr>
            <a:r>
              <a:rPr lang="zh-CN" altLang="en-US" dirty="0">
                <a:latin typeface="+mn-ea"/>
                <a:ea typeface="+mn-ea"/>
              </a:rPr>
              <a:t>是，换出时需要写回辅存</a:t>
            </a:r>
            <a:endParaRPr lang="en-US" altLang="zh-CN" dirty="0">
              <a:latin typeface="+mn-ea"/>
              <a:ea typeface="+mn-ea"/>
            </a:endParaRPr>
          </a:p>
          <a:p>
            <a:pPr lvl="2">
              <a:lnSpc>
                <a:spcPct val="110000"/>
              </a:lnSpc>
            </a:pPr>
            <a:r>
              <a:rPr lang="zh-CN" altLang="en-US" dirty="0">
                <a:latin typeface="+mn-ea"/>
                <a:ea typeface="+mn-ea"/>
              </a:rPr>
              <a:t>否，换出时不需写回</a:t>
            </a:r>
            <a:endParaRPr lang="en-US" altLang="zh-CN" dirty="0">
              <a:latin typeface="+mn-ea"/>
              <a:ea typeface="+mn-ea"/>
            </a:endParaRPr>
          </a:p>
          <a:p>
            <a:pPr lvl="1"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sz="2000" dirty="0">
                <a:latin typeface="+mn-ea"/>
              </a:rPr>
              <a:t>其它控制位，如用于保护和共享</a:t>
            </a:r>
            <a:endParaRPr lang="en-US" altLang="zh-CN" sz="2000" dirty="0">
              <a:latin typeface="+mn-ea"/>
              <a:ea typeface="+mn-ea"/>
            </a:endParaRPr>
          </a:p>
          <a:p>
            <a:pPr marL="914400" lvl="2" indent="0">
              <a:buFont typeface="Arial" pitchFamily="34" charset="0"/>
              <a:buNone/>
            </a:pPr>
            <a:endParaRPr lang="en-US" altLang="zh-CN" dirty="0">
              <a:latin typeface="+mn-ea"/>
              <a:ea typeface="+mn-ea"/>
            </a:endParaRPr>
          </a:p>
          <a:p>
            <a:pPr marL="914400" lvl="2" indent="0">
              <a:buFont typeface="Arial" pitchFamily="34" charset="0"/>
              <a:buNone/>
            </a:pPr>
            <a:endParaRPr lang="en-US" dirty="0">
              <a:latin typeface="+mn-ea"/>
              <a:ea typeface="+mn-ea"/>
            </a:endParaRPr>
          </a:p>
          <a:p>
            <a:endParaRPr lang="en-US" b="0" dirty="0">
              <a:latin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BEE6E27-E0F9-4BE8-AA4A-A168226DF1AB}"/>
              </a:ext>
            </a:extLst>
          </p:cNvPr>
          <p:cNvSpPr/>
          <p:nvPr/>
        </p:nvSpPr>
        <p:spPr>
          <a:xfrm>
            <a:off x="451288" y="1945358"/>
            <a:ext cx="8153400" cy="1160972"/>
          </a:xfrm>
          <a:prstGeom prst="rect">
            <a:avLst/>
          </a:prstGeom>
          <a:solidFill>
            <a:schemeClr val="accent2"/>
          </a:solidFill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41ED8E7A-F8BD-45A3-875F-00B123242F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724150"/>
              </p:ext>
            </p:extLst>
          </p:nvPr>
        </p:nvGraphicFramePr>
        <p:xfrm>
          <a:off x="4310891" y="2378497"/>
          <a:ext cx="404186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7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12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00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527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800" b="0" dirty="0"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1800" b="0" dirty="0"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800" b="0" dirty="0"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endParaRPr lang="zh-CN" altLang="en-US" sz="1800" b="0" dirty="0"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800" b="0" dirty="0"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其它控制位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800" b="0" dirty="0"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长度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800" b="0" dirty="0"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段基址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395BDA9A-1D1A-42AD-8618-425296B729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499112"/>
              </p:ext>
            </p:extLst>
          </p:nvPr>
        </p:nvGraphicFramePr>
        <p:xfrm>
          <a:off x="950497" y="2388727"/>
          <a:ext cx="231988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49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527"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800" dirty="0">
                          <a:latin typeface="+mn-ea"/>
                          <a:ea typeface="+mn-ea"/>
                        </a:rPr>
                        <a:t>段号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800" dirty="0">
                          <a:latin typeface="+mn-ea"/>
                          <a:ea typeface="+mn-ea"/>
                        </a:rPr>
                        <a:t>偏移量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9">
            <a:extLst>
              <a:ext uri="{FF2B5EF4-FFF2-40B4-BE49-F238E27FC236}">
                <a16:creationId xmlns:a16="http://schemas.microsoft.com/office/drawing/2014/main" id="{AD4B8A18-0131-4328-A29A-391C4E65681E}"/>
              </a:ext>
            </a:extLst>
          </p:cNvPr>
          <p:cNvSpPr txBox="1"/>
          <p:nvPr/>
        </p:nvSpPr>
        <p:spPr>
          <a:xfrm>
            <a:off x="1181184" y="1970463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+mn-ea"/>
              </a:rPr>
              <a:t>虚拟地址</a:t>
            </a:r>
          </a:p>
        </p:txBody>
      </p:sp>
      <p:sp>
        <p:nvSpPr>
          <p:cNvPr id="14" name="TextBox 10">
            <a:extLst>
              <a:ext uri="{FF2B5EF4-FFF2-40B4-BE49-F238E27FC236}">
                <a16:creationId xmlns:a16="http://schemas.microsoft.com/office/drawing/2014/main" id="{7FC8FF55-7CF7-4300-AFAA-A15F8B6FB9E5}"/>
              </a:ext>
            </a:extLst>
          </p:cNvPr>
          <p:cNvSpPr txBox="1"/>
          <p:nvPr/>
        </p:nvSpPr>
        <p:spPr>
          <a:xfrm>
            <a:off x="5937193" y="1909898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+mn-ea"/>
              </a:rPr>
              <a:t>段表项</a:t>
            </a:r>
          </a:p>
        </p:txBody>
      </p:sp>
      <p:sp>
        <p:nvSpPr>
          <p:cNvPr id="15" name="TextBox 19">
            <a:extLst>
              <a:ext uri="{FF2B5EF4-FFF2-40B4-BE49-F238E27FC236}">
                <a16:creationId xmlns:a16="http://schemas.microsoft.com/office/drawing/2014/main" id="{81E8959A-457F-44D4-9F20-344B8D6D87B5}"/>
              </a:ext>
            </a:extLst>
          </p:cNvPr>
          <p:cNvSpPr txBox="1"/>
          <p:nvPr/>
        </p:nvSpPr>
        <p:spPr>
          <a:xfrm>
            <a:off x="3291586" y="2711858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仅分段</a:t>
            </a:r>
          </a:p>
        </p:txBody>
      </p:sp>
    </p:spTree>
    <p:extLst>
      <p:ext uri="{BB962C8B-B14F-4D97-AF65-F5344CB8AC3E}">
        <p14:creationId xmlns:p14="http://schemas.microsoft.com/office/powerpoint/2010/main" val="41212374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CF42B5F4-2821-43D1-BC8E-EC1D39A8F667}"/>
              </a:ext>
            </a:extLst>
          </p:cNvPr>
          <p:cNvSpPr txBox="1">
            <a:spLocks/>
          </p:cNvSpPr>
          <p:nvPr/>
        </p:nvSpPr>
        <p:spPr>
          <a:xfrm>
            <a:off x="967680" y="129133"/>
            <a:ext cx="7162800" cy="56356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kumimoji="1" lang="en-US" altLang="zh-CN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3.4.3</a:t>
            </a:r>
            <a:r>
              <a:rPr kumimoji="1" lang="zh-CN" altLang="en-US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 分段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19F42F6-4BB1-4AD1-BA55-CC5B57A652FF}"/>
              </a:ext>
            </a:extLst>
          </p:cNvPr>
          <p:cNvSpPr txBox="1">
            <a:spLocks/>
          </p:cNvSpPr>
          <p:nvPr/>
        </p:nvSpPr>
        <p:spPr bwMode="auto">
          <a:xfrm>
            <a:off x="26275" y="987896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sz="24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段的组织</a:t>
            </a:r>
            <a:endParaRPr lang="en-US" altLang="zh-CN" sz="24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zh-CN" altLang="en-US" sz="2400" b="0" dirty="0">
                <a:solidFill>
                  <a:srgbClr val="FF0000"/>
                </a:solidFill>
                <a:latin typeface="+mn-ea"/>
              </a:rPr>
              <a:t>  每个进程一个段表，每个段表项包括</a:t>
            </a:r>
            <a:endParaRPr lang="en-US" altLang="zh-CN" sz="2400" b="0" dirty="0">
              <a:solidFill>
                <a:srgbClr val="FF0000"/>
              </a:solidFill>
              <a:latin typeface="+mn-ea"/>
            </a:endParaRPr>
          </a:p>
          <a:p>
            <a:endParaRPr lang="en-US" altLang="zh-CN" sz="2400" b="0" dirty="0">
              <a:solidFill>
                <a:srgbClr val="FF0000"/>
              </a:solidFill>
              <a:latin typeface="+mn-ea"/>
            </a:endParaRPr>
          </a:p>
          <a:p>
            <a:endParaRPr lang="en-US" altLang="zh-CN" sz="2400" b="0" dirty="0">
              <a:solidFill>
                <a:srgbClr val="FF0000"/>
              </a:solidFill>
              <a:latin typeface="+mn-ea"/>
            </a:endParaRPr>
          </a:p>
          <a:p>
            <a:pPr marL="0" indent="0">
              <a:buFont typeface="Arial" pitchFamily="34" charset="0"/>
              <a:buNone/>
            </a:pPr>
            <a:endParaRPr lang="en-US" altLang="zh-CN" sz="2400" b="0" dirty="0">
              <a:solidFill>
                <a:srgbClr val="FF0000"/>
              </a:solidFill>
              <a:latin typeface="+mn-ea"/>
            </a:endParaRPr>
          </a:p>
          <a:p>
            <a:pPr lvl="1"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sz="2000" dirty="0">
                <a:latin typeface="+mn-ea"/>
                <a:ea typeface="+mn-ea"/>
              </a:rPr>
              <a:t>存在位</a:t>
            </a:r>
            <a:r>
              <a:rPr lang="en-US" altLang="zh-CN" sz="2000" dirty="0">
                <a:latin typeface="+mn-ea"/>
                <a:ea typeface="+mn-ea"/>
              </a:rPr>
              <a:t>P</a:t>
            </a:r>
            <a:r>
              <a:rPr lang="zh-CN" altLang="en-US" sz="2000" dirty="0">
                <a:latin typeface="+mn-ea"/>
                <a:ea typeface="+mn-ea"/>
              </a:rPr>
              <a:t>，标识相应的段是否位于内存</a:t>
            </a:r>
            <a:endParaRPr lang="en-US" altLang="zh-CN" sz="2000" dirty="0">
              <a:latin typeface="+mn-ea"/>
              <a:ea typeface="+mn-ea"/>
            </a:endParaRPr>
          </a:p>
          <a:p>
            <a:pPr lvl="2">
              <a:lnSpc>
                <a:spcPct val="110000"/>
              </a:lnSpc>
            </a:pPr>
            <a:r>
              <a:rPr lang="zh-CN" altLang="en-US" dirty="0">
                <a:latin typeface="+mn-ea"/>
                <a:ea typeface="+mn-ea"/>
              </a:rPr>
              <a:t>是，段表项还包括</a:t>
            </a:r>
            <a:endParaRPr lang="en-US" altLang="zh-CN" dirty="0">
              <a:latin typeface="+mn-ea"/>
              <a:ea typeface="+mn-ea"/>
            </a:endParaRPr>
          </a:p>
          <a:p>
            <a:pPr lvl="3">
              <a:lnSpc>
                <a:spcPct val="110000"/>
              </a:lnSpc>
            </a:pPr>
            <a:r>
              <a:rPr lang="zh-CN" altLang="en-US" sz="1800" dirty="0">
                <a:latin typeface="+mn-ea"/>
              </a:rPr>
              <a:t>段基址：相应段在内存中的起始地址</a:t>
            </a:r>
            <a:endParaRPr lang="en-US" altLang="zh-CN" sz="1800" dirty="0">
              <a:latin typeface="+mn-ea"/>
            </a:endParaRPr>
          </a:p>
          <a:p>
            <a:pPr lvl="3">
              <a:lnSpc>
                <a:spcPct val="110000"/>
              </a:lnSpc>
            </a:pPr>
            <a:r>
              <a:rPr lang="zh-CN" altLang="en-US" sz="1800" dirty="0">
                <a:latin typeface="+mn-ea"/>
              </a:rPr>
              <a:t>段长度</a:t>
            </a:r>
            <a:endParaRPr lang="en-US" altLang="zh-CN" sz="1800" dirty="0">
              <a:latin typeface="+mn-ea"/>
              <a:ea typeface="+mn-ea"/>
            </a:endParaRPr>
          </a:p>
          <a:p>
            <a:pPr lvl="1"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sz="2000" dirty="0">
                <a:latin typeface="+mn-ea"/>
                <a:ea typeface="+mn-ea"/>
              </a:rPr>
              <a:t>修改位</a:t>
            </a:r>
            <a:r>
              <a:rPr lang="en-US" altLang="zh-CN" sz="2000" dirty="0">
                <a:latin typeface="+mn-ea"/>
                <a:ea typeface="+mn-ea"/>
              </a:rPr>
              <a:t>M</a:t>
            </a:r>
            <a:r>
              <a:rPr lang="zh-CN" altLang="en-US" sz="2000" dirty="0">
                <a:latin typeface="+mn-ea"/>
                <a:ea typeface="+mn-ea"/>
              </a:rPr>
              <a:t>，标识相应的段是否已被修改</a:t>
            </a:r>
            <a:endParaRPr lang="en-US" altLang="zh-CN" sz="2000" dirty="0">
              <a:latin typeface="+mn-ea"/>
              <a:ea typeface="+mn-ea"/>
            </a:endParaRPr>
          </a:p>
          <a:p>
            <a:pPr lvl="2">
              <a:lnSpc>
                <a:spcPct val="110000"/>
              </a:lnSpc>
            </a:pPr>
            <a:r>
              <a:rPr lang="zh-CN" altLang="en-US" dirty="0">
                <a:latin typeface="+mn-ea"/>
                <a:ea typeface="+mn-ea"/>
              </a:rPr>
              <a:t>是，换出时需要写回辅存</a:t>
            </a:r>
            <a:endParaRPr lang="en-US" altLang="zh-CN" dirty="0">
              <a:latin typeface="+mn-ea"/>
              <a:ea typeface="+mn-ea"/>
            </a:endParaRPr>
          </a:p>
          <a:p>
            <a:pPr lvl="2">
              <a:lnSpc>
                <a:spcPct val="110000"/>
              </a:lnSpc>
            </a:pPr>
            <a:r>
              <a:rPr lang="zh-CN" altLang="en-US" dirty="0">
                <a:latin typeface="+mn-ea"/>
                <a:ea typeface="+mn-ea"/>
              </a:rPr>
              <a:t>否，换出时不需写回</a:t>
            </a:r>
            <a:endParaRPr lang="en-US" altLang="zh-CN" dirty="0">
              <a:latin typeface="+mn-ea"/>
              <a:ea typeface="+mn-ea"/>
            </a:endParaRPr>
          </a:p>
          <a:p>
            <a:pPr lvl="1"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sz="2000" dirty="0">
                <a:latin typeface="+mn-ea"/>
              </a:rPr>
              <a:t>其它控制位，如用于保护和共享</a:t>
            </a:r>
            <a:endParaRPr lang="en-US" altLang="zh-CN" sz="2000" dirty="0">
              <a:latin typeface="+mn-ea"/>
              <a:ea typeface="+mn-ea"/>
            </a:endParaRPr>
          </a:p>
          <a:p>
            <a:pPr marL="914400" lvl="2" indent="0">
              <a:buFont typeface="Arial" pitchFamily="34" charset="0"/>
              <a:buNone/>
            </a:pPr>
            <a:endParaRPr lang="en-US" altLang="zh-CN" dirty="0">
              <a:latin typeface="+mn-ea"/>
              <a:ea typeface="+mn-ea"/>
            </a:endParaRPr>
          </a:p>
          <a:p>
            <a:pPr marL="914400" lvl="2" indent="0">
              <a:buFont typeface="Arial" pitchFamily="34" charset="0"/>
              <a:buNone/>
            </a:pPr>
            <a:endParaRPr lang="en-US" dirty="0">
              <a:latin typeface="+mn-ea"/>
              <a:ea typeface="+mn-ea"/>
            </a:endParaRPr>
          </a:p>
          <a:p>
            <a:endParaRPr lang="en-US" b="0" dirty="0">
              <a:latin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BEE6E27-E0F9-4BE8-AA4A-A168226DF1AB}"/>
              </a:ext>
            </a:extLst>
          </p:cNvPr>
          <p:cNvSpPr/>
          <p:nvPr/>
        </p:nvSpPr>
        <p:spPr>
          <a:xfrm>
            <a:off x="451288" y="1945358"/>
            <a:ext cx="8153400" cy="1160972"/>
          </a:xfrm>
          <a:prstGeom prst="rect">
            <a:avLst/>
          </a:prstGeom>
          <a:solidFill>
            <a:schemeClr val="accent2"/>
          </a:solidFill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41ED8E7A-F8BD-45A3-875F-00B123242FC7}"/>
              </a:ext>
            </a:extLst>
          </p:cNvPr>
          <p:cNvGraphicFramePr>
            <a:graphicFrameLocks noGrp="1"/>
          </p:cNvGraphicFramePr>
          <p:nvPr/>
        </p:nvGraphicFramePr>
        <p:xfrm>
          <a:off x="4310891" y="2378497"/>
          <a:ext cx="404186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7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12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00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527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800" b="0" dirty="0"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1800" b="0" dirty="0"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800" b="0" dirty="0"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endParaRPr lang="zh-CN" altLang="en-US" sz="1800" b="0" dirty="0"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800" b="0" dirty="0"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其它控制位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800" b="0" dirty="0"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长度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800" b="0" dirty="0"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段基址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395BDA9A-1D1A-42AD-8618-425296B72962}"/>
              </a:ext>
            </a:extLst>
          </p:cNvPr>
          <p:cNvGraphicFramePr>
            <a:graphicFrameLocks noGrp="1"/>
          </p:cNvGraphicFramePr>
          <p:nvPr/>
        </p:nvGraphicFramePr>
        <p:xfrm>
          <a:off x="950497" y="2388727"/>
          <a:ext cx="231988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49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527"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800" dirty="0">
                          <a:latin typeface="+mn-ea"/>
                          <a:ea typeface="+mn-ea"/>
                        </a:rPr>
                        <a:t>段号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800" dirty="0">
                          <a:latin typeface="+mn-ea"/>
                          <a:ea typeface="+mn-ea"/>
                        </a:rPr>
                        <a:t>偏移量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9">
            <a:extLst>
              <a:ext uri="{FF2B5EF4-FFF2-40B4-BE49-F238E27FC236}">
                <a16:creationId xmlns:a16="http://schemas.microsoft.com/office/drawing/2014/main" id="{AD4B8A18-0131-4328-A29A-391C4E65681E}"/>
              </a:ext>
            </a:extLst>
          </p:cNvPr>
          <p:cNvSpPr txBox="1"/>
          <p:nvPr/>
        </p:nvSpPr>
        <p:spPr>
          <a:xfrm>
            <a:off x="1181184" y="1970463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+mn-ea"/>
              </a:rPr>
              <a:t>虚拟地址</a:t>
            </a:r>
          </a:p>
        </p:txBody>
      </p:sp>
      <p:sp>
        <p:nvSpPr>
          <p:cNvPr id="14" name="TextBox 10">
            <a:extLst>
              <a:ext uri="{FF2B5EF4-FFF2-40B4-BE49-F238E27FC236}">
                <a16:creationId xmlns:a16="http://schemas.microsoft.com/office/drawing/2014/main" id="{7FC8FF55-7CF7-4300-AFAA-A15F8B6FB9E5}"/>
              </a:ext>
            </a:extLst>
          </p:cNvPr>
          <p:cNvSpPr txBox="1"/>
          <p:nvPr/>
        </p:nvSpPr>
        <p:spPr>
          <a:xfrm>
            <a:off x="5937193" y="1909898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+mn-ea"/>
              </a:rPr>
              <a:t>段表项</a:t>
            </a:r>
          </a:p>
        </p:txBody>
      </p:sp>
      <p:sp>
        <p:nvSpPr>
          <p:cNvPr id="15" name="TextBox 19">
            <a:extLst>
              <a:ext uri="{FF2B5EF4-FFF2-40B4-BE49-F238E27FC236}">
                <a16:creationId xmlns:a16="http://schemas.microsoft.com/office/drawing/2014/main" id="{81E8959A-457F-44D4-9F20-344B8D6D87B5}"/>
              </a:ext>
            </a:extLst>
          </p:cNvPr>
          <p:cNvSpPr txBox="1"/>
          <p:nvPr/>
        </p:nvSpPr>
        <p:spPr>
          <a:xfrm>
            <a:off x="3291586" y="2711858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仅分段</a:t>
            </a:r>
          </a:p>
        </p:txBody>
      </p:sp>
      <p:pic>
        <p:nvPicPr>
          <p:cNvPr id="16" name="Picture 5">
            <a:extLst>
              <a:ext uri="{FF2B5EF4-FFF2-40B4-BE49-F238E27FC236}">
                <a16:creationId xmlns:a16="http://schemas.microsoft.com/office/drawing/2014/main" id="{9FDD2868-7B13-4DE8-A621-640FFD612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435" y="4678213"/>
            <a:ext cx="1905000" cy="151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5357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CF42B5F4-2821-43D1-BC8E-EC1D39A8F667}"/>
              </a:ext>
            </a:extLst>
          </p:cNvPr>
          <p:cNvSpPr txBox="1">
            <a:spLocks/>
          </p:cNvSpPr>
          <p:nvPr/>
        </p:nvSpPr>
        <p:spPr>
          <a:xfrm>
            <a:off x="967680" y="129133"/>
            <a:ext cx="7162800" cy="56356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kumimoji="1" lang="en-US" altLang="zh-CN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3.4.3</a:t>
            </a:r>
            <a:r>
              <a:rPr kumimoji="1" lang="zh-CN" altLang="en-US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 分段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E42F9CA-7E27-4171-B49D-9CDE47A44F01}"/>
              </a:ext>
            </a:extLst>
          </p:cNvPr>
          <p:cNvSpPr txBox="1">
            <a:spLocks/>
          </p:cNvSpPr>
          <p:nvPr/>
        </p:nvSpPr>
        <p:spPr bwMode="auto">
          <a:xfrm>
            <a:off x="0" y="980728"/>
            <a:ext cx="9144000" cy="15806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sz="2400" dirty="0"/>
              <a:t>分段系统中的地址转换 </a:t>
            </a:r>
            <a:endParaRPr lang="en-US" altLang="zh-CN" sz="2400" dirty="0"/>
          </a:p>
          <a:p>
            <a:pPr lvl="1">
              <a:buFont typeface="Wingdings" pitchFamily="2" charset="2"/>
              <a:buChar char="Ø"/>
            </a:pPr>
            <a:r>
              <a:rPr lang="zh-CN" altLang="en-US" sz="2000" kern="0" dirty="0">
                <a:latin typeface="+mn-ea"/>
              </a:rPr>
              <a:t>逻辑地址</a:t>
            </a:r>
            <a:r>
              <a:rPr lang="en-US" altLang="zh-CN" sz="2000" kern="0" dirty="0">
                <a:latin typeface="+mn-ea"/>
              </a:rPr>
              <a:t>=</a:t>
            </a:r>
            <a:r>
              <a:rPr lang="zh-CN" altLang="en-US" sz="2000" kern="0" dirty="0">
                <a:latin typeface="+mn-ea"/>
              </a:rPr>
              <a:t>段号</a:t>
            </a:r>
            <a:r>
              <a:rPr lang="en-US" altLang="zh-CN" sz="2000" kern="0" dirty="0">
                <a:latin typeface="+mn-ea"/>
              </a:rPr>
              <a:t>+</a:t>
            </a:r>
            <a:r>
              <a:rPr lang="zh-CN" altLang="en-US" sz="2000" kern="0" dirty="0">
                <a:latin typeface="+mn-ea"/>
              </a:rPr>
              <a:t>段内偏移量，寄存器存储段表地址</a:t>
            </a:r>
            <a:endParaRPr lang="en-US" altLang="zh-CN" sz="2000" kern="0" dirty="0">
              <a:latin typeface="+mn-ea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000" kern="0" dirty="0">
                <a:latin typeface="+mn-ea"/>
                <a:ea typeface="+mn-ea"/>
              </a:rPr>
              <a:t>根据段表地址和</a:t>
            </a:r>
            <a:r>
              <a:rPr lang="zh-CN" altLang="en-US" sz="2000" kern="0" dirty="0">
                <a:solidFill>
                  <a:srgbClr val="FF0000"/>
                </a:solidFill>
                <a:latin typeface="+mn-ea"/>
                <a:ea typeface="+mn-ea"/>
              </a:rPr>
              <a:t>段号</a:t>
            </a:r>
            <a:r>
              <a:rPr lang="zh-CN" altLang="en-US" sz="2000" kern="0" dirty="0">
                <a:latin typeface="+mn-ea"/>
                <a:ea typeface="+mn-ea"/>
              </a:rPr>
              <a:t>查找段表，找到相应段在内存中的基地址</a:t>
            </a:r>
            <a:endParaRPr lang="en-US" altLang="zh-CN" sz="2000" kern="0" dirty="0">
              <a:latin typeface="+mn-ea"/>
              <a:ea typeface="+mn-ea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000" kern="0" dirty="0">
                <a:latin typeface="+mn-ea"/>
              </a:rPr>
              <a:t>得到物理地址</a:t>
            </a:r>
            <a:r>
              <a:rPr lang="en-US" altLang="zh-CN" sz="2000" kern="0" dirty="0">
                <a:latin typeface="+mn-ea"/>
              </a:rPr>
              <a:t>=</a:t>
            </a:r>
            <a:r>
              <a:rPr lang="zh-CN" altLang="en-US" sz="2000" kern="0" dirty="0">
                <a:latin typeface="+mn-ea"/>
              </a:rPr>
              <a:t>基地址</a:t>
            </a:r>
            <a:r>
              <a:rPr lang="en-US" altLang="zh-CN" sz="2000" kern="0" dirty="0">
                <a:latin typeface="+mn-ea"/>
              </a:rPr>
              <a:t>+</a:t>
            </a:r>
            <a:r>
              <a:rPr lang="zh-CN" altLang="en-US" sz="2000" kern="0" dirty="0">
                <a:solidFill>
                  <a:srgbClr val="FF0000"/>
                </a:solidFill>
                <a:latin typeface="+mn-ea"/>
              </a:rPr>
              <a:t>段内偏移量</a:t>
            </a:r>
            <a:endParaRPr lang="en-US" altLang="zh-CN" sz="2000" kern="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1A42DD8D-BCAF-435E-964E-08B51195E0FF}"/>
              </a:ext>
            </a:extLst>
          </p:cNvPr>
          <p:cNvSpPr txBox="1">
            <a:spLocks/>
          </p:cNvSpPr>
          <p:nvPr/>
        </p:nvSpPr>
        <p:spPr bwMode="auto">
          <a:xfrm>
            <a:off x="-1" y="2561408"/>
            <a:ext cx="9144001" cy="429659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914400" lvl="1" indent="-457200">
              <a:spcAft>
                <a:spcPct val="10000"/>
              </a:spcAft>
              <a:buFont typeface="Wingdings" pitchFamily="2" charset="2"/>
              <a:buNone/>
            </a:pPr>
            <a:endParaRPr kumimoji="0" lang="en-US" altLang="zh-CN" sz="2800" kern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EB7ED34-F64C-4733-B883-F910B5435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905" y="2651471"/>
            <a:ext cx="7476190" cy="4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6260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CF42B5F4-2821-43D1-BC8E-EC1D39A8F667}"/>
              </a:ext>
            </a:extLst>
          </p:cNvPr>
          <p:cNvSpPr txBox="1">
            <a:spLocks/>
          </p:cNvSpPr>
          <p:nvPr/>
        </p:nvSpPr>
        <p:spPr>
          <a:xfrm>
            <a:off x="967680" y="129133"/>
            <a:ext cx="7162800" cy="56356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kumimoji="1" lang="en-US" altLang="zh-CN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3.4.4</a:t>
            </a:r>
            <a:r>
              <a:rPr kumimoji="1" lang="zh-CN" altLang="en-US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 段页式</a:t>
            </a:r>
          </a:p>
        </p:txBody>
      </p:sp>
      <p:graphicFrame>
        <p:nvGraphicFramePr>
          <p:cNvPr id="6" name="Diagram 4">
            <a:extLst>
              <a:ext uri="{FF2B5EF4-FFF2-40B4-BE49-F238E27FC236}">
                <a16:creationId xmlns:a16="http://schemas.microsoft.com/office/drawing/2014/main" id="{A576BAD7-B404-4CC5-8DB1-F73A1BD709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9452242"/>
              </p:ext>
            </p:extLst>
          </p:nvPr>
        </p:nvGraphicFramePr>
        <p:xfrm>
          <a:off x="431104" y="1193105"/>
          <a:ext cx="83820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74874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>
            <a:extLst>
              <a:ext uri="{FF2B5EF4-FFF2-40B4-BE49-F238E27FC236}">
                <a16:creationId xmlns:a16="http://schemas.microsoft.com/office/drawing/2014/main" id="{0B181FCA-B39C-4B29-B36B-FBAF7E2D38B4}"/>
              </a:ext>
            </a:extLst>
          </p:cNvPr>
          <p:cNvSpPr txBox="1">
            <a:spLocks/>
          </p:cNvSpPr>
          <p:nvPr/>
        </p:nvSpPr>
        <p:spPr bwMode="auto">
          <a:xfrm>
            <a:off x="-1" y="4725144"/>
            <a:ext cx="9144001" cy="213285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914400" lvl="1" indent="-457200">
              <a:spcAft>
                <a:spcPct val="10000"/>
              </a:spcAft>
              <a:buFont typeface="Wingdings" pitchFamily="2" charset="2"/>
              <a:buNone/>
            </a:pPr>
            <a:endParaRPr kumimoji="0" lang="en-US" altLang="zh-CN" sz="2800" kern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CF42B5F4-2821-43D1-BC8E-EC1D39A8F667}"/>
              </a:ext>
            </a:extLst>
          </p:cNvPr>
          <p:cNvSpPr txBox="1">
            <a:spLocks/>
          </p:cNvSpPr>
          <p:nvPr/>
        </p:nvSpPr>
        <p:spPr>
          <a:xfrm>
            <a:off x="967680" y="129133"/>
            <a:ext cx="7162800" cy="56356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kumimoji="1" lang="en-US" altLang="zh-CN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3.4.4</a:t>
            </a:r>
            <a:r>
              <a:rPr kumimoji="1" lang="zh-CN" altLang="en-US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 段页式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3EB25E5-B2F7-4E7F-BE9E-2FF22D73971F}"/>
              </a:ext>
            </a:extLst>
          </p:cNvPr>
          <p:cNvSpPr txBox="1">
            <a:spLocks/>
          </p:cNvSpPr>
          <p:nvPr/>
        </p:nvSpPr>
        <p:spPr bwMode="auto">
          <a:xfrm>
            <a:off x="52264" y="980728"/>
            <a:ext cx="8734672" cy="3866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1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20000"/>
              </a:lnSpc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dirty="0"/>
              <a:t>段页式的逻辑地址</a:t>
            </a:r>
            <a:endParaRPr lang="en-US" altLang="zh-CN" dirty="0"/>
          </a:p>
          <a:p>
            <a:pPr lvl="1">
              <a:lnSpc>
                <a:spcPct val="145000"/>
              </a:lnSpc>
              <a:buFont typeface="Wingdings" pitchFamily="2" charset="2"/>
              <a:buChar char="Ø"/>
            </a:pPr>
            <a:r>
              <a:rPr kumimoji="0" lang="zh-CN" altLang="en-US" sz="2000" kern="0" dirty="0">
                <a:latin typeface="+mn-ea"/>
              </a:rPr>
              <a:t>用户地址空间被程序员划分成若干段，</a:t>
            </a:r>
            <a:r>
              <a:rPr lang="zh-CN" altLang="en-US" sz="2000" kern="0" dirty="0">
                <a:latin typeface="+mn-ea"/>
              </a:rPr>
              <a:t>每段划分成若干页</a:t>
            </a:r>
            <a:endParaRPr lang="en-US" altLang="zh-CN" sz="2000" kern="0" dirty="0">
              <a:latin typeface="+mn-ea"/>
            </a:endParaRPr>
          </a:p>
          <a:p>
            <a:pPr lvl="1">
              <a:lnSpc>
                <a:spcPct val="145000"/>
              </a:lnSpc>
              <a:buFont typeface="Wingdings" pitchFamily="2" charset="2"/>
              <a:buChar char="Ø"/>
            </a:pPr>
            <a:r>
              <a:rPr lang="zh-CN" altLang="en-US" sz="2000" kern="0" dirty="0">
                <a:latin typeface="+mn-ea"/>
              </a:rPr>
              <a:t>程序员的角度：逻辑地址 </a:t>
            </a:r>
            <a:r>
              <a:rPr lang="en-US" altLang="zh-CN" sz="2000" kern="0" dirty="0">
                <a:latin typeface="+mn-ea"/>
              </a:rPr>
              <a:t>=</a:t>
            </a:r>
            <a:r>
              <a:rPr lang="zh-CN" altLang="en-US" sz="2000" kern="0" dirty="0">
                <a:latin typeface="+mn-ea"/>
              </a:rPr>
              <a:t> 段号</a:t>
            </a:r>
            <a:r>
              <a:rPr lang="en-US" altLang="zh-CN" sz="2000" kern="0" dirty="0">
                <a:latin typeface="+mn-ea"/>
              </a:rPr>
              <a:t>+</a:t>
            </a:r>
            <a:r>
              <a:rPr lang="zh-CN" altLang="en-US" sz="2000" kern="0" dirty="0">
                <a:latin typeface="+mn-ea"/>
              </a:rPr>
              <a:t>段内偏移量</a:t>
            </a:r>
            <a:endParaRPr lang="en-US" altLang="zh-CN" sz="2000" kern="0" dirty="0">
              <a:latin typeface="+mn-ea"/>
            </a:endParaRPr>
          </a:p>
          <a:p>
            <a:pPr lvl="1">
              <a:lnSpc>
                <a:spcPct val="145000"/>
              </a:lnSpc>
              <a:buFont typeface="Wingdings" pitchFamily="2" charset="2"/>
              <a:buChar char="Ø"/>
            </a:pPr>
            <a:r>
              <a:rPr lang="zh-CN" altLang="en-US" sz="2000" kern="0" dirty="0">
                <a:latin typeface="+mn-ea"/>
              </a:rPr>
              <a:t>系统的角度：段内偏移量 </a:t>
            </a:r>
            <a:r>
              <a:rPr lang="en-US" altLang="zh-CN" sz="2000" kern="0" dirty="0">
                <a:latin typeface="+mn-ea"/>
              </a:rPr>
              <a:t>=</a:t>
            </a:r>
            <a:r>
              <a:rPr lang="zh-CN" altLang="en-US" sz="2000" kern="0" dirty="0">
                <a:latin typeface="+mn-ea"/>
              </a:rPr>
              <a:t> 页号</a:t>
            </a:r>
            <a:r>
              <a:rPr lang="en-US" altLang="zh-CN" sz="2000" kern="0" dirty="0">
                <a:latin typeface="+mn-ea"/>
              </a:rPr>
              <a:t>+</a:t>
            </a:r>
            <a:r>
              <a:rPr lang="zh-CN" altLang="en-US" sz="2000" kern="0" dirty="0">
                <a:latin typeface="+mn-ea"/>
              </a:rPr>
              <a:t>页内偏移量</a:t>
            </a:r>
            <a:endParaRPr lang="en-US" altLang="zh-CN" sz="2000" kern="0" dirty="0">
              <a:latin typeface="+mn-ea"/>
            </a:endParaRPr>
          </a:p>
          <a:p>
            <a:pPr>
              <a:lnSpc>
                <a:spcPct val="120000"/>
              </a:lnSpc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dirty="0"/>
              <a:t>段表和页表</a:t>
            </a:r>
            <a:endParaRPr lang="en-US" altLang="zh-CN" dirty="0"/>
          </a:p>
          <a:p>
            <a:pPr lvl="1">
              <a:lnSpc>
                <a:spcPct val="145000"/>
              </a:lnSpc>
              <a:buFont typeface="Wingdings" pitchFamily="2" charset="2"/>
              <a:buChar char="Ø"/>
            </a:pPr>
            <a:r>
              <a:rPr lang="zh-CN" altLang="en-US" sz="2000" kern="0" dirty="0">
                <a:latin typeface="+mn-ea"/>
              </a:rPr>
              <a:t>每个进程一个段表</a:t>
            </a:r>
            <a:endParaRPr lang="en-US" altLang="zh-CN" sz="2000" kern="0" dirty="0">
              <a:latin typeface="+mn-ea"/>
            </a:endParaRPr>
          </a:p>
          <a:p>
            <a:pPr lvl="1">
              <a:lnSpc>
                <a:spcPct val="145000"/>
              </a:lnSpc>
              <a:buFont typeface="Wingdings" pitchFamily="2" charset="2"/>
              <a:buChar char="Ø"/>
            </a:pPr>
            <a:r>
              <a:rPr lang="zh-CN" altLang="en-US" sz="2000" kern="0" dirty="0">
                <a:latin typeface="+mn-ea"/>
              </a:rPr>
              <a:t>每个段一个页表</a:t>
            </a:r>
            <a:endParaRPr lang="en-US" altLang="zh-CN" sz="2000" kern="0" dirty="0">
              <a:latin typeface="+mn-ea"/>
            </a:endParaRPr>
          </a:p>
          <a:p>
            <a:pPr lvl="1">
              <a:lnSpc>
                <a:spcPct val="145000"/>
              </a:lnSpc>
              <a:buFont typeface="Wingdings" pitchFamily="2" charset="2"/>
              <a:buChar char="Ø"/>
            </a:pPr>
            <a:r>
              <a:rPr lang="zh-CN" altLang="en-US" sz="2000" kern="0" dirty="0">
                <a:latin typeface="+mn-ea"/>
              </a:rPr>
              <a:t>段表项：含段长和对应页表的起始地址</a:t>
            </a:r>
            <a:endParaRPr lang="en-US" altLang="zh-CN" sz="2000" kern="0" dirty="0">
              <a:latin typeface="+mn-ea"/>
            </a:endParaRPr>
          </a:p>
          <a:p>
            <a:pPr lvl="1">
              <a:lnSpc>
                <a:spcPct val="145000"/>
              </a:lnSpc>
              <a:buFont typeface="Wingdings" pitchFamily="2" charset="2"/>
              <a:buChar char="Ø"/>
            </a:pPr>
            <a:r>
              <a:rPr lang="zh-CN" altLang="en-US" sz="2000" kern="0" dirty="0">
                <a:latin typeface="+mn-ea"/>
              </a:rPr>
              <a:t>页表项：含页框号、存在位</a:t>
            </a:r>
            <a:r>
              <a:rPr lang="en-US" altLang="zh-CN" sz="2000" kern="0" dirty="0">
                <a:latin typeface="+mn-ea"/>
              </a:rPr>
              <a:t>P</a:t>
            </a:r>
            <a:r>
              <a:rPr lang="zh-CN" altLang="en-US" sz="2000" kern="0" dirty="0">
                <a:latin typeface="+mn-ea"/>
              </a:rPr>
              <a:t>、修改位</a:t>
            </a:r>
            <a:r>
              <a:rPr lang="en-US" altLang="zh-CN" sz="2000" kern="0" dirty="0">
                <a:latin typeface="+mn-ea"/>
              </a:rPr>
              <a:t>M</a:t>
            </a:r>
            <a:r>
              <a:rPr lang="zh-CN" altLang="en-US" sz="2000" kern="0" dirty="0">
                <a:latin typeface="+mn-ea"/>
              </a:rPr>
              <a:t>等</a:t>
            </a:r>
            <a:endParaRPr lang="en-NZ" altLang="zh-CN" sz="2000" kern="0" dirty="0">
              <a:latin typeface="+mn-ea"/>
            </a:endParaRPr>
          </a:p>
          <a:p>
            <a:pPr marL="914400" lvl="2" indent="0">
              <a:buNone/>
            </a:pPr>
            <a:endParaRPr kumimoji="0" lang="en-NZ" kern="0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4186283-ACF7-4830-A351-6A2A72B0D07E}"/>
              </a:ext>
            </a:extLst>
          </p:cNvPr>
          <p:cNvSpPr/>
          <p:nvPr/>
        </p:nvSpPr>
        <p:spPr>
          <a:xfrm>
            <a:off x="533400" y="4835287"/>
            <a:ext cx="8153400" cy="1996553"/>
          </a:xfrm>
          <a:prstGeom prst="rect">
            <a:avLst/>
          </a:prstGeom>
          <a:solidFill>
            <a:schemeClr val="accent2"/>
          </a:solidFill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8" name="TextBox 21">
            <a:extLst>
              <a:ext uri="{FF2B5EF4-FFF2-40B4-BE49-F238E27FC236}">
                <a16:creationId xmlns:a16="http://schemas.microsoft.com/office/drawing/2014/main" id="{230D5A7C-E17C-4AD5-8CE6-DAB930E19361}"/>
              </a:ext>
            </a:extLst>
          </p:cNvPr>
          <p:cNvSpPr txBox="1"/>
          <p:nvPr/>
        </p:nvSpPr>
        <p:spPr>
          <a:xfrm>
            <a:off x="3048000" y="6385891"/>
            <a:ext cx="2281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分段和分页的组合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DB372E6D-78ED-4785-AD00-33E38A41A7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014379"/>
              </p:ext>
            </p:extLst>
          </p:nvPr>
        </p:nvGraphicFramePr>
        <p:xfrm>
          <a:off x="606724" y="5158715"/>
          <a:ext cx="342612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90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8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段号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页号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偏移量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12">
            <a:extLst>
              <a:ext uri="{FF2B5EF4-FFF2-40B4-BE49-F238E27FC236}">
                <a16:creationId xmlns:a16="http://schemas.microsoft.com/office/drawing/2014/main" id="{E0B3D1BA-A47F-4C03-96F3-F4DE50A912F8}"/>
              </a:ext>
            </a:extLst>
          </p:cNvPr>
          <p:cNvSpPr txBox="1"/>
          <p:nvPr/>
        </p:nvSpPr>
        <p:spPr>
          <a:xfrm>
            <a:off x="533400" y="4820161"/>
            <a:ext cx="21847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+mn-ea"/>
              </a:rPr>
              <a:t>虚拟地址（逻辑地址）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83D39E5C-2D17-4CE9-ABE7-D8A4C4AB92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060144"/>
              </p:ext>
            </p:extLst>
          </p:nvPr>
        </p:nvGraphicFramePr>
        <p:xfrm>
          <a:off x="645642" y="6020732"/>
          <a:ext cx="262197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3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0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600" dirty="0"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控制位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600" dirty="0"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长度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600" dirty="0"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页表基址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4">
            <a:extLst>
              <a:ext uri="{FF2B5EF4-FFF2-40B4-BE49-F238E27FC236}">
                <a16:creationId xmlns:a16="http://schemas.microsoft.com/office/drawing/2014/main" id="{209DD6AC-4016-4657-86A1-01FB1F85E89D}"/>
              </a:ext>
            </a:extLst>
          </p:cNvPr>
          <p:cNvSpPr txBox="1"/>
          <p:nvPr/>
        </p:nvSpPr>
        <p:spPr>
          <a:xfrm>
            <a:off x="557841" y="5659954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+mn-ea"/>
              </a:rPr>
              <a:t>段表项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F3EA3D68-F766-4C71-ABA7-EE82F9D2A4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296537"/>
              </p:ext>
            </p:extLst>
          </p:nvPr>
        </p:nvGraphicFramePr>
        <p:xfrm>
          <a:off x="4681986" y="5963161"/>
          <a:ext cx="350520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21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0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600" dirty="0"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1600" dirty="0"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600" dirty="0"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endParaRPr lang="zh-CN" altLang="en-US" sz="1600" dirty="0"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600" dirty="0"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其它控制位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600" dirty="0"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页框号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Box 16">
            <a:extLst>
              <a:ext uri="{FF2B5EF4-FFF2-40B4-BE49-F238E27FC236}">
                <a16:creationId xmlns:a16="http://schemas.microsoft.com/office/drawing/2014/main" id="{840AC92D-1B0F-4B8F-9CB8-18023D90FB06}"/>
              </a:ext>
            </a:extLst>
          </p:cNvPr>
          <p:cNvSpPr txBox="1"/>
          <p:nvPr/>
        </p:nvSpPr>
        <p:spPr>
          <a:xfrm>
            <a:off x="4681986" y="553602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+mn-ea"/>
              </a:rPr>
              <a:t>页表项</a:t>
            </a:r>
          </a:p>
        </p:txBody>
      </p:sp>
    </p:spTree>
    <p:extLst>
      <p:ext uri="{BB962C8B-B14F-4D97-AF65-F5344CB8AC3E}">
        <p14:creationId xmlns:p14="http://schemas.microsoft.com/office/powerpoint/2010/main" val="32379552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F954DE5B-BB55-4776-B089-0F907E62F217}"/>
              </a:ext>
            </a:extLst>
          </p:cNvPr>
          <p:cNvSpPr txBox="1">
            <a:spLocks/>
          </p:cNvSpPr>
          <p:nvPr/>
        </p:nvSpPr>
        <p:spPr bwMode="auto">
          <a:xfrm>
            <a:off x="0" y="2519459"/>
            <a:ext cx="9144000" cy="433854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914400" lvl="1" indent="-457200">
              <a:spcAft>
                <a:spcPct val="10000"/>
              </a:spcAft>
              <a:buFont typeface="Wingdings" pitchFamily="2" charset="2"/>
              <a:buNone/>
            </a:pPr>
            <a:endParaRPr kumimoji="0" lang="en-US" altLang="zh-CN" sz="2800" kern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41CD06-1FC5-4AB2-AFE1-F7AA47D52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51" y="2521471"/>
            <a:ext cx="8941118" cy="4338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230774-55DC-43DA-8E28-098A6669BF43}"/>
              </a:ext>
            </a:extLst>
          </p:cNvPr>
          <p:cNvSpPr txBox="1">
            <a:spLocks/>
          </p:cNvSpPr>
          <p:nvPr/>
        </p:nvSpPr>
        <p:spPr bwMode="auto">
          <a:xfrm>
            <a:off x="0" y="980728"/>
            <a:ext cx="9144000" cy="1656184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5000"/>
              </a:lnSpc>
              <a:spcAft>
                <a:spcPct val="20000"/>
              </a:spcAft>
              <a:buClrTx/>
              <a:buFont typeface="Wingdings" pitchFamily="2" charset="2"/>
              <a:buChar char="l"/>
            </a:pPr>
            <a:r>
              <a:rPr lang="zh-CN" altLang="en-US" sz="2900" b="0" kern="0" dirty="0"/>
              <a:t>段页式的地址转换</a:t>
            </a:r>
            <a:endParaRPr lang="en-US" altLang="zh-CN" sz="2900" b="0" kern="0" dirty="0"/>
          </a:p>
          <a:p>
            <a:pPr lvl="1">
              <a:buFont typeface="Wingdings" pitchFamily="2" charset="2"/>
              <a:buChar char="Ø"/>
            </a:pPr>
            <a:r>
              <a:rPr lang="zh-CN" altLang="en-US" sz="2000" kern="0" dirty="0">
                <a:latin typeface="+mn-ea"/>
              </a:rPr>
              <a:t>虚拟地址（逻辑地址） </a:t>
            </a:r>
            <a:r>
              <a:rPr lang="en-US" altLang="zh-CN" sz="2000" kern="0" dirty="0">
                <a:latin typeface="+mn-ea"/>
              </a:rPr>
              <a:t>=</a:t>
            </a:r>
            <a:r>
              <a:rPr lang="zh-CN" altLang="en-US" sz="2000" kern="0" dirty="0">
                <a:latin typeface="+mn-ea"/>
              </a:rPr>
              <a:t> 段号 </a:t>
            </a:r>
            <a:r>
              <a:rPr lang="en-US" altLang="zh-CN" sz="2000" kern="0" dirty="0">
                <a:latin typeface="+mn-ea"/>
              </a:rPr>
              <a:t>+</a:t>
            </a:r>
            <a:r>
              <a:rPr lang="zh-CN" altLang="en-US" sz="2000" kern="0" dirty="0">
                <a:latin typeface="+mn-ea"/>
              </a:rPr>
              <a:t> 页号 </a:t>
            </a:r>
            <a:r>
              <a:rPr lang="en-US" altLang="zh-CN" sz="2000" kern="0" dirty="0">
                <a:latin typeface="+mn-ea"/>
              </a:rPr>
              <a:t>+</a:t>
            </a:r>
            <a:r>
              <a:rPr lang="zh-CN" altLang="en-US" sz="2000" kern="0" dirty="0">
                <a:latin typeface="+mn-ea"/>
              </a:rPr>
              <a:t> 偏移量，寄存器存放段表起始地址</a:t>
            </a:r>
            <a:endParaRPr lang="en-US" altLang="zh-CN" sz="2000" kern="0" dirty="0">
              <a:latin typeface="+mn-ea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NZ" sz="2000" kern="0" dirty="0">
                <a:latin typeface="+mn-ea"/>
              </a:rPr>
              <a:t>根据</a:t>
            </a:r>
            <a:r>
              <a:rPr lang="zh-CN" altLang="en-US" sz="2000" kern="0" dirty="0">
                <a:latin typeface="+mn-ea"/>
              </a:rPr>
              <a:t>段表起始地址和</a:t>
            </a:r>
            <a:r>
              <a:rPr lang="zh-CN" altLang="en-US" sz="2000" kern="0" dirty="0">
                <a:solidFill>
                  <a:srgbClr val="FF0000"/>
                </a:solidFill>
                <a:latin typeface="+mn-ea"/>
              </a:rPr>
              <a:t>段号</a:t>
            </a:r>
            <a:r>
              <a:rPr lang="zh-CN" altLang="en-US" sz="2000" kern="0" dirty="0">
                <a:latin typeface="+mn-ea"/>
              </a:rPr>
              <a:t>查找段表，得到对应段的页表起始地址</a:t>
            </a:r>
            <a:endParaRPr lang="en-US" altLang="zh-CN" sz="2000" kern="0" dirty="0">
              <a:latin typeface="+mn-ea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000" kern="0" dirty="0">
                <a:latin typeface="+mn-ea"/>
              </a:rPr>
              <a:t>根据页表起始地址和</a:t>
            </a:r>
            <a:r>
              <a:rPr lang="zh-CN" altLang="en-US" sz="2000" kern="0" dirty="0">
                <a:solidFill>
                  <a:srgbClr val="FF0000"/>
                </a:solidFill>
                <a:latin typeface="+mn-ea"/>
              </a:rPr>
              <a:t>页号</a:t>
            </a:r>
            <a:r>
              <a:rPr lang="zh-CN" altLang="en-US" sz="2000" kern="0" dirty="0">
                <a:latin typeface="+mn-ea"/>
              </a:rPr>
              <a:t>查找页表，得到页框号</a:t>
            </a:r>
            <a:endParaRPr lang="en-US" altLang="zh-CN" sz="2000" kern="0" dirty="0">
              <a:latin typeface="+mn-ea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000" kern="0" dirty="0">
                <a:latin typeface="+mn-ea"/>
              </a:rPr>
              <a:t>页框号和</a:t>
            </a:r>
            <a:r>
              <a:rPr lang="zh-CN" altLang="en-US" sz="2000" kern="0" dirty="0">
                <a:solidFill>
                  <a:srgbClr val="FF0000"/>
                </a:solidFill>
                <a:latin typeface="+mn-ea"/>
              </a:rPr>
              <a:t>偏移量</a:t>
            </a:r>
            <a:r>
              <a:rPr lang="zh-CN" altLang="en-US" sz="2000" kern="0" dirty="0">
                <a:latin typeface="+mn-ea"/>
              </a:rPr>
              <a:t>构成物理地址</a:t>
            </a:r>
            <a:endParaRPr lang="en-NZ" altLang="zh-CN" sz="2000" kern="0" dirty="0">
              <a:latin typeface="+mn-ea"/>
            </a:endParaRPr>
          </a:p>
          <a:p>
            <a:pPr marL="914400" lvl="2" indent="0">
              <a:buNone/>
            </a:pPr>
            <a:endParaRPr kumimoji="0" lang="en-NZ" kern="0" dirty="0">
              <a:latin typeface="+mn-ea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CF42B5F4-2821-43D1-BC8E-EC1D39A8F667}"/>
              </a:ext>
            </a:extLst>
          </p:cNvPr>
          <p:cNvSpPr txBox="1">
            <a:spLocks/>
          </p:cNvSpPr>
          <p:nvPr/>
        </p:nvSpPr>
        <p:spPr>
          <a:xfrm>
            <a:off x="967680" y="129133"/>
            <a:ext cx="7162800" cy="56356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kumimoji="1" lang="en-US" altLang="zh-CN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3.4.4</a:t>
            </a:r>
            <a:r>
              <a:rPr kumimoji="1" lang="zh-CN" altLang="en-US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 段页式</a:t>
            </a:r>
          </a:p>
        </p:txBody>
      </p:sp>
    </p:spTree>
    <p:extLst>
      <p:ext uri="{BB962C8B-B14F-4D97-AF65-F5344CB8AC3E}">
        <p14:creationId xmlns:p14="http://schemas.microsoft.com/office/powerpoint/2010/main" val="36251708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CF42B5F4-2821-43D1-BC8E-EC1D39A8F667}"/>
              </a:ext>
            </a:extLst>
          </p:cNvPr>
          <p:cNvSpPr txBox="1">
            <a:spLocks/>
          </p:cNvSpPr>
          <p:nvPr/>
        </p:nvSpPr>
        <p:spPr>
          <a:xfrm>
            <a:off x="967680" y="129133"/>
            <a:ext cx="7162800" cy="56356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kumimoji="1" lang="en-US" altLang="zh-CN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3.4.4</a:t>
            </a:r>
            <a:r>
              <a:rPr kumimoji="1" lang="zh-CN" altLang="en-US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 段页式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9E6C4BC-7D0C-4C00-8009-C44F87F5CD1C}"/>
              </a:ext>
            </a:extLst>
          </p:cNvPr>
          <p:cNvSpPr txBox="1">
            <a:spLocks/>
          </p:cNvSpPr>
          <p:nvPr/>
        </p:nvSpPr>
        <p:spPr bwMode="auto">
          <a:xfrm>
            <a:off x="306763" y="1196752"/>
            <a:ext cx="8657725" cy="1798637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Aft>
                <a:spcPct val="20000"/>
              </a:spcAft>
              <a:buClrTx/>
              <a:buFont typeface="Wingdings" pitchFamily="2" charset="2"/>
              <a:buChar char="l"/>
            </a:pPr>
            <a:r>
              <a:rPr lang="zh-CN" altLang="en-US" b="0" kern="0" dirty="0"/>
              <a:t>思考</a:t>
            </a:r>
          </a:p>
          <a:p>
            <a:pPr>
              <a:spcAft>
                <a:spcPct val="20000"/>
              </a:spcAft>
              <a:buNone/>
            </a:pPr>
            <a:r>
              <a:rPr lang="zh-CN" altLang="en-US" sz="3200" b="0" kern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zh-CN" altLang="en-US" sz="2400" b="0" kern="0" dirty="0"/>
              <a:t>在段页式系统中，为了获得一条指令或数据，</a:t>
            </a:r>
            <a:r>
              <a:rPr lang="zh-CN" altLang="en-US" sz="2400" kern="0" dirty="0">
                <a:solidFill>
                  <a:srgbClr val="FF0000"/>
                </a:solidFill>
              </a:rPr>
              <a:t>至少</a:t>
            </a:r>
            <a:r>
              <a:rPr lang="zh-CN" altLang="en-US" sz="2400" b="0" kern="0" dirty="0"/>
              <a:t>访问几次内存？</a:t>
            </a:r>
            <a:endParaRPr lang="en-US" altLang="zh-CN" sz="2400" b="0" kern="0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CA63F96-CD2E-4297-A39E-511603793396}"/>
              </a:ext>
            </a:extLst>
          </p:cNvPr>
          <p:cNvSpPr>
            <a:spLocks/>
          </p:cNvSpPr>
          <p:nvPr/>
        </p:nvSpPr>
        <p:spPr bwMode="auto">
          <a:xfrm>
            <a:off x="530943" y="3213100"/>
            <a:ext cx="8229600" cy="236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25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kumimoji="0" lang="zh-CN" altLang="en-US" sz="2400" dirty="0"/>
              <a:t>第一次，访问</a:t>
            </a:r>
            <a:r>
              <a:rPr kumimoji="0" lang="zh-CN" altLang="en-US" sz="2400" b="1" dirty="0">
                <a:solidFill>
                  <a:srgbClr val="FF0000"/>
                </a:solidFill>
              </a:rPr>
              <a:t>段表</a:t>
            </a:r>
            <a:r>
              <a:rPr kumimoji="0" lang="zh-CN" altLang="en-US" sz="2400" dirty="0"/>
              <a:t>，从中获得该段的页表首址；</a:t>
            </a: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kumimoji="0" lang="zh-CN" altLang="en-US" sz="2400" dirty="0"/>
              <a:t>第二次，访问</a:t>
            </a:r>
            <a:r>
              <a:rPr kumimoji="0" lang="zh-CN" altLang="en-US" sz="2400" b="1" dirty="0">
                <a:solidFill>
                  <a:srgbClr val="FF0000"/>
                </a:solidFill>
              </a:rPr>
              <a:t>页表</a:t>
            </a:r>
            <a:r>
              <a:rPr kumimoji="0" lang="zh-CN" altLang="en-US" sz="2400" dirty="0"/>
              <a:t>，从中取出逻辑地址指定的页面所在的页框号，并将该页框号和页内偏移量相加，形成物理地址；</a:t>
            </a: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kumimoji="0" lang="zh-CN" altLang="en-US" sz="2400" dirty="0"/>
              <a:t>第三次，根据物理地址，</a:t>
            </a:r>
            <a:r>
              <a:rPr kumimoji="0" lang="zh-CN" altLang="en-US" sz="2400" b="1" dirty="0">
                <a:solidFill>
                  <a:srgbClr val="FF0000"/>
                </a:solidFill>
              </a:rPr>
              <a:t>取出对应存储单元的指令或数据</a:t>
            </a:r>
            <a:r>
              <a:rPr kumimoji="0" lang="zh-CN" altLang="en-US"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57566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CF42B5F4-2821-43D1-BC8E-EC1D39A8F667}"/>
              </a:ext>
            </a:extLst>
          </p:cNvPr>
          <p:cNvSpPr txBox="1">
            <a:spLocks/>
          </p:cNvSpPr>
          <p:nvPr/>
        </p:nvSpPr>
        <p:spPr>
          <a:xfrm>
            <a:off x="967680" y="129133"/>
            <a:ext cx="7162800" cy="56356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kumimoji="1" lang="en-US" altLang="zh-CN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3.4.5</a:t>
            </a:r>
            <a:r>
              <a:rPr kumimoji="1" lang="zh-CN" altLang="en-US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 保护和共享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1CD7F0E-077A-4F0D-9F12-268CAD6DFE9B}"/>
              </a:ext>
            </a:extLst>
          </p:cNvPr>
          <p:cNvSpPr txBox="1">
            <a:spLocks/>
          </p:cNvSpPr>
          <p:nvPr/>
        </p:nvSpPr>
        <p:spPr bwMode="auto">
          <a:xfrm>
            <a:off x="179512" y="1100261"/>
            <a:ext cx="8731696" cy="3192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分段有助于实现保护和共享机制</a:t>
            </a:r>
            <a:endParaRPr kumimoji="0" lang="en-NZ" sz="2800" b="1" i="0" u="none" strike="noStrike" kern="0" cap="none" spc="0" normalizeH="0" baseline="0" noProof="0" dirty="0">
              <a:ln>
                <a:noFill/>
              </a:ln>
              <a:solidFill>
                <a:srgbClr val="143DA2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kern="0" dirty="0">
                <a:solidFill>
                  <a:srgbClr val="143DA2"/>
                </a:solidFill>
                <a:latin typeface="Arial"/>
                <a:ea typeface="黑体" panose="02010609060101010101" pitchFamily="49" charset="-122"/>
              </a:rPr>
              <a:t>保护</a:t>
            </a:r>
            <a:endParaRPr lang="en-US" altLang="zh-CN" kern="0" dirty="0">
              <a:solidFill>
                <a:srgbClr val="143DA2"/>
              </a:solidFill>
              <a:latin typeface="Arial"/>
              <a:ea typeface="黑体" panose="02010609060101010101" pitchFamily="49" charset="-122"/>
            </a:endParaRPr>
          </a:p>
          <a:p>
            <a:pPr marR="0" lvl="1" algn="l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每个段都包括一个长度和一个基地址，可以控制非法访问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  <a:p>
            <a:pPr marR="0" lvl="0" defTabSz="914400" latinLnBrk="0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kern="0" dirty="0">
                <a:solidFill>
                  <a:srgbClr val="143DA2"/>
                </a:solidFill>
                <a:latin typeface="Arial"/>
                <a:ea typeface="黑体" panose="02010609060101010101" pitchFamily="49" charset="-122"/>
              </a:rPr>
              <a:t>共享</a:t>
            </a:r>
            <a:endParaRPr lang="en-US" altLang="zh-CN" kern="0" dirty="0">
              <a:solidFill>
                <a:srgbClr val="143DA2"/>
              </a:solidFill>
              <a:latin typeface="Arial"/>
              <a:ea typeface="黑体" panose="02010609060101010101" pitchFamily="49" charset="-122"/>
            </a:endParaRPr>
          </a:p>
          <a:p>
            <a:pPr marR="0" lvl="1" algn="l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一个段可以在多个进程的段表中被引用，实现共享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4E77B29A-7F3E-40C9-B171-B525C98CD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4796" y="4509120"/>
            <a:ext cx="21717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089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3EE99-BCD3-C04B-951E-E210C365E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虚拟内存术语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0BBDC76-5DD9-E142-86A3-E74094EDD4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004767"/>
              </p:ext>
            </p:extLst>
          </p:nvPr>
        </p:nvGraphicFramePr>
        <p:xfrm>
          <a:off x="0" y="980728"/>
          <a:ext cx="9144000" cy="532859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68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5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54279"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虚拟内存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在存储分配机制中，辅存可以被看作是主存的一部分来完成寻址。程序使用的地址与内存系统用于识别的物理存储的地址是不同的，程序生成的地址会自动转换为机器地址。虚拟存储的大小受计算机系统寻址机制和可用的辅存容量限制，而不受主存储实际大小的限制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3578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虚拟地址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在虚拟内存中分配给某一位置的地址，它使得该位置可被访问，就好像是主存的一部分那样。有时也称为逻辑地址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3578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虚拟地址空间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分配给进程的虚拟存储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3578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地址空间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用于某进程的内存地址范围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3578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实地址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内存中存储位置的地址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90758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CF42B5F4-2821-43D1-BC8E-EC1D39A8F667}"/>
              </a:ext>
            </a:extLst>
          </p:cNvPr>
          <p:cNvSpPr txBox="1">
            <a:spLocks/>
          </p:cNvSpPr>
          <p:nvPr/>
        </p:nvSpPr>
        <p:spPr>
          <a:xfrm>
            <a:off x="967680" y="129133"/>
            <a:ext cx="7162800" cy="56356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kumimoji="1" lang="en-US" altLang="zh-CN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3.4.5</a:t>
            </a:r>
            <a:r>
              <a:rPr kumimoji="1" lang="zh-CN" altLang="en-US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 保护和共享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EB80EDB-4D7F-4886-99DE-A14C41DC5404}"/>
              </a:ext>
            </a:extLst>
          </p:cNvPr>
          <p:cNvSpPr txBox="1">
            <a:spLocks/>
          </p:cNvSpPr>
          <p:nvPr/>
        </p:nvSpPr>
        <p:spPr bwMode="auto">
          <a:xfrm>
            <a:off x="292274" y="1130365"/>
            <a:ext cx="8438367" cy="4867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kern="0" dirty="0"/>
              <a:t>分段有助于实现共享示例</a:t>
            </a:r>
            <a:endParaRPr lang="en-US" altLang="zh-CN" kern="0" dirty="0"/>
          </a:p>
          <a:p>
            <a:pPr marL="0" indent="0" algn="just">
              <a:buNone/>
            </a:pPr>
            <a:endParaRPr lang="en-US" altLang="zh-CN" sz="2000" b="0" dirty="0"/>
          </a:p>
          <a:p>
            <a:pPr marL="0" indent="0" algn="just">
              <a:lnSpc>
                <a:spcPct val="125000"/>
              </a:lnSpc>
              <a:buNone/>
            </a:pPr>
            <a:r>
              <a:rPr lang="zh-CN" altLang="en-US" sz="2400" b="0" dirty="0"/>
              <a:t>        一个多用户系统，可同时接纳</a:t>
            </a:r>
            <a:r>
              <a:rPr lang="en-US" altLang="zh-CN" sz="2400" dirty="0">
                <a:solidFill>
                  <a:srgbClr val="FF0000"/>
                </a:solidFill>
              </a:rPr>
              <a:t>40</a:t>
            </a:r>
            <a:r>
              <a:rPr lang="zh-CN" altLang="en-US" sz="2400" dirty="0">
                <a:solidFill>
                  <a:srgbClr val="FF0000"/>
                </a:solidFill>
              </a:rPr>
              <a:t>个用户</a:t>
            </a:r>
            <a:r>
              <a:rPr lang="zh-CN" altLang="en-US" sz="2400" b="0" dirty="0"/>
              <a:t>，每个都执行</a:t>
            </a:r>
            <a:r>
              <a:rPr lang="zh-CN" altLang="en-US" sz="2400" dirty="0">
                <a:solidFill>
                  <a:srgbClr val="FF0000"/>
                </a:solidFill>
              </a:rPr>
              <a:t>一个文本编辑程序</a:t>
            </a:r>
            <a:r>
              <a:rPr lang="en-US" altLang="zh-CN" sz="2400" b="0" dirty="0"/>
              <a:t>(Text Editor)</a:t>
            </a:r>
            <a:r>
              <a:rPr lang="zh-CN" altLang="en-US" sz="2400" b="0" dirty="0"/>
              <a:t>。如果文本编辑程序有</a:t>
            </a:r>
            <a:r>
              <a:rPr lang="en-US" altLang="zh-CN" sz="2400" dirty="0">
                <a:solidFill>
                  <a:srgbClr val="FF0000"/>
                </a:solidFill>
              </a:rPr>
              <a:t>160 KB</a:t>
            </a:r>
            <a:r>
              <a:rPr lang="zh-CN" altLang="en-US" sz="2400" dirty="0">
                <a:solidFill>
                  <a:srgbClr val="FF0000"/>
                </a:solidFill>
              </a:rPr>
              <a:t>的代码</a:t>
            </a:r>
            <a:r>
              <a:rPr lang="zh-CN" altLang="en-US" sz="2400" b="0" dirty="0"/>
              <a:t>和另外</a:t>
            </a:r>
            <a:r>
              <a:rPr lang="en-US" altLang="zh-CN" sz="2400" dirty="0">
                <a:solidFill>
                  <a:srgbClr val="FF0000"/>
                </a:solidFill>
              </a:rPr>
              <a:t>40 KB</a:t>
            </a:r>
            <a:r>
              <a:rPr lang="zh-CN" altLang="en-US" sz="2400" dirty="0">
                <a:solidFill>
                  <a:srgbClr val="FF0000"/>
                </a:solidFill>
              </a:rPr>
              <a:t>的数据区</a:t>
            </a:r>
            <a:r>
              <a:rPr lang="zh-CN" altLang="en-US" sz="2400" b="0" dirty="0"/>
              <a:t>，则总共需有 </a:t>
            </a:r>
            <a:r>
              <a:rPr lang="en-US" altLang="zh-CN" sz="2400" dirty="0">
                <a:solidFill>
                  <a:schemeClr val="tx1"/>
                </a:solidFill>
              </a:rPr>
              <a:t>8000KB</a:t>
            </a:r>
            <a:r>
              <a:rPr lang="zh-CN" altLang="en-US" sz="2400" b="0" dirty="0"/>
              <a:t>的内存空间来支持</a:t>
            </a:r>
            <a:r>
              <a:rPr lang="en-US" altLang="zh-CN" sz="2400" b="0" dirty="0"/>
              <a:t>40</a:t>
            </a:r>
            <a:r>
              <a:rPr lang="zh-CN" altLang="en-US" sz="2400" b="0" dirty="0"/>
              <a:t>个用户。如果</a:t>
            </a:r>
            <a:r>
              <a:rPr lang="en-US" altLang="zh-CN" sz="2400" dirty="0">
                <a:solidFill>
                  <a:srgbClr val="FF0000"/>
                </a:solidFill>
              </a:rPr>
              <a:t>160 KB</a:t>
            </a:r>
            <a:r>
              <a:rPr lang="zh-CN" altLang="en-US" sz="2400" dirty="0">
                <a:solidFill>
                  <a:srgbClr val="FF0000"/>
                </a:solidFill>
              </a:rPr>
              <a:t>的代码是可重入</a:t>
            </a:r>
            <a:r>
              <a:rPr lang="zh-CN" altLang="en-US" sz="2400" b="0" dirty="0"/>
              <a:t>的</a:t>
            </a:r>
            <a:r>
              <a:rPr lang="en-US" altLang="zh-CN" sz="2400" b="0" dirty="0"/>
              <a:t>(Reentrant)</a:t>
            </a:r>
            <a:r>
              <a:rPr lang="zh-CN" altLang="en-US" sz="2400" b="0" dirty="0"/>
              <a:t>，（即能被共享），在内存中只需保留一份文本编辑程序的副本，此时所需的内存空间仅为</a:t>
            </a:r>
            <a:r>
              <a:rPr lang="en-US" altLang="zh-CN" sz="2400" dirty="0">
                <a:solidFill>
                  <a:schemeClr val="tx1"/>
                </a:solidFill>
              </a:rPr>
              <a:t>1760 KB(40×40+160)</a:t>
            </a:r>
            <a:r>
              <a:rPr lang="zh-CN" altLang="en-US" sz="2400" b="0" dirty="0"/>
              <a:t>，而不是</a:t>
            </a:r>
            <a:r>
              <a:rPr lang="en-US" altLang="zh-CN" sz="2400" b="0" dirty="0"/>
              <a:t>8000 KB</a:t>
            </a:r>
            <a:endParaRPr lang="en-NZ" sz="2400" kern="0" dirty="0"/>
          </a:p>
        </p:txBody>
      </p:sp>
    </p:spTree>
    <p:extLst>
      <p:ext uri="{BB962C8B-B14F-4D97-AF65-F5344CB8AC3E}">
        <p14:creationId xmlns:p14="http://schemas.microsoft.com/office/powerpoint/2010/main" val="18224479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CF42B5F4-2821-43D1-BC8E-EC1D39A8F667}"/>
              </a:ext>
            </a:extLst>
          </p:cNvPr>
          <p:cNvSpPr txBox="1">
            <a:spLocks/>
          </p:cNvSpPr>
          <p:nvPr/>
        </p:nvSpPr>
        <p:spPr>
          <a:xfrm>
            <a:off x="967680" y="129133"/>
            <a:ext cx="7162800" cy="56356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kumimoji="1" lang="en-US" altLang="zh-CN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3.4.5</a:t>
            </a:r>
            <a:r>
              <a:rPr kumimoji="1" lang="zh-CN" altLang="en-US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 保护和共享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F09A97-2C05-4C45-A4ED-62AA44BC2FEE}"/>
              </a:ext>
            </a:extLst>
          </p:cNvPr>
          <p:cNvSpPr txBox="1">
            <a:spLocks/>
          </p:cNvSpPr>
          <p:nvPr/>
        </p:nvSpPr>
        <p:spPr bwMode="auto">
          <a:xfrm>
            <a:off x="-7937" y="1014636"/>
            <a:ext cx="9144000" cy="183830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kern="0" dirty="0"/>
              <a:t>分页中的共享</a:t>
            </a:r>
            <a:endParaRPr lang="en-US" altLang="zh-CN" kern="0" dirty="0"/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kern="0" dirty="0"/>
              <a:t>假定每个页面</a:t>
            </a:r>
            <a:r>
              <a:rPr lang="en-US" altLang="zh-CN" kern="0" dirty="0"/>
              <a:t>4KB</a:t>
            </a:r>
            <a:r>
              <a:rPr lang="zh-CN" altLang="en-US" kern="0" dirty="0"/>
              <a:t>，</a:t>
            </a:r>
            <a:r>
              <a:rPr lang="en-US" altLang="zh-CN" kern="0" dirty="0"/>
              <a:t>160KB</a:t>
            </a:r>
            <a:r>
              <a:rPr lang="zh-CN" altLang="en-US" kern="0" dirty="0"/>
              <a:t>的共享代码需要</a:t>
            </a:r>
            <a:r>
              <a:rPr lang="en-US" altLang="zh-CN" kern="0" dirty="0"/>
              <a:t>40</a:t>
            </a:r>
            <a:r>
              <a:rPr lang="zh-CN" altLang="en-US" kern="0" dirty="0"/>
              <a:t>个页面，每个进程需要</a:t>
            </a:r>
            <a:r>
              <a:rPr lang="en-US" altLang="zh-CN" kern="0" dirty="0"/>
              <a:t>40</a:t>
            </a:r>
            <a:r>
              <a:rPr lang="zh-CN" altLang="en-US" kern="0" dirty="0"/>
              <a:t>个页表项来存储相应信息</a:t>
            </a:r>
            <a:endParaRPr lang="en-NZ" kern="0" dirty="0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5598FC4F-54DF-42F0-B749-A2F2997A69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1035943"/>
              </p:ext>
            </p:extLst>
          </p:nvPr>
        </p:nvGraphicFramePr>
        <p:xfrm>
          <a:off x="1789119" y="2871986"/>
          <a:ext cx="5472231" cy="3312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7" r:id="rId3" imgW="2729323" imgH="2261246" progId="Visio.Drawing.4">
                  <p:embed/>
                </p:oleObj>
              </mc:Choice>
              <mc:Fallback>
                <p:oleObj r:id="rId3" imgW="2729323" imgH="2261246" progId="Visio.Drawing.4">
                  <p:embed/>
                  <p:pic>
                    <p:nvPicPr>
                      <p:cNvPr id="4" name="Object 7">
                        <a:extLst>
                          <a:ext uri="{FF2B5EF4-FFF2-40B4-BE49-F238E27FC236}">
                            <a16:creationId xmlns:a16="http://schemas.microsoft.com/office/drawing/2014/main" id="{DBC1481F-2B97-B24A-A760-45CB9E2A05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9119" y="2871986"/>
                        <a:ext cx="5472231" cy="33123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5589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CF42B5F4-2821-43D1-BC8E-EC1D39A8F667}"/>
              </a:ext>
            </a:extLst>
          </p:cNvPr>
          <p:cNvSpPr txBox="1">
            <a:spLocks/>
          </p:cNvSpPr>
          <p:nvPr/>
        </p:nvSpPr>
        <p:spPr>
          <a:xfrm>
            <a:off x="967680" y="129133"/>
            <a:ext cx="7162800" cy="56356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kumimoji="1" lang="en-US" altLang="zh-CN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3.4.5</a:t>
            </a:r>
            <a:r>
              <a:rPr kumimoji="1" lang="zh-CN" altLang="en-US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 保护和共享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755C19B-95C8-41B5-B647-A6FE9440491C}"/>
              </a:ext>
            </a:extLst>
          </p:cNvPr>
          <p:cNvSpPr txBox="1">
            <a:spLocks/>
          </p:cNvSpPr>
          <p:nvPr/>
        </p:nvSpPr>
        <p:spPr bwMode="auto">
          <a:xfrm>
            <a:off x="0" y="1014636"/>
            <a:ext cx="9144000" cy="1682097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kern="0" dirty="0"/>
              <a:t>分段中的共享</a:t>
            </a:r>
            <a:endParaRPr lang="en-US" altLang="zh-CN" kern="0" dirty="0"/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kern="0" dirty="0"/>
              <a:t>共享部分作为一个段，每个进程仅需一个段表项来存放共享段信息。</a:t>
            </a:r>
            <a:endParaRPr lang="en-US" altLang="zh-CN" kern="0" dirty="0"/>
          </a:p>
        </p:txBody>
      </p:sp>
      <p:graphicFrame>
        <p:nvGraphicFramePr>
          <p:cNvPr id="7" name="Object 12">
            <a:extLst>
              <a:ext uri="{FF2B5EF4-FFF2-40B4-BE49-F238E27FC236}">
                <a16:creationId xmlns:a16="http://schemas.microsoft.com/office/drawing/2014/main" id="{B4709ED3-A184-49BD-8D9B-88213A78CA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186326"/>
              </p:ext>
            </p:extLst>
          </p:nvPr>
        </p:nvGraphicFramePr>
        <p:xfrm>
          <a:off x="611188" y="2924944"/>
          <a:ext cx="8077200" cy="312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0" name="Visio" r:id="rId3" imgW="2836809" imgH="1098360" progId="Visio.Drawing.11">
                  <p:embed/>
                </p:oleObj>
              </mc:Choice>
              <mc:Fallback>
                <p:oleObj name="Visio" r:id="rId3" imgW="2836809" imgH="1098360" progId="Visio.Drawing.11">
                  <p:embed/>
                  <p:pic>
                    <p:nvPicPr>
                      <p:cNvPr id="4" name="Object 12">
                        <a:extLst>
                          <a:ext uri="{FF2B5EF4-FFF2-40B4-BE49-F238E27FC236}">
                            <a16:creationId xmlns:a16="http://schemas.microsoft.com/office/drawing/2014/main" id="{79A7DB58-B71A-9845-BF3B-C190A495BE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924944"/>
                        <a:ext cx="8077200" cy="312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0450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CF42B5F4-2821-43D1-BC8E-EC1D39A8F667}"/>
              </a:ext>
            </a:extLst>
          </p:cNvPr>
          <p:cNvSpPr txBox="1">
            <a:spLocks/>
          </p:cNvSpPr>
          <p:nvPr/>
        </p:nvSpPr>
        <p:spPr>
          <a:xfrm>
            <a:off x="967680" y="129133"/>
            <a:ext cx="7162800" cy="56356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kumimoji="1" lang="en-US" altLang="zh-CN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3.4.5</a:t>
            </a:r>
            <a:r>
              <a:rPr kumimoji="1" lang="zh-CN" altLang="en-US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 保护和共享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0B550E2-F4B6-49DA-BA2D-84BF0D08ED17}"/>
              </a:ext>
            </a:extLst>
          </p:cNvPr>
          <p:cNvSpPr txBox="1">
            <a:spLocks/>
          </p:cNvSpPr>
          <p:nvPr/>
        </p:nvSpPr>
        <p:spPr bwMode="auto">
          <a:xfrm>
            <a:off x="0" y="980728"/>
            <a:ext cx="9144000" cy="660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kern="0" dirty="0"/>
              <a:t>段间保护关系</a:t>
            </a:r>
            <a:endParaRPr lang="en-US" altLang="zh-CN" kern="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9AA95D7-1A7E-4804-985C-CAD2E7A9D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1124744"/>
            <a:ext cx="4492973" cy="475252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2E573ED-4A0C-4132-A59C-C47358B51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5924585"/>
            <a:ext cx="4819048" cy="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76863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ADF09CDB-8957-7B4A-B37F-05CB24C1375C}"/>
              </a:ext>
            </a:extLst>
          </p:cNvPr>
          <p:cNvSpPr txBox="1">
            <a:spLocks/>
          </p:cNvSpPr>
          <p:nvPr/>
        </p:nvSpPr>
        <p:spPr bwMode="auto">
          <a:xfrm>
            <a:off x="0" y="1052513"/>
            <a:ext cx="8821738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914400" lvl="1" indent="-457200">
              <a:spcAft>
                <a:spcPct val="10000"/>
              </a:spcAft>
              <a:buFont typeface="Wingdings" pitchFamily="2" charset="2"/>
              <a:buNone/>
            </a:pPr>
            <a:endParaRPr kumimoji="0" lang="en-US" altLang="zh-CN" sz="2800" kern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0142D1C-AE3A-6B47-A878-FD1CF2766BF5}"/>
              </a:ext>
            </a:extLst>
          </p:cNvPr>
          <p:cNvSpPr txBox="1">
            <a:spLocks/>
          </p:cNvSpPr>
          <p:nvPr/>
        </p:nvSpPr>
        <p:spPr>
          <a:xfrm>
            <a:off x="0" y="1037877"/>
            <a:ext cx="9143999" cy="476761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kern="0" dirty="0"/>
              <a:t>内存管理设计的三个基本选择</a:t>
            </a:r>
            <a:r>
              <a:rPr lang="en-US" altLang="zh-CN" kern="0" dirty="0"/>
              <a:t>:</a:t>
            </a:r>
          </a:p>
          <a:p>
            <a:pPr lvl="1" eaLnBrk="0" hangingPunct="0">
              <a:lnSpc>
                <a:spcPct val="125000"/>
              </a:lnSpc>
              <a:buClrTx/>
              <a:buFont typeface="Wingdings" pitchFamily="2" charset="2"/>
              <a:buChar char="Ø"/>
            </a:pPr>
            <a:r>
              <a:rPr lang="zh-CN" altLang="en-US" dirty="0">
                <a:latin typeface="+mn-ea"/>
                <a:ea typeface="+mn-ea"/>
                <a:cs typeface="Times New Roman" pitchFamily="18" charset="0"/>
              </a:rPr>
              <a:t>是否使用虚拟技术</a:t>
            </a:r>
          </a:p>
          <a:p>
            <a:pPr lvl="1" eaLnBrk="0" hangingPunct="0">
              <a:lnSpc>
                <a:spcPct val="125000"/>
              </a:lnSpc>
              <a:buClrTx/>
              <a:buFont typeface="Wingdings" pitchFamily="2" charset="2"/>
              <a:buChar char="Ø"/>
            </a:pPr>
            <a:r>
              <a:rPr lang="zh-CN" altLang="en-US" dirty="0">
                <a:latin typeface="+mn-ea"/>
                <a:ea typeface="+mn-ea"/>
                <a:cs typeface="Times New Roman" pitchFamily="18" charset="0"/>
              </a:rPr>
              <a:t>使用分页还是分段，或二者同用</a:t>
            </a:r>
          </a:p>
          <a:p>
            <a:pPr lvl="1" eaLnBrk="0" hangingPunct="0">
              <a:lnSpc>
                <a:spcPct val="125000"/>
              </a:lnSpc>
              <a:buClrTx/>
              <a:buFont typeface="Wingdings" pitchFamily="2" charset="2"/>
              <a:buChar char="Ø"/>
            </a:pPr>
            <a:r>
              <a:rPr lang="zh-CN" altLang="en-US" dirty="0">
                <a:latin typeface="+mn-ea"/>
                <a:ea typeface="+mn-ea"/>
                <a:cs typeface="Times New Roman" pitchFamily="18" charset="0"/>
              </a:rPr>
              <a:t>为各种存储管理特征采用的算法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CF42B5F4-2821-43D1-BC8E-EC1D39A8F667}"/>
              </a:ext>
            </a:extLst>
          </p:cNvPr>
          <p:cNvSpPr txBox="1">
            <a:spLocks/>
          </p:cNvSpPr>
          <p:nvPr/>
        </p:nvSpPr>
        <p:spPr>
          <a:xfrm>
            <a:off x="967680" y="129133"/>
            <a:ext cx="7162800" cy="56356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kumimoji="1" lang="en-US" altLang="zh-CN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3.5</a:t>
            </a:r>
            <a:r>
              <a:rPr kumimoji="1" lang="zh-CN" altLang="en-US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 操作系统软件</a:t>
            </a:r>
          </a:p>
        </p:txBody>
      </p:sp>
    </p:spTree>
    <p:extLst>
      <p:ext uri="{BB962C8B-B14F-4D97-AF65-F5344CB8AC3E}">
        <p14:creationId xmlns:p14="http://schemas.microsoft.com/office/powerpoint/2010/main" val="4374195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CF42B5F4-2821-43D1-BC8E-EC1D39A8F667}"/>
              </a:ext>
            </a:extLst>
          </p:cNvPr>
          <p:cNvSpPr txBox="1">
            <a:spLocks/>
          </p:cNvSpPr>
          <p:nvPr/>
        </p:nvSpPr>
        <p:spPr>
          <a:xfrm>
            <a:off x="967680" y="129133"/>
            <a:ext cx="7162800" cy="56356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kumimoji="1" lang="en-US" altLang="zh-CN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3.5</a:t>
            </a:r>
            <a:r>
              <a:rPr kumimoji="1" lang="zh-CN" altLang="en-US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 操作系统软件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3AC391-01A7-49A3-A0ED-50903A35AE73}"/>
              </a:ext>
            </a:extLst>
          </p:cNvPr>
          <p:cNvSpPr txBox="1"/>
          <p:nvPr/>
        </p:nvSpPr>
        <p:spPr>
          <a:xfrm>
            <a:off x="179512" y="5590041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+mn-lt"/>
              </a:rPr>
              <a:t>表</a:t>
            </a:r>
            <a:r>
              <a:rPr lang="en-US" b="1" dirty="0">
                <a:latin typeface="+mn-lt"/>
              </a:rPr>
              <a:t> 8.4   </a:t>
            </a:r>
            <a:r>
              <a:rPr lang="zh-CN" altLang="en-US" b="1" dirty="0">
                <a:latin typeface="+mn-lt"/>
              </a:rPr>
              <a:t>虚拟内存的操作系统策略</a:t>
            </a:r>
            <a:r>
              <a:rPr lang="en-US" dirty="0">
                <a:latin typeface="+mn-lt"/>
              </a:rPr>
              <a:t> 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66B8223-E7EE-4A63-8B20-C98A7B4F74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0707"/>
              </p:ext>
            </p:extLst>
          </p:nvPr>
        </p:nvGraphicFramePr>
        <p:xfrm>
          <a:off x="554110" y="1164173"/>
          <a:ext cx="8227038" cy="4857115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1135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35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30511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</a:pPr>
                      <a:r>
                        <a:rPr lang="zh-CN" altLang="en-US" sz="18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读取策略</a:t>
                      </a:r>
                      <a:endParaRPr lang="en-US" altLang="zh-CN" sz="18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25000"/>
                        </a:lnSpc>
                      </a:pPr>
                      <a:r>
                        <a:rPr lang="en-US" altLang="zh-CN" sz="1800" b="0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zh-CN" altLang="en-US" sz="1800" b="0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请求调页（</a:t>
                      </a:r>
                      <a:r>
                        <a:rPr lang="en-US" altLang="zh-CN" sz="1800" b="0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Demand Paging</a:t>
                      </a:r>
                      <a:r>
                        <a:rPr lang="zh-CN" altLang="en-US" sz="1800" b="0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en-US" altLang="zh-CN" sz="1800" b="0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25000"/>
                        </a:lnSpc>
                      </a:pPr>
                      <a:r>
                        <a:rPr lang="en-US" altLang="zh-CN" sz="1800" b="0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zh-CN" altLang="en-US" sz="1800" b="0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预调页（</a:t>
                      </a:r>
                      <a:r>
                        <a:rPr lang="en-US" altLang="zh-CN" sz="1800" b="0" baseline="0" dirty="0" err="1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Prepaging</a:t>
                      </a:r>
                      <a:r>
                        <a:rPr lang="zh-CN" altLang="en-US" sz="1800" b="0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en-US" altLang="zh-CN" sz="1800" b="0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25000"/>
                        </a:lnSpc>
                      </a:pPr>
                      <a:endParaRPr lang="en-US" altLang="zh-CN" sz="1800" b="0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25000"/>
                        </a:lnSpc>
                      </a:pPr>
                      <a:r>
                        <a:rPr lang="zh-CN" altLang="en-US" sz="1800" b="1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放置策略</a:t>
                      </a:r>
                      <a:endParaRPr lang="en-US" altLang="zh-CN" sz="1800" b="1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25000"/>
                        </a:lnSpc>
                      </a:pPr>
                      <a:r>
                        <a:rPr lang="en-US" altLang="zh-CN" sz="1800" b="0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zh-CN" altLang="en-US" sz="1800" b="0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驻留在内存中的位置</a:t>
                      </a:r>
                      <a:endParaRPr lang="en-US" altLang="zh-CN" sz="1800" b="0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25000"/>
                        </a:lnSpc>
                      </a:pPr>
                      <a:r>
                        <a:rPr lang="zh-CN" altLang="en-US" sz="1800" b="1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置换策略</a:t>
                      </a:r>
                      <a:endParaRPr lang="en-US" altLang="zh-CN" sz="1800" b="1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25000"/>
                        </a:lnSpc>
                      </a:pPr>
                      <a:r>
                        <a:rPr lang="en-US" altLang="zh-CN" sz="1800" b="0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zh-CN" altLang="en-US" sz="1800" b="0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基本算法</a:t>
                      </a:r>
                      <a:endParaRPr lang="en-US" altLang="zh-CN" sz="1800" b="0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25000"/>
                        </a:lnSpc>
                      </a:pPr>
                      <a:r>
                        <a:rPr lang="en-US" altLang="zh-CN" sz="1800" b="0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</a:t>
                      </a:r>
                      <a:r>
                        <a:rPr lang="zh-CN" altLang="en-US" sz="1800" b="0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最优（</a:t>
                      </a:r>
                      <a:r>
                        <a:rPr lang="en-US" altLang="zh-CN" sz="1800" b="0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OPT</a:t>
                      </a:r>
                      <a:r>
                        <a:rPr lang="zh-CN" altLang="en-US" sz="1800" b="0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en-US" altLang="zh-CN" sz="1800" b="0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25000"/>
                        </a:lnSpc>
                      </a:pPr>
                      <a:r>
                        <a:rPr lang="en-US" altLang="zh-CN" sz="1800" b="0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</a:t>
                      </a:r>
                      <a:r>
                        <a:rPr lang="zh-CN" altLang="en-US" sz="1800" b="0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最近最少使用（</a:t>
                      </a:r>
                      <a:r>
                        <a:rPr lang="en-US" altLang="zh-CN" sz="1800" b="0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LRU</a:t>
                      </a:r>
                      <a:r>
                        <a:rPr lang="zh-CN" altLang="en-US" sz="1800" b="0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en-US" altLang="zh-CN" sz="1800" b="0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25000"/>
                        </a:lnSpc>
                      </a:pPr>
                      <a:r>
                        <a:rPr lang="en-US" altLang="zh-CN" sz="1800" b="0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</a:t>
                      </a:r>
                      <a:r>
                        <a:rPr lang="zh-CN" altLang="en-US" sz="1800" b="0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先进先出（</a:t>
                      </a:r>
                      <a:r>
                        <a:rPr lang="en-US" altLang="zh-CN" sz="1800" b="0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FIFO</a:t>
                      </a:r>
                      <a:r>
                        <a:rPr lang="zh-CN" altLang="en-US" sz="1800" b="0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en-US" altLang="zh-CN" sz="1800" b="0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25000"/>
                        </a:lnSpc>
                      </a:pPr>
                      <a:r>
                        <a:rPr lang="en-US" altLang="zh-CN" sz="1800" b="0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</a:t>
                      </a:r>
                      <a:r>
                        <a:rPr lang="zh-CN" altLang="en-US" sz="1800" b="0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时钟（</a:t>
                      </a:r>
                      <a:r>
                        <a:rPr lang="en-US" altLang="zh-CN" sz="1800" b="0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CLOCK</a:t>
                      </a:r>
                      <a:r>
                        <a:rPr lang="zh-CN" altLang="en-US" sz="1800" b="0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en-US" altLang="zh-CN" sz="1800" b="0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25000"/>
                        </a:lnSpc>
                      </a:pPr>
                      <a:r>
                        <a:rPr lang="en-US" altLang="zh-CN" sz="1800" b="0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zh-CN" altLang="en-US" sz="1800" b="0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页缓冲</a:t>
                      </a:r>
                      <a:endParaRPr lang="zh-CN" altLang="en-US" sz="1800" b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25000"/>
                        </a:lnSpc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驻留集管理</a:t>
                      </a:r>
                      <a:endParaRPr lang="en-US" altLang="zh-CN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25000"/>
                        </a:lnSpc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驻留集大小</a:t>
                      </a:r>
                      <a:endParaRPr lang="en-US" altLang="zh-CN" sz="18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25000"/>
                        </a:lnSpc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固定 </a:t>
                      </a:r>
                      <a:endParaRPr lang="en-US" altLang="zh-CN" sz="18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25000"/>
                        </a:lnSpc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可变</a:t>
                      </a:r>
                      <a:endParaRPr lang="en-US" altLang="zh-CN" sz="18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25000"/>
                        </a:lnSpc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置换范围</a:t>
                      </a:r>
                      <a:endParaRPr lang="en-US" altLang="zh-CN" sz="18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25000"/>
                        </a:lnSpc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全局</a:t>
                      </a:r>
                      <a:endParaRPr lang="en-US" altLang="zh-CN" sz="18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25000"/>
                        </a:lnSpc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局部</a:t>
                      </a:r>
                      <a:endParaRPr lang="en-US" altLang="zh-CN" sz="18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25000"/>
                        </a:lnSpc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25000"/>
                        </a:lnSpc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清除策略</a:t>
                      </a:r>
                      <a:endParaRPr lang="en-US" altLang="zh-CN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25000"/>
                        </a:lnSpc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请求式清除（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Demand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en-US" altLang="zh-CN" sz="18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25000"/>
                        </a:lnSpc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预约式清除（</a:t>
                      </a: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Precleaning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en-US" altLang="zh-CN" sz="18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25000"/>
                        </a:lnSpc>
                      </a:pPr>
                      <a:endParaRPr lang="en-US" altLang="zh-CN" sz="18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25000"/>
                        </a:lnSpc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加载控制</a:t>
                      </a:r>
                      <a:endParaRPr lang="en-US" altLang="zh-CN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25000"/>
                        </a:lnSpc>
                      </a:pPr>
                      <a:r>
                        <a:rPr lang="zh-CN" altLang="en-US" sz="18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多道程序度（系统并发度）</a:t>
                      </a:r>
                      <a:endParaRPr lang="en-US" altLang="zh-CN" sz="18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75435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ADF09CDB-8957-7B4A-B37F-05CB24C1375C}"/>
              </a:ext>
            </a:extLst>
          </p:cNvPr>
          <p:cNvSpPr txBox="1">
            <a:spLocks/>
          </p:cNvSpPr>
          <p:nvPr/>
        </p:nvSpPr>
        <p:spPr bwMode="auto">
          <a:xfrm>
            <a:off x="0" y="1052513"/>
            <a:ext cx="8821738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914400" lvl="1" indent="-457200">
              <a:spcAft>
                <a:spcPct val="10000"/>
              </a:spcAft>
              <a:buFont typeface="Wingdings" pitchFamily="2" charset="2"/>
              <a:buNone/>
            </a:pPr>
            <a:endParaRPr kumimoji="0" lang="en-US" altLang="zh-CN" sz="2800" kern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0142D1C-AE3A-6B47-A878-FD1CF2766BF5}"/>
              </a:ext>
            </a:extLst>
          </p:cNvPr>
          <p:cNvSpPr txBox="1">
            <a:spLocks/>
          </p:cNvSpPr>
          <p:nvPr/>
        </p:nvSpPr>
        <p:spPr>
          <a:xfrm>
            <a:off x="0" y="1037877"/>
            <a:ext cx="9143999" cy="734939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kern="0" dirty="0"/>
              <a:t>读取策略：决定某页何时进入内存</a:t>
            </a:r>
            <a:endParaRPr lang="en-US" altLang="zh-CN" kern="0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CF42B5F4-2821-43D1-BC8E-EC1D39A8F667}"/>
              </a:ext>
            </a:extLst>
          </p:cNvPr>
          <p:cNvSpPr txBox="1">
            <a:spLocks/>
          </p:cNvSpPr>
          <p:nvPr/>
        </p:nvSpPr>
        <p:spPr>
          <a:xfrm>
            <a:off x="967680" y="129133"/>
            <a:ext cx="7162800" cy="56356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kumimoji="1" lang="en-US" altLang="zh-CN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3.5.1</a:t>
            </a:r>
            <a:r>
              <a:rPr kumimoji="1" lang="zh-CN" altLang="en-US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 读取策略</a:t>
            </a:r>
          </a:p>
        </p:txBody>
      </p:sp>
      <p:graphicFrame>
        <p:nvGraphicFramePr>
          <p:cNvPr id="6" name="Diagram 3">
            <a:extLst>
              <a:ext uri="{FF2B5EF4-FFF2-40B4-BE49-F238E27FC236}">
                <a16:creationId xmlns:a16="http://schemas.microsoft.com/office/drawing/2014/main" id="{3B17AF05-A5D8-4B1E-B3DD-6578C6DB7D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6516406"/>
              </p:ext>
            </p:extLst>
          </p:nvPr>
        </p:nvGraphicFramePr>
        <p:xfrm>
          <a:off x="3896816" y="1700808"/>
          <a:ext cx="4419600" cy="345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4">
            <a:extLst>
              <a:ext uri="{FF2B5EF4-FFF2-40B4-BE49-F238E27FC236}">
                <a16:creationId xmlns:a16="http://schemas.microsoft.com/office/drawing/2014/main" id="{0B960A09-485F-44D0-BA5A-D43905DA21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9490" y="3933019"/>
            <a:ext cx="1602756" cy="1956165"/>
          </a:xfrm>
          <a:prstGeom prst="rect">
            <a:avLst/>
          </a:prstGeom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05E2D321-A4D9-4D13-9C19-E075F25A14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8490" y="5457019"/>
            <a:ext cx="425450" cy="42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04603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ADF09CDB-8957-7B4A-B37F-05CB24C1375C}"/>
              </a:ext>
            </a:extLst>
          </p:cNvPr>
          <p:cNvSpPr txBox="1">
            <a:spLocks/>
          </p:cNvSpPr>
          <p:nvPr/>
        </p:nvSpPr>
        <p:spPr bwMode="auto">
          <a:xfrm>
            <a:off x="0" y="1052513"/>
            <a:ext cx="8821738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914400" lvl="1" indent="-457200">
              <a:spcAft>
                <a:spcPct val="10000"/>
              </a:spcAft>
              <a:buFont typeface="Wingdings" pitchFamily="2" charset="2"/>
              <a:buNone/>
            </a:pPr>
            <a:endParaRPr kumimoji="0" lang="en-US" altLang="zh-CN" sz="2800" kern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0142D1C-AE3A-6B47-A878-FD1CF2766BF5}"/>
              </a:ext>
            </a:extLst>
          </p:cNvPr>
          <p:cNvSpPr txBox="1">
            <a:spLocks/>
          </p:cNvSpPr>
          <p:nvPr/>
        </p:nvSpPr>
        <p:spPr>
          <a:xfrm>
            <a:off x="0" y="1037877"/>
            <a:ext cx="9143999" cy="476761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kern="0" dirty="0"/>
              <a:t>请求调页（</a:t>
            </a:r>
            <a:r>
              <a:rPr lang="en-US" altLang="zh-CN" kern="0" dirty="0"/>
              <a:t>Demand Paging</a:t>
            </a:r>
            <a:r>
              <a:rPr lang="zh-CN" altLang="en-US" kern="0" dirty="0"/>
              <a:t>）</a:t>
            </a:r>
            <a:endParaRPr lang="en-US" altLang="zh-CN" kern="0" dirty="0"/>
          </a:p>
          <a:p>
            <a:pPr lvl="1" eaLnBrk="0" hangingPunct="0">
              <a:lnSpc>
                <a:spcPct val="125000"/>
              </a:lnSpc>
              <a:buClrTx/>
              <a:buFont typeface="Wingdings" pitchFamily="2" charset="2"/>
              <a:buChar char="Ø"/>
            </a:pPr>
            <a:r>
              <a:rPr lang="zh-CN" altLang="en-US" dirty="0">
                <a:latin typeface="+mn-ea"/>
                <a:ea typeface="+mn-ea"/>
                <a:cs typeface="Times New Roman" pitchFamily="18" charset="0"/>
              </a:rPr>
              <a:t>仅在引用页面时，才把相应的页面调入内存</a:t>
            </a:r>
          </a:p>
          <a:p>
            <a:pPr lvl="1" eaLnBrk="0" hangingPunct="0">
              <a:lnSpc>
                <a:spcPct val="125000"/>
              </a:lnSpc>
              <a:buClrTx/>
              <a:buFont typeface="Wingdings" pitchFamily="2" charset="2"/>
              <a:buChar char="Ø"/>
            </a:pPr>
            <a:r>
              <a:rPr lang="zh-CN" altLang="en-US" dirty="0">
                <a:latin typeface="+mn-ea"/>
                <a:ea typeface="+mn-ea"/>
                <a:cs typeface="Times New Roman" pitchFamily="18" charset="0"/>
              </a:rPr>
              <a:t>进程首次启动时，会发生很多缺页中断 </a:t>
            </a:r>
          </a:p>
          <a:p>
            <a:pPr lvl="1" eaLnBrk="0" hangingPunct="0">
              <a:lnSpc>
                <a:spcPct val="125000"/>
              </a:lnSpc>
              <a:buClrTx/>
              <a:buFont typeface="Wingdings" pitchFamily="2" charset="2"/>
              <a:buChar char="Ø"/>
            </a:pPr>
            <a:r>
              <a:rPr lang="zh-CN" altLang="en-US" dirty="0">
                <a:latin typeface="+mn-ea"/>
                <a:ea typeface="+mn-ea"/>
                <a:cs typeface="Times New Roman" pitchFamily="18" charset="0"/>
              </a:rPr>
              <a:t>局部性原则表明，大多数将来访问的页面都是最近读取的页面，一段时间后，缺页中断会降低到很低的水平。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CF42B5F4-2821-43D1-BC8E-EC1D39A8F667}"/>
              </a:ext>
            </a:extLst>
          </p:cNvPr>
          <p:cNvSpPr txBox="1">
            <a:spLocks/>
          </p:cNvSpPr>
          <p:nvPr/>
        </p:nvSpPr>
        <p:spPr>
          <a:xfrm>
            <a:off x="967680" y="129133"/>
            <a:ext cx="7162800" cy="56356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kumimoji="1" lang="en-US" altLang="zh-CN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3.5.1</a:t>
            </a:r>
            <a:r>
              <a:rPr kumimoji="1" lang="zh-CN" altLang="en-US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 读取策略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D426F929-FF4E-434D-A76C-087A656F2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7636" y="4433047"/>
            <a:ext cx="13716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8811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ADF09CDB-8957-7B4A-B37F-05CB24C1375C}"/>
              </a:ext>
            </a:extLst>
          </p:cNvPr>
          <p:cNvSpPr txBox="1">
            <a:spLocks/>
          </p:cNvSpPr>
          <p:nvPr/>
        </p:nvSpPr>
        <p:spPr bwMode="auto">
          <a:xfrm>
            <a:off x="0" y="1052513"/>
            <a:ext cx="8821738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914400" lvl="1" indent="-457200">
              <a:spcAft>
                <a:spcPct val="10000"/>
              </a:spcAft>
              <a:buFont typeface="Wingdings" pitchFamily="2" charset="2"/>
              <a:buNone/>
            </a:pPr>
            <a:endParaRPr kumimoji="0" lang="en-US" altLang="zh-CN" sz="2800" kern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0142D1C-AE3A-6B47-A878-FD1CF2766BF5}"/>
              </a:ext>
            </a:extLst>
          </p:cNvPr>
          <p:cNvSpPr txBox="1">
            <a:spLocks/>
          </p:cNvSpPr>
          <p:nvPr/>
        </p:nvSpPr>
        <p:spPr>
          <a:xfrm>
            <a:off x="0" y="1037877"/>
            <a:ext cx="9143999" cy="476761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kern="0" dirty="0"/>
              <a:t>预调页（</a:t>
            </a:r>
            <a:r>
              <a:rPr lang="en-US" altLang="zh-CN" kern="0" dirty="0" err="1"/>
              <a:t>Prepaging</a:t>
            </a:r>
            <a:r>
              <a:rPr lang="zh-CN" altLang="en-US" kern="0" dirty="0"/>
              <a:t>）</a:t>
            </a:r>
            <a:endParaRPr lang="en-US" altLang="zh-CN" kern="0" dirty="0"/>
          </a:p>
          <a:p>
            <a:pPr lvl="1" eaLnBrk="0" hangingPunct="0">
              <a:lnSpc>
                <a:spcPct val="125000"/>
              </a:lnSpc>
              <a:buClrTx/>
              <a:buFont typeface="Wingdings" pitchFamily="2" charset="2"/>
              <a:buChar char="Ø"/>
            </a:pPr>
            <a:r>
              <a:rPr lang="zh-CN" altLang="en-US" dirty="0">
                <a:latin typeface="+mn-ea"/>
                <a:ea typeface="+mn-ea"/>
                <a:cs typeface="Times New Roman" pitchFamily="18" charset="0"/>
              </a:rPr>
              <a:t>额外读取所缺页面以外的页面</a:t>
            </a:r>
          </a:p>
          <a:p>
            <a:pPr lvl="1" eaLnBrk="0" hangingPunct="0">
              <a:lnSpc>
                <a:spcPct val="125000"/>
              </a:lnSpc>
              <a:buClrTx/>
              <a:buFont typeface="Wingdings" pitchFamily="2" charset="2"/>
              <a:buChar char="Ø"/>
            </a:pPr>
            <a:r>
              <a:rPr lang="zh-CN" altLang="en-US" dirty="0">
                <a:latin typeface="+mn-ea"/>
                <a:ea typeface="+mn-ea"/>
                <a:cs typeface="Times New Roman" pitchFamily="18" charset="0"/>
              </a:rPr>
              <a:t>考虑大多数辅助储设备的特性：寻道、旋转延迟等</a:t>
            </a:r>
          </a:p>
          <a:p>
            <a:pPr lvl="1" eaLnBrk="0" hangingPunct="0">
              <a:lnSpc>
                <a:spcPct val="125000"/>
              </a:lnSpc>
              <a:buClrTx/>
              <a:buFont typeface="Wingdings" pitchFamily="2" charset="2"/>
              <a:buChar char="Ø"/>
            </a:pPr>
            <a:r>
              <a:rPr lang="zh-CN" altLang="en-US" dirty="0">
                <a:latin typeface="+mn-ea"/>
                <a:ea typeface="+mn-ea"/>
                <a:cs typeface="Times New Roman" pitchFamily="18" charset="0"/>
              </a:rPr>
              <a:t>若进程的页面连续存储在辅存中，则一次读取多个页面会更有效</a:t>
            </a:r>
          </a:p>
          <a:p>
            <a:pPr lvl="1" eaLnBrk="0" hangingPunct="0">
              <a:lnSpc>
                <a:spcPct val="125000"/>
              </a:lnSpc>
              <a:buClrTx/>
              <a:buFont typeface="Wingdings" pitchFamily="2" charset="2"/>
              <a:buChar char="Ø"/>
            </a:pPr>
            <a:r>
              <a:rPr lang="zh-CN" altLang="en-US" dirty="0">
                <a:latin typeface="+mn-ea"/>
                <a:ea typeface="+mn-ea"/>
                <a:cs typeface="Times New Roman" pitchFamily="18" charset="0"/>
              </a:rPr>
              <a:t>如果额外读取的页面未使用，则低效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CF42B5F4-2821-43D1-BC8E-EC1D39A8F667}"/>
              </a:ext>
            </a:extLst>
          </p:cNvPr>
          <p:cNvSpPr txBox="1">
            <a:spLocks/>
          </p:cNvSpPr>
          <p:nvPr/>
        </p:nvSpPr>
        <p:spPr>
          <a:xfrm>
            <a:off x="967680" y="129133"/>
            <a:ext cx="7162800" cy="56356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kumimoji="1" lang="en-US" altLang="zh-CN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3.5.1</a:t>
            </a:r>
            <a:r>
              <a:rPr kumimoji="1" lang="zh-CN" altLang="en-US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 读取策略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D426F929-FF4E-434D-A76C-087A656F2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7636" y="4433047"/>
            <a:ext cx="13716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1094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ADF09CDB-8957-7B4A-B37F-05CB24C1375C}"/>
              </a:ext>
            </a:extLst>
          </p:cNvPr>
          <p:cNvSpPr txBox="1">
            <a:spLocks/>
          </p:cNvSpPr>
          <p:nvPr/>
        </p:nvSpPr>
        <p:spPr bwMode="auto">
          <a:xfrm>
            <a:off x="0" y="1052513"/>
            <a:ext cx="8821738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914400" lvl="1" indent="-457200">
              <a:spcAft>
                <a:spcPct val="10000"/>
              </a:spcAft>
              <a:buFont typeface="Wingdings" pitchFamily="2" charset="2"/>
              <a:buNone/>
            </a:pPr>
            <a:endParaRPr kumimoji="0" lang="en-US" altLang="zh-CN" sz="2800" kern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0142D1C-AE3A-6B47-A878-FD1CF2766BF5}"/>
              </a:ext>
            </a:extLst>
          </p:cNvPr>
          <p:cNvSpPr txBox="1">
            <a:spLocks/>
          </p:cNvSpPr>
          <p:nvPr/>
        </p:nvSpPr>
        <p:spPr>
          <a:xfrm>
            <a:off x="0" y="1037877"/>
            <a:ext cx="9143999" cy="476761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kern="0" dirty="0"/>
              <a:t>放置策略</a:t>
            </a:r>
            <a:endParaRPr lang="en-US" altLang="zh-CN" kern="0" dirty="0"/>
          </a:p>
          <a:p>
            <a:pPr lvl="1" eaLnBrk="0" hangingPunct="0">
              <a:lnSpc>
                <a:spcPct val="125000"/>
              </a:lnSpc>
              <a:buClrTx/>
              <a:buFont typeface="Wingdings" pitchFamily="2" charset="2"/>
              <a:buChar char="Ø"/>
            </a:pPr>
            <a:r>
              <a:rPr lang="zh-CN" altLang="en-US" dirty="0">
                <a:latin typeface="+mn-ea"/>
                <a:ea typeface="+mn-ea"/>
                <a:cs typeface="Times New Roman" pitchFamily="18" charset="0"/>
              </a:rPr>
              <a:t>确定进程驻留在内存中的位置</a:t>
            </a:r>
          </a:p>
          <a:p>
            <a:pPr lvl="1" eaLnBrk="0" hangingPunct="0">
              <a:lnSpc>
                <a:spcPct val="125000"/>
              </a:lnSpc>
              <a:buClrTx/>
              <a:buFont typeface="Wingdings" pitchFamily="2" charset="2"/>
              <a:buChar char="Ø"/>
            </a:pPr>
            <a:r>
              <a:rPr lang="zh-CN" altLang="en-US" dirty="0">
                <a:latin typeface="+mn-ea"/>
                <a:ea typeface="+mn-ea"/>
                <a:cs typeface="Times New Roman" pitchFamily="18" charset="0"/>
              </a:rPr>
              <a:t>分段系统中的重要设计内容，如首次匹配、循环匹配等</a:t>
            </a:r>
          </a:p>
          <a:p>
            <a:pPr lvl="1" eaLnBrk="0" hangingPunct="0">
              <a:lnSpc>
                <a:spcPct val="125000"/>
              </a:lnSpc>
              <a:buClrTx/>
              <a:buFont typeface="Wingdings" pitchFamily="2" charset="2"/>
              <a:buChar char="Ø"/>
            </a:pPr>
            <a:r>
              <a:rPr lang="zh-CN" altLang="en-US" dirty="0">
                <a:latin typeface="+mn-ea"/>
                <a:ea typeface="+mn-ea"/>
                <a:cs typeface="Times New Roman" pitchFamily="18" charset="0"/>
              </a:rPr>
              <a:t>分页或段内分页是无关紧要的，因为硬件以相同的效率执行地址转换功能</a:t>
            </a:r>
          </a:p>
          <a:p>
            <a:pPr lvl="1" eaLnBrk="0" hangingPunct="0">
              <a:lnSpc>
                <a:spcPct val="125000"/>
              </a:lnSpc>
              <a:buClrTx/>
              <a:buFont typeface="Wingdings" pitchFamily="2" charset="2"/>
              <a:buChar char="Ø"/>
            </a:pPr>
            <a:r>
              <a:rPr lang="zh-CN" altLang="en-US" dirty="0">
                <a:latin typeface="+mn-ea"/>
                <a:ea typeface="+mn-ea"/>
                <a:cs typeface="Times New Roman" pitchFamily="18" charset="0"/>
              </a:rPr>
              <a:t>对于非一致存储访问（</a:t>
            </a:r>
            <a:r>
              <a:rPr lang="en-US" altLang="zh-CN" dirty="0" err="1">
                <a:latin typeface="+mn-ea"/>
                <a:ea typeface="+mn-ea"/>
                <a:cs typeface="Times New Roman" pitchFamily="18" charset="0"/>
              </a:rPr>
              <a:t>NonUniform</a:t>
            </a:r>
            <a:r>
              <a:rPr lang="en-US" altLang="zh-CN" dirty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dirty="0" err="1">
                <a:latin typeface="+mn-ea"/>
                <a:ea typeface="+mn-ea"/>
                <a:cs typeface="Times New Roman" pitchFamily="18" charset="0"/>
              </a:rPr>
              <a:t>Memeory</a:t>
            </a:r>
            <a:r>
              <a:rPr lang="en-US" altLang="zh-CN" dirty="0">
                <a:latin typeface="+mn-ea"/>
                <a:ea typeface="+mn-ea"/>
                <a:cs typeface="Times New Roman" pitchFamily="18" charset="0"/>
              </a:rPr>
              <a:t> Access, NUMA </a:t>
            </a:r>
            <a:r>
              <a:rPr lang="zh-CN" altLang="en-US" dirty="0">
                <a:latin typeface="+mn-ea"/>
                <a:ea typeface="+mn-ea"/>
                <a:cs typeface="Times New Roman" pitchFamily="18" charset="0"/>
              </a:rPr>
              <a:t>）多处理器，需要自动放置策略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CF42B5F4-2821-43D1-BC8E-EC1D39A8F667}"/>
              </a:ext>
            </a:extLst>
          </p:cNvPr>
          <p:cNvSpPr txBox="1">
            <a:spLocks/>
          </p:cNvSpPr>
          <p:nvPr/>
        </p:nvSpPr>
        <p:spPr>
          <a:xfrm>
            <a:off x="967680" y="129133"/>
            <a:ext cx="7162800" cy="56356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kumimoji="1" lang="en-US" altLang="zh-CN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3.5.2</a:t>
            </a:r>
            <a:r>
              <a:rPr kumimoji="1" lang="zh-CN" altLang="en-US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 放置策略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D426F929-FF4E-434D-A76C-087A656F2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4680" y="4840288"/>
            <a:ext cx="13716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972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93B921-4B11-514A-8257-F2E690004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3.4</a:t>
            </a:r>
            <a:r>
              <a:rPr kumimoji="1" lang="zh-CN" altLang="en-US" dirty="0"/>
              <a:t> 硬件和控制结构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8ECACD-D16F-6A47-8663-FC2F05C5D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52736"/>
            <a:ext cx="8229600" cy="495300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kern="0" dirty="0">
                <a:solidFill>
                  <a:schemeClr val="tx2"/>
                </a:solidFill>
                <a:latin typeface="+mn-lt"/>
                <a:cs typeface="+mn-cs"/>
              </a:rPr>
              <a:t>分页和分段内存管理的两个基本特征</a:t>
            </a:r>
            <a:endParaRPr lang="en-US" altLang="zh-CN" kern="0" dirty="0">
              <a:solidFill>
                <a:schemeClr val="tx2"/>
              </a:solidFill>
              <a:latin typeface="+mn-lt"/>
              <a:cs typeface="+mn-cs"/>
            </a:endParaRPr>
          </a:p>
          <a:p>
            <a:pPr lvl="1">
              <a:lnSpc>
                <a:spcPct val="125000"/>
              </a:lnSpc>
              <a:buFont typeface="Wingdings" pitchFamily="2" charset="2"/>
              <a:buChar char="Ø"/>
            </a:pPr>
            <a:r>
              <a:rPr lang="zh-CN" altLang="en-US" dirty="0"/>
              <a:t>进程中所有内存访问都是逻辑地址，这些逻辑地址会在运行时动态地转换为物理地址。</a:t>
            </a:r>
            <a:endParaRPr lang="en-US" altLang="zh-CN" dirty="0"/>
          </a:p>
          <a:p>
            <a:pPr lvl="1">
              <a:lnSpc>
                <a:spcPct val="125000"/>
              </a:lnSpc>
              <a:buFont typeface="Wingdings" pitchFamily="2" charset="2"/>
              <a:buChar char="Ø"/>
            </a:pPr>
            <a:r>
              <a:rPr lang="zh-CN" altLang="en-US" dirty="0"/>
              <a:t>一个进程可划分为许多块（页和段），在执行过程中，这些块不需要连续地位于内存中</a:t>
            </a:r>
            <a:endParaRPr lang="en-US" altLang="zh-CN" dirty="0"/>
          </a:p>
          <a:p>
            <a:pPr>
              <a:lnSpc>
                <a:spcPct val="125000"/>
              </a:lnSpc>
            </a:pPr>
            <a:endParaRPr lang="en-US" altLang="zh-CN" sz="3000" b="0" dirty="0"/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kern="0" dirty="0">
                <a:solidFill>
                  <a:schemeClr val="tx2"/>
                </a:solidFill>
                <a:latin typeface="+mn-lt"/>
                <a:cs typeface="+mn-cs"/>
              </a:rPr>
              <a:t>若上述特征存在，则在一个进程执行过程中，该进程不需要所有页或所有段都在内存中。</a:t>
            </a:r>
            <a:endParaRPr lang="en-US" altLang="zh-CN" kern="0" dirty="0">
              <a:solidFill>
                <a:schemeClr val="tx2"/>
              </a:solidFill>
              <a:latin typeface="+mn-lt"/>
              <a:cs typeface="+mn-cs"/>
            </a:endParaRPr>
          </a:p>
          <a:p>
            <a:endParaRPr lang="en-US" altLang="zh-CN" sz="3000" b="0" dirty="0">
              <a:latin typeface="+mn-ea"/>
            </a:endParaRPr>
          </a:p>
          <a:p>
            <a:pPr lvl="1"/>
            <a:endParaRPr lang="en-US" altLang="zh-CN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zh-CN" dirty="0">
              <a:latin typeface="+mn-ea"/>
              <a:ea typeface="+mn-ea"/>
            </a:endParaRPr>
          </a:p>
          <a:p>
            <a:endParaRPr kumimoji="1" lang="zh-CN" altLang="en-US" b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1934175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ADF09CDB-8957-7B4A-B37F-05CB24C1375C}"/>
              </a:ext>
            </a:extLst>
          </p:cNvPr>
          <p:cNvSpPr txBox="1">
            <a:spLocks/>
          </p:cNvSpPr>
          <p:nvPr/>
        </p:nvSpPr>
        <p:spPr bwMode="auto">
          <a:xfrm>
            <a:off x="0" y="1052513"/>
            <a:ext cx="8821738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914400" lvl="1" indent="-457200">
              <a:spcAft>
                <a:spcPct val="10000"/>
              </a:spcAft>
              <a:buFont typeface="Wingdings" pitchFamily="2" charset="2"/>
              <a:buNone/>
            </a:pPr>
            <a:endParaRPr kumimoji="0" lang="en-US" altLang="zh-CN" sz="2800" kern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0142D1C-AE3A-6B47-A878-FD1CF2766BF5}"/>
              </a:ext>
            </a:extLst>
          </p:cNvPr>
          <p:cNvSpPr txBox="1">
            <a:spLocks/>
          </p:cNvSpPr>
          <p:nvPr/>
        </p:nvSpPr>
        <p:spPr>
          <a:xfrm>
            <a:off x="0" y="1037877"/>
            <a:ext cx="9143999" cy="476761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kern="0" dirty="0"/>
              <a:t>页面置换涉及的问题</a:t>
            </a:r>
            <a:endParaRPr lang="en-US" altLang="zh-CN" kern="0" dirty="0"/>
          </a:p>
          <a:p>
            <a:pPr lvl="1" eaLnBrk="0" hangingPunct="0">
              <a:lnSpc>
                <a:spcPct val="125000"/>
              </a:lnSpc>
              <a:buClrTx/>
              <a:buFont typeface="Wingdings" pitchFamily="2" charset="2"/>
              <a:buChar char="Ø"/>
            </a:pPr>
            <a:r>
              <a:rPr lang="zh-CN" altLang="en-US" dirty="0">
                <a:latin typeface="+mn-ea"/>
                <a:ea typeface="+mn-ea"/>
                <a:cs typeface="Times New Roman" pitchFamily="18" charset="0"/>
              </a:rPr>
              <a:t>给每个活动进行分配多少个页框</a:t>
            </a:r>
          </a:p>
          <a:p>
            <a:pPr lvl="1" eaLnBrk="0" hangingPunct="0">
              <a:lnSpc>
                <a:spcPct val="125000"/>
              </a:lnSpc>
              <a:buClrTx/>
              <a:buFont typeface="Wingdings" pitchFamily="2" charset="2"/>
              <a:buChar char="Ø"/>
            </a:pPr>
            <a:r>
              <a:rPr lang="zh-CN" altLang="en-US" dirty="0">
                <a:latin typeface="+mn-ea"/>
                <a:ea typeface="+mn-ea"/>
                <a:cs typeface="Times New Roman" pitchFamily="18" charset="0"/>
              </a:rPr>
              <a:t>置换范围，即计划置换的页集局限于产生缺页的进程本身，还是内存内的所有进程</a:t>
            </a:r>
          </a:p>
          <a:p>
            <a:pPr lvl="1" eaLnBrk="0" hangingPunct="0">
              <a:lnSpc>
                <a:spcPct val="125000"/>
              </a:lnSpc>
              <a:buClrTx/>
              <a:buFont typeface="Wingdings" pitchFamily="2" charset="2"/>
              <a:buChar char="Ø"/>
            </a:pPr>
            <a:r>
              <a:rPr lang="zh-CN" altLang="en-US" dirty="0">
                <a:latin typeface="+mn-ea"/>
                <a:ea typeface="+mn-ea"/>
                <a:cs typeface="Times New Roman" pitchFamily="18" charset="0"/>
              </a:rPr>
              <a:t>具体淘汰哪个页面用以置换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CF42B5F4-2821-43D1-BC8E-EC1D39A8F667}"/>
              </a:ext>
            </a:extLst>
          </p:cNvPr>
          <p:cNvSpPr txBox="1">
            <a:spLocks/>
          </p:cNvSpPr>
          <p:nvPr/>
        </p:nvSpPr>
        <p:spPr>
          <a:xfrm>
            <a:off x="967680" y="129133"/>
            <a:ext cx="7162800" cy="56356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kumimoji="1" lang="en-US" altLang="zh-CN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3.5.3</a:t>
            </a:r>
            <a:r>
              <a:rPr kumimoji="1" lang="zh-CN" altLang="en-US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 置换策略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D426F929-FF4E-434D-A76C-087A656F2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227" y="4293096"/>
            <a:ext cx="13716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54956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ADF09CDB-8957-7B4A-B37F-05CB24C1375C}"/>
              </a:ext>
            </a:extLst>
          </p:cNvPr>
          <p:cNvSpPr txBox="1">
            <a:spLocks/>
          </p:cNvSpPr>
          <p:nvPr/>
        </p:nvSpPr>
        <p:spPr bwMode="auto">
          <a:xfrm>
            <a:off x="0" y="1052513"/>
            <a:ext cx="8821738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914400" lvl="1" indent="-457200">
              <a:spcAft>
                <a:spcPct val="10000"/>
              </a:spcAft>
              <a:buFont typeface="Wingdings" pitchFamily="2" charset="2"/>
              <a:buNone/>
            </a:pPr>
            <a:endParaRPr kumimoji="0" lang="en-US" altLang="zh-CN" sz="2800" kern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0142D1C-AE3A-6B47-A878-FD1CF2766BF5}"/>
              </a:ext>
            </a:extLst>
          </p:cNvPr>
          <p:cNvSpPr txBox="1">
            <a:spLocks/>
          </p:cNvSpPr>
          <p:nvPr/>
        </p:nvSpPr>
        <p:spPr>
          <a:xfrm>
            <a:off x="0" y="1037877"/>
            <a:ext cx="9143999" cy="476761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kern="0" dirty="0"/>
              <a:t>置换策略</a:t>
            </a:r>
            <a:endParaRPr lang="en-US" altLang="zh-CN" kern="0" dirty="0"/>
          </a:p>
          <a:p>
            <a:pPr lvl="1" eaLnBrk="0" hangingPunct="0">
              <a:lnSpc>
                <a:spcPct val="125000"/>
              </a:lnSpc>
              <a:buClrTx/>
              <a:buFont typeface="Wingdings" pitchFamily="2" charset="2"/>
              <a:buChar char="Ø"/>
            </a:pPr>
            <a:r>
              <a:rPr lang="zh-CN" altLang="en-US" dirty="0">
                <a:latin typeface="+mn-ea"/>
                <a:ea typeface="+mn-ea"/>
                <a:cs typeface="Times New Roman" pitchFamily="18" charset="0"/>
              </a:rPr>
              <a:t>读取新页时，如何选择内存中要淘汰的页面</a:t>
            </a:r>
          </a:p>
          <a:p>
            <a:pPr marL="457200" lvl="1" indent="0" eaLnBrk="0" hangingPunct="0">
              <a:lnSpc>
                <a:spcPct val="125000"/>
              </a:lnSpc>
              <a:buClrTx/>
              <a:buNone/>
            </a:pPr>
            <a:r>
              <a:rPr lang="zh-CN" altLang="en-US" dirty="0">
                <a:latin typeface="+mn-ea"/>
                <a:ea typeface="+mn-ea"/>
                <a:cs typeface="Times New Roman" pitchFamily="18" charset="0"/>
              </a:rPr>
              <a:t>       目标：最近最不可能访问的页面</a:t>
            </a:r>
          </a:p>
          <a:p>
            <a:pPr lvl="1" eaLnBrk="0" hangingPunct="0">
              <a:lnSpc>
                <a:spcPct val="125000"/>
              </a:lnSpc>
              <a:buClrTx/>
              <a:buFont typeface="Wingdings" pitchFamily="2" charset="2"/>
              <a:buChar char="Ø"/>
            </a:pPr>
            <a:r>
              <a:rPr lang="zh-CN" altLang="en-US" dirty="0">
                <a:latin typeface="+mn-ea"/>
                <a:ea typeface="+mn-ea"/>
                <a:cs typeface="Times New Roman" pitchFamily="18" charset="0"/>
              </a:rPr>
              <a:t>置换策略越精细，实现它的硬件和软件开销就越大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CF42B5F4-2821-43D1-BC8E-EC1D39A8F667}"/>
              </a:ext>
            </a:extLst>
          </p:cNvPr>
          <p:cNvSpPr txBox="1">
            <a:spLocks/>
          </p:cNvSpPr>
          <p:nvPr/>
        </p:nvSpPr>
        <p:spPr>
          <a:xfrm>
            <a:off x="967680" y="129133"/>
            <a:ext cx="7162800" cy="56356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kumimoji="1" lang="en-US" altLang="zh-CN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3.5.3</a:t>
            </a:r>
            <a:r>
              <a:rPr kumimoji="1" lang="zh-CN" altLang="en-US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 置换策略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D426F929-FF4E-434D-A76C-087A656F2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227" y="4293096"/>
            <a:ext cx="13716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46781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ADF09CDB-8957-7B4A-B37F-05CB24C1375C}"/>
              </a:ext>
            </a:extLst>
          </p:cNvPr>
          <p:cNvSpPr txBox="1">
            <a:spLocks/>
          </p:cNvSpPr>
          <p:nvPr/>
        </p:nvSpPr>
        <p:spPr bwMode="auto">
          <a:xfrm>
            <a:off x="0" y="1052513"/>
            <a:ext cx="8821738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914400" lvl="1" indent="-457200">
              <a:spcAft>
                <a:spcPct val="10000"/>
              </a:spcAft>
              <a:buFont typeface="Wingdings" pitchFamily="2" charset="2"/>
              <a:buNone/>
            </a:pPr>
            <a:endParaRPr kumimoji="0" lang="en-US" altLang="zh-CN" sz="2800" kern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0142D1C-AE3A-6B47-A878-FD1CF2766BF5}"/>
              </a:ext>
            </a:extLst>
          </p:cNvPr>
          <p:cNvSpPr txBox="1">
            <a:spLocks/>
          </p:cNvSpPr>
          <p:nvPr/>
        </p:nvSpPr>
        <p:spPr>
          <a:xfrm>
            <a:off x="0" y="1037877"/>
            <a:ext cx="9143999" cy="476761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kern="0" dirty="0"/>
              <a:t>页框锁定</a:t>
            </a:r>
            <a:endParaRPr lang="en-US" altLang="zh-CN" kern="0" dirty="0"/>
          </a:p>
          <a:p>
            <a:pPr lvl="1" eaLnBrk="0" hangingPunct="0">
              <a:lnSpc>
                <a:spcPct val="125000"/>
              </a:lnSpc>
              <a:buClrTx/>
              <a:buFont typeface="Wingdings" pitchFamily="2" charset="2"/>
              <a:buChar char="Ø"/>
            </a:pPr>
            <a:r>
              <a:rPr lang="zh-CN" altLang="en-US" dirty="0">
                <a:latin typeface="+mn-ea"/>
                <a:ea typeface="+mn-ea"/>
                <a:cs typeface="Times New Roman" pitchFamily="18" charset="0"/>
              </a:rPr>
              <a:t>当页框被锁定时，当前存储在该页框中的页面不能被置换</a:t>
            </a:r>
          </a:p>
          <a:p>
            <a:pPr lvl="1" eaLnBrk="0" hangingPunct="0">
              <a:lnSpc>
                <a:spcPct val="125000"/>
              </a:lnSpc>
              <a:buClrTx/>
              <a:buFont typeface="Wingdings" pitchFamily="2" charset="2"/>
              <a:buChar char="Ø"/>
            </a:pPr>
            <a:r>
              <a:rPr lang="zh-CN" altLang="en-US" dirty="0">
                <a:latin typeface="+mn-ea"/>
                <a:ea typeface="+mn-ea"/>
                <a:cs typeface="Times New Roman" pitchFamily="18" charset="0"/>
              </a:rPr>
              <a:t>操作系统内核和重要的数据结构保存在锁定的页框中</a:t>
            </a:r>
          </a:p>
          <a:p>
            <a:pPr lvl="1" eaLnBrk="0" hangingPunct="0">
              <a:lnSpc>
                <a:spcPct val="125000"/>
              </a:lnSpc>
              <a:buClrTx/>
              <a:buFont typeface="Wingdings" pitchFamily="2" charset="2"/>
              <a:buChar char="Ø"/>
            </a:pPr>
            <a:r>
              <a:rPr lang="en-US" altLang="zh-CN" dirty="0">
                <a:latin typeface="+mn-ea"/>
                <a:ea typeface="+mn-ea"/>
                <a:cs typeface="Times New Roman" pitchFamily="18" charset="0"/>
              </a:rPr>
              <a:t>I/O</a:t>
            </a:r>
            <a:r>
              <a:rPr lang="zh-CN" altLang="en-US" dirty="0">
                <a:latin typeface="+mn-ea"/>
                <a:ea typeface="+mn-ea"/>
                <a:cs typeface="Times New Roman" pitchFamily="18" charset="0"/>
              </a:rPr>
              <a:t>缓冲区和时间要求严格的区域可能保存在锁定的页框中</a:t>
            </a:r>
          </a:p>
          <a:p>
            <a:pPr lvl="1" eaLnBrk="0" hangingPunct="0">
              <a:lnSpc>
                <a:spcPct val="125000"/>
              </a:lnSpc>
              <a:buClrTx/>
              <a:buFont typeface="Wingdings" pitchFamily="2" charset="2"/>
              <a:buChar char="Ø"/>
            </a:pPr>
            <a:r>
              <a:rPr lang="zh-CN" altLang="en-US" dirty="0">
                <a:latin typeface="+mn-ea"/>
                <a:ea typeface="+mn-ea"/>
                <a:cs typeface="Times New Roman" pitchFamily="18" charset="0"/>
              </a:rPr>
              <a:t>通过将锁定位与每个页框相关联来实现锁定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CF42B5F4-2821-43D1-BC8E-EC1D39A8F667}"/>
              </a:ext>
            </a:extLst>
          </p:cNvPr>
          <p:cNvSpPr txBox="1">
            <a:spLocks/>
          </p:cNvSpPr>
          <p:nvPr/>
        </p:nvSpPr>
        <p:spPr>
          <a:xfrm>
            <a:off x="967680" y="129133"/>
            <a:ext cx="7162800" cy="56356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kumimoji="1" lang="en-US" altLang="zh-CN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3.5.3</a:t>
            </a:r>
            <a:r>
              <a:rPr kumimoji="1" lang="zh-CN" altLang="en-US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 置换策略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D426F929-FF4E-434D-A76C-087A656F2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227" y="4293096"/>
            <a:ext cx="13716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98717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CF42B5F4-2821-43D1-BC8E-EC1D39A8F667}"/>
              </a:ext>
            </a:extLst>
          </p:cNvPr>
          <p:cNvSpPr txBox="1">
            <a:spLocks/>
          </p:cNvSpPr>
          <p:nvPr/>
        </p:nvSpPr>
        <p:spPr>
          <a:xfrm>
            <a:off x="967680" y="129133"/>
            <a:ext cx="7162800" cy="56356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kumimoji="1" lang="en-US" altLang="zh-CN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3.5.3</a:t>
            </a:r>
            <a:r>
              <a:rPr kumimoji="1" lang="zh-CN" altLang="en-US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 置换策略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AB391BB1-AEBC-4A31-8013-A4A48F947B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4443221"/>
              </p:ext>
            </p:extLst>
          </p:nvPr>
        </p:nvGraphicFramePr>
        <p:xfrm>
          <a:off x="188258" y="1573306"/>
          <a:ext cx="8848165" cy="4827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4">
            <a:extLst>
              <a:ext uri="{FF2B5EF4-FFF2-40B4-BE49-F238E27FC236}">
                <a16:creationId xmlns:a16="http://schemas.microsoft.com/office/drawing/2014/main" id="{21EDD1A7-93D6-40A5-A65F-DD431F912D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2625" y="3240742"/>
            <a:ext cx="1497013" cy="170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57244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CF42B5F4-2821-43D1-BC8E-EC1D39A8F667}"/>
              </a:ext>
            </a:extLst>
          </p:cNvPr>
          <p:cNvSpPr txBox="1">
            <a:spLocks/>
          </p:cNvSpPr>
          <p:nvPr/>
        </p:nvSpPr>
        <p:spPr>
          <a:xfrm>
            <a:off x="967680" y="129133"/>
            <a:ext cx="7162800" cy="56356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kumimoji="1" lang="en-US" altLang="zh-CN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3.5.3</a:t>
            </a:r>
            <a:r>
              <a:rPr kumimoji="1" lang="zh-CN" altLang="en-US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 置换策略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19BC339-98B4-4C3F-B07F-78F46361665E}"/>
              </a:ext>
            </a:extLst>
          </p:cNvPr>
          <p:cNvSpPr txBox="1">
            <a:spLocks/>
          </p:cNvSpPr>
          <p:nvPr/>
        </p:nvSpPr>
        <p:spPr bwMode="auto">
          <a:xfrm>
            <a:off x="258597" y="1052736"/>
            <a:ext cx="8417859" cy="4933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kern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最佳</a:t>
            </a:r>
            <a:r>
              <a:rPr lang="en-US" altLang="zh-CN" kern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(OPT)</a:t>
            </a:r>
          </a:p>
          <a:p>
            <a:pPr lvl="1">
              <a:lnSpc>
                <a:spcPct val="125000"/>
              </a:lnSpc>
              <a:buFont typeface="Wingdings" pitchFamily="2" charset="2"/>
              <a:buChar char="Ø"/>
            </a:pPr>
            <a:r>
              <a:rPr lang="zh-CN" altLang="en-US" dirty="0"/>
              <a:t>置换下次访问距当前时间最长的页面</a:t>
            </a:r>
            <a:endParaRPr lang="en-US" altLang="zh-CN" dirty="0"/>
          </a:p>
          <a:p>
            <a:pPr lvl="1">
              <a:lnSpc>
                <a:spcPct val="125000"/>
              </a:lnSpc>
              <a:buFont typeface="Wingdings" pitchFamily="2" charset="2"/>
              <a:buChar char="Ø"/>
            </a:pPr>
            <a:r>
              <a:rPr lang="zh-CN" altLang="en-US" dirty="0"/>
              <a:t>理想算法，缺页率最少</a:t>
            </a:r>
            <a:endParaRPr lang="en-US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F4FE24F-5AEA-4CFC-9FCC-473FBB4F9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810" y="3299295"/>
            <a:ext cx="623887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5">
            <a:extLst>
              <a:ext uri="{FF2B5EF4-FFF2-40B4-BE49-F238E27FC236}">
                <a16:creationId xmlns:a16="http://schemas.microsoft.com/office/drawing/2014/main" id="{3633FC17-4B7B-480F-9E93-7FC1D9CECBBE}"/>
              </a:ext>
            </a:extLst>
          </p:cNvPr>
          <p:cNvSpPr txBox="1"/>
          <p:nvPr/>
        </p:nvSpPr>
        <p:spPr>
          <a:xfrm>
            <a:off x="537880" y="3330691"/>
            <a:ext cx="131333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页地址流</a:t>
            </a: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8C2B1EB6-BB07-4011-A7F7-DC428AE21597}"/>
              </a:ext>
            </a:extLst>
          </p:cNvPr>
          <p:cNvSpPr txBox="1"/>
          <p:nvPr/>
        </p:nvSpPr>
        <p:spPr>
          <a:xfrm>
            <a:off x="537880" y="3936389"/>
            <a:ext cx="131333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</a:t>
            </a:r>
            <a:endParaRPr lang="zh-CN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311A39D5-7553-40C0-9997-86BE0DE7C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0731" y="4942492"/>
            <a:ext cx="1075765" cy="122281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381452C-8E99-4DD4-A1DA-343204C33717}"/>
              </a:ext>
            </a:extLst>
          </p:cNvPr>
          <p:cNvSpPr txBox="1"/>
          <p:nvPr/>
        </p:nvSpPr>
        <p:spPr>
          <a:xfrm>
            <a:off x="1519517" y="5033739"/>
            <a:ext cx="627977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kumimoji="1"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表示所分配的页框在初始填满后产生缺页中断</a:t>
            </a:r>
          </a:p>
        </p:txBody>
      </p:sp>
    </p:spTree>
    <p:extLst>
      <p:ext uri="{BB962C8B-B14F-4D97-AF65-F5344CB8AC3E}">
        <p14:creationId xmlns:p14="http://schemas.microsoft.com/office/powerpoint/2010/main" val="398708045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CF42B5F4-2821-43D1-BC8E-EC1D39A8F667}"/>
              </a:ext>
            </a:extLst>
          </p:cNvPr>
          <p:cNvSpPr txBox="1">
            <a:spLocks/>
          </p:cNvSpPr>
          <p:nvPr/>
        </p:nvSpPr>
        <p:spPr>
          <a:xfrm>
            <a:off x="967680" y="129133"/>
            <a:ext cx="7162800" cy="56356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kumimoji="1" lang="en-US" altLang="zh-CN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3.5.3</a:t>
            </a:r>
            <a:r>
              <a:rPr kumimoji="1" lang="zh-CN" altLang="en-US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 置换策略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1C934FA5-5B80-4646-B7EF-FFD8B02C7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844" y="4478338"/>
            <a:ext cx="62388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2CF9164-6C43-47EA-8C57-765510DA1016}"/>
              </a:ext>
            </a:extLst>
          </p:cNvPr>
          <p:cNvSpPr txBox="1">
            <a:spLocks/>
          </p:cNvSpPr>
          <p:nvPr/>
        </p:nvSpPr>
        <p:spPr bwMode="auto">
          <a:xfrm>
            <a:off x="179513" y="1052736"/>
            <a:ext cx="8839930" cy="4997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kern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最近最久未使用</a:t>
            </a:r>
            <a:r>
              <a:rPr lang="en-US" altLang="zh-CN" kern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(LRU</a:t>
            </a:r>
            <a:r>
              <a:rPr lang="zh-CN" altLang="en-US" kern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，最近最少使用</a:t>
            </a:r>
            <a:r>
              <a:rPr lang="en-US" altLang="zh-CN" kern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lvl="1">
              <a:lnSpc>
                <a:spcPct val="125000"/>
              </a:lnSpc>
              <a:buFont typeface="Wingdings" pitchFamily="2" charset="2"/>
              <a:buChar char="Ø"/>
            </a:pPr>
            <a:r>
              <a:rPr lang="zh-CN" altLang="en-US" b="0" dirty="0">
                <a:latin typeface="+mn-ea"/>
                <a:ea typeface="+mn-ea"/>
              </a:rPr>
              <a:t>置换内存中最长时间未引用的页面</a:t>
            </a:r>
          </a:p>
          <a:p>
            <a:pPr lvl="1">
              <a:lnSpc>
                <a:spcPct val="125000"/>
              </a:lnSpc>
              <a:buFont typeface="Wingdings" pitchFamily="2" charset="2"/>
              <a:buChar char="Ø"/>
            </a:pPr>
            <a:r>
              <a:rPr lang="zh-CN" altLang="en-US" b="0" dirty="0">
                <a:latin typeface="+mn-ea"/>
                <a:ea typeface="+mn-ea"/>
              </a:rPr>
              <a:t>根据局部性原理，这也是最近最不可能访问的页面</a:t>
            </a:r>
          </a:p>
          <a:p>
            <a:pPr lvl="1">
              <a:lnSpc>
                <a:spcPct val="125000"/>
              </a:lnSpc>
              <a:buFont typeface="Wingdings" pitchFamily="2" charset="2"/>
              <a:buChar char="Ø"/>
            </a:pPr>
            <a:r>
              <a:rPr lang="zh-CN" altLang="en-US" b="0" dirty="0">
                <a:latin typeface="+mn-ea"/>
                <a:ea typeface="+mn-ea"/>
              </a:rPr>
              <a:t>难以实施</a:t>
            </a:r>
          </a:p>
          <a:p>
            <a:pPr lvl="2">
              <a:buFont typeface="Wingdings" pitchFamily="2" charset="2"/>
              <a:buChar char="ü"/>
            </a:pPr>
            <a:r>
              <a:rPr lang="zh-CN" altLang="en-US" sz="2400" b="0" dirty="0">
                <a:latin typeface="+mn-ea"/>
                <a:ea typeface="+mn-ea"/>
              </a:rPr>
              <a:t>每页添加最近访问时间戳</a:t>
            </a:r>
            <a:r>
              <a:rPr lang="en-US" altLang="zh-CN" sz="2400" b="0" dirty="0">
                <a:latin typeface="+mn-ea"/>
                <a:ea typeface="+mn-ea"/>
              </a:rPr>
              <a:t>——</a:t>
            </a:r>
            <a:r>
              <a:rPr lang="zh-CN" altLang="en-US" sz="2400" b="0" dirty="0">
                <a:latin typeface="+mn-ea"/>
                <a:ea typeface="+mn-ea"/>
              </a:rPr>
              <a:t>开销大</a:t>
            </a:r>
            <a:endParaRPr lang="en-US" altLang="zh-CN" sz="2400" b="0" dirty="0">
              <a:latin typeface="+mn-ea"/>
              <a:ea typeface="+mn-ea"/>
            </a:endParaRPr>
          </a:p>
          <a:p>
            <a:pPr lvl="2">
              <a:buFont typeface="Wingdings" pitchFamily="2" charset="2"/>
              <a:buChar char="ü"/>
            </a:pPr>
            <a:r>
              <a:rPr lang="zh-CN" altLang="en-US" sz="2400" b="0" dirty="0">
                <a:latin typeface="+mn-ea"/>
                <a:ea typeface="+mn-ea"/>
              </a:rPr>
              <a:t>建立链表</a:t>
            </a:r>
            <a:r>
              <a:rPr lang="en-US" altLang="zh-CN" sz="2400" b="0" dirty="0">
                <a:latin typeface="+mn-ea"/>
                <a:ea typeface="+mn-ea"/>
              </a:rPr>
              <a:t>——</a:t>
            </a:r>
            <a:r>
              <a:rPr lang="zh-CN" altLang="en-US" sz="2400" b="0" dirty="0">
                <a:latin typeface="+mn-ea"/>
                <a:ea typeface="+mn-ea"/>
              </a:rPr>
              <a:t>开销大</a:t>
            </a:r>
            <a:endParaRPr lang="en-US" sz="2400" b="0" dirty="0">
              <a:latin typeface="+mn-ea"/>
              <a:ea typeface="+mn-ea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89259A5-9F06-4047-BC55-042E24D01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369" y="4326565"/>
            <a:ext cx="62293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6">
            <a:extLst>
              <a:ext uri="{FF2B5EF4-FFF2-40B4-BE49-F238E27FC236}">
                <a16:creationId xmlns:a16="http://schemas.microsoft.com/office/drawing/2014/main" id="{04487F19-1C4E-4BE0-B9EF-2AD6517ED6E7}"/>
              </a:ext>
            </a:extLst>
          </p:cNvPr>
          <p:cNvSpPr txBox="1"/>
          <p:nvPr/>
        </p:nvSpPr>
        <p:spPr>
          <a:xfrm>
            <a:off x="345397" y="4302475"/>
            <a:ext cx="131333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页地址流</a:t>
            </a:r>
          </a:p>
        </p:txBody>
      </p:sp>
      <p:sp>
        <p:nvSpPr>
          <p:cNvPr id="12" name="TextBox 7">
            <a:extLst>
              <a:ext uri="{FF2B5EF4-FFF2-40B4-BE49-F238E27FC236}">
                <a16:creationId xmlns:a16="http://schemas.microsoft.com/office/drawing/2014/main" id="{7DDF84EA-3A73-4592-B5B4-6F21BC771757}"/>
              </a:ext>
            </a:extLst>
          </p:cNvPr>
          <p:cNvSpPr txBox="1"/>
          <p:nvPr/>
        </p:nvSpPr>
        <p:spPr>
          <a:xfrm>
            <a:off x="376517" y="4809741"/>
            <a:ext cx="131333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LRU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3">
            <a:extLst>
              <a:ext uri="{FF2B5EF4-FFF2-40B4-BE49-F238E27FC236}">
                <a16:creationId xmlns:a16="http://schemas.microsoft.com/office/drawing/2014/main" id="{D70B2577-FFF4-403C-B1C9-DAEA313A82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4408" y="5301406"/>
            <a:ext cx="775035" cy="880975"/>
          </a:xfrm>
          <a:prstGeom prst="rect">
            <a:avLst/>
          </a:prstGeom>
        </p:spPr>
      </p:pic>
      <p:sp>
        <p:nvSpPr>
          <p:cNvPr id="14" name="文本框 12">
            <a:extLst>
              <a:ext uri="{FF2B5EF4-FFF2-40B4-BE49-F238E27FC236}">
                <a16:creationId xmlns:a16="http://schemas.microsoft.com/office/drawing/2014/main" id="{2DDA8B52-A553-4346-A226-FA01998D17F5}"/>
              </a:ext>
            </a:extLst>
          </p:cNvPr>
          <p:cNvSpPr txBox="1"/>
          <p:nvPr/>
        </p:nvSpPr>
        <p:spPr>
          <a:xfrm>
            <a:off x="1411940" y="5593458"/>
            <a:ext cx="627977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kumimoji="1"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表示所分配的页框在初始填满后产生缺页中断</a:t>
            </a:r>
          </a:p>
        </p:txBody>
      </p:sp>
    </p:spTree>
    <p:extLst>
      <p:ext uri="{BB962C8B-B14F-4D97-AF65-F5344CB8AC3E}">
        <p14:creationId xmlns:p14="http://schemas.microsoft.com/office/powerpoint/2010/main" val="182153198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CF42B5F4-2821-43D1-BC8E-EC1D39A8F667}"/>
              </a:ext>
            </a:extLst>
          </p:cNvPr>
          <p:cNvSpPr txBox="1">
            <a:spLocks/>
          </p:cNvSpPr>
          <p:nvPr/>
        </p:nvSpPr>
        <p:spPr>
          <a:xfrm>
            <a:off x="967680" y="129133"/>
            <a:ext cx="7162800" cy="56356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kumimoji="1" lang="en-US" altLang="zh-CN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3.5.3</a:t>
            </a:r>
            <a:r>
              <a:rPr kumimoji="1" lang="zh-CN" altLang="en-US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 置换策略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BCBAE7D-C123-4F7E-B407-A1274866850B}"/>
              </a:ext>
            </a:extLst>
          </p:cNvPr>
          <p:cNvSpPr txBox="1">
            <a:spLocks/>
          </p:cNvSpPr>
          <p:nvPr/>
        </p:nvSpPr>
        <p:spPr bwMode="auto">
          <a:xfrm>
            <a:off x="533400" y="1138444"/>
            <a:ext cx="82296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kern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先进先出</a:t>
            </a:r>
            <a:r>
              <a:rPr lang="en-US" altLang="zh-CN" kern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(FIFO)</a:t>
            </a:r>
          </a:p>
          <a:p>
            <a:pPr lvl="1">
              <a:lnSpc>
                <a:spcPct val="125000"/>
              </a:lnSpc>
              <a:buFont typeface="Wingdings" pitchFamily="2" charset="2"/>
              <a:buChar char="Ø"/>
            </a:pPr>
            <a:r>
              <a:rPr lang="zh-CN" altLang="en-US" b="0" dirty="0">
                <a:latin typeface="+mn-ea"/>
                <a:ea typeface="+mn-ea"/>
              </a:rPr>
              <a:t>将分配给进程的页框视为循环缓冲区</a:t>
            </a:r>
          </a:p>
          <a:p>
            <a:pPr lvl="1">
              <a:lnSpc>
                <a:spcPct val="125000"/>
              </a:lnSpc>
              <a:buFont typeface="Wingdings" pitchFamily="2" charset="2"/>
              <a:buChar char="Ø"/>
            </a:pPr>
            <a:r>
              <a:rPr lang="zh-CN" altLang="en-US" b="0" dirty="0">
                <a:latin typeface="+mn-ea"/>
                <a:ea typeface="+mn-ea"/>
              </a:rPr>
              <a:t>页面以循环方式删除</a:t>
            </a:r>
            <a:r>
              <a:rPr lang="en-US" altLang="zh-CN" b="0" dirty="0">
                <a:latin typeface="+mn-ea"/>
                <a:ea typeface="+mn-ea"/>
              </a:rPr>
              <a:t>——</a:t>
            </a:r>
            <a:r>
              <a:rPr lang="zh-CN" altLang="en-US" b="0" dirty="0">
                <a:latin typeface="+mn-ea"/>
                <a:ea typeface="+mn-ea"/>
              </a:rPr>
              <a:t>简单的置换策略</a:t>
            </a:r>
          </a:p>
          <a:p>
            <a:pPr lvl="1">
              <a:lnSpc>
                <a:spcPct val="125000"/>
              </a:lnSpc>
              <a:buFont typeface="Wingdings" pitchFamily="2" charset="2"/>
              <a:buChar char="Ø"/>
            </a:pPr>
            <a:r>
              <a:rPr lang="zh-CN" altLang="en-US" b="0" dirty="0">
                <a:latin typeface="+mn-ea"/>
                <a:ea typeface="+mn-ea"/>
              </a:rPr>
              <a:t>置换驻留在内存中时间最长的页面</a:t>
            </a: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DACE067E-CF6F-45CC-B48A-BFEAD8E7C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8270" y="5305815"/>
            <a:ext cx="784660" cy="891916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3CF4EDF5-5877-42D6-A18D-6BB4D51AB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292" y="3694860"/>
            <a:ext cx="62484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>
            <a:extLst>
              <a:ext uri="{FF2B5EF4-FFF2-40B4-BE49-F238E27FC236}">
                <a16:creationId xmlns:a16="http://schemas.microsoft.com/office/drawing/2014/main" id="{504D6FDD-153E-468D-AD94-8B1F668A5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277" y="4104435"/>
            <a:ext cx="621982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6">
            <a:extLst>
              <a:ext uri="{FF2B5EF4-FFF2-40B4-BE49-F238E27FC236}">
                <a16:creationId xmlns:a16="http://schemas.microsoft.com/office/drawing/2014/main" id="{EC39AAF5-1AF9-43A2-BBDA-65059828913D}"/>
              </a:ext>
            </a:extLst>
          </p:cNvPr>
          <p:cNvSpPr txBox="1"/>
          <p:nvPr/>
        </p:nvSpPr>
        <p:spPr>
          <a:xfrm>
            <a:off x="537880" y="3694549"/>
            <a:ext cx="131333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页地址流</a:t>
            </a: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33AFBE85-2A25-44D8-8D73-7E2894694EEC}"/>
              </a:ext>
            </a:extLst>
          </p:cNvPr>
          <p:cNvSpPr txBox="1"/>
          <p:nvPr/>
        </p:nvSpPr>
        <p:spPr>
          <a:xfrm>
            <a:off x="894226" y="4300247"/>
            <a:ext cx="860051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FIFO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2">
            <a:extLst>
              <a:ext uri="{FF2B5EF4-FFF2-40B4-BE49-F238E27FC236}">
                <a16:creationId xmlns:a16="http://schemas.microsoft.com/office/drawing/2014/main" id="{FE6FF7ED-63B4-4F24-B880-9661A11A4226}"/>
              </a:ext>
            </a:extLst>
          </p:cNvPr>
          <p:cNvSpPr txBox="1"/>
          <p:nvPr/>
        </p:nvSpPr>
        <p:spPr>
          <a:xfrm>
            <a:off x="1425387" y="5324518"/>
            <a:ext cx="627977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kumimoji="1"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表示所分配的页框在初始填满后产生缺页中断</a:t>
            </a:r>
          </a:p>
        </p:txBody>
      </p:sp>
    </p:spTree>
    <p:extLst>
      <p:ext uri="{BB962C8B-B14F-4D97-AF65-F5344CB8AC3E}">
        <p14:creationId xmlns:p14="http://schemas.microsoft.com/office/powerpoint/2010/main" val="121783093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CF42B5F4-2821-43D1-BC8E-EC1D39A8F667}"/>
              </a:ext>
            </a:extLst>
          </p:cNvPr>
          <p:cNvSpPr txBox="1">
            <a:spLocks/>
          </p:cNvSpPr>
          <p:nvPr/>
        </p:nvSpPr>
        <p:spPr>
          <a:xfrm>
            <a:off x="967680" y="129133"/>
            <a:ext cx="7162800" cy="56356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kumimoji="1" lang="en-US" altLang="zh-CN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3.5.3</a:t>
            </a:r>
            <a:r>
              <a:rPr kumimoji="1" lang="zh-CN" altLang="en-US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 置换策略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276B9684-1FE3-40E2-B78B-A816D5E5EA73}"/>
              </a:ext>
            </a:extLst>
          </p:cNvPr>
          <p:cNvSpPr txBox="1">
            <a:spLocks/>
          </p:cNvSpPr>
          <p:nvPr/>
        </p:nvSpPr>
        <p:spPr bwMode="auto">
          <a:xfrm>
            <a:off x="396180" y="1160837"/>
            <a:ext cx="8496300" cy="468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kern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Belady</a:t>
            </a:r>
            <a:r>
              <a:rPr lang="zh-CN" altLang="en-US" kern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异常现象</a:t>
            </a:r>
            <a:r>
              <a:rPr lang="en-US" altLang="zh-CN" kern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——</a:t>
            </a:r>
            <a:r>
              <a:rPr lang="zh-CN" altLang="en-US" kern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先进先出算法的特有现象</a:t>
            </a:r>
          </a:p>
          <a:p>
            <a:pPr lvl="1">
              <a:lnSpc>
                <a:spcPct val="125000"/>
              </a:lnSpc>
              <a:buFont typeface="Wingdings" pitchFamily="2" charset="2"/>
              <a:buChar char="Ø"/>
            </a:pPr>
            <a:r>
              <a:rPr lang="zh-CN" altLang="en-US" b="0" dirty="0">
                <a:ea typeface="楷体_GB2312" pitchFamily="49" charset="-122"/>
              </a:rPr>
              <a:t> </a:t>
            </a:r>
            <a:r>
              <a:rPr lang="zh-CN" altLang="en-US" dirty="0"/>
              <a:t>分配的页框数越多，缺页中断次数越少</a:t>
            </a:r>
            <a:r>
              <a:rPr lang="en-US" altLang="zh-CN" dirty="0"/>
              <a:t>?   </a:t>
            </a:r>
          </a:p>
          <a:p>
            <a:pPr lvl="2">
              <a:lnSpc>
                <a:spcPct val="125000"/>
              </a:lnSpc>
              <a:buFont typeface="Wingdings" pitchFamily="2" charset="2"/>
              <a:buNone/>
            </a:pPr>
            <a:r>
              <a:rPr lang="en-US" altLang="zh-CN" dirty="0">
                <a:ea typeface="楷体_GB2312" pitchFamily="49" charset="-122"/>
              </a:rPr>
              <a:t>  </a:t>
            </a:r>
            <a:r>
              <a:rPr lang="zh-CN" altLang="en-US" b="0" dirty="0">
                <a:ea typeface="楷体_GB2312" pitchFamily="49" charset="-122"/>
              </a:rPr>
              <a:t>一个进程的页地址流为：</a:t>
            </a:r>
            <a:r>
              <a:rPr lang="en-US" altLang="zh-CN" b="0" dirty="0">
                <a:ea typeface="楷体_GB2312" pitchFamily="49" charset="-122"/>
              </a:rPr>
              <a:t>1 2 3 4 1 2 5 1 2 3 4 5</a:t>
            </a:r>
          </a:p>
          <a:p>
            <a:pPr lvl="2">
              <a:lnSpc>
                <a:spcPct val="125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FE0000"/>
                </a:solidFill>
                <a:ea typeface="楷体_GB2312" pitchFamily="49" charset="-122"/>
              </a:rPr>
              <a:t>  </a:t>
            </a: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页地址流</a:t>
            </a:r>
            <a:r>
              <a:rPr lang="zh-CN" altLang="en-US" b="0" dirty="0">
                <a:ea typeface="楷体_GB2312" pitchFamily="49" charset="-122"/>
              </a:rPr>
              <a:t>中的页面数为 </a:t>
            </a:r>
            <a:r>
              <a:rPr lang="en-US" altLang="zh-CN" dirty="0">
                <a:solidFill>
                  <a:srgbClr val="FE0000"/>
                </a:solidFill>
                <a:ea typeface="楷体_GB2312" pitchFamily="49" charset="-122"/>
              </a:rPr>
              <a:t>12</a:t>
            </a:r>
            <a:r>
              <a:rPr lang="zh-CN" altLang="en-US" b="0" dirty="0">
                <a:ea typeface="楷体_GB2312" pitchFamily="49" charset="-122"/>
              </a:rPr>
              <a:t>，</a:t>
            </a:r>
            <a:r>
              <a:rPr lang="zh-CN" altLang="en-US" dirty="0">
                <a:solidFill>
                  <a:schemeClr val="hlink"/>
                </a:solidFill>
                <a:ea typeface="楷体_GB2312" pitchFamily="49" charset="-122"/>
              </a:rPr>
              <a:t>进程</a:t>
            </a:r>
            <a:r>
              <a:rPr lang="zh-CN" altLang="en-US" b="0" dirty="0">
                <a:ea typeface="楷体_GB2312" pitchFamily="49" charset="-122"/>
              </a:rPr>
              <a:t>的页面数为</a:t>
            </a:r>
            <a:r>
              <a:rPr lang="en-US" altLang="zh-CN" dirty="0">
                <a:solidFill>
                  <a:srgbClr val="0000CC"/>
                </a:solidFill>
                <a:ea typeface="楷体_GB2312" pitchFamily="49" charset="-122"/>
              </a:rPr>
              <a:t>5</a:t>
            </a:r>
          </a:p>
          <a:p>
            <a:pPr lvl="1">
              <a:lnSpc>
                <a:spcPct val="125000"/>
              </a:lnSpc>
              <a:buFont typeface="Wingdings" pitchFamily="2" charset="2"/>
              <a:buChar char="Ø"/>
            </a:pPr>
            <a:r>
              <a:rPr lang="en-US" altLang="zh-CN" dirty="0">
                <a:ea typeface="楷体_GB2312" pitchFamily="49" charset="-122"/>
              </a:rPr>
              <a:t>Belady</a:t>
            </a:r>
            <a:r>
              <a:rPr lang="zh-CN" altLang="en-US" dirty="0">
                <a:ea typeface="楷体_GB2312" pitchFamily="49" charset="-122"/>
              </a:rPr>
              <a:t>异常现象</a:t>
            </a:r>
          </a:p>
          <a:p>
            <a:pPr lvl="2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b="0" i="1" dirty="0">
                <a:solidFill>
                  <a:srgbClr val="FE0000"/>
                </a:solidFill>
                <a:ea typeface="楷体_GB2312" pitchFamily="49" charset="-122"/>
              </a:rPr>
              <a:t>    </a:t>
            </a:r>
            <a:r>
              <a:rPr lang="zh-CN" altLang="en-US" i="1" dirty="0">
                <a:solidFill>
                  <a:srgbClr val="FE0000"/>
                </a:solidFill>
                <a:ea typeface="楷体_GB2312" pitchFamily="49" charset="-122"/>
              </a:rPr>
              <a:t>随着分配的页框数增加，缺页中断次数有时反而增加</a:t>
            </a:r>
          </a:p>
          <a:p>
            <a:pPr lvl="1">
              <a:lnSpc>
                <a:spcPct val="125000"/>
              </a:lnSpc>
              <a:buFont typeface="Wingdings" pitchFamily="2" charset="2"/>
              <a:buChar char="Ø"/>
            </a:pPr>
            <a:r>
              <a:rPr lang="zh-CN" altLang="en-US" dirty="0">
                <a:ea typeface="楷体_GB2312" pitchFamily="49" charset="-122"/>
              </a:rPr>
              <a:t>  例子   </a:t>
            </a:r>
          </a:p>
          <a:p>
            <a:pPr lvl="2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b="0" dirty="0">
                <a:ea typeface="楷体_GB2312" pitchFamily="49" charset="-122"/>
              </a:rPr>
              <a:t>    一个进程的</a:t>
            </a: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页地址流</a:t>
            </a:r>
            <a:r>
              <a:rPr lang="zh-CN" altLang="en-US" b="0" dirty="0">
                <a:ea typeface="楷体_GB2312" pitchFamily="49" charset="-122"/>
              </a:rPr>
              <a:t>为：</a:t>
            </a:r>
            <a:r>
              <a:rPr lang="en-US" altLang="zh-CN" b="0" dirty="0">
                <a:ea typeface="楷体_GB2312" pitchFamily="49" charset="-122"/>
              </a:rPr>
              <a:t>1 2 3 4 1 2 5 1 2 3 4 5</a:t>
            </a:r>
          </a:p>
          <a:p>
            <a:pPr lvl="2">
              <a:lnSpc>
                <a:spcPct val="125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FE0000"/>
                </a:solidFill>
                <a:ea typeface="楷体_GB2312" pitchFamily="49" charset="-122"/>
              </a:rPr>
              <a:t>           </a:t>
            </a:r>
            <a:r>
              <a:rPr lang="zh-CN" altLang="en-US" b="0" dirty="0">
                <a:ea typeface="楷体_GB2312" pitchFamily="49" charset="-122"/>
              </a:rPr>
              <a:t>页框数为</a:t>
            </a:r>
            <a:r>
              <a:rPr lang="en-US" altLang="zh-CN" dirty="0">
                <a:solidFill>
                  <a:srgbClr val="FE0000"/>
                </a:solidFill>
                <a:ea typeface="楷体_GB2312" pitchFamily="49" charset="-122"/>
              </a:rPr>
              <a:t>3</a:t>
            </a:r>
            <a:r>
              <a:rPr lang="zh-CN" altLang="en-US" b="0" dirty="0">
                <a:ea typeface="楷体_GB2312" pitchFamily="49" charset="-122"/>
              </a:rPr>
              <a:t>时，缺页中断次数为？</a:t>
            </a:r>
          </a:p>
          <a:p>
            <a:pPr lvl="2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b="0" dirty="0">
                <a:ea typeface="楷体_GB2312" pitchFamily="49" charset="-122"/>
              </a:rPr>
              <a:t>           页框数为</a:t>
            </a:r>
            <a:r>
              <a:rPr lang="en-US" altLang="zh-CN" b="0" dirty="0">
                <a:solidFill>
                  <a:srgbClr val="0000CC"/>
                </a:solidFill>
                <a:ea typeface="楷体_GB2312" pitchFamily="49" charset="-122"/>
              </a:rPr>
              <a:t>4</a:t>
            </a:r>
            <a:r>
              <a:rPr lang="zh-CN" altLang="en-US" b="0" dirty="0">
                <a:ea typeface="楷体_GB2312" pitchFamily="49" charset="-122"/>
              </a:rPr>
              <a:t>时，缺页中断次数为？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E8B74959-F1CB-403A-8955-2F90F0607A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5927" y="5122465"/>
            <a:ext cx="504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ADF852F3-6472-445F-9CE4-E2243A79E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3776" y="5589240"/>
            <a:ext cx="50482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dirty="0">
                <a:solidFill>
                  <a:srgbClr val="0000CC"/>
                </a:solidFill>
                <a:latin typeface="Arial" charset="0"/>
                <a:ea typeface="楷体_GB2312" pitchFamily="49" charset="-122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961607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CF42B5F4-2821-43D1-BC8E-EC1D39A8F667}"/>
              </a:ext>
            </a:extLst>
          </p:cNvPr>
          <p:cNvSpPr txBox="1">
            <a:spLocks/>
          </p:cNvSpPr>
          <p:nvPr/>
        </p:nvSpPr>
        <p:spPr>
          <a:xfrm>
            <a:off x="967680" y="129133"/>
            <a:ext cx="7162800" cy="56356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kumimoji="1" lang="en-US" altLang="zh-CN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3.5.3</a:t>
            </a:r>
            <a:r>
              <a:rPr kumimoji="1" lang="zh-CN" altLang="en-US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 置换策略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80B46EE-B882-4A03-9E2A-137E163B4DA5}"/>
              </a:ext>
            </a:extLst>
          </p:cNvPr>
          <p:cNvSpPr txBox="1">
            <a:spLocks/>
          </p:cNvSpPr>
          <p:nvPr/>
        </p:nvSpPr>
        <p:spPr bwMode="auto">
          <a:xfrm>
            <a:off x="65743" y="860613"/>
            <a:ext cx="5313081" cy="5626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kern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时钟置换</a:t>
            </a:r>
            <a:r>
              <a:rPr lang="en-US" altLang="zh-CN" kern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(CLOCK)</a:t>
            </a:r>
          </a:p>
          <a:p>
            <a:pPr lvl="1">
              <a:lnSpc>
                <a:spcPct val="125000"/>
              </a:lnSpc>
              <a:buFont typeface="Wingdings" pitchFamily="2" charset="2"/>
              <a:buChar char="Ø"/>
            </a:pPr>
            <a:r>
              <a:rPr lang="zh-CN" altLang="en-US" b="0" dirty="0">
                <a:latin typeface="+mn-ea"/>
                <a:ea typeface="+mn-ea"/>
              </a:rPr>
              <a:t>每个页框关联一个使用位</a:t>
            </a:r>
          </a:p>
          <a:p>
            <a:pPr lvl="1">
              <a:lnSpc>
                <a:spcPct val="125000"/>
              </a:lnSpc>
              <a:buFont typeface="Wingdings" pitchFamily="2" charset="2"/>
              <a:buChar char="Ø"/>
            </a:pPr>
            <a:r>
              <a:rPr lang="zh-CN" altLang="en-US" b="0" dirty="0">
                <a:latin typeface="+mn-ea"/>
                <a:ea typeface="+mn-ea"/>
              </a:rPr>
              <a:t>当页面首次加载到内存中或被引用时，使用位设置为</a:t>
            </a:r>
            <a:r>
              <a:rPr lang="en-US" altLang="zh-CN" b="0" dirty="0">
                <a:latin typeface="+mn-ea"/>
                <a:ea typeface="+mn-ea"/>
              </a:rPr>
              <a:t>1</a:t>
            </a:r>
            <a:endParaRPr lang="zh-CN" altLang="en-US" b="0" dirty="0">
              <a:latin typeface="+mn-ea"/>
              <a:ea typeface="+mn-ea"/>
            </a:endParaRPr>
          </a:p>
          <a:p>
            <a:pPr lvl="1">
              <a:lnSpc>
                <a:spcPct val="125000"/>
              </a:lnSpc>
              <a:buFont typeface="Wingdings" pitchFamily="2" charset="2"/>
              <a:buChar char="Ø"/>
            </a:pPr>
            <a:r>
              <a:rPr lang="zh-CN" altLang="en-US" b="0" dirty="0">
                <a:latin typeface="+mn-ea"/>
                <a:ea typeface="+mn-ea"/>
              </a:rPr>
              <a:t>用于置换的候选页框集视作一个循环缓冲区</a:t>
            </a:r>
            <a:endParaRPr lang="en-US" altLang="zh-CN" b="0" dirty="0">
              <a:latin typeface="+mn-ea"/>
              <a:ea typeface="+mn-ea"/>
            </a:endParaRPr>
          </a:p>
          <a:p>
            <a:pPr lvl="1">
              <a:lnSpc>
                <a:spcPct val="125000"/>
              </a:lnSpc>
              <a:buFont typeface="Wingdings" pitchFamily="2" charset="2"/>
              <a:buChar char="Ø"/>
            </a:pPr>
            <a:r>
              <a:rPr lang="zh-CN" altLang="en-US" dirty="0">
                <a:latin typeface="+mn-ea"/>
                <a:ea typeface="+mn-ea"/>
              </a:rPr>
              <a:t>发生缺页中断时，首先检查表针指向页面，如果使用位为</a:t>
            </a:r>
            <a:r>
              <a:rPr lang="en-US" altLang="zh-CN" dirty="0">
                <a:latin typeface="+mn-ea"/>
                <a:ea typeface="+mn-ea"/>
              </a:rPr>
              <a:t>0</a:t>
            </a:r>
            <a:r>
              <a:rPr lang="zh-CN" altLang="en-US" dirty="0">
                <a:latin typeface="+mn-ea"/>
                <a:ea typeface="+mn-ea"/>
              </a:rPr>
              <a:t>，则新页面替换之；如果使用位为</a:t>
            </a:r>
            <a:r>
              <a:rPr lang="en-US" altLang="zh-CN" dirty="0">
                <a:latin typeface="+mn-ea"/>
                <a:ea typeface="+mn-ea"/>
              </a:rPr>
              <a:t>1</a:t>
            </a:r>
            <a:r>
              <a:rPr lang="zh-CN" altLang="en-US" dirty="0">
                <a:latin typeface="+mn-ea"/>
                <a:ea typeface="+mn-ea"/>
              </a:rPr>
              <a:t>，则清</a:t>
            </a:r>
            <a:r>
              <a:rPr lang="en-US" altLang="zh-CN" dirty="0">
                <a:latin typeface="+mn-ea"/>
                <a:ea typeface="+mn-ea"/>
              </a:rPr>
              <a:t>0</a:t>
            </a:r>
            <a:r>
              <a:rPr lang="zh-CN" altLang="en-US" dirty="0">
                <a:latin typeface="+mn-ea"/>
                <a:ea typeface="+mn-ea"/>
              </a:rPr>
              <a:t>，表针前移一个位置，重复上述过程。</a:t>
            </a:r>
          </a:p>
          <a:p>
            <a:endParaRPr lang="en-US" dirty="0"/>
          </a:p>
        </p:txBody>
      </p:sp>
      <p:grpSp>
        <p:nvGrpSpPr>
          <p:cNvPr id="8" name="组合 8">
            <a:extLst>
              <a:ext uri="{FF2B5EF4-FFF2-40B4-BE49-F238E27FC236}">
                <a16:creationId xmlns:a16="http://schemas.microsoft.com/office/drawing/2014/main" id="{B8E7897E-37C2-4DDF-977F-30E99395AB74}"/>
              </a:ext>
            </a:extLst>
          </p:cNvPr>
          <p:cNvGrpSpPr>
            <a:grpSpLocks/>
          </p:cNvGrpSpPr>
          <p:nvPr/>
        </p:nvGrpSpPr>
        <p:grpSpPr bwMode="auto">
          <a:xfrm>
            <a:off x="5846296" y="1848130"/>
            <a:ext cx="3167063" cy="3835419"/>
            <a:chOff x="5508625" y="1700213"/>
            <a:chExt cx="3167063" cy="3835616"/>
          </a:xfrm>
        </p:grpSpPr>
        <p:grpSp>
          <p:nvGrpSpPr>
            <p:cNvPr id="11" name="组合 11">
              <a:extLst>
                <a:ext uri="{FF2B5EF4-FFF2-40B4-BE49-F238E27FC236}">
                  <a16:creationId xmlns:a16="http://schemas.microsoft.com/office/drawing/2014/main" id="{041B0A16-8B93-4219-BE9C-C09E41E774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08625" y="1700213"/>
              <a:ext cx="3095625" cy="2808287"/>
              <a:chOff x="5220072" y="1844824"/>
              <a:chExt cx="3096344" cy="2808312"/>
            </a:xfrm>
          </p:grpSpPr>
          <p:graphicFrame>
            <p:nvGraphicFramePr>
              <p:cNvPr id="13" name="图示 12">
                <a:extLst>
                  <a:ext uri="{FF2B5EF4-FFF2-40B4-BE49-F238E27FC236}">
                    <a16:creationId xmlns:a16="http://schemas.microsoft.com/office/drawing/2014/main" id="{DA202EDA-CCBB-42D5-9DF5-2737755FAD6E}"/>
                  </a:ext>
                </a:extLst>
              </p:cNvPr>
              <p:cNvGraphicFramePr/>
              <p:nvPr/>
            </p:nvGraphicFramePr>
            <p:xfrm>
              <a:off x="5220072" y="1844824"/>
              <a:ext cx="3096344" cy="280831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0CE6ADD4-4D7D-4CB4-B44B-CD69597E911B}"/>
                  </a:ext>
                </a:extLst>
              </p:cNvPr>
              <p:cNvCxnSpPr/>
              <p:nvPr/>
            </p:nvCxnSpPr>
            <p:spPr>
              <a:xfrm flipV="1">
                <a:off x="6731723" y="2708476"/>
                <a:ext cx="936843" cy="576297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C0504D"/>
                </a:solidFill>
                <a:prstDash val="solid"/>
                <a:headEnd type="none" w="med" len="med"/>
                <a:tailEnd type="triangl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</p:grpSp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id="{41F58A92-4538-486D-B36E-383CD34DBF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8625" y="4581673"/>
              <a:ext cx="3167063" cy="954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仿宋" pitchFamily="2" charset="-122"/>
                  <a:ea typeface="华文仿宋" pitchFamily="2" charset="-122"/>
                </a:rPr>
                <a:t>当发生缺页中断时，检查表针指向的页面。根据</a:t>
              </a:r>
              <a:r>
                <a:rPr kumimoji="0" lang="en-US" altLang="zh-CN" sz="1400" b="1" kern="0" dirty="0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U</a:t>
              </a:r>
              <a:r>
                <a:rPr kumimoji="0" lang="zh-CN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仿宋" pitchFamily="2" charset="-122"/>
                  <a:ea typeface="华文仿宋" pitchFamily="2" charset="-122"/>
                </a:rPr>
                <a:t>位采取动作：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仿宋" pitchFamily="2" charset="-122"/>
                  <a:ea typeface="华文仿宋" pitchFamily="2" charset="-122"/>
                </a:rPr>
                <a:t>U=0</a:t>
              </a:r>
              <a:r>
                <a:rPr kumimoji="0" lang="zh-CN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仿宋" pitchFamily="2" charset="-122"/>
                  <a:ea typeface="华文仿宋" pitchFamily="2" charset="-122"/>
                </a:rPr>
                <a:t>：淘汰页面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仿宋" pitchFamily="2" charset="-122"/>
                  <a:ea typeface="华文仿宋" pitchFamily="2" charset="-122"/>
                </a:rPr>
                <a:t>U=1</a:t>
              </a:r>
              <a:r>
                <a:rPr kumimoji="0" lang="zh-CN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仿宋" pitchFamily="2" charset="-122"/>
                  <a:ea typeface="华文仿宋" pitchFamily="2" charset="-122"/>
                </a:rPr>
                <a:t>：清除</a:t>
              </a:r>
              <a:r>
                <a:rPr kumimoji="0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仿宋" pitchFamily="2" charset="-122"/>
                  <a:ea typeface="华文仿宋" pitchFamily="2" charset="-122"/>
                </a:rPr>
                <a:t>R</a:t>
              </a:r>
              <a:r>
                <a:rPr kumimoji="0" lang="zh-CN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仿宋" pitchFamily="2" charset="-122"/>
                  <a:ea typeface="华文仿宋" pitchFamily="2" charset="-122"/>
                </a:rPr>
                <a:t>位，并向前移动表针</a:t>
              </a:r>
            </a:p>
          </p:txBody>
        </p:sp>
      </p:grpSp>
      <p:pic>
        <p:nvPicPr>
          <p:cNvPr id="15" name="Picture 10">
            <a:extLst>
              <a:ext uri="{FF2B5EF4-FFF2-40B4-BE49-F238E27FC236}">
                <a16:creationId xmlns:a16="http://schemas.microsoft.com/office/drawing/2014/main" id="{B03B6707-AEE5-458F-AB4F-45B3FD93D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0" y="2420938"/>
            <a:ext cx="133350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7815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CF42B5F4-2821-43D1-BC8E-EC1D39A8F667}"/>
              </a:ext>
            </a:extLst>
          </p:cNvPr>
          <p:cNvSpPr txBox="1">
            <a:spLocks/>
          </p:cNvSpPr>
          <p:nvPr/>
        </p:nvSpPr>
        <p:spPr>
          <a:xfrm>
            <a:off x="967680" y="129133"/>
            <a:ext cx="7162800" cy="56356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kumimoji="1" lang="en-US" altLang="zh-CN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3.5.3</a:t>
            </a:r>
            <a:r>
              <a:rPr kumimoji="1" lang="zh-CN" altLang="en-US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 置换策略</a:t>
            </a:r>
          </a:p>
        </p:txBody>
      </p:sp>
      <p:pic>
        <p:nvPicPr>
          <p:cNvPr id="7" name="Picture 5" descr="f15.pdf">
            <a:extLst>
              <a:ext uri="{FF2B5EF4-FFF2-40B4-BE49-F238E27FC236}">
                <a16:creationId xmlns:a16="http://schemas.microsoft.com/office/drawing/2014/main" id="{C3D9B52E-6E4A-4EF9-8128-1BF6DE9C87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95" t="2894" r="8521" b="50334"/>
          <a:stretch/>
        </p:blipFill>
        <p:spPr>
          <a:xfrm>
            <a:off x="116170" y="2354413"/>
            <a:ext cx="4706351" cy="3859535"/>
          </a:xfrm>
          <a:prstGeom prst="rect">
            <a:avLst/>
          </a:prstGeom>
        </p:spPr>
      </p:pic>
      <p:sp>
        <p:nvSpPr>
          <p:cNvPr id="8" name="TextBox 1">
            <a:extLst>
              <a:ext uri="{FF2B5EF4-FFF2-40B4-BE49-F238E27FC236}">
                <a16:creationId xmlns:a16="http://schemas.microsoft.com/office/drawing/2014/main" id="{AE9CF6D1-38A8-4B71-842B-02139DFB7539}"/>
              </a:ext>
            </a:extLst>
          </p:cNvPr>
          <p:cNvSpPr txBox="1"/>
          <p:nvPr/>
        </p:nvSpPr>
        <p:spPr>
          <a:xfrm>
            <a:off x="3106271" y="2300624"/>
            <a:ext cx="1922929" cy="888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zh-CN" altLang="en-US" dirty="0"/>
              <a:t>用于替换候选页框循环缓冲区中的第一个页框</a:t>
            </a:r>
          </a:p>
        </p:txBody>
      </p:sp>
      <p:pic>
        <p:nvPicPr>
          <p:cNvPr id="11" name="Picture 5" descr="f15.pdf">
            <a:extLst>
              <a:ext uri="{FF2B5EF4-FFF2-40B4-BE49-F238E27FC236}">
                <a16:creationId xmlns:a16="http://schemas.microsoft.com/office/drawing/2014/main" id="{3DB933AD-4285-4832-9B26-2FE41B55C8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39" t="49665" r="23693" b="6918"/>
          <a:stretch/>
        </p:blipFill>
        <p:spPr>
          <a:xfrm>
            <a:off x="4822521" y="2716102"/>
            <a:ext cx="3757808" cy="355896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F31919E-5EA1-47A6-B97D-6166A62342C5}"/>
              </a:ext>
            </a:extLst>
          </p:cNvPr>
          <p:cNvSpPr txBox="1">
            <a:spLocks/>
          </p:cNvSpPr>
          <p:nvPr/>
        </p:nvSpPr>
        <p:spPr bwMode="auto">
          <a:xfrm>
            <a:off x="116170" y="980728"/>
            <a:ext cx="8229600" cy="1373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kern="0" dirty="0"/>
              <a:t>时钟</a:t>
            </a:r>
            <a:r>
              <a:rPr lang="en-US" altLang="zh-CN" kern="0" dirty="0"/>
              <a:t>Clock</a:t>
            </a:r>
            <a:r>
              <a:rPr lang="zh-CN" altLang="en-US" kern="0" dirty="0"/>
              <a:t>置换算法示例</a:t>
            </a:r>
            <a:endParaRPr lang="en-US" altLang="zh-CN" kern="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kern="0" dirty="0"/>
              <a:t>页</a:t>
            </a:r>
            <a:r>
              <a:rPr lang="en-US" altLang="zh-CN" sz="2000" kern="0" dirty="0"/>
              <a:t>727</a:t>
            </a:r>
            <a:r>
              <a:rPr lang="zh-CN" altLang="en-US" sz="2000" kern="0" dirty="0"/>
              <a:t>进入内存前，需要选择一个页置换</a:t>
            </a:r>
            <a:endParaRPr lang="en-US" altLang="zh-CN" sz="2000" kern="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kern="0" dirty="0"/>
              <a:t>从指针当前位置开始，顺时针移动，最后选择页</a:t>
            </a:r>
            <a:r>
              <a:rPr lang="en-US" altLang="zh-CN" sz="2000" kern="0" dirty="0"/>
              <a:t>556</a:t>
            </a:r>
            <a:r>
              <a:rPr lang="zh-CN" altLang="en-US" sz="2000" kern="0" dirty="0"/>
              <a:t>置换</a:t>
            </a:r>
            <a:endParaRPr lang="en-US" sz="2000" kern="0" dirty="0"/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F1F917B6-5E47-4378-8654-A0EA37C59653}"/>
              </a:ext>
            </a:extLst>
          </p:cNvPr>
          <p:cNvSpPr txBox="1"/>
          <p:nvPr/>
        </p:nvSpPr>
        <p:spPr>
          <a:xfrm>
            <a:off x="223747" y="5951964"/>
            <a:ext cx="3339723" cy="302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a</a:t>
            </a:r>
            <a:r>
              <a:rPr lang="zh-CN" altLang="en-US" dirty="0"/>
              <a:t>）替换一页前缓冲区的状态</a:t>
            </a:r>
          </a:p>
        </p:txBody>
      </p:sp>
      <p:sp>
        <p:nvSpPr>
          <p:cNvPr id="14" name="TextBox 9">
            <a:extLst>
              <a:ext uri="{FF2B5EF4-FFF2-40B4-BE49-F238E27FC236}">
                <a16:creationId xmlns:a16="http://schemas.microsoft.com/office/drawing/2014/main" id="{F65D0912-F3FB-4629-8315-F5A0F3018A82}"/>
              </a:ext>
            </a:extLst>
          </p:cNvPr>
          <p:cNvSpPr txBox="1"/>
          <p:nvPr/>
        </p:nvSpPr>
        <p:spPr>
          <a:xfrm>
            <a:off x="5001914" y="5969894"/>
            <a:ext cx="3886591" cy="284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）下一页被替换后缓冲区的状态</a:t>
            </a:r>
          </a:p>
        </p:txBody>
      </p:sp>
    </p:spTree>
    <p:extLst>
      <p:ext uri="{BB962C8B-B14F-4D97-AF65-F5344CB8AC3E}">
        <p14:creationId xmlns:p14="http://schemas.microsoft.com/office/powerpoint/2010/main" val="4103456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07264-6155-EA4B-B3C5-641AD8576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3.4</a:t>
            </a:r>
            <a:r>
              <a:rPr kumimoji="1" lang="zh-CN" altLang="en-US" dirty="0"/>
              <a:t> 硬件和控制结构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F72CB7-A311-E748-A637-70544D8DC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074821"/>
            <a:ext cx="8731696" cy="5090483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kern="0" dirty="0">
                <a:solidFill>
                  <a:schemeClr val="tx2"/>
                </a:solidFill>
                <a:latin typeface="+mn-lt"/>
                <a:cs typeface="+mn-cs"/>
              </a:rPr>
              <a:t> 进程的执行过程：</a:t>
            </a:r>
            <a:endParaRPr lang="en-US" altLang="zh-CN" kern="0" dirty="0">
              <a:solidFill>
                <a:schemeClr val="tx2"/>
              </a:solidFill>
              <a:latin typeface="+mn-lt"/>
              <a:cs typeface="+mn-cs"/>
            </a:endParaRPr>
          </a:p>
          <a:p>
            <a:pPr>
              <a:lnSpc>
                <a:spcPct val="125000"/>
              </a:lnSpc>
              <a:buFont typeface="Wingdings" pitchFamily="2" charset="2"/>
              <a:buChar char="Ø"/>
            </a:pPr>
            <a:r>
              <a:rPr lang="zh-CN" altLang="en-US" sz="2400" b="0" dirty="0"/>
              <a:t>操作系统仅读取包含程序开始处的一个或几个块进入内存</a:t>
            </a:r>
            <a:endParaRPr lang="en-US" altLang="zh-CN" sz="2400" b="0" dirty="0"/>
          </a:p>
          <a:p>
            <a:pPr>
              <a:lnSpc>
                <a:spcPct val="125000"/>
              </a:lnSpc>
              <a:buFont typeface="Wingdings" pitchFamily="2" charset="2"/>
              <a:buChar char="Ø"/>
            </a:pPr>
            <a:r>
              <a:rPr lang="zh-CN" altLang="en-US" sz="2400" b="0" dirty="0"/>
              <a:t>任意时刻，进程驻留在内存中的部分</a:t>
            </a:r>
            <a:r>
              <a:rPr lang="en-US" altLang="zh-CN" sz="2400" b="0" dirty="0"/>
              <a:t>——</a:t>
            </a:r>
            <a:r>
              <a:rPr lang="zh-CN" altLang="en-US" sz="2400" b="0" dirty="0">
                <a:solidFill>
                  <a:srgbClr val="FF0000"/>
                </a:solidFill>
              </a:rPr>
              <a:t>驻留集</a:t>
            </a:r>
            <a:endParaRPr lang="en-US" altLang="zh-CN" sz="2400" b="0" dirty="0">
              <a:solidFill>
                <a:srgbClr val="FF0000"/>
              </a:solidFill>
            </a:endParaRPr>
          </a:p>
          <a:p>
            <a:pPr>
              <a:lnSpc>
                <a:spcPct val="125000"/>
              </a:lnSpc>
              <a:buFont typeface="Wingdings" pitchFamily="2" charset="2"/>
              <a:buChar char="Ø"/>
            </a:pPr>
            <a:r>
              <a:rPr lang="zh-CN" altLang="en-US" sz="2400" b="0" dirty="0"/>
              <a:t>访问一个不在内存中的逻辑地址时（称为内存失效），产生一个中断</a:t>
            </a:r>
            <a:endParaRPr lang="en-US" altLang="zh-CN" sz="2400" b="0" dirty="0"/>
          </a:p>
          <a:p>
            <a:pPr>
              <a:lnSpc>
                <a:spcPct val="125000"/>
              </a:lnSpc>
              <a:buFont typeface="Wingdings" pitchFamily="2" charset="2"/>
              <a:buChar char="Ø"/>
            </a:pPr>
            <a:r>
              <a:rPr lang="zh-CN" altLang="en-US" sz="2400" b="0" dirty="0"/>
              <a:t>操作系统把被中断的进程置为阻塞状态</a:t>
            </a:r>
            <a:endParaRPr lang="en-US" altLang="zh-CN" sz="2400" b="0" dirty="0"/>
          </a:p>
          <a:p>
            <a:pPr>
              <a:lnSpc>
                <a:spcPct val="125000"/>
              </a:lnSpc>
              <a:buFont typeface="Wingdings" pitchFamily="2" charset="2"/>
              <a:buChar char="Ø"/>
            </a:pPr>
            <a:r>
              <a:rPr lang="zh-CN" altLang="en-US" sz="2400" b="0" dirty="0"/>
              <a:t>操作系统把该进程中包含引发</a:t>
            </a:r>
            <a:r>
              <a:rPr lang="zh-CN" altLang="en-US" sz="2400" b="0" dirty="0">
                <a:solidFill>
                  <a:srgbClr val="FF0000"/>
                </a:solidFill>
              </a:rPr>
              <a:t>内存失效</a:t>
            </a:r>
            <a:r>
              <a:rPr lang="zh-CN" altLang="en-US" sz="2400" b="0" dirty="0"/>
              <a:t>的部分读入内存</a:t>
            </a:r>
            <a:endParaRPr lang="en-US" altLang="zh-CN" sz="2400" b="0" dirty="0"/>
          </a:p>
          <a:p>
            <a:pPr lvl="1">
              <a:lnSpc>
                <a:spcPct val="125000"/>
              </a:lnSpc>
            </a:pPr>
            <a:r>
              <a:rPr lang="zh-CN" altLang="en-US" sz="2000" dirty="0">
                <a:latin typeface="+mn-lt"/>
                <a:ea typeface="+mn-ea"/>
              </a:rPr>
              <a:t>操作系统产生一个磁盘</a:t>
            </a:r>
            <a:r>
              <a:rPr lang="en-US" altLang="zh-CN" sz="2000" dirty="0">
                <a:latin typeface="+mn-lt"/>
                <a:ea typeface="+mn-ea"/>
              </a:rPr>
              <a:t>I/O</a:t>
            </a:r>
            <a:r>
              <a:rPr lang="zh-CN" altLang="en-US" sz="2000" dirty="0">
                <a:latin typeface="+mn-lt"/>
                <a:ea typeface="+mn-ea"/>
              </a:rPr>
              <a:t>读请求</a:t>
            </a:r>
            <a:endParaRPr lang="en-US" altLang="zh-CN" sz="2000" dirty="0">
              <a:latin typeface="+mn-lt"/>
              <a:ea typeface="+mn-ea"/>
            </a:endParaRPr>
          </a:p>
          <a:p>
            <a:pPr lvl="1">
              <a:lnSpc>
                <a:spcPct val="125000"/>
              </a:lnSpc>
            </a:pPr>
            <a:r>
              <a:rPr lang="zh-CN" altLang="en-US" sz="2000" dirty="0">
                <a:latin typeface="+mn-lt"/>
                <a:ea typeface="+mn-ea"/>
              </a:rPr>
              <a:t>在执行磁盘 </a:t>
            </a:r>
            <a:r>
              <a:rPr lang="en-US" altLang="zh-CN" sz="2000" dirty="0">
                <a:latin typeface="+mn-lt"/>
                <a:ea typeface="+mn-ea"/>
              </a:rPr>
              <a:t>I/O</a:t>
            </a:r>
            <a:r>
              <a:rPr lang="zh-CN" altLang="en-US" sz="2000" dirty="0">
                <a:latin typeface="+mn-lt"/>
                <a:ea typeface="+mn-ea"/>
              </a:rPr>
              <a:t>期间，操作系统调度另外一个进程运行</a:t>
            </a:r>
            <a:endParaRPr lang="en-US" altLang="zh-CN" sz="2000" dirty="0">
              <a:latin typeface="+mn-lt"/>
              <a:ea typeface="+mn-ea"/>
            </a:endParaRPr>
          </a:p>
          <a:p>
            <a:pPr lvl="1">
              <a:lnSpc>
                <a:spcPct val="125000"/>
              </a:lnSpc>
            </a:pPr>
            <a:r>
              <a:rPr lang="zh-CN" altLang="en-US" sz="2000" dirty="0">
                <a:latin typeface="+mn-lt"/>
                <a:ea typeface="+mn-ea"/>
              </a:rPr>
              <a:t>磁盘</a:t>
            </a:r>
            <a:r>
              <a:rPr lang="en-US" altLang="zh-CN" sz="2000" dirty="0">
                <a:latin typeface="+mn-lt"/>
                <a:ea typeface="+mn-ea"/>
              </a:rPr>
              <a:t>I/O</a:t>
            </a:r>
            <a:r>
              <a:rPr lang="zh-CN" altLang="en-US" sz="2000" dirty="0">
                <a:latin typeface="+mn-lt"/>
                <a:ea typeface="+mn-ea"/>
              </a:rPr>
              <a:t>完成后产生中断，操作系统将相应的进程置于就绪状态</a:t>
            </a:r>
            <a:endParaRPr lang="en-US" altLang="zh-CN" sz="2000" dirty="0">
              <a:latin typeface="+mn-lt"/>
              <a:ea typeface="+mn-ea"/>
            </a:endParaRPr>
          </a:p>
          <a:p>
            <a:endParaRPr lang="en-US" altLang="zh-CN" sz="2400" b="0" dirty="0"/>
          </a:p>
          <a:p>
            <a:endParaRPr kumimoji="1" lang="zh-CN" altLang="en-US" sz="3200" b="0" dirty="0"/>
          </a:p>
        </p:txBody>
      </p:sp>
    </p:spTree>
    <p:extLst>
      <p:ext uri="{BB962C8B-B14F-4D97-AF65-F5344CB8AC3E}">
        <p14:creationId xmlns:p14="http://schemas.microsoft.com/office/powerpoint/2010/main" val="360706029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CF42B5F4-2821-43D1-BC8E-EC1D39A8F667}"/>
              </a:ext>
            </a:extLst>
          </p:cNvPr>
          <p:cNvSpPr txBox="1">
            <a:spLocks/>
          </p:cNvSpPr>
          <p:nvPr/>
        </p:nvSpPr>
        <p:spPr>
          <a:xfrm>
            <a:off x="967680" y="129133"/>
            <a:ext cx="7162800" cy="56356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kumimoji="1" lang="en-US" altLang="zh-CN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3.5.3</a:t>
            </a:r>
            <a:r>
              <a:rPr kumimoji="1" lang="zh-CN" altLang="en-US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 置换策略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B9FE7F-678C-4A76-8E75-C5955995D301}"/>
              </a:ext>
            </a:extLst>
          </p:cNvPr>
          <p:cNvSpPr txBox="1"/>
          <p:nvPr/>
        </p:nvSpPr>
        <p:spPr>
          <a:xfrm>
            <a:off x="67304" y="3178478"/>
            <a:ext cx="11867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CLOCK</a:t>
            </a:r>
            <a:endParaRPr lang="zh-CN" alt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357E2FC-8A47-425C-B736-54B567A89859}"/>
              </a:ext>
            </a:extLst>
          </p:cNvPr>
          <p:cNvSpPr txBox="1">
            <a:spLocks/>
          </p:cNvSpPr>
          <p:nvPr/>
        </p:nvSpPr>
        <p:spPr bwMode="auto">
          <a:xfrm>
            <a:off x="106153" y="980728"/>
            <a:ext cx="5313081" cy="924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kern="0" dirty="0"/>
              <a:t>时钟置换</a:t>
            </a:r>
            <a:r>
              <a:rPr lang="en-US" altLang="zh-CN" kern="0" dirty="0"/>
              <a:t> (CLOCK)</a:t>
            </a:r>
          </a:p>
          <a:p>
            <a:endParaRPr lang="en-US" kern="0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A8842521-9E54-430B-A7EF-4BE4C495E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633" y="2448979"/>
            <a:ext cx="7885871" cy="469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>
            <a:extLst>
              <a:ext uri="{FF2B5EF4-FFF2-40B4-BE49-F238E27FC236}">
                <a16:creationId xmlns:a16="http://schemas.microsoft.com/office/drawing/2014/main" id="{974F9C07-F685-4A11-9E99-613771215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588" y="2847348"/>
            <a:ext cx="7897908" cy="1264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7">
            <a:extLst>
              <a:ext uri="{FF2B5EF4-FFF2-40B4-BE49-F238E27FC236}">
                <a16:creationId xmlns:a16="http://schemas.microsoft.com/office/drawing/2014/main" id="{6F40EC37-5122-4AF0-8A1E-6830CDBF3870}"/>
              </a:ext>
            </a:extLst>
          </p:cNvPr>
          <p:cNvSpPr txBox="1"/>
          <p:nvPr/>
        </p:nvSpPr>
        <p:spPr>
          <a:xfrm>
            <a:off x="37606" y="2478651"/>
            <a:ext cx="13133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页地址流</a:t>
            </a:r>
          </a:p>
        </p:txBody>
      </p:sp>
      <p:sp>
        <p:nvSpPr>
          <p:cNvPr id="18" name="文本框 12">
            <a:extLst>
              <a:ext uri="{FF2B5EF4-FFF2-40B4-BE49-F238E27FC236}">
                <a16:creationId xmlns:a16="http://schemas.microsoft.com/office/drawing/2014/main" id="{3F72F34E-E3DF-44B3-A18D-CC6264EF45D8}"/>
              </a:ext>
            </a:extLst>
          </p:cNvPr>
          <p:cNvSpPr txBox="1"/>
          <p:nvPr/>
        </p:nvSpPr>
        <p:spPr>
          <a:xfrm>
            <a:off x="1479244" y="4812624"/>
            <a:ext cx="627977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kumimoji="1"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表示所分配的页框在初始填满后产生缺页中断</a:t>
            </a:r>
          </a:p>
        </p:txBody>
      </p:sp>
    </p:spTree>
    <p:extLst>
      <p:ext uri="{BB962C8B-B14F-4D97-AF65-F5344CB8AC3E}">
        <p14:creationId xmlns:p14="http://schemas.microsoft.com/office/powerpoint/2010/main" val="229808599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CF42B5F4-2821-43D1-BC8E-EC1D39A8F667}"/>
              </a:ext>
            </a:extLst>
          </p:cNvPr>
          <p:cNvSpPr txBox="1">
            <a:spLocks/>
          </p:cNvSpPr>
          <p:nvPr/>
        </p:nvSpPr>
        <p:spPr>
          <a:xfrm>
            <a:off x="967680" y="129133"/>
            <a:ext cx="7162800" cy="56356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kumimoji="1" lang="en-US" altLang="zh-CN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3.5.3</a:t>
            </a:r>
            <a:r>
              <a:rPr kumimoji="1" lang="zh-CN" altLang="en-US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 置换策略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CDEC7662-F31E-4804-B31D-27ACC5115522}"/>
              </a:ext>
            </a:extLst>
          </p:cNvPr>
          <p:cNvSpPr txBox="1">
            <a:spLocks/>
          </p:cNvSpPr>
          <p:nvPr/>
        </p:nvSpPr>
        <p:spPr bwMode="auto">
          <a:xfrm>
            <a:off x="107504" y="1196975"/>
            <a:ext cx="8964612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kern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时钟置换算法示例</a:t>
            </a:r>
          </a:p>
          <a:p>
            <a:pPr>
              <a:buFont typeface="Arial" charset="0"/>
              <a:buNone/>
            </a:pPr>
            <a:r>
              <a:rPr lang="zh-CN" altLang="en-US" sz="2400" b="0" dirty="0"/>
              <a:t> 　</a:t>
            </a:r>
            <a:r>
              <a:rPr lang="zh-CN" altLang="en-US" sz="2400" b="0" dirty="0">
                <a:ea typeface="楷体_GB2312" pitchFamily="49" charset="-122"/>
              </a:rPr>
              <a:t>假设系统为某进程分配了</a:t>
            </a:r>
            <a:r>
              <a:rPr lang="en-US" altLang="zh-CN" sz="2400" b="0" dirty="0">
                <a:ea typeface="楷体_GB2312" pitchFamily="49" charset="-122"/>
              </a:rPr>
              <a:t>3</a:t>
            </a:r>
            <a:r>
              <a:rPr lang="zh-CN" altLang="en-US" sz="2400" b="0" dirty="0">
                <a:ea typeface="楷体_GB2312" pitchFamily="49" charset="-122"/>
              </a:rPr>
              <a:t>个页框，其页面走向如下：</a:t>
            </a:r>
            <a:r>
              <a:rPr lang="en-US" altLang="zh-CN" sz="2400" b="0" dirty="0">
                <a:ea typeface="楷体_GB2312" pitchFamily="49" charset="-122"/>
              </a:rPr>
              <a:t>7   0   1   2   0   3   0   4</a:t>
            </a:r>
            <a:r>
              <a:rPr lang="zh-CN" altLang="en-US" sz="2400" b="0" dirty="0">
                <a:ea typeface="楷体_GB2312" pitchFamily="49" charset="-122"/>
              </a:rPr>
              <a:t>，求采用</a:t>
            </a:r>
            <a:r>
              <a:rPr lang="en-US" altLang="zh-CN" sz="2400" b="0" dirty="0">
                <a:ea typeface="楷体_GB2312" pitchFamily="49" charset="-122"/>
              </a:rPr>
              <a:t>CLCOK</a:t>
            </a:r>
            <a:r>
              <a:rPr lang="zh-CN" altLang="en-US" sz="2400" b="0" dirty="0">
                <a:ea typeface="楷体_GB2312" pitchFamily="49" charset="-122"/>
              </a:rPr>
              <a:t>页面淘汰算法时缺页中断的次数</a:t>
            </a:r>
          </a:p>
        </p:txBody>
      </p:sp>
    </p:spTree>
    <p:extLst>
      <p:ext uri="{BB962C8B-B14F-4D97-AF65-F5344CB8AC3E}">
        <p14:creationId xmlns:p14="http://schemas.microsoft.com/office/powerpoint/2010/main" val="423731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0033122"/>
              </p:ext>
            </p:extLst>
          </p:nvPr>
        </p:nvGraphicFramePr>
        <p:xfrm>
          <a:off x="0" y="-77788"/>
          <a:ext cx="9180513" cy="6986905"/>
        </p:xfrm>
        <a:graphic>
          <a:graphicData uri="http://schemas.openxmlformats.org/drawingml/2006/table">
            <a:tbl>
              <a:tblPr/>
              <a:tblGrid>
                <a:gridCol w="1554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6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1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7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47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2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3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访问页面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页框１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页框２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页框３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说明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缺页否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02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初始状态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－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&gt;∧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P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指向页框 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4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38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访问页面 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－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&gt;∧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页面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7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的访问标志置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P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后移至页框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0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438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访问页面 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－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&gt;∧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页面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的访问标志置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P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后移至页框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4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02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访问页面 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－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&gt;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页面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的访问标志置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P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后移至页面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4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5438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访问页面 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－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&gt;0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P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循环后移（修改访问位），找到访问位为０的页面并换出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42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访问页面 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－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&gt;0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修改页面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的访问标志，指针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P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不移动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095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0640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访问页面 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－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&gt;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P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循环后移（修改访问位），找到访问位为０的页面并换出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81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0322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访问页面 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－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&gt;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修改页面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的访问标志，指针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P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不移动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254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404813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访问页面 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－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&gt;0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P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循环后移（修改访问位），找到访问位为０的页面并换出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9134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CF42B5F4-2821-43D1-BC8E-EC1D39A8F667}"/>
              </a:ext>
            </a:extLst>
          </p:cNvPr>
          <p:cNvSpPr txBox="1">
            <a:spLocks/>
          </p:cNvSpPr>
          <p:nvPr/>
        </p:nvSpPr>
        <p:spPr>
          <a:xfrm>
            <a:off x="967680" y="129133"/>
            <a:ext cx="7162800" cy="56356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kumimoji="1" lang="en-US" altLang="zh-CN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3.5.3</a:t>
            </a:r>
            <a:r>
              <a:rPr kumimoji="1" lang="zh-CN" altLang="en-US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 置换策略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F3C72AB-092F-47A0-AE2F-AE58B37A1838}"/>
              </a:ext>
            </a:extLst>
          </p:cNvPr>
          <p:cNvSpPr txBox="1">
            <a:spLocks/>
          </p:cNvSpPr>
          <p:nvPr/>
        </p:nvSpPr>
        <p:spPr bwMode="auto">
          <a:xfrm>
            <a:off x="-1" y="1268413"/>
            <a:ext cx="9756577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kern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改进型时钟置换</a:t>
            </a:r>
            <a:endParaRPr lang="en-US" altLang="zh-CN" kern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lvl="1">
              <a:lnSpc>
                <a:spcPct val="125000"/>
              </a:lnSpc>
              <a:buFont typeface="Wingdings" pitchFamily="2" charset="2"/>
              <a:buChar char="Ø"/>
            </a:pP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考虑页面的修改情况</a:t>
            </a:r>
          </a:p>
          <a:p>
            <a:pPr lvl="1">
              <a:lnSpc>
                <a:spcPct val="125000"/>
              </a:lnSpc>
              <a:buFont typeface="Wingdings" pitchFamily="2" charset="2"/>
              <a:buChar char="Ø"/>
            </a:pPr>
            <a:r>
              <a:rPr lang="zh-CN" altLang="en-US" dirty="0">
                <a:latin typeface="+mn-ea"/>
                <a:ea typeface="+mn-ea"/>
              </a:rPr>
              <a:t>页面分类（</a:t>
            </a:r>
            <a:r>
              <a:rPr lang="en-US" altLang="zh-CN" dirty="0">
                <a:latin typeface="+mn-ea"/>
                <a:ea typeface="+mn-ea"/>
              </a:rPr>
              <a:t>u:</a:t>
            </a:r>
            <a:r>
              <a:rPr lang="zh-CN" altLang="en-US" dirty="0">
                <a:latin typeface="+mn-ea"/>
                <a:ea typeface="+mn-ea"/>
              </a:rPr>
              <a:t>访问位，</a:t>
            </a:r>
            <a:r>
              <a:rPr lang="en-US" altLang="zh-CN" dirty="0">
                <a:latin typeface="+mn-ea"/>
                <a:ea typeface="+mn-ea"/>
              </a:rPr>
              <a:t>m:</a:t>
            </a:r>
            <a:r>
              <a:rPr lang="zh-CN" altLang="en-US" dirty="0">
                <a:latin typeface="+mn-ea"/>
                <a:ea typeface="+mn-ea"/>
              </a:rPr>
              <a:t>修改位）</a:t>
            </a:r>
          </a:p>
          <a:p>
            <a:pPr lvl="2">
              <a:lnSpc>
                <a:spcPct val="125000"/>
              </a:lnSpc>
              <a:buFont typeface="Wingdings" panose="05000000000000000000" pitchFamily="2" charset="2"/>
              <a:buChar char="ü"/>
            </a:pP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类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(U=0, M=0)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：最近未被访问，又未被修改，最佳淘汰页。</a:t>
            </a:r>
          </a:p>
          <a:p>
            <a:pPr lvl="2">
              <a:lnSpc>
                <a:spcPct val="125000"/>
              </a:lnSpc>
              <a:buFont typeface="Wingdings" panose="05000000000000000000" pitchFamily="2" charset="2"/>
              <a:buChar char="ü"/>
            </a:pP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类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(U=0, M=1)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：最近未被访问，但已被修改页。</a:t>
            </a:r>
          </a:p>
          <a:p>
            <a:pPr lvl="2">
              <a:lnSpc>
                <a:spcPct val="125000"/>
              </a:lnSpc>
              <a:buFont typeface="Wingdings" panose="05000000000000000000" pitchFamily="2" charset="2"/>
              <a:buChar char="ü"/>
            </a:pP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类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(U=1, M=0)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：最近已被访问，但未被修改。</a:t>
            </a:r>
          </a:p>
          <a:p>
            <a:pPr lvl="2">
              <a:lnSpc>
                <a:spcPct val="125000"/>
              </a:lnSpc>
              <a:buFont typeface="Wingdings" panose="05000000000000000000" pitchFamily="2" charset="2"/>
              <a:buChar char="ü"/>
            </a:pP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类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(U=1, M=1)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：最近已被访问且被修改，最不应淘汰页。</a:t>
            </a:r>
          </a:p>
          <a:p>
            <a:pPr lvl="2">
              <a:lnSpc>
                <a:spcPct val="110000"/>
              </a:lnSpc>
            </a:pP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78972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CF42B5F4-2821-43D1-BC8E-EC1D39A8F667}"/>
              </a:ext>
            </a:extLst>
          </p:cNvPr>
          <p:cNvSpPr txBox="1">
            <a:spLocks/>
          </p:cNvSpPr>
          <p:nvPr/>
        </p:nvSpPr>
        <p:spPr>
          <a:xfrm>
            <a:off x="967680" y="129133"/>
            <a:ext cx="7162800" cy="56356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kumimoji="1" lang="en-US" altLang="zh-CN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3.5.3</a:t>
            </a:r>
            <a:r>
              <a:rPr kumimoji="1" lang="zh-CN" altLang="en-US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 置换策略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A05FD1F-E73F-4DD6-B2B7-31BE774DCAE0}"/>
              </a:ext>
            </a:extLst>
          </p:cNvPr>
          <p:cNvSpPr txBox="1">
            <a:spLocks/>
          </p:cNvSpPr>
          <p:nvPr/>
        </p:nvSpPr>
        <p:spPr bwMode="auto">
          <a:xfrm>
            <a:off x="0" y="1268413"/>
            <a:ext cx="8424863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kern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改进型时钟置换算法实现</a:t>
            </a:r>
          </a:p>
          <a:p>
            <a:pPr marL="914400" lvl="1" indent="-457200">
              <a:lnSpc>
                <a:spcPct val="125000"/>
              </a:lnSpc>
              <a:buFont typeface="Arial" charset="0"/>
              <a:buAutoNum type="circleNumDbPlain"/>
            </a:pPr>
            <a:r>
              <a:rPr kumimoji="1" lang="zh-CN" altLang="en-US" b="0" dirty="0">
                <a:latin typeface="+mn-ea"/>
                <a:ea typeface="+mn-ea"/>
              </a:rPr>
              <a:t>选择</a:t>
            </a:r>
            <a:r>
              <a:rPr kumimoji="1" lang="zh-CN" altLang="en-US" dirty="0">
                <a:solidFill>
                  <a:srgbClr val="FF0000"/>
                </a:solidFill>
                <a:latin typeface="+mn-ea"/>
                <a:ea typeface="+mn-ea"/>
              </a:rPr>
              <a:t>最佳淘汰</a:t>
            </a:r>
            <a:r>
              <a:rPr kumimoji="1" lang="zh-CN" altLang="en-US" b="0" dirty="0">
                <a:latin typeface="+mn-ea"/>
                <a:ea typeface="+mn-ea"/>
              </a:rPr>
              <a:t>页面（</a:t>
            </a:r>
            <a:r>
              <a:rPr kumimoji="1" lang="en-US" altLang="zh-CN" dirty="0">
                <a:latin typeface="+mn-ea"/>
                <a:ea typeface="+mn-ea"/>
              </a:rPr>
              <a:t>U</a:t>
            </a:r>
            <a:r>
              <a:rPr kumimoji="1" lang="en-US" altLang="zh-CN" b="0" dirty="0">
                <a:latin typeface="+mn-ea"/>
                <a:ea typeface="+mn-ea"/>
              </a:rPr>
              <a:t>=0</a:t>
            </a:r>
            <a:r>
              <a:rPr kumimoji="1" lang="zh-CN" altLang="en-US" b="0" dirty="0">
                <a:latin typeface="+mn-ea"/>
                <a:ea typeface="+mn-ea"/>
              </a:rPr>
              <a:t>，</a:t>
            </a:r>
            <a:r>
              <a:rPr kumimoji="1" lang="en-US" altLang="zh-CN" b="0" dirty="0">
                <a:latin typeface="+mn-ea"/>
                <a:ea typeface="+mn-ea"/>
              </a:rPr>
              <a:t>M=0</a:t>
            </a:r>
            <a:r>
              <a:rPr kumimoji="1" lang="zh-CN" altLang="en-US" b="0" dirty="0">
                <a:latin typeface="+mn-ea"/>
                <a:ea typeface="+mn-ea"/>
              </a:rPr>
              <a:t>）</a:t>
            </a:r>
          </a:p>
          <a:p>
            <a:pPr marL="914400" lvl="1" indent="-457200">
              <a:lnSpc>
                <a:spcPct val="125000"/>
              </a:lnSpc>
              <a:buFont typeface="Arial" charset="0"/>
              <a:buAutoNum type="circleNumDbPlain"/>
            </a:pPr>
            <a:r>
              <a:rPr kumimoji="1" lang="zh-CN" altLang="en-US" b="0" dirty="0">
                <a:latin typeface="+mn-ea"/>
                <a:ea typeface="+mn-ea"/>
              </a:rPr>
              <a:t>如果①失败，寻找</a:t>
            </a:r>
            <a:r>
              <a:rPr kumimoji="1" lang="zh-CN" altLang="en-US" dirty="0">
                <a:solidFill>
                  <a:srgbClr val="FF0000"/>
                </a:solidFill>
                <a:latin typeface="+mn-ea"/>
                <a:ea typeface="+mn-ea"/>
              </a:rPr>
              <a:t>第</a:t>
            </a:r>
            <a:r>
              <a:rPr kumimoji="1" lang="en-US" altLang="zh-CN" dirty="0">
                <a:solidFill>
                  <a:srgbClr val="FF0000"/>
                </a:solidFill>
                <a:latin typeface="+mn-ea"/>
                <a:ea typeface="+mn-ea"/>
              </a:rPr>
              <a:t>2</a:t>
            </a:r>
            <a:r>
              <a:rPr kumimoji="1" lang="zh-CN" altLang="en-US" dirty="0">
                <a:solidFill>
                  <a:srgbClr val="FF0000"/>
                </a:solidFill>
                <a:latin typeface="+mn-ea"/>
                <a:ea typeface="+mn-ea"/>
              </a:rPr>
              <a:t>类</a:t>
            </a:r>
            <a:r>
              <a:rPr kumimoji="1" lang="zh-CN" altLang="en-US" b="0" dirty="0">
                <a:latin typeface="+mn-ea"/>
                <a:ea typeface="+mn-ea"/>
              </a:rPr>
              <a:t>页面（</a:t>
            </a:r>
            <a:r>
              <a:rPr kumimoji="1" lang="en-US" altLang="zh-CN" b="0" dirty="0">
                <a:latin typeface="+mn-ea"/>
                <a:ea typeface="+mn-ea"/>
              </a:rPr>
              <a:t>U=0</a:t>
            </a:r>
            <a:r>
              <a:rPr kumimoji="1" lang="zh-CN" altLang="en-US" b="0" dirty="0">
                <a:latin typeface="+mn-ea"/>
                <a:ea typeface="+mn-ea"/>
              </a:rPr>
              <a:t>，</a:t>
            </a:r>
            <a:r>
              <a:rPr kumimoji="1" lang="en-US" altLang="zh-CN" b="0" dirty="0">
                <a:latin typeface="+mn-ea"/>
                <a:ea typeface="+mn-ea"/>
              </a:rPr>
              <a:t>M=1 </a:t>
            </a:r>
            <a:r>
              <a:rPr kumimoji="1" lang="zh-CN" altLang="en-US" b="0" dirty="0">
                <a:latin typeface="+mn-ea"/>
                <a:ea typeface="+mn-ea"/>
              </a:rPr>
              <a:t>），并把所扫描过的页面的访问位</a:t>
            </a:r>
            <a:r>
              <a:rPr kumimoji="1" lang="en-US" altLang="zh-CN" b="0" dirty="0">
                <a:latin typeface="+mn-ea"/>
                <a:ea typeface="+mn-ea"/>
              </a:rPr>
              <a:t>U</a:t>
            </a:r>
            <a:r>
              <a:rPr kumimoji="1" lang="zh-CN" altLang="en-US" b="0" dirty="0">
                <a:latin typeface="+mn-ea"/>
                <a:ea typeface="+mn-ea"/>
              </a:rPr>
              <a:t>置</a:t>
            </a:r>
            <a:r>
              <a:rPr kumimoji="1" lang="en-US" altLang="zh-CN" b="0" dirty="0">
                <a:latin typeface="+mn-ea"/>
                <a:ea typeface="+mn-ea"/>
              </a:rPr>
              <a:t>0</a:t>
            </a:r>
            <a:r>
              <a:rPr kumimoji="1" lang="en-US" altLang="zh-CN" dirty="0">
                <a:latin typeface="+mn-ea"/>
                <a:ea typeface="+mn-ea"/>
              </a:rPr>
              <a:t> </a:t>
            </a:r>
            <a:r>
              <a:rPr lang="zh-CN" altLang="en-US" b="0" dirty="0">
                <a:latin typeface="+mn-ea"/>
                <a:ea typeface="+mn-ea"/>
              </a:rPr>
              <a:t>。</a:t>
            </a:r>
          </a:p>
          <a:p>
            <a:pPr marL="914400" lvl="1" indent="-457200">
              <a:lnSpc>
                <a:spcPct val="125000"/>
              </a:lnSpc>
              <a:buFont typeface="Arial" charset="0"/>
              <a:buAutoNum type="circleNumDbPlain"/>
            </a:pPr>
            <a:r>
              <a:rPr lang="zh-CN" altLang="en-US" b="0" dirty="0">
                <a:latin typeface="+mn-ea"/>
                <a:ea typeface="+mn-ea"/>
              </a:rPr>
              <a:t>如果②失败，回到步骤</a:t>
            </a:r>
            <a:r>
              <a:rPr kumimoji="1" lang="zh-CN" altLang="en-US" b="0" dirty="0">
                <a:latin typeface="+mn-ea"/>
                <a:ea typeface="+mn-ea"/>
              </a:rPr>
              <a:t>①。</a:t>
            </a:r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kern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改进型时钟置换算法实现简单，性能比较理想，被广泛采用。</a:t>
            </a:r>
          </a:p>
        </p:txBody>
      </p:sp>
    </p:spTree>
    <p:extLst>
      <p:ext uri="{BB962C8B-B14F-4D97-AF65-F5344CB8AC3E}">
        <p14:creationId xmlns:p14="http://schemas.microsoft.com/office/powerpoint/2010/main" val="253834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CF42B5F4-2821-43D1-BC8E-EC1D39A8F667}"/>
              </a:ext>
            </a:extLst>
          </p:cNvPr>
          <p:cNvSpPr txBox="1">
            <a:spLocks/>
          </p:cNvSpPr>
          <p:nvPr/>
        </p:nvSpPr>
        <p:spPr>
          <a:xfrm>
            <a:off x="967680" y="129133"/>
            <a:ext cx="7162800" cy="56356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kumimoji="1" lang="en-US" altLang="zh-CN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3.5.3</a:t>
            </a:r>
            <a:r>
              <a:rPr kumimoji="1" lang="zh-CN" altLang="en-US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 置换策略</a:t>
            </a:r>
          </a:p>
        </p:txBody>
      </p:sp>
      <p:pic>
        <p:nvPicPr>
          <p:cNvPr id="4" name="Picture 4" descr="f16.pdf">
            <a:extLst>
              <a:ext uri="{FF2B5EF4-FFF2-40B4-BE49-F238E27FC236}">
                <a16:creationId xmlns:a16="http://schemas.microsoft.com/office/drawing/2014/main" id="{9B7B52ED-778B-4607-B77A-EBEFAE29CD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91" t="22353" r="9091" b="24706"/>
          <a:stretch>
            <a:fillRect/>
          </a:stretch>
        </p:blipFill>
        <p:spPr>
          <a:xfrm>
            <a:off x="448169" y="1556792"/>
            <a:ext cx="8364143" cy="4182024"/>
          </a:xfrm>
          <a:prstGeom prst="rect">
            <a:avLst/>
          </a:prstGeom>
        </p:spPr>
      </p:pic>
      <p:sp>
        <p:nvSpPr>
          <p:cNvPr id="7" name="文本框 1">
            <a:extLst>
              <a:ext uri="{FF2B5EF4-FFF2-40B4-BE49-F238E27FC236}">
                <a16:creationId xmlns:a16="http://schemas.microsoft.com/office/drawing/2014/main" id="{E1422987-A996-4190-AB31-C164E21DD06B}"/>
              </a:ext>
            </a:extLst>
          </p:cNvPr>
          <p:cNvSpPr txBox="1"/>
          <p:nvPr/>
        </p:nvSpPr>
        <p:spPr>
          <a:xfrm>
            <a:off x="3217102" y="4633396"/>
            <a:ext cx="24049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tx2"/>
                </a:solidFill>
              </a:rPr>
              <a:t>分配的页框数</a:t>
            </a:r>
          </a:p>
        </p:txBody>
      </p:sp>
      <p:sp>
        <p:nvSpPr>
          <p:cNvPr id="8" name="文本框 3">
            <a:extLst>
              <a:ext uri="{FF2B5EF4-FFF2-40B4-BE49-F238E27FC236}">
                <a16:creationId xmlns:a16="http://schemas.microsoft.com/office/drawing/2014/main" id="{06FE57DA-3227-445E-8C40-303EC61C1D52}"/>
              </a:ext>
            </a:extLst>
          </p:cNvPr>
          <p:cNvSpPr txBox="1"/>
          <p:nvPr/>
        </p:nvSpPr>
        <p:spPr>
          <a:xfrm rot="16200000">
            <a:off x="-187337" y="2896482"/>
            <a:ext cx="28749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tx2"/>
                </a:solidFill>
              </a:rPr>
              <a:t>每</a:t>
            </a:r>
            <a:r>
              <a:rPr kumimoji="1" lang="en-US" altLang="zh-CN" dirty="0">
                <a:solidFill>
                  <a:schemeClr val="tx2"/>
                </a:solidFill>
              </a:rPr>
              <a:t>1000</a:t>
            </a:r>
            <a:r>
              <a:rPr kumimoji="1" lang="zh-CN" altLang="en-US" dirty="0">
                <a:solidFill>
                  <a:schemeClr val="tx2"/>
                </a:solidFill>
              </a:rPr>
              <a:t>次访问的缺页次数</a:t>
            </a:r>
          </a:p>
        </p:txBody>
      </p:sp>
      <p:sp>
        <p:nvSpPr>
          <p:cNvPr id="9" name="文本框 12">
            <a:extLst>
              <a:ext uri="{FF2B5EF4-FFF2-40B4-BE49-F238E27FC236}">
                <a16:creationId xmlns:a16="http://schemas.microsoft.com/office/drawing/2014/main" id="{9CCF468E-6FE8-4CB9-BB67-393EECE000FB}"/>
              </a:ext>
            </a:extLst>
          </p:cNvPr>
          <p:cNvSpPr txBox="1"/>
          <p:nvPr/>
        </p:nvSpPr>
        <p:spPr>
          <a:xfrm>
            <a:off x="448169" y="5348338"/>
            <a:ext cx="8364143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固定分配，局部置换，各种算法性能比较</a:t>
            </a:r>
          </a:p>
        </p:txBody>
      </p:sp>
    </p:spTree>
    <p:extLst>
      <p:ext uri="{BB962C8B-B14F-4D97-AF65-F5344CB8AC3E}">
        <p14:creationId xmlns:p14="http://schemas.microsoft.com/office/powerpoint/2010/main" val="298603528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CF42B5F4-2821-43D1-BC8E-EC1D39A8F667}"/>
              </a:ext>
            </a:extLst>
          </p:cNvPr>
          <p:cNvSpPr txBox="1">
            <a:spLocks/>
          </p:cNvSpPr>
          <p:nvPr/>
        </p:nvSpPr>
        <p:spPr>
          <a:xfrm>
            <a:off x="967680" y="129133"/>
            <a:ext cx="7162800" cy="56356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kumimoji="1" lang="en-US" altLang="zh-CN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3.5.3</a:t>
            </a:r>
            <a:r>
              <a:rPr kumimoji="1" lang="zh-CN" altLang="en-US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 置换策略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4CF78E3-472F-40FB-A8F5-CA7992D31F4C}"/>
              </a:ext>
            </a:extLst>
          </p:cNvPr>
          <p:cNvSpPr txBox="1">
            <a:spLocks/>
          </p:cNvSpPr>
          <p:nvPr/>
        </p:nvSpPr>
        <p:spPr bwMode="auto">
          <a:xfrm>
            <a:off x="28575" y="1052736"/>
            <a:ext cx="4051128" cy="4960147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Tx/>
              <a:buFont typeface="Wingdings" panose="05000000000000000000" pitchFamily="2" charset="2"/>
              <a:buChar char="l"/>
            </a:pPr>
            <a:r>
              <a:rPr lang="zh-CN" altLang="en-US" kern="0" dirty="0">
                <a:latin typeface="+mn-ea"/>
              </a:rPr>
              <a:t>页缓冲</a:t>
            </a:r>
            <a:endParaRPr lang="en-US" altLang="zh-CN" kern="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kern="0" dirty="0">
                <a:latin typeface="+mn-ea"/>
                <a:ea typeface="+mn-ea"/>
              </a:rPr>
              <a:t>置换的页，如果要写回辅存，代价较大</a:t>
            </a:r>
            <a:endParaRPr lang="en-US" altLang="zh-CN" kern="0" dirty="0">
              <a:latin typeface="+mn-ea"/>
              <a:ea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kern="0" dirty="0">
                <a:latin typeface="+mn-ea"/>
                <a:ea typeface="+mn-ea"/>
              </a:rPr>
              <a:t>在内存中采用页缓冲，提高了分页性能，并允许使用更简单的页面替换策略。</a:t>
            </a:r>
            <a:endParaRPr lang="en-US" altLang="zh-CN" kern="0" dirty="0">
              <a:latin typeface="+mn-ea"/>
              <a:ea typeface="+mn-ea"/>
            </a:endParaRPr>
          </a:p>
          <a:p>
            <a:pPr lvl="1"/>
            <a:r>
              <a:rPr lang="zh-CN" altLang="en-US" kern="0" dirty="0">
                <a:latin typeface="+mn-ea"/>
                <a:ea typeface="+mn-ea"/>
              </a:rPr>
              <a:t>置换的页面</a:t>
            </a:r>
            <a:endParaRPr lang="en-US" altLang="zh-CN" kern="0" dirty="0">
              <a:latin typeface="+mn-ea"/>
              <a:ea typeface="+mn-ea"/>
            </a:endParaRPr>
          </a:p>
          <a:p>
            <a:pPr lvl="2"/>
            <a:r>
              <a:rPr lang="zh-CN" altLang="en-US" kern="0" dirty="0">
                <a:latin typeface="+mn-ea"/>
                <a:ea typeface="+mn-ea"/>
              </a:rPr>
              <a:t>未修改，放入空闲页链表尾部</a:t>
            </a:r>
            <a:endParaRPr lang="en-US" altLang="zh-CN" kern="0" dirty="0">
              <a:latin typeface="+mn-ea"/>
              <a:ea typeface="+mn-ea"/>
            </a:endParaRPr>
          </a:p>
          <a:p>
            <a:pPr lvl="2"/>
            <a:r>
              <a:rPr lang="zh-CN" altLang="en-US" kern="0" dirty="0">
                <a:latin typeface="+mn-ea"/>
                <a:ea typeface="+mn-ea"/>
              </a:rPr>
              <a:t>已修改，放入修改页链表尾部</a:t>
            </a:r>
            <a:endParaRPr lang="en-US" altLang="zh-CN" kern="0" dirty="0">
              <a:latin typeface="+mn-ea"/>
              <a:ea typeface="+mn-ea"/>
            </a:endParaRPr>
          </a:p>
        </p:txBody>
      </p:sp>
      <p:graphicFrame>
        <p:nvGraphicFramePr>
          <p:cNvPr id="11" name="Diagram 3">
            <a:extLst>
              <a:ext uri="{FF2B5EF4-FFF2-40B4-BE49-F238E27FC236}">
                <a16:creationId xmlns:a16="http://schemas.microsoft.com/office/drawing/2014/main" id="{13EAEF2E-43D4-4320-8BFD-42E4C1115A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4500799"/>
              </p:ext>
            </p:extLst>
          </p:nvPr>
        </p:nvGraphicFramePr>
        <p:xfrm>
          <a:off x="3203848" y="1386509"/>
          <a:ext cx="7086600" cy="429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78911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E502446-A205-40F2-8015-25ABA8B749A3}"/>
              </a:ext>
            </a:extLst>
          </p:cNvPr>
          <p:cNvSpPr txBox="1">
            <a:spLocks/>
          </p:cNvSpPr>
          <p:nvPr/>
        </p:nvSpPr>
        <p:spPr bwMode="auto">
          <a:xfrm>
            <a:off x="304800" y="995749"/>
            <a:ext cx="8526684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Tx/>
              <a:buFont typeface="Wingdings" panose="05000000000000000000" pitchFamily="2" charset="2"/>
              <a:buChar char="l"/>
            </a:pPr>
            <a:r>
              <a:rPr lang="zh-CN" altLang="en-NZ" b="0" kern="0" dirty="0"/>
              <a:t>置换</a:t>
            </a:r>
            <a:r>
              <a:rPr lang="zh-CN" altLang="en-US" b="0" kern="0" dirty="0"/>
              <a:t>策略和高速缓存大小</a:t>
            </a:r>
            <a:endParaRPr lang="en-US" altLang="zh-CN" b="0" kern="0" dirty="0"/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kern="0" dirty="0">
                <a:latin typeface="+mn-lt"/>
                <a:ea typeface="+mn-ea"/>
              </a:rPr>
              <a:t>对于较大的高速缓存，替换页会对性能产生影响</a:t>
            </a:r>
            <a:endParaRPr lang="en-NZ" altLang="zh-CN" kern="0" dirty="0">
              <a:latin typeface="+mn-lt"/>
              <a:ea typeface="+mn-ea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kern="0" dirty="0">
                <a:latin typeface="+mn-lt"/>
                <a:ea typeface="+mn-ea"/>
              </a:rPr>
              <a:t>如果选择替换的页框在高速缓存中，则该高速缓存块及所装载的页面将失效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kern="0" dirty="0">
                <a:latin typeface="+mn-lt"/>
                <a:ea typeface="+mn-ea"/>
              </a:rPr>
              <a:t>在使用页缓冲的系统中，可以使用页缓冲区中的页放置策略来提高高速缓存性能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kern="0" dirty="0">
                <a:latin typeface="+mn-lt"/>
                <a:ea typeface="+mn-ea"/>
              </a:rPr>
              <a:t>大多数操作系统通过从页缓冲区中选择任意页框来放置需置换的页</a:t>
            </a:r>
            <a:endParaRPr lang="en-NZ" altLang="zh-CN" kern="0" dirty="0">
              <a:latin typeface="+mn-lt"/>
              <a:ea typeface="+mn-ea"/>
            </a:endParaRPr>
          </a:p>
          <a:p>
            <a:pPr lvl="1"/>
            <a:endParaRPr lang="en-NZ" sz="2800" kern="0" dirty="0">
              <a:latin typeface="+mn-lt"/>
              <a:ea typeface="+mn-ea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CF42B5F4-2821-43D1-BC8E-EC1D39A8F667}"/>
              </a:ext>
            </a:extLst>
          </p:cNvPr>
          <p:cNvSpPr txBox="1">
            <a:spLocks/>
          </p:cNvSpPr>
          <p:nvPr/>
        </p:nvSpPr>
        <p:spPr>
          <a:xfrm>
            <a:off x="967680" y="129133"/>
            <a:ext cx="7162800" cy="56356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kumimoji="1" lang="en-US" altLang="zh-CN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3.5.3</a:t>
            </a:r>
            <a:r>
              <a:rPr kumimoji="1" lang="zh-CN" altLang="en-US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 置换策略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FC13D7B0-FCB9-4294-8312-04B2FFD14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4725144"/>
            <a:ext cx="1600200" cy="137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14219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CF42B5F4-2821-43D1-BC8E-EC1D39A8F667}"/>
              </a:ext>
            </a:extLst>
          </p:cNvPr>
          <p:cNvSpPr txBox="1">
            <a:spLocks/>
          </p:cNvSpPr>
          <p:nvPr/>
        </p:nvSpPr>
        <p:spPr>
          <a:xfrm>
            <a:off x="967680" y="129133"/>
            <a:ext cx="7162800" cy="56356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kumimoji="1" lang="en-US" altLang="zh-CN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3.5.4</a:t>
            </a:r>
            <a:r>
              <a:rPr kumimoji="1" lang="zh-CN" altLang="en-US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 驻留集管理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8CE3582-B2B8-4026-8A41-BD518C0B59BA}"/>
              </a:ext>
            </a:extLst>
          </p:cNvPr>
          <p:cNvSpPr txBox="1">
            <a:spLocks/>
          </p:cNvSpPr>
          <p:nvPr/>
        </p:nvSpPr>
        <p:spPr bwMode="auto">
          <a:xfrm>
            <a:off x="407194" y="1092388"/>
            <a:ext cx="853086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Tx/>
              <a:buFont typeface="Wingdings" panose="05000000000000000000" pitchFamily="2" charset="2"/>
              <a:buChar char="l"/>
            </a:pPr>
            <a:r>
              <a:rPr lang="zh-CN" altLang="en-NZ" kern="0" dirty="0"/>
              <a:t>驻留集</a:t>
            </a:r>
            <a:r>
              <a:rPr lang="zh-CN" altLang="en-US" kern="0" dirty="0"/>
              <a:t>大小</a:t>
            </a:r>
            <a:endParaRPr lang="en-US" altLang="zh-CN" kern="0" dirty="0"/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kern="0" dirty="0">
                <a:latin typeface="+mn-lt"/>
                <a:ea typeface="+mn-ea"/>
              </a:rPr>
              <a:t>操作系统必须决定将多少页面带入主内存</a:t>
            </a:r>
            <a:endParaRPr lang="en-NZ" altLang="zh-CN" kern="0" dirty="0">
              <a:latin typeface="+mn-lt"/>
              <a:ea typeface="+mn-ea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kern="0" dirty="0">
                <a:latin typeface="+mn-lt"/>
                <a:ea typeface="+mn-ea"/>
              </a:rPr>
              <a:t>分配给每个进程的内存量越小，可以驻留在内存中的进程数量越多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kern="0" dirty="0">
                <a:latin typeface="+mn-lt"/>
                <a:ea typeface="+mn-ea"/>
              </a:rPr>
              <a:t>加载少量页面会增加缺页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kern="0" dirty="0">
                <a:latin typeface="+mn-lt"/>
                <a:ea typeface="+mn-ea"/>
              </a:rPr>
              <a:t>超出一定大小，进一步分配页面不会影响缺页率</a:t>
            </a:r>
            <a:endParaRPr lang="en-NZ" altLang="zh-CN" kern="0" dirty="0">
              <a:latin typeface="+mn-lt"/>
              <a:ea typeface="+mn-ea"/>
            </a:endParaRPr>
          </a:p>
        </p:txBody>
      </p:sp>
      <p:pic>
        <p:nvPicPr>
          <p:cNvPr id="9" name="Picture 7">
            <a:extLst>
              <a:ext uri="{FF2B5EF4-FFF2-40B4-BE49-F238E27FC236}">
                <a16:creationId xmlns:a16="http://schemas.microsoft.com/office/drawing/2014/main" id="{68B35429-39BA-4ABA-BF89-25C6FAFD3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4281819"/>
            <a:ext cx="2362200" cy="190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47473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CF42B5F4-2821-43D1-BC8E-EC1D39A8F667}"/>
              </a:ext>
            </a:extLst>
          </p:cNvPr>
          <p:cNvSpPr txBox="1">
            <a:spLocks/>
          </p:cNvSpPr>
          <p:nvPr/>
        </p:nvSpPr>
        <p:spPr>
          <a:xfrm>
            <a:off x="967680" y="129133"/>
            <a:ext cx="7162800" cy="56356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kumimoji="1" lang="en-US" altLang="zh-CN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3.5.4</a:t>
            </a:r>
            <a:r>
              <a:rPr kumimoji="1" lang="zh-CN" altLang="en-US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 驻留集管理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E5319AE-E5C4-4000-AB6B-672A46041305}"/>
              </a:ext>
            </a:extLst>
          </p:cNvPr>
          <p:cNvSpPr txBox="1">
            <a:spLocks/>
          </p:cNvSpPr>
          <p:nvPr/>
        </p:nvSpPr>
        <p:spPr>
          <a:xfrm>
            <a:off x="4946848" y="1605061"/>
            <a:ext cx="3657600" cy="6096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可变分配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9F5955-8DA7-4260-8A57-62CD61F3CD7A}"/>
              </a:ext>
            </a:extLst>
          </p:cNvPr>
          <p:cNvSpPr txBox="1">
            <a:spLocks/>
          </p:cNvSpPr>
          <p:nvPr/>
        </p:nvSpPr>
        <p:spPr>
          <a:xfrm>
            <a:off x="4946848" y="2214661"/>
            <a:ext cx="3657600" cy="32305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b="0">
                <a:latin typeface="+mn-ea"/>
              </a:rPr>
              <a:t>允许分配给进程的页面帧数在进程的生命周期内变化</a:t>
            </a:r>
            <a:endParaRPr lang="zh-CN" altLang="en-US" b="0" dirty="0">
              <a:latin typeface="+mn-ea"/>
            </a:endParaRPr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1506916D-6849-4EC2-9B8D-FEE32332F0AD}"/>
              </a:ext>
            </a:extLst>
          </p:cNvPr>
          <p:cNvSpPr txBox="1">
            <a:spLocks/>
          </p:cNvSpPr>
          <p:nvPr/>
        </p:nvSpPr>
        <p:spPr>
          <a:xfrm>
            <a:off x="525912" y="2214661"/>
            <a:ext cx="4040188" cy="32305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2200">
                <a:latin typeface="+mn-ea"/>
              </a:rPr>
              <a:t>在主存储器中为进程提供固定数量的帧以在其中执行</a:t>
            </a:r>
            <a:endParaRPr lang="en-US" altLang="zh-CN" sz="2200">
              <a:latin typeface="+mn-ea"/>
            </a:endParaRPr>
          </a:p>
          <a:p>
            <a:pPr marL="628650" lvl="1" indent="-228600">
              <a:lnSpc>
                <a:spcPct val="125000"/>
              </a:lnSpc>
              <a:spcBef>
                <a:spcPts val="1800"/>
              </a:spcBef>
            </a:pPr>
            <a:r>
              <a:rPr lang="zh-CN" altLang="en-US">
                <a:latin typeface="+mn-ea"/>
                <a:ea typeface="+mn-ea"/>
              </a:rPr>
              <a:t>发生缺页时，必须替换该进程的其中一个页面</a:t>
            </a:r>
            <a:endParaRPr lang="en-US" altLang="zh-CN">
              <a:latin typeface="+mn-ea"/>
              <a:ea typeface="+mn-ea"/>
            </a:endParaRPr>
          </a:p>
          <a:p>
            <a:pPr marL="0" indent="0">
              <a:buFont typeface="Arial" pitchFamily="34" charset="0"/>
              <a:buNone/>
            </a:pPr>
            <a:endParaRPr lang="en-US" dirty="0">
              <a:latin typeface="+mn-ea"/>
            </a:endParaRPr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4978A372-4EC6-4AAF-BDDE-4B0726043FFA}"/>
              </a:ext>
            </a:extLst>
          </p:cNvPr>
          <p:cNvSpPr txBox="1">
            <a:spLocks/>
          </p:cNvSpPr>
          <p:nvPr/>
        </p:nvSpPr>
        <p:spPr>
          <a:xfrm>
            <a:off x="525912" y="1574899"/>
            <a:ext cx="4040188" cy="63976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固定分配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698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059808-D2D2-AB4B-8CF9-2956B854B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3.4</a:t>
            </a:r>
            <a:r>
              <a:rPr kumimoji="1" lang="zh-CN" altLang="en-US" dirty="0"/>
              <a:t> 硬件和控制结构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422542-6685-8E43-A8F3-015ECC6DB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068288"/>
            <a:ext cx="8545388" cy="495300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kern="0" dirty="0">
                <a:solidFill>
                  <a:schemeClr val="tx2"/>
                </a:solidFill>
                <a:latin typeface="+mn-lt"/>
                <a:cs typeface="+mn-cs"/>
              </a:rPr>
              <a:t>提高系统资源利用率的方法</a:t>
            </a:r>
            <a:endParaRPr lang="en-US" altLang="zh-CN" kern="0" dirty="0">
              <a:solidFill>
                <a:schemeClr val="tx2"/>
              </a:solidFill>
              <a:latin typeface="+mn-lt"/>
              <a:cs typeface="+mn-cs"/>
            </a:endParaRPr>
          </a:p>
          <a:p>
            <a:pPr>
              <a:lnSpc>
                <a:spcPct val="125000"/>
              </a:lnSpc>
              <a:buFont typeface="Wingdings" pitchFamily="2" charset="2"/>
              <a:buChar char="Ø"/>
            </a:pPr>
            <a:r>
              <a:rPr lang="zh-CN" altLang="en-US" sz="2400" b="0" dirty="0">
                <a:latin typeface="+mn-ea"/>
              </a:rPr>
              <a:t>内存中保留多个进程</a:t>
            </a:r>
            <a:endParaRPr lang="en-US" altLang="zh-CN" sz="2400" b="0" dirty="0">
              <a:latin typeface="+mn-ea"/>
            </a:endParaRPr>
          </a:p>
          <a:p>
            <a:pPr lvl="1">
              <a:lnSpc>
                <a:spcPct val="125000"/>
              </a:lnSpc>
            </a:pPr>
            <a:r>
              <a:rPr lang="zh-CN" altLang="en-US" sz="2200" dirty="0">
                <a:latin typeface="+mn-ea"/>
                <a:ea typeface="+mn-ea"/>
              </a:rPr>
              <a:t>每个进程仅装入了部分块</a:t>
            </a:r>
            <a:endParaRPr lang="en-US" altLang="zh-CN" sz="2200" dirty="0">
              <a:latin typeface="+mn-ea"/>
              <a:ea typeface="+mn-ea"/>
            </a:endParaRPr>
          </a:p>
          <a:p>
            <a:pPr lvl="1">
              <a:lnSpc>
                <a:spcPct val="125000"/>
              </a:lnSpc>
            </a:pPr>
            <a:r>
              <a:rPr lang="zh-CN" altLang="en-US" sz="2200" dirty="0">
                <a:latin typeface="+mn-ea"/>
                <a:ea typeface="+mn-ea"/>
              </a:rPr>
              <a:t>任何时刻内存中的进程至少有一个处于就绪状态</a:t>
            </a:r>
            <a:endParaRPr lang="en-US" altLang="zh-CN" sz="2200" dirty="0">
              <a:latin typeface="+mn-ea"/>
              <a:ea typeface="+mn-ea"/>
            </a:endParaRPr>
          </a:p>
          <a:p>
            <a:pPr lvl="1">
              <a:lnSpc>
                <a:spcPct val="125000"/>
              </a:lnSpc>
            </a:pPr>
            <a:r>
              <a:rPr lang="zh-CN" altLang="en-US" sz="2200" dirty="0">
                <a:latin typeface="+mn-ea"/>
                <a:ea typeface="+mn-ea"/>
              </a:rPr>
              <a:t>提高了处理器的利用率</a:t>
            </a:r>
            <a:endParaRPr lang="en-US" altLang="zh-CN" sz="2200" dirty="0">
              <a:latin typeface="+mn-ea"/>
              <a:ea typeface="+mn-ea"/>
            </a:endParaRPr>
          </a:p>
          <a:p>
            <a:pPr>
              <a:lnSpc>
                <a:spcPct val="125000"/>
              </a:lnSpc>
              <a:buFont typeface="Wingdings" pitchFamily="2" charset="2"/>
              <a:buChar char="Ø"/>
            </a:pPr>
            <a:r>
              <a:rPr lang="zh-CN" altLang="en-US" sz="2400" b="0" dirty="0"/>
              <a:t>进程可以比内存的全部空间还大</a:t>
            </a:r>
            <a:endParaRPr lang="en-US" altLang="zh-CN" sz="2400" b="0" dirty="0"/>
          </a:p>
          <a:p>
            <a:pPr lvl="1">
              <a:lnSpc>
                <a:spcPct val="125000"/>
              </a:lnSpc>
            </a:pPr>
            <a:r>
              <a:rPr lang="zh-CN" altLang="en-US" sz="2200" dirty="0">
                <a:latin typeface="+mn-ea"/>
                <a:ea typeface="+mn-ea"/>
              </a:rPr>
              <a:t>基于分页和分段的技术，操作系统和硬件只加载程序的一部分</a:t>
            </a:r>
            <a:endParaRPr lang="en-US" altLang="zh-CN" sz="2200" dirty="0">
              <a:latin typeface="+mn-ea"/>
              <a:ea typeface="+mn-ea"/>
            </a:endParaRPr>
          </a:p>
          <a:p>
            <a:pPr lvl="1">
              <a:lnSpc>
                <a:spcPct val="125000"/>
              </a:lnSpc>
            </a:pPr>
            <a:r>
              <a:rPr lang="zh-CN" altLang="en-US" sz="2200" dirty="0">
                <a:latin typeface="+mn-ea"/>
                <a:ea typeface="+mn-ea"/>
              </a:rPr>
              <a:t>程序员面对的是一个巨大内存，大小与磁盘存储器相关</a:t>
            </a:r>
            <a:endParaRPr lang="en-US" altLang="zh-CN" sz="2200" dirty="0">
              <a:latin typeface="+mn-ea"/>
              <a:ea typeface="+mn-ea"/>
            </a:endParaRPr>
          </a:p>
          <a:p>
            <a:endParaRPr kumimoji="1" lang="zh-CN" altLang="en-US" b="0" dirty="0">
              <a:latin typeface="+mn-e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BFB054-0C67-9147-B14F-515B7D68E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100" y="1196752"/>
            <a:ext cx="1447800" cy="236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95872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CF42B5F4-2821-43D1-BC8E-EC1D39A8F667}"/>
              </a:ext>
            </a:extLst>
          </p:cNvPr>
          <p:cNvSpPr txBox="1">
            <a:spLocks/>
          </p:cNvSpPr>
          <p:nvPr/>
        </p:nvSpPr>
        <p:spPr>
          <a:xfrm>
            <a:off x="967680" y="129133"/>
            <a:ext cx="7162800" cy="56356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kumimoji="1" lang="en-US" altLang="zh-CN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3.5.4</a:t>
            </a:r>
            <a:r>
              <a:rPr kumimoji="1" lang="zh-CN" altLang="en-US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 驻留集管理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417EA94-661C-42D4-9E09-2DEF47B8F5E0}"/>
              </a:ext>
            </a:extLst>
          </p:cNvPr>
          <p:cNvSpPr txBox="1">
            <a:spLocks/>
          </p:cNvSpPr>
          <p:nvPr/>
        </p:nvSpPr>
        <p:spPr bwMode="auto">
          <a:xfrm>
            <a:off x="304799" y="984066"/>
            <a:ext cx="8450893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25000"/>
              </a:lnSpc>
              <a:buClrTx/>
              <a:buFont typeface="Wingdings" panose="05000000000000000000" pitchFamily="2" charset="2"/>
              <a:buChar char="l"/>
            </a:pPr>
            <a:r>
              <a:rPr lang="zh-CN" altLang="en-NZ" kern="0" dirty="0"/>
              <a:t>置换</a:t>
            </a:r>
            <a:r>
              <a:rPr lang="zh-CN" altLang="en-US" kern="0" dirty="0"/>
              <a:t>范围</a:t>
            </a:r>
            <a:endParaRPr lang="en-US" altLang="zh-CN" kern="0" dirty="0"/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NZ" kern="0" dirty="0">
                <a:latin typeface="+mn-ea"/>
                <a:ea typeface="+mn-ea"/>
              </a:rPr>
              <a:t>置换</a:t>
            </a:r>
            <a:r>
              <a:rPr lang="zh-CN" altLang="en-US" kern="0" dirty="0">
                <a:latin typeface="+mn-ea"/>
                <a:ea typeface="+mn-ea"/>
              </a:rPr>
              <a:t>策略的作用范围分为全局和局部两类。</a:t>
            </a:r>
            <a:endParaRPr lang="en-US" altLang="zh-CN" kern="0" dirty="0">
              <a:latin typeface="+mn-ea"/>
              <a:ea typeface="+mn-ea"/>
            </a:endParaRP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kern="0" dirty="0">
                <a:latin typeface="+mn-ea"/>
                <a:ea typeface="+mn-ea"/>
              </a:rPr>
              <a:t>两种类型策略的实施都是在没有空闲页框时由缺页中断激活。</a:t>
            </a:r>
            <a:endParaRPr lang="en-NZ" kern="0" dirty="0">
              <a:latin typeface="+mn-ea"/>
              <a:ea typeface="+mn-ea"/>
            </a:endParaRPr>
          </a:p>
        </p:txBody>
      </p:sp>
      <p:graphicFrame>
        <p:nvGraphicFramePr>
          <p:cNvPr id="7" name="Diagram 3">
            <a:extLst>
              <a:ext uri="{FF2B5EF4-FFF2-40B4-BE49-F238E27FC236}">
                <a16:creationId xmlns:a16="http://schemas.microsoft.com/office/drawing/2014/main" id="{E07A8499-3653-4926-8A80-B65C668330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9241249"/>
              </p:ext>
            </p:extLst>
          </p:nvPr>
        </p:nvGraphicFramePr>
        <p:xfrm>
          <a:off x="517742" y="3149747"/>
          <a:ext cx="8229600" cy="2970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823592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CF42B5F4-2821-43D1-BC8E-EC1D39A8F667}"/>
              </a:ext>
            </a:extLst>
          </p:cNvPr>
          <p:cNvSpPr txBox="1">
            <a:spLocks/>
          </p:cNvSpPr>
          <p:nvPr/>
        </p:nvSpPr>
        <p:spPr>
          <a:xfrm>
            <a:off x="967680" y="129133"/>
            <a:ext cx="7162800" cy="56356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kumimoji="1" lang="en-US" altLang="zh-CN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3.5.4</a:t>
            </a:r>
            <a:r>
              <a:rPr kumimoji="1" lang="zh-CN" altLang="en-US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 驻留集管理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333B340B-0D86-4C50-8E14-6339A707A896}"/>
              </a:ext>
            </a:extLst>
          </p:cNvPr>
          <p:cNvGraphicFramePr>
            <a:graphicFrameLocks noGrp="1"/>
          </p:cNvGraphicFramePr>
          <p:nvPr/>
        </p:nvGraphicFramePr>
        <p:xfrm>
          <a:off x="591669" y="1909483"/>
          <a:ext cx="8087699" cy="32509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860">
                  <a:extLst>
                    <a:ext uri="{9D8B030D-6E8A-4147-A177-3AD203B41FA5}">
                      <a16:colId xmlns:a16="http://schemas.microsoft.com/office/drawing/2014/main" val="2945695057"/>
                    </a:ext>
                  </a:extLst>
                </a:gridCol>
                <a:gridCol w="3907939">
                  <a:extLst>
                    <a:ext uri="{9D8B030D-6E8A-4147-A177-3AD203B41FA5}">
                      <a16:colId xmlns:a16="http://schemas.microsoft.com/office/drawing/2014/main" val="1030172393"/>
                    </a:ext>
                  </a:extLst>
                </a:gridCol>
                <a:gridCol w="2695900">
                  <a:extLst>
                    <a:ext uri="{9D8B030D-6E8A-4147-A177-3AD203B41FA5}">
                      <a16:colId xmlns:a16="http://schemas.microsoft.com/office/drawing/2014/main" val="1870009462"/>
                    </a:ext>
                  </a:extLst>
                </a:gridCol>
              </a:tblGrid>
              <a:tr h="42325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局部置换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全局置换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586838"/>
                  </a:ext>
                </a:extLst>
              </a:tr>
              <a:tr h="1043651">
                <a:tc>
                  <a:txBody>
                    <a:bodyPr/>
                    <a:lstStyle/>
                    <a:p>
                      <a:endParaRPr lang="en-US" altLang="zh-CN" dirty="0"/>
                    </a:p>
                    <a:p>
                      <a:r>
                        <a:rPr lang="zh-CN" altLang="en-US" dirty="0"/>
                        <a:t>固定分配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25000"/>
                        </a:lnSpc>
                        <a:buFont typeface="Wingdings" pitchFamily="2" charset="2"/>
                        <a:buChar char="l"/>
                      </a:pPr>
                      <a:r>
                        <a:rPr lang="zh-CN" altLang="en-US" dirty="0"/>
                        <a:t>分配给进程的页框数固定</a:t>
                      </a:r>
                      <a:endParaRPr lang="en-US" altLang="zh-CN" dirty="0"/>
                    </a:p>
                    <a:p>
                      <a:pPr marL="285750" indent="-285750">
                        <a:lnSpc>
                          <a:spcPct val="125000"/>
                        </a:lnSpc>
                        <a:buFont typeface="Wingdings" pitchFamily="2" charset="2"/>
                        <a:buChar char="l"/>
                      </a:pPr>
                      <a:r>
                        <a:rPr lang="zh-CN" altLang="en-US" dirty="0"/>
                        <a:t>从分配给该进程的页框中选择被置换的页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无此方案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1600635"/>
                  </a:ext>
                </a:extLst>
              </a:tr>
              <a:tr h="1669841">
                <a:tc>
                  <a:txBody>
                    <a:bodyPr/>
                    <a:lstStyle/>
                    <a:p>
                      <a:endParaRPr lang="en-US" altLang="zh-CN" dirty="0"/>
                    </a:p>
                    <a:p>
                      <a:r>
                        <a:rPr lang="zh-CN" altLang="en-US" dirty="0"/>
                        <a:t>可变分配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25000"/>
                        </a:lnSpc>
                        <a:buFont typeface="Wingdings" pitchFamily="2" charset="2"/>
                        <a:buChar char="l"/>
                      </a:pPr>
                      <a:r>
                        <a:rPr lang="zh-CN" altLang="en-US" dirty="0"/>
                        <a:t>为了保存进程的工作集，分配给进程的页框数不时变化</a:t>
                      </a:r>
                      <a:endParaRPr lang="en-US" altLang="zh-CN" dirty="0"/>
                    </a:p>
                    <a:p>
                      <a:pPr marL="285750" indent="-285750">
                        <a:lnSpc>
                          <a:spcPct val="125000"/>
                        </a:lnSpc>
                        <a:buFont typeface="Wingdings" pitchFamily="2" charset="2"/>
                        <a:buChar char="l"/>
                      </a:pPr>
                      <a:r>
                        <a:rPr lang="zh-CN" altLang="en-US" dirty="0"/>
                        <a:t>从分配给该进程的页框中选择被置换的页</a:t>
                      </a:r>
                    </a:p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25000"/>
                        </a:lnSpc>
                        <a:buFont typeface="Wingdings" pitchFamily="2" charset="2"/>
                        <a:buChar char="l"/>
                      </a:pPr>
                      <a:r>
                        <a:rPr lang="zh-CN" altLang="en-US" dirty="0"/>
                        <a:t>从内存中所有可用页框中选择被置换的页</a:t>
                      </a:r>
                      <a:endParaRPr lang="en-US" altLang="zh-CN" dirty="0"/>
                    </a:p>
                    <a:p>
                      <a:pPr marL="285750" indent="-285750">
                        <a:lnSpc>
                          <a:spcPct val="125000"/>
                        </a:lnSpc>
                        <a:buFont typeface="Wingdings" pitchFamily="2" charset="2"/>
                        <a:buChar char="l"/>
                      </a:pPr>
                      <a:r>
                        <a:rPr lang="zh-CN" altLang="en-US" dirty="0"/>
                        <a:t>这将导致进程驻留集大小不断变化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0486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135970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CF42B5F4-2821-43D1-BC8E-EC1D39A8F667}"/>
              </a:ext>
            </a:extLst>
          </p:cNvPr>
          <p:cNvSpPr txBox="1">
            <a:spLocks/>
          </p:cNvSpPr>
          <p:nvPr/>
        </p:nvSpPr>
        <p:spPr>
          <a:xfrm>
            <a:off x="967680" y="129133"/>
            <a:ext cx="7162800" cy="56356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kumimoji="1" lang="en-US" altLang="zh-CN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3.5.4</a:t>
            </a:r>
            <a:r>
              <a:rPr kumimoji="1" lang="zh-CN" altLang="en-US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 驻留集管理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80A1A39-8BF1-46D0-B987-7A308E169E63}"/>
              </a:ext>
            </a:extLst>
          </p:cNvPr>
          <p:cNvSpPr txBox="1">
            <a:spLocks/>
          </p:cNvSpPr>
          <p:nvPr/>
        </p:nvSpPr>
        <p:spPr bwMode="auto">
          <a:xfrm>
            <a:off x="381000" y="1506255"/>
            <a:ext cx="8229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25000"/>
              </a:lnSpc>
              <a:buClrTx/>
              <a:buFont typeface="Wingdings" panose="05000000000000000000" pitchFamily="2" charset="2"/>
              <a:buChar char="l"/>
            </a:pPr>
            <a:r>
              <a:rPr lang="zh-CN" altLang="en-US" kern="0" dirty="0"/>
              <a:t>固定分配，局部置换</a:t>
            </a:r>
            <a:endParaRPr lang="en-US" altLang="zh-CN" kern="0" dirty="0"/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200" kern="0" dirty="0"/>
              <a:t>需要事先确定分配给一个进程的页框数量</a:t>
            </a:r>
            <a:endParaRPr lang="en-US" sz="2200" kern="0" dirty="0"/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200" kern="0" dirty="0"/>
              <a:t>如果给进程分配的数量太小，将会产生较高的缺页率</a:t>
            </a:r>
            <a:endParaRPr lang="en-US" sz="2200" kern="0" dirty="0"/>
          </a:p>
        </p:txBody>
      </p:sp>
      <p:graphicFrame>
        <p:nvGraphicFramePr>
          <p:cNvPr id="6" name="Diagram 3">
            <a:extLst>
              <a:ext uri="{FF2B5EF4-FFF2-40B4-BE49-F238E27FC236}">
                <a16:creationId xmlns:a16="http://schemas.microsoft.com/office/drawing/2014/main" id="{C285DCBF-762B-478E-AEA7-FD15F02347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7921911"/>
              </p:ext>
            </p:extLst>
          </p:nvPr>
        </p:nvGraphicFramePr>
        <p:xfrm>
          <a:off x="814192" y="3603321"/>
          <a:ext cx="7162800" cy="172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644066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CF42B5F4-2821-43D1-BC8E-EC1D39A8F667}"/>
              </a:ext>
            </a:extLst>
          </p:cNvPr>
          <p:cNvSpPr txBox="1">
            <a:spLocks/>
          </p:cNvSpPr>
          <p:nvPr/>
        </p:nvSpPr>
        <p:spPr>
          <a:xfrm>
            <a:off x="967680" y="129133"/>
            <a:ext cx="7162800" cy="56356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kumimoji="1" lang="en-US" altLang="zh-CN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3.5.4</a:t>
            </a:r>
            <a:r>
              <a:rPr kumimoji="1" lang="zh-CN" altLang="en-US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 驻留集管理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8CE3582-B2B8-4026-8A41-BD518C0B59BA}"/>
              </a:ext>
            </a:extLst>
          </p:cNvPr>
          <p:cNvSpPr txBox="1">
            <a:spLocks/>
          </p:cNvSpPr>
          <p:nvPr/>
        </p:nvSpPr>
        <p:spPr bwMode="auto">
          <a:xfrm>
            <a:off x="407194" y="1092388"/>
            <a:ext cx="853086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25000"/>
              </a:lnSpc>
              <a:buClrTx/>
              <a:buFont typeface="Wingdings" panose="05000000000000000000" pitchFamily="2" charset="2"/>
              <a:buChar char="l"/>
            </a:pPr>
            <a:r>
              <a:rPr lang="zh-CN" altLang="en-US" kern="0" dirty="0"/>
              <a:t>可变分配，全局置换</a:t>
            </a:r>
            <a:endParaRPr lang="en-US" altLang="zh-CN" kern="0" dirty="0"/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kern="0" dirty="0">
                <a:latin typeface="+mn-lt"/>
                <a:ea typeface="+mn-ea"/>
              </a:rPr>
              <a:t>最容易实现的方法，在很多操作系统里采用 </a:t>
            </a: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kern="0" dirty="0">
                <a:latin typeface="+mn-lt"/>
                <a:ea typeface="+mn-ea"/>
              </a:rPr>
              <a:t>操作系统维护一个空闲页框列表</a:t>
            </a: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kern="0" dirty="0">
                <a:latin typeface="+mn-lt"/>
                <a:ea typeface="+mn-ea"/>
              </a:rPr>
              <a:t>当缺页中断发生时，一个空闲页框分配给缺页的进程</a:t>
            </a: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kern="0" dirty="0">
                <a:latin typeface="+mn-lt"/>
                <a:ea typeface="+mn-ea"/>
              </a:rPr>
              <a:t>如果没有空闲页框，操作系统必须选择一个内存中的页框（没有锁定，没有被内核占用）作为置换对象</a:t>
            </a: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kern="0" dirty="0">
                <a:latin typeface="+mn-lt"/>
                <a:ea typeface="+mn-ea"/>
              </a:rPr>
              <a:t>如果选择置换对象不当，将容易再次产生缺页中断，使用页缓冲可以缓解这个问题。</a:t>
            </a:r>
            <a:endParaRPr lang="en-NZ" altLang="zh-CN" kern="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5563727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CF42B5F4-2821-43D1-BC8E-EC1D39A8F667}"/>
              </a:ext>
            </a:extLst>
          </p:cNvPr>
          <p:cNvSpPr txBox="1">
            <a:spLocks/>
          </p:cNvSpPr>
          <p:nvPr/>
        </p:nvSpPr>
        <p:spPr>
          <a:xfrm>
            <a:off x="967680" y="129133"/>
            <a:ext cx="7162800" cy="56356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kumimoji="1" lang="en-US" altLang="zh-CN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3.5.4</a:t>
            </a:r>
            <a:r>
              <a:rPr kumimoji="1" lang="zh-CN" altLang="en-US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 驻留集管理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8CE3582-B2B8-4026-8A41-BD518C0B59BA}"/>
              </a:ext>
            </a:extLst>
          </p:cNvPr>
          <p:cNvSpPr txBox="1">
            <a:spLocks/>
          </p:cNvSpPr>
          <p:nvPr/>
        </p:nvSpPr>
        <p:spPr bwMode="auto">
          <a:xfrm>
            <a:off x="407194" y="1092388"/>
            <a:ext cx="853086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25000"/>
              </a:lnSpc>
              <a:buClrTx/>
              <a:buFont typeface="Wingdings" panose="05000000000000000000" pitchFamily="2" charset="2"/>
              <a:buChar char="l"/>
            </a:pPr>
            <a:r>
              <a:rPr lang="zh-CN" altLang="en-US" kern="0" dirty="0"/>
              <a:t>可变分配，局部置换</a:t>
            </a:r>
            <a:endParaRPr lang="en-US" altLang="zh-CN" kern="0" dirty="0"/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kern="0" dirty="0">
                <a:latin typeface="+mn-lt"/>
                <a:ea typeface="+mn-ea"/>
              </a:rPr>
              <a:t>当一个新进程装入内存时，分配一定数量的页框作为它的驻留集</a:t>
            </a: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kern="0" dirty="0">
                <a:latin typeface="+mn-lt"/>
                <a:ea typeface="+mn-ea"/>
              </a:rPr>
              <a:t>当缺页中断发生时，从进程驻留集中选择一页用于置换</a:t>
            </a: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kern="0" dirty="0">
                <a:latin typeface="+mn-lt"/>
                <a:ea typeface="+mn-ea"/>
              </a:rPr>
              <a:t>不时重新评估进程的页框分配情况，增加或减少分配的页框，以提高整体性能。</a:t>
            </a:r>
            <a:endParaRPr lang="en-NZ" altLang="zh-CN" kern="0" dirty="0">
              <a:latin typeface="+mn-lt"/>
              <a:ea typeface="+mn-ea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4240A97-E12F-428E-AE5F-478836D7D6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8066944"/>
              </p:ext>
            </p:extLst>
          </p:nvPr>
        </p:nvGraphicFramePr>
        <p:xfrm>
          <a:off x="2223247" y="4163165"/>
          <a:ext cx="4364977" cy="20536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442613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CF42B5F4-2821-43D1-BC8E-EC1D39A8F667}"/>
              </a:ext>
            </a:extLst>
          </p:cNvPr>
          <p:cNvSpPr txBox="1">
            <a:spLocks/>
          </p:cNvSpPr>
          <p:nvPr/>
        </p:nvSpPr>
        <p:spPr>
          <a:xfrm>
            <a:off x="967680" y="129133"/>
            <a:ext cx="7162800" cy="56356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kumimoji="1" lang="en-US" altLang="zh-CN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3.5.4</a:t>
            </a:r>
            <a:r>
              <a:rPr kumimoji="1" lang="zh-CN" altLang="en-US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 驻留集管理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938B3-1285-4D29-B8D2-B7F474BF80B3}"/>
              </a:ext>
            </a:extLst>
          </p:cNvPr>
          <p:cNvSpPr txBox="1">
            <a:spLocks/>
          </p:cNvSpPr>
          <p:nvPr/>
        </p:nvSpPr>
        <p:spPr bwMode="auto">
          <a:xfrm>
            <a:off x="0" y="981075"/>
            <a:ext cx="8964613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2400" kern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驻留集管理示例示例</a:t>
            </a:r>
          </a:p>
          <a:p>
            <a:pPr marL="533400" indent="-533400"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000" b="0" dirty="0">
                <a:ea typeface="+mn-ea"/>
              </a:rPr>
              <a:t>   　　设某计算机的逻辑地址空间和物理地址空间均为</a:t>
            </a:r>
            <a:r>
              <a:rPr lang="en-US" altLang="zh-CN" sz="2000" b="0" dirty="0">
                <a:ea typeface="+mn-ea"/>
              </a:rPr>
              <a:t>64KB</a:t>
            </a:r>
            <a:r>
              <a:rPr lang="zh-CN" altLang="en-US" sz="2000" b="0" dirty="0">
                <a:ea typeface="+mn-ea"/>
              </a:rPr>
              <a:t>，按字节编址。若某进程最多需要</a:t>
            </a:r>
            <a:r>
              <a:rPr lang="en-US" altLang="zh-CN" sz="2000" b="0" dirty="0">
                <a:ea typeface="+mn-ea"/>
              </a:rPr>
              <a:t>6</a:t>
            </a:r>
            <a:r>
              <a:rPr lang="zh-CN" altLang="en-US" sz="2000" b="0" dirty="0">
                <a:ea typeface="+mn-ea"/>
              </a:rPr>
              <a:t>页存储空间，页的大小为</a:t>
            </a:r>
            <a:r>
              <a:rPr lang="en-US" altLang="zh-CN" sz="2000" b="0" dirty="0">
                <a:ea typeface="+mn-ea"/>
              </a:rPr>
              <a:t>1KB</a:t>
            </a:r>
            <a:r>
              <a:rPr lang="zh-CN" altLang="en-US" sz="2000" b="0" dirty="0">
                <a:ea typeface="+mn-ea"/>
              </a:rPr>
              <a:t>。操作系统采用固定分配局部置换为此进程分配</a:t>
            </a:r>
            <a:r>
              <a:rPr lang="en-US" altLang="zh-CN" sz="2000" b="0" dirty="0">
                <a:ea typeface="+mn-ea"/>
              </a:rPr>
              <a:t>4</a:t>
            </a:r>
            <a:r>
              <a:rPr lang="zh-CN" altLang="en-US" sz="2000" b="0" dirty="0">
                <a:ea typeface="+mn-ea"/>
              </a:rPr>
              <a:t>个页框（</a:t>
            </a:r>
            <a:r>
              <a:rPr lang="en-US" altLang="zh-CN" sz="2000" b="0" dirty="0">
                <a:ea typeface="+mn-ea"/>
              </a:rPr>
              <a:t>Page Frame</a:t>
            </a:r>
            <a:r>
              <a:rPr lang="zh-CN" altLang="en-US" sz="2000" b="0" dirty="0">
                <a:ea typeface="+mn-ea"/>
              </a:rPr>
              <a:t>），如下表所示</a:t>
            </a:r>
          </a:p>
          <a:p>
            <a:pPr marL="533400" indent="-533400"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</a:pPr>
            <a:endParaRPr lang="zh-CN" altLang="en-US" sz="2000" b="0" dirty="0">
              <a:ea typeface="+mn-ea"/>
            </a:endParaRPr>
          </a:p>
          <a:p>
            <a:pPr marL="533400" indent="-533400"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</a:pPr>
            <a:endParaRPr lang="zh-CN" altLang="en-US" sz="2000" b="0" dirty="0">
              <a:ea typeface="+mn-ea"/>
            </a:endParaRPr>
          </a:p>
          <a:p>
            <a:pPr marL="533400" indent="-533400"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</a:pPr>
            <a:endParaRPr lang="zh-CN" altLang="en-US" sz="2000" b="0" dirty="0">
              <a:ea typeface="+mn-ea"/>
            </a:endParaRPr>
          </a:p>
          <a:p>
            <a:pPr marL="533400" indent="-533400"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</a:pPr>
            <a:endParaRPr lang="zh-CN" altLang="en-US" sz="2000" b="0" dirty="0">
              <a:ea typeface="+mn-ea"/>
            </a:endParaRPr>
          </a:p>
          <a:p>
            <a:pPr marL="533400" indent="-533400"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000" b="0" dirty="0">
                <a:ea typeface="+mn-ea"/>
              </a:rPr>
              <a:t>　　　</a:t>
            </a:r>
          </a:p>
          <a:p>
            <a:pPr marL="533400" indent="-533400"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000" b="0" dirty="0">
                <a:ea typeface="+mn-ea"/>
              </a:rPr>
              <a:t>　　　若该进程执行到</a:t>
            </a:r>
            <a:r>
              <a:rPr lang="en-US" altLang="zh-CN" sz="2000" b="0" dirty="0">
                <a:ea typeface="+mn-ea"/>
              </a:rPr>
              <a:t>260</a:t>
            </a:r>
            <a:r>
              <a:rPr lang="zh-CN" altLang="en-US" sz="2000" b="0" dirty="0">
                <a:ea typeface="+mn-ea"/>
              </a:rPr>
              <a:t>时刻时，要访问逻辑地址为</a:t>
            </a:r>
            <a:r>
              <a:rPr lang="en-US" altLang="zh-CN" sz="2000" b="0" dirty="0">
                <a:ea typeface="+mn-ea"/>
              </a:rPr>
              <a:t>17CAH</a:t>
            </a:r>
            <a:r>
              <a:rPr lang="zh-CN" altLang="en-US" sz="2000" b="0" dirty="0">
                <a:ea typeface="+mn-ea"/>
              </a:rPr>
              <a:t>的数据，请回答</a:t>
            </a:r>
          </a:p>
          <a:p>
            <a:pPr marL="533400" indent="-533400"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000" b="0" dirty="0">
                <a:ea typeface="+mn-ea"/>
              </a:rPr>
              <a:t>　　　</a:t>
            </a:r>
            <a:r>
              <a:rPr lang="en-US" altLang="zh-CN" sz="2000" b="0" dirty="0">
                <a:ea typeface="+mn-ea"/>
              </a:rPr>
              <a:t>(1)</a:t>
            </a:r>
            <a:r>
              <a:rPr lang="zh-CN" altLang="en-US" sz="2000" b="0" dirty="0">
                <a:ea typeface="+mn-ea"/>
              </a:rPr>
              <a:t>该逻辑地址对应的页号是多少？</a:t>
            </a:r>
          </a:p>
          <a:p>
            <a:pPr marL="533400" indent="-533400"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000" b="0" dirty="0">
                <a:ea typeface="+mn-ea"/>
              </a:rPr>
              <a:t>　　　</a:t>
            </a:r>
            <a:r>
              <a:rPr lang="en-US" altLang="zh-CN" sz="2000" b="0" dirty="0">
                <a:ea typeface="+mn-ea"/>
              </a:rPr>
              <a:t>(2)</a:t>
            </a:r>
            <a:r>
              <a:rPr lang="zh-CN" altLang="en-US" sz="2000" b="0" dirty="0">
                <a:ea typeface="+mn-ea"/>
              </a:rPr>
              <a:t>若采用先进先出</a:t>
            </a:r>
            <a:r>
              <a:rPr lang="en-US" altLang="zh-CN" sz="2000" b="0" dirty="0">
                <a:ea typeface="+mn-ea"/>
              </a:rPr>
              <a:t>(FIFO)</a:t>
            </a:r>
            <a:r>
              <a:rPr lang="zh-CN" altLang="en-US" sz="2000" b="0" dirty="0">
                <a:ea typeface="+mn-ea"/>
              </a:rPr>
              <a:t>置换算法，该逻辑地址对应的物理地址是多少？要求给出计算过程。</a:t>
            </a:r>
          </a:p>
          <a:p>
            <a:pPr marL="533400" indent="-533400"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000" b="0" dirty="0">
                <a:ea typeface="+mn-ea"/>
              </a:rPr>
              <a:t>　　　</a:t>
            </a:r>
            <a:r>
              <a:rPr lang="en-US" altLang="zh-CN" sz="2000" b="0" dirty="0">
                <a:ea typeface="+mn-ea"/>
              </a:rPr>
              <a:t>(3)</a:t>
            </a:r>
            <a:r>
              <a:rPr lang="zh-CN" altLang="en-US" sz="2000" b="0" dirty="0">
                <a:ea typeface="+mn-ea"/>
              </a:rPr>
              <a:t>若采用时钟</a:t>
            </a:r>
            <a:r>
              <a:rPr lang="en-US" altLang="zh-CN" sz="2000" b="0" dirty="0">
                <a:ea typeface="+mn-ea"/>
              </a:rPr>
              <a:t>(CLOCK)</a:t>
            </a:r>
            <a:r>
              <a:rPr lang="zh-CN" altLang="en-US" sz="2000" b="0" dirty="0">
                <a:ea typeface="+mn-ea"/>
              </a:rPr>
              <a:t>置换算法，该逻辑地址对应的物理地址是多少？要求给出计算过程（设搜索下一页的指针沿着顺时针方向移动，且当前指向</a:t>
            </a:r>
            <a:r>
              <a:rPr lang="en-US" altLang="zh-CN" sz="2000" b="0" dirty="0">
                <a:ea typeface="+mn-ea"/>
              </a:rPr>
              <a:t>2</a:t>
            </a:r>
            <a:r>
              <a:rPr lang="zh-CN" altLang="en-US" sz="2000" b="0" dirty="0">
                <a:ea typeface="+mn-ea"/>
              </a:rPr>
              <a:t>号页框，如上图所示）</a:t>
            </a:r>
          </a:p>
        </p:txBody>
      </p:sp>
      <p:graphicFrame>
        <p:nvGraphicFramePr>
          <p:cNvPr id="6" name="Group 58">
            <a:extLst>
              <a:ext uri="{FF2B5EF4-FFF2-40B4-BE49-F238E27FC236}">
                <a16:creationId xmlns:a16="http://schemas.microsoft.com/office/drawing/2014/main" id="{11F88A32-2B33-4C7D-A037-B2F89979D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450310"/>
              </p:ext>
            </p:extLst>
          </p:nvPr>
        </p:nvGraphicFramePr>
        <p:xfrm>
          <a:off x="885825" y="2487613"/>
          <a:ext cx="4751388" cy="1382400"/>
        </p:xfrm>
        <a:graphic>
          <a:graphicData uri="http://schemas.openxmlformats.org/drawingml/2006/table">
            <a:tbl>
              <a:tblPr/>
              <a:tblGrid>
                <a:gridCol w="130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9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0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页号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页框号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装入时刻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访问位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230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160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Object 62">
            <a:extLst>
              <a:ext uri="{FF2B5EF4-FFF2-40B4-BE49-F238E27FC236}">
                <a16:creationId xmlns:a16="http://schemas.microsoft.com/office/drawing/2014/main" id="{188DDDF0-B1DC-4634-9D3A-E2B3D16ACC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9877841"/>
              </p:ext>
            </p:extLst>
          </p:nvPr>
        </p:nvGraphicFramePr>
        <p:xfrm>
          <a:off x="6011863" y="2382838"/>
          <a:ext cx="2087562" cy="1392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5" name="Visio" r:id="rId3" imgW="1249286" imgH="832745" progId="Visio.Drawing.11">
                  <p:embed/>
                </p:oleObj>
              </mc:Choice>
              <mc:Fallback>
                <p:oleObj name="Visio" r:id="rId3" imgW="1249286" imgH="832745" progId="Visio.Drawing.11">
                  <p:embed/>
                  <p:pic>
                    <p:nvPicPr>
                      <p:cNvPr id="74963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2382838"/>
                        <a:ext cx="2087562" cy="1392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327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CF42B5F4-2821-43D1-BC8E-EC1D39A8F667}"/>
              </a:ext>
            </a:extLst>
          </p:cNvPr>
          <p:cNvSpPr txBox="1">
            <a:spLocks/>
          </p:cNvSpPr>
          <p:nvPr/>
        </p:nvSpPr>
        <p:spPr>
          <a:xfrm>
            <a:off x="967680" y="129133"/>
            <a:ext cx="7162800" cy="56356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kumimoji="1" lang="en-US" altLang="zh-CN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3.5.4</a:t>
            </a:r>
            <a:r>
              <a:rPr kumimoji="1" lang="zh-CN" altLang="en-US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 驻留集管理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CC87809-FF87-4D10-A021-F6BE9593D6B8}"/>
              </a:ext>
            </a:extLst>
          </p:cNvPr>
          <p:cNvSpPr txBox="1">
            <a:spLocks/>
          </p:cNvSpPr>
          <p:nvPr/>
        </p:nvSpPr>
        <p:spPr bwMode="auto">
          <a:xfrm>
            <a:off x="0" y="940734"/>
            <a:ext cx="8964613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2400" kern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驻留集管理示例示例（续）</a:t>
            </a:r>
          </a:p>
          <a:p>
            <a:pPr marL="533400" indent="-533400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400" b="0" dirty="0">
                <a:ea typeface="+mn-ea"/>
              </a:rPr>
              <a:t>　　</a:t>
            </a:r>
            <a:r>
              <a:rPr lang="en-US" altLang="zh-CN" sz="2400" b="0" dirty="0">
                <a:ea typeface="+mn-ea"/>
              </a:rPr>
              <a:t>(1) 17CAH=(0001 0111 1100 1010)</a:t>
            </a:r>
            <a:r>
              <a:rPr lang="en-US" altLang="zh-CN" sz="2400" b="0" baseline="-25000" dirty="0">
                <a:ea typeface="+mn-ea"/>
              </a:rPr>
              <a:t>2</a:t>
            </a:r>
            <a:r>
              <a:rPr lang="en-US" altLang="zh-CN" sz="2400" b="0" dirty="0">
                <a:ea typeface="+mn-ea"/>
              </a:rPr>
              <a:t>,</a:t>
            </a:r>
            <a:r>
              <a:rPr lang="zh-CN" altLang="en-US" sz="2400" b="0" dirty="0">
                <a:ea typeface="+mn-ea"/>
              </a:rPr>
              <a:t>页面大小为</a:t>
            </a:r>
            <a:r>
              <a:rPr lang="en-US" altLang="zh-CN" sz="2400" b="0" dirty="0">
                <a:ea typeface="+mn-ea"/>
              </a:rPr>
              <a:t>1KB</a:t>
            </a:r>
            <a:r>
              <a:rPr lang="zh-CN" altLang="en-US" sz="2400" b="0" dirty="0">
                <a:ea typeface="+mn-ea"/>
              </a:rPr>
              <a:t>，所以页内偏移量为</a:t>
            </a:r>
            <a:r>
              <a:rPr lang="en-US" altLang="zh-CN" sz="2400" b="0" dirty="0">
                <a:ea typeface="+mn-ea"/>
              </a:rPr>
              <a:t>10</a:t>
            </a:r>
            <a:r>
              <a:rPr lang="zh-CN" altLang="en-US" sz="2400" b="0" dirty="0">
                <a:ea typeface="+mn-ea"/>
              </a:rPr>
              <a:t>位，页号占</a:t>
            </a:r>
            <a:r>
              <a:rPr lang="en-US" altLang="zh-CN" sz="2400" b="0" dirty="0">
                <a:ea typeface="+mn-ea"/>
              </a:rPr>
              <a:t>6</a:t>
            </a:r>
            <a:r>
              <a:rPr lang="zh-CN" altLang="en-US" sz="2400" b="0" dirty="0">
                <a:ea typeface="+mn-ea"/>
              </a:rPr>
              <a:t>位，故对应的页号为</a:t>
            </a:r>
            <a:r>
              <a:rPr lang="en-US" altLang="zh-CN" sz="2400" b="0" dirty="0">
                <a:ea typeface="+mn-ea"/>
              </a:rPr>
              <a:t>5</a:t>
            </a:r>
          </a:p>
          <a:p>
            <a:pPr marL="533400" indent="-533400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b="0" dirty="0">
                <a:ea typeface="+mn-ea"/>
              </a:rPr>
              <a:t>        (2) </a:t>
            </a:r>
            <a:r>
              <a:rPr lang="zh-CN" altLang="en-US" sz="2400" b="0" dirty="0">
                <a:ea typeface="+mn-ea"/>
              </a:rPr>
              <a:t>页面走向为：</a:t>
            </a:r>
            <a:r>
              <a:rPr lang="en-US" altLang="zh-CN" sz="2400" b="0" dirty="0">
                <a:ea typeface="+mn-ea"/>
              </a:rPr>
              <a:t>0, 3, 2, 1, 5</a:t>
            </a:r>
            <a:r>
              <a:rPr lang="zh-CN" altLang="en-US" sz="2400" b="0" dirty="0">
                <a:ea typeface="+mn-ea"/>
              </a:rPr>
              <a:t>。采用</a:t>
            </a:r>
            <a:r>
              <a:rPr lang="en-US" altLang="zh-CN" sz="2400" b="0" dirty="0">
                <a:ea typeface="+mn-ea"/>
              </a:rPr>
              <a:t>FIFO</a:t>
            </a:r>
            <a:r>
              <a:rPr lang="zh-CN" altLang="en-US" sz="2400" b="0" dirty="0">
                <a:ea typeface="+mn-ea"/>
              </a:rPr>
              <a:t>算法时的页面置换情况为：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endParaRPr lang="zh-CN" altLang="en-US" sz="2400" b="0" dirty="0">
              <a:ea typeface="+mn-ea"/>
            </a:endParaRP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endParaRPr lang="zh-CN" altLang="en-US" sz="2400" b="0" dirty="0">
              <a:ea typeface="+mn-ea"/>
            </a:endParaRP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endParaRPr lang="zh-CN" altLang="en-US" sz="2400" b="0" dirty="0">
              <a:ea typeface="+mn-ea"/>
            </a:endParaRP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endParaRPr lang="zh-CN" altLang="en-US" sz="2400" b="0" dirty="0">
              <a:ea typeface="+mn-ea"/>
            </a:endParaRP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endParaRPr lang="zh-CN" altLang="en-US" sz="2400" b="0" dirty="0">
              <a:ea typeface="+mn-ea"/>
            </a:endParaRP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endParaRPr lang="zh-CN" altLang="en-US" sz="2400" b="0" dirty="0">
              <a:ea typeface="+mn-ea"/>
            </a:endParaRP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0" dirty="0">
                <a:ea typeface="+mn-ea"/>
              </a:rPr>
              <a:t>        </a:t>
            </a:r>
            <a:r>
              <a:rPr lang="en-US" altLang="zh-CN" sz="2400" b="0" dirty="0">
                <a:ea typeface="+mn-ea"/>
              </a:rPr>
              <a:t>17CAH</a:t>
            </a:r>
            <a:r>
              <a:rPr lang="zh-CN" altLang="en-US" sz="2400" b="0" dirty="0">
                <a:ea typeface="+mn-ea"/>
              </a:rPr>
              <a:t>在页框</a:t>
            </a:r>
            <a:r>
              <a:rPr lang="en-US" altLang="zh-CN" sz="2400" b="0" dirty="0">
                <a:ea typeface="+mn-ea"/>
              </a:rPr>
              <a:t>7</a:t>
            </a:r>
            <a:r>
              <a:rPr lang="zh-CN" altLang="en-US" sz="2400" b="0" dirty="0">
                <a:ea typeface="+mn-ea"/>
              </a:rPr>
              <a:t>中，故其地址为：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0" dirty="0">
                <a:ea typeface="+mn-ea"/>
              </a:rPr>
              <a:t>　　 </a:t>
            </a:r>
            <a:r>
              <a:rPr lang="en-US" altLang="zh-CN" sz="2400" b="0" dirty="0">
                <a:ea typeface="+mn-ea"/>
              </a:rPr>
              <a:t>(</a:t>
            </a:r>
            <a:r>
              <a:rPr lang="en-US" altLang="zh-CN" sz="2400" b="0" dirty="0">
                <a:solidFill>
                  <a:srgbClr val="FF0000"/>
                </a:solidFill>
                <a:ea typeface="+mn-ea"/>
              </a:rPr>
              <a:t>000111</a:t>
            </a:r>
            <a:r>
              <a:rPr lang="en-US" altLang="zh-CN" sz="2400" b="0" dirty="0">
                <a:ea typeface="+mn-ea"/>
              </a:rPr>
              <a:t> 11 1100 1010)</a:t>
            </a:r>
            <a:r>
              <a:rPr lang="en-US" altLang="zh-CN" sz="2400" b="0" baseline="-25000" dirty="0">
                <a:ea typeface="+mn-ea"/>
              </a:rPr>
              <a:t>2</a:t>
            </a:r>
            <a:r>
              <a:rPr lang="en-US" altLang="zh-CN" sz="2400" b="0" dirty="0">
                <a:ea typeface="+mn-ea"/>
              </a:rPr>
              <a:t>=1FCAH</a:t>
            </a:r>
            <a:r>
              <a:rPr lang="zh-CN" altLang="en-US" sz="2400" b="0" dirty="0">
                <a:ea typeface="+mn-ea"/>
              </a:rPr>
              <a:t>　</a:t>
            </a:r>
          </a:p>
        </p:txBody>
      </p:sp>
      <p:graphicFrame>
        <p:nvGraphicFramePr>
          <p:cNvPr id="9" name="Group 139">
            <a:extLst>
              <a:ext uri="{FF2B5EF4-FFF2-40B4-BE49-F238E27FC236}">
                <a16:creationId xmlns:a16="http://schemas.microsoft.com/office/drawing/2014/main" id="{C379F734-C521-44D7-865B-1C51EC0E12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912455"/>
              </p:ext>
            </p:extLst>
          </p:nvPr>
        </p:nvGraphicFramePr>
        <p:xfrm>
          <a:off x="1042988" y="3185458"/>
          <a:ext cx="6951662" cy="2024640"/>
        </p:xfrm>
        <a:graphic>
          <a:graphicData uri="http://schemas.openxmlformats.org/drawingml/2006/table">
            <a:tbl>
              <a:tblPr/>
              <a:tblGrid>
                <a:gridCol w="130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9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0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01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0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页面走向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页框２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页框４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页框７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页框９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8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缺页否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缺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缺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缺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缺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缺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5953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CF42B5F4-2821-43D1-BC8E-EC1D39A8F667}"/>
              </a:ext>
            </a:extLst>
          </p:cNvPr>
          <p:cNvSpPr txBox="1">
            <a:spLocks/>
          </p:cNvSpPr>
          <p:nvPr/>
        </p:nvSpPr>
        <p:spPr>
          <a:xfrm>
            <a:off x="967680" y="129133"/>
            <a:ext cx="7162800" cy="56356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kumimoji="1" lang="en-US" altLang="zh-CN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3.5.4</a:t>
            </a:r>
            <a:r>
              <a:rPr kumimoji="1" lang="zh-CN" altLang="en-US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 驻留集管理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18A4D0C-F5D8-41A2-9286-BE58C8E6044D}"/>
              </a:ext>
            </a:extLst>
          </p:cNvPr>
          <p:cNvSpPr txBox="1">
            <a:spLocks/>
          </p:cNvSpPr>
          <p:nvPr/>
        </p:nvSpPr>
        <p:spPr bwMode="auto">
          <a:xfrm>
            <a:off x="0" y="981075"/>
            <a:ext cx="8964613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buFont typeface="Wingdings" pitchFamily="2" charset="2"/>
              <a:buChar char="l"/>
            </a:pPr>
            <a:r>
              <a:rPr lang="zh-CN" altLang="en-US" sz="2400" b="0" dirty="0"/>
              <a:t>驻留集管理示例（续）</a:t>
            </a:r>
          </a:p>
          <a:p>
            <a:pPr marL="533400" indent="-533400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sz="2400" b="0" dirty="0">
                <a:ea typeface="+mn-ea"/>
              </a:rPr>
              <a:t>　　</a:t>
            </a:r>
            <a:r>
              <a:rPr lang="en-US" altLang="zh-CN" sz="2400" b="0" dirty="0">
                <a:ea typeface="+mn-ea"/>
              </a:rPr>
              <a:t>(3) </a:t>
            </a:r>
            <a:r>
              <a:rPr lang="zh-CN" altLang="en-US" sz="2400" b="0" dirty="0">
                <a:ea typeface="+mn-ea"/>
              </a:rPr>
              <a:t>根据</a:t>
            </a:r>
            <a:r>
              <a:rPr lang="en-US" altLang="zh-CN" sz="2400" b="0" dirty="0">
                <a:ea typeface="+mn-ea"/>
              </a:rPr>
              <a:t>CLOCK</a:t>
            </a:r>
            <a:r>
              <a:rPr lang="zh-CN" altLang="en-US" sz="2400" b="0" dirty="0">
                <a:ea typeface="+mn-ea"/>
              </a:rPr>
              <a:t>算法，若当前指针所指页框的使用位为</a:t>
            </a:r>
            <a:r>
              <a:rPr lang="en-US" altLang="zh-CN" sz="2400" b="0" dirty="0">
                <a:ea typeface="+mn-ea"/>
              </a:rPr>
              <a:t>0</a:t>
            </a:r>
            <a:r>
              <a:rPr lang="zh-CN" altLang="en-US" sz="2400" b="0" dirty="0">
                <a:ea typeface="+mn-ea"/>
              </a:rPr>
              <a:t>，则替换该页；否则将使用位置</a:t>
            </a:r>
            <a:r>
              <a:rPr lang="en-US" altLang="zh-CN" sz="2400" b="0" dirty="0">
                <a:ea typeface="+mn-ea"/>
              </a:rPr>
              <a:t>0</a:t>
            </a:r>
            <a:r>
              <a:rPr lang="zh-CN" altLang="en-US" sz="2400" b="0" dirty="0">
                <a:ea typeface="+mn-ea"/>
              </a:rPr>
              <a:t>，并将指针指向下一个页框面继续查找。</a:t>
            </a:r>
          </a:p>
          <a:p>
            <a:pPr marL="533400" indent="-533400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sz="2400" b="0" dirty="0">
                <a:ea typeface="+mn-ea"/>
              </a:rPr>
              <a:t>　　　　根据题设和示意图，将从</a:t>
            </a:r>
            <a:r>
              <a:rPr lang="en-US" altLang="zh-CN" sz="2400" b="0" dirty="0">
                <a:ea typeface="+mn-ea"/>
              </a:rPr>
              <a:t>2</a:t>
            </a:r>
            <a:r>
              <a:rPr lang="zh-CN" altLang="en-US" sz="2400" b="0" dirty="0">
                <a:ea typeface="+mn-ea"/>
              </a:rPr>
              <a:t>号页框开始查找，前</a:t>
            </a:r>
            <a:r>
              <a:rPr lang="en-US" altLang="zh-CN" sz="2400" b="0" dirty="0">
                <a:ea typeface="+mn-ea"/>
              </a:rPr>
              <a:t>4</a:t>
            </a:r>
            <a:r>
              <a:rPr lang="zh-CN" altLang="en-US" sz="2400" b="0" dirty="0">
                <a:ea typeface="+mn-ea"/>
              </a:rPr>
              <a:t>次查找页框的顺序为</a:t>
            </a:r>
            <a:r>
              <a:rPr lang="en-US" altLang="zh-CN" sz="2400" b="0" dirty="0">
                <a:ea typeface="+mn-ea"/>
              </a:rPr>
              <a:t>2-&gt;4-&gt;7-&gt;9</a:t>
            </a:r>
            <a:r>
              <a:rPr lang="zh-CN" altLang="en-US" sz="2400" b="0" dirty="0">
                <a:ea typeface="+mn-ea"/>
              </a:rPr>
              <a:t>，并将页框的使用位置</a:t>
            </a:r>
            <a:r>
              <a:rPr lang="en-US" altLang="zh-CN" sz="2400" b="0" dirty="0">
                <a:ea typeface="+mn-ea"/>
              </a:rPr>
              <a:t>0</a:t>
            </a:r>
            <a:r>
              <a:rPr lang="zh-CN" altLang="en-US" sz="2400" b="0" dirty="0">
                <a:ea typeface="+mn-ea"/>
              </a:rPr>
              <a:t>。在第</a:t>
            </a:r>
            <a:r>
              <a:rPr lang="en-US" altLang="zh-CN" sz="2400" b="0" dirty="0">
                <a:ea typeface="+mn-ea"/>
              </a:rPr>
              <a:t>5</a:t>
            </a:r>
            <a:r>
              <a:rPr lang="zh-CN" altLang="en-US" sz="2400" b="0" dirty="0">
                <a:ea typeface="+mn-ea"/>
              </a:rPr>
              <a:t>次查找中，指针指向２号页框，因</a:t>
            </a:r>
            <a:r>
              <a:rPr lang="en-US" altLang="zh-CN" sz="2400" b="0" dirty="0">
                <a:ea typeface="+mn-ea"/>
              </a:rPr>
              <a:t>2</a:t>
            </a:r>
            <a:r>
              <a:rPr lang="zh-CN" altLang="en-US" sz="2400" b="0" dirty="0">
                <a:ea typeface="+mn-ea"/>
              </a:rPr>
              <a:t>号页框的使用位为</a:t>
            </a:r>
            <a:r>
              <a:rPr lang="en-US" altLang="zh-CN" sz="2400" b="0" dirty="0">
                <a:ea typeface="+mn-ea"/>
              </a:rPr>
              <a:t>0</a:t>
            </a:r>
            <a:r>
              <a:rPr lang="zh-CN" altLang="en-US" sz="2400" b="0" dirty="0">
                <a:ea typeface="+mn-ea"/>
              </a:rPr>
              <a:t>，故淘汰</a:t>
            </a:r>
            <a:r>
              <a:rPr lang="en-US" altLang="zh-CN" sz="2400" b="0" dirty="0">
                <a:ea typeface="+mn-ea"/>
              </a:rPr>
              <a:t>2</a:t>
            </a:r>
            <a:r>
              <a:rPr lang="zh-CN" altLang="en-US" sz="2400" b="0" dirty="0">
                <a:ea typeface="+mn-ea"/>
              </a:rPr>
              <a:t>号页框所对应的</a:t>
            </a:r>
            <a:r>
              <a:rPr lang="en-US" altLang="zh-CN" sz="2400" b="0" dirty="0">
                <a:ea typeface="+mn-ea"/>
              </a:rPr>
              <a:t>2</a:t>
            </a:r>
            <a:r>
              <a:rPr lang="zh-CN" altLang="en-US" sz="2400" b="0" dirty="0">
                <a:ea typeface="+mn-ea"/>
              </a:rPr>
              <a:t>号页面，把</a:t>
            </a:r>
            <a:r>
              <a:rPr lang="en-US" altLang="zh-CN" sz="2400" b="0" dirty="0">
                <a:ea typeface="+mn-ea"/>
              </a:rPr>
              <a:t>5</a:t>
            </a:r>
            <a:r>
              <a:rPr lang="zh-CN" altLang="en-US" sz="2400" b="0" dirty="0">
                <a:ea typeface="+mn-ea"/>
              </a:rPr>
              <a:t>号页面装入</a:t>
            </a:r>
            <a:r>
              <a:rPr lang="en-US" altLang="zh-CN" sz="2400" b="0" dirty="0">
                <a:ea typeface="+mn-ea"/>
              </a:rPr>
              <a:t>2</a:t>
            </a:r>
            <a:r>
              <a:rPr lang="zh-CN" altLang="en-US" sz="2400" b="0" dirty="0">
                <a:ea typeface="+mn-ea"/>
              </a:rPr>
              <a:t>号页框中，并将对应的使用位置为</a:t>
            </a:r>
            <a:r>
              <a:rPr lang="en-US" altLang="zh-CN" sz="2400" b="0" dirty="0">
                <a:ea typeface="+mn-ea"/>
              </a:rPr>
              <a:t>1</a:t>
            </a:r>
            <a:r>
              <a:rPr lang="zh-CN" altLang="en-US" sz="2400" b="0" dirty="0">
                <a:ea typeface="+mn-ea"/>
              </a:rPr>
              <a:t>。</a:t>
            </a:r>
          </a:p>
          <a:p>
            <a:pPr marL="533400" indent="-533400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sz="2400" b="0" dirty="0">
                <a:ea typeface="+mn-ea"/>
              </a:rPr>
              <a:t>　　　</a:t>
            </a:r>
            <a:r>
              <a:rPr lang="en-US" altLang="zh-CN" sz="2400" b="0" dirty="0">
                <a:ea typeface="+mn-ea"/>
              </a:rPr>
              <a:t>17ACH</a:t>
            </a:r>
            <a:r>
              <a:rPr lang="zh-CN" altLang="en-US" sz="2400" b="0" dirty="0">
                <a:ea typeface="+mn-ea"/>
              </a:rPr>
              <a:t>在页框</a:t>
            </a:r>
            <a:r>
              <a:rPr lang="en-US" altLang="zh-CN" sz="2400" b="0" dirty="0">
                <a:ea typeface="+mn-ea"/>
              </a:rPr>
              <a:t>2</a:t>
            </a:r>
            <a:r>
              <a:rPr lang="zh-CN" altLang="en-US" sz="2400" b="0" dirty="0">
                <a:ea typeface="+mn-ea"/>
              </a:rPr>
              <a:t>中，故其地址为：</a:t>
            </a:r>
          </a:p>
          <a:p>
            <a:pPr marL="533400" indent="-533400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sz="2400" b="0" dirty="0">
                <a:ea typeface="+mn-ea"/>
              </a:rPr>
              <a:t>　　 　</a:t>
            </a:r>
            <a:r>
              <a:rPr lang="en-US" altLang="zh-CN" sz="2400" b="0" dirty="0">
                <a:ea typeface="+mn-ea"/>
              </a:rPr>
              <a:t>(</a:t>
            </a:r>
            <a:r>
              <a:rPr lang="en-US" altLang="zh-CN" sz="2400" dirty="0">
                <a:solidFill>
                  <a:srgbClr val="FF0000"/>
                </a:solidFill>
                <a:ea typeface="+mn-ea"/>
              </a:rPr>
              <a:t>000010</a:t>
            </a:r>
            <a:r>
              <a:rPr lang="en-US" altLang="zh-CN" sz="2400" b="0" dirty="0">
                <a:ea typeface="+mn-ea"/>
              </a:rPr>
              <a:t> 11 1100 1010)</a:t>
            </a:r>
            <a:r>
              <a:rPr lang="en-US" altLang="zh-CN" sz="2400" b="0" baseline="-25000" dirty="0">
                <a:ea typeface="+mn-ea"/>
              </a:rPr>
              <a:t>2</a:t>
            </a:r>
            <a:r>
              <a:rPr lang="en-US" altLang="zh-CN" sz="2400" b="0" dirty="0">
                <a:ea typeface="+mn-ea"/>
              </a:rPr>
              <a:t>=0BCAH</a:t>
            </a:r>
            <a:r>
              <a:rPr lang="zh-CN" altLang="en-US" sz="2400" b="0" dirty="0">
                <a:ea typeface="+mn-ea"/>
              </a:rPr>
              <a:t>　</a:t>
            </a:r>
          </a:p>
        </p:txBody>
      </p:sp>
    </p:spTree>
    <p:extLst>
      <p:ext uri="{BB962C8B-B14F-4D97-AF65-F5344CB8AC3E}">
        <p14:creationId xmlns:p14="http://schemas.microsoft.com/office/powerpoint/2010/main" val="291369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CF42B5F4-2821-43D1-BC8E-EC1D39A8F667}"/>
              </a:ext>
            </a:extLst>
          </p:cNvPr>
          <p:cNvSpPr txBox="1">
            <a:spLocks/>
          </p:cNvSpPr>
          <p:nvPr/>
        </p:nvSpPr>
        <p:spPr>
          <a:xfrm>
            <a:off x="967680" y="129133"/>
            <a:ext cx="7162800" cy="56356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kumimoji="1" lang="en-US" altLang="zh-CN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3.5.4</a:t>
            </a:r>
            <a:r>
              <a:rPr kumimoji="1" lang="zh-CN" altLang="en-US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 驻留集管理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4B76C44-62AF-4261-8614-DDF0C32EE8C1}"/>
              </a:ext>
            </a:extLst>
          </p:cNvPr>
          <p:cNvSpPr txBox="1">
            <a:spLocks/>
          </p:cNvSpPr>
          <p:nvPr/>
        </p:nvSpPr>
        <p:spPr bwMode="auto">
          <a:xfrm>
            <a:off x="129434" y="1062937"/>
            <a:ext cx="8839202" cy="3579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zh-CN" altLang="en-US" kern="0" dirty="0"/>
              <a:t>工作集</a:t>
            </a:r>
            <a:endParaRPr lang="en-US" altLang="zh-CN" kern="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kern="0" dirty="0"/>
              <a:t>进程在虚拟时间</a:t>
            </a:r>
            <a:r>
              <a:rPr lang="en-US" altLang="zh-CN" sz="2000" kern="0" dirty="0"/>
              <a:t>t</a:t>
            </a:r>
            <a:r>
              <a:rPr lang="zh-CN" altLang="en-US" sz="2000" kern="0" dirty="0"/>
              <a:t>的参数为</a:t>
            </a:r>
            <a:r>
              <a:rPr lang="zh-CN" altLang="zh-CN" sz="2000" dirty="0"/>
              <a:t>Δ</a:t>
            </a:r>
            <a:r>
              <a:rPr lang="zh-CN" altLang="en-US" sz="2000" kern="0" dirty="0"/>
              <a:t>的</a:t>
            </a:r>
            <a:r>
              <a:rPr lang="zh-CN" altLang="en-US" sz="2000" kern="0" dirty="0">
                <a:solidFill>
                  <a:srgbClr val="FF0000"/>
                </a:solidFill>
              </a:rPr>
              <a:t>工作集</a:t>
            </a:r>
            <a:r>
              <a:rPr lang="en-US" altLang="zh-CN" sz="2000" i="1" kern="0" dirty="0">
                <a:solidFill>
                  <a:srgbClr val="FF0000"/>
                </a:solidFill>
              </a:rPr>
              <a:t>W</a:t>
            </a:r>
            <a:r>
              <a:rPr lang="zh-CN" altLang="en-US" sz="2000" kern="0" dirty="0">
                <a:solidFill>
                  <a:srgbClr val="FF0000"/>
                </a:solidFill>
              </a:rPr>
              <a:t>（</a:t>
            </a:r>
            <a:r>
              <a:rPr lang="en-US" altLang="zh-CN" sz="2000" i="1" kern="0" dirty="0">
                <a:solidFill>
                  <a:srgbClr val="FF0000"/>
                </a:solidFill>
              </a:rPr>
              <a:t>t,</a:t>
            </a:r>
            <a:r>
              <a:rPr lang="zh-CN" altLang="zh-CN" sz="2000" i="1" dirty="0">
                <a:solidFill>
                  <a:srgbClr val="FF0000"/>
                </a:solidFill>
              </a:rPr>
              <a:t> </a:t>
            </a:r>
            <a:r>
              <a:rPr lang="zh-CN" altLang="zh-CN" sz="2000" dirty="0">
                <a:solidFill>
                  <a:srgbClr val="FF0000"/>
                </a:solidFill>
              </a:rPr>
              <a:t>Δ</a:t>
            </a:r>
            <a:r>
              <a:rPr lang="zh-CN" altLang="zh-CN" sz="2000" i="1" dirty="0">
                <a:solidFill>
                  <a:srgbClr val="FF0000"/>
                </a:solidFill>
              </a:rPr>
              <a:t> </a:t>
            </a:r>
            <a:r>
              <a:rPr lang="zh-CN" altLang="en-US" sz="2000" kern="0" dirty="0">
                <a:solidFill>
                  <a:srgbClr val="FF0000"/>
                </a:solidFill>
              </a:rPr>
              <a:t>）</a:t>
            </a:r>
            <a:r>
              <a:rPr lang="zh-CN" altLang="en-US" sz="2000" kern="0" dirty="0"/>
              <a:t>，表示该进程在过去的</a:t>
            </a:r>
            <a:r>
              <a:rPr lang="zh-CN" altLang="zh-CN" sz="2000" dirty="0"/>
              <a:t>Δ</a:t>
            </a:r>
            <a:r>
              <a:rPr lang="zh-CN" altLang="en-US" sz="2000" kern="0" dirty="0"/>
              <a:t>个虚拟时间单位被访问到的页集合</a:t>
            </a:r>
            <a:endParaRPr lang="en-US" altLang="zh-CN" sz="2000" kern="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kern="0" dirty="0"/>
              <a:t>用进程访问内存的次数来衡量虚拟时间</a:t>
            </a:r>
            <a:r>
              <a:rPr lang="en-US" altLang="zh-CN" sz="2000" kern="0" dirty="0"/>
              <a:t>t</a:t>
            </a:r>
            <a:r>
              <a:rPr lang="zh-CN" altLang="en-US" sz="2000" kern="0" dirty="0"/>
              <a:t>，例如进程一系列的内存访问为</a:t>
            </a:r>
            <a:r>
              <a:rPr lang="en-US" altLang="zh-CN" sz="2000" kern="0" dirty="0"/>
              <a:t>r(1),r(2),…r(</a:t>
            </a:r>
            <a:r>
              <a:rPr lang="en-US" altLang="zh-CN" sz="2000" kern="0" dirty="0" err="1"/>
              <a:t>i</a:t>
            </a:r>
            <a:r>
              <a:rPr lang="en-US" altLang="zh-CN" sz="2000" kern="0" dirty="0"/>
              <a:t>)</a:t>
            </a:r>
            <a:r>
              <a:rPr lang="zh-CN" altLang="en-US" sz="2000" kern="0" dirty="0"/>
              <a:t>，</a:t>
            </a:r>
            <a:r>
              <a:rPr lang="en-US" altLang="zh-CN" sz="2000" kern="0" dirty="0"/>
              <a:t> r(</a:t>
            </a:r>
            <a:r>
              <a:rPr lang="en-US" altLang="zh-CN" sz="2000" kern="0" dirty="0" err="1"/>
              <a:t>i</a:t>
            </a:r>
            <a:r>
              <a:rPr lang="en-US" altLang="zh-CN" sz="2000" kern="0" dirty="0"/>
              <a:t>)</a:t>
            </a:r>
            <a:r>
              <a:rPr lang="zh-CN" altLang="en-US" sz="2000" kern="0" dirty="0"/>
              <a:t>表示第</a:t>
            </a:r>
            <a:r>
              <a:rPr lang="en-US" altLang="zh-CN" sz="2000" kern="0" dirty="0" err="1"/>
              <a:t>i</a:t>
            </a:r>
            <a:r>
              <a:rPr lang="zh-CN" altLang="en-US" sz="2000" kern="0" dirty="0"/>
              <a:t>次对内存页的访问，对应的虚拟时间为</a:t>
            </a:r>
            <a:r>
              <a:rPr lang="en-US" altLang="zh-CN" sz="2000" kern="0" dirty="0"/>
              <a:t>1,2,…</a:t>
            </a:r>
            <a:r>
              <a:rPr lang="en-US" altLang="zh-CN" sz="2000" kern="0" dirty="0" err="1"/>
              <a:t>i</a:t>
            </a:r>
            <a:r>
              <a:rPr lang="zh-CN" altLang="en-US" sz="2000" kern="0" dirty="0"/>
              <a:t>。</a:t>
            </a:r>
            <a:r>
              <a:rPr lang="zh-CN" altLang="zh-CN" sz="2000" dirty="0"/>
              <a:t> Δ</a:t>
            </a:r>
            <a:r>
              <a:rPr lang="zh-CN" altLang="en-US" sz="2000" dirty="0"/>
              <a:t>为给定的虚拟时间窗口大小，如</a:t>
            </a:r>
            <a:r>
              <a:rPr lang="en-US" altLang="zh-CN" sz="2000" dirty="0"/>
              <a:t>2</a:t>
            </a:r>
            <a:r>
              <a:rPr lang="zh-CN" altLang="en-US" sz="2000" dirty="0"/>
              <a:t>次访问。</a:t>
            </a:r>
            <a:endParaRPr lang="en-US" altLang="zh-CN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kern="0" dirty="0"/>
              <a:t>虚拟时间窗口越大，则工作集越大</a:t>
            </a:r>
            <a:endParaRPr lang="en-US" altLang="zh-CN" sz="2000" kern="0" dirty="0"/>
          </a:p>
          <a:p>
            <a:pPr lvl="1">
              <a:lnSpc>
                <a:spcPct val="150000"/>
              </a:lnSpc>
            </a:pPr>
            <a:endParaRPr lang="en-US" altLang="zh-CN" sz="1800" kern="0" dirty="0"/>
          </a:p>
          <a:p>
            <a:pPr lvl="1">
              <a:lnSpc>
                <a:spcPct val="150000"/>
              </a:lnSpc>
            </a:pPr>
            <a:endParaRPr lang="en-US" altLang="zh-CN" sz="1800" kern="0" dirty="0"/>
          </a:p>
          <a:p>
            <a:pPr lvl="1">
              <a:lnSpc>
                <a:spcPct val="150000"/>
              </a:lnSpc>
            </a:pPr>
            <a:endParaRPr lang="en-US" altLang="zh-CN" sz="1800" kern="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29A8A1F-8990-40D2-A180-3ABAE41EC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089" y="4892878"/>
            <a:ext cx="2950648" cy="48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78331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>
            <a:extLst>
              <a:ext uri="{FF2B5EF4-FFF2-40B4-BE49-F238E27FC236}">
                <a16:creationId xmlns:a16="http://schemas.microsoft.com/office/drawing/2014/main" id="{ACCBFDAE-CFE2-4E7D-B72E-0877C395EED2}"/>
              </a:ext>
            </a:extLst>
          </p:cNvPr>
          <p:cNvSpPr txBox="1">
            <a:spLocks/>
          </p:cNvSpPr>
          <p:nvPr/>
        </p:nvSpPr>
        <p:spPr bwMode="auto">
          <a:xfrm>
            <a:off x="0" y="5791020"/>
            <a:ext cx="9144000" cy="106698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914400" lvl="1" indent="-457200">
              <a:spcAft>
                <a:spcPct val="10000"/>
              </a:spcAft>
              <a:buFont typeface="Wingdings" pitchFamily="2" charset="2"/>
              <a:buNone/>
            </a:pPr>
            <a:endParaRPr kumimoji="0" lang="en-US" altLang="zh-CN" sz="2800" kern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CF42B5F4-2821-43D1-BC8E-EC1D39A8F667}"/>
              </a:ext>
            </a:extLst>
          </p:cNvPr>
          <p:cNvSpPr txBox="1">
            <a:spLocks/>
          </p:cNvSpPr>
          <p:nvPr/>
        </p:nvSpPr>
        <p:spPr>
          <a:xfrm>
            <a:off x="967680" y="129133"/>
            <a:ext cx="7162800" cy="56356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kumimoji="1" lang="en-US" altLang="zh-CN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3.5.4</a:t>
            </a:r>
            <a:r>
              <a:rPr kumimoji="1" lang="zh-CN" altLang="en-US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 驻留集管理</a:t>
            </a:r>
          </a:p>
        </p:txBody>
      </p:sp>
      <p:sp>
        <p:nvSpPr>
          <p:cNvPr id="11" name="文本框 5">
            <a:extLst>
              <a:ext uri="{FF2B5EF4-FFF2-40B4-BE49-F238E27FC236}">
                <a16:creationId xmlns:a16="http://schemas.microsoft.com/office/drawing/2014/main" id="{3229786D-5A3C-44BF-997C-F42B8B0BE726}"/>
              </a:ext>
            </a:extLst>
          </p:cNvPr>
          <p:cNvSpPr txBox="1"/>
          <p:nvPr/>
        </p:nvSpPr>
        <p:spPr>
          <a:xfrm>
            <a:off x="0" y="1023119"/>
            <a:ext cx="9144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tx2"/>
                </a:solidFill>
              </a:rPr>
              <a:t>给定窗口大小的</a:t>
            </a:r>
            <a:r>
              <a:rPr lang="zh-CN" altLang="en-US" sz="2400" kern="0" dirty="0">
                <a:solidFill>
                  <a:srgbClr val="FF0000"/>
                </a:solidFill>
              </a:rPr>
              <a:t>工作集</a:t>
            </a:r>
            <a:r>
              <a:rPr lang="en-US" altLang="zh-CN" sz="2400" i="1" kern="0" dirty="0">
                <a:solidFill>
                  <a:srgbClr val="FF0000"/>
                </a:solidFill>
              </a:rPr>
              <a:t>W</a:t>
            </a:r>
            <a:r>
              <a:rPr lang="zh-CN" altLang="en-US" sz="2400" kern="0" dirty="0">
                <a:solidFill>
                  <a:srgbClr val="FF0000"/>
                </a:solidFill>
              </a:rPr>
              <a:t>（</a:t>
            </a:r>
            <a:r>
              <a:rPr lang="en-US" altLang="zh-CN" sz="2400" i="1" kern="0" dirty="0">
                <a:solidFill>
                  <a:srgbClr val="FF0000"/>
                </a:solidFill>
              </a:rPr>
              <a:t>t,</a:t>
            </a:r>
            <a:r>
              <a:rPr lang="zh-CN" altLang="zh-CN" sz="2400" i="1" dirty="0">
                <a:solidFill>
                  <a:srgbClr val="FF0000"/>
                </a:solidFill>
              </a:rPr>
              <a:t> </a:t>
            </a:r>
            <a:r>
              <a:rPr lang="zh-CN" altLang="zh-CN" sz="2400" dirty="0">
                <a:solidFill>
                  <a:srgbClr val="FF0000"/>
                </a:solidFill>
              </a:rPr>
              <a:t>Δ</a:t>
            </a:r>
            <a:r>
              <a:rPr lang="zh-CN" altLang="zh-CN" sz="2400" i="1" dirty="0">
                <a:solidFill>
                  <a:srgbClr val="FF0000"/>
                </a:solidFill>
              </a:rPr>
              <a:t> </a:t>
            </a:r>
            <a:r>
              <a:rPr lang="zh-CN" altLang="en-US" sz="2400" kern="0" dirty="0">
                <a:solidFill>
                  <a:srgbClr val="FF0000"/>
                </a:solidFill>
              </a:rPr>
              <a:t>）</a:t>
            </a:r>
            <a:r>
              <a:rPr kumimoji="1" lang="zh-CN" altLang="en-US" sz="2400" dirty="0">
                <a:solidFill>
                  <a:schemeClr val="tx2"/>
                </a:solidFill>
              </a:rPr>
              <a:t>示例：</a:t>
            </a:r>
            <a:r>
              <a:rPr lang="zh-CN" altLang="en-US" sz="2000" kern="0" dirty="0"/>
              <a:t>虚拟时间窗口越大，工作集越大</a:t>
            </a:r>
            <a:endParaRPr lang="en-US" altLang="zh-CN" sz="2000" kern="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8FAA514-E152-42EC-B53C-EE58C0FC7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619" y="1527320"/>
            <a:ext cx="6504762" cy="53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694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682D91-4FD7-7543-BB49-FD5A6979F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3.4</a:t>
            </a:r>
            <a:r>
              <a:rPr kumimoji="1" lang="zh-CN" altLang="en-US" dirty="0"/>
              <a:t> 硬件和控制结构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8224AB4-B9F4-3745-9380-F80B2B73172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219200"/>
          <a:ext cx="82296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190622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>
            <a:extLst>
              <a:ext uri="{FF2B5EF4-FFF2-40B4-BE49-F238E27FC236}">
                <a16:creationId xmlns:a16="http://schemas.microsoft.com/office/drawing/2014/main" id="{ACCBFDAE-CFE2-4E7D-B72E-0877C395EED2}"/>
              </a:ext>
            </a:extLst>
          </p:cNvPr>
          <p:cNvSpPr txBox="1">
            <a:spLocks/>
          </p:cNvSpPr>
          <p:nvPr/>
        </p:nvSpPr>
        <p:spPr bwMode="auto">
          <a:xfrm>
            <a:off x="0" y="5791020"/>
            <a:ext cx="9144000" cy="106698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914400" lvl="1" indent="-457200">
              <a:spcAft>
                <a:spcPct val="10000"/>
              </a:spcAft>
              <a:buFont typeface="Wingdings" pitchFamily="2" charset="2"/>
              <a:buNone/>
            </a:pPr>
            <a:endParaRPr kumimoji="0" lang="en-US" altLang="zh-CN" sz="2800" kern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CF42B5F4-2821-43D1-BC8E-EC1D39A8F667}"/>
              </a:ext>
            </a:extLst>
          </p:cNvPr>
          <p:cNvSpPr txBox="1">
            <a:spLocks/>
          </p:cNvSpPr>
          <p:nvPr/>
        </p:nvSpPr>
        <p:spPr>
          <a:xfrm>
            <a:off x="967680" y="129133"/>
            <a:ext cx="7162800" cy="56356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kumimoji="1" lang="en-US" altLang="zh-CN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3.5.4</a:t>
            </a:r>
            <a:r>
              <a:rPr kumimoji="1" lang="zh-CN" altLang="en-US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 驻留集管理</a:t>
            </a:r>
          </a:p>
        </p:txBody>
      </p:sp>
      <p:sp>
        <p:nvSpPr>
          <p:cNvPr id="20" name="文本框 1">
            <a:extLst>
              <a:ext uri="{FF2B5EF4-FFF2-40B4-BE49-F238E27FC236}">
                <a16:creationId xmlns:a16="http://schemas.microsoft.com/office/drawing/2014/main" id="{EC303D45-7D6E-465C-8B02-6836F8AA91C7}"/>
              </a:ext>
            </a:extLst>
          </p:cNvPr>
          <p:cNvSpPr txBox="1"/>
          <p:nvPr/>
        </p:nvSpPr>
        <p:spPr>
          <a:xfrm>
            <a:off x="9524" y="1013827"/>
            <a:ext cx="9143999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/>
              <a:t>对于固定的</a:t>
            </a:r>
            <a:r>
              <a:rPr lang="zh-CN" altLang="zh-CN" sz="2400" dirty="0"/>
              <a:t>Δ </a:t>
            </a:r>
            <a:r>
              <a:rPr kumimoji="1" lang="zh-CN" altLang="en-US" sz="2400" dirty="0"/>
              <a:t>，工作集大小随时间变化的情况：</a:t>
            </a:r>
            <a:endParaRPr kumimoji="1" lang="en-US" altLang="zh-CN" sz="2400" dirty="0"/>
          </a:p>
          <a:p>
            <a:r>
              <a:rPr kumimoji="1" lang="en-US" altLang="zh-CN" sz="2400" dirty="0"/>
              <a:t>	</a:t>
            </a:r>
            <a:r>
              <a:rPr kumimoji="1" lang="zh-CN" altLang="en-US" sz="2400" dirty="0">
                <a:solidFill>
                  <a:schemeClr val="tx2"/>
                </a:solidFill>
              </a:rPr>
              <a:t>稳定阶段和快速变化阶段交替出现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8821C33-6257-44DD-B4D8-5720464DE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666" y="1899090"/>
            <a:ext cx="7266667" cy="4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76551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>
            <a:extLst>
              <a:ext uri="{FF2B5EF4-FFF2-40B4-BE49-F238E27FC236}">
                <a16:creationId xmlns:a16="http://schemas.microsoft.com/office/drawing/2014/main" id="{ACCBFDAE-CFE2-4E7D-B72E-0877C395EED2}"/>
              </a:ext>
            </a:extLst>
          </p:cNvPr>
          <p:cNvSpPr txBox="1">
            <a:spLocks/>
          </p:cNvSpPr>
          <p:nvPr/>
        </p:nvSpPr>
        <p:spPr bwMode="auto">
          <a:xfrm>
            <a:off x="0" y="5791020"/>
            <a:ext cx="9144000" cy="106698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914400" lvl="1" indent="-457200">
              <a:spcAft>
                <a:spcPct val="10000"/>
              </a:spcAft>
              <a:buFont typeface="Wingdings" pitchFamily="2" charset="2"/>
              <a:buNone/>
            </a:pPr>
            <a:endParaRPr kumimoji="0" lang="en-US" altLang="zh-CN" sz="2800" kern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CF42B5F4-2821-43D1-BC8E-EC1D39A8F667}"/>
              </a:ext>
            </a:extLst>
          </p:cNvPr>
          <p:cNvSpPr txBox="1">
            <a:spLocks/>
          </p:cNvSpPr>
          <p:nvPr/>
        </p:nvSpPr>
        <p:spPr>
          <a:xfrm>
            <a:off x="967680" y="129133"/>
            <a:ext cx="7162800" cy="56356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kumimoji="1" lang="en-US" altLang="zh-CN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3.5.4</a:t>
            </a:r>
            <a:r>
              <a:rPr kumimoji="1" lang="zh-CN" altLang="en-US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 驻留集管理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09C293-8AB9-48CC-A10A-236852B58C1E}"/>
              </a:ext>
            </a:extLst>
          </p:cNvPr>
          <p:cNvSpPr txBox="1">
            <a:spLocks/>
          </p:cNvSpPr>
          <p:nvPr/>
        </p:nvSpPr>
        <p:spPr bwMode="auto">
          <a:xfrm>
            <a:off x="19050" y="963054"/>
            <a:ext cx="8342335" cy="2004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20000"/>
              </a:lnSpc>
              <a:buClrTx/>
              <a:buFont typeface="Wingdings" panose="05000000000000000000" pitchFamily="2" charset="2"/>
              <a:buChar char="l"/>
            </a:pPr>
            <a:r>
              <a:rPr lang="zh-CN" altLang="en-US" sz="2400" kern="0" dirty="0">
                <a:latin typeface="+mn-ea"/>
              </a:rPr>
              <a:t>工作集策略</a:t>
            </a:r>
            <a:endParaRPr lang="en-US" altLang="zh-CN" sz="2400" kern="0" dirty="0">
              <a:latin typeface="+mn-ea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kern="0" dirty="0">
                <a:latin typeface="+mn-ea"/>
              </a:rPr>
              <a:t>根据工作集来决定驻留集的大小</a:t>
            </a:r>
            <a:endParaRPr lang="en-US" altLang="zh-CN" kern="0" dirty="0">
              <a:latin typeface="+mn-ea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kern="0" dirty="0">
                <a:latin typeface="+mn-ea"/>
              </a:rPr>
              <a:t>周期性的从驻留集中移去不在工作集中的页（近似</a:t>
            </a:r>
            <a:r>
              <a:rPr lang="en-US" altLang="zh-CN" kern="0" dirty="0">
                <a:latin typeface="+mn-ea"/>
              </a:rPr>
              <a:t>LRU</a:t>
            </a:r>
            <a:r>
              <a:rPr lang="zh-CN" altLang="en-US" kern="0" dirty="0">
                <a:latin typeface="+mn-ea"/>
              </a:rPr>
              <a:t>）</a:t>
            </a:r>
            <a:endParaRPr lang="en-US" altLang="zh-CN" kern="0" dirty="0">
              <a:latin typeface="+mn-ea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kern="0" dirty="0">
                <a:latin typeface="+mn-ea"/>
              </a:rPr>
              <a:t>只有驻留集包含工作集时，才执行进程</a:t>
            </a:r>
            <a:endParaRPr lang="en-US" altLang="zh-CN" kern="0" dirty="0">
              <a:latin typeface="+mn-ea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8F4ACB0-8758-4730-99A2-5C3E7A461644}"/>
              </a:ext>
            </a:extLst>
          </p:cNvPr>
          <p:cNvSpPr txBox="1">
            <a:spLocks/>
          </p:cNvSpPr>
          <p:nvPr/>
        </p:nvSpPr>
        <p:spPr bwMode="auto">
          <a:xfrm>
            <a:off x="19050" y="3222848"/>
            <a:ext cx="4346532" cy="3614911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20000"/>
              </a:lnSpc>
              <a:buClrTx/>
              <a:buFont typeface="Wingdings" panose="05000000000000000000" pitchFamily="2" charset="2"/>
              <a:buChar char="l"/>
            </a:pPr>
            <a:r>
              <a:rPr lang="zh-CN" altLang="en-US" sz="2400" kern="0" dirty="0">
                <a:latin typeface="+mn-ea"/>
              </a:rPr>
              <a:t>工作集策略实际难以应用</a:t>
            </a:r>
            <a:endParaRPr lang="en-US" altLang="zh-CN" sz="2400" kern="0" dirty="0">
              <a:latin typeface="+mn-ea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kern="0" dirty="0">
                <a:latin typeface="+mn-ea"/>
              </a:rPr>
              <a:t>工作集大小随时间变化</a:t>
            </a:r>
            <a:endParaRPr lang="en-US" altLang="zh-CN" kern="0" dirty="0">
              <a:latin typeface="+mn-ea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kern="0" dirty="0">
                <a:latin typeface="+mn-ea"/>
              </a:rPr>
              <a:t>给每个进程测量工作集不现实，</a:t>
            </a:r>
            <a:r>
              <a:rPr lang="zh-CN" altLang="zh-CN" dirty="0">
                <a:latin typeface="+mn-ea"/>
              </a:rPr>
              <a:t>Δ</a:t>
            </a:r>
            <a:r>
              <a:rPr lang="zh-CN" altLang="en-US" dirty="0">
                <a:latin typeface="+mn-ea"/>
              </a:rPr>
              <a:t>最优值未知</a:t>
            </a:r>
            <a:endParaRPr lang="en-US" altLang="zh-CN" dirty="0">
              <a:latin typeface="+mn-ea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F3017BD-9750-4D09-9134-B7ECFEE3B25B}"/>
              </a:ext>
            </a:extLst>
          </p:cNvPr>
          <p:cNvSpPr txBox="1">
            <a:spLocks/>
          </p:cNvSpPr>
          <p:nvPr/>
        </p:nvSpPr>
        <p:spPr bwMode="auto">
          <a:xfrm>
            <a:off x="4515895" y="3221955"/>
            <a:ext cx="4609578" cy="3609801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20000"/>
              </a:lnSpc>
              <a:buClrTx/>
              <a:buFont typeface="Wingdings" panose="05000000000000000000" pitchFamily="2" charset="2"/>
              <a:buChar char="l"/>
            </a:pPr>
            <a:r>
              <a:rPr lang="zh-CN" altLang="en-US" sz="2400" kern="0" dirty="0">
                <a:latin typeface="+mn-ea"/>
              </a:rPr>
              <a:t>近似工作集策略的应用</a:t>
            </a:r>
            <a:r>
              <a:rPr lang="en-US" altLang="zh-CN" sz="2400" kern="0" dirty="0">
                <a:latin typeface="+mn-ea"/>
              </a:rPr>
              <a:t>(</a:t>
            </a:r>
            <a:r>
              <a:rPr lang="zh-CN" altLang="en-US" sz="2400" kern="0" dirty="0">
                <a:latin typeface="+mn-ea"/>
              </a:rPr>
              <a:t>代表性算法</a:t>
            </a:r>
            <a:r>
              <a:rPr lang="en-US" altLang="zh-CN" sz="2400" kern="0" dirty="0">
                <a:latin typeface="+mn-ea"/>
              </a:rPr>
              <a:t>PFF</a:t>
            </a:r>
            <a:r>
              <a:rPr lang="zh-CN" altLang="en-US" sz="2400" kern="0" dirty="0">
                <a:latin typeface="+mn-ea"/>
              </a:rPr>
              <a:t>，</a:t>
            </a:r>
            <a:r>
              <a:rPr lang="en-US" altLang="zh-CN" sz="2400" kern="0" dirty="0">
                <a:latin typeface="+mn-ea"/>
              </a:rPr>
              <a:t>VSWS)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kern="0" dirty="0">
                <a:latin typeface="+mn-ea"/>
              </a:rPr>
              <a:t>用缺页率指导驻留集</a:t>
            </a:r>
            <a:endParaRPr lang="en-US" altLang="zh-CN" kern="0" dirty="0">
              <a:latin typeface="+mn-ea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kern="0" dirty="0">
                <a:latin typeface="+mn-ea"/>
              </a:rPr>
              <a:t>缺页率低于某个阈值，减小驻留集</a:t>
            </a:r>
            <a:endParaRPr lang="en-US" altLang="zh-CN" kern="0" dirty="0">
              <a:latin typeface="+mn-ea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kern="0" dirty="0">
                <a:latin typeface="+mn-ea"/>
              </a:rPr>
              <a:t>缺页率超过某个阈值，增加驻留集</a:t>
            </a:r>
            <a:endParaRPr lang="en-US" altLang="zh-CN" kern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915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CF42B5F4-2821-43D1-BC8E-EC1D39A8F667}"/>
              </a:ext>
            </a:extLst>
          </p:cNvPr>
          <p:cNvSpPr txBox="1">
            <a:spLocks/>
          </p:cNvSpPr>
          <p:nvPr/>
        </p:nvSpPr>
        <p:spPr>
          <a:xfrm>
            <a:off x="967680" y="129133"/>
            <a:ext cx="7162800" cy="56356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kumimoji="1" lang="en-US" altLang="zh-CN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3.5.4</a:t>
            </a:r>
            <a:r>
              <a:rPr kumimoji="1" lang="zh-CN" altLang="en-US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 驻留集管理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8428615-54C6-4FA8-886A-F20D8689C0F6}"/>
              </a:ext>
            </a:extLst>
          </p:cNvPr>
          <p:cNvSpPr txBox="1">
            <a:spLocks/>
          </p:cNvSpPr>
          <p:nvPr/>
        </p:nvSpPr>
        <p:spPr bwMode="auto">
          <a:xfrm>
            <a:off x="0" y="1052513"/>
            <a:ext cx="878522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kern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平均访问时间（有效访问时间）</a:t>
            </a:r>
          </a:p>
          <a:p>
            <a:pPr marL="533400" indent="-533400">
              <a:spcAft>
                <a:spcPct val="10000"/>
              </a:spcAft>
              <a:buFont typeface="Wingdings" pitchFamily="2" charset="2"/>
              <a:buNone/>
            </a:pPr>
            <a:r>
              <a:rPr lang="zh-CN" altLang="en-US" sz="2400" b="0" dirty="0">
                <a:latin typeface="+mn-ea"/>
                <a:ea typeface="+mn-ea"/>
              </a:rPr>
              <a:t>       若缺页率为</a:t>
            </a:r>
            <a:r>
              <a:rPr lang="en-US" altLang="zh-CN" sz="2400" b="0" dirty="0">
                <a:latin typeface="+mn-ea"/>
                <a:ea typeface="+mn-ea"/>
              </a:rPr>
              <a:t>p</a:t>
            </a:r>
            <a:r>
              <a:rPr lang="zh-CN" altLang="en-US" sz="2400" b="0" dirty="0">
                <a:latin typeface="+mn-ea"/>
                <a:ea typeface="+mn-ea"/>
              </a:rPr>
              <a:t>，内存的访问时间为</a:t>
            </a:r>
            <a:r>
              <a:rPr lang="en-US" altLang="zh-CN" sz="2400" b="0" dirty="0">
                <a:latin typeface="+mn-ea"/>
                <a:ea typeface="+mn-ea"/>
              </a:rPr>
              <a:t>ma</a:t>
            </a:r>
            <a:r>
              <a:rPr lang="zh-CN" altLang="en-US" sz="2400" b="0" dirty="0">
                <a:latin typeface="+mn-ea"/>
                <a:ea typeface="+mn-ea"/>
              </a:rPr>
              <a:t>，发生缺页时的访问时间为</a:t>
            </a:r>
            <a:r>
              <a:rPr lang="en-US" altLang="zh-CN" sz="2400" b="0" dirty="0">
                <a:latin typeface="+mn-ea"/>
                <a:ea typeface="+mn-ea"/>
              </a:rPr>
              <a:t>da</a:t>
            </a:r>
            <a:r>
              <a:rPr lang="zh-CN" altLang="en-US" sz="2400" b="0" dirty="0">
                <a:latin typeface="+mn-ea"/>
                <a:ea typeface="+mn-ea"/>
              </a:rPr>
              <a:t>，则平均访问时间为</a:t>
            </a:r>
            <a:r>
              <a:rPr lang="en-US" altLang="zh-CN" sz="2400" b="0" dirty="0">
                <a:latin typeface="+mn-ea"/>
                <a:ea typeface="+mn-ea"/>
              </a:rPr>
              <a:t>(1-p)*</a:t>
            </a:r>
            <a:r>
              <a:rPr lang="en-US" altLang="zh-CN" sz="2400" b="0" dirty="0" err="1">
                <a:latin typeface="+mn-ea"/>
                <a:ea typeface="+mn-ea"/>
              </a:rPr>
              <a:t>ma+p</a:t>
            </a:r>
            <a:r>
              <a:rPr lang="en-US" altLang="zh-CN" sz="2400" b="0" dirty="0">
                <a:latin typeface="+mn-ea"/>
                <a:ea typeface="+mn-ea"/>
              </a:rPr>
              <a:t>*da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kern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有效访问时间的构成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+mn-ea"/>
                <a:ea typeface="+mn-ea"/>
              </a:rPr>
              <a:t>缺页服务时间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+mn-ea"/>
                <a:ea typeface="+mn-ea"/>
              </a:rPr>
              <a:t>进程重新执行时间</a:t>
            </a:r>
            <a:endParaRPr lang="en-US" altLang="zh-CN" dirty="0">
              <a:latin typeface="+mn-ea"/>
              <a:ea typeface="+mn-ea"/>
            </a:endParaRPr>
          </a:p>
          <a:p>
            <a:pPr lvl="1">
              <a:lnSpc>
                <a:spcPct val="120000"/>
              </a:lnSpc>
            </a:pPr>
            <a:r>
              <a:rPr lang="zh-CN" altLang="en-US" b="0" dirty="0">
                <a:latin typeface="+mn-ea"/>
                <a:ea typeface="+mn-ea"/>
              </a:rPr>
              <a:t>页面调入时间</a:t>
            </a:r>
            <a:r>
              <a:rPr lang="en-US" altLang="zh-CN" b="0" dirty="0">
                <a:latin typeface="+mn-ea"/>
                <a:ea typeface="+mn-ea"/>
              </a:rPr>
              <a:t>——20ms</a:t>
            </a:r>
            <a:endParaRPr lang="en-US" altLang="zh-CN" dirty="0">
              <a:latin typeface="+mn-ea"/>
              <a:ea typeface="+mn-ea"/>
            </a:endParaRPr>
          </a:p>
          <a:p>
            <a:pPr marL="1295400" lvl="2" indent="-381000">
              <a:spcAft>
                <a:spcPct val="10000"/>
              </a:spcAft>
              <a:buFont typeface="Wingdings" pitchFamily="2" charset="2"/>
              <a:buNone/>
            </a:pPr>
            <a:r>
              <a:rPr lang="en-US" altLang="zh-CN" sz="2400" b="0" dirty="0">
                <a:latin typeface="+mn-ea"/>
                <a:ea typeface="+mn-ea"/>
              </a:rPr>
              <a:t>      </a:t>
            </a:r>
            <a:r>
              <a:rPr lang="zh-CN" altLang="en-US" sz="2400" b="0" dirty="0">
                <a:latin typeface="+mn-ea"/>
                <a:ea typeface="+mn-ea"/>
              </a:rPr>
              <a:t>寻道时间</a:t>
            </a:r>
            <a:r>
              <a:rPr lang="en-US" altLang="zh-CN" sz="2400" b="0" dirty="0">
                <a:latin typeface="+mn-ea"/>
                <a:ea typeface="+mn-ea"/>
              </a:rPr>
              <a:t>+</a:t>
            </a:r>
            <a:r>
              <a:rPr lang="zh-CN" altLang="en-US" sz="2400" b="0" dirty="0">
                <a:latin typeface="+mn-ea"/>
                <a:ea typeface="+mn-ea"/>
              </a:rPr>
              <a:t>旋转时间</a:t>
            </a:r>
            <a:r>
              <a:rPr lang="en-US" altLang="zh-CN" sz="2400" b="0" dirty="0">
                <a:latin typeface="+mn-ea"/>
                <a:ea typeface="+mn-ea"/>
              </a:rPr>
              <a:t>+</a:t>
            </a:r>
            <a:r>
              <a:rPr lang="zh-CN" altLang="en-US" sz="2400" b="0" dirty="0">
                <a:latin typeface="+mn-ea"/>
                <a:ea typeface="+mn-ea"/>
              </a:rPr>
              <a:t>数据传送时间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kern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由于</a:t>
            </a:r>
            <a:r>
              <a:rPr lang="en-US" altLang="zh-CN" kern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ma</a:t>
            </a:r>
            <a:r>
              <a:rPr lang="zh-CN" altLang="en-US" kern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很小（</a:t>
            </a:r>
            <a:r>
              <a:rPr lang="en-US" altLang="zh-CN" kern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&lt;10ns</a:t>
            </a:r>
            <a:r>
              <a:rPr lang="zh-CN" altLang="en-US" kern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），因此很低的缺页率也会导致很大的平均访问时间。</a:t>
            </a: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F62A9008-D124-4729-9B7D-2BAFD06E9C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3213100"/>
            <a:ext cx="792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1ms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945E0ADE-F070-4B70-9645-546CA0F63700}"/>
              </a:ext>
            </a:extLst>
          </p:cNvPr>
          <p:cNvSpPr>
            <a:spLocks/>
          </p:cNvSpPr>
          <p:nvPr/>
        </p:nvSpPr>
        <p:spPr bwMode="auto">
          <a:xfrm>
            <a:off x="3708400" y="3141663"/>
            <a:ext cx="287338" cy="647700"/>
          </a:xfrm>
          <a:prstGeom prst="rightBrace">
            <a:avLst>
              <a:gd name="adj1" fmla="val 1878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748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CF42B5F4-2821-43D1-BC8E-EC1D39A8F667}"/>
              </a:ext>
            </a:extLst>
          </p:cNvPr>
          <p:cNvSpPr txBox="1">
            <a:spLocks/>
          </p:cNvSpPr>
          <p:nvPr/>
        </p:nvSpPr>
        <p:spPr>
          <a:xfrm>
            <a:off x="967680" y="129133"/>
            <a:ext cx="7162800" cy="56356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kumimoji="1" lang="en-US" altLang="zh-CN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3.5.4</a:t>
            </a:r>
            <a:r>
              <a:rPr kumimoji="1" lang="zh-CN" altLang="en-US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 驻留集管理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3FF337CB-3552-41A0-B992-26C7343E993D}"/>
              </a:ext>
            </a:extLst>
          </p:cNvPr>
          <p:cNvSpPr txBox="1">
            <a:spLocks/>
          </p:cNvSpPr>
          <p:nvPr/>
        </p:nvSpPr>
        <p:spPr bwMode="auto">
          <a:xfrm>
            <a:off x="0" y="1052513"/>
            <a:ext cx="8785225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kern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有效访问时间示例</a:t>
            </a:r>
            <a:r>
              <a:rPr lang="en-US" altLang="zh-CN" kern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1</a:t>
            </a:r>
          </a:p>
          <a:p>
            <a:pPr marL="533400" indent="-533400">
              <a:spcAft>
                <a:spcPct val="10000"/>
              </a:spcAft>
              <a:buFont typeface="Wingdings" pitchFamily="2" charset="2"/>
              <a:buNone/>
            </a:pPr>
            <a:r>
              <a:rPr lang="en-US" altLang="zh-CN" sz="2400" b="0" dirty="0">
                <a:ea typeface="+mn-ea"/>
              </a:rPr>
              <a:t>       </a:t>
            </a:r>
            <a:r>
              <a:rPr lang="zh-CN" altLang="en-US" sz="2400" b="0" dirty="0">
                <a:ea typeface="+mn-ea"/>
              </a:rPr>
              <a:t>假设内存的访问时间为</a:t>
            </a:r>
            <a:r>
              <a:rPr lang="en-US" altLang="zh-CN" sz="2400" b="0" dirty="0">
                <a:ea typeface="+mn-ea"/>
              </a:rPr>
              <a:t>10ns</a:t>
            </a:r>
            <a:r>
              <a:rPr lang="zh-CN" altLang="en-US" sz="2400" b="0" dirty="0">
                <a:ea typeface="+mn-ea"/>
              </a:rPr>
              <a:t>，发生缺页的访问时间为</a:t>
            </a:r>
            <a:r>
              <a:rPr lang="en-US" altLang="zh-CN" sz="2400" b="0" dirty="0">
                <a:ea typeface="+mn-ea"/>
              </a:rPr>
              <a:t>21ms</a:t>
            </a:r>
            <a:r>
              <a:rPr lang="zh-CN" altLang="en-US" sz="2400" b="0" dirty="0">
                <a:ea typeface="+mn-ea"/>
              </a:rPr>
              <a:t>，若因为缺页而出现的性能降低不超过</a:t>
            </a:r>
            <a:r>
              <a:rPr lang="en-US" altLang="zh-CN" sz="2400" b="0" dirty="0">
                <a:ea typeface="+mn-ea"/>
              </a:rPr>
              <a:t>10%</a:t>
            </a:r>
            <a:r>
              <a:rPr lang="zh-CN" altLang="en-US" sz="2400" b="0" dirty="0">
                <a:ea typeface="+mn-ea"/>
              </a:rPr>
              <a:t>，则缺页率的最大数值为多少？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A0FE8A26-6EA4-4D8F-99A7-6FA1500CB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3716338"/>
            <a:ext cx="72009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有效访问时间</a:t>
            </a:r>
            <a:r>
              <a:rPr kumimoji="0"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EAT=(1-p)*0.01+21000*p</a:t>
            </a:r>
            <a:r>
              <a:rPr kumimoji="0"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，单位为</a:t>
            </a:r>
            <a:r>
              <a:rPr kumimoji="0"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us</a:t>
            </a:r>
          </a:p>
          <a:p>
            <a:r>
              <a:rPr kumimoji="0"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</a:p>
          <a:p>
            <a:r>
              <a:rPr kumimoji="0"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EAT&lt;=(1+10%)*0.01</a:t>
            </a:r>
          </a:p>
          <a:p>
            <a:endParaRPr kumimoji="0" lang="en-US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kumimoji="0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p&lt;= 0.000 000 05</a:t>
            </a:r>
          </a:p>
        </p:txBody>
      </p:sp>
    </p:spTree>
    <p:extLst>
      <p:ext uri="{BB962C8B-B14F-4D97-AF65-F5344CB8AC3E}">
        <p14:creationId xmlns:p14="http://schemas.microsoft.com/office/powerpoint/2010/main" val="1037393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EFE5634B-2D7A-40B0-A692-EE5A873954BA}"/>
              </a:ext>
            </a:extLst>
          </p:cNvPr>
          <p:cNvSpPr txBox="1">
            <a:spLocks/>
          </p:cNvSpPr>
          <p:nvPr/>
        </p:nvSpPr>
        <p:spPr bwMode="auto">
          <a:xfrm>
            <a:off x="0" y="5791020"/>
            <a:ext cx="9144000" cy="106698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914400" lvl="1" indent="-457200">
              <a:spcAft>
                <a:spcPct val="10000"/>
              </a:spcAft>
              <a:buFont typeface="Wingdings" pitchFamily="2" charset="2"/>
              <a:buNone/>
            </a:pPr>
            <a:endParaRPr kumimoji="0" lang="en-US" altLang="zh-CN" sz="2800" kern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CF42B5F4-2821-43D1-BC8E-EC1D39A8F667}"/>
              </a:ext>
            </a:extLst>
          </p:cNvPr>
          <p:cNvSpPr txBox="1">
            <a:spLocks/>
          </p:cNvSpPr>
          <p:nvPr/>
        </p:nvSpPr>
        <p:spPr>
          <a:xfrm>
            <a:off x="967680" y="129133"/>
            <a:ext cx="7162800" cy="56356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kumimoji="1" lang="en-US" altLang="zh-CN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3.5.4</a:t>
            </a:r>
            <a:r>
              <a:rPr kumimoji="1" lang="zh-CN" altLang="en-US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 驻留集管理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F673590-9453-476B-8F6A-2A910A9DE1E6}"/>
              </a:ext>
            </a:extLst>
          </p:cNvPr>
          <p:cNvSpPr txBox="1">
            <a:spLocks/>
          </p:cNvSpPr>
          <p:nvPr/>
        </p:nvSpPr>
        <p:spPr bwMode="auto">
          <a:xfrm>
            <a:off x="0" y="998725"/>
            <a:ext cx="8785225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kern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有效访问时间示例</a:t>
            </a:r>
            <a:r>
              <a:rPr lang="en-US" altLang="zh-CN" kern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2</a:t>
            </a:r>
          </a:p>
          <a:p>
            <a:pPr marL="533400" indent="-533400">
              <a:spcBef>
                <a:spcPct val="1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lang="en-US" altLang="zh-CN" sz="2000" b="0" dirty="0">
                <a:ea typeface="+mn-ea"/>
              </a:rPr>
              <a:t>       </a:t>
            </a:r>
            <a:r>
              <a:rPr lang="zh-CN" altLang="en-US" sz="2000" b="0" dirty="0">
                <a:ea typeface="+mn-ea"/>
              </a:rPr>
              <a:t>请求分页管理系统中，假设某进程的页表内容如下：</a:t>
            </a:r>
          </a:p>
          <a:p>
            <a:pPr marL="533400" indent="-533400">
              <a:spcBef>
                <a:spcPct val="10000"/>
              </a:spcBef>
              <a:spcAft>
                <a:spcPct val="10000"/>
              </a:spcAft>
              <a:buFont typeface="Wingdings" pitchFamily="2" charset="2"/>
              <a:buNone/>
            </a:pPr>
            <a:endParaRPr lang="zh-CN" altLang="en-US" sz="2000" b="0" dirty="0">
              <a:ea typeface="+mn-ea"/>
            </a:endParaRPr>
          </a:p>
          <a:p>
            <a:pPr marL="533400" indent="-533400">
              <a:spcBef>
                <a:spcPct val="10000"/>
              </a:spcBef>
              <a:spcAft>
                <a:spcPct val="10000"/>
              </a:spcAft>
              <a:buFont typeface="Wingdings" pitchFamily="2" charset="2"/>
              <a:buNone/>
            </a:pPr>
            <a:endParaRPr lang="zh-CN" altLang="en-US" sz="2000" b="0" dirty="0">
              <a:ea typeface="+mn-ea"/>
            </a:endParaRPr>
          </a:p>
          <a:p>
            <a:pPr marL="533400" indent="-533400">
              <a:spcBef>
                <a:spcPct val="10000"/>
              </a:spcBef>
              <a:spcAft>
                <a:spcPct val="10000"/>
              </a:spcAft>
              <a:buFont typeface="Wingdings" pitchFamily="2" charset="2"/>
              <a:buNone/>
            </a:pPr>
            <a:endParaRPr lang="zh-CN" altLang="en-US" sz="2000" b="0" dirty="0">
              <a:ea typeface="+mn-ea"/>
            </a:endParaRPr>
          </a:p>
          <a:p>
            <a:pPr marL="533400" indent="-533400">
              <a:spcBef>
                <a:spcPct val="10000"/>
              </a:spcBef>
              <a:spcAft>
                <a:spcPct val="10000"/>
              </a:spcAft>
              <a:buFont typeface="Wingdings" pitchFamily="2" charset="2"/>
              <a:buNone/>
            </a:pPr>
            <a:endParaRPr lang="zh-CN" altLang="en-US" sz="2000" b="0" dirty="0">
              <a:ea typeface="+mn-ea"/>
            </a:endParaRPr>
          </a:p>
          <a:p>
            <a:pPr marL="533400" indent="-53340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lang="zh-CN" altLang="en-US" sz="2000" b="0" dirty="0">
                <a:ea typeface="+mn-ea"/>
              </a:rPr>
              <a:t>　　　　页面大小为</a:t>
            </a:r>
            <a:r>
              <a:rPr lang="en-US" altLang="zh-CN" sz="2000" b="0" dirty="0">
                <a:ea typeface="+mn-ea"/>
              </a:rPr>
              <a:t>4KB</a:t>
            </a:r>
            <a:r>
              <a:rPr lang="zh-CN" altLang="en-US" sz="2000" b="0" dirty="0">
                <a:ea typeface="+mn-ea"/>
              </a:rPr>
              <a:t>，一次内存的访问时间是</a:t>
            </a:r>
            <a:r>
              <a:rPr lang="en-US" altLang="zh-CN" sz="2000" b="0" dirty="0">
                <a:ea typeface="+mn-ea"/>
              </a:rPr>
              <a:t>100ns</a:t>
            </a:r>
            <a:r>
              <a:rPr lang="zh-CN" altLang="en-US" sz="2000" b="0" dirty="0">
                <a:ea typeface="+mn-ea"/>
              </a:rPr>
              <a:t>，一次快表</a:t>
            </a:r>
            <a:r>
              <a:rPr lang="en-US" altLang="zh-CN" sz="2000" b="0" dirty="0">
                <a:ea typeface="+mn-ea"/>
              </a:rPr>
              <a:t>(TLB)</a:t>
            </a:r>
            <a:r>
              <a:rPr lang="zh-CN" altLang="en-US" sz="2000" b="0" dirty="0">
                <a:ea typeface="+mn-ea"/>
              </a:rPr>
              <a:t>的访问时间是</a:t>
            </a:r>
            <a:r>
              <a:rPr lang="en-US" altLang="zh-CN" sz="2000" b="0" dirty="0">
                <a:ea typeface="+mn-ea"/>
              </a:rPr>
              <a:t>10ns</a:t>
            </a:r>
            <a:r>
              <a:rPr lang="zh-CN" altLang="en-US" sz="2000" b="0" dirty="0">
                <a:ea typeface="+mn-ea"/>
              </a:rPr>
              <a:t>，处理一次缺页的平均时间为</a:t>
            </a:r>
            <a:r>
              <a:rPr lang="en-US" altLang="zh-CN" sz="2000" b="0" dirty="0">
                <a:ea typeface="+mn-ea"/>
              </a:rPr>
              <a:t>10</a:t>
            </a:r>
            <a:r>
              <a:rPr lang="en-US" altLang="zh-CN" sz="2000" b="0" baseline="30000" dirty="0">
                <a:ea typeface="+mn-ea"/>
              </a:rPr>
              <a:t>8</a:t>
            </a:r>
            <a:r>
              <a:rPr lang="en-US" altLang="zh-CN" sz="2000" b="0" dirty="0">
                <a:ea typeface="+mn-ea"/>
              </a:rPr>
              <a:t>ns(</a:t>
            </a:r>
            <a:r>
              <a:rPr lang="zh-CN" altLang="en-US" sz="2000" b="0" dirty="0">
                <a:ea typeface="+mn-ea"/>
              </a:rPr>
              <a:t>已含更新</a:t>
            </a:r>
            <a:r>
              <a:rPr lang="en-US" altLang="zh-CN" sz="2000" b="0" dirty="0">
                <a:ea typeface="+mn-ea"/>
              </a:rPr>
              <a:t>TLB</a:t>
            </a:r>
            <a:r>
              <a:rPr lang="zh-CN" altLang="en-US" sz="2000" b="0" dirty="0">
                <a:ea typeface="+mn-ea"/>
              </a:rPr>
              <a:t>和页表的时间</a:t>
            </a:r>
            <a:r>
              <a:rPr lang="en-US" altLang="zh-CN" sz="2000" b="0" dirty="0">
                <a:ea typeface="+mn-ea"/>
              </a:rPr>
              <a:t>)</a:t>
            </a:r>
            <a:r>
              <a:rPr lang="zh-CN" altLang="en-US" sz="2000" b="0" dirty="0">
                <a:ea typeface="+mn-ea"/>
              </a:rPr>
              <a:t>，进程的驻留集大小固定为</a:t>
            </a:r>
            <a:r>
              <a:rPr lang="en-US" altLang="zh-CN" sz="2000" b="0" dirty="0">
                <a:ea typeface="+mn-ea"/>
              </a:rPr>
              <a:t>2</a:t>
            </a:r>
            <a:r>
              <a:rPr lang="zh-CN" altLang="en-US" sz="2000" b="0" dirty="0">
                <a:ea typeface="+mn-ea"/>
              </a:rPr>
              <a:t>，采用最近最少使用置换算法</a:t>
            </a:r>
            <a:r>
              <a:rPr lang="en-US" altLang="zh-CN" sz="2000" b="0" dirty="0">
                <a:ea typeface="+mn-ea"/>
              </a:rPr>
              <a:t>(LRU)</a:t>
            </a:r>
            <a:r>
              <a:rPr lang="zh-CN" altLang="en-US" sz="2000" b="0" dirty="0">
                <a:ea typeface="+mn-ea"/>
              </a:rPr>
              <a:t>和局部淘汰策略。假设：①</a:t>
            </a:r>
            <a:r>
              <a:rPr lang="en-US" altLang="zh-CN" sz="2000" b="0" dirty="0">
                <a:ea typeface="+mn-ea"/>
              </a:rPr>
              <a:t>TLB</a:t>
            </a:r>
            <a:r>
              <a:rPr lang="zh-CN" altLang="en-US" sz="2000" b="0" dirty="0">
                <a:ea typeface="+mn-ea"/>
              </a:rPr>
              <a:t>初始为空；②地址转换时先访问</a:t>
            </a:r>
            <a:r>
              <a:rPr lang="en-US" altLang="zh-CN" sz="2000" b="0" dirty="0">
                <a:ea typeface="+mn-ea"/>
              </a:rPr>
              <a:t>TLB</a:t>
            </a:r>
            <a:r>
              <a:rPr lang="zh-CN" altLang="en-US" sz="2000" b="0" dirty="0">
                <a:ea typeface="+mn-ea"/>
              </a:rPr>
              <a:t>，若</a:t>
            </a:r>
            <a:r>
              <a:rPr lang="en-US" altLang="zh-CN" sz="2000" b="0" dirty="0">
                <a:ea typeface="+mn-ea"/>
              </a:rPr>
              <a:t>TLB</a:t>
            </a:r>
            <a:r>
              <a:rPr lang="zh-CN" altLang="en-US" sz="2000" b="0" dirty="0">
                <a:ea typeface="+mn-ea"/>
              </a:rPr>
              <a:t>未命中，再访问页表</a:t>
            </a:r>
            <a:r>
              <a:rPr lang="en-US" altLang="zh-CN" sz="2000" b="0" dirty="0">
                <a:ea typeface="+mn-ea"/>
              </a:rPr>
              <a:t>(</a:t>
            </a:r>
            <a:r>
              <a:rPr lang="zh-CN" altLang="en-US" sz="2000" b="0" dirty="0">
                <a:ea typeface="+mn-ea"/>
              </a:rPr>
              <a:t>忽略访问页表之后的</a:t>
            </a:r>
            <a:r>
              <a:rPr lang="en-US" altLang="zh-CN" sz="2000" b="0" dirty="0">
                <a:ea typeface="+mn-ea"/>
              </a:rPr>
              <a:t>TLB</a:t>
            </a:r>
            <a:r>
              <a:rPr lang="zh-CN" altLang="en-US" sz="2000" b="0" dirty="0">
                <a:ea typeface="+mn-ea"/>
              </a:rPr>
              <a:t>更新时间</a:t>
            </a:r>
            <a:r>
              <a:rPr lang="en-US" altLang="zh-CN" sz="2000" b="0" dirty="0">
                <a:ea typeface="+mn-ea"/>
              </a:rPr>
              <a:t>)</a:t>
            </a:r>
            <a:r>
              <a:rPr lang="zh-CN" altLang="en-US" sz="2000" b="0" dirty="0">
                <a:ea typeface="+mn-ea"/>
              </a:rPr>
              <a:t>；③有效位为</a:t>
            </a:r>
            <a:r>
              <a:rPr lang="en-US" altLang="zh-CN" sz="2000" b="0" dirty="0">
                <a:ea typeface="+mn-ea"/>
              </a:rPr>
              <a:t>0</a:t>
            </a:r>
            <a:r>
              <a:rPr lang="zh-CN" altLang="en-US" sz="2000" b="0" dirty="0">
                <a:ea typeface="+mn-ea"/>
              </a:rPr>
              <a:t>表示页面不在内存，产生缺页中断，缺页中断处理后，返回到产生缺页中断的指令处重新执行。设有虚地址访问序列</a:t>
            </a:r>
            <a:r>
              <a:rPr lang="en-US" altLang="zh-CN" sz="2000" b="0" dirty="0">
                <a:ea typeface="+mn-ea"/>
              </a:rPr>
              <a:t>2362H</a:t>
            </a:r>
            <a:r>
              <a:rPr lang="zh-CN" altLang="en-US" sz="2000" b="0" dirty="0">
                <a:ea typeface="+mn-ea"/>
              </a:rPr>
              <a:t>、</a:t>
            </a:r>
            <a:r>
              <a:rPr lang="en-US" altLang="zh-CN" sz="2000" b="0" dirty="0">
                <a:ea typeface="+mn-ea"/>
              </a:rPr>
              <a:t>1565H </a:t>
            </a:r>
            <a:r>
              <a:rPr lang="zh-CN" altLang="en-US" sz="2000" b="0" dirty="0">
                <a:ea typeface="+mn-ea"/>
              </a:rPr>
              <a:t>、</a:t>
            </a:r>
            <a:r>
              <a:rPr lang="en-US" altLang="zh-CN" sz="2000" b="0" dirty="0">
                <a:ea typeface="+mn-ea"/>
              </a:rPr>
              <a:t>25A5H</a:t>
            </a:r>
          </a:p>
          <a:p>
            <a:pPr marL="533400" indent="-53340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lang="zh-CN" altLang="en-US" sz="2000" b="0" dirty="0">
                <a:ea typeface="+mn-ea"/>
              </a:rPr>
              <a:t>　　　　</a:t>
            </a:r>
            <a:r>
              <a:rPr lang="en-US" altLang="zh-CN" sz="2000" b="0" dirty="0">
                <a:ea typeface="+mn-ea"/>
              </a:rPr>
              <a:t>(1)</a:t>
            </a:r>
            <a:r>
              <a:rPr lang="zh-CN" altLang="en-US" sz="2000" b="0" dirty="0">
                <a:ea typeface="+mn-ea"/>
              </a:rPr>
              <a:t>依次访问上述三个虚地址，各需要多少时间？</a:t>
            </a:r>
          </a:p>
          <a:p>
            <a:pPr marL="533400" indent="-53340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lang="zh-CN" altLang="en-US" sz="2000" b="0" dirty="0">
                <a:ea typeface="+mn-ea"/>
              </a:rPr>
              <a:t>　　　　</a:t>
            </a:r>
            <a:r>
              <a:rPr lang="en-US" altLang="zh-CN" sz="2000" b="0" dirty="0">
                <a:ea typeface="+mn-ea"/>
              </a:rPr>
              <a:t>(2)</a:t>
            </a:r>
            <a:r>
              <a:rPr lang="zh-CN" altLang="en-US" sz="2000" b="0" dirty="0">
                <a:ea typeface="+mn-ea"/>
              </a:rPr>
              <a:t>基于上述访问序列，虚地址</a:t>
            </a:r>
            <a:r>
              <a:rPr lang="en-US" altLang="zh-CN" sz="2000" b="0" dirty="0">
                <a:ea typeface="+mn-ea"/>
              </a:rPr>
              <a:t>1565H</a:t>
            </a:r>
            <a:r>
              <a:rPr lang="zh-CN" altLang="en-US" sz="2000" b="0" dirty="0">
                <a:ea typeface="+mn-ea"/>
              </a:rPr>
              <a:t>的物理地址是多少？</a:t>
            </a:r>
          </a:p>
        </p:txBody>
      </p:sp>
      <p:graphicFrame>
        <p:nvGraphicFramePr>
          <p:cNvPr id="7" name="Group 111">
            <a:extLst>
              <a:ext uri="{FF2B5EF4-FFF2-40B4-BE49-F238E27FC236}">
                <a16:creationId xmlns:a16="http://schemas.microsoft.com/office/drawing/2014/main" id="{52738133-A744-4405-B06A-74A8B5BDF0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319520"/>
              </p:ext>
            </p:extLst>
          </p:nvPr>
        </p:nvGraphicFramePr>
        <p:xfrm>
          <a:off x="2411413" y="1989138"/>
          <a:ext cx="3651250" cy="1227840"/>
        </p:xfrm>
        <a:graphic>
          <a:graphicData uri="http://schemas.openxmlformats.org/drawingml/2006/table">
            <a:tbl>
              <a:tblPr/>
              <a:tblGrid>
                <a:gridCol w="130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9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页号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页框号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有效位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101H 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254H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3830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CF42B5F4-2821-43D1-BC8E-EC1D39A8F667}"/>
              </a:ext>
            </a:extLst>
          </p:cNvPr>
          <p:cNvSpPr txBox="1">
            <a:spLocks/>
          </p:cNvSpPr>
          <p:nvPr/>
        </p:nvSpPr>
        <p:spPr>
          <a:xfrm>
            <a:off x="967680" y="129133"/>
            <a:ext cx="7162800" cy="56356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kumimoji="1" lang="en-US" altLang="zh-CN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3.5.4</a:t>
            </a:r>
            <a:r>
              <a:rPr kumimoji="1" lang="zh-CN" altLang="en-US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 驻留集管理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A4E66998-1937-421F-AD7C-CAEA04B8DE1A}"/>
              </a:ext>
            </a:extLst>
          </p:cNvPr>
          <p:cNvSpPr txBox="1">
            <a:spLocks/>
          </p:cNvSpPr>
          <p:nvPr/>
        </p:nvSpPr>
        <p:spPr bwMode="auto">
          <a:xfrm>
            <a:off x="0" y="1052513"/>
            <a:ext cx="8785225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kern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有效访问时间示例</a:t>
            </a:r>
            <a:r>
              <a:rPr lang="en-US" altLang="zh-CN" kern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kern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（续）</a:t>
            </a:r>
          </a:p>
          <a:p>
            <a:pPr marL="533400" indent="-533400">
              <a:spcBef>
                <a:spcPct val="1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lang="zh-CN" altLang="en-US" sz="2400" b="0" dirty="0">
                <a:ea typeface="+mn-ea"/>
              </a:rPr>
              <a:t>　　　 页面大小</a:t>
            </a:r>
            <a:r>
              <a:rPr lang="en-US" altLang="zh-CN" sz="2400" b="0" dirty="0">
                <a:ea typeface="+mn-ea"/>
              </a:rPr>
              <a:t>L=4K=1000H</a:t>
            </a:r>
            <a:r>
              <a:rPr lang="zh-CN" altLang="en-US" sz="2400" b="0" dirty="0">
                <a:ea typeface="+mn-ea"/>
              </a:rPr>
              <a:t>个字节</a:t>
            </a:r>
          </a:p>
          <a:p>
            <a:pPr marL="533400" indent="-533400">
              <a:spcBef>
                <a:spcPct val="1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lang="zh-CN" altLang="en-US" sz="2400" b="0" dirty="0">
                <a:ea typeface="+mn-ea"/>
              </a:rPr>
              <a:t>       虚地址</a:t>
            </a:r>
            <a:r>
              <a:rPr lang="en-US" altLang="zh-CN" sz="2400" b="0" dirty="0">
                <a:ea typeface="+mn-ea"/>
              </a:rPr>
              <a:t>A1=2362H</a:t>
            </a:r>
            <a:r>
              <a:rPr lang="zh-CN" altLang="en-US" sz="2400" b="0" dirty="0">
                <a:ea typeface="+mn-ea"/>
              </a:rPr>
              <a:t>的页号为</a:t>
            </a:r>
            <a:r>
              <a:rPr lang="en-US" altLang="zh-CN" sz="2400" b="0" dirty="0">
                <a:ea typeface="+mn-ea"/>
              </a:rPr>
              <a:t>:</a:t>
            </a:r>
            <a:r>
              <a:rPr lang="en-US" altLang="zh-CN" sz="2400" b="0" dirty="0">
                <a:ea typeface="+mn-ea"/>
                <a:sym typeface="Wingdings" pitchFamily="2" charset="2"/>
              </a:rPr>
              <a:t>(</a:t>
            </a:r>
            <a:r>
              <a:rPr lang="en-US" altLang="zh-CN" sz="2400" b="0" dirty="0">
                <a:ea typeface="+mn-ea"/>
              </a:rPr>
              <a:t>int)(2362H/1000H)=2</a:t>
            </a:r>
          </a:p>
          <a:p>
            <a:pPr marL="533400" indent="-533400">
              <a:spcBef>
                <a:spcPct val="1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lang="en-US" altLang="zh-CN" sz="2400" b="0" dirty="0">
                <a:ea typeface="+mn-ea"/>
              </a:rPr>
              <a:t>       </a:t>
            </a:r>
            <a:r>
              <a:rPr lang="zh-CN" altLang="en-US" sz="2400" b="0" dirty="0">
                <a:ea typeface="+mn-ea"/>
              </a:rPr>
              <a:t>虚地址</a:t>
            </a:r>
            <a:r>
              <a:rPr lang="en-US" altLang="zh-CN" sz="2400" b="0" dirty="0">
                <a:ea typeface="+mn-ea"/>
              </a:rPr>
              <a:t>A2=1565H</a:t>
            </a:r>
            <a:r>
              <a:rPr lang="zh-CN" altLang="en-US" sz="2400" b="0" dirty="0">
                <a:ea typeface="+mn-ea"/>
              </a:rPr>
              <a:t>的页号为</a:t>
            </a:r>
            <a:r>
              <a:rPr lang="en-US" altLang="zh-CN" sz="2400" b="0" dirty="0">
                <a:ea typeface="+mn-ea"/>
              </a:rPr>
              <a:t>:</a:t>
            </a:r>
            <a:r>
              <a:rPr lang="en-US" altLang="zh-CN" sz="2400" b="0" dirty="0">
                <a:ea typeface="+mn-ea"/>
                <a:sym typeface="Wingdings" pitchFamily="2" charset="2"/>
              </a:rPr>
              <a:t>(</a:t>
            </a:r>
            <a:r>
              <a:rPr lang="en-US" altLang="zh-CN" sz="2400" b="0" dirty="0">
                <a:ea typeface="+mn-ea"/>
              </a:rPr>
              <a:t>int)(1565H/1000H)=1</a:t>
            </a:r>
          </a:p>
          <a:p>
            <a:pPr marL="533400" indent="-533400">
              <a:spcBef>
                <a:spcPct val="1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lang="en-US" altLang="zh-CN" sz="2400" b="0" dirty="0">
                <a:ea typeface="+mn-ea"/>
              </a:rPr>
              <a:t>       </a:t>
            </a:r>
            <a:r>
              <a:rPr lang="zh-CN" altLang="en-US" sz="2400" b="0" dirty="0">
                <a:ea typeface="+mn-ea"/>
              </a:rPr>
              <a:t>虚地址</a:t>
            </a:r>
            <a:r>
              <a:rPr lang="en-US" altLang="zh-CN" sz="2400" b="0" dirty="0">
                <a:ea typeface="+mn-ea"/>
              </a:rPr>
              <a:t>A3=25A5H</a:t>
            </a:r>
            <a:r>
              <a:rPr lang="zh-CN" altLang="en-US" sz="2400" b="0" dirty="0">
                <a:ea typeface="+mn-ea"/>
              </a:rPr>
              <a:t>的页号为</a:t>
            </a:r>
            <a:r>
              <a:rPr lang="en-US" altLang="zh-CN" sz="2400" b="0" dirty="0">
                <a:ea typeface="+mn-ea"/>
              </a:rPr>
              <a:t>:</a:t>
            </a:r>
            <a:r>
              <a:rPr lang="en-US" altLang="zh-CN" sz="2400" b="0" dirty="0">
                <a:ea typeface="+mn-ea"/>
                <a:sym typeface="Wingdings" pitchFamily="2" charset="2"/>
              </a:rPr>
              <a:t>(</a:t>
            </a:r>
            <a:r>
              <a:rPr lang="en-US" altLang="zh-CN" sz="2400" b="0" dirty="0">
                <a:ea typeface="+mn-ea"/>
              </a:rPr>
              <a:t>int)(25A5H/1000H)=2</a:t>
            </a:r>
          </a:p>
          <a:p>
            <a:pPr marL="533400" indent="-533400">
              <a:spcBef>
                <a:spcPct val="1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lang="en-US" altLang="zh-CN" sz="2400" b="0" dirty="0">
                <a:ea typeface="+mn-ea"/>
              </a:rPr>
              <a:t>             </a:t>
            </a:r>
            <a:r>
              <a:rPr lang="zh-CN" altLang="en-US" sz="2400" b="0" dirty="0">
                <a:ea typeface="+mn-ea"/>
              </a:rPr>
              <a:t>页面置换情况：</a:t>
            </a:r>
          </a:p>
        </p:txBody>
      </p:sp>
      <p:graphicFrame>
        <p:nvGraphicFramePr>
          <p:cNvPr id="10" name="Group 154">
            <a:extLst>
              <a:ext uri="{FF2B5EF4-FFF2-40B4-BE49-F238E27FC236}">
                <a16:creationId xmlns:a16="http://schemas.microsoft.com/office/drawing/2014/main" id="{AE122EB3-E236-4465-880D-9BB4661F44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785491"/>
              </p:ext>
            </p:extLst>
          </p:nvPr>
        </p:nvGraphicFramePr>
        <p:xfrm>
          <a:off x="971550" y="3789363"/>
          <a:ext cx="7632700" cy="2081280"/>
        </p:xfrm>
        <a:graphic>
          <a:graphicData uri="http://schemas.openxmlformats.org/drawingml/2006/table">
            <a:tbl>
              <a:tblPr/>
              <a:tblGrid>
                <a:gridCol w="2060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2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页面走向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页框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101H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１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１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页框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254H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２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２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２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说明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页面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在内存中，不会产生缺页中断，需将页表项放入快表中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页面１在不内存中，产生缺页中断，调入后将页表项放入快表中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页面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在内存中，不会产生缺页中断，此时页面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的页表项已在快表中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008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CF42B5F4-2821-43D1-BC8E-EC1D39A8F667}"/>
              </a:ext>
            </a:extLst>
          </p:cNvPr>
          <p:cNvSpPr txBox="1">
            <a:spLocks/>
          </p:cNvSpPr>
          <p:nvPr/>
        </p:nvSpPr>
        <p:spPr>
          <a:xfrm>
            <a:off x="967680" y="129133"/>
            <a:ext cx="7162800" cy="56356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kumimoji="1" lang="en-US" altLang="zh-CN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3.5.4</a:t>
            </a:r>
            <a:r>
              <a:rPr kumimoji="1" lang="zh-CN" altLang="en-US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 驻留集管理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A1AA4A87-6520-4FB1-B8A2-CA2310DC4D2B}"/>
              </a:ext>
            </a:extLst>
          </p:cNvPr>
          <p:cNvSpPr txBox="1">
            <a:spLocks/>
          </p:cNvSpPr>
          <p:nvPr/>
        </p:nvSpPr>
        <p:spPr bwMode="auto">
          <a:xfrm>
            <a:off x="0" y="1052513"/>
            <a:ext cx="8785225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kern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有效访问时间示例</a:t>
            </a:r>
            <a:r>
              <a:rPr lang="en-US" altLang="zh-CN" kern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kern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（续）</a:t>
            </a:r>
          </a:p>
          <a:p>
            <a:pPr marL="533400" indent="-533400">
              <a:lnSpc>
                <a:spcPct val="125000"/>
              </a:lnSpc>
              <a:spcAft>
                <a:spcPct val="10000"/>
              </a:spcAft>
              <a:buFont typeface="Wingdings" pitchFamily="2" charset="2"/>
              <a:buNone/>
            </a:pPr>
            <a:r>
              <a:rPr lang="zh-CN" altLang="en-US" sz="2400" b="0" dirty="0">
                <a:ea typeface="+mn-ea"/>
              </a:rPr>
              <a:t>　　　 </a:t>
            </a:r>
            <a:r>
              <a:rPr lang="en-US" altLang="zh-CN" sz="2400" b="0" dirty="0">
                <a:ea typeface="+mn-ea"/>
              </a:rPr>
              <a:t>(1)</a:t>
            </a:r>
            <a:r>
              <a:rPr lang="zh-CN" altLang="en-US" sz="2400" b="0" dirty="0">
                <a:ea typeface="+mn-ea"/>
              </a:rPr>
              <a:t>虚地址</a:t>
            </a:r>
            <a:r>
              <a:rPr lang="en-US" altLang="zh-CN" sz="2400" b="0" dirty="0">
                <a:ea typeface="+mn-ea"/>
              </a:rPr>
              <a:t>A1</a:t>
            </a:r>
            <a:r>
              <a:rPr lang="zh-CN" altLang="en-US" sz="2400" b="0" dirty="0">
                <a:ea typeface="+mn-ea"/>
              </a:rPr>
              <a:t>的访问时间＝访问</a:t>
            </a:r>
            <a:r>
              <a:rPr lang="en-US" altLang="zh-CN" sz="2400" b="0" dirty="0">
                <a:ea typeface="+mn-ea"/>
              </a:rPr>
              <a:t>TLB</a:t>
            </a:r>
            <a:r>
              <a:rPr lang="zh-CN" altLang="en-US" sz="2400" b="0" dirty="0">
                <a:ea typeface="+mn-ea"/>
              </a:rPr>
              <a:t>的时间＋访问页表时间＋访问内存单元的时间＝</a:t>
            </a:r>
            <a:r>
              <a:rPr lang="en-US" altLang="zh-CN" sz="2400" b="0" dirty="0">
                <a:ea typeface="+mn-ea"/>
              </a:rPr>
              <a:t>10ns+100ns+100ns=210ns</a:t>
            </a:r>
          </a:p>
          <a:p>
            <a:pPr marL="533400" indent="-533400">
              <a:lnSpc>
                <a:spcPct val="125000"/>
              </a:lnSpc>
              <a:spcAft>
                <a:spcPct val="10000"/>
              </a:spcAft>
              <a:buFont typeface="Wingdings" pitchFamily="2" charset="2"/>
              <a:buNone/>
            </a:pPr>
            <a:r>
              <a:rPr lang="en-US" altLang="zh-CN" sz="2400" b="0" dirty="0">
                <a:ea typeface="+mn-ea"/>
              </a:rPr>
              <a:t>       </a:t>
            </a:r>
            <a:r>
              <a:rPr lang="zh-CN" altLang="en-US" sz="2400" b="0" dirty="0">
                <a:ea typeface="+mn-ea"/>
              </a:rPr>
              <a:t>虚地址</a:t>
            </a:r>
            <a:r>
              <a:rPr lang="en-US" altLang="zh-CN" sz="2400" b="0" dirty="0">
                <a:ea typeface="+mn-ea"/>
              </a:rPr>
              <a:t>A2</a:t>
            </a:r>
            <a:r>
              <a:rPr lang="zh-CN" altLang="en-US" sz="2400" b="0" dirty="0">
                <a:ea typeface="+mn-ea"/>
              </a:rPr>
              <a:t>的访问时间＝访问</a:t>
            </a:r>
            <a:r>
              <a:rPr lang="en-US" altLang="zh-CN" sz="2400" b="0" dirty="0">
                <a:ea typeface="+mn-ea"/>
              </a:rPr>
              <a:t>TLB</a:t>
            </a:r>
            <a:r>
              <a:rPr lang="zh-CN" altLang="en-US" sz="2400" b="0" dirty="0">
                <a:ea typeface="+mn-ea"/>
              </a:rPr>
              <a:t>的时间＋访问页表时间＋调页时间</a:t>
            </a:r>
            <a:r>
              <a:rPr lang="en-US" altLang="zh-CN" sz="2400" b="0" dirty="0">
                <a:ea typeface="+mn-ea"/>
              </a:rPr>
              <a:t>+</a:t>
            </a:r>
            <a:r>
              <a:rPr lang="zh-CN" altLang="en-US" sz="2400" dirty="0">
                <a:solidFill>
                  <a:srgbClr val="FF0000"/>
                </a:solidFill>
                <a:ea typeface="+mn-ea"/>
              </a:rPr>
              <a:t>访问</a:t>
            </a:r>
            <a:r>
              <a:rPr lang="en-US" altLang="zh-CN" sz="2400" dirty="0">
                <a:solidFill>
                  <a:srgbClr val="FF0000"/>
                </a:solidFill>
                <a:ea typeface="+mn-ea"/>
              </a:rPr>
              <a:t>TLB</a:t>
            </a:r>
            <a:r>
              <a:rPr lang="zh-CN" altLang="en-US" sz="2400" dirty="0">
                <a:solidFill>
                  <a:srgbClr val="FF0000"/>
                </a:solidFill>
                <a:ea typeface="+mn-ea"/>
              </a:rPr>
              <a:t>的时间</a:t>
            </a:r>
            <a:r>
              <a:rPr lang="zh-CN" altLang="en-US" sz="2400" b="0" dirty="0">
                <a:ea typeface="+mn-ea"/>
              </a:rPr>
              <a:t>＋访问内存单元的时间＝</a:t>
            </a:r>
            <a:r>
              <a:rPr lang="en-US" altLang="zh-CN" sz="2400" b="0" dirty="0">
                <a:ea typeface="+mn-ea"/>
              </a:rPr>
              <a:t>10ns+100ns+100000000+10ns+100ns=100000220ns</a:t>
            </a:r>
          </a:p>
          <a:p>
            <a:pPr marL="533400" indent="-533400">
              <a:lnSpc>
                <a:spcPct val="125000"/>
              </a:lnSpc>
              <a:spcAft>
                <a:spcPct val="10000"/>
              </a:spcAft>
              <a:buFont typeface="Wingdings" pitchFamily="2" charset="2"/>
              <a:buNone/>
            </a:pPr>
            <a:r>
              <a:rPr lang="en-US" altLang="zh-CN" sz="2400" b="0" dirty="0">
                <a:ea typeface="+mn-ea"/>
              </a:rPr>
              <a:t>       </a:t>
            </a:r>
            <a:r>
              <a:rPr lang="zh-CN" altLang="en-US" sz="2400" b="0" dirty="0">
                <a:ea typeface="+mn-ea"/>
              </a:rPr>
              <a:t>虚地址</a:t>
            </a:r>
            <a:r>
              <a:rPr lang="en-US" altLang="zh-CN" sz="2400" b="0" dirty="0">
                <a:ea typeface="+mn-ea"/>
              </a:rPr>
              <a:t>A3</a:t>
            </a:r>
            <a:r>
              <a:rPr lang="zh-CN" altLang="en-US" sz="2400" b="0" dirty="0">
                <a:ea typeface="+mn-ea"/>
              </a:rPr>
              <a:t>的访问时间＝访问</a:t>
            </a:r>
            <a:r>
              <a:rPr lang="en-US" altLang="zh-CN" sz="2400" b="0" dirty="0">
                <a:ea typeface="+mn-ea"/>
              </a:rPr>
              <a:t>TLB</a:t>
            </a:r>
            <a:r>
              <a:rPr lang="zh-CN" altLang="en-US" sz="2400" b="0" dirty="0">
                <a:ea typeface="+mn-ea"/>
              </a:rPr>
              <a:t>的时间＋访问内存单元的时间＝</a:t>
            </a:r>
            <a:r>
              <a:rPr lang="en-US" altLang="zh-CN" sz="2400" b="0" dirty="0">
                <a:ea typeface="+mn-ea"/>
              </a:rPr>
              <a:t>10ns+100ns=110ns</a:t>
            </a:r>
          </a:p>
          <a:p>
            <a:pPr marL="533400" indent="-533400">
              <a:lnSpc>
                <a:spcPct val="125000"/>
              </a:lnSpc>
              <a:spcAft>
                <a:spcPct val="10000"/>
              </a:spcAft>
              <a:buFont typeface="Wingdings" pitchFamily="2" charset="2"/>
              <a:buNone/>
            </a:pPr>
            <a:r>
              <a:rPr lang="en-US" altLang="zh-CN" sz="2400" b="0" dirty="0">
                <a:ea typeface="+mn-ea"/>
              </a:rPr>
              <a:t>       1565H</a:t>
            </a:r>
            <a:r>
              <a:rPr lang="zh-CN" altLang="en-US" sz="2400" b="0" dirty="0">
                <a:ea typeface="+mn-ea"/>
              </a:rPr>
              <a:t>的页号为</a:t>
            </a:r>
            <a:r>
              <a:rPr lang="en-US" altLang="zh-CN" sz="2400" b="0" dirty="0">
                <a:ea typeface="+mn-ea"/>
              </a:rPr>
              <a:t>1,</a:t>
            </a:r>
            <a:r>
              <a:rPr lang="zh-CN" altLang="en-US" sz="2400" b="0" dirty="0">
                <a:ea typeface="+mn-ea"/>
              </a:rPr>
              <a:t>对应的页框号为</a:t>
            </a:r>
            <a:r>
              <a:rPr lang="en-US" altLang="zh-CN" sz="2400" b="0" dirty="0">
                <a:ea typeface="+mn-ea"/>
              </a:rPr>
              <a:t>101H</a:t>
            </a:r>
            <a:r>
              <a:rPr lang="zh-CN" altLang="en-US" sz="2400" b="0" dirty="0">
                <a:ea typeface="+mn-ea"/>
              </a:rPr>
              <a:t>，其页内偏移量为</a:t>
            </a:r>
            <a:r>
              <a:rPr lang="en-US" altLang="zh-CN" sz="2400" b="0" dirty="0">
                <a:ea typeface="+mn-ea"/>
              </a:rPr>
              <a:t>565H</a:t>
            </a:r>
            <a:r>
              <a:rPr lang="zh-CN" altLang="en-US" sz="2400" b="0" dirty="0">
                <a:ea typeface="+mn-ea"/>
              </a:rPr>
              <a:t>，故物理地址为</a:t>
            </a:r>
            <a:r>
              <a:rPr lang="en-US" altLang="zh-CN" sz="2400" b="0" dirty="0">
                <a:ea typeface="+mn-ea"/>
              </a:rPr>
              <a:t>101565H.</a:t>
            </a:r>
          </a:p>
        </p:txBody>
      </p:sp>
    </p:spTree>
    <p:extLst>
      <p:ext uri="{BB962C8B-B14F-4D97-AF65-F5344CB8AC3E}">
        <p14:creationId xmlns:p14="http://schemas.microsoft.com/office/powerpoint/2010/main" val="3685471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803C1DFE-3ED1-43F2-9761-6BC46459F34F}"/>
              </a:ext>
            </a:extLst>
          </p:cNvPr>
          <p:cNvSpPr txBox="1">
            <a:spLocks/>
          </p:cNvSpPr>
          <p:nvPr/>
        </p:nvSpPr>
        <p:spPr bwMode="auto">
          <a:xfrm>
            <a:off x="0" y="5791020"/>
            <a:ext cx="9144000" cy="106698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914400" lvl="1" indent="-457200">
              <a:spcAft>
                <a:spcPct val="10000"/>
              </a:spcAft>
              <a:buFont typeface="Wingdings" pitchFamily="2" charset="2"/>
              <a:buNone/>
            </a:pPr>
            <a:endParaRPr kumimoji="0" lang="en-US" altLang="zh-CN" sz="2800" kern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CF42B5F4-2821-43D1-BC8E-EC1D39A8F667}"/>
              </a:ext>
            </a:extLst>
          </p:cNvPr>
          <p:cNvSpPr txBox="1">
            <a:spLocks/>
          </p:cNvSpPr>
          <p:nvPr/>
        </p:nvSpPr>
        <p:spPr>
          <a:xfrm>
            <a:off x="967680" y="129133"/>
            <a:ext cx="7162800" cy="56356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kumimoji="1" lang="en-US" altLang="zh-CN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3.5.5</a:t>
            </a:r>
            <a:r>
              <a:rPr kumimoji="1" lang="zh-CN" altLang="en-US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 清除策略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FC75396-876D-4E3F-A2ED-C45B007A780D}"/>
              </a:ext>
            </a:extLst>
          </p:cNvPr>
          <p:cNvSpPr txBox="1">
            <a:spLocks/>
          </p:cNvSpPr>
          <p:nvPr/>
        </p:nvSpPr>
        <p:spPr bwMode="auto">
          <a:xfrm>
            <a:off x="116909" y="980728"/>
            <a:ext cx="8382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Tx/>
              <a:buFont typeface="Wingdings" panose="05000000000000000000" pitchFamily="2" charset="2"/>
              <a:buChar char="l"/>
            </a:pPr>
            <a:r>
              <a:rPr lang="zh-CN" altLang="en-US" sz="2400" b="0" kern="0" dirty="0">
                <a:latin typeface="+mn-ea"/>
              </a:rPr>
              <a:t>清除策略</a:t>
            </a:r>
            <a:r>
              <a:rPr lang="zh-CN" altLang="en-NZ" sz="2400" b="0" kern="0" dirty="0">
                <a:latin typeface="+mn-ea"/>
              </a:rPr>
              <a:t>用于</a:t>
            </a:r>
            <a:r>
              <a:rPr lang="zh-CN" altLang="en-US" sz="2400" b="0" kern="0" dirty="0">
                <a:latin typeface="+mn-ea"/>
              </a:rPr>
              <a:t>确定何时将修改过的页写回辅存</a:t>
            </a:r>
            <a:endParaRPr lang="en-US" sz="2400" b="0" kern="0" dirty="0">
              <a:latin typeface="+mn-ea"/>
            </a:endParaRPr>
          </a:p>
        </p:txBody>
      </p:sp>
      <p:graphicFrame>
        <p:nvGraphicFramePr>
          <p:cNvPr id="6" name="Diagram 3">
            <a:extLst>
              <a:ext uri="{FF2B5EF4-FFF2-40B4-BE49-F238E27FC236}">
                <a16:creationId xmlns:a16="http://schemas.microsoft.com/office/drawing/2014/main" id="{E1AB879D-0B78-4299-A6A5-B9CEFD809E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0769461"/>
              </p:ext>
            </p:extLst>
          </p:nvPr>
        </p:nvGraphicFramePr>
        <p:xfrm>
          <a:off x="533400" y="1499221"/>
          <a:ext cx="7772400" cy="32615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20BA326-D2E7-4EAB-ADC6-D81BD79CC723}"/>
              </a:ext>
            </a:extLst>
          </p:cNvPr>
          <p:cNvSpPr txBox="1">
            <a:spLocks/>
          </p:cNvSpPr>
          <p:nvPr/>
        </p:nvSpPr>
        <p:spPr bwMode="auto">
          <a:xfrm>
            <a:off x="228600" y="4928515"/>
            <a:ext cx="8382000" cy="1939968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Tx/>
              <a:buFont typeface="Wingdings" panose="05000000000000000000" pitchFamily="2" charset="2"/>
              <a:buChar char="l"/>
            </a:pPr>
            <a:r>
              <a:rPr lang="zh-CN" altLang="en-US" sz="2400" b="0" kern="0" dirty="0"/>
              <a:t>结合页缓冲技术</a:t>
            </a:r>
            <a:endParaRPr lang="en-US" altLang="zh-CN" sz="2400" b="0" kern="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kern="0" dirty="0"/>
              <a:t>只清除用于置换的页</a:t>
            </a:r>
            <a:r>
              <a:rPr lang="en-US" altLang="zh-CN" kern="0" dirty="0"/>
              <a:t>(</a:t>
            </a:r>
            <a:r>
              <a:rPr lang="zh-CN" altLang="en-US" kern="0" dirty="0"/>
              <a:t>非预先清除</a:t>
            </a:r>
            <a:r>
              <a:rPr lang="en-US" altLang="zh-CN" kern="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kern="0" dirty="0"/>
              <a:t>通过页缓冲，将置换的页放在已修改表和未修改表中，已修改表中的页可以成批写回辅存。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0608304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>
            <a:extLst>
              <a:ext uri="{FF2B5EF4-FFF2-40B4-BE49-F238E27FC236}">
                <a16:creationId xmlns:a16="http://schemas.microsoft.com/office/drawing/2014/main" id="{F221D7A3-FFE4-4127-A6A8-A9AB5BC6E480}"/>
              </a:ext>
            </a:extLst>
          </p:cNvPr>
          <p:cNvSpPr txBox="1">
            <a:spLocks/>
          </p:cNvSpPr>
          <p:nvPr/>
        </p:nvSpPr>
        <p:spPr bwMode="auto">
          <a:xfrm>
            <a:off x="0" y="5791020"/>
            <a:ext cx="9144000" cy="106698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914400" lvl="1" indent="-457200">
              <a:spcAft>
                <a:spcPct val="10000"/>
              </a:spcAft>
              <a:buFont typeface="Wingdings" pitchFamily="2" charset="2"/>
              <a:buNone/>
            </a:pPr>
            <a:endParaRPr kumimoji="0" lang="en-US" altLang="zh-CN" sz="2800" kern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CF42B5F4-2821-43D1-BC8E-EC1D39A8F667}"/>
              </a:ext>
            </a:extLst>
          </p:cNvPr>
          <p:cNvSpPr txBox="1">
            <a:spLocks/>
          </p:cNvSpPr>
          <p:nvPr/>
        </p:nvSpPr>
        <p:spPr>
          <a:xfrm>
            <a:off x="967680" y="129133"/>
            <a:ext cx="7162800" cy="56356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kumimoji="1" lang="en-US" altLang="zh-CN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3.5.6</a:t>
            </a:r>
            <a:r>
              <a:rPr kumimoji="1" lang="zh-CN" altLang="en-US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 加载控制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3A9FF41-39D1-43B6-A51B-BA08774FB163}"/>
              </a:ext>
            </a:extLst>
          </p:cNvPr>
          <p:cNvSpPr txBox="1">
            <a:spLocks/>
          </p:cNvSpPr>
          <p:nvPr/>
        </p:nvSpPr>
        <p:spPr bwMode="auto">
          <a:xfrm>
            <a:off x="0" y="887918"/>
            <a:ext cx="9143999" cy="384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Tx/>
              <a:buFont typeface="Wingdings" panose="05000000000000000000" pitchFamily="2" charset="2"/>
              <a:buChar char="l"/>
            </a:pPr>
            <a:r>
              <a:rPr lang="zh-CN" altLang="en-US" kern="0" dirty="0">
                <a:latin typeface="+mn-ea"/>
              </a:rPr>
              <a:t>加载控制</a:t>
            </a:r>
            <a:endParaRPr lang="en-US" altLang="zh-CN" kern="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200" kern="0" dirty="0">
                <a:latin typeface="+mn-ea"/>
                <a:ea typeface="+mn-ea"/>
              </a:rPr>
              <a:t>决定驻留在内存中的进程的数量</a:t>
            </a:r>
            <a:endParaRPr lang="en-US" altLang="zh-CN" sz="2200" kern="0" dirty="0">
              <a:latin typeface="+mn-ea"/>
              <a:ea typeface="+mn-ea"/>
            </a:endParaRPr>
          </a:p>
          <a:p>
            <a:pPr lvl="2"/>
            <a:r>
              <a:rPr lang="zh-CN" altLang="en-US" i="1" kern="0" dirty="0">
                <a:solidFill>
                  <a:srgbClr val="FF0000"/>
                </a:solidFill>
                <a:latin typeface="+mn-ea"/>
                <a:ea typeface="+mn-ea"/>
              </a:rPr>
              <a:t>多道程序度</a:t>
            </a:r>
            <a:r>
              <a:rPr lang="en-US" i="1" kern="0" dirty="0">
                <a:solidFill>
                  <a:srgbClr val="FF0000"/>
                </a:solidFill>
                <a:latin typeface="+mn-ea"/>
                <a:ea typeface="+mn-ea"/>
              </a:rPr>
              <a:t>multiprogramming </a:t>
            </a:r>
            <a:r>
              <a:rPr lang="en-US" kern="0" dirty="0">
                <a:solidFill>
                  <a:srgbClr val="FF0000"/>
                </a:solidFill>
                <a:latin typeface="+mn-ea"/>
                <a:ea typeface="+mn-ea"/>
              </a:rPr>
              <a:t>level</a:t>
            </a:r>
            <a:r>
              <a:rPr lang="zh-CN" altLang="en-US" kern="0" dirty="0">
                <a:solidFill>
                  <a:srgbClr val="FF0000"/>
                </a:solidFill>
                <a:latin typeface="+mn-ea"/>
                <a:ea typeface="+mn-ea"/>
              </a:rPr>
              <a:t>，也称</a:t>
            </a:r>
            <a:r>
              <a:rPr lang="zh-CN" altLang="en-US" i="1" kern="0" dirty="0">
                <a:solidFill>
                  <a:srgbClr val="FF0000"/>
                </a:solidFill>
                <a:latin typeface="+mn-ea"/>
                <a:ea typeface="+mn-ea"/>
              </a:rPr>
              <a:t>系统并发度</a:t>
            </a:r>
            <a:endParaRPr lang="en-US" kern="0" dirty="0">
              <a:solidFill>
                <a:srgbClr val="FF0000"/>
              </a:solidFill>
              <a:latin typeface="+mn-ea"/>
              <a:ea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200" kern="0" dirty="0">
                <a:latin typeface="+mn-ea"/>
                <a:ea typeface="+mn-ea"/>
              </a:rPr>
              <a:t>对于有效的内存管理来讲非常重要</a:t>
            </a:r>
            <a:endParaRPr lang="en-US" altLang="zh-CN" sz="2200" kern="0" dirty="0">
              <a:latin typeface="+mn-ea"/>
              <a:ea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200" kern="0" dirty="0">
                <a:latin typeface="+mn-ea"/>
                <a:ea typeface="+mn-ea"/>
              </a:rPr>
              <a:t>内存驻留的进程太少，当所有进程阻塞时，大量时间花在交换上。</a:t>
            </a:r>
            <a:endParaRPr lang="en-US" sz="2200" kern="0" dirty="0">
              <a:latin typeface="+mn-ea"/>
              <a:ea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200" kern="0" dirty="0">
                <a:latin typeface="+mn-ea"/>
              </a:rPr>
              <a:t>内存驻留的进程太多</a:t>
            </a:r>
            <a:r>
              <a:rPr lang="zh-CN" altLang="en-US" sz="2200" kern="0" dirty="0">
                <a:latin typeface="+mn-ea"/>
                <a:ea typeface="+mn-ea"/>
              </a:rPr>
              <a:t>会导致抖动，</a:t>
            </a:r>
            <a:r>
              <a:rPr lang="en-US" altLang="zh-CN" sz="2200" kern="0" dirty="0">
                <a:latin typeface="+mn-ea"/>
                <a:ea typeface="+mn-ea"/>
              </a:rPr>
              <a:t>why?</a:t>
            </a:r>
            <a:endParaRPr lang="en-US" sz="2200" kern="0" dirty="0">
              <a:latin typeface="+mn-ea"/>
              <a:ea typeface="+mn-ea"/>
            </a:endParaRPr>
          </a:p>
          <a:p>
            <a:endParaRPr lang="en-US" kern="0" dirty="0">
              <a:latin typeface="+mn-ea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9DC4CF3-BC13-49BD-AB8D-1CF766CFBC66}"/>
              </a:ext>
            </a:extLst>
          </p:cNvPr>
          <p:cNvGrpSpPr/>
          <p:nvPr/>
        </p:nvGrpSpPr>
        <p:grpSpPr>
          <a:xfrm>
            <a:off x="1881312" y="3440723"/>
            <a:ext cx="4586720" cy="2981194"/>
            <a:chOff x="2580362" y="2507561"/>
            <a:chExt cx="5087761" cy="3479881"/>
          </a:xfrm>
          <a:solidFill>
            <a:schemeClr val="bg1"/>
          </a:solidFill>
        </p:grpSpPr>
        <p:pic>
          <p:nvPicPr>
            <p:cNvPr id="11" name="Picture 4" descr="f19.pdf">
              <a:extLst>
                <a:ext uri="{FF2B5EF4-FFF2-40B4-BE49-F238E27FC236}">
                  <a16:creationId xmlns:a16="http://schemas.microsoft.com/office/drawing/2014/main" id="{25DA5668-1BF4-4CE4-A1D4-060859A40E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471" t="21376" r="22353" b="46291"/>
            <a:stretch/>
          </p:blipFill>
          <p:spPr>
            <a:xfrm>
              <a:off x="2580362" y="2507561"/>
              <a:ext cx="5087761" cy="3479881"/>
            </a:xfrm>
            <a:prstGeom prst="rect">
              <a:avLst/>
            </a:prstGeom>
            <a:grpFill/>
          </p:spPr>
        </p:pic>
        <p:sp>
          <p:nvSpPr>
            <p:cNvPr id="12" name="文本框 8">
              <a:extLst>
                <a:ext uri="{FF2B5EF4-FFF2-40B4-BE49-F238E27FC236}">
                  <a16:creationId xmlns:a16="http://schemas.microsoft.com/office/drawing/2014/main" id="{4C53BD54-C140-4FE2-85B9-D97A36E15BC4}"/>
                </a:ext>
              </a:extLst>
            </p:cNvPr>
            <p:cNvSpPr txBox="1"/>
            <p:nvPr/>
          </p:nvSpPr>
          <p:spPr>
            <a:xfrm>
              <a:off x="3898473" y="5618110"/>
              <a:ext cx="2126545" cy="30213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/>
                <a:t>多道程序度</a:t>
              </a:r>
            </a:p>
          </p:txBody>
        </p:sp>
        <p:sp>
          <p:nvSpPr>
            <p:cNvPr id="13" name="文本框 9">
              <a:extLst>
                <a:ext uri="{FF2B5EF4-FFF2-40B4-BE49-F238E27FC236}">
                  <a16:creationId xmlns:a16="http://schemas.microsoft.com/office/drawing/2014/main" id="{60E6D292-733B-46B6-9EF0-7C89F1500CAF}"/>
                </a:ext>
              </a:extLst>
            </p:cNvPr>
            <p:cNvSpPr txBox="1"/>
            <p:nvPr/>
          </p:nvSpPr>
          <p:spPr>
            <a:xfrm>
              <a:off x="2756449" y="3230776"/>
              <a:ext cx="400110" cy="1510764"/>
            </a:xfrm>
            <a:prstGeom prst="rect">
              <a:avLst/>
            </a:prstGeom>
            <a:grpFill/>
          </p:spPr>
          <p:txBody>
            <a:bodyPr vert="eaVert" wrap="square" rtlCol="0">
              <a:spAutoFit/>
            </a:bodyPr>
            <a:lstStyle/>
            <a:p>
              <a:r>
                <a:rPr kumimoji="1" lang="zh-CN" altLang="en-US" sz="1400" dirty="0"/>
                <a:t>处理器利用率</a:t>
              </a:r>
            </a:p>
          </p:txBody>
        </p:sp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AA221BC-5388-4F4F-A898-BC4D8CA3783F}"/>
              </a:ext>
            </a:extLst>
          </p:cNvPr>
          <p:cNvSpPr txBox="1">
            <a:spLocks/>
          </p:cNvSpPr>
          <p:nvPr/>
        </p:nvSpPr>
        <p:spPr bwMode="auto">
          <a:xfrm>
            <a:off x="2078180" y="6421917"/>
            <a:ext cx="4389852" cy="42536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zh-CN" altLang="en-US" sz="2000" kern="0" dirty="0">
                <a:latin typeface="+mn-ea"/>
              </a:rPr>
              <a:t>多道程序度对处理器利用率的影响</a:t>
            </a:r>
            <a:endParaRPr lang="en-US" altLang="zh-CN" sz="2000" kern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8080001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CF42B5F4-2821-43D1-BC8E-EC1D39A8F667}"/>
              </a:ext>
            </a:extLst>
          </p:cNvPr>
          <p:cNvSpPr txBox="1">
            <a:spLocks/>
          </p:cNvSpPr>
          <p:nvPr/>
        </p:nvSpPr>
        <p:spPr>
          <a:xfrm>
            <a:off x="967680" y="129133"/>
            <a:ext cx="7162800" cy="56356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kumimoji="1" lang="en-US" altLang="zh-CN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3.5.6</a:t>
            </a:r>
            <a:r>
              <a:rPr kumimoji="1" lang="zh-CN" altLang="en-US" sz="4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 加载控制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A0CCA52-63A0-4C9F-9BC9-C2933DF2F4C0}"/>
              </a:ext>
            </a:extLst>
          </p:cNvPr>
          <p:cNvSpPr txBox="1">
            <a:spLocks/>
          </p:cNvSpPr>
          <p:nvPr/>
        </p:nvSpPr>
        <p:spPr bwMode="auto">
          <a:xfrm>
            <a:off x="144239" y="959341"/>
            <a:ext cx="8436089" cy="5349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10000"/>
              </a:lnSpc>
              <a:buClrTx/>
              <a:buFont typeface="Wingdings" panose="05000000000000000000" pitchFamily="2" charset="2"/>
              <a:buChar char="l"/>
            </a:pPr>
            <a:r>
              <a:rPr lang="en-US" altLang="zh-CN" b="0" dirty="0">
                <a:latin typeface="+mn-ea"/>
              </a:rPr>
              <a:t>L=S</a:t>
            </a:r>
            <a:r>
              <a:rPr lang="zh-CN" altLang="en-US" b="0" dirty="0">
                <a:latin typeface="+mn-ea"/>
              </a:rPr>
              <a:t>准则（</a:t>
            </a:r>
            <a:r>
              <a:rPr lang="en-US" altLang="zh-CN" b="0" dirty="0">
                <a:latin typeface="+mn-ea"/>
              </a:rPr>
              <a:t>Denning @1980</a:t>
            </a:r>
            <a:r>
              <a:rPr lang="zh-CN" altLang="en-US" b="0" dirty="0">
                <a:latin typeface="+mn-ea"/>
              </a:rPr>
              <a:t>）</a:t>
            </a:r>
            <a:endParaRPr lang="en-US" altLang="zh-CN" b="0" dirty="0">
              <a:latin typeface="+mn-ea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+mn-ea"/>
              </a:rPr>
              <a:t>发生缺页的平均时间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L</a:t>
            </a:r>
            <a:r>
              <a:rPr lang="zh-CN" altLang="en-US" dirty="0">
                <a:latin typeface="+mn-ea"/>
              </a:rPr>
              <a:t>等于处理缺页故障的平均时间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S</a:t>
            </a:r>
            <a:r>
              <a:rPr lang="zh-CN" altLang="en-US" dirty="0">
                <a:latin typeface="+mn-ea"/>
              </a:rPr>
              <a:t>，此时处理器的利用率最大</a:t>
            </a:r>
            <a:endParaRPr lang="en-US" altLang="zh-CN" kern="0" dirty="0">
              <a:latin typeface="+mn-ea"/>
            </a:endParaRPr>
          </a:p>
          <a:p>
            <a:pPr>
              <a:lnSpc>
                <a:spcPct val="110000"/>
              </a:lnSpc>
              <a:buClrTx/>
              <a:buFont typeface="Wingdings" panose="05000000000000000000" pitchFamily="2" charset="2"/>
              <a:buChar char="l"/>
            </a:pPr>
            <a:r>
              <a:rPr lang="zh-CN" altLang="en-US" b="0" dirty="0">
                <a:latin typeface="+mn-ea"/>
              </a:rPr>
              <a:t>控制多道程序度</a:t>
            </a:r>
            <a:endParaRPr lang="en-US" altLang="zh-CN" b="0" dirty="0">
              <a:latin typeface="+mn-ea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b="0" dirty="0">
                <a:latin typeface="+mn-ea"/>
              </a:rPr>
              <a:t>需挂起一个或多个驻留进程</a:t>
            </a:r>
            <a:endParaRPr lang="en-US" altLang="zh-CN" b="0" dirty="0">
              <a:latin typeface="+mn-ea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b="0" dirty="0">
                <a:latin typeface="+mn-ea"/>
              </a:rPr>
              <a:t>选择哪些进程挂起</a:t>
            </a:r>
            <a:endParaRPr lang="en-US" altLang="zh-CN" b="0" dirty="0">
              <a:latin typeface="+mn-ea"/>
            </a:endParaRPr>
          </a:p>
          <a:p>
            <a:pPr lvl="2">
              <a:lnSpc>
                <a:spcPct val="110000"/>
              </a:lnSpc>
            </a:pPr>
            <a:r>
              <a:rPr lang="en-NZ" altLang="zh-CN" sz="2000" dirty="0" err="1">
                <a:latin typeface="+mn-ea"/>
              </a:rPr>
              <a:t>最低优先级进程</a:t>
            </a:r>
            <a:endParaRPr lang="en-NZ" altLang="zh-CN" sz="2000" dirty="0">
              <a:latin typeface="+mn-ea"/>
            </a:endParaRPr>
          </a:p>
          <a:p>
            <a:pPr lvl="2">
              <a:lnSpc>
                <a:spcPct val="110000"/>
              </a:lnSpc>
            </a:pPr>
            <a:r>
              <a:rPr lang="en-NZ" altLang="zh-CN" sz="2000" dirty="0" err="1">
                <a:latin typeface="+mn-ea"/>
              </a:rPr>
              <a:t>缺页中断的进程</a:t>
            </a:r>
            <a:endParaRPr lang="en-NZ" altLang="zh-CN" sz="2000" dirty="0">
              <a:latin typeface="+mn-ea"/>
            </a:endParaRPr>
          </a:p>
          <a:p>
            <a:pPr lvl="2">
              <a:lnSpc>
                <a:spcPct val="110000"/>
              </a:lnSpc>
            </a:pPr>
            <a:r>
              <a:rPr lang="en-NZ" altLang="zh-CN" sz="2000" dirty="0" err="1">
                <a:latin typeface="+mn-ea"/>
              </a:rPr>
              <a:t>最后被激活的进程</a:t>
            </a:r>
            <a:endParaRPr lang="en-NZ" altLang="zh-CN" sz="2000" dirty="0">
              <a:latin typeface="+mn-ea"/>
            </a:endParaRPr>
          </a:p>
          <a:p>
            <a:pPr lvl="2">
              <a:lnSpc>
                <a:spcPct val="110000"/>
              </a:lnSpc>
            </a:pPr>
            <a:r>
              <a:rPr lang="en-NZ" altLang="zh-CN" sz="2000" dirty="0" err="1">
                <a:latin typeface="+mn-ea"/>
              </a:rPr>
              <a:t>具有最小驻留集的进程</a:t>
            </a:r>
            <a:endParaRPr lang="en-NZ" altLang="zh-CN" sz="2000" dirty="0">
              <a:latin typeface="+mn-ea"/>
            </a:endParaRPr>
          </a:p>
          <a:p>
            <a:pPr lvl="2">
              <a:lnSpc>
                <a:spcPct val="110000"/>
              </a:lnSpc>
            </a:pPr>
            <a:r>
              <a:rPr lang="en-NZ" altLang="zh-CN" sz="2000" dirty="0" err="1">
                <a:latin typeface="+mn-ea"/>
              </a:rPr>
              <a:t>最大空间的进程</a:t>
            </a:r>
            <a:endParaRPr lang="en-NZ" altLang="zh-CN" sz="2000" dirty="0">
              <a:latin typeface="+mn-ea"/>
            </a:endParaRPr>
          </a:p>
          <a:p>
            <a:pPr lvl="2">
              <a:lnSpc>
                <a:spcPct val="110000"/>
              </a:lnSpc>
            </a:pPr>
            <a:r>
              <a:rPr lang="en-NZ" altLang="zh-CN" sz="2000" dirty="0" err="1">
                <a:latin typeface="+mn-ea"/>
              </a:rPr>
              <a:t>具有最大剩余执行时间的进程</a:t>
            </a:r>
            <a:endParaRPr lang="en-NZ" altLang="zh-CN" sz="700" dirty="0">
              <a:latin typeface="+mn-ea"/>
            </a:endParaRPr>
          </a:p>
          <a:p>
            <a:endParaRPr lang="en-US" altLang="zh-CN" sz="2400" b="0" dirty="0">
              <a:latin typeface="+mn-ea"/>
            </a:endParaRPr>
          </a:p>
          <a:p>
            <a:pPr marL="457200" lvl="1" indent="0">
              <a:buNone/>
            </a:pPr>
            <a:endParaRPr lang="en-US" altLang="zh-CN" sz="2000" b="0" dirty="0">
              <a:latin typeface="+mn-ea"/>
            </a:endParaRPr>
          </a:p>
          <a:p>
            <a:endParaRPr lang="en-US" altLang="zh-CN" kern="0" dirty="0">
              <a:latin typeface="+mn-ea"/>
            </a:endParaRPr>
          </a:p>
          <a:p>
            <a:endParaRPr lang="en-US" kern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9819011"/>
      </p:ext>
    </p:extLst>
  </p:cSld>
  <p:clrMapOvr>
    <a:masterClrMapping/>
  </p:clrMapOvr>
</p:sld>
</file>

<file path=ppt/theme/theme1.xml><?xml version="1.0" encoding="utf-8"?>
<a:theme xmlns:a="http://schemas.openxmlformats.org/drawingml/2006/main" name="第2章 并发与进程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第3章 存储管理</Template>
  <TotalTime>50871</TotalTime>
  <Words>8709</Words>
  <Application>Microsoft Macintosh PowerPoint</Application>
  <PresentationFormat>全屏显示(4:3)</PresentationFormat>
  <Paragraphs>1058</Paragraphs>
  <Slides>104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104</vt:i4>
      </vt:variant>
    </vt:vector>
  </HeadingPairs>
  <TitlesOfParts>
    <vt:vector size="115" baseType="lpstr">
      <vt:lpstr>华文仿宋</vt:lpstr>
      <vt:lpstr>华文琥珀</vt:lpstr>
      <vt:lpstr>楷体_GB2312</vt:lpstr>
      <vt:lpstr>宋体</vt:lpstr>
      <vt:lpstr>Arial</vt:lpstr>
      <vt:lpstr>Calibri</vt:lpstr>
      <vt:lpstr>Times New Roman</vt:lpstr>
      <vt:lpstr>Wingdings</vt:lpstr>
      <vt:lpstr>第2章 并发与进程</vt:lpstr>
      <vt:lpstr>Visio.Drawing.4</vt:lpstr>
      <vt:lpstr>Visio</vt:lpstr>
      <vt:lpstr>PowerPoint 演示文稿</vt:lpstr>
      <vt:lpstr>第三章 存储管理</vt:lpstr>
      <vt:lpstr>虚拟内存的支持条件</vt:lpstr>
      <vt:lpstr>虚拟内存管理主要内容</vt:lpstr>
      <vt:lpstr>虚拟内存术语</vt:lpstr>
      <vt:lpstr>3.4 硬件和控制结构</vt:lpstr>
      <vt:lpstr>3.4 硬件和控制结构</vt:lpstr>
      <vt:lpstr>3.4 硬件和控制结构</vt:lpstr>
      <vt:lpstr>3.4 硬件和控制结构</vt:lpstr>
      <vt:lpstr>3.4 硬件和控制结构</vt:lpstr>
      <vt:lpstr>3.4.1 局部性和虚拟内存</vt:lpstr>
      <vt:lpstr>3.4.1 局部性和虚拟内存</vt:lpstr>
      <vt:lpstr>3.4.2 分页</vt:lpstr>
      <vt:lpstr>3.4.2 分页</vt:lpstr>
      <vt:lpstr>3.4.2 分页</vt:lpstr>
      <vt:lpstr>3.4.2 分页</vt:lpstr>
      <vt:lpstr>3.4.2 分页</vt:lpstr>
      <vt:lpstr>3.4.2 分页</vt:lpstr>
      <vt:lpstr>3.4.2 分页</vt:lpstr>
      <vt:lpstr>3.4.2 分页</vt:lpstr>
      <vt:lpstr>3.4.2 分页</vt:lpstr>
      <vt:lpstr>3.4.2 分页</vt:lpstr>
      <vt:lpstr>3.4.2 分页</vt:lpstr>
      <vt:lpstr>3.4.2 分页</vt:lpstr>
      <vt:lpstr>3.4.2 分页</vt:lpstr>
      <vt:lpstr>3.4.2 分页</vt:lpstr>
      <vt:lpstr>3.4.2 分页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作业6</vt:lpstr>
      <vt:lpstr>作业6</vt:lpstr>
      <vt:lpstr>作业6</vt:lpstr>
      <vt:lpstr>作业6</vt:lpstr>
      <vt:lpstr>作业6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Lee</dc:creator>
  <cp:lastModifiedBy>Microsoft Office User</cp:lastModifiedBy>
  <cp:revision>2701</cp:revision>
  <dcterms:created xsi:type="dcterms:W3CDTF">2010-11-30T03:30:14Z</dcterms:created>
  <dcterms:modified xsi:type="dcterms:W3CDTF">2021-11-10T10:59:11Z</dcterms:modified>
</cp:coreProperties>
</file>