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5FE61-CD3F-1DBA-015D-20880FC86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F6825-91B3-9F8B-902E-FF15CA5D7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E8B44-A356-7BB8-BEE2-97AB81FF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4D52B-55C8-426C-F4AF-75B9D9B8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CD34D-3974-BCC1-00FC-2943550E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3B8D7-4DA0-DE16-44BA-B834A1A0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6653E-CD1D-D569-5019-2EC6F6AA6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24579-BAB1-2115-89C5-48647A5D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5AF62-8496-6878-D1A6-B8F040931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73640-CABC-1353-A84B-643EDAA7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9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7B2C9B-D973-CEBA-FA57-62554B4DE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B519AA-56F9-F9A7-41E8-59F4BED01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6AFB1-CDD8-5BE5-9FFE-BE1A4D6DC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320FBA-1EBF-C58C-3A7B-7FEFBE72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2B66A2-B036-0102-4566-43588F9B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7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F660B-6F67-DD43-3690-E74CD5E9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086DC-A92B-2FA3-3C93-32AFE563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42819-A731-8C73-034B-AB4569B6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CA6C77-2009-13B2-C79B-24C64C0A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F537F-7905-99EF-AC6D-A2F05B40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41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6C6DB-8ACD-D0F5-4400-4E43123F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D5DBF-2C9D-9573-20BE-BF46FCC2A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C26CC-FCE8-6237-B70C-CBAD3096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832A0-FE55-2644-4308-FE9EB96A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E3418-56A9-CF42-08B7-7852B9FB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4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11EA3-DD17-9797-D30F-40AA53E99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73E31A-B709-05E5-57F3-10B906EF0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6E6233-1C16-D7C7-BC7F-83C2460D2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A14A1-5E13-9B82-3402-7FB23081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AA409-D651-FB22-DA49-C3BDD3DE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7AEF1B-95B0-17CC-D91F-34731D2A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4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38F40-F8A2-0E03-E50B-67019C9B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9385E-CA9B-B3B8-02BE-667861B1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E23471-3FF0-3628-7B9C-AE9E15374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3EEDD0-763D-1CB3-75BF-4F44835DB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D24DF5-6BD3-228F-6FBD-5378906C5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6BAB7F-F2C8-6E33-F86D-B0E0A4C7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4C0D0E-EE4B-FAA5-A5FF-753B291A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DA1181-046A-BF9B-CDB4-C50587BE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17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8E7EB-216C-988C-B9C5-2B503EF3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262605-3078-A713-AD9A-AB921D8C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784E03-9107-28CA-870C-26CF7011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E2239C-65AD-EFE7-60E8-3EC3CCCD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89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5A091-FF81-DBB7-285B-50A3D1796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74376E-2FDF-E1AE-2623-A133062B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49DE2C-34F1-5862-7C17-2FD3DC1F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21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01DDF-5D7B-13A6-6B69-1B385D39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EA519-D96E-F482-3AE1-C6BB1CB1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CB279-F336-C914-A041-65B81258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FAEFE-8F6B-6FC9-5B77-7ABCC19E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CDF4E-7F39-AE48-D2E9-5A71E75C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749A0-9A88-B70D-311E-2F332CCC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4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78457-7B6E-2437-B1A9-5B2832FC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0BD19A-2C76-A4AA-8E65-2E67CD291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2B0EE-D62A-DC14-E94E-29ED6D084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44624-4A4C-530C-AA70-ED5AF232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2B450-6213-DC8A-8968-DD24CEFA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6F192-6918-AEF3-20E1-41C08ABF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7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D146A1-7C47-DB2B-15A2-9A69984C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3D029-52CD-1B3A-4C9E-EEDF0091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D5883-03E7-B1FA-C5E6-61AA4456B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05A79-E2C7-4681-9943-9E9D1766DE8D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8F564-C88C-C5B4-32B5-ABCBFD3F7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63AE7-BDF3-795E-E8C5-8561554D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64360-34F0-4DC6-B477-C00AFDE76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9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1989D-A56B-730F-563F-BE9B37634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ClipSAM: CLIP and </a:t>
            </a:r>
            <a:r>
              <a:rPr lang="en-US" altLang="zh-CN" dirty="0" err="1"/>
              <a:t>SAMCollaboration</a:t>
            </a:r>
            <a:r>
              <a:rPr lang="en-US" altLang="zh-CN" dirty="0"/>
              <a:t> for Zero-Shot Anomaly Segmentation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D7485D-5D16-A8B9-2314-7371C7105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20250922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876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" y="457200"/>
            <a:ext cx="3546860" cy="1600200"/>
          </a:xfrm>
        </p:spPr>
        <p:txBody>
          <a:bodyPr/>
          <a:lstStyle/>
          <a:p>
            <a:r>
              <a:rPr lang="en-US" altLang="zh-CN" dirty="0"/>
              <a:t>3.Methodology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12" y="2057400"/>
            <a:ext cx="3546861" cy="3811588"/>
          </a:xfrm>
        </p:spPr>
        <p:txBody>
          <a:bodyPr/>
          <a:lstStyle/>
          <a:p>
            <a:r>
              <a:rPr lang="en-US" altLang="zh-CN" dirty="0"/>
              <a:t>3.1 CLIP and SAM Collaboration</a:t>
            </a:r>
          </a:p>
          <a:p>
            <a:r>
              <a:rPr lang="en-US" altLang="zh-CN" dirty="0"/>
              <a:t>3.2 </a:t>
            </a:r>
            <a:r>
              <a:rPr lang="en-US" altLang="zh-CN" dirty="0">
                <a:highlight>
                  <a:srgbClr val="FFFF00"/>
                </a:highlight>
              </a:rPr>
              <a:t>Unified Multi-scale Cross-modal Interaction</a:t>
            </a:r>
          </a:p>
          <a:p>
            <a:r>
              <a:rPr lang="en-US" altLang="zh-CN" dirty="0"/>
              <a:t>3.3 Multi-level Mask Refinement</a:t>
            </a:r>
          </a:p>
          <a:p>
            <a:r>
              <a:rPr lang="en-US" altLang="zh-CN" dirty="0"/>
              <a:t>3.4 Objective Function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F13812-BC73-DBA3-5CF1-07DF36AB4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218" y="1736128"/>
            <a:ext cx="8867782" cy="30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3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" y="457200"/>
            <a:ext cx="3546860" cy="1600200"/>
          </a:xfrm>
        </p:spPr>
        <p:txBody>
          <a:bodyPr/>
          <a:lstStyle/>
          <a:p>
            <a:r>
              <a:rPr lang="en-US" altLang="zh-CN" dirty="0"/>
              <a:t>3.Methodology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12" y="2057400"/>
            <a:ext cx="3546861" cy="3811588"/>
          </a:xfrm>
        </p:spPr>
        <p:txBody>
          <a:bodyPr/>
          <a:lstStyle/>
          <a:p>
            <a:r>
              <a:rPr lang="en-US" altLang="zh-CN" dirty="0"/>
              <a:t>3.1 CLIP and SAM Collaboration</a:t>
            </a:r>
          </a:p>
          <a:p>
            <a:r>
              <a:rPr lang="en-US" altLang="zh-CN" dirty="0"/>
              <a:t>3.2 </a:t>
            </a:r>
            <a:r>
              <a:rPr lang="en-US" altLang="zh-CN" dirty="0">
                <a:highlight>
                  <a:srgbClr val="FFFF00"/>
                </a:highlight>
              </a:rPr>
              <a:t>Unified Multi-scale Cross-modal Interaction</a:t>
            </a:r>
          </a:p>
          <a:p>
            <a:r>
              <a:rPr lang="en-US" altLang="zh-CN" dirty="0"/>
              <a:t>3.3 Multi-level Mask Refinement</a:t>
            </a:r>
          </a:p>
          <a:p>
            <a:r>
              <a:rPr lang="en-US" altLang="zh-CN" dirty="0"/>
              <a:t>3.4 Objective Function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CA9E6E-8FDB-96E0-EBA0-9DCC32D45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535" y="0"/>
            <a:ext cx="8744465" cy="6857999"/>
          </a:xfrm>
        </p:spPr>
        <p:txBody>
          <a:bodyPr/>
          <a:lstStyle/>
          <a:p>
            <a:r>
              <a:rPr lang="en-US" altLang="zh-CN" dirty="0"/>
              <a:t>UMCI consists of two path: Strip Paths and Scale Path.</a:t>
            </a:r>
          </a:p>
          <a:p>
            <a:pPr marL="0" indent="0">
              <a:buNone/>
            </a:pPr>
            <a:r>
              <a:rPr lang="en-US" altLang="zh-CN" dirty="0"/>
              <a:t>(1).Strip Paths captures both row- and column-level features.</a:t>
            </a:r>
          </a:p>
          <a:p>
            <a:pPr marL="0" indent="0">
              <a:buNone/>
            </a:pPr>
            <a:r>
              <a:rPr lang="en-US" altLang="zh-CN" dirty="0"/>
              <a:t>(2).Scale Paths grasps the  image’s global features of various scales.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83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" y="457200"/>
            <a:ext cx="3546860" cy="1600200"/>
          </a:xfrm>
        </p:spPr>
        <p:txBody>
          <a:bodyPr/>
          <a:lstStyle/>
          <a:p>
            <a:r>
              <a:rPr lang="en-US" altLang="zh-CN" dirty="0"/>
              <a:t>3.Methodology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12" y="2057400"/>
            <a:ext cx="3546861" cy="3811588"/>
          </a:xfrm>
        </p:spPr>
        <p:txBody>
          <a:bodyPr/>
          <a:lstStyle/>
          <a:p>
            <a:r>
              <a:rPr lang="en-US" altLang="zh-CN" dirty="0"/>
              <a:t>3.1 CLIP and SAM Collaboration</a:t>
            </a:r>
          </a:p>
          <a:p>
            <a:r>
              <a:rPr lang="en-US" altLang="zh-CN" dirty="0"/>
              <a:t>3.2 </a:t>
            </a:r>
            <a:r>
              <a:rPr lang="en-US" altLang="zh-CN" dirty="0">
                <a:highlight>
                  <a:srgbClr val="FFFF00"/>
                </a:highlight>
              </a:rPr>
              <a:t>Unified Multi-scale Cross-modal Interaction</a:t>
            </a:r>
          </a:p>
          <a:p>
            <a:r>
              <a:rPr lang="en-US" altLang="zh-CN" dirty="0"/>
              <a:t>3.3 Multi-level Mask Refinement</a:t>
            </a:r>
          </a:p>
          <a:p>
            <a:r>
              <a:rPr lang="en-US" altLang="zh-CN" dirty="0"/>
              <a:t>3.4 Objective Function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CA9E6E-8FDB-96E0-EBA0-9DCC32D45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7535" y="0"/>
                <a:ext cx="8744465" cy="68579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(1).</a:t>
                </a:r>
                <a:r>
                  <a:rPr lang="en-US" altLang="zh-CN" b="1" dirty="0"/>
                  <a:t>Strip Paths</a:t>
                </a:r>
                <a:r>
                  <a:rPr lang="en-US" altLang="zh-CN" dirty="0"/>
                  <a:t> captures both row- and column-level features.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①</a:t>
                </a:r>
                <a:r>
                  <a:rPr lang="en-US" altLang="zh-CN" dirty="0"/>
                  <a:t>.project image patch features to align with text features in dimension, resulting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②</a:t>
                </a:r>
                <a:r>
                  <a:rPr lang="en-US" altLang="zh-CN" dirty="0"/>
                  <a:t>.apply two average pooling layers to extract row- and column-features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𝑃𝑜𝑜𝑙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𝐴𝑣𝑔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𝑃𝑜𝑜𝑙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dirty="0"/>
                  <a:t> are raw- and column-level features.</a:t>
                </a:r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7CCA9E6E-8FDB-96E0-EBA0-9DCC32D45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535" y="0"/>
                <a:ext cx="8744465" cy="6857999"/>
              </a:xfrm>
              <a:blipFill>
                <a:blip r:embed="rId2"/>
                <a:stretch>
                  <a:fillRect l="-1813" t="-1867" r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9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75315-BB94-5211-90F5-8477BC68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A5C17-9F63-9284-C087-376A6D42F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either CLIP-based or SAM-based ZSAS methods still suffer from non-negligible key drawbacks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CLIP primarily focuses on global feature alignment across different inputs, leading to imprecise segmentation of local anomalous parts;</a:t>
            </a:r>
          </a:p>
          <a:p>
            <a:pPr marL="514350" indent="-514350"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SAM tends to generate numerous redundant masks without proper prompt constraints, resulting in complex post-processing requirements.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In conclusion, CLIP focuses on global features and SAM generate to much redundant masks.</a:t>
            </a:r>
          </a:p>
        </p:txBody>
      </p:sp>
    </p:spTree>
    <p:extLst>
      <p:ext uri="{BB962C8B-B14F-4D97-AF65-F5344CB8AC3E}">
        <p14:creationId xmlns:p14="http://schemas.microsoft.com/office/powerpoint/2010/main" val="42809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75315-BB94-5211-90F5-8477BC68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0.Abstract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A5C17-9F63-9284-C087-376A6D42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9050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The ClipSAM firstly uses clip to locating anomaly localization and uses SAM to refine the anomaly segmentation results by introduce a Unified Multiscale Cross-modal Interaction (UMCI) for interacting language with visual features at multiple scales.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what more, we design a novel Multi-level Mask Refinement (MMR) module. MMR module use positional information as prompts to query SAM’s  masks and merge them.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6406F2-4C14-E1DB-A452-F35078B12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1690688"/>
            <a:ext cx="4838700" cy="3219450"/>
          </a:xfrm>
          <a:prstGeom prst="rect">
            <a:avLst/>
          </a:prstGeom>
        </p:spPr>
      </p:pic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240CC3E2-38E6-47E0-9CC9-028069A2BF93}"/>
              </a:ext>
            </a:extLst>
          </p:cNvPr>
          <p:cNvCxnSpPr>
            <a:stCxn id="3" idx="0"/>
            <a:endCxn id="5" idx="0"/>
          </p:cNvCxnSpPr>
          <p:nvPr/>
        </p:nvCxnSpPr>
        <p:spPr>
          <a:xfrm rot="5400000" flipH="1" flipV="1">
            <a:off x="6835583" y="-1111442"/>
            <a:ext cx="134937" cy="5739198"/>
          </a:xfrm>
          <a:prstGeom prst="curvedConnector3">
            <a:avLst>
              <a:gd name="adj1" fmla="val 3701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0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D5EC2-00ED-9028-F983-B2BCDD46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F826C-18EE-CFFF-7554-BAB15F60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observation:</a:t>
            </a:r>
          </a:p>
          <a:p>
            <a:pPr marL="0" indent="0">
              <a:buNone/>
            </a:pPr>
            <a:r>
              <a:rPr lang="en-US" altLang="zh-CN" dirty="0"/>
              <a:t>(1).CLIP has a strong semantic understanding capability. but it is a global semantic.</a:t>
            </a:r>
          </a:p>
          <a:p>
            <a:pPr marL="0" indent="0">
              <a:buNone/>
            </a:pPr>
            <a:r>
              <a:rPr lang="en-US" altLang="zh-CN" dirty="0"/>
              <a:t>(2).SAM has a strong segmentation capability and can accept diverse prompts, including points, boxes, and text prompts. but the ambiguous prompts lead to the generation of redundant masks.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14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D5EC2-00ED-9028-F983-B2BCDD46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F826C-18EE-CFFF-7554-BAB15F60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base on the observations – we design a two-stage framework</a:t>
            </a:r>
          </a:p>
          <a:p>
            <a:pPr marL="0" indent="0">
              <a:buNone/>
            </a:pPr>
            <a:r>
              <a:rPr lang="en-US" altLang="zh-CN" dirty="0"/>
              <a:t>(1).In the first stage, we employ CLIP for rough segmentation. In this part, we design a UMCI model to fusion multi-model features at different level.</a:t>
            </a:r>
          </a:p>
          <a:p>
            <a:pPr marL="0" indent="0">
              <a:buNone/>
            </a:pPr>
            <a:r>
              <a:rPr lang="en-US" altLang="zh-CN" dirty="0"/>
              <a:t>(2).In the second stage, we use CLIP’s localization information to guide SAM for segmentation refinement. In this part, we propose a MMR module: use CLIP localization information to generate precise masks, and then fuse it with CLIP result.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78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" y="457200"/>
            <a:ext cx="3546860" cy="1600200"/>
          </a:xfrm>
        </p:spPr>
        <p:txBody>
          <a:bodyPr/>
          <a:lstStyle/>
          <a:p>
            <a:r>
              <a:rPr lang="en-US" altLang="zh-CN" dirty="0"/>
              <a:t>2.Related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C0E2A-1B83-D774-9B95-798C9BE1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670" y="0"/>
            <a:ext cx="8497330" cy="6857999"/>
          </a:xfrm>
        </p:spPr>
        <p:txBody>
          <a:bodyPr/>
          <a:lstStyle/>
          <a:p>
            <a:r>
              <a:rPr lang="en-US" altLang="zh-CN" dirty="0"/>
              <a:t>nothing to tell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12" y="2057400"/>
            <a:ext cx="3546861" cy="3811588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en-US" altLang="zh-CN" dirty="0">
                <a:highlight>
                  <a:srgbClr val="FFFF00"/>
                </a:highlight>
              </a:rPr>
              <a:t>Zero-shot Anomaly Segmentation</a:t>
            </a:r>
          </a:p>
          <a:p>
            <a:r>
              <a:rPr lang="en-US" altLang="zh-CN" dirty="0"/>
              <a:t>2.2 Foundation Models</a:t>
            </a:r>
          </a:p>
          <a:p>
            <a:r>
              <a:rPr lang="en-US" altLang="zh-CN" dirty="0"/>
              <a:t>2.3 Cross-modal Interaction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88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" y="457200"/>
            <a:ext cx="3546860" cy="1600200"/>
          </a:xfrm>
        </p:spPr>
        <p:txBody>
          <a:bodyPr/>
          <a:lstStyle/>
          <a:p>
            <a:r>
              <a:rPr lang="en-US" altLang="zh-CN" dirty="0"/>
              <a:t>2.Related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C0E2A-1B83-D774-9B95-798C9BE1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670" y="0"/>
            <a:ext cx="8497330" cy="6857999"/>
          </a:xfrm>
        </p:spPr>
        <p:txBody>
          <a:bodyPr/>
          <a:lstStyle/>
          <a:p>
            <a:r>
              <a:rPr lang="en-US" altLang="zh-CN" dirty="0"/>
              <a:t>nothing to tell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12" y="2057400"/>
            <a:ext cx="3546861" cy="3811588"/>
          </a:xfrm>
        </p:spPr>
        <p:txBody>
          <a:bodyPr/>
          <a:lstStyle/>
          <a:p>
            <a:r>
              <a:rPr lang="en-US" altLang="zh-CN" dirty="0"/>
              <a:t>2.1 Zero-shot Anomaly Segmentation</a:t>
            </a:r>
          </a:p>
          <a:p>
            <a:r>
              <a:rPr lang="en-US" altLang="zh-CN" dirty="0"/>
              <a:t>2.2 </a:t>
            </a:r>
            <a:r>
              <a:rPr lang="en-US" altLang="zh-CN" dirty="0">
                <a:highlight>
                  <a:srgbClr val="FFFF00"/>
                </a:highlight>
              </a:rPr>
              <a:t>Foundation Models</a:t>
            </a:r>
          </a:p>
          <a:p>
            <a:r>
              <a:rPr lang="en-US" altLang="zh-CN" dirty="0"/>
              <a:t>2.3 Cross-modal Interaction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37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" y="457200"/>
            <a:ext cx="3546860" cy="1600200"/>
          </a:xfrm>
        </p:spPr>
        <p:txBody>
          <a:bodyPr/>
          <a:lstStyle/>
          <a:p>
            <a:r>
              <a:rPr lang="en-US" altLang="zh-CN" dirty="0"/>
              <a:t>2.Related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C0E2A-1B83-D774-9B95-798C9BE1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670" y="0"/>
            <a:ext cx="8497330" cy="6857999"/>
          </a:xfrm>
        </p:spPr>
        <p:txBody>
          <a:bodyPr/>
          <a:lstStyle/>
          <a:p>
            <a:r>
              <a:rPr lang="en-US" altLang="zh-CN" dirty="0"/>
              <a:t>nothing to tell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12" y="2057400"/>
            <a:ext cx="3546861" cy="3811588"/>
          </a:xfrm>
        </p:spPr>
        <p:txBody>
          <a:bodyPr/>
          <a:lstStyle/>
          <a:p>
            <a:r>
              <a:rPr lang="en-US" altLang="zh-CN" dirty="0"/>
              <a:t>2.1 Zero-shot Anomaly Segmentation</a:t>
            </a:r>
          </a:p>
          <a:p>
            <a:r>
              <a:rPr lang="en-US" altLang="zh-CN" dirty="0"/>
              <a:t>2.2 Foundation Models</a:t>
            </a:r>
          </a:p>
          <a:p>
            <a:r>
              <a:rPr lang="en-US" altLang="zh-CN" dirty="0"/>
              <a:t>2.3 </a:t>
            </a:r>
            <a:r>
              <a:rPr lang="en-US" altLang="zh-CN" dirty="0">
                <a:highlight>
                  <a:srgbClr val="FFFF00"/>
                </a:highlight>
              </a:rPr>
              <a:t>Cross-modal Interaction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9191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18421-B59A-AC9B-4C2B-A4D78327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3" y="457200"/>
            <a:ext cx="3546860" cy="1600200"/>
          </a:xfrm>
        </p:spPr>
        <p:txBody>
          <a:bodyPr/>
          <a:lstStyle/>
          <a:p>
            <a:r>
              <a:rPr lang="en-US" altLang="zh-CN" dirty="0"/>
              <a:t>3.Methodology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C0E2A-1B83-D774-9B95-798C9BE1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962" y="0"/>
            <a:ext cx="8695038" cy="6857999"/>
          </a:xfrm>
        </p:spPr>
        <p:txBody>
          <a:bodyPr/>
          <a:lstStyle/>
          <a:p>
            <a:r>
              <a:rPr lang="en-US" altLang="zh-CN" dirty="0"/>
              <a:t>we use CLIP for rough segmentation and use it to refine the segmentation result of SAM.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1E9848-A693-DC47-CE0F-2FA538003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12" y="2057400"/>
            <a:ext cx="3546861" cy="3811588"/>
          </a:xfrm>
        </p:spPr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highlight>
                  <a:srgbClr val="FFFF00"/>
                </a:highlight>
              </a:rPr>
              <a:t>CLIP and SAM Collaboration</a:t>
            </a:r>
          </a:p>
          <a:p>
            <a:r>
              <a:rPr lang="en-US" altLang="zh-CN" dirty="0"/>
              <a:t>3.2 Unified Multi-scale Cross-modal Interaction</a:t>
            </a:r>
          </a:p>
          <a:p>
            <a:r>
              <a:rPr lang="en-US" altLang="zh-CN" dirty="0"/>
              <a:t>3.3 Multi-level Mask Refinement</a:t>
            </a:r>
          </a:p>
          <a:p>
            <a:r>
              <a:rPr lang="en-US" altLang="zh-CN" dirty="0"/>
              <a:t>3.4 Objective Function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000AD5-6F85-3FB8-B857-70C4B8D5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364" y="1182924"/>
            <a:ext cx="8374233" cy="5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1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564</Words>
  <Application>Microsoft Office PowerPoint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Wingdings</vt:lpstr>
      <vt:lpstr>Office 主题​​</vt:lpstr>
      <vt:lpstr>ClipSAM: CLIP and SAMCollaboration for Zero-Shot Anomaly Segmentation</vt:lpstr>
      <vt:lpstr>0.Abstract</vt:lpstr>
      <vt:lpstr>0.Abstract</vt:lpstr>
      <vt:lpstr>1.Introduction</vt:lpstr>
      <vt:lpstr>1.Introduction</vt:lpstr>
      <vt:lpstr>2.Related Work</vt:lpstr>
      <vt:lpstr>2.Related Work</vt:lpstr>
      <vt:lpstr>2.Related Work</vt:lpstr>
      <vt:lpstr>3.Methodology</vt:lpstr>
      <vt:lpstr>3.Methodology</vt:lpstr>
      <vt:lpstr>3.Methodology</vt:lpstr>
      <vt:lpstr>3.Methodology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</dc:creator>
  <cp:lastModifiedBy>wu</cp:lastModifiedBy>
  <cp:revision>80</cp:revision>
  <dcterms:created xsi:type="dcterms:W3CDTF">2025-09-22T11:34:03Z</dcterms:created>
  <dcterms:modified xsi:type="dcterms:W3CDTF">2025-09-23T03:05:41Z</dcterms:modified>
</cp:coreProperties>
</file>