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62"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A9FE-6C71-7225-BDDB-E209C09BA8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77BFE-62E9-D7D7-5E05-C5D31A7A5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7F3F93-C1F9-34E0-2FC7-C7A1BAAB658F}"/>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5" name="页脚占位符 4">
            <a:extLst>
              <a:ext uri="{FF2B5EF4-FFF2-40B4-BE49-F238E27FC236}">
                <a16:creationId xmlns:a16="http://schemas.microsoft.com/office/drawing/2014/main" id="{02E95AAC-35A7-073A-DA9D-A13A0A0CC6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B6E82C-E50C-4F23-2AB7-C386C1B26BFE}"/>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9353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919B-3917-A987-D561-429D7123BD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0C83B4-A921-E740-9F45-87F37F1DD2E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79C9D0-4D62-3B24-7BDC-DD541C66CF47}"/>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5" name="页脚占位符 4">
            <a:extLst>
              <a:ext uri="{FF2B5EF4-FFF2-40B4-BE49-F238E27FC236}">
                <a16:creationId xmlns:a16="http://schemas.microsoft.com/office/drawing/2014/main" id="{515CF324-A4FA-5108-12AB-928513A31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390E0-C713-33FC-671E-1610E0367618}"/>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50594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B3D2B6-D7F7-574A-0FC2-ABCB5F8A25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6CE11-995D-EB73-0BB3-5D7EE83467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052307-9D82-DD26-1568-B03157D17A84}"/>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5" name="页脚占位符 4">
            <a:extLst>
              <a:ext uri="{FF2B5EF4-FFF2-40B4-BE49-F238E27FC236}">
                <a16:creationId xmlns:a16="http://schemas.microsoft.com/office/drawing/2014/main" id="{439A2542-6D0F-4C3A-4E08-793029AE0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F5CD7-0EAE-CC8F-9B77-2CCBC29049EB}"/>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54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41CF5-6C3D-C1FF-C61D-8805DBA1C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C9D482-A71A-AEF2-0B34-BC2BC8C536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F6EA0-5AE9-64C8-CA85-09A66EE939F3}"/>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5" name="页脚占位符 4">
            <a:extLst>
              <a:ext uri="{FF2B5EF4-FFF2-40B4-BE49-F238E27FC236}">
                <a16:creationId xmlns:a16="http://schemas.microsoft.com/office/drawing/2014/main" id="{51ACCF1D-BB07-5BBB-5509-85DDF3A17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69835-43E1-9585-5459-B467618E2C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82608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E1772-EF6E-1252-218B-072546969C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B3FDA6-20B4-918F-9B9B-3FB315E33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D31BBA-0C36-D9DF-457D-FA0980732DF3}"/>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5" name="页脚占位符 4">
            <a:extLst>
              <a:ext uri="{FF2B5EF4-FFF2-40B4-BE49-F238E27FC236}">
                <a16:creationId xmlns:a16="http://schemas.microsoft.com/office/drawing/2014/main" id="{BD5657E6-ED99-052E-F05B-E6AE677F0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71C4DE-14F4-557D-569E-49B765EBB79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6307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F414-460D-48E5-02D0-78455B61B6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AEF08-C4D1-524D-2E1A-B17A7DEB31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1A460-D8FC-30FA-D964-13EE5D6716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9A9668-3B78-8198-BC70-C3795C238B47}"/>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6" name="页脚占位符 5">
            <a:extLst>
              <a:ext uri="{FF2B5EF4-FFF2-40B4-BE49-F238E27FC236}">
                <a16:creationId xmlns:a16="http://schemas.microsoft.com/office/drawing/2014/main" id="{093CC30E-2AF0-DB4D-A550-70ED439EE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A949B2-A504-347E-BC51-A5B6664E30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6348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47C5-FED8-CB24-CBA6-57A13CE3F9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659050-F01D-ECFF-A30A-48597618E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3E412E-0E09-27F5-6919-4E6A65216D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0CEA7-1EE9-E51E-4181-68E351DB1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6C2EEF-809C-C721-A6C0-03D196D15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6FA40B-CE47-55AF-7441-24C1B5DF3EF7}"/>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8" name="页脚占位符 7">
            <a:extLst>
              <a:ext uri="{FF2B5EF4-FFF2-40B4-BE49-F238E27FC236}">
                <a16:creationId xmlns:a16="http://schemas.microsoft.com/office/drawing/2014/main" id="{2EFED3C2-96D6-5E07-56E8-4E7BAFAC13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816E69-FAE0-190A-2CB4-B0C27EC916C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0234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FF4A8-885E-2FF7-D6C5-FCB8C3D655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D3C1C5-DA85-5000-19CF-4BE97D6137CA}"/>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4" name="页脚占位符 3">
            <a:extLst>
              <a:ext uri="{FF2B5EF4-FFF2-40B4-BE49-F238E27FC236}">
                <a16:creationId xmlns:a16="http://schemas.microsoft.com/office/drawing/2014/main" id="{B35D43B2-1A14-7902-E8C7-FE666A3E7A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8A91A-C1E8-07B4-E54E-98F50DA79303}"/>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8253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C5959D-DDE2-2A8B-7973-735FAD9CB1A5}"/>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3" name="页脚占位符 2">
            <a:extLst>
              <a:ext uri="{FF2B5EF4-FFF2-40B4-BE49-F238E27FC236}">
                <a16:creationId xmlns:a16="http://schemas.microsoft.com/office/drawing/2014/main" id="{1CAC9C11-0AB8-2B09-E2DA-CA19021C1C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E52F11-7EC3-37A8-8B74-9C57CF9C549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905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5FA1-4836-1F64-E8BA-8AEABDE29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BC383-97C7-9635-63B2-23E055425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594E88-CD9F-298C-D933-06B8D16B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3D506A-8068-4737-BC2D-5AA4A7A9FE0E}"/>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6" name="页脚占位符 5">
            <a:extLst>
              <a:ext uri="{FF2B5EF4-FFF2-40B4-BE49-F238E27FC236}">
                <a16:creationId xmlns:a16="http://schemas.microsoft.com/office/drawing/2014/main" id="{763A92AD-1B2B-7A9E-6995-96D78AEADE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9CEB03-D860-D1FA-4310-4B145912828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5450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AFCA-53DD-CFA0-7958-AE827B4ED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00805-0980-0323-C9F3-8625EAAD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A281B9-0023-6322-5225-07F3304FF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0DAF65-2488-E030-6080-B43C08DEBE96}"/>
              </a:ext>
            </a:extLst>
          </p:cNvPr>
          <p:cNvSpPr>
            <a:spLocks noGrp="1"/>
          </p:cNvSpPr>
          <p:nvPr>
            <p:ph type="dt" sz="half" idx="10"/>
          </p:nvPr>
        </p:nvSpPr>
        <p:spPr/>
        <p:txBody>
          <a:bodyPr/>
          <a:lstStyle/>
          <a:p>
            <a:fld id="{CFCA5FD5-C755-4387-A7C0-0B63841EA87B}" type="datetimeFigureOut">
              <a:rPr lang="zh-CN" altLang="en-US" smtClean="0"/>
              <a:t>2025/9/12</a:t>
            </a:fld>
            <a:endParaRPr lang="zh-CN" altLang="en-US"/>
          </a:p>
        </p:txBody>
      </p:sp>
      <p:sp>
        <p:nvSpPr>
          <p:cNvPr id="6" name="页脚占位符 5">
            <a:extLst>
              <a:ext uri="{FF2B5EF4-FFF2-40B4-BE49-F238E27FC236}">
                <a16:creationId xmlns:a16="http://schemas.microsoft.com/office/drawing/2014/main" id="{BE6A04DF-C23D-21FF-DC41-C9883CBA0B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A50B-A2A3-C49F-824C-4C094D3D3F1C}"/>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9276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F61D1-1AEF-BED8-3C15-34B2DCF34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4AD57F-BAEA-B7CA-CDA5-43C14E574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6F8A89-94A7-5698-9441-676991DF3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A5FD5-C755-4387-A7C0-0B63841EA87B}" type="datetimeFigureOut">
              <a:rPr lang="zh-CN" altLang="en-US" smtClean="0"/>
              <a:t>2025/9/12</a:t>
            </a:fld>
            <a:endParaRPr lang="zh-CN" altLang="en-US"/>
          </a:p>
        </p:txBody>
      </p:sp>
      <p:sp>
        <p:nvSpPr>
          <p:cNvPr id="5" name="页脚占位符 4">
            <a:extLst>
              <a:ext uri="{FF2B5EF4-FFF2-40B4-BE49-F238E27FC236}">
                <a16:creationId xmlns:a16="http://schemas.microsoft.com/office/drawing/2014/main" id="{76C2BA63-906A-8F1E-8458-3F7FFF687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C5D25E79-771F-3E73-F831-550ECBA23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0930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E142D-FCF5-2F96-0DB1-9623EAF39998}"/>
              </a:ext>
            </a:extLst>
          </p:cNvPr>
          <p:cNvSpPr>
            <a:spLocks noGrp="1"/>
          </p:cNvSpPr>
          <p:nvPr>
            <p:ph type="ctrTitle"/>
          </p:nvPr>
        </p:nvSpPr>
        <p:spPr/>
        <p:txBody>
          <a:bodyPr/>
          <a:lstStyle/>
          <a:p>
            <a:r>
              <a:rPr lang="en-US" altLang="zh-CN" dirty="0"/>
              <a:t>AnomalyCLIP</a:t>
            </a:r>
            <a:endParaRPr lang="zh-CN" altLang="en-US" dirty="0"/>
          </a:p>
        </p:txBody>
      </p:sp>
      <p:sp>
        <p:nvSpPr>
          <p:cNvPr id="3" name="副标题 2">
            <a:extLst>
              <a:ext uri="{FF2B5EF4-FFF2-40B4-BE49-F238E27FC236}">
                <a16:creationId xmlns:a16="http://schemas.microsoft.com/office/drawing/2014/main" id="{60AC8703-45EF-8B16-CACC-68F87255F99F}"/>
              </a:ext>
            </a:extLst>
          </p:cNvPr>
          <p:cNvSpPr>
            <a:spLocks noGrp="1"/>
          </p:cNvSpPr>
          <p:nvPr>
            <p:ph type="subTitle" idx="1"/>
          </p:nvPr>
        </p:nvSpPr>
        <p:spPr/>
        <p:txBody>
          <a:bodyPr/>
          <a:lstStyle/>
          <a:p>
            <a:r>
              <a:rPr lang="en-US" altLang="zh-CN" dirty="0"/>
              <a:t>20250904</a:t>
            </a:r>
            <a:endParaRPr lang="zh-CN" altLang="en-US" dirty="0"/>
          </a:p>
        </p:txBody>
      </p:sp>
    </p:spTree>
    <p:extLst>
      <p:ext uri="{BB962C8B-B14F-4D97-AF65-F5344CB8AC3E}">
        <p14:creationId xmlns:p14="http://schemas.microsoft.com/office/powerpoint/2010/main" val="34714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𝑔𝑙𝑜𝑏𝑙𝑒</m:t>
                        </m:r>
                      </m:sub>
                    </m:sSub>
                  </m:oMath>
                </a14:m>
                <a:r>
                  <a:rPr lang="zh-CN" altLang="en-US" dirty="0"/>
                  <a:t> </a:t>
                </a:r>
                <a:r>
                  <a:rPr lang="en-US" altLang="zh-CN" dirty="0"/>
                  <a:t>is a cross-entropy loss that matches the cosine similarity.</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Sub>
                    <m:r>
                      <a:rPr lang="en-US" altLang="zh-CN" b="0" i="1" smtClean="0">
                        <a:latin typeface="Cambria Math" panose="02040503050406030204" pitchFamily="18" charset="0"/>
                      </a:rPr>
                      <m:t> </m:t>
                    </m:r>
                    <m:r>
                      <a:rPr lang="en-US" altLang="zh-CN" b="0" i="0" smtClean="0">
                        <a:latin typeface="Cambria Math" panose="02040503050406030204" pitchFamily="18" charset="0"/>
                      </a:rPr>
                      <m:t> </m:t>
                    </m:r>
                  </m:oMath>
                </a14:m>
                <a:r>
                  <a:rPr lang="en-US" altLang="zh-CN" dirty="0"/>
                  <a:t>is computed in</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𝑙𝑜𝑐𝑎𝑙</m:t>
                          </m:r>
                        </m:sub>
                      </m:sSub>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Focal</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e>
                          </m:d>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S</m:t>
                          </m:r>
                        </m:e>
                      </m:d>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Dice</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oMath>
                    <m:oMath xmlns:m="http://schemas.openxmlformats.org/officeDocument/2006/math">
                      <m:r>
                        <a:rPr lang="en-US" altLang="zh-CN" sz="2400" b="0" i="1" smtClean="0">
                          <a:latin typeface="Cambria Math" panose="02040503050406030204" pitchFamily="18" charset="0"/>
                        </a:rPr>
                        <m:t>𝐷𝑖𝑐𝑒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𝑈𝑝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m:oMathPara>
                </a14:m>
                <a:endParaRPr lang="en-US" altLang="zh-CN" sz="2400" dirty="0"/>
              </a:p>
              <a:p>
                <a:pPr marL="0" indent="0">
                  <a:buNone/>
                </a:pPr>
                <a:r>
                  <a:rPr lang="en-US" altLang="zh-CN" dirty="0"/>
                  <a:t>  where:</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𝑛</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sup>
                      </m:sSub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𝑔</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 </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𝑙</m:t>
                                  </m:r>
                                </m:sub>
                              </m:sSub>
                            </m:sub>
                            <m:sup>
                              <m:r>
                                <a:rPr lang="en-US" altLang="zh-CN" sz="3200" b="0" i="1" smtClean="0">
                                  <a:latin typeface="Cambria Math" panose="02040503050406030204" pitchFamily="18" charset="0"/>
                                </a:rPr>
                                <m:t>𝑚</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e>
                              </m:d>
                            </m:sup>
                          </m:sSubSup>
                        </m:e>
                      </m:d>
                    </m:oMath>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𝑎</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e>
                              </m:d>
                            </m:sup>
                          </m:sSubSup>
                        </m:e>
                      </m:d>
                    </m:oMath>
                  </m:oMathPara>
                </a14:m>
                <a:endParaRPr lang="en-US" altLang="zh-CN" dirty="0"/>
              </a:p>
              <a:p>
                <a:pPr marL="0" indent="0">
                  <a:buNone/>
                </a:pPr>
                <a:r>
                  <a:rPr lang="en-US" altLang="zh-CN" dirty="0"/>
                  <a:t>  and Focal() / Dice() denote focal loss and Dice loss, Up() and [.] represent the </a:t>
                </a:r>
                <a:r>
                  <a:rPr lang="en-US" altLang="zh-CN" dirty="0" err="1"/>
                  <a:t>unsampling</a:t>
                </a:r>
                <a:r>
                  <a:rPr lang="en-US" altLang="zh-CN" dirty="0"/>
                  <a:t> and concatenation along with the channel.</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600" r="-174" b="-231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788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to facilitate the learning of a more discriminative textual space, we choose to replace the prefix part of the original token embeddings with learnable token embeddings in the text encoder, from bottom (the second layer) to the top. by the following step</a:t>
                </a:r>
              </a:p>
              <a:p>
                <a:r>
                  <a:rPr lang="en-US" altLang="zh-CN" dirty="0"/>
                  <a:t>1.we denote the token embedding of the learnable text prompt as: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𝑝</m:t>
                              </m:r>
                            </m:sup>
                          </m:sSubSup>
                        </m:e>
                      </m:d>
                    </m:oMath>
                  </m:oMathPara>
                </a14:m>
                <a:endParaRPr lang="en-US" altLang="zh-CN" dirty="0"/>
              </a:p>
              <a:p>
                <a:pPr marL="0" indent="0">
                  <a:buNone/>
                </a:pPr>
                <a:r>
                  <a:rPr lang="en-US" altLang="zh-CN" dirty="0"/>
                  <a:t>  and also denote as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  where m represents the layers index of the text encoder.</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867" r="-2435" b="-444"/>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1348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2.we introduce additional multi-layer trainable token:</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𝑄</m:t>
                      </m:r>
                      <m:r>
                        <a:rPr lang="en-US" altLang="zh-CN" b="0" i="1" smtClean="0">
                          <a:latin typeface="Cambria Math" panose="02040503050406030204" pitchFamily="18" charset="0"/>
                        </a:rPr>
                        <m:t>&lt;</m:t>
                      </m:r>
                      <m:r>
                        <a:rPr lang="en-US" altLang="zh-CN" b="0" i="1" smtClean="0">
                          <a:latin typeface="Cambria Math" panose="02040503050406030204" pitchFamily="18" charset="0"/>
                        </a:rPr>
                        <m:t>𝑃</m:t>
                      </m:r>
                    </m:oMath>
                  </m:oMathPara>
                </a14:m>
                <a:endParaRPr lang="en-US" altLang="zh-CN" dirty="0"/>
              </a:p>
              <a:p>
                <a:r>
                  <a:rPr lang="en-US" altLang="zh-CN" dirty="0"/>
                  <a:t>3.to adapt the original textual representations of layer m, we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𝑄</m:t>
                        </m:r>
                      </m:sup>
                    </m:sSubSup>
                  </m:oMath>
                </a14:m>
                <a:r>
                  <a:rPr lang="zh-CN" altLang="en-US" dirty="0"/>
                  <a:t> </a:t>
                </a:r>
                <a:r>
                  <a:rPr lang="en-US" altLang="zh-CN" dirty="0"/>
                  <a:t>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𝑚</m:t>
                        </m:r>
                      </m:sub>
                    </m:sSub>
                  </m:oMath>
                </a14:m>
                <a:r>
                  <a:rPr lang="en-US" altLang="zh-CN" dirty="0"/>
                  <a:t>. Thus deriving the new token embeddings: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𝑝</m:t>
                          </m:r>
                        </m:sup>
                      </m:sSubSup>
                      <m:r>
                        <a:rPr lang="en-US" altLang="zh-CN" b="0" i="1" smtClean="0">
                          <a:latin typeface="Cambria Math" panose="02040503050406030204" pitchFamily="18" charset="0"/>
                        </a:rPr>
                        <m:t>] </m:t>
                      </m:r>
                    </m:oMath>
                  </m:oMathPara>
                </a14:m>
                <a:endParaRPr lang="en-US" altLang="zh-CN" dirty="0"/>
              </a:p>
              <a:p>
                <a:r>
                  <a:rPr lang="en-US" altLang="zh-CN" dirty="0"/>
                  <a:t>4.then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oMath>
                </a14:m>
                <a:r>
                  <a:rPr lang="en-US" altLang="zh-CN" dirty="0"/>
                  <a:t> is forwarded into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a14:m>
                <a:r>
                  <a:rPr lang="en-US" altLang="zh-CN" dirty="0"/>
                  <a:t> to obtained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Sub>
                  </m:oMath>
                </a14:m>
                <a:r>
                  <a:rPr lang="en-US" altLang="zh-CN" dirty="0"/>
                  <a:t>, which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oMath>
                  </m:oMathPara>
                </a14:m>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94028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5.discard the obtained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and initialize new learnable token embedding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Through the concatenation operation, we obtain:</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e>
                      </m:d>
                    </m:oMath>
                  </m:oMathPara>
                </a14:m>
                <a:endParaRPr lang="en-US" altLang="zh-CN" b="0" dirty="0"/>
              </a:p>
              <a:p>
                <a:r>
                  <a:rPr lang="en-US" altLang="zh-CN" dirty="0"/>
                  <a:t>6.repeat this operation until we reach the designated layer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m:t>
                        </m:r>
                      </m:sup>
                    </m:sSubSup>
                  </m:oMath>
                </a14:m>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000" t="-889" r="-234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64612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b="0" dirty="0"/>
              <a:t>we found empirically that a diagonally prominent attention map helps reduce the disturbance from other tokens, leading to improved local visual semantics.</a:t>
            </a:r>
          </a:p>
          <a:p>
            <a:r>
              <a:rPr lang="en-US" altLang="zh-CN" dirty="0"/>
              <a:t>Therefore we propose a mechanism call Diagonally Prominent Attention Map to refine the local visual space, with the visual encoder kept frozen during training. To this end, we replace the original Q-K attention in the visual encoder with diagonally prominent attention, such as Q-Q, K-K, V-V.</a:t>
            </a:r>
            <a:br>
              <a:rPr lang="en-US" altLang="zh-CN" b="0" dirty="0"/>
            </a:br>
            <a:endParaRPr lang="en-US" altLang="zh-CN" dirty="0"/>
          </a:p>
          <a:p>
            <a:pPr marL="0" indent="0">
              <a:buNone/>
            </a:pPr>
            <a:endParaRPr lang="zh-CN" altLang="en-US" dirty="0"/>
          </a:p>
        </p:txBody>
      </p:sp>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highlight>
                  <a:srgbClr val="FFFF00"/>
                </a:highlight>
              </a:rPr>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833606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85000" lnSpcReduction="10000"/>
              </a:bodyPr>
              <a:lstStyle/>
              <a:p>
                <a:r>
                  <a:rPr lang="en-US" altLang="zh-CN" b="0" dirty="0"/>
                  <a:t>During training, AnomalyCLIP minimizes the loss above.</a:t>
                </a:r>
              </a:p>
              <a:p>
                <a:r>
                  <a:rPr lang="en-US" altLang="zh-CN" dirty="0"/>
                  <a:t>As for inference, given a test image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a:t>, use the similarity score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as the image-level anomaly score.</a:t>
                </a:r>
              </a:p>
              <a:p>
                <a:r>
                  <a:rPr lang="en-US" altLang="zh-CN" dirty="0"/>
                  <a:t>For 	pixel-wise predictions, we merge the segmentation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oMath>
                </a14:m>
                <a:r>
                  <a:rPr lang="en-US" altLang="zh-CN" b="0" dirty="0"/>
                  <a:t> of all selected intermediate layers, followed by an interpolation and smoothing operation. Formally, our anomaly score map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b="0" dirty="0"/>
                  <a:t> is computed as </a:t>
                </a:r>
                <a14:m>
                  <m:oMath xmlns:m="http://schemas.openxmlformats.org/officeDocument/2006/math">
                    <m:r>
                      <a:rPr lang="en-US" altLang="zh-CN" b="0" i="1" smtClean="0">
                        <a:latin typeface="Cambria Math" panose="02040503050406030204" pitchFamily="18" charset="0"/>
                      </a:rPr>
                      <m:t>𝑀𝑎𝑝</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𝑈𝑝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𝑈𝑝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b="0" dirty="0"/>
              </a:p>
              <a:p>
                <a:pPr marL="0" indent="0">
                  <a:buNone/>
                </a:pPr>
                <a:r>
                  <a:rPr lang="en-US" altLang="zh-CN" dirty="0"/>
                  <a:t>   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𝑎</m:t>
                        </m:r>
                      </m:sub>
                    </m:sSub>
                  </m:oMath>
                </a14:m>
                <a:r>
                  <a:rPr lang="en-US" altLang="zh-CN" b="0" dirty="0"/>
                  <a:t> represents a Gaussian filter, and </a:t>
                </a:r>
                <a14:m>
                  <m:oMath xmlns:m="http://schemas.openxmlformats.org/officeDocument/2006/math">
                    <m:r>
                      <a:rPr lang="zh-CN" altLang="en-US" b="0" i="1" smtClean="0">
                        <a:latin typeface="Cambria Math" panose="02040503050406030204" pitchFamily="18" charset="0"/>
                      </a:rPr>
                      <m:t>𝜎</m:t>
                    </m:r>
                  </m:oMath>
                </a14:m>
                <a:r>
                  <a:rPr lang="en-US" altLang="zh-CN" b="0" dirty="0"/>
                  <a:t> controls smoothing.</a:t>
                </a:r>
                <a:br>
                  <a:rPr lang="en-US" altLang="zh-CN" b="0" dirty="0"/>
                </a:b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652" t="-1867" r="-1130"/>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t>3.refinement of the local visual space</a:t>
            </a:r>
          </a:p>
          <a:p>
            <a:r>
              <a:rPr lang="en-US" altLang="zh-CN" dirty="0">
                <a:highlight>
                  <a:srgbClr val="FFFF00"/>
                </a:highlight>
              </a:rPr>
              <a:t>4.training and inference</a:t>
            </a:r>
            <a:endParaRPr lang="zh-CN" altLang="en-US" dirty="0">
              <a:highlight>
                <a:srgbClr val="FFFF00"/>
              </a:highlight>
            </a:endParaRPr>
          </a:p>
        </p:txBody>
      </p:sp>
    </p:spTree>
    <p:extLst>
      <p:ext uri="{BB962C8B-B14F-4D97-AF65-F5344CB8AC3E}">
        <p14:creationId xmlns:p14="http://schemas.microsoft.com/office/powerpoint/2010/main" val="171137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fontScale="92500" lnSpcReduction="20000"/>
              </a:bodyPr>
              <a:lstStyle/>
              <a:p>
                <a:r>
                  <a:rPr lang="en-US" altLang="zh-CN" dirty="0"/>
                  <a:t>4.1Experiment setup</a:t>
                </a:r>
              </a:p>
              <a:p>
                <a:pPr marL="0" indent="0">
                  <a:buNone/>
                </a:pPr>
                <a:r>
                  <a:rPr lang="en-US" altLang="zh-CN" dirty="0"/>
                  <a:t>  (1). use the publicly available CLIP model (VIT-L/14@336px) as backbone.</a:t>
                </a:r>
              </a:p>
              <a:p>
                <a:pPr marL="0" indent="0">
                  <a:buNone/>
                </a:pPr>
                <a:r>
                  <a:rPr lang="en-US" altLang="zh-CN" dirty="0"/>
                  <a:t>  (2). Model parameters of CLIP are all frozen.</a:t>
                </a:r>
              </a:p>
              <a:p>
                <a:pPr marL="0" indent="0">
                  <a:buNone/>
                </a:pPr>
                <a:r>
                  <a:rPr lang="en-US" altLang="zh-CN" dirty="0"/>
                  <a:t>  (3). The length of learnable word embeddings E is set to 12.</a:t>
                </a:r>
              </a:p>
              <a:p>
                <a:pPr marL="0" indent="0">
                  <a:buNone/>
                </a:pPr>
                <a:r>
                  <a:rPr lang="en-US" altLang="zh-CN" dirty="0"/>
                  <a:t>  (4). The learnable token embeddings are attached to the first 9 layers of the text encoder for refining the textual space, and </a:t>
                </a:r>
                <a14:m>
                  <m:oMath xmlns:m="http://schemas.openxmlformats.org/officeDocument/2006/math">
                    <m:r>
                      <a:rPr lang="zh-CN" altLang="en-US" i="1" smtClean="0">
                        <a:latin typeface="Cambria Math" panose="02040503050406030204" pitchFamily="18" charset="0"/>
                      </a:rPr>
                      <m:t>𝜆</m:t>
                    </m:r>
                  </m:oMath>
                </a14:m>
                <a:r>
                  <a:rPr lang="zh-CN" altLang="en-US" dirty="0"/>
                  <a:t> </a:t>
                </a:r>
                <a:r>
                  <a:rPr lang="en-US" altLang="zh-CN" dirty="0"/>
                  <a:t>is set to 4.</a:t>
                </a:r>
              </a:p>
              <a:p>
                <a:pPr marL="0" indent="0">
                  <a:buNone/>
                </a:pPr>
                <a:r>
                  <a:rPr lang="en-US" altLang="zh-CN" dirty="0"/>
                  <a:t>  (5). we use the top feature map as local visual details for anomaly segmentation.</a:t>
                </a:r>
              </a:p>
              <a:p>
                <a:pPr marL="0" indent="0">
                  <a:buNone/>
                </a:pPr>
                <a:r>
                  <a:rPr lang="en-US" altLang="zh-CN" dirty="0"/>
                  <a:t>  (6). we fine-tune AnomalyCLIP using the test data on MVTec AD and evaluate the ZSAD performance on other datasets. As for MVTec AD, we fine-tune AnomalyCLIP on the test data of </a:t>
                </a:r>
                <a:r>
                  <a:rPr lang="en-US" altLang="zh-CN" dirty="0" err="1"/>
                  <a:t>VisA</a:t>
                </a:r>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928F3270-DA62-D669-2FA1-2988FDB9A994}"/>
                  </a:ext>
                </a:extLst>
              </p:cNvPr>
              <p:cNvSpPr>
                <a:spLocks noGrp="1" noRot="1" noChangeAspect="1" noMove="1" noResize="1" noEditPoints="1" noAdjustHandles="1" noChangeArrowheads="1" noChangeShapeType="1" noTextEdit="1"/>
              </p:cNvSpPr>
              <p:nvPr>
                <p:ph idx="1"/>
              </p:nvPr>
            </p:nvSpPr>
            <p:spPr>
              <a:blipFill>
                <a:blip r:embed="rId2"/>
                <a:stretch>
                  <a:fillRect l="-1043" t="-3501" r="-1623"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565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75C09-3031-FE06-F92C-E5A99E1D298D}"/>
              </a:ext>
            </a:extLst>
          </p:cNvPr>
          <p:cNvSpPr>
            <a:spLocks noGrp="1"/>
          </p:cNvSpPr>
          <p:nvPr>
            <p:ph type="title"/>
          </p:nvPr>
        </p:nvSpPr>
        <p:spPr/>
        <p:txBody>
          <a:bodyPr/>
          <a:lstStyle/>
          <a:p>
            <a:r>
              <a:rPr lang="en-US" altLang="zh-CN" dirty="0"/>
              <a:t>4.Experiments</a:t>
            </a:r>
            <a:endParaRPr lang="zh-CN" altLang="en-US" dirty="0"/>
          </a:p>
        </p:txBody>
      </p:sp>
      <p:sp>
        <p:nvSpPr>
          <p:cNvPr id="3" name="内容占位符 2">
            <a:extLst>
              <a:ext uri="{FF2B5EF4-FFF2-40B4-BE49-F238E27FC236}">
                <a16:creationId xmlns:a16="http://schemas.microsoft.com/office/drawing/2014/main" id="{928F3270-DA62-D669-2FA1-2988FDB9A994}"/>
              </a:ext>
            </a:extLst>
          </p:cNvPr>
          <p:cNvSpPr>
            <a:spLocks noGrp="1"/>
          </p:cNvSpPr>
          <p:nvPr>
            <p:ph idx="1"/>
          </p:nvPr>
        </p:nvSpPr>
        <p:spPr/>
        <p:txBody>
          <a:bodyPr>
            <a:normAutofit/>
          </a:bodyPr>
          <a:lstStyle/>
          <a:p>
            <a:r>
              <a:rPr lang="en-US" altLang="zh-CN" dirty="0"/>
              <a:t>4.2 Main Results</a:t>
            </a:r>
          </a:p>
          <a:p>
            <a:pPr marL="0" indent="0">
              <a:buNone/>
            </a:pPr>
            <a:r>
              <a:rPr lang="en-US" altLang="zh-CN" dirty="0"/>
              <a:t>  beautiful result…</a:t>
            </a:r>
            <a:endParaRPr lang="zh-CN" altLang="en-US" dirty="0"/>
          </a:p>
        </p:txBody>
      </p:sp>
    </p:spTree>
    <p:extLst>
      <p:ext uri="{BB962C8B-B14F-4D97-AF65-F5344CB8AC3E}">
        <p14:creationId xmlns:p14="http://schemas.microsoft.com/office/powerpoint/2010/main" val="16111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sz="2800" dirty="0"/>
              <a:t>DPAM(T1)</a:t>
            </a:r>
          </a:p>
          <a:p>
            <a:r>
              <a:rPr lang="en-US" altLang="zh-CN" sz="2800" dirty="0"/>
              <a:t>object-agnostic text prompts (T2), </a:t>
            </a:r>
          </a:p>
          <a:p>
            <a:r>
              <a:rPr lang="en-US" altLang="zh-CN" sz="2800" dirty="0"/>
              <a:t>learnable tokens in text encoders(T3).</a:t>
            </a:r>
          </a:p>
          <a:p>
            <a:pPr marL="0" indent="0">
              <a:buNone/>
            </a:pP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highlight>
                  <a:srgbClr val="FFFF00"/>
                </a:highlight>
              </a:rPr>
              <a:t>1.Module ablation:</a:t>
            </a:r>
          </a:p>
          <a:p>
            <a:r>
              <a:rPr lang="en-US" altLang="zh-CN" dirty="0"/>
              <a:t>2.Context optimization</a:t>
            </a:r>
          </a:p>
          <a:p>
            <a:r>
              <a:rPr lang="en-US" altLang="zh-CN" dirty="0"/>
              <a:t>3.DPAM strategy ablation</a:t>
            </a:r>
          </a:p>
          <a:p>
            <a:endParaRPr lang="zh-CN" altLang="en-US" dirty="0"/>
          </a:p>
        </p:txBody>
      </p:sp>
      <p:pic>
        <p:nvPicPr>
          <p:cNvPr id="6" name="图片 5">
            <a:extLst>
              <a:ext uri="{FF2B5EF4-FFF2-40B4-BE49-F238E27FC236}">
                <a16:creationId xmlns:a16="http://schemas.microsoft.com/office/drawing/2014/main" id="{69243F7A-FD0C-B84B-4DF7-270241F020F1}"/>
              </a:ext>
            </a:extLst>
          </p:cNvPr>
          <p:cNvPicPr>
            <a:picLocks noChangeAspect="1"/>
          </p:cNvPicPr>
          <p:nvPr/>
        </p:nvPicPr>
        <p:blipFill>
          <a:blip r:embed="rId2"/>
          <a:stretch>
            <a:fillRect/>
          </a:stretch>
        </p:blipFill>
        <p:spPr>
          <a:xfrm>
            <a:off x="4838547" y="3126131"/>
            <a:ext cx="6861482" cy="2150205"/>
          </a:xfrm>
          <a:prstGeom prst="rect">
            <a:avLst/>
          </a:prstGeom>
        </p:spPr>
      </p:pic>
    </p:spTree>
    <p:extLst>
      <p:ext uri="{BB962C8B-B14F-4D97-AF65-F5344CB8AC3E}">
        <p14:creationId xmlns:p14="http://schemas.microsoft.com/office/powerpoint/2010/main" val="399486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p:txBody>
          <a:bodyPr/>
          <a:lstStyle/>
          <a:p>
            <a:r>
              <a:rPr lang="en-US" altLang="zh-CN" dirty="0"/>
              <a:t>the object-agnostic prompt learning is the most effective module, and it is driven by our glocal context optimization</a:t>
            </a:r>
            <a:endParaRPr lang="zh-CN" altLang="en-US" dirty="0"/>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highlight>
                  <a:srgbClr val="FFFF00"/>
                </a:highlight>
              </a:rPr>
              <a:t>2.Context optimization</a:t>
            </a:r>
          </a:p>
          <a:p>
            <a:r>
              <a:rPr lang="en-US" altLang="zh-CN" dirty="0"/>
              <a:t>3.DPAM strategy ablation</a:t>
            </a:r>
          </a:p>
          <a:p>
            <a:endParaRPr lang="zh-CN" altLang="en-US" dirty="0"/>
          </a:p>
        </p:txBody>
      </p:sp>
      <p:pic>
        <p:nvPicPr>
          <p:cNvPr id="7" name="图片 6">
            <a:extLst>
              <a:ext uri="{FF2B5EF4-FFF2-40B4-BE49-F238E27FC236}">
                <a16:creationId xmlns:a16="http://schemas.microsoft.com/office/drawing/2014/main" id="{58A8B552-FFD7-7A9C-2769-70680C5E3823}"/>
              </a:ext>
            </a:extLst>
          </p:cNvPr>
          <p:cNvPicPr>
            <a:picLocks noChangeAspect="1"/>
          </p:cNvPicPr>
          <p:nvPr/>
        </p:nvPicPr>
        <p:blipFill>
          <a:blip r:embed="rId2"/>
          <a:stretch>
            <a:fillRect/>
          </a:stretch>
        </p:blipFill>
        <p:spPr>
          <a:xfrm>
            <a:off x="5058161" y="3255104"/>
            <a:ext cx="6865144" cy="2280252"/>
          </a:xfrm>
          <a:prstGeom prst="rect">
            <a:avLst/>
          </a:prstGeom>
        </p:spPr>
      </p:pic>
    </p:spTree>
    <p:extLst>
      <p:ext uri="{BB962C8B-B14F-4D97-AF65-F5344CB8AC3E}">
        <p14:creationId xmlns:p14="http://schemas.microsoft.com/office/powerpoint/2010/main" val="97550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2EA8-47D1-69E7-05EE-2DE32533D96F}"/>
              </a:ext>
            </a:extLst>
          </p:cNvPr>
          <p:cNvSpPr>
            <a:spLocks noGrp="1"/>
          </p:cNvSpPr>
          <p:nvPr>
            <p:ph type="title"/>
          </p:nvPr>
        </p:nvSpPr>
        <p:spPr/>
        <p:txBody>
          <a:bodyPr/>
          <a:lstStyle/>
          <a:p>
            <a:r>
              <a:rPr lang="en-US" altLang="zh-CN" dirty="0"/>
              <a:t>0.Abstract</a:t>
            </a:r>
            <a:endParaRPr lang="zh-CN" altLang="en-US" dirty="0"/>
          </a:p>
        </p:txBody>
      </p:sp>
      <p:sp>
        <p:nvSpPr>
          <p:cNvPr id="3" name="内容占位符 2">
            <a:extLst>
              <a:ext uri="{FF2B5EF4-FFF2-40B4-BE49-F238E27FC236}">
                <a16:creationId xmlns:a16="http://schemas.microsoft.com/office/drawing/2014/main" id="{7EEB1635-7D8C-30F8-F875-84A315A6212E}"/>
              </a:ext>
            </a:extLst>
          </p:cNvPr>
          <p:cNvSpPr>
            <a:spLocks noGrp="1"/>
          </p:cNvSpPr>
          <p:nvPr>
            <p:ph idx="1"/>
          </p:nvPr>
        </p:nvSpPr>
        <p:spPr/>
        <p:txBody>
          <a:bodyPr/>
          <a:lstStyle/>
          <a:p>
            <a:r>
              <a:rPr lang="en-US" altLang="zh-CN" dirty="0"/>
              <a:t>The key insight of AnomalyCLIP </a:t>
            </a:r>
            <a:r>
              <a:rPr lang="en-US" altLang="zh-CN" dirty="0">
                <a:highlight>
                  <a:srgbClr val="FFFF00"/>
                </a:highlight>
              </a:rPr>
              <a:t>is to learn object-agnostic text prompts</a:t>
            </a:r>
            <a:r>
              <a:rPr lang="en-US" altLang="zh-CN" dirty="0"/>
              <a:t> that capture generic normality or abnormality in an image regardless of its foreground objects.</a:t>
            </a:r>
            <a:endParaRPr lang="zh-CN" altLang="en-US" dirty="0"/>
          </a:p>
        </p:txBody>
      </p:sp>
    </p:spTree>
    <p:extLst>
      <p:ext uri="{BB962C8B-B14F-4D97-AF65-F5344CB8AC3E}">
        <p14:creationId xmlns:p14="http://schemas.microsoft.com/office/powerpoint/2010/main" val="1360133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9B0263-C5E4-7884-6348-97DE529FF7D5}"/>
              </a:ext>
            </a:extLst>
          </p:cNvPr>
          <p:cNvSpPr>
            <a:spLocks noGrp="1"/>
          </p:cNvSpPr>
          <p:nvPr>
            <p:ph type="title"/>
          </p:nvPr>
        </p:nvSpPr>
        <p:spPr/>
        <p:txBody>
          <a:bodyPr/>
          <a:lstStyle/>
          <a:p>
            <a:r>
              <a:rPr lang="en-US" altLang="zh-CN" dirty="0"/>
              <a:t>4.Experiments</a:t>
            </a:r>
            <a:br>
              <a:rPr lang="en-US" altLang="zh-CN" dirty="0"/>
            </a:br>
            <a:r>
              <a:rPr lang="en-US" altLang="zh-CN" dirty="0"/>
              <a:t>4.3 Ablation Study</a:t>
            </a:r>
            <a:endParaRPr lang="zh-CN" altLang="en-US" dirty="0"/>
          </a:p>
        </p:txBody>
      </p:sp>
      <p:sp>
        <p:nvSpPr>
          <p:cNvPr id="3" name="内容占位符 2">
            <a:extLst>
              <a:ext uri="{FF2B5EF4-FFF2-40B4-BE49-F238E27FC236}">
                <a16:creationId xmlns:a16="http://schemas.microsoft.com/office/drawing/2014/main" id="{CAC8005E-BDEE-3985-6D97-1E38677E6A9C}"/>
              </a:ext>
            </a:extLst>
          </p:cNvPr>
          <p:cNvSpPr>
            <a:spLocks noGrp="1"/>
          </p:cNvSpPr>
          <p:nvPr>
            <p:ph idx="1"/>
          </p:nvPr>
        </p:nvSpPr>
        <p:spPr>
          <a:xfrm>
            <a:off x="5084334" y="457200"/>
            <a:ext cx="6172200" cy="4873625"/>
          </a:xfrm>
        </p:spPr>
        <p:txBody>
          <a:bodyPr/>
          <a:lstStyle/>
          <a:p>
            <a:r>
              <a:rPr lang="en-US" altLang="zh-CN" dirty="0"/>
              <a:t>AnomalyCLIP use V-V self-attention by default. Here we study the effectiveness of using two other DPAM strategies, including Q-Q and K-K self-attention.</a:t>
            </a:r>
          </a:p>
        </p:txBody>
      </p:sp>
      <p:sp>
        <p:nvSpPr>
          <p:cNvPr id="4" name="文本占位符 3">
            <a:extLst>
              <a:ext uri="{FF2B5EF4-FFF2-40B4-BE49-F238E27FC236}">
                <a16:creationId xmlns:a16="http://schemas.microsoft.com/office/drawing/2014/main" id="{82A8E675-FBC7-BB98-B035-A84878A56A52}"/>
              </a:ext>
            </a:extLst>
          </p:cNvPr>
          <p:cNvSpPr>
            <a:spLocks noGrp="1"/>
          </p:cNvSpPr>
          <p:nvPr>
            <p:ph type="body" sz="half" idx="2"/>
          </p:nvPr>
        </p:nvSpPr>
        <p:spPr/>
        <p:txBody>
          <a:bodyPr/>
          <a:lstStyle/>
          <a:p>
            <a:r>
              <a:rPr lang="en-US" altLang="zh-CN" dirty="0"/>
              <a:t>1.Module ablation:</a:t>
            </a:r>
          </a:p>
          <a:p>
            <a:r>
              <a:rPr lang="en-US" altLang="zh-CN" dirty="0"/>
              <a:t>2.Context optimization</a:t>
            </a:r>
          </a:p>
          <a:p>
            <a:r>
              <a:rPr lang="en-US" altLang="zh-CN" dirty="0">
                <a:highlight>
                  <a:srgbClr val="FFFF00"/>
                </a:highlight>
              </a:rPr>
              <a:t>3.DPAM strategy ablation</a:t>
            </a:r>
          </a:p>
          <a:p>
            <a:endParaRPr lang="zh-CN" altLang="en-US" dirty="0"/>
          </a:p>
        </p:txBody>
      </p:sp>
      <p:pic>
        <p:nvPicPr>
          <p:cNvPr id="6" name="图片 5">
            <a:extLst>
              <a:ext uri="{FF2B5EF4-FFF2-40B4-BE49-F238E27FC236}">
                <a16:creationId xmlns:a16="http://schemas.microsoft.com/office/drawing/2014/main" id="{A5771D03-C09D-E2F7-6321-65F6C82C9F75}"/>
              </a:ext>
            </a:extLst>
          </p:cNvPr>
          <p:cNvPicPr>
            <a:picLocks noChangeAspect="1"/>
          </p:cNvPicPr>
          <p:nvPr/>
        </p:nvPicPr>
        <p:blipFill>
          <a:blip r:embed="rId2"/>
          <a:stretch>
            <a:fillRect/>
          </a:stretch>
        </p:blipFill>
        <p:spPr>
          <a:xfrm>
            <a:off x="2809877" y="3429000"/>
            <a:ext cx="9220200" cy="3162300"/>
          </a:xfrm>
          <a:prstGeom prst="rect">
            <a:avLst/>
          </a:prstGeom>
        </p:spPr>
      </p:pic>
    </p:spTree>
    <p:extLst>
      <p:ext uri="{BB962C8B-B14F-4D97-AF65-F5344CB8AC3E}">
        <p14:creationId xmlns:p14="http://schemas.microsoft.com/office/powerpoint/2010/main" val="371049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932237"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lnSpcReduction="10000"/>
          </a:bodyPr>
          <a:lstStyle/>
          <a:p>
            <a:r>
              <a:rPr lang="en-US" altLang="zh-CN" sz="1800" dirty="0">
                <a:solidFill>
                  <a:srgbClr val="008000"/>
                </a:solidFill>
                <a:highlight>
                  <a:srgbClr val="FFFFFF"/>
                </a:highlight>
              </a:rPr>
              <a:t># </a:t>
            </a:r>
            <a:r>
              <a:rPr lang="en-US" altLang="zh-CN" sz="1800" dirty="0" err="1">
                <a:solidFill>
                  <a:srgbClr val="008000"/>
                </a:solidFill>
                <a:highlight>
                  <a:srgbClr val="FFFFFF"/>
                </a:highlight>
              </a:rPr>
              <a:t>AnomalyCLIP.py:VisionTransformer</a:t>
            </a:r>
            <a:endParaRPr lang="en-US" altLang="zh-CN" sz="1800" dirty="0">
              <a:solidFill>
                <a:srgbClr val="008000"/>
              </a:solidFill>
              <a:highlight>
                <a:srgbClr val="FFFFFF"/>
              </a:highlight>
            </a:endParaRPr>
          </a:p>
          <a:p>
            <a:r>
              <a:rPr lang="en-US" altLang="zh-CN" sz="1800" b="1" dirty="0">
                <a:solidFill>
                  <a:srgbClr val="0000FF"/>
                </a:solidFill>
                <a:highlight>
                  <a:srgbClr val="FFFFFF"/>
                </a:highlight>
              </a:rPr>
              <a:t>def</a:t>
            </a:r>
            <a:r>
              <a:rPr lang="en-US" altLang="zh-CN" sz="1800" b="0" dirty="0">
                <a:solidFill>
                  <a:srgbClr val="000000"/>
                </a:solidFill>
                <a:highlight>
                  <a:srgbClr val="FFFFFF"/>
                </a:highlight>
              </a:rPr>
              <a:t> </a:t>
            </a:r>
            <a:r>
              <a:rPr lang="en-US" altLang="zh-CN" sz="1800" b="0" dirty="0" err="1">
                <a:solidFill>
                  <a:srgbClr val="FF00FF"/>
                </a:solidFill>
                <a:highlight>
                  <a:srgbClr val="FFFFFF"/>
                </a:highlight>
              </a:rPr>
              <a:t>DAPM_replace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self</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FF8000"/>
                </a:solidFill>
                <a:highlight>
                  <a:srgbClr val="FFFFFF"/>
                </a:highlight>
              </a:rPr>
              <a:t>"""</a:t>
            </a:r>
          </a:p>
          <a:p>
            <a:r>
              <a:rPr lang="zh-CN" altLang="en-US" sz="1800" b="0" dirty="0">
                <a:solidFill>
                  <a:srgbClr val="FF8000"/>
                </a:solidFill>
                <a:highlight>
                  <a:srgbClr val="FFFFFF"/>
                </a:highlight>
              </a:rPr>
              <a:t>这个代码的主要功能：</a:t>
            </a:r>
          </a:p>
          <a:p>
            <a:r>
              <a:rPr lang="zh-CN" altLang="en-US" sz="1800" b="0" dirty="0">
                <a:solidFill>
                  <a:srgbClr val="FF8000"/>
                </a:solidFill>
                <a:highlight>
                  <a:srgbClr val="FFFFFF"/>
                </a:highlight>
              </a:rPr>
              <a:t>使用自定义的</a:t>
            </a:r>
            <a:r>
              <a:rPr lang="en-US" altLang="zh-CN" sz="1800" b="0" dirty="0" err="1">
                <a:solidFill>
                  <a:srgbClr val="FF8000"/>
                </a:solidFill>
                <a:highlight>
                  <a:srgbClr val="FFFFFF"/>
                </a:highlight>
              </a:rPr>
              <a:t>atten</a:t>
            </a:r>
            <a:r>
              <a:rPr lang="zh-CN" altLang="en-US" sz="1800" b="0" dirty="0">
                <a:solidFill>
                  <a:srgbClr val="FF8000"/>
                </a:solidFill>
                <a:highlight>
                  <a:srgbClr val="FFFFFF"/>
                </a:highlight>
              </a:rPr>
              <a:t>去替换</a:t>
            </a:r>
            <a:r>
              <a:rPr lang="en-US" altLang="zh-CN" sz="1800" b="0" dirty="0">
                <a:solidFill>
                  <a:srgbClr val="FF8000"/>
                </a:solidFill>
                <a:highlight>
                  <a:srgbClr val="FFFFFF"/>
                </a:highlight>
              </a:rPr>
              <a:t>transformer</a:t>
            </a:r>
            <a:r>
              <a:rPr lang="zh-CN" altLang="en-US" sz="1800" b="0" dirty="0">
                <a:solidFill>
                  <a:srgbClr val="FF8000"/>
                </a:solidFill>
                <a:highlight>
                  <a:srgbClr val="FFFFFF"/>
                </a:highlight>
              </a:rPr>
              <a:t>中的</a:t>
            </a:r>
            <a:r>
              <a:rPr lang="en-US" altLang="zh-CN" sz="1800" b="0" dirty="0" err="1">
                <a:solidFill>
                  <a:srgbClr val="FF8000"/>
                </a:solidFill>
                <a:highlight>
                  <a:srgbClr val="FFFFFF"/>
                </a:highlight>
              </a:rPr>
              <a:t>atten</a:t>
            </a:r>
            <a:endParaRPr lang="en-US" altLang="zh-CN" sz="1800" b="0" dirty="0">
              <a:solidFill>
                <a:srgbClr val="FF8000"/>
              </a:solidFill>
              <a:highlight>
                <a:srgbClr val="FFFFFF"/>
              </a:highlight>
            </a:endParaRPr>
          </a:p>
          <a:p>
            <a:r>
              <a:rPr lang="zh-CN" altLang="en-US" sz="1800" b="0" dirty="0">
                <a:solidFill>
                  <a:srgbClr val="FF8000"/>
                </a:solidFill>
                <a:highlight>
                  <a:srgbClr val="FFFFFF"/>
                </a:highlight>
              </a:rPr>
              <a:t>总共替换</a:t>
            </a:r>
            <a:r>
              <a:rPr lang="en-US" altLang="zh-CN" sz="1800" b="0" dirty="0" err="1">
                <a:solidFill>
                  <a:srgbClr val="FF8000"/>
                </a:solidFill>
                <a:highlight>
                  <a:srgbClr val="FFFFFF"/>
                </a:highlight>
              </a:rPr>
              <a:t>DPAM_layer</a:t>
            </a:r>
            <a:r>
              <a:rPr lang="zh-CN" altLang="en-US" sz="1800" b="0" dirty="0">
                <a:solidFill>
                  <a:srgbClr val="FF8000"/>
                </a:solidFill>
                <a:highlight>
                  <a:srgbClr val="FFFFFF"/>
                </a:highlight>
              </a:rPr>
              <a:t>层</a:t>
            </a:r>
          </a:p>
          <a:p>
            <a:r>
              <a:rPr lang="en-US" altLang="zh-CN" sz="1800" b="0" dirty="0">
                <a:solidFill>
                  <a:srgbClr val="FF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is</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not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i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使用了自己的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机制（最后一层的</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保存在</a:t>
            </a:r>
            <a:r>
              <a:rPr lang="en-US" altLang="zh-CN" sz="1800" b="0" dirty="0" err="1">
                <a:solidFill>
                  <a:srgbClr val="008000"/>
                </a:solidFill>
                <a:highlight>
                  <a:srgbClr val="FFFFFF"/>
                </a:highlight>
              </a:rPr>
              <a:t>self.attn</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Attention</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embed_dim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num_heads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True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将自定义</a:t>
            </a:r>
            <a:r>
              <a:rPr lang="en-US" altLang="zh-CN" sz="1800" b="0" dirty="0">
                <a:solidFill>
                  <a:srgbClr val="008000"/>
                </a:solidFill>
                <a:highlight>
                  <a:srgbClr val="FFFFFF"/>
                </a:highlight>
              </a:rPr>
              <a:t>Attention</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qkv</a:t>
            </a:r>
            <a:r>
              <a:rPr lang="zh-CN" altLang="en-US" sz="1800" b="0" dirty="0">
                <a:solidFill>
                  <a:srgbClr val="008000"/>
                </a:solidFill>
                <a:highlight>
                  <a:srgbClr val="FFFFFF"/>
                </a:highlight>
              </a:rPr>
              <a:t>权重，改成预训练的权重</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qkv</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in_proj_bias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weight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data</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attn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out_proj</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bias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clone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使用自定义的</a:t>
            </a:r>
            <a:r>
              <a:rPr lang="en-US" altLang="zh-CN" sz="1800" b="0" dirty="0">
                <a:solidFill>
                  <a:srgbClr val="008000"/>
                </a:solidFill>
                <a:highlight>
                  <a:srgbClr val="FFFFFF"/>
                </a:highlight>
              </a:rPr>
              <a:t>V-</a:t>
            </a:r>
            <a:r>
              <a:rPr lang="en-US" altLang="zh-CN" sz="1800" b="0" dirty="0" err="1">
                <a:solidFill>
                  <a:srgbClr val="008000"/>
                </a:solidFill>
                <a:highlight>
                  <a:srgbClr val="FFFFFF"/>
                </a:highlight>
              </a:rPr>
              <a:t>V,atten</a:t>
            </a:r>
            <a:r>
              <a:rPr lang="zh-CN" altLang="en-US" sz="1800" b="0" dirty="0">
                <a:solidFill>
                  <a:srgbClr val="008000"/>
                </a:solidFill>
                <a:highlight>
                  <a:srgbClr val="FFFFFF"/>
                </a:highlight>
              </a:rPr>
              <a:t>替换原本</a:t>
            </a:r>
            <a:r>
              <a:rPr lang="en-US" altLang="zh-CN" sz="1800" b="0" dirty="0">
                <a:solidFill>
                  <a:srgbClr val="008000"/>
                </a:solidFill>
                <a:highlight>
                  <a:srgbClr val="FFFFFF"/>
                </a:highlight>
              </a:rPr>
              <a:t>transformer</a:t>
            </a:r>
            <a:r>
              <a:rPr lang="zh-CN" altLang="en-US" sz="1800" b="0" dirty="0">
                <a:solidFill>
                  <a:srgbClr val="008000"/>
                </a:solidFill>
                <a:highlight>
                  <a:srgbClr val="FFFFFF"/>
                </a:highlight>
              </a:rPr>
              <a:t>中的</a:t>
            </a:r>
            <a:r>
              <a:rPr lang="en-US" altLang="zh-CN" sz="1800" b="0" dirty="0" err="1">
                <a:solidFill>
                  <a:srgbClr val="008000"/>
                </a:solidFill>
                <a:highlight>
                  <a:srgbClr val="FFFFFF"/>
                </a:highlight>
              </a:rPr>
              <a:t>atten</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transformer</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resblocks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attn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attn</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0" y="2057400"/>
            <a:ext cx="3932237" cy="3811588"/>
          </a:xfrm>
        </p:spPr>
        <p:txBody>
          <a:bodyPr/>
          <a:lstStyle/>
          <a:p>
            <a:r>
              <a:rPr lang="en-US" altLang="zh-CN" dirty="0">
                <a:highlight>
                  <a:srgbClr val="FFFF00"/>
                </a:highlight>
              </a:rPr>
              <a:t>1.DPAM</a:t>
            </a:r>
          </a:p>
          <a:p>
            <a:r>
              <a:rPr lang="en-US" altLang="zh-CN" dirty="0"/>
              <a:t>2.</a:t>
            </a:r>
            <a:r>
              <a:rPr lang="en-US" altLang="zh-CN" sz="1600" dirty="0"/>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56287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8000"/>
          </a:xfrm>
        </p:spPr>
        <p:txBody>
          <a:bodyPr>
            <a:normAutofit fontScale="85000" lnSpcReduction="10000"/>
          </a:bodyPr>
          <a:lstStyle/>
          <a:p>
            <a:r>
              <a:rPr lang="en-US" altLang="zh-CN" sz="1800" dirty="0">
                <a:solidFill>
                  <a:srgbClr val="008000"/>
                </a:solidFill>
                <a:highlight>
                  <a:srgbClr val="FFFFFF"/>
                </a:highlight>
              </a:rPr>
              <a:t>#</a:t>
            </a:r>
            <a:r>
              <a:rPr lang="zh-CN" altLang="en-US" sz="1800" dirty="0">
                <a:solidFill>
                  <a:srgbClr val="008000"/>
                </a:solidFill>
                <a:highlight>
                  <a:srgbClr val="FFFFFF"/>
                </a:highlight>
              </a:rPr>
              <a:t> （</a:t>
            </a:r>
            <a:r>
              <a:rPr lang="en-US" altLang="zh-CN" sz="1800" dirty="0" err="1">
                <a:solidFill>
                  <a:srgbClr val="008000"/>
                </a:solidFill>
                <a:highlight>
                  <a:srgbClr val="FFFFFF"/>
                </a:highlight>
              </a:rPr>
              <a:t>prompt_ensemble.py:AnomalyCLIP_PromptLearner</a:t>
            </a:r>
            <a:r>
              <a:rPr lang="en-US" altLang="zh-CN" sz="1800" dirty="0">
                <a:solidFill>
                  <a:srgbClr val="008000"/>
                </a:solidFill>
                <a:highlight>
                  <a:srgbClr val="FFFFFF"/>
                </a:highlight>
              </a:rPr>
              <a:t>: __</a:t>
            </a:r>
            <a:r>
              <a:rPr lang="en-US" altLang="zh-CN" sz="1800" dirty="0" err="1">
                <a:solidFill>
                  <a:srgbClr val="008000"/>
                </a:solidFill>
                <a:highlight>
                  <a:srgbClr val="FFFFFF"/>
                </a:highlight>
              </a:rPr>
              <a:t>init</a:t>
            </a:r>
            <a:r>
              <a:rPr lang="en-US" altLang="zh-CN" sz="1800" dirty="0">
                <a:solidFill>
                  <a:srgbClr val="008000"/>
                </a:solidFill>
                <a:highlight>
                  <a:srgbClr val="FFFFFF"/>
                </a:highlight>
              </a:rPr>
              <a:t>__</a:t>
            </a:r>
            <a:r>
              <a:rPr lang="zh-CN" altLang="en-US" sz="1800" dirty="0">
                <a:solidFill>
                  <a:srgbClr val="008000"/>
                </a:solidFill>
                <a:highlight>
                  <a:srgbClr val="FFFFFF"/>
                </a:highlight>
              </a:rPr>
              <a:t>）</a:t>
            </a:r>
            <a:endParaRPr lang="en-US" altLang="zh-CN" sz="1800" dirty="0">
              <a:solidFill>
                <a:srgbClr val="008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重点</a:t>
            </a:r>
            <a:r>
              <a:rPr lang="en-US" altLang="zh-CN" sz="1800" dirty="0">
                <a:solidFill>
                  <a:srgbClr val="008000"/>
                </a:solidFill>
                <a:highlight>
                  <a:srgbClr val="FFFFFF"/>
                </a:highlight>
              </a:rPr>
              <a:t>1</a:t>
            </a:r>
            <a:r>
              <a:rPr lang="zh-CN" altLang="en-US" sz="1800" dirty="0">
                <a:solidFill>
                  <a:srgbClr val="008000"/>
                </a:solidFill>
                <a:highlight>
                  <a:srgbClr val="FFFFFF"/>
                </a:highlight>
              </a:rPr>
              <a:t>：生成可学习的上下文嵌入 和 文本前缀</a:t>
            </a:r>
            <a:endParaRPr lang="en-US" altLang="zh-CN" sz="1800" dirty="0">
              <a:solidFill>
                <a:srgbClr val="008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主要生成 初始化文本</a:t>
            </a:r>
            <a:r>
              <a:rPr lang="en-US" altLang="zh-CN" sz="1800" dirty="0">
                <a:solidFill>
                  <a:srgbClr val="008000"/>
                </a:solidFill>
                <a:highlight>
                  <a:srgbClr val="FFFFFF"/>
                </a:highlight>
              </a:rPr>
              <a:t>/</a:t>
            </a:r>
            <a:r>
              <a:rPr lang="zh-CN" altLang="en-US" sz="1800" dirty="0">
                <a:solidFill>
                  <a:srgbClr val="008000"/>
                </a:solidFill>
                <a:highlight>
                  <a:srgbClr val="FFFFFF"/>
                </a:highlight>
              </a:rPr>
              <a:t>随机文本 的</a:t>
            </a:r>
            <a:r>
              <a:rPr lang="en-US" altLang="zh-CN" sz="1800" dirty="0" err="1">
                <a:solidFill>
                  <a:srgbClr val="008000"/>
                </a:solidFill>
                <a:highlight>
                  <a:srgbClr val="FFFFFF"/>
                </a:highlight>
              </a:rPr>
              <a:t>embeding</a:t>
            </a:r>
            <a:r>
              <a:rPr lang="zh-CN" altLang="en-US" sz="1800" dirty="0">
                <a:solidFill>
                  <a:srgbClr val="008000"/>
                </a:solidFill>
                <a:highlight>
                  <a:srgbClr val="FFFFFF"/>
                </a:highlight>
              </a:rPr>
              <a:t> 和 提示文本前缀（随机文本用</a:t>
            </a:r>
            <a:r>
              <a:rPr lang="en-US" altLang="zh-CN" sz="1800" dirty="0">
                <a:solidFill>
                  <a:srgbClr val="008000"/>
                </a:solidFill>
                <a:highlight>
                  <a:srgbClr val="FFFFFF"/>
                </a:highlight>
              </a:rPr>
              <a:t>XXX</a:t>
            </a:r>
            <a:r>
              <a:rPr lang="zh-CN" altLang="en-US" sz="1800" dirty="0">
                <a:solidFill>
                  <a:srgbClr val="008000"/>
                </a:solidFill>
                <a:highlight>
                  <a:srgbClr val="FFFFFF"/>
                </a:highlight>
              </a:rPr>
              <a:t>表示）</a:t>
            </a:r>
            <a:endParaRPr lang="zh-CN" altLang="en-US" sz="1800" dirty="0">
              <a:solidFill>
                <a:srgbClr val="000000"/>
              </a:solidFill>
              <a:highlight>
                <a:srgbClr val="FFFFFF"/>
              </a:highlight>
            </a:endParaRPr>
          </a:p>
          <a:p>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and</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token_pos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tokenize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ctx_init_pos</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token_neg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tokenize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ctx_init_neg</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emb_pos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clip_model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token_embedding</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token_pos</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type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[1, </a:t>
            </a:r>
            <a:r>
              <a:rPr lang="en-US" altLang="zh-CN" sz="1800" b="0" dirty="0" err="1">
                <a:solidFill>
                  <a:srgbClr val="008000"/>
                </a:solidFill>
                <a:highlight>
                  <a:srgbClr val="FFFFFF"/>
                </a:highlight>
              </a:rPr>
              <a:t>Lp</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ctx_dim</a:t>
            </a:r>
            <a:r>
              <a:rPr lang="en-US" altLang="zh-CN" sz="1800" b="0" dirty="0">
                <a:solidFill>
                  <a:srgbClr val="00800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clip_model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token_embedding</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token_neg</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type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[1, Ln, </a:t>
            </a:r>
            <a:r>
              <a:rPr lang="en-US" altLang="zh-CN" sz="1800" b="0" dirty="0" err="1">
                <a:solidFill>
                  <a:srgbClr val="008000"/>
                </a:solidFill>
                <a:highlight>
                  <a:srgbClr val="FFFFFF"/>
                </a:highlight>
              </a:rPr>
              <a:t>ctx_dim</a:t>
            </a:r>
            <a:r>
              <a:rPr lang="en-US" altLang="zh-CN" sz="1800" b="0" dirty="0">
                <a:solidFill>
                  <a:srgbClr val="00800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下面这个</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个即目标变量</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    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emb_pos</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n_ctx_pos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008000"/>
                </a:solidFill>
                <a:highlight>
                  <a:srgbClr val="FFFFFF"/>
                </a:highlight>
              </a:rPr>
              <a:t># </a:t>
            </a:r>
            <a:r>
              <a:rPr lang="zh-CN" altLang="pt-BR" sz="1800" b="0" dirty="0">
                <a:solidFill>
                  <a:srgbClr val="008000"/>
                </a:solidFill>
                <a:highlight>
                  <a:srgbClr val="FFFFFF"/>
                </a:highlight>
              </a:rPr>
              <a:t>去掉</a:t>
            </a:r>
            <a:r>
              <a:rPr lang="pt-BR" altLang="zh-CN" sz="1800" b="0" dirty="0">
                <a:solidFill>
                  <a:srgbClr val="008000"/>
                </a:solidFill>
                <a:highlight>
                  <a:srgbClr val="FFFFFF"/>
                </a:highlight>
              </a:rPr>
              <a:t>SOS/EOS</a:t>
            </a:r>
            <a:endParaRPr lang="pt-B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emb_neg</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prompt_prefix_pos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ctx_init_pos</a:t>
            </a: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prompt_prefix_neg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ctx_init_neg</a:t>
            </a:r>
            <a:endParaRPr lang="en-US" altLang="zh-CN" sz="1800" b="0" dirty="0">
              <a:solidFill>
                <a:srgbClr val="000000"/>
              </a:solidFill>
              <a:highlight>
                <a:srgbClr val="FFFFFF"/>
              </a:highlight>
            </a:endParaRPr>
          </a:p>
          <a:p>
            <a:r>
              <a:rPr lang="en-US" altLang="zh-CN" sz="1800" b="1" dirty="0">
                <a:solidFill>
                  <a:srgbClr val="0000FF"/>
                </a:solidFill>
                <a:highlight>
                  <a:srgbClr val="FFFFFF"/>
                </a:highlight>
              </a:rPr>
              <a:t>else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随机初始化（类无关）</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    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empty</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n_cls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normal_num</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n_ctx_pos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ctx_dim</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dtype</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normal_</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0.02</a:t>
            </a:r>
            <a:r>
              <a:rPr lang="pt-BR" altLang="zh-CN" sz="1800" b="1" dirty="0">
                <a:solidFill>
                  <a:srgbClr val="000080"/>
                </a:solidFill>
                <a:highlight>
                  <a:srgbClr val="FFFFFF"/>
                </a:highlight>
              </a:rPr>
              <a:t>)</a:t>
            </a:r>
            <a:endParaRPr lang="pt-B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empty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n_cls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anormaly_num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dtype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normal_</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0.02</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prompt_prefix_pos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join</a:t>
            </a:r>
            <a:r>
              <a:rPr lang="fr-FR" altLang="zh-CN" sz="1800" b="1" dirty="0">
                <a:solidFill>
                  <a:srgbClr val="000080"/>
                </a:solidFill>
                <a:highlight>
                  <a:srgbClr val="FFFFFF"/>
                </a:highlight>
              </a:rPr>
              <a:t>([</a:t>
            </a:r>
            <a:r>
              <a:rPr lang="fr-FR" altLang="zh-CN" sz="1800" b="0" dirty="0">
                <a:solidFill>
                  <a:srgbClr val="808080"/>
                </a:solidFill>
                <a:highlight>
                  <a:srgbClr val="FFFFFF"/>
                </a:highlight>
              </a:rPr>
              <a:t>"X"</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n_ctx_pos</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808080"/>
                </a:solidFill>
                <a:highlight>
                  <a:srgbClr val="FFFFFF"/>
                </a:highlight>
              </a:rPr>
              <a:t>" "</a:t>
            </a:r>
            <a:r>
              <a:rPr lang="fr-FR" altLang="zh-CN" sz="1800" b="1" dirty="0">
                <a:solidFill>
                  <a:srgbClr val="000080"/>
                </a:solidFill>
                <a:highlight>
                  <a:srgbClr val="FFFFFF"/>
                </a:highlight>
              </a:rPr>
              <a:t>)</a:t>
            </a:r>
            <a:endParaRPr lang="fr-F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prompt_prefix_neg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join</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"X"</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n_ctx_neg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80808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注册为可学习参数</a:t>
            </a:r>
            <a:endParaRPr lang="zh-CN" altLang="en-US" sz="1800" b="0" dirty="0">
              <a:solidFill>
                <a:srgbClr val="000000"/>
              </a:solidFill>
              <a:highlight>
                <a:srgbClr val="FFFFFF"/>
              </a:highlight>
            </a:endParaRPr>
          </a:p>
          <a:p>
            <a:r>
              <a:rPr lang="pt-BR" altLang="zh-CN" sz="1800" b="0" dirty="0">
                <a:solidFill>
                  <a:srgbClr val="000000"/>
                </a:solidFill>
                <a:highlight>
                  <a:srgbClr val="FFFFFF"/>
                </a:highlight>
              </a:rPr>
              <a:t>self</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ctx_emb_pos </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Parameter</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ctx_emb_pos</a:t>
            </a:r>
            <a:r>
              <a:rPr lang="pt-BR" altLang="zh-CN" sz="1800" b="1" dirty="0">
                <a:solidFill>
                  <a:srgbClr val="000080"/>
                </a:solidFill>
                <a:highlight>
                  <a:srgbClr val="FFFFFF"/>
                </a:highlight>
              </a:rPr>
              <a:t>)</a:t>
            </a:r>
            <a:endParaRPr lang="pt-BR" altLang="zh-CN"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ctx_emb_neg</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Parameter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ctx_emb_neg</a:t>
            </a:r>
            <a:r>
              <a:rPr lang="en-US" altLang="zh-CN" sz="1800" b="1" dirty="0">
                <a:solidFill>
                  <a:srgbClr val="000080"/>
                </a:solidFill>
                <a:highlight>
                  <a:srgbClr val="FFFFFF"/>
                </a:highlight>
              </a:rPr>
              <a:t>)</a:t>
            </a:r>
            <a:endParaRPr lang="zh-CN" altLang="en-US" sz="28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6745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7999"/>
          </a:xfrm>
        </p:spPr>
        <p:txBody>
          <a:bodyPr>
            <a:normAutofit fontScale="92500" lnSpcReduction="20000"/>
          </a:bodyPr>
          <a:lstStyle/>
          <a:p>
            <a:r>
              <a:rPr lang="en-US" altLang="zh-CN" sz="1600" dirty="0">
                <a:solidFill>
                  <a:srgbClr val="008000"/>
                </a:solidFill>
                <a:highlight>
                  <a:srgbClr val="FFFFFF"/>
                </a:highlight>
              </a:rPr>
              <a:t># </a:t>
            </a:r>
            <a:r>
              <a:rPr lang="zh-CN" altLang="en-US" sz="1600" dirty="0">
                <a:solidFill>
                  <a:srgbClr val="008000"/>
                </a:solidFill>
                <a:highlight>
                  <a:srgbClr val="FFFFFF"/>
                </a:highlight>
              </a:rPr>
              <a:t>重点</a:t>
            </a:r>
            <a:r>
              <a:rPr lang="en-US" altLang="zh-CN" sz="1600" dirty="0">
                <a:solidFill>
                  <a:srgbClr val="008000"/>
                </a:solidFill>
                <a:highlight>
                  <a:srgbClr val="FFFFFF"/>
                </a:highlight>
              </a:rPr>
              <a:t>2</a:t>
            </a:r>
            <a:r>
              <a:rPr lang="zh-CN" altLang="en-US" sz="1600" dirty="0">
                <a:solidFill>
                  <a:srgbClr val="008000"/>
                </a:solidFill>
                <a:highlight>
                  <a:srgbClr val="FFFFFF"/>
                </a:highlight>
              </a:rPr>
              <a:t>：构造正</a:t>
            </a:r>
            <a:r>
              <a:rPr lang="en-US" altLang="zh-CN" sz="1600" dirty="0">
                <a:solidFill>
                  <a:srgbClr val="008000"/>
                </a:solidFill>
                <a:highlight>
                  <a:srgbClr val="FFFFFF"/>
                </a:highlight>
              </a:rPr>
              <a:t>/</a:t>
            </a:r>
            <a:r>
              <a:rPr lang="zh-CN" altLang="en-US" sz="1600" dirty="0">
                <a:solidFill>
                  <a:srgbClr val="008000"/>
                </a:solidFill>
                <a:highlight>
                  <a:srgbClr val="FFFFFF"/>
                </a:highlight>
              </a:rPr>
              <a:t>负提示句 </a:t>
            </a:r>
            <a:r>
              <a:rPr lang="en-US" altLang="zh-CN" sz="1600" dirty="0">
                <a:solidFill>
                  <a:srgbClr val="008000"/>
                </a:solidFill>
                <a:highlight>
                  <a:srgbClr val="FFFFFF"/>
                </a:highlight>
              </a:rPr>
              <a:t>-&gt; tokenize -&gt; </a:t>
            </a:r>
            <a:r>
              <a:rPr lang="zh-CN" altLang="en-US" sz="1600" dirty="0">
                <a:solidFill>
                  <a:srgbClr val="008000"/>
                </a:solidFill>
                <a:highlight>
                  <a:srgbClr val="FFFFFF"/>
                </a:highlight>
              </a:rPr>
              <a:t>取前</a:t>
            </a:r>
            <a:r>
              <a:rPr lang="en-US" altLang="zh-CN" sz="1600" dirty="0">
                <a:solidFill>
                  <a:srgbClr val="008000"/>
                </a:solidFill>
                <a:highlight>
                  <a:srgbClr val="FFFFFF"/>
                </a:highlight>
              </a:rPr>
              <a:t>/</a:t>
            </a:r>
            <a:r>
              <a:rPr lang="zh-CN" altLang="en-US" sz="1600" dirty="0">
                <a:solidFill>
                  <a:srgbClr val="008000"/>
                </a:solidFill>
                <a:highlight>
                  <a:srgbClr val="FFFFFF"/>
                </a:highlight>
              </a:rPr>
              <a:t>后缀 </a:t>
            </a:r>
            <a:r>
              <a:rPr lang="en-US" altLang="zh-CN" sz="1600" dirty="0">
                <a:solidFill>
                  <a:srgbClr val="008000"/>
                </a:solidFill>
                <a:highlight>
                  <a:srgbClr val="FFFFFF"/>
                </a:highlight>
              </a:rPr>
              <a:t>embedding -&gt; </a:t>
            </a:r>
            <a:r>
              <a:rPr lang="zh-CN" altLang="en-US" sz="1600" dirty="0">
                <a:solidFill>
                  <a:srgbClr val="008000"/>
                </a:solidFill>
                <a:highlight>
                  <a:srgbClr val="FFFFFF"/>
                </a:highlight>
              </a:rPr>
              <a:t>保存 </a:t>
            </a:r>
            <a:r>
              <a:rPr lang="en-US" altLang="zh-CN" sz="1600" dirty="0">
                <a:solidFill>
                  <a:srgbClr val="008000"/>
                </a:solidFill>
                <a:highlight>
                  <a:srgbClr val="FFFFFF"/>
                </a:highlight>
              </a:rPr>
              <a:t>token</a:t>
            </a:r>
            <a:endParaRPr lang="en-US" altLang="zh-CN" sz="1600" dirty="0">
              <a:solidFill>
                <a:srgbClr val="000000"/>
              </a:solidFill>
              <a:highlight>
                <a:srgbClr val="FFFFFF"/>
              </a:highlight>
            </a:endParaRPr>
          </a:p>
          <a:p>
            <a:r>
              <a:rPr lang="en-US" altLang="zh-CN" sz="1600" dirty="0" err="1">
                <a:solidFill>
                  <a:srgbClr val="000000"/>
                </a:solidFill>
                <a:highlight>
                  <a:srgbClr val="FFFFFF"/>
                </a:highlight>
              </a:rPr>
              <a:t>classnames</a:t>
            </a:r>
            <a:r>
              <a:rPr lang="en-US" altLang="zh-CN" sz="160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replace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808080"/>
                </a:solidFill>
                <a:highlight>
                  <a:srgbClr val="FFFFFF"/>
                </a:highlight>
              </a:rPr>
              <a:t>"_"</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80808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prompts_pos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f"{</a:t>
            </a:r>
            <a:r>
              <a:rPr lang="en-US" altLang="zh-CN" sz="1600" b="0" dirty="0" err="1">
                <a:solidFill>
                  <a:srgbClr val="000000"/>
                </a:solidFill>
                <a:highlight>
                  <a:srgbClr val="FFFFFF"/>
                </a:highlight>
              </a:rPr>
              <a:t>prompt_prefix_pos</a:t>
            </a:r>
            <a:r>
              <a:rPr lang="en-US" altLang="zh-CN" sz="1600" b="0" dirty="0">
                <a:solidFill>
                  <a:srgbClr val="808080"/>
                </a:solidFill>
                <a:highlight>
                  <a:srgbClr val="FFFFFF"/>
                </a:highlight>
              </a:rPr>
              <a:t>} {</a:t>
            </a:r>
            <a:r>
              <a:rPr lang="en-US" altLang="zh-CN" sz="1600" b="0" dirty="0" err="1">
                <a:solidFill>
                  <a:srgbClr val="000000"/>
                </a:solidFill>
                <a:highlight>
                  <a:srgbClr val="FFFFFF"/>
                </a:highlight>
              </a:rPr>
              <a:t>tpl</a:t>
            </a:r>
            <a:r>
              <a:rPr lang="en-US" altLang="zh-CN" sz="1600" b="1" dirty="0" err="1">
                <a:solidFill>
                  <a:srgbClr val="000080"/>
                </a:solidFill>
                <a:highlight>
                  <a:srgbClr val="FFFFFF"/>
                </a:highlight>
              </a:rPr>
              <a:t>.</a:t>
            </a:r>
            <a:r>
              <a:rPr lang="en-US" altLang="zh-CN" sz="1600" b="1" dirty="0" err="1">
                <a:solidFill>
                  <a:srgbClr val="880088"/>
                </a:solidFill>
                <a:highlight>
                  <a:srgbClr val="FFFFFF"/>
                </a:highlight>
              </a:rPr>
              <a:t>format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tpl</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state_normal_list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prompts_neg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f"{</a:t>
            </a:r>
            <a:r>
              <a:rPr lang="en-US" altLang="zh-CN" sz="1600" b="0" dirty="0" err="1">
                <a:solidFill>
                  <a:srgbClr val="000000"/>
                </a:solidFill>
                <a:highlight>
                  <a:srgbClr val="FFFFFF"/>
                </a:highlight>
              </a:rPr>
              <a:t>prompt_prefix_neg</a:t>
            </a:r>
            <a:r>
              <a:rPr lang="en-US" altLang="zh-CN" sz="1600" b="0" dirty="0">
                <a:solidFill>
                  <a:srgbClr val="808080"/>
                </a:solidFill>
                <a:highlight>
                  <a:srgbClr val="FFFFFF"/>
                </a:highlight>
              </a:rPr>
              <a:t>} {</a:t>
            </a:r>
            <a:r>
              <a:rPr lang="en-US" altLang="zh-CN" sz="1600" b="0" dirty="0" err="1">
                <a:solidFill>
                  <a:srgbClr val="000000"/>
                </a:solidFill>
                <a:highlight>
                  <a:srgbClr val="FFFFFF"/>
                </a:highlight>
              </a:rPr>
              <a:t>tpl</a:t>
            </a:r>
            <a:r>
              <a:rPr lang="en-US" altLang="zh-CN" sz="1600" b="1" dirty="0" err="1">
                <a:solidFill>
                  <a:srgbClr val="000080"/>
                </a:solidFill>
                <a:highlight>
                  <a:srgbClr val="FFFFFF"/>
                </a:highlight>
              </a:rPr>
              <a:t>.</a:t>
            </a:r>
            <a:r>
              <a:rPr lang="en-US" altLang="zh-CN" sz="1600" b="1" dirty="0" err="1">
                <a:solidFill>
                  <a:srgbClr val="880088"/>
                </a:solidFill>
                <a:highlight>
                  <a:srgbClr val="FFFFFF"/>
                </a:highlight>
              </a:rPr>
              <a:t>format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name</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tpl</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state_anomaly_list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name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classnames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tok_pos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concat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tokenize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p</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p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prompts_pos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normal_num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tok_neg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concat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tokenize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p</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FF"/>
                </a:solidFill>
                <a:highlight>
                  <a:srgbClr val="FFFFFF"/>
                </a:highlight>
              </a:rPr>
              <a:t>for</a:t>
            </a:r>
            <a:r>
              <a:rPr lang="en-US" altLang="zh-CN" sz="1600" b="0" dirty="0">
                <a:solidFill>
                  <a:srgbClr val="000000"/>
                </a:solidFill>
                <a:highlight>
                  <a:srgbClr val="FFFFFF"/>
                </a:highlight>
              </a:rPr>
              <a:t> p </a:t>
            </a:r>
            <a:r>
              <a:rPr lang="en-US" altLang="zh-CN" sz="1600" b="1" dirty="0">
                <a:solidFill>
                  <a:srgbClr val="0000FF"/>
                </a:solidFill>
                <a:highlight>
                  <a:srgbClr val="FFFFFF"/>
                </a:highlight>
              </a:rPr>
              <a:t>in</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prompts_neg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anormaly_num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a:t>
            </a:r>
            <a:endParaRPr lang="en-US" altLang="zh-CN" sz="1600" b="0" dirty="0">
              <a:solidFill>
                <a:srgbClr val="000000"/>
              </a:solidFill>
              <a:highlight>
                <a:srgbClr val="FFFFFF"/>
              </a:highlight>
            </a:endParaRPr>
          </a:p>
          <a:p>
            <a:r>
              <a:rPr lang="en-US" altLang="zh-CN" sz="1600" b="1" dirty="0">
                <a:solidFill>
                  <a:srgbClr val="0000FF"/>
                </a:solidFill>
                <a:highlight>
                  <a:srgbClr val="FFFFFF"/>
                </a:highlight>
              </a:rPr>
              <a:t>with</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no_grad</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emb_pos</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clip_model</a:t>
            </a:r>
            <a:r>
              <a:rPr lang="en-US" altLang="zh-CN" sz="1600" b="1" dirty="0" err="1">
                <a:solidFill>
                  <a:srgbClr val="000080"/>
                </a:solidFill>
                <a:highlight>
                  <a:srgbClr val="FFFFFF"/>
                </a:highlight>
              </a:rPr>
              <a:t>.</a:t>
            </a:r>
            <a:r>
              <a:rPr lang="en-US" altLang="zh-CN" sz="1600" b="0" dirty="0" err="1">
                <a:solidFill>
                  <a:srgbClr val="000000"/>
                </a:solidFill>
                <a:highlight>
                  <a:srgbClr val="FFFFFF"/>
                </a:highlight>
              </a:rPr>
              <a:t>token_embedding</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tok_pos</a:t>
            </a:r>
            <a:r>
              <a:rPr lang="en-US" altLang="zh-CN" sz="1600" b="1" dirty="0">
                <a:solidFill>
                  <a:srgbClr val="000080"/>
                </a:solidFill>
                <a:highlight>
                  <a:srgbClr val="FFFFFF"/>
                </a:highlight>
              </a:rPr>
              <a:t>).</a:t>
            </a:r>
            <a:r>
              <a:rPr lang="en-US" altLang="zh-CN" sz="1600" b="1" dirty="0">
                <a:solidFill>
                  <a:srgbClr val="880088"/>
                </a:solidFill>
                <a:highlight>
                  <a:srgbClr val="FFFFFF"/>
                </a:highlight>
              </a:rPr>
              <a:t>type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dtype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normal_num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clip_model</a:t>
            </a:r>
            <a:r>
              <a:rPr lang="en-US" altLang="zh-CN" sz="1600" b="1" dirty="0" err="1">
                <a:solidFill>
                  <a:srgbClr val="000080"/>
                </a:solidFill>
                <a:highlight>
                  <a:srgbClr val="FFFFFF"/>
                </a:highlight>
              </a:rPr>
              <a:t>.</a:t>
            </a:r>
            <a:r>
              <a:rPr lang="en-US" altLang="zh-CN" sz="1600" b="0" dirty="0" err="1">
                <a:solidFill>
                  <a:srgbClr val="000000"/>
                </a:solidFill>
                <a:highlight>
                  <a:srgbClr val="FFFFFF"/>
                </a:highlight>
              </a:rPr>
              <a:t>token_embedding</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r>
              <a:rPr lang="en-US" altLang="zh-CN" sz="1600" b="1" dirty="0">
                <a:solidFill>
                  <a:srgbClr val="880088"/>
                </a:solidFill>
                <a:highlight>
                  <a:srgbClr val="FFFFFF"/>
                </a:highlight>
              </a:rPr>
              <a:t>type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dtype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a:t>
            </a:r>
            <a:r>
              <a:rPr lang="en-US" altLang="zh-CN" sz="1600" b="0" dirty="0" err="1">
                <a:solidFill>
                  <a:srgbClr val="008000"/>
                </a:solidFill>
                <a:highlight>
                  <a:srgbClr val="FFFFFF"/>
                </a:highlight>
              </a:rPr>
              <a:t>anormaly_num</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zh-CN" altLang="en-US" sz="1600" b="0" dirty="0">
                <a:solidFill>
                  <a:srgbClr val="000000"/>
                </a:solidFill>
                <a:highlight>
                  <a:srgbClr val="FFFFFF"/>
                </a:highlight>
              </a:rPr>
              <a:t>    </a:t>
            </a:r>
            <a:r>
              <a:rPr lang="en-US" altLang="zh-CN" sz="1600" b="0" dirty="0">
                <a:solidFill>
                  <a:srgbClr val="008000"/>
                </a:solidFill>
                <a:highlight>
                  <a:srgbClr val="FFFFFF"/>
                </a:highlight>
              </a:rPr>
              <a:t># </a:t>
            </a:r>
            <a:r>
              <a:rPr lang="zh-CN" altLang="en-US" sz="1600" b="0" dirty="0">
                <a:solidFill>
                  <a:srgbClr val="008000"/>
                </a:solidFill>
                <a:highlight>
                  <a:srgbClr val="FFFFFF"/>
                </a:highlight>
              </a:rPr>
              <a:t>重排为 </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normal/</a:t>
            </a:r>
            <a:r>
              <a:rPr lang="en-US" altLang="zh-CN" sz="1600" b="0" dirty="0" err="1">
                <a:solidFill>
                  <a:srgbClr val="008000"/>
                </a:solidFill>
                <a:highlight>
                  <a:srgbClr val="FFFFFF"/>
                </a:highlight>
              </a:rPr>
              <a:t>anomaly_num</a:t>
            </a:r>
            <a:r>
              <a:rPr lang="en-US" altLang="zh-CN" sz="1600" b="0" dirty="0">
                <a:solidFill>
                  <a:srgbClr val="008000"/>
                </a:solidFill>
                <a:highlight>
                  <a:srgbClr val="FFFFFF"/>
                </a:highlight>
              </a:rPr>
              <a:t>, L, </a:t>
            </a:r>
            <a:r>
              <a:rPr lang="en-US" altLang="zh-CN" sz="1600" b="0" dirty="0" err="1">
                <a:solidFill>
                  <a:srgbClr val="008000"/>
                </a:solidFill>
                <a:highlight>
                  <a:srgbClr val="FFFFFF"/>
                </a:highlight>
              </a:rPr>
              <a:t>ctx_dim</a:t>
            </a:r>
            <a:r>
              <a:rPr lang="en-US" altLang="zh-CN" sz="1600" b="0" dirty="0">
                <a:solidFill>
                  <a:srgbClr val="008000"/>
                </a:solidFill>
                <a:highlight>
                  <a:srgbClr val="FFFFFF"/>
                </a:highlight>
              </a:rPr>
              <a:t>]</a:t>
            </a:r>
            <a:endParaRPr lang="en-US" altLang="zh-CN" sz="1600" b="0" dirty="0">
              <a:solidFill>
                <a:srgbClr val="000000"/>
              </a:solidFill>
              <a:highlight>
                <a:srgbClr val="FFFFFF"/>
              </a:highlight>
            </a:endParaRPr>
          </a:p>
          <a:p>
            <a:r>
              <a:rPr lang="pt-BR" altLang="zh-CN" sz="1600" b="0" dirty="0">
                <a:solidFill>
                  <a:srgbClr val="000000"/>
                </a:solidFill>
                <a:highlight>
                  <a:srgbClr val="FFFFFF"/>
                </a:highlight>
              </a:rPr>
              <a:t>    emb_pos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permute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reshape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emb_pos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normal_num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n_cls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L</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ctx_dim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FF0000"/>
                </a:solidFill>
                <a:highlight>
                  <a:srgbClr val="FFFFFF"/>
                </a:highlight>
              </a:rPr>
              <a:t>1</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0</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2</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3</a:t>
            </a:r>
            <a:r>
              <a:rPr lang="pt-BR" altLang="zh-CN" sz="1600" b="1" dirty="0">
                <a:solidFill>
                  <a:srgbClr val="000080"/>
                </a:solidFill>
                <a:highlight>
                  <a:srgbClr val="FFFFFF"/>
                </a:highlight>
              </a:rPr>
              <a:t>])</a:t>
            </a:r>
            <a:endParaRPr lang="pt-BR" altLang="zh-CN" sz="1600" b="0" dirty="0">
              <a:solidFill>
                <a:srgbClr val="000000"/>
              </a:solidFill>
              <a:highlight>
                <a:srgbClr val="FFFFFF"/>
              </a:highlight>
            </a:endParaRPr>
          </a:p>
          <a:p>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permute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reshape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emb_neg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anormaly_num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n_cls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L</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ctx_dim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0</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2</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3</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8000"/>
                </a:solidFill>
                <a:highlight>
                  <a:srgbClr val="FFFFFF"/>
                </a:highlight>
              </a:rPr>
              <a:t># </a:t>
            </a:r>
            <a:r>
              <a:rPr lang="zh-CN" altLang="en-US" sz="1600" b="0" dirty="0">
                <a:solidFill>
                  <a:srgbClr val="008000"/>
                </a:solidFill>
                <a:highlight>
                  <a:srgbClr val="FFFFFF"/>
                </a:highlight>
              </a:rPr>
              <a:t>注册前缀</a:t>
            </a:r>
            <a:r>
              <a:rPr lang="en-US" altLang="zh-CN" sz="1600" b="0" dirty="0">
                <a:solidFill>
                  <a:srgbClr val="008000"/>
                </a:solidFill>
                <a:highlight>
                  <a:srgbClr val="FFFFFF"/>
                </a:highlight>
              </a:rPr>
              <a:t>/</a:t>
            </a:r>
            <a:r>
              <a:rPr lang="zh-CN" altLang="en-US" sz="1600" b="0" dirty="0">
                <a:solidFill>
                  <a:srgbClr val="008000"/>
                </a:solidFill>
                <a:highlight>
                  <a:srgbClr val="FFFFFF"/>
                </a:highlight>
              </a:rPr>
              <a:t>后缀（</a:t>
            </a:r>
            <a:r>
              <a:rPr lang="en-US" altLang="zh-CN" sz="1600" b="0" dirty="0">
                <a:solidFill>
                  <a:srgbClr val="008000"/>
                </a:solidFill>
                <a:highlight>
                  <a:srgbClr val="FFFFFF"/>
                </a:highlight>
              </a:rPr>
              <a:t>CLIP</a:t>
            </a:r>
            <a:r>
              <a:rPr lang="zh-CN" altLang="en-US" sz="1600" b="0" dirty="0">
                <a:solidFill>
                  <a:srgbClr val="008000"/>
                </a:solidFill>
                <a:highlight>
                  <a:srgbClr val="FFFFFF"/>
                </a:highlight>
              </a:rPr>
              <a:t>要求）</a:t>
            </a:r>
            <a:endParaRPr lang="zh-CN" altLang="en-US"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token_prefix_pos</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emb_pos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008000"/>
                </a:solidFill>
                <a:highlight>
                  <a:srgbClr val="FFFFFF"/>
                </a:highlight>
              </a:rPr>
              <a:t># SOS</a:t>
            </a:r>
            <a:endParaRPr lang="en-US" altLang="zh-CN" sz="1600" b="0" dirty="0">
              <a:solidFill>
                <a:srgbClr val="000000"/>
              </a:solidFill>
              <a:highlight>
                <a:srgbClr val="FFFFFF"/>
              </a:highlight>
            </a:endParaRPr>
          </a:p>
          <a:p>
            <a:r>
              <a:rPr lang="fr-FR" altLang="zh-CN" sz="1600" b="0" dirty="0">
                <a:solidFill>
                  <a:srgbClr val="000000"/>
                </a:solidFill>
                <a:highlight>
                  <a:srgbClr val="FFFFFF"/>
                </a:highlight>
              </a:rPr>
              <a:t>register_buffer</a:t>
            </a:r>
            <a:r>
              <a:rPr lang="fr-FR" altLang="zh-CN" sz="1600" b="1" dirty="0">
                <a:solidFill>
                  <a:srgbClr val="000080"/>
                </a:solidFill>
                <a:highlight>
                  <a:srgbClr val="FFFFFF"/>
                </a:highlight>
              </a:rPr>
              <a:t>(</a:t>
            </a:r>
            <a:r>
              <a:rPr lang="fr-FR" altLang="zh-CN" sz="1600" b="0" dirty="0">
                <a:solidFill>
                  <a:srgbClr val="808080"/>
                </a:solidFill>
                <a:highlight>
                  <a:srgbClr val="FFFFFF"/>
                </a:highlight>
              </a:rPr>
              <a:t>"token_suffix_pos"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emb_pos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0" dirty="0">
                <a:solidFill>
                  <a:srgbClr val="FF0000"/>
                </a:solidFill>
                <a:highlight>
                  <a:srgbClr val="FFFFFF"/>
                </a:highlight>
              </a:rPr>
              <a:t>1</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n_ctx_pos</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1" dirty="0">
                <a:solidFill>
                  <a:srgbClr val="000080"/>
                </a:solidFill>
                <a:highlight>
                  <a:srgbClr val="FFFFFF"/>
                </a:highlight>
              </a:rPr>
              <a:t>:])</a:t>
            </a:r>
            <a:r>
              <a:rPr lang="fr-FR" altLang="zh-CN" sz="1600" b="0" dirty="0">
                <a:solidFill>
                  <a:srgbClr val="000000"/>
                </a:solidFill>
                <a:highlight>
                  <a:srgbClr val="FFFFFF"/>
                </a:highlight>
              </a:rPr>
              <a:t>  </a:t>
            </a:r>
            <a:r>
              <a:rPr lang="fr-FR" altLang="zh-CN" sz="1600" b="0" dirty="0">
                <a:solidFill>
                  <a:srgbClr val="008000"/>
                </a:solidFill>
                <a:highlight>
                  <a:srgbClr val="FFFFFF"/>
                </a:highlight>
              </a:rPr>
              <a:t># </a:t>
            </a:r>
            <a:r>
              <a:rPr lang="zh-CN" altLang="fr-FR" sz="1600" b="0" dirty="0">
                <a:solidFill>
                  <a:srgbClr val="008000"/>
                </a:solidFill>
                <a:highlight>
                  <a:srgbClr val="FFFFFF"/>
                </a:highlight>
              </a:rPr>
              <a:t>上下文后的余部</a:t>
            </a:r>
            <a:endParaRPr lang="fr-FR" altLang="zh-CN" sz="1600" b="0" dirty="0">
              <a:solidFill>
                <a:srgbClr val="000000"/>
              </a:solidFill>
              <a:highlight>
                <a:srgbClr val="FFFFFF"/>
              </a:highlight>
            </a:endParaRPr>
          </a:p>
          <a:p>
            <a:r>
              <a:rPr lang="nb-NO" altLang="zh-CN" sz="1600" b="0" dirty="0">
                <a:solidFill>
                  <a:srgbClr val="000000"/>
                </a:solidFill>
                <a:highlight>
                  <a:srgbClr val="FFFFFF"/>
                </a:highlight>
              </a:rPr>
              <a:t>register_buffer</a:t>
            </a:r>
            <a:r>
              <a:rPr lang="nb-NO" altLang="zh-CN" sz="1600" b="1" dirty="0">
                <a:solidFill>
                  <a:srgbClr val="000080"/>
                </a:solidFill>
                <a:highlight>
                  <a:srgbClr val="FFFFFF"/>
                </a:highlight>
              </a:rPr>
              <a:t>(</a:t>
            </a:r>
            <a:r>
              <a:rPr lang="nb-NO" altLang="zh-CN" sz="1600" b="0" dirty="0">
                <a:solidFill>
                  <a:srgbClr val="808080"/>
                </a:solidFill>
                <a:highlight>
                  <a:srgbClr val="FFFFFF"/>
                </a:highlight>
              </a:rPr>
              <a:t>"token_prefix_neg"</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emb_neg</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r>
              <a:rPr lang="nb-NO" altLang="zh-CN" sz="1600" b="0" dirty="0">
                <a:solidFill>
                  <a:srgbClr val="FF0000"/>
                </a:solidFill>
                <a:highlight>
                  <a:srgbClr val="FFFFFF"/>
                </a:highlight>
              </a:rPr>
              <a:t>1</a:t>
            </a:r>
            <a:r>
              <a:rPr lang="nb-NO" altLang="zh-CN" sz="1600" b="1" dirty="0">
                <a:solidFill>
                  <a:srgbClr val="000080"/>
                </a:solidFill>
                <a:highlight>
                  <a:srgbClr val="FFFFFF"/>
                </a:highlight>
              </a:rPr>
              <a:t>,</a:t>
            </a:r>
            <a:r>
              <a:rPr lang="nb-NO" altLang="zh-CN" sz="1600" b="0" dirty="0">
                <a:solidFill>
                  <a:srgbClr val="000000"/>
                </a:solidFill>
                <a:highlight>
                  <a:srgbClr val="FFFFFF"/>
                </a:highlight>
              </a:rPr>
              <a:t> </a:t>
            </a:r>
            <a:r>
              <a:rPr lang="nb-NO" altLang="zh-CN" sz="1600" b="1" dirty="0">
                <a:solidFill>
                  <a:srgbClr val="000080"/>
                </a:solidFill>
                <a:highlight>
                  <a:srgbClr val="FFFFFF"/>
                </a:highlight>
              </a:rPr>
              <a:t>:])</a:t>
            </a:r>
            <a:endParaRPr lang="nb-NO"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token_suffix_neg</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emb_neg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n_ctx_neg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a:solidFill>
                  <a:srgbClr val="008000"/>
                </a:solidFill>
                <a:highlight>
                  <a:srgbClr val="FFFFFF"/>
                </a:highlight>
              </a:rPr>
              <a:t># </a:t>
            </a:r>
            <a:r>
              <a:rPr lang="zh-CN" altLang="en-US" sz="1600" b="0" dirty="0">
                <a:solidFill>
                  <a:srgbClr val="008000"/>
                </a:solidFill>
                <a:highlight>
                  <a:srgbClr val="FFFFFF"/>
                </a:highlight>
              </a:rPr>
              <a:t>保存 </a:t>
            </a:r>
            <a:r>
              <a:rPr lang="en-US" altLang="zh-CN" sz="1600" b="0" dirty="0">
                <a:solidFill>
                  <a:srgbClr val="008000"/>
                </a:solidFill>
                <a:highlight>
                  <a:srgbClr val="FFFFFF"/>
                </a:highlight>
              </a:rPr>
              <a:t>token </a:t>
            </a:r>
            <a:r>
              <a:rPr lang="zh-CN" altLang="en-US" sz="1600" b="0" dirty="0">
                <a:solidFill>
                  <a:srgbClr val="008000"/>
                </a:solidFill>
                <a:highlight>
                  <a:srgbClr val="FFFFFF"/>
                </a:highlight>
              </a:rPr>
              <a:t>序列（重排为 </a:t>
            </a:r>
            <a:r>
              <a:rPr lang="en-US" altLang="zh-CN" sz="1600" b="0" dirty="0">
                <a:solidFill>
                  <a:srgbClr val="008000"/>
                </a:solidFill>
                <a:highlight>
                  <a:srgbClr val="FFFFFF"/>
                </a:highlight>
              </a:rPr>
              <a:t>[</a:t>
            </a:r>
            <a:r>
              <a:rPr lang="en-US" altLang="zh-CN" sz="1600" b="0" dirty="0" err="1">
                <a:solidFill>
                  <a:srgbClr val="008000"/>
                </a:solidFill>
                <a:highlight>
                  <a:srgbClr val="FFFFFF"/>
                </a:highlight>
              </a:rPr>
              <a:t>n_cls</a:t>
            </a:r>
            <a:r>
              <a:rPr lang="en-US" altLang="zh-CN" sz="1600" b="0" dirty="0">
                <a:solidFill>
                  <a:srgbClr val="008000"/>
                </a:solidFill>
                <a:highlight>
                  <a:srgbClr val="FFFFFF"/>
                </a:highlight>
              </a:rPr>
              <a:t>, normal/</a:t>
            </a:r>
            <a:r>
              <a:rPr lang="en-US" altLang="zh-CN" sz="1600" b="0" dirty="0" err="1">
                <a:solidFill>
                  <a:srgbClr val="008000"/>
                </a:solidFill>
                <a:highlight>
                  <a:srgbClr val="FFFFFF"/>
                </a:highlight>
              </a:rPr>
              <a:t>anomaly_num</a:t>
            </a:r>
            <a:r>
              <a:rPr lang="en-US" altLang="zh-CN" sz="1600" b="0" dirty="0">
                <a:solidFill>
                  <a:srgbClr val="008000"/>
                </a:solidFill>
                <a:highlight>
                  <a:srgbClr val="FFFFFF"/>
                </a:highlight>
              </a:rPr>
              <a:t>, L]</a:t>
            </a:r>
            <a:r>
              <a:rPr lang="zh-CN" altLang="en-US" sz="1600" b="0" dirty="0">
                <a:solidFill>
                  <a:srgbClr val="008000"/>
                </a:solidFill>
                <a:highlight>
                  <a:srgbClr val="FFFFFF"/>
                </a:highlight>
              </a:rPr>
              <a:t>）</a:t>
            </a:r>
            <a:endParaRPr lang="en-US" altLang="zh-CN" sz="1600" b="0" dirty="0">
              <a:solidFill>
                <a:srgbClr val="000000"/>
              </a:solidFill>
              <a:highlight>
                <a:srgbClr val="FFFFFF"/>
              </a:highlight>
            </a:endParaRPr>
          </a:p>
          <a:p>
            <a:r>
              <a:rPr lang="pt-BR" altLang="zh-CN" sz="1600" b="0" dirty="0">
                <a:solidFill>
                  <a:srgbClr val="000000"/>
                </a:solidFill>
                <a:highlight>
                  <a:srgbClr val="FFFFFF"/>
                </a:highlight>
              </a:rPr>
              <a:t>tok_pos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permute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reshape</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tok_pos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normal_num</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n_cls</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L</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1" dirty="0">
                <a:solidFill>
                  <a:srgbClr val="000080"/>
                </a:solidFill>
                <a:highlight>
                  <a:srgbClr val="FFFFFF"/>
                </a:highlight>
              </a:rPr>
              <a:t>[</a:t>
            </a:r>
            <a:r>
              <a:rPr lang="pt-BR" altLang="zh-CN" sz="1600" b="0" dirty="0">
                <a:solidFill>
                  <a:srgbClr val="FF0000"/>
                </a:solidFill>
                <a:highlight>
                  <a:srgbClr val="FFFFFF"/>
                </a:highlight>
              </a:rPr>
              <a:t>1</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0</a:t>
            </a:r>
            <a:r>
              <a:rPr lang="pt-BR" altLang="zh-CN" sz="1600" b="1" dirty="0">
                <a:solidFill>
                  <a:srgbClr val="000080"/>
                </a:solidFill>
                <a:highlight>
                  <a:srgbClr val="FFFFFF"/>
                </a:highlight>
              </a:rPr>
              <a:t>,</a:t>
            </a:r>
            <a:r>
              <a:rPr lang="pt-BR" altLang="zh-CN" sz="1600" b="0" dirty="0">
                <a:solidFill>
                  <a:srgbClr val="000000"/>
                </a:solidFill>
                <a:highlight>
                  <a:srgbClr val="FFFFFF"/>
                </a:highlight>
              </a:rPr>
              <a:t> </a:t>
            </a:r>
            <a:r>
              <a:rPr lang="pt-BR" altLang="zh-CN" sz="1600" b="0" dirty="0">
                <a:solidFill>
                  <a:srgbClr val="FF0000"/>
                </a:solidFill>
                <a:highlight>
                  <a:srgbClr val="FFFFFF"/>
                </a:highlight>
              </a:rPr>
              <a:t>2</a:t>
            </a:r>
            <a:r>
              <a:rPr lang="pt-BR" altLang="zh-CN" sz="1600" b="1" dirty="0">
                <a:solidFill>
                  <a:srgbClr val="000080"/>
                </a:solidFill>
                <a:highlight>
                  <a:srgbClr val="FFFFFF"/>
                </a:highlight>
              </a:rPr>
              <a:t>])</a:t>
            </a:r>
            <a:endParaRPr lang="pt-BR" altLang="zh-CN" sz="1600" b="0" dirty="0">
              <a:solidFill>
                <a:srgbClr val="000000"/>
              </a:solidFill>
              <a:highlight>
                <a:srgbClr val="FFFFFF"/>
              </a:highlight>
            </a:endParaRPr>
          </a:p>
          <a:p>
            <a:r>
              <a:rPr lang="en-US" altLang="zh-CN" sz="1600" b="0" dirty="0" err="1">
                <a:solidFill>
                  <a:srgbClr val="000000"/>
                </a:solidFill>
                <a:highlight>
                  <a:srgbClr val="FFFFFF"/>
                </a:highlight>
              </a:rPr>
              <a:t>tok_neg</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permute</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reshape</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err="1">
                <a:solidFill>
                  <a:srgbClr val="000000"/>
                </a:solidFill>
                <a:highlight>
                  <a:srgbClr val="FFFFFF"/>
                </a:highlight>
              </a:rPr>
              <a:t>anormaly_num</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n_cls</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L</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1" dirty="0">
                <a:solidFill>
                  <a:srgbClr val="000080"/>
                </a:solidFill>
                <a:highlight>
                  <a:srgbClr val="FFFFFF"/>
                </a:highlight>
              </a:rPr>
              <a:t>[</a:t>
            </a:r>
            <a:r>
              <a:rPr lang="en-US" altLang="zh-CN" sz="1600" b="0" dirty="0">
                <a:solidFill>
                  <a:srgbClr val="FF0000"/>
                </a:solidFill>
                <a:highlight>
                  <a:srgbClr val="FFFFFF"/>
                </a:highlight>
              </a:rPr>
              <a:t>1</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0</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a:solidFill>
                  <a:srgbClr val="FF0000"/>
                </a:solidFill>
                <a:highlight>
                  <a:srgbClr val="FFFFFF"/>
                </a:highlight>
              </a:rPr>
              <a:t>2</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tokenized_prompts_pos</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tok_pos</a:t>
            </a:r>
            <a:r>
              <a:rPr lang="en-US" altLang="zh-CN" sz="1600" b="1" dirty="0">
                <a:solidFill>
                  <a:srgbClr val="000080"/>
                </a:solidFill>
                <a:highlight>
                  <a:srgbClr val="FFFFFF"/>
                </a:highlight>
              </a:rPr>
              <a:t>)</a:t>
            </a:r>
            <a:endParaRPr lang="en-US" altLang="zh-CN" sz="1600" b="0" dirty="0">
              <a:solidFill>
                <a:srgbClr val="000000"/>
              </a:solidFill>
              <a:highlight>
                <a:srgbClr val="FFFFFF"/>
              </a:highlight>
            </a:endParaRPr>
          </a:p>
          <a:p>
            <a:r>
              <a:rPr lang="en-US" altLang="zh-CN" sz="1600" b="0" dirty="0" err="1">
                <a:solidFill>
                  <a:srgbClr val="000000"/>
                </a:solidFill>
                <a:highlight>
                  <a:srgbClr val="FFFFFF"/>
                </a:highlight>
              </a:rPr>
              <a:t>register_buffer</a:t>
            </a:r>
            <a:r>
              <a:rPr lang="en-US" altLang="zh-CN" sz="1600" b="1" dirty="0">
                <a:solidFill>
                  <a:srgbClr val="000080"/>
                </a:solidFill>
                <a:highlight>
                  <a:srgbClr val="FFFFFF"/>
                </a:highlight>
              </a:rPr>
              <a:t>(</a:t>
            </a:r>
            <a:r>
              <a:rPr lang="en-US" altLang="zh-CN" sz="1600" b="0" dirty="0">
                <a:solidFill>
                  <a:srgbClr val="808080"/>
                </a:solidFill>
                <a:highlight>
                  <a:srgbClr val="FFFFFF"/>
                </a:highlight>
              </a:rPr>
              <a:t>"</a:t>
            </a:r>
            <a:r>
              <a:rPr lang="en-US" altLang="zh-CN" sz="1600" b="0" dirty="0" err="1">
                <a:solidFill>
                  <a:srgbClr val="808080"/>
                </a:solidFill>
                <a:highlight>
                  <a:srgbClr val="FFFFFF"/>
                </a:highlight>
              </a:rPr>
              <a:t>tokenized_prompts_neg</a:t>
            </a:r>
            <a:r>
              <a:rPr lang="en-US" altLang="zh-CN" sz="1600" b="0" dirty="0">
                <a:solidFill>
                  <a:srgbClr val="808080"/>
                </a:solidFill>
                <a:highlight>
                  <a:srgbClr val="FFFFFF"/>
                </a:highlight>
              </a:rPr>
              <a:t>"</a:t>
            </a:r>
            <a:r>
              <a:rPr lang="en-US" altLang="zh-CN" sz="1600" b="1" dirty="0">
                <a:solidFill>
                  <a:srgbClr val="000080"/>
                </a:solidFill>
                <a:highlight>
                  <a:srgbClr val="FFFFFF"/>
                </a:highlight>
              </a:rPr>
              <a:t>,</a:t>
            </a:r>
            <a:r>
              <a:rPr lang="en-US" altLang="zh-CN" sz="1600" b="0" dirty="0">
                <a:solidFill>
                  <a:srgbClr val="000000"/>
                </a:solidFill>
                <a:highlight>
                  <a:srgbClr val="FFFFFF"/>
                </a:highlight>
              </a:rPr>
              <a:t> </a:t>
            </a:r>
            <a:r>
              <a:rPr lang="en-US" altLang="zh-CN" sz="1600" b="0" dirty="0" err="1">
                <a:solidFill>
                  <a:srgbClr val="000000"/>
                </a:solidFill>
                <a:highlight>
                  <a:srgbClr val="FFFFFF"/>
                </a:highlight>
              </a:rPr>
              <a:t>tok_neg</a:t>
            </a:r>
            <a:r>
              <a:rPr lang="en-US" altLang="zh-CN" sz="1600" b="1" dirty="0">
                <a:solidFill>
                  <a:srgbClr val="000080"/>
                </a:solidFill>
                <a:highlight>
                  <a:srgbClr val="FFFFFF"/>
                </a:highlight>
              </a:rPr>
              <a:t>)</a:t>
            </a:r>
            <a:endParaRPr lang="zh-CN" altLang="en-US" sz="2400" dirty="0"/>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highlight>
                  <a:srgbClr val="FFFF00"/>
                </a:highlight>
              </a:rPr>
              <a:t>2.</a:t>
            </a:r>
            <a:r>
              <a:rPr lang="en-US" altLang="zh-CN" sz="1600" dirty="0">
                <a:highlight>
                  <a:srgbClr val="FFFF00"/>
                </a:highlight>
              </a:rPr>
              <a:t> object-agnostic text prompts </a:t>
            </a:r>
          </a:p>
          <a:p>
            <a:r>
              <a:rPr lang="en-US" altLang="zh-CN" dirty="0"/>
              <a:t>3.</a:t>
            </a:r>
            <a:r>
              <a:rPr lang="en-US" altLang="zh-CN" sz="1600" dirty="0"/>
              <a:t> learnable tokens in text encoders</a:t>
            </a:r>
            <a:endParaRPr lang="zh-CN" altLang="en-US" dirty="0"/>
          </a:p>
        </p:txBody>
      </p:sp>
    </p:spTree>
    <p:extLst>
      <p:ext uri="{BB962C8B-B14F-4D97-AF65-F5344CB8AC3E}">
        <p14:creationId xmlns:p14="http://schemas.microsoft.com/office/powerpoint/2010/main" val="206617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3323968" y="1"/>
            <a:ext cx="8868032" cy="6857999"/>
          </a:xfrm>
        </p:spPr>
        <p:txBody>
          <a:bodyPr>
            <a:normAutofit/>
          </a:bodyPr>
          <a:lstStyle/>
          <a:p>
            <a:r>
              <a:rPr lang="en-US" altLang="zh-CN" sz="1800" dirty="0">
                <a:solidFill>
                  <a:srgbClr val="008000"/>
                </a:solidFill>
                <a:highlight>
                  <a:srgbClr val="FFFFFF"/>
                </a:highlight>
              </a:rPr>
              <a:t># -- </a:t>
            </a:r>
            <a:r>
              <a:rPr lang="zh-CN" altLang="en-US" sz="1800" dirty="0">
                <a:solidFill>
                  <a:srgbClr val="008000"/>
                </a:solidFill>
                <a:highlight>
                  <a:srgbClr val="FFFFFF"/>
                </a:highlight>
              </a:rPr>
              <a:t>重点</a:t>
            </a:r>
            <a:r>
              <a:rPr lang="en-US" altLang="zh-CN" sz="1800" dirty="0">
                <a:solidFill>
                  <a:srgbClr val="008000"/>
                </a:solidFill>
                <a:highlight>
                  <a:srgbClr val="FFFFFF"/>
                </a:highlight>
              </a:rPr>
              <a:t>2 --</a:t>
            </a:r>
            <a:endParaRPr lang="zh-CN" altLang="en-US" sz="1800" dirty="0">
              <a:solidFill>
                <a:srgbClr val="000000"/>
              </a:solidFill>
              <a:highlight>
                <a:srgbClr val="FFFFFF"/>
              </a:highlight>
            </a:endParaRPr>
          </a:p>
          <a:p>
            <a:r>
              <a:rPr lang="en-US" altLang="zh-CN" sz="1800" dirty="0">
                <a:solidFill>
                  <a:srgbClr val="008000"/>
                </a:solidFill>
                <a:highlight>
                  <a:srgbClr val="FFFFFF"/>
                </a:highlight>
              </a:rPr>
              <a:t># </a:t>
            </a:r>
            <a:r>
              <a:rPr lang="zh-CN" altLang="en-US" sz="1800" dirty="0">
                <a:solidFill>
                  <a:srgbClr val="008000"/>
                </a:solidFill>
                <a:highlight>
                  <a:srgbClr val="FFFFFF"/>
                </a:highlight>
              </a:rPr>
              <a:t>生成前</a:t>
            </a:r>
            <a:r>
              <a:rPr lang="en-US" altLang="zh-CN" sz="1800" dirty="0">
                <a:solidFill>
                  <a:srgbClr val="008000"/>
                </a:solidFill>
                <a:highlight>
                  <a:srgbClr val="FFFFFF"/>
                </a:highlight>
              </a:rPr>
              <a:t>9</a:t>
            </a:r>
            <a:r>
              <a:rPr lang="zh-CN" altLang="en-US" sz="1800" dirty="0">
                <a:solidFill>
                  <a:srgbClr val="008000"/>
                </a:solidFill>
                <a:highlight>
                  <a:srgbClr val="FFFFFF"/>
                </a:highlight>
              </a:rPr>
              <a:t>层的可学习文本（其中第</a:t>
            </a:r>
            <a:r>
              <a:rPr lang="en-US" altLang="zh-CN" sz="1800" dirty="0">
                <a:solidFill>
                  <a:srgbClr val="008000"/>
                </a:solidFill>
                <a:highlight>
                  <a:srgbClr val="FFFFFF"/>
                </a:highlight>
              </a:rPr>
              <a:t>0</a:t>
            </a:r>
            <a:r>
              <a:rPr lang="zh-CN" altLang="en-US" sz="1800" dirty="0">
                <a:solidFill>
                  <a:srgbClr val="008000"/>
                </a:solidFill>
                <a:highlight>
                  <a:srgbClr val="FFFFFF"/>
                </a:highlight>
              </a:rPr>
              <a:t>层为普通的</a:t>
            </a:r>
            <a:r>
              <a:rPr lang="en-US" altLang="zh-CN" sz="1800" dirty="0">
                <a:solidFill>
                  <a:srgbClr val="008000"/>
                </a:solidFill>
                <a:highlight>
                  <a:srgbClr val="FFFFFF"/>
                </a:highlight>
              </a:rPr>
              <a:t>CLIP</a:t>
            </a:r>
            <a:r>
              <a:rPr lang="zh-CN" altLang="en-US" sz="1800" dirty="0">
                <a:solidFill>
                  <a:srgbClr val="008000"/>
                </a:solidFill>
                <a:highlight>
                  <a:srgbClr val="FFFFFF"/>
                </a:highlight>
              </a:rPr>
              <a:t>提示词，即上面生成的提示词）</a:t>
            </a:r>
            <a:endParaRPr lang="zh-CN" altLang="en-US" sz="1800" dirty="0">
              <a:solidFill>
                <a:srgbClr val="000000"/>
              </a:solidFill>
              <a:highlight>
                <a:srgbClr val="FFFFFF"/>
              </a:highlight>
            </a:endParaRPr>
          </a:p>
          <a:p>
            <a:r>
              <a:rPr lang="en-US" altLang="zh-CN" sz="180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design_details</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learnabel_text_embedding_depth</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前</a:t>
            </a:r>
            <a:r>
              <a:rPr lang="en-US" altLang="zh-CN" sz="1800" b="0" dirty="0">
                <a:solidFill>
                  <a:srgbClr val="008000"/>
                </a:solidFill>
                <a:highlight>
                  <a:srgbClr val="FFFFFF"/>
                </a:highlight>
              </a:rPr>
              <a:t>9</a:t>
            </a:r>
            <a:r>
              <a:rPr lang="zh-CN" altLang="en-US" sz="1800" b="0" dirty="0">
                <a:solidFill>
                  <a:srgbClr val="008000"/>
                </a:solidFill>
                <a:highlight>
                  <a:srgbClr val="FFFFFF"/>
                </a:highlight>
              </a:rPr>
              <a:t>层，每层生成</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个随机可学习嵌入，统一保存在</a:t>
            </a:r>
            <a:r>
              <a:rPr lang="en-US" altLang="zh-CN" sz="1800" b="0" dirty="0" err="1">
                <a:solidFill>
                  <a:srgbClr val="008000"/>
                </a:solidFill>
                <a:highlight>
                  <a:srgbClr val="FFFFFF"/>
                </a:highlight>
              </a:rPr>
              <a:t>self.compound_propts_text</a:t>
            </a:r>
            <a:r>
              <a:rPr lang="zh-CN" altLang="en-US" sz="1800" b="0" dirty="0">
                <a:solidFill>
                  <a:srgbClr val="008000"/>
                </a:solidFill>
                <a:highlight>
                  <a:srgbClr val="FFFFFF"/>
                </a:highlight>
              </a:rPr>
              <a:t>中</a:t>
            </a:r>
            <a:endParaRPr lang="zh-CN" altLang="en-US"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每次增加</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个单词，</a:t>
            </a:r>
            <a:r>
              <a:rPr lang="en-US" altLang="zh-CN" sz="1800" b="0" dirty="0" err="1">
                <a:solidFill>
                  <a:srgbClr val="008000"/>
                </a:solidFill>
                <a:highlight>
                  <a:srgbClr val="FFFFFF"/>
                </a:highlight>
              </a:rPr>
              <a:t>self.text_encoder_n_ctx</a:t>
            </a:r>
            <a:r>
              <a:rPr lang="en-US" altLang="zh-CN" sz="1800" b="0" dirty="0">
                <a:solidFill>
                  <a:srgbClr val="008000"/>
                </a:solidFill>
                <a:highlight>
                  <a:srgbClr val="FFFFFF"/>
                </a:highlight>
              </a:rPr>
              <a:t>=4</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每层</a:t>
            </a:r>
            <a:r>
              <a:rPr lang="en-US" altLang="zh-CN" sz="1800" b="0" dirty="0">
                <a:solidFill>
                  <a:srgbClr val="008000"/>
                </a:solidFill>
                <a:highlight>
                  <a:srgbClr val="FFFFFF"/>
                </a:highlight>
              </a:rPr>
              <a:t>4</a:t>
            </a:r>
            <a:r>
              <a:rPr lang="zh-CN" altLang="en-US" sz="1800" b="0" dirty="0">
                <a:solidFill>
                  <a:srgbClr val="008000"/>
                </a:solidFill>
                <a:highlight>
                  <a:srgbClr val="FFFFFF"/>
                </a:highlight>
              </a:rPr>
              <a:t>个可学习嵌入，组成复合提示词</a:t>
            </a:r>
            <a:r>
              <a:rPr lang="en-US" altLang="zh-CN" sz="1800" b="0" dirty="0" err="1">
                <a:solidFill>
                  <a:srgbClr val="008000"/>
                </a:solidFill>
                <a:highlight>
                  <a:srgbClr val="FFFFFF"/>
                </a:highlight>
              </a:rPr>
              <a:t>compound_prompts_text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注意这个变量名叫</a:t>
            </a:r>
            <a:r>
              <a:rPr lang="en-US" altLang="zh-CN" sz="1800" b="0" dirty="0" err="1">
                <a:solidFill>
                  <a:srgbClr val="008000"/>
                </a:solidFill>
                <a:highlight>
                  <a:srgbClr val="FFFFFF"/>
                </a:highlight>
              </a:rPr>
              <a:t>xx_text</a:t>
            </a:r>
            <a:r>
              <a:rPr lang="zh-CN" altLang="en-US" sz="1800" b="0" dirty="0">
                <a:solidFill>
                  <a:srgbClr val="008000"/>
                </a:solidFill>
                <a:highlight>
                  <a:srgbClr val="FFFFFF"/>
                </a:highlight>
              </a:rPr>
              <a:t>，但其实是</a:t>
            </a:r>
            <a:r>
              <a:rPr lang="en-US" altLang="zh-CN" sz="1800" b="0" dirty="0">
                <a:solidFill>
                  <a:srgbClr val="008000"/>
                </a:solidFill>
                <a:highlight>
                  <a:srgbClr val="FFFFFF"/>
                </a:highlight>
              </a:rPr>
              <a:t>embedding</a:t>
            </a:r>
            <a:endParaRPr lang="en-US" altLang="zh-CN"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compound_prompts_emb</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ParameterList</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Parameter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torch</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empty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text_encoder_n_ctx</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_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range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打印每一层提示词的形状，并标准化</a:t>
            </a:r>
            <a:endParaRPr lang="zh-CN" altLang="en-US" sz="1800" b="0" dirty="0">
              <a:solidFill>
                <a:srgbClr val="000000"/>
              </a:solidFill>
              <a:highlight>
                <a:srgbClr val="FFFFFF"/>
              </a:highlight>
            </a:endParaRPr>
          </a:p>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single_para</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compound_prompts_emb</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880088"/>
                </a:solidFill>
                <a:highlight>
                  <a:srgbClr val="FFFFFF"/>
                </a:highlight>
              </a:rPr>
              <a:t>print</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single_para</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single_para</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shape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init</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normal</a:t>
            </a:r>
            <a:r>
              <a:rPr lang="en-US" altLang="zh-CN" sz="1800" b="0" dirty="0">
                <a:solidFill>
                  <a:srgbClr val="000000"/>
                </a:solidFill>
                <a:highlight>
                  <a:srgbClr val="FFFFFF"/>
                </a:highlight>
              </a:rPr>
              <a:t>_</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single_para</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std</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0.02</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生成一个简单的映射层，用于将词嵌入映射到联合空间</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比如从</a:t>
            </a:r>
            <a:r>
              <a:rPr lang="en-US" altLang="zh-CN" sz="1800" b="0" dirty="0">
                <a:solidFill>
                  <a:srgbClr val="008000"/>
                </a:solidFill>
                <a:highlight>
                  <a:srgbClr val="FFFFFF"/>
                </a:highlight>
              </a:rPr>
              <a:t>512-&gt;896</a:t>
            </a:r>
            <a:endParaRPr lang="zh-CN" altLang="en-US" sz="1800" b="0" dirty="0">
              <a:solidFill>
                <a:srgbClr val="000000"/>
              </a:solidFill>
              <a:highlight>
                <a:srgbClr val="FFFFFF"/>
              </a:highlight>
            </a:endParaRPr>
          </a:p>
          <a:p>
            <a:r>
              <a:rPr lang="en-US" altLang="zh-CN" sz="1800" b="0" dirty="0" err="1">
                <a:solidFill>
                  <a:srgbClr val="000000"/>
                </a:solidFill>
                <a:highlight>
                  <a:srgbClr val="FFFFFF"/>
                </a:highlight>
              </a:rPr>
              <a:t>single_layer</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nn</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Linear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ctx_dim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896</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8000"/>
                </a:solidFill>
                <a:highlight>
                  <a:srgbClr val="FFFFFF"/>
                </a:highlight>
              </a:rPr>
              <a:t># </a:t>
            </a:r>
            <a:r>
              <a:rPr lang="zh-CN" altLang="en-US" sz="1800" b="0" dirty="0">
                <a:solidFill>
                  <a:srgbClr val="008000"/>
                </a:solidFill>
                <a:highlight>
                  <a:srgbClr val="FFFFFF"/>
                </a:highlight>
              </a:rPr>
              <a:t>将映射层复制到所有复合提示层，所有的复合提示句子都要映射到联合空间</a:t>
            </a:r>
            <a:endParaRPr lang="zh-CN" altLang="en-US" sz="1800" b="0" dirty="0">
              <a:solidFill>
                <a:srgbClr val="000000"/>
              </a:solidFill>
              <a:highlight>
                <a:srgbClr val="FFFFFF"/>
              </a:highlight>
            </a:endParaRPr>
          </a:p>
          <a:p>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compound_prompt_projections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a:t>
            </a:r>
            <a:r>
              <a:rPr lang="en-US" altLang="zh-CN" sz="1800" b="0" dirty="0" err="1">
                <a:solidFill>
                  <a:srgbClr val="000000"/>
                </a:solidFill>
                <a:highlight>
                  <a:srgbClr val="FFFFFF"/>
                </a:highlight>
              </a:rPr>
              <a:t>get_clones</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single_layer</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self</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compound_prompts_depth</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en-US" altLang="zh-CN" dirty="0"/>
              <a:t>1.DPAM</a:t>
            </a:r>
          </a:p>
          <a:p>
            <a:r>
              <a:rPr lang="en-US" altLang="zh-CN" dirty="0"/>
              <a:t>2.</a:t>
            </a:r>
            <a:r>
              <a:rPr lang="en-US" altLang="zh-CN" sz="1600" dirty="0"/>
              <a:t> object-agnostic text prompts </a:t>
            </a:r>
          </a:p>
          <a:p>
            <a:r>
              <a:rPr lang="en-US" altLang="zh-CN" dirty="0">
                <a:highlight>
                  <a:srgbClr val="FFFF00"/>
                </a:highlight>
              </a:rPr>
              <a:t>3.</a:t>
            </a:r>
            <a:r>
              <a:rPr lang="en-US" altLang="zh-CN" sz="1600" dirty="0">
                <a:highlight>
                  <a:srgbClr val="FFFF00"/>
                </a:highlight>
              </a:rPr>
              <a:t> learnable tokens in text encoders</a:t>
            </a:r>
            <a:endParaRPr lang="zh-CN" altLang="en-US" dirty="0">
              <a:highlight>
                <a:srgbClr val="FFFF00"/>
              </a:highlight>
            </a:endParaRPr>
          </a:p>
        </p:txBody>
      </p:sp>
    </p:spTree>
    <p:extLst>
      <p:ext uri="{BB962C8B-B14F-4D97-AF65-F5344CB8AC3E}">
        <p14:creationId xmlns:p14="http://schemas.microsoft.com/office/powerpoint/2010/main" val="4155228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fontScale="85000" lnSpcReduction="20000"/>
          </a:bodyPr>
          <a:lstStyle/>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batch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train_dataloader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image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C, H, W];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3, 518, 518])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label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'anomaly'</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long</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a:t>
            </a:r>
            <a:r>
              <a:rPr lang="zh-CN" altLang="en-US" sz="1800" b="0" dirty="0">
                <a:solidFill>
                  <a:srgbClr val="008000"/>
                </a:solidFill>
                <a:highlight>
                  <a:srgbClr val="FFFFFF"/>
                </a:highlight>
              </a:rPr>
              <a:t>，</a:t>
            </a:r>
            <a:r>
              <a:rPr lang="en-US" altLang="zh-CN" sz="1800" b="0" dirty="0">
                <a:solidFill>
                  <a:srgbClr val="008000"/>
                </a:solidFill>
                <a:highlight>
                  <a:srgbClr val="FFFFFF"/>
                </a:highlight>
              </a:rPr>
              <a:t>0/1;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图像侧：冻结图像侧特征抽取（含 </a:t>
            </a:r>
            <a:r>
              <a:rPr lang="en-US" altLang="zh-CN" sz="1800" b="0" dirty="0">
                <a:solidFill>
                  <a:srgbClr val="008000"/>
                </a:solidFill>
                <a:highlight>
                  <a:srgbClr val="FFFFFF"/>
                </a:highlight>
              </a:rPr>
              <a:t>DPAM</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with</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no_grad</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encode_image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image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20</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D];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image_feats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文本侧：生成提示 </a:t>
            </a:r>
            <a:r>
              <a:rPr lang="en-US" altLang="zh-CN" sz="1800" b="0" dirty="0">
                <a:solidFill>
                  <a:srgbClr val="008000"/>
                </a:solidFill>
                <a:highlight>
                  <a:srgbClr val="FFFFFF"/>
                </a:highlight>
              </a:rPr>
              <a:t>-&gt; </a:t>
            </a:r>
            <a:r>
              <a:rPr lang="zh-CN" altLang="en-US" sz="1800" b="0" dirty="0">
                <a:solidFill>
                  <a:srgbClr val="008000"/>
                </a:solidFill>
                <a:highlight>
                  <a:srgbClr val="FFFFFF"/>
                </a:highlight>
              </a:rPr>
              <a:t>编码为两类特征（</a:t>
            </a:r>
            <a:r>
              <a:rPr lang="en-US" altLang="zh-CN" sz="1800" b="0" dirty="0">
                <a:solidFill>
                  <a:srgbClr val="008000"/>
                </a:solidFill>
                <a:highlight>
                  <a:srgbClr val="FFFFFF"/>
                </a:highlight>
              </a:rPr>
              <a:t>normal/abnormal</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prompts: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77,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tok_prompts</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77])</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comp_text</a:t>
            </a:r>
            <a:r>
              <a:rPr lang="en-US" altLang="zh-CN" sz="1800" b="0" dirty="0">
                <a:solidFill>
                  <a:srgbClr val="008000"/>
                </a:solidFill>
                <a:highlight>
                  <a:srgbClr val="FFFFFF"/>
                </a:highlight>
              </a:rPr>
              <a:t>[0]: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768]); </a:t>
            </a:r>
            <a:r>
              <a:rPr lang="en-US" altLang="zh-CN" sz="1800" b="0" dirty="0" err="1">
                <a:solidFill>
                  <a:srgbClr val="008000"/>
                </a:solidFill>
                <a:highlight>
                  <a:srgbClr val="FFFFFF"/>
                </a:highlight>
              </a:rPr>
              <a:t>len</a:t>
            </a:r>
            <a:r>
              <a:rPr lang="en-US" altLang="zh-CN" sz="1800" b="0" dirty="0">
                <a:solidFill>
                  <a:srgbClr val="008000"/>
                </a:solidFill>
                <a:highlight>
                  <a:srgbClr val="FFFFFF"/>
                </a:highlight>
              </a:rPr>
              <a:t>(</a:t>
            </a:r>
            <a:r>
              <a:rPr lang="en-US" altLang="zh-CN" sz="1800" b="0" dirty="0" err="1">
                <a:solidFill>
                  <a:srgbClr val="008000"/>
                </a:solidFill>
                <a:highlight>
                  <a:srgbClr val="FFFFFF"/>
                </a:highlight>
              </a:rPr>
              <a:t>com_text</a:t>
            </a:r>
            <a:r>
              <a:rPr lang="en-US" altLang="zh-CN" sz="1800" b="0" dirty="0">
                <a:solidFill>
                  <a:srgbClr val="008000"/>
                </a:solidFill>
                <a:highlight>
                  <a:srgbClr val="FFFFFF"/>
                </a:highlight>
              </a:rPr>
              <a:t>) = 8 </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prompt_learner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cls_id</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encode_text_learn</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float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text_feats</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stack</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chunk</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chunks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2, D];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([1,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余弦相似度（归一化后点积），温度缩放</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logits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image_feats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unsqueeze</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transpose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[B,1,2]; </a:t>
            </a:r>
            <a:r>
              <a:rPr lang="en-US" altLang="zh-CN" sz="1800" b="0" dirty="0" err="1">
                <a:solidFill>
                  <a:srgbClr val="008000"/>
                </a:solidFill>
                <a:highlight>
                  <a:srgbClr val="FFFFFF"/>
                </a:highlight>
              </a:rPr>
              <a:t>torch.Size</a:t>
            </a:r>
            <a:r>
              <a:rPr lang="en-US" altLang="zh-CN" sz="1800" b="0" dirty="0">
                <a:solidFill>
                  <a:srgbClr val="008000"/>
                </a:solidFill>
                <a:highlight>
                  <a:srgbClr val="FFFFFF"/>
                </a:highlight>
              </a:rPr>
              <a:t>([4, 1, 2])</a:t>
            </a:r>
            <a:endParaRPr lang="en-US" altLang="zh-CN" sz="1800" b="0" dirty="0">
              <a:solidFill>
                <a:srgbClr val="000000"/>
              </a:solidFill>
              <a:highlight>
                <a:srgbClr val="FFFFFF"/>
              </a:highlight>
            </a:endParaRPr>
          </a:p>
          <a:p>
            <a:r>
              <a:rPr lang="fr-FR" altLang="zh-CN" sz="1800" b="0" dirty="0">
                <a:solidFill>
                  <a:srgbClr val="000000"/>
                </a:solidFill>
                <a:highlight>
                  <a:srgbClr val="FFFFFF"/>
                </a:highlight>
              </a:rPr>
              <a:t>    logits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logits</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FF0000"/>
                </a:solidFill>
                <a:highlight>
                  <a:srgbClr val="FFFFFF"/>
                </a:highlight>
              </a:rPr>
              <a:t>0</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1" dirty="0">
                <a:solidFill>
                  <a:srgbClr val="000080"/>
                </a:solidFill>
                <a:highlight>
                  <a:srgbClr val="FFFFFF"/>
                </a:highlight>
              </a:rPr>
              <a:t>/</a:t>
            </a:r>
            <a:r>
              <a:rPr lang="fr-FR" altLang="zh-CN" sz="1800" b="0" dirty="0">
                <a:solidFill>
                  <a:srgbClr val="000000"/>
                </a:solidFill>
                <a:highlight>
                  <a:srgbClr val="FFFFFF"/>
                </a:highlight>
              </a:rPr>
              <a:t> </a:t>
            </a:r>
            <a:r>
              <a:rPr lang="fr-FR" altLang="zh-CN" sz="1800" b="0" dirty="0">
                <a:solidFill>
                  <a:srgbClr val="FF0000"/>
                </a:solidFill>
                <a:highlight>
                  <a:srgbClr val="FFFFFF"/>
                </a:highlight>
              </a:rPr>
              <a:t>0.07</a:t>
            </a:r>
            <a:r>
              <a:rPr lang="fr-FR" altLang="zh-CN" sz="1800" b="0" dirty="0">
                <a:solidFill>
                  <a:srgbClr val="000000"/>
                </a:solidFill>
                <a:highlight>
                  <a:srgbClr val="FFFFFF"/>
                </a:highlight>
              </a:rPr>
              <a:t>                                      </a:t>
            </a:r>
            <a:r>
              <a:rPr lang="fr-FR" altLang="zh-CN" sz="1800" b="0" dirty="0">
                <a:solidFill>
                  <a:srgbClr val="008000"/>
                </a:solidFill>
                <a:highlight>
                  <a:srgbClr val="FFFFFF"/>
                </a:highlight>
              </a:rPr>
              <a:t># [B,2]; torch.Size([4, 2])    </a:t>
            </a:r>
            <a:endParaRPr lang="fr-FR"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image_loss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cross_entropy</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logits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label</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图像级交叉熵损失</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单一值：比如 </a:t>
            </a:r>
            <a:r>
              <a:rPr lang="en-US" altLang="zh-CN" sz="1800" b="0" dirty="0">
                <a:solidFill>
                  <a:srgbClr val="008000"/>
                </a:solidFill>
                <a:highlight>
                  <a:srgbClr val="FFFFFF"/>
                </a:highlight>
              </a:rPr>
              <a:t>0.8</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3323968" cy="3811588"/>
          </a:xfrm>
        </p:spPr>
        <p:txBody>
          <a:bodyPr/>
          <a:lstStyle/>
          <a:p>
            <a:r>
              <a:rPr lang="zh-CN" altLang="en-US" dirty="0"/>
              <a:t>训练过程</a:t>
            </a:r>
            <a:endParaRPr lang="en-US" altLang="zh-CN" dirty="0"/>
          </a:p>
          <a:p>
            <a:r>
              <a:rPr lang="en-US" altLang="zh-CN" dirty="0">
                <a:highlight>
                  <a:srgbClr val="FFFF00"/>
                </a:highlight>
              </a:rPr>
              <a:t>1.</a:t>
            </a:r>
            <a:r>
              <a:rPr lang="zh-CN" altLang="en-US" dirty="0">
                <a:highlight>
                  <a:srgbClr val="FFFF00"/>
                </a:highlight>
              </a:rPr>
              <a:t>图像级损失计算</a:t>
            </a:r>
            <a:endParaRPr lang="en-US" altLang="zh-CN" dirty="0">
              <a:highlight>
                <a:srgbClr val="FFFF00"/>
              </a:highlight>
            </a:endParaRPr>
          </a:p>
          <a:p>
            <a:r>
              <a:rPr lang="en-US" altLang="zh-CN" dirty="0"/>
              <a:t>2.</a:t>
            </a:r>
            <a:r>
              <a:rPr lang="zh-CN" altLang="en-US" dirty="0"/>
              <a:t>像素级损失计算</a:t>
            </a:r>
            <a:endParaRPr lang="en-US" altLang="zh-CN" dirty="0"/>
          </a:p>
        </p:txBody>
      </p:sp>
    </p:spTree>
    <p:extLst>
      <p:ext uri="{BB962C8B-B14F-4D97-AF65-F5344CB8AC3E}">
        <p14:creationId xmlns:p14="http://schemas.microsoft.com/office/powerpoint/2010/main" val="392636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65027-7BDE-F03D-169E-0E52CDDA3326}"/>
              </a:ext>
            </a:extLst>
          </p:cNvPr>
          <p:cNvSpPr>
            <a:spLocks noGrp="1"/>
          </p:cNvSpPr>
          <p:nvPr>
            <p:ph type="title"/>
          </p:nvPr>
        </p:nvSpPr>
        <p:spPr>
          <a:xfrm>
            <a:off x="-1" y="457200"/>
            <a:ext cx="3163331" cy="1600200"/>
          </a:xfrm>
        </p:spPr>
        <p:txBody>
          <a:bodyPr/>
          <a:lstStyle/>
          <a:p>
            <a:r>
              <a:rPr lang="zh-CN" altLang="en-US" dirty="0"/>
              <a:t>代码</a:t>
            </a:r>
          </a:p>
        </p:txBody>
      </p:sp>
      <p:sp>
        <p:nvSpPr>
          <p:cNvPr id="3" name="内容占位符 2">
            <a:extLst>
              <a:ext uri="{FF2B5EF4-FFF2-40B4-BE49-F238E27FC236}">
                <a16:creationId xmlns:a16="http://schemas.microsoft.com/office/drawing/2014/main" id="{632E8EBC-FE3B-ED98-0E39-6A5C4AD5E48F}"/>
              </a:ext>
            </a:extLst>
          </p:cNvPr>
          <p:cNvSpPr>
            <a:spLocks noGrp="1"/>
          </p:cNvSpPr>
          <p:nvPr>
            <p:ph idx="1"/>
          </p:nvPr>
        </p:nvSpPr>
        <p:spPr>
          <a:xfrm>
            <a:off x="2211859" y="1"/>
            <a:ext cx="9980141" cy="6857999"/>
          </a:xfrm>
        </p:spPr>
        <p:txBody>
          <a:bodyPr>
            <a:normAutofit fontScale="62500" lnSpcReduction="20000"/>
          </a:bodyPr>
          <a:lstStyle/>
          <a:p>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batch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train_dataloader</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1) </a:t>
            </a:r>
            <a:r>
              <a:rPr lang="zh-CN" altLang="en-US" sz="1800" b="0" dirty="0">
                <a:solidFill>
                  <a:srgbClr val="008000"/>
                </a:solidFill>
                <a:highlight>
                  <a:srgbClr val="FFFFFF"/>
                </a:highlight>
              </a:rPr>
              <a:t>取数据与二值化掩码</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image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[B,C,H,W]   ;[4, 3, 518, 518]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binarize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batch</a:t>
            </a:r>
            <a:r>
              <a:rPr lang="en-US" altLang="zh-CN" sz="1800" b="1" dirty="0">
                <a:solidFill>
                  <a:srgbClr val="000080"/>
                </a:solidFill>
                <a:highlight>
                  <a:srgbClr val="FFFFFF"/>
                </a:highlight>
              </a:rPr>
              <a:t>[</a:t>
            </a:r>
            <a:r>
              <a:rPr lang="en-US" altLang="zh-CN" sz="1800" b="0" dirty="0">
                <a:solidFill>
                  <a:srgbClr val="808080"/>
                </a:solidFill>
                <a:highlight>
                  <a:srgbClr val="FFFFFF"/>
                </a:highlight>
              </a:rPr>
              <a:t>'</a:t>
            </a:r>
            <a:r>
              <a:rPr lang="en-US" altLang="zh-CN" sz="1800" b="0" dirty="0" err="1">
                <a:solidFill>
                  <a:srgbClr val="808080"/>
                </a:solidFill>
                <a:highlight>
                  <a:srgbClr val="FFFFFF"/>
                </a:highlight>
              </a:rPr>
              <a:t>img_mask</a:t>
            </a:r>
            <a:r>
              <a:rPr lang="en-US" altLang="zh-CN" sz="1800" b="0" dirty="0">
                <a:solidFill>
                  <a:srgbClr val="808080"/>
                </a:solidFill>
                <a:highlight>
                  <a:srgbClr val="FFFFFF"/>
                </a:highlight>
              </a:rPr>
              <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squeeze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0.5</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to</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device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[B,H,W], {0,1} ;[4, 518, 518]</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2) </a:t>
            </a:r>
            <a:r>
              <a:rPr lang="zh-CN" altLang="en-US" sz="1800" b="0" dirty="0">
                <a:solidFill>
                  <a:srgbClr val="008000"/>
                </a:solidFill>
                <a:highlight>
                  <a:srgbClr val="FFFFFF"/>
                </a:highlight>
              </a:rPr>
              <a:t>冻结提取图像与</a:t>
            </a:r>
            <a:r>
              <a:rPr lang="en-US" altLang="zh-CN" sz="1800" b="0" dirty="0">
                <a:solidFill>
                  <a:srgbClr val="008000"/>
                </a:solidFill>
                <a:highlight>
                  <a:srgbClr val="FFFFFF"/>
                </a:highlight>
              </a:rPr>
              <a:t>patch</a:t>
            </a:r>
            <a:r>
              <a:rPr lang="zh-CN" altLang="en-US" sz="1800" b="0" dirty="0">
                <a:solidFill>
                  <a:srgbClr val="008000"/>
                </a:solidFill>
                <a:highlight>
                  <a:srgbClr val="FFFFFF"/>
                </a:highlight>
              </a:rPr>
              <a:t>特征（含</a:t>
            </a:r>
            <a:r>
              <a:rPr lang="en-US" altLang="zh-CN" sz="1800" b="0" dirty="0">
                <a:solidFill>
                  <a:srgbClr val="008000"/>
                </a:solidFill>
                <a:highlight>
                  <a:srgbClr val="FFFFFF"/>
                </a:highlight>
              </a:rPr>
              <a:t>DPAM</a:t>
            </a:r>
            <a:r>
              <a:rPr lang="zh-CN" altLang="en-US"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with</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no_grad</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en-US" altLang="zh-CN" sz="1800" b="0" dirty="0" err="1">
                <a:solidFill>
                  <a:srgbClr val="008000"/>
                </a:solidFill>
                <a:highlight>
                  <a:srgbClr val="FFFFFF"/>
                </a:highlight>
              </a:rPr>
              <a:t>patch_feats_list</a:t>
            </a:r>
            <a:r>
              <a:rPr lang="en-US" altLang="zh-CN" sz="1800" b="0" dirty="0">
                <a:solidFill>
                  <a:srgbClr val="008000"/>
                </a:solidFill>
                <a:highlight>
                  <a:srgbClr val="FFFFFF"/>
                </a:highlight>
              </a:rPr>
              <a:t>[0].shape=[4, 1370, 768]; </a:t>
            </a:r>
            <a:r>
              <a:rPr lang="en-US" altLang="zh-CN" sz="1800" b="0" dirty="0" err="1">
                <a:solidFill>
                  <a:srgbClr val="008000"/>
                </a:solidFill>
                <a:highlight>
                  <a:srgbClr val="FFFFFF"/>
                </a:highlight>
              </a:rPr>
              <a:t>len</a:t>
            </a:r>
            <a:r>
              <a:rPr lang="en-US" altLang="zh-CN" sz="1800" b="0" dirty="0">
                <a:solidFill>
                  <a:srgbClr val="008000"/>
                </a:solidFill>
                <a:highlight>
                  <a:srgbClr val="FFFFFF"/>
                </a:highlight>
              </a:rPr>
              <a:t> = 1</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_</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patch_feats_list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encode_image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image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features_list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DPAM_layer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3) </a:t>
            </a:r>
            <a:r>
              <a:rPr lang="zh-CN" altLang="en-US" sz="1800" b="0" dirty="0">
                <a:solidFill>
                  <a:srgbClr val="008000"/>
                </a:solidFill>
                <a:highlight>
                  <a:srgbClr val="FFFFFF"/>
                </a:highlight>
              </a:rPr>
              <a:t>文本特征（正</a:t>
            </a:r>
            <a:r>
              <a:rPr lang="en-US" altLang="zh-CN" sz="1800" b="0" dirty="0">
                <a:solidFill>
                  <a:srgbClr val="008000"/>
                </a:solidFill>
                <a:highlight>
                  <a:srgbClr val="FFFFFF"/>
                </a:highlight>
              </a:rPr>
              <a:t>/</a:t>
            </a:r>
            <a:r>
              <a:rPr lang="zh-CN" altLang="en-US" sz="1800" b="0" dirty="0">
                <a:solidFill>
                  <a:srgbClr val="008000"/>
                </a:solidFill>
                <a:highlight>
                  <a:srgbClr val="FFFFFF"/>
                </a:highlight>
              </a:rPr>
              <a:t>负两类），并</a:t>
            </a:r>
            <a:r>
              <a:rPr lang="en-US" altLang="zh-CN" sz="1800" b="0" dirty="0">
                <a:solidFill>
                  <a:srgbClr val="008000"/>
                </a:solidFill>
                <a:highlight>
                  <a:srgbClr val="FFFFFF"/>
                </a:highlight>
              </a:rPr>
              <a:t>L2</a:t>
            </a:r>
            <a:r>
              <a:rPr lang="zh-CN" altLang="en-US" sz="1800" b="0" dirty="0">
                <a:solidFill>
                  <a:srgbClr val="008000"/>
                </a:solidFill>
                <a:highlight>
                  <a:srgbClr val="FFFFFF"/>
                </a:highlight>
              </a:rPr>
              <a:t>归一化</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prompt_learner</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cls_id</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None</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model</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encode_text_learn</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tok_prompts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comp_text</a:t>
            </a:r>
            <a:r>
              <a:rPr lang="en-US" altLang="zh-CN" sz="1800" b="1" dirty="0">
                <a:solidFill>
                  <a:srgbClr val="000080"/>
                </a:solidFill>
                <a:highlight>
                  <a:srgbClr val="FFFFFF"/>
                </a:highlight>
              </a:rPr>
              <a:t>).</a:t>
            </a:r>
            <a:r>
              <a:rPr lang="en-US" altLang="zh-CN" sz="1800" b="1" dirty="0">
                <a:solidFill>
                  <a:srgbClr val="880088"/>
                </a:solidFill>
                <a:highlight>
                  <a:srgbClr val="FFFFFF"/>
                </a:highlight>
              </a:rPr>
              <a:t>float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D]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stack</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chunk</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chunks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2</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2, D] ;[1, 2, 768]</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4) </a:t>
            </a:r>
            <a:r>
              <a:rPr lang="zh-CN" altLang="en-US" sz="1800" b="0" dirty="0">
                <a:solidFill>
                  <a:srgbClr val="008000"/>
                </a:solidFill>
                <a:highlight>
                  <a:srgbClr val="FFFFFF"/>
                </a:highlight>
              </a:rPr>
              <a:t>逐层计算</a:t>
            </a:r>
            <a:r>
              <a:rPr lang="en-US" altLang="zh-CN" sz="1800" b="0" dirty="0">
                <a:solidFill>
                  <a:srgbClr val="008000"/>
                </a:solidFill>
                <a:highlight>
                  <a:srgbClr val="FFFFFF"/>
                </a:highlight>
              </a:rPr>
              <a:t>patch</a:t>
            </a:r>
            <a:r>
              <a:rPr lang="zh-CN" altLang="en-US" sz="1800" b="0" dirty="0">
                <a:solidFill>
                  <a:srgbClr val="008000"/>
                </a:solidFill>
                <a:highlight>
                  <a:srgbClr val="FFFFFF"/>
                </a:highlight>
              </a:rPr>
              <a:t>相似图（从指定层开始），收集为列表</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sim_maps</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idx</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pfeat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1" dirty="0">
                <a:solidFill>
                  <a:srgbClr val="880088"/>
                </a:solidFill>
                <a:highlight>
                  <a:srgbClr val="FFFFFF"/>
                </a:highlight>
              </a:rPr>
              <a:t>enumerate</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patch_feats_list</a:t>
            </a:r>
            <a:r>
              <a:rPr lang="en-US" altLang="zh-CN" sz="1800" b="1" dirty="0">
                <a:solidFill>
                  <a:srgbClr val="000080"/>
                </a:solidFill>
                <a:highlight>
                  <a:srgbClr val="FFFFFF"/>
                </a:highlight>
              </a:rPr>
              <a:t>):</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if</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idx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&lt;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feature_map_layer</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FF"/>
                </a:solidFill>
                <a:highlight>
                  <a:srgbClr val="FFFFFF"/>
                </a:highlight>
              </a:rPr>
              <a:t>continue</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pfeat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l2norm</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pfeat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dim</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[B, HW, D] </a:t>
            </a:r>
            <a:r>
              <a:rPr lang="zh-CN" altLang="en-US" sz="1800" b="0" dirty="0">
                <a:solidFill>
                  <a:srgbClr val="008000"/>
                </a:solidFill>
                <a:highlight>
                  <a:srgbClr val="FFFFFF"/>
                </a:highlight>
              </a:rPr>
              <a:t>或同构</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a:solidFill>
                  <a:srgbClr val="008000"/>
                </a:solidFill>
                <a:highlight>
                  <a:srgbClr val="FFFFFF"/>
                </a:highlight>
              </a:rPr>
              <a:t># sim: [4, 1370, 2]</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sim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_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compute_similarity</a:t>
            </a:r>
            <a:r>
              <a:rPr lang="en-US" altLang="zh-CN" sz="1800" b="1" dirty="0">
                <a:solidFill>
                  <a:srgbClr val="000080"/>
                </a:solidFill>
                <a:highlight>
                  <a:srgbClr val="FFFFFF"/>
                </a:highlight>
              </a:rPr>
              <a:t>(</a:t>
            </a:r>
            <a:r>
              <a:rPr lang="en-US" altLang="zh-CN" sz="1800" b="0" dirty="0" err="1">
                <a:solidFill>
                  <a:srgbClr val="000000"/>
                </a:solidFill>
                <a:highlight>
                  <a:srgbClr val="FFFFFF"/>
                </a:highlight>
              </a:rPr>
              <a:t>pfeat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text_feats</a:t>
            </a:r>
            <a:r>
              <a:rPr lang="en-US" altLang="zh-CN" sz="1800" b="1" dirty="0">
                <a:solidFill>
                  <a:srgbClr val="000080"/>
                </a:solidFill>
                <a:highlight>
                  <a:srgbClr val="FFFFFF"/>
                </a:highlight>
              </a:rPr>
              <a:t>[</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与两类文本对齐，</a:t>
            </a:r>
            <a:r>
              <a:rPr lang="en-US" altLang="zh-CN" sz="1800" b="0" dirty="0" err="1">
                <a:solidFill>
                  <a:srgbClr val="008000"/>
                </a:solidFill>
                <a:highlight>
                  <a:srgbClr val="FFFFFF"/>
                </a:highlight>
              </a:rPr>
              <a:t>text_feats</a:t>
            </a:r>
            <a:r>
              <a:rPr lang="en-US" altLang="zh-CN" sz="1800" b="0" dirty="0">
                <a:solidFill>
                  <a:srgbClr val="008000"/>
                </a:solidFill>
                <a:highlight>
                  <a:srgbClr val="FFFFFF"/>
                </a:highlight>
              </a:rPr>
              <a:t>[0]</a:t>
            </a:r>
            <a:r>
              <a:rPr lang="zh-CN" altLang="en-US" sz="1800" b="0" dirty="0">
                <a:solidFill>
                  <a:srgbClr val="008000"/>
                </a:solidFill>
                <a:highlight>
                  <a:srgbClr val="FFFFFF"/>
                </a:highlight>
              </a:rPr>
              <a:t>形状约</a:t>
            </a:r>
            <a:r>
              <a:rPr lang="en-US" altLang="zh-CN" sz="1800" b="0" dirty="0">
                <a:solidFill>
                  <a:srgbClr val="008000"/>
                </a:solidFill>
                <a:highlight>
                  <a:srgbClr val="FFFFFF"/>
                </a:highlight>
              </a:rPr>
              <a:t>[2,D]</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get_similarity_map</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sim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args</a:t>
            </a:r>
            <a:r>
              <a:rPr lang="en-US" altLang="zh-CN" sz="1800" b="1" dirty="0" err="1">
                <a:solidFill>
                  <a:srgbClr val="000080"/>
                </a:solidFill>
                <a:highlight>
                  <a:srgbClr val="FFFFFF"/>
                </a:highlight>
              </a:rPr>
              <a:t>.</a:t>
            </a:r>
            <a:r>
              <a:rPr lang="en-US" altLang="zh-CN" sz="1800" b="0" dirty="0" err="1">
                <a:solidFill>
                  <a:srgbClr val="000000"/>
                </a:solidFill>
                <a:highlight>
                  <a:srgbClr val="FFFFFF"/>
                </a:highlight>
              </a:rPr>
              <a:t>image_size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去掉</a:t>
            </a:r>
            <a:r>
              <a:rPr lang="en-US" altLang="zh-CN" sz="1800" b="0" dirty="0">
                <a:solidFill>
                  <a:srgbClr val="008000"/>
                </a:solidFill>
                <a:highlight>
                  <a:srgbClr val="FFFFFF"/>
                </a:highlight>
              </a:rPr>
              <a:t>CLS -&gt; [B,H,W,2]</a:t>
            </a:r>
            <a:endParaRPr lang="en-US" altLang="zh-CN" sz="1800" b="0" dirty="0">
              <a:solidFill>
                <a:srgbClr val="000000"/>
              </a:solidFill>
              <a:highlight>
                <a:srgbClr val="FFFFFF"/>
              </a:highlight>
            </a:endParaRPr>
          </a:p>
          <a:p>
            <a:r>
              <a:rPr lang="pt-BR" altLang="zh-CN" sz="1800" b="0" dirty="0">
                <a:solidFill>
                  <a:srgbClr val="000000"/>
                </a:solidFill>
                <a:highlight>
                  <a:srgbClr val="FFFFFF"/>
                </a:highlight>
              </a:rPr>
              <a:t>        sim_maps</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append</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permute</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sim_map</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1" dirty="0">
                <a:solidFill>
                  <a:srgbClr val="000080"/>
                </a:solidFill>
                <a:highlight>
                  <a:srgbClr val="FFFFFF"/>
                </a:highlight>
              </a:rPr>
              <a:t>[</a:t>
            </a:r>
            <a:r>
              <a:rPr lang="pt-BR" altLang="zh-CN" sz="1800" b="0" dirty="0">
                <a:solidFill>
                  <a:srgbClr val="FF0000"/>
                </a:solidFill>
                <a:highlight>
                  <a:srgbClr val="FFFFFF"/>
                </a:highlight>
              </a:rPr>
              <a:t>0</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3</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1</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FF0000"/>
                </a:solidFill>
                <a:highlight>
                  <a:srgbClr val="FFFFFF"/>
                </a:highlight>
              </a:rPr>
              <a:t>2</a:t>
            </a:r>
            <a:r>
              <a:rPr lang="pt-BR" altLang="zh-CN" sz="1800" b="1" dirty="0">
                <a:solidFill>
                  <a:srgbClr val="000080"/>
                </a:solidFill>
                <a:highlight>
                  <a:srgbClr val="FFFFFF"/>
                </a:highlight>
              </a:rPr>
              <a:t>]))</a:t>
            </a:r>
            <a:r>
              <a:rPr lang="pt-BR" altLang="zh-CN" sz="1800" b="0" dirty="0">
                <a:solidFill>
                  <a:srgbClr val="000000"/>
                </a:solidFill>
                <a:highlight>
                  <a:srgbClr val="FFFFFF"/>
                </a:highlight>
              </a:rPr>
              <a:t>             </a:t>
            </a:r>
            <a:r>
              <a:rPr lang="pt-BR" altLang="zh-CN" sz="1800" b="0" dirty="0">
                <a:solidFill>
                  <a:srgbClr val="008000"/>
                </a:solidFill>
                <a:highlight>
                  <a:srgbClr val="FFFFFF"/>
                </a:highlight>
              </a:rPr>
              <a:t># [B,2,H,W]; [4, 2, 518, 518]</a:t>
            </a:r>
            <a:endParaRPr lang="pt-BR" altLang="zh-CN" sz="1800" b="0" dirty="0">
              <a:solidFill>
                <a:srgbClr val="000000"/>
              </a:solidFill>
              <a:highlight>
                <a:srgbClr val="FFFFFF"/>
              </a:highlight>
            </a:endParaRPr>
          </a:p>
          <a:p>
            <a:r>
              <a:rPr lang="zh-CN" altLang="en-US" sz="1800" b="0" dirty="0">
                <a:solidFill>
                  <a:srgbClr val="000000"/>
                </a:solidFill>
                <a:highlight>
                  <a:srgbClr val="FFFFFF"/>
                </a:highlight>
              </a:rPr>
              <a:t>    </a:t>
            </a:r>
            <a:r>
              <a:rPr lang="en-US" altLang="zh-CN" sz="1800" b="0" dirty="0">
                <a:solidFill>
                  <a:srgbClr val="008000"/>
                </a:solidFill>
                <a:highlight>
                  <a:srgbClr val="FFFFFF"/>
                </a:highlight>
              </a:rPr>
              <a:t># 5) </a:t>
            </a:r>
            <a:r>
              <a:rPr lang="zh-CN" altLang="en-US" sz="1800" b="0" dirty="0">
                <a:solidFill>
                  <a:srgbClr val="008000"/>
                </a:solidFill>
                <a:highlight>
                  <a:srgbClr val="FFFFFF"/>
                </a:highlight>
              </a:rPr>
              <a:t>像素级损失：</a:t>
            </a:r>
            <a:r>
              <a:rPr lang="en-US" altLang="zh-CN" sz="1800" b="0" dirty="0">
                <a:solidFill>
                  <a:srgbClr val="008000"/>
                </a:solidFill>
                <a:highlight>
                  <a:srgbClr val="FFFFFF"/>
                </a:highlight>
              </a:rPr>
              <a:t>focal + dice(</a:t>
            </a:r>
            <a:r>
              <a:rPr lang="zh-CN" altLang="en-US" sz="1800" b="0" dirty="0">
                <a:solidFill>
                  <a:srgbClr val="008000"/>
                </a:solidFill>
                <a:highlight>
                  <a:srgbClr val="FFFFFF"/>
                </a:highlight>
              </a:rPr>
              <a:t>正类</a:t>
            </a:r>
            <a:r>
              <a:rPr lang="en-US" altLang="zh-CN" sz="1800" b="0" dirty="0">
                <a:solidFill>
                  <a:srgbClr val="008000"/>
                </a:solidFill>
                <a:highlight>
                  <a:srgbClr val="FFFFFF"/>
                </a:highlight>
              </a:rPr>
              <a:t>) + dice(</a:t>
            </a:r>
            <a:r>
              <a:rPr lang="zh-CN" altLang="en-US" sz="1800" b="0" dirty="0">
                <a:solidFill>
                  <a:srgbClr val="008000"/>
                </a:solidFill>
                <a:highlight>
                  <a:srgbClr val="FFFFFF"/>
                </a:highlight>
              </a:rPr>
              <a:t>负类</a:t>
            </a:r>
            <a:r>
              <a:rPr lang="en-US" altLang="zh-CN" sz="1800" b="0" dirty="0">
                <a:solidFill>
                  <a:srgbClr val="008000"/>
                </a:solidFill>
                <a:highlight>
                  <a:srgbClr val="FFFFFF"/>
                </a:highlight>
              </a:rPr>
              <a:t>)</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1" dirty="0">
                <a:solidFill>
                  <a:srgbClr val="0000FF"/>
                </a:solidFill>
                <a:highlight>
                  <a:srgbClr val="FFFFFF"/>
                </a:highlight>
              </a:rPr>
              <a:t>for</a:t>
            </a:r>
            <a:r>
              <a:rPr lang="en-US" altLang="zh-CN" sz="1800" b="0" dirty="0">
                <a:solidFill>
                  <a:srgbClr val="000000"/>
                </a:solidFill>
                <a:highlight>
                  <a:srgbClr val="FFFFFF"/>
                </a:highlight>
              </a:rPr>
              <a:t> M </a:t>
            </a:r>
            <a:r>
              <a:rPr lang="en-US" altLang="zh-CN" sz="1800" b="1" dirty="0">
                <a:solidFill>
                  <a:srgbClr val="0000FF"/>
                </a:solidFill>
                <a:highlight>
                  <a:srgbClr val="FFFFFF"/>
                </a:highlight>
              </a:rPr>
              <a:t>in</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sim_maps</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M: [B,2,H,W], </a:t>
            </a:r>
            <a:r>
              <a:rPr lang="zh-CN" altLang="en-US" sz="1800" b="0" dirty="0">
                <a:solidFill>
                  <a:srgbClr val="008000"/>
                </a:solidFill>
                <a:highlight>
                  <a:srgbClr val="FFFFFF"/>
                </a:highlight>
              </a:rPr>
              <a:t>通道</a:t>
            </a:r>
            <a:r>
              <a:rPr lang="en-US" altLang="zh-CN" sz="1800" b="0" dirty="0">
                <a:solidFill>
                  <a:srgbClr val="008000"/>
                </a:solidFill>
                <a:highlight>
                  <a:srgbClr val="FFFFFF"/>
                </a:highlight>
              </a:rPr>
              <a:t>1=</a:t>
            </a:r>
            <a:r>
              <a:rPr lang="zh-CN" altLang="en-US" sz="1800" b="0" dirty="0">
                <a:solidFill>
                  <a:srgbClr val="008000"/>
                </a:solidFill>
                <a:highlight>
                  <a:srgbClr val="FFFFFF"/>
                </a:highlight>
              </a:rPr>
              <a:t>正类</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通道</a:t>
            </a:r>
            <a:r>
              <a:rPr lang="en-US" altLang="zh-CN" sz="1800" b="0" dirty="0">
                <a:solidFill>
                  <a:srgbClr val="008000"/>
                </a:solidFill>
                <a:highlight>
                  <a:srgbClr val="FFFFFF"/>
                </a:highlight>
              </a:rPr>
              <a:t>0=</a:t>
            </a:r>
            <a:r>
              <a:rPr lang="zh-CN" altLang="en-US" sz="1800" b="0" dirty="0">
                <a:solidFill>
                  <a:srgbClr val="008000"/>
                </a:solidFill>
                <a:highlight>
                  <a:srgbClr val="FFFFFF"/>
                </a:highlight>
              </a:rPr>
              <a:t>负类</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loss_focal</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多通道 </a:t>
            </a:r>
            <a:r>
              <a:rPr lang="en-US" altLang="zh-CN" sz="1800" b="0" dirty="0">
                <a:solidFill>
                  <a:srgbClr val="008000"/>
                </a:solidFill>
                <a:highlight>
                  <a:srgbClr val="FFFFFF"/>
                </a:highlight>
              </a:rPr>
              <a:t>focal</a:t>
            </a:r>
            <a:endParaRPr lang="en-US" altLang="zh-CN"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loss_dice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正类对齐缺陷</a:t>
            </a:r>
            <a:endParaRPr lang="zh-CN" altLang="en-US" sz="1800" b="0" dirty="0">
              <a:solidFill>
                <a:srgbClr val="000000"/>
              </a:solidFill>
              <a:highlight>
                <a:srgbClr val="FFFFFF"/>
              </a:highlight>
            </a:endParaRPr>
          </a:p>
          <a:p>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loss_pix</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loss_dice</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M</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0</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FF0000"/>
                </a:solidFill>
                <a:highlight>
                  <a:srgbClr val="FFFFFF"/>
                </a:highlight>
              </a:rPr>
              <a:t>1</a:t>
            </a:r>
            <a:r>
              <a:rPr lang="en-US" altLang="zh-CN" sz="1800" b="0" dirty="0">
                <a:solidFill>
                  <a:srgbClr val="000000"/>
                </a:solidFill>
                <a:highlight>
                  <a:srgbClr val="FFFFFF"/>
                </a:highlight>
              </a:rPr>
              <a:t> </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err="1">
                <a:solidFill>
                  <a:srgbClr val="000000"/>
                </a:solidFill>
                <a:highlight>
                  <a:srgbClr val="FFFFFF"/>
                </a:highlight>
              </a:rPr>
              <a:t>gt</a:t>
            </a:r>
            <a:r>
              <a:rPr lang="en-US" altLang="zh-CN" sz="1800" b="1" dirty="0">
                <a:solidFill>
                  <a:srgbClr val="000080"/>
                </a:solidFill>
                <a:highlight>
                  <a:srgbClr val="FFFFFF"/>
                </a:highlight>
              </a:rPr>
              <a:t>)</a:t>
            </a:r>
            <a:r>
              <a:rPr lang="en-US" altLang="zh-CN" sz="1800" b="0" dirty="0">
                <a:solidFill>
                  <a:srgbClr val="000000"/>
                </a:solidFill>
                <a:highlight>
                  <a:srgbClr val="FFFFFF"/>
                </a:highlight>
              </a:rPr>
              <a:t>   </a:t>
            </a:r>
            <a:r>
              <a:rPr lang="en-US" altLang="zh-CN" sz="1800" b="0" dirty="0">
                <a:solidFill>
                  <a:srgbClr val="008000"/>
                </a:solidFill>
                <a:highlight>
                  <a:srgbClr val="FFFFFF"/>
                </a:highlight>
              </a:rPr>
              <a:t># </a:t>
            </a:r>
            <a:r>
              <a:rPr lang="zh-CN" altLang="en-US" sz="1800" b="0" dirty="0">
                <a:solidFill>
                  <a:srgbClr val="008000"/>
                </a:solidFill>
                <a:highlight>
                  <a:srgbClr val="FFFFFF"/>
                </a:highlight>
              </a:rPr>
              <a:t>负类对齐背景</a:t>
            </a:r>
            <a:endParaRPr lang="en-US" altLang="zh-CN" sz="1600" dirty="0">
              <a:solidFill>
                <a:srgbClr val="000000"/>
              </a:solidFill>
              <a:highlight>
                <a:srgbClr val="FFFFFF"/>
              </a:highlight>
            </a:endParaRPr>
          </a:p>
        </p:txBody>
      </p:sp>
      <p:sp>
        <p:nvSpPr>
          <p:cNvPr id="4" name="文本占位符 3">
            <a:extLst>
              <a:ext uri="{FF2B5EF4-FFF2-40B4-BE49-F238E27FC236}">
                <a16:creationId xmlns:a16="http://schemas.microsoft.com/office/drawing/2014/main" id="{17BA9A15-B09D-899F-BBC4-C4AB783D865A}"/>
              </a:ext>
            </a:extLst>
          </p:cNvPr>
          <p:cNvSpPr>
            <a:spLocks noGrp="1"/>
          </p:cNvSpPr>
          <p:nvPr>
            <p:ph type="body" sz="half" idx="2"/>
          </p:nvPr>
        </p:nvSpPr>
        <p:spPr>
          <a:xfrm>
            <a:off x="1" y="2057400"/>
            <a:ext cx="2211858" cy="3811588"/>
          </a:xfrm>
        </p:spPr>
        <p:txBody>
          <a:bodyPr/>
          <a:lstStyle/>
          <a:p>
            <a:r>
              <a:rPr lang="zh-CN" altLang="en-US" dirty="0"/>
              <a:t>训练过程</a:t>
            </a:r>
            <a:endParaRPr lang="en-US" altLang="zh-CN" dirty="0"/>
          </a:p>
          <a:p>
            <a:r>
              <a:rPr lang="en-US" altLang="zh-CN" dirty="0"/>
              <a:t>1.</a:t>
            </a:r>
            <a:r>
              <a:rPr lang="zh-CN" altLang="en-US" dirty="0"/>
              <a:t>图像级损失计算</a:t>
            </a:r>
            <a:endParaRPr lang="en-US" altLang="zh-CN" dirty="0"/>
          </a:p>
          <a:p>
            <a:r>
              <a:rPr lang="en-US" altLang="zh-CN" dirty="0">
                <a:highlight>
                  <a:srgbClr val="FFFF00"/>
                </a:highlight>
              </a:rPr>
              <a:t>2.</a:t>
            </a:r>
            <a:r>
              <a:rPr lang="zh-CN" altLang="en-US" dirty="0">
                <a:highlight>
                  <a:srgbClr val="FFFF00"/>
                </a:highlight>
              </a:rPr>
              <a:t>像素级损失计算</a:t>
            </a:r>
            <a:endParaRPr lang="en-US" altLang="zh-CN" dirty="0">
              <a:highlight>
                <a:srgbClr val="FFFF00"/>
              </a:highlight>
            </a:endParaRPr>
          </a:p>
        </p:txBody>
      </p:sp>
    </p:spTree>
    <p:extLst>
      <p:ext uri="{BB962C8B-B14F-4D97-AF65-F5344CB8AC3E}">
        <p14:creationId xmlns:p14="http://schemas.microsoft.com/office/powerpoint/2010/main" val="102371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71B8-3463-64A4-4B66-FA7DB7B58059}"/>
              </a:ext>
            </a:extLst>
          </p:cNvPr>
          <p:cNvSpPr>
            <a:spLocks noGrp="1"/>
          </p:cNvSpPr>
          <p:nvPr>
            <p:ph type="title"/>
          </p:nvPr>
        </p:nvSpPr>
        <p:spPr/>
        <p:txBody>
          <a:bodyPr/>
          <a:lstStyle/>
          <a:p>
            <a:r>
              <a:rPr lang="en-US" altLang="zh-CN" dirty="0"/>
              <a:t>1.Introduce</a:t>
            </a:r>
            <a:endParaRPr lang="zh-CN" altLang="en-US" dirty="0"/>
          </a:p>
        </p:txBody>
      </p:sp>
      <p:sp>
        <p:nvSpPr>
          <p:cNvPr id="3" name="内容占位符 2">
            <a:extLst>
              <a:ext uri="{FF2B5EF4-FFF2-40B4-BE49-F238E27FC236}">
                <a16:creationId xmlns:a16="http://schemas.microsoft.com/office/drawing/2014/main" id="{58C29B7F-28A3-4FC8-BEAC-39BC98EF2232}"/>
              </a:ext>
            </a:extLst>
          </p:cNvPr>
          <p:cNvSpPr>
            <a:spLocks noGrp="1"/>
          </p:cNvSpPr>
          <p:nvPr>
            <p:ph idx="1"/>
          </p:nvPr>
        </p:nvSpPr>
        <p:spPr/>
        <p:txBody>
          <a:bodyPr/>
          <a:lstStyle/>
          <a:p>
            <a:pPr marL="0" indent="0">
              <a:buNone/>
            </a:pPr>
            <a:r>
              <a:rPr lang="en-US" altLang="zh-CN" dirty="0"/>
              <a:t>the main works:</a:t>
            </a:r>
          </a:p>
          <a:p>
            <a:r>
              <a:rPr lang="en-US" altLang="zh-CN" dirty="0"/>
              <a:t>first, devises a simple yet universally-effective </a:t>
            </a:r>
            <a:r>
              <a:rPr lang="en-US" altLang="zh-CN" dirty="0">
                <a:highlight>
                  <a:srgbClr val="FFFF00"/>
                </a:highlight>
              </a:rPr>
              <a:t>learnable prompt template</a:t>
            </a:r>
            <a:r>
              <a:rPr lang="en-US" altLang="zh-CN" dirty="0"/>
              <a:t> for the two general classes – normal and abnormality</a:t>
            </a:r>
          </a:p>
          <a:p>
            <a:r>
              <a:rPr lang="en-US" altLang="zh-CN" dirty="0"/>
              <a:t>second, utilizes both image-level and pixel-level </a:t>
            </a:r>
            <a:r>
              <a:rPr lang="en-US" altLang="zh-CN" dirty="0">
                <a:highlight>
                  <a:srgbClr val="FFFF00"/>
                </a:highlight>
              </a:rPr>
              <a:t>loss functions</a:t>
            </a:r>
            <a:r>
              <a:rPr lang="en-US" altLang="zh-CN" dirty="0"/>
              <a:t> to learn the generic normality and abnormality</a:t>
            </a:r>
            <a:endParaRPr lang="zh-CN" altLang="en-US" dirty="0"/>
          </a:p>
        </p:txBody>
      </p:sp>
    </p:spTree>
    <p:extLst>
      <p:ext uri="{BB962C8B-B14F-4D97-AF65-F5344CB8AC3E}">
        <p14:creationId xmlns:p14="http://schemas.microsoft.com/office/powerpoint/2010/main" val="37099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p:txBody>
          <a:bodyPr/>
          <a:lstStyle/>
          <a:p>
            <a:r>
              <a:rPr lang="en-US" altLang="zh-CN" dirty="0"/>
              <a:t>2.Preliminary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FA60E4-2C8D-312F-C4C2-2582E11B76E6}"/>
                  </a:ext>
                </a:extLst>
              </p:cNvPr>
              <p:cNvSpPr>
                <a:spLocks noGrp="1"/>
              </p:cNvSpPr>
              <p:nvPr>
                <p:ph idx="1"/>
              </p:nvPr>
            </p:nvSpPr>
            <p:spPr/>
            <p:txBody>
              <a:bodyPr/>
              <a:lstStyle/>
              <a:p>
                <a:r>
                  <a:rPr lang="en-US" altLang="zh-CN" dirty="0"/>
                  <a:t>we propose to design two classes of text prompts (normality and abnormality) and compute the possibility of these two classes.</a:t>
                </a:r>
              </a:p>
              <a:p>
                <a:r>
                  <a:rPr lang="en-US" altLang="zh-CN" dirty="0"/>
                  <a:t>we denote the probability of being abnormal </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as anomaly score. The computation is extended from global visual embedding to local visual embeddings to derive the corresponding segmentation maps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dirty="0"/>
                  <a:t> an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endParaRPr lang="en-US" altLang="zh-CN" dirty="0">
                  <a:ea typeface="Cambria Math" panose="02040503050406030204" pitchFamily="18" charset="0"/>
                </a:endParaRPr>
              </a:p>
              <a:p>
                <a:pPr marL="0" indent="0">
                  <a:buNone/>
                </a:pPr>
                <a:r>
                  <a:rPr lang="en-US" altLang="zh-CN" sz="2400" dirty="0"/>
                  <a:t>where, class token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sup>
                    </m:sSub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𝐷</m:t>
                        </m:r>
                      </m:sup>
                    </m:sSup>
                  </m:oMath>
                </a14:m>
                <a:r>
                  <a:rPr lang="en-US" altLang="zh-CN" sz="2400" dirty="0"/>
                  <a:t> is treated as its visual embedding (global visual embedding) and patch tokens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𝑚</m:t>
                        </m:r>
                      </m:sup>
                    </m:sSub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𝑅</m:t>
                        </m:r>
                      </m:e>
                      <m:sup>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sup>
                    </m:sSup>
                  </m:oMath>
                </a14:m>
                <a:r>
                  <a:rPr lang="en-US" altLang="zh-CN" sz="2400" dirty="0"/>
                  <a:t> are referred to as local visual embeddings.</a:t>
                </a:r>
              </a:p>
            </p:txBody>
          </p:sp>
        </mc:Choice>
        <mc:Fallback xmlns="">
          <p:sp>
            <p:nvSpPr>
              <p:cNvPr id="3" name="内容占位符 2">
                <a:extLst>
                  <a:ext uri="{FF2B5EF4-FFF2-40B4-BE49-F238E27FC236}">
                    <a16:creationId xmlns:a16="http://schemas.microsoft.com/office/drawing/2014/main" id="{EDFA60E4-2C8D-312F-C4C2-2582E11B76E6}"/>
                  </a:ext>
                </a:extLst>
              </p:cNvPr>
              <p:cNvSpPr>
                <a:spLocks noGrp="1" noRot="1" noChangeAspect="1" noMove="1" noResize="1" noEditPoints="1" noAdjustHandles="1" noChangeArrowheads="1" noChangeShapeType="1" noTextEdit="1"/>
              </p:cNvSpPr>
              <p:nvPr>
                <p:ph idx="1"/>
              </p:nvPr>
            </p:nvSpPr>
            <p:spPr>
              <a:blipFill>
                <a:blip r:embed="rId2"/>
                <a:stretch>
                  <a:fillRect l="-1043" t="-2521" r="-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86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a:xfrm>
            <a:off x="543697" y="365125"/>
            <a:ext cx="10810103"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p:pic>
        <p:nvPicPr>
          <p:cNvPr id="5" name="内容占位符 4">
            <a:extLst>
              <a:ext uri="{FF2B5EF4-FFF2-40B4-BE49-F238E27FC236}">
                <a16:creationId xmlns:a16="http://schemas.microsoft.com/office/drawing/2014/main" id="{3F950BE9-3D7A-1003-029A-B954111245AF}"/>
              </a:ext>
            </a:extLst>
          </p:cNvPr>
          <p:cNvPicPr>
            <a:picLocks noGrp="1" noChangeAspect="1"/>
          </p:cNvPicPr>
          <p:nvPr>
            <p:ph idx="1"/>
          </p:nvPr>
        </p:nvPicPr>
        <p:blipFill>
          <a:blip r:embed="rId2"/>
          <a:stretch>
            <a:fillRect/>
          </a:stretch>
        </p:blipFill>
        <p:spPr>
          <a:xfrm>
            <a:off x="1993556" y="1515769"/>
            <a:ext cx="8204887" cy="5342231"/>
          </a:xfrm>
        </p:spPr>
      </p:pic>
    </p:spTree>
    <p:extLst>
      <p:ext uri="{BB962C8B-B14F-4D97-AF65-F5344CB8AC3E}">
        <p14:creationId xmlns:p14="http://schemas.microsoft.com/office/powerpoint/2010/main" val="409999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654908" y="365125"/>
            <a:ext cx="10698892" cy="1325563"/>
          </a:xfrm>
        </p:spPr>
        <p:txBody>
          <a:bodyPr>
            <a:normAutofit fontScale="90000"/>
          </a:bodyPr>
          <a:lstStyle/>
          <a:p>
            <a:r>
              <a:rPr lang="en-US" altLang="zh-CN" dirty="0"/>
              <a:t>3.Anomaly CLIP: object-agnostic prompt learning</a:t>
            </a:r>
            <a:br>
              <a:rPr lang="en-US" altLang="zh-CN" dirty="0"/>
            </a:br>
            <a:r>
              <a:rPr lang="en-US" altLang="zh-CN" dirty="0"/>
              <a:t>3.1 approach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first introduce object-agnostic text prompt templates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oMath>
                </a14:m>
                <a:endParaRPr lang="en-US" altLang="zh-CN" dirty="0"/>
              </a:p>
              <a:p>
                <a:r>
                  <a:rPr lang="en-US" altLang="zh-CN" dirty="0"/>
                  <a:t>to learn such generic text prompt templates, we </a:t>
                </a:r>
                <a:r>
                  <a:rPr lang="en-US" altLang="zh-CN" dirty="0">
                    <a:highlight>
                      <a:srgbClr val="FFFF00"/>
                    </a:highlight>
                  </a:rPr>
                  <a:t>introduce global and local context optimization </a:t>
                </a:r>
                <a:r>
                  <a:rPr lang="en-US" altLang="zh-CN" dirty="0"/>
                  <a:t>to incorporate global and fine-grained anomaly semantics into object-agnostic textual embedding learning.??</a:t>
                </a:r>
              </a:p>
              <a:p>
                <a:r>
                  <a:rPr lang="en-US" altLang="zh-CN" dirty="0"/>
                  <a:t>textual prompt tuning and DPAM are used to support the learning in the textual and local visual spaces of CLIP.</a:t>
                </a:r>
              </a:p>
              <a:p>
                <a:r>
                  <a:rPr lang="en-US" altLang="zh-CN" dirty="0"/>
                  <a:t>integrate the multiple intermediate layers to provide more local visual details.</a:t>
                </a:r>
                <a:endParaRPr lang="zh-CN" altLang="en-US"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043" t="-2381" r="-2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0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31341" y="365125"/>
            <a:ext cx="10822459"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we introduce learnable text prompt templates and tune the prompts using </a:t>
                </a:r>
                <a:r>
                  <a:rPr lang="en-US" altLang="zh-CN" dirty="0" err="1"/>
                  <a:t>axiliary</a:t>
                </a:r>
                <a:r>
                  <a:rPr lang="en-US" altLang="zh-CN" dirty="0"/>
                  <a:t> AD-relevant data. These text prompts are referred as object-aware text prompt template and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0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a:xfrm>
            <a:off x="556054" y="365125"/>
            <a:ext cx="10797746" cy="1325563"/>
          </a:xfrm>
        </p:spPr>
        <p:txBody>
          <a:bodyPr>
            <a:normAutofit fontScale="90000"/>
          </a:bodyPr>
          <a:lstStyle/>
          <a:p>
            <a:r>
              <a:rPr lang="en-US" altLang="zh-CN" dirty="0"/>
              <a:t>3.Anomaly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normAutofit lnSpcReduction="10000"/>
              </a:bodyPr>
              <a:lstStyle/>
              <a:p>
                <a:r>
                  <a:rPr lang="en-US" altLang="zh-CN" dirty="0"/>
                  <a:t>we hypothesize that the key of accurate ZSAD is to identify these generic anomaly patterns regardless of the varying semantics of different object. Therefore, the inclusion of object semantics in text prompt templates is often unnecessary for ZSAD. So, we introduce object-agnostic prompts.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𝑜𝑏𝑗𝑒𝑐𝑡</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𝑜𝑏𝑗𝑒𝑐𝑡</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r>
                  <a:rPr lang="en-US" altLang="zh-CN" dirty="0"/>
                  <a:t>we hypothesize that the key of accurate ZSAD is to identify these generic anomaly patterns regardless of the varying semantics of different object.</a:t>
                </a:r>
                <a:endParaRPr lang="en-US" altLang="zh-CN" b="0" dirty="0"/>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3221"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31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3.Anomaly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The global context optimization aims to enforce that our object-agnostic textual embeddings are matched with the global visual embeddings of images of diverse object.</a:t>
                </a:r>
              </a:p>
              <a:p>
                <a:r>
                  <a:rPr lang="en-US" altLang="zh-CN" dirty="0"/>
                  <a:t>The local context optimization is introduced to enable object-agnostic text prompts to concentrate on fine-grained, local abnormal regions from M immediate layers of the visual encoder.</a:t>
                </a:r>
              </a:p>
              <a:p>
                <a:r>
                  <a:rPr lang="en-US" altLang="zh-CN" dirty="0"/>
                  <a:t>so, our text prompt are learned by minimizing the following glocal loss function:</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𝑡𝑜𝑡𝑎𝑙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𝑔𝑙𝑜𝑏𝑎𝑙</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𝜆</m:t>
                      </m:r>
                      <m:nary>
                        <m:naryPr>
                          <m:chr m:val="∑"/>
                          <m:supHide m:val="on"/>
                          <m:ctrlPr>
                            <a:rPr lang="zh-CN" altLang="en-US"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p>
                          </m:sSubSup>
                        </m:e>
                      </m:nary>
                    </m:oMath>
                  </m:oMathPara>
                </a14:m>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r="-243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077876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10189</TotalTime>
  <Words>4210</Words>
  <Application>Microsoft Office PowerPoint</Application>
  <PresentationFormat>宽屏</PresentationFormat>
  <Paragraphs>276</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等线 Light</vt:lpstr>
      <vt:lpstr>Arial</vt:lpstr>
      <vt:lpstr>Cambria Math</vt:lpstr>
      <vt:lpstr>Office 主题​​</vt:lpstr>
      <vt:lpstr>AnomalyCLIP</vt:lpstr>
      <vt:lpstr>0.Abstract</vt:lpstr>
      <vt:lpstr>1.Introduce</vt:lpstr>
      <vt:lpstr>2.Preliminary</vt:lpstr>
      <vt:lpstr>3.Anomaly CLIP: object-agnostic prompt learning 3.1 approach overview</vt:lpstr>
      <vt:lpstr>3.Anomaly CLIP: object-agnostic prompt learning 3.1 approach overview</vt:lpstr>
      <vt:lpstr>3.Anomaly CLIP: object-agnostic prompt learning 3.2 object-agnostic text prompt design</vt:lpstr>
      <vt:lpstr>3.Anomaly CLIP: object-agnostic prompt learning 3.2 object-agnostic text prompt design</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3.Anomaly CLIP: object-agnostic prompt learning 3.3 learning generic abnormality and normality prompts</vt:lpstr>
      <vt:lpstr>4.Experiments</vt:lpstr>
      <vt:lpstr>4.Experiments</vt:lpstr>
      <vt:lpstr>4.Experiments 4.3 Ablation Study</vt:lpstr>
      <vt:lpstr>4.Experiments 4.3 Ablation Study</vt:lpstr>
      <vt:lpstr>4.Experiments 4.3 Ablation Study</vt:lpstr>
      <vt:lpstr>代码</vt:lpstr>
      <vt:lpstr>代码</vt:lpstr>
      <vt:lpstr>代码</vt:lpstr>
      <vt:lpstr>代码</vt:lpstr>
      <vt:lpstr>代码</vt:lpstr>
      <vt:lpstr>代码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155</cp:revision>
  <dcterms:created xsi:type="dcterms:W3CDTF">2025-09-04T02:58:59Z</dcterms:created>
  <dcterms:modified xsi:type="dcterms:W3CDTF">2025-09-12T03:07:50Z</dcterms:modified>
</cp:coreProperties>
</file>