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62"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65A9FE-6C71-7225-BDDB-E209C09BA80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6277BFE-62E9-D7D7-5E05-C5D31A7A58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67F3F93-C1F9-34E0-2FC7-C7A1BAAB658F}"/>
              </a:ext>
            </a:extLst>
          </p:cNvPr>
          <p:cNvSpPr>
            <a:spLocks noGrp="1"/>
          </p:cNvSpPr>
          <p:nvPr>
            <p:ph type="dt" sz="half" idx="10"/>
          </p:nvPr>
        </p:nvSpPr>
        <p:spPr/>
        <p:txBody>
          <a:bodyPr/>
          <a:lstStyle/>
          <a:p>
            <a:fld id="{CFCA5FD5-C755-4387-A7C0-0B63841EA87B}" type="datetimeFigureOut">
              <a:rPr lang="zh-CN" altLang="en-US" smtClean="0"/>
              <a:t>2025/9/21</a:t>
            </a:fld>
            <a:endParaRPr lang="zh-CN" altLang="en-US"/>
          </a:p>
        </p:txBody>
      </p:sp>
      <p:sp>
        <p:nvSpPr>
          <p:cNvPr id="5" name="页脚占位符 4">
            <a:extLst>
              <a:ext uri="{FF2B5EF4-FFF2-40B4-BE49-F238E27FC236}">
                <a16:creationId xmlns:a16="http://schemas.microsoft.com/office/drawing/2014/main" id="{02E95AAC-35A7-073A-DA9D-A13A0A0CC6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B6E82C-E50C-4F23-2AB7-C386C1B26BFE}"/>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1935354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AA919B-3917-A987-D561-429D7123BD5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B0C83B4-A921-E740-9F45-87F37F1DD2E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79C9D0-4D62-3B24-7BDC-DD541C66CF47}"/>
              </a:ext>
            </a:extLst>
          </p:cNvPr>
          <p:cNvSpPr>
            <a:spLocks noGrp="1"/>
          </p:cNvSpPr>
          <p:nvPr>
            <p:ph type="dt" sz="half" idx="10"/>
          </p:nvPr>
        </p:nvSpPr>
        <p:spPr/>
        <p:txBody>
          <a:bodyPr/>
          <a:lstStyle/>
          <a:p>
            <a:fld id="{CFCA5FD5-C755-4387-A7C0-0B63841EA87B}" type="datetimeFigureOut">
              <a:rPr lang="zh-CN" altLang="en-US" smtClean="0"/>
              <a:t>2025/9/21</a:t>
            </a:fld>
            <a:endParaRPr lang="zh-CN" altLang="en-US"/>
          </a:p>
        </p:txBody>
      </p:sp>
      <p:sp>
        <p:nvSpPr>
          <p:cNvPr id="5" name="页脚占位符 4">
            <a:extLst>
              <a:ext uri="{FF2B5EF4-FFF2-40B4-BE49-F238E27FC236}">
                <a16:creationId xmlns:a16="http://schemas.microsoft.com/office/drawing/2014/main" id="{515CF324-A4FA-5108-12AB-928513A312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4390E0-C713-33FC-671E-1610E0367618}"/>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3505943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CB3D2B6-D7F7-574A-0FC2-ABCB5F8A256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7A6CE11-995D-EB73-0BB3-5D7EE834679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052307-9D82-DD26-1568-B03157D17A84}"/>
              </a:ext>
            </a:extLst>
          </p:cNvPr>
          <p:cNvSpPr>
            <a:spLocks noGrp="1"/>
          </p:cNvSpPr>
          <p:nvPr>
            <p:ph type="dt" sz="half" idx="10"/>
          </p:nvPr>
        </p:nvSpPr>
        <p:spPr/>
        <p:txBody>
          <a:bodyPr/>
          <a:lstStyle/>
          <a:p>
            <a:fld id="{CFCA5FD5-C755-4387-A7C0-0B63841EA87B}" type="datetimeFigureOut">
              <a:rPr lang="zh-CN" altLang="en-US" smtClean="0"/>
              <a:t>2025/9/21</a:t>
            </a:fld>
            <a:endParaRPr lang="zh-CN" altLang="en-US"/>
          </a:p>
        </p:txBody>
      </p:sp>
      <p:sp>
        <p:nvSpPr>
          <p:cNvPr id="5" name="页脚占位符 4">
            <a:extLst>
              <a:ext uri="{FF2B5EF4-FFF2-40B4-BE49-F238E27FC236}">
                <a16:creationId xmlns:a16="http://schemas.microsoft.com/office/drawing/2014/main" id="{439A2542-6D0F-4C3A-4E08-793029AE0A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AF5CD7-0EAE-CC8F-9B77-2CCBC29049EB}"/>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175466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41CF5-6C3D-C1FF-C61D-8805DBA1C9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3C9D482-A71A-AEF2-0B34-BC2BC8C5367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AF6EA0-5AE9-64C8-CA85-09A66EE939F3}"/>
              </a:ext>
            </a:extLst>
          </p:cNvPr>
          <p:cNvSpPr>
            <a:spLocks noGrp="1"/>
          </p:cNvSpPr>
          <p:nvPr>
            <p:ph type="dt" sz="half" idx="10"/>
          </p:nvPr>
        </p:nvSpPr>
        <p:spPr/>
        <p:txBody>
          <a:bodyPr/>
          <a:lstStyle/>
          <a:p>
            <a:fld id="{CFCA5FD5-C755-4387-A7C0-0B63841EA87B}" type="datetimeFigureOut">
              <a:rPr lang="zh-CN" altLang="en-US" smtClean="0"/>
              <a:t>2025/9/21</a:t>
            </a:fld>
            <a:endParaRPr lang="zh-CN" altLang="en-US"/>
          </a:p>
        </p:txBody>
      </p:sp>
      <p:sp>
        <p:nvSpPr>
          <p:cNvPr id="5" name="页脚占位符 4">
            <a:extLst>
              <a:ext uri="{FF2B5EF4-FFF2-40B4-BE49-F238E27FC236}">
                <a16:creationId xmlns:a16="http://schemas.microsoft.com/office/drawing/2014/main" id="{51ACCF1D-BB07-5BBB-5509-85DDF3A177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069835-43E1-9585-5459-B467618E2C16}"/>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2826085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7E1772-EF6E-1252-218B-072546969C0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0B3FDA6-20B4-918F-9B9B-3FB315E33CB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BD31BBA-0C36-D9DF-457D-FA0980732DF3}"/>
              </a:ext>
            </a:extLst>
          </p:cNvPr>
          <p:cNvSpPr>
            <a:spLocks noGrp="1"/>
          </p:cNvSpPr>
          <p:nvPr>
            <p:ph type="dt" sz="half" idx="10"/>
          </p:nvPr>
        </p:nvSpPr>
        <p:spPr/>
        <p:txBody>
          <a:bodyPr/>
          <a:lstStyle/>
          <a:p>
            <a:fld id="{CFCA5FD5-C755-4387-A7C0-0B63841EA87B}" type="datetimeFigureOut">
              <a:rPr lang="zh-CN" altLang="en-US" smtClean="0"/>
              <a:t>2025/9/21</a:t>
            </a:fld>
            <a:endParaRPr lang="zh-CN" altLang="en-US"/>
          </a:p>
        </p:txBody>
      </p:sp>
      <p:sp>
        <p:nvSpPr>
          <p:cNvPr id="5" name="页脚占位符 4">
            <a:extLst>
              <a:ext uri="{FF2B5EF4-FFF2-40B4-BE49-F238E27FC236}">
                <a16:creationId xmlns:a16="http://schemas.microsoft.com/office/drawing/2014/main" id="{BD5657E6-ED99-052E-F05B-E6AE677F0C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71C4DE-14F4-557D-569E-49B765EBB796}"/>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3263078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CF414-460D-48E5-02D0-78455B61B6A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FDAEF08-C4D1-524D-2E1A-B17A7DEB310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651A460-D8FC-30FA-D964-13EE5D67167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69A9668-3B78-8198-BC70-C3795C238B47}"/>
              </a:ext>
            </a:extLst>
          </p:cNvPr>
          <p:cNvSpPr>
            <a:spLocks noGrp="1"/>
          </p:cNvSpPr>
          <p:nvPr>
            <p:ph type="dt" sz="half" idx="10"/>
          </p:nvPr>
        </p:nvSpPr>
        <p:spPr/>
        <p:txBody>
          <a:bodyPr/>
          <a:lstStyle/>
          <a:p>
            <a:fld id="{CFCA5FD5-C755-4387-A7C0-0B63841EA87B}" type="datetimeFigureOut">
              <a:rPr lang="zh-CN" altLang="en-US" smtClean="0"/>
              <a:t>2025/9/21</a:t>
            </a:fld>
            <a:endParaRPr lang="zh-CN" altLang="en-US"/>
          </a:p>
        </p:txBody>
      </p:sp>
      <p:sp>
        <p:nvSpPr>
          <p:cNvPr id="6" name="页脚占位符 5">
            <a:extLst>
              <a:ext uri="{FF2B5EF4-FFF2-40B4-BE49-F238E27FC236}">
                <a16:creationId xmlns:a16="http://schemas.microsoft.com/office/drawing/2014/main" id="{093CC30E-2AF0-DB4D-A550-70ED439EE2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A949B2-A504-347E-BC51-A5B6664E3016}"/>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3634863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E647C5-FED8-CB24-CBA6-57A13CE3F96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F659050-F01D-ECFF-A30A-48597618E9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C3E412E-0E09-27F5-6919-4E6A65216DE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980CEA7-1EE9-E51E-4181-68E351DB15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06C2EEF-809C-C721-A6C0-03D196D15CD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46FA40B-CE47-55AF-7441-24C1B5DF3EF7}"/>
              </a:ext>
            </a:extLst>
          </p:cNvPr>
          <p:cNvSpPr>
            <a:spLocks noGrp="1"/>
          </p:cNvSpPr>
          <p:nvPr>
            <p:ph type="dt" sz="half" idx="10"/>
          </p:nvPr>
        </p:nvSpPr>
        <p:spPr/>
        <p:txBody>
          <a:bodyPr/>
          <a:lstStyle/>
          <a:p>
            <a:fld id="{CFCA5FD5-C755-4387-A7C0-0B63841EA87B}" type="datetimeFigureOut">
              <a:rPr lang="zh-CN" altLang="en-US" smtClean="0"/>
              <a:t>2025/9/21</a:t>
            </a:fld>
            <a:endParaRPr lang="zh-CN" altLang="en-US"/>
          </a:p>
        </p:txBody>
      </p:sp>
      <p:sp>
        <p:nvSpPr>
          <p:cNvPr id="8" name="页脚占位符 7">
            <a:extLst>
              <a:ext uri="{FF2B5EF4-FFF2-40B4-BE49-F238E27FC236}">
                <a16:creationId xmlns:a16="http://schemas.microsoft.com/office/drawing/2014/main" id="{2EFED3C2-96D6-5E07-56E8-4E7BAFAC136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3816E69-FAE0-190A-2CB4-B0C27EC916CA}"/>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802343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BFF4A8-885E-2FF7-D6C5-FCB8C3D655A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FD3C1C5-DA85-5000-19CF-4BE97D6137CA}"/>
              </a:ext>
            </a:extLst>
          </p:cNvPr>
          <p:cNvSpPr>
            <a:spLocks noGrp="1"/>
          </p:cNvSpPr>
          <p:nvPr>
            <p:ph type="dt" sz="half" idx="10"/>
          </p:nvPr>
        </p:nvSpPr>
        <p:spPr/>
        <p:txBody>
          <a:bodyPr/>
          <a:lstStyle/>
          <a:p>
            <a:fld id="{CFCA5FD5-C755-4387-A7C0-0B63841EA87B}" type="datetimeFigureOut">
              <a:rPr lang="zh-CN" altLang="en-US" smtClean="0"/>
              <a:t>2025/9/21</a:t>
            </a:fld>
            <a:endParaRPr lang="zh-CN" altLang="en-US"/>
          </a:p>
        </p:txBody>
      </p:sp>
      <p:sp>
        <p:nvSpPr>
          <p:cNvPr id="4" name="页脚占位符 3">
            <a:extLst>
              <a:ext uri="{FF2B5EF4-FFF2-40B4-BE49-F238E27FC236}">
                <a16:creationId xmlns:a16="http://schemas.microsoft.com/office/drawing/2014/main" id="{B35D43B2-1A14-7902-E8C7-FE666A3E7A5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518A91A-C1E8-07B4-E54E-98F50DA79303}"/>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3282534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FC5959D-DDE2-2A8B-7973-735FAD9CB1A5}"/>
              </a:ext>
            </a:extLst>
          </p:cNvPr>
          <p:cNvSpPr>
            <a:spLocks noGrp="1"/>
          </p:cNvSpPr>
          <p:nvPr>
            <p:ph type="dt" sz="half" idx="10"/>
          </p:nvPr>
        </p:nvSpPr>
        <p:spPr/>
        <p:txBody>
          <a:bodyPr/>
          <a:lstStyle/>
          <a:p>
            <a:fld id="{CFCA5FD5-C755-4387-A7C0-0B63841EA87B}" type="datetimeFigureOut">
              <a:rPr lang="zh-CN" altLang="en-US" smtClean="0"/>
              <a:t>2025/9/21</a:t>
            </a:fld>
            <a:endParaRPr lang="zh-CN" altLang="en-US"/>
          </a:p>
        </p:txBody>
      </p:sp>
      <p:sp>
        <p:nvSpPr>
          <p:cNvPr id="3" name="页脚占位符 2">
            <a:extLst>
              <a:ext uri="{FF2B5EF4-FFF2-40B4-BE49-F238E27FC236}">
                <a16:creationId xmlns:a16="http://schemas.microsoft.com/office/drawing/2014/main" id="{1CAC9C11-0AB8-2B09-E2DA-CA19021C1CF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6E52F11-7EC3-37A8-8B74-9C57CF9C549A}"/>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890546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55FA1-4836-1F64-E8BA-8AEABDE29F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C2BC383-97C7-9635-63B2-23E0554251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3594E88-CD9F-298C-D933-06B8D16BE4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33D506A-8068-4737-BC2D-5AA4A7A9FE0E}"/>
              </a:ext>
            </a:extLst>
          </p:cNvPr>
          <p:cNvSpPr>
            <a:spLocks noGrp="1"/>
          </p:cNvSpPr>
          <p:nvPr>
            <p:ph type="dt" sz="half" idx="10"/>
          </p:nvPr>
        </p:nvSpPr>
        <p:spPr/>
        <p:txBody>
          <a:bodyPr/>
          <a:lstStyle/>
          <a:p>
            <a:fld id="{CFCA5FD5-C755-4387-A7C0-0B63841EA87B}" type="datetimeFigureOut">
              <a:rPr lang="zh-CN" altLang="en-US" smtClean="0"/>
              <a:t>2025/9/21</a:t>
            </a:fld>
            <a:endParaRPr lang="zh-CN" altLang="en-US"/>
          </a:p>
        </p:txBody>
      </p:sp>
      <p:sp>
        <p:nvSpPr>
          <p:cNvPr id="6" name="页脚占位符 5">
            <a:extLst>
              <a:ext uri="{FF2B5EF4-FFF2-40B4-BE49-F238E27FC236}">
                <a16:creationId xmlns:a16="http://schemas.microsoft.com/office/drawing/2014/main" id="{763A92AD-1B2B-7A9E-6995-96D78AEADE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9CEB03-D860-D1FA-4310-4B1459128286}"/>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1545041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2AFCA-53DD-CFA0-7958-AE827B4EDB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000805-0980-0323-C9F3-8625EAAD19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1A281B9-0023-6322-5225-07F3304FF5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A0DAF65-2488-E030-6080-B43C08DEBE96}"/>
              </a:ext>
            </a:extLst>
          </p:cNvPr>
          <p:cNvSpPr>
            <a:spLocks noGrp="1"/>
          </p:cNvSpPr>
          <p:nvPr>
            <p:ph type="dt" sz="half" idx="10"/>
          </p:nvPr>
        </p:nvSpPr>
        <p:spPr/>
        <p:txBody>
          <a:bodyPr/>
          <a:lstStyle/>
          <a:p>
            <a:fld id="{CFCA5FD5-C755-4387-A7C0-0B63841EA87B}" type="datetimeFigureOut">
              <a:rPr lang="zh-CN" altLang="en-US" smtClean="0"/>
              <a:t>2025/9/21</a:t>
            </a:fld>
            <a:endParaRPr lang="zh-CN" altLang="en-US"/>
          </a:p>
        </p:txBody>
      </p:sp>
      <p:sp>
        <p:nvSpPr>
          <p:cNvPr id="6" name="页脚占位符 5">
            <a:extLst>
              <a:ext uri="{FF2B5EF4-FFF2-40B4-BE49-F238E27FC236}">
                <a16:creationId xmlns:a16="http://schemas.microsoft.com/office/drawing/2014/main" id="{BE6A04DF-C23D-21FF-DC41-C9883CBA0B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F3A50B-A2A3-C49F-824C-4C094D3D3F1C}"/>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2927633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29F61D1-1AEF-BED8-3C15-34B2DCF342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B4AD57F-BAEA-B7CA-CDA5-43C14E574B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6F8A89-94A7-5698-9441-676991DF39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CA5FD5-C755-4387-A7C0-0B63841EA87B}" type="datetimeFigureOut">
              <a:rPr lang="zh-CN" altLang="en-US" smtClean="0"/>
              <a:t>2025/9/21</a:t>
            </a:fld>
            <a:endParaRPr lang="zh-CN" altLang="en-US"/>
          </a:p>
        </p:txBody>
      </p:sp>
      <p:sp>
        <p:nvSpPr>
          <p:cNvPr id="5" name="页脚占位符 4">
            <a:extLst>
              <a:ext uri="{FF2B5EF4-FFF2-40B4-BE49-F238E27FC236}">
                <a16:creationId xmlns:a16="http://schemas.microsoft.com/office/drawing/2014/main" id="{76C2BA63-906A-8F1E-8458-3F7FFF6874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C5D25E79-771F-3E73-F831-550ECBA231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1709307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5E142D-FCF5-2F96-0DB1-9623EAF39998}"/>
              </a:ext>
            </a:extLst>
          </p:cNvPr>
          <p:cNvSpPr>
            <a:spLocks noGrp="1"/>
          </p:cNvSpPr>
          <p:nvPr>
            <p:ph type="ctrTitle"/>
          </p:nvPr>
        </p:nvSpPr>
        <p:spPr/>
        <p:txBody>
          <a:bodyPr/>
          <a:lstStyle/>
          <a:p>
            <a:r>
              <a:rPr lang="en-US" altLang="zh-CN" dirty="0"/>
              <a:t>AnomalyCLIP</a:t>
            </a:r>
            <a:endParaRPr lang="zh-CN" altLang="en-US" dirty="0"/>
          </a:p>
        </p:txBody>
      </p:sp>
      <p:sp>
        <p:nvSpPr>
          <p:cNvPr id="3" name="副标题 2">
            <a:extLst>
              <a:ext uri="{FF2B5EF4-FFF2-40B4-BE49-F238E27FC236}">
                <a16:creationId xmlns:a16="http://schemas.microsoft.com/office/drawing/2014/main" id="{60AC8703-45EF-8B16-CACC-68F87255F99F}"/>
              </a:ext>
            </a:extLst>
          </p:cNvPr>
          <p:cNvSpPr>
            <a:spLocks noGrp="1"/>
          </p:cNvSpPr>
          <p:nvPr>
            <p:ph type="subTitle" idx="1"/>
          </p:nvPr>
        </p:nvSpPr>
        <p:spPr/>
        <p:txBody>
          <a:bodyPr/>
          <a:lstStyle/>
          <a:p>
            <a:r>
              <a:rPr lang="en-US" altLang="zh-CN" dirty="0"/>
              <a:t>20250904</a:t>
            </a:r>
            <a:endParaRPr lang="zh-CN" altLang="en-US" dirty="0"/>
          </a:p>
        </p:txBody>
      </p:sp>
    </p:spTree>
    <p:extLst>
      <p:ext uri="{BB962C8B-B14F-4D97-AF65-F5344CB8AC3E}">
        <p14:creationId xmlns:p14="http://schemas.microsoft.com/office/powerpoint/2010/main" val="3471448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3.Anomaly CLIP: object-agnostic prompt learning</a:t>
            </a:r>
            <a:br>
              <a:rPr lang="en-US" altLang="zh-CN" dirty="0"/>
            </a:br>
            <a:r>
              <a:rPr lang="en-US" altLang="zh-CN" dirty="0"/>
              <a:t>3.3 learning generic abnormality and normality prompts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𝑔𝑙𝑜𝑏𝑙𝑒</m:t>
                        </m:r>
                      </m:sub>
                    </m:sSub>
                  </m:oMath>
                </a14:m>
                <a:r>
                  <a:rPr lang="zh-CN" altLang="en-US" dirty="0"/>
                  <a:t> </a:t>
                </a:r>
                <a:r>
                  <a:rPr lang="en-US" altLang="zh-CN" dirty="0"/>
                  <a:t>is a cross-entropy loss that matches the cosine similarity.</a:t>
                </a:r>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𝑙𝑜𝑐𝑎𝑙</m:t>
                        </m:r>
                      </m:sub>
                    </m:sSub>
                    <m:r>
                      <a:rPr lang="en-US" altLang="zh-CN" b="0" i="1" smtClean="0">
                        <a:latin typeface="Cambria Math" panose="02040503050406030204" pitchFamily="18" charset="0"/>
                      </a:rPr>
                      <m:t> </m:t>
                    </m:r>
                    <m:r>
                      <a:rPr lang="en-US" altLang="zh-CN" b="0" i="0" smtClean="0">
                        <a:latin typeface="Cambria Math" panose="02040503050406030204" pitchFamily="18" charset="0"/>
                      </a:rPr>
                      <m:t> </m:t>
                    </m:r>
                  </m:oMath>
                </a14:m>
                <a:r>
                  <a:rPr lang="en-US" altLang="zh-CN" dirty="0"/>
                  <a:t>is computed in</a:t>
                </a:r>
              </a:p>
              <a:p>
                <a:pPr marL="0" indent="0">
                  <a:buNone/>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𝐿</m:t>
                          </m:r>
                        </m:e>
                        <m:sub>
                          <m:r>
                            <a:rPr lang="en-US" altLang="zh-CN" sz="2400" b="0" i="1" smtClean="0">
                              <a:latin typeface="Cambria Math" panose="02040503050406030204" pitchFamily="18" charset="0"/>
                            </a:rPr>
                            <m:t>𝑙𝑜𝑐𝑎𝑙</m:t>
                          </m:r>
                        </m:sub>
                      </m:sSub>
                      <m:r>
                        <a:rPr lang="en-US" altLang="zh-CN" sz="2400" b="0" i="0" smtClean="0">
                          <a:latin typeface="Cambria Math" panose="02040503050406030204" pitchFamily="18" charset="0"/>
                        </a:rPr>
                        <m:t>=</m:t>
                      </m:r>
                    </m:oMath>
                    <m:oMath xmlns:m="http://schemas.openxmlformats.org/officeDocument/2006/math">
                      <m:r>
                        <m:rPr>
                          <m:sty m:val="p"/>
                        </m:rPr>
                        <a:rPr lang="en-US" altLang="zh-CN" sz="2400" b="0" i="0" smtClean="0">
                          <a:latin typeface="Cambria Math" panose="02040503050406030204" pitchFamily="18" charset="0"/>
                        </a:rPr>
                        <m:t>Focal</m:t>
                      </m:r>
                      <m:d>
                        <m:dPr>
                          <m:ctrlPr>
                            <a:rPr lang="en-US" altLang="zh-CN" sz="2400" b="0" i="1" smtClean="0">
                              <a:latin typeface="Cambria Math" panose="02040503050406030204" pitchFamily="18" charset="0"/>
                            </a:rPr>
                          </m:ctrlPr>
                        </m:dPr>
                        <m:e>
                          <m:r>
                            <m:rPr>
                              <m:sty m:val="p"/>
                            </m:rPr>
                            <a:rPr lang="en-US" altLang="zh-CN" sz="2400" b="0" i="0" smtClean="0">
                              <a:latin typeface="Cambria Math" panose="02040503050406030204" pitchFamily="18" charset="0"/>
                            </a:rPr>
                            <m:t>Up</m:t>
                          </m:r>
                          <m:d>
                            <m:dPr>
                              <m:ctrlPr>
                                <a:rPr lang="en-US" altLang="zh-CN" sz="2400" b="0" i="1" smtClean="0">
                                  <a:latin typeface="Cambria Math" panose="02040503050406030204" pitchFamily="18" charset="0"/>
                                </a:rPr>
                              </m:ctrlPr>
                            </m:dPr>
                            <m:e>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𝑙</m:t>
                                          </m:r>
                                        </m:sub>
                                      </m:sSub>
                                    </m:sub>
                                  </m:sSub>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𝑙</m:t>
                                          </m:r>
                                        </m:sub>
                                      </m:sSub>
                                    </m:sub>
                                  </m:sSub>
                                </m:e>
                              </m:d>
                            </m:e>
                          </m:d>
                          <m:r>
                            <a:rPr lang="en-US" altLang="zh-CN" sz="2400" b="0" i="0" smtClean="0">
                              <a:latin typeface="Cambria Math" panose="02040503050406030204" pitchFamily="18" charset="0"/>
                            </a:rPr>
                            <m:t>, </m:t>
                          </m:r>
                          <m:r>
                            <m:rPr>
                              <m:sty m:val="p"/>
                            </m:rPr>
                            <a:rPr lang="en-US" altLang="zh-CN" sz="2400" b="0" i="0" smtClean="0">
                              <a:latin typeface="Cambria Math" panose="02040503050406030204" pitchFamily="18" charset="0"/>
                            </a:rPr>
                            <m:t>S</m:t>
                          </m:r>
                        </m:e>
                      </m:d>
                      <m:r>
                        <a:rPr lang="en-US" altLang="zh-CN" sz="2400" b="0" i="0" smtClean="0">
                          <a:latin typeface="Cambria Math" panose="02040503050406030204" pitchFamily="18" charset="0"/>
                        </a:rPr>
                        <m:t>+</m:t>
                      </m:r>
                    </m:oMath>
                    <m:oMath xmlns:m="http://schemas.openxmlformats.org/officeDocument/2006/math">
                      <m:r>
                        <m:rPr>
                          <m:sty m:val="p"/>
                        </m:rPr>
                        <a:rPr lang="en-US" altLang="zh-CN" sz="2400" b="0" i="0" smtClean="0">
                          <a:latin typeface="Cambria Math" panose="02040503050406030204" pitchFamily="18" charset="0"/>
                        </a:rPr>
                        <m:t>Dice</m:t>
                      </m:r>
                      <m:d>
                        <m:dPr>
                          <m:ctrlPr>
                            <a:rPr lang="en-US" altLang="zh-CN" sz="2400" b="0" i="1" smtClean="0">
                              <a:latin typeface="Cambria Math" panose="02040503050406030204" pitchFamily="18" charset="0"/>
                            </a:rPr>
                          </m:ctrlPr>
                        </m:dPr>
                        <m:e>
                          <m:r>
                            <m:rPr>
                              <m:sty m:val="p"/>
                            </m:rPr>
                            <a:rPr lang="en-US" altLang="zh-CN" sz="2400" b="0" i="0" smtClean="0">
                              <a:latin typeface="Cambria Math" panose="02040503050406030204" pitchFamily="18" charset="0"/>
                            </a:rPr>
                            <m:t>Up</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𝑙</m:t>
                                      </m:r>
                                    </m:sub>
                                  </m:sSub>
                                </m:sub>
                              </m:sSub>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𝐼</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𝑆</m:t>
                          </m:r>
                        </m:e>
                      </m:d>
                      <m:r>
                        <a:rPr lang="en-US" altLang="zh-CN" sz="2400" b="0" i="1" smtClean="0">
                          <a:latin typeface="Cambria Math" panose="02040503050406030204" pitchFamily="18" charset="0"/>
                        </a:rPr>
                        <m:t>+</m:t>
                      </m:r>
                    </m:oMath>
                    <m:oMath xmlns:m="http://schemas.openxmlformats.org/officeDocument/2006/math">
                      <m:r>
                        <a:rPr lang="en-US" altLang="zh-CN" sz="2400" b="0" i="1" smtClean="0">
                          <a:latin typeface="Cambria Math" panose="02040503050406030204" pitchFamily="18" charset="0"/>
                        </a:rPr>
                        <m:t>𝐷𝑖𝑐𝑒</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𝑈𝑝</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𝑙</m:t>
                                  </m:r>
                                </m:sub>
                              </m:sSub>
                            </m:sub>
                          </m:sSub>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oMath>
                  </m:oMathPara>
                </a14:m>
                <a:endParaRPr lang="en-US" altLang="zh-CN" sz="2400" dirty="0"/>
              </a:p>
              <a:p>
                <a:pPr marL="0" indent="0">
                  <a:buNone/>
                </a:pPr>
                <a:r>
                  <a:rPr lang="en-US" altLang="zh-CN" dirty="0"/>
                  <a:t>  where:</a:t>
                </a:r>
              </a:p>
              <a:p>
                <a:pPr marL="0" indent="0">
                  <a:buNone/>
                </a:pPr>
                <a14:m>
                  <m:oMathPara xmlns:m="http://schemas.openxmlformats.org/officeDocument/2006/math">
                    <m:oMathParaPr>
                      <m:jc m:val="centerGroup"/>
                    </m:oMathParaPr>
                    <m:oMath xmlns:m="http://schemas.openxmlformats.org/officeDocument/2006/math">
                      <m:sSubSup>
                        <m:sSubSupPr>
                          <m:ctrlPr>
                            <a:rPr lang="en-US" altLang="zh-CN" sz="3200" b="0" i="1" smtClean="0">
                              <a:latin typeface="Cambria Math" panose="02040503050406030204" pitchFamily="18" charset="0"/>
                            </a:rPr>
                          </m:ctrlPr>
                        </m:sSubSupPr>
                        <m:e>
                          <m:r>
                            <a:rPr lang="en-US" altLang="zh-CN" i="1">
                              <a:latin typeface="Cambria Math" panose="02040503050406030204" pitchFamily="18" charset="0"/>
                            </a:rPr>
                            <m:t>𝑆</m:t>
                          </m:r>
                        </m:e>
                        <m:sub>
                          <m:r>
                            <a:rPr lang="en-US" altLang="zh-CN" i="1">
                              <a:latin typeface="Cambria Math" panose="02040503050406030204" pitchFamily="18" charset="0"/>
                            </a:rPr>
                            <m:t>𝑛</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sub>
                          </m:sSub>
                        </m:sub>
                        <m:sup>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𝑗</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𝑘</m:t>
                          </m:r>
                          <m:r>
                            <a:rPr lang="en-US" altLang="zh-CN" sz="3200" b="0" i="1" smtClean="0">
                              <a:latin typeface="Cambria Math" panose="02040503050406030204" pitchFamily="18" charset="0"/>
                            </a:rPr>
                            <m:t>)</m:t>
                          </m:r>
                        </m:sup>
                      </m:sSubSup>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𝑃</m:t>
                      </m:r>
                      <m:d>
                        <m:dPr>
                          <m:ctrlPr>
                            <a:rPr lang="en-US" altLang="zh-CN" sz="3200" b="0" i="1" smtClean="0">
                              <a:latin typeface="Cambria Math" panose="02040503050406030204" pitchFamily="18" charset="0"/>
                            </a:rPr>
                          </m:ctrlPr>
                        </m:dPr>
                        <m:e>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𝑔</m:t>
                              </m:r>
                            </m:e>
                            <m:sub>
                              <m:r>
                                <a:rPr lang="en-US" altLang="zh-CN" sz="3200" b="0" i="1" smtClean="0">
                                  <a:latin typeface="Cambria Math" panose="02040503050406030204" pitchFamily="18" charset="0"/>
                                </a:rPr>
                                <m:t>𝑛</m:t>
                              </m:r>
                            </m:sub>
                          </m:sSub>
                          <m:r>
                            <a:rPr lang="en-US" altLang="zh-CN" sz="3200" b="0" i="1" smtClean="0">
                              <a:latin typeface="Cambria Math" panose="02040503050406030204" pitchFamily="18" charset="0"/>
                            </a:rPr>
                            <m:t>, </m:t>
                          </m:r>
                          <m:sSubSup>
                            <m:sSubSupPr>
                              <m:ctrlPr>
                                <a:rPr lang="en-US" altLang="zh-CN" sz="3200" b="0" i="1" smtClean="0">
                                  <a:latin typeface="Cambria Math" panose="02040503050406030204" pitchFamily="18" charset="0"/>
                                </a:rPr>
                              </m:ctrlPr>
                            </m:sSubSupPr>
                            <m:e>
                              <m:r>
                                <a:rPr lang="en-US" altLang="zh-CN" sz="3200" b="0" i="1" smtClean="0">
                                  <a:latin typeface="Cambria Math" panose="02040503050406030204" pitchFamily="18" charset="0"/>
                                </a:rPr>
                                <m:t>𝑓</m:t>
                              </m:r>
                            </m:e>
                            <m:sub>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 </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𝑀</m:t>
                                  </m:r>
                                </m:e>
                                <m:sub>
                                  <m:r>
                                    <a:rPr lang="en-US" altLang="zh-CN" sz="3200" b="0" i="1" smtClean="0">
                                      <a:latin typeface="Cambria Math" panose="02040503050406030204" pitchFamily="18" charset="0"/>
                                    </a:rPr>
                                    <m:t>𝑙</m:t>
                                  </m:r>
                                </m:sub>
                              </m:sSub>
                            </m:sub>
                            <m:sup>
                              <m:r>
                                <a:rPr lang="en-US" altLang="zh-CN" sz="3200" b="0" i="1" smtClean="0">
                                  <a:latin typeface="Cambria Math" panose="02040503050406030204" pitchFamily="18" charset="0"/>
                                </a:rPr>
                                <m:t>𝑚</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𝑗</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𝑘</m:t>
                                  </m:r>
                                </m:e>
                              </m:d>
                            </m:sup>
                          </m:sSubSup>
                        </m:e>
                      </m:d>
                    </m:oMath>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𝑆</m:t>
                          </m:r>
                        </m:e>
                        <m:sub>
                          <m:r>
                            <a:rPr lang="en-US" altLang="zh-CN" b="0" i="1" smtClean="0">
                              <a:latin typeface="Cambria Math" panose="02040503050406030204" pitchFamily="18" charset="0"/>
                            </a:rPr>
                            <m:t>𝑎</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sub>
                          </m:sSub>
                        </m:sub>
                        <m:sup>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b="0" i="1" smtClean="0">
                                  <a:latin typeface="Cambria Math" panose="02040503050406030204" pitchFamily="18" charset="0"/>
                                </a:rPr>
                                <m:t>𝑎</m:t>
                              </m:r>
                            </m:sub>
                          </m:sSub>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𝑖</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sub>
                              </m:sSub>
                            </m:sub>
                            <m:sup>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e>
                              </m:d>
                            </m:sup>
                          </m:sSubSup>
                        </m:e>
                      </m:d>
                    </m:oMath>
                  </m:oMathPara>
                </a14:m>
                <a:endParaRPr lang="en-US" altLang="zh-CN" dirty="0"/>
              </a:p>
              <a:p>
                <a:pPr marL="0" indent="0">
                  <a:buNone/>
                </a:pPr>
                <a:r>
                  <a:rPr lang="en-US" altLang="zh-CN" dirty="0"/>
                  <a:t>  and Focal() / Dice() denote focal loss and Dice loss, Up() and [.] represent the </a:t>
                </a:r>
                <a:r>
                  <a:rPr lang="en-US" altLang="zh-CN" dirty="0" err="1"/>
                  <a:t>unsampling</a:t>
                </a:r>
                <a:r>
                  <a:rPr lang="en-US" altLang="zh-CN" dirty="0"/>
                  <a:t> and concatenation along with the channel.</a:t>
                </a:r>
                <a:endParaRPr lang="zh-CN" altLang="en-US" dirty="0"/>
              </a:p>
            </p:txBody>
          </p:sp>
        </mc:Choice>
        <mc:Fallback xmlns="">
          <p:sp>
            <p:nvSpPr>
              <p:cNvPr id="3" name="内容占位符 2">
                <a:extLst>
                  <a:ext uri="{FF2B5EF4-FFF2-40B4-BE49-F238E27FC236}">
                    <a16:creationId xmlns:a16="http://schemas.microsoft.com/office/drawing/2014/main" id="{5A500F61-918A-3735-F6BE-0512EF5E267C}"/>
                  </a:ext>
                </a:extLst>
              </p:cNvPr>
              <p:cNvSpPr>
                <a:spLocks noGrp="1" noRot="1" noChangeAspect="1" noMove="1" noResize="1" noEditPoints="1" noAdjustHandles="1" noChangeArrowheads="1" noChangeShapeType="1" noTextEdit="1"/>
              </p:cNvSpPr>
              <p:nvPr>
                <p:ph idx="1"/>
              </p:nvPr>
            </p:nvSpPr>
            <p:spPr>
              <a:xfrm>
                <a:off x="5183188" y="0"/>
                <a:ext cx="7008812" cy="6857999"/>
              </a:xfrm>
              <a:blipFill>
                <a:blip r:embed="rId2"/>
                <a:stretch>
                  <a:fillRect l="-2174" t="-1600" r="-174" b="-2311"/>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highlight>
                  <a:srgbClr val="FFFF00"/>
                </a:highlight>
              </a:rPr>
              <a:t>1.Glocal Context optimization</a:t>
            </a:r>
          </a:p>
          <a:p>
            <a:r>
              <a:rPr lang="en-US" altLang="zh-CN" dirty="0"/>
              <a:t>2.refinement of the textual space</a:t>
            </a:r>
          </a:p>
          <a:p>
            <a:r>
              <a:rPr lang="en-US" altLang="zh-CN" dirty="0"/>
              <a:t>3.refinement of the local visual space</a:t>
            </a:r>
          </a:p>
          <a:p>
            <a:r>
              <a:rPr lang="en-US" altLang="zh-CN" dirty="0"/>
              <a:t>4.training and inference</a:t>
            </a:r>
            <a:endParaRPr lang="zh-CN" altLang="en-US" dirty="0"/>
          </a:p>
        </p:txBody>
      </p:sp>
    </p:spTree>
    <p:extLst>
      <p:ext uri="{BB962C8B-B14F-4D97-AF65-F5344CB8AC3E}">
        <p14:creationId xmlns:p14="http://schemas.microsoft.com/office/powerpoint/2010/main" val="278867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3.Anomaly CLIP: object-agnostic prompt learning</a:t>
            </a:r>
            <a:br>
              <a:rPr lang="en-US" altLang="zh-CN" dirty="0"/>
            </a:br>
            <a:r>
              <a:rPr lang="en-US" altLang="zh-CN" dirty="0"/>
              <a:t>3.3 learning generic abnormality and normality prompts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a:bodyPr>
              <a:lstStyle/>
              <a:p>
                <a:r>
                  <a:rPr lang="en-US" altLang="zh-CN" dirty="0"/>
                  <a:t>to facilitate the learning of a more discriminative textual space, we choose to replace the prefix part of the original token embeddings with learnable token embeddings in the text encoder, from bottom (the second layer) to the top. by the following step</a:t>
                </a:r>
              </a:p>
              <a:p>
                <a:r>
                  <a:rPr lang="en-US" altLang="zh-CN" dirty="0"/>
                  <a:t>1.we denote the token embedding of the learnable text prompt as:</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 </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 …,</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𝑝</m:t>
                              </m:r>
                            </m:sup>
                          </m:sSubSup>
                        </m:e>
                      </m:d>
                    </m:oMath>
                  </m:oMathPara>
                </a14:m>
                <a:endParaRPr lang="en-US" altLang="zh-CN" dirty="0"/>
              </a:p>
              <a:p>
                <a:pPr marL="0" indent="0">
                  <a:buNone/>
                </a:pPr>
                <a:r>
                  <a:rPr lang="en-US" altLang="zh-CN" dirty="0"/>
                  <a:t>  and also denote as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𝑖</m:t>
                        </m:r>
                      </m:sup>
                    </m:sSubSup>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𝑃</m:t>
                        </m:r>
                      </m:sup>
                    </m:sSubSup>
                  </m:oMath>
                </a14:m>
                <a:endParaRPr lang="en-US" altLang="zh-CN" dirty="0"/>
              </a:p>
              <a:p>
                <a:pPr marL="0" indent="0">
                  <a:buNone/>
                </a:pPr>
                <a:r>
                  <a:rPr lang="en-US" altLang="zh-CN" dirty="0"/>
                  <a:t>  where m represents the layers index of the text encoder.</a:t>
                </a:r>
                <a:endParaRPr lang="zh-CN" altLang="en-US" dirty="0"/>
              </a:p>
            </p:txBody>
          </p:sp>
        </mc:Choice>
        <mc:Fallback xmlns="">
          <p:sp>
            <p:nvSpPr>
              <p:cNvPr id="3" name="内容占位符 2">
                <a:extLst>
                  <a:ext uri="{FF2B5EF4-FFF2-40B4-BE49-F238E27FC236}">
                    <a16:creationId xmlns:a16="http://schemas.microsoft.com/office/drawing/2014/main" id="{5A500F61-918A-3735-F6BE-0512EF5E267C}"/>
                  </a:ext>
                </a:extLst>
              </p:cNvPr>
              <p:cNvSpPr>
                <a:spLocks noGrp="1" noRot="1" noChangeAspect="1" noMove="1" noResize="1" noEditPoints="1" noAdjustHandles="1" noChangeArrowheads="1" noChangeShapeType="1" noTextEdit="1"/>
              </p:cNvSpPr>
              <p:nvPr>
                <p:ph idx="1"/>
              </p:nvPr>
            </p:nvSpPr>
            <p:spPr>
              <a:xfrm>
                <a:off x="5183188" y="0"/>
                <a:ext cx="7008812" cy="6857999"/>
              </a:xfrm>
              <a:blipFill>
                <a:blip r:embed="rId2"/>
                <a:stretch>
                  <a:fillRect l="-2174" t="-1867" r="-2435" b="-444"/>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t>1.Glocal Context optimization</a:t>
            </a:r>
          </a:p>
          <a:p>
            <a:r>
              <a:rPr lang="en-US" altLang="zh-CN" dirty="0">
                <a:highlight>
                  <a:srgbClr val="FFFF00"/>
                </a:highlight>
              </a:rPr>
              <a:t>2.refinement of the textual space</a:t>
            </a:r>
          </a:p>
          <a:p>
            <a:r>
              <a:rPr lang="en-US" altLang="zh-CN" dirty="0"/>
              <a:t>3.refinement of the local visual space</a:t>
            </a:r>
          </a:p>
          <a:p>
            <a:r>
              <a:rPr lang="en-US" altLang="zh-CN" dirty="0"/>
              <a:t>4.training and inference</a:t>
            </a:r>
            <a:endParaRPr lang="zh-CN" altLang="en-US" dirty="0"/>
          </a:p>
        </p:txBody>
      </p:sp>
    </p:spTree>
    <p:extLst>
      <p:ext uri="{BB962C8B-B14F-4D97-AF65-F5344CB8AC3E}">
        <p14:creationId xmlns:p14="http://schemas.microsoft.com/office/powerpoint/2010/main" val="1134828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3.Anomaly CLIP: object-agnostic prompt learning</a:t>
            </a:r>
            <a:br>
              <a:rPr lang="en-US" altLang="zh-CN" dirty="0"/>
            </a:br>
            <a:r>
              <a:rPr lang="en-US" altLang="zh-CN" dirty="0"/>
              <a:t>3.3 learning generic abnormality and normality prompts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fontScale="92500"/>
              </a:bodyPr>
              <a:lstStyle/>
              <a:p>
                <a:r>
                  <a:rPr lang="en-US" altLang="zh-CN" dirty="0"/>
                  <a:t>2.we introduce additional multi-layer trainable token:</a:t>
                </a:r>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sub>
                      </m:sSub>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b="0" i="1" smtClean="0">
                              <a:latin typeface="Cambria Math" panose="02040503050406030204" pitchFamily="18" charset="0"/>
                            </a:rPr>
                            <m:t>𝑄</m:t>
                          </m:r>
                        </m:sup>
                      </m:sSubSup>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1</m:t>
                              </m:r>
                            </m:sup>
                          </m:sSubSup>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2</m:t>
                              </m:r>
                            </m:sup>
                          </m:sSubSup>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sub>
                            <m:sup>
                              <m:r>
                                <a:rPr lang="en-US" altLang="zh-CN" b="0" i="1" smtClean="0">
                                  <a:latin typeface="Cambria Math" panose="02040503050406030204" pitchFamily="18" charset="0"/>
                                </a:rPr>
                                <m:t>𝑄</m:t>
                              </m:r>
                            </m:sup>
                          </m:sSubSup>
                        </m:e>
                      </m:d>
                      <m:r>
                        <a:rPr lang="en-US" altLang="zh-CN" b="0" i="1" smtClean="0">
                          <a:latin typeface="Cambria Math" panose="02040503050406030204" pitchFamily="18" charset="0"/>
                        </a:rPr>
                        <m:t>, </m:t>
                      </m:r>
                      <m:r>
                        <a:rPr lang="en-US" altLang="zh-CN" b="0" i="1" smtClean="0">
                          <a:latin typeface="Cambria Math" panose="02040503050406030204" pitchFamily="18" charset="0"/>
                        </a:rPr>
                        <m:t>𝑄</m:t>
                      </m:r>
                      <m:r>
                        <a:rPr lang="en-US" altLang="zh-CN" b="0" i="1" smtClean="0">
                          <a:latin typeface="Cambria Math" panose="02040503050406030204" pitchFamily="18" charset="0"/>
                        </a:rPr>
                        <m:t>&lt;</m:t>
                      </m:r>
                      <m:r>
                        <a:rPr lang="en-US" altLang="zh-CN" b="0" i="1" smtClean="0">
                          <a:latin typeface="Cambria Math" panose="02040503050406030204" pitchFamily="18" charset="0"/>
                        </a:rPr>
                        <m:t>𝑃</m:t>
                      </m:r>
                    </m:oMath>
                  </m:oMathPara>
                </a14:m>
                <a:endParaRPr lang="en-US" altLang="zh-CN" dirty="0"/>
              </a:p>
              <a:p>
                <a:r>
                  <a:rPr lang="en-US" altLang="zh-CN" dirty="0"/>
                  <a:t>3.to adapt the original textual representations of layer m, we replace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𝑖</m:t>
                        </m:r>
                      </m:sup>
                    </m:sSubSup>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𝑄</m:t>
                        </m:r>
                      </m:sup>
                    </m:sSubSup>
                  </m:oMath>
                </a14:m>
                <a:r>
                  <a:rPr lang="zh-CN" altLang="en-US" dirty="0"/>
                  <a:t> </a:t>
                </a:r>
                <a:r>
                  <a:rPr lang="en-US" altLang="zh-CN" dirty="0"/>
                  <a:t>with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𝑚</m:t>
                        </m:r>
                      </m:sub>
                    </m:sSub>
                  </m:oMath>
                </a14:m>
                <a:r>
                  <a:rPr lang="en-US" altLang="zh-CN" dirty="0"/>
                  <a:t>. Thus deriving the new token embeddings:</a:t>
                </a:r>
              </a:p>
              <a:p>
                <a:pPr marL="0" indent="0">
                  <a:buNone/>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i="1">
                                  <a:latin typeface="Cambria Math" panose="02040503050406030204" pitchFamily="18" charset="0"/>
                                </a:rPr>
                                <m:t>𝑄</m:t>
                              </m:r>
                            </m:sup>
                          </m:sSubSup>
                          <m:r>
                            <a:rPr lang="en-US" altLang="zh-CN" b="0" i="1" smtClean="0">
                              <a:latin typeface="Cambria Math" panose="02040503050406030204" pitchFamily="18" charset="0"/>
                            </a:rPr>
                            <m:t>, </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b="0" i="1" smtClean="0">
                                  <a:latin typeface="Cambria Math" panose="02040503050406030204" pitchFamily="18" charset="0"/>
                                </a:rPr>
                                <m:t>𝑄</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𝑃</m:t>
                              </m:r>
                            </m:sup>
                          </m:sSubSup>
                        </m:e>
                      </m:d>
                    </m:oMath>
                    <m:oMath xmlns:m="http://schemas.openxmlformats.org/officeDocument/2006/math">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1</m:t>
                          </m:r>
                        </m:sup>
                      </m:sSubSup>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2</m:t>
                          </m:r>
                        </m:sup>
                      </m:sSubSup>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𝑄</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𝑡</m:t>
                          </m:r>
                        </m:e>
                        <m:sub>
                          <m:r>
                            <a:rPr lang="en-US" altLang="zh-CN" i="1">
                              <a:latin typeface="Cambria Math" panose="02040503050406030204" pitchFamily="18" charset="0"/>
                            </a:rPr>
                            <m:t>𝑚</m:t>
                          </m:r>
                        </m:sub>
                        <m:sup>
                          <m:r>
                            <a:rPr lang="en-US" altLang="zh-CN" b="0" i="1" smtClean="0">
                              <a:latin typeface="Cambria Math" panose="02040503050406030204" pitchFamily="18" charset="0"/>
                            </a:rPr>
                            <m:t>𝑄</m:t>
                          </m:r>
                          <m:r>
                            <a:rPr lang="en-US" altLang="zh-CN" b="0" i="1" smtClean="0">
                              <a:latin typeface="Cambria Math" panose="02040503050406030204" pitchFamily="18" charset="0"/>
                            </a:rPr>
                            <m:t>+1</m:t>
                          </m:r>
                        </m:sup>
                      </m:sSubSup>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𝑡</m:t>
                          </m:r>
                        </m:e>
                        <m:sub>
                          <m:r>
                            <a:rPr lang="en-US" altLang="zh-CN" i="1">
                              <a:latin typeface="Cambria Math" panose="02040503050406030204" pitchFamily="18" charset="0"/>
                            </a:rPr>
                            <m:t>𝑚</m:t>
                          </m:r>
                        </m:sub>
                        <m:sup>
                          <m:r>
                            <a:rPr lang="en-US" altLang="zh-CN" b="0" i="1" smtClean="0">
                              <a:latin typeface="Cambria Math" panose="02040503050406030204" pitchFamily="18" charset="0"/>
                            </a:rPr>
                            <m:t>𝑄</m:t>
                          </m:r>
                          <m:r>
                            <a:rPr lang="en-US" altLang="zh-CN" b="0" i="1" smtClean="0">
                              <a:latin typeface="Cambria Math" panose="02040503050406030204" pitchFamily="18" charset="0"/>
                            </a:rPr>
                            <m:t>+2</m:t>
                          </m:r>
                        </m:sup>
                      </m:sSubSup>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𝑡</m:t>
                          </m:r>
                        </m:e>
                        <m:sub>
                          <m:r>
                            <a:rPr lang="en-US" altLang="zh-CN" i="1">
                              <a:latin typeface="Cambria Math" panose="02040503050406030204" pitchFamily="18" charset="0"/>
                            </a:rPr>
                            <m:t>𝑚</m:t>
                          </m:r>
                        </m:sub>
                        <m:sup>
                          <m:r>
                            <a:rPr lang="en-US" altLang="zh-CN" b="0" i="1" smtClean="0">
                              <a:latin typeface="Cambria Math" panose="02040503050406030204" pitchFamily="18" charset="0"/>
                            </a:rPr>
                            <m:t>𝑝</m:t>
                          </m:r>
                        </m:sup>
                      </m:sSubSup>
                      <m:r>
                        <a:rPr lang="en-US" altLang="zh-CN" b="0" i="1" smtClean="0">
                          <a:latin typeface="Cambria Math" panose="02040503050406030204" pitchFamily="18" charset="0"/>
                        </a:rPr>
                        <m:t>] </m:t>
                      </m:r>
                    </m:oMath>
                  </m:oMathPara>
                </a14:m>
                <a:endParaRPr lang="en-US" altLang="zh-CN" dirty="0"/>
              </a:p>
              <a:p>
                <a:r>
                  <a:rPr lang="en-US" altLang="zh-CN" dirty="0"/>
                  <a:t>4.then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m:t>
                        </m:r>
                      </m:sup>
                    </m:sSubSup>
                  </m:oMath>
                </a14:m>
                <a:r>
                  <a:rPr lang="en-US" altLang="zh-CN" dirty="0"/>
                  <a:t> is forwarded into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𝑚</m:t>
                        </m:r>
                      </m:sub>
                    </m:sSub>
                  </m:oMath>
                </a14:m>
                <a:r>
                  <a:rPr lang="en-US" altLang="zh-CN" dirty="0"/>
                  <a:t> to obtained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i="1">
                            <a:latin typeface="Cambria Math" panose="02040503050406030204" pitchFamily="18" charset="0"/>
                          </a:rPr>
                          <m:t>𝑚</m:t>
                        </m:r>
                        <m:r>
                          <a:rPr lang="en-US" altLang="zh-CN" b="0" i="1" smtClean="0">
                            <a:latin typeface="Cambria Math" panose="02040503050406030204" pitchFamily="18" charset="0"/>
                          </a:rPr>
                          <m:t>+1</m:t>
                        </m:r>
                      </m:sub>
                    </m:sSub>
                  </m:oMath>
                </a14:m>
                <a:r>
                  <a:rPr lang="en-US" altLang="zh-CN" dirty="0"/>
                  <a:t>, which is:</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i="1">
                                  <a:latin typeface="Cambria Math" panose="02040503050406030204" pitchFamily="18" charset="0"/>
                                </a:rPr>
                                <m:t>𝑄</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𝑡</m:t>
                              </m:r>
                            </m:e>
                            <m:sub>
                              <m:r>
                                <a:rPr lang="en-US" altLang="zh-CN" i="1">
                                  <a:latin typeface="Cambria Math" panose="02040503050406030204" pitchFamily="18" charset="0"/>
                                </a:rPr>
                                <m:t>𝑚</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b="0" i="1" smtClean="0">
                                  <a:latin typeface="Cambria Math" panose="02040503050406030204" pitchFamily="18" charset="0"/>
                                </a:rPr>
                                <m:t>𝑄</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𝑃</m:t>
                              </m:r>
                            </m:sup>
                          </m:sSubSup>
                        </m:e>
                      </m:d>
                    </m:oMath>
                    <m:oMath xmlns:m="http://schemas.openxmlformats.org/officeDocument/2006/math">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𝑄</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𝑄</m:t>
                          </m:r>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𝑄</m:t>
                          </m:r>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𝑃</m:t>
                          </m:r>
                        </m:sup>
                      </m:sSubSup>
                      <m:r>
                        <a:rPr lang="en-US" altLang="zh-CN" b="0" i="1" smtClean="0">
                          <a:latin typeface="Cambria Math" panose="02040503050406030204" pitchFamily="18" charset="0"/>
                        </a:rPr>
                        <m:t>]</m:t>
                      </m:r>
                    </m:oMath>
                  </m:oMathPara>
                </a14:m>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5A500F61-918A-3735-F6BE-0512EF5E267C}"/>
                  </a:ext>
                </a:extLst>
              </p:cNvPr>
              <p:cNvSpPr>
                <a:spLocks noGrp="1" noRot="1" noChangeAspect="1" noMove="1" noResize="1" noEditPoints="1" noAdjustHandles="1" noChangeArrowheads="1" noChangeShapeType="1" noTextEdit="1"/>
              </p:cNvSpPr>
              <p:nvPr>
                <p:ph idx="1"/>
              </p:nvPr>
            </p:nvSpPr>
            <p:spPr>
              <a:xfrm>
                <a:off x="5183188" y="0"/>
                <a:ext cx="7008812" cy="6857999"/>
              </a:xfrm>
              <a:blipFill>
                <a:blip r:embed="rId2"/>
                <a:stretch>
                  <a:fillRect l="-1739" t="-1778"/>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t>1.Glocal Context optimization</a:t>
            </a:r>
          </a:p>
          <a:p>
            <a:r>
              <a:rPr lang="en-US" altLang="zh-CN" dirty="0">
                <a:highlight>
                  <a:srgbClr val="FFFF00"/>
                </a:highlight>
              </a:rPr>
              <a:t>2.refinement of the textual space</a:t>
            </a:r>
          </a:p>
          <a:p>
            <a:r>
              <a:rPr lang="en-US" altLang="zh-CN" dirty="0"/>
              <a:t>3.refinement of the local visual space</a:t>
            </a:r>
          </a:p>
          <a:p>
            <a:r>
              <a:rPr lang="en-US" altLang="zh-CN" dirty="0"/>
              <a:t>4.training and inference</a:t>
            </a:r>
            <a:endParaRPr lang="zh-CN" altLang="en-US" dirty="0"/>
          </a:p>
        </p:txBody>
      </p:sp>
    </p:spTree>
    <p:extLst>
      <p:ext uri="{BB962C8B-B14F-4D97-AF65-F5344CB8AC3E}">
        <p14:creationId xmlns:p14="http://schemas.microsoft.com/office/powerpoint/2010/main" val="1940285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3.Anomaly CLIP: object-agnostic prompt learning</a:t>
            </a:r>
            <a:br>
              <a:rPr lang="en-US" altLang="zh-CN" dirty="0"/>
            </a:br>
            <a:r>
              <a:rPr lang="en-US" altLang="zh-CN" dirty="0"/>
              <a:t>3.3 learning generic abnormality and normality prompts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a:bodyPr>
              <a:lstStyle/>
              <a:p>
                <a:r>
                  <a:rPr lang="en-US" altLang="zh-CN" dirty="0"/>
                  <a:t>5.discard the obtained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i="1">
                            <a:latin typeface="Cambria Math" panose="02040503050406030204" pitchFamily="18" charset="0"/>
                          </a:rPr>
                          <m:t>𝑄</m:t>
                        </m:r>
                      </m:sup>
                    </m:sSubSup>
                  </m:oMath>
                </a14:m>
                <a:r>
                  <a:rPr lang="en-US" altLang="zh-CN" dirty="0"/>
                  <a:t>, and initialize new learnable token embedding </a:t>
                </a:r>
                <a14:m>
                  <m:oMath xmlns:m="http://schemas.openxmlformats.org/officeDocument/2006/math">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i="1">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i="1">
                            <a:latin typeface="Cambria Math" panose="02040503050406030204" pitchFamily="18" charset="0"/>
                          </a:rPr>
                          <m:t>𝑄</m:t>
                        </m:r>
                      </m:sup>
                    </m:sSubSup>
                  </m:oMath>
                </a14:m>
                <a:r>
                  <a:rPr lang="en-US" altLang="zh-CN" dirty="0"/>
                  <a:t>. Through the concatenation operation, we obtain:</a:t>
                </a:r>
              </a:p>
              <a:p>
                <a:pPr marL="0" indent="0">
                  <a:buNone/>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i="1">
                                  <a:latin typeface="Cambria Math" panose="02040503050406030204" pitchFamily="18" charset="0"/>
                                </a:rPr>
                                <m:t>𝑄</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𝑡</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i="1">
                                  <a:latin typeface="Cambria Math" panose="02040503050406030204" pitchFamily="18" charset="0"/>
                                </a:rPr>
                                <m:t>𝑄</m:t>
                              </m:r>
                            </m:sup>
                          </m:sSubSup>
                        </m:e>
                      </m:d>
                    </m:oMath>
                  </m:oMathPara>
                </a14:m>
                <a:endParaRPr lang="en-US" altLang="zh-CN" b="0" dirty="0"/>
              </a:p>
              <a:p>
                <a:r>
                  <a:rPr lang="en-US" altLang="zh-CN" dirty="0"/>
                  <a:t>6.repeat this operation until we reach the designated layer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 </m:t>
                        </m:r>
                      </m:sub>
                      <m:sup>
                        <m:r>
                          <a:rPr lang="en-US" altLang="zh-CN" b="0" i="1" smtClean="0">
                            <a:latin typeface="Cambria Math" panose="02040503050406030204" pitchFamily="18" charset="0"/>
                          </a:rPr>
                          <m:t>′</m:t>
                        </m:r>
                      </m:sup>
                    </m:sSubSup>
                  </m:oMath>
                </a14:m>
                <a:br>
                  <a:rPr lang="en-US" altLang="zh-CN" b="0" dirty="0"/>
                </a:br>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5A500F61-918A-3735-F6BE-0512EF5E267C}"/>
                  </a:ext>
                </a:extLst>
              </p:cNvPr>
              <p:cNvSpPr>
                <a:spLocks noGrp="1" noRot="1" noChangeAspect="1" noMove="1" noResize="1" noEditPoints="1" noAdjustHandles="1" noChangeArrowheads="1" noChangeShapeType="1" noTextEdit="1"/>
              </p:cNvSpPr>
              <p:nvPr>
                <p:ph idx="1"/>
              </p:nvPr>
            </p:nvSpPr>
            <p:spPr>
              <a:xfrm>
                <a:off x="5183188" y="0"/>
                <a:ext cx="7008812" cy="6857999"/>
              </a:xfrm>
              <a:blipFill>
                <a:blip r:embed="rId2"/>
                <a:stretch>
                  <a:fillRect l="-2000" t="-889" r="-2348"/>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t>1.Glocal Context optimization</a:t>
            </a:r>
          </a:p>
          <a:p>
            <a:r>
              <a:rPr lang="en-US" altLang="zh-CN" dirty="0">
                <a:highlight>
                  <a:srgbClr val="FFFF00"/>
                </a:highlight>
              </a:rPr>
              <a:t>2.refinement of the textual space</a:t>
            </a:r>
          </a:p>
          <a:p>
            <a:r>
              <a:rPr lang="en-US" altLang="zh-CN" dirty="0"/>
              <a:t>3.refinement of the local visual space</a:t>
            </a:r>
          </a:p>
          <a:p>
            <a:r>
              <a:rPr lang="en-US" altLang="zh-CN" dirty="0"/>
              <a:t>4.training and inference</a:t>
            </a:r>
            <a:endParaRPr lang="zh-CN" altLang="en-US" dirty="0"/>
          </a:p>
        </p:txBody>
      </p:sp>
    </p:spTree>
    <p:extLst>
      <p:ext uri="{BB962C8B-B14F-4D97-AF65-F5344CB8AC3E}">
        <p14:creationId xmlns:p14="http://schemas.microsoft.com/office/powerpoint/2010/main" val="646124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3.Anomaly CLIP: object-agnostic prompt learning</a:t>
            </a:r>
            <a:br>
              <a:rPr lang="en-US" altLang="zh-CN" dirty="0"/>
            </a:br>
            <a:r>
              <a:rPr lang="en-US" altLang="zh-CN" dirty="0"/>
              <a:t>3.3 learning generic abnormality and normality prompts</a:t>
            </a:r>
            <a:endParaRPr lang="zh-CN" altLang="en-US" dirty="0"/>
          </a:p>
        </p:txBody>
      </p:sp>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a:bodyPr>
          <a:lstStyle/>
          <a:p>
            <a:r>
              <a:rPr lang="en-US" altLang="zh-CN" b="0" dirty="0"/>
              <a:t>we found empirically that a diagonally prominent attention map helps reduce the disturbance from other tokens, leading to improved local visual semantics.</a:t>
            </a:r>
          </a:p>
          <a:p>
            <a:r>
              <a:rPr lang="en-US" altLang="zh-CN" dirty="0"/>
              <a:t>Therefore we propose a mechanism call Diagonally Prominent Attention Map to refine the local visual space, with the visual encoder kept frozen during training. To this end, we replace the original Q-K attention in the visual encoder with diagonally prominent attention, such as Q-Q, K-K, V-V.</a:t>
            </a:r>
            <a:br>
              <a:rPr lang="en-US" altLang="zh-CN" b="0" dirty="0"/>
            </a:br>
            <a:endParaRPr lang="en-US" altLang="zh-CN" dirty="0"/>
          </a:p>
          <a:p>
            <a:pPr marL="0" indent="0">
              <a:buNone/>
            </a:pPr>
            <a:endParaRPr lang="zh-CN" altLang="en-US" dirty="0"/>
          </a:p>
        </p:txBody>
      </p:sp>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t>1.Glocal Context optimization</a:t>
            </a:r>
          </a:p>
          <a:p>
            <a:r>
              <a:rPr lang="en-US" altLang="zh-CN" dirty="0"/>
              <a:t>2.refinement of the textual space</a:t>
            </a:r>
          </a:p>
          <a:p>
            <a:r>
              <a:rPr lang="en-US" altLang="zh-CN" dirty="0">
                <a:highlight>
                  <a:srgbClr val="FFFF00"/>
                </a:highlight>
              </a:rPr>
              <a:t>3.refinement of the local visual space</a:t>
            </a:r>
          </a:p>
          <a:p>
            <a:r>
              <a:rPr lang="en-US" altLang="zh-CN" dirty="0"/>
              <a:t>4.training and inference</a:t>
            </a:r>
            <a:endParaRPr lang="zh-CN" altLang="en-US" dirty="0"/>
          </a:p>
        </p:txBody>
      </p:sp>
    </p:spTree>
    <p:extLst>
      <p:ext uri="{BB962C8B-B14F-4D97-AF65-F5344CB8AC3E}">
        <p14:creationId xmlns:p14="http://schemas.microsoft.com/office/powerpoint/2010/main" val="833606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3.Anomaly CLIP: object-agnostic prompt learning</a:t>
            </a:r>
            <a:br>
              <a:rPr lang="en-US" altLang="zh-CN" dirty="0"/>
            </a:br>
            <a:r>
              <a:rPr lang="en-US" altLang="zh-CN" dirty="0"/>
              <a:t>3.3 learning generic abnormality and normality prompts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fontScale="85000" lnSpcReduction="10000"/>
              </a:bodyPr>
              <a:lstStyle/>
              <a:p>
                <a:r>
                  <a:rPr lang="en-US" altLang="zh-CN" b="0" dirty="0"/>
                  <a:t>During training, AnomalyCLIP minimizes the loss above.</a:t>
                </a:r>
              </a:p>
              <a:p>
                <a:r>
                  <a:rPr lang="en-US" altLang="zh-CN" dirty="0"/>
                  <a:t>As for inference, given a test image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b="0" dirty="0"/>
                  <a:t>, use the similarity score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b="0" dirty="0"/>
                  <a:t> as the image-level anomaly score.</a:t>
                </a:r>
              </a:p>
              <a:p>
                <a:r>
                  <a:rPr lang="en-US" altLang="zh-CN" dirty="0"/>
                  <a:t>For 	pixel-wise predictions, we merge the segmentation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𝑙</m:t>
                            </m:r>
                          </m:sub>
                        </m:sSub>
                      </m:sub>
                    </m:sSub>
                  </m:oMath>
                </a14:m>
                <a:r>
                  <a:rPr lang="en-US" altLang="zh-CN" b="0" dirty="0"/>
                  <a:t> of all selected intermediate layers, followed by an interpolation and smoothing operation. Formally, our anomaly score map </a:t>
                </a:r>
                <a14:m>
                  <m:oMath xmlns:m="http://schemas.openxmlformats.org/officeDocument/2006/math">
                    <m:r>
                      <a:rPr lang="en-US" altLang="zh-CN" b="0" i="1" smtClean="0">
                        <a:latin typeface="Cambria Math" panose="02040503050406030204" pitchFamily="18" charset="0"/>
                      </a:rPr>
                      <m:t>𝑀𝑎𝑝</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𝐻</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sup>
                    </m:sSup>
                  </m:oMath>
                </a14:m>
                <a:r>
                  <a:rPr lang="en-US" altLang="zh-CN" b="0" dirty="0"/>
                  <a:t> is computed as </a:t>
                </a:r>
                <a14:m>
                  <m:oMath xmlns:m="http://schemas.openxmlformats.org/officeDocument/2006/math">
                    <m:r>
                      <a:rPr lang="en-US" altLang="zh-CN" b="0" i="1" smtClean="0">
                        <a:latin typeface="Cambria Math" panose="02040503050406030204" pitchFamily="18" charset="0"/>
                      </a:rPr>
                      <m:t>𝑀𝑎𝑝</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𝑙</m:t>
                            </m:r>
                          </m:sub>
                        </m:sSub>
                        <m:r>
                          <m:rPr>
                            <m:brk m:alnAt="7"/>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𝑀</m:t>
                        </m:r>
                      </m:sub>
                      <m:sup/>
                      <m:e>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𝑈𝑝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𝑙</m:t>
                                    </m:r>
                                  </m:sub>
                                </m:sSub>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𝑈𝑝</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𝑎</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𝑙</m:t>
                                </m:r>
                              </m:sub>
                            </m:sSub>
                          </m:sub>
                        </m:sSub>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oMath>
                </a14:m>
                <a:endParaRPr lang="en-US" altLang="zh-CN" b="0" dirty="0"/>
              </a:p>
              <a:p>
                <a:pPr marL="0" indent="0">
                  <a:buNone/>
                </a:pPr>
                <a:r>
                  <a:rPr lang="en-US" altLang="zh-CN" dirty="0"/>
                  <a:t>   where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𝑎</m:t>
                        </m:r>
                      </m:sub>
                    </m:sSub>
                  </m:oMath>
                </a14:m>
                <a:r>
                  <a:rPr lang="en-US" altLang="zh-CN" b="0" dirty="0"/>
                  <a:t> represents a Gaussian filter, and </a:t>
                </a:r>
                <a14:m>
                  <m:oMath xmlns:m="http://schemas.openxmlformats.org/officeDocument/2006/math">
                    <m:r>
                      <a:rPr lang="zh-CN" altLang="en-US" b="0" i="1" smtClean="0">
                        <a:latin typeface="Cambria Math" panose="02040503050406030204" pitchFamily="18" charset="0"/>
                      </a:rPr>
                      <m:t>𝜎</m:t>
                    </m:r>
                  </m:oMath>
                </a14:m>
                <a:r>
                  <a:rPr lang="en-US" altLang="zh-CN" b="0" dirty="0"/>
                  <a:t> controls smoothing.</a:t>
                </a:r>
                <a:br>
                  <a:rPr lang="en-US" altLang="zh-CN" b="0" dirty="0"/>
                </a:br>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5A500F61-918A-3735-F6BE-0512EF5E267C}"/>
                  </a:ext>
                </a:extLst>
              </p:cNvPr>
              <p:cNvSpPr>
                <a:spLocks noGrp="1" noRot="1" noChangeAspect="1" noMove="1" noResize="1" noEditPoints="1" noAdjustHandles="1" noChangeArrowheads="1" noChangeShapeType="1" noTextEdit="1"/>
              </p:cNvSpPr>
              <p:nvPr>
                <p:ph idx="1"/>
              </p:nvPr>
            </p:nvSpPr>
            <p:spPr>
              <a:xfrm>
                <a:off x="5183188" y="0"/>
                <a:ext cx="7008812" cy="6857999"/>
              </a:xfrm>
              <a:blipFill>
                <a:blip r:embed="rId2"/>
                <a:stretch>
                  <a:fillRect l="-1652" t="-1867" r="-1130"/>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t>1.Glocal Context optimization</a:t>
            </a:r>
          </a:p>
          <a:p>
            <a:r>
              <a:rPr lang="en-US" altLang="zh-CN" dirty="0"/>
              <a:t>2.refinement of the textual space</a:t>
            </a:r>
          </a:p>
          <a:p>
            <a:r>
              <a:rPr lang="en-US" altLang="zh-CN" dirty="0"/>
              <a:t>3.refinement of the local visual space</a:t>
            </a:r>
          </a:p>
          <a:p>
            <a:r>
              <a:rPr lang="en-US" altLang="zh-CN" dirty="0">
                <a:highlight>
                  <a:srgbClr val="FFFF00"/>
                </a:highlight>
              </a:rPr>
              <a:t>4.training and inference</a:t>
            </a:r>
            <a:endParaRPr lang="zh-CN" altLang="en-US" dirty="0">
              <a:highlight>
                <a:srgbClr val="FFFF00"/>
              </a:highlight>
            </a:endParaRPr>
          </a:p>
        </p:txBody>
      </p:sp>
    </p:spTree>
    <p:extLst>
      <p:ext uri="{BB962C8B-B14F-4D97-AF65-F5344CB8AC3E}">
        <p14:creationId xmlns:p14="http://schemas.microsoft.com/office/powerpoint/2010/main" val="1711373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75C09-3031-FE06-F92C-E5A99E1D298D}"/>
              </a:ext>
            </a:extLst>
          </p:cNvPr>
          <p:cNvSpPr>
            <a:spLocks noGrp="1"/>
          </p:cNvSpPr>
          <p:nvPr>
            <p:ph type="title"/>
          </p:nvPr>
        </p:nvSpPr>
        <p:spPr/>
        <p:txBody>
          <a:bodyPr/>
          <a:lstStyle/>
          <a:p>
            <a:r>
              <a:rPr lang="en-US" altLang="zh-CN" dirty="0"/>
              <a:t>4.Experiments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28F3270-DA62-D669-2FA1-2988FDB9A994}"/>
                  </a:ext>
                </a:extLst>
              </p:cNvPr>
              <p:cNvSpPr>
                <a:spLocks noGrp="1"/>
              </p:cNvSpPr>
              <p:nvPr>
                <p:ph idx="1"/>
              </p:nvPr>
            </p:nvSpPr>
            <p:spPr/>
            <p:txBody>
              <a:bodyPr>
                <a:normAutofit fontScale="92500" lnSpcReduction="20000"/>
              </a:bodyPr>
              <a:lstStyle/>
              <a:p>
                <a:r>
                  <a:rPr lang="en-US" altLang="zh-CN" dirty="0"/>
                  <a:t>4.1Experiment setup</a:t>
                </a:r>
              </a:p>
              <a:p>
                <a:pPr marL="0" indent="0">
                  <a:buNone/>
                </a:pPr>
                <a:r>
                  <a:rPr lang="en-US" altLang="zh-CN" dirty="0"/>
                  <a:t>  (1). use the publicly available CLIP model (VIT-L/14@336px) as backbone.</a:t>
                </a:r>
              </a:p>
              <a:p>
                <a:pPr marL="0" indent="0">
                  <a:buNone/>
                </a:pPr>
                <a:r>
                  <a:rPr lang="en-US" altLang="zh-CN" dirty="0"/>
                  <a:t>  (2). Model parameters of CLIP are all frozen.</a:t>
                </a:r>
              </a:p>
              <a:p>
                <a:pPr marL="0" indent="0">
                  <a:buNone/>
                </a:pPr>
                <a:r>
                  <a:rPr lang="en-US" altLang="zh-CN" dirty="0"/>
                  <a:t>  (3). The length of learnable word embeddings E is set to 12.</a:t>
                </a:r>
              </a:p>
              <a:p>
                <a:pPr marL="0" indent="0">
                  <a:buNone/>
                </a:pPr>
                <a:r>
                  <a:rPr lang="en-US" altLang="zh-CN" dirty="0"/>
                  <a:t>  (4). The learnable token embeddings are attached to the first 9 layers of the text encoder for refining the textual space, and </a:t>
                </a:r>
                <a14:m>
                  <m:oMath xmlns:m="http://schemas.openxmlformats.org/officeDocument/2006/math">
                    <m:r>
                      <a:rPr lang="zh-CN" altLang="en-US" i="1" smtClean="0">
                        <a:latin typeface="Cambria Math" panose="02040503050406030204" pitchFamily="18" charset="0"/>
                      </a:rPr>
                      <m:t>𝜆</m:t>
                    </m:r>
                  </m:oMath>
                </a14:m>
                <a:r>
                  <a:rPr lang="zh-CN" altLang="en-US" dirty="0"/>
                  <a:t> </a:t>
                </a:r>
                <a:r>
                  <a:rPr lang="en-US" altLang="zh-CN" dirty="0"/>
                  <a:t>is set to 4.</a:t>
                </a:r>
              </a:p>
              <a:p>
                <a:pPr marL="0" indent="0">
                  <a:buNone/>
                </a:pPr>
                <a:r>
                  <a:rPr lang="en-US" altLang="zh-CN" dirty="0"/>
                  <a:t>  (5). we use the top feature map as local visual details for anomaly segmentation.</a:t>
                </a:r>
              </a:p>
              <a:p>
                <a:pPr marL="0" indent="0">
                  <a:buNone/>
                </a:pPr>
                <a:r>
                  <a:rPr lang="en-US" altLang="zh-CN" dirty="0"/>
                  <a:t>  (6). we fine-tune AnomalyCLIP using the test data on MVTec AD and evaluate the ZSAD performance on other datasets. As for MVTec AD, we fine-tune AnomalyCLIP on the test data of </a:t>
                </a:r>
                <a:r>
                  <a:rPr lang="en-US" altLang="zh-CN" dirty="0" err="1"/>
                  <a:t>VisA</a:t>
                </a:r>
                <a:r>
                  <a:rPr lang="en-US" altLang="zh-CN" dirty="0"/>
                  <a:t>.</a:t>
                </a:r>
                <a:endParaRPr lang="zh-CN" altLang="en-US" dirty="0"/>
              </a:p>
            </p:txBody>
          </p:sp>
        </mc:Choice>
        <mc:Fallback xmlns="">
          <p:sp>
            <p:nvSpPr>
              <p:cNvPr id="3" name="内容占位符 2">
                <a:extLst>
                  <a:ext uri="{FF2B5EF4-FFF2-40B4-BE49-F238E27FC236}">
                    <a16:creationId xmlns:a16="http://schemas.microsoft.com/office/drawing/2014/main" id="{928F3270-DA62-D669-2FA1-2988FDB9A994}"/>
                  </a:ext>
                </a:extLst>
              </p:cNvPr>
              <p:cNvSpPr>
                <a:spLocks noGrp="1" noRot="1" noChangeAspect="1" noMove="1" noResize="1" noEditPoints="1" noAdjustHandles="1" noChangeArrowheads="1" noChangeShapeType="1" noTextEdit="1"/>
              </p:cNvSpPr>
              <p:nvPr>
                <p:ph idx="1"/>
              </p:nvPr>
            </p:nvSpPr>
            <p:spPr>
              <a:blipFill>
                <a:blip r:embed="rId2"/>
                <a:stretch>
                  <a:fillRect l="-1043" t="-3501" r="-1623" b="-2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5650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75C09-3031-FE06-F92C-E5A99E1D298D}"/>
              </a:ext>
            </a:extLst>
          </p:cNvPr>
          <p:cNvSpPr>
            <a:spLocks noGrp="1"/>
          </p:cNvSpPr>
          <p:nvPr>
            <p:ph type="title"/>
          </p:nvPr>
        </p:nvSpPr>
        <p:spPr/>
        <p:txBody>
          <a:bodyPr/>
          <a:lstStyle/>
          <a:p>
            <a:r>
              <a:rPr lang="en-US" altLang="zh-CN" dirty="0"/>
              <a:t>4.Experiments</a:t>
            </a:r>
            <a:endParaRPr lang="zh-CN" altLang="en-US" dirty="0"/>
          </a:p>
        </p:txBody>
      </p:sp>
      <p:sp>
        <p:nvSpPr>
          <p:cNvPr id="3" name="内容占位符 2">
            <a:extLst>
              <a:ext uri="{FF2B5EF4-FFF2-40B4-BE49-F238E27FC236}">
                <a16:creationId xmlns:a16="http://schemas.microsoft.com/office/drawing/2014/main" id="{928F3270-DA62-D669-2FA1-2988FDB9A994}"/>
              </a:ext>
            </a:extLst>
          </p:cNvPr>
          <p:cNvSpPr>
            <a:spLocks noGrp="1"/>
          </p:cNvSpPr>
          <p:nvPr>
            <p:ph idx="1"/>
          </p:nvPr>
        </p:nvSpPr>
        <p:spPr/>
        <p:txBody>
          <a:bodyPr>
            <a:normAutofit/>
          </a:bodyPr>
          <a:lstStyle/>
          <a:p>
            <a:r>
              <a:rPr lang="en-US" altLang="zh-CN" dirty="0"/>
              <a:t>4.2 Main Results</a:t>
            </a:r>
          </a:p>
          <a:p>
            <a:pPr marL="0" indent="0">
              <a:buNone/>
            </a:pPr>
            <a:r>
              <a:rPr lang="en-US" altLang="zh-CN" dirty="0"/>
              <a:t>  beautiful result…</a:t>
            </a:r>
            <a:endParaRPr lang="zh-CN" altLang="en-US" dirty="0"/>
          </a:p>
        </p:txBody>
      </p:sp>
    </p:spTree>
    <p:extLst>
      <p:ext uri="{BB962C8B-B14F-4D97-AF65-F5344CB8AC3E}">
        <p14:creationId xmlns:p14="http://schemas.microsoft.com/office/powerpoint/2010/main" val="1611159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9B0263-C5E4-7884-6348-97DE529FF7D5}"/>
              </a:ext>
            </a:extLst>
          </p:cNvPr>
          <p:cNvSpPr>
            <a:spLocks noGrp="1"/>
          </p:cNvSpPr>
          <p:nvPr>
            <p:ph type="title"/>
          </p:nvPr>
        </p:nvSpPr>
        <p:spPr/>
        <p:txBody>
          <a:bodyPr/>
          <a:lstStyle/>
          <a:p>
            <a:r>
              <a:rPr lang="en-US" altLang="zh-CN" dirty="0"/>
              <a:t>4.Experiments</a:t>
            </a:r>
            <a:br>
              <a:rPr lang="en-US" altLang="zh-CN" dirty="0"/>
            </a:br>
            <a:r>
              <a:rPr lang="en-US" altLang="zh-CN" dirty="0"/>
              <a:t>4.3 Ablation Study</a:t>
            </a:r>
            <a:endParaRPr lang="zh-CN" altLang="en-US" dirty="0"/>
          </a:p>
        </p:txBody>
      </p:sp>
      <p:sp>
        <p:nvSpPr>
          <p:cNvPr id="3" name="内容占位符 2">
            <a:extLst>
              <a:ext uri="{FF2B5EF4-FFF2-40B4-BE49-F238E27FC236}">
                <a16:creationId xmlns:a16="http://schemas.microsoft.com/office/drawing/2014/main" id="{CAC8005E-BDEE-3985-6D97-1E38677E6A9C}"/>
              </a:ext>
            </a:extLst>
          </p:cNvPr>
          <p:cNvSpPr>
            <a:spLocks noGrp="1"/>
          </p:cNvSpPr>
          <p:nvPr>
            <p:ph idx="1"/>
          </p:nvPr>
        </p:nvSpPr>
        <p:spPr/>
        <p:txBody>
          <a:bodyPr/>
          <a:lstStyle/>
          <a:p>
            <a:r>
              <a:rPr lang="en-US" altLang="zh-CN" sz="2800" dirty="0"/>
              <a:t>DPAM(T1)</a:t>
            </a:r>
          </a:p>
          <a:p>
            <a:r>
              <a:rPr lang="en-US" altLang="zh-CN" sz="2800" dirty="0"/>
              <a:t>object-agnostic text prompts (T2), </a:t>
            </a:r>
          </a:p>
          <a:p>
            <a:r>
              <a:rPr lang="en-US" altLang="zh-CN" sz="2800" dirty="0"/>
              <a:t>learnable tokens in text encoders(T3).</a:t>
            </a:r>
          </a:p>
          <a:p>
            <a:pPr marL="0" indent="0">
              <a:buNone/>
            </a:pPr>
            <a:endParaRPr lang="zh-CN" altLang="en-US" dirty="0"/>
          </a:p>
        </p:txBody>
      </p:sp>
      <p:sp>
        <p:nvSpPr>
          <p:cNvPr id="4" name="文本占位符 3">
            <a:extLst>
              <a:ext uri="{FF2B5EF4-FFF2-40B4-BE49-F238E27FC236}">
                <a16:creationId xmlns:a16="http://schemas.microsoft.com/office/drawing/2014/main" id="{82A8E675-FBC7-BB98-B035-A84878A56A52}"/>
              </a:ext>
            </a:extLst>
          </p:cNvPr>
          <p:cNvSpPr>
            <a:spLocks noGrp="1"/>
          </p:cNvSpPr>
          <p:nvPr>
            <p:ph type="body" sz="half" idx="2"/>
          </p:nvPr>
        </p:nvSpPr>
        <p:spPr/>
        <p:txBody>
          <a:bodyPr/>
          <a:lstStyle/>
          <a:p>
            <a:r>
              <a:rPr lang="en-US" altLang="zh-CN" dirty="0">
                <a:highlight>
                  <a:srgbClr val="FFFF00"/>
                </a:highlight>
              </a:rPr>
              <a:t>1.Module ablation:</a:t>
            </a:r>
          </a:p>
          <a:p>
            <a:r>
              <a:rPr lang="en-US" altLang="zh-CN" dirty="0"/>
              <a:t>2.Context optimization</a:t>
            </a:r>
          </a:p>
          <a:p>
            <a:r>
              <a:rPr lang="en-US" altLang="zh-CN" dirty="0"/>
              <a:t>3.DPAM strategy ablation</a:t>
            </a:r>
          </a:p>
          <a:p>
            <a:endParaRPr lang="zh-CN" altLang="en-US" dirty="0"/>
          </a:p>
        </p:txBody>
      </p:sp>
      <p:pic>
        <p:nvPicPr>
          <p:cNvPr id="6" name="图片 5">
            <a:extLst>
              <a:ext uri="{FF2B5EF4-FFF2-40B4-BE49-F238E27FC236}">
                <a16:creationId xmlns:a16="http://schemas.microsoft.com/office/drawing/2014/main" id="{69243F7A-FD0C-B84B-4DF7-270241F020F1}"/>
              </a:ext>
            </a:extLst>
          </p:cNvPr>
          <p:cNvPicPr>
            <a:picLocks noChangeAspect="1"/>
          </p:cNvPicPr>
          <p:nvPr/>
        </p:nvPicPr>
        <p:blipFill>
          <a:blip r:embed="rId2"/>
          <a:stretch>
            <a:fillRect/>
          </a:stretch>
        </p:blipFill>
        <p:spPr>
          <a:xfrm>
            <a:off x="4838547" y="3126131"/>
            <a:ext cx="6861482" cy="2150205"/>
          </a:xfrm>
          <a:prstGeom prst="rect">
            <a:avLst/>
          </a:prstGeom>
        </p:spPr>
      </p:pic>
    </p:spTree>
    <p:extLst>
      <p:ext uri="{BB962C8B-B14F-4D97-AF65-F5344CB8AC3E}">
        <p14:creationId xmlns:p14="http://schemas.microsoft.com/office/powerpoint/2010/main" val="3994862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9B0263-C5E4-7884-6348-97DE529FF7D5}"/>
              </a:ext>
            </a:extLst>
          </p:cNvPr>
          <p:cNvSpPr>
            <a:spLocks noGrp="1"/>
          </p:cNvSpPr>
          <p:nvPr>
            <p:ph type="title"/>
          </p:nvPr>
        </p:nvSpPr>
        <p:spPr/>
        <p:txBody>
          <a:bodyPr/>
          <a:lstStyle/>
          <a:p>
            <a:r>
              <a:rPr lang="en-US" altLang="zh-CN" dirty="0"/>
              <a:t>4.Experiments</a:t>
            </a:r>
            <a:br>
              <a:rPr lang="en-US" altLang="zh-CN" dirty="0"/>
            </a:br>
            <a:r>
              <a:rPr lang="en-US" altLang="zh-CN" dirty="0"/>
              <a:t>4.3 Ablation Study</a:t>
            </a:r>
            <a:endParaRPr lang="zh-CN" altLang="en-US" dirty="0"/>
          </a:p>
        </p:txBody>
      </p:sp>
      <p:sp>
        <p:nvSpPr>
          <p:cNvPr id="3" name="内容占位符 2">
            <a:extLst>
              <a:ext uri="{FF2B5EF4-FFF2-40B4-BE49-F238E27FC236}">
                <a16:creationId xmlns:a16="http://schemas.microsoft.com/office/drawing/2014/main" id="{CAC8005E-BDEE-3985-6D97-1E38677E6A9C}"/>
              </a:ext>
            </a:extLst>
          </p:cNvPr>
          <p:cNvSpPr>
            <a:spLocks noGrp="1"/>
          </p:cNvSpPr>
          <p:nvPr>
            <p:ph idx="1"/>
          </p:nvPr>
        </p:nvSpPr>
        <p:spPr/>
        <p:txBody>
          <a:bodyPr/>
          <a:lstStyle/>
          <a:p>
            <a:r>
              <a:rPr lang="en-US" altLang="zh-CN" dirty="0"/>
              <a:t>the object-agnostic prompt learning is the most effective module, and it is driven by our glocal context optimization</a:t>
            </a:r>
            <a:endParaRPr lang="zh-CN" altLang="en-US" dirty="0"/>
          </a:p>
        </p:txBody>
      </p:sp>
      <p:sp>
        <p:nvSpPr>
          <p:cNvPr id="4" name="文本占位符 3">
            <a:extLst>
              <a:ext uri="{FF2B5EF4-FFF2-40B4-BE49-F238E27FC236}">
                <a16:creationId xmlns:a16="http://schemas.microsoft.com/office/drawing/2014/main" id="{82A8E675-FBC7-BB98-B035-A84878A56A52}"/>
              </a:ext>
            </a:extLst>
          </p:cNvPr>
          <p:cNvSpPr>
            <a:spLocks noGrp="1"/>
          </p:cNvSpPr>
          <p:nvPr>
            <p:ph type="body" sz="half" idx="2"/>
          </p:nvPr>
        </p:nvSpPr>
        <p:spPr/>
        <p:txBody>
          <a:bodyPr/>
          <a:lstStyle/>
          <a:p>
            <a:r>
              <a:rPr lang="en-US" altLang="zh-CN" dirty="0"/>
              <a:t>1.Module ablation:</a:t>
            </a:r>
          </a:p>
          <a:p>
            <a:r>
              <a:rPr lang="en-US" altLang="zh-CN" dirty="0">
                <a:highlight>
                  <a:srgbClr val="FFFF00"/>
                </a:highlight>
              </a:rPr>
              <a:t>2.Context optimization</a:t>
            </a:r>
          </a:p>
          <a:p>
            <a:r>
              <a:rPr lang="en-US" altLang="zh-CN" dirty="0"/>
              <a:t>3.DPAM strategy ablation</a:t>
            </a:r>
          </a:p>
          <a:p>
            <a:endParaRPr lang="zh-CN" altLang="en-US" dirty="0"/>
          </a:p>
        </p:txBody>
      </p:sp>
      <p:pic>
        <p:nvPicPr>
          <p:cNvPr id="7" name="图片 6">
            <a:extLst>
              <a:ext uri="{FF2B5EF4-FFF2-40B4-BE49-F238E27FC236}">
                <a16:creationId xmlns:a16="http://schemas.microsoft.com/office/drawing/2014/main" id="{58A8B552-FFD7-7A9C-2769-70680C5E3823}"/>
              </a:ext>
            </a:extLst>
          </p:cNvPr>
          <p:cNvPicPr>
            <a:picLocks noChangeAspect="1"/>
          </p:cNvPicPr>
          <p:nvPr/>
        </p:nvPicPr>
        <p:blipFill>
          <a:blip r:embed="rId2"/>
          <a:stretch>
            <a:fillRect/>
          </a:stretch>
        </p:blipFill>
        <p:spPr>
          <a:xfrm>
            <a:off x="5058161" y="3255104"/>
            <a:ext cx="6865144" cy="2280252"/>
          </a:xfrm>
          <a:prstGeom prst="rect">
            <a:avLst/>
          </a:prstGeom>
        </p:spPr>
      </p:pic>
    </p:spTree>
    <p:extLst>
      <p:ext uri="{BB962C8B-B14F-4D97-AF65-F5344CB8AC3E}">
        <p14:creationId xmlns:p14="http://schemas.microsoft.com/office/powerpoint/2010/main" val="975504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82EA8-47D1-69E7-05EE-2DE32533D96F}"/>
              </a:ext>
            </a:extLst>
          </p:cNvPr>
          <p:cNvSpPr>
            <a:spLocks noGrp="1"/>
          </p:cNvSpPr>
          <p:nvPr>
            <p:ph type="title"/>
          </p:nvPr>
        </p:nvSpPr>
        <p:spPr/>
        <p:txBody>
          <a:bodyPr/>
          <a:lstStyle/>
          <a:p>
            <a:r>
              <a:rPr lang="en-US" altLang="zh-CN" dirty="0"/>
              <a:t>0.Abstract</a:t>
            </a:r>
            <a:endParaRPr lang="zh-CN" altLang="en-US" dirty="0"/>
          </a:p>
        </p:txBody>
      </p:sp>
      <p:sp>
        <p:nvSpPr>
          <p:cNvPr id="3" name="内容占位符 2">
            <a:extLst>
              <a:ext uri="{FF2B5EF4-FFF2-40B4-BE49-F238E27FC236}">
                <a16:creationId xmlns:a16="http://schemas.microsoft.com/office/drawing/2014/main" id="{7EEB1635-7D8C-30F8-F875-84A315A6212E}"/>
              </a:ext>
            </a:extLst>
          </p:cNvPr>
          <p:cNvSpPr>
            <a:spLocks noGrp="1"/>
          </p:cNvSpPr>
          <p:nvPr>
            <p:ph idx="1"/>
          </p:nvPr>
        </p:nvSpPr>
        <p:spPr/>
        <p:txBody>
          <a:bodyPr/>
          <a:lstStyle/>
          <a:p>
            <a:r>
              <a:rPr lang="en-US" altLang="zh-CN" dirty="0"/>
              <a:t>The key insight of AnomalyCLIP </a:t>
            </a:r>
            <a:r>
              <a:rPr lang="en-US" altLang="zh-CN" dirty="0">
                <a:highlight>
                  <a:srgbClr val="FFFF00"/>
                </a:highlight>
              </a:rPr>
              <a:t>is to learn object-agnostic text prompts</a:t>
            </a:r>
            <a:r>
              <a:rPr lang="en-US" altLang="zh-CN" dirty="0"/>
              <a:t> that capture generic normality or abnormality in an image regardless of its foreground objects.</a:t>
            </a:r>
            <a:endParaRPr lang="zh-CN" altLang="en-US" dirty="0"/>
          </a:p>
        </p:txBody>
      </p:sp>
    </p:spTree>
    <p:extLst>
      <p:ext uri="{BB962C8B-B14F-4D97-AF65-F5344CB8AC3E}">
        <p14:creationId xmlns:p14="http://schemas.microsoft.com/office/powerpoint/2010/main" val="1360133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9B0263-C5E4-7884-6348-97DE529FF7D5}"/>
              </a:ext>
            </a:extLst>
          </p:cNvPr>
          <p:cNvSpPr>
            <a:spLocks noGrp="1"/>
          </p:cNvSpPr>
          <p:nvPr>
            <p:ph type="title"/>
          </p:nvPr>
        </p:nvSpPr>
        <p:spPr/>
        <p:txBody>
          <a:bodyPr/>
          <a:lstStyle/>
          <a:p>
            <a:r>
              <a:rPr lang="en-US" altLang="zh-CN" dirty="0"/>
              <a:t>4.Experiments</a:t>
            </a:r>
            <a:br>
              <a:rPr lang="en-US" altLang="zh-CN" dirty="0"/>
            </a:br>
            <a:r>
              <a:rPr lang="en-US" altLang="zh-CN" dirty="0"/>
              <a:t>4.3 Ablation Study</a:t>
            </a:r>
            <a:endParaRPr lang="zh-CN" altLang="en-US" dirty="0"/>
          </a:p>
        </p:txBody>
      </p:sp>
      <p:sp>
        <p:nvSpPr>
          <p:cNvPr id="3" name="内容占位符 2">
            <a:extLst>
              <a:ext uri="{FF2B5EF4-FFF2-40B4-BE49-F238E27FC236}">
                <a16:creationId xmlns:a16="http://schemas.microsoft.com/office/drawing/2014/main" id="{CAC8005E-BDEE-3985-6D97-1E38677E6A9C}"/>
              </a:ext>
            </a:extLst>
          </p:cNvPr>
          <p:cNvSpPr>
            <a:spLocks noGrp="1"/>
          </p:cNvSpPr>
          <p:nvPr>
            <p:ph idx="1"/>
          </p:nvPr>
        </p:nvSpPr>
        <p:spPr>
          <a:xfrm>
            <a:off x="5084334" y="457200"/>
            <a:ext cx="6172200" cy="4873625"/>
          </a:xfrm>
        </p:spPr>
        <p:txBody>
          <a:bodyPr/>
          <a:lstStyle/>
          <a:p>
            <a:r>
              <a:rPr lang="en-US" altLang="zh-CN" dirty="0"/>
              <a:t>AnomalyCLIP use V-V self-attention by default. Here we study the effectiveness of using two other DPAM strategies, including Q-Q and K-K self-attention.</a:t>
            </a:r>
          </a:p>
        </p:txBody>
      </p:sp>
      <p:sp>
        <p:nvSpPr>
          <p:cNvPr id="4" name="文本占位符 3">
            <a:extLst>
              <a:ext uri="{FF2B5EF4-FFF2-40B4-BE49-F238E27FC236}">
                <a16:creationId xmlns:a16="http://schemas.microsoft.com/office/drawing/2014/main" id="{82A8E675-FBC7-BB98-B035-A84878A56A52}"/>
              </a:ext>
            </a:extLst>
          </p:cNvPr>
          <p:cNvSpPr>
            <a:spLocks noGrp="1"/>
          </p:cNvSpPr>
          <p:nvPr>
            <p:ph type="body" sz="half" idx="2"/>
          </p:nvPr>
        </p:nvSpPr>
        <p:spPr/>
        <p:txBody>
          <a:bodyPr/>
          <a:lstStyle/>
          <a:p>
            <a:r>
              <a:rPr lang="en-US" altLang="zh-CN" dirty="0"/>
              <a:t>1.Module ablation:</a:t>
            </a:r>
          </a:p>
          <a:p>
            <a:r>
              <a:rPr lang="en-US" altLang="zh-CN" dirty="0"/>
              <a:t>2.Context optimization</a:t>
            </a:r>
          </a:p>
          <a:p>
            <a:r>
              <a:rPr lang="en-US" altLang="zh-CN" dirty="0">
                <a:highlight>
                  <a:srgbClr val="FFFF00"/>
                </a:highlight>
              </a:rPr>
              <a:t>3.DPAM strategy ablation</a:t>
            </a:r>
          </a:p>
          <a:p>
            <a:endParaRPr lang="zh-CN" altLang="en-US" dirty="0"/>
          </a:p>
        </p:txBody>
      </p:sp>
      <p:pic>
        <p:nvPicPr>
          <p:cNvPr id="6" name="图片 5">
            <a:extLst>
              <a:ext uri="{FF2B5EF4-FFF2-40B4-BE49-F238E27FC236}">
                <a16:creationId xmlns:a16="http://schemas.microsoft.com/office/drawing/2014/main" id="{A5771D03-C09D-E2F7-6321-65F6C82C9F75}"/>
              </a:ext>
            </a:extLst>
          </p:cNvPr>
          <p:cNvPicPr>
            <a:picLocks noChangeAspect="1"/>
          </p:cNvPicPr>
          <p:nvPr/>
        </p:nvPicPr>
        <p:blipFill>
          <a:blip r:embed="rId2"/>
          <a:stretch>
            <a:fillRect/>
          </a:stretch>
        </p:blipFill>
        <p:spPr>
          <a:xfrm>
            <a:off x="2809877" y="3429000"/>
            <a:ext cx="9220200" cy="3162300"/>
          </a:xfrm>
          <a:prstGeom prst="rect">
            <a:avLst/>
          </a:prstGeom>
        </p:spPr>
      </p:pic>
    </p:spTree>
    <p:extLst>
      <p:ext uri="{BB962C8B-B14F-4D97-AF65-F5344CB8AC3E}">
        <p14:creationId xmlns:p14="http://schemas.microsoft.com/office/powerpoint/2010/main" val="3710495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65027-7BDE-F03D-169E-0E52CDDA3326}"/>
              </a:ext>
            </a:extLst>
          </p:cNvPr>
          <p:cNvSpPr>
            <a:spLocks noGrp="1"/>
          </p:cNvSpPr>
          <p:nvPr>
            <p:ph type="title"/>
          </p:nvPr>
        </p:nvSpPr>
        <p:spPr>
          <a:xfrm>
            <a:off x="-1" y="457200"/>
            <a:ext cx="3932237" cy="1600200"/>
          </a:xfrm>
        </p:spPr>
        <p:txBody>
          <a:bodyPr/>
          <a:lstStyle/>
          <a:p>
            <a:r>
              <a:rPr lang="zh-CN" altLang="en-US" dirty="0"/>
              <a:t>代码</a:t>
            </a:r>
          </a:p>
        </p:txBody>
      </p:sp>
      <p:sp>
        <p:nvSpPr>
          <p:cNvPr id="3" name="内容占位符 2">
            <a:extLst>
              <a:ext uri="{FF2B5EF4-FFF2-40B4-BE49-F238E27FC236}">
                <a16:creationId xmlns:a16="http://schemas.microsoft.com/office/drawing/2014/main" id="{632E8EBC-FE3B-ED98-0E39-6A5C4AD5E48F}"/>
              </a:ext>
            </a:extLst>
          </p:cNvPr>
          <p:cNvSpPr>
            <a:spLocks noGrp="1"/>
          </p:cNvSpPr>
          <p:nvPr>
            <p:ph idx="1"/>
          </p:nvPr>
        </p:nvSpPr>
        <p:spPr>
          <a:xfrm>
            <a:off x="3323968" y="1"/>
            <a:ext cx="8868032" cy="6858000"/>
          </a:xfrm>
        </p:spPr>
        <p:txBody>
          <a:bodyPr>
            <a:normAutofit lnSpcReduction="10000"/>
          </a:bodyPr>
          <a:lstStyle/>
          <a:p>
            <a:r>
              <a:rPr lang="en-US" altLang="zh-CN" sz="1800" dirty="0">
                <a:solidFill>
                  <a:srgbClr val="008000"/>
                </a:solidFill>
                <a:highlight>
                  <a:srgbClr val="FFFFFF"/>
                </a:highlight>
              </a:rPr>
              <a:t># </a:t>
            </a:r>
            <a:r>
              <a:rPr lang="en-US" altLang="zh-CN" sz="1800" dirty="0" err="1">
                <a:solidFill>
                  <a:srgbClr val="008000"/>
                </a:solidFill>
                <a:highlight>
                  <a:srgbClr val="FFFFFF"/>
                </a:highlight>
              </a:rPr>
              <a:t>AnomalyCLIP.py:VisionTransformer</a:t>
            </a:r>
            <a:endParaRPr lang="en-US" altLang="zh-CN" sz="1800" dirty="0">
              <a:solidFill>
                <a:srgbClr val="008000"/>
              </a:solidFill>
              <a:highlight>
                <a:srgbClr val="FFFFFF"/>
              </a:highlight>
            </a:endParaRPr>
          </a:p>
          <a:p>
            <a:r>
              <a:rPr lang="en-US" altLang="zh-CN" sz="1800" b="1" dirty="0">
                <a:solidFill>
                  <a:srgbClr val="0000FF"/>
                </a:solidFill>
                <a:highlight>
                  <a:srgbClr val="FFFFFF"/>
                </a:highlight>
              </a:rPr>
              <a:t>def</a:t>
            </a:r>
            <a:r>
              <a:rPr lang="en-US" altLang="zh-CN" sz="1800" b="0" dirty="0">
                <a:solidFill>
                  <a:srgbClr val="000000"/>
                </a:solidFill>
                <a:highlight>
                  <a:srgbClr val="FFFFFF"/>
                </a:highlight>
              </a:rPr>
              <a:t> </a:t>
            </a:r>
            <a:r>
              <a:rPr lang="en-US" altLang="zh-CN" sz="1800" b="0" dirty="0" err="1">
                <a:solidFill>
                  <a:srgbClr val="FF00FF"/>
                </a:solidFill>
                <a:highlight>
                  <a:srgbClr val="FFFFFF"/>
                </a:highlight>
              </a:rPr>
              <a:t>DAPM_replace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self</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DPAM_layer</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FF8000"/>
                </a:solidFill>
                <a:highlight>
                  <a:srgbClr val="FFFFFF"/>
                </a:highlight>
              </a:rPr>
              <a:t>"""</a:t>
            </a:r>
          </a:p>
          <a:p>
            <a:r>
              <a:rPr lang="zh-CN" altLang="en-US" sz="1800" b="0" dirty="0">
                <a:solidFill>
                  <a:srgbClr val="FF8000"/>
                </a:solidFill>
                <a:highlight>
                  <a:srgbClr val="FFFFFF"/>
                </a:highlight>
              </a:rPr>
              <a:t>这个代码的主要功能：</a:t>
            </a:r>
          </a:p>
          <a:p>
            <a:r>
              <a:rPr lang="zh-CN" altLang="en-US" sz="1800" b="0" dirty="0">
                <a:solidFill>
                  <a:srgbClr val="FF8000"/>
                </a:solidFill>
                <a:highlight>
                  <a:srgbClr val="FFFFFF"/>
                </a:highlight>
              </a:rPr>
              <a:t>使用自定义的</a:t>
            </a:r>
            <a:r>
              <a:rPr lang="en-US" altLang="zh-CN" sz="1800" b="0" dirty="0" err="1">
                <a:solidFill>
                  <a:srgbClr val="FF8000"/>
                </a:solidFill>
                <a:highlight>
                  <a:srgbClr val="FFFFFF"/>
                </a:highlight>
              </a:rPr>
              <a:t>atten</a:t>
            </a:r>
            <a:r>
              <a:rPr lang="zh-CN" altLang="en-US" sz="1800" b="0" dirty="0">
                <a:solidFill>
                  <a:srgbClr val="FF8000"/>
                </a:solidFill>
                <a:highlight>
                  <a:srgbClr val="FFFFFF"/>
                </a:highlight>
              </a:rPr>
              <a:t>去替换</a:t>
            </a:r>
            <a:r>
              <a:rPr lang="en-US" altLang="zh-CN" sz="1800" b="0" dirty="0">
                <a:solidFill>
                  <a:srgbClr val="FF8000"/>
                </a:solidFill>
                <a:highlight>
                  <a:srgbClr val="FFFFFF"/>
                </a:highlight>
              </a:rPr>
              <a:t>transformer</a:t>
            </a:r>
            <a:r>
              <a:rPr lang="zh-CN" altLang="en-US" sz="1800" b="0" dirty="0">
                <a:solidFill>
                  <a:srgbClr val="FF8000"/>
                </a:solidFill>
                <a:highlight>
                  <a:srgbClr val="FFFFFF"/>
                </a:highlight>
              </a:rPr>
              <a:t>中的</a:t>
            </a:r>
            <a:r>
              <a:rPr lang="en-US" altLang="zh-CN" sz="1800" b="0" dirty="0" err="1">
                <a:solidFill>
                  <a:srgbClr val="FF8000"/>
                </a:solidFill>
                <a:highlight>
                  <a:srgbClr val="FFFFFF"/>
                </a:highlight>
              </a:rPr>
              <a:t>atten</a:t>
            </a:r>
            <a:endParaRPr lang="en-US" altLang="zh-CN" sz="1800" b="0" dirty="0">
              <a:solidFill>
                <a:srgbClr val="FF8000"/>
              </a:solidFill>
              <a:highlight>
                <a:srgbClr val="FFFFFF"/>
              </a:highlight>
            </a:endParaRPr>
          </a:p>
          <a:p>
            <a:r>
              <a:rPr lang="zh-CN" altLang="en-US" sz="1800" b="0" dirty="0">
                <a:solidFill>
                  <a:srgbClr val="FF8000"/>
                </a:solidFill>
                <a:highlight>
                  <a:srgbClr val="FFFFFF"/>
                </a:highlight>
              </a:rPr>
              <a:t>总共替换</a:t>
            </a:r>
            <a:r>
              <a:rPr lang="en-US" altLang="zh-CN" sz="1800" b="0" dirty="0" err="1">
                <a:solidFill>
                  <a:srgbClr val="FF8000"/>
                </a:solidFill>
                <a:highlight>
                  <a:srgbClr val="FFFFFF"/>
                </a:highlight>
              </a:rPr>
              <a:t>DPAM_layer</a:t>
            </a:r>
            <a:r>
              <a:rPr lang="zh-CN" altLang="en-US" sz="1800" b="0" dirty="0">
                <a:solidFill>
                  <a:srgbClr val="FF8000"/>
                </a:solidFill>
                <a:highlight>
                  <a:srgbClr val="FFFFFF"/>
                </a:highlight>
              </a:rPr>
              <a:t>层</a:t>
            </a:r>
          </a:p>
          <a:p>
            <a:r>
              <a:rPr lang="en-US" altLang="zh-CN" sz="1800" b="0" dirty="0">
                <a:solidFill>
                  <a:srgbClr val="FF8000"/>
                </a:solidFill>
                <a:highlight>
                  <a:srgbClr val="FFFFFF"/>
                </a:highlight>
              </a:rPr>
              <a:t>"""</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1" dirty="0">
                <a:solidFill>
                  <a:srgbClr val="0000FF"/>
                </a:solidFill>
                <a:highlight>
                  <a:srgbClr val="FFFFFF"/>
                </a:highlight>
              </a:rPr>
              <a:t>if</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DPAM_layer</a:t>
            </a:r>
            <a:r>
              <a:rPr lang="en-US" altLang="zh-CN" sz="1800" b="0" dirty="0">
                <a:solidFill>
                  <a:srgbClr val="000000"/>
                </a:solidFill>
                <a:highlight>
                  <a:srgbClr val="FFFFFF"/>
                </a:highlight>
              </a:rPr>
              <a:t> </a:t>
            </a:r>
            <a:r>
              <a:rPr lang="en-US" altLang="zh-CN" sz="1800" b="1" dirty="0">
                <a:solidFill>
                  <a:srgbClr val="0000FF"/>
                </a:solidFill>
                <a:highlight>
                  <a:srgbClr val="FFFFFF"/>
                </a:highlight>
              </a:rPr>
              <a:t>is</a:t>
            </a:r>
            <a:r>
              <a:rPr lang="en-US" altLang="zh-CN" sz="1800" b="0" dirty="0">
                <a:solidFill>
                  <a:srgbClr val="000000"/>
                </a:solidFill>
                <a:highlight>
                  <a:srgbClr val="FFFFFF"/>
                </a:highlight>
              </a:rPr>
              <a:t> </a:t>
            </a:r>
            <a:r>
              <a:rPr lang="en-US" altLang="zh-CN" sz="1800" b="1" dirty="0">
                <a:solidFill>
                  <a:srgbClr val="0000FF"/>
                </a:solidFill>
                <a:highlight>
                  <a:srgbClr val="FFFFFF"/>
                </a:highlight>
              </a:rPr>
              <a:t>not</a:t>
            </a:r>
            <a:r>
              <a:rPr lang="en-US" altLang="zh-CN" sz="1800" b="0" dirty="0">
                <a:solidFill>
                  <a:srgbClr val="000000"/>
                </a:solidFill>
                <a:highlight>
                  <a:srgbClr val="FFFFFF"/>
                </a:highlight>
              </a:rPr>
              <a:t> </a:t>
            </a:r>
            <a:r>
              <a:rPr lang="en-US" altLang="zh-CN" sz="1800" b="1" dirty="0">
                <a:solidFill>
                  <a:srgbClr val="880088"/>
                </a:solidFill>
                <a:highlight>
                  <a:srgbClr val="FFFFFF"/>
                </a:highlight>
              </a:rPr>
              <a:t>None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1" dirty="0">
                <a:solidFill>
                  <a:srgbClr val="0000FF"/>
                </a:solidFill>
                <a:highlight>
                  <a:srgbClr val="FFFFFF"/>
                </a:highlight>
              </a:rPr>
              <a:t>for</a:t>
            </a:r>
            <a:r>
              <a:rPr lang="en-US" altLang="zh-CN" sz="1800" b="0" dirty="0">
                <a:solidFill>
                  <a:srgbClr val="000000"/>
                </a:solidFill>
                <a:highlight>
                  <a:srgbClr val="FFFFFF"/>
                </a:highlight>
              </a:rPr>
              <a:t> i </a:t>
            </a:r>
            <a:r>
              <a:rPr lang="en-US" altLang="zh-CN" sz="1800" b="1" dirty="0">
                <a:solidFill>
                  <a:srgbClr val="0000FF"/>
                </a:solidFill>
                <a:highlight>
                  <a:srgbClr val="FFFFFF"/>
                </a:highlight>
              </a:rPr>
              <a:t>in</a:t>
            </a:r>
            <a:r>
              <a:rPr lang="en-US" altLang="zh-CN" sz="1800" b="0" dirty="0">
                <a:solidFill>
                  <a:srgbClr val="000000"/>
                </a:solidFill>
                <a:highlight>
                  <a:srgbClr val="FFFFFF"/>
                </a:highlight>
              </a:rPr>
              <a:t> </a:t>
            </a:r>
            <a:r>
              <a:rPr lang="en-US" altLang="zh-CN" sz="1800" b="1" dirty="0">
                <a:solidFill>
                  <a:srgbClr val="880088"/>
                </a:solidFill>
                <a:highlight>
                  <a:srgbClr val="FFFFFF"/>
                </a:highlight>
              </a:rPr>
              <a:t>range</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DPAM_layer</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使用了自己的</a:t>
            </a:r>
            <a:r>
              <a:rPr lang="en-US" altLang="zh-CN" sz="1800" b="0" dirty="0">
                <a:solidFill>
                  <a:srgbClr val="008000"/>
                </a:solidFill>
                <a:highlight>
                  <a:srgbClr val="FFFFFF"/>
                </a:highlight>
              </a:rPr>
              <a:t>Attention</a:t>
            </a:r>
            <a:r>
              <a:rPr lang="zh-CN" altLang="en-US" sz="1800" b="0" dirty="0">
                <a:solidFill>
                  <a:srgbClr val="008000"/>
                </a:solidFill>
                <a:highlight>
                  <a:srgbClr val="FFFFFF"/>
                </a:highlight>
              </a:rPr>
              <a:t>机制（最后一层的</a:t>
            </a:r>
            <a:r>
              <a:rPr lang="en-US" altLang="zh-CN" sz="1800" b="0" dirty="0">
                <a:solidFill>
                  <a:srgbClr val="008000"/>
                </a:solidFill>
                <a:highlight>
                  <a:srgbClr val="FFFFFF"/>
                </a:highlight>
              </a:rPr>
              <a:t>Attention</a:t>
            </a:r>
            <a:r>
              <a:rPr lang="zh-CN" altLang="en-US" sz="1800" b="0" dirty="0">
                <a:solidFill>
                  <a:srgbClr val="008000"/>
                </a:solidFill>
                <a:highlight>
                  <a:srgbClr val="FFFFFF"/>
                </a:highlight>
              </a:rPr>
              <a:t>保存在</a:t>
            </a:r>
            <a:r>
              <a:rPr lang="en-US" altLang="zh-CN" sz="1800" b="0" dirty="0" err="1">
                <a:solidFill>
                  <a:srgbClr val="008000"/>
                </a:solidFill>
                <a:highlight>
                  <a:srgbClr val="FFFFFF"/>
                </a:highlight>
              </a:rPr>
              <a:t>self.attn</a:t>
            </a:r>
            <a:r>
              <a:rPr lang="zh-CN" altLang="en-US" sz="1800" b="0" dirty="0">
                <a:solidFill>
                  <a:srgbClr val="008000"/>
                </a:solidFill>
                <a:highlight>
                  <a:srgbClr val="FFFFFF"/>
                </a:highlight>
              </a:rPr>
              <a:t>中）</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Attention</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embed_dim</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embed_dim</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num_heads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880088"/>
                </a:solidFill>
                <a:highlight>
                  <a:srgbClr val="FFFFFF"/>
                </a:highlight>
              </a:rPr>
              <a:t>True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将自定义</a:t>
            </a:r>
            <a:r>
              <a:rPr lang="en-US" altLang="zh-CN" sz="1800" b="0" dirty="0">
                <a:solidFill>
                  <a:srgbClr val="008000"/>
                </a:solidFill>
                <a:highlight>
                  <a:srgbClr val="FFFFFF"/>
                </a:highlight>
              </a:rPr>
              <a:t>Attention</a:t>
            </a:r>
            <a:r>
              <a:rPr lang="zh-CN" altLang="en-US" sz="1800" b="0" dirty="0">
                <a:solidFill>
                  <a:srgbClr val="008000"/>
                </a:solidFill>
                <a:highlight>
                  <a:srgbClr val="FFFFFF"/>
                </a:highlight>
              </a:rPr>
              <a:t>中的</a:t>
            </a:r>
            <a:r>
              <a:rPr lang="en-US" altLang="zh-CN" sz="1800" b="0" dirty="0" err="1">
                <a:solidFill>
                  <a:srgbClr val="008000"/>
                </a:solidFill>
                <a:highlight>
                  <a:srgbClr val="FFFFFF"/>
                </a:highlight>
              </a:rPr>
              <a:t>qkv</a:t>
            </a:r>
            <a:r>
              <a:rPr lang="zh-CN" altLang="en-US" sz="1800" b="0" dirty="0">
                <a:solidFill>
                  <a:srgbClr val="008000"/>
                </a:solidFill>
                <a:highlight>
                  <a:srgbClr val="FFFFFF"/>
                </a:highlight>
              </a:rPr>
              <a:t>权重，改成预训练的权重</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qkv</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weight</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data</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transformer</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resblocks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i</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in_proj_weight</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clone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qkv</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bias</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data</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transformer</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resblocks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i</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in_proj_bias</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clone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proj</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weight</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data</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transformer</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resblocks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i</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out_proj</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weight</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clone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proj</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bias</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data</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transformer</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resblocks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i</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out_proj</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bias</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clone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使用自定义的</a:t>
            </a:r>
            <a:r>
              <a:rPr lang="en-US" altLang="zh-CN" sz="1800" b="0" dirty="0">
                <a:solidFill>
                  <a:srgbClr val="008000"/>
                </a:solidFill>
                <a:highlight>
                  <a:srgbClr val="FFFFFF"/>
                </a:highlight>
              </a:rPr>
              <a:t>V-</a:t>
            </a:r>
            <a:r>
              <a:rPr lang="en-US" altLang="zh-CN" sz="1800" b="0" dirty="0" err="1">
                <a:solidFill>
                  <a:srgbClr val="008000"/>
                </a:solidFill>
                <a:highlight>
                  <a:srgbClr val="FFFFFF"/>
                </a:highlight>
              </a:rPr>
              <a:t>V,atten</a:t>
            </a:r>
            <a:r>
              <a:rPr lang="zh-CN" altLang="en-US" sz="1800" b="0" dirty="0">
                <a:solidFill>
                  <a:srgbClr val="008000"/>
                </a:solidFill>
                <a:highlight>
                  <a:srgbClr val="FFFFFF"/>
                </a:highlight>
              </a:rPr>
              <a:t>替换原本</a:t>
            </a:r>
            <a:r>
              <a:rPr lang="en-US" altLang="zh-CN" sz="1800" b="0" dirty="0">
                <a:solidFill>
                  <a:srgbClr val="008000"/>
                </a:solidFill>
                <a:highlight>
                  <a:srgbClr val="FFFFFF"/>
                </a:highlight>
              </a:rPr>
              <a:t>transformer</a:t>
            </a:r>
            <a:r>
              <a:rPr lang="zh-CN" altLang="en-US" sz="1800" b="0" dirty="0">
                <a:solidFill>
                  <a:srgbClr val="008000"/>
                </a:solidFill>
                <a:highlight>
                  <a:srgbClr val="FFFFFF"/>
                </a:highlight>
              </a:rPr>
              <a:t>中的</a:t>
            </a:r>
            <a:r>
              <a:rPr lang="en-US" altLang="zh-CN" sz="1800" b="0" dirty="0" err="1">
                <a:solidFill>
                  <a:srgbClr val="008000"/>
                </a:solidFill>
                <a:highlight>
                  <a:srgbClr val="FFFFFF"/>
                </a:highlight>
              </a:rPr>
              <a:t>atten</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transformer</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resblocks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i</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attn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attn</a:t>
            </a:r>
            <a:endParaRPr lang="zh-CN" altLang="en-US" sz="2800" dirty="0"/>
          </a:p>
        </p:txBody>
      </p:sp>
      <p:sp>
        <p:nvSpPr>
          <p:cNvPr id="4" name="文本占位符 3">
            <a:extLst>
              <a:ext uri="{FF2B5EF4-FFF2-40B4-BE49-F238E27FC236}">
                <a16:creationId xmlns:a16="http://schemas.microsoft.com/office/drawing/2014/main" id="{17BA9A15-B09D-899F-BBC4-C4AB783D865A}"/>
              </a:ext>
            </a:extLst>
          </p:cNvPr>
          <p:cNvSpPr>
            <a:spLocks noGrp="1"/>
          </p:cNvSpPr>
          <p:nvPr>
            <p:ph type="body" sz="half" idx="2"/>
          </p:nvPr>
        </p:nvSpPr>
        <p:spPr>
          <a:xfrm>
            <a:off x="0" y="2057400"/>
            <a:ext cx="3932237" cy="3811588"/>
          </a:xfrm>
        </p:spPr>
        <p:txBody>
          <a:bodyPr/>
          <a:lstStyle/>
          <a:p>
            <a:r>
              <a:rPr lang="en-US" altLang="zh-CN" dirty="0">
                <a:highlight>
                  <a:srgbClr val="FFFF00"/>
                </a:highlight>
              </a:rPr>
              <a:t>1.DPAM</a:t>
            </a:r>
          </a:p>
          <a:p>
            <a:r>
              <a:rPr lang="en-US" altLang="zh-CN" dirty="0"/>
              <a:t>2.</a:t>
            </a:r>
            <a:r>
              <a:rPr lang="en-US" altLang="zh-CN" sz="1600" dirty="0"/>
              <a:t> object-agnostic text prompts </a:t>
            </a:r>
          </a:p>
          <a:p>
            <a:r>
              <a:rPr lang="en-US" altLang="zh-CN" dirty="0"/>
              <a:t>3.</a:t>
            </a:r>
            <a:r>
              <a:rPr lang="en-US" altLang="zh-CN" sz="1600" dirty="0"/>
              <a:t> learnable tokens in text encoders</a:t>
            </a:r>
            <a:endParaRPr lang="zh-CN" altLang="en-US" dirty="0"/>
          </a:p>
        </p:txBody>
      </p:sp>
    </p:spTree>
    <p:extLst>
      <p:ext uri="{BB962C8B-B14F-4D97-AF65-F5344CB8AC3E}">
        <p14:creationId xmlns:p14="http://schemas.microsoft.com/office/powerpoint/2010/main" val="256287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65027-7BDE-F03D-169E-0E52CDDA3326}"/>
              </a:ext>
            </a:extLst>
          </p:cNvPr>
          <p:cNvSpPr>
            <a:spLocks noGrp="1"/>
          </p:cNvSpPr>
          <p:nvPr>
            <p:ph type="title"/>
          </p:nvPr>
        </p:nvSpPr>
        <p:spPr>
          <a:xfrm>
            <a:off x="-1" y="457200"/>
            <a:ext cx="3163331" cy="1600200"/>
          </a:xfrm>
        </p:spPr>
        <p:txBody>
          <a:bodyPr/>
          <a:lstStyle/>
          <a:p>
            <a:r>
              <a:rPr lang="zh-CN" altLang="en-US" dirty="0"/>
              <a:t>代码</a:t>
            </a:r>
          </a:p>
        </p:txBody>
      </p:sp>
      <p:sp>
        <p:nvSpPr>
          <p:cNvPr id="3" name="内容占位符 2">
            <a:extLst>
              <a:ext uri="{FF2B5EF4-FFF2-40B4-BE49-F238E27FC236}">
                <a16:creationId xmlns:a16="http://schemas.microsoft.com/office/drawing/2014/main" id="{632E8EBC-FE3B-ED98-0E39-6A5C4AD5E48F}"/>
              </a:ext>
            </a:extLst>
          </p:cNvPr>
          <p:cNvSpPr>
            <a:spLocks noGrp="1"/>
          </p:cNvSpPr>
          <p:nvPr>
            <p:ph idx="1"/>
          </p:nvPr>
        </p:nvSpPr>
        <p:spPr>
          <a:xfrm>
            <a:off x="3323968" y="1"/>
            <a:ext cx="8868032" cy="6858000"/>
          </a:xfrm>
        </p:spPr>
        <p:txBody>
          <a:bodyPr>
            <a:normAutofit fontScale="85000" lnSpcReduction="10000"/>
          </a:bodyPr>
          <a:lstStyle/>
          <a:p>
            <a:r>
              <a:rPr lang="en-US" altLang="zh-CN" sz="1800" dirty="0">
                <a:solidFill>
                  <a:srgbClr val="008000"/>
                </a:solidFill>
                <a:highlight>
                  <a:srgbClr val="FFFFFF"/>
                </a:highlight>
              </a:rPr>
              <a:t>#</a:t>
            </a:r>
            <a:r>
              <a:rPr lang="zh-CN" altLang="en-US" sz="1800" dirty="0">
                <a:solidFill>
                  <a:srgbClr val="008000"/>
                </a:solidFill>
                <a:highlight>
                  <a:srgbClr val="FFFFFF"/>
                </a:highlight>
              </a:rPr>
              <a:t> （</a:t>
            </a:r>
            <a:r>
              <a:rPr lang="en-US" altLang="zh-CN" sz="1800" dirty="0" err="1">
                <a:solidFill>
                  <a:srgbClr val="008000"/>
                </a:solidFill>
                <a:highlight>
                  <a:srgbClr val="FFFFFF"/>
                </a:highlight>
              </a:rPr>
              <a:t>prompt_ensemble.py:AnomalyCLIP_PromptLearner</a:t>
            </a:r>
            <a:r>
              <a:rPr lang="en-US" altLang="zh-CN" sz="1800" dirty="0">
                <a:solidFill>
                  <a:srgbClr val="008000"/>
                </a:solidFill>
                <a:highlight>
                  <a:srgbClr val="FFFFFF"/>
                </a:highlight>
              </a:rPr>
              <a:t>: __</a:t>
            </a:r>
            <a:r>
              <a:rPr lang="en-US" altLang="zh-CN" sz="1800" dirty="0" err="1">
                <a:solidFill>
                  <a:srgbClr val="008000"/>
                </a:solidFill>
                <a:highlight>
                  <a:srgbClr val="FFFFFF"/>
                </a:highlight>
              </a:rPr>
              <a:t>init</a:t>
            </a:r>
            <a:r>
              <a:rPr lang="en-US" altLang="zh-CN" sz="1800" dirty="0">
                <a:solidFill>
                  <a:srgbClr val="008000"/>
                </a:solidFill>
                <a:highlight>
                  <a:srgbClr val="FFFFFF"/>
                </a:highlight>
              </a:rPr>
              <a:t>__</a:t>
            </a:r>
            <a:r>
              <a:rPr lang="zh-CN" altLang="en-US" sz="1800" dirty="0">
                <a:solidFill>
                  <a:srgbClr val="008000"/>
                </a:solidFill>
                <a:highlight>
                  <a:srgbClr val="FFFFFF"/>
                </a:highlight>
              </a:rPr>
              <a:t>）</a:t>
            </a:r>
            <a:endParaRPr lang="en-US" altLang="zh-CN" sz="1800" dirty="0">
              <a:solidFill>
                <a:srgbClr val="008000"/>
              </a:solidFill>
              <a:highlight>
                <a:srgbClr val="FFFFFF"/>
              </a:highlight>
            </a:endParaRPr>
          </a:p>
          <a:p>
            <a:r>
              <a:rPr lang="en-US" altLang="zh-CN" sz="1800" dirty="0">
                <a:solidFill>
                  <a:srgbClr val="008000"/>
                </a:solidFill>
                <a:highlight>
                  <a:srgbClr val="FFFFFF"/>
                </a:highlight>
              </a:rPr>
              <a:t># </a:t>
            </a:r>
            <a:r>
              <a:rPr lang="zh-CN" altLang="en-US" sz="1800" dirty="0">
                <a:solidFill>
                  <a:srgbClr val="008000"/>
                </a:solidFill>
                <a:highlight>
                  <a:srgbClr val="FFFFFF"/>
                </a:highlight>
              </a:rPr>
              <a:t>重点</a:t>
            </a:r>
            <a:r>
              <a:rPr lang="en-US" altLang="zh-CN" sz="1800" dirty="0">
                <a:solidFill>
                  <a:srgbClr val="008000"/>
                </a:solidFill>
                <a:highlight>
                  <a:srgbClr val="FFFFFF"/>
                </a:highlight>
              </a:rPr>
              <a:t>1</a:t>
            </a:r>
            <a:r>
              <a:rPr lang="zh-CN" altLang="en-US" sz="1800" dirty="0">
                <a:solidFill>
                  <a:srgbClr val="008000"/>
                </a:solidFill>
                <a:highlight>
                  <a:srgbClr val="FFFFFF"/>
                </a:highlight>
              </a:rPr>
              <a:t>：生成可学习的上下文嵌入 和 文本前缀</a:t>
            </a:r>
            <a:endParaRPr lang="en-US" altLang="zh-CN" sz="1800" dirty="0">
              <a:solidFill>
                <a:srgbClr val="008000"/>
              </a:solidFill>
              <a:highlight>
                <a:srgbClr val="FFFFFF"/>
              </a:highlight>
            </a:endParaRPr>
          </a:p>
          <a:p>
            <a:r>
              <a:rPr lang="en-US" altLang="zh-CN" sz="1800" dirty="0">
                <a:solidFill>
                  <a:srgbClr val="008000"/>
                </a:solidFill>
                <a:highlight>
                  <a:srgbClr val="FFFFFF"/>
                </a:highlight>
              </a:rPr>
              <a:t># </a:t>
            </a:r>
            <a:r>
              <a:rPr lang="zh-CN" altLang="en-US" sz="1800" dirty="0">
                <a:solidFill>
                  <a:srgbClr val="008000"/>
                </a:solidFill>
                <a:highlight>
                  <a:srgbClr val="FFFFFF"/>
                </a:highlight>
              </a:rPr>
              <a:t>主要生成 初始化文本</a:t>
            </a:r>
            <a:r>
              <a:rPr lang="en-US" altLang="zh-CN" sz="1800" dirty="0">
                <a:solidFill>
                  <a:srgbClr val="008000"/>
                </a:solidFill>
                <a:highlight>
                  <a:srgbClr val="FFFFFF"/>
                </a:highlight>
              </a:rPr>
              <a:t>/</a:t>
            </a:r>
            <a:r>
              <a:rPr lang="zh-CN" altLang="en-US" sz="1800" dirty="0">
                <a:solidFill>
                  <a:srgbClr val="008000"/>
                </a:solidFill>
                <a:highlight>
                  <a:srgbClr val="FFFFFF"/>
                </a:highlight>
              </a:rPr>
              <a:t>随机文本 的</a:t>
            </a:r>
            <a:r>
              <a:rPr lang="en-US" altLang="zh-CN" sz="1800" dirty="0" err="1">
                <a:solidFill>
                  <a:srgbClr val="008000"/>
                </a:solidFill>
                <a:highlight>
                  <a:srgbClr val="FFFFFF"/>
                </a:highlight>
              </a:rPr>
              <a:t>embeding</a:t>
            </a:r>
            <a:r>
              <a:rPr lang="zh-CN" altLang="en-US" sz="1800" dirty="0">
                <a:solidFill>
                  <a:srgbClr val="008000"/>
                </a:solidFill>
                <a:highlight>
                  <a:srgbClr val="FFFFFF"/>
                </a:highlight>
              </a:rPr>
              <a:t> 和 提示文本前缀（随机文本用</a:t>
            </a:r>
            <a:r>
              <a:rPr lang="en-US" altLang="zh-CN" sz="1800" dirty="0">
                <a:solidFill>
                  <a:srgbClr val="008000"/>
                </a:solidFill>
                <a:highlight>
                  <a:srgbClr val="FFFFFF"/>
                </a:highlight>
              </a:rPr>
              <a:t>XXX</a:t>
            </a:r>
            <a:r>
              <a:rPr lang="zh-CN" altLang="en-US" sz="1800" dirty="0">
                <a:solidFill>
                  <a:srgbClr val="008000"/>
                </a:solidFill>
                <a:highlight>
                  <a:srgbClr val="FFFFFF"/>
                </a:highlight>
              </a:rPr>
              <a:t>表示）</a:t>
            </a:r>
            <a:endParaRPr lang="zh-CN" altLang="en-US" sz="1800" dirty="0">
              <a:solidFill>
                <a:srgbClr val="000000"/>
              </a:solidFill>
              <a:highlight>
                <a:srgbClr val="FFFFFF"/>
              </a:highlight>
            </a:endParaRPr>
          </a:p>
          <a:p>
            <a:r>
              <a:rPr lang="en-US" altLang="zh-CN" sz="1800" b="1" dirty="0">
                <a:solidFill>
                  <a:srgbClr val="0000FF"/>
                </a:solidFill>
                <a:highlight>
                  <a:srgbClr val="FFFFFF"/>
                </a:highlight>
              </a:rPr>
              <a:t>if</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ctx_init_pos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808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FF"/>
                </a:solidFill>
                <a:highlight>
                  <a:srgbClr val="FFFFFF"/>
                </a:highlight>
              </a:rPr>
              <a:t>and</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ctx_init_neg</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808080"/>
                </a:solidFill>
                <a:highlight>
                  <a:srgbClr val="FFFFFF"/>
                </a:highlight>
              </a:rPr>
              <a:t>""</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token_pos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tokenize</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ctx_init_pos</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token_neg</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tokenize</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ctx_init_neg</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emb_pos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clip_model</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token_embedding</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token_pos</a:t>
            </a:r>
            <a:r>
              <a:rPr lang="en-US" altLang="zh-CN" sz="1800" b="1" dirty="0">
                <a:solidFill>
                  <a:srgbClr val="000080"/>
                </a:solidFill>
                <a:highlight>
                  <a:srgbClr val="FFFFFF"/>
                </a:highlight>
              </a:rPr>
              <a:t>).</a:t>
            </a:r>
            <a:r>
              <a:rPr lang="en-US" altLang="zh-CN" sz="1800" b="1" dirty="0">
                <a:solidFill>
                  <a:srgbClr val="880088"/>
                </a:solidFill>
                <a:highlight>
                  <a:srgbClr val="FFFFFF"/>
                </a:highlight>
              </a:rPr>
              <a:t>type</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dtype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[1, </a:t>
            </a:r>
            <a:r>
              <a:rPr lang="en-US" altLang="zh-CN" sz="1800" b="0" dirty="0" err="1">
                <a:solidFill>
                  <a:srgbClr val="008000"/>
                </a:solidFill>
                <a:highlight>
                  <a:srgbClr val="FFFFFF"/>
                </a:highlight>
              </a:rPr>
              <a:t>Lp</a:t>
            </a:r>
            <a:r>
              <a:rPr lang="en-US" altLang="zh-CN" sz="1800" b="0" dirty="0">
                <a:solidFill>
                  <a:srgbClr val="008000"/>
                </a:solidFill>
                <a:highlight>
                  <a:srgbClr val="FFFFFF"/>
                </a:highlight>
              </a:rPr>
              <a:t>, </a:t>
            </a:r>
            <a:r>
              <a:rPr lang="en-US" altLang="zh-CN" sz="1800" b="0" dirty="0" err="1">
                <a:solidFill>
                  <a:srgbClr val="008000"/>
                </a:solidFill>
                <a:highlight>
                  <a:srgbClr val="FFFFFF"/>
                </a:highlight>
              </a:rPr>
              <a:t>ctx_dim</a:t>
            </a:r>
            <a:r>
              <a:rPr lang="en-US" altLang="zh-CN" sz="1800" b="0" dirty="0">
                <a:solidFill>
                  <a:srgbClr val="00800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emb_neg</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clip_model</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token_embedding</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token_neg</a:t>
            </a:r>
            <a:r>
              <a:rPr lang="en-US" altLang="zh-CN" sz="1800" b="1" dirty="0">
                <a:solidFill>
                  <a:srgbClr val="000080"/>
                </a:solidFill>
                <a:highlight>
                  <a:srgbClr val="FFFFFF"/>
                </a:highlight>
              </a:rPr>
              <a:t>).</a:t>
            </a:r>
            <a:r>
              <a:rPr lang="en-US" altLang="zh-CN" sz="1800" b="1" dirty="0">
                <a:solidFill>
                  <a:srgbClr val="880088"/>
                </a:solidFill>
                <a:highlight>
                  <a:srgbClr val="FFFFFF"/>
                </a:highlight>
              </a:rPr>
              <a:t>type</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dtype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[1, Ln, </a:t>
            </a:r>
            <a:r>
              <a:rPr lang="en-US" altLang="zh-CN" sz="1800" b="0" dirty="0" err="1">
                <a:solidFill>
                  <a:srgbClr val="008000"/>
                </a:solidFill>
                <a:highlight>
                  <a:srgbClr val="FFFFFF"/>
                </a:highlight>
              </a:rPr>
              <a:t>ctx_dim</a:t>
            </a:r>
            <a:r>
              <a:rPr lang="en-US" altLang="zh-CN" sz="1800" b="0" dirty="0">
                <a:solidFill>
                  <a:srgbClr val="008000"/>
                </a:solidFill>
                <a:highlight>
                  <a:srgbClr val="FFFFFF"/>
                </a:highlight>
              </a:rPr>
              <a:t>]</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下面这个</a:t>
            </a:r>
            <a:r>
              <a:rPr lang="en-US" altLang="zh-CN" sz="1800" b="0" dirty="0">
                <a:solidFill>
                  <a:srgbClr val="008000"/>
                </a:solidFill>
                <a:highlight>
                  <a:srgbClr val="FFFFFF"/>
                </a:highlight>
              </a:rPr>
              <a:t>4</a:t>
            </a:r>
            <a:r>
              <a:rPr lang="zh-CN" altLang="en-US" sz="1800" b="0" dirty="0">
                <a:solidFill>
                  <a:srgbClr val="008000"/>
                </a:solidFill>
                <a:highlight>
                  <a:srgbClr val="FFFFFF"/>
                </a:highlight>
              </a:rPr>
              <a:t>个即目标变量</a:t>
            </a:r>
            <a:endParaRPr lang="zh-CN" altLang="en-US" sz="1800" b="0" dirty="0">
              <a:solidFill>
                <a:srgbClr val="000000"/>
              </a:solidFill>
              <a:highlight>
                <a:srgbClr val="FFFFFF"/>
              </a:highlight>
            </a:endParaRPr>
          </a:p>
          <a:p>
            <a:r>
              <a:rPr lang="pt-BR" altLang="zh-CN" sz="1800" b="0" dirty="0">
                <a:solidFill>
                  <a:srgbClr val="000000"/>
                </a:solidFill>
                <a:highlight>
                  <a:srgbClr val="FFFFFF"/>
                </a:highlight>
              </a:rPr>
              <a:t>    ctx_emb_pos </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emb_pos</a:t>
            </a:r>
            <a:r>
              <a:rPr lang="pt-BR" altLang="zh-CN" sz="1800" b="1" dirty="0">
                <a:solidFill>
                  <a:srgbClr val="000080"/>
                </a:solidFill>
                <a:highlight>
                  <a:srgbClr val="FFFFFF"/>
                </a:highlight>
              </a:rPr>
              <a:t>[</a:t>
            </a:r>
            <a:r>
              <a:rPr lang="pt-BR" altLang="zh-CN" sz="1800" b="0" dirty="0">
                <a:solidFill>
                  <a:srgbClr val="FF0000"/>
                </a:solidFill>
                <a:highlight>
                  <a:srgbClr val="FFFFFF"/>
                </a:highlight>
              </a:rPr>
              <a:t>0</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a:t>
            </a:r>
            <a:r>
              <a:rPr lang="pt-BR" altLang="zh-CN" sz="1800" b="0" dirty="0">
                <a:solidFill>
                  <a:srgbClr val="FF0000"/>
                </a:solidFill>
                <a:highlight>
                  <a:srgbClr val="FFFFFF"/>
                </a:highlight>
              </a:rPr>
              <a:t>1</a:t>
            </a:r>
            <a:r>
              <a:rPr lang="pt-BR" altLang="zh-CN" sz="1800" b="1" dirty="0">
                <a:solidFill>
                  <a:srgbClr val="000080"/>
                </a:solidFill>
                <a:highlight>
                  <a:srgbClr val="FFFFFF"/>
                </a:highlight>
              </a:rPr>
              <a:t>:</a:t>
            </a:r>
            <a:r>
              <a:rPr lang="pt-BR" altLang="zh-CN" sz="1800" b="0" dirty="0">
                <a:solidFill>
                  <a:srgbClr val="FF0000"/>
                </a:solidFill>
                <a:highlight>
                  <a:srgbClr val="FFFFFF"/>
                </a:highlight>
              </a:rPr>
              <a:t>1</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n_ctx_pos</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a:t>
            </a:r>
            <a:r>
              <a:rPr lang="pt-BR" altLang="zh-CN" sz="1800" b="0" dirty="0">
                <a:solidFill>
                  <a:srgbClr val="008000"/>
                </a:solidFill>
                <a:highlight>
                  <a:srgbClr val="FFFFFF"/>
                </a:highlight>
              </a:rPr>
              <a:t># </a:t>
            </a:r>
            <a:r>
              <a:rPr lang="zh-CN" altLang="pt-BR" sz="1800" b="0" dirty="0">
                <a:solidFill>
                  <a:srgbClr val="008000"/>
                </a:solidFill>
                <a:highlight>
                  <a:srgbClr val="FFFFFF"/>
                </a:highlight>
              </a:rPr>
              <a:t>去掉</a:t>
            </a:r>
            <a:r>
              <a:rPr lang="pt-BR" altLang="zh-CN" sz="1800" b="0" dirty="0">
                <a:solidFill>
                  <a:srgbClr val="008000"/>
                </a:solidFill>
                <a:highlight>
                  <a:srgbClr val="FFFFFF"/>
                </a:highlight>
              </a:rPr>
              <a:t>SOS/EOS</a:t>
            </a:r>
            <a:endParaRPr lang="pt-BR"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ctx_emb_neg</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emb_neg</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0</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n_ctx_neg</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fr-FR" altLang="zh-CN" sz="1800" b="0" dirty="0">
                <a:solidFill>
                  <a:srgbClr val="000000"/>
                </a:solidFill>
                <a:highlight>
                  <a:srgbClr val="FFFFFF"/>
                </a:highlight>
              </a:rPr>
              <a:t>    prompt_prefix_pos </a:t>
            </a:r>
            <a:r>
              <a:rPr lang="fr-FR" altLang="zh-CN" sz="1800" b="1" dirty="0">
                <a:solidFill>
                  <a:srgbClr val="000080"/>
                </a:solidFill>
                <a:highlight>
                  <a:srgbClr val="FFFFFF"/>
                </a:highlight>
              </a:rPr>
              <a:t>=</a:t>
            </a:r>
            <a:r>
              <a:rPr lang="fr-FR" altLang="zh-CN" sz="1800" b="0" dirty="0">
                <a:solidFill>
                  <a:srgbClr val="000000"/>
                </a:solidFill>
                <a:highlight>
                  <a:srgbClr val="FFFFFF"/>
                </a:highlight>
              </a:rPr>
              <a:t> ctx_init_pos</a:t>
            </a: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prompt_prefix_neg</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ctx_init_neg</a:t>
            </a:r>
            <a:endParaRPr lang="en-US" altLang="zh-CN" sz="1800" b="0" dirty="0">
              <a:solidFill>
                <a:srgbClr val="000000"/>
              </a:solidFill>
              <a:highlight>
                <a:srgbClr val="FFFFFF"/>
              </a:highlight>
            </a:endParaRPr>
          </a:p>
          <a:p>
            <a:r>
              <a:rPr lang="en-US" altLang="zh-CN" sz="1800" b="1" dirty="0">
                <a:solidFill>
                  <a:srgbClr val="0000FF"/>
                </a:solidFill>
                <a:highlight>
                  <a:srgbClr val="FFFFFF"/>
                </a:highlight>
              </a:rPr>
              <a:t>else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随机初始化（类无关）</a:t>
            </a:r>
            <a:endParaRPr lang="zh-CN" altLang="en-US" sz="1800" b="0" dirty="0">
              <a:solidFill>
                <a:srgbClr val="000000"/>
              </a:solidFill>
              <a:highlight>
                <a:srgbClr val="FFFFFF"/>
              </a:highlight>
            </a:endParaRPr>
          </a:p>
          <a:p>
            <a:r>
              <a:rPr lang="pt-BR" altLang="zh-CN" sz="1800" b="0" dirty="0">
                <a:solidFill>
                  <a:srgbClr val="000000"/>
                </a:solidFill>
                <a:highlight>
                  <a:srgbClr val="FFFFFF"/>
                </a:highlight>
              </a:rPr>
              <a:t>    ctx_emb_pos </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empty</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n_cls</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normal_num</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n_ctx_pos</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ctx_dim</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dtype</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normal_</a:t>
            </a:r>
            <a:r>
              <a:rPr lang="pt-BR" altLang="zh-CN" sz="1800" b="1" dirty="0">
                <a:solidFill>
                  <a:srgbClr val="000080"/>
                </a:solidFill>
                <a:highlight>
                  <a:srgbClr val="FFFFFF"/>
                </a:highlight>
              </a:rPr>
              <a:t>(</a:t>
            </a:r>
            <a:r>
              <a:rPr lang="pt-BR" altLang="zh-CN" sz="1800" b="0" dirty="0">
                <a:solidFill>
                  <a:srgbClr val="FF0000"/>
                </a:solidFill>
                <a:highlight>
                  <a:srgbClr val="FFFFFF"/>
                </a:highlight>
              </a:rPr>
              <a:t>0</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a:t>
            </a:r>
            <a:r>
              <a:rPr lang="pt-BR" altLang="zh-CN" sz="1800" b="0" dirty="0">
                <a:solidFill>
                  <a:srgbClr val="FF0000"/>
                </a:solidFill>
                <a:highlight>
                  <a:srgbClr val="FFFFFF"/>
                </a:highlight>
              </a:rPr>
              <a:t>0.02</a:t>
            </a:r>
            <a:r>
              <a:rPr lang="pt-BR" altLang="zh-CN" sz="1800" b="1" dirty="0">
                <a:solidFill>
                  <a:srgbClr val="000080"/>
                </a:solidFill>
                <a:highlight>
                  <a:srgbClr val="FFFFFF"/>
                </a:highlight>
              </a:rPr>
              <a:t>)</a:t>
            </a:r>
            <a:endParaRPr lang="pt-BR"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ctx_emb_neg</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empty</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n_cls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anormaly_num</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n_ctx_neg</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ctx_dim</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dtype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normal_</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0</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FF0000"/>
                </a:solidFill>
                <a:highlight>
                  <a:srgbClr val="FFFFFF"/>
                </a:highlight>
              </a:rPr>
              <a:t>0.02</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fr-FR" altLang="zh-CN" sz="1800" b="0" dirty="0">
                <a:solidFill>
                  <a:srgbClr val="000000"/>
                </a:solidFill>
                <a:highlight>
                  <a:srgbClr val="FFFFFF"/>
                </a:highlight>
              </a:rPr>
              <a:t>    prompt_prefix_pos </a:t>
            </a:r>
            <a:r>
              <a:rPr lang="fr-FR" altLang="zh-CN" sz="1800" b="1" dirty="0">
                <a:solidFill>
                  <a:srgbClr val="000080"/>
                </a:solidFill>
                <a:highlight>
                  <a:srgbClr val="FFFFFF"/>
                </a:highlight>
              </a:rPr>
              <a:t>=</a:t>
            </a:r>
            <a:r>
              <a:rPr lang="fr-FR" altLang="zh-CN" sz="1800" b="0" dirty="0">
                <a:solidFill>
                  <a:srgbClr val="000000"/>
                </a:solidFill>
                <a:highlight>
                  <a:srgbClr val="FFFFFF"/>
                </a:highlight>
              </a:rPr>
              <a:t> join</a:t>
            </a:r>
            <a:r>
              <a:rPr lang="fr-FR" altLang="zh-CN" sz="1800" b="1" dirty="0">
                <a:solidFill>
                  <a:srgbClr val="000080"/>
                </a:solidFill>
                <a:highlight>
                  <a:srgbClr val="FFFFFF"/>
                </a:highlight>
              </a:rPr>
              <a:t>([</a:t>
            </a:r>
            <a:r>
              <a:rPr lang="fr-FR" altLang="zh-CN" sz="1800" b="0" dirty="0">
                <a:solidFill>
                  <a:srgbClr val="808080"/>
                </a:solidFill>
                <a:highlight>
                  <a:srgbClr val="FFFFFF"/>
                </a:highlight>
              </a:rPr>
              <a:t>"X"</a:t>
            </a:r>
            <a:r>
              <a:rPr lang="fr-FR" altLang="zh-CN" sz="1800" b="1" dirty="0">
                <a:solidFill>
                  <a:srgbClr val="000080"/>
                </a:solidFill>
                <a:highlight>
                  <a:srgbClr val="FFFFFF"/>
                </a:highlight>
              </a:rPr>
              <a:t>]*</a:t>
            </a:r>
            <a:r>
              <a:rPr lang="fr-FR" altLang="zh-CN" sz="1800" b="0" dirty="0">
                <a:solidFill>
                  <a:srgbClr val="000000"/>
                </a:solidFill>
                <a:highlight>
                  <a:srgbClr val="FFFFFF"/>
                </a:highlight>
              </a:rPr>
              <a:t>n_ctx_pos</a:t>
            </a:r>
            <a:r>
              <a:rPr lang="fr-FR" altLang="zh-CN" sz="1800" b="1" dirty="0">
                <a:solidFill>
                  <a:srgbClr val="000080"/>
                </a:solidFill>
                <a:highlight>
                  <a:srgbClr val="FFFFFF"/>
                </a:highlight>
              </a:rPr>
              <a:t>,</a:t>
            </a:r>
            <a:r>
              <a:rPr lang="fr-FR" altLang="zh-CN" sz="1800" b="0" dirty="0">
                <a:solidFill>
                  <a:srgbClr val="000000"/>
                </a:solidFill>
                <a:highlight>
                  <a:srgbClr val="FFFFFF"/>
                </a:highlight>
              </a:rPr>
              <a:t> </a:t>
            </a:r>
            <a:r>
              <a:rPr lang="fr-FR" altLang="zh-CN" sz="1800" b="0" dirty="0">
                <a:solidFill>
                  <a:srgbClr val="808080"/>
                </a:solidFill>
                <a:highlight>
                  <a:srgbClr val="FFFFFF"/>
                </a:highlight>
              </a:rPr>
              <a:t>" "</a:t>
            </a:r>
            <a:r>
              <a:rPr lang="fr-FR" altLang="zh-CN" sz="1800" b="1" dirty="0">
                <a:solidFill>
                  <a:srgbClr val="000080"/>
                </a:solidFill>
                <a:highlight>
                  <a:srgbClr val="FFFFFF"/>
                </a:highlight>
              </a:rPr>
              <a:t>)</a:t>
            </a:r>
            <a:endParaRPr lang="fr-FR"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prompt_prefix_neg</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join</a:t>
            </a:r>
            <a:r>
              <a:rPr lang="en-US" altLang="zh-CN" sz="1800" b="1" dirty="0">
                <a:solidFill>
                  <a:srgbClr val="000080"/>
                </a:solidFill>
                <a:highlight>
                  <a:srgbClr val="FFFFFF"/>
                </a:highlight>
              </a:rPr>
              <a:t>([</a:t>
            </a:r>
            <a:r>
              <a:rPr lang="en-US" altLang="zh-CN" sz="1800" b="0" dirty="0">
                <a:solidFill>
                  <a:srgbClr val="808080"/>
                </a:solidFill>
                <a:highlight>
                  <a:srgbClr val="FFFFFF"/>
                </a:highlight>
              </a:rPr>
              <a:t>"X"</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n_ctx_neg</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808080"/>
                </a:solidFill>
                <a:highlight>
                  <a:srgbClr val="FFFFFF"/>
                </a:highlight>
              </a:rPr>
              <a:t>" "</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8000"/>
                </a:solidFill>
                <a:highlight>
                  <a:srgbClr val="FFFFFF"/>
                </a:highlight>
              </a:rPr>
              <a:t># </a:t>
            </a:r>
            <a:r>
              <a:rPr lang="zh-CN" altLang="en-US" sz="1800" b="0" dirty="0">
                <a:solidFill>
                  <a:srgbClr val="008000"/>
                </a:solidFill>
                <a:highlight>
                  <a:srgbClr val="FFFFFF"/>
                </a:highlight>
              </a:rPr>
              <a:t>注册为可学习参数</a:t>
            </a:r>
            <a:endParaRPr lang="zh-CN" altLang="en-US" sz="1800" b="0" dirty="0">
              <a:solidFill>
                <a:srgbClr val="000000"/>
              </a:solidFill>
              <a:highlight>
                <a:srgbClr val="FFFFFF"/>
              </a:highlight>
            </a:endParaRPr>
          </a:p>
          <a:p>
            <a:r>
              <a:rPr lang="pt-BR" altLang="zh-CN" sz="1800" b="0" dirty="0">
                <a:solidFill>
                  <a:srgbClr val="000000"/>
                </a:solidFill>
                <a:highlight>
                  <a:srgbClr val="FFFFFF"/>
                </a:highlight>
              </a:rPr>
              <a:t>self</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ctx_emb_pos </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Parameter</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ctx_emb_pos</a:t>
            </a:r>
            <a:r>
              <a:rPr lang="pt-BR" altLang="zh-CN" sz="1800" b="1" dirty="0">
                <a:solidFill>
                  <a:srgbClr val="000080"/>
                </a:solidFill>
                <a:highlight>
                  <a:srgbClr val="FFFFFF"/>
                </a:highlight>
              </a:rPr>
              <a:t>)</a:t>
            </a:r>
            <a:endParaRPr lang="pt-BR" altLang="zh-CN" sz="1800" b="0" dirty="0">
              <a:solidFill>
                <a:srgbClr val="000000"/>
              </a:solidFill>
              <a:highlight>
                <a:srgbClr val="FFFFFF"/>
              </a:highlight>
            </a:endParaRPr>
          </a:p>
          <a:p>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ctx_emb_neg</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Parameter</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ctx_emb_neg</a:t>
            </a:r>
            <a:r>
              <a:rPr lang="en-US" altLang="zh-CN" sz="1800" b="1" dirty="0">
                <a:solidFill>
                  <a:srgbClr val="000080"/>
                </a:solidFill>
                <a:highlight>
                  <a:srgbClr val="FFFFFF"/>
                </a:highlight>
              </a:rPr>
              <a:t>)</a:t>
            </a:r>
            <a:endParaRPr lang="zh-CN" altLang="en-US" sz="2800" dirty="0"/>
          </a:p>
        </p:txBody>
      </p:sp>
      <p:sp>
        <p:nvSpPr>
          <p:cNvPr id="4" name="文本占位符 3">
            <a:extLst>
              <a:ext uri="{FF2B5EF4-FFF2-40B4-BE49-F238E27FC236}">
                <a16:creationId xmlns:a16="http://schemas.microsoft.com/office/drawing/2014/main" id="{17BA9A15-B09D-899F-BBC4-C4AB783D865A}"/>
              </a:ext>
            </a:extLst>
          </p:cNvPr>
          <p:cNvSpPr>
            <a:spLocks noGrp="1"/>
          </p:cNvSpPr>
          <p:nvPr>
            <p:ph type="body" sz="half" idx="2"/>
          </p:nvPr>
        </p:nvSpPr>
        <p:spPr>
          <a:xfrm>
            <a:off x="1" y="2057400"/>
            <a:ext cx="3323968" cy="3811588"/>
          </a:xfrm>
        </p:spPr>
        <p:txBody>
          <a:bodyPr/>
          <a:lstStyle/>
          <a:p>
            <a:r>
              <a:rPr lang="en-US" altLang="zh-CN" dirty="0"/>
              <a:t>1.DPAM</a:t>
            </a:r>
          </a:p>
          <a:p>
            <a:r>
              <a:rPr lang="en-US" altLang="zh-CN" dirty="0">
                <a:highlight>
                  <a:srgbClr val="FFFF00"/>
                </a:highlight>
              </a:rPr>
              <a:t>2.</a:t>
            </a:r>
            <a:r>
              <a:rPr lang="en-US" altLang="zh-CN" sz="1600" dirty="0">
                <a:highlight>
                  <a:srgbClr val="FFFF00"/>
                </a:highlight>
              </a:rPr>
              <a:t> object-agnostic text prompts </a:t>
            </a:r>
          </a:p>
          <a:p>
            <a:r>
              <a:rPr lang="en-US" altLang="zh-CN" dirty="0"/>
              <a:t>3.</a:t>
            </a:r>
            <a:r>
              <a:rPr lang="en-US" altLang="zh-CN" sz="1600" dirty="0"/>
              <a:t> learnable tokens in text encoders</a:t>
            </a:r>
            <a:endParaRPr lang="zh-CN" altLang="en-US" dirty="0"/>
          </a:p>
        </p:txBody>
      </p:sp>
    </p:spTree>
    <p:extLst>
      <p:ext uri="{BB962C8B-B14F-4D97-AF65-F5344CB8AC3E}">
        <p14:creationId xmlns:p14="http://schemas.microsoft.com/office/powerpoint/2010/main" val="2674583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65027-7BDE-F03D-169E-0E52CDDA3326}"/>
              </a:ext>
            </a:extLst>
          </p:cNvPr>
          <p:cNvSpPr>
            <a:spLocks noGrp="1"/>
          </p:cNvSpPr>
          <p:nvPr>
            <p:ph type="title"/>
          </p:nvPr>
        </p:nvSpPr>
        <p:spPr>
          <a:xfrm>
            <a:off x="-1" y="457200"/>
            <a:ext cx="3163331" cy="1600200"/>
          </a:xfrm>
        </p:spPr>
        <p:txBody>
          <a:bodyPr/>
          <a:lstStyle/>
          <a:p>
            <a:r>
              <a:rPr lang="zh-CN" altLang="en-US" dirty="0"/>
              <a:t>代码</a:t>
            </a:r>
          </a:p>
        </p:txBody>
      </p:sp>
      <p:sp>
        <p:nvSpPr>
          <p:cNvPr id="3" name="内容占位符 2">
            <a:extLst>
              <a:ext uri="{FF2B5EF4-FFF2-40B4-BE49-F238E27FC236}">
                <a16:creationId xmlns:a16="http://schemas.microsoft.com/office/drawing/2014/main" id="{632E8EBC-FE3B-ED98-0E39-6A5C4AD5E48F}"/>
              </a:ext>
            </a:extLst>
          </p:cNvPr>
          <p:cNvSpPr>
            <a:spLocks noGrp="1"/>
          </p:cNvSpPr>
          <p:nvPr>
            <p:ph idx="1"/>
          </p:nvPr>
        </p:nvSpPr>
        <p:spPr>
          <a:xfrm>
            <a:off x="3323968" y="1"/>
            <a:ext cx="8868032" cy="6857999"/>
          </a:xfrm>
        </p:spPr>
        <p:txBody>
          <a:bodyPr>
            <a:normAutofit fontScale="92500" lnSpcReduction="20000"/>
          </a:bodyPr>
          <a:lstStyle/>
          <a:p>
            <a:r>
              <a:rPr lang="en-US" altLang="zh-CN" sz="1600" dirty="0">
                <a:solidFill>
                  <a:srgbClr val="008000"/>
                </a:solidFill>
                <a:highlight>
                  <a:srgbClr val="FFFFFF"/>
                </a:highlight>
              </a:rPr>
              <a:t># </a:t>
            </a:r>
            <a:r>
              <a:rPr lang="zh-CN" altLang="en-US" sz="1600" dirty="0">
                <a:solidFill>
                  <a:srgbClr val="008000"/>
                </a:solidFill>
                <a:highlight>
                  <a:srgbClr val="FFFFFF"/>
                </a:highlight>
              </a:rPr>
              <a:t>重点</a:t>
            </a:r>
            <a:r>
              <a:rPr lang="en-US" altLang="zh-CN" sz="1600" dirty="0">
                <a:solidFill>
                  <a:srgbClr val="008000"/>
                </a:solidFill>
                <a:highlight>
                  <a:srgbClr val="FFFFFF"/>
                </a:highlight>
              </a:rPr>
              <a:t>2</a:t>
            </a:r>
            <a:r>
              <a:rPr lang="zh-CN" altLang="en-US" sz="1600" dirty="0">
                <a:solidFill>
                  <a:srgbClr val="008000"/>
                </a:solidFill>
                <a:highlight>
                  <a:srgbClr val="FFFFFF"/>
                </a:highlight>
              </a:rPr>
              <a:t>：构造正</a:t>
            </a:r>
            <a:r>
              <a:rPr lang="en-US" altLang="zh-CN" sz="1600" dirty="0">
                <a:solidFill>
                  <a:srgbClr val="008000"/>
                </a:solidFill>
                <a:highlight>
                  <a:srgbClr val="FFFFFF"/>
                </a:highlight>
              </a:rPr>
              <a:t>/</a:t>
            </a:r>
            <a:r>
              <a:rPr lang="zh-CN" altLang="en-US" sz="1600" dirty="0">
                <a:solidFill>
                  <a:srgbClr val="008000"/>
                </a:solidFill>
                <a:highlight>
                  <a:srgbClr val="FFFFFF"/>
                </a:highlight>
              </a:rPr>
              <a:t>负提示句 </a:t>
            </a:r>
            <a:r>
              <a:rPr lang="en-US" altLang="zh-CN" sz="1600" dirty="0">
                <a:solidFill>
                  <a:srgbClr val="008000"/>
                </a:solidFill>
                <a:highlight>
                  <a:srgbClr val="FFFFFF"/>
                </a:highlight>
              </a:rPr>
              <a:t>-&gt; tokenize -&gt; </a:t>
            </a:r>
            <a:r>
              <a:rPr lang="zh-CN" altLang="en-US" sz="1600" dirty="0">
                <a:solidFill>
                  <a:srgbClr val="008000"/>
                </a:solidFill>
                <a:highlight>
                  <a:srgbClr val="FFFFFF"/>
                </a:highlight>
              </a:rPr>
              <a:t>取前</a:t>
            </a:r>
            <a:r>
              <a:rPr lang="en-US" altLang="zh-CN" sz="1600" dirty="0">
                <a:solidFill>
                  <a:srgbClr val="008000"/>
                </a:solidFill>
                <a:highlight>
                  <a:srgbClr val="FFFFFF"/>
                </a:highlight>
              </a:rPr>
              <a:t>/</a:t>
            </a:r>
            <a:r>
              <a:rPr lang="zh-CN" altLang="en-US" sz="1600" dirty="0">
                <a:solidFill>
                  <a:srgbClr val="008000"/>
                </a:solidFill>
                <a:highlight>
                  <a:srgbClr val="FFFFFF"/>
                </a:highlight>
              </a:rPr>
              <a:t>后缀 </a:t>
            </a:r>
            <a:r>
              <a:rPr lang="en-US" altLang="zh-CN" sz="1600" dirty="0">
                <a:solidFill>
                  <a:srgbClr val="008000"/>
                </a:solidFill>
                <a:highlight>
                  <a:srgbClr val="FFFFFF"/>
                </a:highlight>
              </a:rPr>
              <a:t>embedding -&gt; </a:t>
            </a:r>
            <a:r>
              <a:rPr lang="zh-CN" altLang="en-US" sz="1600" dirty="0">
                <a:solidFill>
                  <a:srgbClr val="008000"/>
                </a:solidFill>
                <a:highlight>
                  <a:srgbClr val="FFFFFF"/>
                </a:highlight>
              </a:rPr>
              <a:t>保存 </a:t>
            </a:r>
            <a:r>
              <a:rPr lang="en-US" altLang="zh-CN" sz="1600" dirty="0">
                <a:solidFill>
                  <a:srgbClr val="008000"/>
                </a:solidFill>
                <a:highlight>
                  <a:srgbClr val="FFFFFF"/>
                </a:highlight>
              </a:rPr>
              <a:t>token</a:t>
            </a:r>
            <a:endParaRPr lang="en-US" altLang="zh-CN" sz="1600" dirty="0">
              <a:solidFill>
                <a:srgbClr val="000000"/>
              </a:solidFill>
              <a:highlight>
                <a:srgbClr val="FFFFFF"/>
              </a:highlight>
            </a:endParaRPr>
          </a:p>
          <a:p>
            <a:r>
              <a:rPr lang="en-US" altLang="zh-CN" sz="1600" dirty="0" err="1">
                <a:solidFill>
                  <a:srgbClr val="000000"/>
                </a:solidFill>
                <a:highlight>
                  <a:srgbClr val="FFFFFF"/>
                </a:highlight>
              </a:rPr>
              <a:t>classnames</a:t>
            </a:r>
            <a:r>
              <a:rPr lang="en-US" altLang="zh-CN" sz="160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replace</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name</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808080"/>
                </a:solidFill>
                <a:highlight>
                  <a:srgbClr val="FFFFFF"/>
                </a:highlight>
              </a:rPr>
              <a:t>"_"</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80808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FF"/>
                </a:solidFill>
                <a:highlight>
                  <a:srgbClr val="FFFFFF"/>
                </a:highlight>
              </a:rPr>
              <a:t>for</a:t>
            </a:r>
            <a:r>
              <a:rPr lang="en-US" altLang="zh-CN" sz="1600" b="0" dirty="0">
                <a:solidFill>
                  <a:srgbClr val="000000"/>
                </a:solidFill>
                <a:highlight>
                  <a:srgbClr val="FFFFFF"/>
                </a:highlight>
              </a:rPr>
              <a:t> name </a:t>
            </a:r>
            <a:r>
              <a:rPr lang="en-US" altLang="zh-CN" sz="1600" b="1" dirty="0">
                <a:solidFill>
                  <a:srgbClr val="0000FF"/>
                </a:solidFill>
                <a:highlight>
                  <a:srgbClr val="FFFFFF"/>
                </a:highlight>
              </a:rPr>
              <a:t>in</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classnames</a:t>
            </a:r>
            <a:r>
              <a:rPr lang="en-US" altLang="zh-CN" sz="1600" b="1" dirty="0">
                <a:solidFill>
                  <a:srgbClr val="000080"/>
                </a:solidFill>
                <a:highlight>
                  <a:srgbClr val="FFFFFF"/>
                </a:highlight>
              </a:rPr>
              <a:t>]</a:t>
            </a:r>
            <a:endParaRPr lang="en-US" altLang="zh-CN" sz="1600" b="0" dirty="0">
              <a:solidFill>
                <a:srgbClr val="000000"/>
              </a:solidFill>
              <a:highlight>
                <a:srgbClr val="FFFFFF"/>
              </a:highlight>
            </a:endParaRPr>
          </a:p>
          <a:p>
            <a:r>
              <a:rPr lang="en-US" altLang="zh-CN" sz="1600" b="0" dirty="0" err="1">
                <a:solidFill>
                  <a:srgbClr val="000000"/>
                </a:solidFill>
                <a:highlight>
                  <a:srgbClr val="FFFFFF"/>
                </a:highlight>
              </a:rPr>
              <a:t>prompts_pos</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808080"/>
                </a:solidFill>
                <a:highlight>
                  <a:srgbClr val="FFFFFF"/>
                </a:highlight>
              </a:rPr>
              <a:t>f"{</a:t>
            </a:r>
            <a:r>
              <a:rPr lang="en-US" altLang="zh-CN" sz="1600" b="0" dirty="0" err="1">
                <a:solidFill>
                  <a:srgbClr val="000000"/>
                </a:solidFill>
                <a:highlight>
                  <a:srgbClr val="FFFFFF"/>
                </a:highlight>
              </a:rPr>
              <a:t>prompt_prefix_pos</a:t>
            </a:r>
            <a:r>
              <a:rPr lang="en-US" altLang="zh-CN" sz="1600" b="0" dirty="0">
                <a:solidFill>
                  <a:srgbClr val="808080"/>
                </a:solidFill>
                <a:highlight>
                  <a:srgbClr val="FFFFFF"/>
                </a:highlight>
              </a:rPr>
              <a:t>} {</a:t>
            </a:r>
            <a:r>
              <a:rPr lang="en-US" altLang="zh-CN" sz="1600" b="0" dirty="0" err="1">
                <a:solidFill>
                  <a:srgbClr val="000000"/>
                </a:solidFill>
                <a:highlight>
                  <a:srgbClr val="FFFFFF"/>
                </a:highlight>
              </a:rPr>
              <a:t>tpl</a:t>
            </a:r>
            <a:r>
              <a:rPr lang="en-US" altLang="zh-CN" sz="1600" b="1" dirty="0" err="1">
                <a:solidFill>
                  <a:srgbClr val="000080"/>
                </a:solidFill>
                <a:highlight>
                  <a:srgbClr val="FFFFFF"/>
                </a:highlight>
              </a:rPr>
              <a:t>.</a:t>
            </a:r>
            <a:r>
              <a:rPr lang="en-US" altLang="zh-CN" sz="1600" b="1" dirty="0" err="1">
                <a:solidFill>
                  <a:srgbClr val="880088"/>
                </a:solidFill>
                <a:highlight>
                  <a:srgbClr val="FFFFFF"/>
                </a:highlight>
              </a:rPr>
              <a:t>format</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name</a:t>
            </a:r>
            <a:r>
              <a:rPr lang="en-US" altLang="zh-CN" sz="1600" b="1" dirty="0">
                <a:solidFill>
                  <a:srgbClr val="000080"/>
                </a:solidFill>
                <a:highlight>
                  <a:srgbClr val="FFFFFF"/>
                </a:highlight>
              </a:rPr>
              <a:t>)</a:t>
            </a:r>
            <a:r>
              <a:rPr lang="en-US" altLang="zh-CN" sz="1600" b="0" dirty="0">
                <a:solidFill>
                  <a:srgbClr val="808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FF"/>
                </a:solidFill>
                <a:highlight>
                  <a:srgbClr val="FFFFFF"/>
                </a:highlight>
              </a:rPr>
              <a:t>for</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tpl</a:t>
            </a:r>
            <a:r>
              <a:rPr lang="en-US" altLang="zh-CN" sz="1600" b="0" dirty="0">
                <a:solidFill>
                  <a:srgbClr val="000000"/>
                </a:solidFill>
                <a:highlight>
                  <a:srgbClr val="FFFFFF"/>
                </a:highlight>
              </a:rPr>
              <a:t> </a:t>
            </a:r>
            <a:r>
              <a:rPr lang="en-US" altLang="zh-CN" sz="1600" b="1" dirty="0">
                <a:solidFill>
                  <a:srgbClr val="0000FF"/>
                </a:solidFill>
                <a:highlight>
                  <a:srgbClr val="FFFFFF"/>
                </a:highlight>
              </a:rPr>
              <a:t>in</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state_normal_list</a:t>
            </a:r>
            <a:r>
              <a:rPr lang="en-US" altLang="zh-CN" sz="1600" b="0" dirty="0">
                <a:solidFill>
                  <a:srgbClr val="000000"/>
                </a:solidFill>
                <a:highlight>
                  <a:srgbClr val="FFFFFF"/>
                </a:highlight>
              </a:rPr>
              <a:t>  </a:t>
            </a:r>
            <a:r>
              <a:rPr lang="en-US" altLang="zh-CN" sz="1600" b="1" dirty="0">
                <a:solidFill>
                  <a:srgbClr val="0000FF"/>
                </a:solidFill>
                <a:highlight>
                  <a:srgbClr val="FFFFFF"/>
                </a:highlight>
              </a:rPr>
              <a:t>for</a:t>
            </a:r>
            <a:r>
              <a:rPr lang="en-US" altLang="zh-CN" sz="1600" b="0" dirty="0">
                <a:solidFill>
                  <a:srgbClr val="000000"/>
                </a:solidFill>
                <a:highlight>
                  <a:srgbClr val="FFFFFF"/>
                </a:highlight>
              </a:rPr>
              <a:t> name </a:t>
            </a:r>
            <a:r>
              <a:rPr lang="en-US" altLang="zh-CN" sz="1600" b="1" dirty="0">
                <a:solidFill>
                  <a:srgbClr val="0000FF"/>
                </a:solidFill>
                <a:highlight>
                  <a:srgbClr val="FFFFFF"/>
                </a:highlight>
              </a:rPr>
              <a:t>in</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classnames</a:t>
            </a:r>
            <a:r>
              <a:rPr lang="en-US" altLang="zh-CN" sz="1600" b="1" dirty="0">
                <a:solidFill>
                  <a:srgbClr val="000080"/>
                </a:solidFill>
                <a:highlight>
                  <a:srgbClr val="FFFFFF"/>
                </a:highlight>
              </a:rPr>
              <a:t>]</a:t>
            </a:r>
            <a:endParaRPr lang="en-US" altLang="zh-CN" sz="1600" b="0" dirty="0">
              <a:solidFill>
                <a:srgbClr val="000000"/>
              </a:solidFill>
              <a:highlight>
                <a:srgbClr val="FFFFFF"/>
              </a:highlight>
            </a:endParaRPr>
          </a:p>
          <a:p>
            <a:r>
              <a:rPr lang="en-US" altLang="zh-CN" sz="1600" b="0" dirty="0" err="1">
                <a:solidFill>
                  <a:srgbClr val="000000"/>
                </a:solidFill>
                <a:highlight>
                  <a:srgbClr val="FFFFFF"/>
                </a:highlight>
              </a:rPr>
              <a:t>prompts_neg</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808080"/>
                </a:solidFill>
                <a:highlight>
                  <a:srgbClr val="FFFFFF"/>
                </a:highlight>
              </a:rPr>
              <a:t>f"{</a:t>
            </a:r>
            <a:r>
              <a:rPr lang="en-US" altLang="zh-CN" sz="1600" b="0" dirty="0" err="1">
                <a:solidFill>
                  <a:srgbClr val="000000"/>
                </a:solidFill>
                <a:highlight>
                  <a:srgbClr val="FFFFFF"/>
                </a:highlight>
              </a:rPr>
              <a:t>prompt_prefix_neg</a:t>
            </a:r>
            <a:r>
              <a:rPr lang="en-US" altLang="zh-CN" sz="1600" b="0" dirty="0">
                <a:solidFill>
                  <a:srgbClr val="808080"/>
                </a:solidFill>
                <a:highlight>
                  <a:srgbClr val="FFFFFF"/>
                </a:highlight>
              </a:rPr>
              <a:t>} {</a:t>
            </a:r>
            <a:r>
              <a:rPr lang="en-US" altLang="zh-CN" sz="1600" b="0" dirty="0" err="1">
                <a:solidFill>
                  <a:srgbClr val="000000"/>
                </a:solidFill>
                <a:highlight>
                  <a:srgbClr val="FFFFFF"/>
                </a:highlight>
              </a:rPr>
              <a:t>tpl</a:t>
            </a:r>
            <a:r>
              <a:rPr lang="en-US" altLang="zh-CN" sz="1600" b="1" dirty="0" err="1">
                <a:solidFill>
                  <a:srgbClr val="000080"/>
                </a:solidFill>
                <a:highlight>
                  <a:srgbClr val="FFFFFF"/>
                </a:highlight>
              </a:rPr>
              <a:t>.</a:t>
            </a:r>
            <a:r>
              <a:rPr lang="en-US" altLang="zh-CN" sz="1600" b="1" dirty="0" err="1">
                <a:solidFill>
                  <a:srgbClr val="880088"/>
                </a:solidFill>
                <a:highlight>
                  <a:srgbClr val="FFFFFF"/>
                </a:highlight>
              </a:rPr>
              <a:t>format</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name</a:t>
            </a:r>
            <a:r>
              <a:rPr lang="en-US" altLang="zh-CN" sz="1600" b="1" dirty="0">
                <a:solidFill>
                  <a:srgbClr val="000080"/>
                </a:solidFill>
                <a:highlight>
                  <a:srgbClr val="FFFFFF"/>
                </a:highlight>
              </a:rPr>
              <a:t>)</a:t>
            </a:r>
            <a:r>
              <a:rPr lang="en-US" altLang="zh-CN" sz="1600" b="0" dirty="0">
                <a:solidFill>
                  <a:srgbClr val="808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FF"/>
                </a:solidFill>
                <a:highlight>
                  <a:srgbClr val="FFFFFF"/>
                </a:highlight>
              </a:rPr>
              <a:t>for</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tpl</a:t>
            </a:r>
            <a:r>
              <a:rPr lang="en-US" altLang="zh-CN" sz="1600" b="0" dirty="0">
                <a:solidFill>
                  <a:srgbClr val="000000"/>
                </a:solidFill>
                <a:highlight>
                  <a:srgbClr val="FFFFFF"/>
                </a:highlight>
              </a:rPr>
              <a:t> </a:t>
            </a:r>
            <a:r>
              <a:rPr lang="en-US" altLang="zh-CN" sz="1600" b="1" dirty="0">
                <a:solidFill>
                  <a:srgbClr val="0000FF"/>
                </a:solidFill>
                <a:highlight>
                  <a:srgbClr val="FFFFFF"/>
                </a:highlight>
              </a:rPr>
              <a:t>in</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state_anomaly_list</a:t>
            </a:r>
            <a:r>
              <a:rPr lang="en-US" altLang="zh-CN" sz="1600" b="0" dirty="0">
                <a:solidFill>
                  <a:srgbClr val="000000"/>
                </a:solidFill>
                <a:highlight>
                  <a:srgbClr val="FFFFFF"/>
                </a:highlight>
              </a:rPr>
              <a:t> </a:t>
            </a:r>
            <a:r>
              <a:rPr lang="en-US" altLang="zh-CN" sz="1600" b="1" dirty="0">
                <a:solidFill>
                  <a:srgbClr val="0000FF"/>
                </a:solidFill>
                <a:highlight>
                  <a:srgbClr val="FFFFFF"/>
                </a:highlight>
              </a:rPr>
              <a:t>for</a:t>
            </a:r>
            <a:r>
              <a:rPr lang="en-US" altLang="zh-CN" sz="1600" b="0" dirty="0">
                <a:solidFill>
                  <a:srgbClr val="000000"/>
                </a:solidFill>
                <a:highlight>
                  <a:srgbClr val="FFFFFF"/>
                </a:highlight>
              </a:rPr>
              <a:t> name </a:t>
            </a:r>
            <a:r>
              <a:rPr lang="en-US" altLang="zh-CN" sz="1600" b="1" dirty="0">
                <a:solidFill>
                  <a:srgbClr val="0000FF"/>
                </a:solidFill>
                <a:highlight>
                  <a:srgbClr val="FFFFFF"/>
                </a:highlight>
              </a:rPr>
              <a:t>in</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classnames</a:t>
            </a:r>
            <a:r>
              <a:rPr lang="en-US" altLang="zh-CN" sz="1600" b="1" dirty="0">
                <a:solidFill>
                  <a:srgbClr val="000080"/>
                </a:solidFill>
                <a:highlight>
                  <a:srgbClr val="FFFFFF"/>
                </a:highlight>
              </a:rPr>
              <a:t>]</a:t>
            </a:r>
            <a:endParaRPr lang="en-US" altLang="zh-CN" sz="1600" b="0" dirty="0">
              <a:solidFill>
                <a:srgbClr val="000000"/>
              </a:solidFill>
              <a:highlight>
                <a:srgbClr val="FFFFFF"/>
              </a:highlight>
            </a:endParaRPr>
          </a:p>
          <a:p>
            <a:r>
              <a:rPr lang="en-US" altLang="zh-CN" sz="1600" b="0" dirty="0" err="1">
                <a:solidFill>
                  <a:srgbClr val="000000"/>
                </a:solidFill>
                <a:highlight>
                  <a:srgbClr val="FFFFFF"/>
                </a:highlight>
              </a:rPr>
              <a:t>tok_pos</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concat</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tokenize</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p</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FF"/>
                </a:solidFill>
                <a:highlight>
                  <a:srgbClr val="FFFFFF"/>
                </a:highlight>
              </a:rPr>
              <a:t>for</a:t>
            </a:r>
            <a:r>
              <a:rPr lang="en-US" altLang="zh-CN" sz="1600" b="0" dirty="0">
                <a:solidFill>
                  <a:srgbClr val="000000"/>
                </a:solidFill>
                <a:highlight>
                  <a:srgbClr val="FFFFFF"/>
                </a:highlight>
              </a:rPr>
              <a:t> p </a:t>
            </a:r>
            <a:r>
              <a:rPr lang="en-US" altLang="zh-CN" sz="1600" b="1" dirty="0">
                <a:solidFill>
                  <a:srgbClr val="0000FF"/>
                </a:solidFill>
                <a:highlight>
                  <a:srgbClr val="FFFFFF"/>
                </a:highlight>
              </a:rPr>
              <a:t>in</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prompts_pos</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008000"/>
                </a:solidFill>
                <a:highlight>
                  <a:srgbClr val="FFFFFF"/>
                </a:highlight>
              </a:rPr>
              <a:t># [</a:t>
            </a:r>
            <a:r>
              <a:rPr lang="en-US" altLang="zh-CN" sz="1600" b="0" dirty="0" err="1">
                <a:solidFill>
                  <a:srgbClr val="008000"/>
                </a:solidFill>
                <a:highlight>
                  <a:srgbClr val="FFFFFF"/>
                </a:highlight>
              </a:rPr>
              <a:t>normal_num</a:t>
            </a:r>
            <a:r>
              <a:rPr lang="en-US" altLang="zh-CN" sz="1600" b="0" dirty="0">
                <a:solidFill>
                  <a:srgbClr val="008000"/>
                </a:solidFill>
                <a:highlight>
                  <a:srgbClr val="FFFFFF"/>
                </a:highlight>
              </a:rPr>
              <a:t>*</a:t>
            </a:r>
            <a:r>
              <a:rPr lang="en-US" altLang="zh-CN" sz="1600" b="0" dirty="0" err="1">
                <a:solidFill>
                  <a:srgbClr val="008000"/>
                </a:solidFill>
                <a:highlight>
                  <a:srgbClr val="FFFFFF"/>
                </a:highlight>
              </a:rPr>
              <a:t>n_cls</a:t>
            </a:r>
            <a:r>
              <a:rPr lang="en-US" altLang="zh-CN" sz="1600" b="0" dirty="0">
                <a:solidFill>
                  <a:srgbClr val="008000"/>
                </a:solidFill>
                <a:highlight>
                  <a:srgbClr val="FFFFFF"/>
                </a:highlight>
              </a:rPr>
              <a:t>, L]</a:t>
            </a:r>
            <a:endParaRPr lang="en-US" altLang="zh-CN" sz="1600" b="0" dirty="0">
              <a:solidFill>
                <a:srgbClr val="000000"/>
              </a:solidFill>
              <a:highlight>
                <a:srgbClr val="FFFFFF"/>
              </a:highlight>
            </a:endParaRPr>
          </a:p>
          <a:p>
            <a:r>
              <a:rPr lang="en-US" altLang="zh-CN" sz="1600" b="0" dirty="0" err="1">
                <a:solidFill>
                  <a:srgbClr val="000000"/>
                </a:solidFill>
                <a:highlight>
                  <a:srgbClr val="FFFFFF"/>
                </a:highlight>
              </a:rPr>
              <a:t>tok_neg</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concat</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tokenize</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p</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FF"/>
                </a:solidFill>
                <a:highlight>
                  <a:srgbClr val="FFFFFF"/>
                </a:highlight>
              </a:rPr>
              <a:t>for</a:t>
            </a:r>
            <a:r>
              <a:rPr lang="en-US" altLang="zh-CN" sz="1600" b="0" dirty="0">
                <a:solidFill>
                  <a:srgbClr val="000000"/>
                </a:solidFill>
                <a:highlight>
                  <a:srgbClr val="FFFFFF"/>
                </a:highlight>
              </a:rPr>
              <a:t> p </a:t>
            </a:r>
            <a:r>
              <a:rPr lang="en-US" altLang="zh-CN" sz="1600" b="1" dirty="0">
                <a:solidFill>
                  <a:srgbClr val="0000FF"/>
                </a:solidFill>
                <a:highlight>
                  <a:srgbClr val="FFFFFF"/>
                </a:highlight>
              </a:rPr>
              <a:t>in</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prompts_neg</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008000"/>
                </a:solidFill>
                <a:highlight>
                  <a:srgbClr val="FFFFFF"/>
                </a:highlight>
              </a:rPr>
              <a:t># [</a:t>
            </a:r>
            <a:r>
              <a:rPr lang="en-US" altLang="zh-CN" sz="1600" b="0" dirty="0" err="1">
                <a:solidFill>
                  <a:srgbClr val="008000"/>
                </a:solidFill>
                <a:highlight>
                  <a:srgbClr val="FFFFFF"/>
                </a:highlight>
              </a:rPr>
              <a:t>anormaly_num</a:t>
            </a:r>
            <a:r>
              <a:rPr lang="en-US" altLang="zh-CN" sz="1600" b="0" dirty="0">
                <a:solidFill>
                  <a:srgbClr val="008000"/>
                </a:solidFill>
                <a:highlight>
                  <a:srgbClr val="FFFFFF"/>
                </a:highlight>
              </a:rPr>
              <a:t>*</a:t>
            </a:r>
            <a:r>
              <a:rPr lang="en-US" altLang="zh-CN" sz="1600" b="0" dirty="0" err="1">
                <a:solidFill>
                  <a:srgbClr val="008000"/>
                </a:solidFill>
                <a:highlight>
                  <a:srgbClr val="FFFFFF"/>
                </a:highlight>
              </a:rPr>
              <a:t>n_cls</a:t>
            </a:r>
            <a:r>
              <a:rPr lang="en-US" altLang="zh-CN" sz="1600" b="0" dirty="0">
                <a:solidFill>
                  <a:srgbClr val="008000"/>
                </a:solidFill>
                <a:highlight>
                  <a:srgbClr val="FFFFFF"/>
                </a:highlight>
              </a:rPr>
              <a:t>, L]</a:t>
            </a:r>
            <a:endParaRPr lang="en-US" altLang="zh-CN" sz="1600" b="0" dirty="0">
              <a:solidFill>
                <a:srgbClr val="000000"/>
              </a:solidFill>
              <a:highlight>
                <a:srgbClr val="FFFFFF"/>
              </a:highlight>
            </a:endParaRPr>
          </a:p>
          <a:p>
            <a:r>
              <a:rPr lang="en-US" altLang="zh-CN" sz="1600" b="1" dirty="0">
                <a:solidFill>
                  <a:srgbClr val="0000FF"/>
                </a:solidFill>
                <a:highlight>
                  <a:srgbClr val="FFFFFF"/>
                </a:highlight>
              </a:rPr>
              <a:t>with</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no_grad</a:t>
            </a:r>
            <a:r>
              <a:rPr lang="en-US" altLang="zh-CN" sz="1600" b="1" dirty="0">
                <a:solidFill>
                  <a:srgbClr val="000080"/>
                </a:solidFill>
                <a:highlight>
                  <a:srgbClr val="FFFFFF"/>
                </a:highlight>
              </a:rPr>
              <a:t>:</a:t>
            </a:r>
            <a:endParaRPr lang="en-US" altLang="zh-CN" sz="1600" b="0" dirty="0">
              <a:solidFill>
                <a:srgbClr val="000000"/>
              </a:solidFill>
              <a:highlight>
                <a:srgbClr val="FFFFFF"/>
              </a:highlight>
            </a:endParaRPr>
          </a:p>
          <a:p>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emb_pos</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clip_model</a:t>
            </a:r>
            <a:r>
              <a:rPr lang="en-US" altLang="zh-CN" sz="1600" b="1" dirty="0" err="1">
                <a:solidFill>
                  <a:srgbClr val="000080"/>
                </a:solidFill>
                <a:highlight>
                  <a:srgbClr val="FFFFFF"/>
                </a:highlight>
              </a:rPr>
              <a:t>.</a:t>
            </a:r>
            <a:r>
              <a:rPr lang="en-US" altLang="zh-CN" sz="1600" b="0" dirty="0" err="1">
                <a:solidFill>
                  <a:srgbClr val="000000"/>
                </a:solidFill>
                <a:highlight>
                  <a:srgbClr val="FFFFFF"/>
                </a:highlight>
              </a:rPr>
              <a:t>token_embedding</a:t>
            </a:r>
            <a:r>
              <a:rPr lang="en-US" altLang="zh-CN" sz="1600" b="1" dirty="0">
                <a:solidFill>
                  <a:srgbClr val="000080"/>
                </a:solidFill>
                <a:highlight>
                  <a:srgbClr val="FFFFFF"/>
                </a:highlight>
              </a:rPr>
              <a:t>(</a:t>
            </a:r>
            <a:r>
              <a:rPr lang="en-US" altLang="zh-CN" sz="1600" b="0" dirty="0" err="1">
                <a:solidFill>
                  <a:srgbClr val="000000"/>
                </a:solidFill>
                <a:highlight>
                  <a:srgbClr val="FFFFFF"/>
                </a:highlight>
              </a:rPr>
              <a:t>tok_pos</a:t>
            </a:r>
            <a:r>
              <a:rPr lang="en-US" altLang="zh-CN" sz="1600" b="1" dirty="0">
                <a:solidFill>
                  <a:srgbClr val="000080"/>
                </a:solidFill>
                <a:highlight>
                  <a:srgbClr val="FFFFFF"/>
                </a:highlight>
              </a:rPr>
              <a:t>).</a:t>
            </a:r>
            <a:r>
              <a:rPr lang="en-US" altLang="zh-CN" sz="1600" b="1" dirty="0">
                <a:solidFill>
                  <a:srgbClr val="880088"/>
                </a:solidFill>
                <a:highlight>
                  <a:srgbClr val="FFFFFF"/>
                </a:highlight>
              </a:rPr>
              <a:t>type</a:t>
            </a:r>
            <a:r>
              <a:rPr lang="en-US" altLang="zh-CN" sz="1600" b="1" dirty="0">
                <a:solidFill>
                  <a:srgbClr val="000080"/>
                </a:solidFill>
                <a:highlight>
                  <a:srgbClr val="FFFFFF"/>
                </a:highlight>
              </a:rPr>
              <a:t>(</a:t>
            </a:r>
            <a:r>
              <a:rPr lang="en-US" altLang="zh-CN" sz="1600" b="0" dirty="0" err="1">
                <a:solidFill>
                  <a:srgbClr val="000000"/>
                </a:solidFill>
                <a:highlight>
                  <a:srgbClr val="FFFFFF"/>
                </a:highlight>
              </a:rPr>
              <a:t>dtype</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008000"/>
                </a:solidFill>
                <a:highlight>
                  <a:srgbClr val="FFFFFF"/>
                </a:highlight>
              </a:rPr>
              <a:t># [</a:t>
            </a:r>
            <a:r>
              <a:rPr lang="en-US" altLang="zh-CN" sz="1600" b="0" dirty="0" err="1">
                <a:solidFill>
                  <a:srgbClr val="008000"/>
                </a:solidFill>
                <a:highlight>
                  <a:srgbClr val="FFFFFF"/>
                </a:highlight>
              </a:rPr>
              <a:t>normal_num</a:t>
            </a:r>
            <a:r>
              <a:rPr lang="en-US" altLang="zh-CN" sz="1600" b="0" dirty="0">
                <a:solidFill>
                  <a:srgbClr val="008000"/>
                </a:solidFill>
                <a:highlight>
                  <a:srgbClr val="FFFFFF"/>
                </a:highlight>
              </a:rPr>
              <a:t>*</a:t>
            </a:r>
            <a:r>
              <a:rPr lang="en-US" altLang="zh-CN" sz="1600" b="0" dirty="0" err="1">
                <a:solidFill>
                  <a:srgbClr val="008000"/>
                </a:solidFill>
                <a:highlight>
                  <a:srgbClr val="FFFFFF"/>
                </a:highlight>
              </a:rPr>
              <a:t>n_cls</a:t>
            </a:r>
            <a:r>
              <a:rPr lang="en-US" altLang="zh-CN" sz="1600" b="0" dirty="0">
                <a:solidFill>
                  <a:srgbClr val="008000"/>
                </a:solidFill>
                <a:highlight>
                  <a:srgbClr val="FFFFFF"/>
                </a:highlight>
              </a:rPr>
              <a:t>, L, </a:t>
            </a:r>
            <a:r>
              <a:rPr lang="en-US" altLang="zh-CN" sz="1600" b="0" dirty="0" err="1">
                <a:solidFill>
                  <a:srgbClr val="008000"/>
                </a:solidFill>
                <a:highlight>
                  <a:srgbClr val="FFFFFF"/>
                </a:highlight>
              </a:rPr>
              <a:t>ctx_dim</a:t>
            </a:r>
            <a:r>
              <a:rPr lang="en-US" altLang="zh-CN" sz="1600" b="0" dirty="0">
                <a:solidFill>
                  <a:srgbClr val="008000"/>
                </a:solidFill>
                <a:highlight>
                  <a:srgbClr val="FFFFFF"/>
                </a:highlight>
              </a:rPr>
              <a:t>]</a:t>
            </a:r>
            <a:endParaRPr lang="en-US" altLang="zh-CN" sz="1600" b="0" dirty="0">
              <a:solidFill>
                <a:srgbClr val="000000"/>
              </a:solidFill>
              <a:highlight>
                <a:srgbClr val="FFFFFF"/>
              </a:highlight>
            </a:endParaRPr>
          </a:p>
          <a:p>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emb_neg</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clip_model</a:t>
            </a:r>
            <a:r>
              <a:rPr lang="en-US" altLang="zh-CN" sz="1600" b="1" dirty="0" err="1">
                <a:solidFill>
                  <a:srgbClr val="000080"/>
                </a:solidFill>
                <a:highlight>
                  <a:srgbClr val="FFFFFF"/>
                </a:highlight>
              </a:rPr>
              <a:t>.</a:t>
            </a:r>
            <a:r>
              <a:rPr lang="en-US" altLang="zh-CN" sz="1600" b="0" dirty="0" err="1">
                <a:solidFill>
                  <a:srgbClr val="000000"/>
                </a:solidFill>
                <a:highlight>
                  <a:srgbClr val="FFFFFF"/>
                </a:highlight>
              </a:rPr>
              <a:t>token_embedding</a:t>
            </a:r>
            <a:r>
              <a:rPr lang="en-US" altLang="zh-CN" sz="1600" b="1" dirty="0">
                <a:solidFill>
                  <a:srgbClr val="000080"/>
                </a:solidFill>
                <a:highlight>
                  <a:srgbClr val="FFFFFF"/>
                </a:highlight>
              </a:rPr>
              <a:t>(</a:t>
            </a:r>
            <a:r>
              <a:rPr lang="en-US" altLang="zh-CN" sz="1600" b="0" dirty="0" err="1">
                <a:solidFill>
                  <a:srgbClr val="000000"/>
                </a:solidFill>
                <a:highlight>
                  <a:srgbClr val="FFFFFF"/>
                </a:highlight>
              </a:rPr>
              <a:t>tok_neg</a:t>
            </a:r>
            <a:r>
              <a:rPr lang="en-US" altLang="zh-CN" sz="1600" b="1" dirty="0">
                <a:solidFill>
                  <a:srgbClr val="000080"/>
                </a:solidFill>
                <a:highlight>
                  <a:srgbClr val="FFFFFF"/>
                </a:highlight>
              </a:rPr>
              <a:t>).</a:t>
            </a:r>
            <a:r>
              <a:rPr lang="en-US" altLang="zh-CN" sz="1600" b="1" dirty="0">
                <a:solidFill>
                  <a:srgbClr val="880088"/>
                </a:solidFill>
                <a:highlight>
                  <a:srgbClr val="FFFFFF"/>
                </a:highlight>
              </a:rPr>
              <a:t>type</a:t>
            </a:r>
            <a:r>
              <a:rPr lang="en-US" altLang="zh-CN" sz="1600" b="1" dirty="0">
                <a:solidFill>
                  <a:srgbClr val="000080"/>
                </a:solidFill>
                <a:highlight>
                  <a:srgbClr val="FFFFFF"/>
                </a:highlight>
              </a:rPr>
              <a:t>(</a:t>
            </a:r>
            <a:r>
              <a:rPr lang="en-US" altLang="zh-CN" sz="1600" b="0" dirty="0" err="1">
                <a:solidFill>
                  <a:srgbClr val="000000"/>
                </a:solidFill>
                <a:highlight>
                  <a:srgbClr val="FFFFFF"/>
                </a:highlight>
              </a:rPr>
              <a:t>dtype</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008000"/>
                </a:solidFill>
                <a:highlight>
                  <a:srgbClr val="FFFFFF"/>
                </a:highlight>
              </a:rPr>
              <a:t># [</a:t>
            </a:r>
            <a:r>
              <a:rPr lang="en-US" altLang="zh-CN" sz="1600" b="0" dirty="0" err="1">
                <a:solidFill>
                  <a:srgbClr val="008000"/>
                </a:solidFill>
                <a:highlight>
                  <a:srgbClr val="FFFFFF"/>
                </a:highlight>
              </a:rPr>
              <a:t>anormaly_num</a:t>
            </a:r>
            <a:r>
              <a:rPr lang="en-US" altLang="zh-CN" sz="1600" b="0" dirty="0">
                <a:solidFill>
                  <a:srgbClr val="008000"/>
                </a:solidFill>
                <a:highlight>
                  <a:srgbClr val="FFFFFF"/>
                </a:highlight>
              </a:rPr>
              <a:t>*</a:t>
            </a:r>
            <a:r>
              <a:rPr lang="en-US" altLang="zh-CN" sz="1600" b="0" dirty="0" err="1">
                <a:solidFill>
                  <a:srgbClr val="008000"/>
                </a:solidFill>
                <a:highlight>
                  <a:srgbClr val="FFFFFF"/>
                </a:highlight>
              </a:rPr>
              <a:t>n_cls</a:t>
            </a:r>
            <a:r>
              <a:rPr lang="en-US" altLang="zh-CN" sz="1600" b="0" dirty="0">
                <a:solidFill>
                  <a:srgbClr val="008000"/>
                </a:solidFill>
                <a:highlight>
                  <a:srgbClr val="FFFFFF"/>
                </a:highlight>
              </a:rPr>
              <a:t>, L, </a:t>
            </a:r>
            <a:r>
              <a:rPr lang="en-US" altLang="zh-CN" sz="1600" b="0" dirty="0" err="1">
                <a:solidFill>
                  <a:srgbClr val="008000"/>
                </a:solidFill>
                <a:highlight>
                  <a:srgbClr val="FFFFFF"/>
                </a:highlight>
              </a:rPr>
              <a:t>ctx_dim</a:t>
            </a:r>
            <a:r>
              <a:rPr lang="en-US" altLang="zh-CN" sz="1600" b="0" dirty="0">
                <a:solidFill>
                  <a:srgbClr val="008000"/>
                </a:solidFill>
                <a:highlight>
                  <a:srgbClr val="FFFFFF"/>
                </a:highlight>
              </a:rPr>
              <a:t>]</a:t>
            </a:r>
            <a:endParaRPr lang="en-US" altLang="zh-CN" sz="1600" b="0" dirty="0">
              <a:solidFill>
                <a:srgbClr val="000000"/>
              </a:solidFill>
              <a:highlight>
                <a:srgbClr val="FFFFFF"/>
              </a:highlight>
            </a:endParaRPr>
          </a:p>
          <a:p>
            <a:r>
              <a:rPr lang="zh-CN" altLang="en-US" sz="1600" b="0" dirty="0">
                <a:solidFill>
                  <a:srgbClr val="000000"/>
                </a:solidFill>
                <a:highlight>
                  <a:srgbClr val="FFFFFF"/>
                </a:highlight>
              </a:rPr>
              <a:t>    </a:t>
            </a:r>
            <a:r>
              <a:rPr lang="en-US" altLang="zh-CN" sz="1600" b="0" dirty="0">
                <a:solidFill>
                  <a:srgbClr val="008000"/>
                </a:solidFill>
                <a:highlight>
                  <a:srgbClr val="FFFFFF"/>
                </a:highlight>
              </a:rPr>
              <a:t># </a:t>
            </a:r>
            <a:r>
              <a:rPr lang="zh-CN" altLang="en-US" sz="1600" b="0" dirty="0">
                <a:solidFill>
                  <a:srgbClr val="008000"/>
                </a:solidFill>
                <a:highlight>
                  <a:srgbClr val="FFFFFF"/>
                </a:highlight>
              </a:rPr>
              <a:t>重排为 </a:t>
            </a:r>
            <a:r>
              <a:rPr lang="en-US" altLang="zh-CN" sz="1600" b="0" dirty="0">
                <a:solidFill>
                  <a:srgbClr val="008000"/>
                </a:solidFill>
                <a:highlight>
                  <a:srgbClr val="FFFFFF"/>
                </a:highlight>
              </a:rPr>
              <a:t>[</a:t>
            </a:r>
            <a:r>
              <a:rPr lang="en-US" altLang="zh-CN" sz="1600" b="0" dirty="0" err="1">
                <a:solidFill>
                  <a:srgbClr val="008000"/>
                </a:solidFill>
                <a:highlight>
                  <a:srgbClr val="FFFFFF"/>
                </a:highlight>
              </a:rPr>
              <a:t>n_cls</a:t>
            </a:r>
            <a:r>
              <a:rPr lang="en-US" altLang="zh-CN" sz="1600" b="0" dirty="0">
                <a:solidFill>
                  <a:srgbClr val="008000"/>
                </a:solidFill>
                <a:highlight>
                  <a:srgbClr val="FFFFFF"/>
                </a:highlight>
              </a:rPr>
              <a:t>, normal/</a:t>
            </a:r>
            <a:r>
              <a:rPr lang="en-US" altLang="zh-CN" sz="1600" b="0" dirty="0" err="1">
                <a:solidFill>
                  <a:srgbClr val="008000"/>
                </a:solidFill>
                <a:highlight>
                  <a:srgbClr val="FFFFFF"/>
                </a:highlight>
              </a:rPr>
              <a:t>anomaly_num</a:t>
            </a:r>
            <a:r>
              <a:rPr lang="en-US" altLang="zh-CN" sz="1600" b="0" dirty="0">
                <a:solidFill>
                  <a:srgbClr val="008000"/>
                </a:solidFill>
                <a:highlight>
                  <a:srgbClr val="FFFFFF"/>
                </a:highlight>
              </a:rPr>
              <a:t>, L, </a:t>
            </a:r>
            <a:r>
              <a:rPr lang="en-US" altLang="zh-CN" sz="1600" b="0" dirty="0" err="1">
                <a:solidFill>
                  <a:srgbClr val="008000"/>
                </a:solidFill>
                <a:highlight>
                  <a:srgbClr val="FFFFFF"/>
                </a:highlight>
              </a:rPr>
              <a:t>ctx_dim</a:t>
            </a:r>
            <a:r>
              <a:rPr lang="en-US" altLang="zh-CN" sz="1600" b="0" dirty="0">
                <a:solidFill>
                  <a:srgbClr val="008000"/>
                </a:solidFill>
                <a:highlight>
                  <a:srgbClr val="FFFFFF"/>
                </a:highlight>
              </a:rPr>
              <a:t>]</a:t>
            </a:r>
            <a:endParaRPr lang="en-US" altLang="zh-CN" sz="1600" b="0" dirty="0">
              <a:solidFill>
                <a:srgbClr val="000000"/>
              </a:solidFill>
              <a:highlight>
                <a:srgbClr val="FFFFFF"/>
              </a:highlight>
            </a:endParaRPr>
          </a:p>
          <a:p>
            <a:r>
              <a:rPr lang="pt-BR" altLang="zh-CN" sz="1600" b="0" dirty="0">
                <a:solidFill>
                  <a:srgbClr val="000000"/>
                </a:solidFill>
                <a:highlight>
                  <a:srgbClr val="FFFFFF"/>
                </a:highlight>
              </a:rPr>
              <a:t>    emb_pos </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permute</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reshape</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emb_pos</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normal_num</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n_cls</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L</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ctx_dim</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a:t>
            </a:r>
            <a:r>
              <a:rPr lang="pt-BR" altLang="zh-CN" sz="1600" b="1" dirty="0">
                <a:solidFill>
                  <a:srgbClr val="000080"/>
                </a:solidFill>
                <a:highlight>
                  <a:srgbClr val="FFFFFF"/>
                </a:highlight>
              </a:rPr>
              <a:t>[</a:t>
            </a:r>
            <a:r>
              <a:rPr lang="pt-BR" altLang="zh-CN" sz="1600" b="0" dirty="0">
                <a:solidFill>
                  <a:srgbClr val="FF0000"/>
                </a:solidFill>
                <a:highlight>
                  <a:srgbClr val="FFFFFF"/>
                </a:highlight>
              </a:rPr>
              <a:t>1</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a:t>
            </a:r>
            <a:r>
              <a:rPr lang="pt-BR" altLang="zh-CN" sz="1600" b="0" dirty="0">
                <a:solidFill>
                  <a:srgbClr val="FF0000"/>
                </a:solidFill>
                <a:highlight>
                  <a:srgbClr val="FFFFFF"/>
                </a:highlight>
              </a:rPr>
              <a:t>0</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a:t>
            </a:r>
            <a:r>
              <a:rPr lang="pt-BR" altLang="zh-CN" sz="1600" b="0" dirty="0">
                <a:solidFill>
                  <a:srgbClr val="FF0000"/>
                </a:solidFill>
                <a:highlight>
                  <a:srgbClr val="FFFFFF"/>
                </a:highlight>
              </a:rPr>
              <a:t>2</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a:t>
            </a:r>
            <a:r>
              <a:rPr lang="pt-BR" altLang="zh-CN" sz="1600" b="0" dirty="0">
                <a:solidFill>
                  <a:srgbClr val="FF0000"/>
                </a:solidFill>
                <a:highlight>
                  <a:srgbClr val="FFFFFF"/>
                </a:highlight>
              </a:rPr>
              <a:t>3</a:t>
            </a:r>
            <a:r>
              <a:rPr lang="pt-BR" altLang="zh-CN" sz="1600" b="1" dirty="0">
                <a:solidFill>
                  <a:srgbClr val="000080"/>
                </a:solidFill>
                <a:highlight>
                  <a:srgbClr val="FFFFFF"/>
                </a:highlight>
              </a:rPr>
              <a:t>])</a:t>
            </a:r>
            <a:endParaRPr lang="pt-BR" altLang="zh-CN" sz="1600" b="0" dirty="0">
              <a:solidFill>
                <a:srgbClr val="000000"/>
              </a:solidFill>
              <a:highlight>
                <a:srgbClr val="FFFFFF"/>
              </a:highlight>
            </a:endParaRPr>
          </a:p>
          <a:p>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emb_neg</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permute</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reshape</a:t>
            </a:r>
            <a:r>
              <a:rPr lang="en-US" altLang="zh-CN" sz="1600" b="1" dirty="0">
                <a:solidFill>
                  <a:srgbClr val="000080"/>
                </a:solidFill>
                <a:highlight>
                  <a:srgbClr val="FFFFFF"/>
                </a:highlight>
              </a:rPr>
              <a:t>(</a:t>
            </a:r>
            <a:r>
              <a:rPr lang="en-US" altLang="zh-CN" sz="1600" b="0" dirty="0" err="1">
                <a:solidFill>
                  <a:srgbClr val="000000"/>
                </a:solidFill>
                <a:highlight>
                  <a:srgbClr val="FFFFFF"/>
                </a:highlight>
              </a:rPr>
              <a:t>emb_neg</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err="1">
                <a:solidFill>
                  <a:srgbClr val="000000"/>
                </a:solidFill>
                <a:highlight>
                  <a:srgbClr val="FFFFFF"/>
                </a:highlight>
              </a:rPr>
              <a:t>anormaly_num</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n_cls</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L</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ctx_dim</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FF0000"/>
                </a:solidFill>
                <a:highlight>
                  <a:srgbClr val="FFFFFF"/>
                </a:highlight>
              </a:rPr>
              <a:t>1</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FF0000"/>
                </a:solidFill>
                <a:highlight>
                  <a:srgbClr val="FFFFFF"/>
                </a:highlight>
              </a:rPr>
              <a:t>0</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FF0000"/>
                </a:solidFill>
                <a:highlight>
                  <a:srgbClr val="FFFFFF"/>
                </a:highlight>
              </a:rPr>
              <a:t>2</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FF0000"/>
                </a:solidFill>
                <a:highlight>
                  <a:srgbClr val="FFFFFF"/>
                </a:highlight>
              </a:rPr>
              <a:t>3</a:t>
            </a:r>
            <a:r>
              <a:rPr lang="en-US" altLang="zh-CN" sz="1600" b="1" dirty="0">
                <a:solidFill>
                  <a:srgbClr val="000080"/>
                </a:solidFill>
                <a:highlight>
                  <a:srgbClr val="FFFFFF"/>
                </a:highlight>
              </a:rPr>
              <a:t>])</a:t>
            </a:r>
            <a:endParaRPr lang="en-US" altLang="zh-CN" sz="1600" b="0" dirty="0">
              <a:solidFill>
                <a:srgbClr val="000000"/>
              </a:solidFill>
              <a:highlight>
                <a:srgbClr val="FFFFFF"/>
              </a:highlight>
            </a:endParaRPr>
          </a:p>
          <a:p>
            <a:r>
              <a:rPr lang="en-US" altLang="zh-CN" sz="1600" b="0" dirty="0">
                <a:solidFill>
                  <a:srgbClr val="008000"/>
                </a:solidFill>
                <a:highlight>
                  <a:srgbClr val="FFFFFF"/>
                </a:highlight>
              </a:rPr>
              <a:t># </a:t>
            </a:r>
            <a:r>
              <a:rPr lang="zh-CN" altLang="en-US" sz="1600" b="0" dirty="0">
                <a:solidFill>
                  <a:srgbClr val="008000"/>
                </a:solidFill>
                <a:highlight>
                  <a:srgbClr val="FFFFFF"/>
                </a:highlight>
              </a:rPr>
              <a:t>注册前缀</a:t>
            </a:r>
            <a:r>
              <a:rPr lang="en-US" altLang="zh-CN" sz="1600" b="0" dirty="0">
                <a:solidFill>
                  <a:srgbClr val="008000"/>
                </a:solidFill>
                <a:highlight>
                  <a:srgbClr val="FFFFFF"/>
                </a:highlight>
              </a:rPr>
              <a:t>/</a:t>
            </a:r>
            <a:r>
              <a:rPr lang="zh-CN" altLang="en-US" sz="1600" b="0" dirty="0">
                <a:solidFill>
                  <a:srgbClr val="008000"/>
                </a:solidFill>
                <a:highlight>
                  <a:srgbClr val="FFFFFF"/>
                </a:highlight>
              </a:rPr>
              <a:t>后缀（</a:t>
            </a:r>
            <a:r>
              <a:rPr lang="en-US" altLang="zh-CN" sz="1600" b="0" dirty="0">
                <a:solidFill>
                  <a:srgbClr val="008000"/>
                </a:solidFill>
                <a:highlight>
                  <a:srgbClr val="FFFFFF"/>
                </a:highlight>
              </a:rPr>
              <a:t>CLIP</a:t>
            </a:r>
            <a:r>
              <a:rPr lang="zh-CN" altLang="en-US" sz="1600" b="0" dirty="0">
                <a:solidFill>
                  <a:srgbClr val="008000"/>
                </a:solidFill>
                <a:highlight>
                  <a:srgbClr val="FFFFFF"/>
                </a:highlight>
              </a:rPr>
              <a:t>要求）</a:t>
            </a:r>
            <a:endParaRPr lang="zh-CN" altLang="en-US" sz="1600" b="0" dirty="0">
              <a:solidFill>
                <a:srgbClr val="000000"/>
              </a:solidFill>
              <a:highlight>
                <a:srgbClr val="FFFFFF"/>
              </a:highlight>
            </a:endParaRPr>
          </a:p>
          <a:p>
            <a:r>
              <a:rPr lang="en-US" altLang="zh-CN" sz="1600" b="0" dirty="0" err="1">
                <a:solidFill>
                  <a:srgbClr val="000000"/>
                </a:solidFill>
                <a:highlight>
                  <a:srgbClr val="FFFFFF"/>
                </a:highlight>
              </a:rPr>
              <a:t>register_buffer</a:t>
            </a:r>
            <a:r>
              <a:rPr lang="en-US" altLang="zh-CN" sz="1600" b="1" dirty="0">
                <a:solidFill>
                  <a:srgbClr val="000080"/>
                </a:solidFill>
                <a:highlight>
                  <a:srgbClr val="FFFFFF"/>
                </a:highlight>
              </a:rPr>
              <a:t>(</a:t>
            </a:r>
            <a:r>
              <a:rPr lang="en-US" altLang="zh-CN" sz="1600" b="0" dirty="0">
                <a:solidFill>
                  <a:srgbClr val="808080"/>
                </a:solidFill>
                <a:highlight>
                  <a:srgbClr val="FFFFFF"/>
                </a:highlight>
              </a:rPr>
              <a:t>"</a:t>
            </a:r>
            <a:r>
              <a:rPr lang="en-US" altLang="zh-CN" sz="1600" b="0" dirty="0" err="1">
                <a:solidFill>
                  <a:srgbClr val="808080"/>
                </a:solidFill>
                <a:highlight>
                  <a:srgbClr val="FFFFFF"/>
                </a:highlight>
              </a:rPr>
              <a:t>token_prefix_pos</a:t>
            </a:r>
            <a:r>
              <a:rPr lang="en-US" altLang="zh-CN" sz="1600" b="0" dirty="0">
                <a:solidFill>
                  <a:srgbClr val="808080"/>
                </a:solidFill>
                <a:highlight>
                  <a:srgbClr val="FFFFFF"/>
                </a:highlight>
              </a:rPr>
              <a:t>"</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emb_pos</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FF0000"/>
                </a:solidFill>
                <a:highlight>
                  <a:srgbClr val="FFFFFF"/>
                </a:highlight>
              </a:rPr>
              <a:t>1</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008000"/>
                </a:solidFill>
                <a:highlight>
                  <a:srgbClr val="FFFFFF"/>
                </a:highlight>
              </a:rPr>
              <a:t># SOS</a:t>
            </a:r>
            <a:endParaRPr lang="en-US" altLang="zh-CN" sz="1600" b="0" dirty="0">
              <a:solidFill>
                <a:srgbClr val="000000"/>
              </a:solidFill>
              <a:highlight>
                <a:srgbClr val="FFFFFF"/>
              </a:highlight>
            </a:endParaRPr>
          </a:p>
          <a:p>
            <a:r>
              <a:rPr lang="fr-FR" altLang="zh-CN" sz="1600" b="0" dirty="0">
                <a:solidFill>
                  <a:srgbClr val="000000"/>
                </a:solidFill>
                <a:highlight>
                  <a:srgbClr val="FFFFFF"/>
                </a:highlight>
              </a:rPr>
              <a:t>register_buffer</a:t>
            </a:r>
            <a:r>
              <a:rPr lang="fr-FR" altLang="zh-CN" sz="1600" b="1" dirty="0">
                <a:solidFill>
                  <a:srgbClr val="000080"/>
                </a:solidFill>
                <a:highlight>
                  <a:srgbClr val="FFFFFF"/>
                </a:highlight>
              </a:rPr>
              <a:t>(</a:t>
            </a:r>
            <a:r>
              <a:rPr lang="fr-FR" altLang="zh-CN" sz="1600" b="0" dirty="0">
                <a:solidFill>
                  <a:srgbClr val="808080"/>
                </a:solidFill>
                <a:highlight>
                  <a:srgbClr val="FFFFFF"/>
                </a:highlight>
              </a:rPr>
              <a:t>"token_suffix_pos"</a:t>
            </a:r>
            <a:r>
              <a:rPr lang="fr-FR" altLang="zh-CN" sz="1600" b="1" dirty="0">
                <a:solidFill>
                  <a:srgbClr val="000080"/>
                </a:solidFill>
                <a:highlight>
                  <a:srgbClr val="FFFFFF"/>
                </a:highlight>
              </a:rPr>
              <a:t>,</a:t>
            </a:r>
            <a:r>
              <a:rPr lang="fr-FR" altLang="zh-CN" sz="1600" b="0" dirty="0">
                <a:solidFill>
                  <a:srgbClr val="000000"/>
                </a:solidFill>
                <a:highlight>
                  <a:srgbClr val="FFFFFF"/>
                </a:highlight>
              </a:rPr>
              <a:t> emb_pos</a:t>
            </a:r>
            <a:r>
              <a:rPr lang="fr-FR" altLang="zh-CN" sz="1600" b="1" dirty="0">
                <a:solidFill>
                  <a:srgbClr val="000080"/>
                </a:solidFill>
                <a:highlight>
                  <a:srgbClr val="FFFFFF"/>
                </a:highlight>
              </a:rPr>
              <a:t>[:,</a:t>
            </a:r>
            <a:r>
              <a:rPr lang="fr-FR" altLang="zh-CN" sz="1600" b="0" dirty="0">
                <a:solidFill>
                  <a:srgbClr val="000000"/>
                </a:solidFill>
                <a:highlight>
                  <a:srgbClr val="FFFFFF"/>
                </a:highlight>
              </a:rPr>
              <a:t> </a:t>
            </a:r>
            <a:r>
              <a:rPr lang="fr-FR" altLang="zh-CN" sz="1600" b="1" dirty="0">
                <a:solidFill>
                  <a:srgbClr val="000080"/>
                </a:solidFill>
                <a:highlight>
                  <a:srgbClr val="FFFFFF"/>
                </a:highlight>
              </a:rPr>
              <a:t>:,</a:t>
            </a:r>
            <a:r>
              <a:rPr lang="fr-FR" altLang="zh-CN" sz="1600" b="0" dirty="0">
                <a:solidFill>
                  <a:srgbClr val="000000"/>
                </a:solidFill>
                <a:highlight>
                  <a:srgbClr val="FFFFFF"/>
                </a:highlight>
              </a:rPr>
              <a:t> </a:t>
            </a:r>
            <a:r>
              <a:rPr lang="fr-FR" altLang="zh-CN" sz="1600" b="0" dirty="0">
                <a:solidFill>
                  <a:srgbClr val="FF0000"/>
                </a:solidFill>
                <a:highlight>
                  <a:srgbClr val="FFFFFF"/>
                </a:highlight>
              </a:rPr>
              <a:t>1</a:t>
            </a:r>
            <a:r>
              <a:rPr lang="fr-FR" altLang="zh-CN" sz="1600" b="1" dirty="0">
                <a:solidFill>
                  <a:srgbClr val="000080"/>
                </a:solidFill>
                <a:highlight>
                  <a:srgbClr val="FFFFFF"/>
                </a:highlight>
              </a:rPr>
              <a:t>+</a:t>
            </a:r>
            <a:r>
              <a:rPr lang="fr-FR" altLang="zh-CN" sz="1600" b="0" dirty="0">
                <a:solidFill>
                  <a:srgbClr val="000000"/>
                </a:solidFill>
                <a:highlight>
                  <a:srgbClr val="FFFFFF"/>
                </a:highlight>
              </a:rPr>
              <a:t>n_ctx_pos</a:t>
            </a:r>
            <a:r>
              <a:rPr lang="fr-FR" altLang="zh-CN" sz="1600" b="1" dirty="0">
                <a:solidFill>
                  <a:srgbClr val="000080"/>
                </a:solidFill>
                <a:highlight>
                  <a:srgbClr val="FFFFFF"/>
                </a:highlight>
              </a:rPr>
              <a:t>:,</a:t>
            </a:r>
            <a:r>
              <a:rPr lang="fr-FR" altLang="zh-CN" sz="1600" b="0" dirty="0">
                <a:solidFill>
                  <a:srgbClr val="000000"/>
                </a:solidFill>
                <a:highlight>
                  <a:srgbClr val="FFFFFF"/>
                </a:highlight>
              </a:rPr>
              <a:t> </a:t>
            </a:r>
            <a:r>
              <a:rPr lang="fr-FR" altLang="zh-CN" sz="1600" b="1" dirty="0">
                <a:solidFill>
                  <a:srgbClr val="000080"/>
                </a:solidFill>
                <a:highlight>
                  <a:srgbClr val="FFFFFF"/>
                </a:highlight>
              </a:rPr>
              <a:t>:])</a:t>
            </a:r>
            <a:r>
              <a:rPr lang="fr-FR" altLang="zh-CN" sz="1600" b="0" dirty="0">
                <a:solidFill>
                  <a:srgbClr val="000000"/>
                </a:solidFill>
                <a:highlight>
                  <a:srgbClr val="FFFFFF"/>
                </a:highlight>
              </a:rPr>
              <a:t>  </a:t>
            </a:r>
            <a:r>
              <a:rPr lang="fr-FR" altLang="zh-CN" sz="1600" b="0" dirty="0">
                <a:solidFill>
                  <a:srgbClr val="008000"/>
                </a:solidFill>
                <a:highlight>
                  <a:srgbClr val="FFFFFF"/>
                </a:highlight>
              </a:rPr>
              <a:t># </a:t>
            </a:r>
            <a:r>
              <a:rPr lang="zh-CN" altLang="fr-FR" sz="1600" b="0" dirty="0">
                <a:solidFill>
                  <a:srgbClr val="008000"/>
                </a:solidFill>
                <a:highlight>
                  <a:srgbClr val="FFFFFF"/>
                </a:highlight>
              </a:rPr>
              <a:t>上下文后的余部</a:t>
            </a:r>
            <a:endParaRPr lang="fr-FR" altLang="zh-CN" sz="1600" b="0" dirty="0">
              <a:solidFill>
                <a:srgbClr val="000000"/>
              </a:solidFill>
              <a:highlight>
                <a:srgbClr val="FFFFFF"/>
              </a:highlight>
            </a:endParaRPr>
          </a:p>
          <a:p>
            <a:r>
              <a:rPr lang="nb-NO" altLang="zh-CN" sz="1600" b="0" dirty="0">
                <a:solidFill>
                  <a:srgbClr val="000000"/>
                </a:solidFill>
                <a:highlight>
                  <a:srgbClr val="FFFFFF"/>
                </a:highlight>
              </a:rPr>
              <a:t>register_buffer</a:t>
            </a:r>
            <a:r>
              <a:rPr lang="nb-NO" altLang="zh-CN" sz="1600" b="1" dirty="0">
                <a:solidFill>
                  <a:srgbClr val="000080"/>
                </a:solidFill>
                <a:highlight>
                  <a:srgbClr val="FFFFFF"/>
                </a:highlight>
              </a:rPr>
              <a:t>(</a:t>
            </a:r>
            <a:r>
              <a:rPr lang="nb-NO" altLang="zh-CN" sz="1600" b="0" dirty="0">
                <a:solidFill>
                  <a:srgbClr val="808080"/>
                </a:solidFill>
                <a:highlight>
                  <a:srgbClr val="FFFFFF"/>
                </a:highlight>
              </a:rPr>
              <a:t>"token_prefix_neg"</a:t>
            </a:r>
            <a:r>
              <a:rPr lang="nb-NO" altLang="zh-CN" sz="1600" b="1" dirty="0">
                <a:solidFill>
                  <a:srgbClr val="000080"/>
                </a:solidFill>
                <a:highlight>
                  <a:srgbClr val="FFFFFF"/>
                </a:highlight>
              </a:rPr>
              <a:t>,</a:t>
            </a:r>
            <a:r>
              <a:rPr lang="nb-NO" altLang="zh-CN" sz="1600" b="0" dirty="0">
                <a:solidFill>
                  <a:srgbClr val="000000"/>
                </a:solidFill>
                <a:highlight>
                  <a:srgbClr val="FFFFFF"/>
                </a:highlight>
              </a:rPr>
              <a:t> emb_neg</a:t>
            </a:r>
            <a:r>
              <a:rPr lang="nb-NO" altLang="zh-CN" sz="1600" b="1" dirty="0">
                <a:solidFill>
                  <a:srgbClr val="000080"/>
                </a:solidFill>
                <a:highlight>
                  <a:srgbClr val="FFFFFF"/>
                </a:highlight>
              </a:rPr>
              <a:t>[:,</a:t>
            </a:r>
            <a:r>
              <a:rPr lang="nb-NO" altLang="zh-CN" sz="1600" b="0" dirty="0">
                <a:solidFill>
                  <a:srgbClr val="000000"/>
                </a:solidFill>
                <a:highlight>
                  <a:srgbClr val="FFFFFF"/>
                </a:highlight>
              </a:rPr>
              <a:t> </a:t>
            </a:r>
            <a:r>
              <a:rPr lang="nb-NO" altLang="zh-CN" sz="1600" b="1" dirty="0">
                <a:solidFill>
                  <a:srgbClr val="000080"/>
                </a:solidFill>
                <a:highlight>
                  <a:srgbClr val="FFFFFF"/>
                </a:highlight>
              </a:rPr>
              <a:t>:,</a:t>
            </a:r>
            <a:r>
              <a:rPr lang="nb-NO" altLang="zh-CN" sz="1600" b="0" dirty="0">
                <a:solidFill>
                  <a:srgbClr val="000000"/>
                </a:solidFill>
                <a:highlight>
                  <a:srgbClr val="FFFFFF"/>
                </a:highlight>
              </a:rPr>
              <a:t> </a:t>
            </a:r>
            <a:r>
              <a:rPr lang="nb-NO" altLang="zh-CN" sz="1600" b="1" dirty="0">
                <a:solidFill>
                  <a:srgbClr val="000080"/>
                </a:solidFill>
                <a:highlight>
                  <a:srgbClr val="FFFFFF"/>
                </a:highlight>
              </a:rPr>
              <a:t>:</a:t>
            </a:r>
            <a:r>
              <a:rPr lang="nb-NO" altLang="zh-CN" sz="1600" b="0" dirty="0">
                <a:solidFill>
                  <a:srgbClr val="FF0000"/>
                </a:solidFill>
                <a:highlight>
                  <a:srgbClr val="FFFFFF"/>
                </a:highlight>
              </a:rPr>
              <a:t>1</a:t>
            </a:r>
            <a:r>
              <a:rPr lang="nb-NO" altLang="zh-CN" sz="1600" b="1" dirty="0">
                <a:solidFill>
                  <a:srgbClr val="000080"/>
                </a:solidFill>
                <a:highlight>
                  <a:srgbClr val="FFFFFF"/>
                </a:highlight>
              </a:rPr>
              <a:t>,</a:t>
            </a:r>
            <a:r>
              <a:rPr lang="nb-NO" altLang="zh-CN" sz="1600" b="0" dirty="0">
                <a:solidFill>
                  <a:srgbClr val="000000"/>
                </a:solidFill>
                <a:highlight>
                  <a:srgbClr val="FFFFFF"/>
                </a:highlight>
              </a:rPr>
              <a:t> </a:t>
            </a:r>
            <a:r>
              <a:rPr lang="nb-NO" altLang="zh-CN" sz="1600" b="1" dirty="0">
                <a:solidFill>
                  <a:srgbClr val="000080"/>
                </a:solidFill>
                <a:highlight>
                  <a:srgbClr val="FFFFFF"/>
                </a:highlight>
              </a:rPr>
              <a:t>:])</a:t>
            </a:r>
            <a:endParaRPr lang="nb-NO" altLang="zh-CN" sz="1600" b="0" dirty="0">
              <a:solidFill>
                <a:srgbClr val="000000"/>
              </a:solidFill>
              <a:highlight>
                <a:srgbClr val="FFFFFF"/>
              </a:highlight>
            </a:endParaRPr>
          </a:p>
          <a:p>
            <a:r>
              <a:rPr lang="en-US" altLang="zh-CN" sz="1600" b="0" dirty="0" err="1">
                <a:solidFill>
                  <a:srgbClr val="000000"/>
                </a:solidFill>
                <a:highlight>
                  <a:srgbClr val="FFFFFF"/>
                </a:highlight>
              </a:rPr>
              <a:t>register_buffer</a:t>
            </a:r>
            <a:r>
              <a:rPr lang="en-US" altLang="zh-CN" sz="1600" b="1" dirty="0">
                <a:solidFill>
                  <a:srgbClr val="000080"/>
                </a:solidFill>
                <a:highlight>
                  <a:srgbClr val="FFFFFF"/>
                </a:highlight>
              </a:rPr>
              <a:t>(</a:t>
            </a:r>
            <a:r>
              <a:rPr lang="en-US" altLang="zh-CN" sz="1600" b="0" dirty="0">
                <a:solidFill>
                  <a:srgbClr val="808080"/>
                </a:solidFill>
                <a:highlight>
                  <a:srgbClr val="FFFFFF"/>
                </a:highlight>
              </a:rPr>
              <a:t>"</a:t>
            </a:r>
            <a:r>
              <a:rPr lang="en-US" altLang="zh-CN" sz="1600" b="0" dirty="0" err="1">
                <a:solidFill>
                  <a:srgbClr val="808080"/>
                </a:solidFill>
                <a:highlight>
                  <a:srgbClr val="FFFFFF"/>
                </a:highlight>
              </a:rPr>
              <a:t>token_suffix_neg</a:t>
            </a:r>
            <a:r>
              <a:rPr lang="en-US" altLang="zh-CN" sz="1600" b="0" dirty="0">
                <a:solidFill>
                  <a:srgbClr val="808080"/>
                </a:solidFill>
                <a:highlight>
                  <a:srgbClr val="FFFFFF"/>
                </a:highlight>
              </a:rPr>
              <a:t>"</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emb_neg</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FF0000"/>
                </a:solidFill>
                <a:highlight>
                  <a:srgbClr val="FFFFFF"/>
                </a:highlight>
              </a:rPr>
              <a:t>1</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n_ctx_neg</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endParaRPr lang="en-US" altLang="zh-CN" sz="1600" b="0" dirty="0">
              <a:solidFill>
                <a:srgbClr val="000000"/>
              </a:solidFill>
              <a:highlight>
                <a:srgbClr val="FFFFFF"/>
              </a:highlight>
            </a:endParaRPr>
          </a:p>
          <a:p>
            <a:r>
              <a:rPr lang="en-US" altLang="zh-CN" sz="1600" b="0" dirty="0">
                <a:solidFill>
                  <a:srgbClr val="008000"/>
                </a:solidFill>
                <a:highlight>
                  <a:srgbClr val="FFFFFF"/>
                </a:highlight>
              </a:rPr>
              <a:t># </a:t>
            </a:r>
            <a:r>
              <a:rPr lang="zh-CN" altLang="en-US" sz="1600" b="0" dirty="0">
                <a:solidFill>
                  <a:srgbClr val="008000"/>
                </a:solidFill>
                <a:highlight>
                  <a:srgbClr val="FFFFFF"/>
                </a:highlight>
              </a:rPr>
              <a:t>保存 </a:t>
            </a:r>
            <a:r>
              <a:rPr lang="en-US" altLang="zh-CN" sz="1600" b="0" dirty="0">
                <a:solidFill>
                  <a:srgbClr val="008000"/>
                </a:solidFill>
                <a:highlight>
                  <a:srgbClr val="FFFFFF"/>
                </a:highlight>
              </a:rPr>
              <a:t>token </a:t>
            </a:r>
            <a:r>
              <a:rPr lang="zh-CN" altLang="en-US" sz="1600" b="0" dirty="0">
                <a:solidFill>
                  <a:srgbClr val="008000"/>
                </a:solidFill>
                <a:highlight>
                  <a:srgbClr val="FFFFFF"/>
                </a:highlight>
              </a:rPr>
              <a:t>序列（重排为 </a:t>
            </a:r>
            <a:r>
              <a:rPr lang="en-US" altLang="zh-CN" sz="1600" b="0" dirty="0">
                <a:solidFill>
                  <a:srgbClr val="008000"/>
                </a:solidFill>
                <a:highlight>
                  <a:srgbClr val="FFFFFF"/>
                </a:highlight>
              </a:rPr>
              <a:t>[</a:t>
            </a:r>
            <a:r>
              <a:rPr lang="en-US" altLang="zh-CN" sz="1600" b="0" dirty="0" err="1">
                <a:solidFill>
                  <a:srgbClr val="008000"/>
                </a:solidFill>
                <a:highlight>
                  <a:srgbClr val="FFFFFF"/>
                </a:highlight>
              </a:rPr>
              <a:t>n_cls</a:t>
            </a:r>
            <a:r>
              <a:rPr lang="en-US" altLang="zh-CN" sz="1600" b="0" dirty="0">
                <a:solidFill>
                  <a:srgbClr val="008000"/>
                </a:solidFill>
                <a:highlight>
                  <a:srgbClr val="FFFFFF"/>
                </a:highlight>
              </a:rPr>
              <a:t>, normal/</a:t>
            </a:r>
            <a:r>
              <a:rPr lang="en-US" altLang="zh-CN" sz="1600" b="0" dirty="0" err="1">
                <a:solidFill>
                  <a:srgbClr val="008000"/>
                </a:solidFill>
                <a:highlight>
                  <a:srgbClr val="FFFFFF"/>
                </a:highlight>
              </a:rPr>
              <a:t>anomaly_num</a:t>
            </a:r>
            <a:r>
              <a:rPr lang="en-US" altLang="zh-CN" sz="1600" b="0" dirty="0">
                <a:solidFill>
                  <a:srgbClr val="008000"/>
                </a:solidFill>
                <a:highlight>
                  <a:srgbClr val="FFFFFF"/>
                </a:highlight>
              </a:rPr>
              <a:t>, L]</a:t>
            </a:r>
            <a:r>
              <a:rPr lang="zh-CN" altLang="en-US" sz="1600" b="0" dirty="0">
                <a:solidFill>
                  <a:srgbClr val="008000"/>
                </a:solidFill>
                <a:highlight>
                  <a:srgbClr val="FFFFFF"/>
                </a:highlight>
              </a:rPr>
              <a:t>）</a:t>
            </a:r>
            <a:endParaRPr lang="en-US" altLang="zh-CN" sz="1600" b="0" dirty="0">
              <a:solidFill>
                <a:srgbClr val="000000"/>
              </a:solidFill>
              <a:highlight>
                <a:srgbClr val="FFFFFF"/>
              </a:highlight>
            </a:endParaRPr>
          </a:p>
          <a:p>
            <a:r>
              <a:rPr lang="pt-BR" altLang="zh-CN" sz="1600" b="0" dirty="0">
                <a:solidFill>
                  <a:srgbClr val="000000"/>
                </a:solidFill>
                <a:highlight>
                  <a:srgbClr val="FFFFFF"/>
                </a:highlight>
              </a:rPr>
              <a:t>tok_pos </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permute</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reshape</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tok_pos</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normal_num</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n_cls</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L</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a:t>
            </a:r>
            <a:r>
              <a:rPr lang="pt-BR" altLang="zh-CN" sz="1600" b="1" dirty="0">
                <a:solidFill>
                  <a:srgbClr val="000080"/>
                </a:solidFill>
                <a:highlight>
                  <a:srgbClr val="FFFFFF"/>
                </a:highlight>
              </a:rPr>
              <a:t>[</a:t>
            </a:r>
            <a:r>
              <a:rPr lang="pt-BR" altLang="zh-CN" sz="1600" b="0" dirty="0">
                <a:solidFill>
                  <a:srgbClr val="FF0000"/>
                </a:solidFill>
                <a:highlight>
                  <a:srgbClr val="FFFFFF"/>
                </a:highlight>
              </a:rPr>
              <a:t>1</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a:t>
            </a:r>
            <a:r>
              <a:rPr lang="pt-BR" altLang="zh-CN" sz="1600" b="0" dirty="0">
                <a:solidFill>
                  <a:srgbClr val="FF0000"/>
                </a:solidFill>
                <a:highlight>
                  <a:srgbClr val="FFFFFF"/>
                </a:highlight>
              </a:rPr>
              <a:t>0</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a:t>
            </a:r>
            <a:r>
              <a:rPr lang="pt-BR" altLang="zh-CN" sz="1600" b="0" dirty="0">
                <a:solidFill>
                  <a:srgbClr val="FF0000"/>
                </a:solidFill>
                <a:highlight>
                  <a:srgbClr val="FFFFFF"/>
                </a:highlight>
              </a:rPr>
              <a:t>2</a:t>
            </a:r>
            <a:r>
              <a:rPr lang="pt-BR" altLang="zh-CN" sz="1600" b="1" dirty="0">
                <a:solidFill>
                  <a:srgbClr val="000080"/>
                </a:solidFill>
                <a:highlight>
                  <a:srgbClr val="FFFFFF"/>
                </a:highlight>
              </a:rPr>
              <a:t>])</a:t>
            </a:r>
            <a:endParaRPr lang="pt-BR" altLang="zh-CN" sz="1600" b="0" dirty="0">
              <a:solidFill>
                <a:srgbClr val="000000"/>
              </a:solidFill>
              <a:highlight>
                <a:srgbClr val="FFFFFF"/>
              </a:highlight>
            </a:endParaRPr>
          </a:p>
          <a:p>
            <a:r>
              <a:rPr lang="en-US" altLang="zh-CN" sz="1600" b="0" dirty="0" err="1">
                <a:solidFill>
                  <a:srgbClr val="000000"/>
                </a:solidFill>
                <a:highlight>
                  <a:srgbClr val="FFFFFF"/>
                </a:highlight>
              </a:rPr>
              <a:t>tok_neg</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permute</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reshape</a:t>
            </a:r>
            <a:r>
              <a:rPr lang="en-US" altLang="zh-CN" sz="1600" b="1" dirty="0">
                <a:solidFill>
                  <a:srgbClr val="000080"/>
                </a:solidFill>
                <a:highlight>
                  <a:srgbClr val="FFFFFF"/>
                </a:highlight>
              </a:rPr>
              <a:t>(</a:t>
            </a:r>
            <a:r>
              <a:rPr lang="en-US" altLang="zh-CN" sz="1600" b="0" dirty="0" err="1">
                <a:solidFill>
                  <a:srgbClr val="000000"/>
                </a:solidFill>
                <a:highlight>
                  <a:srgbClr val="FFFFFF"/>
                </a:highlight>
              </a:rPr>
              <a:t>tok_neg</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err="1">
                <a:solidFill>
                  <a:srgbClr val="000000"/>
                </a:solidFill>
                <a:highlight>
                  <a:srgbClr val="FFFFFF"/>
                </a:highlight>
              </a:rPr>
              <a:t>anormaly_num</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n_cls</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L</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FF0000"/>
                </a:solidFill>
                <a:highlight>
                  <a:srgbClr val="FFFFFF"/>
                </a:highlight>
              </a:rPr>
              <a:t>1</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FF0000"/>
                </a:solidFill>
                <a:highlight>
                  <a:srgbClr val="FFFFFF"/>
                </a:highlight>
              </a:rPr>
              <a:t>0</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FF0000"/>
                </a:solidFill>
                <a:highlight>
                  <a:srgbClr val="FFFFFF"/>
                </a:highlight>
              </a:rPr>
              <a:t>2</a:t>
            </a:r>
            <a:r>
              <a:rPr lang="en-US" altLang="zh-CN" sz="1600" b="1" dirty="0">
                <a:solidFill>
                  <a:srgbClr val="000080"/>
                </a:solidFill>
                <a:highlight>
                  <a:srgbClr val="FFFFFF"/>
                </a:highlight>
              </a:rPr>
              <a:t>])</a:t>
            </a:r>
            <a:endParaRPr lang="en-US" altLang="zh-CN" sz="1600" b="0" dirty="0">
              <a:solidFill>
                <a:srgbClr val="000000"/>
              </a:solidFill>
              <a:highlight>
                <a:srgbClr val="FFFFFF"/>
              </a:highlight>
            </a:endParaRPr>
          </a:p>
          <a:p>
            <a:r>
              <a:rPr lang="en-US" altLang="zh-CN" sz="1600" b="0" dirty="0" err="1">
                <a:solidFill>
                  <a:srgbClr val="000000"/>
                </a:solidFill>
                <a:highlight>
                  <a:srgbClr val="FFFFFF"/>
                </a:highlight>
              </a:rPr>
              <a:t>register_buffer</a:t>
            </a:r>
            <a:r>
              <a:rPr lang="en-US" altLang="zh-CN" sz="1600" b="1" dirty="0">
                <a:solidFill>
                  <a:srgbClr val="000080"/>
                </a:solidFill>
                <a:highlight>
                  <a:srgbClr val="FFFFFF"/>
                </a:highlight>
              </a:rPr>
              <a:t>(</a:t>
            </a:r>
            <a:r>
              <a:rPr lang="en-US" altLang="zh-CN" sz="1600" b="0" dirty="0">
                <a:solidFill>
                  <a:srgbClr val="808080"/>
                </a:solidFill>
                <a:highlight>
                  <a:srgbClr val="FFFFFF"/>
                </a:highlight>
              </a:rPr>
              <a:t>"</a:t>
            </a:r>
            <a:r>
              <a:rPr lang="en-US" altLang="zh-CN" sz="1600" b="0" dirty="0" err="1">
                <a:solidFill>
                  <a:srgbClr val="808080"/>
                </a:solidFill>
                <a:highlight>
                  <a:srgbClr val="FFFFFF"/>
                </a:highlight>
              </a:rPr>
              <a:t>tokenized_prompts_pos</a:t>
            </a:r>
            <a:r>
              <a:rPr lang="en-US" altLang="zh-CN" sz="1600" b="0" dirty="0">
                <a:solidFill>
                  <a:srgbClr val="808080"/>
                </a:solidFill>
                <a:highlight>
                  <a:srgbClr val="FFFFFF"/>
                </a:highlight>
              </a:rPr>
              <a:t>"</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tok_pos</a:t>
            </a:r>
            <a:r>
              <a:rPr lang="en-US" altLang="zh-CN" sz="1600" b="1" dirty="0">
                <a:solidFill>
                  <a:srgbClr val="000080"/>
                </a:solidFill>
                <a:highlight>
                  <a:srgbClr val="FFFFFF"/>
                </a:highlight>
              </a:rPr>
              <a:t>)</a:t>
            </a:r>
            <a:endParaRPr lang="en-US" altLang="zh-CN" sz="1600" b="0" dirty="0">
              <a:solidFill>
                <a:srgbClr val="000000"/>
              </a:solidFill>
              <a:highlight>
                <a:srgbClr val="FFFFFF"/>
              </a:highlight>
            </a:endParaRPr>
          </a:p>
          <a:p>
            <a:r>
              <a:rPr lang="en-US" altLang="zh-CN" sz="1600" b="0" dirty="0" err="1">
                <a:solidFill>
                  <a:srgbClr val="000000"/>
                </a:solidFill>
                <a:highlight>
                  <a:srgbClr val="FFFFFF"/>
                </a:highlight>
              </a:rPr>
              <a:t>register_buffer</a:t>
            </a:r>
            <a:r>
              <a:rPr lang="en-US" altLang="zh-CN" sz="1600" b="1" dirty="0">
                <a:solidFill>
                  <a:srgbClr val="000080"/>
                </a:solidFill>
                <a:highlight>
                  <a:srgbClr val="FFFFFF"/>
                </a:highlight>
              </a:rPr>
              <a:t>(</a:t>
            </a:r>
            <a:r>
              <a:rPr lang="en-US" altLang="zh-CN" sz="1600" b="0" dirty="0">
                <a:solidFill>
                  <a:srgbClr val="808080"/>
                </a:solidFill>
                <a:highlight>
                  <a:srgbClr val="FFFFFF"/>
                </a:highlight>
              </a:rPr>
              <a:t>"</a:t>
            </a:r>
            <a:r>
              <a:rPr lang="en-US" altLang="zh-CN" sz="1600" b="0" dirty="0" err="1">
                <a:solidFill>
                  <a:srgbClr val="808080"/>
                </a:solidFill>
                <a:highlight>
                  <a:srgbClr val="FFFFFF"/>
                </a:highlight>
              </a:rPr>
              <a:t>tokenized_prompts_neg</a:t>
            </a:r>
            <a:r>
              <a:rPr lang="en-US" altLang="zh-CN" sz="1600" b="0" dirty="0">
                <a:solidFill>
                  <a:srgbClr val="808080"/>
                </a:solidFill>
                <a:highlight>
                  <a:srgbClr val="FFFFFF"/>
                </a:highlight>
              </a:rPr>
              <a:t>"</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tok_neg</a:t>
            </a:r>
            <a:r>
              <a:rPr lang="en-US" altLang="zh-CN" sz="1600" b="1" dirty="0">
                <a:solidFill>
                  <a:srgbClr val="000080"/>
                </a:solidFill>
                <a:highlight>
                  <a:srgbClr val="FFFFFF"/>
                </a:highlight>
              </a:rPr>
              <a:t>)</a:t>
            </a:r>
            <a:endParaRPr lang="zh-CN" altLang="en-US" sz="2400" dirty="0"/>
          </a:p>
        </p:txBody>
      </p:sp>
      <p:sp>
        <p:nvSpPr>
          <p:cNvPr id="4" name="文本占位符 3">
            <a:extLst>
              <a:ext uri="{FF2B5EF4-FFF2-40B4-BE49-F238E27FC236}">
                <a16:creationId xmlns:a16="http://schemas.microsoft.com/office/drawing/2014/main" id="{17BA9A15-B09D-899F-BBC4-C4AB783D865A}"/>
              </a:ext>
            </a:extLst>
          </p:cNvPr>
          <p:cNvSpPr>
            <a:spLocks noGrp="1"/>
          </p:cNvSpPr>
          <p:nvPr>
            <p:ph type="body" sz="half" idx="2"/>
          </p:nvPr>
        </p:nvSpPr>
        <p:spPr>
          <a:xfrm>
            <a:off x="1" y="2057400"/>
            <a:ext cx="3323968" cy="3811588"/>
          </a:xfrm>
        </p:spPr>
        <p:txBody>
          <a:bodyPr/>
          <a:lstStyle/>
          <a:p>
            <a:r>
              <a:rPr lang="en-US" altLang="zh-CN" dirty="0"/>
              <a:t>1.DPAM</a:t>
            </a:r>
          </a:p>
          <a:p>
            <a:r>
              <a:rPr lang="en-US" altLang="zh-CN" dirty="0">
                <a:highlight>
                  <a:srgbClr val="FFFF00"/>
                </a:highlight>
              </a:rPr>
              <a:t>2.</a:t>
            </a:r>
            <a:r>
              <a:rPr lang="en-US" altLang="zh-CN" sz="1600" dirty="0">
                <a:highlight>
                  <a:srgbClr val="FFFF00"/>
                </a:highlight>
              </a:rPr>
              <a:t> object-agnostic text prompts </a:t>
            </a:r>
          </a:p>
          <a:p>
            <a:r>
              <a:rPr lang="en-US" altLang="zh-CN" dirty="0"/>
              <a:t>3.</a:t>
            </a:r>
            <a:r>
              <a:rPr lang="en-US" altLang="zh-CN" sz="1600" dirty="0"/>
              <a:t> learnable tokens in text encoders</a:t>
            </a:r>
            <a:endParaRPr lang="zh-CN" altLang="en-US" dirty="0"/>
          </a:p>
        </p:txBody>
      </p:sp>
    </p:spTree>
    <p:extLst>
      <p:ext uri="{BB962C8B-B14F-4D97-AF65-F5344CB8AC3E}">
        <p14:creationId xmlns:p14="http://schemas.microsoft.com/office/powerpoint/2010/main" val="2066174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65027-7BDE-F03D-169E-0E52CDDA3326}"/>
              </a:ext>
            </a:extLst>
          </p:cNvPr>
          <p:cNvSpPr>
            <a:spLocks noGrp="1"/>
          </p:cNvSpPr>
          <p:nvPr>
            <p:ph type="title"/>
          </p:nvPr>
        </p:nvSpPr>
        <p:spPr>
          <a:xfrm>
            <a:off x="-1" y="457200"/>
            <a:ext cx="3163331" cy="1600200"/>
          </a:xfrm>
        </p:spPr>
        <p:txBody>
          <a:bodyPr/>
          <a:lstStyle/>
          <a:p>
            <a:r>
              <a:rPr lang="zh-CN" altLang="en-US" dirty="0"/>
              <a:t>代码</a:t>
            </a:r>
          </a:p>
        </p:txBody>
      </p:sp>
      <p:sp>
        <p:nvSpPr>
          <p:cNvPr id="3" name="内容占位符 2">
            <a:extLst>
              <a:ext uri="{FF2B5EF4-FFF2-40B4-BE49-F238E27FC236}">
                <a16:creationId xmlns:a16="http://schemas.microsoft.com/office/drawing/2014/main" id="{632E8EBC-FE3B-ED98-0E39-6A5C4AD5E48F}"/>
              </a:ext>
            </a:extLst>
          </p:cNvPr>
          <p:cNvSpPr>
            <a:spLocks noGrp="1"/>
          </p:cNvSpPr>
          <p:nvPr>
            <p:ph idx="1"/>
          </p:nvPr>
        </p:nvSpPr>
        <p:spPr>
          <a:xfrm>
            <a:off x="3323968" y="1"/>
            <a:ext cx="8868032" cy="6857999"/>
          </a:xfrm>
        </p:spPr>
        <p:txBody>
          <a:bodyPr>
            <a:normAutofit/>
          </a:bodyPr>
          <a:lstStyle/>
          <a:p>
            <a:r>
              <a:rPr lang="en-US" altLang="zh-CN" sz="1800" dirty="0">
                <a:solidFill>
                  <a:srgbClr val="008000"/>
                </a:solidFill>
                <a:highlight>
                  <a:srgbClr val="FFFFFF"/>
                </a:highlight>
              </a:rPr>
              <a:t># -- </a:t>
            </a:r>
            <a:r>
              <a:rPr lang="zh-CN" altLang="en-US" sz="1800" dirty="0">
                <a:solidFill>
                  <a:srgbClr val="008000"/>
                </a:solidFill>
                <a:highlight>
                  <a:srgbClr val="FFFFFF"/>
                </a:highlight>
              </a:rPr>
              <a:t>重点</a:t>
            </a:r>
            <a:r>
              <a:rPr lang="en-US" altLang="zh-CN" sz="1800" dirty="0">
                <a:solidFill>
                  <a:srgbClr val="008000"/>
                </a:solidFill>
                <a:highlight>
                  <a:srgbClr val="FFFFFF"/>
                </a:highlight>
              </a:rPr>
              <a:t>2 --</a:t>
            </a:r>
            <a:endParaRPr lang="zh-CN" altLang="en-US" sz="1800" dirty="0">
              <a:solidFill>
                <a:srgbClr val="000000"/>
              </a:solidFill>
              <a:highlight>
                <a:srgbClr val="FFFFFF"/>
              </a:highlight>
            </a:endParaRPr>
          </a:p>
          <a:p>
            <a:r>
              <a:rPr lang="en-US" altLang="zh-CN" sz="1800" dirty="0">
                <a:solidFill>
                  <a:srgbClr val="008000"/>
                </a:solidFill>
                <a:highlight>
                  <a:srgbClr val="FFFFFF"/>
                </a:highlight>
              </a:rPr>
              <a:t># </a:t>
            </a:r>
            <a:r>
              <a:rPr lang="zh-CN" altLang="en-US" sz="1800" dirty="0">
                <a:solidFill>
                  <a:srgbClr val="008000"/>
                </a:solidFill>
                <a:highlight>
                  <a:srgbClr val="FFFFFF"/>
                </a:highlight>
              </a:rPr>
              <a:t>生成前</a:t>
            </a:r>
            <a:r>
              <a:rPr lang="en-US" altLang="zh-CN" sz="1800" dirty="0">
                <a:solidFill>
                  <a:srgbClr val="008000"/>
                </a:solidFill>
                <a:highlight>
                  <a:srgbClr val="FFFFFF"/>
                </a:highlight>
              </a:rPr>
              <a:t>9</a:t>
            </a:r>
            <a:r>
              <a:rPr lang="zh-CN" altLang="en-US" sz="1800" dirty="0">
                <a:solidFill>
                  <a:srgbClr val="008000"/>
                </a:solidFill>
                <a:highlight>
                  <a:srgbClr val="FFFFFF"/>
                </a:highlight>
              </a:rPr>
              <a:t>层的可学习文本（其中第</a:t>
            </a:r>
            <a:r>
              <a:rPr lang="en-US" altLang="zh-CN" sz="1800" dirty="0">
                <a:solidFill>
                  <a:srgbClr val="008000"/>
                </a:solidFill>
                <a:highlight>
                  <a:srgbClr val="FFFFFF"/>
                </a:highlight>
              </a:rPr>
              <a:t>0</a:t>
            </a:r>
            <a:r>
              <a:rPr lang="zh-CN" altLang="en-US" sz="1800" dirty="0">
                <a:solidFill>
                  <a:srgbClr val="008000"/>
                </a:solidFill>
                <a:highlight>
                  <a:srgbClr val="FFFFFF"/>
                </a:highlight>
              </a:rPr>
              <a:t>层为普通的</a:t>
            </a:r>
            <a:r>
              <a:rPr lang="en-US" altLang="zh-CN" sz="1800" dirty="0">
                <a:solidFill>
                  <a:srgbClr val="008000"/>
                </a:solidFill>
                <a:highlight>
                  <a:srgbClr val="FFFFFF"/>
                </a:highlight>
              </a:rPr>
              <a:t>CLIP</a:t>
            </a:r>
            <a:r>
              <a:rPr lang="zh-CN" altLang="en-US" sz="1800" dirty="0">
                <a:solidFill>
                  <a:srgbClr val="008000"/>
                </a:solidFill>
                <a:highlight>
                  <a:srgbClr val="FFFFFF"/>
                </a:highlight>
              </a:rPr>
              <a:t>提示词，即上面生成的提示词）</a:t>
            </a:r>
            <a:endParaRPr lang="zh-CN" altLang="en-US" sz="1800" dirty="0">
              <a:solidFill>
                <a:srgbClr val="000000"/>
              </a:solidFill>
              <a:highlight>
                <a:srgbClr val="FFFFFF"/>
              </a:highlight>
            </a:endParaRPr>
          </a:p>
          <a:p>
            <a:r>
              <a:rPr lang="en-US" altLang="zh-CN" sz="180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compound_prompts_depth</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design_details</a:t>
            </a:r>
            <a:r>
              <a:rPr lang="en-US" altLang="zh-CN" sz="1800" b="1" dirty="0">
                <a:solidFill>
                  <a:srgbClr val="000080"/>
                </a:solidFill>
                <a:highlight>
                  <a:srgbClr val="FFFFFF"/>
                </a:highlight>
              </a:rPr>
              <a:t>[</a:t>
            </a:r>
            <a:r>
              <a:rPr lang="en-US" altLang="zh-CN" sz="1800" b="0" dirty="0">
                <a:solidFill>
                  <a:srgbClr val="808080"/>
                </a:solidFill>
                <a:highlight>
                  <a:srgbClr val="FFFFFF"/>
                </a:highlight>
              </a:rPr>
              <a:t>"</a:t>
            </a:r>
            <a:r>
              <a:rPr lang="en-US" altLang="zh-CN" sz="1800" b="0" dirty="0" err="1">
                <a:solidFill>
                  <a:srgbClr val="808080"/>
                </a:solidFill>
                <a:highlight>
                  <a:srgbClr val="FFFFFF"/>
                </a:highlight>
              </a:rPr>
              <a:t>learnabel_text_embedding_depth</a:t>
            </a:r>
            <a:r>
              <a:rPr lang="en-US" altLang="zh-CN" sz="1800" b="0" dirty="0">
                <a:solidFill>
                  <a:srgbClr val="808080"/>
                </a:solidFill>
                <a:highlight>
                  <a:srgbClr val="FFFFFF"/>
                </a:highlight>
              </a:rPr>
              <a:t>"</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8000"/>
                </a:solidFill>
                <a:highlight>
                  <a:srgbClr val="FFFFFF"/>
                </a:highlight>
              </a:rPr>
              <a:t># </a:t>
            </a:r>
            <a:r>
              <a:rPr lang="zh-CN" altLang="en-US" sz="1800" b="0" dirty="0">
                <a:solidFill>
                  <a:srgbClr val="008000"/>
                </a:solidFill>
                <a:highlight>
                  <a:srgbClr val="FFFFFF"/>
                </a:highlight>
              </a:rPr>
              <a:t>前</a:t>
            </a:r>
            <a:r>
              <a:rPr lang="en-US" altLang="zh-CN" sz="1800" b="0" dirty="0">
                <a:solidFill>
                  <a:srgbClr val="008000"/>
                </a:solidFill>
                <a:highlight>
                  <a:srgbClr val="FFFFFF"/>
                </a:highlight>
              </a:rPr>
              <a:t>9</a:t>
            </a:r>
            <a:r>
              <a:rPr lang="zh-CN" altLang="en-US" sz="1800" b="0" dirty="0">
                <a:solidFill>
                  <a:srgbClr val="008000"/>
                </a:solidFill>
                <a:highlight>
                  <a:srgbClr val="FFFFFF"/>
                </a:highlight>
              </a:rPr>
              <a:t>层，每层生成</a:t>
            </a:r>
            <a:r>
              <a:rPr lang="en-US" altLang="zh-CN" sz="1800" b="0" dirty="0">
                <a:solidFill>
                  <a:srgbClr val="008000"/>
                </a:solidFill>
                <a:highlight>
                  <a:srgbClr val="FFFFFF"/>
                </a:highlight>
              </a:rPr>
              <a:t>4</a:t>
            </a:r>
            <a:r>
              <a:rPr lang="zh-CN" altLang="en-US" sz="1800" b="0" dirty="0">
                <a:solidFill>
                  <a:srgbClr val="008000"/>
                </a:solidFill>
                <a:highlight>
                  <a:srgbClr val="FFFFFF"/>
                </a:highlight>
              </a:rPr>
              <a:t>个随机可学习嵌入，统一保存在</a:t>
            </a:r>
            <a:r>
              <a:rPr lang="en-US" altLang="zh-CN" sz="1800" b="0" dirty="0" err="1">
                <a:solidFill>
                  <a:srgbClr val="008000"/>
                </a:solidFill>
                <a:highlight>
                  <a:srgbClr val="FFFFFF"/>
                </a:highlight>
              </a:rPr>
              <a:t>self.compound_propts_text</a:t>
            </a:r>
            <a:r>
              <a:rPr lang="zh-CN" altLang="en-US" sz="1800" b="0" dirty="0">
                <a:solidFill>
                  <a:srgbClr val="008000"/>
                </a:solidFill>
                <a:highlight>
                  <a:srgbClr val="FFFFFF"/>
                </a:highlight>
              </a:rPr>
              <a:t>中</a:t>
            </a:r>
            <a:endParaRPr lang="zh-CN" altLang="en-US" sz="1800" b="0" dirty="0">
              <a:solidFill>
                <a:srgbClr val="000000"/>
              </a:solidFill>
              <a:highlight>
                <a:srgbClr val="FFFFFF"/>
              </a:highlight>
            </a:endParaRPr>
          </a:p>
          <a:p>
            <a:r>
              <a:rPr lang="en-US" altLang="zh-CN" sz="1800" b="0" dirty="0">
                <a:solidFill>
                  <a:srgbClr val="008000"/>
                </a:solidFill>
                <a:highlight>
                  <a:srgbClr val="FFFFFF"/>
                </a:highlight>
              </a:rPr>
              <a:t># </a:t>
            </a:r>
            <a:r>
              <a:rPr lang="zh-CN" altLang="en-US" sz="1800" b="0" dirty="0">
                <a:solidFill>
                  <a:srgbClr val="008000"/>
                </a:solidFill>
                <a:highlight>
                  <a:srgbClr val="FFFFFF"/>
                </a:highlight>
              </a:rPr>
              <a:t>每次增加</a:t>
            </a:r>
            <a:r>
              <a:rPr lang="en-US" altLang="zh-CN" sz="1800" b="0" dirty="0">
                <a:solidFill>
                  <a:srgbClr val="008000"/>
                </a:solidFill>
                <a:highlight>
                  <a:srgbClr val="FFFFFF"/>
                </a:highlight>
              </a:rPr>
              <a:t>4</a:t>
            </a:r>
            <a:r>
              <a:rPr lang="zh-CN" altLang="en-US" sz="1800" b="0" dirty="0">
                <a:solidFill>
                  <a:srgbClr val="008000"/>
                </a:solidFill>
                <a:highlight>
                  <a:srgbClr val="FFFFFF"/>
                </a:highlight>
              </a:rPr>
              <a:t>个单词，</a:t>
            </a:r>
            <a:r>
              <a:rPr lang="en-US" altLang="zh-CN" sz="1800" b="0" dirty="0" err="1">
                <a:solidFill>
                  <a:srgbClr val="008000"/>
                </a:solidFill>
                <a:highlight>
                  <a:srgbClr val="FFFFFF"/>
                </a:highlight>
              </a:rPr>
              <a:t>self.text_encoder_n_ctx</a:t>
            </a:r>
            <a:r>
              <a:rPr lang="en-US" altLang="zh-CN" sz="1800" b="0" dirty="0">
                <a:solidFill>
                  <a:srgbClr val="008000"/>
                </a:solidFill>
                <a:highlight>
                  <a:srgbClr val="FFFFFF"/>
                </a:highlight>
              </a:rPr>
              <a:t>=4</a:t>
            </a:r>
            <a:endParaRPr lang="en-US" altLang="zh-CN" sz="1800" b="0" dirty="0">
              <a:solidFill>
                <a:srgbClr val="000000"/>
              </a:solidFill>
              <a:highlight>
                <a:srgbClr val="FFFFFF"/>
              </a:highlight>
            </a:endParaRPr>
          </a:p>
          <a:p>
            <a:r>
              <a:rPr lang="en-US" altLang="zh-CN" sz="1800" b="0" dirty="0">
                <a:solidFill>
                  <a:srgbClr val="008000"/>
                </a:solidFill>
                <a:highlight>
                  <a:srgbClr val="FFFFFF"/>
                </a:highlight>
              </a:rPr>
              <a:t># </a:t>
            </a:r>
            <a:r>
              <a:rPr lang="zh-CN" altLang="en-US" sz="1800" b="0" dirty="0">
                <a:solidFill>
                  <a:srgbClr val="008000"/>
                </a:solidFill>
                <a:highlight>
                  <a:srgbClr val="FFFFFF"/>
                </a:highlight>
              </a:rPr>
              <a:t>每层</a:t>
            </a:r>
            <a:r>
              <a:rPr lang="en-US" altLang="zh-CN" sz="1800" b="0" dirty="0">
                <a:solidFill>
                  <a:srgbClr val="008000"/>
                </a:solidFill>
                <a:highlight>
                  <a:srgbClr val="FFFFFF"/>
                </a:highlight>
              </a:rPr>
              <a:t>4</a:t>
            </a:r>
            <a:r>
              <a:rPr lang="zh-CN" altLang="en-US" sz="1800" b="0" dirty="0">
                <a:solidFill>
                  <a:srgbClr val="008000"/>
                </a:solidFill>
                <a:highlight>
                  <a:srgbClr val="FFFFFF"/>
                </a:highlight>
              </a:rPr>
              <a:t>个可学习嵌入，组成复合提示词</a:t>
            </a:r>
            <a:r>
              <a:rPr lang="en-US" altLang="zh-CN" sz="1800" b="0" dirty="0" err="1">
                <a:solidFill>
                  <a:srgbClr val="008000"/>
                </a:solidFill>
                <a:highlight>
                  <a:srgbClr val="FFFFFF"/>
                </a:highlight>
              </a:rPr>
              <a:t>compound_prompts_text</a:t>
            </a:r>
            <a:endParaRPr lang="en-US" altLang="zh-CN" sz="1800" b="0" dirty="0">
              <a:solidFill>
                <a:srgbClr val="000000"/>
              </a:solidFill>
              <a:highlight>
                <a:srgbClr val="FFFFFF"/>
              </a:highlight>
            </a:endParaRPr>
          </a:p>
          <a:p>
            <a:r>
              <a:rPr lang="en-US" altLang="zh-CN" sz="1800" b="0" dirty="0">
                <a:solidFill>
                  <a:srgbClr val="008000"/>
                </a:solidFill>
                <a:highlight>
                  <a:srgbClr val="FFFFFF"/>
                </a:highlight>
              </a:rPr>
              <a:t># </a:t>
            </a:r>
            <a:r>
              <a:rPr lang="zh-CN" altLang="en-US" sz="1800" b="0" dirty="0">
                <a:solidFill>
                  <a:srgbClr val="008000"/>
                </a:solidFill>
                <a:highlight>
                  <a:srgbClr val="FFFFFF"/>
                </a:highlight>
              </a:rPr>
              <a:t>注意这个变量名叫</a:t>
            </a:r>
            <a:r>
              <a:rPr lang="en-US" altLang="zh-CN" sz="1800" b="0" dirty="0" err="1">
                <a:solidFill>
                  <a:srgbClr val="008000"/>
                </a:solidFill>
                <a:highlight>
                  <a:srgbClr val="FFFFFF"/>
                </a:highlight>
              </a:rPr>
              <a:t>xx_text</a:t>
            </a:r>
            <a:r>
              <a:rPr lang="zh-CN" altLang="en-US" sz="1800" b="0" dirty="0">
                <a:solidFill>
                  <a:srgbClr val="008000"/>
                </a:solidFill>
                <a:highlight>
                  <a:srgbClr val="FFFFFF"/>
                </a:highlight>
              </a:rPr>
              <a:t>，但其实是</a:t>
            </a:r>
            <a:r>
              <a:rPr lang="en-US" altLang="zh-CN" sz="1800" b="0" dirty="0">
                <a:solidFill>
                  <a:srgbClr val="008000"/>
                </a:solidFill>
                <a:highlight>
                  <a:srgbClr val="FFFFFF"/>
                </a:highlight>
              </a:rPr>
              <a:t>embedding</a:t>
            </a:r>
            <a:endParaRPr lang="en-US" altLang="zh-CN" sz="1800" b="0" dirty="0">
              <a:solidFill>
                <a:srgbClr val="000000"/>
              </a:solidFill>
              <a:highlight>
                <a:srgbClr val="FFFFFF"/>
              </a:highlight>
            </a:endParaRPr>
          </a:p>
          <a:p>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compound_prompts_emb</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nn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ParameterList</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nn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Parameter</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torch</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empty</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text_encoder_n_ctx</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ctx_dim</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1" dirty="0">
                <a:solidFill>
                  <a:srgbClr val="0000FF"/>
                </a:solidFill>
                <a:highlight>
                  <a:srgbClr val="FFFFFF"/>
                </a:highlight>
              </a:rPr>
              <a:t>for</a:t>
            </a:r>
            <a:r>
              <a:rPr lang="en-US" altLang="zh-CN" sz="1800" b="0" dirty="0">
                <a:solidFill>
                  <a:srgbClr val="000000"/>
                </a:solidFill>
                <a:highlight>
                  <a:srgbClr val="FFFFFF"/>
                </a:highlight>
              </a:rPr>
              <a:t> _ </a:t>
            </a:r>
            <a:r>
              <a:rPr lang="en-US" altLang="zh-CN" sz="1800" b="1" dirty="0">
                <a:solidFill>
                  <a:srgbClr val="0000FF"/>
                </a:solidFill>
                <a:highlight>
                  <a:srgbClr val="FFFFFF"/>
                </a:highlight>
              </a:rPr>
              <a:t>in</a:t>
            </a:r>
            <a:r>
              <a:rPr lang="en-US" altLang="zh-CN" sz="1800" b="0" dirty="0">
                <a:solidFill>
                  <a:srgbClr val="000000"/>
                </a:solidFill>
                <a:highlight>
                  <a:srgbClr val="FFFFFF"/>
                </a:highlight>
              </a:rPr>
              <a:t> </a:t>
            </a:r>
            <a:r>
              <a:rPr lang="en-US" altLang="zh-CN" sz="1800" b="1" dirty="0">
                <a:solidFill>
                  <a:srgbClr val="880088"/>
                </a:solidFill>
                <a:highlight>
                  <a:srgbClr val="FFFFFF"/>
                </a:highlight>
              </a:rPr>
              <a:t>range</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compound_prompts_depth</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8000"/>
                </a:solidFill>
                <a:highlight>
                  <a:srgbClr val="FFFFFF"/>
                </a:highlight>
              </a:rPr>
              <a:t># </a:t>
            </a:r>
            <a:r>
              <a:rPr lang="zh-CN" altLang="en-US" sz="1800" b="0" dirty="0">
                <a:solidFill>
                  <a:srgbClr val="008000"/>
                </a:solidFill>
                <a:highlight>
                  <a:srgbClr val="FFFFFF"/>
                </a:highlight>
              </a:rPr>
              <a:t>打印每一层提示词的形状，并标准化</a:t>
            </a:r>
            <a:endParaRPr lang="zh-CN" altLang="en-US" sz="1800" b="0" dirty="0">
              <a:solidFill>
                <a:srgbClr val="000000"/>
              </a:solidFill>
              <a:highlight>
                <a:srgbClr val="FFFFFF"/>
              </a:highlight>
            </a:endParaRPr>
          </a:p>
          <a:p>
            <a:r>
              <a:rPr lang="en-US" altLang="zh-CN" sz="1800" b="1" dirty="0">
                <a:solidFill>
                  <a:srgbClr val="0000FF"/>
                </a:solidFill>
                <a:highlight>
                  <a:srgbClr val="FFFFFF"/>
                </a:highlight>
              </a:rPr>
              <a:t>for</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single_para</a:t>
            </a:r>
            <a:r>
              <a:rPr lang="en-US" altLang="zh-CN" sz="1800" b="0" dirty="0">
                <a:solidFill>
                  <a:srgbClr val="000000"/>
                </a:solidFill>
                <a:highlight>
                  <a:srgbClr val="FFFFFF"/>
                </a:highlight>
              </a:rPr>
              <a:t> </a:t>
            </a:r>
            <a:r>
              <a:rPr lang="en-US" altLang="zh-CN" sz="1800" b="1" dirty="0">
                <a:solidFill>
                  <a:srgbClr val="0000FF"/>
                </a:solidFill>
                <a:highlight>
                  <a:srgbClr val="FFFFFF"/>
                </a:highlight>
              </a:rPr>
              <a:t>in</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compound_prompts_emb</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1" dirty="0">
                <a:solidFill>
                  <a:srgbClr val="880088"/>
                </a:solidFill>
                <a:highlight>
                  <a:srgbClr val="FFFFFF"/>
                </a:highlight>
              </a:rPr>
              <a:t>print</a:t>
            </a:r>
            <a:r>
              <a:rPr lang="en-US" altLang="zh-CN" sz="1800" b="1" dirty="0">
                <a:solidFill>
                  <a:srgbClr val="000080"/>
                </a:solidFill>
                <a:highlight>
                  <a:srgbClr val="FFFFFF"/>
                </a:highlight>
              </a:rPr>
              <a:t>(</a:t>
            </a:r>
            <a:r>
              <a:rPr lang="en-US" altLang="zh-CN" sz="1800" b="0" dirty="0">
                <a:solidFill>
                  <a:srgbClr val="808080"/>
                </a:solidFill>
                <a:highlight>
                  <a:srgbClr val="FFFFFF"/>
                </a:highlight>
              </a:rPr>
              <a:t>"</a:t>
            </a:r>
            <a:r>
              <a:rPr lang="en-US" altLang="zh-CN" sz="1800" b="0" dirty="0" err="1">
                <a:solidFill>
                  <a:srgbClr val="808080"/>
                </a:solidFill>
                <a:highlight>
                  <a:srgbClr val="FFFFFF"/>
                </a:highlight>
              </a:rPr>
              <a:t>single_para</a:t>
            </a:r>
            <a:r>
              <a:rPr lang="en-US" altLang="zh-CN" sz="1800" b="0" dirty="0">
                <a:solidFill>
                  <a:srgbClr val="808080"/>
                </a:solidFill>
                <a:highlight>
                  <a:srgbClr val="FFFFFF"/>
                </a:highlight>
              </a:rPr>
              <a: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single_para</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shape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nn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init</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normal</a:t>
            </a:r>
            <a:r>
              <a:rPr lang="en-US" altLang="zh-CN" sz="1800" b="0" dirty="0">
                <a:solidFill>
                  <a:srgbClr val="000000"/>
                </a:solidFill>
                <a:highlight>
                  <a:srgbClr val="FFFFFF"/>
                </a:highlight>
              </a:rPr>
              <a:t>_</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single_para</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std</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0.02</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8000"/>
                </a:solidFill>
                <a:highlight>
                  <a:srgbClr val="FFFFFF"/>
                </a:highlight>
              </a:rPr>
              <a:t># </a:t>
            </a:r>
            <a:r>
              <a:rPr lang="zh-CN" altLang="en-US" sz="1800" b="0" dirty="0">
                <a:solidFill>
                  <a:srgbClr val="008000"/>
                </a:solidFill>
                <a:highlight>
                  <a:srgbClr val="FFFFFF"/>
                </a:highlight>
              </a:rPr>
              <a:t>生成一个简单的映射层，用于将词嵌入映射到联合空间</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比如从</a:t>
            </a:r>
            <a:r>
              <a:rPr lang="en-US" altLang="zh-CN" sz="1800" b="0" dirty="0">
                <a:solidFill>
                  <a:srgbClr val="008000"/>
                </a:solidFill>
                <a:highlight>
                  <a:srgbClr val="FFFFFF"/>
                </a:highlight>
              </a:rPr>
              <a:t>512-&gt;896</a:t>
            </a:r>
            <a:endParaRPr lang="zh-CN" altLang="en-US" sz="1800" b="0" dirty="0">
              <a:solidFill>
                <a:srgbClr val="000000"/>
              </a:solidFill>
              <a:highlight>
                <a:srgbClr val="FFFFFF"/>
              </a:highlight>
            </a:endParaRPr>
          </a:p>
          <a:p>
            <a:r>
              <a:rPr lang="en-US" altLang="zh-CN" sz="1800" b="0" dirty="0" err="1">
                <a:solidFill>
                  <a:srgbClr val="000000"/>
                </a:solidFill>
                <a:highlight>
                  <a:srgbClr val="FFFFFF"/>
                </a:highlight>
              </a:rPr>
              <a:t>single_layer</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nn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Linear</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ctx_dim</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FF0000"/>
                </a:solidFill>
                <a:highlight>
                  <a:srgbClr val="FFFFFF"/>
                </a:highlight>
              </a:rPr>
              <a:t>896</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8000"/>
                </a:solidFill>
                <a:highlight>
                  <a:srgbClr val="FFFFFF"/>
                </a:highlight>
              </a:rPr>
              <a:t># </a:t>
            </a:r>
            <a:r>
              <a:rPr lang="zh-CN" altLang="en-US" sz="1800" b="0" dirty="0">
                <a:solidFill>
                  <a:srgbClr val="008000"/>
                </a:solidFill>
                <a:highlight>
                  <a:srgbClr val="FFFFFF"/>
                </a:highlight>
              </a:rPr>
              <a:t>将映射层复制到所有复合提示层，所有的复合提示句子都要映射到联合空间</a:t>
            </a:r>
            <a:endParaRPr lang="zh-CN" altLang="en-US" sz="1800" b="0" dirty="0">
              <a:solidFill>
                <a:srgbClr val="000000"/>
              </a:solidFill>
              <a:highlight>
                <a:srgbClr val="FFFFFF"/>
              </a:highlight>
            </a:endParaRPr>
          </a:p>
          <a:p>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compound_prompt_projections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_</a:t>
            </a:r>
            <a:r>
              <a:rPr lang="en-US" altLang="zh-CN" sz="1800" b="0" dirty="0" err="1">
                <a:solidFill>
                  <a:srgbClr val="000000"/>
                </a:solidFill>
                <a:highlight>
                  <a:srgbClr val="FFFFFF"/>
                </a:highlight>
              </a:rPr>
              <a:t>get_clones</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single_layer</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compound_prompts_depth</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endParaRPr lang="en-US" altLang="zh-CN" sz="1600" dirty="0">
              <a:solidFill>
                <a:srgbClr val="000000"/>
              </a:solidFill>
              <a:highlight>
                <a:srgbClr val="FFFFFF"/>
              </a:highlight>
            </a:endParaRPr>
          </a:p>
        </p:txBody>
      </p:sp>
      <p:sp>
        <p:nvSpPr>
          <p:cNvPr id="4" name="文本占位符 3">
            <a:extLst>
              <a:ext uri="{FF2B5EF4-FFF2-40B4-BE49-F238E27FC236}">
                <a16:creationId xmlns:a16="http://schemas.microsoft.com/office/drawing/2014/main" id="{17BA9A15-B09D-899F-BBC4-C4AB783D865A}"/>
              </a:ext>
            </a:extLst>
          </p:cNvPr>
          <p:cNvSpPr>
            <a:spLocks noGrp="1"/>
          </p:cNvSpPr>
          <p:nvPr>
            <p:ph type="body" sz="half" idx="2"/>
          </p:nvPr>
        </p:nvSpPr>
        <p:spPr>
          <a:xfrm>
            <a:off x="1" y="2057400"/>
            <a:ext cx="3323968" cy="3811588"/>
          </a:xfrm>
        </p:spPr>
        <p:txBody>
          <a:bodyPr/>
          <a:lstStyle/>
          <a:p>
            <a:r>
              <a:rPr lang="en-US" altLang="zh-CN" dirty="0"/>
              <a:t>1.DPAM</a:t>
            </a:r>
          </a:p>
          <a:p>
            <a:r>
              <a:rPr lang="en-US" altLang="zh-CN" dirty="0"/>
              <a:t>2.</a:t>
            </a:r>
            <a:r>
              <a:rPr lang="en-US" altLang="zh-CN" sz="1600" dirty="0"/>
              <a:t> object-agnostic text prompts </a:t>
            </a:r>
          </a:p>
          <a:p>
            <a:r>
              <a:rPr lang="en-US" altLang="zh-CN" dirty="0">
                <a:highlight>
                  <a:srgbClr val="FFFF00"/>
                </a:highlight>
              </a:rPr>
              <a:t>3.</a:t>
            </a:r>
            <a:r>
              <a:rPr lang="en-US" altLang="zh-CN" sz="1600" dirty="0">
                <a:highlight>
                  <a:srgbClr val="FFFF00"/>
                </a:highlight>
              </a:rPr>
              <a:t> learnable tokens in text encoders</a:t>
            </a:r>
            <a:endParaRPr lang="zh-CN" altLang="en-US" dirty="0">
              <a:highlight>
                <a:srgbClr val="FFFF00"/>
              </a:highlight>
            </a:endParaRPr>
          </a:p>
        </p:txBody>
      </p:sp>
    </p:spTree>
    <p:extLst>
      <p:ext uri="{BB962C8B-B14F-4D97-AF65-F5344CB8AC3E}">
        <p14:creationId xmlns:p14="http://schemas.microsoft.com/office/powerpoint/2010/main" val="4155228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65027-7BDE-F03D-169E-0E52CDDA3326}"/>
              </a:ext>
            </a:extLst>
          </p:cNvPr>
          <p:cNvSpPr>
            <a:spLocks noGrp="1"/>
          </p:cNvSpPr>
          <p:nvPr>
            <p:ph type="title"/>
          </p:nvPr>
        </p:nvSpPr>
        <p:spPr>
          <a:xfrm>
            <a:off x="-1" y="457200"/>
            <a:ext cx="3163331" cy="1600200"/>
          </a:xfrm>
        </p:spPr>
        <p:txBody>
          <a:bodyPr/>
          <a:lstStyle/>
          <a:p>
            <a:r>
              <a:rPr lang="zh-CN" altLang="en-US" dirty="0"/>
              <a:t>代码</a:t>
            </a:r>
          </a:p>
        </p:txBody>
      </p:sp>
      <p:sp>
        <p:nvSpPr>
          <p:cNvPr id="3" name="内容占位符 2">
            <a:extLst>
              <a:ext uri="{FF2B5EF4-FFF2-40B4-BE49-F238E27FC236}">
                <a16:creationId xmlns:a16="http://schemas.microsoft.com/office/drawing/2014/main" id="{632E8EBC-FE3B-ED98-0E39-6A5C4AD5E48F}"/>
              </a:ext>
            </a:extLst>
          </p:cNvPr>
          <p:cNvSpPr>
            <a:spLocks noGrp="1"/>
          </p:cNvSpPr>
          <p:nvPr>
            <p:ph idx="1"/>
          </p:nvPr>
        </p:nvSpPr>
        <p:spPr>
          <a:xfrm>
            <a:off x="2211859" y="1"/>
            <a:ext cx="9980141" cy="6857999"/>
          </a:xfrm>
        </p:spPr>
        <p:txBody>
          <a:bodyPr>
            <a:normAutofit fontScale="85000" lnSpcReduction="20000"/>
          </a:bodyPr>
          <a:lstStyle/>
          <a:p>
            <a:r>
              <a:rPr lang="en-US" altLang="zh-CN" sz="1800" b="1" dirty="0">
                <a:solidFill>
                  <a:srgbClr val="0000FF"/>
                </a:solidFill>
                <a:highlight>
                  <a:srgbClr val="FFFFFF"/>
                </a:highlight>
              </a:rPr>
              <a:t>for</a:t>
            </a:r>
            <a:r>
              <a:rPr lang="en-US" altLang="zh-CN" sz="1800" b="0" dirty="0">
                <a:solidFill>
                  <a:srgbClr val="000000"/>
                </a:solidFill>
                <a:highlight>
                  <a:srgbClr val="FFFFFF"/>
                </a:highlight>
              </a:rPr>
              <a:t> batch </a:t>
            </a:r>
            <a:r>
              <a:rPr lang="en-US" altLang="zh-CN" sz="1800" b="1" dirty="0">
                <a:solidFill>
                  <a:srgbClr val="0000FF"/>
                </a:solidFill>
                <a:highlight>
                  <a:srgbClr val="FFFFFF"/>
                </a:highlight>
              </a:rPr>
              <a:t>in</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train_dataloader</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image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batch</a:t>
            </a:r>
            <a:r>
              <a:rPr lang="en-US" altLang="zh-CN" sz="1800" b="1" dirty="0">
                <a:solidFill>
                  <a:srgbClr val="000080"/>
                </a:solidFill>
                <a:highlight>
                  <a:srgbClr val="FFFFFF"/>
                </a:highlight>
              </a:rPr>
              <a:t>[</a:t>
            </a:r>
            <a:r>
              <a:rPr lang="en-US" altLang="zh-CN" sz="1800" b="0" dirty="0">
                <a:solidFill>
                  <a:srgbClr val="808080"/>
                </a:solidFill>
                <a:highlight>
                  <a:srgbClr val="FFFFFF"/>
                </a:highlight>
              </a:rPr>
              <a:t>'</a:t>
            </a:r>
            <a:r>
              <a:rPr lang="en-US" altLang="zh-CN" sz="1800" b="0" dirty="0" err="1">
                <a:solidFill>
                  <a:srgbClr val="808080"/>
                </a:solidFill>
                <a:highlight>
                  <a:srgbClr val="FFFFFF"/>
                </a:highlight>
              </a:rPr>
              <a:t>img</a:t>
            </a:r>
            <a:r>
              <a:rPr lang="en-US" altLang="zh-CN" sz="1800" b="0" dirty="0">
                <a:solidFill>
                  <a:srgbClr val="808080"/>
                </a:solidFill>
                <a:highlight>
                  <a:srgbClr val="FFFFFF"/>
                </a:highlight>
              </a:rPr>
              <a: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to</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device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[B, C, H, W]; </a:t>
            </a:r>
            <a:r>
              <a:rPr lang="en-US" altLang="zh-CN" sz="1800" b="0" dirty="0" err="1">
                <a:solidFill>
                  <a:srgbClr val="008000"/>
                </a:solidFill>
                <a:highlight>
                  <a:srgbClr val="FFFFFF"/>
                </a:highlight>
              </a:rPr>
              <a:t>torch.Size</a:t>
            </a:r>
            <a:r>
              <a:rPr lang="en-US" altLang="zh-CN" sz="1800" b="0" dirty="0">
                <a:solidFill>
                  <a:srgbClr val="008000"/>
                </a:solidFill>
                <a:highlight>
                  <a:srgbClr val="FFFFFF"/>
                </a:highlight>
              </a:rPr>
              <a:t>([4, 3, 518, 518])</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label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batch</a:t>
            </a:r>
            <a:r>
              <a:rPr lang="en-US" altLang="zh-CN" sz="1800" b="1" dirty="0">
                <a:solidFill>
                  <a:srgbClr val="000080"/>
                </a:solidFill>
                <a:highlight>
                  <a:srgbClr val="FFFFFF"/>
                </a:highlight>
              </a:rPr>
              <a:t>[</a:t>
            </a:r>
            <a:r>
              <a:rPr lang="en-US" altLang="zh-CN" sz="1800" b="0" dirty="0">
                <a:solidFill>
                  <a:srgbClr val="808080"/>
                </a:solidFill>
                <a:highlight>
                  <a:srgbClr val="FFFFFF"/>
                </a:highlight>
              </a:rPr>
              <a:t>'anomaly'</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long</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to</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device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[B]</a:t>
            </a:r>
            <a:r>
              <a:rPr lang="zh-CN" altLang="en-US" sz="1800" b="0" dirty="0">
                <a:solidFill>
                  <a:srgbClr val="008000"/>
                </a:solidFill>
                <a:highlight>
                  <a:srgbClr val="FFFFFF"/>
                </a:highlight>
              </a:rPr>
              <a:t>，</a:t>
            </a:r>
            <a:r>
              <a:rPr lang="en-US" altLang="zh-CN" sz="1800" b="0" dirty="0">
                <a:solidFill>
                  <a:srgbClr val="008000"/>
                </a:solidFill>
                <a:highlight>
                  <a:srgbClr val="FFFFFF"/>
                </a:highlight>
              </a:rPr>
              <a:t>0/1; </a:t>
            </a:r>
            <a:r>
              <a:rPr lang="en-US" altLang="zh-CN" sz="1800" b="0" dirty="0" err="1">
                <a:solidFill>
                  <a:srgbClr val="008000"/>
                </a:solidFill>
                <a:highlight>
                  <a:srgbClr val="FFFFFF"/>
                </a:highlight>
              </a:rPr>
              <a:t>torch.Size</a:t>
            </a:r>
            <a:r>
              <a:rPr lang="en-US" altLang="zh-CN" sz="1800" b="0" dirty="0">
                <a:solidFill>
                  <a:srgbClr val="008000"/>
                </a:solidFill>
                <a:highlight>
                  <a:srgbClr val="FFFFFF"/>
                </a:highlight>
              </a:rPr>
              <a:t>([4])</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图像侧：冻结图像侧特征抽取（含 </a:t>
            </a:r>
            <a:r>
              <a:rPr lang="en-US" altLang="zh-CN" sz="1800" b="0" dirty="0">
                <a:solidFill>
                  <a:srgbClr val="008000"/>
                </a:solidFill>
                <a:highlight>
                  <a:srgbClr val="FFFFFF"/>
                </a:highlight>
              </a:rPr>
              <a:t>DPAM</a:t>
            </a:r>
            <a:r>
              <a:rPr lang="zh-CN" altLang="en-US" sz="1800" b="0" dirty="0">
                <a:solidFill>
                  <a:srgbClr val="008000"/>
                </a:solidFill>
                <a:highlight>
                  <a:srgbClr val="FFFFFF"/>
                </a:highlight>
              </a:rPr>
              <a:t>）</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1" dirty="0">
                <a:solidFill>
                  <a:srgbClr val="0000FF"/>
                </a:solidFill>
                <a:highlight>
                  <a:srgbClr val="FFFFFF"/>
                </a:highlight>
              </a:rPr>
              <a:t>with</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no_grad</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image_feats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_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model</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encode_image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image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features_list</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args</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features_list</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DPAM_layer</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20</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[B, D]; </a:t>
            </a:r>
            <a:r>
              <a:rPr lang="en-US" altLang="zh-CN" sz="1800" b="0" dirty="0" err="1">
                <a:solidFill>
                  <a:srgbClr val="008000"/>
                </a:solidFill>
                <a:highlight>
                  <a:srgbClr val="FFFFFF"/>
                </a:highlight>
              </a:rPr>
              <a:t>torch.Size</a:t>
            </a:r>
            <a:r>
              <a:rPr lang="en-US" altLang="zh-CN" sz="1800" b="0" dirty="0">
                <a:solidFill>
                  <a:srgbClr val="008000"/>
                </a:solidFill>
                <a:highlight>
                  <a:srgbClr val="FFFFFF"/>
                </a:highlight>
              </a:rPr>
              <a:t>([4, 768])</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image_feats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l2norm</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image_feats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dim</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文本侧：生成提示 </a:t>
            </a:r>
            <a:r>
              <a:rPr lang="en-US" altLang="zh-CN" sz="1800" b="0" dirty="0">
                <a:solidFill>
                  <a:srgbClr val="008000"/>
                </a:solidFill>
                <a:highlight>
                  <a:srgbClr val="FFFFFF"/>
                </a:highlight>
              </a:rPr>
              <a:t>-&gt; </a:t>
            </a:r>
            <a:r>
              <a:rPr lang="zh-CN" altLang="en-US" sz="1800" b="0" dirty="0">
                <a:solidFill>
                  <a:srgbClr val="008000"/>
                </a:solidFill>
                <a:highlight>
                  <a:srgbClr val="FFFFFF"/>
                </a:highlight>
              </a:rPr>
              <a:t>编码为两类特征（</a:t>
            </a:r>
            <a:r>
              <a:rPr lang="en-US" altLang="zh-CN" sz="1800" b="0" dirty="0">
                <a:solidFill>
                  <a:srgbClr val="008000"/>
                </a:solidFill>
                <a:highlight>
                  <a:srgbClr val="FFFFFF"/>
                </a:highlight>
              </a:rPr>
              <a:t>normal/abnormal</a:t>
            </a:r>
            <a:r>
              <a:rPr lang="zh-CN" altLang="en-US" sz="1800" b="0" dirty="0">
                <a:solidFill>
                  <a:srgbClr val="008000"/>
                </a:solidFill>
                <a:highlight>
                  <a:srgbClr val="FFFFFF"/>
                </a:highlight>
              </a:rPr>
              <a:t>）</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a:solidFill>
                  <a:srgbClr val="008000"/>
                </a:solidFill>
                <a:highlight>
                  <a:srgbClr val="FFFFFF"/>
                </a:highlight>
              </a:rPr>
              <a:t># prompts: </a:t>
            </a:r>
            <a:r>
              <a:rPr lang="en-US" altLang="zh-CN" sz="1800" b="0" dirty="0" err="1">
                <a:solidFill>
                  <a:srgbClr val="008000"/>
                </a:solidFill>
                <a:highlight>
                  <a:srgbClr val="FFFFFF"/>
                </a:highlight>
              </a:rPr>
              <a:t>torch.Size</a:t>
            </a:r>
            <a:r>
              <a:rPr lang="en-US" altLang="zh-CN" sz="1800" b="0" dirty="0">
                <a:solidFill>
                  <a:srgbClr val="008000"/>
                </a:solidFill>
                <a:highlight>
                  <a:srgbClr val="FFFFFF"/>
                </a:highlight>
              </a:rPr>
              <a:t>([2, 77, 768])</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a:solidFill>
                  <a:srgbClr val="008000"/>
                </a:solidFill>
                <a:highlight>
                  <a:srgbClr val="FFFFFF"/>
                </a:highlight>
              </a:rPr>
              <a:t># </a:t>
            </a:r>
            <a:r>
              <a:rPr lang="en-US" altLang="zh-CN" sz="1800" b="0" dirty="0" err="1">
                <a:solidFill>
                  <a:srgbClr val="008000"/>
                </a:solidFill>
                <a:highlight>
                  <a:srgbClr val="FFFFFF"/>
                </a:highlight>
              </a:rPr>
              <a:t>tok_prompts</a:t>
            </a:r>
            <a:r>
              <a:rPr lang="en-US" altLang="zh-CN" sz="1800" b="0" dirty="0">
                <a:solidFill>
                  <a:srgbClr val="008000"/>
                </a:solidFill>
                <a:highlight>
                  <a:srgbClr val="FFFFFF"/>
                </a:highlight>
              </a:rPr>
              <a:t>: </a:t>
            </a:r>
            <a:r>
              <a:rPr lang="en-US" altLang="zh-CN" sz="1800" b="0" dirty="0" err="1">
                <a:solidFill>
                  <a:srgbClr val="008000"/>
                </a:solidFill>
                <a:highlight>
                  <a:srgbClr val="FFFFFF"/>
                </a:highlight>
              </a:rPr>
              <a:t>torch.Size</a:t>
            </a:r>
            <a:r>
              <a:rPr lang="en-US" altLang="zh-CN" sz="1800" b="0" dirty="0">
                <a:solidFill>
                  <a:srgbClr val="008000"/>
                </a:solidFill>
                <a:highlight>
                  <a:srgbClr val="FFFFFF"/>
                </a:highlight>
              </a:rPr>
              <a:t>([2, 77])</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a:solidFill>
                  <a:srgbClr val="008000"/>
                </a:solidFill>
                <a:highlight>
                  <a:srgbClr val="FFFFFF"/>
                </a:highlight>
              </a:rPr>
              <a:t># </a:t>
            </a:r>
            <a:r>
              <a:rPr lang="en-US" altLang="zh-CN" sz="1800" b="0" dirty="0" err="1">
                <a:solidFill>
                  <a:srgbClr val="008000"/>
                </a:solidFill>
                <a:highlight>
                  <a:srgbClr val="FFFFFF"/>
                </a:highlight>
              </a:rPr>
              <a:t>comp_text</a:t>
            </a:r>
            <a:r>
              <a:rPr lang="en-US" altLang="zh-CN" sz="1800" b="0" dirty="0">
                <a:solidFill>
                  <a:srgbClr val="008000"/>
                </a:solidFill>
                <a:highlight>
                  <a:srgbClr val="FFFFFF"/>
                </a:highlight>
              </a:rPr>
              <a:t>[0]: </a:t>
            </a:r>
            <a:r>
              <a:rPr lang="en-US" altLang="zh-CN" sz="1800" b="0" dirty="0" err="1">
                <a:solidFill>
                  <a:srgbClr val="008000"/>
                </a:solidFill>
                <a:highlight>
                  <a:srgbClr val="FFFFFF"/>
                </a:highlight>
              </a:rPr>
              <a:t>torch.Size</a:t>
            </a:r>
            <a:r>
              <a:rPr lang="en-US" altLang="zh-CN" sz="1800" b="0" dirty="0">
                <a:solidFill>
                  <a:srgbClr val="008000"/>
                </a:solidFill>
                <a:highlight>
                  <a:srgbClr val="FFFFFF"/>
                </a:highlight>
              </a:rPr>
              <a:t>([4, 768]); </a:t>
            </a:r>
            <a:r>
              <a:rPr lang="en-US" altLang="zh-CN" sz="1800" b="0" dirty="0" err="1">
                <a:solidFill>
                  <a:srgbClr val="008000"/>
                </a:solidFill>
                <a:highlight>
                  <a:srgbClr val="FFFFFF"/>
                </a:highlight>
              </a:rPr>
              <a:t>len</a:t>
            </a:r>
            <a:r>
              <a:rPr lang="en-US" altLang="zh-CN" sz="1800" b="0" dirty="0">
                <a:solidFill>
                  <a:srgbClr val="008000"/>
                </a:solidFill>
                <a:highlight>
                  <a:srgbClr val="FFFFFF"/>
                </a:highlight>
              </a:rPr>
              <a:t>(</a:t>
            </a:r>
            <a:r>
              <a:rPr lang="en-US" altLang="zh-CN" sz="1800" b="0" dirty="0" err="1">
                <a:solidFill>
                  <a:srgbClr val="008000"/>
                </a:solidFill>
                <a:highlight>
                  <a:srgbClr val="FFFFFF"/>
                </a:highlight>
              </a:rPr>
              <a:t>com_text</a:t>
            </a:r>
            <a:r>
              <a:rPr lang="en-US" altLang="zh-CN" sz="1800" b="0" dirty="0">
                <a:solidFill>
                  <a:srgbClr val="008000"/>
                </a:solidFill>
                <a:highlight>
                  <a:srgbClr val="FFFFFF"/>
                </a:highlight>
              </a:rPr>
              <a:t>) = 8 </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prompts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tok_prompts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comp_text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prompt_learner</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cls_id</a:t>
            </a:r>
            <a:r>
              <a:rPr lang="en-US" altLang="zh-CN" sz="1800" b="1" dirty="0">
                <a:solidFill>
                  <a:srgbClr val="000080"/>
                </a:solidFill>
                <a:highlight>
                  <a:srgbClr val="FFFFFF"/>
                </a:highlight>
              </a:rPr>
              <a:t>=</a:t>
            </a:r>
            <a:r>
              <a:rPr lang="en-US" altLang="zh-CN" sz="1800" b="1" dirty="0">
                <a:solidFill>
                  <a:srgbClr val="880088"/>
                </a:solidFill>
                <a:highlight>
                  <a:srgbClr val="FFFFFF"/>
                </a:highlight>
              </a:rPr>
              <a:t>None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text_feats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model</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encode_text_learn</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prompts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tok_prompts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comp_text</a:t>
            </a:r>
            <a:r>
              <a:rPr lang="en-US" altLang="zh-CN" sz="1800" b="1" dirty="0">
                <a:solidFill>
                  <a:srgbClr val="000080"/>
                </a:solidFill>
                <a:highlight>
                  <a:srgbClr val="FFFFFF"/>
                </a:highlight>
              </a:rPr>
              <a:t>).</a:t>
            </a:r>
            <a:r>
              <a:rPr lang="en-US" altLang="zh-CN" sz="1800" b="1" dirty="0">
                <a:solidFill>
                  <a:srgbClr val="880088"/>
                </a:solidFill>
                <a:highlight>
                  <a:srgbClr val="FFFFFF"/>
                </a:highlight>
              </a:rPr>
              <a:t>float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a:t>
            </a:r>
            <a:r>
              <a:rPr lang="en-US" altLang="zh-CN" sz="1800" b="0" dirty="0" err="1">
                <a:solidFill>
                  <a:srgbClr val="008000"/>
                </a:solidFill>
                <a:highlight>
                  <a:srgbClr val="FFFFFF"/>
                </a:highlight>
              </a:rPr>
              <a:t>text_feats</a:t>
            </a:r>
            <a:r>
              <a:rPr lang="en-US" altLang="zh-CN" sz="1800" b="0" dirty="0">
                <a:solidFill>
                  <a:srgbClr val="008000"/>
                </a:solidFill>
                <a:highlight>
                  <a:srgbClr val="FFFFFF"/>
                </a:highlight>
              </a:rPr>
              <a:t>: </a:t>
            </a:r>
            <a:r>
              <a:rPr lang="en-US" altLang="zh-CN" sz="1800" b="0" dirty="0" err="1">
                <a:solidFill>
                  <a:srgbClr val="008000"/>
                </a:solidFill>
                <a:highlight>
                  <a:srgbClr val="FFFFFF"/>
                </a:highlight>
              </a:rPr>
              <a:t>torch.Size</a:t>
            </a:r>
            <a:r>
              <a:rPr lang="en-US" altLang="zh-CN" sz="1800" b="0" dirty="0">
                <a:solidFill>
                  <a:srgbClr val="008000"/>
                </a:solidFill>
                <a:highlight>
                  <a:srgbClr val="FFFFFF"/>
                </a:highlight>
              </a:rPr>
              <a:t>([2, 768])</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text_feats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stack</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chunk</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text_feats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chunks</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2</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dim</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0</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dim</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[B, 2, D]; </a:t>
            </a:r>
            <a:r>
              <a:rPr lang="en-US" altLang="zh-CN" sz="1800" b="0" dirty="0" err="1">
                <a:solidFill>
                  <a:srgbClr val="008000"/>
                </a:solidFill>
                <a:highlight>
                  <a:srgbClr val="FFFFFF"/>
                </a:highlight>
              </a:rPr>
              <a:t>torch.Size</a:t>
            </a:r>
            <a:r>
              <a:rPr lang="en-US" altLang="zh-CN" sz="1800" b="0" dirty="0">
                <a:solidFill>
                  <a:srgbClr val="008000"/>
                </a:solidFill>
                <a:highlight>
                  <a:srgbClr val="FFFFFF"/>
                </a:highlight>
              </a:rPr>
              <a:t>([1, 2, 768])</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text_feats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l2norm</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text_feats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dim</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余弦相似度（归一化后点积），温度缩放</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logits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image_feats</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unsqueeze</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transpose</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text_feats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0</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2</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[B,1,2]; </a:t>
            </a:r>
            <a:r>
              <a:rPr lang="en-US" altLang="zh-CN" sz="1800" b="0" dirty="0" err="1">
                <a:solidFill>
                  <a:srgbClr val="008000"/>
                </a:solidFill>
                <a:highlight>
                  <a:srgbClr val="FFFFFF"/>
                </a:highlight>
              </a:rPr>
              <a:t>torch.Size</a:t>
            </a:r>
            <a:r>
              <a:rPr lang="en-US" altLang="zh-CN" sz="1800" b="0" dirty="0">
                <a:solidFill>
                  <a:srgbClr val="008000"/>
                </a:solidFill>
                <a:highlight>
                  <a:srgbClr val="FFFFFF"/>
                </a:highlight>
              </a:rPr>
              <a:t>([4, 1, 2])</a:t>
            </a:r>
            <a:endParaRPr lang="en-US" altLang="zh-CN" sz="1800" b="0" dirty="0">
              <a:solidFill>
                <a:srgbClr val="000000"/>
              </a:solidFill>
              <a:highlight>
                <a:srgbClr val="FFFFFF"/>
              </a:highlight>
            </a:endParaRPr>
          </a:p>
          <a:p>
            <a:r>
              <a:rPr lang="fr-FR" altLang="zh-CN" sz="1800" b="0" dirty="0">
                <a:solidFill>
                  <a:srgbClr val="000000"/>
                </a:solidFill>
                <a:highlight>
                  <a:srgbClr val="FFFFFF"/>
                </a:highlight>
              </a:rPr>
              <a:t>    logits </a:t>
            </a:r>
            <a:r>
              <a:rPr lang="fr-FR" altLang="zh-CN" sz="1800" b="1" dirty="0">
                <a:solidFill>
                  <a:srgbClr val="000080"/>
                </a:solidFill>
                <a:highlight>
                  <a:srgbClr val="FFFFFF"/>
                </a:highlight>
              </a:rPr>
              <a:t>=</a:t>
            </a:r>
            <a:r>
              <a:rPr lang="fr-FR" altLang="zh-CN" sz="1800" b="0" dirty="0">
                <a:solidFill>
                  <a:srgbClr val="000000"/>
                </a:solidFill>
                <a:highlight>
                  <a:srgbClr val="FFFFFF"/>
                </a:highlight>
              </a:rPr>
              <a:t> logits</a:t>
            </a:r>
            <a:r>
              <a:rPr lang="fr-FR" altLang="zh-CN" sz="1800" b="1" dirty="0">
                <a:solidFill>
                  <a:srgbClr val="000080"/>
                </a:solidFill>
                <a:highlight>
                  <a:srgbClr val="FFFFFF"/>
                </a:highlight>
              </a:rPr>
              <a:t>[:,</a:t>
            </a:r>
            <a:r>
              <a:rPr lang="fr-FR" altLang="zh-CN" sz="1800" b="0" dirty="0">
                <a:solidFill>
                  <a:srgbClr val="000000"/>
                </a:solidFill>
                <a:highlight>
                  <a:srgbClr val="FFFFFF"/>
                </a:highlight>
              </a:rPr>
              <a:t> </a:t>
            </a:r>
            <a:r>
              <a:rPr lang="fr-FR" altLang="zh-CN" sz="1800" b="0" dirty="0">
                <a:solidFill>
                  <a:srgbClr val="FF0000"/>
                </a:solidFill>
                <a:highlight>
                  <a:srgbClr val="FFFFFF"/>
                </a:highlight>
              </a:rPr>
              <a:t>0</a:t>
            </a:r>
            <a:r>
              <a:rPr lang="fr-FR" altLang="zh-CN" sz="1800" b="1" dirty="0">
                <a:solidFill>
                  <a:srgbClr val="000080"/>
                </a:solidFill>
                <a:highlight>
                  <a:srgbClr val="FFFFFF"/>
                </a:highlight>
              </a:rPr>
              <a:t>,</a:t>
            </a:r>
            <a:r>
              <a:rPr lang="fr-FR" altLang="zh-CN" sz="1800" b="0" dirty="0">
                <a:solidFill>
                  <a:srgbClr val="000000"/>
                </a:solidFill>
                <a:highlight>
                  <a:srgbClr val="FFFFFF"/>
                </a:highlight>
              </a:rPr>
              <a:t> </a:t>
            </a:r>
            <a:r>
              <a:rPr lang="fr-FR" altLang="zh-CN" sz="1800" b="1" dirty="0">
                <a:solidFill>
                  <a:srgbClr val="000080"/>
                </a:solidFill>
                <a:highlight>
                  <a:srgbClr val="FFFFFF"/>
                </a:highlight>
              </a:rPr>
              <a:t>:]</a:t>
            </a:r>
            <a:r>
              <a:rPr lang="fr-FR" altLang="zh-CN" sz="1800" b="0" dirty="0">
                <a:solidFill>
                  <a:srgbClr val="000000"/>
                </a:solidFill>
                <a:highlight>
                  <a:srgbClr val="FFFFFF"/>
                </a:highlight>
              </a:rPr>
              <a:t> </a:t>
            </a:r>
            <a:r>
              <a:rPr lang="fr-FR" altLang="zh-CN" sz="1800" b="1" dirty="0">
                <a:solidFill>
                  <a:srgbClr val="000080"/>
                </a:solidFill>
                <a:highlight>
                  <a:srgbClr val="FFFFFF"/>
                </a:highlight>
              </a:rPr>
              <a:t>/</a:t>
            </a:r>
            <a:r>
              <a:rPr lang="fr-FR" altLang="zh-CN" sz="1800" b="0" dirty="0">
                <a:solidFill>
                  <a:srgbClr val="000000"/>
                </a:solidFill>
                <a:highlight>
                  <a:srgbClr val="FFFFFF"/>
                </a:highlight>
              </a:rPr>
              <a:t> </a:t>
            </a:r>
            <a:r>
              <a:rPr lang="fr-FR" altLang="zh-CN" sz="1800" b="0" dirty="0">
                <a:solidFill>
                  <a:srgbClr val="FF0000"/>
                </a:solidFill>
                <a:highlight>
                  <a:srgbClr val="FFFFFF"/>
                </a:highlight>
              </a:rPr>
              <a:t>0.07</a:t>
            </a:r>
            <a:r>
              <a:rPr lang="fr-FR" altLang="zh-CN" sz="1800" b="0" dirty="0">
                <a:solidFill>
                  <a:srgbClr val="000000"/>
                </a:solidFill>
                <a:highlight>
                  <a:srgbClr val="FFFFFF"/>
                </a:highlight>
              </a:rPr>
              <a:t>                                      </a:t>
            </a:r>
            <a:r>
              <a:rPr lang="fr-FR" altLang="zh-CN" sz="1800" b="0" dirty="0">
                <a:solidFill>
                  <a:srgbClr val="008000"/>
                </a:solidFill>
                <a:highlight>
                  <a:srgbClr val="FFFFFF"/>
                </a:highlight>
              </a:rPr>
              <a:t># [B,2]; torch.Size([4, 2])    </a:t>
            </a:r>
            <a:endParaRPr lang="fr-FR"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image_loss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cross_entropy</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logits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label</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图像级交叉熵损失</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单一值：比如 </a:t>
            </a:r>
            <a:r>
              <a:rPr lang="en-US" altLang="zh-CN" sz="1800" b="0" dirty="0">
                <a:solidFill>
                  <a:srgbClr val="008000"/>
                </a:solidFill>
                <a:highlight>
                  <a:srgbClr val="FFFFFF"/>
                </a:highlight>
              </a:rPr>
              <a:t>0.8</a:t>
            </a:r>
            <a:endParaRPr lang="en-US" altLang="zh-CN" sz="1600" dirty="0">
              <a:solidFill>
                <a:srgbClr val="000000"/>
              </a:solidFill>
              <a:highlight>
                <a:srgbClr val="FFFFFF"/>
              </a:highlight>
            </a:endParaRPr>
          </a:p>
        </p:txBody>
      </p:sp>
      <p:sp>
        <p:nvSpPr>
          <p:cNvPr id="4" name="文本占位符 3">
            <a:extLst>
              <a:ext uri="{FF2B5EF4-FFF2-40B4-BE49-F238E27FC236}">
                <a16:creationId xmlns:a16="http://schemas.microsoft.com/office/drawing/2014/main" id="{17BA9A15-B09D-899F-BBC4-C4AB783D865A}"/>
              </a:ext>
            </a:extLst>
          </p:cNvPr>
          <p:cNvSpPr>
            <a:spLocks noGrp="1"/>
          </p:cNvSpPr>
          <p:nvPr>
            <p:ph type="body" sz="half" idx="2"/>
          </p:nvPr>
        </p:nvSpPr>
        <p:spPr>
          <a:xfrm>
            <a:off x="1" y="2057400"/>
            <a:ext cx="3323968" cy="3811588"/>
          </a:xfrm>
        </p:spPr>
        <p:txBody>
          <a:bodyPr/>
          <a:lstStyle/>
          <a:p>
            <a:r>
              <a:rPr lang="zh-CN" altLang="en-US" dirty="0"/>
              <a:t>训练过程</a:t>
            </a:r>
            <a:endParaRPr lang="en-US" altLang="zh-CN" dirty="0"/>
          </a:p>
          <a:p>
            <a:r>
              <a:rPr lang="en-US" altLang="zh-CN" dirty="0">
                <a:highlight>
                  <a:srgbClr val="FFFF00"/>
                </a:highlight>
              </a:rPr>
              <a:t>1.</a:t>
            </a:r>
            <a:r>
              <a:rPr lang="zh-CN" altLang="en-US" dirty="0">
                <a:highlight>
                  <a:srgbClr val="FFFF00"/>
                </a:highlight>
              </a:rPr>
              <a:t>图像级损失计算</a:t>
            </a:r>
            <a:endParaRPr lang="en-US" altLang="zh-CN" dirty="0">
              <a:highlight>
                <a:srgbClr val="FFFF00"/>
              </a:highlight>
            </a:endParaRPr>
          </a:p>
          <a:p>
            <a:r>
              <a:rPr lang="en-US" altLang="zh-CN" dirty="0"/>
              <a:t>2.</a:t>
            </a:r>
            <a:r>
              <a:rPr lang="zh-CN" altLang="en-US" dirty="0"/>
              <a:t>像素级损失计算</a:t>
            </a:r>
            <a:endParaRPr lang="en-US" altLang="zh-CN" dirty="0"/>
          </a:p>
        </p:txBody>
      </p:sp>
    </p:spTree>
    <p:extLst>
      <p:ext uri="{BB962C8B-B14F-4D97-AF65-F5344CB8AC3E}">
        <p14:creationId xmlns:p14="http://schemas.microsoft.com/office/powerpoint/2010/main" val="3926368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65027-7BDE-F03D-169E-0E52CDDA3326}"/>
              </a:ext>
            </a:extLst>
          </p:cNvPr>
          <p:cNvSpPr>
            <a:spLocks noGrp="1"/>
          </p:cNvSpPr>
          <p:nvPr>
            <p:ph type="title"/>
          </p:nvPr>
        </p:nvSpPr>
        <p:spPr>
          <a:xfrm>
            <a:off x="-1" y="457200"/>
            <a:ext cx="3163331" cy="1600200"/>
          </a:xfrm>
        </p:spPr>
        <p:txBody>
          <a:bodyPr/>
          <a:lstStyle/>
          <a:p>
            <a:r>
              <a:rPr lang="zh-CN" altLang="en-US" dirty="0"/>
              <a:t>代码</a:t>
            </a:r>
          </a:p>
        </p:txBody>
      </p:sp>
      <p:sp>
        <p:nvSpPr>
          <p:cNvPr id="3" name="内容占位符 2">
            <a:extLst>
              <a:ext uri="{FF2B5EF4-FFF2-40B4-BE49-F238E27FC236}">
                <a16:creationId xmlns:a16="http://schemas.microsoft.com/office/drawing/2014/main" id="{632E8EBC-FE3B-ED98-0E39-6A5C4AD5E48F}"/>
              </a:ext>
            </a:extLst>
          </p:cNvPr>
          <p:cNvSpPr>
            <a:spLocks noGrp="1"/>
          </p:cNvSpPr>
          <p:nvPr>
            <p:ph idx="1"/>
          </p:nvPr>
        </p:nvSpPr>
        <p:spPr>
          <a:xfrm>
            <a:off x="2211859" y="1"/>
            <a:ext cx="9980141" cy="6857999"/>
          </a:xfrm>
        </p:spPr>
        <p:txBody>
          <a:bodyPr>
            <a:normAutofit fontScale="62500" lnSpcReduction="20000"/>
          </a:bodyPr>
          <a:lstStyle/>
          <a:p>
            <a:r>
              <a:rPr lang="en-US" altLang="zh-CN" sz="1800" b="1" dirty="0">
                <a:solidFill>
                  <a:srgbClr val="0000FF"/>
                </a:solidFill>
                <a:highlight>
                  <a:srgbClr val="FFFFFF"/>
                </a:highlight>
              </a:rPr>
              <a:t>for</a:t>
            </a:r>
            <a:r>
              <a:rPr lang="en-US" altLang="zh-CN" sz="1800" b="0" dirty="0">
                <a:solidFill>
                  <a:srgbClr val="000000"/>
                </a:solidFill>
                <a:highlight>
                  <a:srgbClr val="FFFFFF"/>
                </a:highlight>
              </a:rPr>
              <a:t> batch </a:t>
            </a:r>
            <a:r>
              <a:rPr lang="en-US" altLang="zh-CN" sz="1800" b="1" dirty="0">
                <a:solidFill>
                  <a:srgbClr val="0000FF"/>
                </a:solidFill>
                <a:highlight>
                  <a:srgbClr val="FFFFFF"/>
                </a:highlight>
              </a:rPr>
              <a:t>in</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train_dataloader</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1) </a:t>
            </a:r>
            <a:r>
              <a:rPr lang="zh-CN" altLang="en-US" sz="1800" b="0" dirty="0">
                <a:solidFill>
                  <a:srgbClr val="008000"/>
                </a:solidFill>
                <a:highlight>
                  <a:srgbClr val="FFFFFF"/>
                </a:highlight>
              </a:rPr>
              <a:t>取数据与二值化掩码</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image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batch</a:t>
            </a:r>
            <a:r>
              <a:rPr lang="en-US" altLang="zh-CN" sz="1800" b="1" dirty="0">
                <a:solidFill>
                  <a:srgbClr val="000080"/>
                </a:solidFill>
                <a:highlight>
                  <a:srgbClr val="FFFFFF"/>
                </a:highlight>
              </a:rPr>
              <a:t>[</a:t>
            </a:r>
            <a:r>
              <a:rPr lang="en-US" altLang="zh-CN" sz="1800" b="0" dirty="0">
                <a:solidFill>
                  <a:srgbClr val="808080"/>
                </a:solidFill>
                <a:highlight>
                  <a:srgbClr val="FFFFFF"/>
                </a:highlight>
              </a:rPr>
              <a:t>'</a:t>
            </a:r>
            <a:r>
              <a:rPr lang="en-US" altLang="zh-CN" sz="1800" b="0" dirty="0" err="1">
                <a:solidFill>
                  <a:srgbClr val="808080"/>
                </a:solidFill>
                <a:highlight>
                  <a:srgbClr val="FFFFFF"/>
                </a:highlight>
              </a:rPr>
              <a:t>img</a:t>
            </a:r>
            <a:r>
              <a:rPr lang="en-US" altLang="zh-CN" sz="1800" b="0" dirty="0">
                <a:solidFill>
                  <a:srgbClr val="808080"/>
                </a:solidFill>
                <a:highlight>
                  <a:srgbClr val="FFFFFF"/>
                </a:highlight>
              </a:rPr>
              <a: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to</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device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[B,C,H,W]   ;[4, 3, 518, 518]</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gt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binarize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batch</a:t>
            </a:r>
            <a:r>
              <a:rPr lang="en-US" altLang="zh-CN" sz="1800" b="1" dirty="0">
                <a:solidFill>
                  <a:srgbClr val="000080"/>
                </a:solidFill>
                <a:highlight>
                  <a:srgbClr val="FFFFFF"/>
                </a:highlight>
              </a:rPr>
              <a:t>[</a:t>
            </a:r>
            <a:r>
              <a:rPr lang="en-US" altLang="zh-CN" sz="1800" b="0" dirty="0">
                <a:solidFill>
                  <a:srgbClr val="808080"/>
                </a:solidFill>
                <a:highlight>
                  <a:srgbClr val="FFFFFF"/>
                </a:highlight>
              </a:rPr>
              <a:t>'</a:t>
            </a:r>
            <a:r>
              <a:rPr lang="en-US" altLang="zh-CN" sz="1800" b="0" dirty="0" err="1">
                <a:solidFill>
                  <a:srgbClr val="808080"/>
                </a:solidFill>
                <a:highlight>
                  <a:srgbClr val="FFFFFF"/>
                </a:highlight>
              </a:rPr>
              <a:t>img_mask</a:t>
            </a:r>
            <a:r>
              <a:rPr lang="en-US" altLang="zh-CN" sz="1800" b="0" dirty="0">
                <a:solidFill>
                  <a:srgbClr val="808080"/>
                </a:solidFill>
                <a:highlight>
                  <a:srgbClr val="FFFFFF"/>
                </a:highlight>
              </a:rPr>
              <a: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squeeze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FF0000"/>
                </a:solidFill>
                <a:highlight>
                  <a:srgbClr val="FFFFFF"/>
                </a:highlight>
              </a:rPr>
              <a:t>0.5</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to</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device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[B,H,W], {0,1} ;[4, 518, 518]</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2) </a:t>
            </a:r>
            <a:r>
              <a:rPr lang="zh-CN" altLang="en-US" sz="1800" b="0" dirty="0">
                <a:solidFill>
                  <a:srgbClr val="008000"/>
                </a:solidFill>
                <a:highlight>
                  <a:srgbClr val="FFFFFF"/>
                </a:highlight>
              </a:rPr>
              <a:t>冻结提取图像与</a:t>
            </a:r>
            <a:r>
              <a:rPr lang="en-US" altLang="zh-CN" sz="1800" b="0" dirty="0">
                <a:solidFill>
                  <a:srgbClr val="008000"/>
                </a:solidFill>
                <a:highlight>
                  <a:srgbClr val="FFFFFF"/>
                </a:highlight>
              </a:rPr>
              <a:t>patch</a:t>
            </a:r>
            <a:r>
              <a:rPr lang="zh-CN" altLang="en-US" sz="1800" b="0" dirty="0">
                <a:solidFill>
                  <a:srgbClr val="008000"/>
                </a:solidFill>
                <a:highlight>
                  <a:srgbClr val="FFFFFF"/>
                </a:highlight>
              </a:rPr>
              <a:t>特征（含</a:t>
            </a:r>
            <a:r>
              <a:rPr lang="en-US" altLang="zh-CN" sz="1800" b="0" dirty="0">
                <a:solidFill>
                  <a:srgbClr val="008000"/>
                </a:solidFill>
                <a:highlight>
                  <a:srgbClr val="FFFFFF"/>
                </a:highlight>
              </a:rPr>
              <a:t>DPAM</a:t>
            </a:r>
            <a:r>
              <a:rPr lang="zh-CN" altLang="en-US" sz="1800" b="0" dirty="0">
                <a:solidFill>
                  <a:srgbClr val="008000"/>
                </a:solidFill>
                <a:highlight>
                  <a:srgbClr val="FFFFFF"/>
                </a:highlight>
              </a:rPr>
              <a:t>）</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1" dirty="0">
                <a:solidFill>
                  <a:srgbClr val="0000FF"/>
                </a:solidFill>
                <a:highlight>
                  <a:srgbClr val="FFFFFF"/>
                </a:highlight>
              </a:rPr>
              <a:t>with</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no_grad</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a:solidFill>
                  <a:srgbClr val="008000"/>
                </a:solidFill>
                <a:highlight>
                  <a:srgbClr val="FFFFFF"/>
                </a:highlight>
              </a:rPr>
              <a:t># </a:t>
            </a:r>
            <a:r>
              <a:rPr lang="en-US" altLang="zh-CN" sz="1800" b="0" dirty="0" err="1">
                <a:solidFill>
                  <a:srgbClr val="008000"/>
                </a:solidFill>
                <a:highlight>
                  <a:srgbClr val="FFFFFF"/>
                </a:highlight>
              </a:rPr>
              <a:t>patch_feats_list</a:t>
            </a:r>
            <a:r>
              <a:rPr lang="en-US" altLang="zh-CN" sz="1800" b="0" dirty="0">
                <a:solidFill>
                  <a:srgbClr val="008000"/>
                </a:solidFill>
                <a:highlight>
                  <a:srgbClr val="FFFFFF"/>
                </a:highlight>
              </a:rPr>
              <a:t>[0].shape=[4, 1370, 768]; </a:t>
            </a:r>
            <a:r>
              <a:rPr lang="en-US" altLang="zh-CN" sz="1800" b="0" dirty="0" err="1">
                <a:solidFill>
                  <a:srgbClr val="008000"/>
                </a:solidFill>
                <a:highlight>
                  <a:srgbClr val="FFFFFF"/>
                </a:highlight>
              </a:rPr>
              <a:t>len</a:t>
            </a:r>
            <a:r>
              <a:rPr lang="en-US" altLang="zh-CN" sz="1800" b="0" dirty="0">
                <a:solidFill>
                  <a:srgbClr val="008000"/>
                </a:solidFill>
                <a:highlight>
                  <a:srgbClr val="FFFFFF"/>
                </a:highlight>
              </a:rPr>
              <a:t> = 1</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_</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patch_feats_list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model</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encode_image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image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args</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features_list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DPAM_layer</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20</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3) </a:t>
            </a:r>
            <a:r>
              <a:rPr lang="zh-CN" altLang="en-US" sz="1800" b="0" dirty="0">
                <a:solidFill>
                  <a:srgbClr val="008000"/>
                </a:solidFill>
                <a:highlight>
                  <a:srgbClr val="FFFFFF"/>
                </a:highlight>
              </a:rPr>
              <a:t>文本特征（正</a:t>
            </a:r>
            <a:r>
              <a:rPr lang="en-US" altLang="zh-CN" sz="1800" b="0" dirty="0">
                <a:solidFill>
                  <a:srgbClr val="008000"/>
                </a:solidFill>
                <a:highlight>
                  <a:srgbClr val="FFFFFF"/>
                </a:highlight>
              </a:rPr>
              <a:t>/</a:t>
            </a:r>
            <a:r>
              <a:rPr lang="zh-CN" altLang="en-US" sz="1800" b="0" dirty="0">
                <a:solidFill>
                  <a:srgbClr val="008000"/>
                </a:solidFill>
                <a:highlight>
                  <a:srgbClr val="FFFFFF"/>
                </a:highlight>
              </a:rPr>
              <a:t>负两类），并</a:t>
            </a:r>
            <a:r>
              <a:rPr lang="en-US" altLang="zh-CN" sz="1800" b="0" dirty="0">
                <a:solidFill>
                  <a:srgbClr val="008000"/>
                </a:solidFill>
                <a:highlight>
                  <a:srgbClr val="FFFFFF"/>
                </a:highlight>
              </a:rPr>
              <a:t>L2</a:t>
            </a:r>
            <a:r>
              <a:rPr lang="zh-CN" altLang="en-US" sz="1800" b="0" dirty="0">
                <a:solidFill>
                  <a:srgbClr val="008000"/>
                </a:solidFill>
                <a:highlight>
                  <a:srgbClr val="FFFFFF"/>
                </a:highlight>
              </a:rPr>
              <a:t>归一化</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prompts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tok_prompts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comp_text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prompt_learner</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cls_id</a:t>
            </a:r>
            <a:r>
              <a:rPr lang="en-US" altLang="zh-CN" sz="1800" b="1" dirty="0">
                <a:solidFill>
                  <a:srgbClr val="000080"/>
                </a:solidFill>
                <a:highlight>
                  <a:srgbClr val="FFFFFF"/>
                </a:highlight>
              </a:rPr>
              <a:t>=</a:t>
            </a:r>
            <a:r>
              <a:rPr lang="en-US" altLang="zh-CN" sz="1800" b="1" dirty="0">
                <a:solidFill>
                  <a:srgbClr val="880088"/>
                </a:solidFill>
                <a:highlight>
                  <a:srgbClr val="FFFFFF"/>
                </a:highlight>
              </a:rPr>
              <a:t>None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text_feats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model</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encode_text_learn</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prompts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tok_prompts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comp_text</a:t>
            </a:r>
            <a:r>
              <a:rPr lang="en-US" altLang="zh-CN" sz="1800" b="1" dirty="0">
                <a:solidFill>
                  <a:srgbClr val="000080"/>
                </a:solidFill>
                <a:highlight>
                  <a:srgbClr val="FFFFFF"/>
                </a:highlight>
              </a:rPr>
              <a:t>).</a:t>
            </a:r>
            <a:r>
              <a:rPr lang="en-US" altLang="zh-CN" sz="1800" b="1" dirty="0">
                <a:solidFill>
                  <a:srgbClr val="880088"/>
                </a:solidFill>
                <a:highlight>
                  <a:srgbClr val="FFFFFF"/>
                </a:highlight>
              </a:rPr>
              <a:t>float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[B, D]    ;[2, 768]</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text_feats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stack</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chunk</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text_feats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chunks</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2</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dim</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0</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dim</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[B, 2, D] ;[1, 2, 768]</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text_feats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l2norm</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text_feats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dim</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4) </a:t>
            </a:r>
            <a:r>
              <a:rPr lang="zh-CN" altLang="en-US" sz="1800" b="0" dirty="0">
                <a:solidFill>
                  <a:srgbClr val="008000"/>
                </a:solidFill>
                <a:highlight>
                  <a:srgbClr val="FFFFFF"/>
                </a:highlight>
              </a:rPr>
              <a:t>逐层计算</a:t>
            </a:r>
            <a:r>
              <a:rPr lang="en-US" altLang="zh-CN" sz="1800" b="0" dirty="0">
                <a:solidFill>
                  <a:srgbClr val="008000"/>
                </a:solidFill>
                <a:highlight>
                  <a:srgbClr val="FFFFFF"/>
                </a:highlight>
              </a:rPr>
              <a:t>patch</a:t>
            </a:r>
            <a:r>
              <a:rPr lang="zh-CN" altLang="en-US" sz="1800" b="0" dirty="0">
                <a:solidFill>
                  <a:srgbClr val="008000"/>
                </a:solidFill>
                <a:highlight>
                  <a:srgbClr val="FFFFFF"/>
                </a:highlight>
              </a:rPr>
              <a:t>相似图（从指定层开始），收集为列表</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sim_maps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1" dirty="0">
                <a:solidFill>
                  <a:srgbClr val="0000FF"/>
                </a:solidFill>
                <a:highlight>
                  <a:srgbClr val="FFFFFF"/>
                </a:highlight>
              </a:rPr>
              <a:t>for</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idx</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pfeat</a:t>
            </a:r>
            <a:r>
              <a:rPr lang="en-US" altLang="zh-CN" sz="1800" b="0" dirty="0">
                <a:solidFill>
                  <a:srgbClr val="000000"/>
                </a:solidFill>
                <a:highlight>
                  <a:srgbClr val="FFFFFF"/>
                </a:highlight>
              </a:rPr>
              <a:t> </a:t>
            </a:r>
            <a:r>
              <a:rPr lang="en-US" altLang="zh-CN" sz="1800" b="1" dirty="0">
                <a:solidFill>
                  <a:srgbClr val="0000FF"/>
                </a:solidFill>
                <a:highlight>
                  <a:srgbClr val="FFFFFF"/>
                </a:highlight>
              </a:rPr>
              <a:t>in</a:t>
            </a:r>
            <a:r>
              <a:rPr lang="en-US" altLang="zh-CN" sz="1800" b="0" dirty="0">
                <a:solidFill>
                  <a:srgbClr val="000000"/>
                </a:solidFill>
                <a:highlight>
                  <a:srgbClr val="FFFFFF"/>
                </a:highlight>
              </a:rPr>
              <a:t> </a:t>
            </a:r>
            <a:r>
              <a:rPr lang="en-US" altLang="zh-CN" sz="1800" b="1" dirty="0">
                <a:solidFill>
                  <a:srgbClr val="880088"/>
                </a:solidFill>
                <a:highlight>
                  <a:srgbClr val="FFFFFF"/>
                </a:highlight>
              </a:rPr>
              <a:t>enumerate</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patch_feats_list</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1" dirty="0">
                <a:solidFill>
                  <a:srgbClr val="0000FF"/>
                </a:solidFill>
                <a:highlight>
                  <a:srgbClr val="FFFFFF"/>
                </a:highlight>
              </a:rPr>
              <a:t>if</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idx</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&lt;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args</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feature_map_layer</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0</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FF"/>
                </a:solidFill>
                <a:highlight>
                  <a:srgbClr val="FFFFFF"/>
                </a:highlight>
              </a:rPr>
              <a:t>continue</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pfeat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l2norm</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pfeat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dim</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[B, HW, D] </a:t>
            </a:r>
            <a:r>
              <a:rPr lang="zh-CN" altLang="en-US" sz="1800" b="0" dirty="0">
                <a:solidFill>
                  <a:srgbClr val="008000"/>
                </a:solidFill>
                <a:highlight>
                  <a:srgbClr val="FFFFFF"/>
                </a:highlight>
              </a:rPr>
              <a:t>或同构</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a:solidFill>
                  <a:srgbClr val="008000"/>
                </a:solidFill>
                <a:highlight>
                  <a:srgbClr val="FFFFFF"/>
                </a:highlight>
              </a:rPr>
              <a:t># sim: [4, 1370, 2]</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sim</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_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compute_similarity</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pfeat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text_feats</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0</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与两类文本对齐，</a:t>
            </a:r>
            <a:r>
              <a:rPr lang="en-US" altLang="zh-CN" sz="1800" b="0" dirty="0" err="1">
                <a:solidFill>
                  <a:srgbClr val="008000"/>
                </a:solidFill>
                <a:highlight>
                  <a:srgbClr val="FFFFFF"/>
                </a:highlight>
              </a:rPr>
              <a:t>text_feats</a:t>
            </a:r>
            <a:r>
              <a:rPr lang="en-US" altLang="zh-CN" sz="1800" b="0" dirty="0">
                <a:solidFill>
                  <a:srgbClr val="008000"/>
                </a:solidFill>
                <a:highlight>
                  <a:srgbClr val="FFFFFF"/>
                </a:highlight>
              </a:rPr>
              <a:t>[0]</a:t>
            </a:r>
            <a:r>
              <a:rPr lang="zh-CN" altLang="en-US" sz="1800" b="0" dirty="0">
                <a:solidFill>
                  <a:srgbClr val="008000"/>
                </a:solidFill>
                <a:highlight>
                  <a:srgbClr val="FFFFFF"/>
                </a:highlight>
              </a:rPr>
              <a:t>形状约</a:t>
            </a:r>
            <a:r>
              <a:rPr lang="en-US" altLang="zh-CN" sz="1800" b="0" dirty="0">
                <a:solidFill>
                  <a:srgbClr val="008000"/>
                </a:solidFill>
                <a:highlight>
                  <a:srgbClr val="FFFFFF"/>
                </a:highlight>
              </a:rPr>
              <a:t>[2,D]</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sim_map</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get_similarity_map</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sim</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args</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image_size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去掉</a:t>
            </a:r>
            <a:r>
              <a:rPr lang="en-US" altLang="zh-CN" sz="1800" b="0" dirty="0">
                <a:solidFill>
                  <a:srgbClr val="008000"/>
                </a:solidFill>
                <a:highlight>
                  <a:srgbClr val="FFFFFF"/>
                </a:highlight>
              </a:rPr>
              <a:t>CLS -&gt; [B,H,W,2]</a:t>
            </a:r>
            <a:endParaRPr lang="en-US" altLang="zh-CN" sz="1800" b="0" dirty="0">
              <a:solidFill>
                <a:srgbClr val="000000"/>
              </a:solidFill>
              <a:highlight>
                <a:srgbClr val="FFFFFF"/>
              </a:highlight>
            </a:endParaRPr>
          </a:p>
          <a:p>
            <a:r>
              <a:rPr lang="pt-BR" altLang="zh-CN" sz="1800" b="0" dirty="0">
                <a:solidFill>
                  <a:srgbClr val="000000"/>
                </a:solidFill>
                <a:highlight>
                  <a:srgbClr val="FFFFFF"/>
                </a:highlight>
              </a:rPr>
              <a:t>        sim_maps</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append</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permute</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sim_map</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a:t>
            </a:r>
            <a:r>
              <a:rPr lang="pt-BR" altLang="zh-CN" sz="1800" b="1" dirty="0">
                <a:solidFill>
                  <a:srgbClr val="000080"/>
                </a:solidFill>
                <a:highlight>
                  <a:srgbClr val="FFFFFF"/>
                </a:highlight>
              </a:rPr>
              <a:t>[</a:t>
            </a:r>
            <a:r>
              <a:rPr lang="pt-BR" altLang="zh-CN" sz="1800" b="0" dirty="0">
                <a:solidFill>
                  <a:srgbClr val="FF0000"/>
                </a:solidFill>
                <a:highlight>
                  <a:srgbClr val="FFFFFF"/>
                </a:highlight>
              </a:rPr>
              <a:t>0</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a:t>
            </a:r>
            <a:r>
              <a:rPr lang="pt-BR" altLang="zh-CN" sz="1800" b="0" dirty="0">
                <a:solidFill>
                  <a:srgbClr val="FF0000"/>
                </a:solidFill>
                <a:highlight>
                  <a:srgbClr val="FFFFFF"/>
                </a:highlight>
              </a:rPr>
              <a:t>3</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a:t>
            </a:r>
            <a:r>
              <a:rPr lang="pt-BR" altLang="zh-CN" sz="1800" b="0" dirty="0">
                <a:solidFill>
                  <a:srgbClr val="FF0000"/>
                </a:solidFill>
                <a:highlight>
                  <a:srgbClr val="FFFFFF"/>
                </a:highlight>
              </a:rPr>
              <a:t>1</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a:t>
            </a:r>
            <a:r>
              <a:rPr lang="pt-BR" altLang="zh-CN" sz="1800" b="0" dirty="0">
                <a:solidFill>
                  <a:srgbClr val="FF0000"/>
                </a:solidFill>
                <a:highlight>
                  <a:srgbClr val="FFFFFF"/>
                </a:highlight>
              </a:rPr>
              <a:t>2</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a:t>
            </a:r>
            <a:r>
              <a:rPr lang="pt-BR" altLang="zh-CN" sz="1800" b="0" dirty="0">
                <a:solidFill>
                  <a:srgbClr val="008000"/>
                </a:solidFill>
                <a:highlight>
                  <a:srgbClr val="FFFFFF"/>
                </a:highlight>
              </a:rPr>
              <a:t># [B,2,H,W]; [4, 2, 518, 518]</a:t>
            </a:r>
            <a:endParaRPr lang="pt-BR"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5) </a:t>
            </a:r>
            <a:r>
              <a:rPr lang="zh-CN" altLang="en-US" sz="1800" b="0" dirty="0">
                <a:solidFill>
                  <a:srgbClr val="008000"/>
                </a:solidFill>
                <a:highlight>
                  <a:srgbClr val="FFFFFF"/>
                </a:highlight>
              </a:rPr>
              <a:t>像素级损失：</a:t>
            </a:r>
            <a:r>
              <a:rPr lang="en-US" altLang="zh-CN" sz="1800" b="0" dirty="0">
                <a:solidFill>
                  <a:srgbClr val="008000"/>
                </a:solidFill>
                <a:highlight>
                  <a:srgbClr val="FFFFFF"/>
                </a:highlight>
              </a:rPr>
              <a:t>focal + dice(</a:t>
            </a:r>
            <a:r>
              <a:rPr lang="zh-CN" altLang="en-US" sz="1800" b="0" dirty="0">
                <a:solidFill>
                  <a:srgbClr val="008000"/>
                </a:solidFill>
                <a:highlight>
                  <a:srgbClr val="FFFFFF"/>
                </a:highlight>
              </a:rPr>
              <a:t>正类</a:t>
            </a:r>
            <a:r>
              <a:rPr lang="en-US" altLang="zh-CN" sz="1800" b="0" dirty="0">
                <a:solidFill>
                  <a:srgbClr val="008000"/>
                </a:solidFill>
                <a:highlight>
                  <a:srgbClr val="FFFFFF"/>
                </a:highlight>
              </a:rPr>
              <a:t>) + dice(</a:t>
            </a:r>
            <a:r>
              <a:rPr lang="zh-CN" altLang="en-US" sz="1800" b="0" dirty="0">
                <a:solidFill>
                  <a:srgbClr val="008000"/>
                </a:solidFill>
                <a:highlight>
                  <a:srgbClr val="FFFFFF"/>
                </a:highlight>
              </a:rPr>
              <a:t>负类</a:t>
            </a:r>
            <a:r>
              <a:rPr lang="en-US" altLang="zh-CN" sz="1800" b="0" dirty="0">
                <a:solidFill>
                  <a:srgbClr val="008000"/>
                </a:solidFill>
                <a:highlight>
                  <a:srgbClr val="FFFFFF"/>
                </a:highlight>
              </a:rPr>
              <a:t>)</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loss_pix</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FF0000"/>
                </a:solidFill>
                <a:highlight>
                  <a:srgbClr val="FFFFFF"/>
                </a:highlight>
              </a:rPr>
              <a:t>0</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1" dirty="0">
                <a:solidFill>
                  <a:srgbClr val="0000FF"/>
                </a:solidFill>
                <a:highlight>
                  <a:srgbClr val="FFFFFF"/>
                </a:highlight>
              </a:rPr>
              <a:t>for</a:t>
            </a:r>
            <a:r>
              <a:rPr lang="en-US" altLang="zh-CN" sz="1800" b="0" dirty="0">
                <a:solidFill>
                  <a:srgbClr val="000000"/>
                </a:solidFill>
                <a:highlight>
                  <a:srgbClr val="FFFFFF"/>
                </a:highlight>
              </a:rPr>
              <a:t> M </a:t>
            </a:r>
            <a:r>
              <a:rPr lang="en-US" altLang="zh-CN" sz="1800" b="1" dirty="0">
                <a:solidFill>
                  <a:srgbClr val="0000FF"/>
                </a:solidFill>
                <a:highlight>
                  <a:srgbClr val="FFFFFF"/>
                </a:highlight>
              </a:rPr>
              <a:t>in</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sim_maps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M: [B,2,H,W], </a:t>
            </a:r>
            <a:r>
              <a:rPr lang="zh-CN" altLang="en-US" sz="1800" b="0" dirty="0">
                <a:solidFill>
                  <a:srgbClr val="008000"/>
                </a:solidFill>
                <a:highlight>
                  <a:srgbClr val="FFFFFF"/>
                </a:highlight>
              </a:rPr>
              <a:t>通道</a:t>
            </a:r>
            <a:r>
              <a:rPr lang="en-US" altLang="zh-CN" sz="1800" b="0" dirty="0">
                <a:solidFill>
                  <a:srgbClr val="008000"/>
                </a:solidFill>
                <a:highlight>
                  <a:srgbClr val="FFFFFF"/>
                </a:highlight>
              </a:rPr>
              <a:t>1=</a:t>
            </a:r>
            <a:r>
              <a:rPr lang="zh-CN" altLang="en-US" sz="1800" b="0" dirty="0">
                <a:solidFill>
                  <a:srgbClr val="008000"/>
                </a:solidFill>
                <a:highlight>
                  <a:srgbClr val="FFFFFF"/>
                </a:highlight>
              </a:rPr>
              <a:t>正类</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通道</a:t>
            </a:r>
            <a:r>
              <a:rPr lang="en-US" altLang="zh-CN" sz="1800" b="0" dirty="0">
                <a:solidFill>
                  <a:srgbClr val="008000"/>
                </a:solidFill>
                <a:highlight>
                  <a:srgbClr val="FFFFFF"/>
                </a:highlight>
              </a:rPr>
              <a:t>0=</a:t>
            </a:r>
            <a:r>
              <a:rPr lang="zh-CN" altLang="en-US" sz="1800" b="0" dirty="0">
                <a:solidFill>
                  <a:srgbClr val="008000"/>
                </a:solidFill>
                <a:highlight>
                  <a:srgbClr val="FFFFFF"/>
                </a:highlight>
              </a:rPr>
              <a:t>负类</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loss_pix</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loss_focal</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M</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gt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多通道 </a:t>
            </a:r>
            <a:r>
              <a:rPr lang="en-US" altLang="zh-CN" sz="1800" b="0" dirty="0">
                <a:solidFill>
                  <a:srgbClr val="008000"/>
                </a:solidFill>
                <a:highlight>
                  <a:srgbClr val="FFFFFF"/>
                </a:highlight>
              </a:rPr>
              <a:t>focal</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loss_pix</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loss_dice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M</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gt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正类对齐缺陷</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loss_pix</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loss_dice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M</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FF0000"/>
                </a:solidFill>
                <a:highlight>
                  <a:srgbClr val="FFFFFF"/>
                </a:highlight>
              </a:rPr>
              <a:t>0</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FF0000"/>
                </a:solidFill>
                <a:highlight>
                  <a:srgbClr val="FFFFFF"/>
                </a:highlight>
              </a:rPr>
              <a:t>1</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gt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负类对齐背景</a:t>
            </a:r>
            <a:endParaRPr lang="en-US" altLang="zh-CN" sz="1600" dirty="0">
              <a:solidFill>
                <a:srgbClr val="000000"/>
              </a:solidFill>
              <a:highlight>
                <a:srgbClr val="FFFFFF"/>
              </a:highlight>
            </a:endParaRPr>
          </a:p>
        </p:txBody>
      </p:sp>
      <p:sp>
        <p:nvSpPr>
          <p:cNvPr id="4" name="文本占位符 3">
            <a:extLst>
              <a:ext uri="{FF2B5EF4-FFF2-40B4-BE49-F238E27FC236}">
                <a16:creationId xmlns:a16="http://schemas.microsoft.com/office/drawing/2014/main" id="{17BA9A15-B09D-899F-BBC4-C4AB783D865A}"/>
              </a:ext>
            </a:extLst>
          </p:cNvPr>
          <p:cNvSpPr>
            <a:spLocks noGrp="1"/>
          </p:cNvSpPr>
          <p:nvPr>
            <p:ph type="body" sz="half" idx="2"/>
          </p:nvPr>
        </p:nvSpPr>
        <p:spPr>
          <a:xfrm>
            <a:off x="1" y="2057400"/>
            <a:ext cx="2211858" cy="3811588"/>
          </a:xfrm>
        </p:spPr>
        <p:txBody>
          <a:bodyPr/>
          <a:lstStyle/>
          <a:p>
            <a:r>
              <a:rPr lang="zh-CN" altLang="en-US" dirty="0"/>
              <a:t>训练过程</a:t>
            </a:r>
            <a:endParaRPr lang="en-US" altLang="zh-CN" dirty="0"/>
          </a:p>
          <a:p>
            <a:r>
              <a:rPr lang="en-US" altLang="zh-CN" dirty="0"/>
              <a:t>1.</a:t>
            </a:r>
            <a:r>
              <a:rPr lang="zh-CN" altLang="en-US" dirty="0"/>
              <a:t>图像级损失计算</a:t>
            </a:r>
            <a:endParaRPr lang="en-US" altLang="zh-CN" dirty="0"/>
          </a:p>
          <a:p>
            <a:r>
              <a:rPr lang="en-US" altLang="zh-CN" dirty="0">
                <a:highlight>
                  <a:srgbClr val="FFFF00"/>
                </a:highlight>
              </a:rPr>
              <a:t>2.</a:t>
            </a:r>
            <a:r>
              <a:rPr lang="zh-CN" altLang="en-US" dirty="0">
                <a:highlight>
                  <a:srgbClr val="FFFF00"/>
                </a:highlight>
              </a:rPr>
              <a:t>像素级损失计算</a:t>
            </a:r>
            <a:endParaRPr lang="en-US" altLang="zh-CN" dirty="0">
              <a:highlight>
                <a:srgbClr val="FFFF00"/>
              </a:highlight>
            </a:endParaRPr>
          </a:p>
        </p:txBody>
      </p:sp>
    </p:spTree>
    <p:extLst>
      <p:ext uri="{BB962C8B-B14F-4D97-AF65-F5344CB8AC3E}">
        <p14:creationId xmlns:p14="http://schemas.microsoft.com/office/powerpoint/2010/main" val="1023713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65027-7BDE-F03D-169E-0E52CDDA3326}"/>
              </a:ext>
            </a:extLst>
          </p:cNvPr>
          <p:cNvSpPr>
            <a:spLocks noGrp="1"/>
          </p:cNvSpPr>
          <p:nvPr>
            <p:ph type="title"/>
          </p:nvPr>
        </p:nvSpPr>
        <p:spPr>
          <a:xfrm>
            <a:off x="0" y="457200"/>
            <a:ext cx="2211858" cy="1600200"/>
          </a:xfrm>
        </p:spPr>
        <p:txBody>
          <a:bodyPr/>
          <a:lstStyle/>
          <a:p>
            <a:r>
              <a:rPr lang="zh-CN" altLang="en-US" dirty="0"/>
              <a:t>代码</a:t>
            </a:r>
          </a:p>
        </p:txBody>
      </p:sp>
      <p:sp>
        <p:nvSpPr>
          <p:cNvPr id="3" name="内容占位符 2">
            <a:extLst>
              <a:ext uri="{FF2B5EF4-FFF2-40B4-BE49-F238E27FC236}">
                <a16:creationId xmlns:a16="http://schemas.microsoft.com/office/drawing/2014/main" id="{632E8EBC-FE3B-ED98-0E39-6A5C4AD5E48F}"/>
              </a:ext>
            </a:extLst>
          </p:cNvPr>
          <p:cNvSpPr>
            <a:spLocks noGrp="1"/>
          </p:cNvSpPr>
          <p:nvPr>
            <p:ph idx="1"/>
          </p:nvPr>
        </p:nvSpPr>
        <p:spPr>
          <a:xfrm>
            <a:off x="2211859" y="1"/>
            <a:ext cx="9980141" cy="6857999"/>
          </a:xfrm>
        </p:spPr>
        <p:txBody>
          <a:bodyPr>
            <a:normAutofit/>
          </a:bodyPr>
          <a:lstStyle/>
          <a:p>
            <a:r>
              <a:rPr lang="zh-CN" altLang="en-US" sz="2000" dirty="0">
                <a:solidFill>
                  <a:srgbClr val="000000"/>
                </a:solidFill>
                <a:highlight>
                  <a:srgbClr val="FFFFFF"/>
                </a:highlight>
              </a:rPr>
              <a:t>基本跟测试一摸一样，这里就不在进行赘述</a:t>
            </a:r>
            <a:endParaRPr lang="en-US" altLang="zh-CN" sz="2000" dirty="0">
              <a:solidFill>
                <a:srgbClr val="000000"/>
              </a:solidFill>
              <a:highlight>
                <a:srgbClr val="FFFFFF"/>
              </a:highlight>
            </a:endParaRPr>
          </a:p>
        </p:txBody>
      </p:sp>
      <p:sp>
        <p:nvSpPr>
          <p:cNvPr id="4" name="文本占位符 3">
            <a:extLst>
              <a:ext uri="{FF2B5EF4-FFF2-40B4-BE49-F238E27FC236}">
                <a16:creationId xmlns:a16="http://schemas.microsoft.com/office/drawing/2014/main" id="{17BA9A15-B09D-899F-BBC4-C4AB783D865A}"/>
              </a:ext>
            </a:extLst>
          </p:cNvPr>
          <p:cNvSpPr>
            <a:spLocks noGrp="1"/>
          </p:cNvSpPr>
          <p:nvPr>
            <p:ph type="body" sz="half" idx="2"/>
          </p:nvPr>
        </p:nvSpPr>
        <p:spPr>
          <a:xfrm>
            <a:off x="1" y="2057400"/>
            <a:ext cx="2211858" cy="3811588"/>
          </a:xfrm>
        </p:spPr>
        <p:txBody>
          <a:bodyPr/>
          <a:lstStyle/>
          <a:p>
            <a:r>
              <a:rPr lang="zh-CN" altLang="en-US" dirty="0"/>
              <a:t>测试过程</a:t>
            </a:r>
            <a:endParaRPr lang="en-US" altLang="zh-CN" dirty="0"/>
          </a:p>
          <a:p>
            <a:r>
              <a:rPr lang="en-US" altLang="zh-CN" dirty="0"/>
              <a:t>1.</a:t>
            </a:r>
            <a:r>
              <a:rPr lang="zh-CN" altLang="en-US" dirty="0"/>
              <a:t>图像级损失计算</a:t>
            </a:r>
            <a:endParaRPr lang="en-US" altLang="zh-CN" dirty="0"/>
          </a:p>
        </p:txBody>
      </p:sp>
    </p:spTree>
    <p:extLst>
      <p:ext uri="{BB962C8B-B14F-4D97-AF65-F5344CB8AC3E}">
        <p14:creationId xmlns:p14="http://schemas.microsoft.com/office/powerpoint/2010/main" val="1626382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771B8-3463-64A4-4B66-FA7DB7B58059}"/>
              </a:ext>
            </a:extLst>
          </p:cNvPr>
          <p:cNvSpPr>
            <a:spLocks noGrp="1"/>
          </p:cNvSpPr>
          <p:nvPr>
            <p:ph type="title"/>
          </p:nvPr>
        </p:nvSpPr>
        <p:spPr/>
        <p:txBody>
          <a:bodyPr/>
          <a:lstStyle/>
          <a:p>
            <a:r>
              <a:rPr lang="en-US" altLang="zh-CN" dirty="0"/>
              <a:t>1.Introduce</a:t>
            </a:r>
            <a:endParaRPr lang="zh-CN" altLang="en-US" dirty="0"/>
          </a:p>
        </p:txBody>
      </p:sp>
      <p:sp>
        <p:nvSpPr>
          <p:cNvPr id="3" name="内容占位符 2">
            <a:extLst>
              <a:ext uri="{FF2B5EF4-FFF2-40B4-BE49-F238E27FC236}">
                <a16:creationId xmlns:a16="http://schemas.microsoft.com/office/drawing/2014/main" id="{58C29B7F-28A3-4FC8-BEAC-39BC98EF2232}"/>
              </a:ext>
            </a:extLst>
          </p:cNvPr>
          <p:cNvSpPr>
            <a:spLocks noGrp="1"/>
          </p:cNvSpPr>
          <p:nvPr>
            <p:ph idx="1"/>
          </p:nvPr>
        </p:nvSpPr>
        <p:spPr/>
        <p:txBody>
          <a:bodyPr/>
          <a:lstStyle/>
          <a:p>
            <a:pPr marL="0" indent="0">
              <a:buNone/>
            </a:pPr>
            <a:r>
              <a:rPr lang="en-US" altLang="zh-CN" dirty="0"/>
              <a:t>the main works:</a:t>
            </a:r>
          </a:p>
          <a:p>
            <a:r>
              <a:rPr lang="en-US" altLang="zh-CN" dirty="0"/>
              <a:t>first, devises a simple yet universally-effective </a:t>
            </a:r>
            <a:r>
              <a:rPr lang="en-US" altLang="zh-CN" dirty="0">
                <a:highlight>
                  <a:srgbClr val="FFFF00"/>
                </a:highlight>
              </a:rPr>
              <a:t>learnable prompt template</a:t>
            </a:r>
            <a:r>
              <a:rPr lang="en-US" altLang="zh-CN" dirty="0"/>
              <a:t> for the two general classes – normal and abnormality</a:t>
            </a:r>
          </a:p>
          <a:p>
            <a:r>
              <a:rPr lang="en-US" altLang="zh-CN" dirty="0"/>
              <a:t>second, utilizes both image-level and pixel-level </a:t>
            </a:r>
            <a:r>
              <a:rPr lang="en-US" altLang="zh-CN" dirty="0">
                <a:highlight>
                  <a:srgbClr val="FFFF00"/>
                </a:highlight>
              </a:rPr>
              <a:t>loss functions</a:t>
            </a:r>
            <a:r>
              <a:rPr lang="en-US" altLang="zh-CN" dirty="0"/>
              <a:t> to learn the generic normality and abnormality</a:t>
            </a:r>
            <a:endParaRPr lang="zh-CN" altLang="en-US" dirty="0"/>
          </a:p>
        </p:txBody>
      </p:sp>
    </p:spTree>
    <p:extLst>
      <p:ext uri="{BB962C8B-B14F-4D97-AF65-F5344CB8AC3E}">
        <p14:creationId xmlns:p14="http://schemas.microsoft.com/office/powerpoint/2010/main" val="3709994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0C831-D79C-10A6-B09D-A078022EAAA0}"/>
              </a:ext>
            </a:extLst>
          </p:cNvPr>
          <p:cNvSpPr>
            <a:spLocks noGrp="1"/>
          </p:cNvSpPr>
          <p:nvPr>
            <p:ph type="title"/>
          </p:nvPr>
        </p:nvSpPr>
        <p:spPr/>
        <p:txBody>
          <a:bodyPr/>
          <a:lstStyle/>
          <a:p>
            <a:r>
              <a:rPr lang="en-US" altLang="zh-CN" dirty="0"/>
              <a:t>2.Preliminary</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DFA60E4-2C8D-312F-C4C2-2582E11B76E6}"/>
                  </a:ext>
                </a:extLst>
              </p:cNvPr>
              <p:cNvSpPr>
                <a:spLocks noGrp="1"/>
              </p:cNvSpPr>
              <p:nvPr>
                <p:ph idx="1"/>
              </p:nvPr>
            </p:nvSpPr>
            <p:spPr/>
            <p:txBody>
              <a:bodyPr/>
              <a:lstStyle/>
              <a:p>
                <a:r>
                  <a:rPr lang="en-US" altLang="zh-CN" dirty="0"/>
                  <a:t>we propose to design two classes of text prompts (normality and abnormality) and compute the possibility of these two classes.</a:t>
                </a:r>
              </a:p>
              <a:p>
                <a:r>
                  <a:rPr lang="en-US" altLang="zh-CN" dirty="0"/>
                  <a:t>we denote the probability of being abnormal </a:t>
                </a:r>
                <a14:m>
                  <m:oMath xmlns:m="http://schemas.openxmlformats.org/officeDocument/2006/math">
                    <m:r>
                      <m:rPr>
                        <m:sty m:val="p"/>
                      </m:rPr>
                      <a:rPr lang="en-US" altLang="zh-CN">
                        <a:latin typeface="Cambria Math" panose="02040503050406030204" pitchFamily="18" charset="0"/>
                      </a:rPr>
                      <m:t>P</m:t>
                    </m:r>
                    <m:r>
                      <a:rPr lang="en-US" altLang="zh-CN" b="0" i="0"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 </a:t>
                </a:r>
                <a:r>
                  <a:rPr lang="en-US" altLang="zh-CN" dirty="0"/>
                  <a:t>as anomaly score. The computation is extended from global visual embedding to local visual embeddings to derive the corresponding segmentation maps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𝑎</m:t>
                        </m:r>
                      </m:sub>
                    </m:sSub>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𝐻</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sup>
                    </m:sSup>
                  </m:oMath>
                </a14:m>
                <a:r>
                  <a:rPr lang="en-US" altLang="zh-CN" dirty="0"/>
                  <a:t> an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𝑛</m:t>
                        </m:r>
                      </m:sub>
                    </m:sSub>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𝐻</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sup>
                    </m:sSup>
                  </m:oMath>
                </a14:m>
                <a:endParaRPr lang="en-US" altLang="zh-CN" dirty="0">
                  <a:ea typeface="Cambria Math" panose="02040503050406030204" pitchFamily="18" charset="0"/>
                </a:endParaRPr>
              </a:p>
              <a:p>
                <a:pPr marL="0" indent="0">
                  <a:buNone/>
                </a:pPr>
                <a:r>
                  <a:rPr lang="en-US" altLang="zh-CN" sz="2400" dirty="0"/>
                  <a:t>where, class token </a:t>
                </a:r>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𝑚</m:t>
                        </m:r>
                      </m:sup>
                    </m:sSubSup>
                    <m:r>
                      <a:rPr lang="en-US" altLang="zh-CN" sz="2400" i="1" smtClean="0">
                        <a:latin typeface="Cambria Math" panose="02040503050406030204" pitchFamily="18" charset="0"/>
                        <a:ea typeface="Cambria Math" panose="02040503050406030204" pitchFamily="18" charset="0"/>
                      </a:rPr>
                      <m:t>∈</m:t>
                    </m:r>
                    <m:sSup>
                      <m:sSupPr>
                        <m:ctrlPr>
                          <a:rPr lang="en-US" altLang="zh-CN" sz="240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𝑅</m:t>
                        </m:r>
                      </m:e>
                      <m:sup>
                        <m:r>
                          <a:rPr lang="en-US" altLang="zh-CN" sz="2400" b="0" i="1" smtClean="0">
                            <a:latin typeface="Cambria Math" panose="02040503050406030204" pitchFamily="18" charset="0"/>
                            <a:ea typeface="Cambria Math" panose="02040503050406030204" pitchFamily="18" charset="0"/>
                          </a:rPr>
                          <m:t>𝐷</m:t>
                        </m:r>
                      </m:sup>
                    </m:sSup>
                  </m:oMath>
                </a14:m>
                <a:r>
                  <a:rPr lang="en-US" altLang="zh-CN" sz="2400" dirty="0"/>
                  <a:t> is treated as its visual embedding (global visual embedding) and patch tokens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𝑓</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𝑚</m:t>
                        </m:r>
                      </m:sup>
                    </m:sSubSup>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𝑅</m:t>
                        </m:r>
                      </m:e>
                      <m:sup>
                        <m:r>
                          <a:rPr lang="en-US" altLang="zh-CN" sz="2400" i="1">
                            <a:latin typeface="Cambria Math" panose="02040503050406030204" pitchFamily="18" charset="0"/>
                            <a:ea typeface="Cambria Math" panose="02040503050406030204" pitchFamily="18" charset="0"/>
                          </a:rPr>
                          <m:t>𝐻</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𝑊</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𝐷</m:t>
                        </m:r>
                      </m:sup>
                    </m:sSup>
                  </m:oMath>
                </a14:m>
                <a:r>
                  <a:rPr lang="en-US" altLang="zh-CN" sz="2400" dirty="0"/>
                  <a:t> are referred to as local visual embeddings.</a:t>
                </a:r>
              </a:p>
            </p:txBody>
          </p:sp>
        </mc:Choice>
        <mc:Fallback xmlns="">
          <p:sp>
            <p:nvSpPr>
              <p:cNvPr id="3" name="内容占位符 2">
                <a:extLst>
                  <a:ext uri="{FF2B5EF4-FFF2-40B4-BE49-F238E27FC236}">
                    <a16:creationId xmlns:a16="http://schemas.microsoft.com/office/drawing/2014/main" id="{EDFA60E4-2C8D-312F-C4C2-2582E11B76E6}"/>
                  </a:ext>
                </a:extLst>
              </p:cNvPr>
              <p:cNvSpPr>
                <a:spLocks noGrp="1" noRot="1" noChangeAspect="1" noMove="1" noResize="1" noEditPoints="1" noAdjustHandles="1" noChangeArrowheads="1" noChangeShapeType="1" noTextEdit="1"/>
              </p:cNvSpPr>
              <p:nvPr>
                <p:ph idx="1"/>
              </p:nvPr>
            </p:nvSpPr>
            <p:spPr>
              <a:blipFill>
                <a:blip r:embed="rId2"/>
                <a:stretch>
                  <a:fillRect l="-1043" t="-2521" r="-19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1869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0C831-D79C-10A6-B09D-A078022EAAA0}"/>
              </a:ext>
            </a:extLst>
          </p:cNvPr>
          <p:cNvSpPr>
            <a:spLocks noGrp="1"/>
          </p:cNvSpPr>
          <p:nvPr>
            <p:ph type="title"/>
          </p:nvPr>
        </p:nvSpPr>
        <p:spPr>
          <a:xfrm>
            <a:off x="543697" y="365125"/>
            <a:ext cx="10810103" cy="1325563"/>
          </a:xfrm>
        </p:spPr>
        <p:txBody>
          <a:bodyPr>
            <a:normAutofit fontScale="90000"/>
          </a:bodyPr>
          <a:lstStyle/>
          <a:p>
            <a:r>
              <a:rPr lang="en-US" altLang="zh-CN" dirty="0"/>
              <a:t>3.Anomaly CLIP: object-agnostic prompt learning</a:t>
            </a:r>
            <a:br>
              <a:rPr lang="en-US" altLang="zh-CN" dirty="0"/>
            </a:br>
            <a:r>
              <a:rPr lang="en-US" altLang="zh-CN" dirty="0"/>
              <a:t>3.1 approach overview</a:t>
            </a:r>
            <a:endParaRPr lang="zh-CN" altLang="en-US" dirty="0"/>
          </a:p>
        </p:txBody>
      </p:sp>
      <p:pic>
        <p:nvPicPr>
          <p:cNvPr id="5" name="内容占位符 4">
            <a:extLst>
              <a:ext uri="{FF2B5EF4-FFF2-40B4-BE49-F238E27FC236}">
                <a16:creationId xmlns:a16="http://schemas.microsoft.com/office/drawing/2014/main" id="{3F950BE9-3D7A-1003-029A-B954111245AF}"/>
              </a:ext>
            </a:extLst>
          </p:cNvPr>
          <p:cNvPicPr>
            <a:picLocks noGrp="1" noChangeAspect="1"/>
          </p:cNvPicPr>
          <p:nvPr>
            <p:ph idx="1"/>
          </p:nvPr>
        </p:nvPicPr>
        <p:blipFill>
          <a:blip r:embed="rId2"/>
          <a:stretch>
            <a:fillRect/>
          </a:stretch>
        </p:blipFill>
        <p:spPr>
          <a:xfrm>
            <a:off x="1993556" y="1515769"/>
            <a:ext cx="8204887" cy="5342231"/>
          </a:xfrm>
        </p:spPr>
      </p:pic>
    </p:spTree>
    <p:extLst>
      <p:ext uri="{BB962C8B-B14F-4D97-AF65-F5344CB8AC3E}">
        <p14:creationId xmlns:p14="http://schemas.microsoft.com/office/powerpoint/2010/main" val="4099996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094FC-521F-2EF8-2121-CCCCC872ECC3}"/>
              </a:ext>
            </a:extLst>
          </p:cNvPr>
          <p:cNvSpPr>
            <a:spLocks noGrp="1"/>
          </p:cNvSpPr>
          <p:nvPr>
            <p:ph type="title"/>
          </p:nvPr>
        </p:nvSpPr>
        <p:spPr>
          <a:xfrm>
            <a:off x="654908" y="365125"/>
            <a:ext cx="10698892" cy="1325563"/>
          </a:xfrm>
        </p:spPr>
        <p:txBody>
          <a:bodyPr>
            <a:normAutofit fontScale="90000"/>
          </a:bodyPr>
          <a:lstStyle/>
          <a:p>
            <a:r>
              <a:rPr lang="en-US" altLang="zh-CN" dirty="0"/>
              <a:t>3.Anomaly CLIP: object-agnostic prompt learning</a:t>
            </a:r>
            <a:br>
              <a:rPr lang="en-US" altLang="zh-CN" dirty="0"/>
            </a:br>
            <a:r>
              <a:rPr lang="en-US" altLang="zh-CN" dirty="0"/>
              <a:t>3.1 approach overview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B514642-3679-5115-DBDE-BD754949596F}"/>
                  </a:ext>
                </a:extLst>
              </p:cNvPr>
              <p:cNvSpPr>
                <a:spLocks noGrp="1"/>
              </p:cNvSpPr>
              <p:nvPr>
                <p:ph idx="1"/>
              </p:nvPr>
            </p:nvSpPr>
            <p:spPr/>
            <p:txBody>
              <a:bodyPr/>
              <a:lstStyle/>
              <a:p>
                <a:r>
                  <a:rPr lang="en-US" altLang="zh-CN" dirty="0"/>
                  <a:t>first introduce object-agnostic text prompt templates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𝑛</m:t>
                        </m:r>
                      </m:sub>
                    </m:sSub>
                  </m:oMath>
                </a14:m>
                <a:r>
                  <a:rPr lang="zh-CN" altLang="en-US" dirty="0"/>
                  <a:t> </a:t>
                </a:r>
                <a:r>
                  <a:rPr lang="en-US" altLang="zh-CN" dirty="0"/>
                  <a:t>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b="0" i="1" smtClean="0">
                            <a:latin typeface="Cambria Math" panose="02040503050406030204" pitchFamily="18" charset="0"/>
                          </a:rPr>
                          <m:t>𝑎</m:t>
                        </m:r>
                      </m:sub>
                    </m:sSub>
                  </m:oMath>
                </a14:m>
                <a:endParaRPr lang="en-US" altLang="zh-CN" dirty="0"/>
              </a:p>
              <a:p>
                <a:r>
                  <a:rPr lang="en-US" altLang="zh-CN" dirty="0"/>
                  <a:t>to learn such generic text prompt templates, we </a:t>
                </a:r>
                <a:r>
                  <a:rPr lang="en-US" altLang="zh-CN" dirty="0">
                    <a:highlight>
                      <a:srgbClr val="FFFF00"/>
                    </a:highlight>
                  </a:rPr>
                  <a:t>introduce global and local context optimization </a:t>
                </a:r>
                <a:r>
                  <a:rPr lang="en-US" altLang="zh-CN" dirty="0"/>
                  <a:t>to incorporate global and fine-grained anomaly semantics into object-agnostic textual embedding learning.??</a:t>
                </a:r>
              </a:p>
              <a:p>
                <a:r>
                  <a:rPr lang="en-US" altLang="zh-CN" dirty="0"/>
                  <a:t>textual prompt tuning and DPAM are used to support the learning in the textual and local visual spaces of CLIP.</a:t>
                </a:r>
              </a:p>
              <a:p>
                <a:r>
                  <a:rPr lang="en-US" altLang="zh-CN" dirty="0"/>
                  <a:t>integrate the multiple intermediate layers to provide more local visual details.</a:t>
                </a:r>
                <a:endParaRPr lang="zh-CN" altLang="en-US" dirty="0"/>
              </a:p>
            </p:txBody>
          </p:sp>
        </mc:Choice>
        <mc:Fallback xmlns="">
          <p:sp>
            <p:nvSpPr>
              <p:cNvPr id="3" name="内容占位符 2">
                <a:extLst>
                  <a:ext uri="{FF2B5EF4-FFF2-40B4-BE49-F238E27FC236}">
                    <a16:creationId xmlns:a16="http://schemas.microsoft.com/office/drawing/2014/main" id="{EB514642-3679-5115-DBDE-BD754949596F}"/>
                  </a:ext>
                </a:extLst>
              </p:cNvPr>
              <p:cNvSpPr>
                <a:spLocks noGrp="1" noRot="1" noChangeAspect="1" noMove="1" noResize="1" noEditPoints="1" noAdjustHandles="1" noChangeArrowheads="1" noChangeShapeType="1" noTextEdit="1"/>
              </p:cNvSpPr>
              <p:nvPr>
                <p:ph idx="1"/>
              </p:nvPr>
            </p:nvSpPr>
            <p:spPr>
              <a:blipFill>
                <a:blip r:embed="rId2"/>
                <a:stretch>
                  <a:fillRect l="-1043" t="-2381" r="-20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2014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094FC-521F-2EF8-2121-CCCCC872ECC3}"/>
              </a:ext>
            </a:extLst>
          </p:cNvPr>
          <p:cNvSpPr>
            <a:spLocks noGrp="1"/>
          </p:cNvSpPr>
          <p:nvPr>
            <p:ph type="title"/>
          </p:nvPr>
        </p:nvSpPr>
        <p:spPr>
          <a:xfrm>
            <a:off x="531341" y="365125"/>
            <a:ext cx="10822459" cy="1325563"/>
          </a:xfrm>
        </p:spPr>
        <p:txBody>
          <a:bodyPr>
            <a:normAutofit fontScale="90000"/>
          </a:bodyPr>
          <a:lstStyle/>
          <a:p>
            <a:r>
              <a:rPr lang="en-US" altLang="zh-CN" dirty="0"/>
              <a:t>3.Anomaly CLIP: object-agnostic prompt learning</a:t>
            </a:r>
            <a:br>
              <a:rPr lang="en-US" altLang="zh-CN" dirty="0"/>
            </a:br>
            <a:r>
              <a:rPr lang="en-US" altLang="zh-CN" dirty="0"/>
              <a:t>3.2 object-agnostic text prompt design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B514642-3679-5115-DBDE-BD754949596F}"/>
                  </a:ext>
                </a:extLst>
              </p:cNvPr>
              <p:cNvSpPr>
                <a:spLocks noGrp="1"/>
              </p:cNvSpPr>
              <p:nvPr>
                <p:ph idx="1"/>
              </p:nvPr>
            </p:nvSpPr>
            <p:spPr/>
            <p:txBody>
              <a:bodyPr/>
              <a:lstStyle/>
              <a:p>
                <a:r>
                  <a:rPr lang="en-US" altLang="zh-CN" dirty="0"/>
                  <a:t>we introduce learnable text prompt templates and tune the prompts using </a:t>
                </a:r>
                <a:r>
                  <a:rPr lang="en-US" altLang="zh-CN" dirty="0" err="1"/>
                  <a:t>axiliary</a:t>
                </a:r>
                <a:r>
                  <a:rPr lang="en-US" altLang="zh-CN" dirty="0"/>
                  <a:t> AD-relevant data. These text prompts are referred as object-aware text prompt template and defined as follows:</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𝑉</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𝐸</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𝐶𝐿𝑆</m:t>
                      </m:r>
                      <m:r>
                        <a:rPr lang="en-US" altLang="zh-CN" b="0" i="1" smtClean="0">
                          <a:latin typeface="Cambria Math" panose="02040503050406030204" pitchFamily="18" charset="0"/>
                        </a:rPr>
                        <m:t>]</m:t>
                      </m:r>
                    </m:oMath>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𝑊</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𝐸</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𝑑𝑎𝑚𝑎𝑔𝑒𝑑</m:t>
                      </m:r>
                      <m:r>
                        <a:rPr lang="en-US" altLang="zh-CN" b="0" i="1" smtClean="0">
                          <a:latin typeface="Cambria Math" panose="02040503050406030204" pitchFamily="18" charset="0"/>
                        </a:rPr>
                        <m:t>,[</m:t>
                      </m:r>
                      <m:r>
                        <a:rPr lang="en-US" altLang="zh-CN" b="0" i="1" smtClean="0">
                          <a:latin typeface="Cambria Math" panose="02040503050406030204" pitchFamily="18" charset="0"/>
                        </a:rPr>
                        <m:t>𝐶𝐿𝑆</m:t>
                      </m:r>
                      <m:r>
                        <a:rPr lang="en-US" altLang="zh-CN" b="0" i="1" smtClean="0">
                          <a:latin typeface="Cambria Math" panose="02040503050406030204" pitchFamily="18" charset="0"/>
                        </a:rPr>
                        <m:t>]</m:t>
                      </m:r>
                    </m:oMath>
                  </m:oMathPara>
                </a14:m>
                <a:endParaRPr lang="en-US" altLang="zh-CN" b="0" dirty="0"/>
              </a:p>
              <a:p>
                <a:pPr marL="0" indent="0">
                  <a:buNone/>
                </a:pPr>
                <a:r>
                  <a:rPr lang="en-US" altLang="zh-CN" b="0" dirty="0"/>
                  <a:t>where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b="0" dirty="0"/>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oMath>
                </a14:m>
                <a:r>
                  <a:rPr lang="en-US" altLang="zh-CN" b="0" dirty="0"/>
                  <a:t> are learnable word embedding.</a:t>
                </a:r>
              </a:p>
              <a:p>
                <a:pPr marL="0" indent="0">
                  <a:buNone/>
                </a:pPr>
                <a:endParaRPr lang="en-US" altLang="zh-CN" b="0" dirty="0"/>
              </a:p>
              <a:p>
                <a:pPr marL="0" indent="0">
                  <a:buNone/>
                </a:pPr>
                <a:endParaRPr lang="en-US" altLang="zh-CN" dirty="0"/>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EB514642-3679-5115-DBDE-BD754949596F}"/>
                  </a:ext>
                </a:extLst>
              </p:cNvPr>
              <p:cNvSpPr>
                <a:spLocks noGrp="1" noRot="1" noChangeAspect="1" noMove="1" noResize="1" noEditPoints="1" noAdjustHandles="1" noChangeArrowheads="1" noChangeShapeType="1" noTextEdit="1"/>
              </p:cNvSpPr>
              <p:nvPr>
                <p:ph idx="1"/>
              </p:nvPr>
            </p:nvSpPr>
            <p:spPr>
              <a:blipFill>
                <a:blip r:embed="rId2"/>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4007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094FC-521F-2EF8-2121-CCCCC872ECC3}"/>
              </a:ext>
            </a:extLst>
          </p:cNvPr>
          <p:cNvSpPr>
            <a:spLocks noGrp="1"/>
          </p:cNvSpPr>
          <p:nvPr>
            <p:ph type="title"/>
          </p:nvPr>
        </p:nvSpPr>
        <p:spPr>
          <a:xfrm>
            <a:off x="556054" y="365125"/>
            <a:ext cx="10797746" cy="1325563"/>
          </a:xfrm>
        </p:spPr>
        <p:txBody>
          <a:bodyPr>
            <a:normAutofit fontScale="90000"/>
          </a:bodyPr>
          <a:lstStyle/>
          <a:p>
            <a:r>
              <a:rPr lang="en-US" altLang="zh-CN" dirty="0"/>
              <a:t>3.Anomaly CLIP: object-agnostic prompt learning</a:t>
            </a:r>
            <a:br>
              <a:rPr lang="en-US" altLang="zh-CN" dirty="0"/>
            </a:br>
            <a:r>
              <a:rPr lang="en-US" altLang="zh-CN" dirty="0"/>
              <a:t>3.2 object-agnostic text prompt design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B514642-3679-5115-DBDE-BD754949596F}"/>
                  </a:ext>
                </a:extLst>
              </p:cNvPr>
              <p:cNvSpPr>
                <a:spLocks noGrp="1"/>
              </p:cNvSpPr>
              <p:nvPr>
                <p:ph idx="1"/>
              </p:nvPr>
            </p:nvSpPr>
            <p:spPr/>
            <p:txBody>
              <a:bodyPr>
                <a:normAutofit lnSpcReduction="10000"/>
              </a:bodyPr>
              <a:lstStyle/>
              <a:p>
                <a:r>
                  <a:rPr lang="en-US" altLang="zh-CN" dirty="0"/>
                  <a:t>we hypothesize that the key of accurate ZSAD is to identify these generic anomaly patterns regardless of the varying semantics of different object. Therefore, the inclusion of object semantics in text prompt templates is often unnecessary for ZSAD. So, we introduce object-agnostic prompts.</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𝑉</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𝐸</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𝑜𝑏𝑗𝑒𝑐𝑡</m:t>
                      </m:r>
                    </m:oMath>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𝑊</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𝐸</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𝑑𝑎𝑚𝑎𝑔𝑒𝑑</m:t>
                      </m:r>
                      <m:r>
                        <a:rPr lang="en-US" altLang="zh-CN" b="0" i="1" smtClean="0">
                          <a:latin typeface="Cambria Math" panose="02040503050406030204" pitchFamily="18" charset="0"/>
                        </a:rPr>
                        <m:t>,</m:t>
                      </m:r>
                      <m:r>
                        <a:rPr lang="en-US" altLang="zh-CN" b="0" i="1" smtClean="0">
                          <a:latin typeface="Cambria Math" panose="02040503050406030204" pitchFamily="18" charset="0"/>
                        </a:rPr>
                        <m:t>𝑜𝑏𝑗𝑒𝑐𝑡</m:t>
                      </m:r>
                    </m:oMath>
                  </m:oMathPara>
                </a14:m>
                <a:endParaRPr lang="en-US" altLang="zh-CN" b="0" dirty="0"/>
              </a:p>
              <a:p>
                <a:pPr marL="0" indent="0">
                  <a:buNone/>
                </a:pPr>
                <a:r>
                  <a:rPr lang="en-US" altLang="zh-CN" b="0" dirty="0"/>
                  <a:t>where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b="0" dirty="0"/>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oMath>
                </a14:m>
                <a:r>
                  <a:rPr lang="en-US" altLang="zh-CN" b="0" dirty="0"/>
                  <a:t> are learnable word embedding.</a:t>
                </a:r>
              </a:p>
              <a:p>
                <a:pPr marL="0" indent="0">
                  <a:buNone/>
                </a:pPr>
                <a:r>
                  <a:rPr lang="en-US" altLang="zh-CN" dirty="0"/>
                  <a:t>we hypothesize that the key of accurate ZSAD is to identify these generic anomaly patterns regardless of the varying semantics of different object.</a:t>
                </a:r>
                <a:endParaRPr lang="en-US" altLang="zh-CN" b="0" dirty="0"/>
              </a:p>
              <a:p>
                <a:pPr marL="0" indent="0">
                  <a:buNone/>
                </a:pPr>
                <a:endParaRPr lang="en-US" altLang="zh-CN" b="0" dirty="0"/>
              </a:p>
              <a:p>
                <a:pPr marL="0" indent="0">
                  <a:buNone/>
                </a:pPr>
                <a:endParaRPr lang="en-US" altLang="zh-CN" dirty="0"/>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EB514642-3679-5115-DBDE-BD754949596F}"/>
                  </a:ext>
                </a:extLst>
              </p:cNvPr>
              <p:cNvSpPr>
                <a:spLocks noGrp="1" noRot="1" noChangeAspect="1" noMove="1" noResize="1" noEditPoints="1" noAdjustHandles="1" noChangeArrowheads="1" noChangeShapeType="1" noTextEdit="1"/>
              </p:cNvSpPr>
              <p:nvPr>
                <p:ph idx="1"/>
              </p:nvPr>
            </p:nvSpPr>
            <p:spPr>
              <a:blipFill>
                <a:blip r:embed="rId2"/>
                <a:stretch>
                  <a:fillRect l="-1217" t="-3221" b="-2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0311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3.Anomaly CLIP: object-agnostic prompt learning</a:t>
            </a:r>
            <a:br>
              <a:rPr lang="en-US" altLang="zh-CN" dirty="0"/>
            </a:br>
            <a:r>
              <a:rPr lang="en-US" altLang="zh-CN" dirty="0"/>
              <a:t>3.3 learning generic abnormality and normality prompts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fontScale="92500"/>
              </a:bodyPr>
              <a:lstStyle/>
              <a:p>
                <a:r>
                  <a:rPr lang="en-US" altLang="zh-CN" dirty="0"/>
                  <a:t>The global context optimization aims to enforce that our object-agnostic textual embeddings are matched with the global visual embeddings of images of diverse object.</a:t>
                </a:r>
              </a:p>
              <a:p>
                <a:r>
                  <a:rPr lang="en-US" altLang="zh-CN" dirty="0"/>
                  <a:t>The local context optimization is introduced to enable object-agnostic text prompts to concentrate on fine-grained, local abnormal regions from M immediate layers of the visual encoder.</a:t>
                </a:r>
              </a:p>
              <a:p>
                <a:r>
                  <a:rPr lang="en-US" altLang="zh-CN" dirty="0"/>
                  <a:t>so, our text prompt are learned by minimizing the following glocal loss function:</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𝑡𝑜𝑡𝑎𝑙</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𝑔𝑙𝑜𝑏𝑎𝑙</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𝜆</m:t>
                      </m:r>
                      <m:nary>
                        <m:naryPr>
                          <m:chr m:val="∑"/>
                          <m:supHide m:val="on"/>
                          <m:ctrlPr>
                            <a:rPr lang="zh-CN" altLang="en-US"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𝑙</m:t>
                              </m:r>
                            </m:sub>
                          </m:sSub>
                          <m:r>
                            <m:rPr>
                              <m:brk m:alnAt="7"/>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𝑀</m:t>
                          </m: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𝑙𝑜𝑐𝑎𝑙</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𝑙</m:t>
                                  </m:r>
                                </m:sub>
                              </m:sSub>
                            </m:sup>
                          </m:sSubSup>
                        </m:e>
                      </m:nary>
                    </m:oMath>
                  </m:oMathPara>
                </a14:m>
                <a:endParaRPr lang="zh-CN" altLang="en-US" dirty="0"/>
              </a:p>
            </p:txBody>
          </p:sp>
        </mc:Choice>
        <mc:Fallback xmlns="">
          <p:sp>
            <p:nvSpPr>
              <p:cNvPr id="3" name="内容占位符 2">
                <a:extLst>
                  <a:ext uri="{FF2B5EF4-FFF2-40B4-BE49-F238E27FC236}">
                    <a16:creationId xmlns:a16="http://schemas.microsoft.com/office/drawing/2014/main" id="{5A500F61-918A-3735-F6BE-0512EF5E267C}"/>
                  </a:ext>
                </a:extLst>
              </p:cNvPr>
              <p:cNvSpPr>
                <a:spLocks noGrp="1" noRot="1" noChangeAspect="1" noMove="1" noResize="1" noEditPoints="1" noAdjustHandles="1" noChangeArrowheads="1" noChangeShapeType="1" noTextEdit="1"/>
              </p:cNvSpPr>
              <p:nvPr>
                <p:ph idx="1"/>
              </p:nvPr>
            </p:nvSpPr>
            <p:spPr>
              <a:xfrm>
                <a:off x="5183188" y="0"/>
                <a:ext cx="7008812" cy="6857999"/>
              </a:xfrm>
              <a:blipFill>
                <a:blip r:embed="rId2"/>
                <a:stretch>
                  <a:fillRect l="-1739" t="-1778" r="-2435"/>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highlight>
                  <a:srgbClr val="FFFF00"/>
                </a:highlight>
              </a:rPr>
              <a:t>1.Glocal Context optimization</a:t>
            </a:r>
          </a:p>
          <a:p>
            <a:r>
              <a:rPr lang="en-US" altLang="zh-CN" dirty="0"/>
              <a:t>2.refinement of the textual space</a:t>
            </a:r>
          </a:p>
          <a:p>
            <a:r>
              <a:rPr lang="en-US" altLang="zh-CN" dirty="0"/>
              <a:t>3.refinement of the local visual space</a:t>
            </a:r>
          </a:p>
          <a:p>
            <a:r>
              <a:rPr lang="en-US" altLang="zh-CN" dirty="0"/>
              <a:t>4.training and inference</a:t>
            </a:r>
            <a:endParaRPr lang="zh-CN" altLang="en-US" dirty="0"/>
          </a:p>
        </p:txBody>
      </p:sp>
    </p:spTree>
    <p:extLst>
      <p:ext uri="{BB962C8B-B14F-4D97-AF65-F5344CB8AC3E}">
        <p14:creationId xmlns:p14="http://schemas.microsoft.com/office/powerpoint/2010/main" val="20778764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22315</TotalTime>
  <Words>4231</Words>
  <Application>Microsoft Office PowerPoint</Application>
  <PresentationFormat>宽屏</PresentationFormat>
  <Paragraphs>280</Paragraphs>
  <Slides>27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等线</vt:lpstr>
      <vt:lpstr>等线 Light</vt:lpstr>
      <vt:lpstr>Arial</vt:lpstr>
      <vt:lpstr>Cambria Math</vt:lpstr>
      <vt:lpstr>Office 主题​​</vt:lpstr>
      <vt:lpstr>AnomalyCLIP</vt:lpstr>
      <vt:lpstr>0.Abstract</vt:lpstr>
      <vt:lpstr>1.Introduce</vt:lpstr>
      <vt:lpstr>2.Preliminary</vt:lpstr>
      <vt:lpstr>3.Anomaly CLIP: object-agnostic prompt learning 3.1 approach overview</vt:lpstr>
      <vt:lpstr>3.Anomaly CLIP: object-agnostic prompt learning 3.1 approach overview</vt:lpstr>
      <vt:lpstr>3.Anomaly CLIP: object-agnostic prompt learning 3.2 object-agnostic text prompt design</vt:lpstr>
      <vt:lpstr>3.Anomaly CLIP: object-agnostic prompt learning 3.2 object-agnostic text prompt design</vt:lpstr>
      <vt:lpstr>3.Anomaly CLIP: object-agnostic prompt learning 3.3 learning generic abnormality and normality prompts</vt:lpstr>
      <vt:lpstr>3.Anomaly CLIP: object-agnostic prompt learning 3.3 learning generic abnormality and normality prompts</vt:lpstr>
      <vt:lpstr>3.Anomaly CLIP: object-agnostic prompt learning 3.3 learning generic abnormality and normality prompts</vt:lpstr>
      <vt:lpstr>3.Anomaly CLIP: object-agnostic prompt learning 3.3 learning generic abnormality and normality prompts</vt:lpstr>
      <vt:lpstr>3.Anomaly CLIP: object-agnostic prompt learning 3.3 learning generic abnormality and normality prompts</vt:lpstr>
      <vt:lpstr>3.Anomaly CLIP: object-agnostic prompt learning 3.3 learning generic abnormality and normality prompts</vt:lpstr>
      <vt:lpstr>3.Anomaly CLIP: object-agnostic prompt learning 3.3 learning generic abnormality and normality prompts</vt:lpstr>
      <vt:lpstr>4.Experiments</vt:lpstr>
      <vt:lpstr>4.Experiments</vt:lpstr>
      <vt:lpstr>4.Experiments 4.3 Ablation Study</vt:lpstr>
      <vt:lpstr>4.Experiments 4.3 Ablation Study</vt:lpstr>
      <vt:lpstr>4.Experiments 4.3 Ablation Study</vt:lpstr>
      <vt:lpstr>代码</vt:lpstr>
      <vt:lpstr>代码</vt:lpstr>
      <vt:lpstr>代码</vt:lpstr>
      <vt:lpstr>代码</vt:lpstr>
      <vt:lpstr>代码</vt:lpstr>
      <vt:lpstr>代码</vt:lpstr>
      <vt:lpstr>代码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wu</dc:creator>
  <cp:lastModifiedBy>wu</cp:lastModifiedBy>
  <cp:revision>160</cp:revision>
  <dcterms:created xsi:type="dcterms:W3CDTF">2025-09-04T02:58:59Z</dcterms:created>
  <dcterms:modified xsi:type="dcterms:W3CDTF">2025-09-24T03:02:14Z</dcterms:modified>
</cp:coreProperties>
</file>