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5A9FE-6C71-7225-BDDB-E209C09BA8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277BFE-62E9-D7D7-5E05-C5D31A7A58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67F3F93-C1F9-34E0-2FC7-C7A1BAAB658F}"/>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02E95AAC-35A7-073A-DA9D-A13A0A0CC6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B6E82C-E50C-4F23-2AB7-C386C1B26BFE}"/>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935354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AA919B-3917-A987-D561-429D7123BD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B0C83B4-A921-E740-9F45-87F37F1DD2E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79C9D0-4D62-3B24-7BDC-DD541C66CF4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515CF324-A4FA-5108-12AB-928513A312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4390E0-C713-33FC-671E-1610E0367618}"/>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505943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3D2B6-D7F7-574A-0FC2-ABCB5F8A25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7A6CE11-995D-EB73-0BB3-5D7EE834679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052307-9D82-DD26-1568-B03157D17A84}"/>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439A2542-6D0F-4C3A-4E08-793029AE0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F5CD7-0EAE-CC8F-9B77-2CCBC29049EB}"/>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5466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41CF5-6C3D-C1FF-C61D-8805DBA1C9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C9D482-A71A-AEF2-0B34-BC2BC8C536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5AF6EA0-5AE9-64C8-CA85-09A66EE939F3}"/>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51ACCF1D-BB07-5BBB-5509-85DDF3A177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69835-43E1-9585-5459-B467618E2C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826085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E1772-EF6E-1252-218B-072546969C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B3FDA6-20B4-918F-9B9B-3FB315E33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BD31BBA-0C36-D9DF-457D-FA0980732DF3}"/>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BD5657E6-ED99-052E-F05B-E6AE677F0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1C4DE-14F4-557D-569E-49B765EBB79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63078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CF414-460D-48E5-02D0-78455B61B6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DAEF08-C4D1-524D-2E1A-B17A7DEB31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1A460-D8FC-30FA-D964-13EE5D67167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69A9668-3B78-8198-BC70-C3795C238B4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093CC30E-2AF0-DB4D-A550-70ED439EE2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A949B2-A504-347E-BC51-A5B6664E301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634863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47C5-FED8-CB24-CBA6-57A13CE3F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659050-F01D-ECFF-A30A-48597618E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C3E412E-0E09-27F5-6919-4E6A65216D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80CEA7-1EE9-E51E-4181-68E351DB1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06C2EEF-809C-C721-A6C0-03D196D15CD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6FA40B-CE47-55AF-7441-24C1B5DF3EF7}"/>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8" name="页脚占位符 7">
            <a:extLst>
              <a:ext uri="{FF2B5EF4-FFF2-40B4-BE49-F238E27FC236}">
                <a16:creationId xmlns:a16="http://schemas.microsoft.com/office/drawing/2014/main" id="{2EFED3C2-96D6-5E07-56E8-4E7BAFAC136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3816E69-FAE0-190A-2CB4-B0C27EC916C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0234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FF4A8-885E-2FF7-D6C5-FCB8C3D655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D3C1C5-DA85-5000-19CF-4BE97D6137CA}"/>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4" name="页脚占位符 3">
            <a:extLst>
              <a:ext uri="{FF2B5EF4-FFF2-40B4-BE49-F238E27FC236}">
                <a16:creationId xmlns:a16="http://schemas.microsoft.com/office/drawing/2014/main" id="{B35D43B2-1A14-7902-E8C7-FE666A3E7A5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18A91A-C1E8-07B4-E54E-98F50DA79303}"/>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3282534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C5959D-DDE2-2A8B-7973-735FAD9CB1A5}"/>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3" name="页脚占位符 2">
            <a:extLst>
              <a:ext uri="{FF2B5EF4-FFF2-40B4-BE49-F238E27FC236}">
                <a16:creationId xmlns:a16="http://schemas.microsoft.com/office/drawing/2014/main" id="{1CAC9C11-0AB8-2B09-E2DA-CA19021C1C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E52F11-7EC3-37A8-8B74-9C57CF9C549A}"/>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89054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55FA1-4836-1F64-E8BA-8AEABDE29F5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2BC383-97C7-9635-63B2-23E055425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594E88-CD9F-298C-D933-06B8D16BE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3D506A-8068-4737-BC2D-5AA4A7A9FE0E}"/>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763A92AD-1B2B-7A9E-6995-96D78AEADE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9CEB03-D860-D1FA-4310-4B1459128286}"/>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54504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2AFCA-53DD-CFA0-7958-AE827B4EDB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000805-0980-0323-C9F3-8625EAAD19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A281B9-0023-6322-5225-07F3304FF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A0DAF65-2488-E030-6080-B43C08DEBE96}"/>
              </a:ext>
            </a:extLst>
          </p:cNvPr>
          <p:cNvSpPr>
            <a:spLocks noGrp="1"/>
          </p:cNvSpPr>
          <p:nvPr>
            <p:ph type="dt" sz="half" idx="10"/>
          </p:nvPr>
        </p:nvSpPr>
        <p:spPr/>
        <p:txBody>
          <a:bodyPr/>
          <a:lstStyle/>
          <a:p>
            <a:fld id="{CFCA5FD5-C755-4387-A7C0-0B63841EA87B}" type="datetimeFigureOut">
              <a:rPr lang="zh-CN" altLang="en-US" smtClean="0"/>
              <a:t>2025/9/9</a:t>
            </a:fld>
            <a:endParaRPr lang="zh-CN" altLang="en-US"/>
          </a:p>
        </p:txBody>
      </p:sp>
      <p:sp>
        <p:nvSpPr>
          <p:cNvPr id="6" name="页脚占位符 5">
            <a:extLst>
              <a:ext uri="{FF2B5EF4-FFF2-40B4-BE49-F238E27FC236}">
                <a16:creationId xmlns:a16="http://schemas.microsoft.com/office/drawing/2014/main" id="{BE6A04DF-C23D-21FF-DC41-C9883CBA0B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F3A50B-A2A3-C49F-824C-4C094D3D3F1C}"/>
              </a:ext>
            </a:extLst>
          </p:cNvPr>
          <p:cNvSpPr>
            <a:spLocks noGrp="1"/>
          </p:cNvSpPr>
          <p:nvPr>
            <p:ph type="sldNum" sz="quarter" idx="12"/>
          </p:nvPr>
        </p:nvSpPr>
        <p:spPr/>
        <p:txBody>
          <a:body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2927633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9F61D1-1AEF-BED8-3C15-34B2DCF342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4AD57F-BAEA-B7CA-CDA5-43C14E574B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6F8A89-94A7-5698-9441-676991DF3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CA5FD5-C755-4387-A7C0-0B63841EA87B}" type="datetimeFigureOut">
              <a:rPr lang="zh-CN" altLang="en-US" smtClean="0"/>
              <a:t>2025/9/9</a:t>
            </a:fld>
            <a:endParaRPr lang="zh-CN" altLang="en-US"/>
          </a:p>
        </p:txBody>
      </p:sp>
      <p:sp>
        <p:nvSpPr>
          <p:cNvPr id="5" name="页脚占位符 4">
            <a:extLst>
              <a:ext uri="{FF2B5EF4-FFF2-40B4-BE49-F238E27FC236}">
                <a16:creationId xmlns:a16="http://schemas.microsoft.com/office/drawing/2014/main" id="{76C2BA63-906A-8F1E-8458-3F7FFF687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C5D25E79-771F-3E73-F831-550ECBA231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5FA9A2-4ABE-42CC-83D0-A5B1DE63EF36}" type="slidenum">
              <a:rPr lang="zh-CN" altLang="en-US" smtClean="0"/>
              <a:t>‹#›</a:t>
            </a:fld>
            <a:endParaRPr lang="zh-CN" altLang="en-US"/>
          </a:p>
        </p:txBody>
      </p:sp>
    </p:spTree>
    <p:extLst>
      <p:ext uri="{BB962C8B-B14F-4D97-AF65-F5344CB8AC3E}">
        <p14:creationId xmlns:p14="http://schemas.microsoft.com/office/powerpoint/2010/main" val="1709307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5E142D-FCF5-2F96-0DB1-9623EAF39998}"/>
              </a:ext>
            </a:extLst>
          </p:cNvPr>
          <p:cNvSpPr>
            <a:spLocks noGrp="1"/>
          </p:cNvSpPr>
          <p:nvPr>
            <p:ph type="ctrTitle"/>
          </p:nvPr>
        </p:nvSpPr>
        <p:spPr/>
        <p:txBody>
          <a:bodyPr/>
          <a:lstStyle/>
          <a:p>
            <a:r>
              <a:rPr lang="en-US" altLang="zh-CN" dirty="0"/>
              <a:t>AnomalyCLIP</a:t>
            </a:r>
            <a:endParaRPr lang="zh-CN" altLang="en-US" dirty="0"/>
          </a:p>
        </p:txBody>
      </p:sp>
      <p:sp>
        <p:nvSpPr>
          <p:cNvPr id="3" name="副标题 2">
            <a:extLst>
              <a:ext uri="{FF2B5EF4-FFF2-40B4-BE49-F238E27FC236}">
                <a16:creationId xmlns:a16="http://schemas.microsoft.com/office/drawing/2014/main" id="{60AC8703-45EF-8B16-CACC-68F87255F99F}"/>
              </a:ext>
            </a:extLst>
          </p:cNvPr>
          <p:cNvSpPr>
            <a:spLocks noGrp="1"/>
          </p:cNvSpPr>
          <p:nvPr>
            <p:ph type="subTitle" idx="1"/>
          </p:nvPr>
        </p:nvSpPr>
        <p:spPr/>
        <p:txBody>
          <a:bodyPr/>
          <a:lstStyle/>
          <a:p>
            <a:r>
              <a:rPr lang="en-US" altLang="zh-CN" dirty="0"/>
              <a:t>20250904</a:t>
            </a:r>
            <a:endParaRPr lang="zh-CN" altLang="en-US" dirty="0"/>
          </a:p>
        </p:txBody>
      </p:sp>
    </p:spTree>
    <p:extLst>
      <p:ext uri="{BB962C8B-B14F-4D97-AF65-F5344CB8AC3E}">
        <p14:creationId xmlns:p14="http://schemas.microsoft.com/office/powerpoint/2010/main" val="3471448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𝑔𝑙𝑜𝑏𝑙𝑒</m:t>
                        </m:r>
                      </m:sub>
                    </m:sSub>
                  </m:oMath>
                </a14:m>
                <a:r>
                  <a:rPr lang="zh-CN" altLang="en-US" dirty="0"/>
                  <a:t> </a:t>
                </a:r>
                <a:r>
                  <a:rPr lang="en-US" altLang="zh-CN" dirty="0"/>
                  <a:t>is a cross-entropy loss that matches the cosine similarity.</a:t>
                </a:r>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Sub>
                    <m:r>
                      <a:rPr lang="en-US" altLang="zh-CN" b="0" i="1" smtClean="0">
                        <a:latin typeface="Cambria Math" panose="02040503050406030204" pitchFamily="18" charset="0"/>
                      </a:rPr>
                      <m:t> </m:t>
                    </m:r>
                    <m:r>
                      <a:rPr lang="en-US" altLang="zh-CN" b="0" i="0" smtClean="0">
                        <a:latin typeface="Cambria Math" panose="02040503050406030204" pitchFamily="18" charset="0"/>
                      </a:rPr>
                      <m:t> </m:t>
                    </m:r>
                  </m:oMath>
                </a14:m>
                <a:r>
                  <a:rPr lang="en-US" altLang="zh-CN" dirty="0"/>
                  <a:t>is computed in</a:t>
                </a:r>
              </a:p>
              <a:p>
                <a:pPr marL="0" indent="0">
                  <a:buNone/>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𝑙𝑜𝑐𝑎𝑙</m:t>
                          </m:r>
                        </m:sub>
                      </m:sSub>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Focal</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 </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e>
                          </m:d>
                          <m:r>
                            <a:rPr lang="en-US" altLang="zh-CN" sz="2400" b="0" i="0" smtClean="0">
                              <a:latin typeface="Cambria Math" panose="02040503050406030204" pitchFamily="18" charset="0"/>
                            </a:rPr>
                            <m:t>, </m:t>
                          </m:r>
                          <m:r>
                            <m:rPr>
                              <m:sty m:val="p"/>
                            </m:rPr>
                            <a:rPr lang="en-US" altLang="zh-CN" sz="2400" b="0" i="0" smtClean="0">
                              <a:latin typeface="Cambria Math" panose="02040503050406030204" pitchFamily="18" charset="0"/>
                            </a:rPr>
                            <m:t>S</m:t>
                          </m:r>
                        </m:e>
                      </m:d>
                      <m:r>
                        <a:rPr lang="en-US" altLang="zh-CN" sz="2400" b="0" i="0" smtClean="0">
                          <a:latin typeface="Cambria Math" panose="02040503050406030204" pitchFamily="18" charset="0"/>
                        </a:rPr>
                        <m:t>+</m:t>
                      </m:r>
                    </m:oMath>
                    <m:oMath xmlns:m="http://schemas.openxmlformats.org/officeDocument/2006/math">
                      <m:r>
                        <m:rPr>
                          <m:sty m:val="p"/>
                        </m:rPr>
                        <a:rPr lang="en-US" altLang="zh-CN" sz="2400" b="0" i="0" smtClean="0">
                          <a:latin typeface="Cambria Math" panose="02040503050406030204" pitchFamily="18" charset="0"/>
                        </a:rPr>
                        <m:t>Dice</m:t>
                      </m:r>
                      <m:d>
                        <m:dPr>
                          <m:ctrlPr>
                            <a:rPr lang="en-US" altLang="zh-CN" sz="2400" b="0" i="1" smtClean="0">
                              <a:latin typeface="Cambria Math" panose="02040503050406030204" pitchFamily="18" charset="0"/>
                            </a:rPr>
                          </m:ctrlPr>
                        </m:dPr>
                        <m:e>
                          <m:r>
                            <m:rPr>
                              <m:sty m:val="p"/>
                            </m:rPr>
                            <a:rPr lang="en-US" altLang="zh-CN" sz="2400" b="0" i="0" smtClean="0">
                              <a:latin typeface="Cambria Math" panose="02040503050406030204" pitchFamily="18" charset="0"/>
                            </a:rPr>
                            <m:t>Up</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𝐼</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𝑆</m:t>
                          </m:r>
                        </m:e>
                      </m:d>
                      <m:r>
                        <a:rPr lang="en-US" altLang="zh-CN" sz="2400" b="0" i="1" smtClean="0">
                          <a:latin typeface="Cambria Math" panose="02040503050406030204" pitchFamily="18" charset="0"/>
                        </a:rPr>
                        <m:t>+</m:t>
                      </m:r>
                    </m:oMath>
                    <m:oMath xmlns:m="http://schemas.openxmlformats.org/officeDocument/2006/math">
                      <m:r>
                        <a:rPr lang="en-US" altLang="zh-CN" sz="2400" b="0" i="1" smtClean="0">
                          <a:latin typeface="Cambria Math" panose="02040503050406030204" pitchFamily="18" charset="0"/>
                        </a:rPr>
                        <m:t>𝐷𝑖𝑐𝑒</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𝑈𝑝</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𝑙</m:t>
                                  </m:r>
                                </m:sub>
                              </m:sSub>
                            </m:sub>
                          </m:sSub>
                        </m:e>
                      </m:d>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oMath>
                  </m:oMathPara>
                </a14:m>
                <a:endParaRPr lang="en-US" altLang="zh-CN" sz="2400" dirty="0"/>
              </a:p>
              <a:p>
                <a:pPr marL="0" indent="0">
                  <a:buNone/>
                </a:pPr>
                <a:r>
                  <a:rPr lang="en-US" altLang="zh-CN" dirty="0"/>
                  <a:t>  where:</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sz="3200" b="0" i="1" smtClean="0">
                              <a:latin typeface="Cambria Math" panose="02040503050406030204" pitchFamily="18" charset="0"/>
                            </a:rPr>
                          </m:ctrlPr>
                        </m:sSubSupPr>
                        <m:e>
                          <m:r>
                            <a:rPr lang="en-US" altLang="zh-CN" i="1">
                              <a:latin typeface="Cambria Math" panose="02040503050406030204" pitchFamily="18" charset="0"/>
                            </a:rPr>
                            <m:t>𝑆</m:t>
                          </m:r>
                        </m:e>
                        <m:sub>
                          <m:r>
                            <a:rPr lang="en-US" altLang="zh-CN" i="1">
                              <a:latin typeface="Cambria Math" panose="02040503050406030204" pitchFamily="18" charset="0"/>
                            </a:rPr>
                            <m:t>𝑛</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r>
                            <a:rPr lang="en-US" altLang="zh-CN" sz="3200" b="0" i="1" smtClean="0">
                              <a:latin typeface="Cambria Math" panose="02040503050406030204" pitchFamily="18" charset="0"/>
                            </a:rPr>
                            <m:t>)</m:t>
                          </m:r>
                        </m:sup>
                      </m:sSub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𝑔</m:t>
                              </m:r>
                            </m:e>
                            <m:sub>
                              <m:r>
                                <a:rPr lang="en-US" altLang="zh-CN" sz="3200" b="0" i="1" smtClean="0">
                                  <a:latin typeface="Cambria Math" panose="02040503050406030204" pitchFamily="18" charset="0"/>
                                </a:rPr>
                                <m:t>𝑛</m:t>
                              </m:r>
                            </m:sub>
                          </m:sSub>
                          <m:r>
                            <a:rPr lang="en-US" altLang="zh-CN" sz="3200" b="0" i="1" smtClean="0">
                              <a:latin typeface="Cambria Math" panose="02040503050406030204" pitchFamily="18" charset="0"/>
                            </a:rPr>
                            <m:t>, </m:t>
                          </m:r>
                          <m:sSubSup>
                            <m:sSubSupPr>
                              <m:ctrlPr>
                                <a:rPr lang="en-US" altLang="zh-CN" sz="3200" b="0" i="1" smtClean="0">
                                  <a:latin typeface="Cambria Math" panose="02040503050406030204" pitchFamily="18" charset="0"/>
                                </a:rPr>
                              </m:ctrlPr>
                            </m:sSubSupPr>
                            <m:e>
                              <m:r>
                                <a:rPr lang="en-US" altLang="zh-CN" sz="3200" b="0" i="1" smtClean="0">
                                  <a:latin typeface="Cambria Math" panose="02040503050406030204" pitchFamily="18" charset="0"/>
                                </a:rPr>
                                <m:t>𝑓</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 </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𝑀</m:t>
                                  </m:r>
                                </m:e>
                                <m:sub>
                                  <m:r>
                                    <a:rPr lang="en-US" altLang="zh-CN" sz="3200" b="0" i="1" smtClean="0">
                                      <a:latin typeface="Cambria Math" panose="02040503050406030204" pitchFamily="18" charset="0"/>
                                    </a:rPr>
                                    <m:t>𝑙</m:t>
                                  </m:r>
                                </m:sub>
                              </m:sSub>
                            </m:sub>
                            <m:sup>
                              <m:r>
                                <a:rPr lang="en-US" altLang="zh-CN" sz="3200" b="0" i="1" smtClean="0">
                                  <a:latin typeface="Cambria Math" panose="02040503050406030204" pitchFamily="18" charset="0"/>
                                </a:rPr>
                                <m:t>𝑚</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𝑗</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𝑘</m:t>
                                  </m:r>
                                </m:e>
                              </m:d>
                            </m:sup>
                          </m:sSubSup>
                        </m:e>
                      </m:d>
                    </m:oMath>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𝑆</m:t>
                          </m:r>
                        </m:e>
                        <m:sub>
                          <m:r>
                            <a:rPr lang="en-US" altLang="zh-CN" b="0" i="1" smtClean="0">
                              <a:latin typeface="Cambria Math" panose="02040503050406030204" pitchFamily="18" charset="0"/>
                            </a:rPr>
                            <m:t>𝑎</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m:t>
                          </m:r>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𝑙</m:t>
                                  </m:r>
                                </m:sub>
                              </m:sSub>
                            </m:sub>
                            <m:sup>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𝑘</m:t>
                                  </m:r>
                                </m:e>
                              </m:d>
                            </m:sup>
                          </m:sSubSup>
                        </m:e>
                      </m:d>
                    </m:oMath>
                  </m:oMathPara>
                </a14:m>
                <a:endParaRPr lang="en-US" altLang="zh-CN" dirty="0"/>
              </a:p>
              <a:p>
                <a:pPr marL="0" indent="0">
                  <a:buNone/>
                </a:pPr>
                <a:r>
                  <a:rPr lang="en-US" altLang="zh-CN" dirty="0"/>
                  <a:t>  and Focal() / Dice() denote focal loss and Dice loss, Up() and [.] represent the </a:t>
                </a:r>
                <a:r>
                  <a:rPr lang="en-US" altLang="zh-CN" dirty="0" err="1"/>
                  <a:t>unsampling</a:t>
                </a:r>
                <a:r>
                  <a:rPr lang="en-US" altLang="zh-CN" dirty="0"/>
                  <a:t> and concatenation along with the channel.</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600" r="-174" b="-2311"/>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7886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to facilitate the learning of a more discriminative textual space, we choose to replace the prefix part of the original token embeddings with learnable token embeddings in the text encoder, from bottom (the second layer) to the top. by the following step</a:t>
                </a:r>
              </a:p>
              <a:p>
                <a:r>
                  <a:rPr lang="en-US" altLang="zh-CN" dirty="0"/>
                  <a:t>1.we denote the token embedding of the learnable text prompt as: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𝑝</m:t>
                              </m:r>
                            </m:sup>
                          </m:sSubSup>
                        </m:e>
                      </m:d>
                    </m:oMath>
                  </m:oMathPara>
                </a14:m>
                <a:endParaRPr lang="en-US" altLang="zh-CN" dirty="0"/>
              </a:p>
              <a:p>
                <a:pPr marL="0" indent="0">
                  <a:buNone/>
                </a:pPr>
                <a:r>
                  <a:rPr lang="en-US" altLang="zh-CN" dirty="0"/>
                  <a:t>  and also denote as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oMath>
                </a14:m>
                <a:endParaRPr lang="en-US" altLang="zh-CN" dirty="0"/>
              </a:p>
              <a:p>
                <a:pPr marL="0" indent="0">
                  <a:buNone/>
                </a:pPr>
                <a:r>
                  <a:rPr lang="en-US" altLang="zh-CN" dirty="0"/>
                  <a:t>  where m represents the layers index of the text encoder.</a:t>
                </a:r>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174" t="-1867" r="-2435" b="-444"/>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13482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2.we introduce additional multi-layer trainable token:</a:t>
                </a:r>
              </a:p>
              <a:p>
                <a:pPr marL="0" indent="0">
                  <a:buNone/>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sup>
                          </m:sSubSup>
                        </m:e>
                      </m:d>
                      <m:r>
                        <a:rPr lang="en-US" altLang="zh-CN" b="0" i="1" smtClean="0">
                          <a:latin typeface="Cambria Math" panose="02040503050406030204" pitchFamily="18" charset="0"/>
                        </a:rPr>
                        <m:t>, </m:t>
                      </m:r>
                      <m:r>
                        <a:rPr lang="en-US" altLang="zh-CN" b="0" i="1" smtClean="0">
                          <a:latin typeface="Cambria Math" panose="02040503050406030204" pitchFamily="18" charset="0"/>
                        </a:rPr>
                        <m:t>𝑄</m:t>
                      </m:r>
                      <m:r>
                        <a:rPr lang="en-US" altLang="zh-CN" b="0" i="1" smtClean="0">
                          <a:latin typeface="Cambria Math" panose="02040503050406030204" pitchFamily="18" charset="0"/>
                        </a:rPr>
                        <m:t>&lt;</m:t>
                      </m:r>
                      <m:r>
                        <a:rPr lang="en-US" altLang="zh-CN" b="0" i="1" smtClean="0">
                          <a:latin typeface="Cambria Math" panose="02040503050406030204" pitchFamily="18" charset="0"/>
                        </a:rPr>
                        <m:t>𝑃</m:t>
                      </m:r>
                    </m:oMath>
                  </m:oMathPara>
                </a14:m>
                <a:endParaRPr lang="en-US" altLang="zh-CN" dirty="0"/>
              </a:p>
              <a:p>
                <a:r>
                  <a:rPr lang="en-US" altLang="zh-CN" dirty="0"/>
                  <a:t>3.to adapt the original textual representations of layer m, we replace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𝑄</m:t>
                        </m:r>
                      </m:sup>
                    </m:sSubSup>
                  </m:oMath>
                </a14:m>
                <a:r>
                  <a:rPr lang="zh-CN" altLang="en-US" dirty="0"/>
                  <a:t> </a:t>
                </a:r>
                <a:r>
                  <a:rPr lang="en-US" altLang="zh-CN" dirty="0"/>
                  <a:t>with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𝑚</m:t>
                        </m:r>
                      </m:sub>
                    </m:sSub>
                  </m:oMath>
                </a14:m>
                <a:r>
                  <a:rPr lang="en-US" altLang="zh-CN" dirty="0"/>
                  <a:t>. Thus deriving the new token embeddings:</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 </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𝑞</m:t>
                          </m:r>
                        </m:e>
                        <m:sub>
                          <m:r>
                            <a:rPr lang="en-US" altLang="zh-CN" i="1">
                              <a:latin typeface="Cambria Math" panose="02040503050406030204" pitchFamily="18" charset="0"/>
                            </a:rPr>
                            <m:t>𝑚</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i="1">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sub>
                        <m:sup>
                          <m:r>
                            <a:rPr lang="en-US" altLang="zh-CN" b="0" i="1" smtClean="0">
                              <a:latin typeface="Cambria Math" panose="02040503050406030204" pitchFamily="18" charset="0"/>
                            </a:rPr>
                            <m:t>𝑝</m:t>
                          </m:r>
                        </m:sup>
                      </m:sSubSup>
                      <m:r>
                        <a:rPr lang="en-US" altLang="zh-CN" b="0" i="1" smtClean="0">
                          <a:latin typeface="Cambria Math" panose="02040503050406030204" pitchFamily="18" charset="0"/>
                        </a:rPr>
                        <m:t>] </m:t>
                      </m:r>
                    </m:oMath>
                  </m:oMathPara>
                </a14:m>
                <a:endParaRPr lang="en-US" altLang="zh-CN" dirty="0"/>
              </a:p>
              <a:p>
                <a:r>
                  <a:rPr lang="en-US" altLang="zh-CN" dirty="0"/>
                  <a:t>4.then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m:t>
                        </m:r>
                      </m:sup>
                    </m:sSubSup>
                  </m:oMath>
                </a14:m>
                <a:r>
                  <a:rPr lang="en-US" altLang="zh-CN" dirty="0"/>
                  <a:t> is forwarded into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𝑚</m:t>
                        </m:r>
                      </m:sub>
                    </m:sSub>
                  </m:oMath>
                </a14:m>
                <a:r>
                  <a:rPr lang="en-US" altLang="zh-CN" dirty="0"/>
                  <a:t> to obtained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a:t>, which is: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𝑃</m:t>
                              </m:r>
                            </m:sup>
                          </m:sSubSup>
                        </m:e>
                      </m:d>
                    </m:oMath>
                    <m:oMath xmlns:m="http://schemas.openxmlformats.org/officeDocument/2006/math">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+1</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𝑄</m:t>
                          </m:r>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𝑃</m:t>
                          </m:r>
                        </m:sup>
                      </m:sSubSup>
                      <m:r>
                        <a:rPr lang="en-US" altLang="zh-CN" b="0" i="1" smtClean="0">
                          <a:latin typeface="Cambria Math" panose="02040503050406030204" pitchFamily="18" charset="0"/>
                        </a:rPr>
                        <m:t>]</m:t>
                      </m:r>
                    </m:oMath>
                  </m:oMathPara>
                </a14:m>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194028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dirty="0"/>
                  <a:t>5.discard the obtained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and initialize new learnable token embedding </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i="1">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oMath>
                </a14:m>
                <a:r>
                  <a:rPr lang="en-US" altLang="zh-CN" dirty="0"/>
                  <a:t>. Through the concatenation operation, we obtain:</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𝑡</m:t>
                              </m:r>
                            </m:e>
                            <m:sub>
                              <m:r>
                                <a:rPr lang="en-US" altLang="zh-CN" i="1">
                                  <a:latin typeface="Cambria Math" panose="02040503050406030204" pitchFamily="18" charset="0"/>
                                </a:rPr>
                                <m:t>𝑚</m:t>
                              </m:r>
                              <m:r>
                                <a:rPr lang="en-US" altLang="zh-CN" i="1">
                                  <a:latin typeface="Cambria Math" panose="02040503050406030204" pitchFamily="18" charset="0"/>
                                </a:rPr>
                                <m:t>+1</m:t>
                              </m:r>
                            </m:sub>
                            <m:sup>
                              <m:r>
                                <a:rPr lang="en-US" altLang="zh-CN" b="0" i="1" smtClean="0">
                                  <a:latin typeface="Cambria Math" panose="02040503050406030204" pitchFamily="18" charset="0"/>
                                </a:rPr>
                                <m:t>𝑖</m:t>
                              </m:r>
                            </m:sup>
                          </m:sSub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m:t>
                              </m:r>
                            </m:e>
                            <m:sub>
                              <m:r>
                                <a:rPr lang="en-US" altLang="zh-CN" i="1">
                                  <a:latin typeface="Cambria Math" panose="02040503050406030204" pitchFamily="18" charset="0"/>
                                </a:rPr>
                                <m:t>1</m:t>
                              </m:r>
                            </m:sub>
                            <m:sup>
                              <m:r>
                                <a:rPr lang="en-US" altLang="zh-CN" i="1">
                                  <a:latin typeface="Cambria Math" panose="02040503050406030204" pitchFamily="18" charset="0"/>
                                </a:rPr>
                                <m:t>𝑄</m:t>
                              </m:r>
                            </m:sup>
                          </m:sSubSup>
                        </m:e>
                      </m:d>
                    </m:oMath>
                  </m:oMathPara>
                </a14:m>
                <a:endParaRPr lang="en-US" altLang="zh-CN" b="0" dirty="0"/>
              </a:p>
              <a:p>
                <a:r>
                  <a:rPr lang="en-US" altLang="zh-CN" dirty="0"/>
                  <a:t>6.repeat this operation until we reach the designated layer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 </m:t>
                        </m:r>
                      </m:sub>
                      <m:sup>
                        <m:r>
                          <a:rPr lang="en-US" altLang="zh-CN" b="0" i="1" smtClean="0">
                            <a:latin typeface="Cambria Math" panose="02040503050406030204" pitchFamily="18" charset="0"/>
                          </a:rPr>
                          <m:t>′</m:t>
                        </m:r>
                      </m:sup>
                    </m:sSubSup>
                  </m:oMath>
                </a14:m>
                <a:br>
                  <a:rPr lang="en-US" altLang="zh-CN" b="0" dirty="0"/>
                </a:br>
                <a:endParaRPr lang="en-US" altLang="zh-CN" dirty="0"/>
              </a:p>
              <a:p>
                <a:pPr marL="0" indent="0">
                  <a:buNone/>
                </a:pPr>
                <a:endParaRPr lang="zh-CN" altLang="en-US" dirty="0"/>
              </a:p>
            </p:txBody>
          </p:sp>
        </mc:Choice>
        <mc:Fallback>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2000" t="-889" r="-2348"/>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highlight>
                  <a:srgbClr val="FFFF00"/>
                </a:highlight>
              </a:rPr>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64612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a:bodyPr>
          <a:lstStyle/>
          <a:p>
            <a:r>
              <a:rPr lang="en-US" altLang="zh-CN" b="0" dirty="0"/>
              <a:t>d</a:t>
            </a:r>
            <a:br>
              <a:rPr lang="en-US" altLang="zh-CN" b="0" dirty="0"/>
            </a:br>
            <a:endParaRPr lang="en-US" altLang="zh-CN" dirty="0"/>
          </a:p>
          <a:p>
            <a:pPr marL="0" indent="0">
              <a:buNone/>
            </a:pPr>
            <a:endParaRPr lang="zh-CN" altLang="en-US" dirty="0"/>
          </a:p>
        </p:txBody>
      </p:sp>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t>1.Glocal Context optimization</a:t>
            </a:r>
          </a:p>
          <a:p>
            <a:r>
              <a:rPr lang="en-US" altLang="zh-CN" dirty="0"/>
              <a:t>2.refinement of the textual space</a:t>
            </a:r>
          </a:p>
          <a:p>
            <a:r>
              <a:rPr lang="en-US" altLang="zh-CN" dirty="0">
                <a:highlight>
                  <a:srgbClr val="FFFF00"/>
                </a:highlight>
              </a:rPr>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83360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82EA8-47D1-69E7-05EE-2DE32533D96F}"/>
              </a:ext>
            </a:extLst>
          </p:cNvPr>
          <p:cNvSpPr>
            <a:spLocks noGrp="1"/>
          </p:cNvSpPr>
          <p:nvPr>
            <p:ph type="title"/>
          </p:nvPr>
        </p:nvSpPr>
        <p:spPr/>
        <p:txBody>
          <a:bodyPr/>
          <a:lstStyle/>
          <a:p>
            <a:r>
              <a:rPr lang="en-US" altLang="zh-CN" dirty="0"/>
              <a:t>Abstract</a:t>
            </a:r>
            <a:endParaRPr lang="zh-CN" altLang="en-US" dirty="0"/>
          </a:p>
        </p:txBody>
      </p:sp>
      <p:sp>
        <p:nvSpPr>
          <p:cNvPr id="3" name="内容占位符 2">
            <a:extLst>
              <a:ext uri="{FF2B5EF4-FFF2-40B4-BE49-F238E27FC236}">
                <a16:creationId xmlns:a16="http://schemas.microsoft.com/office/drawing/2014/main" id="{7EEB1635-7D8C-30F8-F875-84A315A6212E}"/>
              </a:ext>
            </a:extLst>
          </p:cNvPr>
          <p:cNvSpPr>
            <a:spLocks noGrp="1"/>
          </p:cNvSpPr>
          <p:nvPr>
            <p:ph idx="1"/>
          </p:nvPr>
        </p:nvSpPr>
        <p:spPr/>
        <p:txBody>
          <a:bodyPr/>
          <a:lstStyle/>
          <a:p>
            <a:r>
              <a:rPr lang="en-US" altLang="zh-CN" dirty="0"/>
              <a:t>The key insight of AnomalyCLIP </a:t>
            </a:r>
            <a:r>
              <a:rPr lang="en-US" altLang="zh-CN" dirty="0">
                <a:highlight>
                  <a:srgbClr val="FFFF00"/>
                </a:highlight>
              </a:rPr>
              <a:t>is to learn object-agnostic text prompts</a:t>
            </a:r>
            <a:r>
              <a:rPr lang="en-US" altLang="zh-CN" dirty="0"/>
              <a:t> that capture generic normality or abnormality in an image regardless of its foreground objects.</a:t>
            </a:r>
            <a:endParaRPr lang="zh-CN" altLang="en-US" dirty="0"/>
          </a:p>
        </p:txBody>
      </p:sp>
    </p:spTree>
    <p:extLst>
      <p:ext uri="{BB962C8B-B14F-4D97-AF65-F5344CB8AC3E}">
        <p14:creationId xmlns:p14="http://schemas.microsoft.com/office/powerpoint/2010/main" val="13601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71B8-3463-64A4-4B66-FA7DB7B58059}"/>
              </a:ext>
            </a:extLst>
          </p:cNvPr>
          <p:cNvSpPr>
            <a:spLocks noGrp="1"/>
          </p:cNvSpPr>
          <p:nvPr>
            <p:ph type="title"/>
          </p:nvPr>
        </p:nvSpPr>
        <p:spPr/>
        <p:txBody>
          <a:bodyPr/>
          <a:lstStyle/>
          <a:p>
            <a:r>
              <a:rPr lang="en-US" altLang="zh-CN" dirty="0"/>
              <a:t>Introduce</a:t>
            </a:r>
            <a:endParaRPr lang="zh-CN" altLang="en-US" dirty="0"/>
          </a:p>
        </p:txBody>
      </p:sp>
      <p:sp>
        <p:nvSpPr>
          <p:cNvPr id="3" name="内容占位符 2">
            <a:extLst>
              <a:ext uri="{FF2B5EF4-FFF2-40B4-BE49-F238E27FC236}">
                <a16:creationId xmlns:a16="http://schemas.microsoft.com/office/drawing/2014/main" id="{58C29B7F-28A3-4FC8-BEAC-39BC98EF2232}"/>
              </a:ext>
            </a:extLst>
          </p:cNvPr>
          <p:cNvSpPr>
            <a:spLocks noGrp="1"/>
          </p:cNvSpPr>
          <p:nvPr>
            <p:ph idx="1"/>
          </p:nvPr>
        </p:nvSpPr>
        <p:spPr/>
        <p:txBody>
          <a:bodyPr/>
          <a:lstStyle/>
          <a:p>
            <a:pPr marL="0" indent="0">
              <a:buNone/>
            </a:pPr>
            <a:r>
              <a:rPr lang="en-US" altLang="zh-CN" dirty="0"/>
              <a:t>the main works:</a:t>
            </a:r>
          </a:p>
          <a:p>
            <a:r>
              <a:rPr lang="en-US" altLang="zh-CN" dirty="0"/>
              <a:t>first, devises a simple yet universally-effective </a:t>
            </a:r>
            <a:r>
              <a:rPr lang="en-US" altLang="zh-CN" dirty="0">
                <a:highlight>
                  <a:srgbClr val="FFFF00"/>
                </a:highlight>
              </a:rPr>
              <a:t>learnable prompt template</a:t>
            </a:r>
            <a:r>
              <a:rPr lang="en-US" altLang="zh-CN" dirty="0"/>
              <a:t> for the two general classes – normal and abnormality</a:t>
            </a:r>
          </a:p>
          <a:p>
            <a:r>
              <a:rPr lang="en-US" altLang="zh-CN" dirty="0"/>
              <a:t>second, utilizes both image-level and pixel-level </a:t>
            </a:r>
            <a:r>
              <a:rPr lang="en-US" altLang="zh-CN" dirty="0">
                <a:highlight>
                  <a:srgbClr val="FFFF00"/>
                </a:highlight>
              </a:rPr>
              <a:t>loss functions</a:t>
            </a:r>
            <a:r>
              <a:rPr lang="en-US" altLang="zh-CN" dirty="0"/>
              <a:t> to learn the generic normality and abnormality</a:t>
            </a:r>
            <a:endParaRPr lang="zh-CN" altLang="en-US" dirty="0"/>
          </a:p>
        </p:txBody>
      </p:sp>
    </p:spTree>
    <p:extLst>
      <p:ext uri="{BB962C8B-B14F-4D97-AF65-F5344CB8AC3E}">
        <p14:creationId xmlns:p14="http://schemas.microsoft.com/office/powerpoint/2010/main" val="370999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lstStyle/>
          <a:p>
            <a:r>
              <a:rPr lang="en-US" altLang="zh-CN" dirty="0"/>
              <a:t>Preliminary</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DFA60E4-2C8D-312F-C4C2-2582E11B76E6}"/>
                  </a:ext>
                </a:extLst>
              </p:cNvPr>
              <p:cNvSpPr>
                <a:spLocks noGrp="1"/>
              </p:cNvSpPr>
              <p:nvPr>
                <p:ph idx="1"/>
              </p:nvPr>
            </p:nvSpPr>
            <p:spPr/>
            <p:txBody>
              <a:bodyPr/>
              <a:lstStyle/>
              <a:p>
                <a:r>
                  <a:rPr lang="en-US" altLang="zh-CN" dirty="0"/>
                  <a:t>we propose to design two classes of text prompts (normality and abnormality) and compute the possibility of these two classes.</a:t>
                </a:r>
              </a:p>
              <a:p>
                <a:r>
                  <a:rPr lang="en-US" altLang="zh-CN" dirty="0"/>
                  <a:t>we denote the probability of being abnormal </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zh-CN" altLang="en-US" dirty="0"/>
                  <a:t> </a:t>
                </a:r>
                <a:r>
                  <a:rPr lang="en-US" altLang="zh-CN" dirty="0"/>
                  <a:t>as anomaly score. The computation is extended from global visual embedding to local visual embeddings to derive the corresponding segmentation maps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𝑎</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r>
                  <a:rPr lang="en-US" altLang="zh-CN" dirty="0"/>
                  <a:t> an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𝑛</m:t>
                        </m:r>
                      </m:sub>
                    </m:sSub>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𝐻</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𝑊</m:t>
                        </m:r>
                      </m:sup>
                    </m:sSup>
                  </m:oMath>
                </a14:m>
                <a:endParaRPr lang="en-US" altLang="zh-CN" dirty="0">
                  <a:ea typeface="Cambria Math" panose="02040503050406030204" pitchFamily="18" charset="0"/>
                </a:endParaRPr>
              </a:p>
              <a:p>
                <a:pPr marL="0" indent="0">
                  <a:buNone/>
                </a:pPr>
                <a:r>
                  <a:rPr lang="en-US" altLang="zh-CN" sz="2400" dirty="0"/>
                  <a:t>where, class token </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𝑓</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𝑚</m:t>
                        </m:r>
                      </m:sup>
                    </m:sSubSup>
                    <m:r>
                      <a:rPr lang="en-US" altLang="zh-CN" sz="2400" i="1" smtClean="0">
                        <a:latin typeface="Cambria Math" panose="02040503050406030204" pitchFamily="18" charset="0"/>
                        <a:ea typeface="Cambria Math" panose="02040503050406030204" pitchFamily="18" charset="0"/>
                      </a:rPr>
                      <m:t>∈</m:t>
                    </m:r>
                    <m:sSup>
                      <m:sSupPr>
                        <m:ctrlPr>
                          <a:rPr lang="en-US" altLang="zh-CN" sz="2400" i="1" smtClean="0">
                            <a:latin typeface="Cambria Math" panose="02040503050406030204" pitchFamily="18" charset="0"/>
                            <a:ea typeface="Cambria Math" panose="02040503050406030204" pitchFamily="18" charset="0"/>
                          </a:rPr>
                        </m:ctrlPr>
                      </m:sSupPr>
                      <m:e>
                        <m:r>
                          <a:rPr lang="en-US" altLang="zh-CN" sz="2400" b="0" i="1" smtClean="0">
                            <a:latin typeface="Cambria Math" panose="02040503050406030204" pitchFamily="18" charset="0"/>
                            <a:ea typeface="Cambria Math" panose="02040503050406030204" pitchFamily="18" charset="0"/>
                          </a:rPr>
                          <m:t>𝑅</m:t>
                        </m:r>
                      </m:e>
                      <m:sup>
                        <m:r>
                          <a:rPr lang="en-US" altLang="zh-CN" sz="2400" b="0" i="1" smtClean="0">
                            <a:latin typeface="Cambria Math" panose="02040503050406030204" pitchFamily="18" charset="0"/>
                            <a:ea typeface="Cambria Math" panose="02040503050406030204" pitchFamily="18" charset="0"/>
                          </a:rPr>
                          <m:t>𝐷</m:t>
                        </m:r>
                      </m:sup>
                    </m:sSup>
                  </m:oMath>
                </a14:m>
                <a:r>
                  <a:rPr lang="en-US" altLang="zh-CN" sz="2400" dirty="0"/>
                  <a:t> is treated as its visual embedding (global visual embedding) and patch tokens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𝑓</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𝑚</m:t>
                        </m:r>
                      </m:sup>
                    </m:sSubSup>
                    <m:r>
                      <a:rPr lang="en-US" altLang="zh-CN" sz="2400" i="1">
                        <a:latin typeface="Cambria Math" panose="02040503050406030204" pitchFamily="18" charset="0"/>
                        <a:ea typeface="Cambria Math" panose="02040503050406030204" pitchFamily="18" charset="0"/>
                      </a:rPr>
                      <m:t>∈</m:t>
                    </m:r>
                    <m:sSup>
                      <m:sSupPr>
                        <m:ctrlPr>
                          <a:rPr lang="en-US" altLang="zh-CN" sz="2400" i="1">
                            <a:latin typeface="Cambria Math" panose="02040503050406030204" pitchFamily="18" charset="0"/>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𝑅</m:t>
                        </m:r>
                      </m:e>
                      <m:sup>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𝑊</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𝐷</m:t>
                        </m:r>
                      </m:sup>
                    </m:sSup>
                  </m:oMath>
                </a14:m>
                <a:r>
                  <a:rPr lang="en-US" altLang="zh-CN" sz="2400" dirty="0"/>
                  <a:t> are referred to as local visual embeddings.</a:t>
                </a:r>
              </a:p>
            </p:txBody>
          </p:sp>
        </mc:Choice>
        <mc:Fallback xmlns="">
          <p:sp>
            <p:nvSpPr>
              <p:cNvPr id="3" name="内容占位符 2">
                <a:extLst>
                  <a:ext uri="{FF2B5EF4-FFF2-40B4-BE49-F238E27FC236}">
                    <a16:creationId xmlns:a16="http://schemas.microsoft.com/office/drawing/2014/main" id="{EDFA60E4-2C8D-312F-C4C2-2582E11B76E6}"/>
                  </a:ext>
                </a:extLst>
              </p:cNvPr>
              <p:cNvSpPr>
                <a:spLocks noGrp="1" noRot="1" noChangeAspect="1" noMove="1" noResize="1" noEditPoints="1" noAdjustHandles="1" noChangeArrowheads="1" noChangeShapeType="1" noTextEdit="1"/>
              </p:cNvSpPr>
              <p:nvPr>
                <p:ph idx="1"/>
              </p:nvPr>
            </p:nvSpPr>
            <p:spPr>
              <a:blipFill>
                <a:blip r:embed="rId2"/>
                <a:stretch>
                  <a:fillRect l="-1043" t="-2521" r="-19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E0C831-D79C-10A6-B09D-A078022EAAA0}"/>
              </a:ext>
            </a:extLst>
          </p:cNvPr>
          <p:cNvSpPr>
            <a:spLocks noGrp="1"/>
          </p:cNvSpPr>
          <p:nvPr>
            <p:ph type="title"/>
          </p:nvPr>
        </p:nvSpPr>
        <p:spPr/>
        <p:txBody>
          <a:bodyPr>
            <a:normAutofit fontScale="90000"/>
          </a:bodyPr>
          <a:lstStyle/>
          <a:p>
            <a:r>
              <a:rPr lang="en-US" altLang="zh-CN" dirty="0"/>
              <a:t>Anomaly CLIP: object-agnostic prompt learning</a:t>
            </a:r>
            <a:br>
              <a:rPr lang="en-US" altLang="zh-CN" dirty="0"/>
            </a:br>
            <a:r>
              <a:rPr lang="en-US" altLang="zh-CN" dirty="0"/>
              <a:t>3.1 approach overview</a:t>
            </a:r>
            <a:endParaRPr lang="zh-CN" altLang="en-US" dirty="0"/>
          </a:p>
        </p:txBody>
      </p:sp>
      <p:pic>
        <p:nvPicPr>
          <p:cNvPr id="5" name="内容占位符 4">
            <a:extLst>
              <a:ext uri="{FF2B5EF4-FFF2-40B4-BE49-F238E27FC236}">
                <a16:creationId xmlns:a16="http://schemas.microsoft.com/office/drawing/2014/main" id="{3F950BE9-3D7A-1003-029A-B954111245AF}"/>
              </a:ext>
            </a:extLst>
          </p:cNvPr>
          <p:cNvPicPr>
            <a:picLocks noGrp="1" noChangeAspect="1"/>
          </p:cNvPicPr>
          <p:nvPr>
            <p:ph idx="1"/>
          </p:nvPr>
        </p:nvPicPr>
        <p:blipFill>
          <a:blip r:embed="rId2"/>
          <a:stretch>
            <a:fillRect/>
          </a:stretch>
        </p:blipFill>
        <p:spPr>
          <a:xfrm>
            <a:off x="1993556" y="1515769"/>
            <a:ext cx="8204887" cy="5342231"/>
          </a:xfrm>
        </p:spPr>
      </p:pic>
    </p:spTree>
    <p:extLst>
      <p:ext uri="{BB962C8B-B14F-4D97-AF65-F5344CB8AC3E}">
        <p14:creationId xmlns:p14="http://schemas.microsoft.com/office/powerpoint/2010/main" val="409999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p:txBody>
          <a:bodyPr>
            <a:normAutofit fontScale="90000"/>
          </a:bodyPr>
          <a:lstStyle/>
          <a:p>
            <a:r>
              <a:rPr lang="en-US" altLang="zh-CN" dirty="0"/>
              <a:t>Anomaly CLIP: object-agnostic prompt learning</a:t>
            </a:r>
            <a:br>
              <a:rPr lang="en-US" altLang="zh-CN" dirty="0"/>
            </a:br>
            <a:r>
              <a:rPr lang="en-US" altLang="zh-CN" dirty="0"/>
              <a:t>3.1 approach overview</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first introduce object-agnostic text prompt templates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oMath>
                </a14:m>
                <a:r>
                  <a:rPr lang="zh-CN" altLang="en-US" dirty="0"/>
                  <a:t> </a:t>
                </a:r>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𝑎</m:t>
                        </m:r>
                      </m:sub>
                    </m:sSub>
                  </m:oMath>
                </a14:m>
                <a:endParaRPr lang="en-US" altLang="zh-CN" dirty="0"/>
              </a:p>
              <a:p>
                <a:r>
                  <a:rPr lang="en-US" altLang="zh-CN" dirty="0"/>
                  <a:t>to learn such generic text prompt templates, we </a:t>
                </a:r>
                <a:r>
                  <a:rPr lang="en-US" altLang="zh-CN" dirty="0">
                    <a:highlight>
                      <a:srgbClr val="FFFF00"/>
                    </a:highlight>
                  </a:rPr>
                  <a:t>introduce global and local context optimization </a:t>
                </a:r>
                <a:r>
                  <a:rPr lang="en-US" altLang="zh-CN" dirty="0"/>
                  <a:t>to incorporate global and fine-grained anomaly semantics into object-agnostic textual embedding learning.??</a:t>
                </a:r>
              </a:p>
              <a:p>
                <a:r>
                  <a:rPr lang="en-US" altLang="zh-CN" dirty="0"/>
                  <a:t>textual prompt tuning and DPAM are used to support the learning in the textual and local visual spaces of CLIP.</a:t>
                </a:r>
              </a:p>
              <a:p>
                <a:r>
                  <a:rPr lang="en-US" altLang="zh-CN" dirty="0"/>
                  <a:t>integrate the multiple intermediate layers to provide more local visual details.</a:t>
                </a:r>
                <a:endParaRPr lang="zh-CN" altLang="en-US"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043" t="-2381" r="-20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0201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p:txBody>
          <a:bodyPr>
            <a:normAutofit fontScale="90000"/>
          </a:bodyPr>
          <a:lstStyle/>
          <a:p>
            <a:r>
              <a:rPr lang="en-US" altLang="zh-CN" dirty="0"/>
              <a:t>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lstStyle/>
              <a:p>
                <a:r>
                  <a:rPr lang="en-US" altLang="zh-CN" dirty="0"/>
                  <a:t>we introduce learnable text prompt templates and tune the prompts using </a:t>
                </a:r>
                <a:r>
                  <a:rPr lang="en-US" altLang="zh-CN" dirty="0" err="1"/>
                  <a:t>axiliary</a:t>
                </a:r>
                <a:r>
                  <a:rPr lang="en-US" altLang="zh-CN" dirty="0"/>
                  <a:t> AD-relevant data. These text prompts are referred as object-aware text prompt template and defined as follows: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𝐶𝐿𝑆</m:t>
                      </m:r>
                      <m:r>
                        <a:rPr lang="en-US" altLang="zh-CN" b="0" i="1" smtClean="0">
                          <a:latin typeface="Cambria Math" panose="02040503050406030204" pitchFamily="18" charset="0"/>
                        </a:rPr>
                        <m:t>]</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400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94FC-521F-2EF8-2121-CCCCC872ECC3}"/>
              </a:ext>
            </a:extLst>
          </p:cNvPr>
          <p:cNvSpPr>
            <a:spLocks noGrp="1"/>
          </p:cNvSpPr>
          <p:nvPr>
            <p:ph type="title"/>
          </p:nvPr>
        </p:nvSpPr>
        <p:spPr/>
        <p:txBody>
          <a:bodyPr>
            <a:normAutofit fontScale="90000"/>
          </a:bodyPr>
          <a:lstStyle/>
          <a:p>
            <a:r>
              <a:rPr lang="en-US" altLang="zh-CN" dirty="0"/>
              <a:t>Anomaly CLIP: object-agnostic prompt learning</a:t>
            </a:r>
            <a:br>
              <a:rPr lang="en-US" altLang="zh-CN" dirty="0"/>
            </a:br>
            <a:r>
              <a:rPr lang="en-US" altLang="zh-CN" dirty="0"/>
              <a:t>3.2 object-agnostic text prompt design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B514642-3679-5115-DBDE-BD754949596F}"/>
                  </a:ext>
                </a:extLst>
              </p:cNvPr>
              <p:cNvSpPr>
                <a:spLocks noGrp="1"/>
              </p:cNvSpPr>
              <p:nvPr>
                <p:ph idx="1"/>
              </p:nvPr>
            </p:nvSpPr>
            <p:spPr/>
            <p:txBody>
              <a:bodyPr>
                <a:normAutofit lnSpcReduction="10000"/>
              </a:bodyPr>
              <a:lstStyle/>
              <a:p>
                <a:r>
                  <a:rPr lang="en-US" altLang="zh-CN" dirty="0"/>
                  <a:t>we hypothesize that the key of accurate ZSAD is to identify these generic anomaly patterns regardless of the varying semantics of different object. Therefore, the inclusion of object semantics in text prompt templates is often unnecessary for ZSAD. So, we introduce object-agnostic prompts.</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𝐸</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𝑜𝑏𝑗𝑒𝑐𝑡</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𝐸</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𝑑𝑎𝑚𝑎𝑔𝑒𝑑</m:t>
                      </m:r>
                      <m:r>
                        <a:rPr lang="en-US" altLang="zh-CN" b="0" i="1" smtClean="0">
                          <a:latin typeface="Cambria Math" panose="02040503050406030204" pitchFamily="18" charset="0"/>
                        </a:rPr>
                        <m:t>,</m:t>
                      </m:r>
                      <m:r>
                        <a:rPr lang="en-US" altLang="zh-CN" b="0" i="1" smtClean="0">
                          <a:latin typeface="Cambria Math" panose="02040503050406030204" pitchFamily="18" charset="0"/>
                        </a:rPr>
                        <m:t>𝑜𝑏𝑗𝑒𝑐𝑡</m:t>
                      </m:r>
                    </m:oMath>
                  </m:oMathPara>
                </a14:m>
                <a:endParaRPr lang="en-US" altLang="zh-CN" b="0" dirty="0"/>
              </a:p>
              <a:p>
                <a:pPr marL="0" indent="0">
                  <a:buNone/>
                </a:pPr>
                <a:r>
                  <a:rPr lang="en-US" altLang="zh-CN" b="0" dirty="0"/>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b="0" dirty="0"/>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m:t>
                        </m:r>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oMath>
                </a14:m>
                <a:r>
                  <a:rPr lang="en-US" altLang="zh-CN" b="0" dirty="0"/>
                  <a:t> are learnable word embedding.</a:t>
                </a:r>
              </a:p>
              <a:p>
                <a:pPr marL="0" indent="0">
                  <a:buNone/>
                </a:pPr>
                <a:r>
                  <a:rPr lang="en-US" altLang="zh-CN" dirty="0"/>
                  <a:t>we hypothesize that the key of accurate ZSAD is to identify these generic anomaly patterns regardless of the varying semantics of different object.</a:t>
                </a:r>
                <a:endParaRPr lang="en-US" altLang="zh-CN" b="0" dirty="0"/>
              </a:p>
              <a:p>
                <a:pPr marL="0" indent="0">
                  <a:buNone/>
                </a:pPr>
                <a:endParaRPr lang="en-US" altLang="zh-CN" b="0" dirty="0"/>
              </a:p>
              <a:p>
                <a:pPr marL="0" indent="0">
                  <a:buNone/>
                </a:pPr>
                <a:endParaRPr lang="en-US" altLang="zh-CN" dirty="0"/>
              </a:p>
              <a:p>
                <a:pPr marL="0" indent="0">
                  <a:buNone/>
                </a:pPr>
                <a:endParaRPr lang="en-US" altLang="zh-CN" dirty="0"/>
              </a:p>
            </p:txBody>
          </p:sp>
        </mc:Choice>
        <mc:Fallback xmlns="">
          <p:sp>
            <p:nvSpPr>
              <p:cNvPr id="3" name="内容占位符 2">
                <a:extLst>
                  <a:ext uri="{FF2B5EF4-FFF2-40B4-BE49-F238E27FC236}">
                    <a16:creationId xmlns:a16="http://schemas.microsoft.com/office/drawing/2014/main" id="{EB514642-3679-5115-DBDE-BD754949596F}"/>
                  </a:ext>
                </a:extLst>
              </p:cNvPr>
              <p:cNvSpPr>
                <a:spLocks noGrp="1" noRot="1" noChangeAspect="1" noMove="1" noResize="1" noEditPoints="1" noAdjustHandles="1" noChangeArrowheads="1" noChangeShapeType="1" noTextEdit="1"/>
              </p:cNvSpPr>
              <p:nvPr>
                <p:ph idx="1"/>
              </p:nvPr>
            </p:nvSpPr>
            <p:spPr>
              <a:blipFill>
                <a:blip r:embed="rId2"/>
                <a:stretch>
                  <a:fillRect l="-1217" t="-3221" b="-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30311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CF6AC-837F-5C84-6109-112E624234DF}"/>
              </a:ext>
            </a:extLst>
          </p:cNvPr>
          <p:cNvSpPr>
            <a:spLocks noGrp="1"/>
          </p:cNvSpPr>
          <p:nvPr>
            <p:ph type="title"/>
          </p:nvPr>
        </p:nvSpPr>
        <p:spPr>
          <a:xfrm>
            <a:off x="0" y="0"/>
            <a:ext cx="4772025" cy="2057400"/>
          </a:xfrm>
        </p:spPr>
        <p:txBody>
          <a:bodyPr>
            <a:normAutofit fontScale="90000"/>
          </a:bodyPr>
          <a:lstStyle/>
          <a:p>
            <a:r>
              <a:rPr lang="en-US" altLang="zh-CN" dirty="0"/>
              <a:t>Anomaly CLIP: object-agnostic prompt learning</a:t>
            </a:r>
            <a:br>
              <a:rPr lang="en-US" altLang="zh-CN" dirty="0"/>
            </a:br>
            <a:r>
              <a:rPr lang="en-US" altLang="zh-CN" dirty="0"/>
              <a:t>3.3 learning generic abnormality and normality prompts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A500F61-918A-3735-F6BE-0512EF5E267C}"/>
                  </a:ext>
                </a:extLst>
              </p:cNvPr>
              <p:cNvSpPr>
                <a:spLocks noGrp="1"/>
              </p:cNvSpPr>
              <p:nvPr>
                <p:ph idx="1"/>
              </p:nvPr>
            </p:nvSpPr>
            <p:spPr>
              <a:xfrm>
                <a:off x="5183188" y="0"/>
                <a:ext cx="7008812" cy="6857999"/>
              </a:xfrm>
            </p:spPr>
            <p:txBody>
              <a:bodyPr>
                <a:normAutofit fontScale="92500"/>
              </a:bodyPr>
              <a:lstStyle/>
              <a:p>
                <a:r>
                  <a:rPr lang="en-US" altLang="zh-CN" dirty="0"/>
                  <a:t>The global context optimization aims to enforce that our object-agnostic textual embeddings are matched with the global visual embeddings of images of diverse object.</a:t>
                </a:r>
              </a:p>
              <a:p>
                <a:r>
                  <a:rPr lang="en-US" altLang="zh-CN" dirty="0"/>
                  <a:t>The local context optimization is introduced to enable object-agnostic text prompts to concentrate on fine-grained, local abnormal regions from M immediate layers of the visual encoder.</a:t>
                </a:r>
              </a:p>
              <a:p>
                <a:r>
                  <a:rPr lang="en-US" altLang="zh-CN" dirty="0"/>
                  <a:t>so, our text prompt are learned by minimizing the following glocal loss function:</a:t>
                </a:r>
              </a:p>
              <a:p>
                <a:pPr marL="0" indent="0">
                  <a:buNone/>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𝑡𝑜𝑡𝑎𝑙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𝑔𝑙𝑜𝑏𝑎𝑙</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𝜆</m:t>
                      </m:r>
                      <m:nary>
                        <m:naryPr>
                          <m:chr m:val="∑"/>
                          <m:supHide m:val="on"/>
                          <m:ctrlPr>
                            <a:rPr lang="zh-CN" altLang="en-US" b="0"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r>
                            <m:rPr>
                              <m:brk m:alnAt="7"/>
                            </m:rP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ub>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𝑙𝑜𝑐𝑎𝑙</m:t>
                              </m:r>
                            </m:sub>
                            <m: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𝑙</m:t>
                                  </m:r>
                                </m:sub>
                              </m:sSub>
                            </m:sup>
                          </m:sSubSup>
                        </m:e>
                      </m:nary>
                    </m:oMath>
                  </m:oMathPara>
                </a14:m>
                <a:endParaRPr lang="zh-CN" altLang="en-US" dirty="0"/>
              </a:p>
            </p:txBody>
          </p:sp>
        </mc:Choice>
        <mc:Fallback xmlns="">
          <p:sp>
            <p:nvSpPr>
              <p:cNvPr id="3" name="内容占位符 2">
                <a:extLst>
                  <a:ext uri="{FF2B5EF4-FFF2-40B4-BE49-F238E27FC236}">
                    <a16:creationId xmlns:a16="http://schemas.microsoft.com/office/drawing/2014/main" id="{5A500F61-918A-3735-F6BE-0512EF5E267C}"/>
                  </a:ext>
                </a:extLst>
              </p:cNvPr>
              <p:cNvSpPr>
                <a:spLocks noGrp="1" noRot="1" noChangeAspect="1" noMove="1" noResize="1" noEditPoints="1" noAdjustHandles="1" noChangeArrowheads="1" noChangeShapeType="1" noTextEdit="1"/>
              </p:cNvSpPr>
              <p:nvPr>
                <p:ph idx="1"/>
              </p:nvPr>
            </p:nvSpPr>
            <p:spPr>
              <a:xfrm>
                <a:off x="5183188" y="0"/>
                <a:ext cx="7008812" cy="6857999"/>
              </a:xfrm>
              <a:blipFill>
                <a:blip r:embed="rId2"/>
                <a:stretch>
                  <a:fillRect l="-1739" t="-1778" r="-2435"/>
                </a:stretch>
              </a:blipFill>
            </p:spPr>
            <p:txBody>
              <a:bodyPr/>
              <a:lstStyle/>
              <a:p>
                <a:r>
                  <a:rPr lang="zh-CN" altLang="en-US">
                    <a:noFill/>
                  </a:rPr>
                  <a:t> </a:t>
                </a:r>
              </a:p>
            </p:txBody>
          </p:sp>
        </mc:Fallback>
      </mc:AlternateContent>
      <p:sp>
        <p:nvSpPr>
          <p:cNvPr id="4" name="文本占位符 3">
            <a:extLst>
              <a:ext uri="{FF2B5EF4-FFF2-40B4-BE49-F238E27FC236}">
                <a16:creationId xmlns:a16="http://schemas.microsoft.com/office/drawing/2014/main" id="{489EB1DE-79F8-8D54-D9BC-DDE2DFEFAF8E}"/>
              </a:ext>
            </a:extLst>
          </p:cNvPr>
          <p:cNvSpPr>
            <a:spLocks noGrp="1"/>
          </p:cNvSpPr>
          <p:nvPr>
            <p:ph type="body" sz="half" idx="2"/>
          </p:nvPr>
        </p:nvSpPr>
        <p:spPr>
          <a:xfrm>
            <a:off x="0" y="2310714"/>
            <a:ext cx="4772025" cy="4547284"/>
          </a:xfrm>
        </p:spPr>
        <p:txBody>
          <a:bodyPr/>
          <a:lstStyle/>
          <a:p>
            <a:r>
              <a:rPr lang="en-US" altLang="zh-CN" dirty="0">
                <a:highlight>
                  <a:srgbClr val="FFFF00"/>
                </a:highlight>
              </a:rPr>
              <a:t>1.Glocal Context optimization</a:t>
            </a:r>
          </a:p>
          <a:p>
            <a:r>
              <a:rPr lang="en-US" altLang="zh-CN" dirty="0"/>
              <a:t>2.refinement of the textual space</a:t>
            </a:r>
          </a:p>
          <a:p>
            <a:r>
              <a:rPr lang="en-US" altLang="zh-CN" dirty="0"/>
              <a:t>3.refinement of the local visual space</a:t>
            </a:r>
          </a:p>
          <a:p>
            <a:r>
              <a:rPr lang="en-US" altLang="zh-CN" dirty="0"/>
              <a:t>4.training and inference</a:t>
            </a:r>
            <a:endParaRPr lang="zh-CN" altLang="en-US" dirty="0"/>
          </a:p>
        </p:txBody>
      </p:sp>
    </p:spTree>
    <p:extLst>
      <p:ext uri="{BB962C8B-B14F-4D97-AF65-F5344CB8AC3E}">
        <p14:creationId xmlns:p14="http://schemas.microsoft.com/office/powerpoint/2010/main" val="20778764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7241</TotalTime>
  <Words>1045</Words>
  <Application>Microsoft Office PowerPoint</Application>
  <PresentationFormat>宽屏</PresentationFormat>
  <Paragraphs>84</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AnomalyCLIP</vt:lpstr>
      <vt:lpstr>Abstract</vt:lpstr>
      <vt:lpstr>Introduce</vt:lpstr>
      <vt:lpstr>Preliminary</vt:lpstr>
      <vt:lpstr>Anomaly CLIP: object-agnostic prompt learning 3.1 approach overview</vt:lpstr>
      <vt:lpstr>Anomaly CLIP: object-agnostic prompt learning 3.1 approach overview</vt:lpstr>
      <vt:lpstr>Anomaly CLIP: object-agnostic prompt learning 3.2 object-agnostic text prompt design</vt:lpstr>
      <vt:lpstr>Anomaly CLIP: object-agnostic prompt learning 3.2 object-agnostic text prompt design</vt:lpstr>
      <vt:lpstr>Anomaly CLIP: object-agnostic prompt learning 3.3 learning generic abnormality and normality prompts</vt:lpstr>
      <vt:lpstr>Anomaly CLIP: object-agnostic prompt learning 3.3 learning generic abnormality and normality prompts</vt:lpstr>
      <vt:lpstr>Anomaly CLIP: object-agnostic prompt learning 3.3 learning generic abnormality and normality prompts</vt:lpstr>
      <vt:lpstr>Anomaly CLIP: object-agnostic prompt learning 3.3 learning generic abnormality and normality prompts</vt:lpstr>
      <vt:lpstr>Anomaly CLIP: object-agnostic prompt learning 3.3 learning generic abnormality and normality prompts</vt:lpstr>
      <vt:lpstr>Anomaly CLIP: object-agnostic prompt learning 3.3 learning generic abnormality and normality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85</cp:revision>
  <dcterms:created xsi:type="dcterms:W3CDTF">2025-09-04T02:58:59Z</dcterms:created>
  <dcterms:modified xsi:type="dcterms:W3CDTF">2025-09-09T09:08:49Z</dcterms:modified>
</cp:coreProperties>
</file>