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3" r:id="rId4"/>
    <p:sldId id="264" r:id="rId5"/>
    <p:sldId id="265" r:id="rId6"/>
    <p:sldId id="262" r:id="rId7"/>
    <p:sldId id="270" r:id="rId8"/>
    <p:sldId id="272" r:id="rId9"/>
    <p:sldId id="271" r:id="rId10"/>
    <p:sldId id="273" r:id="rId11"/>
    <p:sldId id="274" r:id="rId12"/>
    <p:sldId id="275" r:id="rId13"/>
    <p:sldId id="279" r:id="rId14"/>
    <p:sldId id="281" r:id="rId15"/>
    <p:sldId id="282" r:id="rId16"/>
    <p:sldId id="283" r:id="rId17"/>
    <p:sldId id="284" r:id="rId18"/>
    <p:sldId id="285" r:id="rId19"/>
    <p:sldId id="286" r:id="rId20"/>
    <p:sldId id="289" r:id="rId21"/>
    <p:sldId id="288" r:id="rId22"/>
    <p:sldId id="287" r:id="rId23"/>
    <p:sldId id="290" r:id="rId24"/>
    <p:sldId id="269" r:id="rId25"/>
    <p:sldId id="277" r:id="rId26"/>
    <p:sldId id="276" r:id="rId27"/>
    <p:sldId id="266" r:id="rId28"/>
    <p:sldId id="267" r:id="rId29"/>
    <p:sldId id="268" r:id="rId30"/>
    <p:sldId id="280" r:id="rId31"/>
    <p:sldId id="278"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DC3E6"/>
    <a:srgbClr val="ED721F"/>
    <a:srgbClr val="8FAADC"/>
    <a:srgbClr val="FFFFFF"/>
    <a:srgbClr val="000000"/>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078" autoAdjust="0"/>
  </p:normalViewPr>
  <p:slideViewPr>
    <p:cSldViewPr snapToGrid="0">
      <p:cViewPr varScale="1">
        <p:scale>
          <a:sx n="62" d="100"/>
          <a:sy n="62" d="100"/>
        </p:scale>
        <p:origin x="62" y="3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D5E2CB-9689-22AC-F04E-05EBC7DAA1FA}"/>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p>
        </p:txBody>
      </p:sp>
      <p:sp>
        <p:nvSpPr>
          <p:cNvPr id="3" name="副标题 2">
            <a:extLst>
              <a:ext uri="{FF2B5EF4-FFF2-40B4-BE49-F238E27FC236}">
                <a16:creationId xmlns:a16="http://schemas.microsoft.com/office/drawing/2014/main" id="{22577768-DAD8-E911-7F7A-E3F97CA5ED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9DDBC6B4-B115-1631-DB66-B5D9CC809AB2}"/>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9A4DCC71-F756-4F0F-3439-559CB92F2F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726240-A4ED-DC22-7DC4-1820AED04C67}"/>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6190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CC1FCE-014D-5B55-9D78-1BD91AA2BDE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BC96363-8B1F-22F5-7359-CFC2BFDD074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C9AE7D-10B8-1AFC-369E-A98C39C56475}"/>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7FC1B5CA-050B-7688-E39B-ACF3E348DB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65A80D-0F6D-3119-E068-088B5551198F}"/>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406076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B5C8C51-F475-C1AC-BDFC-C74979B9356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0CAC585C-E9D4-ED50-29B5-386324ADEB8D}"/>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5539EF7-0200-4B27-CE5D-F59A15054B9A}"/>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097A9A09-9036-F0C5-0922-E5ECF9E9EE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F58DE51-8CB7-392D-F60A-076B148D7C44}"/>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408387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44790F-93FE-6A38-FE12-BF676D72E546}"/>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764EACCC-84D9-2FDF-FE51-C98F3F22AD97}"/>
              </a:ext>
            </a:extLst>
          </p:cNvPr>
          <p:cNvSpPr>
            <a:spLocks noGrp="1"/>
          </p:cNvSpPr>
          <p:nvPr>
            <p:ph idx="1"/>
          </p:nvPr>
        </p:nvSpPr>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09069C83-9DEA-D952-C8E4-42425FFDB9A5}"/>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222C07D8-E61A-9BF9-FAEF-A1E0CA70D91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D437922-02D5-62DB-209F-6B2C152CBEC3}"/>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491495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645B4B-1E98-E541-8919-0A23C0974AB9}"/>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EA3F42E2-B39A-D0A6-CA6D-07BA740616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ECB5DB4-A469-7C40-527E-A5806890B626}"/>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9DFB159D-9DC5-84C9-823F-B7790D9558C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A50B7E-F2FF-6213-8727-EDB4D38B5624}"/>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937225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5B89C7-A515-B46F-D83F-5A39A9A0BE83}"/>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02D1AE70-60B4-ED8E-CB98-8248B844C1F7}"/>
              </a:ext>
            </a:extLst>
          </p:cNvPr>
          <p:cNvSpPr>
            <a:spLocks noGrp="1"/>
          </p:cNvSpPr>
          <p:nvPr>
            <p:ph sz="half" idx="1"/>
          </p:nvPr>
        </p:nvSpPr>
        <p:spPr>
          <a:xfrm>
            <a:off x="838200" y="1825625"/>
            <a:ext cx="5181600" cy="4351338"/>
          </a:xfrm>
        </p:spPr>
        <p:txBody>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内容占位符 3">
            <a:extLst>
              <a:ext uri="{FF2B5EF4-FFF2-40B4-BE49-F238E27FC236}">
                <a16:creationId xmlns:a16="http://schemas.microsoft.com/office/drawing/2014/main" id="{93D4DFDD-4F49-7842-9A95-A5F5CE1911A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8BCC15A-0626-C67D-FE4E-DF2F061A833B}"/>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514CF4F4-901D-7B39-CE09-48E6FD45AA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F8E244-03DE-7D39-ED34-03FB2C6A4555}"/>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15773967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301EC1-8390-BAF0-3CFB-F39B6DC3B3D8}"/>
              </a:ext>
            </a:extLst>
          </p:cNvPr>
          <p:cNvSpPr>
            <a:spLocks noGrp="1"/>
          </p:cNvSpPr>
          <p:nvPr>
            <p:ph type="title"/>
          </p:nvPr>
        </p:nvSpPr>
        <p:spPr>
          <a:xfrm>
            <a:off x="839788" y="365125"/>
            <a:ext cx="10515600" cy="1325563"/>
          </a:xfrm>
        </p:spPr>
        <p:txBody>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6A26105-0E4E-7B19-13D1-E1318EE7E1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a:extLst>
              <a:ext uri="{FF2B5EF4-FFF2-40B4-BE49-F238E27FC236}">
                <a16:creationId xmlns:a16="http://schemas.microsoft.com/office/drawing/2014/main" id="{A7290DD7-17C8-4621-2E7E-B007458E924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EF1DA31-95DD-E3D2-43BC-05771C4DD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56DFC79-A252-EE7A-15DA-1F2EF88B6A1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DB9F508-3993-1F55-01D4-AADCF5EB7D7F}"/>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8" name="页脚占位符 7">
            <a:extLst>
              <a:ext uri="{FF2B5EF4-FFF2-40B4-BE49-F238E27FC236}">
                <a16:creationId xmlns:a16="http://schemas.microsoft.com/office/drawing/2014/main" id="{28DEB06C-8DAE-2F3C-102A-E2A79DCFE7E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BE4115C-CE8E-E69E-E30F-0C58FDE365F2}"/>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342614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94AC2B-3742-C096-946F-E5F60F633E8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2ECD7CA-E5D7-FF8D-322B-17779618EC4C}"/>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4" name="页脚占位符 3">
            <a:extLst>
              <a:ext uri="{FF2B5EF4-FFF2-40B4-BE49-F238E27FC236}">
                <a16:creationId xmlns:a16="http://schemas.microsoft.com/office/drawing/2014/main" id="{3E692F34-B444-4E8C-5C8F-57618CAB9C6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CC1D25F-BF24-2110-CAF1-F453E816A466}"/>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879946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6389C22F-34E8-AAC8-8636-21B6EE0FA1F1}"/>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3" name="页脚占位符 2">
            <a:extLst>
              <a:ext uri="{FF2B5EF4-FFF2-40B4-BE49-F238E27FC236}">
                <a16:creationId xmlns:a16="http://schemas.microsoft.com/office/drawing/2014/main" id="{DFBEF0D4-A730-C0A9-633C-093341B65537}"/>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F82544B-A1C5-3A9C-51B3-7626DE87B01E}"/>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2093411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564B77-799C-8121-B2E7-3F4A36467F2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1C06C6D-E4BE-E098-16C9-3223608916D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0E3BD3F-22B0-2CED-C203-78423EEB3E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8154FD0-AF14-FC13-4C5F-B4228096F0D9}"/>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E03BBAA1-E22D-70CF-A454-4906D11474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BEA6C86-9AF1-D125-AF24-D41B783013B9}"/>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8364733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70168-6391-7B9B-E346-EB5C3446743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BCD41B3-3492-F132-E7E4-9C44F62A9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4EF001-9F19-39BA-9872-7294B0F5C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a:extLst>
              <a:ext uri="{FF2B5EF4-FFF2-40B4-BE49-F238E27FC236}">
                <a16:creationId xmlns:a16="http://schemas.microsoft.com/office/drawing/2014/main" id="{4AF1E2B0-CEAB-4B6D-EF23-40CD100F2A1D}"/>
              </a:ext>
            </a:extLst>
          </p:cNvPr>
          <p:cNvSpPr>
            <a:spLocks noGrp="1"/>
          </p:cNvSpPr>
          <p:nvPr>
            <p:ph type="dt" sz="half" idx="10"/>
          </p:nvPr>
        </p:nvSpPr>
        <p:spPr/>
        <p:txBody>
          <a:bodyPr/>
          <a:lstStyle/>
          <a:p>
            <a:fld id="{1C5B83AE-706E-4415-9B2A-247D6A915293}" type="datetimeFigureOut">
              <a:rPr lang="zh-CN" altLang="en-US" smtClean="0"/>
              <a:t>2025/9/21</a:t>
            </a:fld>
            <a:endParaRPr lang="zh-CN" altLang="en-US"/>
          </a:p>
        </p:txBody>
      </p:sp>
      <p:sp>
        <p:nvSpPr>
          <p:cNvPr id="6" name="页脚占位符 5">
            <a:extLst>
              <a:ext uri="{FF2B5EF4-FFF2-40B4-BE49-F238E27FC236}">
                <a16:creationId xmlns:a16="http://schemas.microsoft.com/office/drawing/2014/main" id="{7F4018C6-7DD4-C033-E46F-7D8ABE23C3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04A00B-64A3-9067-20BF-BB2C11E7B503}"/>
              </a:ext>
            </a:extLst>
          </p:cNvPr>
          <p:cNvSpPr>
            <a:spLocks noGrp="1"/>
          </p:cNvSpPr>
          <p:nvPr>
            <p:ph type="sldNum" sz="quarter" idx="12"/>
          </p:nvPr>
        </p:nvSpPr>
        <p:spPr/>
        <p:txBody>
          <a:body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3231425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4F21EA4-AC03-EEF8-E254-B1D4D36C85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A59CB9F3-6565-86AD-D16E-A90ADCC798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E568B4E3-F116-C578-9DBA-675F3692A4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5B83AE-706E-4415-9B2A-247D6A915293}" type="datetimeFigureOut">
              <a:rPr lang="zh-CN" altLang="en-US" smtClean="0"/>
              <a:t>2025/9/21</a:t>
            </a:fld>
            <a:endParaRPr lang="zh-CN" altLang="en-US"/>
          </a:p>
        </p:txBody>
      </p:sp>
      <p:sp>
        <p:nvSpPr>
          <p:cNvPr id="5" name="页脚占位符 4">
            <a:extLst>
              <a:ext uri="{FF2B5EF4-FFF2-40B4-BE49-F238E27FC236}">
                <a16:creationId xmlns:a16="http://schemas.microsoft.com/office/drawing/2014/main" id="{BDF7C160-B6D2-B376-A7D6-DBDD87E03D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F73E8CB4-E2AB-22CD-A373-68F38F9A86B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AC1814-E2B5-42E2-B139-D157EF46D8BC}" type="slidenum">
              <a:rPr lang="zh-CN" altLang="en-US" smtClean="0"/>
              <a:t>‹#›</a:t>
            </a:fld>
            <a:endParaRPr lang="zh-CN" altLang="en-US"/>
          </a:p>
        </p:txBody>
      </p:sp>
    </p:spTree>
    <p:extLst>
      <p:ext uri="{BB962C8B-B14F-4D97-AF65-F5344CB8AC3E}">
        <p14:creationId xmlns:p14="http://schemas.microsoft.com/office/powerpoint/2010/main" val="616838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仿宋" panose="02010609060101010101" pitchFamily="49" charset="-122"/>
          <a:ea typeface="仿宋" panose="02010609060101010101" pitchFamily="49"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仿宋" panose="02010609060101010101" pitchFamily="49" charset="-122"/>
          <a:ea typeface="仿宋" panose="02010609060101010101" pitchFamily="49"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仿宋" panose="02010609060101010101" pitchFamily="49" charset="-122"/>
          <a:ea typeface="仿宋" panose="020106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仿宋" panose="02010609060101010101" pitchFamily="49" charset="-122"/>
          <a:ea typeface="仿宋" panose="02010609060101010101" pitchFamily="49"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仿宋" panose="02010609060101010101" pitchFamily="49" charset="-122"/>
          <a:ea typeface="仿宋"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 Type="http://schemas.openxmlformats.org/officeDocument/2006/relationships/image" Target="../media/image59.png"/><Relationship Id="rId21" Type="http://schemas.openxmlformats.org/officeDocument/2006/relationships/image" Target="../media/image77.png"/><Relationship Id="rId7" Type="http://schemas.openxmlformats.org/officeDocument/2006/relationships/image" Target="../media/image63.png"/><Relationship Id="rId12" Type="http://schemas.openxmlformats.org/officeDocument/2006/relationships/image" Target="../media/image68.png"/><Relationship Id="rId17" Type="http://schemas.openxmlformats.org/officeDocument/2006/relationships/image" Target="../media/image73.png"/><Relationship Id="rId25" Type="http://schemas.openxmlformats.org/officeDocument/2006/relationships/image" Target="../media/image81.png"/><Relationship Id="rId2" Type="http://schemas.openxmlformats.org/officeDocument/2006/relationships/image" Target="../media/image58.png"/><Relationship Id="rId16" Type="http://schemas.openxmlformats.org/officeDocument/2006/relationships/image" Target="../media/image72.png"/><Relationship Id="rId20"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2.png"/><Relationship Id="rId11" Type="http://schemas.openxmlformats.org/officeDocument/2006/relationships/image" Target="../media/image67.png"/><Relationship Id="rId24" Type="http://schemas.openxmlformats.org/officeDocument/2006/relationships/image" Target="../media/image80.png"/><Relationship Id="rId5" Type="http://schemas.openxmlformats.org/officeDocument/2006/relationships/image" Target="../media/image61.png"/><Relationship Id="rId15" Type="http://schemas.openxmlformats.org/officeDocument/2006/relationships/image" Target="../media/image71.png"/><Relationship Id="rId23" Type="http://schemas.openxmlformats.org/officeDocument/2006/relationships/image" Target="../media/image79.png"/><Relationship Id="rId10" Type="http://schemas.openxmlformats.org/officeDocument/2006/relationships/image" Target="../media/image66.png"/><Relationship Id="rId19" Type="http://schemas.openxmlformats.org/officeDocument/2006/relationships/image" Target="../media/image75.png"/><Relationship Id="rId4" Type="http://schemas.openxmlformats.org/officeDocument/2006/relationships/image" Target="../media/image60.png"/><Relationship Id="rId9" Type="http://schemas.openxmlformats.org/officeDocument/2006/relationships/image" Target="../media/image65.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s>
</file>

<file path=ppt/slides/_rels/slide26.xml.rels><?xml version="1.0" encoding="UTF-8" standalone="yes"?>
<Relationships xmlns="http://schemas.openxmlformats.org/package/2006/relationships"><Relationship Id="rId3" Type="http://schemas.openxmlformats.org/officeDocument/2006/relationships/image" Target="../media/image85.png"/><Relationship Id="rId7" Type="http://schemas.openxmlformats.org/officeDocument/2006/relationships/image" Target="../media/image89.png"/><Relationship Id="rId2" Type="http://schemas.openxmlformats.org/officeDocument/2006/relationships/image" Target="../media/image84.png"/><Relationship Id="rId1" Type="http://schemas.openxmlformats.org/officeDocument/2006/relationships/slideLayout" Target="../slideLayouts/slideLayout2.xml"/><Relationship Id="rId6" Type="http://schemas.openxmlformats.org/officeDocument/2006/relationships/image" Target="../media/image88.png"/><Relationship Id="rId5" Type="http://schemas.openxmlformats.org/officeDocument/2006/relationships/image" Target="../media/image87.png"/><Relationship Id="rId4" Type="http://schemas.openxmlformats.org/officeDocument/2006/relationships/image" Target="../media/image86.png"/></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1.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99.png"/><Relationship Id="rId5" Type="http://schemas.openxmlformats.org/officeDocument/2006/relationships/image" Target="../media/image94.png"/><Relationship Id="rId10" Type="http://schemas.microsoft.com/office/2007/relationships/hdphoto" Target="../media/hdphoto1.wdp"/><Relationship Id="rId4" Type="http://schemas.openxmlformats.org/officeDocument/2006/relationships/image" Target="../media/image93.png"/><Relationship Id="rId9" Type="http://schemas.openxmlformats.org/officeDocument/2006/relationships/image" Target="../media/image98.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image" Target="../media/image2.png"/><Relationship Id="rId16" Type="http://schemas.openxmlformats.org/officeDocument/2006/relationships/image" Target="../media/image16.png"/><Relationship Id="rId1" Type="http://schemas.openxmlformats.org/officeDocument/2006/relationships/slideLayout" Target="../slideLayouts/slideLayout8.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30.xml.rels><?xml version="1.0" encoding="UTF-8" standalone="yes"?>
<Relationships xmlns="http://schemas.openxmlformats.org/package/2006/relationships"><Relationship Id="rId8" Type="http://schemas.openxmlformats.org/officeDocument/2006/relationships/image" Target="../media/image97.png"/><Relationship Id="rId13" Type="http://schemas.openxmlformats.org/officeDocument/2006/relationships/image" Target="../media/image101.png"/><Relationship Id="rId3" Type="http://schemas.openxmlformats.org/officeDocument/2006/relationships/image" Target="../media/image92.png"/><Relationship Id="rId7" Type="http://schemas.openxmlformats.org/officeDocument/2006/relationships/image" Target="../media/image96.png"/><Relationship Id="rId12" Type="http://schemas.openxmlformats.org/officeDocument/2006/relationships/image" Target="../media/image100.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95.png"/><Relationship Id="rId11" Type="http://schemas.openxmlformats.org/officeDocument/2006/relationships/image" Target="../media/image99.png"/><Relationship Id="rId5" Type="http://schemas.openxmlformats.org/officeDocument/2006/relationships/image" Target="../media/image94.png"/><Relationship Id="rId10" Type="http://schemas.microsoft.com/office/2007/relationships/hdphoto" Target="../media/hdphoto1.wdp"/><Relationship Id="rId4" Type="http://schemas.openxmlformats.org/officeDocument/2006/relationships/image" Target="../media/image93.png"/><Relationship Id="rId9" Type="http://schemas.openxmlformats.org/officeDocument/2006/relationships/image" Target="../media/image98.png"/><Relationship Id="rId14" Type="http://schemas.openxmlformats.org/officeDocument/2006/relationships/image" Target="../media/image64.png"/></Relationships>
</file>

<file path=ppt/slides/_rels/slide31.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E9793-7FFE-DBF1-4750-5D79E8C4C80B}"/>
              </a:ext>
            </a:extLst>
          </p:cNvPr>
          <p:cNvSpPr>
            <a:spLocks noGrp="1"/>
          </p:cNvSpPr>
          <p:nvPr>
            <p:ph type="ctrTitle"/>
          </p:nvPr>
        </p:nvSpPr>
        <p:spPr/>
        <p:txBody>
          <a:bodyPr/>
          <a:lstStyle/>
          <a:p>
            <a:r>
              <a:rPr lang="en-US" altLang="zh-CN" dirty="0"/>
              <a:t>MGCLIP</a:t>
            </a:r>
            <a:r>
              <a:rPr lang="zh-CN" altLang="en-US" dirty="0"/>
              <a:t>架构</a:t>
            </a:r>
          </a:p>
        </p:txBody>
      </p:sp>
      <p:sp>
        <p:nvSpPr>
          <p:cNvPr id="3" name="副标题 2">
            <a:extLst>
              <a:ext uri="{FF2B5EF4-FFF2-40B4-BE49-F238E27FC236}">
                <a16:creationId xmlns:a16="http://schemas.microsoft.com/office/drawing/2014/main" id="{772F81E2-8DBF-B957-6DAA-BDAD0B3E36FD}"/>
              </a:ext>
            </a:extLst>
          </p:cNvPr>
          <p:cNvSpPr>
            <a:spLocks noGrp="1"/>
          </p:cNvSpPr>
          <p:nvPr>
            <p:ph type="subTitle" idx="1"/>
          </p:nvPr>
        </p:nvSpPr>
        <p:spPr/>
        <p:txBody>
          <a:bodyPr/>
          <a:lstStyle/>
          <a:p>
            <a:r>
              <a:rPr lang="en-US" altLang="zh-CN" dirty="0"/>
              <a:t>2025-08-22</a:t>
            </a:r>
            <a:endParaRPr lang="zh-CN" altLang="en-US" dirty="0"/>
          </a:p>
        </p:txBody>
      </p:sp>
    </p:spTree>
    <p:extLst>
      <p:ext uri="{BB962C8B-B14F-4D97-AF65-F5344CB8AC3E}">
        <p14:creationId xmlns:p14="http://schemas.microsoft.com/office/powerpoint/2010/main" val="25936592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5/6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5.MGCLIP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patch</a:t>
            </a:r>
            <a:r>
              <a:rPr lang="zh-CN" altLang="en-US" dirty="0">
                <a:latin typeface="仿宋" panose="02010609060101010101" pitchFamily="49" charset="-122"/>
                <a:ea typeface="仿宋" panose="02010609060101010101" pitchFamily="49" charset="-122"/>
              </a:rPr>
              <a:t>级提示词</a:t>
            </a:r>
            <a:r>
              <a:rPr lang="en-US" altLang="zh-CN" dirty="0">
                <a:latin typeface="仿宋" panose="02010609060101010101" pitchFamily="49" charset="-122"/>
                <a:ea typeface="仿宋" panose="02010609060101010101" pitchFamily="49" charset="-122"/>
              </a:rPr>
              <a:t>(1/2)</a:t>
            </a: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8494633"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针对</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级的文本提示，有助于捕获小尺寸的</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边缘的异常，类似于图像级的嵌入</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8769452" cy="477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sub>
                        <m:sup>
                          <m:r>
                            <a:rPr lang="en-US" altLang="zh-CN" sz="2400" b="0" i="1" smtClean="0">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𝑡h𝑒</m:t>
                      </m:r>
                      <m:r>
                        <a:rPr lang="en-US" altLang="zh-CN" sz="2400" b="0" i="1" smtClean="0">
                          <a:latin typeface="Cambria Math" panose="02040503050406030204" pitchFamily="18" charset="0"/>
                          <a:ea typeface="仿宋" panose="02010609060101010101" pitchFamily="49" charset="-122"/>
                        </a:rPr>
                        <m:t> 1</m:t>
                      </m:r>
                      <m:r>
                        <a:rPr lang="en-US" altLang="zh-CN" sz="2400" b="0" i="1" smtClean="0">
                          <a:latin typeface="Cambria Math" panose="02040503050406030204" pitchFamily="18" charset="0"/>
                          <a:ea typeface="仿宋" panose="02010609060101010101" pitchFamily="49" charset="-122"/>
                        </a:rPr>
                        <m:t>𝑠𝑡</m:t>
                      </m:r>
                      <m:r>
                        <a:rPr lang="en-US" altLang="zh-CN" sz="2400" b="0" i="1" smtClean="0">
                          <a:latin typeface="Cambria Math" panose="02040503050406030204" pitchFamily="18" charset="0"/>
                          <a:ea typeface="仿宋" panose="02010609060101010101" pitchFamily="49" charset="-122"/>
                        </a:rPr>
                        <m:t>  / </m:t>
                      </m:r>
                      <m:r>
                        <a:rPr lang="en-US" altLang="zh-CN" sz="2400" b="0" i="1" smtClean="0">
                          <a:latin typeface="Cambria Math" panose="02040503050406030204" pitchFamily="18" charset="0"/>
                          <a:ea typeface="仿宋" panose="02010609060101010101" pitchFamily="49" charset="-122"/>
                        </a:rPr>
                        <m:t>𝑓𝑖𝑟𝑠𝑡</m:t>
                      </m:r>
                      <m:r>
                        <a:rPr lang="en-US" altLang="zh-CN" sz="2400" b="0" i="1" smtClean="0">
                          <a:latin typeface="Cambria Math" panose="02040503050406030204" pitchFamily="18" charset="0"/>
                          <a:ea typeface="仿宋" panose="02010609060101010101" pitchFamily="49" charset="-122"/>
                        </a:rPr>
                        <m:t> / </m:t>
                      </m:r>
                      <m:r>
                        <a:rPr lang="en-US" altLang="zh-CN" sz="2400" b="0" i="1" smtClean="0">
                          <a:latin typeface="Cambria Math" panose="02040503050406030204" pitchFamily="18" charset="0"/>
                          <a:ea typeface="仿宋" panose="02010609060101010101" pitchFamily="49" charset="-122"/>
                        </a:rPr>
                        <m:t>𝑡𝑜𝑝𝑙𝑒𝑓𝑡</m:t>
                      </m:r>
                      <m:r>
                        <a:rPr lang="en-US" altLang="zh-CN" sz="2400" b="0" i="1" smtClean="0">
                          <a:latin typeface="Cambria Math" panose="02040503050406030204" pitchFamily="18" charset="0"/>
                          <a:ea typeface="仿宋" panose="02010609060101010101" pitchFamily="49" charset="-122"/>
                        </a:rPr>
                        <m:t>]</m:t>
                      </m:r>
                      <m:sSubSup>
                        <m:sSubSupPr>
                          <m:ctrlPr>
                            <a:rPr lang="en-US" altLang="zh-CN" sz="2400" b="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up>
                          <m:r>
                            <a:rPr lang="en-US" altLang="zh-CN" sz="2400" b="0" i="1" smtClean="0">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𝑢𝑛𝑑𝑎𝑚𝑎𝑔𝑒𝑑</m:t>
                      </m:r>
                      <m:r>
                        <a:rPr lang="en-US" altLang="zh-CN" sz="2400" i="1">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8769452" cy="477888"/>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4501682" cy="969753"/>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𝑔</m:t>
                        </m:r>
                      </m:e>
                      <m:sub>
                        <m:r>
                          <a:rPr lang="en-US" altLang="zh-CN" i="1">
                            <a:latin typeface="Cambria Math" panose="02040503050406030204" pitchFamily="18" charset="0"/>
                            <a:ea typeface="仿宋" panose="02010609060101010101" pitchFamily="49" charset="-122"/>
                          </a:rPr>
                          <m:t>𝑁</m:t>
                        </m:r>
                        <m:r>
                          <a:rPr lang="en-US" altLang="zh-CN" i="1">
                            <a:latin typeface="Cambria Math" panose="02040503050406030204" pitchFamily="18" charset="0"/>
                            <a:ea typeface="仿宋" panose="02010609060101010101" pitchFamily="49" charset="-122"/>
                          </a:rPr>
                          <m:t>,</m:t>
                        </m:r>
                        <m:r>
                          <a:rPr lang="en-US" altLang="zh-CN" i="1">
                            <a:latin typeface="Cambria Math" panose="02040503050406030204" pitchFamily="18" charset="0"/>
                            <a:ea typeface="仿宋" panose="02010609060101010101" pitchFamily="49" charset="-122"/>
                          </a:rPr>
                          <m:t>𝑗</m:t>
                        </m:r>
                      </m:sub>
                      <m:sup>
                        <m:r>
                          <a:rPr lang="en-US" altLang="zh-CN" i="1">
                            <a:latin typeface="Cambria Math" panose="02040503050406030204" pitchFamily="18" charset="0"/>
                            <a:ea typeface="仿宋" panose="02010609060101010101" pitchFamily="49" charset="-122"/>
                          </a:rPr>
                          <m:t>𝑃</m:t>
                        </m:r>
                      </m:sup>
                    </m:sSubSup>
                    <m:r>
                      <a:rPr lang="zh-CN" altLang="en-US" i="1">
                        <a:latin typeface="Cambria Math" panose="02040503050406030204" pitchFamily="18" charset="0"/>
                        <a:ea typeface="仿宋" panose="02010609060101010101" pitchFamily="49" charset="-122"/>
                      </a:rPr>
                      <m:t>：</m:t>
                    </m:r>
                  </m:oMath>
                </a14:m>
                <a:r>
                  <a:rPr lang="zh-CN" altLang="en-US" dirty="0">
                    <a:latin typeface="仿宋" panose="02010609060101010101" pitchFamily="49" charset="-122"/>
                    <a:ea typeface="仿宋" panose="02010609060101010101" pitchFamily="49" charset="-122"/>
                  </a:rPr>
                  <a:t>表示</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的提示文本</a:t>
                </a:r>
                <a:endParaRPr lang="en-US" altLang="zh-CN" dirty="0">
                  <a:latin typeface="仿宋" panose="02010609060101010101" pitchFamily="49" charset="-122"/>
                  <a:ea typeface="仿宋" panose="02010609060101010101" pitchFamily="49" charset="-122"/>
                </a:endParaRPr>
              </a:p>
              <a:p>
                <a:pPr algn="l"/>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𝑖</m:t>
                        </m:r>
                      </m:sub>
                    </m:sSub>
                    <m:r>
                      <a:rPr lang="en-US" altLang="zh-CN" sz="1800" b="0" i="1" smtClean="0">
                        <a:latin typeface="Cambria Math" panose="02040503050406030204" pitchFamily="18" charset="0"/>
                        <a:ea typeface="仿宋" panose="02010609060101010101" pitchFamily="49" charset="-122"/>
                      </a:rPr>
                      <m:t>, </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表示可学习的嵌入</a:t>
                </a:r>
              </a:p>
            </p:txBody>
          </p:sp>
        </mc:Choice>
        <mc:Fallback xmlns="">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4501682" cy="969753"/>
              </a:xfrm>
              <a:prstGeom prst="rect">
                <a:avLst/>
              </a:prstGeom>
              <a:blipFill>
                <a:blip r:embed="rId3"/>
                <a:stretch>
                  <a:fillRect l="-1083" t="-5660" b="-8176"/>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879CB8B-9B2D-EAFB-BB5B-12F1489EAEBD}"/>
              </a:ext>
            </a:extLst>
          </p:cNvPr>
          <p:cNvGrpSpPr/>
          <p:nvPr/>
        </p:nvGrpSpPr>
        <p:grpSpPr>
          <a:xfrm>
            <a:off x="1932133" y="4207493"/>
            <a:ext cx="10150664" cy="1711941"/>
            <a:chOff x="1932133" y="4263088"/>
            <a:chExt cx="10150664" cy="1711941"/>
          </a:xfrm>
        </p:grpSpPr>
        <p:grpSp>
          <p:nvGrpSpPr>
            <p:cNvPr id="15" name="组合 14">
              <a:extLst>
                <a:ext uri="{FF2B5EF4-FFF2-40B4-BE49-F238E27FC236}">
                  <a16:creationId xmlns:a16="http://schemas.microsoft.com/office/drawing/2014/main" id="{CD81FDCD-1FF0-E2F3-2623-1225CD76C3AC}"/>
                </a:ext>
              </a:extLst>
            </p:cNvPr>
            <p:cNvGrpSpPr/>
            <p:nvPr/>
          </p:nvGrpSpPr>
          <p:grpSpPr>
            <a:xfrm>
              <a:off x="1932133" y="4263088"/>
              <a:ext cx="10150664" cy="477888"/>
              <a:chOff x="1932133" y="3999458"/>
              <a:chExt cx="10150664" cy="477888"/>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3999458"/>
                    <a:ext cx="10150664" cy="4778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sub>
                            <m:sup>
                              <m:r>
                                <a:rPr lang="en-US" altLang="zh-CN" sz="2400" b="0" i="1" smtClean="0">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𝑡h𝑒</m:t>
                              </m:r>
                              <m:r>
                                <a:rPr lang="en-US" altLang="zh-CN" sz="2400" i="1">
                                  <a:latin typeface="Cambria Math" panose="02040503050406030204" pitchFamily="18" charset="0"/>
                                  <a:ea typeface="仿宋" panose="02010609060101010101" pitchFamily="49" charset="-122"/>
                                </a:rPr>
                                <m:t> 1</m:t>
                              </m:r>
                              <m:r>
                                <a:rPr lang="en-US" altLang="zh-CN" sz="2400" i="1">
                                  <a:latin typeface="Cambria Math" panose="02040503050406030204" pitchFamily="18" charset="0"/>
                                  <a:ea typeface="仿宋" panose="02010609060101010101" pitchFamily="49" charset="-122"/>
                                </a:rPr>
                                <m:t>𝑠𝑡</m:t>
                              </m:r>
                              <m:r>
                                <a:rPr lang="en-US" altLang="zh-CN" sz="2400" i="1">
                                  <a:latin typeface="Cambria Math" panose="02040503050406030204" pitchFamily="18" charset="0"/>
                                  <a:ea typeface="仿宋" panose="02010609060101010101" pitchFamily="49" charset="-122"/>
                                </a:rPr>
                                <m:t>  / </m:t>
                              </m:r>
                              <m:r>
                                <a:rPr lang="en-US" altLang="zh-CN" sz="2400" i="1">
                                  <a:latin typeface="Cambria Math" panose="02040503050406030204" pitchFamily="18" charset="0"/>
                                  <a:ea typeface="仿宋" panose="02010609060101010101" pitchFamily="49" charset="-122"/>
                                </a:rPr>
                                <m:t>𝑓𝑖𝑟𝑠𝑡</m:t>
                              </m:r>
                              <m:r>
                                <a:rPr lang="en-US" altLang="zh-CN" sz="2400" i="1">
                                  <a:latin typeface="Cambria Math" panose="02040503050406030204" pitchFamily="18" charset="0"/>
                                  <a:ea typeface="仿宋" panose="02010609060101010101" pitchFamily="49" charset="-122"/>
                                </a:rPr>
                                <m:t> / </m:t>
                              </m:r>
                              <m:r>
                                <a:rPr lang="en-US" altLang="zh-CN" sz="2400" i="1">
                                  <a:latin typeface="Cambria Math" panose="02040503050406030204" pitchFamily="18" charset="0"/>
                                  <a:ea typeface="仿宋" panose="02010609060101010101" pitchFamily="49" charset="-122"/>
                                </a:rPr>
                                <m:t>𝑡𝑜𝑝𝑙𝑒𝑓𝑡</m:t>
                              </m:r>
                              <m:r>
                                <a:rPr lang="en-US" altLang="zh-CN" sz="2400" i="1">
                                  <a:latin typeface="Cambria Math" panose="02040503050406030204" pitchFamily="18" charset="0"/>
                                  <a:ea typeface="仿宋" panose="02010609060101010101" pitchFamily="49" charset="-122"/>
                                </a:rPr>
                                <m:t>] </m:t>
                              </m:r>
                              <m:r>
                                <a:rPr lang="en-US" altLang="zh-CN" sz="2400" i="1">
                                  <a:latin typeface="Cambria Math" panose="02040503050406030204" pitchFamily="18" charset="0"/>
                                  <a:ea typeface="仿宋" panose="02010609060101010101" pitchFamily="49" charset="-122"/>
                                </a:rPr>
                                <m:t>𝑉</m:t>
                              </m:r>
                            </m:e>
                            <m:sub>
                              <m:r>
                                <a:rPr lang="en-US" altLang="zh-CN" sz="2400" i="1">
                                  <a:latin typeface="Cambria Math" panose="02040503050406030204" pitchFamily="18" charset="0"/>
                                  <a:ea typeface="仿宋" panose="02010609060101010101" pitchFamily="49" charset="-122"/>
                                </a:rPr>
                                <m:t>1</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i="1">
                                  <a:latin typeface="Cambria Math" panose="02040503050406030204" pitchFamily="18" charset="0"/>
                                  <a:ea typeface="仿宋" panose="02010609060101010101" pitchFamily="49" charset="-122"/>
                                </a:rPr>
                                <m:t>1</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2</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𝑘</m:t>
                              </m:r>
                            </m:sub>
                            <m:sup>
                              <m:r>
                                <a:rPr lang="en-US" altLang="zh-CN" sz="2400" i="1">
                                  <a:latin typeface="Cambria Math" panose="02040503050406030204" pitchFamily="18" charset="0"/>
                                  <a:ea typeface="仿宋" panose="02010609060101010101" pitchFamily="49" charset="-122"/>
                                </a:rPr>
                                <m:t>𝑗</m:t>
                              </m:r>
                            </m:sup>
                          </m:sSubSup>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𝑑𝑎𝑚𝑎𝑔𝑒𝑑</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3999458"/>
                    <a:ext cx="10150664" cy="477888"/>
                  </a:xfrm>
                  <a:prstGeom prst="rect">
                    <a:avLst/>
                  </a:prstGeom>
                  <a:blipFill>
                    <a:blip r:embed="rId4"/>
                    <a:stretch>
                      <a:fillRect/>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E6628338-5FE9-0AE9-EF73-5294419BB48C}"/>
                  </a:ext>
                </a:extLst>
              </p:cNvPr>
              <p:cNvCxnSpPr/>
              <p:nvPr/>
            </p:nvCxnSpPr>
            <p:spPr>
              <a:xfrm>
                <a:off x="8735589" y="4477346"/>
                <a:ext cx="151988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标注: 弯曲线形 13">
              <a:extLst>
                <a:ext uri="{FF2B5EF4-FFF2-40B4-BE49-F238E27FC236}">
                  <a16:creationId xmlns:a16="http://schemas.microsoft.com/office/drawing/2014/main" id="{EDFC644B-7B41-EB09-DF5A-5B2061C87F30}"/>
                </a:ext>
              </a:extLst>
            </p:cNvPr>
            <p:cNvSpPr/>
            <p:nvPr/>
          </p:nvSpPr>
          <p:spPr>
            <a:xfrm>
              <a:off x="7007465" y="5047725"/>
              <a:ext cx="4127156" cy="927304"/>
            </a:xfrm>
            <a:prstGeom prst="borderCallout2">
              <a:avLst>
                <a:gd name="adj1" fmla="val -3787"/>
                <a:gd name="adj2" fmla="val 53413"/>
                <a:gd name="adj3" fmla="val -12442"/>
                <a:gd name="adj4" fmla="val 57338"/>
                <a:gd name="adj5" fmla="val -27817"/>
                <a:gd name="adj6" fmla="val 59294"/>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仿宋" panose="02010609060101010101" pitchFamily="49" charset="-122"/>
                  <a:ea typeface="仿宋" panose="02010609060101010101" pitchFamily="49" charset="-122"/>
                </a:rPr>
                <a:t>异常文本，多一些可学习嵌入，是因为觉得单独</a:t>
              </a:r>
              <a:r>
                <a:rPr lang="en-US" altLang="zh-CN" dirty="0">
                  <a:solidFill>
                    <a:schemeClr val="tx1"/>
                  </a:solidFill>
                  <a:latin typeface="仿宋" panose="02010609060101010101" pitchFamily="49" charset="-122"/>
                  <a:ea typeface="仿宋" panose="02010609060101010101" pitchFamily="49" charset="-122"/>
                </a:rPr>
                <a:t>damaged</a:t>
              </a:r>
              <a:r>
                <a:rPr lang="zh-CN" altLang="en-US" dirty="0">
                  <a:solidFill>
                    <a:schemeClr val="tx1"/>
                  </a:solidFill>
                  <a:latin typeface="仿宋" panose="02010609060101010101" pitchFamily="49" charset="-122"/>
                  <a:ea typeface="仿宋" panose="02010609060101010101" pitchFamily="49" charset="-122"/>
                </a:rPr>
                <a:t>不能够表示全部缺陷</a:t>
              </a:r>
              <a:r>
                <a:rPr lang="en-US" altLang="zh-CN" dirty="0">
                  <a:solidFill>
                    <a:schemeClr val="tx1"/>
                  </a:solidFill>
                  <a:latin typeface="仿宋" panose="02010609060101010101" pitchFamily="49" charset="-122"/>
                  <a:ea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rPr>
                <a:t>来自</a:t>
              </a:r>
              <a:r>
                <a:rPr lang="en-US" altLang="zh-CN" dirty="0">
                  <a:solidFill>
                    <a:schemeClr val="tx1"/>
                  </a:solidFill>
                  <a:latin typeface="仿宋" panose="02010609060101010101" pitchFamily="49" charset="-122"/>
                  <a:ea typeface="仿宋" panose="02010609060101010101" pitchFamily="49" charset="-122"/>
                </a:rPr>
                <a:t>FAPrompt</a:t>
              </a:r>
              <a:r>
                <a:rPr lang="zh-CN" altLang="en-US" dirty="0">
                  <a:solidFill>
                    <a:schemeClr val="tx1"/>
                  </a:solidFill>
                  <a:latin typeface="仿宋" panose="02010609060101010101" pitchFamily="49" charset="-122"/>
                  <a:ea typeface="仿宋" panose="02010609060101010101" pitchFamily="49" charset="-122"/>
                </a:rPr>
                <a:t>论文</a:t>
              </a:r>
              <a:r>
                <a:rPr lang="en-US" altLang="zh-CN" dirty="0">
                  <a:solidFill>
                    <a:schemeClr val="tx1"/>
                  </a:solidFill>
                  <a:latin typeface="仿宋" panose="02010609060101010101" pitchFamily="49" charset="-122"/>
                  <a:ea typeface="仿宋" panose="02010609060101010101" pitchFamily="49" charset="-122"/>
                </a:rPr>
                <a:t>)</a:t>
              </a:r>
              <a:endParaRPr lang="zh-CN" altLang="en-US"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1602351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6/6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6.MGCLIP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patch</a:t>
            </a:r>
            <a:r>
              <a:rPr lang="zh-CN" altLang="en-US" dirty="0">
                <a:latin typeface="仿宋" panose="02010609060101010101" pitchFamily="49" charset="-122"/>
                <a:ea typeface="仿宋" panose="02010609060101010101" pitchFamily="49" charset="-122"/>
              </a:rPr>
              <a:t>级提示词</a:t>
            </a:r>
            <a:r>
              <a:rPr lang="en-US" altLang="zh-CN" dirty="0">
                <a:latin typeface="仿宋" panose="02010609060101010101" pitchFamily="49" charset="-122"/>
                <a:ea typeface="仿宋" panose="02010609060101010101" pitchFamily="49" charset="-122"/>
              </a:rPr>
              <a:t>(2/2)</a:t>
            </a: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10572125"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由于</a:t>
            </a:r>
            <a:r>
              <a:rPr lang="en-US" altLang="zh-CN" dirty="0">
                <a:latin typeface="仿宋" panose="02010609060101010101" pitchFamily="49" charset="-122"/>
                <a:ea typeface="仿宋" panose="02010609060101010101" pitchFamily="49" charset="-122"/>
              </a:rPr>
              <a:t>CLIP</a:t>
            </a:r>
            <a:r>
              <a:rPr lang="zh-CN" altLang="en-US" dirty="0">
                <a:latin typeface="仿宋" panose="02010609060101010101" pitchFamily="49" charset="-122"/>
                <a:ea typeface="仿宋" panose="02010609060101010101" pitchFamily="49" charset="-122"/>
              </a:rPr>
              <a:t>文本提示的长度为</a:t>
            </a:r>
            <a:r>
              <a:rPr lang="en-US" altLang="zh-CN" dirty="0">
                <a:latin typeface="仿宋" panose="02010609060101010101" pitchFamily="49" charset="-122"/>
                <a:ea typeface="仿宋" panose="02010609060101010101" pitchFamily="49" charset="-122"/>
              </a:rPr>
              <a:t>77</a:t>
            </a:r>
            <a:r>
              <a:rPr lang="zh-CN" altLang="en-US" dirty="0">
                <a:latin typeface="仿宋" panose="02010609060101010101" pitchFamily="49" charset="-122"/>
                <a:ea typeface="仿宋" panose="02010609060101010101" pitchFamily="49" charset="-122"/>
              </a:rPr>
              <a:t>，因此再把所有</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级的提示文本，获取嵌入后，在连接起来后，需要</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2641171" cy="431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𝑃</m:t>
                          </m:r>
                          <m:r>
                            <a:rPr lang="en-US" altLang="zh-CN" sz="2400" b="0" i="1" smtClean="0">
                              <a:latin typeface="Cambria Math" panose="02040503050406030204" pitchFamily="18" charset="0"/>
                              <a:ea typeface="仿宋" panose="02010609060101010101" pitchFamily="49" charset="-122"/>
                            </a:rPr>
                            <m:t> </m:t>
                          </m:r>
                        </m:sup>
                      </m:sSubSup>
                      <m:r>
                        <a:rPr lang="en-US" altLang="zh-CN" sz="2400" b="0" i="1" smtClean="0">
                          <a:latin typeface="Cambria Math" panose="02040503050406030204" pitchFamily="18" charset="0"/>
                          <a:ea typeface="仿宋" panose="02010609060101010101" pitchFamily="49" charset="-122"/>
                        </a:rPr>
                        <m:t>=</m:t>
                      </m:r>
                      <m:r>
                        <m:rPr>
                          <m:sty m:val="p"/>
                        </m:rPr>
                        <a:rPr lang="en-US" altLang="zh-CN" sz="2400" b="0" i="0" smtClean="0">
                          <a:latin typeface="Cambria Math" panose="02040503050406030204" pitchFamily="18" charset="0"/>
                          <a:ea typeface="仿宋" panose="02010609060101010101" pitchFamily="49" charset="-122"/>
                        </a:rPr>
                        <m:t>Concat</m:t>
                      </m:r>
                      <m:r>
                        <a:rPr lang="en-US" altLang="zh-CN" sz="2400" b="0" i="0" smtClean="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sub>
                        <m:sup>
                          <m:r>
                            <a:rPr lang="en-US" altLang="zh-CN" sz="2400" i="1">
                              <a:latin typeface="Cambria Math" panose="02040503050406030204" pitchFamily="18" charset="0"/>
                              <a:ea typeface="仿宋" panose="02010609060101010101" pitchFamily="49" charset="-122"/>
                            </a:rPr>
                            <m:t>𝑃</m:t>
                          </m:r>
                        </m:sup>
                      </m:sSubSup>
                      <m:r>
                        <a:rPr lang="en-US" altLang="zh-CN" sz="2400" b="0" i="0"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2641171" cy="431337"/>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4182363" cy="932756"/>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𝑔</m:t>
                        </m:r>
                      </m:e>
                      <m:sub>
                        <m:r>
                          <a:rPr lang="en-US" altLang="zh-CN" i="1">
                            <a:latin typeface="Cambria Math" panose="02040503050406030204" pitchFamily="18" charset="0"/>
                            <a:ea typeface="仿宋" panose="02010609060101010101" pitchFamily="49" charset="-122"/>
                          </a:rPr>
                          <m:t>𝑁</m:t>
                        </m:r>
                      </m:sub>
                      <m:sup>
                        <m:r>
                          <a:rPr lang="en-US" altLang="zh-CN" i="1">
                            <a:latin typeface="Cambria Math" panose="02040503050406030204" pitchFamily="18" charset="0"/>
                            <a:ea typeface="仿宋" panose="02010609060101010101" pitchFamily="49" charset="-122"/>
                          </a:rPr>
                          <m:t>𝑃</m:t>
                        </m:r>
                      </m:sup>
                    </m:sSubSup>
                    <m:r>
                      <a:rPr lang="zh-CN" altLang="en-US" i="1">
                        <a:latin typeface="Cambria Math" panose="02040503050406030204" pitchFamily="18" charset="0"/>
                        <a:ea typeface="仿宋" panose="02010609060101010101" pitchFamily="49" charset="-122"/>
                      </a:rPr>
                      <m:t>：</m:t>
                    </m:r>
                    <m:r>
                      <a:rPr lang="zh-CN" altLang="en-US" i="1" smtClean="0">
                        <a:latin typeface="Cambria Math" panose="02040503050406030204" pitchFamily="18" charset="0"/>
                        <a:ea typeface="仿宋" panose="02010609060101010101" pitchFamily="49" charset="-122"/>
                      </a:rPr>
                      <m:t>表示</m:t>
                    </m:r>
                  </m:oMath>
                </a14:m>
                <a:r>
                  <a:rPr lang="zh-CN" altLang="en-US" dirty="0">
                    <a:latin typeface="仿宋" panose="02010609060101010101" pitchFamily="49" charset="-122"/>
                    <a:ea typeface="仿宋" panose="02010609060101010101" pitchFamily="49" charset="-122"/>
                  </a:rPr>
                  <a:t>全部的</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级正常文本嵌入</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𝐴</m:t>
                        </m:r>
                      </m:sub>
                      <m:sup>
                        <m:r>
                          <a:rPr lang="en-US" altLang="zh-CN" sz="1800" b="0" i="1" smtClean="0">
                            <a:latin typeface="Cambria Math" panose="02040503050406030204" pitchFamily="18" charset="0"/>
                            <a:ea typeface="仿宋" panose="02010609060101010101" pitchFamily="49" charset="-122"/>
                          </a:rPr>
                          <m:t>𝑃</m:t>
                        </m:r>
                        <m:r>
                          <a:rPr lang="en-US" altLang="zh-CN" sz="1800" b="0" i="1" smtClean="0">
                            <a:latin typeface="Cambria Math" panose="02040503050406030204" pitchFamily="18" charset="0"/>
                            <a:ea typeface="仿宋" panose="02010609060101010101" pitchFamily="49" charset="-122"/>
                          </a:rPr>
                          <m:t> </m:t>
                        </m:r>
                      </m:sup>
                    </m:sSubSup>
                  </m:oMath>
                </a14:m>
                <a:r>
                  <a:rPr lang="zh-CN" altLang="en-US" dirty="0">
                    <a:latin typeface="仿宋" panose="02010609060101010101" pitchFamily="49" charset="-122"/>
                    <a:ea typeface="仿宋" panose="02010609060101010101" pitchFamily="49" charset="-122"/>
                  </a:rPr>
                  <a:t>：表示全部的</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级异常文本嵌入</a:t>
                </a:r>
                <a:endParaRPr lang="en-US" altLang="zh-CN" dirty="0">
                  <a:latin typeface="仿宋" panose="02010609060101010101" pitchFamily="49" charset="-122"/>
                  <a:ea typeface="仿宋" panose="02010609060101010101" pitchFamily="49" charset="-122"/>
                </a:endParaRPr>
              </a:p>
            </p:txBody>
          </p:sp>
        </mc:Choice>
        <mc:Fallback xmlns="">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4182363" cy="932756"/>
              </a:xfrm>
              <a:prstGeom prst="rect">
                <a:avLst/>
              </a:prstGeom>
              <a:blipFill>
                <a:blip r:embed="rId3"/>
                <a:stretch>
                  <a:fillRect l="-1166" t="-5882" b="-7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4207493"/>
                <a:ext cx="2617255" cy="4313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sub>
                        <m:sup>
                          <m:r>
                            <a:rPr lang="en-US" altLang="zh-CN" sz="2400" b="0" i="1" smtClean="0">
                              <a:latin typeface="Cambria Math" panose="02040503050406030204" pitchFamily="18" charset="0"/>
                              <a:ea typeface="仿宋" panose="02010609060101010101" pitchFamily="49" charset="-122"/>
                            </a:rPr>
                            <m:t>𝑃</m:t>
                          </m:r>
                          <m:r>
                            <a:rPr lang="en-US" altLang="zh-CN" sz="2400" b="0" i="1" smtClean="0">
                              <a:latin typeface="Cambria Math" panose="02040503050406030204" pitchFamily="18" charset="0"/>
                              <a:ea typeface="仿宋" panose="02010609060101010101" pitchFamily="49" charset="-122"/>
                            </a:rPr>
                            <m:t> </m:t>
                          </m:r>
                        </m:sup>
                      </m:sSubSup>
                      <m:r>
                        <a:rPr lang="en-US" altLang="zh-CN" sz="2400" b="0" i="1" smtClean="0">
                          <a:latin typeface="Cambria Math" panose="02040503050406030204" pitchFamily="18" charset="0"/>
                          <a:ea typeface="仿宋" panose="02010609060101010101" pitchFamily="49" charset="-122"/>
                        </a:rPr>
                        <m:t>=</m:t>
                      </m:r>
                      <m:r>
                        <m:rPr>
                          <m:sty m:val="p"/>
                        </m:rPr>
                        <a:rPr lang="en-US" altLang="zh-CN" sz="2400">
                          <a:latin typeface="Cambria Math" panose="02040503050406030204" pitchFamily="18" charset="0"/>
                          <a:ea typeface="仿宋" panose="02010609060101010101" pitchFamily="49" charset="-122"/>
                        </a:rPr>
                        <m:t>Concat</m:t>
                      </m:r>
                      <m:r>
                        <a:rPr lang="en-US" altLang="zh-CN" sz="2400">
                          <a:latin typeface="Cambria Math" panose="02040503050406030204" pitchFamily="18" charset="0"/>
                          <a:ea typeface="仿宋" panose="02010609060101010101" pitchFamily="49" charset="-122"/>
                        </a:rPr>
                        <m: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sub>
                        <m:sup>
                          <m:r>
                            <a:rPr lang="en-US" altLang="zh-CN" sz="2400" i="1">
                              <a:latin typeface="Cambria Math" panose="02040503050406030204" pitchFamily="18" charset="0"/>
                              <a:ea typeface="仿宋" panose="02010609060101010101" pitchFamily="49" charset="-122"/>
                            </a:rPr>
                            <m:t>𝑃</m:t>
                          </m:r>
                        </m:sup>
                      </m:sSubSup>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4207493"/>
                <a:ext cx="2617255" cy="43133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6109809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14655"/>
            <a:ext cx="12954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MGLV</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10398" y="685210"/>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MGCLIP</a:t>
            </a:r>
            <a:r>
              <a:rPr lang="zh-CN" altLang="en-US" dirty="0">
                <a:latin typeface="仿宋" panose="02010609060101010101" pitchFamily="49" charset="-122"/>
                <a:ea typeface="仿宋" panose="02010609060101010101" pitchFamily="49" charset="-122"/>
              </a:rPr>
              <a:t>文本视觉融合模块，流程如下所示：</a:t>
            </a:r>
            <a:endParaRPr lang="en-US" altLang="zh-CN" dirty="0">
              <a:latin typeface="仿宋" panose="02010609060101010101" pitchFamily="49" charset="-122"/>
              <a:ea typeface="仿宋" panose="02010609060101010101" pitchFamily="49" charset="-122"/>
            </a:endParaRPr>
          </a:p>
        </p:txBody>
      </p:sp>
      <p:pic>
        <p:nvPicPr>
          <p:cNvPr id="6" name="图片 5">
            <a:extLst>
              <a:ext uri="{FF2B5EF4-FFF2-40B4-BE49-F238E27FC236}">
                <a16:creationId xmlns:a16="http://schemas.microsoft.com/office/drawing/2014/main" id="{5E71C681-F71C-CE0A-B2F4-38FD4B7B1B0A}"/>
              </a:ext>
            </a:extLst>
          </p:cNvPr>
          <p:cNvPicPr>
            <a:picLocks noChangeAspect="1"/>
          </p:cNvPicPr>
          <p:nvPr/>
        </p:nvPicPr>
        <p:blipFill>
          <a:blip r:embed="rId2"/>
          <a:stretch>
            <a:fillRect/>
          </a:stretch>
        </p:blipFill>
        <p:spPr>
          <a:xfrm>
            <a:off x="1052114" y="1088142"/>
            <a:ext cx="10087771" cy="5755203"/>
          </a:xfrm>
          <a:prstGeom prst="rect">
            <a:avLst/>
          </a:prstGeom>
        </p:spPr>
      </p:pic>
    </p:spTree>
    <p:extLst>
      <p:ext uri="{BB962C8B-B14F-4D97-AF65-F5344CB8AC3E}">
        <p14:creationId xmlns:p14="http://schemas.microsoft.com/office/powerpoint/2010/main" val="13118184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82049508-B540-F6A8-E174-07DC8CC9B800}"/>
              </a:ext>
            </a:extLst>
          </p:cNvPr>
          <p:cNvPicPr>
            <a:picLocks noChangeAspect="1"/>
          </p:cNvPicPr>
          <p:nvPr/>
        </p:nvPicPr>
        <p:blipFill>
          <a:blip r:embed="rId2"/>
          <a:srcRect b="876"/>
          <a:stretch/>
        </p:blipFill>
        <p:spPr>
          <a:xfrm>
            <a:off x="4343794" y="487972"/>
            <a:ext cx="7848206" cy="6355373"/>
          </a:xfrm>
          <a:prstGeom prst="rect">
            <a:avLst/>
          </a:prstGeom>
        </p:spPr>
      </p:pic>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14655"/>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MGLF(1/7)</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4477A7-1D0E-57B2-E262-6FA95D36E696}"/>
                  </a:ext>
                </a:extLst>
              </p:cNvPr>
              <p:cNvSpPr txBox="1"/>
              <p:nvPr/>
            </p:nvSpPr>
            <p:spPr>
              <a:xfrm>
                <a:off x="0" y="930076"/>
                <a:ext cx="4683998" cy="5175648"/>
              </a:xfrm>
              <a:prstGeom prst="rect">
                <a:avLst/>
              </a:prstGeom>
              <a:noFill/>
            </p:spPr>
            <p:txBody>
              <a:bodyPr wrap="square" rtlCol="0">
                <a:spAutoFit/>
              </a:bodyPr>
              <a:lstStyle/>
              <a:p>
                <a:r>
                  <a:rPr lang="en-US" altLang="zh-CN" dirty="0">
                    <a:latin typeface="仿宋" panose="02010609060101010101" pitchFamily="49" charset="-122"/>
                    <a:ea typeface="仿宋" panose="02010609060101010101" pitchFamily="49" charset="-122"/>
                  </a:rPr>
                  <a:t>MGCLIP</a:t>
                </a:r>
                <a:r>
                  <a:rPr lang="zh-CN" altLang="en-US" dirty="0">
                    <a:latin typeface="仿宋" panose="02010609060101010101" pitchFamily="49" charset="-122"/>
                    <a:ea typeface="仿宋" panose="02010609060101010101" pitchFamily="49" charset="-122"/>
                  </a:rPr>
                  <a:t>损失函数分成三条：</a:t>
                </a:r>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图像级别的全局提示与全局图像特征进行相似度得分计算，并与</a:t>
                </a:r>
                <a:r>
                  <a:rPr lang="en-US" altLang="zh-CN" dirty="0">
                    <a:latin typeface="仿宋" panose="02010609060101010101" pitchFamily="49" charset="-122"/>
                    <a:ea typeface="仿宋" panose="02010609060101010101" pitchFamily="49" charset="-122"/>
                  </a:rPr>
                  <a:t>ground-truth</a:t>
                </a:r>
                <a:r>
                  <a:rPr lang="zh-CN" altLang="en-US" dirty="0">
                    <a:latin typeface="仿宋" panose="02010609060101010101" pitchFamily="49" charset="-122"/>
                    <a:ea typeface="仿宋" panose="02010609060101010101" pitchFamily="49" charset="-122"/>
                  </a:rPr>
                  <a:t>计算损失，定义为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𝑖𝑚𝑎𝑔𝑒</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由融合后的</a:t>
                </a:r>
                <a:r>
                  <a:rPr lang="en-US" altLang="zh-CN" dirty="0">
                    <a:latin typeface="仿宋" panose="02010609060101010101" pitchFamily="49" charset="-122"/>
                    <a:ea typeface="仿宋" panose="02010609060101010101" pitchFamily="49" charset="-122"/>
                  </a:rPr>
                  <a:t>patch-scale</a:t>
                </a:r>
                <a:r>
                  <a:rPr lang="zh-CN" altLang="en-US" dirty="0">
                    <a:latin typeface="仿宋" panose="02010609060101010101" pitchFamily="49" charset="-122"/>
                    <a:ea typeface="仿宋" panose="02010609060101010101" pitchFamily="49" charset="-122"/>
                  </a:rPr>
                  <a:t>的文本提示嵌入与视觉编码器中不同层得到的图像特征进行计算得到的异常检测图分别与</a:t>
                </a:r>
                <a:r>
                  <a:rPr lang="en-US" altLang="zh-CN" dirty="0">
                    <a:latin typeface="仿宋" panose="02010609060101010101" pitchFamily="49" charset="-122"/>
                    <a:ea typeface="仿宋" panose="02010609060101010101" pitchFamily="49" charset="-122"/>
                  </a:rPr>
                  <a:t>ground-truth</a:t>
                </a:r>
                <a:r>
                  <a:rPr lang="zh-CN" altLang="en-US" dirty="0">
                    <a:latin typeface="仿宋" panose="02010609060101010101" pitchFamily="49" charset="-122"/>
                    <a:ea typeface="仿宋" panose="02010609060101010101" pitchFamily="49" charset="-122"/>
                  </a:rPr>
                  <a:t>在每一个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内计算损失，定义为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𝑝𝑎𝑡𝑐h</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针对融合多个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级别的文本提示嵌入的特征，计算其与全局文本嵌入特征之间的损失，有效地将全局提示和</a:t>
                </a:r>
                <a:r>
                  <a:rPr lang="en-US" altLang="zh-CN" dirty="0">
                    <a:latin typeface="仿宋" panose="02010609060101010101" pitchFamily="49" charset="-122"/>
                    <a:ea typeface="仿宋" panose="02010609060101010101" pitchFamily="49" charset="-122"/>
                  </a:rPr>
                  <a:t>patch-scale</a:t>
                </a:r>
                <a:r>
                  <a:rPr lang="zh-CN" altLang="en-US" dirty="0">
                    <a:latin typeface="仿宋" panose="02010609060101010101" pitchFamily="49" charset="-122"/>
                    <a:ea typeface="仿宋" panose="02010609060101010101" pitchFamily="49" charset="-122"/>
                  </a:rPr>
                  <a:t>提示进行对齐，定义为</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m:t>
                        </m:r>
                        <m:r>
                          <a:rPr lang="en-US" altLang="zh-CN" b="0" i="1" smtClean="0">
                            <a:latin typeface="Cambria Math" panose="02040503050406030204" pitchFamily="18" charset="0"/>
                            <a:ea typeface="仿宋" panose="02010609060101010101" pitchFamily="49" charset="-122"/>
                          </a:rPr>
                          <m:t>𝑇𝑖𝑚𝑎𝑔𝑒</m:t>
                        </m:r>
                        <m:r>
                          <a:rPr lang="en-US" altLang="zh-CN" b="0" i="1" smtClean="0">
                            <a:latin typeface="Cambria Math" panose="02040503050406030204" pitchFamily="18" charset="0"/>
                            <a:ea typeface="仿宋" panose="02010609060101010101" pitchFamily="49" charset="-122"/>
                          </a:rPr>
                          <m:t>, </m:t>
                        </m:r>
                        <m:r>
                          <a:rPr lang="en-US" altLang="zh-CN" b="0" i="1" smtClean="0">
                            <a:latin typeface="Cambria Math" panose="02040503050406030204" pitchFamily="18" charset="0"/>
                            <a:ea typeface="仿宋" panose="02010609060101010101" pitchFamily="49" charset="-122"/>
                          </a:rPr>
                          <m:t>𝑇𝑝𝑎𝑡𝑐h</m:t>
                        </m:r>
                        <m:r>
                          <a:rPr lang="en-US" altLang="zh-CN" b="0" i="1" smtClean="0">
                            <a:latin typeface="Cambria Math" panose="02040503050406030204" pitchFamily="18" charset="0"/>
                            <a:ea typeface="仿宋" panose="02010609060101010101" pitchFamily="49" charset="-122"/>
                          </a:rPr>
                          <m:t>)</m:t>
                        </m:r>
                      </m:sub>
                    </m:sSub>
                  </m:oMath>
                </a14:m>
                <a:endParaRPr lang="en-US" altLang="zh-CN" dirty="0">
                  <a:latin typeface="仿宋" panose="02010609060101010101" pitchFamily="49" charset="-122"/>
                  <a:ea typeface="仿宋" panose="02010609060101010101" pitchFamily="49" charset="-122"/>
                </a:endParaRPr>
              </a:p>
              <a:p>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总的损失函数如下：</a:t>
                </a:r>
                <a:endParaRPr lang="en-US" altLang="zh-CN" dirty="0">
                  <a:latin typeface="仿宋" panose="02010609060101010101" pitchFamily="49" charset="-122"/>
                  <a:ea typeface="仿宋" panose="02010609060101010101" pitchFamily="49" charset="-122"/>
                </a:endParaRPr>
              </a:p>
              <a:p>
                <a:pPr/>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𝑡𝑜𝑡𝑎𝑙</m:t>
                          </m:r>
                        </m:sub>
                      </m:sSub>
                      <m:r>
                        <a:rPr lang="en-US" altLang="zh-CN" b="0" i="1" smtClean="0">
                          <a:latin typeface="Cambria Math" panose="02040503050406030204" pitchFamily="18" charset="0"/>
                          <a:ea typeface="仿宋" panose="02010609060101010101" pitchFamily="49" charset="-122"/>
                        </a:rPr>
                        <m:t>=</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𝑖𝑚𝑎𝑔𝑒</m:t>
                          </m:r>
                        </m:sub>
                      </m:sSub>
                      <m:r>
                        <a:rPr lang="en-US" altLang="zh-CN" b="0" i="1" smtClean="0">
                          <a:latin typeface="Cambria Math" panose="02040503050406030204" pitchFamily="18" charset="0"/>
                          <a:ea typeface="仿宋" panose="02010609060101010101" pitchFamily="49" charset="-122"/>
                        </a:rPr>
                        <m:t>+</m:t>
                      </m:r>
                      <m:r>
                        <a:rPr lang="zh-CN" altLang="en-US" b="0" i="1" smtClean="0">
                          <a:latin typeface="Cambria Math" panose="02040503050406030204" pitchFamily="18" charset="0"/>
                          <a:ea typeface="仿宋" panose="02010609060101010101" pitchFamily="49" charset="-122"/>
                        </a:rPr>
                        <m:t>𝛼</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𝑝𝑎𝑡𝑐h</m:t>
                          </m:r>
                        </m:sub>
                      </m:sSub>
                      <m:r>
                        <a:rPr lang="en-US" altLang="zh-CN" b="0" i="1" smtClean="0">
                          <a:latin typeface="Cambria Math" panose="02040503050406030204" pitchFamily="18" charset="0"/>
                          <a:ea typeface="仿宋" panose="02010609060101010101" pitchFamily="49" charset="-122"/>
                        </a:rPr>
                        <m:t>+</m:t>
                      </m:r>
                      <m:r>
                        <a:rPr lang="zh-CN" altLang="en-US" b="0" i="1" smtClean="0">
                          <a:latin typeface="Cambria Math" panose="02040503050406030204" pitchFamily="18" charset="0"/>
                          <a:ea typeface="仿宋" panose="02010609060101010101" pitchFamily="49" charset="-122"/>
                        </a:rPr>
                        <m:t>𝛽</m:t>
                      </m:r>
                      <m:sSub>
                        <m:sSubPr>
                          <m:ctrlPr>
                            <a:rPr lang="en-US" altLang="zh-CN" b="0"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m:t>
                          </m:r>
                          <m:r>
                            <a:rPr lang="en-US" altLang="zh-CN" b="0" i="1" smtClean="0">
                              <a:latin typeface="Cambria Math" panose="02040503050406030204" pitchFamily="18" charset="0"/>
                              <a:ea typeface="仿宋" panose="02010609060101010101" pitchFamily="49" charset="-122"/>
                            </a:rPr>
                            <m:t>𝑇𝑖𝑚𝑎𝑔𝑒</m:t>
                          </m:r>
                          <m:r>
                            <a:rPr lang="en-US" altLang="zh-CN" b="0" i="1" smtClean="0">
                              <a:latin typeface="Cambria Math" panose="02040503050406030204" pitchFamily="18" charset="0"/>
                              <a:ea typeface="仿宋" panose="02010609060101010101" pitchFamily="49" charset="-122"/>
                            </a:rPr>
                            <m:t>, </m:t>
                          </m:r>
                          <m:r>
                            <a:rPr lang="en-US" altLang="zh-CN" b="0" i="1" smtClean="0">
                              <a:latin typeface="Cambria Math" panose="02040503050406030204" pitchFamily="18" charset="0"/>
                              <a:ea typeface="仿宋" panose="02010609060101010101" pitchFamily="49" charset="-122"/>
                            </a:rPr>
                            <m:t>𝑇𝑝𝑎𝑡𝑐h</m:t>
                          </m:r>
                          <m:r>
                            <a:rPr lang="en-US" altLang="zh-CN" b="0" i="1" smtClean="0">
                              <a:latin typeface="Cambria Math" panose="02040503050406030204" pitchFamily="18" charset="0"/>
                              <a:ea typeface="仿宋" panose="02010609060101010101" pitchFamily="49" charset="-122"/>
                            </a:rPr>
                            <m:t>)</m:t>
                          </m:r>
                        </m:sub>
                      </m:sSub>
                    </m:oMath>
                  </m:oMathPara>
                </a14:m>
                <a:endParaRPr lang="en-US" altLang="zh-CN" dirty="0">
                  <a:latin typeface="仿宋" panose="02010609060101010101" pitchFamily="49" charset="-122"/>
                  <a:ea typeface="仿宋" panose="02010609060101010101" pitchFamily="49" charset="-122"/>
                </a:endParaRPr>
              </a:p>
            </p:txBody>
          </p:sp>
        </mc:Choice>
        <mc:Fallback xmlns="">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930076"/>
                <a:ext cx="4683998" cy="5175648"/>
              </a:xfrm>
              <a:prstGeom prst="rect">
                <a:avLst/>
              </a:prstGeom>
              <a:blipFill>
                <a:blip r:embed="rId3"/>
                <a:stretch>
                  <a:fillRect l="-1042" t="-707" r="-13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992749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MGLF(2/7)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𝑖𝑚𝑎𝑔𝑒</m:t>
                        </m:r>
                      </m:sub>
                    </m:sSub>
                  </m:oMath>
                </a14:m>
                <a:endParaRPr lang="zh-CN" altLang="en-US" dirty="0">
                  <a:latin typeface="仿宋" panose="02010609060101010101" pitchFamily="49" charset="-122"/>
                  <a:ea typeface="仿宋" panose="02010609060101010101" pitchFamily="49" charset="-122"/>
                </a:endParaRPr>
              </a:p>
            </p:txBody>
          </p:sp>
        </mc:Choice>
        <mc:Fallback xmlns="">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4889500" cy="622300"/>
              </a:xfrm>
              <a:blipFill>
                <a:blip r:embed="rId2"/>
                <a:stretch>
                  <a:fillRect l="-4364" t="-36275" b="-3627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A4477A7-1D0E-57B2-E262-6FA95D36E696}"/>
              </a:ext>
            </a:extLst>
          </p:cNvPr>
          <p:cNvSpPr txBox="1"/>
          <p:nvPr/>
        </p:nvSpPr>
        <p:spPr>
          <a:xfrm>
            <a:off x="0" y="1463476"/>
            <a:ext cx="1219200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全局损失函数，使用二元交叉熵，判断图像是否为正常</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异常，计算公式如下：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1905000" y="2755900"/>
                <a:ext cx="6899646" cy="425053"/>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𝑖𝑚𝑎𝑔𝑒</m:t>
                          </m:r>
                        </m:sub>
                      </m:sSub>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𝐵𝐶𝐸</m:t>
                      </m:r>
                      <m:d>
                        <m:dPr>
                          <m:ctrlPr>
                            <a:rPr lang="en-US" altLang="zh-CN" sz="2000" b="0" i="1" smtClean="0">
                              <a:latin typeface="Cambria Math" panose="02040503050406030204" pitchFamily="18" charset="0"/>
                              <a:ea typeface="仿宋" panose="02010609060101010101" pitchFamily="49" charset="-122"/>
                            </a:rPr>
                          </m:ctrlPr>
                        </m:dPr>
                        <m:e>
                          <m:sSub>
                            <m:sSubPr>
                              <m:ctrlPr>
                                <a:rPr lang="en-US" altLang="zh-CN" sz="2000" b="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𝐼</m:t>
                              </m:r>
                            </m:sub>
                          </m:sSub>
                          <m:r>
                            <a:rPr lang="en-US" altLang="zh-CN" sz="2000" b="0" i="1" smtClean="0">
                              <a:latin typeface="Cambria Math" panose="02040503050406030204" pitchFamily="18" charset="0"/>
                              <a:ea typeface="仿宋" panose="02010609060101010101" pitchFamily="49" charset="-122"/>
                            </a:rPr>
                            <m:t>, </m:t>
                          </m:r>
                          <m:r>
                            <a:rPr lang="en-US" altLang="zh-CN" sz="2000" b="0" i="1" smtClean="0">
                              <a:latin typeface="Cambria Math" panose="02040503050406030204" pitchFamily="18" charset="0"/>
                              <a:ea typeface="仿宋" panose="02010609060101010101" pitchFamily="49" charset="-122"/>
                            </a:rPr>
                            <m:t>𝑔</m:t>
                          </m:r>
                        </m:e>
                      </m:d>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𝑔</m:t>
                      </m:r>
                      <m:r>
                        <a:rPr lang="en-US" altLang="zh-CN" sz="2000" b="0" i="1" smtClean="0">
                          <a:latin typeface="Cambria Math" panose="02040503050406030204" pitchFamily="18" charset="0"/>
                          <a:ea typeface="Cambria Math" panose="02040503050406030204" pitchFamily="18" charset="0"/>
                        </a:rPr>
                        <m:t>×</m:t>
                      </m:r>
                      <m:func>
                        <m:funcPr>
                          <m:ctrlPr>
                            <a:rPr lang="en-US" altLang="zh-CN" sz="2000" b="0" i="1" smtClean="0">
                              <a:latin typeface="Cambria Math" panose="02040503050406030204" pitchFamily="18" charset="0"/>
                              <a:ea typeface="Cambria Math" panose="02040503050406030204" pitchFamily="18" charset="0"/>
                            </a:rPr>
                          </m:ctrlPr>
                        </m:funcPr>
                        <m:fName>
                          <m:r>
                            <m:rPr>
                              <m:sty m:val="p"/>
                            </m:rPr>
                            <a:rPr lang="en-US" altLang="zh-CN" sz="2000" b="0" i="0" smtClean="0">
                              <a:latin typeface="Cambria Math" panose="02040503050406030204" pitchFamily="18" charset="0"/>
                              <a:ea typeface="Cambria Math" panose="02040503050406030204" pitchFamily="18" charset="0"/>
                            </a:rPr>
                            <m:t>log</m:t>
                          </m:r>
                        </m:fName>
                        <m:e>
                          <m:d>
                            <m:dPr>
                              <m:ctrlPr>
                                <a:rPr lang="en-US" altLang="zh-CN" sz="2000" b="0" i="1" smtClean="0">
                                  <a:latin typeface="Cambria Math" panose="02040503050406030204" pitchFamily="18" charset="0"/>
                                  <a:ea typeface="Cambria Math" panose="02040503050406030204" pitchFamily="18" charset="0"/>
                                </a:rPr>
                              </m:ctrlPr>
                            </m:dPr>
                            <m:e>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𝐴</m:t>
                                  </m:r>
                                </m:e>
                                <m:sub>
                                  <m:r>
                                    <a:rPr lang="en-US" altLang="zh-CN" sz="2000" b="0" i="1" smtClean="0">
                                      <a:latin typeface="Cambria Math" panose="02040503050406030204" pitchFamily="18" charset="0"/>
                                      <a:ea typeface="Cambria Math" panose="02040503050406030204" pitchFamily="18" charset="0"/>
                                    </a:rPr>
                                    <m:t>𝐼</m:t>
                                  </m:r>
                                </m:sub>
                              </m:sSub>
                            </m:e>
                          </m:d>
                        </m:e>
                      </m:func>
                      <m:r>
                        <a:rPr lang="en-US" altLang="zh-CN" sz="2000" b="0" i="1" smtClean="0">
                          <a:latin typeface="Cambria Math" panose="02040503050406030204" pitchFamily="18" charset="0"/>
                          <a:ea typeface="Cambria Math" panose="02040503050406030204" pitchFamily="18" charset="0"/>
                        </a:rPr>
                        <m:t>+(1−</m:t>
                      </m:r>
                      <m:r>
                        <a:rPr lang="en-US" altLang="zh-CN" sz="2000" b="0" i="1" smtClean="0">
                          <a:latin typeface="Cambria Math" panose="02040503050406030204" pitchFamily="18" charset="0"/>
                          <a:ea typeface="Cambria Math" panose="02040503050406030204" pitchFamily="18" charset="0"/>
                        </a:rPr>
                        <m:t>𝑔</m:t>
                      </m:r>
                      <m:r>
                        <a:rPr lang="en-US" altLang="zh-CN" sz="2000" b="0" i="1" smtClean="0">
                          <a:latin typeface="Cambria Math" panose="02040503050406030204" pitchFamily="18" charset="0"/>
                          <a:ea typeface="Cambria Math" panose="02040503050406030204" pitchFamily="18" charset="0"/>
                        </a:rPr>
                        <m:t>)×(1−</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𝑁</m:t>
                          </m:r>
                        </m:e>
                        <m:sub>
                          <m:r>
                            <a:rPr lang="en-US" altLang="zh-CN" sz="2000" b="0" i="1" smtClean="0">
                              <a:latin typeface="Cambria Math" panose="02040503050406030204" pitchFamily="18" charset="0"/>
                              <a:ea typeface="Cambria Math" panose="02040503050406030204" pitchFamily="18" charset="0"/>
                            </a:rPr>
                            <m:t>𝐼</m:t>
                          </m:r>
                        </m:sub>
                      </m:sSub>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仿宋" panose="02010609060101010101" pitchFamily="49" charset="-122"/>
                        </a:rPr>
                        <m:t>]</m:t>
                      </m:r>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1905000" y="2755900"/>
                <a:ext cx="6899646" cy="425053"/>
              </a:xfrm>
              <a:prstGeom prst="rect">
                <a:avLst/>
              </a:prstGeom>
              <a:blipFill>
                <a:blip r:embed="rId3"/>
                <a:stretch>
                  <a:fillRect b="-1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8356AF-06AE-5181-ACA1-F1AD22AA39B0}"/>
                  </a:ext>
                </a:extLst>
              </p:cNvPr>
              <p:cNvSpPr txBox="1"/>
              <p:nvPr/>
            </p:nvSpPr>
            <p:spPr>
              <a:xfrm>
                <a:off x="0" y="3962400"/>
                <a:ext cx="6096000" cy="1477328"/>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BCE:</a:t>
                </a:r>
                <a:r>
                  <a:rPr lang="zh-CN" altLang="en-US" dirty="0">
                    <a:latin typeface="仿宋" panose="02010609060101010101" pitchFamily="49" charset="-122"/>
                    <a:ea typeface="仿宋" panose="02010609060101010101" pitchFamily="49" charset="-122"/>
                  </a:rPr>
                  <a:t> 表示二元交叉熵</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𝐼</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表示全局图像与异常文本的</a:t>
                </a:r>
                <a:r>
                  <a:rPr lang="en-US" altLang="zh-CN" dirty="0">
                    <a:latin typeface="仿宋" panose="02010609060101010101" pitchFamily="49" charset="-122"/>
                    <a:ea typeface="仿宋" panose="02010609060101010101" pitchFamily="49" charset="-122"/>
                  </a:rPr>
                  <a:t>softmax</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𝑁</m:t>
                        </m:r>
                      </m:e>
                      <m:sub>
                        <m:r>
                          <a:rPr lang="en-US" altLang="zh-CN" sz="1800" b="0" i="1" smtClean="0">
                            <a:latin typeface="Cambria Math" panose="02040503050406030204" pitchFamily="18" charset="0"/>
                            <a:ea typeface="Cambria Math" panose="02040503050406030204" pitchFamily="18" charset="0"/>
                          </a:rPr>
                          <m:t>𝐼</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表示全局图像与正常文本的</a:t>
                </a:r>
                <a:r>
                  <a:rPr lang="en-US" altLang="zh-CN" dirty="0">
                    <a:latin typeface="仿宋" panose="02010609060101010101" pitchFamily="49" charset="-122"/>
                    <a:ea typeface="仿宋" panose="02010609060101010101" pitchFamily="49" charset="-122"/>
                  </a:rPr>
                  <a:t>softmax 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g: </a:t>
                </a:r>
                <a:r>
                  <a:rPr lang="zh-CN" altLang="en-US" dirty="0">
                    <a:latin typeface="仿宋" panose="02010609060101010101" pitchFamily="49" charset="-122"/>
                    <a:ea typeface="仿宋" panose="02010609060101010101" pitchFamily="49" charset="-122"/>
                  </a:rPr>
                  <a:t>表示图像真是标签，</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表示正常图像，</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表示异常图像。</a:t>
                </a:r>
                <a:endParaRPr lang="en-US" altLang="zh-CN"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0" y="3962400"/>
                <a:ext cx="6096000" cy="1477328"/>
              </a:xfrm>
              <a:prstGeom prst="rect">
                <a:avLst/>
              </a:prstGeom>
              <a:blipFill>
                <a:blip r:embed="rId4"/>
                <a:stretch>
                  <a:fillRect l="-800" t="-2066" b="-578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45105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4889500" cy="622300"/>
              </a:xfrm>
            </p:spPr>
            <p:txBody>
              <a:bodyPr>
                <a:normAutofit fontScale="90000"/>
              </a:bodyPr>
              <a:lstStyle/>
              <a:p>
                <a:r>
                  <a:rPr lang="en-US" altLang="zh-CN" dirty="0">
                    <a:latin typeface="仿宋" panose="02010609060101010101" pitchFamily="49" charset="-122"/>
                    <a:ea typeface="仿宋" panose="02010609060101010101" pitchFamily="49" charset="-122"/>
                  </a:rPr>
                  <a:t>MGLF(3/7)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endParaRPr lang="zh-CN" altLang="en-US" dirty="0">
                  <a:latin typeface="仿宋" panose="02010609060101010101" pitchFamily="49" charset="-122"/>
                  <a:ea typeface="仿宋" panose="02010609060101010101" pitchFamily="49" charset="-122"/>
                </a:endParaRPr>
              </a:p>
            </p:txBody>
          </p:sp>
        </mc:Choice>
        <mc:Fallback xmlns="">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4889500" cy="622300"/>
              </a:xfrm>
              <a:blipFill>
                <a:blip r:embed="rId2"/>
                <a:stretch>
                  <a:fillRect l="-4364" t="-36275" b="-36275"/>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级损失函数，根据</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级融合提示词与中间层图像特征得到异常图与掩码图计算得到损失，具体计算公式如下：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3673057" cy="93262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ea typeface="仿宋" panose="02010609060101010101" pitchFamily="49" charset="-122"/>
                            </a:rPr>
                          </m:ctrlPr>
                        </m:sSub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𝑝𝑎𝑡𝑐h</m:t>
                          </m:r>
                        </m:sub>
                      </m:sSub>
                      <m:r>
                        <a:rPr lang="en-US" altLang="zh-CN" sz="2000" b="0" i="1" smtClean="0">
                          <a:latin typeface="Cambria Math" panose="02040503050406030204" pitchFamily="18" charset="0"/>
                          <a:ea typeface="仿宋" panose="02010609060101010101" pitchFamily="49" charset="-122"/>
                        </a:rPr>
                        <m:t>= </m:t>
                      </m:r>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𝑚</m:t>
                          </m:r>
                        </m:sup>
                        <m:e>
                          <m:sSub>
                            <m:sSubPr>
                              <m:ctrlPr>
                                <a:rPr lang="en-US" altLang="zh-CN" sz="2000" b="0" i="1" smtClean="0">
                                  <a:latin typeface="Cambria Math" panose="02040503050406030204" pitchFamily="18" charset="0"/>
                                  <a:ea typeface="仿宋" panose="02010609060101010101" pitchFamily="49" charset="-122"/>
                                </a:rPr>
                              </m:ctrlPr>
                            </m:sSubPr>
                            <m:e>
                              <m:r>
                                <a:rPr lang="zh-CN" altLang="en-US" sz="2000" b="0" i="1" smtClean="0">
                                  <a:latin typeface="Cambria Math" panose="02040503050406030204" pitchFamily="18" charset="0"/>
                                  <a:ea typeface="仿宋" panose="02010609060101010101" pitchFamily="49" charset="-122"/>
                                </a:rPr>
                                <m:t>𝜆</m:t>
                              </m:r>
                            </m:e>
                            <m:sub>
                              <m:r>
                                <a:rPr lang="en-US" altLang="zh-CN" sz="2000" b="0" i="1" smtClean="0">
                                  <a:latin typeface="Cambria Math" panose="02040503050406030204" pitchFamily="18" charset="0"/>
                                  <a:ea typeface="仿宋" panose="02010609060101010101" pitchFamily="49" charset="-122"/>
                                </a:rPr>
                                <m:t>𝑖</m:t>
                              </m:r>
                            </m:sub>
                          </m:sSub>
                          <m:r>
                            <a:rPr lang="en-US" altLang="zh-CN" sz="2000" b="0" i="1" smtClean="0">
                              <a:latin typeface="Cambria Math" panose="02040503050406030204" pitchFamily="18" charset="0"/>
                              <a:ea typeface="仿宋" panose="02010609060101010101" pitchFamily="49" charset="-122"/>
                            </a:rPr>
                            <m:t>(</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𝑓𝑜𝑐𝑎𝑙</m:t>
                              </m:r>
                            </m:sub>
                            <m:sup>
                              <m:r>
                                <a:rPr lang="en-US" altLang="zh-CN" sz="2000" b="0" i="1" smtClean="0">
                                  <a:latin typeface="Cambria Math" panose="02040503050406030204" pitchFamily="18" charset="0"/>
                                  <a:ea typeface="仿宋" panose="02010609060101010101" pitchFamily="49" charset="-122"/>
                                </a:rPr>
                                <m:t>𝑖</m:t>
                              </m:r>
                            </m:sup>
                          </m:sSubSup>
                        </m:e>
                      </m:nary>
                      <m:r>
                        <a:rPr lang="en-US" altLang="zh-CN" sz="2000" b="0" i="1" smtClean="0">
                          <a:latin typeface="Cambria Math" panose="02040503050406030204" pitchFamily="18" charset="0"/>
                          <a:ea typeface="仿宋" panose="02010609060101010101" pitchFamily="49" charset="-122"/>
                        </a:rPr>
                        <m:t>+</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𝑑𝑖𝑐𝑒</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m:t>
                      </m:r>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3673057" cy="93262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7772400" cy="125656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focal</a:t>
                </a:r>
                <a:r>
                  <a:rPr lang="zh-CN" altLang="en-US" dirty="0">
                    <a:latin typeface="仿宋" panose="02010609060101010101" pitchFamily="49" charset="-122"/>
                    <a:ea typeface="仿宋" panose="02010609060101010101" pitchFamily="49" charset="-122"/>
                  </a:rPr>
                  <a:t>损失函数用于平衡异常图中正</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负像素数量差异过大的问题</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dice</a:t>
                </a:r>
                <a:r>
                  <a:rPr lang="zh-CN" altLang="en-US" dirty="0">
                    <a:latin typeface="仿宋" panose="02010609060101010101" pitchFamily="49" charset="-122"/>
                    <a:ea typeface="仿宋" panose="02010609060101010101" pitchFamily="49" charset="-122"/>
                  </a:rPr>
                  <a:t>损失函数用于减小预测异常区域和实际异常区域间的差异</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𝑓𝑜𝑐𝑎𝑙</m:t>
                        </m:r>
                      </m:sub>
                      <m:sup>
                        <m:r>
                          <a:rPr lang="en-US" altLang="zh-CN" sz="1800" b="0" i="1" smtClean="0">
                            <a:latin typeface="Cambria Math" panose="02040503050406030204" pitchFamily="18" charset="0"/>
                            <a:ea typeface="仿宋" panose="02010609060101010101" pitchFamily="49" charset="-122"/>
                          </a:rPr>
                          <m:t>𝑖</m:t>
                        </m:r>
                      </m:sup>
                    </m:sSubSup>
                  </m:oMath>
                </a14:m>
                <a:r>
                  <a:rPr lang="zh-CN" altLang="en-US" dirty="0">
                    <a:latin typeface="仿宋" panose="02010609060101010101" pitchFamily="49" charset="-122"/>
                    <a:ea typeface="仿宋" panose="02010609060101010101" pitchFamily="49" charset="-122"/>
                  </a:rPr>
                  <a:t>：表示第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层中间层得到的异常图与掩码的</a:t>
                </a:r>
                <a:r>
                  <a:rPr lang="en-US" altLang="zh-CN" dirty="0">
                    <a:latin typeface="仿宋" panose="02010609060101010101" pitchFamily="49" charset="-122"/>
                    <a:ea typeface="仿宋" panose="02010609060101010101" pitchFamily="49" charset="-122"/>
                  </a:rPr>
                  <a:t>focal</a:t>
                </a:r>
                <a:r>
                  <a:rPr lang="zh-CN" altLang="en-US" dirty="0">
                    <a:latin typeface="仿宋" panose="02010609060101010101" pitchFamily="49" charset="-122"/>
                    <a:ea typeface="仿宋" panose="02010609060101010101" pitchFamily="49" charset="-122"/>
                  </a:rPr>
                  <a:t>损失值</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 </a:t>
                </a:r>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𝐿</m:t>
                        </m:r>
                      </m:e>
                      <m:sub>
                        <m:r>
                          <a:rPr lang="en-US" altLang="zh-CN" i="1">
                            <a:latin typeface="Cambria Math" panose="02040503050406030204" pitchFamily="18" charset="0"/>
                            <a:ea typeface="仿宋" panose="02010609060101010101" pitchFamily="49" charset="-122"/>
                          </a:rPr>
                          <m:t>𝑑𝑖𝑐𝑒</m:t>
                        </m:r>
                      </m:sub>
                      <m:sup>
                        <m:r>
                          <a:rPr lang="en-US" altLang="zh-CN" i="1">
                            <a:latin typeface="Cambria Math" panose="02040503050406030204" pitchFamily="18" charset="0"/>
                            <a:ea typeface="仿宋" panose="02010609060101010101" pitchFamily="49" charset="-122"/>
                          </a:rPr>
                          <m:t>𝑖</m:t>
                        </m:r>
                      </m:sup>
                    </m:sSubSup>
                  </m:oMath>
                </a14:m>
                <a:r>
                  <a:rPr lang="zh-CN" altLang="en-US" dirty="0">
                    <a:latin typeface="仿宋" panose="02010609060101010101" pitchFamily="49" charset="-122"/>
                    <a:ea typeface="仿宋" panose="02010609060101010101" pitchFamily="49" charset="-122"/>
                  </a:rPr>
                  <a:t>类似</a:t>
                </a:r>
                <a:endParaRPr lang="en-US" altLang="zh-CN"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7772400" cy="1256562"/>
              </a:xfrm>
              <a:prstGeom prst="rect">
                <a:avLst/>
              </a:prstGeom>
              <a:blipFill>
                <a:blip r:embed="rId4"/>
                <a:stretch>
                  <a:fillRect l="-706" t="-2427" b="-291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56512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6908800" cy="622300"/>
              </a:xfrm>
              <a:solidFill>
                <a:srgbClr val="FFC000"/>
              </a:solidFill>
            </p:spPr>
            <p:txBody>
              <a:bodyPr>
                <a:normAutofit fontScale="90000"/>
              </a:bodyPr>
              <a:lstStyle/>
              <a:p>
                <a:r>
                  <a:rPr lang="en-US" altLang="zh-CN" dirty="0">
                    <a:latin typeface="仿宋" panose="02010609060101010101" pitchFamily="49" charset="-122"/>
                    <a:ea typeface="仿宋" panose="02010609060101010101" pitchFamily="49" charset="-122"/>
                  </a:rPr>
                  <a:t>MGLF(4/7)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𝑓𝑜𝑐𝑎𝑙</m:t>
                        </m:r>
                      </m:sub>
                    </m:sSub>
                  </m:oMath>
                </a14:m>
                <a:endParaRPr lang="zh-CN" altLang="en-US" dirty="0">
                  <a:latin typeface="仿宋" panose="02010609060101010101" pitchFamily="49" charset="-122"/>
                  <a:ea typeface="仿宋" panose="02010609060101010101" pitchFamily="49" charset="-122"/>
                </a:endParaRPr>
              </a:p>
            </p:txBody>
          </p:sp>
        </mc:Choice>
        <mc:Fallback xmlns="">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6908800" cy="622300"/>
              </a:xfrm>
              <a:blipFill>
                <a:blip r:embed="rId2"/>
                <a:stretch>
                  <a:fillRect l="-3089" t="-36275" b="-362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9158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𝑓𝑜𝑐𝑎𝑙</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xmlns="">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91582"/>
              </a:xfrm>
              <a:prstGeom prst="rect">
                <a:avLst/>
              </a:prstGeom>
              <a:blipFill>
                <a:blip r:embed="rId3"/>
                <a:stretch>
                  <a:fillRect t="-12308"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316153" cy="9921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𝑓𝑜𝑐𝑎𝑙</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m:t>
                      </m:r>
                      <m:r>
                        <a:rPr lang="zh-CN" altLang="en-US" sz="2000" b="0" i="1" smtClean="0">
                          <a:latin typeface="Cambria Math" panose="02040503050406030204" pitchFamily="18" charset="0"/>
                          <a:ea typeface="仿宋" panose="02010609060101010101" pitchFamily="49" charset="-122"/>
                        </a:rPr>
                        <m:t>𝛼</m:t>
                      </m:r>
                      <m:f>
                        <m:fPr>
                          <m:ctrlPr>
                            <a:rPr lang="en-US" altLang="zh-CN" sz="2000" b="0" i="1" smtClean="0">
                              <a:latin typeface="Cambria Math" panose="02040503050406030204" pitchFamily="18" charset="0"/>
                              <a:ea typeface="仿宋" panose="02010609060101010101" pitchFamily="49" charset="-122"/>
                            </a:rPr>
                          </m:ctrlPr>
                        </m:fPr>
                        <m:num>
                          <m:r>
                            <a:rPr lang="en-US" altLang="zh-CN" sz="2000" b="0" i="1" smtClean="0">
                              <a:latin typeface="Cambria Math" panose="02040503050406030204" pitchFamily="18" charset="0"/>
                              <a:ea typeface="仿宋" panose="02010609060101010101" pitchFamily="49" charset="-122"/>
                            </a:rPr>
                            <m:t>1</m:t>
                          </m:r>
                        </m:num>
                        <m:den>
                          <m:r>
                            <a:rPr lang="en-US" altLang="zh-CN" sz="2000" b="0" i="1" smtClean="0">
                              <a:latin typeface="Cambria Math" panose="02040503050406030204" pitchFamily="18" charset="0"/>
                              <a:ea typeface="仿宋" panose="02010609060101010101" pitchFamily="49" charset="-122"/>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𝑊</m:t>
                          </m:r>
                        </m:den>
                      </m:f>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1−</m:t>
                                  </m:r>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e>
                                      </m:d>
                                    </m:sup>
                                  </m:sSubSup>
                                </m:e>
                              </m:d>
                              <m:sSup>
                                <m:sSupPr>
                                  <m:ctrlPr>
                                    <a:rPr lang="en-US" altLang="zh-CN" sz="2000" b="0" i="1" smtClean="0">
                                      <a:latin typeface="Cambria Math" panose="02040503050406030204" pitchFamily="18" charset="0"/>
                                      <a:ea typeface="仿宋" panose="02010609060101010101" pitchFamily="49" charset="-122"/>
                                    </a:rPr>
                                  </m:ctrlPr>
                                </m:sSupPr>
                                <m:e>
                                  <m:r>
                                    <a:rPr lang="en-US" altLang="zh-CN" sz="2000" b="0" i="1" smtClean="0">
                                      <a:latin typeface="Cambria Math" panose="02040503050406030204" pitchFamily="18" charset="0"/>
                                      <a:ea typeface="仿宋" panose="02010609060101010101" pitchFamily="49" charset="-122"/>
                                    </a:rPr>
                                    <m:t> </m:t>
                                  </m:r>
                                </m:e>
                                <m:sup>
                                  <m:r>
                                    <a:rPr lang="zh-CN" altLang="en-US" sz="2000" b="0" i="1" smtClean="0">
                                      <a:latin typeface="Cambria Math" panose="02040503050406030204" pitchFamily="18" charset="0"/>
                                      <a:ea typeface="仿宋" panose="02010609060101010101" pitchFamily="49" charset="-122"/>
                                    </a:rPr>
                                    <m:t>𝛾</m:t>
                                  </m:r>
                                </m:sup>
                              </m:sSup>
                            </m:e>
                          </m:nary>
                        </m:e>
                      </m:nary>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𝑙𝑜𝑔</m:t>
                      </m:r>
                      <m:r>
                        <a:rPr lang="en-US" altLang="zh-CN" sz="2000" b="0" i="1" smtClean="0">
                          <a:latin typeface="Cambria Math" panose="02040503050406030204" pitchFamily="18" charset="0"/>
                          <a:ea typeface="Cambria Math" panose="02040503050406030204" pitchFamily="18" charset="0"/>
                        </a:rPr>
                        <m:t>(</m:t>
                      </m:r>
                      <m:sSubSup>
                        <m:sSubSupPr>
                          <m:ctrlPr>
                            <a:rPr lang="en-US" altLang="zh-CN" sz="2000" i="1">
                              <a:latin typeface="Cambria Math" panose="02040503050406030204" pitchFamily="18" charset="0"/>
                              <a:ea typeface="仿宋" panose="02010609060101010101" pitchFamily="49" charset="-122"/>
                            </a:rPr>
                          </m:ctrlPr>
                        </m:sSubSupPr>
                        <m:e>
                          <m:r>
                            <a:rPr lang="en-US" altLang="zh-CN" sz="2000" i="1">
                              <a:latin typeface="Cambria Math" panose="02040503050406030204" pitchFamily="18" charset="0"/>
                              <a:ea typeface="仿宋" panose="02010609060101010101" pitchFamily="49" charset="-122"/>
                            </a:rPr>
                            <m:t>𝐴</m:t>
                          </m:r>
                        </m:e>
                        <m:sub>
                          <m:r>
                            <a:rPr lang="en-US" altLang="zh-CN" sz="2000" i="1">
                              <a:latin typeface="Cambria Math" panose="02040503050406030204" pitchFamily="18" charset="0"/>
                              <a:ea typeface="仿宋" panose="02010609060101010101" pitchFamily="49" charset="-122"/>
                            </a:rPr>
                            <m:t>𝑖</m:t>
                          </m:r>
                          <m:r>
                            <a:rPr lang="en-US" altLang="zh-CN" sz="2000" i="1">
                              <a:latin typeface="Cambria Math" panose="02040503050406030204" pitchFamily="18" charset="0"/>
                              <a:ea typeface="仿宋" panose="02010609060101010101" pitchFamily="49" charset="-122"/>
                            </a:rPr>
                            <m:t>,</m:t>
                          </m:r>
                          <m:r>
                            <a:rPr lang="en-US" altLang="zh-CN" sz="2000" i="1">
                              <a:latin typeface="Cambria Math" panose="02040503050406030204" pitchFamily="18" charset="0"/>
                              <a:ea typeface="仿宋" panose="02010609060101010101" pitchFamily="49" charset="-122"/>
                            </a:rPr>
                            <m:t>𝑗</m:t>
                          </m:r>
                        </m:sub>
                        <m:sup>
                          <m:d>
                            <m:dPr>
                              <m:ctrlPr>
                                <a:rPr lang="en-US" altLang="zh-CN" sz="2000" i="1">
                                  <a:latin typeface="Cambria Math" panose="02040503050406030204" pitchFamily="18" charset="0"/>
                                  <a:ea typeface="仿宋" panose="02010609060101010101" pitchFamily="49" charset="-122"/>
                                </a:rPr>
                              </m:ctrlPr>
                            </m:dPr>
                            <m:e>
                              <m:r>
                                <a:rPr lang="en-US" altLang="zh-CN" sz="2000" i="1">
                                  <a:latin typeface="Cambria Math" panose="02040503050406030204" pitchFamily="18" charset="0"/>
                                  <a:ea typeface="仿宋" panose="02010609060101010101" pitchFamily="49" charset="-122"/>
                                </a:rPr>
                                <m:t>𝑥</m:t>
                              </m:r>
                              <m:r>
                                <a:rPr lang="en-US" altLang="zh-CN" sz="2000" i="1">
                                  <a:latin typeface="Cambria Math" panose="02040503050406030204" pitchFamily="18" charset="0"/>
                                  <a:ea typeface="仿宋" panose="02010609060101010101" pitchFamily="49" charset="-122"/>
                                </a:rPr>
                                <m:t>,</m:t>
                              </m:r>
                              <m:r>
                                <a:rPr lang="en-US" altLang="zh-CN" sz="2000" i="1">
                                  <a:latin typeface="Cambria Math" panose="02040503050406030204" pitchFamily="18" charset="0"/>
                                  <a:ea typeface="仿宋" panose="02010609060101010101" pitchFamily="49" charset="-122"/>
                                </a:rPr>
                                <m:t>𝑦</m:t>
                              </m:r>
                            </m:e>
                          </m:d>
                        </m:sup>
                      </m:sSubSup>
                      <m:r>
                        <a:rPr lang="en-US" altLang="zh-CN" sz="2000" b="0" i="1" smtClean="0">
                          <a:latin typeface="Cambria Math" panose="02040503050406030204" pitchFamily="18" charset="0"/>
                          <a:ea typeface="Cambria Math" panose="02040503050406030204" pitchFamily="18" charset="0"/>
                        </a:rPr>
                        <m:t>)</m:t>
                      </m:r>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316153" cy="99213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1030218"/>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𝑗</m:t>
                        </m:r>
                      </m:sub>
                      <m:sup>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𝑥</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𝑦</m:t>
                            </m:r>
                          </m:e>
                        </m:d>
                      </m:sup>
                    </m:sSubSup>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𝐴</m:t>
                        </m:r>
                      </m:sub>
                      <m:sup>
                        <m:r>
                          <a:rPr lang="en-US" altLang="zh-CN" sz="1800" b="0" i="1" smtClean="0">
                            <a:latin typeface="Cambria Math" panose="02040503050406030204" pitchFamily="18" charset="0"/>
                            <a:ea typeface="Cambria Math" panose="02040503050406030204" pitchFamily="18" charset="0"/>
                          </a:rPr>
                          <m:t>𝑖</m:t>
                        </m:r>
                      </m:sup>
                    </m:sSubSup>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表示融合文本提示词对中间层打出的异常图，即第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中间层对应的异常图中第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x,y</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位置的异常分。</a:t>
                </a:r>
                <a:endParaRPr lang="en-US" altLang="zh-CN"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1030218"/>
              </a:xfrm>
              <a:prstGeom prst="rect">
                <a:avLst/>
              </a:prstGeom>
              <a:blipFill>
                <a:blip r:embed="rId5"/>
                <a:stretch>
                  <a:fillRect l="-481" t="-4734" b="-828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3695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6908800" cy="622300"/>
              </a:xfrm>
              <a:solidFill>
                <a:srgbClr val="FFC000"/>
              </a:solidFill>
            </p:spPr>
            <p:txBody>
              <a:bodyPr>
                <a:normAutofit fontScale="90000"/>
              </a:bodyPr>
              <a:lstStyle/>
              <a:p>
                <a:r>
                  <a:rPr lang="en-US" altLang="zh-CN" dirty="0">
                    <a:latin typeface="仿宋" panose="02010609060101010101" pitchFamily="49" charset="-122"/>
                    <a:ea typeface="仿宋" panose="02010609060101010101" pitchFamily="49" charset="-122"/>
                  </a:rPr>
                  <a:t>MGLF(5/7)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𝑑𝑖𝑐𝑒</m:t>
                        </m:r>
                      </m:sub>
                    </m:sSub>
                  </m:oMath>
                </a14:m>
                <a:endParaRPr lang="zh-CN" altLang="en-US" dirty="0">
                  <a:latin typeface="仿宋" panose="02010609060101010101" pitchFamily="49" charset="-122"/>
                  <a:ea typeface="仿宋" panose="02010609060101010101" pitchFamily="49" charset="-122"/>
                </a:endParaRPr>
              </a:p>
            </p:txBody>
          </p:sp>
        </mc:Choice>
        <mc:Fallback xmlns="">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6908800" cy="622300"/>
              </a:xfrm>
              <a:blipFill>
                <a:blip r:embed="rId2"/>
                <a:stretch>
                  <a:fillRect l="-3089" t="-36275" b="-362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𝑑𝑖𝑐𝑒</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xmlns="">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69332"/>
              </a:xfrm>
              <a:prstGeom prst="rect">
                <a:avLst/>
              </a:prstGeom>
              <a:blipFill>
                <a:blip r:embed="rId3"/>
                <a:stretch>
                  <a:fillRect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251391" cy="1022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𝐿</m:t>
                          </m:r>
                        </m:e>
                        <m:sub>
                          <m:r>
                            <a:rPr lang="en-US" altLang="zh-CN" sz="2000" b="0" i="1" smtClean="0">
                              <a:latin typeface="Cambria Math" panose="02040503050406030204" pitchFamily="18" charset="0"/>
                              <a:ea typeface="仿宋" panose="02010609060101010101" pitchFamily="49" charset="-122"/>
                            </a:rPr>
                            <m:t>𝑑𝑖𝑐𝑒</m:t>
                          </m:r>
                        </m:sub>
                        <m:sup>
                          <m:r>
                            <a:rPr lang="en-US" altLang="zh-CN" sz="2000" b="0" i="1" smtClean="0">
                              <a:latin typeface="Cambria Math" panose="02040503050406030204" pitchFamily="18" charset="0"/>
                              <a:ea typeface="仿宋" panose="02010609060101010101" pitchFamily="49" charset="-122"/>
                            </a:rPr>
                            <m:t>𝑖</m:t>
                          </m:r>
                        </m:sup>
                      </m:sSubSup>
                      <m:r>
                        <a:rPr lang="en-US" altLang="zh-CN" sz="2000" b="0" i="1" smtClean="0">
                          <a:latin typeface="Cambria Math" panose="02040503050406030204" pitchFamily="18" charset="0"/>
                          <a:ea typeface="仿宋" panose="02010609060101010101" pitchFamily="49" charset="-122"/>
                        </a:rPr>
                        <m:t>=1−</m:t>
                      </m:r>
                      <m:nary>
                        <m:naryPr>
                          <m:chr m:val="∑"/>
                          <m:ctrlPr>
                            <a:rPr lang="en-US" altLang="zh-CN" sz="2000" b="0" i="1" smtClean="0">
                              <a:latin typeface="Cambria Math" panose="02040503050406030204" pitchFamily="18" charset="0"/>
                              <a:ea typeface="仿宋" panose="02010609060101010101" pitchFamily="49" charset="-122"/>
                            </a:rPr>
                          </m:ctrlPr>
                        </m:naryPr>
                        <m:sub>
                          <m:r>
                            <m:rPr>
                              <m:brk m:alnAt="23"/>
                            </m:rPr>
                            <a:rPr lang="en-US" altLang="zh-CN" sz="2000" b="0" i="1" smtClean="0">
                              <a:latin typeface="Cambria Math" panose="02040503050406030204" pitchFamily="18" charset="0"/>
                              <a:ea typeface="仿宋" panose="02010609060101010101" pitchFamily="49" charset="-122"/>
                            </a:rPr>
                            <m:t>𝑘</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𝑊</m:t>
                          </m:r>
                        </m:sup>
                        <m:e>
                          <m:f>
                            <m:fPr>
                              <m:ctrlPr>
                                <a:rPr lang="en-US" altLang="zh-CN" sz="2000" b="0" i="1" smtClean="0">
                                  <a:latin typeface="Cambria Math" panose="02040503050406030204" pitchFamily="18" charset="0"/>
                                  <a:ea typeface="仿宋" panose="02010609060101010101" pitchFamily="49" charset="-122"/>
                                </a:rPr>
                              </m:ctrlPr>
                            </m:fPr>
                            <m:num>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m:t>
                                          </m:r>
                                        </m:sup>
                                      </m:sSubSup>
                                    </m:e>
                                  </m:nary>
                                  <m:r>
                                    <a:rPr lang="en-US" altLang="zh-CN" sz="2000" b="0" i="1" smtClean="0">
                                      <a:latin typeface="Cambria Math" panose="02040503050406030204" pitchFamily="18" charset="0"/>
                                      <a:ea typeface="Cambria Math" panose="02040503050406030204" pitchFamily="18" charset="0"/>
                                    </a:rPr>
                                    <m:t>×</m:t>
                                  </m:r>
                                  <m:sSub>
                                    <m:sSubPr>
                                      <m:ctrlPr>
                                        <a:rPr lang="en-US" altLang="zh-CN" sz="2000" b="0" i="1" smtClean="0">
                                          <a:latin typeface="Cambria Math" panose="02040503050406030204" pitchFamily="18" charset="0"/>
                                          <a:ea typeface="Cambria Math" panose="02040503050406030204" pitchFamily="18" charset="0"/>
                                        </a:rPr>
                                      </m:ctrlPr>
                                    </m:sSubPr>
                                    <m:e>
                                      <m:r>
                                        <a:rPr lang="en-US" altLang="zh-CN" sz="2000" b="0" i="1" smtClean="0">
                                          <a:latin typeface="Cambria Math" panose="02040503050406030204" pitchFamily="18" charset="0"/>
                                          <a:ea typeface="Cambria Math" panose="02040503050406030204" pitchFamily="18" charset="0"/>
                                        </a:rPr>
                                        <m:t>𝑔</m:t>
                                      </m:r>
                                    </m:e>
                                    <m:sub>
                                      <m:r>
                                        <a:rPr lang="en-US" altLang="zh-CN" sz="2000" b="0" i="1" smtClean="0">
                                          <a:latin typeface="Cambria Math" panose="02040503050406030204" pitchFamily="18" charset="0"/>
                                          <a:ea typeface="Cambria Math" panose="02040503050406030204" pitchFamily="18" charset="0"/>
                                        </a:rPr>
                                        <m:t>𝑘</m:t>
                                      </m:r>
                                    </m:sub>
                                  </m:sSub>
                                </m:e>
                              </m:nary>
                            </m:num>
                            <m:den>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d>
                                        <m:dPr>
                                          <m:ctrlPr>
                                            <a:rPr lang="en-US" altLang="zh-CN" sz="2000" b="0" i="1" smtClean="0">
                                              <a:latin typeface="Cambria Math" panose="02040503050406030204" pitchFamily="18" charset="0"/>
                                              <a:ea typeface="仿宋" panose="02010609060101010101" pitchFamily="49" charset="-122"/>
                                            </a:rPr>
                                          </m:ctrlPr>
                                        </m:dPr>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𝐴</m:t>
                                              </m:r>
                                            </m:e>
                                            <m:sub>
                                              <m:r>
                                                <a:rPr lang="en-US" altLang="zh-CN" sz="2000" b="0" i="1" smtClean="0">
                                                  <a:latin typeface="Cambria Math" panose="02040503050406030204" pitchFamily="18" charset="0"/>
                                                  <a:ea typeface="仿宋" panose="02010609060101010101" pitchFamily="49" charset="-122"/>
                                                </a:rPr>
                                                <m:t>𝑖</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𝑗</m:t>
                                              </m:r>
                                            </m:sub>
                                            <m:sup>
                                              <m:d>
                                                <m:dPr>
                                                  <m:ctrlPr>
                                                    <a:rPr lang="en-US" altLang="zh-CN" sz="2000" b="0" i="1" smtClean="0">
                                                      <a:latin typeface="Cambria Math" panose="02040503050406030204" pitchFamily="18" charset="0"/>
                                                      <a:ea typeface="仿宋" panose="02010609060101010101" pitchFamily="49" charset="-122"/>
                                                    </a:rPr>
                                                  </m:ctrlPr>
                                                </m:dPr>
                                                <m:e>
                                                  <m: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m:t>
                                                  </m:r>
                                                  <m:r>
                                                    <a:rPr lang="en-US" altLang="zh-CN" sz="2000" b="0" i="1" smtClean="0">
                                                      <a:latin typeface="Cambria Math" panose="02040503050406030204" pitchFamily="18" charset="0"/>
                                                      <a:ea typeface="仿宋" panose="02010609060101010101" pitchFamily="49" charset="-122"/>
                                                    </a:rPr>
                                                    <m:t>𝑦</m:t>
                                                  </m:r>
                                                </m:e>
                                              </m:d>
                                            </m:sup>
                                          </m:sSubSup>
                                        </m:e>
                                      </m:d>
                                      <m:sSup>
                                        <m:sSupPr>
                                          <m:ctrlPr>
                                            <a:rPr lang="en-US" altLang="zh-CN" sz="2000" b="0" i="1" smtClean="0">
                                              <a:latin typeface="Cambria Math" panose="02040503050406030204" pitchFamily="18" charset="0"/>
                                              <a:ea typeface="仿宋" panose="02010609060101010101" pitchFamily="49" charset="-122"/>
                                            </a:rPr>
                                          </m:ctrlPr>
                                        </m:sSupPr>
                                        <m:e>
                                          <m:r>
                                            <a:rPr lang="en-US" altLang="zh-CN" sz="2000" b="0" i="1" smtClean="0">
                                              <a:latin typeface="Cambria Math" panose="02040503050406030204" pitchFamily="18" charset="0"/>
                                              <a:ea typeface="仿宋" panose="02010609060101010101" pitchFamily="49" charset="-122"/>
                                            </a:rPr>
                                            <m:t> </m:t>
                                          </m:r>
                                        </m:e>
                                        <m:sup>
                                          <m:r>
                                            <a:rPr lang="en-US" altLang="zh-CN" sz="2000" b="0" i="1" smtClean="0">
                                              <a:latin typeface="Cambria Math" panose="02040503050406030204" pitchFamily="18" charset="0"/>
                                              <a:ea typeface="仿宋" panose="02010609060101010101" pitchFamily="49" charset="-122"/>
                                            </a:rPr>
                                            <m:t>2</m:t>
                                          </m:r>
                                        </m:sup>
                                      </m:sSup>
                                      <m:r>
                                        <a:rPr lang="en-US" altLang="zh-CN" sz="2000" b="0" i="1" smtClean="0">
                                          <a:latin typeface="Cambria Math" panose="02040503050406030204" pitchFamily="18" charset="0"/>
                                          <a:ea typeface="仿宋" panose="02010609060101010101" pitchFamily="49" charset="-122"/>
                                        </a:rPr>
                                        <m:t>+</m:t>
                                      </m:r>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𝑥</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𝐻</m:t>
                                          </m:r>
                                        </m:sup>
                                        <m:e>
                                          <m:nary>
                                            <m:naryPr>
                                              <m:chr m:val="∑"/>
                                              <m:limLoc m:val="subSup"/>
                                              <m:ctrlPr>
                                                <a:rPr lang="en-US" altLang="zh-CN" sz="2000" b="0" i="1" smtClean="0">
                                                  <a:latin typeface="Cambria Math" panose="02040503050406030204" pitchFamily="18" charset="0"/>
                                                  <a:ea typeface="仿宋" panose="02010609060101010101" pitchFamily="49" charset="-122"/>
                                                </a:rPr>
                                              </m:ctrlPr>
                                            </m:naryPr>
                                            <m:sub>
                                              <m:r>
                                                <m:rPr>
                                                  <m:brk m:alnAt="25"/>
                                                </m:rPr>
                                                <a:rPr lang="en-US" altLang="zh-CN" sz="2000" b="0" i="1" smtClean="0">
                                                  <a:latin typeface="Cambria Math" panose="02040503050406030204" pitchFamily="18" charset="0"/>
                                                  <a:ea typeface="仿宋" panose="02010609060101010101" pitchFamily="49" charset="-122"/>
                                                </a:rPr>
                                                <m:t>𝑦</m:t>
                                              </m:r>
                                              <m:r>
                                                <a:rPr lang="en-US" altLang="zh-CN" sz="2000" b="0" i="1" smtClean="0">
                                                  <a:latin typeface="Cambria Math" panose="02040503050406030204" pitchFamily="18" charset="0"/>
                                                  <a:ea typeface="仿宋" panose="02010609060101010101" pitchFamily="49" charset="-122"/>
                                                </a:rPr>
                                                <m:t>=1</m:t>
                                              </m:r>
                                            </m:sub>
                                            <m:sup>
                                              <m:r>
                                                <a:rPr lang="en-US" altLang="zh-CN" sz="2000" b="0" i="1" smtClean="0">
                                                  <a:latin typeface="Cambria Math" panose="02040503050406030204" pitchFamily="18" charset="0"/>
                                                  <a:ea typeface="仿宋" panose="02010609060101010101" pitchFamily="49" charset="-122"/>
                                                </a:rPr>
                                                <m:t>𝑊</m:t>
                                              </m:r>
                                            </m:sup>
                                            <m:e>
                                              <m:sSubSup>
                                                <m:sSubSupPr>
                                                  <m:ctrlPr>
                                                    <a:rPr lang="en-US" altLang="zh-CN" sz="2000" b="0" i="1" smtClean="0">
                                                      <a:latin typeface="Cambria Math" panose="02040503050406030204" pitchFamily="18" charset="0"/>
                                                      <a:ea typeface="仿宋" panose="02010609060101010101" pitchFamily="49" charset="-122"/>
                                                    </a:rPr>
                                                  </m:ctrlPr>
                                                </m:sSubSupPr>
                                                <m:e>
                                                  <m:r>
                                                    <a:rPr lang="en-US" altLang="zh-CN" sz="2000" b="0" i="1" smtClean="0">
                                                      <a:latin typeface="Cambria Math" panose="02040503050406030204" pitchFamily="18" charset="0"/>
                                                      <a:ea typeface="仿宋" panose="02010609060101010101" pitchFamily="49" charset="-122"/>
                                                    </a:rPr>
                                                    <m:t>𝑔</m:t>
                                                  </m:r>
                                                </m:e>
                                                <m:sub>
                                                  <m:r>
                                                    <a:rPr lang="en-US" altLang="zh-CN" sz="2000" b="0" i="1" smtClean="0">
                                                      <a:latin typeface="Cambria Math" panose="02040503050406030204" pitchFamily="18" charset="0"/>
                                                      <a:ea typeface="仿宋" panose="02010609060101010101" pitchFamily="49" charset="-122"/>
                                                    </a:rPr>
                                                    <m:t>𝑘</m:t>
                                                  </m:r>
                                                </m:sub>
                                                <m:sup>
                                                  <m:r>
                                                    <a:rPr lang="en-US" altLang="zh-CN" sz="2000" b="0" i="1" smtClean="0">
                                                      <a:latin typeface="Cambria Math" panose="02040503050406030204" pitchFamily="18" charset="0"/>
                                                      <a:ea typeface="仿宋" panose="02010609060101010101" pitchFamily="49" charset="-122"/>
                                                    </a:rPr>
                                                    <m:t>2</m:t>
                                                  </m:r>
                                                </m:sup>
                                              </m:sSubSup>
                                            </m:e>
                                          </m:nary>
                                        </m:e>
                                      </m:nary>
                                    </m:e>
                                  </m:nary>
                                </m:e>
                              </m:nary>
                            </m:den>
                          </m:f>
                        </m:e>
                      </m:nary>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251391" cy="102265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1307217"/>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14:m>
                  <m:oMath xmlns:m="http://schemas.openxmlformats.org/officeDocument/2006/math">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𝑗</m:t>
                        </m:r>
                      </m:sub>
                      <m:sup>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𝑥</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𝑦</m:t>
                            </m:r>
                          </m:e>
                        </m:d>
                      </m:sup>
                    </m:sSubSup>
                    <m:r>
                      <a:rPr lang="en-US" altLang="zh-CN" sz="1800" b="0" i="1" smtClean="0">
                        <a:latin typeface="Cambria Math" panose="02040503050406030204" pitchFamily="18" charset="0"/>
                        <a:ea typeface="Cambria Math" panose="02040503050406030204" pitchFamily="18" charset="0"/>
                      </a:rPr>
                      <m:t>∈</m:t>
                    </m:r>
                    <m:sSubSup>
                      <m:sSubSupPr>
                        <m:ctrlPr>
                          <a:rPr lang="en-US" altLang="zh-CN" sz="1800" b="0" i="1" smtClean="0">
                            <a:latin typeface="Cambria Math" panose="02040503050406030204" pitchFamily="18" charset="0"/>
                            <a:ea typeface="Cambria Math" panose="02040503050406030204" pitchFamily="18" charset="0"/>
                          </a:rPr>
                        </m:ctrlPr>
                      </m:sSubSupPr>
                      <m:e>
                        <m:r>
                          <a:rPr lang="en-US" altLang="zh-CN" sz="1800" b="0" i="1" smtClean="0">
                            <a:latin typeface="Cambria Math" panose="02040503050406030204" pitchFamily="18" charset="0"/>
                            <a:ea typeface="Cambria Math" panose="02040503050406030204" pitchFamily="18" charset="0"/>
                          </a:rPr>
                          <m:t>𝑆</m:t>
                        </m:r>
                      </m:e>
                      <m:sub>
                        <m:r>
                          <a:rPr lang="en-US" altLang="zh-CN" sz="1800" b="0" i="1" smtClean="0">
                            <a:latin typeface="Cambria Math" panose="02040503050406030204" pitchFamily="18" charset="0"/>
                            <a:ea typeface="Cambria Math" panose="02040503050406030204" pitchFamily="18" charset="0"/>
                          </a:rPr>
                          <m:t>𝐴</m:t>
                        </m:r>
                      </m:sub>
                      <m:sup>
                        <m:r>
                          <a:rPr lang="en-US" altLang="zh-CN" sz="1800" b="0" i="1" smtClean="0">
                            <a:latin typeface="Cambria Math" panose="02040503050406030204" pitchFamily="18" charset="0"/>
                            <a:ea typeface="Cambria Math" panose="02040503050406030204" pitchFamily="18" charset="0"/>
                          </a:rPr>
                          <m:t>𝑖</m:t>
                        </m:r>
                      </m:sup>
                    </m:sSubSup>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表示融合文本提示词对中间层打出的异常图，即第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中间层对应的异常图中第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a:t>
                </a:r>
                <a:r>
                  <a:rPr lang="en-US" altLang="zh-CN" dirty="0" err="1">
                    <a:latin typeface="仿宋" panose="02010609060101010101" pitchFamily="49" charset="-122"/>
                    <a:ea typeface="仿宋" panose="02010609060101010101" pitchFamily="49" charset="-122"/>
                  </a:rPr>
                  <a:t>x,y</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位置的异常分。</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ea typeface="Cambria Math" panose="02040503050406030204" pitchFamily="18" charset="0"/>
                          </a:rPr>
                        </m:ctrlPr>
                      </m:sSubPr>
                      <m:e>
                        <m:r>
                          <a:rPr lang="en-US" altLang="zh-CN" sz="1800" b="0" i="1" smtClean="0">
                            <a:latin typeface="Cambria Math" panose="02040503050406030204" pitchFamily="18" charset="0"/>
                            <a:ea typeface="Cambria Math" panose="02040503050406030204" pitchFamily="18" charset="0"/>
                          </a:rPr>
                          <m:t>𝑔</m:t>
                        </m:r>
                      </m:e>
                      <m:sub>
                        <m:r>
                          <a:rPr lang="en-US" altLang="zh-CN" sz="1800" b="0" i="1" smtClean="0">
                            <a:latin typeface="Cambria Math" panose="02040503050406030204" pitchFamily="18" charset="0"/>
                            <a:ea typeface="Cambria Math" panose="02040503050406030204" pitchFamily="18" charset="0"/>
                          </a:rPr>
                          <m:t>𝑘</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表示掩码图像第</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个像素的值，</a:t>
                </a:r>
                <a:r>
                  <a:rPr lang="en-US" altLang="zh-CN" dirty="0">
                    <a:latin typeface="仿宋" panose="02010609060101010101" pitchFamily="49" charset="-122"/>
                    <a:ea typeface="仿宋" panose="02010609060101010101" pitchFamily="49" charset="-122"/>
                  </a:rPr>
                  <a:t>k</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[1,H×W]</a:t>
                </a:r>
              </a:p>
            </p:txBody>
          </p:sp>
        </mc:Choice>
        <mc:Fallback xmlns="">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1307217"/>
              </a:xfrm>
              <a:prstGeom prst="rect">
                <a:avLst/>
              </a:prstGeom>
              <a:blipFill>
                <a:blip r:embed="rId5"/>
                <a:stretch>
                  <a:fillRect l="-481" t="-3721" b="-51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10821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8712200" cy="622300"/>
              </a:xfrm>
              <a:noFill/>
            </p:spPr>
            <p:txBody>
              <a:bodyPr>
                <a:normAutofit fontScale="90000"/>
              </a:bodyPr>
              <a:lstStyle/>
              <a:p>
                <a:r>
                  <a:rPr lang="en-US" altLang="zh-CN" dirty="0">
                    <a:latin typeface="仿宋" panose="02010609060101010101" pitchFamily="49" charset="-122"/>
                    <a:ea typeface="仿宋" panose="02010609060101010101" pitchFamily="49" charset="-122"/>
                  </a:rPr>
                  <a:t>MGLF(6/7) - </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m:rPr>
                            <m:sty m:val="p"/>
                          </m:rPr>
                          <a:rPr lang="en-US" altLang="zh-CN" i="1">
                            <a:latin typeface="Cambria Math" panose="02040503050406030204" pitchFamily="18" charset="0"/>
                            <a:ea typeface="仿宋" panose="02010609060101010101" pitchFamily="49" charset="-122"/>
                          </a:rPr>
                          <m:t>L</m:t>
                        </m:r>
                      </m:e>
                      <m:sub>
                        <m:r>
                          <a:rPr lang="en-US" altLang="zh-CN" b="0" i="1" smtClean="0">
                            <a:latin typeface="Cambria Math" panose="02040503050406030204" pitchFamily="18" charset="0"/>
                            <a:ea typeface="仿宋" panose="02010609060101010101" pitchFamily="49" charset="-122"/>
                          </a:rPr>
                          <m:t>𝑝𝑎𝑡𝑐h</m:t>
                        </m:r>
                      </m:sub>
                    </m:sSub>
                  </m:oMath>
                </a14:m>
                <a:r>
                  <a:rPr lang="zh-CN" altLang="en-US" dirty="0"/>
                  <a:t>的</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b="0" i="1" smtClean="0">
                            <a:latin typeface="Cambria Math" panose="02040503050406030204" pitchFamily="18" charset="0"/>
                          </a:rPr>
                          <m:t>(</m:t>
                        </m:r>
                        <m:r>
                          <a:rPr lang="en-US" altLang="zh-CN" b="0" i="1" smtClean="0">
                            <a:latin typeface="Cambria Math" panose="02040503050406030204" pitchFamily="18" charset="0"/>
                          </a:rPr>
                          <m:t>𝑇</m:t>
                        </m:r>
                        <m:r>
                          <m:rPr>
                            <m:sty m:val="p"/>
                          </m:rPr>
                          <a:rPr lang="en-US" altLang="zh-CN" i="1">
                            <a:latin typeface="Cambria Math" panose="02040503050406030204" pitchFamily="18" charset="0"/>
                          </a:rPr>
                          <m:t>image</m:t>
                        </m:r>
                        <m:r>
                          <a:rPr lang="en-US" altLang="zh-CN" b="0" i="1" smtClean="0">
                            <a:latin typeface="Cambria Math" panose="02040503050406030204" pitchFamily="18" charset="0"/>
                          </a:rPr>
                          <m:t>,</m:t>
                        </m:r>
                        <m:r>
                          <a:rPr lang="en-US" altLang="zh-CN" b="0" i="1" smtClean="0">
                            <a:latin typeface="Cambria Math" panose="02040503050406030204" pitchFamily="18" charset="0"/>
                          </a:rPr>
                          <m:t>𝑇𝑝𝑎𝑡𝑐h</m:t>
                        </m:r>
                        <m:r>
                          <a:rPr lang="en-US" altLang="zh-CN" b="0" i="1" smtClean="0">
                            <a:latin typeface="Cambria Math" panose="02040503050406030204" pitchFamily="18" charset="0"/>
                          </a:rPr>
                          <m:t>)</m:t>
                        </m:r>
                      </m:sub>
                    </m:sSub>
                  </m:oMath>
                </a14:m>
                <a:endParaRPr lang="zh-CN" altLang="en-US" dirty="0">
                  <a:latin typeface="仿宋" panose="02010609060101010101" pitchFamily="49" charset="-122"/>
                  <a:ea typeface="仿宋" panose="02010609060101010101" pitchFamily="49" charset="-122"/>
                </a:endParaRPr>
              </a:p>
            </p:txBody>
          </p:sp>
        </mc:Choice>
        <mc:Fallback xmlns="">
          <p:sp>
            <p:nvSpPr>
              <p:cNvPr id="2" name="标题 1">
                <a:extLst>
                  <a:ext uri="{FF2B5EF4-FFF2-40B4-BE49-F238E27FC236}">
                    <a16:creationId xmlns:a16="http://schemas.microsoft.com/office/drawing/2014/main" id="{7DF36929-F801-6F41-5877-7A9CC832E7EC}"/>
                  </a:ext>
                </a:extLst>
              </p:cNvPr>
              <p:cNvSpPr>
                <a:spLocks noGrp="1" noRot="1" noChangeAspect="1" noMove="1" noResize="1" noEditPoints="1" noAdjustHandles="1" noChangeArrowheads="1" noChangeShapeType="1" noTextEdit="1"/>
              </p:cNvSpPr>
              <p:nvPr>
                <p:ph type="title"/>
              </p:nvPr>
            </p:nvSpPr>
            <p:spPr>
              <a:xfrm>
                <a:off x="0" y="379630"/>
                <a:ext cx="8712200" cy="622300"/>
              </a:xfrm>
              <a:blipFill>
                <a:blip r:embed="rId2"/>
                <a:stretch>
                  <a:fillRect l="-2449" t="-37255" b="-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96006"/>
              </a:xfrm>
              <a:prstGeom prst="rect">
                <a:avLst/>
              </a:prstGeom>
              <a:noFill/>
            </p:spPr>
            <p:txBody>
              <a:bodyPr wrap="square" rtlCol="0">
                <a:spAutoFit/>
              </a:bodyPr>
              <a:lstStyle/>
              <a:p>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L</m:t>
                        </m:r>
                      </m:e>
                      <m:sub>
                        <m:r>
                          <a:rPr lang="en-US" altLang="zh-CN" i="1">
                            <a:latin typeface="Cambria Math" panose="02040503050406030204" pitchFamily="18" charset="0"/>
                          </a:rPr>
                          <m:t>(</m:t>
                        </m:r>
                        <m:r>
                          <a:rPr lang="en-US" altLang="zh-CN" i="1">
                            <a:latin typeface="Cambria Math" panose="02040503050406030204" pitchFamily="18" charset="0"/>
                          </a:rPr>
                          <m:t>𝑇</m:t>
                        </m:r>
                        <m:r>
                          <m:rPr>
                            <m:sty m:val="p"/>
                          </m:rPr>
                          <a:rPr lang="en-US" altLang="zh-CN" i="1">
                            <a:latin typeface="Cambria Math" panose="02040503050406030204" pitchFamily="18" charset="0"/>
                          </a:rPr>
                          <m:t>image</m:t>
                        </m:r>
                        <m:r>
                          <a:rPr lang="en-US" altLang="zh-CN" i="1">
                            <a:latin typeface="Cambria Math" panose="02040503050406030204" pitchFamily="18" charset="0"/>
                          </a:rPr>
                          <m:t>,</m:t>
                        </m:r>
                        <m:r>
                          <a:rPr lang="en-US" altLang="zh-CN" i="1">
                            <a:latin typeface="Cambria Math" panose="02040503050406030204" pitchFamily="18" charset="0"/>
                          </a:rPr>
                          <m:t>𝑇𝑝𝑎𝑡𝑐h</m:t>
                        </m:r>
                        <m:r>
                          <a:rPr lang="en-US" altLang="zh-CN" i="1">
                            <a:latin typeface="Cambria Math" panose="02040503050406030204" pitchFamily="18" charset="0"/>
                          </a:rPr>
                          <m:t>)</m:t>
                        </m:r>
                      </m:sub>
                    </m:sSub>
                  </m:oMath>
                </a14:m>
                <a:r>
                  <a:rPr lang="zh-CN" altLang="en-US" dirty="0">
                    <a:latin typeface="仿宋" panose="02010609060101010101" pitchFamily="49" charset="-122"/>
                    <a:ea typeface="仿宋" panose="02010609060101010101" pitchFamily="49" charset="-122"/>
                  </a:rPr>
                  <a:t>的计算公式如下：</a:t>
                </a:r>
                <a:endParaRPr lang="en-US" altLang="zh-CN" dirty="0">
                  <a:latin typeface="仿宋" panose="02010609060101010101" pitchFamily="49" charset="-122"/>
                  <a:ea typeface="仿宋" panose="02010609060101010101" pitchFamily="49" charset="-122"/>
                </a:endParaRPr>
              </a:p>
            </p:txBody>
          </p:sp>
        </mc:Choice>
        <mc:Fallback xmlns="">
          <p:sp>
            <p:nvSpPr>
              <p:cNvPr id="4" name="文本框 3">
                <a:extLst>
                  <a:ext uri="{FF2B5EF4-FFF2-40B4-BE49-F238E27FC236}">
                    <a16:creationId xmlns:a16="http://schemas.microsoft.com/office/drawing/2014/main" id="{DA4477A7-1D0E-57B2-E262-6FA95D36E696}"/>
                  </a:ext>
                </a:extLst>
              </p:cNvPr>
              <p:cNvSpPr txBox="1">
                <a:spLocks noRot="1" noChangeAspect="1" noMove="1" noResize="1" noEditPoints="1" noAdjustHandles="1" noChangeArrowheads="1" noChangeShapeType="1" noTextEdit="1"/>
              </p:cNvSpPr>
              <p:nvPr/>
            </p:nvSpPr>
            <p:spPr>
              <a:xfrm>
                <a:off x="0" y="1507478"/>
                <a:ext cx="12192000" cy="396006"/>
              </a:xfrm>
              <a:prstGeom prst="rect">
                <a:avLst/>
              </a:prstGeom>
              <a:blipFill>
                <a:blip r:embed="rId3"/>
                <a:stretch>
                  <a:fillRect t="-12308" b="-1230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208366" cy="4296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i="1" smtClean="0">
                              <a:latin typeface="Cambria Math" panose="02040503050406030204" pitchFamily="18" charset="0"/>
                            </a:rPr>
                          </m:ctrlPr>
                        </m:sSubPr>
                        <m:e>
                          <m:r>
                            <m:rPr>
                              <m:sty m:val="p"/>
                            </m:rPr>
                            <a:rPr lang="en-US" altLang="zh-CN" sz="2000" i="1">
                              <a:latin typeface="Cambria Math" panose="02040503050406030204" pitchFamily="18" charset="0"/>
                            </a:rPr>
                            <m:t>L</m:t>
                          </m:r>
                        </m:e>
                        <m:sub>
                          <m:r>
                            <a:rPr lang="en-US" altLang="zh-CN" sz="2000" i="1">
                              <a:latin typeface="Cambria Math" panose="02040503050406030204" pitchFamily="18" charset="0"/>
                            </a:rPr>
                            <m:t>(</m:t>
                          </m:r>
                          <m:r>
                            <a:rPr lang="en-US" altLang="zh-CN" sz="2000" i="1">
                              <a:latin typeface="Cambria Math" panose="02040503050406030204" pitchFamily="18" charset="0"/>
                            </a:rPr>
                            <m:t>𝑇</m:t>
                          </m:r>
                          <m:r>
                            <m:rPr>
                              <m:sty m:val="p"/>
                            </m:rPr>
                            <a:rPr lang="en-US" altLang="zh-CN" sz="2000" i="1">
                              <a:latin typeface="Cambria Math" panose="02040503050406030204" pitchFamily="18" charset="0"/>
                            </a:rPr>
                            <m:t>image</m:t>
                          </m:r>
                          <m:r>
                            <a:rPr lang="en-US" altLang="zh-CN" sz="2000" i="1">
                              <a:latin typeface="Cambria Math" panose="02040503050406030204" pitchFamily="18" charset="0"/>
                            </a:rPr>
                            <m:t>,</m:t>
                          </m:r>
                          <m:r>
                            <a:rPr lang="en-US" altLang="zh-CN" sz="2000" i="1">
                              <a:latin typeface="Cambria Math" panose="02040503050406030204" pitchFamily="18" charset="0"/>
                            </a:rPr>
                            <m:t>𝑇𝑝𝑎𝑡𝑐h</m:t>
                          </m:r>
                          <m:r>
                            <a:rPr lang="en-US" altLang="zh-CN" sz="2000" i="1">
                              <a:latin typeface="Cambria Math" panose="02040503050406030204" pitchFamily="18" charset="0"/>
                            </a:rPr>
                            <m:t>)</m:t>
                          </m:r>
                        </m:sub>
                      </m:sSub>
                      <m:r>
                        <a:rPr lang="en-US" altLang="zh-CN" sz="2000" b="0" i="1" smtClean="0">
                          <a:latin typeface="Cambria Math" panose="02040503050406030204" pitchFamily="18" charset="0"/>
                        </a:rPr>
                        <m:t>=</m:t>
                      </m:r>
                      <m:r>
                        <m:rPr>
                          <m:sty m:val="p"/>
                        </m:rPr>
                        <a:rPr lang="en-US" altLang="zh-CN" sz="2000" b="0" i="0" smtClean="0">
                          <a:latin typeface="Cambria Math" panose="02040503050406030204" pitchFamily="18" charset="0"/>
                        </a:rPr>
                        <m:t>max</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 </m:t>
                          </m:r>
                          <m:r>
                            <a:rPr lang="en-US" altLang="zh-CN" sz="2000" b="0" i="1" smtClean="0">
                              <a:latin typeface="Cambria Math" panose="02040503050406030204" pitchFamily="18" charset="0"/>
                            </a:rPr>
                            <m:t>𝑝</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𝑑</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𝑛</m:t>
                          </m:r>
                        </m:e>
                      </m:d>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𝑚𝑎𝑟𝑔𝑖𝑛</m:t>
                      </m:r>
                      <m:r>
                        <a:rPr lang="en-US" altLang="zh-CN" sz="2000" b="0" i="1" smtClean="0">
                          <a:latin typeface="Cambria Math" panose="02040503050406030204" pitchFamily="18" charset="0"/>
                        </a:rPr>
                        <m:t>, 0}</m:t>
                      </m:r>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208366" cy="429669"/>
              </a:xfrm>
              <a:prstGeom prst="rect">
                <a:avLst/>
              </a:prstGeom>
              <a:blipFill>
                <a:blip r:embed="rId4"/>
                <a:stretch>
                  <a:fillRect b="-11429"/>
                </a:stretch>
              </a:blipFill>
            </p:spPr>
            <p:txBody>
              <a:bodyPr/>
              <a:lstStyle/>
              <a:p>
                <a:r>
                  <a:rPr lang="zh-CN" altLang="en-US">
                    <a:noFill/>
                  </a:rPr>
                  <a:t> </a:t>
                </a:r>
              </a:p>
            </p:txBody>
          </p:sp>
        </mc:Fallback>
      </mc:AlternateContent>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2031325"/>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r>
              <a:rPr lang="en-US" altLang="zh-CN" sz="1800" b="0" dirty="0">
                <a:ea typeface="仿宋" panose="02010609060101010101" pitchFamily="49" charset="-122"/>
              </a:rPr>
              <a:t> </a:t>
            </a:r>
          </a:p>
          <a:p>
            <a:r>
              <a:rPr lang="en-US" altLang="zh-CN" dirty="0">
                <a:latin typeface="仿宋" panose="02010609060101010101" pitchFamily="49" charset="-122"/>
                <a:ea typeface="仿宋" panose="02010609060101010101" pitchFamily="49" charset="-122"/>
              </a:rPr>
              <a:t>a: </a:t>
            </a:r>
            <a:r>
              <a:rPr lang="zh-CN" altLang="en-US" dirty="0">
                <a:latin typeface="仿宋" panose="02010609060101010101" pitchFamily="49" charset="-122"/>
                <a:ea typeface="仿宋" panose="02010609060101010101" pitchFamily="49" charset="-122"/>
              </a:rPr>
              <a:t>表示锚点样本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p</a:t>
            </a:r>
            <a:r>
              <a:rPr lang="zh-CN" altLang="en-US" dirty="0">
                <a:latin typeface="仿宋" panose="02010609060101010101" pitchFamily="49" charset="-122"/>
                <a:ea typeface="仿宋" panose="02010609060101010101" pitchFamily="49" charset="-122"/>
              </a:rPr>
              <a:t>：表示正样本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n</a:t>
            </a:r>
            <a:r>
              <a:rPr lang="zh-CN" altLang="en-US" dirty="0">
                <a:latin typeface="仿宋" panose="02010609060101010101" pitchFamily="49" charset="-122"/>
                <a:ea typeface="仿宋" panose="02010609060101010101" pitchFamily="49" charset="-122"/>
              </a:rPr>
              <a:t>：表示负样本</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margin: </a:t>
            </a:r>
            <a:r>
              <a:rPr lang="zh-CN" altLang="en-US" dirty="0">
                <a:latin typeface="仿宋" panose="02010609060101010101" pitchFamily="49" charset="-122"/>
                <a:ea typeface="仿宋" panose="02010609060101010101" pitchFamily="49" charset="-122"/>
              </a:rPr>
              <a:t>一个大于</a:t>
            </a:r>
            <a:r>
              <a:rPr lang="en-US" altLang="zh-CN" dirty="0">
                <a:latin typeface="仿宋" panose="02010609060101010101" pitchFamily="49" charset="-122"/>
                <a:ea typeface="仿宋" panose="02010609060101010101" pitchFamily="49" charset="-122"/>
              </a:rPr>
              <a:t>0</a:t>
            </a:r>
            <a:r>
              <a:rPr lang="zh-CN" altLang="en-US" dirty="0">
                <a:latin typeface="仿宋" panose="02010609060101010101" pitchFamily="49" charset="-122"/>
                <a:ea typeface="仿宋" panose="02010609060101010101" pitchFamily="49" charset="-122"/>
              </a:rPr>
              <a:t>的常数</a:t>
            </a:r>
            <a:endParaRPr lang="en-US" altLang="zh-CN" dirty="0">
              <a:latin typeface="仿宋" panose="02010609060101010101" pitchFamily="49" charset="-122"/>
              <a:ea typeface="仿宋" panose="02010609060101010101" pitchFamily="49" charset="-122"/>
            </a:endParaRPr>
          </a:p>
          <a:p>
            <a:r>
              <a:rPr lang="en-US" altLang="zh-CN" dirty="0">
                <a:latin typeface="仿宋" panose="02010609060101010101" pitchFamily="49" charset="-122"/>
                <a:ea typeface="仿宋" panose="02010609060101010101" pitchFamily="49" charset="-122"/>
              </a:rPr>
              <a:t>d(</a:t>
            </a:r>
            <a:r>
              <a:rPr lang="en-US" altLang="zh-CN" dirty="0" err="1">
                <a:latin typeface="仿宋" panose="02010609060101010101" pitchFamily="49" charset="-122"/>
                <a:ea typeface="仿宋" panose="02010609060101010101" pitchFamily="49" charset="-122"/>
              </a:rPr>
              <a:t>a,p</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：用于计算锚点样本和正样本之间的距离。</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公式的含义：但锚点样本与正样本的距离 </a:t>
            </a:r>
            <a:r>
              <a:rPr lang="en-US" altLang="zh-CN" dirty="0">
                <a:latin typeface="仿宋" panose="02010609060101010101" pitchFamily="49" charset="-122"/>
                <a:ea typeface="仿宋" panose="02010609060101010101" pitchFamily="49" charset="-122"/>
              </a:rPr>
              <a:t>&gt; </a:t>
            </a:r>
            <a:r>
              <a:rPr lang="zh-CN" altLang="en-US" dirty="0">
                <a:latin typeface="仿宋" panose="02010609060101010101" pitchFamily="49" charset="-122"/>
                <a:ea typeface="仿宋" panose="02010609060101010101" pitchFamily="49" charset="-122"/>
              </a:rPr>
              <a:t>锚点样本与负样本的距离时，出现损失（即需要更新）</a:t>
            </a:r>
            <a:endParaRPr lang="en-US" altLang="zh-CN"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105016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0" y="379630"/>
            <a:ext cx="8712200" cy="622300"/>
          </a:xfrm>
          <a:noFill/>
        </p:spPr>
        <p:txBody>
          <a:bodyPr>
            <a:normAutofit fontScale="90000"/>
          </a:bodyPr>
          <a:lstStyle/>
          <a:p>
            <a:r>
              <a:rPr lang="en-US" altLang="zh-CN" dirty="0">
                <a:latin typeface="仿宋" panose="02010609060101010101" pitchFamily="49" charset="-122"/>
                <a:ea typeface="仿宋" panose="02010609060101010101" pitchFamily="49" charset="-122"/>
              </a:rPr>
              <a:t>MGLF(7/7) – </a:t>
            </a:r>
            <a:r>
              <a:rPr lang="zh-CN" altLang="en-US" dirty="0">
                <a:latin typeface="仿宋" panose="02010609060101010101" pitchFamily="49" charset="-122"/>
                <a:ea typeface="仿宋" panose="02010609060101010101" pitchFamily="49" charset="-122"/>
              </a:rPr>
              <a:t>推理阶段的异常图</a:t>
            </a:r>
          </a:p>
        </p:txBody>
      </p:sp>
      <p:sp>
        <p:nvSpPr>
          <p:cNvPr id="4" name="文本框 3">
            <a:extLst>
              <a:ext uri="{FF2B5EF4-FFF2-40B4-BE49-F238E27FC236}">
                <a16:creationId xmlns:a16="http://schemas.microsoft.com/office/drawing/2014/main" id="{DA4477A7-1D0E-57B2-E262-6FA95D36E696}"/>
              </a:ext>
            </a:extLst>
          </p:cNvPr>
          <p:cNvSpPr txBox="1"/>
          <p:nvPr/>
        </p:nvSpPr>
        <p:spPr>
          <a:xfrm>
            <a:off x="0" y="1507478"/>
            <a:ext cx="12192000" cy="369332"/>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推理阶段异常图的计算公式如下：</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B21F072A-AF7F-1ACC-E0A3-D2ED5FCF16F0}"/>
                  </a:ext>
                </a:extLst>
              </p:cNvPr>
              <p:cNvSpPr txBox="1"/>
              <p:nvPr/>
            </p:nvSpPr>
            <p:spPr>
              <a:xfrm>
                <a:off x="3052971" y="2496372"/>
                <a:ext cx="6129883" cy="7102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altLang="zh-CN" sz="2000" i="1" smtClean="0">
                          <a:latin typeface="Cambria Math" panose="02040503050406030204" pitchFamily="18" charset="0"/>
                        </a:rPr>
                        <m:t>Map</m:t>
                      </m:r>
                      <m:r>
                        <a:rPr lang="en-US" altLang="zh-CN" sz="2000" b="0" i="1" smtClean="0">
                          <a:latin typeface="Cambria Math" panose="02040503050406030204" pitchFamily="18" charset="0"/>
                        </a:rPr>
                        <m:t>=</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𝐺</m:t>
                          </m:r>
                        </m:e>
                        <m:sub>
                          <m:r>
                            <a:rPr lang="zh-CN" altLang="en-US" sz="2000" b="0" i="1" smtClean="0">
                              <a:latin typeface="Cambria Math" panose="02040503050406030204" pitchFamily="18" charset="0"/>
                            </a:rPr>
                            <m:t>𝜎</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𝑁𝑜𝑟𝑚</m:t>
                      </m:r>
                      <m:r>
                        <a:rPr lang="en-US" altLang="zh-CN" sz="2000" b="0" i="1" smtClean="0">
                          <a:latin typeface="Cambria Math" panose="02040503050406030204" pitchFamily="18" charset="0"/>
                        </a:rPr>
                        <m:t>(</m:t>
                      </m:r>
                      <m:nary>
                        <m:naryPr>
                          <m:chr m:val="∑"/>
                          <m:limLoc m:val="subSup"/>
                          <m:ctrlPr>
                            <a:rPr lang="en-US" altLang="zh-CN" sz="2000" b="0" i="1" smtClean="0">
                              <a:latin typeface="Cambria Math" panose="02040503050406030204" pitchFamily="18" charset="0"/>
                            </a:rPr>
                          </m:ctrlPr>
                        </m:naryPr>
                        <m:sub>
                          <m:r>
                            <m:rPr>
                              <m:brk m:alnAt="25"/>
                            </m:rP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=1</m:t>
                          </m:r>
                        </m:sub>
                        <m:sup>
                          <m:r>
                            <a:rPr lang="en-US" altLang="zh-CN" sz="2000" b="0" i="1" smtClean="0">
                              <a:latin typeface="Cambria Math" panose="02040503050406030204" pitchFamily="18" charset="0"/>
                            </a:rPr>
                            <m:t>𝑚</m:t>
                          </m:r>
                        </m:sup>
                        <m:e>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𝐼</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𝑈𝑝</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𝑁</m:t>
                                      </m:r>
                                    </m:sub>
                                    <m:sup>
                                      <m:r>
                                        <a:rPr lang="en-US" altLang="zh-CN" sz="2000" b="0" i="1" smtClean="0">
                                          <a:latin typeface="Cambria Math" panose="02040503050406030204" pitchFamily="18" charset="0"/>
                                        </a:rPr>
                                        <m:t>𝑖</m:t>
                                      </m:r>
                                    </m:sup>
                                  </m:sSubSup>
                                </m:e>
                              </m:d>
                            </m:e>
                          </m:d>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num>
                            <m:den>
                              <m:r>
                                <a:rPr lang="en-US" altLang="zh-CN" sz="2000" b="0" i="1" smtClean="0">
                                  <a:latin typeface="Cambria Math" panose="02040503050406030204" pitchFamily="18" charset="0"/>
                                </a:rPr>
                                <m:t>2</m:t>
                              </m:r>
                            </m:den>
                          </m:f>
                        </m:e>
                      </m:nary>
                      <m:r>
                        <a:rPr lang="en-US" altLang="zh-CN" sz="2000" b="0" i="1" smtClean="0">
                          <a:latin typeface="Cambria Math" panose="02040503050406030204" pitchFamily="18" charset="0"/>
                        </a:rPr>
                        <m:t>𝑈𝑝</m:t>
                      </m:r>
                      <m:d>
                        <m:dPr>
                          <m:ctrlPr>
                            <a:rPr lang="en-US" altLang="zh-CN" sz="2000" b="0" i="1" smtClean="0">
                              <a:latin typeface="Cambria Math" panose="02040503050406030204" pitchFamily="18" charset="0"/>
                            </a:rPr>
                          </m:ctrlPr>
                        </m:dPr>
                        <m:e>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𝑆</m:t>
                              </m:r>
                            </m:e>
                            <m:sub>
                              <m:r>
                                <a:rPr lang="en-US" altLang="zh-CN" sz="2000" b="0" i="1" smtClean="0">
                                  <a:latin typeface="Cambria Math" panose="02040503050406030204" pitchFamily="18" charset="0"/>
                                </a:rPr>
                                <m:t>𝐴</m:t>
                              </m:r>
                            </m:sub>
                            <m:sup>
                              <m:r>
                                <a:rPr lang="en-US" altLang="zh-CN" sz="2000" b="0" i="1" smtClean="0">
                                  <a:latin typeface="Cambria Math" panose="02040503050406030204" pitchFamily="18" charset="0"/>
                                </a:rPr>
                                <m:t>𝑖</m:t>
                              </m:r>
                            </m:sup>
                          </m:sSubSup>
                        </m:e>
                      </m:d>
                      <m:r>
                        <a:rPr lang="en-US" altLang="zh-CN" sz="2000" b="0" i="1" smtClean="0">
                          <a:latin typeface="Cambria Math" panose="02040503050406030204" pitchFamily="18" charset="0"/>
                        </a:rPr>
                        <m:t>)</m:t>
                      </m:r>
                    </m:oMath>
                  </m:oMathPara>
                </a14:m>
                <a:endParaRPr lang="zh-CN" altLang="en-US" sz="2000" dirty="0">
                  <a:latin typeface="仿宋" panose="02010609060101010101" pitchFamily="49" charset="-122"/>
                  <a:ea typeface="仿宋" panose="02010609060101010101" pitchFamily="49" charset="-122"/>
                </a:endParaRPr>
              </a:p>
            </p:txBody>
          </p:sp>
        </mc:Choice>
        <mc:Fallback xmlns="">
          <p:sp>
            <p:nvSpPr>
              <p:cNvPr id="3" name="文本框 2">
                <a:extLst>
                  <a:ext uri="{FF2B5EF4-FFF2-40B4-BE49-F238E27FC236}">
                    <a16:creationId xmlns:a16="http://schemas.microsoft.com/office/drawing/2014/main" id="{B21F072A-AF7F-1ACC-E0A3-D2ED5FCF16F0}"/>
                  </a:ext>
                </a:extLst>
              </p:cNvPr>
              <p:cNvSpPr txBox="1">
                <a:spLocks noRot="1" noChangeAspect="1" noMove="1" noResize="1" noEditPoints="1" noAdjustHandles="1" noChangeArrowheads="1" noChangeShapeType="1" noTextEdit="1"/>
              </p:cNvSpPr>
              <p:nvPr/>
            </p:nvSpPr>
            <p:spPr>
              <a:xfrm>
                <a:off x="3052971" y="2496372"/>
                <a:ext cx="6129883" cy="710259"/>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AA8356AF-06AE-5181-ACA1-F1AD22AA39B0}"/>
                  </a:ext>
                </a:extLst>
              </p:cNvPr>
              <p:cNvSpPr txBox="1"/>
              <p:nvPr/>
            </p:nvSpPr>
            <p:spPr>
              <a:xfrm>
                <a:off x="101600" y="3993328"/>
                <a:ext cx="11417300" cy="923330"/>
              </a:xfrm>
              <a:prstGeom prst="rect">
                <a:avLst/>
              </a:prstGeom>
              <a:noFill/>
            </p:spPr>
            <p:txBody>
              <a:bodyPr wrap="squar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14:m>
                  <m:oMath xmlns:m="http://schemas.openxmlformats.org/officeDocument/2006/math">
                    <m:sSub>
                      <m:sSubPr>
                        <m:ctrlPr>
                          <a:rPr lang="en-US" altLang="zh-CN" sz="1800" b="0" i="1" smtClean="0">
                            <a:latin typeface="Cambria Math" panose="02040503050406030204" pitchFamily="18" charset="0"/>
                          </a:rPr>
                        </m:ctrlPr>
                      </m:sSubPr>
                      <m:e>
                        <m:r>
                          <a:rPr lang="en-US" altLang="zh-CN" sz="1800" b="0" i="1" smtClean="0">
                            <a:latin typeface="Cambria Math" panose="02040503050406030204" pitchFamily="18" charset="0"/>
                          </a:rPr>
                          <m:t>𝐺</m:t>
                        </m:r>
                      </m:e>
                      <m:sub>
                        <m:r>
                          <a:rPr lang="zh-CN" altLang="en-US" sz="1800" b="0" i="1" smtClean="0">
                            <a:latin typeface="Cambria Math" panose="02040503050406030204" pitchFamily="18" charset="0"/>
                          </a:rPr>
                          <m:t>𝜎</m:t>
                        </m:r>
                      </m:sub>
                    </m:sSub>
                  </m:oMath>
                </a14:m>
                <a:r>
                  <a:rPr lang="en-US" altLang="zh-CN" sz="1800" b="0" dirty="0">
                    <a:ea typeface="仿宋" panose="02010609060101010101" pitchFamily="49" charset="-122"/>
                  </a:rPr>
                  <a:t>: </a:t>
                </a:r>
                <a:r>
                  <a:rPr lang="zh-CN" altLang="en-US" sz="1800" b="0" dirty="0">
                    <a:ea typeface="仿宋" panose="02010609060101010101" pitchFamily="49" charset="-122"/>
                  </a:rPr>
                  <a:t>表示高斯滤波，</a:t>
                </a:r>
                <a14:m>
                  <m:oMath xmlns:m="http://schemas.openxmlformats.org/officeDocument/2006/math">
                    <m:r>
                      <a:rPr lang="zh-CN" altLang="en-US" sz="1800" b="0" i="1" smtClean="0">
                        <a:latin typeface="Cambria Math" panose="02040503050406030204" pitchFamily="18" charset="0"/>
                        <a:ea typeface="仿宋" panose="02010609060101010101" pitchFamily="49" charset="-122"/>
                      </a:rPr>
                      <m:t>𝜎</m:t>
                    </m:r>
                  </m:oMath>
                </a14:m>
                <a:r>
                  <a:rPr lang="zh-CN" altLang="en-US" sz="1800" b="0" dirty="0">
                    <a:ea typeface="仿宋" panose="02010609060101010101" pitchFamily="49" charset="-122"/>
                  </a:rPr>
                  <a:t>为平滑系数</a:t>
                </a:r>
                <a:endParaRPr lang="en-US" altLang="zh-CN" sz="1800" b="0" dirty="0">
                  <a:ea typeface="仿宋" panose="02010609060101010101" pitchFamily="49" charset="-122"/>
                </a:endParaRPr>
              </a:p>
              <a:p>
                <a:r>
                  <a:rPr lang="zh-CN" altLang="en-US" dirty="0">
                    <a:ea typeface="仿宋" panose="02010609060101010101" pitchFamily="49" charset="-122"/>
                  </a:rPr>
                  <a:t>公式表示，推理阶段的异常图仅由一个中间层生成</a:t>
                </a:r>
                <a:endParaRPr lang="en-US" altLang="zh-CN" sz="1800" b="0" dirty="0">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AA8356AF-06AE-5181-ACA1-F1AD22AA39B0}"/>
                  </a:ext>
                </a:extLst>
              </p:cNvPr>
              <p:cNvSpPr txBox="1">
                <a:spLocks noRot="1" noChangeAspect="1" noMove="1" noResize="1" noEditPoints="1" noAdjustHandles="1" noChangeArrowheads="1" noChangeShapeType="1" noTextEdit="1"/>
              </p:cNvSpPr>
              <p:nvPr/>
            </p:nvSpPr>
            <p:spPr>
              <a:xfrm>
                <a:off x="101600" y="3993328"/>
                <a:ext cx="11417300" cy="923330"/>
              </a:xfrm>
              <a:prstGeom prst="rect">
                <a:avLst/>
              </a:prstGeom>
              <a:blipFill>
                <a:blip r:embed="rId3"/>
                <a:stretch>
                  <a:fillRect l="-481" t="-3289" b="-72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49952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BC91B5-F1CF-B1BD-0083-E79F2CA0132F}"/>
              </a:ext>
            </a:extLst>
          </p:cNvPr>
          <p:cNvSpPr>
            <a:spLocks noGrp="1"/>
          </p:cNvSpPr>
          <p:nvPr>
            <p:ph type="title"/>
          </p:nvPr>
        </p:nvSpPr>
        <p:spPr>
          <a:xfrm>
            <a:off x="265112" y="715575"/>
            <a:ext cx="3932237" cy="637489"/>
          </a:xfrm>
        </p:spPr>
        <p:txBody>
          <a:bodyPr/>
          <a:lstStyle/>
          <a:p>
            <a:r>
              <a:rPr lang="zh-CN" altLang="en-US" b="1" dirty="0">
                <a:latin typeface="仿宋" panose="02010609060101010101" pitchFamily="49" charset="-122"/>
                <a:ea typeface="仿宋" panose="02010609060101010101" pitchFamily="49" charset="-122"/>
              </a:rPr>
              <a:t>核心思想</a:t>
            </a:r>
          </a:p>
        </p:txBody>
      </p:sp>
      <p:sp>
        <p:nvSpPr>
          <p:cNvPr id="4" name="文本占位符 3">
            <a:extLst>
              <a:ext uri="{FF2B5EF4-FFF2-40B4-BE49-F238E27FC236}">
                <a16:creationId xmlns:a16="http://schemas.microsoft.com/office/drawing/2014/main" id="{6B6D1A53-251E-CF81-D495-304DF9826FA7}"/>
              </a:ext>
            </a:extLst>
          </p:cNvPr>
          <p:cNvSpPr>
            <a:spLocks noGrp="1"/>
          </p:cNvSpPr>
          <p:nvPr>
            <p:ph type="body" sz="half" idx="2"/>
          </p:nvPr>
        </p:nvSpPr>
        <p:spPr>
          <a:xfrm>
            <a:off x="265111" y="2526957"/>
            <a:ext cx="3932237" cy="2316892"/>
          </a:xfrm>
        </p:spPr>
        <p:txBody>
          <a:bodyPr>
            <a:normAutofit/>
          </a:bodyPr>
          <a:lstStyle/>
          <a:p>
            <a:r>
              <a:rPr lang="zh-CN" altLang="en-US" sz="2800" dirty="0">
                <a:latin typeface="仿宋" panose="02010609060101010101" pitchFamily="49" charset="-122"/>
                <a:ea typeface="仿宋" panose="02010609060101010101" pitchFamily="49" charset="-122"/>
              </a:rPr>
              <a:t>将图像划分为多个</a:t>
            </a:r>
            <a:r>
              <a:rPr lang="en-US" altLang="zh-CN" sz="2800" dirty="0">
                <a:latin typeface="仿宋" panose="02010609060101010101" pitchFamily="49" charset="-122"/>
                <a:ea typeface="仿宋" panose="02010609060101010101" pitchFamily="49" charset="-122"/>
              </a:rPr>
              <a:t>Patch</a:t>
            </a:r>
          </a:p>
          <a:p>
            <a:r>
              <a:rPr lang="zh-CN" altLang="en-US" sz="2800" dirty="0">
                <a:latin typeface="仿宋" panose="02010609060101010101" pitchFamily="49" charset="-122"/>
                <a:ea typeface="仿宋" panose="02010609060101010101" pitchFamily="49" charset="-122"/>
              </a:rPr>
              <a:t>在包含了方位信息和位置编码的图像</a:t>
            </a:r>
            <a:r>
              <a:rPr lang="en-US" altLang="zh-CN" sz="2800" dirty="0">
                <a:latin typeface="仿宋" panose="02010609060101010101" pitchFamily="49" charset="-122"/>
                <a:ea typeface="仿宋" panose="02010609060101010101" pitchFamily="49" charset="-122"/>
              </a:rPr>
              <a:t>patch</a:t>
            </a:r>
            <a:r>
              <a:rPr lang="zh-CN" altLang="en-US" sz="2800" dirty="0">
                <a:latin typeface="仿宋" panose="02010609060101010101" pitchFamily="49" charset="-122"/>
                <a:ea typeface="仿宋" panose="02010609060101010101" pitchFamily="49" charset="-122"/>
              </a:rPr>
              <a:t>层内对异常检测进行文本提示。</a:t>
            </a:r>
          </a:p>
        </p:txBody>
      </p:sp>
      <p:pic>
        <p:nvPicPr>
          <p:cNvPr id="50" name="图片 49">
            <a:extLst>
              <a:ext uri="{FF2B5EF4-FFF2-40B4-BE49-F238E27FC236}">
                <a16:creationId xmlns:a16="http://schemas.microsoft.com/office/drawing/2014/main" id="{CFA5AF74-E547-18CC-C1B1-9088FBC50C1C}"/>
              </a:ext>
            </a:extLst>
          </p:cNvPr>
          <p:cNvPicPr>
            <a:picLocks noChangeAspect="1"/>
          </p:cNvPicPr>
          <p:nvPr/>
        </p:nvPicPr>
        <p:blipFill>
          <a:blip r:embed="rId2"/>
          <a:stretch>
            <a:fillRect/>
          </a:stretch>
        </p:blipFill>
        <p:spPr>
          <a:xfrm>
            <a:off x="4616922" y="1034319"/>
            <a:ext cx="7131330" cy="4623744"/>
          </a:xfrm>
          <a:prstGeom prst="rect">
            <a:avLst/>
          </a:prstGeom>
        </p:spPr>
      </p:pic>
    </p:spTree>
    <p:extLst>
      <p:ext uri="{BB962C8B-B14F-4D97-AF65-F5344CB8AC3E}">
        <p14:creationId xmlns:p14="http://schemas.microsoft.com/office/powerpoint/2010/main" val="26726809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C85065-92B4-AE60-63D3-DD2FA198F93F}"/>
              </a:ext>
            </a:extLst>
          </p:cNvPr>
          <p:cNvSpPr>
            <a:spLocks noGrp="1"/>
          </p:cNvSpPr>
          <p:nvPr>
            <p:ph type="title"/>
          </p:nvPr>
        </p:nvSpPr>
        <p:spPr/>
        <p:txBody>
          <a:bodyPr/>
          <a:lstStyle/>
          <a:p>
            <a:r>
              <a:rPr lang="zh-CN" altLang="en-US" dirty="0"/>
              <a:t>测试条件</a:t>
            </a:r>
          </a:p>
        </p:txBody>
      </p:sp>
      <p:sp>
        <p:nvSpPr>
          <p:cNvPr id="3" name="内容占位符 2">
            <a:extLst>
              <a:ext uri="{FF2B5EF4-FFF2-40B4-BE49-F238E27FC236}">
                <a16:creationId xmlns:a16="http://schemas.microsoft.com/office/drawing/2014/main" id="{1BECAEC4-A157-A617-2B3F-5BD837E6D339}"/>
              </a:ext>
            </a:extLst>
          </p:cNvPr>
          <p:cNvSpPr>
            <a:spLocks noGrp="1"/>
          </p:cNvSpPr>
          <p:nvPr>
            <p:ph idx="1"/>
          </p:nvPr>
        </p:nvSpPr>
        <p:spPr/>
        <p:txBody>
          <a:bodyPr/>
          <a:lstStyle/>
          <a:p>
            <a:r>
              <a:rPr lang="zh-CN" altLang="en-US" dirty="0"/>
              <a:t>半精度</a:t>
            </a:r>
            <a:endParaRPr lang="en-US" altLang="zh-CN" dirty="0"/>
          </a:p>
          <a:p>
            <a:r>
              <a:rPr lang="en-US" altLang="zh-CN" dirty="0" err="1"/>
              <a:t>text_encode</a:t>
            </a:r>
            <a:r>
              <a:rPr lang="en-US" altLang="zh-CN" dirty="0"/>
              <a:t> </a:t>
            </a:r>
            <a:r>
              <a:rPr lang="zh-CN" altLang="en-US" dirty="0"/>
              <a:t>前</a:t>
            </a:r>
            <a:r>
              <a:rPr lang="en-US" altLang="zh-CN" dirty="0"/>
              <a:t>9</a:t>
            </a:r>
            <a:r>
              <a:rPr lang="zh-CN" altLang="en-US" dirty="0"/>
              <a:t>层</a:t>
            </a:r>
            <a:endParaRPr lang="en-US" altLang="zh-CN" dirty="0"/>
          </a:p>
          <a:p>
            <a:r>
              <a:rPr lang="en-US" altLang="zh-CN" dirty="0"/>
              <a:t>prompt </a:t>
            </a:r>
            <a:r>
              <a:rPr lang="zh-CN" altLang="en-US" dirty="0"/>
              <a:t>长度 </a:t>
            </a:r>
            <a:r>
              <a:rPr lang="en-US" altLang="zh-CN" dirty="0"/>
              <a:t>12</a:t>
            </a:r>
          </a:p>
          <a:p>
            <a:r>
              <a:rPr lang="en-US" altLang="zh-CN" dirty="0"/>
              <a:t>DPAM 4</a:t>
            </a:r>
            <a:r>
              <a:rPr lang="zh-CN" altLang="en-US" dirty="0"/>
              <a:t>层</a:t>
            </a:r>
            <a:r>
              <a:rPr lang="en-US" altLang="zh-CN" dirty="0"/>
              <a:t> – </a:t>
            </a:r>
            <a:r>
              <a:rPr lang="zh-CN" altLang="en-US" dirty="0"/>
              <a:t>仅通过第</a:t>
            </a:r>
            <a:r>
              <a:rPr lang="en-US" altLang="zh-CN" dirty="0"/>
              <a:t>24</a:t>
            </a:r>
            <a:r>
              <a:rPr lang="zh-CN" altLang="en-US" dirty="0"/>
              <a:t>层计算误差</a:t>
            </a:r>
          </a:p>
        </p:txBody>
      </p:sp>
    </p:spTree>
    <p:extLst>
      <p:ext uri="{BB962C8B-B14F-4D97-AF65-F5344CB8AC3E}">
        <p14:creationId xmlns:p14="http://schemas.microsoft.com/office/powerpoint/2010/main" val="34545516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6BFF-B2A0-C39C-1DF3-1B00B1604B73}"/>
              </a:ext>
            </a:extLst>
          </p:cNvPr>
          <p:cNvSpPr>
            <a:spLocks noGrp="1"/>
          </p:cNvSpPr>
          <p:nvPr>
            <p:ph type="title"/>
          </p:nvPr>
        </p:nvSpPr>
        <p:spPr>
          <a:xfrm>
            <a:off x="24242" y="370703"/>
            <a:ext cx="3932237" cy="1600200"/>
          </a:xfrm>
        </p:spPr>
        <p:txBody>
          <a:bodyPr/>
          <a:lstStyle/>
          <a:p>
            <a:r>
              <a:rPr lang="zh-CN" altLang="en-US" dirty="0"/>
              <a:t>测试数据</a:t>
            </a:r>
            <a:r>
              <a:rPr lang="en-US" altLang="zh-CN" dirty="0"/>
              <a:t>-</a:t>
            </a:r>
            <a:r>
              <a:rPr lang="zh-CN" altLang="en-US" dirty="0"/>
              <a:t>源码</a:t>
            </a:r>
          </a:p>
        </p:txBody>
      </p:sp>
      <p:sp>
        <p:nvSpPr>
          <p:cNvPr id="3" name="内容占位符 2">
            <a:extLst>
              <a:ext uri="{FF2B5EF4-FFF2-40B4-BE49-F238E27FC236}">
                <a16:creationId xmlns:a16="http://schemas.microsoft.com/office/drawing/2014/main" id="{FE71C334-9CAD-7BEC-1F81-8D1358A672B2}"/>
              </a:ext>
            </a:extLst>
          </p:cNvPr>
          <p:cNvSpPr>
            <a:spLocks noGrp="1"/>
          </p:cNvSpPr>
          <p:nvPr>
            <p:ph idx="1"/>
          </p:nvPr>
        </p:nvSpPr>
        <p:spPr>
          <a:xfrm>
            <a:off x="3719384" y="0"/>
            <a:ext cx="8472616" cy="6857999"/>
          </a:xfrm>
        </p:spPr>
        <p:txBody>
          <a:bodyPr>
            <a:normAutofit fontScale="47500" lnSpcReduction="20000"/>
          </a:bodyPr>
          <a:lstStyle/>
          <a:p>
            <a:r>
              <a:rPr lang="en-US" altLang="zh-CN" dirty="0"/>
              <a:t>25-09-18 17:16:52.394 - INFO: </a:t>
            </a:r>
          </a:p>
          <a:p>
            <a:r>
              <a:rPr lang="en-US" altLang="zh-CN" dirty="0"/>
              <a:t>| objects    |   </a:t>
            </a:r>
            <a:r>
              <a:rPr lang="en-US" altLang="zh-CN" dirty="0" err="1"/>
              <a:t>pixel_auroc</a:t>
            </a:r>
            <a:r>
              <a:rPr lang="en-US" altLang="zh-CN" dirty="0"/>
              <a:t> |   </a:t>
            </a:r>
            <a:r>
              <a:rPr lang="en-US" altLang="zh-CN" dirty="0" err="1"/>
              <a:t>pixel_aupro</a:t>
            </a:r>
            <a:r>
              <a:rPr lang="en-US" altLang="zh-CN" dirty="0"/>
              <a:t> |   </a:t>
            </a:r>
            <a:r>
              <a:rPr lang="en-US" altLang="zh-CN" dirty="0" err="1"/>
              <a:t>image_auroc</a:t>
            </a:r>
            <a:r>
              <a:rPr lang="en-US" altLang="zh-CN" dirty="0"/>
              <a:t> |   </a:t>
            </a:r>
            <a:r>
              <a:rPr lang="en-US" altLang="zh-CN" dirty="0" err="1"/>
              <a:t>image_ap</a:t>
            </a:r>
            <a:r>
              <a:rPr lang="en-US" altLang="zh-CN" dirty="0"/>
              <a:t> |</a:t>
            </a:r>
          </a:p>
          <a:p>
            <a:r>
              <a:rPr lang="en-US" altLang="zh-CN" dirty="0"/>
              <a:t>|:-----------|--------------:|--------------:|--------------:|-----------:|</a:t>
            </a:r>
          </a:p>
          <a:p>
            <a:r>
              <a:rPr lang="en-US" altLang="zh-CN" dirty="0"/>
              <a:t>| candle     |          98.8 |          95.9 |          80.8 |       82.4 |</a:t>
            </a:r>
          </a:p>
          <a:p>
            <a:r>
              <a:rPr lang="en-US" altLang="zh-CN" dirty="0"/>
              <a:t>| capsules   |          95.2 |          80.7 |          86.6 |       91.7 |</a:t>
            </a:r>
          </a:p>
          <a:p>
            <a:r>
              <a:rPr lang="en-US" altLang="zh-CN" dirty="0"/>
              <a:t>| cashew     |          93.7 |          89.5 |          69.2 |       86.2 |</a:t>
            </a:r>
          </a:p>
          <a:p>
            <a:r>
              <a:rPr lang="en-US" altLang="zh-CN" dirty="0"/>
              <a:t>| </a:t>
            </a:r>
            <a:r>
              <a:rPr lang="en-US" altLang="zh-CN" dirty="0" err="1"/>
              <a:t>chewinggum</a:t>
            </a:r>
            <a:r>
              <a:rPr lang="en-US" altLang="zh-CN" dirty="0"/>
              <a:t> |          99.2 |          89   |          97.3 |       98.9 |</a:t>
            </a:r>
          </a:p>
          <a:p>
            <a:r>
              <a:rPr lang="en-US" altLang="zh-CN" dirty="0"/>
              <a:t>| </a:t>
            </a:r>
            <a:r>
              <a:rPr lang="en-US" altLang="zh-CN" dirty="0" err="1"/>
              <a:t>fryum</a:t>
            </a:r>
            <a:r>
              <a:rPr lang="en-US" altLang="zh-CN" dirty="0"/>
              <a:t>      |          94.2 |          86.3 |          92.7 |       96.7 |</a:t>
            </a:r>
          </a:p>
          <a:p>
            <a:r>
              <a:rPr lang="en-US" altLang="zh-CN" dirty="0"/>
              <a:t>| macaroni1  |          98.3 |          91.2 |          86.7 |       85.6 |</a:t>
            </a:r>
          </a:p>
          <a:p>
            <a:r>
              <a:rPr lang="en-US" altLang="zh-CN" dirty="0"/>
              <a:t>| macaroni2  |          97.6 |          83.6 |          71.8 |       70.1 |</a:t>
            </a:r>
          </a:p>
          <a:p>
            <a:r>
              <a:rPr lang="en-US" altLang="zh-CN" dirty="0"/>
              <a:t>| pcb1       |          93.7 |          80.7 |          81   |       80.6 |</a:t>
            </a:r>
          </a:p>
          <a:p>
            <a:r>
              <a:rPr lang="en-US" altLang="zh-CN" dirty="0"/>
              <a:t>| pcb2       |          92.3 |          78.4 |          62.9 |       65.3 |</a:t>
            </a:r>
          </a:p>
          <a:p>
            <a:r>
              <a:rPr lang="en-US" altLang="zh-CN" dirty="0"/>
              <a:t>| pcb3       |          88.2 |          76   |          61.6 |       69.3 |</a:t>
            </a:r>
          </a:p>
          <a:p>
            <a:r>
              <a:rPr lang="en-US" altLang="zh-CN" dirty="0"/>
              <a:t>| pcb4       |          95.7 |          89.4 |          93.2 |       93.6 |</a:t>
            </a:r>
          </a:p>
          <a:p>
            <a:r>
              <a:rPr lang="en-US" altLang="zh-CN" dirty="0"/>
              <a:t>| </a:t>
            </a:r>
            <a:r>
              <a:rPr lang="en-US" altLang="zh-CN" dirty="0" err="1"/>
              <a:t>pipe_fryum</a:t>
            </a:r>
            <a:r>
              <a:rPr lang="en-US" altLang="zh-CN" dirty="0"/>
              <a:t> |          98.2 |          95.8 |          92.9 |       96.5 |</a:t>
            </a:r>
          </a:p>
          <a:p>
            <a:r>
              <a:rPr lang="en-US" altLang="zh-CN" dirty="0"/>
              <a:t>| mean       |          95.4 |          86.4 |          81.4 |       84.7 |</a:t>
            </a:r>
            <a:endParaRPr lang="zh-CN" altLang="en-US" dirty="0"/>
          </a:p>
        </p:txBody>
      </p:sp>
      <p:sp>
        <p:nvSpPr>
          <p:cNvPr id="4" name="文本占位符 3">
            <a:extLst>
              <a:ext uri="{FF2B5EF4-FFF2-40B4-BE49-F238E27FC236}">
                <a16:creationId xmlns:a16="http://schemas.microsoft.com/office/drawing/2014/main" id="{F5080508-0DC6-B449-3025-5BD7EFBFB7FA}"/>
              </a:ext>
            </a:extLst>
          </p:cNvPr>
          <p:cNvSpPr>
            <a:spLocks noGrp="1"/>
          </p:cNvSpPr>
          <p:nvPr>
            <p:ph type="body" sz="half" idx="2"/>
          </p:nvPr>
        </p:nvSpPr>
        <p:spPr>
          <a:xfrm>
            <a:off x="24242" y="2069757"/>
            <a:ext cx="3932237" cy="3811588"/>
          </a:xfrm>
        </p:spPr>
        <p:txBody>
          <a:bodyPr/>
          <a:lstStyle/>
          <a:p>
            <a:r>
              <a:rPr lang="zh-CN" altLang="en-US" dirty="0"/>
              <a:t>文件存储在：</a:t>
            </a:r>
            <a:endParaRPr lang="en-US" altLang="zh-CN" dirty="0"/>
          </a:p>
          <a:p>
            <a:r>
              <a:rPr lang="en-US" altLang="zh-CN" dirty="0"/>
              <a:t>9_12_4_train_mvtec_rawcode_f24/test_f24</a:t>
            </a:r>
          </a:p>
        </p:txBody>
      </p:sp>
    </p:spTree>
    <p:extLst>
      <p:ext uri="{BB962C8B-B14F-4D97-AF65-F5344CB8AC3E}">
        <p14:creationId xmlns:p14="http://schemas.microsoft.com/office/powerpoint/2010/main" val="24692006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6BFF-B2A0-C39C-1DF3-1B00B1604B73}"/>
              </a:ext>
            </a:extLst>
          </p:cNvPr>
          <p:cNvSpPr>
            <a:spLocks noGrp="1"/>
          </p:cNvSpPr>
          <p:nvPr>
            <p:ph type="title"/>
          </p:nvPr>
        </p:nvSpPr>
        <p:spPr>
          <a:xfrm>
            <a:off x="24242" y="370703"/>
            <a:ext cx="3932237" cy="1600200"/>
          </a:xfrm>
        </p:spPr>
        <p:txBody>
          <a:bodyPr/>
          <a:lstStyle/>
          <a:p>
            <a:r>
              <a:rPr lang="zh-CN" altLang="en-US" dirty="0"/>
              <a:t>测试数据</a:t>
            </a:r>
            <a:r>
              <a:rPr lang="en-US" altLang="zh-CN" dirty="0"/>
              <a:t>-</a:t>
            </a:r>
            <a:r>
              <a:rPr lang="zh-CN" altLang="en-US" dirty="0"/>
              <a:t>分离</a:t>
            </a:r>
            <a:r>
              <a:rPr lang="en-US" altLang="zh-CN" dirty="0"/>
              <a:t>patch prompt</a:t>
            </a:r>
            <a:endParaRPr lang="zh-CN" altLang="en-US" dirty="0"/>
          </a:p>
        </p:txBody>
      </p:sp>
      <p:sp>
        <p:nvSpPr>
          <p:cNvPr id="3" name="内容占位符 2">
            <a:extLst>
              <a:ext uri="{FF2B5EF4-FFF2-40B4-BE49-F238E27FC236}">
                <a16:creationId xmlns:a16="http://schemas.microsoft.com/office/drawing/2014/main" id="{FE71C334-9CAD-7BEC-1F81-8D1358A672B2}"/>
              </a:ext>
            </a:extLst>
          </p:cNvPr>
          <p:cNvSpPr>
            <a:spLocks noGrp="1"/>
          </p:cNvSpPr>
          <p:nvPr>
            <p:ph idx="1"/>
          </p:nvPr>
        </p:nvSpPr>
        <p:spPr>
          <a:xfrm>
            <a:off x="3719384" y="0"/>
            <a:ext cx="8472616" cy="6857999"/>
          </a:xfrm>
        </p:spPr>
        <p:txBody>
          <a:bodyPr>
            <a:normAutofit fontScale="47500" lnSpcReduction="20000"/>
          </a:bodyPr>
          <a:lstStyle/>
          <a:p>
            <a:r>
              <a:rPr lang="en-US" altLang="zh-CN" dirty="0"/>
              <a:t>25-09-18 17:16:50.008 - INFO: </a:t>
            </a:r>
          </a:p>
          <a:p>
            <a:r>
              <a:rPr lang="en-US" altLang="zh-CN" dirty="0"/>
              <a:t>| objects    |   </a:t>
            </a:r>
            <a:r>
              <a:rPr lang="en-US" altLang="zh-CN" dirty="0" err="1"/>
              <a:t>pixel_auroc</a:t>
            </a:r>
            <a:r>
              <a:rPr lang="en-US" altLang="zh-CN" dirty="0"/>
              <a:t> |   </a:t>
            </a:r>
            <a:r>
              <a:rPr lang="en-US" altLang="zh-CN" dirty="0" err="1"/>
              <a:t>pixel_aupro</a:t>
            </a:r>
            <a:r>
              <a:rPr lang="en-US" altLang="zh-CN" dirty="0"/>
              <a:t> |   </a:t>
            </a:r>
            <a:r>
              <a:rPr lang="en-US" altLang="zh-CN" dirty="0" err="1"/>
              <a:t>image_auroc</a:t>
            </a:r>
            <a:r>
              <a:rPr lang="en-US" altLang="zh-CN" dirty="0"/>
              <a:t> |   </a:t>
            </a:r>
            <a:r>
              <a:rPr lang="en-US" altLang="zh-CN" dirty="0" err="1"/>
              <a:t>image_ap</a:t>
            </a:r>
            <a:r>
              <a:rPr lang="en-US" altLang="zh-CN" dirty="0"/>
              <a:t> |</a:t>
            </a:r>
          </a:p>
          <a:p>
            <a:r>
              <a:rPr lang="en-US" altLang="zh-CN" dirty="0"/>
              <a:t>|:-----------|--------------:|--------------:|--------------:|-----------:|</a:t>
            </a:r>
          </a:p>
          <a:p>
            <a:r>
              <a:rPr lang="en-US" altLang="zh-CN" dirty="0"/>
              <a:t>| candle     |          98.7 |          94.7 |          73.3 |       72.5 |</a:t>
            </a:r>
          </a:p>
          <a:p>
            <a:r>
              <a:rPr lang="en-US" altLang="zh-CN" dirty="0"/>
              <a:t>| capsules   |          94.7 |          78.3 |          91.4 |       94.6 |</a:t>
            </a:r>
          </a:p>
          <a:p>
            <a:r>
              <a:rPr lang="en-US" altLang="zh-CN" dirty="0"/>
              <a:t>| cashew     |          92.1 |          87.9 |          89.3 |       95.4 |</a:t>
            </a:r>
          </a:p>
          <a:p>
            <a:r>
              <a:rPr lang="en-US" altLang="zh-CN" dirty="0"/>
              <a:t>| </a:t>
            </a:r>
            <a:r>
              <a:rPr lang="en-US" altLang="zh-CN" dirty="0" err="1"/>
              <a:t>chewinggum</a:t>
            </a:r>
            <a:r>
              <a:rPr lang="en-US" altLang="zh-CN" dirty="0"/>
              <a:t> |          99   |          86.5 |          97.4 |       98.9 |</a:t>
            </a:r>
          </a:p>
          <a:p>
            <a:r>
              <a:rPr lang="en-US" altLang="zh-CN" dirty="0"/>
              <a:t>| </a:t>
            </a:r>
            <a:r>
              <a:rPr lang="en-US" altLang="zh-CN" dirty="0" err="1"/>
              <a:t>fryum</a:t>
            </a:r>
            <a:r>
              <a:rPr lang="en-US" altLang="zh-CN" dirty="0"/>
              <a:t>      |          94.8 |          82.4 |          91.9 |       96.1 |</a:t>
            </a:r>
          </a:p>
          <a:p>
            <a:r>
              <a:rPr lang="en-US" altLang="zh-CN" dirty="0"/>
              <a:t>| macaroni1  |          98.5 |          90.7 |          84.4 |       84.2 |</a:t>
            </a:r>
          </a:p>
          <a:p>
            <a:r>
              <a:rPr lang="en-US" altLang="zh-CN" dirty="0"/>
              <a:t>| macaroni2  |          97.6 |          83.7 |          77.9 |       77.7 |</a:t>
            </a:r>
          </a:p>
          <a:p>
            <a:r>
              <a:rPr lang="en-US" altLang="zh-CN" dirty="0"/>
              <a:t>| pcb1       |          94.5 |          86.1 |          79.9 |       80   |</a:t>
            </a:r>
          </a:p>
          <a:p>
            <a:r>
              <a:rPr lang="en-US" altLang="zh-CN" dirty="0"/>
              <a:t>| pcb2       |          92.8 |          79.3 |          63.1 |       64.7 |</a:t>
            </a:r>
          </a:p>
          <a:p>
            <a:r>
              <a:rPr lang="en-US" altLang="zh-CN" dirty="0"/>
              <a:t>| pcb3       |          88.2 |          76.2 |          66.1 |       73   |</a:t>
            </a:r>
          </a:p>
          <a:p>
            <a:r>
              <a:rPr lang="en-US" altLang="zh-CN" dirty="0"/>
              <a:t>| pcb4       |          95.7 |          89.6 |          93.6 |       94.1 |</a:t>
            </a:r>
          </a:p>
          <a:p>
            <a:r>
              <a:rPr lang="en-US" altLang="zh-CN" dirty="0"/>
              <a:t>| </a:t>
            </a:r>
            <a:r>
              <a:rPr lang="en-US" altLang="zh-CN" dirty="0" err="1"/>
              <a:t>pipe_fryum</a:t>
            </a:r>
            <a:r>
              <a:rPr lang="en-US" altLang="zh-CN" dirty="0"/>
              <a:t> |          98.5 |          95.2 |          91.4 |       95.5 |</a:t>
            </a:r>
          </a:p>
          <a:p>
            <a:r>
              <a:rPr lang="en-US" altLang="zh-CN" dirty="0"/>
              <a:t>| mean       |          95.4 |          85.9 |          83.3 |       85.6 |</a:t>
            </a:r>
            <a:endParaRPr lang="zh-CN" altLang="en-US" dirty="0"/>
          </a:p>
        </p:txBody>
      </p:sp>
      <p:sp>
        <p:nvSpPr>
          <p:cNvPr id="4" name="文本占位符 3">
            <a:extLst>
              <a:ext uri="{FF2B5EF4-FFF2-40B4-BE49-F238E27FC236}">
                <a16:creationId xmlns:a16="http://schemas.microsoft.com/office/drawing/2014/main" id="{F5080508-0DC6-B449-3025-5BD7EFBFB7FA}"/>
              </a:ext>
            </a:extLst>
          </p:cNvPr>
          <p:cNvSpPr>
            <a:spLocks noGrp="1"/>
          </p:cNvSpPr>
          <p:nvPr>
            <p:ph type="body" sz="half" idx="2"/>
          </p:nvPr>
        </p:nvSpPr>
        <p:spPr>
          <a:xfrm>
            <a:off x="24242" y="2069757"/>
            <a:ext cx="3932237" cy="3811588"/>
          </a:xfrm>
        </p:spPr>
        <p:txBody>
          <a:bodyPr/>
          <a:lstStyle/>
          <a:p>
            <a:r>
              <a:rPr lang="zh-CN" altLang="en-US" dirty="0"/>
              <a:t>文件存储在：</a:t>
            </a:r>
            <a:endParaRPr lang="en-US" altLang="zh-CN" dirty="0"/>
          </a:p>
          <a:p>
            <a:r>
              <a:rPr lang="en-US" altLang="zh-CN" dirty="0"/>
              <a:t>9_12_4_train_mvtec_mgclip_f24/test_f24</a:t>
            </a:r>
            <a:endParaRPr lang="zh-CN" altLang="en-US" dirty="0"/>
          </a:p>
        </p:txBody>
      </p:sp>
    </p:spTree>
    <p:extLst>
      <p:ext uri="{BB962C8B-B14F-4D97-AF65-F5344CB8AC3E}">
        <p14:creationId xmlns:p14="http://schemas.microsoft.com/office/powerpoint/2010/main" val="346876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5F6BFF-B2A0-C39C-1DF3-1B00B1604B73}"/>
              </a:ext>
            </a:extLst>
          </p:cNvPr>
          <p:cNvSpPr>
            <a:spLocks noGrp="1"/>
          </p:cNvSpPr>
          <p:nvPr>
            <p:ph type="title"/>
          </p:nvPr>
        </p:nvSpPr>
        <p:spPr>
          <a:xfrm>
            <a:off x="24242" y="370703"/>
            <a:ext cx="3932237" cy="1600200"/>
          </a:xfrm>
        </p:spPr>
        <p:txBody>
          <a:bodyPr>
            <a:normAutofit fontScale="90000"/>
          </a:bodyPr>
          <a:lstStyle/>
          <a:p>
            <a:r>
              <a:rPr lang="zh-CN" altLang="en-US" dirty="0"/>
              <a:t>测试数据</a:t>
            </a:r>
            <a:r>
              <a:rPr lang="en-US" altLang="zh-CN" dirty="0"/>
              <a:t>-</a:t>
            </a:r>
            <a:r>
              <a:rPr lang="zh-CN" altLang="en-US" dirty="0"/>
              <a:t>分离</a:t>
            </a:r>
            <a:r>
              <a:rPr lang="en-US" altLang="zh-CN" dirty="0"/>
              <a:t>patch prompt-</a:t>
            </a:r>
            <a:r>
              <a:rPr lang="zh-CN" altLang="en-US" dirty="0"/>
              <a:t>同时使用</a:t>
            </a:r>
            <a:r>
              <a:rPr lang="en-US" altLang="zh-CN" dirty="0"/>
              <a:t>image loss</a:t>
            </a:r>
            <a:r>
              <a:rPr lang="zh-CN" altLang="en-US" dirty="0"/>
              <a:t>更新</a:t>
            </a:r>
            <a:r>
              <a:rPr lang="en-US" altLang="zh-CN" dirty="0"/>
              <a:t>patch</a:t>
            </a:r>
            <a:r>
              <a:rPr lang="zh-CN" altLang="en-US" dirty="0"/>
              <a:t>参数</a:t>
            </a:r>
          </a:p>
        </p:txBody>
      </p:sp>
      <p:sp>
        <p:nvSpPr>
          <p:cNvPr id="3" name="内容占位符 2">
            <a:extLst>
              <a:ext uri="{FF2B5EF4-FFF2-40B4-BE49-F238E27FC236}">
                <a16:creationId xmlns:a16="http://schemas.microsoft.com/office/drawing/2014/main" id="{FE71C334-9CAD-7BEC-1F81-8D1358A672B2}"/>
              </a:ext>
            </a:extLst>
          </p:cNvPr>
          <p:cNvSpPr>
            <a:spLocks noGrp="1"/>
          </p:cNvSpPr>
          <p:nvPr>
            <p:ph idx="1"/>
          </p:nvPr>
        </p:nvSpPr>
        <p:spPr>
          <a:xfrm>
            <a:off x="3719384" y="0"/>
            <a:ext cx="8472616" cy="6857999"/>
          </a:xfrm>
        </p:spPr>
        <p:txBody>
          <a:bodyPr>
            <a:normAutofit fontScale="47500" lnSpcReduction="20000"/>
          </a:bodyPr>
          <a:lstStyle/>
          <a:p>
            <a:r>
              <a:rPr lang="en-US" altLang="zh-CN" dirty="0"/>
              <a:t>25-09-19 16:53:24.530 - INFO: </a:t>
            </a:r>
          </a:p>
          <a:p>
            <a:r>
              <a:rPr lang="en-US" altLang="zh-CN" dirty="0"/>
              <a:t>| objects    |   </a:t>
            </a:r>
            <a:r>
              <a:rPr lang="en-US" altLang="zh-CN" dirty="0" err="1"/>
              <a:t>pixel_auroc</a:t>
            </a:r>
            <a:r>
              <a:rPr lang="en-US" altLang="zh-CN" dirty="0"/>
              <a:t> |   </a:t>
            </a:r>
            <a:r>
              <a:rPr lang="en-US" altLang="zh-CN" dirty="0" err="1"/>
              <a:t>pixel_aupro</a:t>
            </a:r>
            <a:r>
              <a:rPr lang="en-US" altLang="zh-CN" dirty="0"/>
              <a:t> |   </a:t>
            </a:r>
            <a:r>
              <a:rPr lang="en-US" altLang="zh-CN" dirty="0" err="1"/>
              <a:t>image_auroc</a:t>
            </a:r>
            <a:r>
              <a:rPr lang="en-US" altLang="zh-CN" dirty="0"/>
              <a:t> |   </a:t>
            </a:r>
            <a:r>
              <a:rPr lang="en-US" altLang="zh-CN" dirty="0" err="1"/>
              <a:t>image_ap</a:t>
            </a:r>
            <a:r>
              <a:rPr lang="en-US" altLang="zh-CN" dirty="0"/>
              <a:t> |</a:t>
            </a:r>
          </a:p>
          <a:p>
            <a:r>
              <a:rPr lang="en-US" altLang="zh-CN" dirty="0"/>
              <a:t>|:-----------|--------------:|--------------:|--------------:|-----------:|</a:t>
            </a:r>
          </a:p>
          <a:p>
            <a:r>
              <a:rPr lang="en-US" altLang="zh-CN" dirty="0"/>
              <a:t>| candle     |          98.8 |          94.8 |          73.3 |       72.5 |</a:t>
            </a:r>
          </a:p>
          <a:p>
            <a:r>
              <a:rPr lang="en-US" altLang="zh-CN" dirty="0"/>
              <a:t>| capsules   |          95   |          78.5 |          91.4 |       94.6 |</a:t>
            </a:r>
          </a:p>
          <a:p>
            <a:r>
              <a:rPr lang="en-US" altLang="zh-CN" dirty="0"/>
              <a:t>| cashew     |          92   |          86.4 |          89.3 |       95.4 |</a:t>
            </a:r>
          </a:p>
          <a:p>
            <a:r>
              <a:rPr lang="en-US" altLang="zh-CN" dirty="0"/>
              <a:t>| </a:t>
            </a:r>
            <a:r>
              <a:rPr lang="en-US" altLang="zh-CN" dirty="0" err="1"/>
              <a:t>chewinggum</a:t>
            </a:r>
            <a:r>
              <a:rPr lang="en-US" altLang="zh-CN" dirty="0"/>
              <a:t> |          99.1 |          92.2 |          97.4 |       98.9 |</a:t>
            </a:r>
          </a:p>
          <a:p>
            <a:r>
              <a:rPr lang="en-US" altLang="zh-CN" dirty="0"/>
              <a:t>| </a:t>
            </a:r>
            <a:r>
              <a:rPr lang="en-US" altLang="zh-CN" dirty="0" err="1"/>
              <a:t>fryum</a:t>
            </a:r>
            <a:r>
              <a:rPr lang="en-US" altLang="zh-CN" dirty="0"/>
              <a:t>      |          94   |          84.2 |          91.9 |       96.1 |</a:t>
            </a:r>
          </a:p>
          <a:p>
            <a:r>
              <a:rPr lang="en-US" altLang="zh-CN" dirty="0"/>
              <a:t>| macaroni1  |          98.2 |          90.4 |          84.4 |       84.2 |</a:t>
            </a:r>
          </a:p>
          <a:p>
            <a:r>
              <a:rPr lang="en-US" altLang="zh-CN" dirty="0"/>
              <a:t>| macaroni2  |          97.4 |          82.1 |          77.9 |       77.7 |</a:t>
            </a:r>
          </a:p>
          <a:p>
            <a:r>
              <a:rPr lang="en-US" altLang="zh-CN" dirty="0"/>
              <a:t>| pcb1       |          93.9 |          82.6 |          79.9 |       80   |</a:t>
            </a:r>
          </a:p>
          <a:p>
            <a:r>
              <a:rPr lang="en-US" altLang="zh-CN" dirty="0"/>
              <a:t>| pcb2       |          92.5 |          78.8 |          63.1 |       64.7 |</a:t>
            </a:r>
          </a:p>
          <a:p>
            <a:r>
              <a:rPr lang="en-US" altLang="zh-CN" dirty="0"/>
              <a:t>| pcb3       |          88.2 |          76.2 |          66.1 |       73   |</a:t>
            </a:r>
          </a:p>
          <a:p>
            <a:r>
              <a:rPr lang="en-US" altLang="zh-CN" dirty="0"/>
              <a:t>| pcb4       |          95.8 |          89.8 |          93.6 |       94.1 |</a:t>
            </a:r>
          </a:p>
          <a:p>
            <a:r>
              <a:rPr lang="en-US" altLang="zh-CN" dirty="0"/>
              <a:t>| </a:t>
            </a:r>
            <a:r>
              <a:rPr lang="en-US" altLang="zh-CN" dirty="0" err="1"/>
              <a:t>pipe_fryum</a:t>
            </a:r>
            <a:r>
              <a:rPr lang="en-US" altLang="zh-CN" dirty="0"/>
              <a:t> |          98.1 |          95.4 |          91.4 |       95.5 |</a:t>
            </a:r>
          </a:p>
          <a:p>
            <a:r>
              <a:rPr lang="en-US" altLang="zh-CN" dirty="0"/>
              <a:t>| mean       |          95.2 |          86   |          83.3 |       85.6 |</a:t>
            </a:r>
            <a:endParaRPr lang="zh-CN" altLang="en-US" dirty="0"/>
          </a:p>
        </p:txBody>
      </p:sp>
      <p:sp>
        <p:nvSpPr>
          <p:cNvPr id="4" name="文本占位符 3">
            <a:extLst>
              <a:ext uri="{FF2B5EF4-FFF2-40B4-BE49-F238E27FC236}">
                <a16:creationId xmlns:a16="http://schemas.microsoft.com/office/drawing/2014/main" id="{F5080508-0DC6-B449-3025-5BD7EFBFB7FA}"/>
              </a:ext>
            </a:extLst>
          </p:cNvPr>
          <p:cNvSpPr>
            <a:spLocks noGrp="1"/>
          </p:cNvSpPr>
          <p:nvPr>
            <p:ph type="body" sz="half" idx="2"/>
          </p:nvPr>
        </p:nvSpPr>
        <p:spPr>
          <a:xfrm>
            <a:off x="24242" y="2069757"/>
            <a:ext cx="3932237" cy="3811588"/>
          </a:xfrm>
        </p:spPr>
        <p:txBody>
          <a:bodyPr/>
          <a:lstStyle/>
          <a:p>
            <a:r>
              <a:rPr lang="zh-CN" altLang="en-US" dirty="0"/>
              <a:t>文件存储在：</a:t>
            </a:r>
            <a:endParaRPr lang="en-US" altLang="zh-CN" dirty="0"/>
          </a:p>
          <a:p>
            <a:r>
              <a:rPr lang="en-US" altLang="zh-CN" dirty="0"/>
              <a:t>9_12_4_train_mvtec_mgclip_Lp_add_Li/test_f24/log.txt</a:t>
            </a:r>
          </a:p>
          <a:p>
            <a:endParaRPr lang="en-US" altLang="zh-CN" dirty="0"/>
          </a:p>
          <a:p>
            <a:r>
              <a:rPr lang="en-US" altLang="zh-CN" dirty="0">
                <a:solidFill>
                  <a:srgbClr val="FF0000"/>
                </a:solidFill>
              </a:rPr>
              <a:t>× </a:t>
            </a:r>
            <a:r>
              <a:rPr lang="zh-CN" altLang="en-US" dirty="0">
                <a:solidFill>
                  <a:srgbClr val="FF0000"/>
                </a:solidFill>
              </a:rPr>
              <a:t>从结果看，并没有很大提升</a:t>
            </a:r>
          </a:p>
        </p:txBody>
      </p:sp>
    </p:spTree>
    <p:extLst>
      <p:ext uri="{BB962C8B-B14F-4D97-AF65-F5344CB8AC3E}">
        <p14:creationId xmlns:p14="http://schemas.microsoft.com/office/powerpoint/2010/main" val="11419999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9386C-8EE3-E492-40BB-F173994A1E74}"/>
              </a:ext>
            </a:extLst>
          </p:cNvPr>
          <p:cNvSpPr>
            <a:spLocks noGrp="1"/>
          </p:cNvSpPr>
          <p:nvPr>
            <p:ph type="title"/>
          </p:nvPr>
        </p:nvSpPr>
        <p:spPr/>
        <p:txBody>
          <a:bodyPr/>
          <a:lstStyle/>
          <a:p>
            <a:r>
              <a:rPr lang="en-US" altLang="zh-CN" dirty="0"/>
              <a:t>====================================</a:t>
            </a:r>
            <a:endParaRPr lang="zh-CN" altLang="en-US" dirty="0"/>
          </a:p>
        </p:txBody>
      </p:sp>
      <p:sp>
        <p:nvSpPr>
          <p:cNvPr id="3" name="内容占位符 2">
            <a:extLst>
              <a:ext uri="{FF2B5EF4-FFF2-40B4-BE49-F238E27FC236}">
                <a16:creationId xmlns:a16="http://schemas.microsoft.com/office/drawing/2014/main" id="{ECD761F8-6283-3F14-8918-72067457F2A5}"/>
              </a:ext>
            </a:extLst>
          </p:cNvPr>
          <p:cNvSpPr>
            <a:spLocks noGrp="1"/>
          </p:cNvSpPr>
          <p:nvPr>
            <p:ph idx="1"/>
          </p:nvPr>
        </p:nvSpPr>
        <p:spPr/>
        <p:txBody>
          <a:bodyPr/>
          <a:lstStyle/>
          <a:p>
            <a:pPr marL="0" indent="0">
              <a:buNone/>
            </a:pPr>
            <a:r>
              <a:rPr lang="en-US" altLang="zh-CN" dirty="0"/>
              <a:t>======================================================</a:t>
            </a:r>
            <a:endParaRPr lang="zh-CN" altLang="en-US" dirty="0"/>
          </a:p>
        </p:txBody>
      </p:sp>
    </p:spTree>
    <p:extLst>
      <p:ext uri="{BB962C8B-B14F-4D97-AF65-F5344CB8AC3E}">
        <p14:creationId xmlns:p14="http://schemas.microsoft.com/office/powerpoint/2010/main" val="12303373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48C9561-2CCD-88FA-C0A0-B1A732DD4DA2}"/>
              </a:ext>
            </a:extLst>
          </p:cNvPr>
          <p:cNvPicPr>
            <a:picLocks noChangeAspect="1"/>
          </p:cNvPicPr>
          <p:nvPr/>
        </p:nvPicPr>
        <p:blipFill>
          <a:blip r:embed="rId2"/>
          <a:stretch>
            <a:fillRect/>
          </a:stretch>
        </p:blipFill>
        <p:spPr>
          <a:xfrm>
            <a:off x="106362" y="330200"/>
            <a:ext cx="4396482" cy="1854200"/>
          </a:xfrm>
          <a:prstGeom prst="rect">
            <a:avLst/>
          </a:prstGeom>
        </p:spPr>
      </p:pic>
      <p:pic>
        <p:nvPicPr>
          <p:cNvPr id="7" name="图片 6">
            <a:extLst>
              <a:ext uri="{FF2B5EF4-FFF2-40B4-BE49-F238E27FC236}">
                <a16:creationId xmlns:a16="http://schemas.microsoft.com/office/drawing/2014/main" id="{EBD200F4-9810-52EE-C155-43AFF10FFF5E}"/>
              </a:ext>
            </a:extLst>
          </p:cNvPr>
          <p:cNvPicPr>
            <a:picLocks noChangeAspect="1"/>
          </p:cNvPicPr>
          <p:nvPr/>
        </p:nvPicPr>
        <p:blipFill>
          <a:blip r:embed="rId3"/>
          <a:stretch>
            <a:fillRect/>
          </a:stretch>
        </p:blipFill>
        <p:spPr>
          <a:xfrm>
            <a:off x="4874164" y="330200"/>
            <a:ext cx="2497494" cy="1854200"/>
          </a:xfrm>
          <a:prstGeom prst="rect">
            <a:avLst/>
          </a:prstGeom>
        </p:spPr>
      </p:pic>
      <p:cxnSp>
        <p:nvCxnSpPr>
          <p:cNvPr id="9" name="直接箭头连接符 8">
            <a:extLst>
              <a:ext uri="{FF2B5EF4-FFF2-40B4-BE49-F238E27FC236}">
                <a16:creationId xmlns:a16="http://schemas.microsoft.com/office/drawing/2014/main" id="{8287A2BF-99AA-66CB-D88A-E68FFA394A86}"/>
              </a:ext>
            </a:extLst>
          </p:cNvPr>
          <p:cNvCxnSpPr>
            <a:stCxn id="5" idx="3"/>
            <a:endCxn id="7" idx="1"/>
          </p:cNvCxnSpPr>
          <p:nvPr/>
        </p:nvCxnSpPr>
        <p:spPr>
          <a:xfrm>
            <a:off x="4502844" y="1257300"/>
            <a:ext cx="3713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21" name="组合 20">
            <a:extLst>
              <a:ext uri="{FF2B5EF4-FFF2-40B4-BE49-F238E27FC236}">
                <a16:creationId xmlns:a16="http://schemas.microsoft.com/office/drawing/2014/main" id="{6DB0E9CD-EE1D-3135-EEB7-53C558DF2881}"/>
              </a:ext>
            </a:extLst>
          </p:cNvPr>
          <p:cNvGrpSpPr/>
          <p:nvPr/>
        </p:nvGrpSpPr>
        <p:grpSpPr>
          <a:xfrm>
            <a:off x="7689850" y="60325"/>
            <a:ext cx="462276" cy="2400300"/>
            <a:chOff x="7842250" y="60325"/>
            <a:chExt cx="462276" cy="2400300"/>
          </a:xfrm>
        </p:grpSpPr>
        <p:sp>
          <p:nvSpPr>
            <p:cNvPr id="10" name="矩形: 圆角 9">
              <a:extLst>
                <a:ext uri="{FF2B5EF4-FFF2-40B4-BE49-F238E27FC236}">
                  <a16:creationId xmlns:a16="http://schemas.microsoft.com/office/drawing/2014/main" id="{29E0DDBA-993F-0C2D-9126-5E5F265255F5}"/>
                </a:ext>
              </a:extLst>
            </p:cNvPr>
            <p:cNvSpPr/>
            <p:nvPr/>
          </p:nvSpPr>
          <p:spPr>
            <a:xfrm>
              <a:off x="7842250" y="60325"/>
              <a:ext cx="462276" cy="240030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1" name="立方体 10">
              <a:extLst>
                <a:ext uri="{FF2B5EF4-FFF2-40B4-BE49-F238E27FC236}">
                  <a16:creationId xmlns:a16="http://schemas.microsoft.com/office/drawing/2014/main" id="{0582C56F-106C-916B-B76F-A4C17AE324E0}"/>
                </a:ext>
              </a:extLst>
            </p:cNvPr>
            <p:cNvSpPr/>
            <p:nvPr/>
          </p:nvSpPr>
          <p:spPr>
            <a:xfrm>
              <a:off x="7939828" y="16192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2" name="立方体 11">
              <a:extLst>
                <a:ext uri="{FF2B5EF4-FFF2-40B4-BE49-F238E27FC236}">
                  <a16:creationId xmlns:a16="http://schemas.microsoft.com/office/drawing/2014/main" id="{88EA3C93-1238-2ADA-E543-5669E0D620C5}"/>
                </a:ext>
              </a:extLst>
            </p:cNvPr>
            <p:cNvSpPr/>
            <p:nvPr/>
          </p:nvSpPr>
          <p:spPr>
            <a:xfrm>
              <a:off x="7939828" y="504825"/>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3" name="立方体 12">
              <a:extLst>
                <a:ext uri="{FF2B5EF4-FFF2-40B4-BE49-F238E27FC236}">
                  <a16:creationId xmlns:a16="http://schemas.microsoft.com/office/drawing/2014/main" id="{52519D6B-7800-3A73-1ABE-C1CB20835FD0}"/>
                </a:ext>
              </a:extLst>
            </p:cNvPr>
            <p:cNvSpPr/>
            <p:nvPr/>
          </p:nvSpPr>
          <p:spPr>
            <a:xfrm>
              <a:off x="7958878" y="84772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4" name="立方体 13">
              <a:extLst>
                <a:ext uri="{FF2B5EF4-FFF2-40B4-BE49-F238E27FC236}">
                  <a16:creationId xmlns:a16="http://schemas.microsoft.com/office/drawing/2014/main" id="{0083EF63-7A43-8655-2D21-F5C1BF747EAC}"/>
                </a:ext>
              </a:extLst>
            </p:cNvPr>
            <p:cNvSpPr/>
            <p:nvPr/>
          </p:nvSpPr>
          <p:spPr>
            <a:xfrm>
              <a:off x="7958878" y="1209675"/>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5" name="立方体 14">
              <a:extLst>
                <a:ext uri="{FF2B5EF4-FFF2-40B4-BE49-F238E27FC236}">
                  <a16:creationId xmlns:a16="http://schemas.microsoft.com/office/drawing/2014/main" id="{8708CE17-2AE0-57DF-34B8-90DA62E9E719}"/>
                </a:ext>
              </a:extLst>
            </p:cNvPr>
            <p:cNvSpPr/>
            <p:nvPr/>
          </p:nvSpPr>
          <p:spPr>
            <a:xfrm>
              <a:off x="7958878" y="1755775"/>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 name="立方体 15">
              <a:extLst>
                <a:ext uri="{FF2B5EF4-FFF2-40B4-BE49-F238E27FC236}">
                  <a16:creationId xmlns:a16="http://schemas.microsoft.com/office/drawing/2014/main" id="{2BEF5BCF-D6E2-C581-3219-0634DA4FB450}"/>
                </a:ext>
              </a:extLst>
            </p:cNvPr>
            <p:cNvSpPr/>
            <p:nvPr/>
          </p:nvSpPr>
          <p:spPr>
            <a:xfrm>
              <a:off x="7958878" y="2095500"/>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C50B8216-20CA-7F0E-A89F-845854532E77}"/>
                </a:ext>
              </a:extLst>
            </p:cNvPr>
            <p:cNvSpPr txBox="1"/>
            <p:nvPr/>
          </p:nvSpPr>
          <p:spPr>
            <a:xfrm>
              <a:off x="7889028" y="1418709"/>
              <a:ext cx="415498" cy="369332"/>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a:t>
              </a:r>
              <a:endParaRPr lang="zh-CN" altLang="en-US" dirty="0">
                <a:latin typeface="仿宋" panose="02010609060101010101" pitchFamily="49" charset="-122"/>
                <a:ea typeface="仿宋" panose="02010609060101010101" pitchFamily="49" charset="-122"/>
              </a:endParaRPr>
            </a:p>
          </p:txBody>
        </p:sp>
      </p:grpSp>
      <p:cxnSp>
        <p:nvCxnSpPr>
          <p:cNvPr id="20" name="直接箭头连接符 19">
            <a:extLst>
              <a:ext uri="{FF2B5EF4-FFF2-40B4-BE49-F238E27FC236}">
                <a16:creationId xmlns:a16="http://schemas.microsoft.com/office/drawing/2014/main" id="{DCE5FA9B-9657-DCA8-C894-79C57CBFEC6E}"/>
              </a:ext>
            </a:extLst>
          </p:cNvPr>
          <p:cNvCxnSpPr>
            <a:stCxn id="7" idx="3"/>
            <a:endCxn id="10" idx="1"/>
          </p:cNvCxnSpPr>
          <p:nvPr/>
        </p:nvCxnSpPr>
        <p:spPr>
          <a:xfrm>
            <a:off x="7371658" y="1257300"/>
            <a:ext cx="318192" cy="3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椭圆 21">
            <a:extLst>
              <a:ext uri="{FF2B5EF4-FFF2-40B4-BE49-F238E27FC236}">
                <a16:creationId xmlns:a16="http://schemas.microsoft.com/office/drawing/2014/main" id="{24B3FFA6-79F0-8791-2105-AA07304900DB}"/>
              </a:ext>
            </a:extLst>
          </p:cNvPr>
          <p:cNvSpPr/>
          <p:nvPr/>
        </p:nvSpPr>
        <p:spPr>
          <a:xfrm>
            <a:off x="8483828" y="1049551"/>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C</a:t>
            </a:r>
            <a:endParaRPr lang="zh-CN" altLang="en-US" b="1" dirty="0"/>
          </a:p>
        </p:txBody>
      </p:sp>
      <p:cxnSp>
        <p:nvCxnSpPr>
          <p:cNvPr id="24" name="直接箭头连接符 23">
            <a:extLst>
              <a:ext uri="{FF2B5EF4-FFF2-40B4-BE49-F238E27FC236}">
                <a16:creationId xmlns:a16="http://schemas.microsoft.com/office/drawing/2014/main" id="{8FBDB5E8-7462-D848-44FE-3D0D93CFEC98}"/>
              </a:ext>
            </a:extLst>
          </p:cNvPr>
          <p:cNvCxnSpPr>
            <a:stCxn id="10" idx="3"/>
            <a:endCxn id="22" idx="2"/>
          </p:cNvCxnSpPr>
          <p:nvPr/>
        </p:nvCxnSpPr>
        <p:spPr>
          <a:xfrm flipV="1">
            <a:off x="8152126" y="1257300"/>
            <a:ext cx="331702" cy="31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矩形: 圆角 24">
            <a:extLst>
              <a:ext uri="{FF2B5EF4-FFF2-40B4-BE49-F238E27FC236}">
                <a16:creationId xmlns:a16="http://schemas.microsoft.com/office/drawing/2014/main" id="{068C8E87-850D-0A48-E1E4-5A2BD1806340}"/>
              </a:ext>
            </a:extLst>
          </p:cNvPr>
          <p:cNvSpPr/>
          <p:nvPr/>
        </p:nvSpPr>
        <p:spPr>
          <a:xfrm>
            <a:off x="9210316" y="811212"/>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6" name="立方体 25">
            <a:extLst>
              <a:ext uri="{FF2B5EF4-FFF2-40B4-BE49-F238E27FC236}">
                <a16:creationId xmlns:a16="http://schemas.microsoft.com/office/drawing/2014/main" id="{AED9B60D-B496-AC89-5490-527C3046B035}"/>
              </a:ext>
            </a:extLst>
          </p:cNvPr>
          <p:cNvSpPr/>
          <p:nvPr/>
        </p:nvSpPr>
        <p:spPr>
          <a:xfrm>
            <a:off x="9327154" y="928901"/>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27" name="立方体 26">
            <a:extLst>
              <a:ext uri="{FF2B5EF4-FFF2-40B4-BE49-F238E27FC236}">
                <a16:creationId xmlns:a16="http://schemas.microsoft.com/office/drawing/2014/main" id="{40B95D81-7E25-8B3B-89A7-1823E9668C92}"/>
              </a:ext>
            </a:extLst>
          </p:cNvPr>
          <p:cNvSpPr/>
          <p:nvPr/>
        </p:nvSpPr>
        <p:spPr>
          <a:xfrm>
            <a:off x="9327154" y="1316144"/>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p:cxnSp>
        <p:nvCxnSpPr>
          <p:cNvPr id="29" name="直接箭头连接符 28">
            <a:extLst>
              <a:ext uri="{FF2B5EF4-FFF2-40B4-BE49-F238E27FC236}">
                <a16:creationId xmlns:a16="http://schemas.microsoft.com/office/drawing/2014/main" id="{659DF1FD-4688-C0A7-A4E7-752EB38D58D8}"/>
              </a:ext>
            </a:extLst>
          </p:cNvPr>
          <p:cNvCxnSpPr>
            <a:cxnSpLocks/>
            <a:stCxn id="22" idx="6"/>
            <a:endCxn id="25" idx="1"/>
          </p:cNvCxnSpPr>
          <p:nvPr/>
        </p:nvCxnSpPr>
        <p:spPr>
          <a:xfrm>
            <a:off x="8899326" y="1257300"/>
            <a:ext cx="31099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2" name="图片 31">
            <a:extLst>
              <a:ext uri="{FF2B5EF4-FFF2-40B4-BE49-F238E27FC236}">
                <a16:creationId xmlns:a16="http://schemas.microsoft.com/office/drawing/2014/main" id="{755CCC2B-BE19-8D25-5EBC-9C6A850D6FFF}"/>
              </a:ext>
            </a:extLst>
          </p:cNvPr>
          <p:cNvPicPr>
            <a:picLocks noChangeAspect="1"/>
          </p:cNvPicPr>
          <p:nvPr/>
        </p:nvPicPr>
        <p:blipFill>
          <a:blip r:embed="rId4"/>
          <a:stretch>
            <a:fillRect/>
          </a:stretch>
        </p:blipFill>
        <p:spPr>
          <a:xfrm>
            <a:off x="233362" y="5491162"/>
            <a:ext cx="6481164" cy="1204913"/>
          </a:xfrm>
          <a:prstGeom prst="rect">
            <a:avLst/>
          </a:prstGeom>
        </p:spPr>
      </p:pic>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426995EF-33C7-DC70-2715-A4CFDE41C00F}"/>
                  </a:ext>
                </a:extLst>
              </p:cNvPr>
              <p:cNvSpPr txBox="1"/>
              <p:nvPr/>
            </p:nvSpPr>
            <p:spPr>
              <a:xfrm>
                <a:off x="2304603" y="6527800"/>
                <a:ext cx="367921" cy="30335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1</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33" name="文本框 32">
                <a:extLst>
                  <a:ext uri="{FF2B5EF4-FFF2-40B4-BE49-F238E27FC236}">
                    <a16:creationId xmlns:a16="http://schemas.microsoft.com/office/drawing/2014/main" id="{426995EF-33C7-DC70-2715-A4CFDE41C00F}"/>
                  </a:ext>
                </a:extLst>
              </p:cNvPr>
              <p:cNvSpPr txBox="1">
                <a:spLocks noRot="1" noChangeAspect="1" noMove="1" noResize="1" noEditPoints="1" noAdjustHandles="1" noChangeArrowheads="1" noChangeShapeType="1" noTextEdit="1"/>
              </p:cNvSpPr>
              <p:nvPr/>
            </p:nvSpPr>
            <p:spPr>
              <a:xfrm>
                <a:off x="2304603" y="6527800"/>
                <a:ext cx="367921" cy="303353"/>
              </a:xfrm>
              <a:prstGeom prst="rect">
                <a:avLst/>
              </a:prstGeom>
              <a:blipFill>
                <a:blip r:embed="rId5"/>
                <a:stretch>
                  <a:fillRect l="-5000"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5C373F29-6AD1-B367-042B-7F9444F6DC09}"/>
                  </a:ext>
                </a:extLst>
              </p:cNvPr>
              <p:cNvSpPr txBox="1"/>
              <p:nvPr/>
            </p:nvSpPr>
            <p:spPr>
              <a:xfrm>
                <a:off x="4134923" y="6527800"/>
                <a:ext cx="372859" cy="30392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2</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34" name="文本框 33">
                <a:extLst>
                  <a:ext uri="{FF2B5EF4-FFF2-40B4-BE49-F238E27FC236}">
                    <a16:creationId xmlns:a16="http://schemas.microsoft.com/office/drawing/2014/main" id="{5C373F29-6AD1-B367-042B-7F9444F6DC09}"/>
                  </a:ext>
                </a:extLst>
              </p:cNvPr>
              <p:cNvSpPr txBox="1">
                <a:spLocks noRot="1" noChangeAspect="1" noMove="1" noResize="1" noEditPoints="1" noAdjustHandles="1" noChangeArrowheads="1" noChangeShapeType="1" noTextEdit="1"/>
              </p:cNvSpPr>
              <p:nvPr/>
            </p:nvSpPr>
            <p:spPr>
              <a:xfrm>
                <a:off x="4134923" y="6527800"/>
                <a:ext cx="372859" cy="303929"/>
              </a:xfrm>
              <a:prstGeom prst="rect">
                <a:avLst/>
              </a:prstGeom>
              <a:blipFill>
                <a:blip r:embed="rId6"/>
                <a:stretch>
                  <a:fillRect l="-4918" b="-2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3F0CB3FE-365A-594B-3998-EF984D6E6E78}"/>
                  </a:ext>
                </a:extLst>
              </p:cNvPr>
              <p:cNvSpPr txBox="1"/>
              <p:nvPr/>
            </p:nvSpPr>
            <p:spPr>
              <a:xfrm>
                <a:off x="5970181" y="6544398"/>
                <a:ext cx="372859" cy="30277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35" name="文本框 34">
                <a:extLst>
                  <a:ext uri="{FF2B5EF4-FFF2-40B4-BE49-F238E27FC236}">
                    <a16:creationId xmlns:a16="http://schemas.microsoft.com/office/drawing/2014/main" id="{3F0CB3FE-365A-594B-3998-EF984D6E6E78}"/>
                  </a:ext>
                </a:extLst>
              </p:cNvPr>
              <p:cNvSpPr txBox="1">
                <a:spLocks noRot="1" noChangeAspect="1" noMove="1" noResize="1" noEditPoints="1" noAdjustHandles="1" noChangeArrowheads="1" noChangeShapeType="1" noTextEdit="1"/>
              </p:cNvSpPr>
              <p:nvPr/>
            </p:nvSpPr>
            <p:spPr>
              <a:xfrm>
                <a:off x="5970181" y="6544398"/>
                <a:ext cx="372859" cy="302775"/>
              </a:xfrm>
              <a:prstGeom prst="rect">
                <a:avLst/>
              </a:prstGeom>
              <a:blipFill>
                <a:blip r:embed="rId7"/>
                <a:stretch>
                  <a:fillRect l="-4839" b="-22449"/>
                </a:stretch>
              </a:blipFill>
            </p:spPr>
            <p:txBody>
              <a:bodyPr/>
              <a:lstStyle/>
              <a:p>
                <a:r>
                  <a:rPr lang="zh-CN" altLang="en-US">
                    <a:noFill/>
                  </a:rPr>
                  <a:t> </a:t>
                </a:r>
              </a:p>
            </p:txBody>
          </p:sp>
        </mc:Fallback>
      </mc:AlternateContent>
      <p:sp>
        <p:nvSpPr>
          <p:cNvPr id="36" name="椭圆 35">
            <a:extLst>
              <a:ext uri="{FF2B5EF4-FFF2-40B4-BE49-F238E27FC236}">
                <a16:creationId xmlns:a16="http://schemas.microsoft.com/office/drawing/2014/main" id="{40E96E63-5F31-B576-6678-CD6AF29EE7F0}"/>
              </a:ext>
            </a:extLst>
          </p:cNvPr>
          <p:cNvSpPr/>
          <p:nvPr/>
        </p:nvSpPr>
        <p:spPr>
          <a:xfrm>
            <a:off x="2213014"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sp>
        <p:nvSpPr>
          <p:cNvPr id="37" name="椭圆 36">
            <a:extLst>
              <a:ext uri="{FF2B5EF4-FFF2-40B4-BE49-F238E27FC236}">
                <a16:creationId xmlns:a16="http://schemas.microsoft.com/office/drawing/2014/main" id="{28C439D5-2F43-0EA9-9485-8AF7E61DFC96}"/>
              </a:ext>
            </a:extLst>
          </p:cNvPr>
          <p:cNvSpPr/>
          <p:nvPr/>
        </p:nvSpPr>
        <p:spPr>
          <a:xfrm>
            <a:off x="4061946"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sp>
        <p:nvSpPr>
          <p:cNvPr id="38" name="椭圆 37">
            <a:extLst>
              <a:ext uri="{FF2B5EF4-FFF2-40B4-BE49-F238E27FC236}">
                <a16:creationId xmlns:a16="http://schemas.microsoft.com/office/drawing/2014/main" id="{6DB8FEC5-DD8B-3146-6179-EB1F0F64482A}"/>
              </a:ext>
            </a:extLst>
          </p:cNvPr>
          <p:cNvSpPr/>
          <p:nvPr/>
        </p:nvSpPr>
        <p:spPr>
          <a:xfrm>
            <a:off x="6016054" y="5000335"/>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P</a:t>
            </a:r>
            <a:endParaRPr lang="zh-CN" altLang="en-US" b="1" dirty="0"/>
          </a:p>
        </p:txBody>
      </p:sp>
      <p:pic>
        <p:nvPicPr>
          <p:cNvPr id="40" name="图片 39">
            <a:extLst>
              <a:ext uri="{FF2B5EF4-FFF2-40B4-BE49-F238E27FC236}">
                <a16:creationId xmlns:a16="http://schemas.microsoft.com/office/drawing/2014/main" id="{7C09D7D6-EF6D-83DF-78FC-C26FA9EBF864}"/>
              </a:ext>
            </a:extLst>
          </p:cNvPr>
          <p:cNvPicPr>
            <a:picLocks noChangeAspect="1"/>
          </p:cNvPicPr>
          <p:nvPr/>
        </p:nvPicPr>
        <p:blipFill>
          <a:blip r:embed="rId8">
            <a:duotone>
              <a:schemeClr val="accent2">
                <a:shade val="45000"/>
                <a:satMod val="135000"/>
              </a:schemeClr>
              <a:prstClr val="white"/>
            </a:duotone>
          </a:blip>
          <a:stretch>
            <a:fillRect/>
          </a:stretch>
        </p:blipFill>
        <p:spPr>
          <a:xfrm>
            <a:off x="2130250" y="4237541"/>
            <a:ext cx="581025" cy="590550"/>
          </a:xfrm>
          <a:prstGeom prst="rect">
            <a:avLst/>
          </a:prstGeom>
        </p:spPr>
      </p:pic>
      <p:cxnSp>
        <p:nvCxnSpPr>
          <p:cNvPr id="42" name="直接箭头连接符 41">
            <a:extLst>
              <a:ext uri="{FF2B5EF4-FFF2-40B4-BE49-F238E27FC236}">
                <a16:creationId xmlns:a16="http://schemas.microsoft.com/office/drawing/2014/main" id="{821B14AC-994E-9C23-7CC1-95CB38F1479D}"/>
              </a:ext>
            </a:extLst>
          </p:cNvPr>
          <p:cNvCxnSpPr>
            <a:stCxn id="36" idx="0"/>
            <a:endCxn id="40" idx="2"/>
          </p:cNvCxnSpPr>
          <p:nvPr/>
        </p:nvCxnSpPr>
        <p:spPr>
          <a:xfrm flipV="1">
            <a:off x="2420763" y="4828091"/>
            <a:ext cx="0" cy="17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3" name="图片 42">
            <a:extLst>
              <a:ext uri="{FF2B5EF4-FFF2-40B4-BE49-F238E27FC236}">
                <a16:creationId xmlns:a16="http://schemas.microsoft.com/office/drawing/2014/main" id="{AD6F9630-2EA6-2FD3-8170-AFC37B1B816E}"/>
              </a:ext>
            </a:extLst>
          </p:cNvPr>
          <p:cNvPicPr>
            <a:picLocks noChangeAspect="1"/>
          </p:cNvPicPr>
          <p:nvPr/>
        </p:nvPicPr>
        <p:blipFill>
          <a:blip r:embed="rId8">
            <a:duotone>
              <a:schemeClr val="accent2">
                <a:shade val="45000"/>
                <a:satMod val="135000"/>
              </a:schemeClr>
              <a:prstClr val="white"/>
            </a:duotone>
          </a:blip>
          <a:stretch>
            <a:fillRect/>
          </a:stretch>
        </p:blipFill>
        <p:spPr>
          <a:xfrm>
            <a:off x="3979182" y="4237541"/>
            <a:ext cx="581025" cy="590550"/>
          </a:xfrm>
          <a:prstGeom prst="rect">
            <a:avLst/>
          </a:prstGeom>
        </p:spPr>
      </p:pic>
      <p:cxnSp>
        <p:nvCxnSpPr>
          <p:cNvPr id="45" name="直接箭头连接符 44">
            <a:extLst>
              <a:ext uri="{FF2B5EF4-FFF2-40B4-BE49-F238E27FC236}">
                <a16:creationId xmlns:a16="http://schemas.microsoft.com/office/drawing/2014/main" id="{044169F2-88CD-26ED-D986-BFDED10DCBCD}"/>
              </a:ext>
            </a:extLst>
          </p:cNvPr>
          <p:cNvCxnSpPr>
            <a:stCxn id="37" idx="0"/>
            <a:endCxn id="43" idx="2"/>
          </p:cNvCxnSpPr>
          <p:nvPr/>
        </p:nvCxnSpPr>
        <p:spPr>
          <a:xfrm flipV="1">
            <a:off x="4269695" y="4828091"/>
            <a:ext cx="0" cy="1722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46" name="图片 45">
            <a:extLst>
              <a:ext uri="{FF2B5EF4-FFF2-40B4-BE49-F238E27FC236}">
                <a16:creationId xmlns:a16="http://schemas.microsoft.com/office/drawing/2014/main" id="{2DC19949-C2BD-9E18-FF4E-940017EC1226}"/>
              </a:ext>
            </a:extLst>
          </p:cNvPr>
          <p:cNvPicPr>
            <a:picLocks noChangeAspect="1"/>
          </p:cNvPicPr>
          <p:nvPr/>
        </p:nvPicPr>
        <p:blipFill>
          <a:blip r:embed="rId8">
            <a:duotone>
              <a:schemeClr val="accent2">
                <a:shade val="45000"/>
                <a:satMod val="135000"/>
              </a:schemeClr>
              <a:prstClr val="white"/>
            </a:duotone>
          </a:blip>
          <a:stretch>
            <a:fillRect/>
          </a:stretch>
        </p:blipFill>
        <p:spPr>
          <a:xfrm>
            <a:off x="5933290" y="4236747"/>
            <a:ext cx="581025" cy="590550"/>
          </a:xfrm>
          <a:prstGeom prst="rect">
            <a:avLst/>
          </a:prstGeom>
        </p:spPr>
      </p:pic>
      <p:cxnSp>
        <p:nvCxnSpPr>
          <p:cNvPr id="48" name="直接箭头连接符 47">
            <a:extLst>
              <a:ext uri="{FF2B5EF4-FFF2-40B4-BE49-F238E27FC236}">
                <a16:creationId xmlns:a16="http://schemas.microsoft.com/office/drawing/2014/main" id="{EDB99338-FE21-5B1A-2556-560106FD8887}"/>
              </a:ext>
            </a:extLst>
          </p:cNvPr>
          <p:cNvCxnSpPr>
            <a:stCxn id="38" idx="0"/>
            <a:endCxn id="46" idx="2"/>
          </p:cNvCxnSpPr>
          <p:nvPr/>
        </p:nvCxnSpPr>
        <p:spPr>
          <a:xfrm flipV="1">
            <a:off x="6223803" y="4827297"/>
            <a:ext cx="0" cy="1730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50" name="文本框 49">
                <a:extLst>
                  <a:ext uri="{FF2B5EF4-FFF2-40B4-BE49-F238E27FC236}">
                    <a16:creationId xmlns:a16="http://schemas.microsoft.com/office/drawing/2014/main" id="{54B2EA99-459A-C878-9F25-43B83A64CF33}"/>
                  </a:ext>
                </a:extLst>
              </p:cNvPr>
              <p:cNvSpPr txBox="1"/>
              <p:nvPr/>
            </p:nvSpPr>
            <p:spPr>
              <a:xfrm>
                <a:off x="1762329" y="4388157"/>
                <a:ext cx="367921" cy="32201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50" name="文本框 49">
                <a:extLst>
                  <a:ext uri="{FF2B5EF4-FFF2-40B4-BE49-F238E27FC236}">
                    <a16:creationId xmlns:a16="http://schemas.microsoft.com/office/drawing/2014/main" id="{54B2EA99-459A-C878-9F25-43B83A64CF33}"/>
                  </a:ext>
                </a:extLst>
              </p:cNvPr>
              <p:cNvSpPr txBox="1">
                <a:spLocks noRot="1" noChangeAspect="1" noMove="1" noResize="1" noEditPoints="1" noAdjustHandles="1" noChangeArrowheads="1" noChangeShapeType="1" noTextEdit="1"/>
              </p:cNvSpPr>
              <p:nvPr/>
            </p:nvSpPr>
            <p:spPr>
              <a:xfrm>
                <a:off x="1762329" y="4388157"/>
                <a:ext cx="367921" cy="322011"/>
              </a:xfrm>
              <a:prstGeom prst="rect">
                <a:avLst/>
              </a:prstGeom>
              <a:blipFill>
                <a:blip r:embed="rId9"/>
                <a:stretch>
                  <a:fillRect l="-5000"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3DBDF73D-0754-7A49-9F4B-62A398E0C553}"/>
                  </a:ext>
                </a:extLst>
              </p:cNvPr>
              <p:cNvSpPr txBox="1"/>
              <p:nvPr/>
            </p:nvSpPr>
            <p:spPr>
              <a:xfrm>
                <a:off x="3607306" y="4388157"/>
                <a:ext cx="372859" cy="32258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51" name="文本框 50">
                <a:extLst>
                  <a:ext uri="{FF2B5EF4-FFF2-40B4-BE49-F238E27FC236}">
                    <a16:creationId xmlns:a16="http://schemas.microsoft.com/office/drawing/2014/main" id="{3DBDF73D-0754-7A49-9F4B-62A398E0C553}"/>
                  </a:ext>
                </a:extLst>
              </p:cNvPr>
              <p:cNvSpPr txBox="1">
                <a:spLocks noRot="1" noChangeAspect="1" noMove="1" noResize="1" noEditPoints="1" noAdjustHandles="1" noChangeArrowheads="1" noChangeShapeType="1" noTextEdit="1"/>
              </p:cNvSpPr>
              <p:nvPr/>
            </p:nvSpPr>
            <p:spPr>
              <a:xfrm>
                <a:off x="3607306" y="4388157"/>
                <a:ext cx="372859" cy="322589"/>
              </a:xfrm>
              <a:prstGeom prst="rect">
                <a:avLst/>
              </a:prstGeom>
              <a:blipFill>
                <a:blip r:embed="rId10"/>
                <a:stretch>
                  <a:fillRect l="-6557" b="-1698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39B18774-D265-7D7D-31A0-F25745584849}"/>
                  </a:ext>
                </a:extLst>
              </p:cNvPr>
              <p:cNvSpPr txBox="1"/>
              <p:nvPr/>
            </p:nvSpPr>
            <p:spPr>
              <a:xfrm>
                <a:off x="5560431" y="4388157"/>
                <a:ext cx="372859" cy="32143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52" name="文本框 51">
                <a:extLst>
                  <a:ext uri="{FF2B5EF4-FFF2-40B4-BE49-F238E27FC236}">
                    <a16:creationId xmlns:a16="http://schemas.microsoft.com/office/drawing/2014/main" id="{39B18774-D265-7D7D-31A0-F25745584849}"/>
                  </a:ext>
                </a:extLst>
              </p:cNvPr>
              <p:cNvSpPr txBox="1">
                <a:spLocks noRot="1" noChangeAspect="1" noMove="1" noResize="1" noEditPoints="1" noAdjustHandles="1" noChangeArrowheads="1" noChangeShapeType="1" noTextEdit="1"/>
              </p:cNvSpPr>
              <p:nvPr/>
            </p:nvSpPr>
            <p:spPr>
              <a:xfrm>
                <a:off x="5560431" y="4388157"/>
                <a:ext cx="372859" cy="321435"/>
              </a:xfrm>
              <a:prstGeom prst="rect">
                <a:avLst/>
              </a:prstGeom>
              <a:blipFill>
                <a:blip r:embed="rId11"/>
                <a:stretch>
                  <a:fillRect l="-4918" b="-16981"/>
                </a:stretch>
              </a:blipFill>
            </p:spPr>
            <p:txBody>
              <a:bodyPr/>
              <a:lstStyle/>
              <a:p>
                <a:r>
                  <a:rPr lang="zh-CN" altLang="en-US">
                    <a:noFill/>
                  </a:rPr>
                  <a:t> </a:t>
                </a:r>
              </a:p>
            </p:txBody>
          </p:sp>
        </mc:Fallback>
      </mc:AlternateContent>
      <p:grpSp>
        <p:nvGrpSpPr>
          <p:cNvPr id="60" name="组合 59">
            <a:extLst>
              <a:ext uri="{FF2B5EF4-FFF2-40B4-BE49-F238E27FC236}">
                <a16:creationId xmlns:a16="http://schemas.microsoft.com/office/drawing/2014/main" id="{6DB06500-D1A1-1A37-D376-CFC27560940A}"/>
              </a:ext>
            </a:extLst>
          </p:cNvPr>
          <p:cNvGrpSpPr/>
          <p:nvPr/>
        </p:nvGrpSpPr>
        <p:grpSpPr>
          <a:xfrm>
            <a:off x="1896702" y="3416210"/>
            <a:ext cx="1048120" cy="590550"/>
            <a:chOff x="1874110" y="3550985"/>
            <a:chExt cx="1048120" cy="590550"/>
          </a:xfrm>
        </p:grpSpPr>
        <p:sp>
          <p:nvSpPr>
            <p:cNvPr id="53" name="椭圆 52">
              <a:extLst>
                <a:ext uri="{FF2B5EF4-FFF2-40B4-BE49-F238E27FC236}">
                  <a16:creationId xmlns:a16="http://schemas.microsoft.com/office/drawing/2014/main" id="{7144187C-AAF8-3EF5-98C0-236DAF099FA6}"/>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54" name="椭圆 53">
              <a:extLst>
                <a:ext uri="{FF2B5EF4-FFF2-40B4-BE49-F238E27FC236}">
                  <a16:creationId xmlns:a16="http://schemas.microsoft.com/office/drawing/2014/main" id="{EFADC31C-8D1F-2239-8E71-2433D0EAC1F4}"/>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57" name="文本框 56">
              <a:extLst>
                <a:ext uri="{FF2B5EF4-FFF2-40B4-BE49-F238E27FC236}">
                  <a16:creationId xmlns:a16="http://schemas.microsoft.com/office/drawing/2014/main" id="{26D61EB5-68B7-F646-9A3C-1AD4A766B96D}"/>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58" name="文本框 57">
              <a:extLst>
                <a:ext uri="{FF2B5EF4-FFF2-40B4-BE49-F238E27FC236}">
                  <a16:creationId xmlns:a16="http://schemas.microsoft.com/office/drawing/2014/main" id="{17D2609F-3F56-3A62-79FE-F4E0E92AD607}"/>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59" name="矩形: 圆角 58">
              <a:extLst>
                <a:ext uri="{FF2B5EF4-FFF2-40B4-BE49-F238E27FC236}">
                  <a16:creationId xmlns:a16="http://schemas.microsoft.com/office/drawing/2014/main" id="{F808E571-2A80-60C7-7D99-6F97B3952A98}"/>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62" name="直接箭头连接符 61">
            <a:extLst>
              <a:ext uri="{FF2B5EF4-FFF2-40B4-BE49-F238E27FC236}">
                <a16:creationId xmlns:a16="http://schemas.microsoft.com/office/drawing/2014/main" id="{040E2BE0-3268-CEF2-4556-57914948F878}"/>
              </a:ext>
            </a:extLst>
          </p:cNvPr>
          <p:cNvCxnSpPr>
            <a:stCxn id="40" idx="0"/>
            <a:endCxn id="59" idx="2"/>
          </p:cNvCxnSpPr>
          <p:nvPr/>
        </p:nvCxnSpPr>
        <p:spPr>
          <a:xfrm flipH="1" flipV="1">
            <a:off x="2419159" y="4006760"/>
            <a:ext cx="1604" cy="2307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63" name="组合 62">
            <a:extLst>
              <a:ext uri="{FF2B5EF4-FFF2-40B4-BE49-F238E27FC236}">
                <a16:creationId xmlns:a16="http://schemas.microsoft.com/office/drawing/2014/main" id="{B6590145-9161-E73E-48BC-51C9FC43CE70}"/>
              </a:ext>
            </a:extLst>
          </p:cNvPr>
          <p:cNvGrpSpPr/>
          <p:nvPr/>
        </p:nvGrpSpPr>
        <p:grpSpPr>
          <a:xfrm>
            <a:off x="3745634" y="3406822"/>
            <a:ext cx="1048120" cy="590550"/>
            <a:chOff x="1874110" y="3550985"/>
            <a:chExt cx="1048120" cy="590550"/>
          </a:xfrm>
        </p:grpSpPr>
        <p:sp>
          <p:nvSpPr>
            <p:cNvPr id="64" name="椭圆 63">
              <a:extLst>
                <a:ext uri="{FF2B5EF4-FFF2-40B4-BE49-F238E27FC236}">
                  <a16:creationId xmlns:a16="http://schemas.microsoft.com/office/drawing/2014/main" id="{8076C994-1BD8-0A8E-F90F-96FC97F9BB4B}"/>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65" name="椭圆 64">
              <a:extLst>
                <a:ext uri="{FF2B5EF4-FFF2-40B4-BE49-F238E27FC236}">
                  <a16:creationId xmlns:a16="http://schemas.microsoft.com/office/drawing/2014/main" id="{2B00115A-D1E5-A95F-9404-559AEAF0B50F}"/>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66" name="文本框 65">
              <a:extLst>
                <a:ext uri="{FF2B5EF4-FFF2-40B4-BE49-F238E27FC236}">
                  <a16:creationId xmlns:a16="http://schemas.microsoft.com/office/drawing/2014/main" id="{B6060913-5B0C-9C70-557F-1F30017143A7}"/>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67" name="文本框 66">
              <a:extLst>
                <a:ext uri="{FF2B5EF4-FFF2-40B4-BE49-F238E27FC236}">
                  <a16:creationId xmlns:a16="http://schemas.microsoft.com/office/drawing/2014/main" id="{526CDEE1-C140-157B-7439-90AF214D32E5}"/>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68" name="矩形: 圆角 67">
              <a:extLst>
                <a:ext uri="{FF2B5EF4-FFF2-40B4-BE49-F238E27FC236}">
                  <a16:creationId xmlns:a16="http://schemas.microsoft.com/office/drawing/2014/main" id="{4C33EC97-D255-B513-24CB-3BD38EEC9AEB}"/>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70" name="直接箭头连接符 69">
            <a:extLst>
              <a:ext uri="{FF2B5EF4-FFF2-40B4-BE49-F238E27FC236}">
                <a16:creationId xmlns:a16="http://schemas.microsoft.com/office/drawing/2014/main" id="{D1F48F96-7709-D79B-4E98-EB88EEFC9D0B}"/>
              </a:ext>
            </a:extLst>
          </p:cNvPr>
          <p:cNvCxnSpPr>
            <a:stCxn id="43" idx="0"/>
            <a:endCxn id="68" idx="2"/>
          </p:cNvCxnSpPr>
          <p:nvPr/>
        </p:nvCxnSpPr>
        <p:spPr>
          <a:xfrm flipH="1" flipV="1">
            <a:off x="4268091" y="3997372"/>
            <a:ext cx="1604" cy="2401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71" name="组合 70">
            <a:extLst>
              <a:ext uri="{FF2B5EF4-FFF2-40B4-BE49-F238E27FC236}">
                <a16:creationId xmlns:a16="http://schemas.microsoft.com/office/drawing/2014/main" id="{97D1CA83-0A34-4F6F-5615-903FD8BAEBA0}"/>
              </a:ext>
            </a:extLst>
          </p:cNvPr>
          <p:cNvGrpSpPr/>
          <p:nvPr/>
        </p:nvGrpSpPr>
        <p:grpSpPr>
          <a:xfrm>
            <a:off x="5708750" y="3406822"/>
            <a:ext cx="1048120" cy="590550"/>
            <a:chOff x="1874110" y="3550985"/>
            <a:chExt cx="1048120" cy="590550"/>
          </a:xfrm>
        </p:grpSpPr>
        <p:sp>
          <p:nvSpPr>
            <p:cNvPr id="72" name="椭圆 71">
              <a:extLst>
                <a:ext uri="{FF2B5EF4-FFF2-40B4-BE49-F238E27FC236}">
                  <a16:creationId xmlns:a16="http://schemas.microsoft.com/office/drawing/2014/main" id="{551AD199-8285-1387-AFB1-A1905AF5D5B4}"/>
                </a:ext>
              </a:extLst>
            </p:cNvPr>
            <p:cNvSpPr/>
            <p:nvPr/>
          </p:nvSpPr>
          <p:spPr>
            <a:xfrm>
              <a:off x="1922501" y="3649800"/>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73" name="椭圆 72">
              <a:extLst>
                <a:ext uri="{FF2B5EF4-FFF2-40B4-BE49-F238E27FC236}">
                  <a16:creationId xmlns:a16="http://schemas.microsoft.com/office/drawing/2014/main" id="{49DBD199-B316-794E-160A-55030C8A4DBA}"/>
                </a:ext>
              </a:extLst>
            </p:cNvPr>
            <p:cNvSpPr/>
            <p:nvPr/>
          </p:nvSpPr>
          <p:spPr>
            <a:xfrm>
              <a:off x="2503526" y="3630032"/>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b="1" dirty="0"/>
            </a:p>
          </p:txBody>
        </p:sp>
        <p:sp>
          <p:nvSpPr>
            <p:cNvPr id="74" name="文本框 73">
              <a:extLst>
                <a:ext uri="{FF2B5EF4-FFF2-40B4-BE49-F238E27FC236}">
                  <a16:creationId xmlns:a16="http://schemas.microsoft.com/office/drawing/2014/main" id="{B999C582-834A-AC11-4638-F84ED9C513D5}"/>
                </a:ext>
              </a:extLst>
            </p:cNvPr>
            <p:cNvSpPr txBox="1"/>
            <p:nvPr/>
          </p:nvSpPr>
          <p:spPr>
            <a:xfrm>
              <a:off x="1920889" y="3642883"/>
              <a:ext cx="415498"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C1</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75" name="文本框 74">
              <a:extLst>
                <a:ext uri="{FF2B5EF4-FFF2-40B4-BE49-F238E27FC236}">
                  <a16:creationId xmlns:a16="http://schemas.microsoft.com/office/drawing/2014/main" id="{0A75EB4B-946F-9797-367E-F4DA83ED8B3D}"/>
                </a:ext>
              </a:extLst>
            </p:cNvPr>
            <p:cNvSpPr txBox="1"/>
            <p:nvPr/>
          </p:nvSpPr>
          <p:spPr>
            <a:xfrm>
              <a:off x="2503526" y="3642883"/>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C2</a:t>
              </a:r>
              <a:endParaRPr lang="zh-CN" altLang="en-US" b="1" dirty="0">
                <a:solidFill>
                  <a:schemeClr val="bg1"/>
                </a:solidFill>
                <a:latin typeface="仿宋" panose="02010609060101010101" pitchFamily="49" charset="-122"/>
                <a:ea typeface="仿宋" panose="02010609060101010101" pitchFamily="49" charset="-122"/>
              </a:endParaRPr>
            </a:p>
          </p:txBody>
        </p:sp>
        <p:sp>
          <p:nvSpPr>
            <p:cNvPr id="76" name="矩形: 圆角 75">
              <a:extLst>
                <a:ext uri="{FF2B5EF4-FFF2-40B4-BE49-F238E27FC236}">
                  <a16:creationId xmlns:a16="http://schemas.microsoft.com/office/drawing/2014/main" id="{D51F9348-BD3B-5C2E-2F78-8A8BF9F4EF7D}"/>
                </a:ext>
              </a:extLst>
            </p:cNvPr>
            <p:cNvSpPr/>
            <p:nvPr/>
          </p:nvSpPr>
          <p:spPr>
            <a:xfrm>
              <a:off x="1874110" y="3550985"/>
              <a:ext cx="1044913" cy="590550"/>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cxnSp>
        <p:nvCxnSpPr>
          <p:cNvPr id="78" name="直接箭头连接符 77">
            <a:extLst>
              <a:ext uri="{FF2B5EF4-FFF2-40B4-BE49-F238E27FC236}">
                <a16:creationId xmlns:a16="http://schemas.microsoft.com/office/drawing/2014/main" id="{A9EFBD19-AF43-2C0B-7A28-C3C57AAF75A2}"/>
              </a:ext>
            </a:extLst>
          </p:cNvPr>
          <p:cNvCxnSpPr>
            <a:stCxn id="46" idx="0"/>
            <a:endCxn id="76" idx="2"/>
          </p:cNvCxnSpPr>
          <p:nvPr/>
        </p:nvCxnSpPr>
        <p:spPr>
          <a:xfrm flipV="1">
            <a:off x="6223803" y="3997372"/>
            <a:ext cx="7404" cy="2393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84" name="组合 83">
            <a:extLst>
              <a:ext uri="{FF2B5EF4-FFF2-40B4-BE49-F238E27FC236}">
                <a16:creationId xmlns:a16="http://schemas.microsoft.com/office/drawing/2014/main" id="{21D86763-5A6F-EAD4-1863-EB5CF2F8EB98}"/>
              </a:ext>
            </a:extLst>
          </p:cNvPr>
          <p:cNvGrpSpPr/>
          <p:nvPr/>
        </p:nvGrpSpPr>
        <p:grpSpPr>
          <a:xfrm>
            <a:off x="1838660" y="2908300"/>
            <a:ext cx="342389" cy="242396"/>
            <a:chOff x="1940260" y="2908300"/>
            <a:chExt cx="342389" cy="242396"/>
          </a:xfrm>
        </p:grpSpPr>
        <p:sp>
          <p:nvSpPr>
            <p:cNvPr id="82" name="立方体 81">
              <a:extLst>
                <a:ext uri="{FF2B5EF4-FFF2-40B4-BE49-F238E27FC236}">
                  <a16:creationId xmlns:a16="http://schemas.microsoft.com/office/drawing/2014/main" id="{D762E93E-C3E0-BCEA-D671-6CD767AC9750}"/>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0" name="立方体 79">
              <a:extLst>
                <a:ext uri="{FF2B5EF4-FFF2-40B4-BE49-F238E27FC236}">
                  <a16:creationId xmlns:a16="http://schemas.microsoft.com/office/drawing/2014/main" id="{1E6EB7B4-FCE7-6D00-32A9-DF61CBABD165}"/>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1" name="立方体 80">
              <a:extLst>
                <a:ext uri="{FF2B5EF4-FFF2-40B4-BE49-F238E27FC236}">
                  <a16:creationId xmlns:a16="http://schemas.microsoft.com/office/drawing/2014/main" id="{283B2863-A617-8F0E-492C-9F869F4C5930}"/>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3" name="立方体 82">
              <a:extLst>
                <a:ext uri="{FF2B5EF4-FFF2-40B4-BE49-F238E27FC236}">
                  <a16:creationId xmlns:a16="http://schemas.microsoft.com/office/drawing/2014/main" id="{4EC61E85-32F6-B912-9396-448145CFD885}"/>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85" name="组合 84">
            <a:extLst>
              <a:ext uri="{FF2B5EF4-FFF2-40B4-BE49-F238E27FC236}">
                <a16:creationId xmlns:a16="http://schemas.microsoft.com/office/drawing/2014/main" id="{AB1DB774-60D1-576F-0B85-ED0D198A2157}"/>
              </a:ext>
            </a:extLst>
          </p:cNvPr>
          <p:cNvGrpSpPr/>
          <p:nvPr/>
        </p:nvGrpSpPr>
        <p:grpSpPr>
          <a:xfrm>
            <a:off x="2562672" y="2908969"/>
            <a:ext cx="342389" cy="242396"/>
            <a:chOff x="1940260" y="2908300"/>
            <a:chExt cx="342389" cy="242396"/>
          </a:xfrm>
        </p:grpSpPr>
        <p:sp>
          <p:nvSpPr>
            <p:cNvPr id="86" name="立方体 85">
              <a:extLst>
                <a:ext uri="{FF2B5EF4-FFF2-40B4-BE49-F238E27FC236}">
                  <a16:creationId xmlns:a16="http://schemas.microsoft.com/office/drawing/2014/main" id="{6ED73B8B-A403-4AE4-5765-C6A87832ED29}"/>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7" name="立方体 86">
              <a:extLst>
                <a:ext uri="{FF2B5EF4-FFF2-40B4-BE49-F238E27FC236}">
                  <a16:creationId xmlns:a16="http://schemas.microsoft.com/office/drawing/2014/main" id="{3C15F11C-7CA3-5366-4C08-588BBCEC01DF}"/>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8" name="立方体 87">
              <a:extLst>
                <a:ext uri="{FF2B5EF4-FFF2-40B4-BE49-F238E27FC236}">
                  <a16:creationId xmlns:a16="http://schemas.microsoft.com/office/drawing/2014/main" id="{3B597F0C-B377-6840-D064-1C34E2958E2C}"/>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89" name="立方体 88">
              <a:extLst>
                <a:ext uri="{FF2B5EF4-FFF2-40B4-BE49-F238E27FC236}">
                  <a16:creationId xmlns:a16="http://schemas.microsoft.com/office/drawing/2014/main" id="{472C7611-7F5D-39F0-3120-79A2AD547984}"/>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cxnSp>
        <p:nvCxnSpPr>
          <p:cNvPr id="91" name="连接符: 肘形 90">
            <a:extLst>
              <a:ext uri="{FF2B5EF4-FFF2-40B4-BE49-F238E27FC236}">
                <a16:creationId xmlns:a16="http://schemas.microsoft.com/office/drawing/2014/main" id="{F1DBF44D-BC1D-2E5E-6FFA-AF31970B3998}"/>
              </a:ext>
            </a:extLst>
          </p:cNvPr>
          <p:cNvCxnSpPr>
            <a:cxnSpLocks/>
            <a:stCxn id="59" idx="0"/>
            <a:endCxn id="83" idx="3"/>
          </p:cNvCxnSpPr>
          <p:nvPr/>
        </p:nvCxnSpPr>
        <p:spPr>
          <a:xfrm rot="16200000" flipV="1">
            <a:off x="2112747" y="3109798"/>
            <a:ext cx="265514" cy="347310"/>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4" name="连接符: 肘形 93">
            <a:extLst>
              <a:ext uri="{FF2B5EF4-FFF2-40B4-BE49-F238E27FC236}">
                <a16:creationId xmlns:a16="http://schemas.microsoft.com/office/drawing/2014/main" id="{380E536E-16CE-42E6-5A81-FF3989A08196}"/>
              </a:ext>
            </a:extLst>
          </p:cNvPr>
          <p:cNvCxnSpPr>
            <a:stCxn id="59" idx="0"/>
            <a:endCxn id="89" idx="3"/>
          </p:cNvCxnSpPr>
          <p:nvPr/>
        </p:nvCxnSpPr>
        <p:spPr>
          <a:xfrm rot="5400000" flipH="1" flipV="1">
            <a:off x="2475088" y="3095437"/>
            <a:ext cx="264845" cy="3767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95" name="文本框 94">
                <a:extLst>
                  <a:ext uri="{FF2B5EF4-FFF2-40B4-BE49-F238E27FC236}">
                    <a16:creationId xmlns:a16="http://schemas.microsoft.com/office/drawing/2014/main" id="{25571D44-9645-31D7-754E-D254BDE49FB5}"/>
                  </a:ext>
                </a:extLst>
              </p:cNvPr>
              <p:cNvSpPr txBox="1"/>
              <p:nvPr/>
            </p:nvSpPr>
            <p:spPr>
              <a:xfrm>
                <a:off x="1775387" y="2496735"/>
                <a:ext cx="513987" cy="3418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95" name="文本框 94">
                <a:extLst>
                  <a:ext uri="{FF2B5EF4-FFF2-40B4-BE49-F238E27FC236}">
                    <a16:creationId xmlns:a16="http://schemas.microsoft.com/office/drawing/2014/main" id="{25571D44-9645-31D7-754E-D254BDE49FB5}"/>
                  </a:ext>
                </a:extLst>
              </p:cNvPr>
              <p:cNvSpPr txBox="1">
                <a:spLocks noRot="1" noChangeAspect="1" noMove="1" noResize="1" noEditPoints="1" noAdjustHandles="1" noChangeArrowheads="1" noChangeShapeType="1" noTextEdit="1"/>
              </p:cNvSpPr>
              <p:nvPr/>
            </p:nvSpPr>
            <p:spPr>
              <a:xfrm>
                <a:off x="1775387" y="2496735"/>
                <a:ext cx="513987" cy="341825"/>
              </a:xfrm>
              <a:prstGeom prst="rect">
                <a:avLst/>
              </a:prstGeom>
              <a:blipFill>
                <a:blip r:embed="rId12"/>
                <a:stretch>
                  <a:fillRect l="-3529"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6" name="文本框 95">
                <a:extLst>
                  <a:ext uri="{FF2B5EF4-FFF2-40B4-BE49-F238E27FC236}">
                    <a16:creationId xmlns:a16="http://schemas.microsoft.com/office/drawing/2014/main" id="{B552E005-FDDB-3404-E229-744029DCF51C}"/>
                  </a:ext>
                </a:extLst>
              </p:cNvPr>
              <p:cNvSpPr txBox="1"/>
              <p:nvPr/>
            </p:nvSpPr>
            <p:spPr>
              <a:xfrm>
                <a:off x="2512497" y="2522745"/>
                <a:ext cx="513987" cy="341825"/>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1</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96" name="文本框 95">
                <a:extLst>
                  <a:ext uri="{FF2B5EF4-FFF2-40B4-BE49-F238E27FC236}">
                    <a16:creationId xmlns:a16="http://schemas.microsoft.com/office/drawing/2014/main" id="{B552E005-FDDB-3404-E229-744029DCF51C}"/>
                  </a:ext>
                </a:extLst>
              </p:cNvPr>
              <p:cNvSpPr txBox="1">
                <a:spLocks noRot="1" noChangeAspect="1" noMove="1" noResize="1" noEditPoints="1" noAdjustHandles="1" noChangeArrowheads="1" noChangeShapeType="1" noTextEdit="1"/>
              </p:cNvSpPr>
              <p:nvPr/>
            </p:nvSpPr>
            <p:spPr>
              <a:xfrm>
                <a:off x="2512497" y="2522745"/>
                <a:ext cx="513987" cy="341825"/>
              </a:xfrm>
              <a:prstGeom prst="rect">
                <a:avLst/>
              </a:prstGeom>
              <a:blipFill>
                <a:blip r:embed="rId13"/>
                <a:stretch>
                  <a:fillRect l="-3571" b="-10714"/>
                </a:stretch>
              </a:blipFill>
            </p:spPr>
            <p:txBody>
              <a:bodyPr/>
              <a:lstStyle/>
              <a:p>
                <a:r>
                  <a:rPr lang="zh-CN" altLang="en-US">
                    <a:noFill/>
                  </a:rPr>
                  <a:t> </a:t>
                </a:r>
              </a:p>
            </p:txBody>
          </p:sp>
        </mc:Fallback>
      </mc:AlternateContent>
      <p:grpSp>
        <p:nvGrpSpPr>
          <p:cNvPr id="109" name="组合 108">
            <a:extLst>
              <a:ext uri="{FF2B5EF4-FFF2-40B4-BE49-F238E27FC236}">
                <a16:creationId xmlns:a16="http://schemas.microsoft.com/office/drawing/2014/main" id="{FEB10145-07CA-8430-6599-29F67BE9B8B1}"/>
              </a:ext>
            </a:extLst>
          </p:cNvPr>
          <p:cNvGrpSpPr/>
          <p:nvPr/>
        </p:nvGrpSpPr>
        <p:grpSpPr>
          <a:xfrm>
            <a:off x="3705439" y="2933600"/>
            <a:ext cx="342389" cy="242396"/>
            <a:chOff x="1940260" y="2908300"/>
            <a:chExt cx="342389" cy="242396"/>
          </a:xfrm>
        </p:grpSpPr>
        <p:sp>
          <p:nvSpPr>
            <p:cNvPr id="110" name="立方体 109">
              <a:extLst>
                <a:ext uri="{FF2B5EF4-FFF2-40B4-BE49-F238E27FC236}">
                  <a16:creationId xmlns:a16="http://schemas.microsoft.com/office/drawing/2014/main" id="{30A4781D-8F69-AD11-1C41-7056B8CCC626}"/>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1" name="立方体 110">
              <a:extLst>
                <a:ext uri="{FF2B5EF4-FFF2-40B4-BE49-F238E27FC236}">
                  <a16:creationId xmlns:a16="http://schemas.microsoft.com/office/drawing/2014/main" id="{6D205DC7-0D60-CD93-2031-540BC0C154BD}"/>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2" name="立方体 111">
              <a:extLst>
                <a:ext uri="{FF2B5EF4-FFF2-40B4-BE49-F238E27FC236}">
                  <a16:creationId xmlns:a16="http://schemas.microsoft.com/office/drawing/2014/main" id="{18F686F8-89F9-1A5C-B0BB-A8E6FB1FE8CE}"/>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3" name="立方体 112">
              <a:extLst>
                <a:ext uri="{FF2B5EF4-FFF2-40B4-BE49-F238E27FC236}">
                  <a16:creationId xmlns:a16="http://schemas.microsoft.com/office/drawing/2014/main" id="{1AF89749-2CCF-A869-D7A3-6A9382A69538}"/>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14" name="组合 113">
            <a:extLst>
              <a:ext uri="{FF2B5EF4-FFF2-40B4-BE49-F238E27FC236}">
                <a16:creationId xmlns:a16="http://schemas.microsoft.com/office/drawing/2014/main" id="{BAD70FEA-7F66-111D-45A6-DC2DBCD11D16}"/>
              </a:ext>
            </a:extLst>
          </p:cNvPr>
          <p:cNvGrpSpPr/>
          <p:nvPr/>
        </p:nvGrpSpPr>
        <p:grpSpPr>
          <a:xfrm>
            <a:off x="4429451" y="2934269"/>
            <a:ext cx="342389" cy="242396"/>
            <a:chOff x="1940260" y="2908300"/>
            <a:chExt cx="342389" cy="242396"/>
          </a:xfrm>
        </p:grpSpPr>
        <p:sp>
          <p:nvSpPr>
            <p:cNvPr id="115" name="立方体 114">
              <a:extLst>
                <a:ext uri="{FF2B5EF4-FFF2-40B4-BE49-F238E27FC236}">
                  <a16:creationId xmlns:a16="http://schemas.microsoft.com/office/drawing/2014/main" id="{BB1FFAF9-61D0-C8C9-2409-ED1CDF0A02E5}"/>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6" name="立方体 115">
              <a:extLst>
                <a:ext uri="{FF2B5EF4-FFF2-40B4-BE49-F238E27FC236}">
                  <a16:creationId xmlns:a16="http://schemas.microsoft.com/office/drawing/2014/main" id="{F1D94DAF-0526-4522-A243-955CD3416C2B}"/>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7" name="立方体 116">
              <a:extLst>
                <a:ext uri="{FF2B5EF4-FFF2-40B4-BE49-F238E27FC236}">
                  <a16:creationId xmlns:a16="http://schemas.microsoft.com/office/drawing/2014/main" id="{8053EC19-A15F-8F31-ADF9-E89F3F2BEEB3}"/>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18" name="立方体 117">
              <a:extLst>
                <a:ext uri="{FF2B5EF4-FFF2-40B4-BE49-F238E27FC236}">
                  <a16:creationId xmlns:a16="http://schemas.microsoft.com/office/drawing/2014/main" id="{12C83FE4-6751-C567-4504-176BD1C530FB}"/>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1087B6D7-DC38-9DEA-C866-D942E2B3B0CB}"/>
                  </a:ext>
                </a:extLst>
              </p:cNvPr>
              <p:cNvSpPr txBox="1"/>
              <p:nvPr/>
            </p:nvSpPr>
            <p:spPr>
              <a:xfrm>
                <a:off x="3642166" y="2522035"/>
                <a:ext cx="513987" cy="34240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19" name="文本框 118">
                <a:extLst>
                  <a:ext uri="{FF2B5EF4-FFF2-40B4-BE49-F238E27FC236}">
                    <a16:creationId xmlns:a16="http://schemas.microsoft.com/office/drawing/2014/main" id="{1087B6D7-DC38-9DEA-C866-D942E2B3B0CB}"/>
                  </a:ext>
                </a:extLst>
              </p:cNvPr>
              <p:cNvSpPr txBox="1">
                <a:spLocks noRot="1" noChangeAspect="1" noMove="1" noResize="1" noEditPoints="1" noAdjustHandles="1" noChangeArrowheads="1" noChangeShapeType="1" noTextEdit="1"/>
              </p:cNvSpPr>
              <p:nvPr/>
            </p:nvSpPr>
            <p:spPr>
              <a:xfrm>
                <a:off x="3642166" y="2522035"/>
                <a:ext cx="513987" cy="342401"/>
              </a:xfrm>
              <a:prstGeom prst="rect">
                <a:avLst/>
              </a:prstGeom>
              <a:blipFill>
                <a:blip r:embed="rId14"/>
                <a:stretch>
                  <a:fillRect l="-3529"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714D1E10-8A09-CD5E-7D70-397BFEB04D8B}"/>
                  </a:ext>
                </a:extLst>
              </p:cNvPr>
              <p:cNvSpPr txBox="1"/>
              <p:nvPr/>
            </p:nvSpPr>
            <p:spPr>
              <a:xfrm>
                <a:off x="4379276" y="2548045"/>
                <a:ext cx="513987" cy="342401"/>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2</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20" name="文本框 119">
                <a:extLst>
                  <a:ext uri="{FF2B5EF4-FFF2-40B4-BE49-F238E27FC236}">
                    <a16:creationId xmlns:a16="http://schemas.microsoft.com/office/drawing/2014/main" id="{714D1E10-8A09-CD5E-7D70-397BFEB04D8B}"/>
                  </a:ext>
                </a:extLst>
              </p:cNvPr>
              <p:cNvSpPr txBox="1">
                <a:spLocks noRot="1" noChangeAspect="1" noMove="1" noResize="1" noEditPoints="1" noAdjustHandles="1" noChangeArrowheads="1" noChangeShapeType="1" noTextEdit="1"/>
              </p:cNvSpPr>
              <p:nvPr/>
            </p:nvSpPr>
            <p:spPr>
              <a:xfrm>
                <a:off x="4379276" y="2548045"/>
                <a:ext cx="513987" cy="342401"/>
              </a:xfrm>
              <a:prstGeom prst="rect">
                <a:avLst/>
              </a:prstGeom>
              <a:blipFill>
                <a:blip r:embed="rId15"/>
                <a:stretch>
                  <a:fillRect l="-3529" b="-10714"/>
                </a:stretch>
              </a:blipFill>
            </p:spPr>
            <p:txBody>
              <a:bodyPr/>
              <a:lstStyle/>
              <a:p>
                <a:r>
                  <a:rPr lang="zh-CN" altLang="en-US">
                    <a:noFill/>
                  </a:rPr>
                  <a:t> </a:t>
                </a:r>
              </a:p>
            </p:txBody>
          </p:sp>
        </mc:Fallback>
      </mc:AlternateContent>
      <p:grpSp>
        <p:nvGrpSpPr>
          <p:cNvPr id="121" name="组合 120">
            <a:extLst>
              <a:ext uri="{FF2B5EF4-FFF2-40B4-BE49-F238E27FC236}">
                <a16:creationId xmlns:a16="http://schemas.microsoft.com/office/drawing/2014/main" id="{F9FCAA42-114F-AEB0-344D-E584FF614D28}"/>
              </a:ext>
            </a:extLst>
          </p:cNvPr>
          <p:cNvGrpSpPr/>
          <p:nvPr/>
        </p:nvGrpSpPr>
        <p:grpSpPr>
          <a:xfrm>
            <a:off x="5681416" y="2894170"/>
            <a:ext cx="342389" cy="242396"/>
            <a:chOff x="1940260" y="2908300"/>
            <a:chExt cx="342389" cy="242396"/>
          </a:xfrm>
        </p:grpSpPr>
        <p:sp>
          <p:nvSpPr>
            <p:cNvPr id="122" name="立方体 121">
              <a:extLst>
                <a:ext uri="{FF2B5EF4-FFF2-40B4-BE49-F238E27FC236}">
                  <a16:creationId xmlns:a16="http://schemas.microsoft.com/office/drawing/2014/main" id="{4714FBFE-7E4F-F603-0C95-43C4ECF2EF3F}"/>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3" name="立方体 122">
              <a:extLst>
                <a:ext uri="{FF2B5EF4-FFF2-40B4-BE49-F238E27FC236}">
                  <a16:creationId xmlns:a16="http://schemas.microsoft.com/office/drawing/2014/main" id="{D8B8A8AE-01DE-3451-5764-EF0D87207D68}"/>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4" name="立方体 123">
              <a:extLst>
                <a:ext uri="{FF2B5EF4-FFF2-40B4-BE49-F238E27FC236}">
                  <a16:creationId xmlns:a16="http://schemas.microsoft.com/office/drawing/2014/main" id="{780AD716-9C89-19B6-0A25-1A2AD42B0FB4}"/>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5" name="立方体 124">
              <a:extLst>
                <a:ext uri="{FF2B5EF4-FFF2-40B4-BE49-F238E27FC236}">
                  <a16:creationId xmlns:a16="http://schemas.microsoft.com/office/drawing/2014/main" id="{F1482873-B057-8D20-932B-3FE38F497FA2}"/>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grpSp>
        <p:nvGrpSpPr>
          <p:cNvPr id="126" name="组合 125">
            <a:extLst>
              <a:ext uri="{FF2B5EF4-FFF2-40B4-BE49-F238E27FC236}">
                <a16:creationId xmlns:a16="http://schemas.microsoft.com/office/drawing/2014/main" id="{239A3F48-7F6C-772A-DAC5-1D639163963C}"/>
              </a:ext>
            </a:extLst>
          </p:cNvPr>
          <p:cNvGrpSpPr/>
          <p:nvPr/>
        </p:nvGrpSpPr>
        <p:grpSpPr>
          <a:xfrm>
            <a:off x="6405428" y="2894839"/>
            <a:ext cx="342389" cy="242396"/>
            <a:chOff x="1940260" y="2908300"/>
            <a:chExt cx="342389" cy="242396"/>
          </a:xfrm>
        </p:grpSpPr>
        <p:sp>
          <p:nvSpPr>
            <p:cNvPr id="127" name="立方体 126">
              <a:extLst>
                <a:ext uri="{FF2B5EF4-FFF2-40B4-BE49-F238E27FC236}">
                  <a16:creationId xmlns:a16="http://schemas.microsoft.com/office/drawing/2014/main" id="{03C249FF-3D7B-E746-BD25-82CD7EBF72CB}"/>
                </a:ext>
              </a:extLst>
            </p:cNvPr>
            <p:cNvSpPr/>
            <p:nvPr/>
          </p:nvSpPr>
          <p:spPr>
            <a:xfrm>
              <a:off x="1940260" y="3023042"/>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8" name="立方体 127">
              <a:extLst>
                <a:ext uri="{FF2B5EF4-FFF2-40B4-BE49-F238E27FC236}">
                  <a16:creationId xmlns:a16="http://schemas.microsoft.com/office/drawing/2014/main" id="{8C51930B-B367-9113-0C22-51296C4EF1E4}"/>
                </a:ext>
              </a:extLst>
            </p:cNvPr>
            <p:cNvSpPr/>
            <p:nvPr/>
          </p:nvSpPr>
          <p:spPr>
            <a:xfrm>
              <a:off x="1943481"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29" name="立方体 128">
              <a:extLst>
                <a:ext uri="{FF2B5EF4-FFF2-40B4-BE49-F238E27FC236}">
                  <a16:creationId xmlns:a16="http://schemas.microsoft.com/office/drawing/2014/main" id="{9666A246-C64E-1C10-399B-3DF37E1FE17D}"/>
                </a:ext>
              </a:extLst>
            </p:cNvPr>
            <p:cNvSpPr/>
            <p:nvPr/>
          </p:nvSpPr>
          <p:spPr>
            <a:xfrm>
              <a:off x="2095880" y="2908300"/>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sp>
          <p:nvSpPr>
            <p:cNvPr id="130" name="立方体 129">
              <a:extLst>
                <a:ext uri="{FF2B5EF4-FFF2-40B4-BE49-F238E27FC236}">
                  <a16:creationId xmlns:a16="http://schemas.microsoft.com/office/drawing/2014/main" id="{4B38F504-5E42-E78C-D65E-A03C019C5623}"/>
                </a:ext>
              </a:extLst>
            </p:cNvPr>
            <p:cNvSpPr/>
            <p:nvPr/>
          </p:nvSpPr>
          <p:spPr>
            <a:xfrm>
              <a:off x="2095879" y="3024183"/>
              <a:ext cx="186769" cy="126513"/>
            </a:xfrm>
            <a:prstGeom prst="cube">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mc:AlternateContent xmlns:mc="http://schemas.openxmlformats.org/markup-compatibility/2006" xmlns:a14="http://schemas.microsoft.com/office/drawing/2010/main">
        <mc:Choice Requires="a14">
          <p:sp>
            <p:nvSpPr>
              <p:cNvPr id="131" name="文本框 130">
                <a:extLst>
                  <a:ext uri="{FF2B5EF4-FFF2-40B4-BE49-F238E27FC236}">
                    <a16:creationId xmlns:a16="http://schemas.microsoft.com/office/drawing/2014/main" id="{997EFF6B-DB12-985D-0330-F6905AF193BF}"/>
                  </a:ext>
                </a:extLst>
              </p:cNvPr>
              <p:cNvSpPr txBox="1"/>
              <p:nvPr/>
            </p:nvSpPr>
            <p:spPr>
              <a:xfrm>
                <a:off x="5618143" y="2482605"/>
                <a:ext cx="513987" cy="3412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31" name="文本框 130">
                <a:extLst>
                  <a:ext uri="{FF2B5EF4-FFF2-40B4-BE49-F238E27FC236}">
                    <a16:creationId xmlns:a16="http://schemas.microsoft.com/office/drawing/2014/main" id="{997EFF6B-DB12-985D-0330-F6905AF193BF}"/>
                  </a:ext>
                </a:extLst>
              </p:cNvPr>
              <p:cNvSpPr txBox="1">
                <a:spLocks noRot="1" noChangeAspect="1" noMove="1" noResize="1" noEditPoints="1" noAdjustHandles="1" noChangeArrowheads="1" noChangeShapeType="1" noTextEdit="1"/>
              </p:cNvSpPr>
              <p:nvPr/>
            </p:nvSpPr>
            <p:spPr>
              <a:xfrm>
                <a:off x="5618143" y="2482605"/>
                <a:ext cx="513987" cy="341247"/>
              </a:xfrm>
              <a:prstGeom prst="rect">
                <a:avLst/>
              </a:prstGeom>
              <a:blipFill>
                <a:blip r:embed="rId16"/>
                <a:stretch>
                  <a:fillRect l="-4762"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2" name="文本框 131">
                <a:extLst>
                  <a:ext uri="{FF2B5EF4-FFF2-40B4-BE49-F238E27FC236}">
                    <a16:creationId xmlns:a16="http://schemas.microsoft.com/office/drawing/2014/main" id="{5876E642-D6BD-5386-7781-C568D15AA970}"/>
                  </a:ext>
                </a:extLst>
              </p:cNvPr>
              <p:cNvSpPr txBox="1"/>
              <p:nvPr/>
            </p:nvSpPr>
            <p:spPr>
              <a:xfrm>
                <a:off x="6355253" y="2508615"/>
                <a:ext cx="513987" cy="341247"/>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𝑃</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32" name="文本框 131">
                <a:extLst>
                  <a:ext uri="{FF2B5EF4-FFF2-40B4-BE49-F238E27FC236}">
                    <a16:creationId xmlns:a16="http://schemas.microsoft.com/office/drawing/2014/main" id="{5876E642-D6BD-5386-7781-C568D15AA970}"/>
                  </a:ext>
                </a:extLst>
              </p:cNvPr>
              <p:cNvSpPr txBox="1">
                <a:spLocks noRot="1" noChangeAspect="1" noMove="1" noResize="1" noEditPoints="1" noAdjustHandles="1" noChangeArrowheads="1" noChangeShapeType="1" noTextEdit="1"/>
              </p:cNvSpPr>
              <p:nvPr/>
            </p:nvSpPr>
            <p:spPr>
              <a:xfrm>
                <a:off x="6355253" y="2508615"/>
                <a:ext cx="513987" cy="341247"/>
              </a:xfrm>
              <a:prstGeom prst="rect">
                <a:avLst/>
              </a:prstGeom>
              <a:blipFill>
                <a:blip r:embed="rId17"/>
                <a:stretch>
                  <a:fillRect l="-4762" b="-12727"/>
                </a:stretch>
              </a:blipFill>
            </p:spPr>
            <p:txBody>
              <a:bodyPr/>
              <a:lstStyle/>
              <a:p>
                <a:r>
                  <a:rPr lang="zh-CN" altLang="en-US">
                    <a:noFill/>
                  </a:rPr>
                  <a:t> </a:t>
                </a:r>
              </a:p>
            </p:txBody>
          </p:sp>
        </mc:Fallback>
      </mc:AlternateContent>
      <p:cxnSp>
        <p:nvCxnSpPr>
          <p:cNvPr id="134" name="连接符: 肘形 133">
            <a:extLst>
              <a:ext uri="{FF2B5EF4-FFF2-40B4-BE49-F238E27FC236}">
                <a16:creationId xmlns:a16="http://schemas.microsoft.com/office/drawing/2014/main" id="{21EBD5A9-E3EE-C8D2-9F0F-BCA5D67D1C8D}"/>
              </a:ext>
            </a:extLst>
          </p:cNvPr>
          <p:cNvCxnSpPr>
            <a:stCxn id="68" idx="0"/>
            <a:endCxn id="113" idx="3"/>
          </p:cNvCxnSpPr>
          <p:nvPr/>
        </p:nvCxnSpPr>
        <p:spPr>
          <a:xfrm rot="16200000" flipV="1">
            <a:off x="3987947" y="3126677"/>
            <a:ext cx="230826" cy="329463"/>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6" name="连接符: 肘形 135">
            <a:extLst>
              <a:ext uri="{FF2B5EF4-FFF2-40B4-BE49-F238E27FC236}">
                <a16:creationId xmlns:a16="http://schemas.microsoft.com/office/drawing/2014/main" id="{9313DA4F-CE0A-221D-62AB-AD8BFB623904}"/>
              </a:ext>
            </a:extLst>
          </p:cNvPr>
          <p:cNvCxnSpPr>
            <a:stCxn id="68" idx="0"/>
            <a:endCxn id="118" idx="3"/>
          </p:cNvCxnSpPr>
          <p:nvPr/>
        </p:nvCxnSpPr>
        <p:spPr>
          <a:xfrm rot="5400000" flipH="1" flipV="1">
            <a:off x="4350287" y="3094470"/>
            <a:ext cx="230157" cy="39454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8" name="连接符: 肘形 137">
            <a:extLst>
              <a:ext uri="{FF2B5EF4-FFF2-40B4-BE49-F238E27FC236}">
                <a16:creationId xmlns:a16="http://schemas.microsoft.com/office/drawing/2014/main" id="{9A33F0B8-A94B-E898-6013-8DCF93EE564A}"/>
              </a:ext>
            </a:extLst>
          </p:cNvPr>
          <p:cNvCxnSpPr>
            <a:stCxn id="76" idx="0"/>
            <a:endCxn id="125" idx="3"/>
          </p:cNvCxnSpPr>
          <p:nvPr/>
        </p:nvCxnSpPr>
        <p:spPr>
          <a:xfrm rot="16200000" flipV="1">
            <a:off x="5937778" y="3113393"/>
            <a:ext cx="270256" cy="316602"/>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0" name="连接符: 肘形 139">
            <a:extLst>
              <a:ext uri="{FF2B5EF4-FFF2-40B4-BE49-F238E27FC236}">
                <a16:creationId xmlns:a16="http://schemas.microsoft.com/office/drawing/2014/main" id="{DFD85042-F3AD-5B4C-3197-92BAEC5B5E8F}"/>
              </a:ext>
            </a:extLst>
          </p:cNvPr>
          <p:cNvCxnSpPr>
            <a:stCxn id="76" idx="0"/>
            <a:endCxn id="130" idx="3"/>
          </p:cNvCxnSpPr>
          <p:nvPr/>
        </p:nvCxnSpPr>
        <p:spPr>
          <a:xfrm rot="5400000" flipH="1" flipV="1">
            <a:off x="6300119" y="3068324"/>
            <a:ext cx="269587" cy="40741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41" name="文本框 140">
                <a:extLst>
                  <a:ext uri="{FF2B5EF4-FFF2-40B4-BE49-F238E27FC236}">
                    <a16:creationId xmlns:a16="http://schemas.microsoft.com/office/drawing/2014/main" id="{4A72BDAE-23A3-25E3-B19F-E37072B7039E}"/>
                  </a:ext>
                </a:extLst>
              </p:cNvPr>
              <p:cNvSpPr txBox="1"/>
              <p:nvPr/>
            </p:nvSpPr>
            <p:spPr>
              <a:xfrm>
                <a:off x="9260796" y="440431"/>
                <a:ext cx="36131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𝑃</m:t>
                          </m:r>
                        </m:sub>
                      </m:sSub>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41" name="文本框 140">
                <a:extLst>
                  <a:ext uri="{FF2B5EF4-FFF2-40B4-BE49-F238E27FC236}">
                    <a16:creationId xmlns:a16="http://schemas.microsoft.com/office/drawing/2014/main" id="{4A72BDAE-23A3-25E3-B19F-E37072B7039E}"/>
                  </a:ext>
                </a:extLst>
              </p:cNvPr>
              <p:cNvSpPr txBox="1">
                <a:spLocks noRot="1" noChangeAspect="1" noMove="1" noResize="1" noEditPoints="1" noAdjustHandles="1" noChangeArrowheads="1" noChangeShapeType="1" noTextEdit="1"/>
              </p:cNvSpPr>
              <p:nvPr/>
            </p:nvSpPr>
            <p:spPr>
              <a:xfrm>
                <a:off x="9260796" y="440431"/>
                <a:ext cx="361316" cy="276999"/>
              </a:xfrm>
              <a:prstGeom prst="rect">
                <a:avLst/>
              </a:prstGeom>
              <a:blipFill>
                <a:blip r:embed="rId18"/>
                <a:stretch>
                  <a:fillRect l="-5085" b="-19565"/>
                </a:stretch>
              </a:blipFill>
            </p:spPr>
            <p:txBody>
              <a:bodyPr/>
              <a:lstStyle/>
              <a:p>
                <a:r>
                  <a:rPr lang="zh-CN" altLang="en-US">
                    <a:noFill/>
                  </a:rPr>
                  <a:t> </a:t>
                </a:r>
              </a:p>
            </p:txBody>
          </p:sp>
        </mc:Fallback>
      </mc:AlternateContent>
      <p:sp>
        <p:nvSpPr>
          <p:cNvPr id="142" name="椭圆 141">
            <a:extLst>
              <a:ext uri="{FF2B5EF4-FFF2-40B4-BE49-F238E27FC236}">
                <a16:creationId xmlns:a16="http://schemas.microsoft.com/office/drawing/2014/main" id="{8AE43556-BD6F-1E51-D091-F9A5DB9D3A0A}"/>
              </a:ext>
            </a:extLst>
          </p:cNvPr>
          <p:cNvSpPr/>
          <p:nvPr/>
        </p:nvSpPr>
        <p:spPr>
          <a:xfrm>
            <a:off x="9904008" y="1049551"/>
            <a:ext cx="415498" cy="41549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altLang="zh-CN" b="1" dirty="0"/>
              <a:t>P</a:t>
            </a:r>
            <a:endParaRPr lang="zh-CN" altLang="en-US" b="1" dirty="0"/>
          </a:p>
        </p:txBody>
      </p:sp>
      <p:cxnSp>
        <p:nvCxnSpPr>
          <p:cNvPr id="144" name="直接箭头连接符 143">
            <a:extLst>
              <a:ext uri="{FF2B5EF4-FFF2-40B4-BE49-F238E27FC236}">
                <a16:creationId xmlns:a16="http://schemas.microsoft.com/office/drawing/2014/main" id="{C6B70F2B-1E2B-5C2C-068E-E04B9E8F68D8}"/>
              </a:ext>
            </a:extLst>
          </p:cNvPr>
          <p:cNvCxnSpPr>
            <a:stCxn id="25" idx="3"/>
            <a:endCxn id="142" idx="2"/>
          </p:cNvCxnSpPr>
          <p:nvPr/>
        </p:nvCxnSpPr>
        <p:spPr>
          <a:xfrm>
            <a:off x="9672592" y="1257300"/>
            <a:ext cx="2314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5" name="矩形: 圆角 144">
            <a:extLst>
              <a:ext uri="{FF2B5EF4-FFF2-40B4-BE49-F238E27FC236}">
                <a16:creationId xmlns:a16="http://schemas.microsoft.com/office/drawing/2014/main" id="{AB11B561-7C78-DBB9-5BAD-CD1900AB14FD}"/>
              </a:ext>
            </a:extLst>
          </p:cNvPr>
          <p:cNvSpPr/>
          <p:nvPr/>
        </p:nvSpPr>
        <p:spPr>
          <a:xfrm>
            <a:off x="10522984" y="811212"/>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6" name="立方体 145">
            <a:extLst>
              <a:ext uri="{FF2B5EF4-FFF2-40B4-BE49-F238E27FC236}">
                <a16:creationId xmlns:a16="http://schemas.microsoft.com/office/drawing/2014/main" id="{E27AC225-A5F9-8721-06AE-3AF6F2F10F61}"/>
              </a:ext>
            </a:extLst>
          </p:cNvPr>
          <p:cNvSpPr/>
          <p:nvPr/>
        </p:nvSpPr>
        <p:spPr>
          <a:xfrm>
            <a:off x="10639822" y="928901"/>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47" name="立方体 146">
            <a:extLst>
              <a:ext uri="{FF2B5EF4-FFF2-40B4-BE49-F238E27FC236}">
                <a16:creationId xmlns:a16="http://schemas.microsoft.com/office/drawing/2014/main" id="{8C0C55DA-B8A1-75D0-C44A-639EB5068941}"/>
              </a:ext>
            </a:extLst>
          </p:cNvPr>
          <p:cNvSpPr/>
          <p:nvPr/>
        </p:nvSpPr>
        <p:spPr>
          <a:xfrm>
            <a:off x="10639822" y="1316144"/>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48" name="文本框 147">
                <a:extLst>
                  <a:ext uri="{FF2B5EF4-FFF2-40B4-BE49-F238E27FC236}">
                    <a16:creationId xmlns:a16="http://schemas.microsoft.com/office/drawing/2014/main" id="{5DE6B1D5-FED7-440B-30ED-EEF8349065B1}"/>
                  </a:ext>
                </a:extLst>
              </p:cNvPr>
              <p:cNvSpPr txBox="1"/>
              <p:nvPr/>
            </p:nvSpPr>
            <p:spPr>
              <a:xfrm>
                <a:off x="10573464" y="440431"/>
                <a:ext cx="36131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ea typeface="仿宋" panose="02010609060101010101" pitchFamily="49" charset="-122"/>
                            </a:rPr>
                          </m:ctrlPr>
                        </m:accPr>
                        <m:e>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𝐿</m:t>
                              </m:r>
                            </m:e>
                            <m:sub>
                              <m:r>
                                <a:rPr lang="en-US" altLang="zh-CN" b="0" i="1" smtClean="0">
                                  <a:latin typeface="Cambria Math" panose="02040503050406030204" pitchFamily="18" charset="0"/>
                                  <a:ea typeface="仿宋" panose="02010609060101010101" pitchFamily="49" charset="-122"/>
                                </a:rPr>
                                <m:t>𝑃</m:t>
                              </m:r>
                            </m:sub>
                          </m:sSub>
                        </m:e>
                      </m:acc>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48" name="文本框 147">
                <a:extLst>
                  <a:ext uri="{FF2B5EF4-FFF2-40B4-BE49-F238E27FC236}">
                    <a16:creationId xmlns:a16="http://schemas.microsoft.com/office/drawing/2014/main" id="{5DE6B1D5-FED7-440B-30ED-EEF8349065B1}"/>
                  </a:ext>
                </a:extLst>
              </p:cNvPr>
              <p:cNvSpPr txBox="1">
                <a:spLocks noRot="1" noChangeAspect="1" noMove="1" noResize="1" noEditPoints="1" noAdjustHandles="1" noChangeArrowheads="1" noChangeShapeType="1" noTextEdit="1"/>
              </p:cNvSpPr>
              <p:nvPr/>
            </p:nvSpPr>
            <p:spPr>
              <a:xfrm>
                <a:off x="10573464" y="440431"/>
                <a:ext cx="361316" cy="276999"/>
              </a:xfrm>
              <a:prstGeom prst="rect">
                <a:avLst/>
              </a:prstGeom>
              <a:blipFill>
                <a:blip r:embed="rId19"/>
                <a:stretch>
                  <a:fillRect l="-5000" b="-19565"/>
                </a:stretch>
              </a:blipFill>
            </p:spPr>
            <p:txBody>
              <a:bodyPr/>
              <a:lstStyle/>
              <a:p>
                <a:r>
                  <a:rPr lang="zh-CN" altLang="en-US">
                    <a:noFill/>
                  </a:rPr>
                  <a:t> </a:t>
                </a:r>
              </a:p>
            </p:txBody>
          </p:sp>
        </mc:Fallback>
      </mc:AlternateContent>
      <p:cxnSp>
        <p:nvCxnSpPr>
          <p:cNvPr id="150" name="直接箭头连接符 149">
            <a:extLst>
              <a:ext uri="{FF2B5EF4-FFF2-40B4-BE49-F238E27FC236}">
                <a16:creationId xmlns:a16="http://schemas.microsoft.com/office/drawing/2014/main" id="{7F5AEB54-E6FE-10D5-5A33-1F561BA3F390}"/>
              </a:ext>
            </a:extLst>
          </p:cNvPr>
          <p:cNvCxnSpPr>
            <a:stCxn id="142" idx="6"/>
            <a:endCxn id="145" idx="1"/>
          </p:cNvCxnSpPr>
          <p:nvPr/>
        </p:nvCxnSpPr>
        <p:spPr>
          <a:xfrm>
            <a:off x="10319506" y="1257300"/>
            <a:ext cx="20347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1" name="矩形: 圆角 150">
            <a:extLst>
              <a:ext uri="{FF2B5EF4-FFF2-40B4-BE49-F238E27FC236}">
                <a16:creationId xmlns:a16="http://schemas.microsoft.com/office/drawing/2014/main" id="{392CF2B0-3FEF-783E-52AA-09C040DB3BB9}"/>
              </a:ext>
            </a:extLst>
          </p:cNvPr>
          <p:cNvSpPr/>
          <p:nvPr/>
        </p:nvSpPr>
        <p:spPr>
          <a:xfrm>
            <a:off x="10533077" y="2835283"/>
            <a:ext cx="1004682" cy="30014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MHCA</a:t>
            </a:r>
            <a:endParaRPr lang="zh-CN" altLang="en-US" b="1" dirty="0"/>
          </a:p>
        </p:txBody>
      </p:sp>
      <p:cxnSp>
        <p:nvCxnSpPr>
          <p:cNvPr id="157" name="连接符: 肘形 156">
            <a:extLst>
              <a:ext uri="{FF2B5EF4-FFF2-40B4-BE49-F238E27FC236}">
                <a16:creationId xmlns:a16="http://schemas.microsoft.com/office/drawing/2014/main" id="{0E092D34-45EF-103B-27D6-81EC7B6CAFCA}"/>
              </a:ext>
            </a:extLst>
          </p:cNvPr>
          <p:cNvCxnSpPr>
            <a:stCxn id="145" idx="3"/>
            <a:endCxn id="151" idx="3"/>
          </p:cNvCxnSpPr>
          <p:nvPr/>
        </p:nvCxnSpPr>
        <p:spPr>
          <a:xfrm>
            <a:off x="10985260" y="1257300"/>
            <a:ext cx="552499" cy="1728054"/>
          </a:xfrm>
          <a:prstGeom prst="bentConnector3">
            <a:avLst>
              <a:gd name="adj1" fmla="val 14137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直接箭头连接符 158">
            <a:extLst>
              <a:ext uri="{FF2B5EF4-FFF2-40B4-BE49-F238E27FC236}">
                <a16:creationId xmlns:a16="http://schemas.microsoft.com/office/drawing/2014/main" id="{D019B3EB-C77A-92A7-C418-CD3D9AC74C0D}"/>
              </a:ext>
            </a:extLst>
          </p:cNvPr>
          <p:cNvCxnSpPr>
            <a:cxnSpLocks/>
            <a:stCxn id="129" idx="4"/>
            <a:endCxn id="151" idx="1"/>
          </p:cNvCxnSpPr>
          <p:nvPr/>
        </p:nvCxnSpPr>
        <p:spPr>
          <a:xfrm>
            <a:off x="6716189" y="2973910"/>
            <a:ext cx="3816888" cy="114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62" name="文本框 161">
                <a:extLst>
                  <a:ext uri="{FF2B5EF4-FFF2-40B4-BE49-F238E27FC236}">
                    <a16:creationId xmlns:a16="http://schemas.microsoft.com/office/drawing/2014/main" id="{6BB09683-76C2-763A-E822-0F1E9DB62DE0}"/>
                  </a:ext>
                </a:extLst>
              </p:cNvPr>
              <p:cNvSpPr txBox="1"/>
              <p:nvPr/>
            </p:nvSpPr>
            <p:spPr>
              <a:xfrm>
                <a:off x="7123896" y="2522717"/>
                <a:ext cx="1257204" cy="464614"/>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every </a:t>
                </a:r>
                <a14:m>
                  <m:oMath xmlns:m="http://schemas.openxmlformats.org/officeDocument/2006/math">
                    <m:acc>
                      <m:accPr>
                        <m:chr m:val="̅"/>
                        <m:ctrlPr>
                          <a:rPr lang="en-US" altLang="zh-CN" i="1" smtClean="0">
                            <a:latin typeface="Cambria Math" panose="02040503050406030204" pitchFamily="18" charset="0"/>
                            <a:ea typeface="仿宋" panose="02010609060101010101" pitchFamily="49" charset="-122"/>
                          </a:rPr>
                        </m:ctrlPr>
                      </m:accPr>
                      <m:e>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𝐹</m:t>
                            </m:r>
                          </m:e>
                          <m:sub>
                            <m:r>
                              <a:rPr lang="en-US" altLang="zh-CN" b="0" i="1" smtClean="0">
                                <a:latin typeface="Cambria Math" panose="02040503050406030204" pitchFamily="18" charset="0"/>
                                <a:ea typeface="仿宋" panose="02010609060101010101" pitchFamily="49" charset="-122"/>
                              </a:rPr>
                              <m:t>𝑝</m:t>
                            </m:r>
                            <m:r>
                              <a:rPr lang="en-US" altLang="zh-CN" b="0" i="1" smtClean="0">
                                <a:latin typeface="Cambria Math" panose="02040503050406030204" pitchFamily="18" charset="0"/>
                                <a:ea typeface="仿宋" panose="02010609060101010101" pitchFamily="49" charset="-122"/>
                              </a:rPr>
                              <m:t>_</m:t>
                            </m:r>
                            <m:r>
                              <a:rPr lang="en-US" altLang="zh-CN" b="0" i="1" smtClean="0">
                                <a:latin typeface="Cambria Math" panose="02040503050406030204" pitchFamily="18" charset="0"/>
                                <a:ea typeface="仿宋" panose="02010609060101010101" pitchFamily="49" charset="-122"/>
                              </a:rPr>
                              <m:t>𝑗</m:t>
                            </m:r>
                          </m:sub>
                          <m:sup>
                            <m:r>
                              <a:rPr lang="en-US" altLang="zh-CN" b="0" i="1" smtClean="0">
                                <a:latin typeface="Cambria Math" panose="02040503050406030204" pitchFamily="18" charset="0"/>
                                <a:ea typeface="仿宋" panose="02010609060101010101" pitchFamily="49" charset="-122"/>
                              </a:rPr>
                              <m:t>𝑖</m:t>
                            </m:r>
                          </m:sup>
                        </m:sSubSup>
                      </m:e>
                    </m:acc>
                  </m:oMath>
                </a14:m>
                <a:endParaRPr lang="zh-CN" altLang="en-US" dirty="0">
                  <a:latin typeface="仿宋" panose="02010609060101010101" pitchFamily="49" charset="-122"/>
                  <a:ea typeface="仿宋" panose="02010609060101010101" pitchFamily="49" charset="-122"/>
                </a:endParaRPr>
              </a:p>
            </p:txBody>
          </p:sp>
        </mc:Choice>
        <mc:Fallback xmlns="">
          <p:sp>
            <p:nvSpPr>
              <p:cNvPr id="162" name="文本框 161">
                <a:extLst>
                  <a:ext uri="{FF2B5EF4-FFF2-40B4-BE49-F238E27FC236}">
                    <a16:creationId xmlns:a16="http://schemas.microsoft.com/office/drawing/2014/main" id="{6BB09683-76C2-763A-E822-0F1E9DB62DE0}"/>
                  </a:ext>
                </a:extLst>
              </p:cNvPr>
              <p:cNvSpPr txBox="1">
                <a:spLocks noRot="1" noChangeAspect="1" noMove="1" noResize="1" noEditPoints="1" noAdjustHandles="1" noChangeArrowheads="1" noChangeShapeType="1" noTextEdit="1"/>
              </p:cNvSpPr>
              <p:nvPr/>
            </p:nvSpPr>
            <p:spPr>
              <a:xfrm>
                <a:off x="7123896" y="2522717"/>
                <a:ext cx="1257204" cy="464614"/>
              </a:xfrm>
              <a:prstGeom prst="rect">
                <a:avLst/>
              </a:prstGeom>
              <a:blipFill>
                <a:blip r:embed="rId20"/>
                <a:stretch>
                  <a:fillRect l="-4369" b="-7895"/>
                </a:stretch>
              </a:blipFill>
            </p:spPr>
            <p:txBody>
              <a:bodyPr/>
              <a:lstStyle/>
              <a:p>
                <a:r>
                  <a:rPr lang="zh-CN" altLang="en-US">
                    <a:noFill/>
                  </a:rPr>
                  <a:t> </a:t>
                </a:r>
              </a:p>
            </p:txBody>
          </p:sp>
        </mc:Fallback>
      </mc:AlternateContent>
      <p:sp>
        <p:nvSpPr>
          <p:cNvPr id="164" name="矩形: 圆角 163">
            <a:extLst>
              <a:ext uri="{FF2B5EF4-FFF2-40B4-BE49-F238E27FC236}">
                <a16:creationId xmlns:a16="http://schemas.microsoft.com/office/drawing/2014/main" id="{86D0629E-20B0-4CF5-90FD-FD6CF55BF3FF}"/>
              </a:ext>
            </a:extLst>
          </p:cNvPr>
          <p:cNvSpPr/>
          <p:nvPr/>
        </p:nvSpPr>
        <p:spPr>
          <a:xfrm>
            <a:off x="10807658" y="3534965"/>
            <a:ext cx="462276" cy="892175"/>
          </a:xfrm>
          <a:prstGeom prst="roundRect">
            <a:avLst>
              <a:gd name="adj" fmla="val 4293"/>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65" name="立方体 164">
            <a:extLst>
              <a:ext uri="{FF2B5EF4-FFF2-40B4-BE49-F238E27FC236}">
                <a16:creationId xmlns:a16="http://schemas.microsoft.com/office/drawing/2014/main" id="{3B668BA8-C711-4105-14AA-CAE0C93447AE}"/>
              </a:ext>
            </a:extLst>
          </p:cNvPr>
          <p:cNvSpPr/>
          <p:nvPr/>
        </p:nvSpPr>
        <p:spPr>
          <a:xfrm>
            <a:off x="10924496" y="3652654"/>
            <a:ext cx="228600" cy="241300"/>
          </a:xfrm>
          <a:prstGeom prst="cub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a:p>
        </p:txBody>
      </p:sp>
      <p:sp>
        <p:nvSpPr>
          <p:cNvPr id="166" name="立方体 165">
            <a:extLst>
              <a:ext uri="{FF2B5EF4-FFF2-40B4-BE49-F238E27FC236}">
                <a16:creationId xmlns:a16="http://schemas.microsoft.com/office/drawing/2014/main" id="{091DC123-9158-FE16-E9D3-647E4205C301}"/>
              </a:ext>
            </a:extLst>
          </p:cNvPr>
          <p:cNvSpPr/>
          <p:nvPr/>
        </p:nvSpPr>
        <p:spPr>
          <a:xfrm>
            <a:off x="10924496" y="4039897"/>
            <a:ext cx="228600" cy="241300"/>
          </a:xfrm>
          <a:prstGeom prst="cub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9" name="文本框 168">
                <a:extLst>
                  <a:ext uri="{FF2B5EF4-FFF2-40B4-BE49-F238E27FC236}">
                    <a16:creationId xmlns:a16="http://schemas.microsoft.com/office/drawing/2014/main" id="{71D61FD9-9098-DFBF-E81E-D986C9B45043}"/>
                  </a:ext>
                </a:extLst>
              </p:cNvPr>
              <p:cNvSpPr txBox="1"/>
              <p:nvPr/>
            </p:nvSpPr>
            <p:spPr>
              <a:xfrm>
                <a:off x="10861123" y="4483573"/>
                <a:ext cx="381386" cy="2796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𝑅</m:t>
                          </m:r>
                        </m:e>
                        <m:sub>
                          <m:r>
                            <a:rPr lang="en-US" altLang="zh-CN" b="0" i="1" smtClean="0">
                              <a:latin typeface="Cambria Math" panose="02040503050406030204" pitchFamily="18" charset="0"/>
                              <a:ea typeface="仿宋" panose="02010609060101010101" pitchFamily="49" charset="-122"/>
                            </a:rPr>
                            <m:t>𝑃</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69" name="文本框 168">
                <a:extLst>
                  <a:ext uri="{FF2B5EF4-FFF2-40B4-BE49-F238E27FC236}">
                    <a16:creationId xmlns:a16="http://schemas.microsoft.com/office/drawing/2014/main" id="{71D61FD9-9098-DFBF-E81E-D986C9B45043}"/>
                  </a:ext>
                </a:extLst>
              </p:cNvPr>
              <p:cNvSpPr txBox="1">
                <a:spLocks noRot="1" noChangeAspect="1" noMove="1" noResize="1" noEditPoints="1" noAdjustHandles="1" noChangeArrowheads="1" noChangeShapeType="1" noTextEdit="1"/>
              </p:cNvSpPr>
              <p:nvPr/>
            </p:nvSpPr>
            <p:spPr>
              <a:xfrm>
                <a:off x="10861123" y="4483573"/>
                <a:ext cx="381386" cy="279692"/>
              </a:xfrm>
              <a:prstGeom prst="rect">
                <a:avLst/>
              </a:prstGeom>
              <a:blipFill>
                <a:blip r:embed="rId21"/>
                <a:stretch>
                  <a:fillRect l="-6452" b="-21739"/>
                </a:stretch>
              </a:blipFill>
            </p:spPr>
            <p:txBody>
              <a:bodyPr/>
              <a:lstStyle/>
              <a:p>
                <a:r>
                  <a:rPr lang="zh-CN" altLang="en-US">
                    <a:noFill/>
                  </a:rPr>
                  <a:t> </a:t>
                </a:r>
              </a:p>
            </p:txBody>
          </p:sp>
        </mc:Fallback>
      </mc:AlternateContent>
      <p:pic>
        <p:nvPicPr>
          <p:cNvPr id="170" name="图片 169">
            <a:extLst>
              <a:ext uri="{FF2B5EF4-FFF2-40B4-BE49-F238E27FC236}">
                <a16:creationId xmlns:a16="http://schemas.microsoft.com/office/drawing/2014/main" id="{3136C596-4040-9C44-31D1-A7699FFD4A81}"/>
              </a:ext>
            </a:extLst>
          </p:cNvPr>
          <p:cNvPicPr>
            <a:picLocks noChangeAspect="1"/>
          </p:cNvPicPr>
          <p:nvPr/>
        </p:nvPicPr>
        <p:blipFill>
          <a:blip r:embed="rId8">
            <a:duotone>
              <a:schemeClr val="accent5">
                <a:shade val="45000"/>
                <a:satMod val="135000"/>
              </a:schemeClr>
              <a:prstClr val="white"/>
            </a:duotone>
          </a:blip>
          <a:stretch>
            <a:fillRect/>
          </a:stretch>
        </p:blipFill>
        <p:spPr>
          <a:xfrm>
            <a:off x="9183581" y="5030284"/>
            <a:ext cx="581025" cy="590550"/>
          </a:xfrm>
          <a:prstGeom prst="rect">
            <a:avLst/>
          </a:prstGeom>
        </p:spPr>
      </p:pic>
      <p:cxnSp>
        <p:nvCxnSpPr>
          <p:cNvPr id="172" name="连接符: 肘形 171">
            <a:extLst>
              <a:ext uri="{FF2B5EF4-FFF2-40B4-BE49-F238E27FC236}">
                <a16:creationId xmlns:a16="http://schemas.microsoft.com/office/drawing/2014/main" id="{F06E2E06-66EB-F519-E4FC-520C4179C8CC}"/>
              </a:ext>
            </a:extLst>
          </p:cNvPr>
          <p:cNvCxnSpPr>
            <a:cxnSpLocks/>
            <a:stCxn id="130" idx="5"/>
          </p:cNvCxnSpPr>
          <p:nvPr/>
        </p:nvCxnSpPr>
        <p:spPr>
          <a:xfrm>
            <a:off x="6747816" y="3058164"/>
            <a:ext cx="2617294" cy="1252625"/>
          </a:xfrm>
          <a:prstGeom prst="bentConnector3">
            <a:avLst>
              <a:gd name="adj1" fmla="val 999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7" name="连接符: 肘形 176">
            <a:extLst>
              <a:ext uri="{FF2B5EF4-FFF2-40B4-BE49-F238E27FC236}">
                <a16:creationId xmlns:a16="http://schemas.microsoft.com/office/drawing/2014/main" id="{377161AA-C3CA-B804-000F-F1FBFC48C2E5}"/>
              </a:ext>
            </a:extLst>
          </p:cNvPr>
          <p:cNvCxnSpPr>
            <a:cxnSpLocks/>
            <a:stCxn id="165" idx="2"/>
            <a:endCxn id="181" idx="0"/>
          </p:cNvCxnSpPr>
          <p:nvPr/>
        </p:nvCxnSpPr>
        <p:spPr>
          <a:xfrm rot="10800000" flipV="1">
            <a:off x="9474308" y="3801878"/>
            <a:ext cx="1450188" cy="50891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180" name="椭圆 179">
            <a:extLst>
              <a:ext uri="{FF2B5EF4-FFF2-40B4-BE49-F238E27FC236}">
                <a16:creationId xmlns:a16="http://schemas.microsoft.com/office/drawing/2014/main" id="{8EC61157-D5BF-5611-1C9B-F91BCACC52AD}"/>
              </a:ext>
            </a:extLst>
          </p:cNvPr>
          <p:cNvSpPr/>
          <p:nvPr/>
        </p:nvSpPr>
        <p:spPr>
          <a:xfrm>
            <a:off x="9238480" y="4291889"/>
            <a:ext cx="462276" cy="46227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81" name="文本框 180">
            <a:extLst>
              <a:ext uri="{FF2B5EF4-FFF2-40B4-BE49-F238E27FC236}">
                <a16:creationId xmlns:a16="http://schemas.microsoft.com/office/drawing/2014/main" id="{DFD070F7-A952-1A12-651B-F1B7FE06EEA5}"/>
              </a:ext>
            </a:extLst>
          </p:cNvPr>
          <p:cNvSpPr txBox="1"/>
          <p:nvPr/>
        </p:nvSpPr>
        <p:spPr>
          <a:xfrm>
            <a:off x="9206446" y="4310790"/>
            <a:ext cx="53572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cos</a:t>
            </a:r>
            <a:endParaRPr lang="zh-CN" altLang="en-US" b="1" dirty="0">
              <a:solidFill>
                <a:schemeClr val="bg1"/>
              </a:solidFill>
              <a:latin typeface="仿宋" panose="02010609060101010101" pitchFamily="49" charset="-122"/>
              <a:ea typeface="仿宋" panose="02010609060101010101" pitchFamily="49" charset="-122"/>
            </a:endParaRPr>
          </a:p>
        </p:txBody>
      </p:sp>
      <p:cxnSp>
        <p:nvCxnSpPr>
          <p:cNvPr id="184" name="直接箭头连接符 183">
            <a:extLst>
              <a:ext uri="{FF2B5EF4-FFF2-40B4-BE49-F238E27FC236}">
                <a16:creationId xmlns:a16="http://schemas.microsoft.com/office/drawing/2014/main" id="{A9E570CF-A3FB-CAC1-575A-9757EC6CF679}"/>
              </a:ext>
            </a:extLst>
          </p:cNvPr>
          <p:cNvCxnSpPr>
            <a:stCxn id="180" idx="4"/>
            <a:endCxn id="170" idx="0"/>
          </p:cNvCxnSpPr>
          <p:nvPr/>
        </p:nvCxnSpPr>
        <p:spPr>
          <a:xfrm>
            <a:off x="9469618" y="4754165"/>
            <a:ext cx="4476" cy="2761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6" name="椭圆 185">
            <a:extLst>
              <a:ext uri="{FF2B5EF4-FFF2-40B4-BE49-F238E27FC236}">
                <a16:creationId xmlns:a16="http://schemas.microsoft.com/office/drawing/2014/main" id="{E4D16113-3DBC-B510-2F39-0C36D2E9A32C}"/>
              </a:ext>
            </a:extLst>
          </p:cNvPr>
          <p:cNvSpPr/>
          <p:nvPr/>
        </p:nvSpPr>
        <p:spPr>
          <a:xfrm>
            <a:off x="9995013" y="4291889"/>
            <a:ext cx="462276" cy="462276"/>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dirty="0"/>
          </a:p>
        </p:txBody>
      </p:sp>
      <p:sp>
        <p:nvSpPr>
          <p:cNvPr id="187" name="文本框 186">
            <a:extLst>
              <a:ext uri="{FF2B5EF4-FFF2-40B4-BE49-F238E27FC236}">
                <a16:creationId xmlns:a16="http://schemas.microsoft.com/office/drawing/2014/main" id="{AC44BA15-B8E7-DCF0-2206-AB3F46AA5A59}"/>
              </a:ext>
            </a:extLst>
          </p:cNvPr>
          <p:cNvSpPr txBox="1"/>
          <p:nvPr/>
        </p:nvSpPr>
        <p:spPr>
          <a:xfrm>
            <a:off x="9962979" y="4310790"/>
            <a:ext cx="53572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cos</a:t>
            </a:r>
            <a:endParaRPr lang="zh-CN" altLang="en-US" b="1" dirty="0">
              <a:solidFill>
                <a:schemeClr val="bg1"/>
              </a:solidFill>
              <a:latin typeface="仿宋" panose="02010609060101010101" pitchFamily="49" charset="-122"/>
              <a:ea typeface="仿宋" panose="02010609060101010101" pitchFamily="49" charset="-122"/>
            </a:endParaRPr>
          </a:p>
        </p:txBody>
      </p:sp>
      <p:pic>
        <p:nvPicPr>
          <p:cNvPr id="188" name="图片 187">
            <a:extLst>
              <a:ext uri="{FF2B5EF4-FFF2-40B4-BE49-F238E27FC236}">
                <a16:creationId xmlns:a16="http://schemas.microsoft.com/office/drawing/2014/main" id="{EB24E23D-7922-A80D-B32C-43BCCE24BA2D}"/>
              </a:ext>
            </a:extLst>
          </p:cNvPr>
          <p:cNvPicPr>
            <a:picLocks noChangeAspect="1"/>
          </p:cNvPicPr>
          <p:nvPr/>
        </p:nvPicPr>
        <p:blipFill>
          <a:blip r:embed="rId8">
            <a:duotone>
              <a:schemeClr val="accent4">
                <a:shade val="45000"/>
                <a:satMod val="135000"/>
              </a:schemeClr>
              <a:prstClr val="white"/>
            </a:duotone>
          </a:blip>
          <a:stretch>
            <a:fillRect/>
          </a:stretch>
        </p:blipFill>
        <p:spPr>
          <a:xfrm>
            <a:off x="9932896" y="5040099"/>
            <a:ext cx="581025" cy="590550"/>
          </a:xfrm>
          <a:prstGeom prst="rect">
            <a:avLst/>
          </a:prstGeom>
        </p:spPr>
      </p:pic>
      <p:cxnSp>
        <p:nvCxnSpPr>
          <p:cNvPr id="190" name="连接符: 肘形 189">
            <a:extLst>
              <a:ext uri="{FF2B5EF4-FFF2-40B4-BE49-F238E27FC236}">
                <a16:creationId xmlns:a16="http://schemas.microsoft.com/office/drawing/2014/main" id="{64C6FF21-4850-D10A-3D00-EA175C31B2DC}"/>
              </a:ext>
            </a:extLst>
          </p:cNvPr>
          <p:cNvCxnSpPr>
            <a:cxnSpLocks/>
            <a:stCxn id="130" idx="5"/>
          </p:cNvCxnSpPr>
          <p:nvPr/>
        </p:nvCxnSpPr>
        <p:spPr>
          <a:xfrm>
            <a:off x="6747816" y="3058164"/>
            <a:ext cx="3363941" cy="1252625"/>
          </a:xfrm>
          <a:prstGeom prst="bentConnector3">
            <a:avLst>
              <a:gd name="adj1" fmla="val 99079"/>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2" name="连接符: 肘形 191">
            <a:extLst>
              <a:ext uri="{FF2B5EF4-FFF2-40B4-BE49-F238E27FC236}">
                <a16:creationId xmlns:a16="http://schemas.microsoft.com/office/drawing/2014/main" id="{57A00A15-4AA3-CFC0-8BCF-968D60F04ED4}"/>
              </a:ext>
            </a:extLst>
          </p:cNvPr>
          <p:cNvCxnSpPr>
            <a:stCxn id="166" idx="2"/>
            <a:endCxn id="186" idx="0"/>
          </p:cNvCxnSpPr>
          <p:nvPr/>
        </p:nvCxnSpPr>
        <p:spPr>
          <a:xfrm rot="10800000" flipV="1">
            <a:off x="10230842" y="4189122"/>
            <a:ext cx="693655" cy="121668"/>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8" name="直接箭头连接符 197">
            <a:extLst>
              <a:ext uri="{FF2B5EF4-FFF2-40B4-BE49-F238E27FC236}">
                <a16:creationId xmlns:a16="http://schemas.microsoft.com/office/drawing/2014/main" id="{FB9AF4ED-699F-6300-3CEC-0D161486BC65}"/>
              </a:ext>
            </a:extLst>
          </p:cNvPr>
          <p:cNvCxnSpPr>
            <a:stCxn id="186" idx="4"/>
            <a:endCxn id="188" idx="0"/>
          </p:cNvCxnSpPr>
          <p:nvPr/>
        </p:nvCxnSpPr>
        <p:spPr>
          <a:xfrm flipH="1">
            <a:off x="10223409" y="4754165"/>
            <a:ext cx="2742" cy="2859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9" name="文本框 198">
                <a:extLst>
                  <a:ext uri="{FF2B5EF4-FFF2-40B4-BE49-F238E27FC236}">
                    <a16:creationId xmlns:a16="http://schemas.microsoft.com/office/drawing/2014/main" id="{48E24494-83F1-39FF-E1F4-C668E3A1D6AC}"/>
                  </a:ext>
                </a:extLst>
              </p:cNvPr>
              <p:cNvSpPr txBox="1"/>
              <p:nvPr/>
            </p:nvSpPr>
            <p:spPr>
              <a:xfrm>
                <a:off x="9258977" y="5670244"/>
                <a:ext cx="527516" cy="29950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199" name="文本框 198">
                <a:extLst>
                  <a:ext uri="{FF2B5EF4-FFF2-40B4-BE49-F238E27FC236}">
                    <a16:creationId xmlns:a16="http://schemas.microsoft.com/office/drawing/2014/main" id="{48E24494-83F1-39FF-E1F4-C668E3A1D6AC}"/>
                  </a:ext>
                </a:extLst>
              </p:cNvPr>
              <p:cNvSpPr txBox="1">
                <a:spLocks noRot="1" noChangeAspect="1" noMove="1" noResize="1" noEditPoints="1" noAdjustHandles="1" noChangeArrowheads="1" noChangeShapeType="1" noTextEdit="1"/>
              </p:cNvSpPr>
              <p:nvPr/>
            </p:nvSpPr>
            <p:spPr>
              <a:xfrm>
                <a:off x="9258977" y="5670244"/>
                <a:ext cx="527516" cy="299506"/>
              </a:xfrm>
              <a:prstGeom prst="rect">
                <a:avLst/>
              </a:prstGeom>
              <a:blipFill>
                <a:blip r:embed="rId22"/>
                <a:stretch>
                  <a:fillRect l="-4651"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0" name="文本框 199">
                <a:extLst>
                  <a:ext uri="{FF2B5EF4-FFF2-40B4-BE49-F238E27FC236}">
                    <a16:creationId xmlns:a16="http://schemas.microsoft.com/office/drawing/2014/main" id="{17581C9E-1D6C-FE3C-B806-5222030EBDD4}"/>
                  </a:ext>
                </a:extLst>
              </p:cNvPr>
              <p:cNvSpPr txBox="1"/>
              <p:nvPr/>
            </p:nvSpPr>
            <p:spPr>
              <a:xfrm>
                <a:off x="10022105" y="5670244"/>
                <a:ext cx="499367" cy="3009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r>
                            <a:rPr lang="en-US" altLang="zh-CN" b="0" i="1" smtClean="0">
                              <a:latin typeface="Cambria Math" panose="02040503050406030204" pitchFamily="18" charset="0"/>
                              <a:ea typeface="仿宋" panose="02010609060101010101" pitchFamily="49" charset="-122"/>
                            </a:rPr>
                            <m:t>_2</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200" name="文本框 199">
                <a:extLst>
                  <a:ext uri="{FF2B5EF4-FFF2-40B4-BE49-F238E27FC236}">
                    <a16:creationId xmlns:a16="http://schemas.microsoft.com/office/drawing/2014/main" id="{17581C9E-1D6C-FE3C-B806-5222030EBDD4}"/>
                  </a:ext>
                </a:extLst>
              </p:cNvPr>
              <p:cNvSpPr txBox="1">
                <a:spLocks noRot="1" noChangeAspect="1" noMove="1" noResize="1" noEditPoints="1" noAdjustHandles="1" noChangeArrowheads="1" noChangeShapeType="1" noTextEdit="1"/>
              </p:cNvSpPr>
              <p:nvPr/>
            </p:nvSpPr>
            <p:spPr>
              <a:xfrm>
                <a:off x="10022105" y="5670244"/>
                <a:ext cx="499367" cy="300916"/>
              </a:xfrm>
              <a:prstGeom prst="rect">
                <a:avLst/>
              </a:prstGeom>
              <a:blipFill>
                <a:blip r:embed="rId23"/>
                <a:stretch>
                  <a:fillRect l="-3659" b="-14000"/>
                </a:stretch>
              </a:blipFill>
            </p:spPr>
            <p:txBody>
              <a:bodyPr/>
              <a:lstStyle/>
              <a:p>
                <a:r>
                  <a:rPr lang="zh-CN" altLang="en-US">
                    <a:noFill/>
                  </a:rPr>
                  <a:t> </a:t>
                </a:r>
              </a:p>
            </p:txBody>
          </p:sp>
        </mc:Fallback>
      </mc:AlternateContent>
      <p:cxnSp>
        <p:nvCxnSpPr>
          <p:cNvPr id="204" name="连接符: 肘形 203">
            <a:extLst>
              <a:ext uri="{FF2B5EF4-FFF2-40B4-BE49-F238E27FC236}">
                <a16:creationId xmlns:a16="http://schemas.microsoft.com/office/drawing/2014/main" id="{6FD49821-7F91-96B8-10E9-19CCDB88E9C0}"/>
              </a:ext>
            </a:extLst>
          </p:cNvPr>
          <p:cNvCxnSpPr>
            <a:stCxn id="151" idx="2"/>
            <a:endCxn id="164" idx="0"/>
          </p:cNvCxnSpPr>
          <p:nvPr/>
        </p:nvCxnSpPr>
        <p:spPr>
          <a:xfrm rot="16200000" flipH="1">
            <a:off x="10837337" y="3333506"/>
            <a:ext cx="399540" cy="3378"/>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pic>
        <p:nvPicPr>
          <p:cNvPr id="211" name="图片 210">
            <a:extLst>
              <a:ext uri="{FF2B5EF4-FFF2-40B4-BE49-F238E27FC236}">
                <a16:creationId xmlns:a16="http://schemas.microsoft.com/office/drawing/2014/main" id="{46577F5F-FA9B-500A-A543-64AF03224170}"/>
              </a:ext>
            </a:extLst>
          </p:cNvPr>
          <p:cNvPicPr>
            <a:picLocks noChangeAspect="1"/>
          </p:cNvPicPr>
          <p:nvPr/>
        </p:nvPicPr>
        <p:blipFill>
          <a:blip r:embed="rId8">
            <a:duotone>
              <a:schemeClr val="accent5">
                <a:shade val="45000"/>
                <a:satMod val="135000"/>
              </a:schemeClr>
              <a:prstClr val="white"/>
            </a:duotone>
          </a:blip>
          <a:stretch>
            <a:fillRect/>
          </a:stretch>
        </p:blipFill>
        <p:spPr>
          <a:xfrm>
            <a:off x="7489217" y="5030284"/>
            <a:ext cx="581025" cy="590550"/>
          </a:xfrm>
          <a:prstGeom prst="rect">
            <a:avLst/>
          </a:prstGeom>
        </p:spPr>
      </p:pic>
      <p:pic>
        <p:nvPicPr>
          <p:cNvPr id="212" name="图片 211">
            <a:extLst>
              <a:ext uri="{FF2B5EF4-FFF2-40B4-BE49-F238E27FC236}">
                <a16:creationId xmlns:a16="http://schemas.microsoft.com/office/drawing/2014/main" id="{E207FDAD-7296-3616-7D4E-7100F1D09448}"/>
              </a:ext>
            </a:extLst>
          </p:cNvPr>
          <p:cNvPicPr>
            <a:picLocks noChangeAspect="1"/>
          </p:cNvPicPr>
          <p:nvPr/>
        </p:nvPicPr>
        <p:blipFill>
          <a:blip r:embed="rId8">
            <a:duotone>
              <a:schemeClr val="accent4">
                <a:shade val="45000"/>
                <a:satMod val="135000"/>
              </a:schemeClr>
              <a:prstClr val="white"/>
            </a:duotone>
          </a:blip>
          <a:stretch>
            <a:fillRect/>
          </a:stretch>
        </p:blipFill>
        <p:spPr>
          <a:xfrm>
            <a:off x="8238532" y="5040099"/>
            <a:ext cx="581025" cy="590550"/>
          </a:xfrm>
          <a:prstGeom prst="rect">
            <a:avLst/>
          </a:prstGeom>
        </p:spPr>
      </p:pic>
      <mc:AlternateContent xmlns:mc="http://schemas.openxmlformats.org/markup-compatibility/2006" xmlns:a14="http://schemas.microsoft.com/office/drawing/2010/main">
        <mc:Choice Requires="a14">
          <p:sp>
            <p:nvSpPr>
              <p:cNvPr id="213" name="文本框 212">
                <a:extLst>
                  <a:ext uri="{FF2B5EF4-FFF2-40B4-BE49-F238E27FC236}">
                    <a16:creationId xmlns:a16="http://schemas.microsoft.com/office/drawing/2014/main" id="{74ABAB4B-3A04-E25C-6E02-CB57BF0F3DE6}"/>
                  </a:ext>
                </a:extLst>
              </p:cNvPr>
              <p:cNvSpPr txBox="1"/>
              <p:nvPr/>
            </p:nvSpPr>
            <p:spPr>
              <a:xfrm>
                <a:off x="7564613" y="5670244"/>
                <a:ext cx="527516" cy="29950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213" name="文本框 212">
                <a:extLst>
                  <a:ext uri="{FF2B5EF4-FFF2-40B4-BE49-F238E27FC236}">
                    <a16:creationId xmlns:a16="http://schemas.microsoft.com/office/drawing/2014/main" id="{74ABAB4B-3A04-E25C-6E02-CB57BF0F3DE6}"/>
                  </a:ext>
                </a:extLst>
              </p:cNvPr>
              <p:cNvSpPr txBox="1">
                <a:spLocks noRot="1" noChangeAspect="1" noMove="1" noResize="1" noEditPoints="1" noAdjustHandles="1" noChangeArrowheads="1" noChangeShapeType="1" noTextEdit="1"/>
              </p:cNvSpPr>
              <p:nvPr/>
            </p:nvSpPr>
            <p:spPr>
              <a:xfrm>
                <a:off x="7564613" y="5670244"/>
                <a:ext cx="527516" cy="299506"/>
              </a:xfrm>
              <a:prstGeom prst="rect">
                <a:avLst/>
              </a:prstGeom>
              <a:blipFill>
                <a:blip r:embed="rId24"/>
                <a:stretch>
                  <a:fillRect l="-4651"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4" name="文本框 213">
                <a:extLst>
                  <a:ext uri="{FF2B5EF4-FFF2-40B4-BE49-F238E27FC236}">
                    <a16:creationId xmlns:a16="http://schemas.microsoft.com/office/drawing/2014/main" id="{80DF1FB8-DB00-9A3D-1523-71E925AD764A}"/>
                  </a:ext>
                </a:extLst>
              </p:cNvPr>
              <p:cNvSpPr txBox="1"/>
              <p:nvPr/>
            </p:nvSpPr>
            <p:spPr>
              <a:xfrm>
                <a:off x="8327741" y="5670244"/>
                <a:ext cx="499367" cy="30091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r>
                            <a:rPr lang="en-US" altLang="zh-CN" b="0" i="1" smtClean="0">
                              <a:latin typeface="Cambria Math" panose="02040503050406030204" pitchFamily="18" charset="0"/>
                              <a:ea typeface="仿宋" panose="02010609060101010101" pitchFamily="49" charset="-122"/>
                            </a:rPr>
                            <m:t>_1</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214" name="文本框 213">
                <a:extLst>
                  <a:ext uri="{FF2B5EF4-FFF2-40B4-BE49-F238E27FC236}">
                    <a16:creationId xmlns:a16="http://schemas.microsoft.com/office/drawing/2014/main" id="{80DF1FB8-DB00-9A3D-1523-71E925AD764A}"/>
                  </a:ext>
                </a:extLst>
              </p:cNvPr>
              <p:cNvSpPr txBox="1">
                <a:spLocks noRot="1" noChangeAspect="1" noMove="1" noResize="1" noEditPoints="1" noAdjustHandles="1" noChangeArrowheads="1" noChangeShapeType="1" noTextEdit="1"/>
              </p:cNvSpPr>
              <p:nvPr/>
            </p:nvSpPr>
            <p:spPr>
              <a:xfrm>
                <a:off x="8327741" y="5670244"/>
                <a:ext cx="499367" cy="300916"/>
              </a:xfrm>
              <a:prstGeom prst="rect">
                <a:avLst/>
              </a:prstGeom>
              <a:blipFill>
                <a:blip r:embed="rId25"/>
                <a:stretch>
                  <a:fillRect l="-3659" b="-14000"/>
                </a:stretch>
              </a:blipFill>
            </p:spPr>
            <p:txBody>
              <a:bodyPr/>
              <a:lstStyle/>
              <a:p>
                <a:r>
                  <a:rPr lang="zh-CN" altLang="en-US">
                    <a:noFill/>
                  </a:rPr>
                  <a:t> </a:t>
                </a:r>
              </a:p>
            </p:txBody>
          </p:sp>
        </mc:Fallback>
      </mc:AlternateContent>
      <p:cxnSp>
        <p:nvCxnSpPr>
          <p:cNvPr id="221" name="连接符: 曲线 220">
            <a:extLst>
              <a:ext uri="{FF2B5EF4-FFF2-40B4-BE49-F238E27FC236}">
                <a16:creationId xmlns:a16="http://schemas.microsoft.com/office/drawing/2014/main" id="{0BC7F0DE-2515-1755-D827-4594F2C9CE10}"/>
              </a:ext>
            </a:extLst>
          </p:cNvPr>
          <p:cNvCxnSpPr>
            <a:stCxn id="125" idx="5"/>
            <a:endCxn id="211" idx="0"/>
          </p:cNvCxnSpPr>
          <p:nvPr/>
        </p:nvCxnSpPr>
        <p:spPr>
          <a:xfrm>
            <a:off x="6023804" y="3057495"/>
            <a:ext cx="1755926" cy="1972789"/>
          </a:xfrm>
          <a:prstGeom prst="curvedConnector2">
            <a:avLst/>
          </a:prstGeom>
          <a:ln>
            <a:prstDash val="dashDot"/>
            <a:tailEnd type="triangle"/>
          </a:ln>
        </p:spPr>
        <p:style>
          <a:lnRef idx="2">
            <a:schemeClr val="accent1"/>
          </a:lnRef>
          <a:fillRef idx="0">
            <a:schemeClr val="accent1"/>
          </a:fillRef>
          <a:effectRef idx="1">
            <a:schemeClr val="accent1"/>
          </a:effectRef>
          <a:fontRef idx="minor">
            <a:schemeClr val="tx1"/>
          </a:fontRef>
        </p:style>
      </p:cxnSp>
      <p:cxnSp>
        <p:nvCxnSpPr>
          <p:cNvPr id="223" name="连接符: 曲线 222">
            <a:extLst>
              <a:ext uri="{FF2B5EF4-FFF2-40B4-BE49-F238E27FC236}">
                <a16:creationId xmlns:a16="http://schemas.microsoft.com/office/drawing/2014/main" id="{3AE3FB2C-B7FB-7FF3-C323-4867D79688DD}"/>
              </a:ext>
            </a:extLst>
          </p:cNvPr>
          <p:cNvCxnSpPr>
            <a:stCxn id="125" idx="5"/>
            <a:endCxn id="212" idx="0"/>
          </p:cNvCxnSpPr>
          <p:nvPr/>
        </p:nvCxnSpPr>
        <p:spPr>
          <a:xfrm>
            <a:off x="6023804" y="3057495"/>
            <a:ext cx="2505241" cy="1982604"/>
          </a:xfrm>
          <a:prstGeom prst="curvedConnector2">
            <a:avLst/>
          </a:prstGeom>
          <a:ln>
            <a:prstDash val="dashDot"/>
            <a:tailEnd type="triangle"/>
          </a:ln>
        </p:spPr>
        <p:style>
          <a:lnRef idx="2">
            <a:schemeClr val="accent1"/>
          </a:lnRef>
          <a:fillRef idx="0">
            <a:schemeClr val="accent1"/>
          </a:fillRef>
          <a:effectRef idx="1">
            <a:schemeClr val="accent1"/>
          </a:effectRef>
          <a:fontRef idx="minor">
            <a:schemeClr val="tx1"/>
          </a:fontRef>
        </p:style>
      </p:cxnSp>
      <p:grpSp>
        <p:nvGrpSpPr>
          <p:cNvPr id="229" name="组合 228">
            <a:extLst>
              <a:ext uri="{FF2B5EF4-FFF2-40B4-BE49-F238E27FC236}">
                <a16:creationId xmlns:a16="http://schemas.microsoft.com/office/drawing/2014/main" id="{C04BE226-8E5A-5B8E-16F1-D7D7B9A1453E}"/>
              </a:ext>
            </a:extLst>
          </p:cNvPr>
          <p:cNvGrpSpPr/>
          <p:nvPr/>
        </p:nvGrpSpPr>
        <p:grpSpPr>
          <a:xfrm>
            <a:off x="7962396" y="6027747"/>
            <a:ext cx="424954" cy="415498"/>
            <a:chOff x="7962396" y="6027747"/>
            <a:chExt cx="424954" cy="415498"/>
          </a:xfrm>
        </p:grpSpPr>
        <p:sp>
          <p:nvSpPr>
            <p:cNvPr id="227" name="椭圆 226">
              <a:extLst>
                <a:ext uri="{FF2B5EF4-FFF2-40B4-BE49-F238E27FC236}">
                  <a16:creationId xmlns:a16="http://schemas.microsoft.com/office/drawing/2014/main" id="{42E90A1F-65B5-4B31-C224-8AA99DCB5927}"/>
                </a:ext>
              </a:extLst>
            </p:cNvPr>
            <p:cNvSpPr/>
            <p:nvPr/>
          </p:nvSpPr>
          <p:spPr>
            <a:xfrm>
              <a:off x="7971852" y="60277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228" name="文本框 227">
              <a:extLst>
                <a:ext uri="{FF2B5EF4-FFF2-40B4-BE49-F238E27FC236}">
                  <a16:creationId xmlns:a16="http://schemas.microsoft.com/office/drawing/2014/main" id="{E081706D-E209-997E-50B9-89D1CF24C9A3}"/>
                </a:ext>
              </a:extLst>
            </p:cNvPr>
            <p:cNvSpPr txBox="1"/>
            <p:nvPr/>
          </p:nvSpPr>
          <p:spPr>
            <a:xfrm>
              <a:off x="7962396" y="6030222"/>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BI</a:t>
              </a:r>
              <a:endParaRPr lang="zh-CN" altLang="en-US" b="1" dirty="0">
                <a:solidFill>
                  <a:schemeClr val="bg1"/>
                </a:solidFill>
                <a:latin typeface="仿宋" panose="02010609060101010101" pitchFamily="49" charset="-122"/>
                <a:ea typeface="仿宋" panose="02010609060101010101" pitchFamily="49" charset="-122"/>
              </a:endParaRPr>
            </a:p>
          </p:txBody>
        </p:sp>
      </p:grpSp>
      <p:grpSp>
        <p:nvGrpSpPr>
          <p:cNvPr id="230" name="组合 229">
            <a:extLst>
              <a:ext uri="{FF2B5EF4-FFF2-40B4-BE49-F238E27FC236}">
                <a16:creationId xmlns:a16="http://schemas.microsoft.com/office/drawing/2014/main" id="{71944C0C-321C-D480-FEAB-22F970F7A390}"/>
              </a:ext>
            </a:extLst>
          </p:cNvPr>
          <p:cNvGrpSpPr/>
          <p:nvPr/>
        </p:nvGrpSpPr>
        <p:grpSpPr>
          <a:xfrm>
            <a:off x="9638426" y="6014175"/>
            <a:ext cx="424954" cy="415498"/>
            <a:chOff x="7962396" y="6027747"/>
            <a:chExt cx="424954" cy="415498"/>
          </a:xfrm>
        </p:grpSpPr>
        <p:sp>
          <p:nvSpPr>
            <p:cNvPr id="231" name="椭圆 230">
              <a:extLst>
                <a:ext uri="{FF2B5EF4-FFF2-40B4-BE49-F238E27FC236}">
                  <a16:creationId xmlns:a16="http://schemas.microsoft.com/office/drawing/2014/main" id="{48B069F9-4EE4-E063-E3F1-A5DF8B1D22E0}"/>
                </a:ext>
              </a:extLst>
            </p:cNvPr>
            <p:cNvSpPr/>
            <p:nvPr/>
          </p:nvSpPr>
          <p:spPr>
            <a:xfrm>
              <a:off x="7971852" y="60277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zh-CN" altLang="en-US" b="1" dirty="0"/>
            </a:p>
          </p:txBody>
        </p:sp>
        <p:sp>
          <p:nvSpPr>
            <p:cNvPr id="232" name="文本框 231">
              <a:extLst>
                <a:ext uri="{FF2B5EF4-FFF2-40B4-BE49-F238E27FC236}">
                  <a16:creationId xmlns:a16="http://schemas.microsoft.com/office/drawing/2014/main" id="{4E5CB497-9DC7-3206-3D94-B88BD824A6D0}"/>
                </a:ext>
              </a:extLst>
            </p:cNvPr>
            <p:cNvSpPr txBox="1"/>
            <p:nvPr/>
          </p:nvSpPr>
          <p:spPr>
            <a:xfrm>
              <a:off x="7962396" y="6030222"/>
              <a:ext cx="418704" cy="369332"/>
            </a:xfrm>
            <a:prstGeom prst="rect">
              <a:avLst/>
            </a:prstGeom>
            <a:noFill/>
          </p:spPr>
          <p:txBody>
            <a:bodyPr wrap="none" rtlCol="0">
              <a:spAutoFit/>
            </a:bodyPr>
            <a:lstStyle/>
            <a:p>
              <a:pPr algn="l"/>
              <a:r>
                <a:rPr lang="en-US" altLang="zh-CN" b="1" dirty="0">
                  <a:solidFill>
                    <a:schemeClr val="bg1"/>
                  </a:solidFill>
                  <a:latin typeface="仿宋" panose="02010609060101010101" pitchFamily="49" charset="-122"/>
                  <a:ea typeface="仿宋" panose="02010609060101010101" pitchFamily="49" charset="-122"/>
                </a:rPr>
                <a:t>BI</a:t>
              </a:r>
              <a:endParaRPr lang="zh-CN" altLang="en-US" b="1" dirty="0">
                <a:solidFill>
                  <a:schemeClr val="bg1"/>
                </a:solidFill>
                <a:latin typeface="仿宋" panose="02010609060101010101" pitchFamily="49" charset="-122"/>
                <a:ea typeface="仿宋" panose="02010609060101010101" pitchFamily="49" charset="-122"/>
              </a:endParaRPr>
            </a:p>
          </p:txBody>
        </p:sp>
      </p:grpSp>
      <p:cxnSp>
        <p:nvCxnSpPr>
          <p:cNvPr id="238" name="连接符: 肘形 237">
            <a:extLst>
              <a:ext uri="{FF2B5EF4-FFF2-40B4-BE49-F238E27FC236}">
                <a16:creationId xmlns:a16="http://schemas.microsoft.com/office/drawing/2014/main" id="{D2B629DE-007A-D7E0-B5C1-A176FE8AE9E1}"/>
              </a:ext>
            </a:extLst>
          </p:cNvPr>
          <p:cNvCxnSpPr>
            <a:stCxn id="211" idx="2"/>
            <a:endCxn id="228" idx="0"/>
          </p:cNvCxnSpPr>
          <p:nvPr/>
        </p:nvCxnSpPr>
        <p:spPr>
          <a:xfrm rot="16200000" flipH="1">
            <a:off x="7771045" y="5629519"/>
            <a:ext cx="409388" cy="392018"/>
          </a:xfrm>
          <a:prstGeom prst="bentConnector3">
            <a:avLst>
              <a:gd name="adj1" fmla="val 1277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1" name="连接符: 肘形 240">
            <a:extLst>
              <a:ext uri="{FF2B5EF4-FFF2-40B4-BE49-F238E27FC236}">
                <a16:creationId xmlns:a16="http://schemas.microsoft.com/office/drawing/2014/main" id="{0F5AC170-00FA-E5C4-EA97-9EC02AFE6AF1}"/>
              </a:ext>
            </a:extLst>
          </p:cNvPr>
          <p:cNvCxnSpPr>
            <a:stCxn id="212" idx="2"/>
            <a:endCxn id="228" idx="0"/>
          </p:cNvCxnSpPr>
          <p:nvPr/>
        </p:nvCxnSpPr>
        <p:spPr>
          <a:xfrm rot="5400000">
            <a:off x="8150611" y="5651787"/>
            <a:ext cx="399573" cy="357297"/>
          </a:xfrm>
          <a:prstGeom prst="bentConnector3">
            <a:avLst>
              <a:gd name="adj1" fmla="val 1503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4" name="连接符: 肘形 243">
            <a:extLst>
              <a:ext uri="{FF2B5EF4-FFF2-40B4-BE49-F238E27FC236}">
                <a16:creationId xmlns:a16="http://schemas.microsoft.com/office/drawing/2014/main" id="{88A05576-A6E5-17C2-5A1E-7DE0435B9DB8}"/>
              </a:ext>
            </a:extLst>
          </p:cNvPr>
          <p:cNvCxnSpPr>
            <a:stCxn id="170" idx="2"/>
            <a:endCxn id="231" idx="0"/>
          </p:cNvCxnSpPr>
          <p:nvPr/>
        </p:nvCxnSpPr>
        <p:spPr>
          <a:xfrm rot="16200000" flipH="1">
            <a:off x="9468192" y="5626735"/>
            <a:ext cx="393341" cy="381537"/>
          </a:xfrm>
          <a:prstGeom prst="bentConnector3">
            <a:avLst>
              <a:gd name="adj1" fmla="val 1448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7" name="连接符: 肘形 246">
            <a:extLst>
              <a:ext uri="{FF2B5EF4-FFF2-40B4-BE49-F238E27FC236}">
                <a16:creationId xmlns:a16="http://schemas.microsoft.com/office/drawing/2014/main" id="{C25D814B-7BCE-9F03-21BF-848FC66691E3}"/>
              </a:ext>
            </a:extLst>
          </p:cNvPr>
          <p:cNvCxnSpPr>
            <a:stCxn id="188" idx="2"/>
            <a:endCxn id="232" idx="0"/>
          </p:cNvCxnSpPr>
          <p:nvPr/>
        </p:nvCxnSpPr>
        <p:spPr>
          <a:xfrm rot="5400000">
            <a:off x="9842594" y="5635834"/>
            <a:ext cx="386001" cy="375631"/>
          </a:xfrm>
          <a:prstGeom prst="bentConnector3">
            <a:avLst>
              <a:gd name="adj1" fmla="val 17099"/>
            </a:avLst>
          </a:prstGeom>
          <a:ln>
            <a:tailEnd type="triangle"/>
          </a:ln>
        </p:spPr>
        <p:style>
          <a:lnRef idx="2">
            <a:schemeClr val="accent1"/>
          </a:lnRef>
          <a:fillRef idx="0">
            <a:schemeClr val="accent1"/>
          </a:fillRef>
          <a:effectRef idx="1">
            <a:schemeClr val="accent1"/>
          </a:effectRef>
          <a:fontRef idx="minor">
            <a:schemeClr val="tx1"/>
          </a:fontRef>
        </p:style>
      </p:cxnSp>
      <p:sp>
        <p:nvSpPr>
          <p:cNvPr id="249" name="椭圆 248">
            <a:extLst>
              <a:ext uri="{FF2B5EF4-FFF2-40B4-BE49-F238E27FC236}">
                <a16:creationId xmlns:a16="http://schemas.microsoft.com/office/drawing/2014/main" id="{6C07EF6A-B951-DA45-0449-E7E937CC34BE}"/>
              </a:ext>
            </a:extLst>
          </p:cNvPr>
          <p:cNvSpPr/>
          <p:nvPr/>
        </p:nvSpPr>
        <p:spPr>
          <a:xfrm>
            <a:off x="8773435" y="6015047"/>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a:t>
            </a:r>
            <a:endParaRPr lang="zh-CN" altLang="en-US" b="1" dirty="0"/>
          </a:p>
        </p:txBody>
      </p:sp>
      <p:cxnSp>
        <p:nvCxnSpPr>
          <p:cNvPr id="251" name="直接箭头连接符 250">
            <a:extLst>
              <a:ext uri="{FF2B5EF4-FFF2-40B4-BE49-F238E27FC236}">
                <a16:creationId xmlns:a16="http://schemas.microsoft.com/office/drawing/2014/main" id="{22914E55-7FEA-05ED-8C24-82397700AE50}"/>
              </a:ext>
            </a:extLst>
          </p:cNvPr>
          <p:cNvCxnSpPr>
            <a:stCxn id="228" idx="3"/>
            <a:endCxn id="249" idx="2"/>
          </p:cNvCxnSpPr>
          <p:nvPr/>
        </p:nvCxnSpPr>
        <p:spPr>
          <a:xfrm>
            <a:off x="8381100" y="6214888"/>
            <a:ext cx="392335" cy="79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3" name="直接箭头连接符 252">
            <a:extLst>
              <a:ext uri="{FF2B5EF4-FFF2-40B4-BE49-F238E27FC236}">
                <a16:creationId xmlns:a16="http://schemas.microsoft.com/office/drawing/2014/main" id="{2613AE6B-7FD4-636F-182F-2DE92FDBB6F1}"/>
              </a:ext>
            </a:extLst>
          </p:cNvPr>
          <p:cNvCxnSpPr>
            <a:stCxn id="231" idx="2"/>
            <a:endCxn id="249" idx="6"/>
          </p:cNvCxnSpPr>
          <p:nvPr/>
        </p:nvCxnSpPr>
        <p:spPr>
          <a:xfrm flipH="1">
            <a:off x="9188933" y="6221924"/>
            <a:ext cx="458949" cy="8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6" name="椭圆 255">
            <a:extLst>
              <a:ext uri="{FF2B5EF4-FFF2-40B4-BE49-F238E27FC236}">
                <a16:creationId xmlns:a16="http://schemas.microsoft.com/office/drawing/2014/main" id="{9751B069-8CAA-B234-CE68-552978A16AB7}"/>
              </a:ext>
            </a:extLst>
          </p:cNvPr>
          <p:cNvSpPr/>
          <p:nvPr/>
        </p:nvSpPr>
        <p:spPr>
          <a:xfrm>
            <a:off x="10213315" y="6358344"/>
            <a:ext cx="415498" cy="415498"/>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altLang="zh-CN" b="1" dirty="0"/>
              <a:t>C</a:t>
            </a:r>
            <a:endParaRPr lang="zh-CN" altLang="en-US" b="1" dirty="0"/>
          </a:p>
        </p:txBody>
      </p:sp>
      <p:cxnSp>
        <p:nvCxnSpPr>
          <p:cNvPr id="258" name="连接符: 肘形 257">
            <a:extLst>
              <a:ext uri="{FF2B5EF4-FFF2-40B4-BE49-F238E27FC236}">
                <a16:creationId xmlns:a16="http://schemas.microsoft.com/office/drawing/2014/main" id="{98208D9E-E28A-7608-BC6E-7DCA712D316E}"/>
              </a:ext>
            </a:extLst>
          </p:cNvPr>
          <p:cNvCxnSpPr>
            <a:stCxn id="249" idx="4"/>
            <a:endCxn id="256" idx="2"/>
          </p:cNvCxnSpPr>
          <p:nvPr/>
        </p:nvCxnSpPr>
        <p:spPr>
          <a:xfrm rot="16200000" flipH="1">
            <a:off x="9529475" y="5882253"/>
            <a:ext cx="135548" cy="123213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259" name="图片 258">
            <a:extLst>
              <a:ext uri="{FF2B5EF4-FFF2-40B4-BE49-F238E27FC236}">
                <a16:creationId xmlns:a16="http://schemas.microsoft.com/office/drawing/2014/main" id="{7FD3D351-03E8-222E-1E4F-85F1190372E5}"/>
              </a:ext>
            </a:extLst>
          </p:cNvPr>
          <p:cNvPicPr>
            <a:picLocks noChangeAspect="1"/>
          </p:cNvPicPr>
          <p:nvPr/>
        </p:nvPicPr>
        <p:blipFill>
          <a:blip r:embed="rId8">
            <a:duotone>
              <a:schemeClr val="accent5">
                <a:shade val="45000"/>
                <a:satMod val="135000"/>
              </a:schemeClr>
              <a:prstClr val="white"/>
            </a:duotone>
          </a:blip>
          <a:stretch>
            <a:fillRect/>
          </a:stretch>
        </p:blipFill>
        <p:spPr>
          <a:xfrm>
            <a:off x="11009133" y="5336999"/>
            <a:ext cx="581025" cy="590550"/>
          </a:xfrm>
          <a:prstGeom prst="rect">
            <a:avLst/>
          </a:prstGeom>
        </p:spPr>
      </p:pic>
      <p:pic>
        <p:nvPicPr>
          <p:cNvPr id="260" name="图片 259">
            <a:extLst>
              <a:ext uri="{FF2B5EF4-FFF2-40B4-BE49-F238E27FC236}">
                <a16:creationId xmlns:a16="http://schemas.microsoft.com/office/drawing/2014/main" id="{B5EBBD61-D225-E253-EF9D-CC679A2BB97F}"/>
              </a:ext>
            </a:extLst>
          </p:cNvPr>
          <p:cNvPicPr>
            <a:picLocks noChangeAspect="1"/>
          </p:cNvPicPr>
          <p:nvPr/>
        </p:nvPicPr>
        <p:blipFill>
          <a:blip r:embed="rId8">
            <a:duotone>
              <a:schemeClr val="accent4">
                <a:shade val="45000"/>
                <a:satMod val="135000"/>
              </a:schemeClr>
              <a:prstClr val="white"/>
            </a:duotone>
          </a:blip>
          <a:stretch>
            <a:fillRect/>
          </a:stretch>
        </p:blipFill>
        <p:spPr>
          <a:xfrm>
            <a:off x="11024437" y="6183292"/>
            <a:ext cx="581025" cy="590550"/>
          </a:xfrm>
          <a:prstGeom prst="rect">
            <a:avLst/>
          </a:prstGeom>
        </p:spPr>
      </p:pic>
      <p:cxnSp>
        <p:nvCxnSpPr>
          <p:cNvPr id="262" name="连接符: 肘形 261">
            <a:extLst>
              <a:ext uri="{FF2B5EF4-FFF2-40B4-BE49-F238E27FC236}">
                <a16:creationId xmlns:a16="http://schemas.microsoft.com/office/drawing/2014/main" id="{76A842F4-80C4-59D2-F0A4-731B9EDFA442}"/>
              </a:ext>
            </a:extLst>
          </p:cNvPr>
          <p:cNvCxnSpPr>
            <a:stCxn id="256" idx="6"/>
            <a:endCxn id="259" idx="1"/>
          </p:cNvCxnSpPr>
          <p:nvPr/>
        </p:nvCxnSpPr>
        <p:spPr>
          <a:xfrm flipV="1">
            <a:off x="10628813" y="5632274"/>
            <a:ext cx="380320" cy="93381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4" name="连接符: 肘形 263">
            <a:extLst>
              <a:ext uri="{FF2B5EF4-FFF2-40B4-BE49-F238E27FC236}">
                <a16:creationId xmlns:a16="http://schemas.microsoft.com/office/drawing/2014/main" id="{3A0B1043-4016-DEB2-B3CE-96CF38F92661}"/>
              </a:ext>
            </a:extLst>
          </p:cNvPr>
          <p:cNvCxnSpPr>
            <a:stCxn id="256" idx="6"/>
            <a:endCxn id="260" idx="1"/>
          </p:cNvCxnSpPr>
          <p:nvPr/>
        </p:nvCxnSpPr>
        <p:spPr>
          <a:xfrm flipV="1">
            <a:off x="10628813" y="6478567"/>
            <a:ext cx="395624" cy="87526"/>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65" name="文本框 264">
                <a:extLst>
                  <a:ext uri="{FF2B5EF4-FFF2-40B4-BE49-F238E27FC236}">
                    <a16:creationId xmlns:a16="http://schemas.microsoft.com/office/drawing/2014/main" id="{DB353E08-506A-DF51-40FA-65510851736A}"/>
                  </a:ext>
                </a:extLst>
              </p:cNvPr>
              <p:cNvSpPr txBox="1"/>
              <p:nvPr/>
            </p:nvSpPr>
            <p:spPr>
              <a:xfrm>
                <a:off x="11608741" y="5415833"/>
                <a:ext cx="367215" cy="27969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𝑁</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265" name="文本框 264">
                <a:extLst>
                  <a:ext uri="{FF2B5EF4-FFF2-40B4-BE49-F238E27FC236}">
                    <a16:creationId xmlns:a16="http://schemas.microsoft.com/office/drawing/2014/main" id="{DB353E08-506A-DF51-40FA-65510851736A}"/>
                  </a:ext>
                </a:extLst>
              </p:cNvPr>
              <p:cNvSpPr txBox="1">
                <a:spLocks noRot="1" noChangeAspect="1" noMove="1" noResize="1" noEditPoints="1" noAdjustHandles="1" noChangeArrowheads="1" noChangeShapeType="1" noTextEdit="1"/>
              </p:cNvSpPr>
              <p:nvPr/>
            </p:nvSpPr>
            <p:spPr>
              <a:xfrm>
                <a:off x="11608741" y="5415833"/>
                <a:ext cx="367215" cy="279692"/>
              </a:xfrm>
              <a:prstGeom prst="rect">
                <a:avLst/>
              </a:prstGeom>
              <a:blipFill>
                <a:blip r:embed="rId26"/>
                <a:stretch>
                  <a:fillRect l="-4918" b="-217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6" name="文本框 265">
                <a:extLst>
                  <a:ext uri="{FF2B5EF4-FFF2-40B4-BE49-F238E27FC236}">
                    <a16:creationId xmlns:a16="http://schemas.microsoft.com/office/drawing/2014/main" id="{8DBE3948-66A2-43A4-89F6-6E7B5164D102}"/>
                  </a:ext>
                </a:extLst>
              </p:cNvPr>
              <p:cNvSpPr txBox="1"/>
              <p:nvPr/>
            </p:nvSpPr>
            <p:spPr>
              <a:xfrm>
                <a:off x="11620766" y="6328799"/>
                <a:ext cx="356380" cy="28110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i="1" smtClean="0">
                              <a:latin typeface="Cambria Math" panose="02040503050406030204" pitchFamily="18" charset="0"/>
                              <a:ea typeface="仿宋" panose="02010609060101010101" pitchFamily="49" charset="-122"/>
                            </a:rPr>
                          </m:ctrlPr>
                        </m:sSubSupPr>
                        <m:e>
                          <m:r>
                            <a:rPr lang="en-US" altLang="zh-CN" b="0" i="1" smtClean="0">
                              <a:latin typeface="Cambria Math" panose="02040503050406030204" pitchFamily="18" charset="0"/>
                              <a:ea typeface="仿宋" panose="02010609060101010101" pitchFamily="49" charset="-122"/>
                            </a:rPr>
                            <m:t>𝑆</m:t>
                          </m:r>
                        </m:e>
                        <m:sub>
                          <m:r>
                            <a:rPr lang="en-US" altLang="zh-CN" b="0" i="1" smtClean="0">
                              <a:latin typeface="Cambria Math" panose="02040503050406030204" pitchFamily="18" charset="0"/>
                              <a:ea typeface="仿宋" panose="02010609060101010101" pitchFamily="49" charset="-122"/>
                            </a:rPr>
                            <m:t>𝐴</m:t>
                          </m:r>
                        </m:sub>
                        <m:sup>
                          <m:r>
                            <a:rPr lang="en-US" altLang="zh-CN" b="0" i="1" smtClean="0">
                              <a:latin typeface="Cambria Math" panose="02040503050406030204" pitchFamily="18" charset="0"/>
                              <a:ea typeface="仿宋" panose="02010609060101010101" pitchFamily="49" charset="-122"/>
                            </a:rPr>
                            <m:t>4</m:t>
                          </m:r>
                        </m:sup>
                      </m:sSubSup>
                    </m:oMath>
                  </m:oMathPara>
                </a14:m>
                <a:endParaRPr lang="zh-CN" altLang="en-US" dirty="0">
                  <a:latin typeface="仿宋" panose="02010609060101010101" pitchFamily="49" charset="-122"/>
                  <a:ea typeface="仿宋" panose="02010609060101010101" pitchFamily="49" charset="-122"/>
                </a:endParaRPr>
              </a:p>
            </p:txBody>
          </p:sp>
        </mc:Choice>
        <mc:Fallback xmlns="">
          <p:sp>
            <p:nvSpPr>
              <p:cNvPr id="266" name="文本框 265">
                <a:extLst>
                  <a:ext uri="{FF2B5EF4-FFF2-40B4-BE49-F238E27FC236}">
                    <a16:creationId xmlns:a16="http://schemas.microsoft.com/office/drawing/2014/main" id="{8DBE3948-66A2-43A4-89F6-6E7B5164D102}"/>
                  </a:ext>
                </a:extLst>
              </p:cNvPr>
              <p:cNvSpPr txBox="1">
                <a:spLocks noRot="1" noChangeAspect="1" noMove="1" noResize="1" noEditPoints="1" noAdjustHandles="1" noChangeArrowheads="1" noChangeShapeType="1" noTextEdit="1"/>
              </p:cNvSpPr>
              <p:nvPr/>
            </p:nvSpPr>
            <p:spPr>
              <a:xfrm>
                <a:off x="11620766" y="6328799"/>
                <a:ext cx="356380" cy="281103"/>
              </a:xfrm>
              <a:prstGeom prst="rect">
                <a:avLst/>
              </a:prstGeom>
              <a:blipFill>
                <a:blip r:embed="rId27"/>
                <a:stretch>
                  <a:fillRect l="-5085" t="-2174" b="-2173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93951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B4F3574-F1AE-6948-877C-73B587715005}"/>
                  </a:ext>
                </a:extLst>
              </p:cNvPr>
              <p:cNvSpPr txBox="1"/>
              <p:nvPr/>
            </p:nvSpPr>
            <p:spPr>
              <a:xfrm>
                <a:off x="0" y="144403"/>
                <a:ext cx="60960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1</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𝑓𝑖𝑟𝑠𝑡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𝑡𝑜𝑝𝑙𝑒𝑓𝑡</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1" name="文本框 20">
                <a:extLst>
                  <a:ext uri="{FF2B5EF4-FFF2-40B4-BE49-F238E27FC236}">
                    <a16:creationId xmlns:a16="http://schemas.microsoft.com/office/drawing/2014/main" id="{AB4F3574-F1AE-6948-877C-73B587715005}"/>
                  </a:ext>
                </a:extLst>
              </p:cNvPr>
              <p:cNvSpPr txBox="1">
                <a:spLocks noRot="1" noChangeAspect="1" noMove="1" noResize="1" noEditPoints="1" noAdjustHandles="1" noChangeArrowheads="1" noChangeShapeType="1" noTextEdit="1"/>
              </p:cNvSpPr>
              <p:nvPr/>
            </p:nvSpPr>
            <p:spPr>
              <a:xfrm>
                <a:off x="0" y="144403"/>
                <a:ext cx="6096000" cy="430824"/>
              </a:xfrm>
              <a:prstGeom prst="rect">
                <a:avLst/>
              </a:prstGeom>
              <a:blipFill>
                <a:blip r:embed="rId2"/>
                <a:stretch>
                  <a:fillRect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7AEA8D5-1AA1-9252-1ED0-E48FA912A43D}"/>
                  </a:ext>
                </a:extLst>
              </p:cNvPr>
              <p:cNvSpPr txBox="1"/>
              <p:nvPr/>
            </p:nvSpPr>
            <p:spPr>
              <a:xfrm>
                <a:off x="88900" y="575227"/>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1</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𝑓𝑖𝑟𝑠𝑡</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𝑡𝑜𝑝𝑙𝑒𝑓𝑡</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3" name="文本框 22">
                <a:extLst>
                  <a:ext uri="{FF2B5EF4-FFF2-40B4-BE49-F238E27FC236}">
                    <a16:creationId xmlns:a16="http://schemas.microsoft.com/office/drawing/2014/main" id="{87AEA8D5-1AA1-9252-1ED0-E48FA912A43D}"/>
                  </a:ext>
                </a:extLst>
              </p:cNvPr>
              <p:cNvSpPr txBox="1">
                <a:spLocks noRot="1" noChangeAspect="1" noMove="1" noResize="1" noEditPoints="1" noAdjustHandles="1" noChangeArrowheads="1" noChangeShapeType="1" noTextEdit="1"/>
              </p:cNvSpPr>
              <p:nvPr/>
            </p:nvSpPr>
            <p:spPr>
              <a:xfrm>
                <a:off x="88900" y="575227"/>
                <a:ext cx="6096000" cy="433773"/>
              </a:xfrm>
              <a:prstGeom prst="rect">
                <a:avLst/>
              </a:prstGeom>
              <a:blipFill>
                <a:blip r:embed="rId3"/>
                <a:stretch>
                  <a:fillRect l="-400" r="-14300" b="-972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E97DE4E0-4F29-8637-09A6-29E815DA849B}"/>
                  </a:ext>
                </a:extLst>
              </p:cNvPr>
              <p:cNvSpPr txBox="1"/>
              <p:nvPr/>
            </p:nvSpPr>
            <p:spPr>
              <a:xfrm>
                <a:off x="0" y="1009000"/>
                <a:ext cx="59309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2</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𝑠𝑒𝑐𝑜𝑛𝑑</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𝑡𝑜𝑝</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4" name="文本框 23">
                <a:extLst>
                  <a:ext uri="{FF2B5EF4-FFF2-40B4-BE49-F238E27FC236}">
                    <a16:creationId xmlns:a16="http://schemas.microsoft.com/office/drawing/2014/main" id="{E97DE4E0-4F29-8637-09A6-29E815DA849B}"/>
                  </a:ext>
                </a:extLst>
              </p:cNvPr>
              <p:cNvSpPr txBox="1">
                <a:spLocks noRot="1" noChangeAspect="1" noMove="1" noResize="1" noEditPoints="1" noAdjustHandles="1" noChangeArrowheads="1" noChangeShapeType="1" noTextEdit="1"/>
              </p:cNvSpPr>
              <p:nvPr/>
            </p:nvSpPr>
            <p:spPr>
              <a:xfrm>
                <a:off x="0" y="1009000"/>
                <a:ext cx="5930900" cy="430824"/>
              </a:xfrm>
              <a:prstGeom prst="rect">
                <a:avLst/>
              </a:prstGeom>
              <a:blipFill>
                <a:blip r:embed="rId4"/>
                <a:stretch>
                  <a:fillRect b="-12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CD6F8581-50B3-20D5-C98D-33ED9A72E1F7}"/>
                  </a:ext>
                </a:extLst>
              </p:cNvPr>
              <p:cNvSpPr txBox="1"/>
              <p:nvPr/>
            </p:nvSpPr>
            <p:spPr>
              <a:xfrm>
                <a:off x="88900" y="1439824"/>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2</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𝑠𝑒𝑐𝑜𝑛𝑑</m:t>
                          </m:r>
                          <m:r>
                            <a:rPr lang="en-US" altLang="zh-CN" sz="1800" i="1">
                              <a:latin typeface="Cambria Math" panose="02040503050406030204" pitchFamily="18" charset="0"/>
                              <a:ea typeface="仿宋" panose="02010609060101010101" pitchFamily="49" charset="-122"/>
                            </a:rPr>
                            <m:t> / </m:t>
                          </m:r>
                          <m:r>
                            <a:rPr lang="en-US" altLang="zh-CN" sz="1800" i="1">
                              <a:latin typeface="Cambria Math" panose="02040503050406030204" pitchFamily="18" charset="0"/>
                              <a:ea typeface="仿宋" panose="02010609060101010101" pitchFamily="49" charset="-122"/>
                            </a:rPr>
                            <m:t>𝑡𝑜𝑝</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5" name="文本框 24">
                <a:extLst>
                  <a:ext uri="{FF2B5EF4-FFF2-40B4-BE49-F238E27FC236}">
                    <a16:creationId xmlns:a16="http://schemas.microsoft.com/office/drawing/2014/main" id="{CD6F8581-50B3-20D5-C98D-33ED9A72E1F7}"/>
                  </a:ext>
                </a:extLst>
              </p:cNvPr>
              <p:cNvSpPr txBox="1">
                <a:spLocks noRot="1" noChangeAspect="1" noMove="1" noResize="1" noEditPoints="1" noAdjustHandles="1" noChangeArrowheads="1" noChangeShapeType="1" noTextEdit="1"/>
              </p:cNvSpPr>
              <p:nvPr/>
            </p:nvSpPr>
            <p:spPr>
              <a:xfrm>
                <a:off x="88900" y="1439824"/>
                <a:ext cx="6096000" cy="433773"/>
              </a:xfrm>
              <a:prstGeom prst="rect">
                <a:avLst/>
              </a:prstGeom>
              <a:blipFill>
                <a:blip r:embed="rId5"/>
                <a:stretch>
                  <a:fillRect l="-400" r="-11100" b="-11268"/>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455DC4F8-519A-353D-AEE9-E53E58B4EDE5}"/>
              </a:ext>
            </a:extLst>
          </p:cNvPr>
          <p:cNvSpPr txBox="1"/>
          <p:nvPr/>
        </p:nvSpPr>
        <p:spPr>
          <a:xfrm flipH="1">
            <a:off x="1404619" y="1962462"/>
            <a:ext cx="1183643" cy="369332"/>
          </a:xfrm>
          <a:prstGeom prst="rect">
            <a:avLst/>
          </a:prstGeom>
          <a:noFill/>
        </p:spPr>
        <p:txBody>
          <a:bodyPr wrap="square" rtlCol="0">
            <a:spAutoFit/>
          </a:bodyPr>
          <a:lstStyle/>
          <a:p>
            <a:pPr algn="l"/>
            <a:r>
              <a:rPr lang="en-US" altLang="zh-CN" dirty="0">
                <a:latin typeface="仿宋" panose="02010609060101010101" pitchFamily="49" charset="-122"/>
                <a:ea typeface="仿宋" panose="02010609060101010101" pitchFamily="49" charset="-122"/>
              </a:rPr>
              <a:t>… …</a:t>
            </a:r>
            <a:endParaRPr lang="zh-CN" altLang="en-US"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BAC85413-7B10-20C3-D155-F3718F793BF5}"/>
                  </a:ext>
                </a:extLst>
              </p:cNvPr>
              <p:cNvSpPr txBox="1"/>
              <p:nvPr/>
            </p:nvSpPr>
            <p:spPr>
              <a:xfrm>
                <a:off x="88900" y="2328617"/>
                <a:ext cx="6578600" cy="4308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𝑡h𝑒</m:t>
                      </m:r>
                      <m:r>
                        <a:rPr lang="en-US" altLang="zh-CN" sz="1800" b="0" i="1" smtClean="0">
                          <a:latin typeface="Cambria Math" panose="02040503050406030204" pitchFamily="18" charset="0"/>
                          <a:ea typeface="仿宋" panose="02010609060101010101" pitchFamily="49" charset="-122"/>
                        </a:rPr>
                        <m:t> 9</m:t>
                      </m:r>
                      <m:r>
                        <a:rPr lang="en-US" altLang="zh-CN" sz="1800" b="0" i="1" smtClean="0">
                          <a:latin typeface="Cambria Math" panose="02040503050406030204" pitchFamily="18" charset="0"/>
                          <a:ea typeface="仿宋" panose="02010609060101010101" pitchFamily="49" charset="-122"/>
                        </a:rPr>
                        <m:t>𝑠𝑡</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𝑛𝑖𝑛𝑡h</m:t>
                      </m:r>
                      <m:r>
                        <a:rPr lang="en-US" altLang="zh-CN" sz="1800" b="0" i="1" smtClean="0">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𝑏𝑜𝑡𝑡𝑜𝑚𝑟𝑖𝑔h𝑡</m:t>
                      </m:r>
                      <m:r>
                        <a:rPr lang="en-US" altLang="zh-CN" sz="1800" b="0" i="1" smtClean="0">
                          <a:latin typeface="Cambria Math" panose="02040503050406030204" pitchFamily="18" charset="0"/>
                          <a:ea typeface="仿宋" panose="02010609060101010101" pitchFamily="49" charset="-122"/>
                        </a:rPr>
                        <m:t>]</m:t>
                      </m:r>
                      <m:sSubSup>
                        <m:sSubSupPr>
                          <m:ctrlPr>
                            <a:rPr lang="en-US" altLang="zh-CN" sz="1800" b="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1</m:t>
                          </m:r>
                        </m:sub>
                        <m:sup>
                          <m:r>
                            <a:rPr lang="en-US" altLang="zh-CN" sz="1800" b="0" i="1" smtClean="0">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𝑢𝑛𝑑𝑎𝑚𝑎𝑔𝑒𝑑</m:t>
                      </m:r>
                      <m:r>
                        <a:rPr lang="en-US" altLang="zh-CN" sz="1800" i="1">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7" name="文本框 26">
                <a:extLst>
                  <a:ext uri="{FF2B5EF4-FFF2-40B4-BE49-F238E27FC236}">
                    <a16:creationId xmlns:a16="http://schemas.microsoft.com/office/drawing/2014/main" id="{BAC85413-7B10-20C3-D155-F3718F793BF5}"/>
                  </a:ext>
                </a:extLst>
              </p:cNvPr>
              <p:cNvSpPr txBox="1">
                <a:spLocks noRot="1" noChangeAspect="1" noMove="1" noResize="1" noEditPoints="1" noAdjustHandles="1" noChangeArrowheads="1" noChangeShapeType="1" noTextEdit="1"/>
              </p:cNvSpPr>
              <p:nvPr/>
            </p:nvSpPr>
            <p:spPr>
              <a:xfrm>
                <a:off x="88900" y="2328617"/>
                <a:ext cx="6578600" cy="430824"/>
              </a:xfrm>
              <a:prstGeom prst="rect">
                <a:avLst/>
              </a:prstGeom>
              <a:blipFill>
                <a:blip r:embed="rId6"/>
                <a:stretch>
                  <a:fillRect b="-1126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EC612520-BB76-5B10-13BA-36F2890534E9}"/>
                  </a:ext>
                </a:extLst>
              </p:cNvPr>
              <p:cNvSpPr txBox="1"/>
              <p:nvPr/>
            </p:nvSpPr>
            <p:spPr>
              <a:xfrm>
                <a:off x="127000" y="2780688"/>
                <a:ext cx="6096000" cy="433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𝑡h𝑒</m:t>
                          </m:r>
                          <m:r>
                            <a:rPr lang="en-US" altLang="zh-CN" sz="1800" i="1">
                              <a:latin typeface="Cambria Math" panose="02040503050406030204" pitchFamily="18" charset="0"/>
                              <a:ea typeface="仿宋" panose="02010609060101010101" pitchFamily="49" charset="-122"/>
                            </a:rPr>
                            <m:t> 9</m:t>
                          </m:r>
                          <m:r>
                            <a:rPr lang="en-US" altLang="zh-CN" sz="1800" i="1">
                              <a:latin typeface="Cambria Math" panose="02040503050406030204" pitchFamily="18" charset="0"/>
                              <a:ea typeface="仿宋" panose="02010609060101010101" pitchFamily="49" charset="-122"/>
                            </a:rPr>
                            <m:t>𝑠𝑡</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𝑛𝑖𝑛𝑡h</m:t>
                          </m:r>
                          <m:r>
                            <a:rPr lang="en-US" altLang="zh-CN" sz="1800" i="1">
                              <a:latin typeface="Cambria Math" panose="02040503050406030204" pitchFamily="18" charset="0"/>
                              <a:ea typeface="仿宋" panose="02010609060101010101" pitchFamily="49" charset="-122"/>
                            </a:rPr>
                            <m:t> / </m:t>
                          </m:r>
                          <m:r>
                            <a:rPr lang="en-US" altLang="zh-CN" sz="1800" b="0" i="1" smtClean="0">
                              <a:latin typeface="Cambria Math" panose="02040503050406030204" pitchFamily="18" charset="0"/>
                              <a:ea typeface="仿宋" panose="02010609060101010101" pitchFamily="49" charset="-122"/>
                            </a:rPr>
                            <m:t>𝑏𝑜𝑡𝑡𝑜𝑚𝑟𝑖𝑔h𝑡</m:t>
                          </m:r>
                          <m:r>
                            <a:rPr lang="en-US" altLang="zh-CN" sz="1800" i="1">
                              <a:latin typeface="Cambria Math" panose="02040503050406030204" pitchFamily="18" charset="0"/>
                              <a:ea typeface="仿宋" panose="02010609060101010101" pitchFamily="49" charset="-122"/>
                            </a:rPr>
                            <m:t>] </m:t>
                          </m:r>
                          <m:r>
                            <a:rPr lang="en-US" altLang="zh-CN" sz="1800" i="1">
                              <a:latin typeface="Cambria Math" panose="02040503050406030204" pitchFamily="18" charset="0"/>
                              <a:ea typeface="仿宋" panose="02010609060101010101" pitchFamily="49" charset="-122"/>
                            </a:rPr>
                            <m:t>𝑉</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3</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𝐸</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i="1">
                              <a:latin typeface="Cambria Math" panose="02040503050406030204" pitchFamily="18" charset="0"/>
                              <a:ea typeface="仿宋" panose="02010609060101010101" pitchFamily="49" charset="-122"/>
                            </a:rPr>
                            <m:t>1</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2</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𝑘</m:t>
                          </m:r>
                        </m:sub>
                        <m:sup>
                          <m:r>
                            <a:rPr lang="en-US" altLang="zh-CN" sz="1800" i="1">
                              <a:latin typeface="Cambria Math" panose="02040503050406030204" pitchFamily="18" charset="0"/>
                              <a:ea typeface="仿宋" panose="02010609060101010101" pitchFamily="49" charset="-122"/>
                            </a:rPr>
                            <m:t>𝑗</m:t>
                          </m:r>
                        </m:sup>
                      </m:sSubSup>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𝑑𝑎𝑚𝑎𝑔𝑒𝑑</m:t>
                      </m:r>
                      <m:r>
                        <a:rPr lang="en-US" altLang="zh-CN" sz="1800" b="0" i="1" smtClean="0">
                          <a:latin typeface="Cambria Math" panose="02040503050406030204" pitchFamily="18" charset="0"/>
                          <a:ea typeface="仿宋" panose="02010609060101010101" pitchFamily="49" charset="-122"/>
                        </a:rPr>
                        <m:t>]</m:t>
                      </m:r>
                    </m:oMath>
                  </m:oMathPara>
                </a14:m>
                <a:endParaRPr lang="zh-CN" altLang="en-US" dirty="0"/>
              </a:p>
            </p:txBody>
          </p:sp>
        </mc:Choice>
        <mc:Fallback xmlns="">
          <p:sp>
            <p:nvSpPr>
              <p:cNvPr id="29" name="文本框 28">
                <a:extLst>
                  <a:ext uri="{FF2B5EF4-FFF2-40B4-BE49-F238E27FC236}">
                    <a16:creationId xmlns:a16="http://schemas.microsoft.com/office/drawing/2014/main" id="{EC612520-BB76-5B10-13BA-36F2890534E9}"/>
                  </a:ext>
                </a:extLst>
              </p:cNvPr>
              <p:cNvSpPr txBox="1">
                <a:spLocks noRot="1" noChangeAspect="1" noMove="1" noResize="1" noEditPoints="1" noAdjustHandles="1" noChangeArrowheads="1" noChangeShapeType="1" noTextEdit="1"/>
              </p:cNvSpPr>
              <p:nvPr/>
            </p:nvSpPr>
            <p:spPr>
              <a:xfrm>
                <a:off x="127000" y="2780688"/>
                <a:ext cx="6096000" cy="433773"/>
              </a:xfrm>
              <a:prstGeom prst="rect">
                <a:avLst/>
              </a:prstGeom>
              <a:blipFill>
                <a:blip r:embed="rId7"/>
                <a:stretch>
                  <a:fillRect l="-400" r="-23900" b="-11268"/>
                </a:stretch>
              </a:blipFill>
            </p:spPr>
            <p:txBody>
              <a:bodyPr/>
              <a:lstStyle/>
              <a:p>
                <a:r>
                  <a:rPr lang="zh-CN" altLang="en-US">
                    <a:noFill/>
                  </a:rPr>
                  <a:t> </a:t>
                </a:r>
              </a:p>
            </p:txBody>
          </p:sp>
        </mc:Fallback>
      </mc:AlternateContent>
      <p:sp>
        <p:nvSpPr>
          <p:cNvPr id="30" name="矩形: 圆角 29">
            <a:extLst>
              <a:ext uri="{FF2B5EF4-FFF2-40B4-BE49-F238E27FC236}">
                <a16:creationId xmlns:a16="http://schemas.microsoft.com/office/drawing/2014/main" id="{AE28B946-4B6F-575D-189E-E10B5293CEFE}"/>
              </a:ext>
            </a:extLst>
          </p:cNvPr>
          <p:cNvSpPr/>
          <p:nvPr/>
        </p:nvSpPr>
        <p:spPr>
          <a:xfrm>
            <a:off x="88900" y="144403"/>
            <a:ext cx="7632700" cy="3195697"/>
          </a:xfrm>
          <a:prstGeom prst="roundRect">
            <a:avLst>
              <a:gd name="adj" fmla="val 472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76136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0C4463BA-4CF7-63F5-2EAB-949E9A42489A}"/>
              </a:ext>
            </a:extLst>
          </p:cNvPr>
          <p:cNvPicPr>
            <a:picLocks noChangeAspect="1"/>
          </p:cNvPicPr>
          <p:nvPr/>
        </p:nvPicPr>
        <p:blipFill>
          <a:blip r:embed="rId2"/>
          <a:stretch>
            <a:fillRect/>
          </a:stretch>
        </p:blipFill>
        <p:spPr>
          <a:xfrm>
            <a:off x="716819" y="316643"/>
            <a:ext cx="6833159" cy="5443559"/>
          </a:xfrm>
          <a:prstGeom prst="rect">
            <a:avLst/>
          </a:prstGeom>
        </p:spPr>
      </p:pic>
    </p:spTree>
    <p:extLst>
      <p:ext uri="{BB962C8B-B14F-4D97-AF65-F5344CB8AC3E}">
        <p14:creationId xmlns:p14="http://schemas.microsoft.com/office/powerpoint/2010/main" val="1417889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33955F7-5602-41DB-C6E3-C66731C5F323}"/>
              </a:ext>
            </a:extLst>
          </p:cNvPr>
          <p:cNvPicPr>
            <a:picLocks noChangeAspect="1"/>
          </p:cNvPicPr>
          <p:nvPr/>
        </p:nvPicPr>
        <p:blipFill>
          <a:blip r:embed="rId2"/>
          <a:stretch>
            <a:fillRect/>
          </a:stretch>
        </p:blipFill>
        <p:spPr>
          <a:xfrm>
            <a:off x="542666" y="304284"/>
            <a:ext cx="2505707" cy="1425661"/>
          </a:xfrm>
          <a:prstGeom prst="rect">
            <a:avLst/>
          </a:prstGeom>
        </p:spPr>
      </p:pic>
      <p:pic>
        <p:nvPicPr>
          <p:cNvPr id="7" name="图片 6">
            <a:extLst>
              <a:ext uri="{FF2B5EF4-FFF2-40B4-BE49-F238E27FC236}">
                <a16:creationId xmlns:a16="http://schemas.microsoft.com/office/drawing/2014/main" id="{4A2CB07D-A095-BBDF-3F4F-8480BB572386}"/>
              </a:ext>
            </a:extLst>
          </p:cNvPr>
          <p:cNvPicPr>
            <a:picLocks noChangeAspect="1"/>
          </p:cNvPicPr>
          <p:nvPr/>
        </p:nvPicPr>
        <p:blipFill>
          <a:blip r:embed="rId3"/>
          <a:stretch>
            <a:fillRect/>
          </a:stretch>
        </p:blipFill>
        <p:spPr>
          <a:xfrm>
            <a:off x="1386789" y="3429000"/>
            <a:ext cx="6724650" cy="1352550"/>
          </a:xfrm>
          <a:prstGeom prst="rect">
            <a:avLst/>
          </a:prstGeom>
        </p:spPr>
      </p:pic>
    </p:spTree>
    <p:extLst>
      <p:ext uri="{BB962C8B-B14F-4D97-AF65-F5344CB8AC3E}">
        <p14:creationId xmlns:p14="http://schemas.microsoft.com/office/powerpoint/2010/main" val="28771267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A2C0068-9128-8E20-DE53-7E4AA33A449D}"/>
              </a:ext>
            </a:extLst>
          </p:cNvPr>
          <p:cNvPicPr>
            <a:picLocks noChangeAspect="1"/>
          </p:cNvPicPr>
          <p:nvPr/>
        </p:nvPicPr>
        <p:blipFill>
          <a:blip r:embed="rId2"/>
          <a:stretch>
            <a:fillRect/>
          </a:stretch>
        </p:blipFill>
        <p:spPr>
          <a:xfrm>
            <a:off x="630319" y="646117"/>
            <a:ext cx="6877241" cy="5478676"/>
          </a:xfrm>
          <a:prstGeom prst="rect">
            <a:avLst/>
          </a:prstGeom>
        </p:spPr>
      </p:pic>
      <p:pic>
        <p:nvPicPr>
          <p:cNvPr id="5" name="图片 4">
            <a:extLst>
              <a:ext uri="{FF2B5EF4-FFF2-40B4-BE49-F238E27FC236}">
                <a16:creationId xmlns:a16="http://schemas.microsoft.com/office/drawing/2014/main" id="{12F1C2D6-CC99-908E-12B0-C37F04D183C7}"/>
              </a:ext>
            </a:extLst>
          </p:cNvPr>
          <p:cNvPicPr>
            <a:picLocks noChangeAspect="1"/>
          </p:cNvPicPr>
          <p:nvPr/>
        </p:nvPicPr>
        <p:blipFill>
          <a:blip r:embed="rId3"/>
          <a:stretch>
            <a:fillRect/>
          </a:stretch>
        </p:blipFill>
        <p:spPr>
          <a:xfrm>
            <a:off x="543696" y="877806"/>
            <a:ext cx="3134755" cy="1737668"/>
          </a:xfrm>
          <a:prstGeom prst="rect">
            <a:avLst/>
          </a:prstGeom>
        </p:spPr>
      </p:pic>
      <p:pic>
        <p:nvPicPr>
          <p:cNvPr id="6" name="图片 5">
            <a:extLst>
              <a:ext uri="{FF2B5EF4-FFF2-40B4-BE49-F238E27FC236}">
                <a16:creationId xmlns:a16="http://schemas.microsoft.com/office/drawing/2014/main" id="{32291315-0C6A-7E00-268A-65782FC2F1C3}"/>
              </a:ext>
            </a:extLst>
          </p:cNvPr>
          <p:cNvPicPr>
            <a:picLocks noChangeAspect="1"/>
          </p:cNvPicPr>
          <p:nvPr/>
        </p:nvPicPr>
        <p:blipFill>
          <a:blip r:embed="rId4"/>
          <a:stretch>
            <a:fillRect/>
          </a:stretch>
        </p:blipFill>
        <p:spPr>
          <a:xfrm>
            <a:off x="741402" y="56524"/>
            <a:ext cx="2279691" cy="1238963"/>
          </a:xfrm>
          <a:prstGeom prst="rect">
            <a:avLst/>
          </a:prstGeom>
        </p:spPr>
      </p:pic>
      <p:pic>
        <p:nvPicPr>
          <p:cNvPr id="7" name="图片 6">
            <a:extLst>
              <a:ext uri="{FF2B5EF4-FFF2-40B4-BE49-F238E27FC236}">
                <a16:creationId xmlns:a16="http://schemas.microsoft.com/office/drawing/2014/main" id="{0E8B1937-03B4-9A27-9AD6-BB6B1EC44F81}"/>
              </a:ext>
            </a:extLst>
          </p:cNvPr>
          <p:cNvPicPr>
            <a:picLocks noChangeAspect="1"/>
          </p:cNvPicPr>
          <p:nvPr/>
        </p:nvPicPr>
        <p:blipFill>
          <a:blip r:embed="rId5"/>
          <a:stretch>
            <a:fillRect/>
          </a:stretch>
        </p:blipFill>
        <p:spPr>
          <a:xfrm>
            <a:off x="795789" y="1300648"/>
            <a:ext cx="2190750" cy="1350019"/>
          </a:xfrm>
          <a:prstGeom prst="rect">
            <a:avLst/>
          </a:prstGeom>
        </p:spPr>
      </p:pic>
      <p:cxnSp>
        <p:nvCxnSpPr>
          <p:cNvPr id="8" name="连接符: 肘形 7">
            <a:extLst>
              <a:ext uri="{FF2B5EF4-FFF2-40B4-BE49-F238E27FC236}">
                <a16:creationId xmlns:a16="http://schemas.microsoft.com/office/drawing/2014/main" id="{2BB7A609-99E3-EA9A-8C29-05E4ED0BD270}"/>
              </a:ext>
            </a:extLst>
          </p:cNvPr>
          <p:cNvCxnSpPr>
            <a:stCxn id="6" idx="3"/>
            <a:endCxn id="5" idx="3"/>
          </p:cNvCxnSpPr>
          <p:nvPr/>
        </p:nvCxnSpPr>
        <p:spPr>
          <a:xfrm>
            <a:off x="3021093" y="676006"/>
            <a:ext cx="657358" cy="1070634"/>
          </a:xfrm>
          <a:prstGeom prst="bentConnector3">
            <a:avLst>
              <a:gd name="adj1" fmla="val 3890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连接符: 肘形 8">
            <a:extLst>
              <a:ext uri="{FF2B5EF4-FFF2-40B4-BE49-F238E27FC236}">
                <a16:creationId xmlns:a16="http://schemas.microsoft.com/office/drawing/2014/main" id="{E1318625-63FC-F378-BD98-80C001513437}"/>
              </a:ext>
            </a:extLst>
          </p:cNvPr>
          <p:cNvCxnSpPr>
            <a:cxnSpLocks/>
            <a:stCxn id="7" idx="3"/>
            <a:endCxn id="5" idx="3"/>
          </p:cNvCxnSpPr>
          <p:nvPr/>
        </p:nvCxnSpPr>
        <p:spPr>
          <a:xfrm flipV="1">
            <a:off x="2986539" y="1746640"/>
            <a:ext cx="691912" cy="229018"/>
          </a:xfrm>
          <a:prstGeom prst="bentConnector3">
            <a:avLst>
              <a:gd name="adj1" fmla="val 4017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FEDBFA27-393F-A074-028B-D7BF679AB8FE}"/>
              </a:ext>
            </a:extLst>
          </p:cNvPr>
          <p:cNvPicPr>
            <a:picLocks noChangeAspect="1"/>
          </p:cNvPicPr>
          <p:nvPr/>
        </p:nvPicPr>
        <p:blipFill>
          <a:blip r:embed="rId6"/>
          <a:stretch>
            <a:fillRect/>
          </a:stretch>
        </p:blipFill>
        <p:spPr>
          <a:xfrm>
            <a:off x="6212415" y="1350453"/>
            <a:ext cx="1171575" cy="634827"/>
          </a:xfrm>
          <a:prstGeom prst="rect">
            <a:avLst/>
          </a:prstGeom>
        </p:spPr>
      </p:pic>
      <p:pic>
        <p:nvPicPr>
          <p:cNvPr id="11" name="图片 10">
            <a:extLst>
              <a:ext uri="{FF2B5EF4-FFF2-40B4-BE49-F238E27FC236}">
                <a16:creationId xmlns:a16="http://schemas.microsoft.com/office/drawing/2014/main" id="{37FE6FD0-7106-F005-D37F-5E4EFE420824}"/>
              </a:ext>
            </a:extLst>
          </p:cNvPr>
          <p:cNvPicPr>
            <a:picLocks noChangeAspect="1"/>
          </p:cNvPicPr>
          <p:nvPr/>
        </p:nvPicPr>
        <p:blipFill>
          <a:blip r:embed="rId7"/>
          <a:stretch>
            <a:fillRect/>
          </a:stretch>
        </p:blipFill>
        <p:spPr>
          <a:xfrm>
            <a:off x="6270339" y="986701"/>
            <a:ext cx="1200150" cy="314325"/>
          </a:xfrm>
          <a:prstGeom prst="rect">
            <a:avLst/>
          </a:prstGeom>
        </p:spPr>
      </p:pic>
      <p:pic>
        <p:nvPicPr>
          <p:cNvPr id="12" name="图片 11">
            <a:extLst>
              <a:ext uri="{FF2B5EF4-FFF2-40B4-BE49-F238E27FC236}">
                <a16:creationId xmlns:a16="http://schemas.microsoft.com/office/drawing/2014/main" id="{78DB0992-885F-03E1-FB3D-2C553BB3C415}"/>
              </a:ext>
            </a:extLst>
          </p:cNvPr>
          <p:cNvPicPr>
            <a:picLocks noChangeAspect="1"/>
          </p:cNvPicPr>
          <p:nvPr/>
        </p:nvPicPr>
        <p:blipFill>
          <a:blip r:embed="rId8"/>
          <a:stretch>
            <a:fillRect/>
          </a:stretch>
        </p:blipFill>
        <p:spPr>
          <a:xfrm>
            <a:off x="6483107" y="913009"/>
            <a:ext cx="695325" cy="428625"/>
          </a:xfrm>
          <a:prstGeom prst="rect">
            <a:avLst/>
          </a:prstGeom>
        </p:spPr>
      </p:pic>
      <p:sp>
        <p:nvSpPr>
          <p:cNvPr id="13" name="文本框 12">
            <a:extLst>
              <a:ext uri="{FF2B5EF4-FFF2-40B4-BE49-F238E27FC236}">
                <a16:creationId xmlns:a16="http://schemas.microsoft.com/office/drawing/2014/main" id="{3550D6A1-617F-FAFA-2A0D-619293C022EE}"/>
              </a:ext>
            </a:extLst>
          </p:cNvPr>
          <p:cNvSpPr txBox="1"/>
          <p:nvPr/>
        </p:nvSpPr>
        <p:spPr>
          <a:xfrm>
            <a:off x="6483107" y="528530"/>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global emb</a:t>
            </a:r>
            <a:endParaRPr lang="zh-CN" altLang="en-US" sz="1400" dirty="0"/>
          </a:p>
        </p:txBody>
      </p:sp>
      <p:pic>
        <p:nvPicPr>
          <p:cNvPr id="14" name="图片 13">
            <a:extLst>
              <a:ext uri="{FF2B5EF4-FFF2-40B4-BE49-F238E27FC236}">
                <a16:creationId xmlns:a16="http://schemas.microsoft.com/office/drawing/2014/main" id="{F1BE32D2-E278-04E7-8B84-E13F18B6C992}"/>
              </a:ext>
            </a:extLst>
          </p:cNvPr>
          <p:cNvPicPr>
            <a:picLocks noChangeAspect="1"/>
          </p:cNvPicPr>
          <p:nvPr/>
        </p:nvPicPr>
        <p:blipFill>
          <a:blip r:embed="rId8"/>
          <a:stretch>
            <a:fillRect/>
          </a:stretch>
        </p:blipFill>
        <p:spPr>
          <a:xfrm>
            <a:off x="6483107" y="1611844"/>
            <a:ext cx="695325" cy="428625"/>
          </a:xfrm>
          <a:prstGeom prst="rect">
            <a:avLst/>
          </a:prstGeom>
        </p:spPr>
      </p:pic>
      <p:cxnSp>
        <p:nvCxnSpPr>
          <p:cNvPr id="15" name="连接符: 肘形 14">
            <a:extLst>
              <a:ext uri="{FF2B5EF4-FFF2-40B4-BE49-F238E27FC236}">
                <a16:creationId xmlns:a16="http://schemas.microsoft.com/office/drawing/2014/main" id="{7C98EF73-5B77-0764-F1CC-752014CE7039}"/>
              </a:ext>
            </a:extLst>
          </p:cNvPr>
          <p:cNvCxnSpPr>
            <a:stCxn id="10" idx="1"/>
            <a:endCxn id="12" idx="1"/>
          </p:cNvCxnSpPr>
          <p:nvPr/>
        </p:nvCxnSpPr>
        <p:spPr>
          <a:xfrm rot="10800000" flipH="1">
            <a:off x="6212415" y="1127323"/>
            <a:ext cx="270692" cy="540545"/>
          </a:xfrm>
          <a:prstGeom prst="bentConnector3">
            <a:avLst>
              <a:gd name="adj1" fmla="val 388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肘形 15">
            <a:extLst>
              <a:ext uri="{FF2B5EF4-FFF2-40B4-BE49-F238E27FC236}">
                <a16:creationId xmlns:a16="http://schemas.microsoft.com/office/drawing/2014/main" id="{28C6061D-7103-25AC-DFAD-A20F45B6E1D8}"/>
              </a:ext>
            </a:extLst>
          </p:cNvPr>
          <p:cNvCxnSpPr>
            <a:cxnSpLocks/>
            <a:stCxn id="10" idx="1"/>
            <a:endCxn id="14" idx="1"/>
          </p:cNvCxnSpPr>
          <p:nvPr/>
        </p:nvCxnSpPr>
        <p:spPr>
          <a:xfrm rot="10800000" flipH="1" flipV="1">
            <a:off x="6212415" y="1667867"/>
            <a:ext cx="270692" cy="158290"/>
          </a:xfrm>
          <a:prstGeom prst="bentConnector3">
            <a:avLst>
              <a:gd name="adj1" fmla="val 43367"/>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582C2365-B1E4-ACC4-FCFE-84F40B35C62C}"/>
              </a:ext>
            </a:extLst>
          </p:cNvPr>
          <p:cNvSpPr txBox="1"/>
          <p:nvPr/>
        </p:nvSpPr>
        <p:spPr>
          <a:xfrm>
            <a:off x="6468232" y="1320897"/>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local emb</a:t>
            </a:r>
            <a:endParaRPr lang="zh-CN" altLang="en-US" sz="1400" dirty="0"/>
          </a:p>
        </p:txBody>
      </p:sp>
      <p:sp>
        <p:nvSpPr>
          <p:cNvPr id="18" name="矩形: 圆角 17">
            <a:extLst>
              <a:ext uri="{FF2B5EF4-FFF2-40B4-BE49-F238E27FC236}">
                <a16:creationId xmlns:a16="http://schemas.microsoft.com/office/drawing/2014/main" id="{C055C1DB-B52A-3850-5E26-1F73CCBC0243}"/>
              </a:ext>
            </a:extLst>
          </p:cNvPr>
          <p:cNvSpPr/>
          <p:nvPr/>
        </p:nvSpPr>
        <p:spPr>
          <a:xfrm>
            <a:off x="6574623" y="2301860"/>
            <a:ext cx="481914" cy="321275"/>
          </a:xfrm>
          <a:prstGeom prst="roundRect">
            <a:avLst/>
          </a:prstGeom>
          <a:solidFill>
            <a:srgbClr val="FFFFFF"/>
          </a:solid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399B48E1-AEB6-1559-E2FA-DED4A50481D0}"/>
              </a:ext>
            </a:extLst>
          </p:cNvPr>
          <p:cNvSpPr/>
          <p:nvPr/>
        </p:nvSpPr>
        <p:spPr>
          <a:xfrm>
            <a:off x="6700907" y="2333076"/>
            <a:ext cx="254060" cy="254060"/>
          </a:xfrm>
          <a:prstGeom prst="cube">
            <a:avLst/>
          </a:prstGeom>
          <a:solidFill>
            <a:srgbClr val="8FAA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E957956A-C785-7EBC-CA39-288CA1F8570F}"/>
              </a:ext>
            </a:extLst>
          </p:cNvPr>
          <p:cNvCxnSpPr>
            <a:endCxn id="18" idx="0"/>
          </p:cNvCxnSpPr>
          <p:nvPr/>
        </p:nvCxnSpPr>
        <p:spPr>
          <a:xfrm>
            <a:off x="6815580" y="2040469"/>
            <a:ext cx="0" cy="26139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21" name="图片 20">
            <a:extLst>
              <a:ext uri="{FF2B5EF4-FFF2-40B4-BE49-F238E27FC236}">
                <a16:creationId xmlns:a16="http://schemas.microsoft.com/office/drawing/2014/main" id="{EC3FAA51-E930-CBD0-1C00-33BA7EAC90E8}"/>
              </a:ext>
            </a:extLst>
          </p:cNvPr>
          <p:cNvPicPr>
            <a:picLocks noChangeAspect="1"/>
          </p:cNvPicPr>
          <p:nvPr/>
        </p:nvPicPr>
        <p:blipFill>
          <a:blip r:embed="rId9">
            <a:biLevel thresh="50000"/>
            <a:extLst>
              <a:ext uri="{BEBA8EAE-BF5A-486C-A8C5-ECC9F3942E4B}">
                <a14:imgProps xmlns:a14="http://schemas.microsoft.com/office/drawing/2010/main">
                  <a14:imgLayer r:embed="rId10">
                    <a14:imgEffect>
                      <a14:colorTemperature colorTemp="11200"/>
                    </a14:imgEffect>
                    <a14:imgEffect>
                      <a14:saturation sat="0"/>
                    </a14:imgEffect>
                  </a14:imgLayer>
                </a14:imgProps>
              </a:ext>
            </a:extLst>
          </a:blip>
          <a:stretch>
            <a:fillRect/>
          </a:stretch>
        </p:blipFill>
        <p:spPr>
          <a:xfrm>
            <a:off x="2005914" y="3867881"/>
            <a:ext cx="619125" cy="581025"/>
          </a:xfrm>
          <a:prstGeom prst="rect">
            <a:avLst/>
          </a:prstGeom>
        </p:spPr>
      </p:pic>
      <p:pic>
        <p:nvPicPr>
          <p:cNvPr id="22" name="图片 21">
            <a:extLst>
              <a:ext uri="{FF2B5EF4-FFF2-40B4-BE49-F238E27FC236}">
                <a16:creationId xmlns:a16="http://schemas.microsoft.com/office/drawing/2014/main" id="{E55DAAB5-894D-6E63-1BCD-458682810E8B}"/>
              </a:ext>
            </a:extLst>
          </p:cNvPr>
          <p:cNvPicPr>
            <a:picLocks noChangeAspect="1"/>
          </p:cNvPicPr>
          <p:nvPr/>
        </p:nvPicPr>
        <p:blipFill>
          <a:blip r:embed="rId11"/>
          <a:stretch>
            <a:fillRect/>
          </a:stretch>
        </p:blipFill>
        <p:spPr>
          <a:xfrm>
            <a:off x="3476497" y="3170007"/>
            <a:ext cx="790575" cy="517642"/>
          </a:xfrm>
          <a:prstGeom prst="rect">
            <a:avLst/>
          </a:prstGeom>
        </p:spPr>
      </p:pic>
      <p:pic>
        <p:nvPicPr>
          <p:cNvPr id="23" name="图片 22">
            <a:extLst>
              <a:ext uri="{FF2B5EF4-FFF2-40B4-BE49-F238E27FC236}">
                <a16:creationId xmlns:a16="http://schemas.microsoft.com/office/drawing/2014/main" id="{58875E8D-75DE-FB98-8E0B-6F8000A8B374}"/>
              </a:ext>
            </a:extLst>
          </p:cNvPr>
          <p:cNvPicPr>
            <a:picLocks noChangeAspect="1"/>
          </p:cNvPicPr>
          <p:nvPr/>
        </p:nvPicPr>
        <p:blipFill>
          <a:blip r:embed="rId11"/>
          <a:stretch>
            <a:fillRect/>
          </a:stretch>
        </p:blipFill>
        <p:spPr>
          <a:xfrm>
            <a:off x="5142592" y="3184679"/>
            <a:ext cx="771468" cy="502970"/>
          </a:xfrm>
          <a:prstGeom prst="rect">
            <a:avLst/>
          </a:prstGeom>
        </p:spPr>
      </p:pic>
      <p:pic>
        <p:nvPicPr>
          <p:cNvPr id="24" name="图片 23">
            <a:extLst>
              <a:ext uri="{FF2B5EF4-FFF2-40B4-BE49-F238E27FC236}">
                <a16:creationId xmlns:a16="http://schemas.microsoft.com/office/drawing/2014/main" id="{0319DCE8-A106-C536-4C78-EB25837D8077}"/>
              </a:ext>
            </a:extLst>
          </p:cNvPr>
          <p:cNvPicPr>
            <a:picLocks noChangeAspect="1"/>
          </p:cNvPicPr>
          <p:nvPr/>
        </p:nvPicPr>
        <p:blipFill>
          <a:blip r:embed="rId11"/>
          <a:stretch>
            <a:fillRect/>
          </a:stretch>
        </p:blipFill>
        <p:spPr>
          <a:xfrm>
            <a:off x="6778893" y="3164372"/>
            <a:ext cx="790575" cy="578466"/>
          </a:xfrm>
          <a:prstGeom prst="rect">
            <a:avLst/>
          </a:prstGeom>
        </p:spPr>
      </p:pic>
      <p:sp>
        <p:nvSpPr>
          <p:cNvPr id="25" name="文本框 24">
            <a:extLst>
              <a:ext uri="{FF2B5EF4-FFF2-40B4-BE49-F238E27FC236}">
                <a16:creationId xmlns:a16="http://schemas.microsoft.com/office/drawing/2014/main" id="{8F8E8439-AFFB-FB8D-C35A-DB94E5BF2EC5}"/>
              </a:ext>
            </a:extLst>
          </p:cNvPr>
          <p:cNvSpPr txBox="1"/>
          <p:nvPr/>
        </p:nvSpPr>
        <p:spPr>
          <a:xfrm>
            <a:off x="964676" y="3235294"/>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fun1</a:t>
            </a:r>
          </a:p>
        </p:txBody>
      </p:sp>
      <p:cxnSp>
        <p:nvCxnSpPr>
          <p:cNvPr id="26" name="连接符: 肘形 25">
            <a:extLst>
              <a:ext uri="{FF2B5EF4-FFF2-40B4-BE49-F238E27FC236}">
                <a16:creationId xmlns:a16="http://schemas.microsoft.com/office/drawing/2014/main" id="{7EE5925D-39E0-F3EE-C938-8FE4E9B91A65}"/>
              </a:ext>
            </a:extLst>
          </p:cNvPr>
          <p:cNvCxnSpPr>
            <a:cxnSpLocks/>
            <a:stCxn id="21" idx="1"/>
            <a:endCxn id="25" idx="2"/>
          </p:cNvCxnSpPr>
          <p:nvPr/>
        </p:nvCxnSpPr>
        <p:spPr>
          <a:xfrm rot="10800000">
            <a:off x="1350410" y="3635404"/>
            <a:ext cx="655504" cy="522990"/>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04FEC290-10A8-E9E0-49EE-791144149D23}"/>
              </a:ext>
            </a:extLst>
          </p:cNvPr>
          <p:cNvSpPr txBox="1"/>
          <p:nvPr/>
        </p:nvSpPr>
        <p:spPr>
          <a:xfrm>
            <a:off x="2111073" y="4394570"/>
            <a:ext cx="513966" cy="369332"/>
          </a:xfrm>
          <a:prstGeom prst="rect">
            <a:avLst/>
          </a:prstGeom>
          <a:noFill/>
        </p:spPr>
        <p:txBody>
          <a:bodyPr wrap="square">
            <a:spAutoFit/>
          </a:bodyPr>
          <a:lstStyle/>
          <a:p>
            <a:r>
              <a:rPr lang="en-US" altLang="zh-CN" sz="1800" dirty="0">
                <a:latin typeface="仿宋" panose="02010609060101010101" pitchFamily="49" charset="-122"/>
                <a:ea typeface="仿宋" panose="02010609060101010101" pitchFamily="49" charset="-122"/>
              </a:rPr>
              <a:t>gt</a:t>
            </a:r>
            <a:endParaRPr lang="zh-CN" altLang="en-US" dirty="0"/>
          </a:p>
        </p:txBody>
      </p:sp>
      <p:cxnSp>
        <p:nvCxnSpPr>
          <p:cNvPr id="28" name="连接符: 肘形 27">
            <a:extLst>
              <a:ext uri="{FF2B5EF4-FFF2-40B4-BE49-F238E27FC236}">
                <a16:creationId xmlns:a16="http://schemas.microsoft.com/office/drawing/2014/main" id="{F8AB94DA-5F33-917F-65A7-2D781E7C75F9}"/>
              </a:ext>
            </a:extLst>
          </p:cNvPr>
          <p:cNvCxnSpPr>
            <a:cxnSpLocks/>
          </p:cNvCxnSpPr>
          <p:nvPr/>
        </p:nvCxnSpPr>
        <p:spPr>
          <a:xfrm rot="10800000">
            <a:off x="1724111" y="3580711"/>
            <a:ext cx="900937" cy="63678"/>
          </a:xfrm>
          <a:prstGeom prst="bent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连接符: 肘形 28">
            <a:extLst>
              <a:ext uri="{FF2B5EF4-FFF2-40B4-BE49-F238E27FC236}">
                <a16:creationId xmlns:a16="http://schemas.microsoft.com/office/drawing/2014/main" id="{EE22AE91-BB04-6090-17A1-18E0158F3814}"/>
              </a:ext>
            </a:extLst>
          </p:cNvPr>
          <p:cNvCxnSpPr>
            <a:cxnSpLocks/>
            <a:endCxn id="25" idx="3"/>
          </p:cNvCxnSpPr>
          <p:nvPr/>
        </p:nvCxnSpPr>
        <p:spPr>
          <a:xfrm rot="10800000">
            <a:off x="1736144" y="3435349"/>
            <a:ext cx="2530928" cy="209038"/>
          </a:xfrm>
          <a:prstGeom prst="bentConnector3">
            <a:avLst>
              <a:gd name="adj1" fmla="val 23636"/>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连接符: 肘形 29">
            <a:extLst>
              <a:ext uri="{FF2B5EF4-FFF2-40B4-BE49-F238E27FC236}">
                <a16:creationId xmlns:a16="http://schemas.microsoft.com/office/drawing/2014/main" id="{175ABE0B-42DC-9222-D182-8768B3A20FD0}"/>
              </a:ext>
            </a:extLst>
          </p:cNvPr>
          <p:cNvCxnSpPr>
            <a:cxnSpLocks/>
          </p:cNvCxnSpPr>
          <p:nvPr/>
        </p:nvCxnSpPr>
        <p:spPr>
          <a:xfrm rot="10800000">
            <a:off x="1724112" y="3288406"/>
            <a:ext cx="4189953" cy="318617"/>
          </a:xfrm>
          <a:prstGeom prst="bentConnector3">
            <a:avLst>
              <a:gd name="adj1" fmla="val 14905"/>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文本框 30">
            <a:extLst>
              <a:ext uri="{FF2B5EF4-FFF2-40B4-BE49-F238E27FC236}">
                <a16:creationId xmlns:a16="http://schemas.microsoft.com/office/drawing/2014/main" id="{2E7EA1CE-D58E-5B10-B9CD-0EF81A4CC682}"/>
              </a:ext>
            </a:extLst>
          </p:cNvPr>
          <p:cNvSpPr txBox="1"/>
          <p:nvPr/>
        </p:nvSpPr>
        <p:spPr>
          <a:xfrm>
            <a:off x="840705" y="2631489"/>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sp>
        <p:nvSpPr>
          <p:cNvPr id="32" name="文本框 31">
            <a:extLst>
              <a:ext uri="{FF2B5EF4-FFF2-40B4-BE49-F238E27FC236}">
                <a16:creationId xmlns:a16="http://schemas.microsoft.com/office/drawing/2014/main" id="{822AB67F-F4B7-29F3-4F3B-9DFCA8832B08}"/>
              </a:ext>
            </a:extLst>
          </p:cNvPr>
          <p:cNvSpPr txBox="1"/>
          <p:nvPr/>
        </p:nvSpPr>
        <p:spPr>
          <a:xfrm>
            <a:off x="1186470" y="2631489"/>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sp>
        <p:nvSpPr>
          <p:cNvPr id="33" name="文本框 32">
            <a:extLst>
              <a:ext uri="{FF2B5EF4-FFF2-40B4-BE49-F238E27FC236}">
                <a16:creationId xmlns:a16="http://schemas.microsoft.com/office/drawing/2014/main" id="{3723CFAC-D152-C878-8BB8-5B349D549EEF}"/>
              </a:ext>
            </a:extLst>
          </p:cNvPr>
          <p:cNvSpPr txBox="1"/>
          <p:nvPr/>
        </p:nvSpPr>
        <p:spPr>
          <a:xfrm>
            <a:off x="1562649" y="2635983"/>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cxnSp>
        <p:nvCxnSpPr>
          <p:cNvPr id="34" name="连接符: 肘形 33">
            <a:extLst>
              <a:ext uri="{FF2B5EF4-FFF2-40B4-BE49-F238E27FC236}">
                <a16:creationId xmlns:a16="http://schemas.microsoft.com/office/drawing/2014/main" id="{9196FEC3-8A0A-3B3F-50FD-260D1EDEEB9D}"/>
              </a:ext>
            </a:extLst>
          </p:cNvPr>
          <p:cNvCxnSpPr>
            <a:stCxn id="25" idx="0"/>
            <a:endCxn id="31" idx="2"/>
          </p:cNvCxnSpPr>
          <p:nvPr/>
        </p:nvCxnSpPr>
        <p:spPr>
          <a:xfrm rot="16200000" flipV="1">
            <a:off x="1053204" y="2938088"/>
            <a:ext cx="296028" cy="298384"/>
          </a:xfrm>
          <a:prstGeom prst="bentConnector3">
            <a:avLst/>
          </a:prstGeom>
          <a:ln w="9525">
            <a:tailEnd type="triangle"/>
          </a:ln>
        </p:spPr>
        <p:style>
          <a:lnRef idx="2">
            <a:schemeClr val="accent1"/>
          </a:lnRef>
          <a:fillRef idx="0">
            <a:schemeClr val="accent1"/>
          </a:fillRef>
          <a:effectRef idx="1">
            <a:schemeClr val="accent1"/>
          </a:effectRef>
          <a:fontRef idx="minor">
            <a:schemeClr val="tx1"/>
          </a:fontRef>
        </p:style>
      </p:cxnSp>
      <p:cxnSp>
        <p:nvCxnSpPr>
          <p:cNvPr id="35" name="连接符: 肘形 34">
            <a:extLst>
              <a:ext uri="{FF2B5EF4-FFF2-40B4-BE49-F238E27FC236}">
                <a16:creationId xmlns:a16="http://schemas.microsoft.com/office/drawing/2014/main" id="{594AA80A-4A5E-B766-FAA6-95E1406F0F9D}"/>
              </a:ext>
            </a:extLst>
          </p:cNvPr>
          <p:cNvCxnSpPr>
            <a:stCxn id="25" idx="0"/>
            <a:endCxn id="32" idx="2"/>
          </p:cNvCxnSpPr>
          <p:nvPr/>
        </p:nvCxnSpPr>
        <p:spPr>
          <a:xfrm rot="5400000" flipH="1" flipV="1">
            <a:off x="1226086" y="3063590"/>
            <a:ext cx="296028" cy="47381"/>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连接符: 肘形 35">
            <a:extLst>
              <a:ext uri="{FF2B5EF4-FFF2-40B4-BE49-F238E27FC236}">
                <a16:creationId xmlns:a16="http://schemas.microsoft.com/office/drawing/2014/main" id="{4C09A898-A042-3281-B49D-0C5548B0A104}"/>
              </a:ext>
            </a:extLst>
          </p:cNvPr>
          <p:cNvCxnSpPr>
            <a:stCxn id="25" idx="0"/>
            <a:endCxn id="33" idx="2"/>
          </p:cNvCxnSpPr>
          <p:nvPr/>
        </p:nvCxnSpPr>
        <p:spPr>
          <a:xfrm rot="5400000" flipH="1" flipV="1">
            <a:off x="1416423" y="2877747"/>
            <a:ext cx="291534" cy="423560"/>
          </a:xfrm>
          <a:prstGeom prst="bentConnector3">
            <a:avLst/>
          </a:prstGeom>
          <a:ln w="9525">
            <a:tailEnd type="triangle"/>
          </a:ln>
        </p:spPr>
        <p:style>
          <a:lnRef idx="2">
            <a:schemeClr val="accent1"/>
          </a:lnRef>
          <a:fillRef idx="0">
            <a:schemeClr val="accent1"/>
          </a:fillRef>
          <a:effectRef idx="1">
            <a:schemeClr val="accent1"/>
          </a:effectRef>
          <a:fontRef idx="minor">
            <a:schemeClr val="tx1"/>
          </a:fontRef>
        </p:style>
      </p:cxnSp>
      <p:pic>
        <p:nvPicPr>
          <p:cNvPr id="37" name="图片 36">
            <a:extLst>
              <a:ext uri="{FF2B5EF4-FFF2-40B4-BE49-F238E27FC236}">
                <a16:creationId xmlns:a16="http://schemas.microsoft.com/office/drawing/2014/main" id="{61196317-FEBE-5343-D2AA-EF9AF860EF23}"/>
              </a:ext>
            </a:extLst>
          </p:cNvPr>
          <p:cNvPicPr>
            <a:picLocks noChangeAspect="1"/>
          </p:cNvPicPr>
          <p:nvPr/>
        </p:nvPicPr>
        <p:blipFill>
          <a:blip r:embed="rId12"/>
          <a:stretch>
            <a:fillRect/>
          </a:stretch>
        </p:blipFill>
        <p:spPr>
          <a:xfrm>
            <a:off x="1891164" y="6029325"/>
            <a:ext cx="4321251" cy="828675"/>
          </a:xfrm>
          <a:prstGeom prst="rect">
            <a:avLst/>
          </a:prstGeom>
        </p:spPr>
      </p:pic>
      <p:cxnSp>
        <p:nvCxnSpPr>
          <p:cNvPr id="38" name="连接符: 肘形 37">
            <a:extLst>
              <a:ext uri="{FF2B5EF4-FFF2-40B4-BE49-F238E27FC236}">
                <a16:creationId xmlns:a16="http://schemas.microsoft.com/office/drawing/2014/main" id="{7501A06D-49D2-67FA-3816-EBDDFFA128A3}"/>
              </a:ext>
            </a:extLst>
          </p:cNvPr>
          <p:cNvCxnSpPr>
            <a:cxnSpLocks/>
            <a:endCxn id="37" idx="1"/>
          </p:cNvCxnSpPr>
          <p:nvPr/>
        </p:nvCxnSpPr>
        <p:spPr>
          <a:xfrm rot="16200000" flipH="1">
            <a:off x="1232761" y="5785259"/>
            <a:ext cx="823433" cy="4933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图片 38">
            <a:extLst>
              <a:ext uri="{FF2B5EF4-FFF2-40B4-BE49-F238E27FC236}">
                <a16:creationId xmlns:a16="http://schemas.microsoft.com/office/drawing/2014/main" id="{44FD8B94-6B54-6646-15B1-7CD80354A39B}"/>
              </a:ext>
            </a:extLst>
          </p:cNvPr>
          <p:cNvPicPr>
            <a:picLocks noChangeAspect="1"/>
          </p:cNvPicPr>
          <p:nvPr/>
        </p:nvPicPr>
        <p:blipFill>
          <a:blip r:embed="rId13"/>
          <a:stretch>
            <a:fillRect/>
          </a:stretch>
        </p:blipFill>
        <p:spPr>
          <a:xfrm>
            <a:off x="6697792" y="6320548"/>
            <a:ext cx="257175" cy="257175"/>
          </a:xfrm>
          <a:prstGeom prst="rect">
            <a:avLst/>
          </a:prstGeom>
        </p:spPr>
      </p:pic>
      <p:cxnSp>
        <p:nvCxnSpPr>
          <p:cNvPr id="40" name="直接箭头连接符 39">
            <a:extLst>
              <a:ext uri="{FF2B5EF4-FFF2-40B4-BE49-F238E27FC236}">
                <a16:creationId xmlns:a16="http://schemas.microsoft.com/office/drawing/2014/main" id="{D94C2B5F-8659-C0C1-6432-6D270F04DC6E}"/>
              </a:ext>
            </a:extLst>
          </p:cNvPr>
          <p:cNvCxnSpPr>
            <a:stCxn id="37" idx="3"/>
            <a:endCxn id="39" idx="1"/>
          </p:cNvCxnSpPr>
          <p:nvPr/>
        </p:nvCxnSpPr>
        <p:spPr>
          <a:xfrm>
            <a:off x="6212415" y="6443663"/>
            <a:ext cx="485377" cy="5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6DF2E90F-811B-A89F-EF91-F38542AAD75A}"/>
              </a:ext>
            </a:extLst>
          </p:cNvPr>
          <p:cNvSpPr txBox="1"/>
          <p:nvPr/>
        </p:nvSpPr>
        <p:spPr>
          <a:xfrm>
            <a:off x="7109794" y="3320923"/>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fun2</a:t>
            </a:r>
          </a:p>
        </p:txBody>
      </p:sp>
      <p:cxnSp>
        <p:nvCxnSpPr>
          <p:cNvPr id="42" name="连接符: 肘形 41">
            <a:extLst>
              <a:ext uri="{FF2B5EF4-FFF2-40B4-BE49-F238E27FC236}">
                <a16:creationId xmlns:a16="http://schemas.microsoft.com/office/drawing/2014/main" id="{9ECE8258-9187-A993-1451-786DAFC8B5F8}"/>
              </a:ext>
            </a:extLst>
          </p:cNvPr>
          <p:cNvCxnSpPr>
            <a:stCxn id="39" idx="3"/>
            <a:endCxn id="41" idx="2"/>
          </p:cNvCxnSpPr>
          <p:nvPr/>
        </p:nvCxnSpPr>
        <p:spPr>
          <a:xfrm flipV="1">
            <a:off x="6954967" y="3721033"/>
            <a:ext cx="540561" cy="27281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连接符: 肘形 42">
            <a:extLst>
              <a:ext uri="{FF2B5EF4-FFF2-40B4-BE49-F238E27FC236}">
                <a16:creationId xmlns:a16="http://schemas.microsoft.com/office/drawing/2014/main" id="{41D1F30A-2152-429D-AE30-0260F5BBC54E}"/>
              </a:ext>
            </a:extLst>
          </p:cNvPr>
          <p:cNvCxnSpPr>
            <a:cxnSpLocks/>
            <a:stCxn id="12" idx="3"/>
            <a:endCxn id="41" idx="0"/>
          </p:cNvCxnSpPr>
          <p:nvPr/>
        </p:nvCxnSpPr>
        <p:spPr>
          <a:xfrm>
            <a:off x="7178432" y="1127322"/>
            <a:ext cx="317096" cy="21936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FA9D38CE-E559-6485-C296-7EF2B7E609C6}"/>
              </a:ext>
            </a:extLst>
          </p:cNvPr>
          <p:cNvSpPr txBox="1"/>
          <p:nvPr/>
        </p:nvSpPr>
        <p:spPr>
          <a:xfrm>
            <a:off x="8037571" y="3362975"/>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L2</a:t>
            </a:r>
            <a:endParaRPr lang="zh-CN" altLang="en-US" dirty="0">
              <a:solidFill>
                <a:srgbClr val="FF0000"/>
              </a:solidFill>
            </a:endParaRPr>
          </a:p>
        </p:txBody>
      </p:sp>
      <p:cxnSp>
        <p:nvCxnSpPr>
          <p:cNvPr id="46" name="直接箭头连接符 45">
            <a:extLst>
              <a:ext uri="{FF2B5EF4-FFF2-40B4-BE49-F238E27FC236}">
                <a16:creationId xmlns:a16="http://schemas.microsoft.com/office/drawing/2014/main" id="{E3C04E66-9F93-B451-C957-6C7AE05435B7}"/>
              </a:ext>
            </a:extLst>
          </p:cNvPr>
          <p:cNvCxnSpPr>
            <a:cxnSpLocks/>
            <a:stCxn id="41" idx="3"/>
            <a:endCxn id="44" idx="1"/>
          </p:cNvCxnSpPr>
          <p:nvPr/>
        </p:nvCxnSpPr>
        <p:spPr>
          <a:xfrm flipV="1">
            <a:off x="7881262" y="3516864"/>
            <a:ext cx="156309" cy="4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文本框 48">
            <a:extLst>
              <a:ext uri="{FF2B5EF4-FFF2-40B4-BE49-F238E27FC236}">
                <a16:creationId xmlns:a16="http://schemas.microsoft.com/office/drawing/2014/main" id="{2AAFF244-905B-B029-7858-8C475547F982}"/>
              </a:ext>
            </a:extLst>
          </p:cNvPr>
          <p:cNvSpPr txBox="1"/>
          <p:nvPr/>
        </p:nvSpPr>
        <p:spPr>
          <a:xfrm>
            <a:off x="7606867" y="1320897"/>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fun3</a:t>
            </a:r>
          </a:p>
        </p:txBody>
      </p:sp>
      <p:cxnSp>
        <p:nvCxnSpPr>
          <p:cNvPr id="51" name="连接符: 肘形 50">
            <a:extLst>
              <a:ext uri="{FF2B5EF4-FFF2-40B4-BE49-F238E27FC236}">
                <a16:creationId xmlns:a16="http://schemas.microsoft.com/office/drawing/2014/main" id="{C3C60CE4-8DBE-81F5-EC80-4CD34B56F7BF}"/>
              </a:ext>
            </a:extLst>
          </p:cNvPr>
          <p:cNvCxnSpPr>
            <a:stCxn id="12" idx="3"/>
            <a:endCxn id="49" idx="1"/>
          </p:cNvCxnSpPr>
          <p:nvPr/>
        </p:nvCxnSpPr>
        <p:spPr>
          <a:xfrm>
            <a:off x="7178432" y="1127322"/>
            <a:ext cx="428435" cy="3936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连接符: 肘形 52">
            <a:extLst>
              <a:ext uri="{FF2B5EF4-FFF2-40B4-BE49-F238E27FC236}">
                <a16:creationId xmlns:a16="http://schemas.microsoft.com/office/drawing/2014/main" id="{9C3DFA4B-A86B-F9D8-1486-AA88FC70897B}"/>
              </a:ext>
            </a:extLst>
          </p:cNvPr>
          <p:cNvCxnSpPr>
            <a:stCxn id="14" idx="3"/>
            <a:endCxn id="49" idx="1"/>
          </p:cNvCxnSpPr>
          <p:nvPr/>
        </p:nvCxnSpPr>
        <p:spPr>
          <a:xfrm flipV="1">
            <a:off x="7178432" y="1520952"/>
            <a:ext cx="428435" cy="3052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545935C2-D40D-E808-8CA6-1BDED1C184E8}"/>
              </a:ext>
            </a:extLst>
          </p:cNvPr>
          <p:cNvSpPr txBox="1"/>
          <p:nvPr/>
        </p:nvSpPr>
        <p:spPr>
          <a:xfrm>
            <a:off x="7802218" y="1863387"/>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L3</a:t>
            </a:r>
            <a:endParaRPr lang="zh-CN" altLang="en-US" dirty="0">
              <a:solidFill>
                <a:srgbClr val="FF0000"/>
              </a:solidFill>
            </a:endParaRPr>
          </a:p>
        </p:txBody>
      </p:sp>
      <p:cxnSp>
        <p:nvCxnSpPr>
          <p:cNvPr id="60" name="直接箭头连接符 59">
            <a:extLst>
              <a:ext uri="{FF2B5EF4-FFF2-40B4-BE49-F238E27FC236}">
                <a16:creationId xmlns:a16="http://schemas.microsoft.com/office/drawing/2014/main" id="{5F9161DD-7209-4DAC-690D-55A416C999FD}"/>
              </a:ext>
            </a:extLst>
          </p:cNvPr>
          <p:cNvCxnSpPr>
            <a:stCxn id="49" idx="2"/>
            <a:endCxn id="58" idx="0"/>
          </p:cNvCxnSpPr>
          <p:nvPr/>
        </p:nvCxnSpPr>
        <p:spPr>
          <a:xfrm>
            <a:off x="7992601" y="1721007"/>
            <a:ext cx="3772" cy="142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8875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1183338"/>
            <a:ext cx="3932237" cy="463378"/>
          </a:xfrm>
        </p:spPr>
        <p:txBody>
          <a:bodyPr>
            <a:normAutofit fontScale="90000"/>
          </a:bodyPr>
          <a:lstStyle/>
          <a:p>
            <a:r>
              <a:rPr lang="zh-CN" altLang="en-US" dirty="0"/>
              <a:t>具体设计内容</a:t>
            </a:r>
            <a:r>
              <a:rPr lang="en-US" altLang="zh-CN" dirty="0"/>
              <a:t>(1/3)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199082" y="2211787"/>
            <a:ext cx="4512533" cy="2483825"/>
          </a:xfrm>
        </p:spPr>
        <p:txBody>
          <a:bodyPr>
            <a:normAutofit fontScale="85000" lnSpcReduction="10000"/>
          </a:bodyPr>
          <a:lstStyle/>
          <a:p>
            <a:pPr>
              <a:lnSpc>
                <a:spcPct val="160000"/>
              </a:lnSpc>
            </a:pPr>
            <a:r>
              <a:rPr lang="en-US" altLang="zh-CN" sz="2400" dirty="0"/>
              <a:t>MGPL</a:t>
            </a:r>
            <a:r>
              <a:rPr lang="zh-CN" altLang="en-US" sz="2400" dirty="0"/>
              <a:t>（</a:t>
            </a:r>
            <a:r>
              <a:rPr lang="en-US" altLang="zh-CN" sz="2400" dirty="0"/>
              <a:t>Multi-grained Prompt Learning</a:t>
            </a:r>
            <a:r>
              <a:rPr lang="zh-CN" altLang="en-US" sz="2400" dirty="0"/>
              <a:t>）：包含两个部分的文本提示</a:t>
            </a:r>
            <a:endParaRPr lang="en-US" altLang="zh-CN" sz="2400" dirty="0"/>
          </a:p>
          <a:p>
            <a:pPr>
              <a:lnSpc>
                <a:spcPct val="160000"/>
              </a:lnSpc>
            </a:pPr>
            <a:r>
              <a:rPr lang="en-US" altLang="zh-CN" sz="2400" dirty="0"/>
              <a:t>1.patch</a:t>
            </a:r>
            <a:r>
              <a:rPr lang="zh-CN" altLang="en-US" sz="2400" dirty="0"/>
              <a:t>级别的局部文本提示</a:t>
            </a:r>
            <a:endParaRPr lang="en-US" altLang="zh-CN" sz="2400" dirty="0"/>
          </a:p>
          <a:p>
            <a:pPr>
              <a:lnSpc>
                <a:spcPct val="160000"/>
              </a:lnSpc>
            </a:pPr>
            <a:r>
              <a:rPr lang="en-US" altLang="zh-CN" sz="2400" dirty="0"/>
              <a:t>2.</a:t>
            </a:r>
            <a:r>
              <a:rPr lang="zh-CN" altLang="en-US" sz="2400" dirty="0"/>
              <a:t>图像级别的全局文本提示。</a:t>
            </a:r>
          </a:p>
        </p:txBody>
      </p:sp>
      <p:sp>
        <p:nvSpPr>
          <p:cNvPr id="9" name="文本框 8">
            <a:extLst>
              <a:ext uri="{FF2B5EF4-FFF2-40B4-BE49-F238E27FC236}">
                <a16:creationId xmlns:a16="http://schemas.microsoft.com/office/drawing/2014/main" id="{F93DB3AA-B33F-7210-E943-D62ADD9383CA}"/>
              </a:ext>
            </a:extLst>
          </p:cNvPr>
          <p:cNvSpPr txBox="1"/>
          <p:nvPr/>
        </p:nvSpPr>
        <p:spPr>
          <a:xfrm>
            <a:off x="8039531" y="2821860"/>
            <a:ext cx="2276475" cy="369332"/>
          </a:xfrm>
          <a:prstGeom prst="rect">
            <a:avLst/>
          </a:prstGeom>
          <a:noFill/>
        </p:spPr>
        <p:txBody>
          <a:bodyPr wrap="square">
            <a:spAutoFit/>
          </a:bodyPr>
          <a:lstStyle/>
          <a:p>
            <a:r>
              <a:rPr lang="en-US" altLang="zh-CN" sz="1800" dirty="0"/>
              <a:t>1.patch</a:t>
            </a:r>
            <a:r>
              <a:rPr lang="zh-CN" altLang="en-US" sz="1800" dirty="0"/>
              <a:t>级</a:t>
            </a:r>
            <a:r>
              <a:rPr lang="zh-CN" altLang="en-US" dirty="0"/>
              <a:t>文本提示</a:t>
            </a:r>
          </a:p>
        </p:txBody>
      </p:sp>
      <p:sp>
        <p:nvSpPr>
          <p:cNvPr id="10" name="文本框 9">
            <a:extLst>
              <a:ext uri="{FF2B5EF4-FFF2-40B4-BE49-F238E27FC236}">
                <a16:creationId xmlns:a16="http://schemas.microsoft.com/office/drawing/2014/main" id="{35466B88-D6D3-623B-0510-CBE40E1BC085}"/>
              </a:ext>
            </a:extLst>
          </p:cNvPr>
          <p:cNvSpPr txBox="1"/>
          <p:nvPr/>
        </p:nvSpPr>
        <p:spPr>
          <a:xfrm>
            <a:off x="8099127" y="5781476"/>
            <a:ext cx="2276475" cy="369332"/>
          </a:xfrm>
          <a:prstGeom prst="rect">
            <a:avLst/>
          </a:prstGeom>
          <a:noFill/>
        </p:spPr>
        <p:txBody>
          <a:bodyPr wrap="square">
            <a:spAutoFit/>
          </a:bodyPr>
          <a:lstStyle/>
          <a:p>
            <a:r>
              <a:rPr lang="en-US" altLang="zh-CN" sz="1800" dirty="0"/>
              <a:t>2.</a:t>
            </a:r>
            <a:r>
              <a:rPr lang="zh-CN" altLang="en-US" sz="1800" dirty="0"/>
              <a:t>图像级</a:t>
            </a:r>
            <a:r>
              <a:rPr lang="zh-CN" altLang="en-US" dirty="0"/>
              <a:t>文本提示</a:t>
            </a:r>
          </a:p>
        </p:txBody>
      </p:sp>
      <p:sp>
        <p:nvSpPr>
          <p:cNvPr id="11" name="矩形: 圆角 10">
            <a:extLst>
              <a:ext uri="{FF2B5EF4-FFF2-40B4-BE49-F238E27FC236}">
                <a16:creationId xmlns:a16="http://schemas.microsoft.com/office/drawing/2014/main" id="{4A51ECF3-4DEF-CFF7-50FD-874A63A8D63B}"/>
              </a:ext>
            </a:extLst>
          </p:cNvPr>
          <p:cNvSpPr/>
          <p:nvPr/>
        </p:nvSpPr>
        <p:spPr>
          <a:xfrm>
            <a:off x="7459236" y="864972"/>
            <a:ext cx="3286897" cy="1918329"/>
          </a:xfrm>
          <a:prstGeom prst="roundRect">
            <a:avLst/>
          </a:prstGeom>
          <a:solidFill>
            <a:srgbClr val="CACACA"/>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a:extLst>
              <a:ext uri="{FF2B5EF4-FFF2-40B4-BE49-F238E27FC236}">
                <a16:creationId xmlns:a16="http://schemas.microsoft.com/office/drawing/2014/main" id="{62578B82-D72B-B029-8838-DFD3C80F4ACB}"/>
              </a:ext>
            </a:extLst>
          </p:cNvPr>
          <p:cNvSpPr/>
          <p:nvPr/>
        </p:nvSpPr>
        <p:spPr>
          <a:xfrm>
            <a:off x="7737006" y="1005780"/>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3" name="文本框 12">
            <a:extLst>
              <a:ext uri="{FF2B5EF4-FFF2-40B4-BE49-F238E27FC236}">
                <a16:creationId xmlns:a16="http://schemas.microsoft.com/office/drawing/2014/main" id="{F6E25165-E11F-AF70-439F-E7DFE36F615E}"/>
              </a:ext>
            </a:extLst>
          </p:cNvPr>
          <p:cNvSpPr txBox="1"/>
          <p:nvPr/>
        </p:nvSpPr>
        <p:spPr>
          <a:xfrm>
            <a:off x="7979936" y="1466166"/>
            <a:ext cx="2395666" cy="369332"/>
          </a:xfrm>
          <a:prstGeom prst="rect">
            <a:avLst/>
          </a:prstGeom>
          <a:noFill/>
        </p:spPr>
        <p:txBody>
          <a:bodyPr wrap="square">
            <a:spAutoFit/>
          </a:bodyPr>
          <a:lstStyle/>
          <a:p>
            <a:r>
              <a:rPr lang="en-US" altLang="zh-CN" dirty="0"/>
              <a:t>Patch</a:t>
            </a:r>
            <a:r>
              <a:rPr lang="zh-CN" altLang="en-US" dirty="0"/>
              <a:t>级：正常文本</a:t>
            </a:r>
          </a:p>
        </p:txBody>
      </p:sp>
      <p:sp>
        <p:nvSpPr>
          <p:cNvPr id="15" name="文本框 14">
            <a:extLst>
              <a:ext uri="{FF2B5EF4-FFF2-40B4-BE49-F238E27FC236}">
                <a16:creationId xmlns:a16="http://schemas.microsoft.com/office/drawing/2014/main" id="{27B76C01-9199-5874-1354-5742A7CA3158}"/>
              </a:ext>
            </a:extLst>
          </p:cNvPr>
          <p:cNvSpPr txBox="1"/>
          <p:nvPr/>
        </p:nvSpPr>
        <p:spPr>
          <a:xfrm>
            <a:off x="7979936" y="2358646"/>
            <a:ext cx="2395666" cy="369332"/>
          </a:xfrm>
          <a:prstGeom prst="rect">
            <a:avLst/>
          </a:prstGeom>
          <a:noFill/>
        </p:spPr>
        <p:txBody>
          <a:bodyPr wrap="square">
            <a:spAutoFit/>
          </a:bodyPr>
          <a:lstStyle/>
          <a:p>
            <a:r>
              <a:rPr lang="en-US" altLang="zh-CN" dirty="0"/>
              <a:t>Patch</a:t>
            </a:r>
            <a:r>
              <a:rPr lang="zh-CN" altLang="en-US" dirty="0"/>
              <a:t>级：异常文本</a:t>
            </a: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C3CE621A-BDFA-9BE2-B74D-B310EFE2A50A}"/>
                  </a:ext>
                </a:extLst>
              </p:cNvPr>
              <p:cNvSpPr txBox="1"/>
              <p:nvPr/>
            </p:nvSpPr>
            <p:spPr>
              <a:xfrm>
                <a:off x="8226128" y="105514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17" name="文本框 16">
                <a:extLst>
                  <a:ext uri="{FF2B5EF4-FFF2-40B4-BE49-F238E27FC236}">
                    <a16:creationId xmlns:a16="http://schemas.microsoft.com/office/drawing/2014/main" id="{C3CE621A-BDFA-9BE2-B74D-B310EFE2A50A}"/>
                  </a:ext>
                </a:extLst>
              </p:cNvPr>
              <p:cNvSpPr txBox="1">
                <a:spLocks noRot="1" noChangeAspect="1" noMove="1" noResize="1" noEditPoints="1" noAdjustHandles="1" noChangeArrowheads="1" noChangeShapeType="1" noTextEdit="1"/>
              </p:cNvSpPr>
              <p:nvPr/>
            </p:nvSpPr>
            <p:spPr>
              <a:xfrm>
                <a:off x="8226128" y="1055141"/>
                <a:ext cx="373792" cy="369332"/>
              </a:xfrm>
              <a:prstGeom prst="rect">
                <a:avLst/>
              </a:prstGeom>
              <a:blipFill>
                <a:blip r:embed="rId2"/>
                <a:stretch>
                  <a:fillRect r="-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67DC2404-41E1-E7A0-EA95-E7F2A565F394}"/>
                  </a:ext>
                </a:extLst>
              </p:cNvPr>
              <p:cNvSpPr txBox="1"/>
              <p:nvPr/>
            </p:nvSpPr>
            <p:spPr>
              <a:xfrm>
                <a:off x="8690536" y="105613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18" name="文本框 17">
                <a:extLst>
                  <a:ext uri="{FF2B5EF4-FFF2-40B4-BE49-F238E27FC236}">
                    <a16:creationId xmlns:a16="http://schemas.microsoft.com/office/drawing/2014/main" id="{67DC2404-41E1-E7A0-EA95-E7F2A565F394}"/>
                  </a:ext>
                </a:extLst>
              </p:cNvPr>
              <p:cNvSpPr txBox="1">
                <a:spLocks noRot="1" noChangeAspect="1" noMove="1" noResize="1" noEditPoints="1" noAdjustHandles="1" noChangeArrowheads="1" noChangeShapeType="1" noTextEdit="1"/>
              </p:cNvSpPr>
              <p:nvPr/>
            </p:nvSpPr>
            <p:spPr>
              <a:xfrm>
                <a:off x="8690536" y="1056136"/>
                <a:ext cx="373792" cy="369332"/>
              </a:xfrm>
              <a:prstGeom prst="rect">
                <a:avLst/>
              </a:prstGeom>
              <a:blipFill>
                <a:blip r:embed="rId3"/>
                <a:stretch>
                  <a:fillRect r="-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6F8FAB7F-7999-20EF-0F3C-1AC30901117E}"/>
                  </a:ext>
                </a:extLst>
              </p:cNvPr>
              <p:cNvSpPr txBox="1"/>
              <p:nvPr/>
            </p:nvSpPr>
            <p:spPr>
              <a:xfrm>
                <a:off x="9407871" y="1045869"/>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𝐴</m:t>
                          </m:r>
                        </m:e>
                        <m:sub>
                          <m:r>
                            <m:rPr>
                              <m:sty m:val="p"/>
                            </m:rPr>
                            <a:rPr lang="en-US" altLang="zh-CN" i="1">
                              <a:latin typeface="Cambria Math" panose="02040503050406030204" pitchFamily="18" charset="0"/>
                            </a:rPr>
                            <m:t>E</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19" name="文本框 18">
                <a:extLst>
                  <a:ext uri="{FF2B5EF4-FFF2-40B4-BE49-F238E27FC236}">
                    <a16:creationId xmlns:a16="http://schemas.microsoft.com/office/drawing/2014/main" id="{6F8FAB7F-7999-20EF-0F3C-1AC30901117E}"/>
                  </a:ext>
                </a:extLst>
              </p:cNvPr>
              <p:cNvSpPr txBox="1">
                <a:spLocks noRot="1" noChangeAspect="1" noMove="1" noResize="1" noEditPoints="1" noAdjustHandles="1" noChangeArrowheads="1" noChangeShapeType="1" noTextEdit="1"/>
              </p:cNvSpPr>
              <p:nvPr/>
            </p:nvSpPr>
            <p:spPr>
              <a:xfrm>
                <a:off x="9407871" y="1045869"/>
                <a:ext cx="373792" cy="369332"/>
              </a:xfrm>
              <a:prstGeom prst="rect">
                <a:avLst/>
              </a:prstGeom>
              <a:blipFill>
                <a:blip r:embed="rId4"/>
                <a:stretch>
                  <a:fillRect r="-967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937D2FF9-B476-9832-6FF6-7F573B846B6D}"/>
                  </a:ext>
                </a:extLst>
              </p:cNvPr>
              <p:cNvSpPr txBox="1"/>
              <p:nvPr/>
            </p:nvSpPr>
            <p:spPr>
              <a:xfrm>
                <a:off x="9067030" y="1084428"/>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xmlns="">
          <p:sp>
            <p:nvSpPr>
              <p:cNvPr id="20" name="文本框 19">
                <a:extLst>
                  <a:ext uri="{FF2B5EF4-FFF2-40B4-BE49-F238E27FC236}">
                    <a16:creationId xmlns:a16="http://schemas.microsoft.com/office/drawing/2014/main" id="{937D2FF9-B476-9832-6FF6-7F573B846B6D}"/>
                  </a:ext>
                </a:extLst>
              </p:cNvPr>
              <p:cNvSpPr txBox="1">
                <a:spLocks noRot="1" noChangeAspect="1" noMove="1" noResize="1" noEditPoints="1" noAdjustHandles="1" noChangeArrowheads="1" noChangeShapeType="1" noTextEdit="1"/>
              </p:cNvSpPr>
              <p:nvPr/>
            </p:nvSpPr>
            <p:spPr>
              <a:xfrm>
                <a:off x="9067030" y="1084428"/>
                <a:ext cx="373792" cy="369332"/>
              </a:xfrm>
              <a:prstGeom prst="rect">
                <a:avLst/>
              </a:prstGeom>
              <a:blipFill>
                <a:blip r:embed="rId5"/>
                <a:stretch>
                  <a:fillRect/>
                </a:stretch>
              </a:blipFill>
            </p:spPr>
            <p:txBody>
              <a:bodyPr/>
              <a:lstStyle/>
              <a:p>
                <a:r>
                  <a:rPr lang="zh-CN" altLang="en-US">
                    <a:noFill/>
                  </a:rPr>
                  <a:t> </a:t>
                </a:r>
              </a:p>
            </p:txBody>
          </p:sp>
        </mc:Fallback>
      </mc:AlternateContent>
      <p:sp>
        <p:nvSpPr>
          <p:cNvPr id="22" name="矩形: 圆角 21">
            <a:extLst>
              <a:ext uri="{FF2B5EF4-FFF2-40B4-BE49-F238E27FC236}">
                <a16:creationId xmlns:a16="http://schemas.microsoft.com/office/drawing/2014/main" id="{A324B040-4097-044E-5BC5-52036972370A}"/>
              </a:ext>
            </a:extLst>
          </p:cNvPr>
          <p:cNvSpPr/>
          <p:nvPr/>
        </p:nvSpPr>
        <p:spPr>
          <a:xfrm>
            <a:off x="7761720" y="1824702"/>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DD0F8D9-8B4B-1DE3-2FD2-1C5D2C33B6BA}"/>
                  </a:ext>
                </a:extLst>
              </p:cNvPr>
              <p:cNvSpPr txBox="1"/>
              <p:nvPr/>
            </p:nvSpPr>
            <p:spPr>
              <a:xfrm>
                <a:off x="8197812" y="1890529"/>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m:rPr>
                              <m:sty m:val="p"/>
                            </m:rPr>
                            <a:rPr lang="en-US" altLang="zh-CN" i="1">
                              <a:latin typeface="Cambria Math" panose="02040503050406030204" pitchFamily="18" charset="0"/>
                            </a:rPr>
                            <m:t>B</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21" name="文本框 20">
                <a:extLst>
                  <a:ext uri="{FF2B5EF4-FFF2-40B4-BE49-F238E27FC236}">
                    <a16:creationId xmlns:a16="http://schemas.microsoft.com/office/drawing/2014/main" id="{0DD0F8D9-8B4B-1DE3-2FD2-1C5D2C33B6BA}"/>
                  </a:ext>
                </a:extLst>
              </p:cNvPr>
              <p:cNvSpPr txBox="1">
                <a:spLocks noRot="1" noChangeAspect="1" noMove="1" noResize="1" noEditPoints="1" noAdjustHandles="1" noChangeArrowheads="1" noChangeShapeType="1" noTextEdit="1"/>
              </p:cNvSpPr>
              <p:nvPr/>
            </p:nvSpPr>
            <p:spPr>
              <a:xfrm>
                <a:off x="8197812" y="1890529"/>
                <a:ext cx="373792" cy="369332"/>
              </a:xfrm>
              <a:prstGeom prst="rect">
                <a:avLst/>
              </a:prstGeom>
              <a:blipFill>
                <a:blip r:embed="rId6"/>
                <a:stretch>
                  <a:fillRect r="-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57BAE9C4-E014-52CB-CF26-EEB3741D5CF4}"/>
                  </a:ext>
                </a:extLst>
              </p:cNvPr>
              <p:cNvSpPr txBox="1"/>
              <p:nvPr/>
            </p:nvSpPr>
            <p:spPr>
              <a:xfrm>
                <a:off x="8756567" y="189365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𝐵</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23" name="文本框 22">
                <a:extLst>
                  <a:ext uri="{FF2B5EF4-FFF2-40B4-BE49-F238E27FC236}">
                    <a16:creationId xmlns:a16="http://schemas.microsoft.com/office/drawing/2014/main" id="{57BAE9C4-E014-52CB-CF26-EEB3741D5CF4}"/>
                  </a:ext>
                </a:extLst>
              </p:cNvPr>
              <p:cNvSpPr txBox="1">
                <a:spLocks noRot="1" noChangeAspect="1" noMove="1" noResize="1" noEditPoints="1" noAdjustHandles="1" noChangeArrowheads="1" noChangeShapeType="1" noTextEdit="1"/>
              </p:cNvSpPr>
              <p:nvPr/>
            </p:nvSpPr>
            <p:spPr>
              <a:xfrm>
                <a:off x="8756567" y="1893651"/>
                <a:ext cx="373792" cy="369332"/>
              </a:xfrm>
              <a:prstGeom prst="rect">
                <a:avLst/>
              </a:prstGeom>
              <a:blipFill>
                <a:blip r:embed="rId7"/>
                <a:stretch>
                  <a:fillRect r="-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29FB8F72-B3CF-0FEE-5932-771484B75760}"/>
                  </a:ext>
                </a:extLst>
              </p:cNvPr>
              <p:cNvSpPr txBox="1"/>
              <p:nvPr/>
            </p:nvSpPr>
            <p:spPr>
              <a:xfrm>
                <a:off x="9454123" y="1886463"/>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𝐵</m:t>
                          </m:r>
                        </m:e>
                        <m:sub>
                          <m:r>
                            <a:rPr lang="en-US" altLang="zh-CN" b="0" i="1" smtClean="0">
                              <a:solidFill>
                                <a:schemeClr val="tx1"/>
                              </a:solidFill>
                              <a:latin typeface="Cambria Math" panose="02040503050406030204" pitchFamily="18" charset="0"/>
                            </a:rPr>
                            <m:t>𝐸</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24" name="文本框 23">
                <a:extLst>
                  <a:ext uri="{FF2B5EF4-FFF2-40B4-BE49-F238E27FC236}">
                    <a16:creationId xmlns:a16="http://schemas.microsoft.com/office/drawing/2014/main" id="{29FB8F72-B3CF-0FEE-5932-771484B75760}"/>
                  </a:ext>
                </a:extLst>
              </p:cNvPr>
              <p:cNvSpPr txBox="1">
                <a:spLocks noRot="1" noChangeAspect="1" noMove="1" noResize="1" noEditPoints="1" noAdjustHandles="1" noChangeArrowheads="1" noChangeShapeType="1" noTextEdit="1"/>
              </p:cNvSpPr>
              <p:nvPr/>
            </p:nvSpPr>
            <p:spPr>
              <a:xfrm>
                <a:off x="9454123" y="1886463"/>
                <a:ext cx="373792" cy="369332"/>
              </a:xfrm>
              <a:prstGeom prst="rect">
                <a:avLst/>
              </a:prstGeom>
              <a:blipFill>
                <a:blip r:embed="rId8"/>
                <a:stretch>
                  <a:fillRect r="-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72C864EF-1B70-F503-BB33-ECF14FC93224}"/>
                  </a:ext>
                </a:extLst>
              </p:cNvPr>
              <p:cNvSpPr txBox="1"/>
              <p:nvPr/>
            </p:nvSpPr>
            <p:spPr>
              <a:xfrm>
                <a:off x="9102684" y="1940856"/>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xmlns="">
          <p:sp>
            <p:nvSpPr>
              <p:cNvPr id="25" name="文本框 24">
                <a:extLst>
                  <a:ext uri="{FF2B5EF4-FFF2-40B4-BE49-F238E27FC236}">
                    <a16:creationId xmlns:a16="http://schemas.microsoft.com/office/drawing/2014/main" id="{72C864EF-1B70-F503-BB33-ECF14FC93224}"/>
                  </a:ext>
                </a:extLst>
              </p:cNvPr>
              <p:cNvSpPr txBox="1">
                <a:spLocks noRot="1" noChangeAspect="1" noMove="1" noResize="1" noEditPoints="1" noAdjustHandles="1" noChangeArrowheads="1" noChangeShapeType="1" noTextEdit="1"/>
              </p:cNvSpPr>
              <p:nvPr/>
            </p:nvSpPr>
            <p:spPr>
              <a:xfrm>
                <a:off x="9102684" y="1940856"/>
                <a:ext cx="373792" cy="369332"/>
              </a:xfrm>
              <a:prstGeom prst="rect">
                <a:avLst/>
              </a:prstGeom>
              <a:blipFill>
                <a:blip r:embed="rId9"/>
                <a:stretch>
                  <a:fillRect/>
                </a:stretch>
              </a:blipFill>
            </p:spPr>
            <p:txBody>
              <a:bodyPr/>
              <a:lstStyle/>
              <a:p>
                <a:r>
                  <a:rPr lang="zh-CN" altLang="en-US">
                    <a:noFill/>
                  </a:rPr>
                  <a:t> </a:t>
                </a:r>
              </a:p>
            </p:txBody>
          </p:sp>
        </mc:Fallback>
      </mc:AlternateContent>
      <p:sp>
        <p:nvSpPr>
          <p:cNvPr id="26" name="矩形: 圆角 25">
            <a:extLst>
              <a:ext uri="{FF2B5EF4-FFF2-40B4-BE49-F238E27FC236}">
                <a16:creationId xmlns:a16="http://schemas.microsoft.com/office/drawing/2014/main" id="{FDA96200-BF9C-00C2-C14D-91C6D4694129}"/>
              </a:ext>
            </a:extLst>
          </p:cNvPr>
          <p:cNvSpPr/>
          <p:nvPr/>
        </p:nvSpPr>
        <p:spPr>
          <a:xfrm>
            <a:off x="7517670" y="3725087"/>
            <a:ext cx="3286897" cy="1918329"/>
          </a:xfrm>
          <a:prstGeom prst="roundRect">
            <a:avLst/>
          </a:prstGeom>
          <a:solidFill>
            <a:srgbClr val="CACACA"/>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圆角 26">
            <a:extLst>
              <a:ext uri="{FF2B5EF4-FFF2-40B4-BE49-F238E27FC236}">
                <a16:creationId xmlns:a16="http://schemas.microsoft.com/office/drawing/2014/main" id="{169EFAFB-1B63-544D-2C6D-8ADBEBB183BC}"/>
              </a:ext>
            </a:extLst>
          </p:cNvPr>
          <p:cNvSpPr/>
          <p:nvPr/>
        </p:nvSpPr>
        <p:spPr>
          <a:xfrm>
            <a:off x="7795440" y="3865895"/>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28" name="文本框 27">
            <a:extLst>
              <a:ext uri="{FF2B5EF4-FFF2-40B4-BE49-F238E27FC236}">
                <a16:creationId xmlns:a16="http://schemas.microsoft.com/office/drawing/2014/main" id="{7650FB27-2449-2ED6-A64F-08BB300922BD}"/>
              </a:ext>
            </a:extLst>
          </p:cNvPr>
          <p:cNvSpPr txBox="1"/>
          <p:nvPr/>
        </p:nvSpPr>
        <p:spPr>
          <a:xfrm>
            <a:off x="8038370" y="4326281"/>
            <a:ext cx="2395666" cy="369332"/>
          </a:xfrm>
          <a:prstGeom prst="rect">
            <a:avLst/>
          </a:prstGeom>
          <a:noFill/>
        </p:spPr>
        <p:txBody>
          <a:bodyPr wrap="square">
            <a:spAutoFit/>
          </a:bodyPr>
          <a:lstStyle/>
          <a:p>
            <a:r>
              <a:rPr lang="zh-CN" altLang="en-US" dirty="0"/>
              <a:t>图像级：正常文本</a:t>
            </a:r>
          </a:p>
        </p:txBody>
      </p:sp>
      <p:sp>
        <p:nvSpPr>
          <p:cNvPr id="29" name="文本框 28">
            <a:extLst>
              <a:ext uri="{FF2B5EF4-FFF2-40B4-BE49-F238E27FC236}">
                <a16:creationId xmlns:a16="http://schemas.microsoft.com/office/drawing/2014/main" id="{5C374934-55BE-E53E-A9AF-50BFD66E090E}"/>
              </a:ext>
            </a:extLst>
          </p:cNvPr>
          <p:cNvSpPr txBox="1"/>
          <p:nvPr/>
        </p:nvSpPr>
        <p:spPr>
          <a:xfrm>
            <a:off x="8038370" y="5218761"/>
            <a:ext cx="2395666" cy="369332"/>
          </a:xfrm>
          <a:prstGeom prst="rect">
            <a:avLst/>
          </a:prstGeom>
          <a:noFill/>
        </p:spPr>
        <p:txBody>
          <a:bodyPr wrap="square">
            <a:spAutoFit/>
          </a:bodyPr>
          <a:lstStyle/>
          <a:p>
            <a:r>
              <a:rPr lang="zh-CN" altLang="en-US" dirty="0"/>
              <a:t>图像级：异常文本</a:t>
            </a:r>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2C187057-6F32-26CE-086D-F37F6CBC187F}"/>
                  </a:ext>
                </a:extLst>
              </p:cNvPr>
              <p:cNvSpPr txBox="1"/>
              <p:nvPr/>
            </p:nvSpPr>
            <p:spPr>
              <a:xfrm>
                <a:off x="8284562" y="391525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0" name="文本框 29">
                <a:extLst>
                  <a:ext uri="{FF2B5EF4-FFF2-40B4-BE49-F238E27FC236}">
                    <a16:creationId xmlns:a16="http://schemas.microsoft.com/office/drawing/2014/main" id="{2C187057-6F32-26CE-086D-F37F6CBC187F}"/>
                  </a:ext>
                </a:extLst>
              </p:cNvPr>
              <p:cNvSpPr txBox="1">
                <a:spLocks noRot="1" noChangeAspect="1" noMove="1" noResize="1" noEditPoints="1" noAdjustHandles="1" noChangeArrowheads="1" noChangeShapeType="1" noTextEdit="1"/>
              </p:cNvSpPr>
              <p:nvPr/>
            </p:nvSpPr>
            <p:spPr>
              <a:xfrm>
                <a:off x="8284562" y="3915256"/>
                <a:ext cx="373792" cy="369332"/>
              </a:xfrm>
              <a:prstGeom prst="rect">
                <a:avLst/>
              </a:prstGeom>
              <a:blipFill>
                <a:blip r:embed="rId10"/>
                <a:stretch>
                  <a:fillRect r="-16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02246CBD-D58E-0EE7-AB86-2A17CAFA4871}"/>
                  </a:ext>
                </a:extLst>
              </p:cNvPr>
              <p:cNvSpPr txBox="1"/>
              <p:nvPr/>
            </p:nvSpPr>
            <p:spPr>
              <a:xfrm>
                <a:off x="8748970" y="3916251"/>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a:rPr lang="en-US" altLang="zh-CN" i="1">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1" name="文本框 30">
                <a:extLst>
                  <a:ext uri="{FF2B5EF4-FFF2-40B4-BE49-F238E27FC236}">
                    <a16:creationId xmlns:a16="http://schemas.microsoft.com/office/drawing/2014/main" id="{02246CBD-D58E-0EE7-AB86-2A17CAFA4871}"/>
                  </a:ext>
                </a:extLst>
              </p:cNvPr>
              <p:cNvSpPr txBox="1">
                <a:spLocks noRot="1" noChangeAspect="1" noMove="1" noResize="1" noEditPoints="1" noAdjustHandles="1" noChangeArrowheads="1" noChangeShapeType="1" noTextEdit="1"/>
              </p:cNvSpPr>
              <p:nvPr/>
            </p:nvSpPr>
            <p:spPr>
              <a:xfrm>
                <a:off x="8748970" y="3916251"/>
                <a:ext cx="373792" cy="369332"/>
              </a:xfrm>
              <a:prstGeom prst="rect">
                <a:avLst/>
              </a:prstGeom>
              <a:blipFill>
                <a:blip r:embed="rId11"/>
                <a:stretch>
                  <a:fillRect r="-161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26D95899-93BD-DE90-E1D2-8784DAD2FD59}"/>
                  </a:ext>
                </a:extLst>
              </p:cNvPr>
              <p:cNvSpPr txBox="1"/>
              <p:nvPr/>
            </p:nvSpPr>
            <p:spPr>
              <a:xfrm>
                <a:off x="9466305" y="3905984"/>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𝐶</m:t>
                          </m:r>
                        </m:e>
                        <m:sub>
                          <m:r>
                            <m:rPr>
                              <m:sty m:val="p"/>
                            </m:rPr>
                            <a:rPr lang="en-US" altLang="zh-CN" i="1">
                              <a:latin typeface="Cambria Math" panose="02040503050406030204" pitchFamily="18" charset="0"/>
                            </a:rPr>
                            <m:t>E</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2" name="文本框 31">
                <a:extLst>
                  <a:ext uri="{FF2B5EF4-FFF2-40B4-BE49-F238E27FC236}">
                    <a16:creationId xmlns:a16="http://schemas.microsoft.com/office/drawing/2014/main" id="{26D95899-93BD-DE90-E1D2-8784DAD2FD59}"/>
                  </a:ext>
                </a:extLst>
              </p:cNvPr>
              <p:cNvSpPr txBox="1">
                <a:spLocks noRot="1" noChangeAspect="1" noMove="1" noResize="1" noEditPoints="1" noAdjustHandles="1" noChangeArrowheads="1" noChangeShapeType="1" noTextEdit="1"/>
              </p:cNvSpPr>
              <p:nvPr/>
            </p:nvSpPr>
            <p:spPr>
              <a:xfrm>
                <a:off x="9466305" y="3905984"/>
                <a:ext cx="373792" cy="369332"/>
              </a:xfrm>
              <a:prstGeom prst="rect">
                <a:avLst/>
              </a:prstGeom>
              <a:blipFill>
                <a:blip r:embed="rId12"/>
                <a:stretch>
                  <a:fillRect r="-49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68D4F672-DC57-5B4F-F72A-4C298E30E7F1}"/>
                  </a:ext>
                </a:extLst>
              </p:cNvPr>
              <p:cNvSpPr txBox="1"/>
              <p:nvPr/>
            </p:nvSpPr>
            <p:spPr>
              <a:xfrm>
                <a:off x="9125464" y="3944543"/>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xmlns="">
          <p:sp>
            <p:nvSpPr>
              <p:cNvPr id="33" name="文本框 32">
                <a:extLst>
                  <a:ext uri="{FF2B5EF4-FFF2-40B4-BE49-F238E27FC236}">
                    <a16:creationId xmlns:a16="http://schemas.microsoft.com/office/drawing/2014/main" id="{68D4F672-DC57-5B4F-F72A-4C298E30E7F1}"/>
                  </a:ext>
                </a:extLst>
              </p:cNvPr>
              <p:cNvSpPr txBox="1">
                <a:spLocks noRot="1" noChangeAspect="1" noMove="1" noResize="1" noEditPoints="1" noAdjustHandles="1" noChangeArrowheads="1" noChangeShapeType="1" noTextEdit="1"/>
              </p:cNvSpPr>
              <p:nvPr/>
            </p:nvSpPr>
            <p:spPr>
              <a:xfrm>
                <a:off x="9125464" y="3944543"/>
                <a:ext cx="373792" cy="369332"/>
              </a:xfrm>
              <a:prstGeom prst="rect">
                <a:avLst/>
              </a:prstGeom>
              <a:blipFill>
                <a:blip r:embed="rId13"/>
                <a:stretch>
                  <a:fillRect/>
                </a:stretch>
              </a:blipFill>
            </p:spPr>
            <p:txBody>
              <a:bodyPr/>
              <a:lstStyle/>
              <a:p>
                <a:r>
                  <a:rPr lang="zh-CN" altLang="en-US">
                    <a:noFill/>
                  </a:rPr>
                  <a:t> </a:t>
                </a:r>
              </a:p>
            </p:txBody>
          </p:sp>
        </mc:Fallback>
      </mc:AlternateContent>
      <p:sp>
        <p:nvSpPr>
          <p:cNvPr id="34" name="矩形: 圆角 33">
            <a:extLst>
              <a:ext uri="{FF2B5EF4-FFF2-40B4-BE49-F238E27FC236}">
                <a16:creationId xmlns:a16="http://schemas.microsoft.com/office/drawing/2014/main" id="{CA26397A-7D41-CF4F-010F-FFD14B6CFFD2}"/>
              </a:ext>
            </a:extLst>
          </p:cNvPr>
          <p:cNvSpPr/>
          <p:nvPr/>
        </p:nvSpPr>
        <p:spPr>
          <a:xfrm>
            <a:off x="7820154" y="4684817"/>
            <a:ext cx="2737278" cy="500986"/>
          </a:xfrm>
          <a:prstGeom prst="roundRect">
            <a:avLst/>
          </a:prstGeom>
          <a:solidFill>
            <a:srgbClr val="FFFF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EAF2CEB9-1619-0695-FFE2-BFF2158B358C}"/>
                  </a:ext>
                </a:extLst>
              </p:cNvPr>
              <p:cNvSpPr txBox="1"/>
              <p:nvPr/>
            </p:nvSpPr>
            <p:spPr>
              <a:xfrm>
                <a:off x="8256246" y="4750644"/>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1</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5" name="文本框 34">
                <a:extLst>
                  <a:ext uri="{FF2B5EF4-FFF2-40B4-BE49-F238E27FC236}">
                    <a16:creationId xmlns:a16="http://schemas.microsoft.com/office/drawing/2014/main" id="{EAF2CEB9-1619-0695-FFE2-BFF2158B358C}"/>
                  </a:ext>
                </a:extLst>
              </p:cNvPr>
              <p:cNvSpPr txBox="1">
                <a:spLocks noRot="1" noChangeAspect="1" noMove="1" noResize="1" noEditPoints="1" noAdjustHandles="1" noChangeArrowheads="1" noChangeShapeType="1" noTextEdit="1"/>
              </p:cNvSpPr>
              <p:nvPr/>
            </p:nvSpPr>
            <p:spPr>
              <a:xfrm>
                <a:off x="8256246" y="4750644"/>
                <a:ext cx="373792" cy="369332"/>
              </a:xfrm>
              <a:prstGeom prst="rect">
                <a:avLst/>
              </a:prstGeom>
              <a:blipFill>
                <a:blip r:embed="rId14"/>
                <a:stretch>
                  <a:fillRect r="-48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B358D227-AA08-F3C0-5E18-5A9C8563AD22}"/>
                  </a:ext>
                </a:extLst>
              </p:cNvPr>
              <p:cNvSpPr txBox="1"/>
              <p:nvPr/>
            </p:nvSpPr>
            <p:spPr>
              <a:xfrm>
                <a:off x="8815001" y="4753766"/>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2</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6" name="文本框 35">
                <a:extLst>
                  <a:ext uri="{FF2B5EF4-FFF2-40B4-BE49-F238E27FC236}">
                    <a16:creationId xmlns:a16="http://schemas.microsoft.com/office/drawing/2014/main" id="{B358D227-AA08-F3C0-5E18-5A9C8563AD22}"/>
                  </a:ext>
                </a:extLst>
              </p:cNvPr>
              <p:cNvSpPr txBox="1">
                <a:spLocks noRot="1" noChangeAspect="1" noMove="1" noResize="1" noEditPoints="1" noAdjustHandles="1" noChangeArrowheads="1" noChangeShapeType="1" noTextEdit="1"/>
              </p:cNvSpPr>
              <p:nvPr/>
            </p:nvSpPr>
            <p:spPr>
              <a:xfrm>
                <a:off x="8815001" y="4753766"/>
                <a:ext cx="373792" cy="369332"/>
              </a:xfrm>
              <a:prstGeom prst="rect">
                <a:avLst/>
              </a:prstGeom>
              <a:blipFill>
                <a:blip r:embed="rId15"/>
                <a:stretch>
                  <a:fillRect r="-819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4408B8B1-10C6-9888-5542-A621A8EFD164}"/>
                  </a:ext>
                </a:extLst>
              </p:cNvPr>
              <p:cNvSpPr txBox="1"/>
              <p:nvPr/>
            </p:nvSpPr>
            <p:spPr>
              <a:xfrm>
                <a:off x="9512557" y="4746578"/>
                <a:ext cx="373792" cy="369332"/>
              </a:xfrm>
              <a:prstGeom prst="rect">
                <a:avLst/>
              </a:prstGeom>
              <a:solidFill>
                <a:srgbClr val="ED721F"/>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𝐷</m:t>
                          </m:r>
                        </m:e>
                        <m:sub>
                          <m:r>
                            <a:rPr lang="en-US" altLang="zh-CN" b="0" i="1" smtClean="0">
                              <a:solidFill>
                                <a:schemeClr val="tx1"/>
                              </a:solidFill>
                              <a:latin typeface="Cambria Math" panose="02040503050406030204" pitchFamily="18" charset="0"/>
                            </a:rPr>
                            <m:t>𝐸</m:t>
                          </m:r>
                        </m:sub>
                      </m:sSub>
                      <m:r>
                        <a:rPr lang="en-US" altLang="zh-CN" b="0" i="1" smtClean="0">
                          <a:solidFill>
                            <a:schemeClr val="tx1"/>
                          </a:solidFill>
                          <a:latin typeface="Cambria Math" panose="02040503050406030204" pitchFamily="18" charset="0"/>
                        </a:rPr>
                        <m:t> </m:t>
                      </m:r>
                    </m:oMath>
                  </m:oMathPara>
                </a14:m>
                <a:endParaRPr lang="zh-CN" altLang="en-US" dirty="0"/>
              </a:p>
            </p:txBody>
          </p:sp>
        </mc:Choice>
        <mc:Fallback xmlns="">
          <p:sp>
            <p:nvSpPr>
              <p:cNvPr id="37" name="文本框 36">
                <a:extLst>
                  <a:ext uri="{FF2B5EF4-FFF2-40B4-BE49-F238E27FC236}">
                    <a16:creationId xmlns:a16="http://schemas.microsoft.com/office/drawing/2014/main" id="{4408B8B1-10C6-9888-5542-A621A8EFD164}"/>
                  </a:ext>
                </a:extLst>
              </p:cNvPr>
              <p:cNvSpPr txBox="1">
                <a:spLocks noRot="1" noChangeAspect="1" noMove="1" noResize="1" noEditPoints="1" noAdjustHandles="1" noChangeArrowheads="1" noChangeShapeType="1" noTextEdit="1"/>
              </p:cNvSpPr>
              <p:nvPr/>
            </p:nvSpPr>
            <p:spPr>
              <a:xfrm>
                <a:off x="9512557" y="4746578"/>
                <a:ext cx="373792" cy="369332"/>
              </a:xfrm>
              <a:prstGeom prst="rect">
                <a:avLst/>
              </a:prstGeom>
              <a:blipFill>
                <a:blip r:embed="rId16"/>
                <a:stretch>
                  <a:fillRect r="-1129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EBE61763-4A2F-9E43-BB0A-D29BC5CDE1B4}"/>
                  </a:ext>
                </a:extLst>
              </p:cNvPr>
              <p:cNvSpPr txBox="1"/>
              <p:nvPr/>
            </p:nvSpPr>
            <p:spPr>
              <a:xfrm>
                <a:off x="9161118" y="4800971"/>
                <a:ext cx="37379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smtClean="0">
                          <a:solidFill>
                            <a:schemeClr val="tx1"/>
                          </a:solidFill>
                          <a:latin typeface="Cambria Math" panose="02040503050406030204" pitchFamily="18" charset="0"/>
                        </a:rPr>
                        <m:t>…</m:t>
                      </m:r>
                    </m:oMath>
                  </m:oMathPara>
                </a14:m>
                <a:endParaRPr lang="zh-CN" altLang="en-US" dirty="0"/>
              </a:p>
            </p:txBody>
          </p:sp>
        </mc:Choice>
        <mc:Fallback xmlns="">
          <p:sp>
            <p:nvSpPr>
              <p:cNvPr id="38" name="文本框 37">
                <a:extLst>
                  <a:ext uri="{FF2B5EF4-FFF2-40B4-BE49-F238E27FC236}">
                    <a16:creationId xmlns:a16="http://schemas.microsoft.com/office/drawing/2014/main" id="{EBE61763-4A2F-9E43-BB0A-D29BC5CDE1B4}"/>
                  </a:ext>
                </a:extLst>
              </p:cNvPr>
              <p:cNvSpPr txBox="1">
                <a:spLocks noRot="1" noChangeAspect="1" noMove="1" noResize="1" noEditPoints="1" noAdjustHandles="1" noChangeArrowheads="1" noChangeShapeType="1" noTextEdit="1"/>
              </p:cNvSpPr>
              <p:nvPr/>
            </p:nvSpPr>
            <p:spPr>
              <a:xfrm>
                <a:off x="9161118" y="4800971"/>
                <a:ext cx="373792" cy="369332"/>
              </a:xfrm>
              <a:prstGeom prst="rect">
                <a:avLst/>
              </a:prstGeom>
              <a:blipFill>
                <a:blip r:embed="rId17"/>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820574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380880C0-2502-8362-0043-DFCB330E8476}"/>
              </a:ext>
            </a:extLst>
          </p:cNvPr>
          <p:cNvPicPr>
            <a:picLocks noChangeAspect="1"/>
          </p:cNvPicPr>
          <p:nvPr/>
        </p:nvPicPr>
        <p:blipFill>
          <a:blip r:embed="rId2"/>
          <a:stretch>
            <a:fillRect/>
          </a:stretch>
        </p:blipFill>
        <p:spPr>
          <a:xfrm>
            <a:off x="630319" y="646117"/>
            <a:ext cx="6877241" cy="5478676"/>
          </a:xfrm>
          <a:prstGeom prst="rect">
            <a:avLst/>
          </a:prstGeom>
        </p:spPr>
      </p:pic>
      <p:pic>
        <p:nvPicPr>
          <p:cNvPr id="5" name="图片 4">
            <a:extLst>
              <a:ext uri="{FF2B5EF4-FFF2-40B4-BE49-F238E27FC236}">
                <a16:creationId xmlns:a16="http://schemas.microsoft.com/office/drawing/2014/main" id="{D8335413-CCA9-924B-8E83-B9AFA53D2A9E}"/>
              </a:ext>
            </a:extLst>
          </p:cNvPr>
          <p:cNvPicPr>
            <a:picLocks noChangeAspect="1"/>
          </p:cNvPicPr>
          <p:nvPr/>
        </p:nvPicPr>
        <p:blipFill>
          <a:blip r:embed="rId3"/>
          <a:stretch>
            <a:fillRect/>
          </a:stretch>
        </p:blipFill>
        <p:spPr>
          <a:xfrm>
            <a:off x="543696" y="877806"/>
            <a:ext cx="3134755" cy="1737668"/>
          </a:xfrm>
          <a:prstGeom prst="rect">
            <a:avLst/>
          </a:prstGeom>
        </p:spPr>
      </p:pic>
      <p:pic>
        <p:nvPicPr>
          <p:cNvPr id="6" name="图片 5">
            <a:extLst>
              <a:ext uri="{FF2B5EF4-FFF2-40B4-BE49-F238E27FC236}">
                <a16:creationId xmlns:a16="http://schemas.microsoft.com/office/drawing/2014/main" id="{C5FE47BF-5082-277F-98FF-4D8873F6E700}"/>
              </a:ext>
            </a:extLst>
          </p:cNvPr>
          <p:cNvPicPr>
            <a:picLocks noChangeAspect="1"/>
          </p:cNvPicPr>
          <p:nvPr/>
        </p:nvPicPr>
        <p:blipFill>
          <a:blip r:embed="rId4"/>
          <a:stretch>
            <a:fillRect/>
          </a:stretch>
        </p:blipFill>
        <p:spPr>
          <a:xfrm>
            <a:off x="741402" y="56524"/>
            <a:ext cx="2279691" cy="1238963"/>
          </a:xfrm>
          <a:prstGeom prst="rect">
            <a:avLst/>
          </a:prstGeom>
        </p:spPr>
      </p:pic>
      <p:pic>
        <p:nvPicPr>
          <p:cNvPr id="7" name="图片 6">
            <a:extLst>
              <a:ext uri="{FF2B5EF4-FFF2-40B4-BE49-F238E27FC236}">
                <a16:creationId xmlns:a16="http://schemas.microsoft.com/office/drawing/2014/main" id="{CBB51A11-4496-A026-DF42-802B29FE616B}"/>
              </a:ext>
            </a:extLst>
          </p:cNvPr>
          <p:cNvPicPr>
            <a:picLocks noChangeAspect="1"/>
          </p:cNvPicPr>
          <p:nvPr/>
        </p:nvPicPr>
        <p:blipFill>
          <a:blip r:embed="rId5"/>
          <a:stretch>
            <a:fillRect/>
          </a:stretch>
        </p:blipFill>
        <p:spPr>
          <a:xfrm>
            <a:off x="795789" y="1300648"/>
            <a:ext cx="2190750" cy="1350019"/>
          </a:xfrm>
          <a:prstGeom prst="rect">
            <a:avLst/>
          </a:prstGeom>
        </p:spPr>
      </p:pic>
      <p:cxnSp>
        <p:nvCxnSpPr>
          <p:cNvPr id="8" name="连接符: 肘形 7">
            <a:extLst>
              <a:ext uri="{FF2B5EF4-FFF2-40B4-BE49-F238E27FC236}">
                <a16:creationId xmlns:a16="http://schemas.microsoft.com/office/drawing/2014/main" id="{800BB66A-0D74-E181-BD94-3F8DD665D808}"/>
              </a:ext>
            </a:extLst>
          </p:cNvPr>
          <p:cNvCxnSpPr>
            <a:stCxn id="6" idx="3"/>
            <a:endCxn id="5" idx="3"/>
          </p:cNvCxnSpPr>
          <p:nvPr/>
        </p:nvCxnSpPr>
        <p:spPr>
          <a:xfrm>
            <a:off x="3021093" y="676006"/>
            <a:ext cx="657358" cy="1070634"/>
          </a:xfrm>
          <a:prstGeom prst="bentConnector3">
            <a:avLst>
              <a:gd name="adj1" fmla="val 38908"/>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连接符: 肘形 8">
            <a:extLst>
              <a:ext uri="{FF2B5EF4-FFF2-40B4-BE49-F238E27FC236}">
                <a16:creationId xmlns:a16="http://schemas.microsoft.com/office/drawing/2014/main" id="{10D0987C-7193-5ED3-49C4-640E1924375D}"/>
              </a:ext>
            </a:extLst>
          </p:cNvPr>
          <p:cNvCxnSpPr>
            <a:cxnSpLocks/>
            <a:stCxn id="7" idx="3"/>
            <a:endCxn id="5" idx="3"/>
          </p:cNvCxnSpPr>
          <p:nvPr/>
        </p:nvCxnSpPr>
        <p:spPr>
          <a:xfrm flipV="1">
            <a:off x="2986539" y="1746640"/>
            <a:ext cx="691912" cy="229018"/>
          </a:xfrm>
          <a:prstGeom prst="bentConnector3">
            <a:avLst>
              <a:gd name="adj1" fmla="val 40173"/>
            </a:avLst>
          </a:prstGeom>
          <a:ln>
            <a:tailEnd type="triangle"/>
          </a:ln>
        </p:spPr>
        <p:style>
          <a:lnRef idx="2">
            <a:schemeClr val="accent1"/>
          </a:lnRef>
          <a:fillRef idx="0">
            <a:schemeClr val="accent1"/>
          </a:fillRef>
          <a:effectRef idx="1">
            <a:schemeClr val="accent1"/>
          </a:effectRef>
          <a:fontRef idx="minor">
            <a:schemeClr val="tx1"/>
          </a:fontRef>
        </p:style>
      </p:cxnSp>
      <p:pic>
        <p:nvPicPr>
          <p:cNvPr id="10" name="图片 9">
            <a:extLst>
              <a:ext uri="{FF2B5EF4-FFF2-40B4-BE49-F238E27FC236}">
                <a16:creationId xmlns:a16="http://schemas.microsoft.com/office/drawing/2014/main" id="{620D4F06-7BB7-4B8E-0C57-6D5EA29D9C73}"/>
              </a:ext>
            </a:extLst>
          </p:cNvPr>
          <p:cNvPicPr>
            <a:picLocks noChangeAspect="1"/>
          </p:cNvPicPr>
          <p:nvPr/>
        </p:nvPicPr>
        <p:blipFill>
          <a:blip r:embed="rId6"/>
          <a:stretch>
            <a:fillRect/>
          </a:stretch>
        </p:blipFill>
        <p:spPr>
          <a:xfrm>
            <a:off x="6212415" y="1350453"/>
            <a:ext cx="1171575" cy="634827"/>
          </a:xfrm>
          <a:prstGeom prst="rect">
            <a:avLst/>
          </a:prstGeom>
        </p:spPr>
      </p:pic>
      <p:pic>
        <p:nvPicPr>
          <p:cNvPr id="11" name="图片 10">
            <a:extLst>
              <a:ext uri="{FF2B5EF4-FFF2-40B4-BE49-F238E27FC236}">
                <a16:creationId xmlns:a16="http://schemas.microsoft.com/office/drawing/2014/main" id="{F3F02634-A181-DC4B-C089-71F18CAB2C81}"/>
              </a:ext>
            </a:extLst>
          </p:cNvPr>
          <p:cNvPicPr>
            <a:picLocks noChangeAspect="1"/>
          </p:cNvPicPr>
          <p:nvPr/>
        </p:nvPicPr>
        <p:blipFill>
          <a:blip r:embed="rId7"/>
          <a:stretch>
            <a:fillRect/>
          </a:stretch>
        </p:blipFill>
        <p:spPr>
          <a:xfrm>
            <a:off x="6270339" y="986701"/>
            <a:ext cx="1200150" cy="314325"/>
          </a:xfrm>
          <a:prstGeom prst="rect">
            <a:avLst/>
          </a:prstGeom>
        </p:spPr>
      </p:pic>
      <p:pic>
        <p:nvPicPr>
          <p:cNvPr id="12" name="图片 11">
            <a:extLst>
              <a:ext uri="{FF2B5EF4-FFF2-40B4-BE49-F238E27FC236}">
                <a16:creationId xmlns:a16="http://schemas.microsoft.com/office/drawing/2014/main" id="{A495BE2D-8902-0EA2-8D05-01B6B6A2A345}"/>
              </a:ext>
            </a:extLst>
          </p:cNvPr>
          <p:cNvPicPr>
            <a:picLocks noChangeAspect="1"/>
          </p:cNvPicPr>
          <p:nvPr/>
        </p:nvPicPr>
        <p:blipFill>
          <a:blip r:embed="rId8"/>
          <a:stretch>
            <a:fillRect/>
          </a:stretch>
        </p:blipFill>
        <p:spPr>
          <a:xfrm>
            <a:off x="6483107" y="913009"/>
            <a:ext cx="695325" cy="428625"/>
          </a:xfrm>
          <a:prstGeom prst="rect">
            <a:avLst/>
          </a:prstGeom>
        </p:spPr>
      </p:pic>
      <p:sp>
        <p:nvSpPr>
          <p:cNvPr id="13" name="文本框 12">
            <a:extLst>
              <a:ext uri="{FF2B5EF4-FFF2-40B4-BE49-F238E27FC236}">
                <a16:creationId xmlns:a16="http://schemas.microsoft.com/office/drawing/2014/main" id="{E684F7E1-4B89-1E05-3B55-8DCA02549A13}"/>
              </a:ext>
            </a:extLst>
          </p:cNvPr>
          <p:cNvSpPr txBox="1"/>
          <p:nvPr/>
        </p:nvSpPr>
        <p:spPr>
          <a:xfrm>
            <a:off x="6483107" y="528530"/>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global emb</a:t>
            </a:r>
            <a:endParaRPr lang="zh-CN" altLang="en-US" sz="1400" dirty="0"/>
          </a:p>
        </p:txBody>
      </p:sp>
      <p:pic>
        <p:nvPicPr>
          <p:cNvPr id="14" name="图片 13">
            <a:extLst>
              <a:ext uri="{FF2B5EF4-FFF2-40B4-BE49-F238E27FC236}">
                <a16:creationId xmlns:a16="http://schemas.microsoft.com/office/drawing/2014/main" id="{47B2CBF4-8611-7CA1-AD48-B7F3DCC2A89B}"/>
              </a:ext>
            </a:extLst>
          </p:cNvPr>
          <p:cNvPicPr>
            <a:picLocks noChangeAspect="1"/>
          </p:cNvPicPr>
          <p:nvPr/>
        </p:nvPicPr>
        <p:blipFill>
          <a:blip r:embed="rId8"/>
          <a:stretch>
            <a:fillRect/>
          </a:stretch>
        </p:blipFill>
        <p:spPr>
          <a:xfrm>
            <a:off x="6483107" y="1611844"/>
            <a:ext cx="695325" cy="428625"/>
          </a:xfrm>
          <a:prstGeom prst="rect">
            <a:avLst/>
          </a:prstGeom>
        </p:spPr>
      </p:pic>
      <p:cxnSp>
        <p:nvCxnSpPr>
          <p:cNvPr id="15" name="连接符: 肘形 14">
            <a:extLst>
              <a:ext uri="{FF2B5EF4-FFF2-40B4-BE49-F238E27FC236}">
                <a16:creationId xmlns:a16="http://schemas.microsoft.com/office/drawing/2014/main" id="{2C4A566D-333A-85DA-97F2-4C28E117A692}"/>
              </a:ext>
            </a:extLst>
          </p:cNvPr>
          <p:cNvCxnSpPr>
            <a:stCxn id="10" idx="1"/>
            <a:endCxn id="12" idx="1"/>
          </p:cNvCxnSpPr>
          <p:nvPr/>
        </p:nvCxnSpPr>
        <p:spPr>
          <a:xfrm rot="10800000" flipH="1">
            <a:off x="6212415" y="1127323"/>
            <a:ext cx="270692" cy="540545"/>
          </a:xfrm>
          <a:prstGeom prst="bentConnector3">
            <a:avLst>
              <a:gd name="adj1" fmla="val 3880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连接符: 肘形 15">
            <a:extLst>
              <a:ext uri="{FF2B5EF4-FFF2-40B4-BE49-F238E27FC236}">
                <a16:creationId xmlns:a16="http://schemas.microsoft.com/office/drawing/2014/main" id="{AF403CDB-E180-2E91-88E5-1DF79F091B27}"/>
              </a:ext>
            </a:extLst>
          </p:cNvPr>
          <p:cNvCxnSpPr>
            <a:cxnSpLocks/>
            <a:stCxn id="10" idx="1"/>
            <a:endCxn id="14" idx="1"/>
          </p:cNvCxnSpPr>
          <p:nvPr/>
        </p:nvCxnSpPr>
        <p:spPr>
          <a:xfrm rot="10800000" flipH="1" flipV="1">
            <a:off x="6212415" y="1667867"/>
            <a:ext cx="270692" cy="158290"/>
          </a:xfrm>
          <a:prstGeom prst="bentConnector3">
            <a:avLst>
              <a:gd name="adj1" fmla="val 43367"/>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文本框 16">
            <a:extLst>
              <a:ext uri="{FF2B5EF4-FFF2-40B4-BE49-F238E27FC236}">
                <a16:creationId xmlns:a16="http://schemas.microsoft.com/office/drawing/2014/main" id="{CA684954-46A0-3547-AADF-76BC869FD13C}"/>
              </a:ext>
            </a:extLst>
          </p:cNvPr>
          <p:cNvSpPr txBox="1"/>
          <p:nvPr/>
        </p:nvSpPr>
        <p:spPr>
          <a:xfrm>
            <a:off x="6468232" y="1320897"/>
            <a:ext cx="1171575" cy="307777"/>
          </a:xfrm>
          <a:prstGeom prst="rect">
            <a:avLst/>
          </a:prstGeom>
          <a:noFill/>
        </p:spPr>
        <p:txBody>
          <a:bodyPr wrap="square">
            <a:spAutoFit/>
          </a:bodyPr>
          <a:lstStyle/>
          <a:p>
            <a:r>
              <a:rPr lang="en-US" altLang="zh-CN" sz="1400" dirty="0">
                <a:latin typeface="仿宋" panose="02010609060101010101" pitchFamily="49" charset="-122"/>
                <a:ea typeface="仿宋" panose="02010609060101010101" pitchFamily="49" charset="-122"/>
              </a:rPr>
              <a:t>local emb</a:t>
            </a:r>
            <a:endParaRPr lang="zh-CN" altLang="en-US" sz="1400" dirty="0"/>
          </a:p>
        </p:txBody>
      </p:sp>
      <p:sp>
        <p:nvSpPr>
          <p:cNvPr id="18" name="矩形: 圆角 17">
            <a:extLst>
              <a:ext uri="{FF2B5EF4-FFF2-40B4-BE49-F238E27FC236}">
                <a16:creationId xmlns:a16="http://schemas.microsoft.com/office/drawing/2014/main" id="{882A9715-99F9-834E-BDFB-51AB45F8D31B}"/>
              </a:ext>
            </a:extLst>
          </p:cNvPr>
          <p:cNvSpPr/>
          <p:nvPr/>
        </p:nvSpPr>
        <p:spPr>
          <a:xfrm>
            <a:off x="6574623" y="2301860"/>
            <a:ext cx="481914" cy="321275"/>
          </a:xfrm>
          <a:prstGeom prst="roundRect">
            <a:avLst/>
          </a:prstGeom>
          <a:solidFill>
            <a:srgbClr val="FFFFFF"/>
          </a:solid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立方体 18">
            <a:extLst>
              <a:ext uri="{FF2B5EF4-FFF2-40B4-BE49-F238E27FC236}">
                <a16:creationId xmlns:a16="http://schemas.microsoft.com/office/drawing/2014/main" id="{C10843E4-B38F-B172-C5B5-09F810A18B09}"/>
              </a:ext>
            </a:extLst>
          </p:cNvPr>
          <p:cNvSpPr/>
          <p:nvPr/>
        </p:nvSpPr>
        <p:spPr>
          <a:xfrm>
            <a:off x="6700907" y="2333076"/>
            <a:ext cx="254060" cy="254060"/>
          </a:xfrm>
          <a:prstGeom prst="cube">
            <a:avLst/>
          </a:prstGeom>
          <a:solidFill>
            <a:srgbClr val="8FAAD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箭头连接符 19">
            <a:extLst>
              <a:ext uri="{FF2B5EF4-FFF2-40B4-BE49-F238E27FC236}">
                <a16:creationId xmlns:a16="http://schemas.microsoft.com/office/drawing/2014/main" id="{05BC42B2-2686-4F44-2622-015FFC3BE930}"/>
              </a:ext>
            </a:extLst>
          </p:cNvPr>
          <p:cNvCxnSpPr>
            <a:endCxn id="18" idx="0"/>
          </p:cNvCxnSpPr>
          <p:nvPr/>
        </p:nvCxnSpPr>
        <p:spPr>
          <a:xfrm>
            <a:off x="6815580" y="2040469"/>
            <a:ext cx="0" cy="261391"/>
          </a:xfrm>
          <a:prstGeom prst="straightConnector1">
            <a:avLst/>
          </a:prstGeom>
          <a:ln w="28575">
            <a:tailEnd type="triangle"/>
          </a:ln>
        </p:spPr>
        <p:style>
          <a:lnRef idx="2">
            <a:schemeClr val="accent1"/>
          </a:lnRef>
          <a:fillRef idx="0">
            <a:schemeClr val="accent1"/>
          </a:fillRef>
          <a:effectRef idx="1">
            <a:schemeClr val="accent1"/>
          </a:effectRef>
          <a:fontRef idx="minor">
            <a:schemeClr val="tx1"/>
          </a:fontRef>
        </p:style>
      </p:cxnSp>
      <p:pic>
        <p:nvPicPr>
          <p:cNvPr id="21" name="图片 20">
            <a:extLst>
              <a:ext uri="{FF2B5EF4-FFF2-40B4-BE49-F238E27FC236}">
                <a16:creationId xmlns:a16="http://schemas.microsoft.com/office/drawing/2014/main" id="{5F168436-BE6F-320B-3D7B-F330E168882F}"/>
              </a:ext>
            </a:extLst>
          </p:cNvPr>
          <p:cNvPicPr>
            <a:picLocks noChangeAspect="1"/>
          </p:cNvPicPr>
          <p:nvPr/>
        </p:nvPicPr>
        <p:blipFill>
          <a:blip r:embed="rId9">
            <a:biLevel thresh="50000"/>
            <a:extLst>
              <a:ext uri="{BEBA8EAE-BF5A-486C-A8C5-ECC9F3942E4B}">
                <a14:imgProps xmlns:a14="http://schemas.microsoft.com/office/drawing/2010/main">
                  <a14:imgLayer r:embed="rId10">
                    <a14:imgEffect>
                      <a14:colorTemperature colorTemp="11200"/>
                    </a14:imgEffect>
                    <a14:imgEffect>
                      <a14:saturation sat="0"/>
                    </a14:imgEffect>
                  </a14:imgLayer>
                </a14:imgProps>
              </a:ext>
            </a:extLst>
          </a:blip>
          <a:stretch>
            <a:fillRect/>
          </a:stretch>
        </p:blipFill>
        <p:spPr>
          <a:xfrm>
            <a:off x="2005914" y="3867881"/>
            <a:ext cx="619125" cy="581025"/>
          </a:xfrm>
          <a:prstGeom prst="rect">
            <a:avLst/>
          </a:prstGeom>
        </p:spPr>
      </p:pic>
      <p:pic>
        <p:nvPicPr>
          <p:cNvPr id="22" name="图片 21">
            <a:extLst>
              <a:ext uri="{FF2B5EF4-FFF2-40B4-BE49-F238E27FC236}">
                <a16:creationId xmlns:a16="http://schemas.microsoft.com/office/drawing/2014/main" id="{7FEDABE5-3AD2-B4A0-3ED5-5BB4E54D6742}"/>
              </a:ext>
            </a:extLst>
          </p:cNvPr>
          <p:cNvPicPr>
            <a:picLocks noChangeAspect="1"/>
          </p:cNvPicPr>
          <p:nvPr/>
        </p:nvPicPr>
        <p:blipFill>
          <a:blip r:embed="rId11"/>
          <a:stretch>
            <a:fillRect/>
          </a:stretch>
        </p:blipFill>
        <p:spPr>
          <a:xfrm>
            <a:off x="3476497" y="3170007"/>
            <a:ext cx="790575" cy="517642"/>
          </a:xfrm>
          <a:prstGeom prst="rect">
            <a:avLst/>
          </a:prstGeom>
        </p:spPr>
      </p:pic>
      <p:pic>
        <p:nvPicPr>
          <p:cNvPr id="23" name="图片 22">
            <a:extLst>
              <a:ext uri="{FF2B5EF4-FFF2-40B4-BE49-F238E27FC236}">
                <a16:creationId xmlns:a16="http://schemas.microsoft.com/office/drawing/2014/main" id="{43A6878F-2CAA-8C1A-EAC5-C094F901747D}"/>
              </a:ext>
            </a:extLst>
          </p:cNvPr>
          <p:cNvPicPr>
            <a:picLocks noChangeAspect="1"/>
          </p:cNvPicPr>
          <p:nvPr/>
        </p:nvPicPr>
        <p:blipFill>
          <a:blip r:embed="rId11"/>
          <a:stretch>
            <a:fillRect/>
          </a:stretch>
        </p:blipFill>
        <p:spPr>
          <a:xfrm>
            <a:off x="5142592" y="3184679"/>
            <a:ext cx="771468" cy="502970"/>
          </a:xfrm>
          <a:prstGeom prst="rect">
            <a:avLst/>
          </a:prstGeom>
        </p:spPr>
      </p:pic>
      <p:pic>
        <p:nvPicPr>
          <p:cNvPr id="24" name="图片 23">
            <a:extLst>
              <a:ext uri="{FF2B5EF4-FFF2-40B4-BE49-F238E27FC236}">
                <a16:creationId xmlns:a16="http://schemas.microsoft.com/office/drawing/2014/main" id="{E10D1EC6-EE1E-B222-94B4-6A2EE3C2D4B1}"/>
              </a:ext>
            </a:extLst>
          </p:cNvPr>
          <p:cNvPicPr>
            <a:picLocks noChangeAspect="1"/>
          </p:cNvPicPr>
          <p:nvPr/>
        </p:nvPicPr>
        <p:blipFill>
          <a:blip r:embed="rId11"/>
          <a:stretch>
            <a:fillRect/>
          </a:stretch>
        </p:blipFill>
        <p:spPr>
          <a:xfrm>
            <a:off x="6778893" y="3164372"/>
            <a:ext cx="790575" cy="578466"/>
          </a:xfrm>
          <a:prstGeom prst="rect">
            <a:avLst/>
          </a:prstGeom>
        </p:spPr>
      </p:pic>
      <p:sp>
        <p:nvSpPr>
          <p:cNvPr id="25" name="文本框 24">
            <a:extLst>
              <a:ext uri="{FF2B5EF4-FFF2-40B4-BE49-F238E27FC236}">
                <a16:creationId xmlns:a16="http://schemas.microsoft.com/office/drawing/2014/main" id="{25110D10-8DDB-C131-1497-79F3E0BBB22F}"/>
              </a:ext>
            </a:extLst>
          </p:cNvPr>
          <p:cNvSpPr txBox="1"/>
          <p:nvPr/>
        </p:nvSpPr>
        <p:spPr>
          <a:xfrm>
            <a:off x="108816" y="3268440"/>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fun1</a:t>
            </a:r>
          </a:p>
        </p:txBody>
      </p:sp>
      <p:cxnSp>
        <p:nvCxnSpPr>
          <p:cNvPr id="26" name="连接符: 肘形 25">
            <a:extLst>
              <a:ext uri="{FF2B5EF4-FFF2-40B4-BE49-F238E27FC236}">
                <a16:creationId xmlns:a16="http://schemas.microsoft.com/office/drawing/2014/main" id="{13065372-F684-7651-417E-DE230D7DC338}"/>
              </a:ext>
            </a:extLst>
          </p:cNvPr>
          <p:cNvCxnSpPr>
            <a:cxnSpLocks/>
            <a:stCxn id="21" idx="1"/>
            <a:endCxn id="25" idx="2"/>
          </p:cNvCxnSpPr>
          <p:nvPr/>
        </p:nvCxnSpPr>
        <p:spPr>
          <a:xfrm rot="10800000">
            <a:off x="494550" y="3668550"/>
            <a:ext cx="1511364" cy="48984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7" name="文本框 26">
            <a:extLst>
              <a:ext uri="{FF2B5EF4-FFF2-40B4-BE49-F238E27FC236}">
                <a16:creationId xmlns:a16="http://schemas.microsoft.com/office/drawing/2014/main" id="{AFBC9969-CF44-05FB-C0A5-04CED84A2BBD}"/>
              </a:ext>
            </a:extLst>
          </p:cNvPr>
          <p:cNvSpPr txBox="1"/>
          <p:nvPr/>
        </p:nvSpPr>
        <p:spPr>
          <a:xfrm>
            <a:off x="2111073" y="4394570"/>
            <a:ext cx="513966" cy="369332"/>
          </a:xfrm>
          <a:prstGeom prst="rect">
            <a:avLst/>
          </a:prstGeom>
          <a:noFill/>
        </p:spPr>
        <p:txBody>
          <a:bodyPr wrap="square">
            <a:spAutoFit/>
          </a:bodyPr>
          <a:lstStyle/>
          <a:p>
            <a:r>
              <a:rPr lang="en-US" altLang="zh-CN" sz="1800" dirty="0">
                <a:latin typeface="仿宋" panose="02010609060101010101" pitchFamily="49" charset="-122"/>
                <a:ea typeface="仿宋" panose="02010609060101010101" pitchFamily="49" charset="-122"/>
              </a:rPr>
              <a:t>gt</a:t>
            </a:r>
            <a:endParaRPr lang="zh-CN" altLang="en-US" dirty="0"/>
          </a:p>
        </p:txBody>
      </p:sp>
      <p:sp>
        <p:nvSpPr>
          <p:cNvPr id="33" name="文本框 32">
            <a:extLst>
              <a:ext uri="{FF2B5EF4-FFF2-40B4-BE49-F238E27FC236}">
                <a16:creationId xmlns:a16="http://schemas.microsoft.com/office/drawing/2014/main" id="{D4E7A297-FC47-4E7F-B22F-4A1F9BC11420}"/>
              </a:ext>
            </a:extLst>
          </p:cNvPr>
          <p:cNvSpPr txBox="1"/>
          <p:nvPr/>
        </p:nvSpPr>
        <p:spPr>
          <a:xfrm>
            <a:off x="280661" y="2771180"/>
            <a:ext cx="422641"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L1</a:t>
            </a:r>
            <a:endParaRPr lang="zh-CN" altLang="en-US" dirty="0">
              <a:solidFill>
                <a:srgbClr val="FF0000"/>
              </a:solidFill>
            </a:endParaRPr>
          </a:p>
        </p:txBody>
      </p:sp>
      <p:pic>
        <p:nvPicPr>
          <p:cNvPr id="37" name="图片 36">
            <a:extLst>
              <a:ext uri="{FF2B5EF4-FFF2-40B4-BE49-F238E27FC236}">
                <a16:creationId xmlns:a16="http://schemas.microsoft.com/office/drawing/2014/main" id="{54958717-D06C-FF9F-637B-05C54D841211}"/>
              </a:ext>
            </a:extLst>
          </p:cNvPr>
          <p:cNvPicPr>
            <a:picLocks noChangeAspect="1"/>
          </p:cNvPicPr>
          <p:nvPr/>
        </p:nvPicPr>
        <p:blipFill>
          <a:blip r:embed="rId12"/>
          <a:stretch>
            <a:fillRect/>
          </a:stretch>
        </p:blipFill>
        <p:spPr>
          <a:xfrm>
            <a:off x="1891164" y="6029325"/>
            <a:ext cx="4321251" cy="828675"/>
          </a:xfrm>
          <a:prstGeom prst="rect">
            <a:avLst/>
          </a:prstGeom>
        </p:spPr>
      </p:pic>
      <p:cxnSp>
        <p:nvCxnSpPr>
          <p:cNvPr id="38" name="连接符: 肘形 37">
            <a:extLst>
              <a:ext uri="{FF2B5EF4-FFF2-40B4-BE49-F238E27FC236}">
                <a16:creationId xmlns:a16="http://schemas.microsoft.com/office/drawing/2014/main" id="{5C243DBC-2FF8-895C-6F9C-62AB571ACF2D}"/>
              </a:ext>
            </a:extLst>
          </p:cNvPr>
          <p:cNvCxnSpPr>
            <a:cxnSpLocks/>
            <a:endCxn id="37" idx="1"/>
          </p:cNvCxnSpPr>
          <p:nvPr/>
        </p:nvCxnSpPr>
        <p:spPr>
          <a:xfrm rot="16200000" flipH="1">
            <a:off x="1232761" y="5785259"/>
            <a:ext cx="823433" cy="493374"/>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pic>
        <p:nvPicPr>
          <p:cNvPr id="39" name="图片 38">
            <a:extLst>
              <a:ext uri="{FF2B5EF4-FFF2-40B4-BE49-F238E27FC236}">
                <a16:creationId xmlns:a16="http://schemas.microsoft.com/office/drawing/2014/main" id="{FD89F2F3-D252-9111-1A3E-9851A956F323}"/>
              </a:ext>
            </a:extLst>
          </p:cNvPr>
          <p:cNvPicPr>
            <a:picLocks noChangeAspect="1"/>
          </p:cNvPicPr>
          <p:nvPr/>
        </p:nvPicPr>
        <p:blipFill>
          <a:blip r:embed="rId13"/>
          <a:stretch>
            <a:fillRect/>
          </a:stretch>
        </p:blipFill>
        <p:spPr>
          <a:xfrm>
            <a:off x="6697792" y="6320548"/>
            <a:ext cx="257175" cy="257175"/>
          </a:xfrm>
          <a:prstGeom prst="rect">
            <a:avLst/>
          </a:prstGeom>
        </p:spPr>
      </p:pic>
      <p:cxnSp>
        <p:nvCxnSpPr>
          <p:cNvPr id="40" name="直接箭头连接符 39">
            <a:extLst>
              <a:ext uri="{FF2B5EF4-FFF2-40B4-BE49-F238E27FC236}">
                <a16:creationId xmlns:a16="http://schemas.microsoft.com/office/drawing/2014/main" id="{952293E7-85F1-9BA8-AAD6-140A69E2B324}"/>
              </a:ext>
            </a:extLst>
          </p:cNvPr>
          <p:cNvCxnSpPr>
            <a:stCxn id="37" idx="3"/>
            <a:endCxn id="39" idx="1"/>
          </p:cNvCxnSpPr>
          <p:nvPr/>
        </p:nvCxnSpPr>
        <p:spPr>
          <a:xfrm>
            <a:off x="6212415" y="6443663"/>
            <a:ext cx="485377" cy="54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1" name="文本框 40">
            <a:extLst>
              <a:ext uri="{FF2B5EF4-FFF2-40B4-BE49-F238E27FC236}">
                <a16:creationId xmlns:a16="http://schemas.microsoft.com/office/drawing/2014/main" id="{C1487452-F385-3124-8F8F-082A5D303B3B}"/>
              </a:ext>
            </a:extLst>
          </p:cNvPr>
          <p:cNvSpPr txBox="1"/>
          <p:nvPr/>
        </p:nvSpPr>
        <p:spPr>
          <a:xfrm>
            <a:off x="7109794" y="3320923"/>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fun2</a:t>
            </a:r>
          </a:p>
        </p:txBody>
      </p:sp>
      <p:cxnSp>
        <p:nvCxnSpPr>
          <p:cNvPr id="42" name="连接符: 肘形 41">
            <a:extLst>
              <a:ext uri="{FF2B5EF4-FFF2-40B4-BE49-F238E27FC236}">
                <a16:creationId xmlns:a16="http://schemas.microsoft.com/office/drawing/2014/main" id="{79D72A97-E12B-482E-0A5C-E00452BD9F67}"/>
              </a:ext>
            </a:extLst>
          </p:cNvPr>
          <p:cNvCxnSpPr>
            <a:stCxn id="39" idx="3"/>
            <a:endCxn id="41" idx="2"/>
          </p:cNvCxnSpPr>
          <p:nvPr/>
        </p:nvCxnSpPr>
        <p:spPr>
          <a:xfrm flipV="1">
            <a:off x="6954967" y="3721033"/>
            <a:ext cx="540561" cy="2728103"/>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连接符: 肘形 42">
            <a:extLst>
              <a:ext uri="{FF2B5EF4-FFF2-40B4-BE49-F238E27FC236}">
                <a16:creationId xmlns:a16="http://schemas.microsoft.com/office/drawing/2014/main" id="{FA681A6B-3432-BDF7-607A-C0AAB46EED9C}"/>
              </a:ext>
            </a:extLst>
          </p:cNvPr>
          <p:cNvCxnSpPr>
            <a:cxnSpLocks/>
            <a:stCxn id="12" idx="3"/>
            <a:endCxn id="41" idx="0"/>
          </p:cNvCxnSpPr>
          <p:nvPr/>
        </p:nvCxnSpPr>
        <p:spPr>
          <a:xfrm>
            <a:off x="7178432" y="1127322"/>
            <a:ext cx="317096" cy="219360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44" name="文本框 43">
            <a:extLst>
              <a:ext uri="{FF2B5EF4-FFF2-40B4-BE49-F238E27FC236}">
                <a16:creationId xmlns:a16="http://schemas.microsoft.com/office/drawing/2014/main" id="{7D981D7E-7E37-F469-47F7-CEC50F5B62B8}"/>
              </a:ext>
            </a:extLst>
          </p:cNvPr>
          <p:cNvSpPr txBox="1"/>
          <p:nvPr/>
        </p:nvSpPr>
        <p:spPr>
          <a:xfrm>
            <a:off x="8037571" y="3362975"/>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L2</a:t>
            </a:r>
            <a:endParaRPr lang="zh-CN" altLang="en-US" dirty="0">
              <a:solidFill>
                <a:srgbClr val="FF0000"/>
              </a:solidFill>
            </a:endParaRPr>
          </a:p>
        </p:txBody>
      </p:sp>
      <p:cxnSp>
        <p:nvCxnSpPr>
          <p:cNvPr id="45" name="直接箭头连接符 44">
            <a:extLst>
              <a:ext uri="{FF2B5EF4-FFF2-40B4-BE49-F238E27FC236}">
                <a16:creationId xmlns:a16="http://schemas.microsoft.com/office/drawing/2014/main" id="{BA213B49-09BC-453C-9F0D-E5E1C6B99E05}"/>
              </a:ext>
            </a:extLst>
          </p:cNvPr>
          <p:cNvCxnSpPr>
            <a:cxnSpLocks/>
            <a:stCxn id="41" idx="3"/>
            <a:endCxn id="44" idx="1"/>
          </p:cNvCxnSpPr>
          <p:nvPr/>
        </p:nvCxnSpPr>
        <p:spPr>
          <a:xfrm flipV="1">
            <a:off x="7881262" y="3516864"/>
            <a:ext cx="156309" cy="41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文本框 45">
            <a:extLst>
              <a:ext uri="{FF2B5EF4-FFF2-40B4-BE49-F238E27FC236}">
                <a16:creationId xmlns:a16="http://schemas.microsoft.com/office/drawing/2014/main" id="{E3959092-B204-7482-F88C-15E811E5648E}"/>
              </a:ext>
            </a:extLst>
          </p:cNvPr>
          <p:cNvSpPr txBox="1"/>
          <p:nvPr/>
        </p:nvSpPr>
        <p:spPr>
          <a:xfrm>
            <a:off x="7606867" y="1320897"/>
            <a:ext cx="771468" cy="400110"/>
          </a:xfrm>
          <a:prstGeom prst="rect">
            <a:avLst/>
          </a:prstGeom>
          <a:noFill/>
          <a:ln>
            <a:solidFill>
              <a:srgbClr val="9DC3E6"/>
            </a:solidFill>
          </a:ln>
        </p:spPr>
        <p:txBody>
          <a:bodyPr wrap="square">
            <a:spAutoFit/>
          </a:bodyPr>
          <a:lstStyle/>
          <a:p>
            <a:pPr algn="ctr"/>
            <a:r>
              <a:rPr lang="en-US" altLang="zh-CN" sz="2000" dirty="0">
                <a:latin typeface="仿宋" panose="02010609060101010101" pitchFamily="49" charset="-122"/>
                <a:ea typeface="仿宋" panose="02010609060101010101" pitchFamily="49" charset="-122"/>
              </a:rPr>
              <a:t>fun3</a:t>
            </a:r>
          </a:p>
        </p:txBody>
      </p:sp>
      <p:cxnSp>
        <p:nvCxnSpPr>
          <p:cNvPr id="47" name="连接符: 肘形 46">
            <a:extLst>
              <a:ext uri="{FF2B5EF4-FFF2-40B4-BE49-F238E27FC236}">
                <a16:creationId xmlns:a16="http://schemas.microsoft.com/office/drawing/2014/main" id="{59174507-93E0-96F8-CF1A-08CE0467DA0D}"/>
              </a:ext>
            </a:extLst>
          </p:cNvPr>
          <p:cNvCxnSpPr>
            <a:stCxn id="12" idx="3"/>
            <a:endCxn id="46" idx="1"/>
          </p:cNvCxnSpPr>
          <p:nvPr/>
        </p:nvCxnSpPr>
        <p:spPr>
          <a:xfrm>
            <a:off x="7178432" y="1127322"/>
            <a:ext cx="428435" cy="3936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8" name="连接符: 肘形 47">
            <a:extLst>
              <a:ext uri="{FF2B5EF4-FFF2-40B4-BE49-F238E27FC236}">
                <a16:creationId xmlns:a16="http://schemas.microsoft.com/office/drawing/2014/main" id="{69246067-6ADD-D1DC-A5F8-EB53AFDC3A58}"/>
              </a:ext>
            </a:extLst>
          </p:cNvPr>
          <p:cNvCxnSpPr>
            <a:stCxn id="14" idx="3"/>
            <a:endCxn id="46" idx="1"/>
          </p:cNvCxnSpPr>
          <p:nvPr/>
        </p:nvCxnSpPr>
        <p:spPr>
          <a:xfrm flipV="1">
            <a:off x="7178432" y="1520952"/>
            <a:ext cx="428435" cy="30520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49" name="文本框 48">
            <a:extLst>
              <a:ext uri="{FF2B5EF4-FFF2-40B4-BE49-F238E27FC236}">
                <a16:creationId xmlns:a16="http://schemas.microsoft.com/office/drawing/2014/main" id="{FAD7CD91-A77B-742E-DBBF-AA9AC0B59995}"/>
              </a:ext>
            </a:extLst>
          </p:cNvPr>
          <p:cNvSpPr txBox="1"/>
          <p:nvPr/>
        </p:nvSpPr>
        <p:spPr>
          <a:xfrm>
            <a:off x="7802218" y="1863387"/>
            <a:ext cx="388310" cy="307777"/>
          </a:xfrm>
          <a:prstGeom prst="rect">
            <a:avLst/>
          </a:prstGeom>
          <a:noFill/>
        </p:spPr>
        <p:txBody>
          <a:bodyPr wrap="square">
            <a:spAutoFit/>
          </a:bodyPr>
          <a:lstStyle/>
          <a:p>
            <a:r>
              <a:rPr lang="en-US" altLang="zh-CN" sz="1400" dirty="0">
                <a:solidFill>
                  <a:srgbClr val="FF0000"/>
                </a:solidFill>
                <a:latin typeface="仿宋" panose="02010609060101010101" pitchFamily="49" charset="-122"/>
                <a:ea typeface="仿宋" panose="02010609060101010101" pitchFamily="49" charset="-122"/>
              </a:rPr>
              <a:t>L3</a:t>
            </a:r>
            <a:endParaRPr lang="zh-CN" altLang="en-US" dirty="0">
              <a:solidFill>
                <a:srgbClr val="FF0000"/>
              </a:solidFill>
            </a:endParaRPr>
          </a:p>
        </p:txBody>
      </p:sp>
      <p:cxnSp>
        <p:nvCxnSpPr>
          <p:cNvPr id="50" name="直接箭头连接符 49">
            <a:extLst>
              <a:ext uri="{FF2B5EF4-FFF2-40B4-BE49-F238E27FC236}">
                <a16:creationId xmlns:a16="http://schemas.microsoft.com/office/drawing/2014/main" id="{01F23BE9-22DE-5A85-67C7-538F21197D5A}"/>
              </a:ext>
            </a:extLst>
          </p:cNvPr>
          <p:cNvCxnSpPr>
            <a:stCxn id="46" idx="2"/>
            <a:endCxn id="49" idx="0"/>
          </p:cNvCxnSpPr>
          <p:nvPr/>
        </p:nvCxnSpPr>
        <p:spPr>
          <a:xfrm>
            <a:off x="7992601" y="1721007"/>
            <a:ext cx="3772" cy="14238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直接箭头连接符 52">
            <a:extLst>
              <a:ext uri="{FF2B5EF4-FFF2-40B4-BE49-F238E27FC236}">
                <a16:creationId xmlns:a16="http://schemas.microsoft.com/office/drawing/2014/main" id="{A1221927-3549-E438-FCFA-A83895889530}"/>
              </a:ext>
            </a:extLst>
          </p:cNvPr>
          <p:cNvCxnSpPr>
            <a:stCxn id="25" idx="0"/>
            <a:endCxn id="33" idx="2"/>
          </p:cNvCxnSpPr>
          <p:nvPr/>
        </p:nvCxnSpPr>
        <p:spPr>
          <a:xfrm flipH="1" flipV="1">
            <a:off x="491982" y="3078957"/>
            <a:ext cx="2568" cy="1894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54" name="图片 53">
            <a:extLst>
              <a:ext uri="{FF2B5EF4-FFF2-40B4-BE49-F238E27FC236}">
                <a16:creationId xmlns:a16="http://schemas.microsoft.com/office/drawing/2014/main" id="{AE3FA654-1983-7AEE-EF07-62E10AADAA04}"/>
              </a:ext>
            </a:extLst>
          </p:cNvPr>
          <p:cNvPicPr>
            <a:picLocks noChangeAspect="1"/>
          </p:cNvPicPr>
          <p:nvPr/>
        </p:nvPicPr>
        <p:blipFill>
          <a:blip r:embed="rId14">
            <a:duotone>
              <a:schemeClr val="accent5">
                <a:shade val="45000"/>
                <a:satMod val="135000"/>
              </a:schemeClr>
              <a:prstClr val="white"/>
            </a:duotone>
          </a:blip>
          <a:stretch>
            <a:fillRect/>
          </a:stretch>
        </p:blipFill>
        <p:spPr>
          <a:xfrm>
            <a:off x="1306852" y="2772425"/>
            <a:ext cx="581025" cy="590550"/>
          </a:xfrm>
          <a:prstGeom prst="rect">
            <a:avLst/>
          </a:prstGeom>
        </p:spPr>
      </p:pic>
      <p:pic>
        <p:nvPicPr>
          <p:cNvPr id="55" name="图片 54">
            <a:extLst>
              <a:ext uri="{FF2B5EF4-FFF2-40B4-BE49-F238E27FC236}">
                <a16:creationId xmlns:a16="http://schemas.microsoft.com/office/drawing/2014/main" id="{3EED512E-9D93-475F-8B8A-7CDDE62F6F77}"/>
              </a:ext>
            </a:extLst>
          </p:cNvPr>
          <p:cNvPicPr>
            <a:picLocks noChangeAspect="1"/>
          </p:cNvPicPr>
          <p:nvPr/>
        </p:nvPicPr>
        <p:blipFill>
          <a:blip r:embed="rId14">
            <a:duotone>
              <a:schemeClr val="accent4">
                <a:shade val="45000"/>
                <a:satMod val="135000"/>
              </a:schemeClr>
              <a:prstClr val="white"/>
            </a:duotone>
          </a:blip>
          <a:stretch>
            <a:fillRect/>
          </a:stretch>
        </p:blipFill>
        <p:spPr>
          <a:xfrm>
            <a:off x="1306853" y="3400659"/>
            <a:ext cx="581025" cy="590550"/>
          </a:xfrm>
          <a:prstGeom prst="rect">
            <a:avLst/>
          </a:prstGeom>
        </p:spPr>
      </p:pic>
      <p:cxnSp>
        <p:nvCxnSpPr>
          <p:cNvPr id="59" name="连接符: 肘形 58">
            <a:extLst>
              <a:ext uri="{FF2B5EF4-FFF2-40B4-BE49-F238E27FC236}">
                <a16:creationId xmlns:a16="http://schemas.microsoft.com/office/drawing/2014/main" id="{294A3C8B-3ABB-C873-F071-3F56CADA3159}"/>
              </a:ext>
            </a:extLst>
          </p:cNvPr>
          <p:cNvCxnSpPr/>
          <p:nvPr/>
        </p:nvCxnSpPr>
        <p:spPr>
          <a:xfrm rot="10800000">
            <a:off x="1887877" y="3668550"/>
            <a:ext cx="737162" cy="1270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1" name="连接符: 肘形 60">
            <a:extLst>
              <a:ext uri="{FF2B5EF4-FFF2-40B4-BE49-F238E27FC236}">
                <a16:creationId xmlns:a16="http://schemas.microsoft.com/office/drawing/2014/main" id="{023288A0-A934-D6BB-979D-9A9EC5377ECA}"/>
              </a:ext>
            </a:extLst>
          </p:cNvPr>
          <p:cNvCxnSpPr>
            <a:endCxn id="54" idx="3"/>
          </p:cNvCxnSpPr>
          <p:nvPr/>
        </p:nvCxnSpPr>
        <p:spPr>
          <a:xfrm rot="10800000">
            <a:off x="1887877" y="3067701"/>
            <a:ext cx="713100" cy="55981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连接符: 肘形 62">
            <a:extLst>
              <a:ext uri="{FF2B5EF4-FFF2-40B4-BE49-F238E27FC236}">
                <a16:creationId xmlns:a16="http://schemas.microsoft.com/office/drawing/2014/main" id="{8467BCE9-77D6-B8CC-AB8A-8098F788B528}"/>
              </a:ext>
            </a:extLst>
          </p:cNvPr>
          <p:cNvCxnSpPr>
            <a:stCxn id="54" idx="1"/>
            <a:endCxn id="25" idx="3"/>
          </p:cNvCxnSpPr>
          <p:nvPr/>
        </p:nvCxnSpPr>
        <p:spPr>
          <a:xfrm rot="10800000" flipV="1">
            <a:off x="880284" y="3067699"/>
            <a:ext cx="426568" cy="400795"/>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连接符: 肘形 64">
            <a:extLst>
              <a:ext uri="{FF2B5EF4-FFF2-40B4-BE49-F238E27FC236}">
                <a16:creationId xmlns:a16="http://schemas.microsoft.com/office/drawing/2014/main" id="{979F2909-0016-17CF-A85B-3C3D6135857A}"/>
              </a:ext>
            </a:extLst>
          </p:cNvPr>
          <p:cNvCxnSpPr>
            <a:stCxn id="55" idx="1"/>
            <a:endCxn id="25" idx="3"/>
          </p:cNvCxnSpPr>
          <p:nvPr/>
        </p:nvCxnSpPr>
        <p:spPr>
          <a:xfrm rot="10800000">
            <a:off x="880285" y="3468496"/>
            <a:ext cx="426569" cy="227439"/>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240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FE602E7-72D1-41F8-408D-4B20E1BD874B}"/>
              </a:ext>
            </a:extLst>
          </p:cNvPr>
          <p:cNvPicPr>
            <a:picLocks noChangeAspect="1"/>
          </p:cNvPicPr>
          <p:nvPr/>
        </p:nvPicPr>
        <p:blipFill>
          <a:blip r:embed="rId2"/>
          <a:stretch>
            <a:fillRect/>
          </a:stretch>
        </p:blipFill>
        <p:spPr>
          <a:xfrm>
            <a:off x="1006475" y="430212"/>
            <a:ext cx="8782050" cy="5438775"/>
          </a:xfrm>
          <a:prstGeom prst="rect">
            <a:avLst/>
          </a:prstGeom>
        </p:spPr>
      </p:pic>
    </p:spTree>
    <p:extLst>
      <p:ext uri="{BB962C8B-B14F-4D97-AF65-F5344CB8AC3E}">
        <p14:creationId xmlns:p14="http://schemas.microsoft.com/office/powerpoint/2010/main" val="3311509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1183338"/>
            <a:ext cx="3932237" cy="463378"/>
          </a:xfrm>
        </p:spPr>
        <p:txBody>
          <a:bodyPr>
            <a:normAutofit fontScale="90000"/>
          </a:bodyPr>
          <a:lstStyle/>
          <a:p>
            <a:r>
              <a:rPr lang="zh-CN" altLang="en-US" dirty="0"/>
              <a:t>具体设计内容</a:t>
            </a:r>
            <a:r>
              <a:rPr lang="en-US" altLang="zh-CN" dirty="0"/>
              <a:t>(2/3)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199081" y="2211789"/>
            <a:ext cx="4409989" cy="2978050"/>
          </a:xfrm>
        </p:spPr>
        <p:txBody>
          <a:bodyPr>
            <a:normAutofit fontScale="62500" lnSpcReduction="20000"/>
          </a:bodyPr>
          <a:lstStyle/>
          <a:p>
            <a:pPr>
              <a:lnSpc>
                <a:spcPct val="120000"/>
              </a:lnSpc>
            </a:pPr>
            <a:r>
              <a:rPr lang="en-US" altLang="zh-CN" sz="4000" dirty="0">
                <a:latin typeface="仿宋" panose="02010609060101010101" pitchFamily="49" charset="-122"/>
                <a:ea typeface="仿宋" panose="02010609060101010101" pitchFamily="49" charset="-122"/>
              </a:rPr>
              <a:t>MGLV</a:t>
            </a:r>
            <a:r>
              <a:rPr lang="zh-CN" altLang="en-US" sz="4000" dirty="0">
                <a:latin typeface="仿宋" panose="02010609060101010101" pitchFamily="49" charset="-122"/>
                <a:ea typeface="仿宋" panose="02010609060101010101" pitchFamily="49" charset="-122"/>
              </a:rPr>
              <a:t>（</a:t>
            </a:r>
            <a:r>
              <a:rPr lang="en-US" altLang="zh-CN" sz="4000" dirty="0">
                <a:latin typeface="仿宋" panose="02010609060101010101" pitchFamily="49" charset="-122"/>
                <a:ea typeface="仿宋" panose="02010609060101010101" pitchFamily="49" charset="-122"/>
              </a:rPr>
              <a:t>Multi-grained language-visual embedding interaction module</a:t>
            </a:r>
            <a:r>
              <a:rPr lang="zh-CN" altLang="en-US" sz="4000" dirty="0">
                <a:latin typeface="仿宋" panose="02010609060101010101" pitchFamily="49" charset="-122"/>
                <a:ea typeface="仿宋" panose="02010609060101010101" pitchFamily="49" charset="-122"/>
              </a:rPr>
              <a:t>）：</a:t>
            </a:r>
            <a:endParaRPr lang="en-US" altLang="zh-CN" sz="4000" dirty="0">
              <a:latin typeface="仿宋" panose="02010609060101010101" pitchFamily="49" charset="-122"/>
              <a:ea typeface="仿宋" panose="02010609060101010101" pitchFamily="49" charset="-122"/>
            </a:endParaRPr>
          </a:p>
          <a:p>
            <a:pPr>
              <a:lnSpc>
                <a:spcPct val="120000"/>
              </a:lnSpc>
            </a:pPr>
            <a:r>
              <a:rPr lang="zh-CN" altLang="en-US" sz="3600" dirty="0">
                <a:latin typeface="仿宋" panose="02010609060101010101" pitchFamily="49" charset="-122"/>
                <a:ea typeface="仿宋" panose="02010609060101010101" pitchFamily="49" charset="-122"/>
              </a:rPr>
              <a:t>在中间层的视觉特征应用不同尺度的</a:t>
            </a:r>
            <a:r>
              <a:rPr lang="zh-CN" altLang="en-US" sz="3600" dirty="0">
                <a:highlight>
                  <a:srgbClr val="ED721F"/>
                </a:highlight>
                <a:latin typeface="仿宋" panose="02010609060101010101" pitchFamily="49" charset="-122"/>
                <a:ea typeface="仿宋" panose="02010609060101010101" pitchFamily="49" charset="-122"/>
              </a:rPr>
              <a:t>卷积</a:t>
            </a:r>
            <a:r>
              <a:rPr lang="zh-CN" altLang="en-US" sz="3600" dirty="0">
                <a:latin typeface="仿宋" panose="02010609060101010101" pitchFamily="49" charset="-122"/>
                <a:ea typeface="仿宋" panose="02010609060101010101" pitchFamily="49" charset="-122"/>
              </a:rPr>
              <a:t>核来提取全局和局部异常特征。对视觉嵌入和文本嵌入应用</a:t>
            </a:r>
            <a:r>
              <a:rPr lang="zh-CN" altLang="en-US" sz="3600" dirty="0">
                <a:highlight>
                  <a:srgbClr val="ED721F"/>
                </a:highlight>
                <a:latin typeface="仿宋" panose="02010609060101010101" pitchFamily="49" charset="-122"/>
                <a:ea typeface="仿宋" panose="02010609060101010101" pitchFamily="49" charset="-122"/>
              </a:rPr>
              <a:t>多头交叉注意力</a:t>
            </a:r>
            <a:r>
              <a:rPr lang="zh-CN" altLang="en-US" sz="3600" dirty="0">
                <a:latin typeface="仿宋" panose="02010609060101010101" pitchFamily="49" charset="-122"/>
                <a:ea typeface="仿宋" panose="02010609060101010101" pitchFamily="49" charset="-122"/>
              </a:rPr>
              <a:t>机制。</a:t>
            </a:r>
            <a:endParaRPr lang="en-US" altLang="zh-CN" sz="3600" dirty="0">
              <a:latin typeface="仿宋" panose="02010609060101010101" pitchFamily="49" charset="-122"/>
              <a:ea typeface="仿宋" panose="02010609060101010101" pitchFamily="49" charset="-122"/>
            </a:endParaRPr>
          </a:p>
        </p:txBody>
      </p:sp>
      <p:pic>
        <p:nvPicPr>
          <p:cNvPr id="142" name="图片 141">
            <a:extLst>
              <a:ext uri="{FF2B5EF4-FFF2-40B4-BE49-F238E27FC236}">
                <a16:creationId xmlns:a16="http://schemas.microsoft.com/office/drawing/2014/main" id="{ED890985-039B-7F51-4A96-21065ECD6AAA}"/>
              </a:ext>
            </a:extLst>
          </p:cNvPr>
          <p:cNvPicPr>
            <a:picLocks noChangeAspect="1"/>
          </p:cNvPicPr>
          <p:nvPr/>
        </p:nvPicPr>
        <p:blipFill>
          <a:blip r:embed="rId2"/>
          <a:stretch>
            <a:fillRect/>
          </a:stretch>
        </p:blipFill>
        <p:spPr>
          <a:xfrm>
            <a:off x="4881046" y="600848"/>
            <a:ext cx="6877241" cy="5478676"/>
          </a:xfrm>
          <a:prstGeom prst="rect">
            <a:avLst/>
          </a:prstGeom>
        </p:spPr>
      </p:pic>
    </p:spTree>
    <p:extLst>
      <p:ext uri="{BB962C8B-B14F-4D97-AF65-F5344CB8AC3E}">
        <p14:creationId xmlns:p14="http://schemas.microsoft.com/office/powerpoint/2010/main" val="3996753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D6C6DB-576B-5091-8F6B-B27BA9293636}"/>
              </a:ext>
            </a:extLst>
          </p:cNvPr>
          <p:cNvSpPr>
            <a:spLocks noGrp="1"/>
          </p:cNvSpPr>
          <p:nvPr>
            <p:ph type="title"/>
          </p:nvPr>
        </p:nvSpPr>
        <p:spPr>
          <a:xfrm>
            <a:off x="98854" y="600848"/>
            <a:ext cx="3932237" cy="463378"/>
          </a:xfrm>
        </p:spPr>
        <p:txBody>
          <a:bodyPr>
            <a:normAutofit fontScale="90000"/>
          </a:bodyPr>
          <a:lstStyle/>
          <a:p>
            <a:r>
              <a:rPr lang="zh-CN" altLang="en-US" dirty="0"/>
              <a:t>具体设计内容</a:t>
            </a:r>
            <a:r>
              <a:rPr lang="en-US" altLang="zh-CN" dirty="0"/>
              <a:t>(3/3)</a:t>
            </a:r>
            <a:endParaRPr lang="zh-CN" altLang="en-US" dirty="0"/>
          </a:p>
        </p:txBody>
      </p:sp>
      <p:sp>
        <p:nvSpPr>
          <p:cNvPr id="4" name="文本占位符 3">
            <a:extLst>
              <a:ext uri="{FF2B5EF4-FFF2-40B4-BE49-F238E27FC236}">
                <a16:creationId xmlns:a16="http://schemas.microsoft.com/office/drawing/2014/main" id="{4DB01706-1348-26AF-431D-3101AB0310D6}"/>
              </a:ext>
            </a:extLst>
          </p:cNvPr>
          <p:cNvSpPr>
            <a:spLocks noGrp="1"/>
          </p:cNvSpPr>
          <p:nvPr>
            <p:ph type="body" sz="half" idx="2"/>
          </p:nvPr>
        </p:nvSpPr>
        <p:spPr>
          <a:xfrm>
            <a:off x="98854" y="1261935"/>
            <a:ext cx="4534929" cy="5398358"/>
          </a:xfrm>
        </p:spPr>
        <p:txBody>
          <a:bodyPr>
            <a:normAutofit/>
          </a:bodyPr>
          <a:lstStyle/>
          <a:p>
            <a:pPr>
              <a:lnSpc>
                <a:spcPct val="120000"/>
              </a:lnSpc>
            </a:pPr>
            <a:r>
              <a:rPr lang="en-US" altLang="zh-CN" sz="1800" dirty="0">
                <a:latin typeface="仿宋" panose="02010609060101010101" pitchFamily="49" charset="-122"/>
                <a:ea typeface="仿宋" panose="02010609060101010101" pitchFamily="49" charset="-122"/>
              </a:rPr>
              <a:t>MGLF</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Multi-Grained Loss Function Framework</a:t>
            </a:r>
            <a:r>
              <a:rPr lang="zh-CN" altLang="en-US" sz="1800" dirty="0">
                <a:latin typeface="仿宋" panose="02010609060101010101" pitchFamily="49" charset="-122"/>
                <a:ea typeface="仿宋" panose="02010609060101010101" pitchFamily="49" charset="-122"/>
              </a:rPr>
              <a:t>）：</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像素级的损失函数，图像级别</a:t>
            </a:r>
            <a:r>
              <a:rPr lang="en-US" altLang="zh-CN" sz="1800" dirty="0">
                <a:latin typeface="仿宋" panose="02010609060101010101" pitchFamily="49" charset="-122"/>
                <a:ea typeface="仿宋" panose="02010609060101010101" pitchFamily="49" charset="-122"/>
              </a:rPr>
              <a:t>-</a:t>
            </a:r>
            <a:r>
              <a:rPr lang="zh-CN" altLang="en-US" sz="1800" dirty="0">
                <a:latin typeface="仿宋" panose="02010609060101010101" pitchFamily="49" charset="-122"/>
                <a:ea typeface="仿宋" panose="02010609060101010101" pitchFamily="49" charset="-122"/>
              </a:rPr>
              <a:t>全局的损失函数，</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级别和图像级别文本提示对齐损失函数。</a:t>
            </a:r>
          </a:p>
          <a:p>
            <a:pPr>
              <a:lnSpc>
                <a:spcPct val="120000"/>
              </a:lnSpc>
            </a:pPr>
            <a:r>
              <a:rPr lang="en-US" altLang="zh-CN" sz="1800" dirty="0">
                <a:latin typeface="仿宋" panose="02010609060101010101" pitchFamily="49" charset="-122"/>
                <a:ea typeface="仿宋" panose="02010609060101010101" pitchFamily="49" charset="-122"/>
              </a:rPr>
              <a:t>1.</a:t>
            </a:r>
            <a:r>
              <a:rPr lang="zh-CN" altLang="en-US" sz="1800" dirty="0">
                <a:latin typeface="仿宋" panose="02010609060101010101" pitchFamily="49" charset="-122"/>
                <a:ea typeface="仿宋" panose="02010609060101010101" pitchFamily="49" charset="-122"/>
              </a:rPr>
              <a:t>融合后的</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级别文本嵌入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不同中间层图像嵌入 </a:t>
            </a:r>
            <a:r>
              <a:rPr lang="en-US" altLang="zh-CN" sz="1800" dirty="0">
                <a:latin typeface="仿宋" panose="02010609060101010101" pitchFamily="49" charset="-122"/>
                <a:ea typeface="仿宋" panose="02010609060101010101" pitchFamily="49" charset="-122"/>
              </a:rPr>
              <a:t>-&gt; </a:t>
            </a:r>
            <a:r>
              <a:rPr lang="zh-CN" altLang="en-US" sz="1800" dirty="0">
                <a:latin typeface="仿宋" panose="02010609060101010101" pitchFamily="49" charset="-122"/>
                <a:ea typeface="仿宋" panose="02010609060101010101" pitchFamily="49" charset="-122"/>
              </a:rPr>
              <a:t>异常检测图，异常检测图 </a:t>
            </a:r>
            <a:r>
              <a:rPr lang="en-US" altLang="zh-CN" sz="1800" dirty="0">
                <a:latin typeface="仿宋" panose="02010609060101010101" pitchFamily="49" charset="-122"/>
                <a:ea typeface="仿宋" panose="02010609060101010101" pitchFamily="49" charset="-122"/>
              </a:rPr>
              <a:t>+ ground-truth </a:t>
            </a:r>
            <a:r>
              <a:rPr lang="zh-CN" altLang="en-US" sz="1800" dirty="0">
                <a:latin typeface="仿宋" panose="02010609060101010101" pitchFamily="49" charset="-122"/>
                <a:ea typeface="仿宋" panose="02010609060101010101" pitchFamily="49" charset="-122"/>
              </a:rPr>
              <a:t>计算损失。</a:t>
            </a:r>
          </a:p>
          <a:p>
            <a:pPr>
              <a:lnSpc>
                <a:spcPct val="120000"/>
              </a:lnSpc>
            </a:pPr>
            <a:r>
              <a:rPr lang="en-US" altLang="zh-CN" sz="1800" dirty="0">
                <a:latin typeface="仿宋" panose="02010609060101010101" pitchFamily="49" charset="-122"/>
                <a:ea typeface="仿宋" panose="02010609060101010101" pitchFamily="49" charset="-122"/>
              </a:rPr>
              <a:t>2.</a:t>
            </a:r>
            <a:r>
              <a:rPr lang="zh-CN" altLang="en-US" sz="1800" dirty="0">
                <a:latin typeface="仿宋" panose="02010609060101010101" pitchFamily="49" charset="-122"/>
                <a:ea typeface="仿宋" panose="02010609060101010101" pitchFamily="49" charset="-122"/>
              </a:rPr>
              <a:t>图像级别的文本提示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图像嵌入 </a:t>
            </a:r>
            <a:r>
              <a:rPr lang="en-US" altLang="zh-CN" sz="1800" dirty="0">
                <a:latin typeface="仿宋" panose="02010609060101010101" pitchFamily="49" charset="-122"/>
                <a:ea typeface="仿宋" panose="02010609060101010101" pitchFamily="49" charset="-122"/>
              </a:rPr>
              <a:t>-&gt; </a:t>
            </a:r>
            <a:r>
              <a:rPr lang="zh-CN" altLang="en-US" sz="1800" dirty="0">
                <a:latin typeface="仿宋" panose="02010609060101010101" pitchFamily="49" charset="-122"/>
                <a:ea typeface="仿宋" panose="02010609060101010101" pitchFamily="49" charset="-122"/>
              </a:rPr>
              <a:t>计算相似度，相似度 </a:t>
            </a:r>
            <a:r>
              <a:rPr lang="en-US" altLang="zh-CN" sz="1800" dirty="0">
                <a:latin typeface="仿宋" panose="02010609060101010101" pitchFamily="49" charset="-122"/>
                <a:ea typeface="仿宋" panose="02010609060101010101" pitchFamily="49" charset="-122"/>
              </a:rPr>
              <a:t>+ ground-truth </a:t>
            </a:r>
            <a:r>
              <a:rPr lang="zh-CN" altLang="en-US" sz="1800" dirty="0">
                <a:latin typeface="仿宋" panose="02010609060101010101" pitchFamily="49" charset="-122"/>
                <a:ea typeface="仿宋" panose="02010609060101010101" pitchFamily="49" charset="-122"/>
              </a:rPr>
              <a:t>计算损失。</a:t>
            </a:r>
          </a:p>
          <a:p>
            <a:pPr>
              <a:lnSpc>
                <a:spcPct val="120000"/>
              </a:lnSpc>
            </a:pPr>
            <a:r>
              <a:rPr lang="en-US" altLang="zh-CN" sz="1800" dirty="0">
                <a:latin typeface="仿宋" panose="02010609060101010101" pitchFamily="49" charset="-122"/>
                <a:ea typeface="仿宋" panose="02010609060101010101" pitchFamily="49" charset="-122"/>
              </a:rPr>
              <a:t>3.</a:t>
            </a:r>
            <a:r>
              <a:rPr lang="zh-CN" altLang="en-US" sz="1800" dirty="0">
                <a:latin typeface="仿宋" panose="02010609060101010101" pitchFamily="49" charset="-122"/>
                <a:ea typeface="仿宋" panose="02010609060101010101" pitchFamily="49" charset="-122"/>
              </a:rPr>
              <a:t>因为是：</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损失 </a:t>
            </a:r>
            <a:r>
              <a:rPr lang="en-US" altLang="zh-CN" sz="1800" dirty="0">
                <a:latin typeface="仿宋" panose="02010609060101010101" pitchFamily="49" charset="-122"/>
                <a:ea typeface="仿宋" panose="02010609060101010101" pitchFamily="49" charset="-122"/>
              </a:rPr>
              <a:t>+ </a:t>
            </a:r>
            <a:r>
              <a:rPr lang="zh-CN" altLang="en-US" sz="1800" dirty="0">
                <a:latin typeface="仿宋" panose="02010609060101010101" pitchFamily="49" charset="-122"/>
                <a:ea typeface="仿宋" panose="02010609060101010101" pitchFamily="49" charset="-122"/>
              </a:rPr>
              <a:t>全局损失 进行判断，要求两者结果一致（不能全局有异常，局部没有异常），因此需要计算 融合</a:t>
            </a:r>
            <a:r>
              <a:rPr lang="en-US" altLang="zh-CN" sz="1800" dirty="0">
                <a:latin typeface="仿宋" panose="02010609060101010101" pitchFamily="49" charset="-122"/>
                <a:ea typeface="仿宋" panose="02010609060101010101" pitchFamily="49" charset="-122"/>
              </a:rPr>
              <a:t>patch</a:t>
            </a:r>
            <a:r>
              <a:rPr lang="zh-CN" altLang="en-US" sz="1800" dirty="0">
                <a:latin typeface="仿宋" panose="02010609060101010101" pitchFamily="49" charset="-122"/>
                <a:ea typeface="仿宋" panose="02010609060101010101" pitchFamily="49" charset="-122"/>
              </a:rPr>
              <a:t>嵌入 与 全局嵌入 之间的损失。（实现嵌入对齐）。</a:t>
            </a:r>
          </a:p>
        </p:txBody>
      </p:sp>
      <p:pic>
        <p:nvPicPr>
          <p:cNvPr id="242" name="图片 241">
            <a:extLst>
              <a:ext uri="{FF2B5EF4-FFF2-40B4-BE49-F238E27FC236}">
                <a16:creationId xmlns:a16="http://schemas.microsoft.com/office/drawing/2014/main" id="{88079489-0B52-300D-58D7-551AEE31D3E7}"/>
              </a:ext>
            </a:extLst>
          </p:cNvPr>
          <p:cNvPicPr>
            <a:picLocks noChangeAspect="1"/>
          </p:cNvPicPr>
          <p:nvPr/>
        </p:nvPicPr>
        <p:blipFill>
          <a:blip r:embed="rId2"/>
          <a:stretch>
            <a:fillRect/>
          </a:stretch>
        </p:blipFill>
        <p:spPr>
          <a:xfrm>
            <a:off x="4730666" y="160641"/>
            <a:ext cx="7387192" cy="6524368"/>
          </a:xfrm>
          <a:prstGeom prst="rect">
            <a:avLst/>
          </a:prstGeom>
        </p:spPr>
      </p:pic>
    </p:spTree>
    <p:extLst>
      <p:ext uri="{BB962C8B-B14F-4D97-AF65-F5344CB8AC3E}">
        <p14:creationId xmlns:p14="http://schemas.microsoft.com/office/powerpoint/2010/main" val="40934812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前置</a:t>
            </a:r>
            <a:r>
              <a:rPr lang="zh-CN" altLang="en-US" dirty="0"/>
              <a:t>内容</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877985"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1.Clip</a:t>
            </a:r>
            <a:r>
              <a:rPr lang="zh-CN" altLang="en-US" dirty="0">
                <a:latin typeface="仿宋" panose="02010609060101010101" pitchFamily="49" charset="-122"/>
                <a:ea typeface="仿宋" panose="02010609060101010101" pitchFamily="49" charset="-122"/>
              </a:rPr>
              <a:t>图文对齐公式（</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2394123" y="2461120"/>
            <a:ext cx="8788742" cy="1440523"/>
            <a:chOff x="2322039" y="2127488"/>
            <a:chExt cx="8788742" cy="1440523"/>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918D714-3691-AD0B-0134-EFA940550774}"/>
                    </a:ext>
                  </a:extLst>
                </p:cNvPr>
                <p:cNvSpPr txBox="1"/>
                <p:nvPr/>
              </p:nvSpPr>
              <p:spPr>
                <a:xfrm>
                  <a:off x="2322039" y="2127488"/>
                  <a:ext cx="7376985" cy="1440523"/>
                </a:xfrm>
                <a:prstGeom prst="rect">
                  <a:avLst/>
                </a:prstGeom>
                <a:noFill/>
              </p:spPr>
              <p:txBody>
                <a:bodyPr wrap="square" rtlCol="0">
                  <a:spAutoFit/>
                </a:bodyPr>
                <a:lstStyle/>
                <a:p>
                  <a:r>
                    <a:rPr lang="en-US" altLang="zh-CN" sz="2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800" i="1" smtClean="0">
                              <a:latin typeface="Cambria Math" panose="02040503050406030204" pitchFamily="18" charset="0"/>
                              <a:ea typeface="仿宋" panose="02010609060101010101" pitchFamily="49" charset="-122"/>
                            </a:rPr>
                          </m:ctrlPr>
                        </m:sSubPr>
                        <m:e>
                          <m:r>
                            <a:rPr lang="en-US" altLang="zh-CN" sz="2800" b="0" i="1" smtClean="0">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𝑐</m:t>
                          </m:r>
                        </m:sub>
                      </m:sSub>
                      <m:r>
                        <a:rPr lang="en-US" altLang="zh-CN" sz="2800" b="0" i="1" smtClean="0">
                          <a:latin typeface="Cambria Math" panose="02040503050406030204" pitchFamily="18" charset="0"/>
                          <a:ea typeface="仿宋" panose="02010609060101010101" pitchFamily="49" charset="-122"/>
                        </a:rPr>
                        <m:t>, </m:t>
                      </m:r>
                      <m:r>
                        <a:rPr lang="en-US" altLang="zh-CN" sz="2800" b="0" i="1" smtClean="0">
                          <a:latin typeface="Cambria Math" panose="02040503050406030204" pitchFamily="18" charset="0"/>
                          <a:ea typeface="仿宋" panose="02010609060101010101" pitchFamily="49" charset="-122"/>
                        </a:rPr>
                        <m:t>𝑓</m:t>
                      </m:r>
                      <m:r>
                        <a:rPr lang="en-US" altLang="zh-CN" sz="2800" b="0" i="1" smtClean="0">
                          <a:latin typeface="Cambria Math" panose="02040503050406030204" pitchFamily="18" charset="0"/>
                          <a:ea typeface="仿宋" panose="02010609060101010101" pitchFamily="49" charset="-122"/>
                        </a:rPr>
                        <m:t>)= </m:t>
                      </m:r>
                      <m:f>
                        <m:fPr>
                          <m:ctrlPr>
                            <a:rPr lang="en-US" altLang="zh-CN" sz="2800" b="0" i="1" smtClean="0">
                              <a:latin typeface="Cambria Math" panose="02040503050406030204" pitchFamily="18" charset="0"/>
                              <a:ea typeface="仿宋" panose="02010609060101010101" pitchFamily="49" charset="-122"/>
                            </a:rPr>
                          </m:ctrlPr>
                        </m:fPr>
                        <m:num>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i="1">
                                          <a:latin typeface="Cambria Math" panose="02040503050406030204" pitchFamily="18" charset="0"/>
                                          <a:ea typeface="仿宋" panose="02010609060101010101" pitchFamily="49" charset="-122"/>
                                        </a:rPr>
                                        <m:t>𝑐</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800" b="0" i="1" smtClean="0">
                                  <a:latin typeface="Cambria Math" panose="02040503050406030204" pitchFamily="18" charset="0"/>
                                  <a:ea typeface="仿宋" panose="02010609060101010101" pitchFamily="49" charset="-122"/>
                                </a:rPr>
                              </m:ctrlPr>
                            </m:naryPr>
                            <m:sub>
                              <m:r>
                                <m:rPr>
                                  <m:brk m:alnAt="9"/>
                                </m:rPr>
                                <a:rPr lang="en-US" altLang="zh-CN" sz="2800" b="0" i="1" smtClean="0">
                                  <a:latin typeface="Cambria Math" panose="02040503050406030204" pitchFamily="18" charset="0"/>
                                  <a:ea typeface="仿宋" panose="02010609060101010101" pitchFamily="49" charset="-122"/>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ℂ</m:t>
                              </m:r>
                            </m:sub>
                            <m:sup/>
                            <m:e>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𝑖</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e>
                          </m:nary>
                        </m:den>
                      </m:f>
                      <m:r>
                        <a:rPr lang="en-US" altLang="zh-CN" sz="2800" i="1">
                          <a:latin typeface="Cambria Math" panose="02040503050406030204" pitchFamily="18" charset="0"/>
                          <a:ea typeface="仿宋" panose="02010609060101010101" pitchFamily="49" charset="-122"/>
                        </a:rPr>
                        <m:t>=</m:t>
                      </m:r>
                      <m:r>
                        <m:rPr>
                          <m:sty m:val="p"/>
                        </m:rPr>
                        <a:rPr lang="en-US" altLang="zh-CN" sz="2800" b="0" i="0" smtClean="0">
                          <a:latin typeface="Cambria Math" panose="02040503050406030204" pitchFamily="18" charset="0"/>
                          <a:ea typeface="仿宋" panose="02010609060101010101" pitchFamily="49" charset="-122"/>
                        </a:rPr>
                        <m:t>softmax</m:t>
                      </m:r>
                      <m:r>
                        <a:rPr lang="en-US" altLang="zh-CN" sz="2800" b="0" i="0" smtClean="0">
                          <a:latin typeface="Cambria Math" panose="02040503050406030204" pitchFamily="18" charset="0"/>
                          <a:ea typeface="仿宋" panose="02010609060101010101" pitchFamily="49" charset="-122"/>
                        </a:rPr>
                        <m:t>(&lt;</m:t>
                      </m:r>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i="1">
                                  <a:latin typeface="Cambria Math" panose="02040503050406030204" pitchFamily="18" charset="0"/>
                                  <a:ea typeface="仿宋" panose="02010609060101010101" pitchFamily="49" charset="-122"/>
                                </a:rPr>
                                <m:t>𝑐</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r>
                        <a:rPr lang="en-US" altLang="zh-CN" sz="28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2322039" y="2127488"/>
                  <a:ext cx="7376985" cy="1440523"/>
                </a:xfrm>
                <a:prstGeom prst="rect">
                  <a:avLst/>
                </a:prstGeom>
                <a:blipFill>
                  <a:blip r:embed="rId2"/>
                  <a:stretch>
                    <a:fillRect l="-1736"/>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10028433" y="2580226"/>
              <a:ext cx="1082348"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1)</a:t>
              </a:r>
              <a:endParaRPr lang="zh-CN" altLang="en-US" sz="2000" dirty="0">
                <a:latin typeface="仿宋" panose="02010609060101010101" pitchFamily="49" charset="-122"/>
                <a:ea typeface="仿宋" panose="02010609060101010101" pitchFamily="49" charset="-122"/>
              </a:endParaRPr>
            </a:p>
          </p:txBody>
        </p: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7D9A3E3-6D6E-E37B-385B-29CA0C828613}"/>
                  </a:ext>
                </a:extLst>
              </p:cNvPr>
              <p:cNvSpPr txBox="1"/>
              <p:nvPr/>
            </p:nvSpPr>
            <p:spPr>
              <a:xfrm>
                <a:off x="838200" y="4302743"/>
                <a:ext cx="7197098" cy="1200329"/>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endParaRPr lang="en-US" altLang="zh-CN" dirty="0">
                  <a:latin typeface="仿宋" panose="02010609060101010101" pitchFamily="49" charset="-122"/>
                  <a:ea typeface="仿宋" panose="02010609060101010101" pitchFamily="49" charset="-122"/>
                </a:endParaRPr>
              </a:p>
              <a:p>
                <a:r>
                  <a:rPr lang="en-US" altLang="zh-CN" sz="1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180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𝑐</m:t>
                        </m:r>
                      </m:sub>
                    </m:sSub>
                    <m:r>
                      <a:rPr lang="en-US" altLang="zh-CN" sz="1800" b="0" i="1" smtClean="0">
                        <a:latin typeface="Cambria Math" panose="02040503050406030204" pitchFamily="18" charset="0"/>
                        <a:ea typeface="仿宋" panose="02010609060101010101" pitchFamily="49" charset="-122"/>
                      </a:rPr>
                      <m:t>, </m:t>
                    </m:r>
                    <m:r>
                      <a:rPr lang="en-US" altLang="zh-CN" sz="1800" b="0" i="1" smtClean="0">
                        <a:latin typeface="Cambria Math" panose="02040503050406030204" pitchFamily="18" charset="0"/>
                        <a:ea typeface="仿宋" panose="02010609060101010101" pitchFamily="49" charset="-122"/>
                      </a:rPr>
                      <m:t>𝑓</m:t>
                    </m:r>
                    <m:r>
                      <a:rPr lang="en-US" altLang="zh-CN" sz="1800" b="0" i="1" smtClean="0">
                        <a:latin typeface="Cambria Math" panose="02040503050406030204" pitchFamily="18" charset="0"/>
                        <a:ea typeface="仿宋" panose="02010609060101010101" pitchFamily="49" charset="-122"/>
                      </a:rPr>
                      <m:t>)</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物品文本提示与图片的相似度（图片是物品</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的概率）</a:t>
                </a:r>
                <a:endParaRPr lang="en-US" altLang="zh-CN" dirty="0">
                  <a:latin typeface="仿宋" panose="02010609060101010101" pitchFamily="49" charset="-122"/>
                  <a:ea typeface="仿宋" panose="02010609060101010101" pitchFamily="49" charset="-122"/>
                </a:endParaRPr>
              </a:p>
              <a:p>
                <a14:m>
                  <m:oMath xmlns:m="http://schemas.openxmlformats.org/officeDocument/2006/math">
                    <m:r>
                      <a:rPr lang="en-US" altLang="zh-CN" sz="1800" i="1" smtClean="0">
                        <a:latin typeface="Cambria Math" panose="02040503050406030204" pitchFamily="18" charset="0"/>
                        <a:ea typeface="仿宋" panose="02010609060101010101" pitchFamily="49" charset="-122"/>
                      </a:rPr>
                      <m:t>&lt;</m:t>
                    </m:r>
                    <m:r>
                      <a:rPr lang="en-US" altLang="zh-CN" sz="1800" i="1" smtClean="0">
                        <a:latin typeface="Cambria Math" panose="02040503050406030204" pitchFamily="18" charset="0"/>
                        <a:ea typeface="仿宋" panose="02010609060101010101" pitchFamily="49" charset="-122"/>
                      </a:rPr>
                      <m:t>𝑓</m:t>
                    </m:r>
                    <m:r>
                      <a:rPr lang="en-US" altLang="zh-CN" sz="1800" i="1" smtClean="0">
                        <a:latin typeface="Cambria Math" panose="02040503050406030204" pitchFamily="18" charset="0"/>
                        <a:ea typeface="仿宋" panose="02010609060101010101" pitchFamily="49" charset="-122"/>
                      </a:rPr>
                      <m:t>,   </m:t>
                    </m:r>
                    <m:sSubSup>
                      <m:sSubSupPr>
                        <m:ctrlPr>
                          <a:rPr lang="en-US" altLang="zh-CN" sz="1800" i="1">
                            <a:latin typeface="Cambria Math" panose="02040503050406030204" pitchFamily="18" charset="0"/>
                            <a:ea typeface="仿宋" panose="02010609060101010101" pitchFamily="49" charset="-122"/>
                          </a:rPr>
                        </m:ctrlPr>
                      </m:sSubSupPr>
                      <m:e>
                        <m:r>
                          <a:rPr lang="en-US" altLang="zh-CN" sz="1800" i="1">
                            <a:latin typeface="Cambria Math" panose="02040503050406030204" pitchFamily="18" charset="0"/>
                            <a:ea typeface="仿宋" panose="02010609060101010101" pitchFamily="49" charset="-122"/>
                          </a:rPr>
                          <m:t>𝑔</m:t>
                        </m:r>
                      </m:e>
                      <m:sub>
                        <m:r>
                          <a:rPr lang="en-US" altLang="zh-CN" sz="1800" i="1">
                            <a:latin typeface="Cambria Math" panose="02040503050406030204" pitchFamily="18" charset="0"/>
                            <a:ea typeface="仿宋" panose="02010609060101010101" pitchFamily="49" charset="-122"/>
                          </a:rPr>
                          <m:t>𝑐</m:t>
                        </m:r>
                      </m:sub>
                      <m:sup>
                        <m:r>
                          <a:rPr lang="en-US" altLang="zh-CN" sz="1800" i="1">
                            <a:latin typeface="Cambria Math" panose="02040503050406030204" pitchFamily="18" charset="0"/>
                            <a:ea typeface="仿宋" panose="02010609060101010101" pitchFamily="49" charset="-122"/>
                          </a:rPr>
                          <m:t>𝑇</m:t>
                        </m:r>
                      </m:sup>
                    </m:sSubSup>
                    <m:r>
                      <a:rPr lang="en-US" altLang="zh-CN" sz="1800" i="1">
                        <a:latin typeface="Cambria Math" panose="02040503050406030204" pitchFamily="18" charset="0"/>
                        <a:ea typeface="仿宋" panose="02010609060101010101" pitchFamily="49" charset="-122"/>
                      </a:rPr>
                      <m:t>&gt; </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表示图片特征</a:t>
                </a:r>
                <a:r>
                  <a:rPr lang="en-US" altLang="zh-CN" dirty="0">
                    <a:latin typeface="仿宋" panose="02010609060101010101" pitchFamily="49" charset="-122"/>
                    <a:ea typeface="仿宋" panose="02010609060101010101" pitchFamily="49" charset="-122"/>
                  </a:rPr>
                  <a:t>f</a:t>
                </a:r>
                <a:r>
                  <a:rPr lang="zh-CN" altLang="en-US" dirty="0">
                    <a:latin typeface="仿宋" panose="02010609060101010101" pitchFamily="49" charset="-122"/>
                    <a:ea typeface="仿宋" panose="02010609060101010101" pitchFamily="49" charset="-122"/>
                  </a:rPr>
                  <a:t>和物品</a:t>
                </a:r>
                <a:r>
                  <a:rPr lang="en-US" altLang="zh-CN" dirty="0">
                    <a:latin typeface="仿宋" panose="02010609060101010101" pitchFamily="49" charset="-122"/>
                    <a:ea typeface="仿宋" panose="02010609060101010101" pitchFamily="49" charset="-122"/>
                  </a:rPr>
                  <a:t>c</a:t>
                </a:r>
                <a:r>
                  <a:rPr lang="zh-CN" altLang="en-US" dirty="0">
                    <a:latin typeface="仿宋" panose="02010609060101010101" pitchFamily="49" charset="-122"/>
                    <a:ea typeface="仿宋" panose="02010609060101010101" pitchFamily="49" charset="-122"/>
                  </a:rPr>
                  <a:t>文本提示特征</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𝑐</m:t>
                        </m:r>
                      </m:sub>
                    </m:sSub>
                  </m:oMath>
                </a14:m>
                <a:r>
                  <a:rPr lang="zh-CN" altLang="en-US" dirty="0">
                    <a:latin typeface="仿宋" panose="02010609060101010101" pitchFamily="49" charset="-122"/>
                    <a:ea typeface="仿宋" panose="02010609060101010101" pitchFamily="49" charset="-122"/>
                  </a:rPr>
                  <a:t>的</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a:p>
                <a14:m>
                  <m:oMath xmlns:m="http://schemas.openxmlformats.org/officeDocument/2006/math">
                    <m:r>
                      <a:rPr lang="zh-CN" altLang="en-US" sz="1800" i="1" smtClean="0">
                        <a:latin typeface="Cambria Math" panose="02040503050406030204" pitchFamily="18" charset="0"/>
                        <a:ea typeface="仿宋" panose="02010609060101010101" pitchFamily="49" charset="-122"/>
                      </a:rPr>
                      <m:t>𝜏</m:t>
                    </m:r>
                  </m:oMath>
                </a14:m>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温度超参数</a:t>
                </a:r>
                <a:endParaRPr lang="en-US" altLang="zh-CN" dirty="0">
                  <a:latin typeface="仿宋" panose="02010609060101010101" pitchFamily="49" charset="-122"/>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B7D9A3E3-6D6E-E37B-385B-29CA0C828613}"/>
                  </a:ext>
                </a:extLst>
              </p:cNvPr>
              <p:cNvSpPr txBox="1">
                <a:spLocks noRot="1" noChangeAspect="1" noMove="1" noResize="1" noEditPoints="1" noAdjustHandles="1" noChangeArrowheads="1" noChangeShapeType="1" noTextEdit="1"/>
              </p:cNvSpPr>
              <p:nvPr/>
            </p:nvSpPr>
            <p:spPr>
              <a:xfrm>
                <a:off x="838200" y="4302743"/>
                <a:ext cx="7197098" cy="1200329"/>
              </a:xfrm>
              <a:prstGeom prst="rect">
                <a:avLst/>
              </a:prstGeom>
              <a:blipFill>
                <a:blip r:embed="rId3"/>
                <a:stretch>
                  <a:fillRect l="-763" t="-3046" b="-609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2251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2/6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前置</a:t>
            </a:r>
            <a:r>
              <a:rPr lang="zh-CN" altLang="en-US" dirty="0"/>
              <a:t>内容</a:t>
            </a:r>
            <a:endParaRPr lang="zh-CN" altLang="en-US" dirty="0">
              <a:latin typeface="仿宋" panose="02010609060101010101" pitchFamily="49" charset="-122"/>
              <a:ea typeface="仿宋" panose="02010609060101010101" pitchFamily="49" charset="-122"/>
            </a:endParaRP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4570482"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2.AnomalyClip</a:t>
            </a:r>
            <a:r>
              <a:rPr lang="zh-CN" altLang="en-US" dirty="0">
                <a:latin typeface="仿宋" panose="02010609060101010101" pitchFamily="49" charset="-122"/>
                <a:ea typeface="仿宋" panose="02010609060101010101" pitchFamily="49" charset="-122"/>
              </a:rPr>
              <a:t>图文对齐公式（</a:t>
            </a:r>
            <a:r>
              <a:rPr lang="en-US" altLang="zh-CN" dirty="0">
                <a:latin typeface="仿宋" panose="02010609060101010101" pitchFamily="49" charset="-122"/>
                <a:ea typeface="仿宋" panose="02010609060101010101" pitchFamily="49" charset="-122"/>
              </a:rPr>
              <a:t>cos</a:t>
            </a:r>
            <a:r>
              <a:rPr lang="zh-CN" altLang="en-US" dirty="0">
                <a:latin typeface="仿宋" panose="02010609060101010101" pitchFamily="49" charset="-122"/>
                <a:ea typeface="仿宋" panose="02010609060101010101" pitchFamily="49" charset="-122"/>
              </a:rPr>
              <a:t>相似度）</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1294179" y="3103734"/>
            <a:ext cx="10058399" cy="1517275"/>
            <a:chOff x="2111994" y="2127488"/>
            <a:chExt cx="8998787" cy="1517275"/>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918D714-3691-AD0B-0134-EFA940550774}"/>
                    </a:ext>
                  </a:extLst>
                </p:cNvPr>
                <p:cNvSpPr txBox="1"/>
                <p:nvPr/>
              </p:nvSpPr>
              <p:spPr>
                <a:xfrm>
                  <a:off x="2111994" y="2127488"/>
                  <a:ext cx="7587031" cy="1517275"/>
                </a:xfrm>
                <a:prstGeom prst="rect">
                  <a:avLst/>
                </a:prstGeom>
                <a:noFill/>
              </p:spPr>
              <p:txBody>
                <a:bodyPr wrap="square" rtlCol="0">
                  <a:spAutoFit/>
                </a:bodyPr>
                <a:lstStyle/>
                <a:p>
                  <a:r>
                    <a:rPr lang="en-US" altLang="zh-CN" sz="28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800" i="1" smtClean="0">
                              <a:latin typeface="Cambria Math" panose="02040503050406030204" pitchFamily="18" charset="0"/>
                              <a:ea typeface="仿宋" panose="02010609060101010101" pitchFamily="49" charset="-122"/>
                            </a:rPr>
                          </m:ctrlPr>
                        </m:sSubPr>
                        <m:e>
                          <m:r>
                            <a:rPr lang="en-US" altLang="zh-CN" sz="2800" b="0" i="1" smtClean="0">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Sub>
                      <m:r>
                        <a:rPr lang="en-US" altLang="zh-CN" sz="2800" b="0" i="1" smtClean="0">
                          <a:latin typeface="Cambria Math" panose="02040503050406030204" pitchFamily="18" charset="0"/>
                          <a:ea typeface="仿宋" panose="02010609060101010101" pitchFamily="49" charset="-122"/>
                        </a:rPr>
                        <m:t>, </m:t>
                      </m:r>
                      <m:r>
                        <a:rPr lang="en-US" altLang="zh-CN" sz="2800" b="0" i="1" smtClean="0">
                          <a:latin typeface="Cambria Math" panose="02040503050406030204" pitchFamily="18" charset="0"/>
                          <a:ea typeface="仿宋" panose="02010609060101010101" pitchFamily="49" charset="-122"/>
                        </a:rPr>
                        <m:t>𝑓</m:t>
                      </m:r>
                      <m:r>
                        <a:rPr lang="en-US" altLang="zh-CN" sz="2800" b="0" i="1" smtClean="0">
                          <a:latin typeface="Cambria Math" panose="02040503050406030204" pitchFamily="18" charset="0"/>
                          <a:ea typeface="仿宋" panose="02010609060101010101" pitchFamily="49" charset="-122"/>
                        </a:rPr>
                        <m:t>)= </m:t>
                      </m:r>
                      <m:f>
                        <m:fPr>
                          <m:ctrlPr>
                            <a:rPr lang="en-US" altLang="zh-CN" sz="2800" b="0" i="1" smtClean="0">
                              <a:latin typeface="Cambria Math" panose="02040503050406030204" pitchFamily="18" charset="0"/>
                              <a:ea typeface="仿宋" panose="02010609060101010101" pitchFamily="49" charset="-122"/>
                            </a:rPr>
                          </m:ctrlPr>
                        </m:fPr>
                        <m:num>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800" b="0" i="1" smtClean="0">
                                  <a:latin typeface="Cambria Math" panose="02040503050406030204" pitchFamily="18" charset="0"/>
                                  <a:ea typeface="仿宋" panose="02010609060101010101" pitchFamily="49" charset="-122"/>
                                </a:rPr>
                              </m:ctrlPr>
                            </m:naryPr>
                            <m:sub>
                              <m:r>
                                <m:rPr>
                                  <m:brk m:alnAt="9"/>
                                </m:rPr>
                                <a:rPr lang="en-US" altLang="zh-CN" sz="2800" b="0" i="1" smtClean="0">
                                  <a:latin typeface="Cambria Math" panose="02040503050406030204" pitchFamily="18" charset="0"/>
                                  <a:ea typeface="仿宋" panose="02010609060101010101" pitchFamily="49" charset="-122"/>
                                </a:rPr>
                                <m:t>𝑖</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𝑁</m:t>
                              </m:r>
                              <m:r>
                                <a:rPr lang="en-US" altLang="zh-CN" sz="2800" b="0" i="1" smtClean="0">
                                  <a:latin typeface="Cambria Math" panose="02040503050406030204" pitchFamily="18" charset="0"/>
                                  <a:ea typeface="Cambria Math" panose="02040503050406030204" pitchFamily="18" charset="0"/>
                                </a:rPr>
                                <m:t>,</m:t>
                              </m:r>
                              <m:r>
                                <a:rPr lang="en-US" altLang="zh-CN" sz="2800" b="0" i="1" smtClean="0">
                                  <a:latin typeface="Cambria Math" panose="02040503050406030204" pitchFamily="18" charset="0"/>
                                  <a:ea typeface="Cambria Math" panose="02040503050406030204" pitchFamily="18" charset="0"/>
                                </a:rPr>
                                <m:t>𝐴</m:t>
                              </m:r>
                              <m:r>
                                <a:rPr lang="en-US" altLang="zh-CN" sz="2800" b="0" i="1" smtClean="0">
                                  <a:latin typeface="Cambria Math" panose="02040503050406030204" pitchFamily="18" charset="0"/>
                                  <a:ea typeface="Cambria Math" panose="02040503050406030204" pitchFamily="18" charset="0"/>
                                </a:rPr>
                                <m:t>}</m:t>
                              </m:r>
                            </m:sub>
                            <m:sup/>
                            <m:e>
                              <m:sSup>
                                <m:sSupPr>
                                  <m:ctrlPr>
                                    <a:rPr lang="en-US" altLang="zh-CN" sz="2800" b="0" i="1" smtClean="0">
                                      <a:latin typeface="Cambria Math" panose="02040503050406030204" pitchFamily="18" charset="0"/>
                                      <a:ea typeface="仿宋" panose="02010609060101010101" pitchFamily="49" charset="-122"/>
                                    </a:rPr>
                                  </m:ctrlPr>
                                </m:sSupPr>
                                <m:e>
                                  <m:r>
                                    <a:rPr lang="en-US" altLang="zh-CN" sz="2800" b="0" i="1" smtClean="0">
                                      <a:latin typeface="Cambria Math" panose="02040503050406030204" pitchFamily="18" charset="0"/>
                                      <a:ea typeface="仿宋" panose="02010609060101010101" pitchFamily="49" charset="-122"/>
                                    </a:rPr>
                                    <m:t>𝑒</m:t>
                                  </m:r>
                                </m:e>
                                <m:sup>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𝑖</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sup>
                              </m:sSup>
                            </m:e>
                          </m:nary>
                        </m:den>
                      </m:f>
                      <m:r>
                        <a:rPr lang="en-US" altLang="zh-CN" sz="2800" i="1">
                          <a:latin typeface="Cambria Math" panose="02040503050406030204" pitchFamily="18" charset="0"/>
                          <a:ea typeface="仿宋" panose="02010609060101010101" pitchFamily="49" charset="-122"/>
                        </a:rPr>
                        <m:t>=</m:t>
                      </m:r>
                      <m:r>
                        <m:rPr>
                          <m:sty m:val="p"/>
                        </m:rPr>
                        <a:rPr lang="en-US" altLang="zh-CN" sz="2800" b="0" i="0" smtClean="0">
                          <a:latin typeface="Cambria Math" panose="02040503050406030204" pitchFamily="18" charset="0"/>
                          <a:ea typeface="仿宋" panose="02010609060101010101" pitchFamily="49" charset="-122"/>
                        </a:rPr>
                        <m:t>softmax</m:t>
                      </m:r>
                      <m:r>
                        <a:rPr lang="en-US" altLang="zh-CN" sz="2800" b="0" i="0" smtClean="0">
                          <a:latin typeface="Cambria Math" panose="02040503050406030204" pitchFamily="18" charset="0"/>
                          <a:ea typeface="仿宋" panose="02010609060101010101" pitchFamily="49" charset="-122"/>
                        </a:rPr>
                        <m:t>(&lt;</m:t>
                      </m:r>
                      <m:f>
                        <m:fPr>
                          <m:ctrlPr>
                            <a:rPr lang="en-US" altLang="zh-CN" sz="2800" i="1">
                              <a:latin typeface="Cambria Math" panose="02040503050406030204" pitchFamily="18" charset="0"/>
                              <a:ea typeface="仿宋" panose="02010609060101010101" pitchFamily="49" charset="-122"/>
                            </a:rPr>
                          </m:ctrlPr>
                        </m:fPr>
                        <m:num>
                          <m:r>
                            <a:rPr lang="en-US" altLang="zh-CN" sz="2800" i="1">
                              <a:latin typeface="Cambria Math" panose="02040503050406030204" pitchFamily="18" charset="0"/>
                              <a:ea typeface="仿宋" panose="02010609060101010101" pitchFamily="49" charset="-122"/>
                            </a:rPr>
                            <m:t>&lt;</m:t>
                          </m:r>
                          <m:r>
                            <a:rPr lang="en-US" altLang="zh-CN" sz="2800" i="1">
                              <a:latin typeface="Cambria Math" panose="02040503050406030204" pitchFamily="18" charset="0"/>
                              <a:ea typeface="仿宋" panose="02010609060101010101" pitchFamily="49" charset="-122"/>
                            </a:rPr>
                            <m:t>𝑓</m:t>
                          </m:r>
                          <m:r>
                            <a:rPr lang="en-US" altLang="zh-CN" sz="2800" i="1">
                              <a:latin typeface="Cambria Math" panose="02040503050406030204" pitchFamily="18" charset="0"/>
                              <a:ea typeface="仿宋" panose="02010609060101010101" pitchFamily="49" charset="-122"/>
                            </a:rPr>
                            <m:t>,   </m:t>
                          </m:r>
                          <m:sSubSup>
                            <m:sSubSupPr>
                              <m:ctrlPr>
                                <a:rPr lang="en-US" altLang="zh-CN" sz="2800" i="1">
                                  <a:latin typeface="Cambria Math" panose="02040503050406030204" pitchFamily="18" charset="0"/>
                                  <a:ea typeface="仿宋" panose="02010609060101010101" pitchFamily="49" charset="-122"/>
                                </a:rPr>
                              </m:ctrlPr>
                            </m:sSubSupPr>
                            <m:e>
                              <m:r>
                                <a:rPr lang="en-US" altLang="zh-CN" sz="2800" i="1">
                                  <a:latin typeface="Cambria Math" panose="02040503050406030204" pitchFamily="18" charset="0"/>
                                  <a:ea typeface="仿宋" panose="02010609060101010101" pitchFamily="49" charset="-122"/>
                                </a:rPr>
                                <m:t>𝑔</m:t>
                              </m:r>
                            </m:e>
                            <m:sub>
                              <m:r>
                                <a:rPr lang="en-US" altLang="zh-CN" sz="2800" b="0" i="1" smtClean="0">
                                  <a:latin typeface="Cambria Math" panose="02040503050406030204" pitchFamily="18" charset="0"/>
                                  <a:ea typeface="仿宋" panose="02010609060101010101" pitchFamily="49" charset="-122"/>
                                </a:rPr>
                                <m:t>𝑁</m:t>
                              </m:r>
                            </m:sub>
                            <m:sup>
                              <m:r>
                                <a:rPr lang="en-US" altLang="zh-CN" sz="2800" i="1">
                                  <a:latin typeface="Cambria Math" panose="02040503050406030204" pitchFamily="18" charset="0"/>
                                  <a:ea typeface="仿宋" panose="02010609060101010101" pitchFamily="49" charset="-122"/>
                                </a:rPr>
                                <m:t>𝑇</m:t>
                              </m:r>
                            </m:sup>
                          </m:sSubSup>
                          <m:r>
                            <a:rPr lang="en-US" altLang="zh-CN" sz="2800" i="1">
                              <a:latin typeface="Cambria Math" panose="02040503050406030204" pitchFamily="18" charset="0"/>
                              <a:ea typeface="仿宋" panose="02010609060101010101" pitchFamily="49" charset="-122"/>
                            </a:rPr>
                            <m:t>&gt;</m:t>
                          </m:r>
                        </m:num>
                        <m:den>
                          <m:r>
                            <a:rPr lang="zh-CN" altLang="en-US" sz="2800" i="1">
                              <a:latin typeface="Cambria Math" panose="02040503050406030204" pitchFamily="18" charset="0"/>
                              <a:ea typeface="仿宋" panose="02010609060101010101" pitchFamily="49" charset="-122"/>
                            </a:rPr>
                            <m:t>𝜏</m:t>
                          </m:r>
                        </m:den>
                      </m:f>
                      <m:r>
                        <a:rPr lang="en-US" altLang="zh-CN" sz="28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2111994" y="2127488"/>
                  <a:ext cx="7587031" cy="1517275"/>
                </a:xfrm>
                <a:prstGeom prst="rect">
                  <a:avLst/>
                </a:prstGeom>
                <a:blipFill>
                  <a:blip r:embed="rId2"/>
                  <a:stretch>
                    <a:fillRect l="-1438"/>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10028433" y="2580226"/>
              <a:ext cx="1082348"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2)</a:t>
              </a:r>
              <a:endParaRPr lang="zh-CN" altLang="en-US" sz="2000" dirty="0">
                <a:latin typeface="仿宋" panose="02010609060101010101" pitchFamily="49" charset="-122"/>
                <a:ea typeface="仿宋" panose="02010609060101010101" pitchFamily="49" charset="-122"/>
              </a:endParaRPr>
            </a:p>
          </p:txBody>
        </p:sp>
      </p:grpSp>
      <p:sp>
        <p:nvSpPr>
          <p:cNvPr id="7" name="文本框 6">
            <a:extLst>
              <a:ext uri="{FF2B5EF4-FFF2-40B4-BE49-F238E27FC236}">
                <a16:creationId xmlns:a16="http://schemas.microsoft.com/office/drawing/2014/main" id="{B7D9A3E3-6D6E-E37B-385B-29CA0C828613}"/>
              </a:ext>
            </a:extLst>
          </p:cNvPr>
          <p:cNvSpPr txBox="1"/>
          <p:nvPr/>
        </p:nvSpPr>
        <p:spPr>
          <a:xfrm>
            <a:off x="838200" y="5366686"/>
            <a:ext cx="6417141"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参数的含义和之前的类似，异常图像的判别概率同理。</a:t>
            </a:r>
            <a:endParaRPr lang="en-US" altLang="zh-CN" dirty="0">
              <a:latin typeface="仿宋" panose="02010609060101010101" pitchFamily="49" charset="-122"/>
              <a:ea typeface="仿宋" panose="02010609060101010101" pitchFamily="49"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10644965" cy="369332"/>
              </a:xfrm>
              <a:prstGeom prst="rect">
                <a:avLst/>
              </a:prstGeom>
              <a:noFill/>
            </p:spPr>
            <p:txBody>
              <a:bodyPr wrap="none" rtlCol="0">
                <a:spAutoFit/>
              </a:bodyPr>
              <a:lstStyle/>
              <a:p>
                <a:pPr algn="l"/>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的文本提示模板只有两条，一条表示正常</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𝑁</m:t>
                        </m:r>
                      </m:sub>
                    </m:sSub>
                  </m:oMath>
                </a14:m>
                <a:r>
                  <a:rPr lang="zh-CN" altLang="en-US" dirty="0">
                    <a:latin typeface="仿宋" panose="02010609060101010101" pitchFamily="49" charset="-122"/>
                    <a:ea typeface="仿宋" panose="02010609060101010101" pitchFamily="49" charset="-122"/>
                  </a:rPr>
                  <a:t>，一条表示异常</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𝐴</m:t>
                        </m:r>
                      </m:sub>
                    </m:sSub>
                  </m:oMath>
                </a14:m>
                <a:r>
                  <a:rPr lang="zh-CN" altLang="en-US" dirty="0">
                    <a:latin typeface="仿宋" panose="02010609060101010101" pitchFamily="49" charset="-122"/>
                    <a:ea typeface="仿宋" panose="02010609060101010101" pitchFamily="49" charset="-122"/>
                  </a:rPr>
                  <a:t>，所以它的对齐公式如下：</a:t>
                </a:r>
              </a:p>
            </p:txBody>
          </p:sp>
        </mc:Choice>
        <mc:Fallback xmlns="">
          <p:sp>
            <p:nvSpPr>
              <p:cNvPr id="3" name="文本框 2">
                <a:extLst>
                  <a:ext uri="{FF2B5EF4-FFF2-40B4-BE49-F238E27FC236}">
                    <a16:creationId xmlns:a16="http://schemas.microsoft.com/office/drawing/2014/main" id="{83B5B0E5-F17A-0D56-3899-BE2E7E7377A9}"/>
                  </a:ext>
                </a:extLst>
              </p:cNvPr>
              <p:cNvSpPr txBox="1">
                <a:spLocks noRot="1" noChangeAspect="1" noMove="1" noResize="1" noEditPoints="1" noAdjustHandles="1" noChangeArrowheads="1" noChangeShapeType="1" noTextEdit="1"/>
              </p:cNvSpPr>
              <p:nvPr/>
            </p:nvSpPr>
            <p:spPr>
              <a:xfrm>
                <a:off x="1000897" y="2397211"/>
                <a:ext cx="10644965" cy="369332"/>
              </a:xfrm>
              <a:prstGeom prst="rect">
                <a:avLst/>
              </a:prstGeom>
              <a:blipFill>
                <a:blip r:embed="rId3"/>
                <a:stretch>
                  <a:fillRect l="-458"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58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3/6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MGCLIP</a:t>
            </a:r>
            <a:r>
              <a:rPr lang="zh-CN" altLang="en-US" dirty="0">
                <a:latin typeface="仿宋" panose="02010609060101010101" pitchFamily="49" charset="-122"/>
                <a:ea typeface="仿宋" panose="02010609060101010101" pitchFamily="49" charset="-122"/>
              </a:rPr>
              <a:t>新增分数计算</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416320"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3.MGCLIP</a:t>
            </a:r>
            <a:r>
              <a:rPr lang="zh-CN" altLang="en-US" dirty="0">
                <a:latin typeface="仿宋" panose="02010609060101010101" pitchFamily="49" charset="-122"/>
                <a:ea typeface="仿宋" panose="02010609060101010101" pitchFamily="49" charset="-122"/>
              </a:rPr>
              <a:t>计算中间层</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得分</a:t>
            </a:r>
            <a:endParaRPr lang="en-US" altLang="zh-CN" dirty="0">
              <a:latin typeface="仿宋" panose="02010609060101010101" pitchFamily="49" charset="-122"/>
              <a:ea typeface="仿宋" panose="02010609060101010101" pitchFamily="49" charset="-122"/>
            </a:endParaRPr>
          </a:p>
        </p:txBody>
      </p:sp>
      <p:grpSp>
        <p:nvGrpSpPr>
          <p:cNvPr id="8" name="组合 7">
            <a:extLst>
              <a:ext uri="{FF2B5EF4-FFF2-40B4-BE49-F238E27FC236}">
                <a16:creationId xmlns:a16="http://schemas.microsoft.com/office/drawing/2014/main" id="{8324E068-9778-9F8B-8C52-4CED0692DC6E}"/>
              </a:ext>
            </a:extLst>
          </p:cNvPr>
          <p:cNvGrpSpPr/>
          <p:nvPr/>
        </p:nvGrpSpPr>
        <p:grpSpPr>
          <a:xfrm>
            <a:off x="796444" y="3345724"/>
            <a:ext cx="10599111" cy="1344407"/>
            <a:chOff x="1381198" y="2208006"/>
            <a:chExt cx="9482537" cy="1344407"/>
          </a:xfrm>
        </p:grpSpPr>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918D714-3691-AD0B-0134-EFA940550774}"/>
                    </a:ext>
                  </a:extLst>
                </p:cNvPr>
                <p:cNvSpPr txBox="1"/>
                <p:nvPr/>
              </p:nvSpPr>
              <p:spPr>
                <a:xfrm>
                  <a:off x="1381198" y="2208006"/>
                  <a:ext cx="8058697" cy="1344407"/>
                </a:xfrm>
                <a:prstGeom prst="rect">
                  <a:avLst/>
                </a:prstGeom>
                <a:noFill/>
              </p:spPr>
              <p:txBody>
                <a:bodyPr wrap="square" rtlCol="0">
                  <a:spAutoFit/>
                </a:bodyPr>
                <a:lstStyle/>
                <a:p>
                  <a14:m>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𝑆</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𝑖</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r>
                        <a:rPr lang="en-US" altLang="zh-CN" sz="2400" b="0" i="1" smtClean="0">
                          <a:latin typeface="Cambria Math" panose="02040503050406030204" pitchFamily="18" charset="0"/>
                          <a:ea typeface="仿宋" panose="02010609060101010101" pitchFamily="49" charset="-122"/>
                        </a:rPr>
                        <m:t>)</m:t>
                      </m:r>
                    </m:oMath>
                  </a14:m>
                  <a:r>
                    <a:rPr lang="en-US" altLang="zh-CN" sz="2400" dirty="0">
                      <a:latin typeface="仿宋" panose="02010609060101010101" pitchFamily="49" charset="-122"/>
                      <a:ea typeface="仿宋" panose="02010609060101010101" pitchFamily="49" charset="-122"/>
                    </a:rPr>
                    <a:t>=F(</a:t>
                  </a:r>
                  <a14:m>
                    <m:oMath xmlns:m="http://schemas.openxmlformats.org/officeDocument/2006/math">
                      <m:sSub>
                        <m:sSubPr>
                          <m:ctrlPr>
                            <a:rPr lang="en-US" altLang="zh-CN" sz="240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Sub>
                      <m:r>
                        <a:rPr lang="en-US" altLang="zh-CN" sz="2400" b="0" i="1" smtClean="0">
                          <a:latin typeface="Cambria Math" panose="02040503050406030204" pitchFamily="18" charset="0"/>
                          <a:ea typeface="仿宋" panose="02010609060101010101" pitchFamily="49" charset="-122"/>
                        </a:rPr>
                        <m:t>,</m:t>
                      </m:r>
                      <m:sSubSup>
                        <m:sSubSupPr>
                          <m:ctrlPr>
                            <a:rPr lang="en-US" altLang="zh-CN" sz="2400" b="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𝑓</m:t>
                          </m:r>
                        </m:e>
                        <m:sub>
                          <m:r>
                            <a:rPr lang="en-US" altLang="zh-CN" sz="2400" b="0" i="1" smtClean="0">
                              <a:latin typeface="Cambria Math" panose="02040503050406030204" pitchFamily="18" charset="0"/>
                              <a:ea typeface="仿宋" panose="02010609060101010101" pitchFamily="49" charset="-122"/>
                            </a:rPr>
                            <m:t>𝑝</m:t>
                          </m:r>
                        </m:sub>
                        <m:sup>
                          <m:r>
                            <a:rPr lang="en-US" altLang="zh-CN" sz="2400" b="0" i="1" smtClean="0">
                              <a:latin typeface="Cambria Math" panose="02040503050406030204" pitchFamily="18" charset="0"/>
                              <a:ea typeface="仿宋" panose="02010609060101010101" pitchFamily="49" charset="-122"/>
                            </a:rPr>
                            <m:t>𝑖</m:t>
                          </m:r>
                        </m:sup>
                      </m:sSubSup>
                      <m:r>
                        <a:rPr lang="en-US" altLang="zh-CN" sz="2400" b="0" i="1" smtClean="0">
                          <a:latin typeface="Cambria Math" panose="02040503050406030204" pitchFamily="18" charset="0"/>
                          <a:ea typeface="仿宋" panose="02010609060101010101" pitchFamily="49" charset="-122"/>
                        </a:rPr>
                        <m:t>(</m:t>
                      </m:r>
                      <m:r>
                        <a:rPr lang="en-US" altLang="zh-CN" sz="2400" b="0" i="1" smtClean="0">
                          <a:latin typeface="Cambria Math" panose="02040503050406030204" pitchFamily="18" charset="0"/>
                          <a:ea typeface="仿宋" panose="02010609060101010101" pitchFamily="49" charset="-122"/>
                        </a:rPr>
                        <m:t>𝑗</m:t>
                      </m:r>
                      <m:r>
                        <a:rPr lang="en-US" altLang="zh-CN" sz="2400" b="0" i="1" smtClean="0">
                          <a:latin typeface="Cambria Math" panose="02040503050406030204" pitchFamily="18" charset="0"/>
                          <a:ea typeface="仿宋" panose="02010609060101010101" pitchFamily="49" charset="-122"/>
                        </a:rPr>
                        <m:t>))= </m:t>
                      </m:r>
                      <m:f>
                        <m:fPr>
                          <m:ctrlPr>
                            <a:rPr lang="en-US" altLang="zh-CN" sz="2400" b="0" i="1" smtClean="0">
                              <a:latin typeface="Cambria Math" panose="02040503050406030204" pitchFamily="18" charset="0"/>
                              <a:ea typeface="仿宋" panose="02010609060101010101" pitchFamily="49" charset="-122"/>
                            </a:rPr>
                          </m:ctrlPr>
                        </m:fPr>
                        <m:num>
                          <m:sSup>
                            <m:sSupPr>
                              <m:ctrlPr>
                                <a:rPr lang="en-US" altLang="zh-CN" sz="2400" b="0" i="1" smtClean="0">
                                  <a:latin typeface="Cambria Math" panose="02040503050406030204" pitchFamily="18" charset="0"/>
                                  <a:ea typeface="仿宋" panose="02010609060101010101" pitchFamily="49" charset="-122"/>
                                </a:rPr>
                              </m:ctrlPr>
                            </m:sSupPr>
                            <m:e>
                              <m:r>
                                <a:rPr lang="en-US" altLang="zh-CN" sz="2400" b="0" i="1" smtClean="0">
                                  <a:latin typeface="Cambria Math" panose="02040503050406030204" pitchFamily="18" charset="0"/>
                                  <a:ea typeface="仿宋" panose="02010609060101010101" pitchFamily="49" charset="-122"/>
                                </a:rPr>
                                <m:t>𝑒</m:t>
                              </m:r>
                            </m:e>
                            <m:sup>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sup>
                          </m:sSup>
                        </m:num>
                        <m:den>
                          <m:nary>
                            <m:naryPr>
                              <m:chr m:val="∑"/>
                              <m:limLoc m:val="subSup"/>
                              <m:supHide m:val="on"/>
                              <m:ctrlPr>
                                <a:rPr lang="en-US" altLang="zh-CN" sz="2400" b="0" i="1" smtClean="0">
                                  <a:latin typeface="Cambria Math" panose="02040503050406030204" pitchFamily="18" charset="0"/>
                                  <a:ea typeface="仿宋" panose="02010609060101010101" pitchFamily="49" charset="-122"/>
                                </a:rPr>
                              </m:ctrlPr>
                            </m:naryPr>
                            <m:sub>
                              <m:r>
                                <m:rPr>
                                  <m:brk m:alnAt="9"/>
                                </m:rPr>
                                <a:rPr lang="en-US" altLang="zh-CN" sz="2400" b="0" i="1" smtClean="0">
                                  <a:latin typeface="Cambria Math" panose="02040503050406030204" pitchFamily="18" charset="0"/>
                                  <a:ea typeface="仿宋" panose="02010609060101010101" pitchFamily="49" charset="-122"/>
                                </a:rPr>
                                <m:t>𝑖</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𝑁</m:t>
                              </m:r>
                              <m:r>
                                <a:rPr lang="en-US" altLang="zh-CN" sz="2400" b="0" i="1" smtClean="0">
                                  <a:latin typeface="Cambria Math" panose="02040503050406030204" pitchFamily="18" charset="0"/>
                                  <a:ea typeface="Cambria Math" panose="02040503050406030204" pitchFamily="18" charset="0"/>
                                </a:rPr>
                                <m:t>,</m:t>
                              </m:r>
                              <m:r>
                                <a:rPr lang="en-US" altLang="zh-CN" sz="2400" b="0" i="1" smtClean="0">
                                  <a:latin typeface="Cambria Math" panose="02040503050406030204" pitchFamily="18" charset="0"/>
                                  <a:ea typeface="Cambria Math" panose="02040503050406030204" pitchFamily="18" charset="0"/>
                                </a:rPr>
                                <m:t>𝐴</m:t>
                              </m:r>
                              <m:r>
                                <a:rPr lang="en-US" altLang="zh-CN" sz="2400" b="0" i="1" smtClean="0">
                                  <a:latin typeface="Cambria Math" panose="02040503050406030204" pitchFamily="18" charset="0"/>
                                  <a:ea typeface="Cambria Math" panose="02040503050406030204" pitchFamily="18" charset="0"/>
                                </a:rPr>
                                <m:t>}</m:t>
                              </m:r>
                            </m:sub>
                            <m:sup/>
                            <m:e>
                              <m:sSup>
                                <m:sSupPr>
                                  <m:ctrlPr>
                                    <a:rPr lang="en-US" altLang="zh-CN" sz="2400" b="0" i="1" smtClean="0">
                                      <a:latin typeface="Cambria Math" panose="02040503050406030204" pitchFamily="18" charset="0"/>
                                      <a:ea typeface="仿宋" panose="02010609060101010101" pitchFamily="49" charset="-122"/>
                                    </a:rPr>
                                  </m:ctrlPr>
                                </m:sSupPr>
                                <m:e>
                                  <m:r>
                                    <a:rPr lang="en-US" altLang="zh-CN" sz="2400" b="0" i="1" smtClean="0">
                                      <a:latin typeface="Cambria Math" panose="02040503050406030204" pitchFamily="18" charset="0"/>
                                      <a:ea typeface="仿宋" panose="02010609060101010101" pitchFamily="49" charset="-122"/>
                                    </a:rPr>
                                    <m:t>𝑒</m:t>
                                  </m:r>
                                </m:e>
                                <m:sup>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𝑖</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sup>
                              </m:sSup>
                            </m:e>
                          </m:nary>
                        </m:den>
                      </m:f>
                      <m:r>
                        <a:rPr lang="en-US" altLang="zh-CN" sz="2400" i="1">
                          <a:latin typeface="Cambria Math" panose="02040503050406030204" pitchFamily="18" charset="0"/>
                          <a:ea typeface="仿宋" panose="02010609060101010101" pitchFamily="49" charset="-122"/>
                        </a:rPr>
                        <m:t>=</m:t>
                      </m:r>
                      <m:r>
                        <m:rPr>
                          <m:sty m:val="p"/>
                        </m:rPr>
                        <a:rPr lang="en-US" altLang="zh-CN" sz="2400" b="0" i="0" smtClean="0">
                          <a:latin typeface="Cambria Math" panose="02040503050406030204" pitchFamily="18" charset="0"/>
                          <a:ea typeface="仿宋" panose="02010609060101010101" pitchFamily="49" charset="-122"/>
                        </a:rPr>
                        <m:t>softmax</m:t>
                      </m:r>
                      <m:r>
                        <a:rPr lang="en-US" altLang="zh-CN" sz="2400" b="0" i="0" smtClean="0">
                          <a:latin typeface="Cambria Math" panose="02040503050406030204" pitchFamily="18" charset="0"/>
                          <a:ea typeface="仿宋" panose="02010609060101010101" pitchFamily="49" charset="-122"/>
                        </a:rPr>
                        <m:t>(&lt;</m:t>
                      </m:r>
                      <m:f>
                        <m:fPr>
                          <m:ctrlPr>
                            <a:rPr lang="en-US" altLang="zh-CN" sz="2400" i="1">
                              <a:latin typeface="Cambria Math" panose="02040503050406030204" pitchFamily="18" charset="0"/>
                              <a:ea typeface="仿宋" panose="02010609060101010101" pitchFamily="49" charset="-122"/>
                            </a:rPr>
                          </m:ctrlPr>
                        </m:fPr>
                        <m:num>
                          <m:r>
                            <a:rPr lang="en-US" altLang="zh-CN" sz="2400" i="1">
                              <a:latin typeface="Cambria Math" panose="02040503050406030204" pitchFamily="18" charset="0"/>
                              <a:ea typeface="仿宋" panose="02010609060101010101" pitchFamily="49" charset="-122"/>
                            </a:rPr>
                            <m:t>&lt;</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𝑓</m:t>
                              </m:r>
                            </m:e>
                            <m:sub>
                              <m:r>
                                <a:rPr lang="en-US" altLang="zh-CN" sz="2400" i="1">
                                  <a:latin typeface="Cambria Math" panose="02040503050406030204" pitchFamily="18" charset="0"/>
                                  <a:ea typeface="仿宋" panose="02010609060101010101" pitchFamily="49" charset="-122"/>
                                </a:rPr>
                                <m:t>𝑝</m:t>
                              </m:r>
                            </m:sub>
                            <m:sup>
                              <m:r>
                                <a:rPr lang="en-US" altLang="zh-CN" sz="2400" i="1">
                                  <a:latin typeface="Cambria Math" panose="02040503050406030204" pitchFamily="18" charset="0"/>
                                  <a:ea typeface="仿宋" panose="02010609060101010101" pitchFamily="49" charset="-122"/>
                                </a:rPr>
                                <m:t>𝑖</m:t>
                              </m:r>
                            </m:sup>
                          </m:sSubSup>
                          <m:r>
                            <a:rPr lang="en-US" altLang="zh-CN" sz="2400" i="1">
                              <a:latin typeface="Cambria Math" panose="02040503050406030204" pitchFamily="18" charset="0"/>
                              <a:ea typeface="仿宋" panose="02010609060101010101" pitchFamily="49" charset="-122"/>
                            </a:rPr>
                            <m:t>(</m:t>
                          </m:r>
                          <m:r>
                            <a:rPr lang="en-US" altLang="zh-CN" sz="2400" i="1">
                              <a:latin typeface="Cambria Math" panose="02040503050406030204" pitchFamily="18" charset="0"/>
                              <a:ea typeface="仿宋" panose="02010609060101010101" pitchFamily="49" charset="-122"/>
                            </a:rPr>
                            <m:t>𝑗</m:t>
                          </m:r>
                          <m:r>
                            <a:rPr lang="en-US" altLang="zh-CN" sz="2400" i="1">
                              <a:latin typeface="Cambria Math" panose="02040503050406030204" pitchFamily="18" charset="0"/>
                              <a:ea typeface="仿宋" panose="02010609060101010101" pitchFamily="49" charset="-122"/>
                            </a:rPr>
                            <m:t>),   </m:t>
                          </m:r>
                          <m:sSubSup>
                            <m:sSubSupPr>
                              <m:ctrlPr>
                                <a:rPr lang="en-US" altLang="zh-CN" sz="2400" i="1">
                                  <a:latin typeface="Cambria Math" panose="02040503050406030204" pitchFamily="18" charset="0"/>
                                  <a:ea typeface="仿宋" panose="02010609060101010101" pitchFamily="49" charset="-122"/>
                                </a:rPr>
                              </m:ctrlPr>
                            </m:sSubSupPr>
                            <m:e>
                              <m:r>
                                <a:rPr lang="en-US" altLang="zh-CN" sz="2400" i="1">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i="1">
                                  <a:latin typeface="Cambria Math" panose="02040503050406030204" pitchFamily="18" charset="0"/>
                                  <a:ea typeface="仿宋" panose="02010609060101010101" pitchFamily="49" charset="-122"/>
                                </a:rPr>
                                <m:t>𝑇</m:t>
                              </m:r>
                            </m:sup>
                          </m:sSubSup>
                          <m:r>
                            <a:rPr lang="en-US" altLang="zh-CN" sz="2400" i="1">
                              <a:latin typeface="Cambria Math" panose="02040503050406030204" pitchFamily="18" charset="0"/>
                              <a:ea typeface="仿宋" panose="02010609060101010101" pitchFamily="49" charset="-122"/>
                            </a:rPr>
                            <m:t>&gt;</m:t>
                          </m:r>
                        </m:num>
                        <m:den>
                          <m:r>
                            <a:rPr lang="zh-CN" altLang="en-US" sz="2400" i="1">
                              <a:latin typeface="Cambria Math" panose="02040503050406030204" pitchFamily="18" charset="0"/>
                              <a:ea typeface="仿宋" panose="02010609060101010101" pitchFamily="49" charset="-122"/>
                            </a:rPr>
                            <m:t>𝜏</m:t>
                          </m:r>
                        </m:den>
                      </m:f>
                      <m:r>
                        <a:rPr lang="en-US" altLang="zh-CN" sz="2400" b="0" i="1" smtClean="0">
                          <a:latin typeface="Cambria Math" panose="02040503050406030204" pitchFamily="18" charset="0"/>
                          <a:ea typeface="仿宋" panose="02010609060101010101" pitchFamily="49" charset="-122"/>
                        </a:rPr>
                        <m:t>&gt;)</m:t>
                      </m:r>
                    </m:oMath>
                  </a14:m>
                  <a:endParaRPr lang="zh-CN" altLang="en-US" sz="2800" dirty="0">
                    <a:latin typeface="仿宋" panose="02010609060101010101" pitchFamily="49" charset="-122"/>
                    <a:ea typeface="仿宋" panose="02010609060101010101" pitchFamily="49" charset="-122"/>
                  </a:endParaRPr>
                </a:p>
              </p:txBody>
            </p:sp>
          </mc:Choice>
          <mc:Fallback xmlns="">
            <p:sp>
              <p:nvSpPr>
                <p:cNvPr id="5" name="文本框 4">
                  <a:extLst>
                    <a:ext uri="{FF2B5EF4-FFF2-40B4-BE49-F238E27FC236}">
                      <a16:creationId xmlns:a16="http://schemas.microsoft.com/office/drawing/2014/main" id="{6918D714-3691-AD0B-0134-EFA940550774}"/>
                    </a:ext>
                  </a:extLst>
                </p:cNvPr>
                <p:cNvSpPr txBox="1">
                  <a:spLocks noRot="1" noChangeAspect="1" noMove="1" noResize="1" noEditPoints="1" noAdjustHandles="1" noChangeArrowheads="1" noChangeShapeType="1" noTextEdit="1"/>
                </p:cNvSpPr>
                <p:nvPr/>
              </p:nvSpPr>
              <p:spPr>
                <a:xfrm>
                  <a:off x="1381198" y="2208006"/>
                  <a:ext cx="8058697" cy="1344407"/>
                </a:xfrm>
                <a:prstGeom prst="rect">
                  <a:avLst/>
                </a:prstGeom>
                <a:blipFill>
                  <a:blip r:embed="rId2"/>
                  <a:stretch>
                    <a:fillRect/>
                  </a:stretch>
                </a:blipFill>
              </p:spPr>
              <p:txBody>
                <a:bodyPr/>
                <a:lstStyle/>
                <a:p>
                  <a:r>
                    <a:rPr lang="zh-CN" altLang="en-US">
                      <a:noFill/>
                    </a:rPr>
                    <a:t> </a:t>
                  </a:r>
                </a:p>
              </p:txBody>
            </p:sp>
          </mc:Fallback>
        </mc:AlternateContent>
        <p:sp>
          <p:nvSpPr>
            <p:cNvPr id="6" name="文本框 5">
              <a:extLst>
                <a:ext uri="{FF2B5EF4-FFF2-40B4-BE49-F238E27FC236}">
                  <a16:creationId xmlns:a16="http://schemas.microsoft.com/office/drawing/2014/main" id="{EF96A1A4-4ACC-7412-F0C7-AE10AD633945}"/>
                </a:ext>
              </a:extLst>
            </p:cNvPr>
            <p:cNvSpPr txBox="1"/>
            <p:nvPr/>
          </p:nvSpPr>
          <p:spPr>
            <a:xfrm>
              <a:off x="9895408" y="2599636"/>
              <a:ext cx="968327" cy="400110"/>
            </a:xfrm>
            <a:prstGeom prst="rect">
              <a:avLst/>
            </a:prstGeom>
            <a:noFill/>
          </p:spPr>
          <p:txBody>
            <a:bodyPr wrap="none" rtlCol="0">
              <a:spAutoFit/>
            </a:bodyPr>
            <a:lstStyle/>
            <a:p>
              <a:pPr algn="l"/>
              <a:r>
                <a:rPr lang="en-US" altLang="zh-CN" sz="2000" dirty="0">
                  <a:latin typeface="仿宋" panose="02010609060101010101" pitchFamily="49" charset="-122"/>
                  <a:ea typeface="仿宋" panose="02010609060101010101" pitchFamily="49" charset="-122"/>
                </a:rPr>
                <a:t>(</a:t>
              </a:r>
              <a:r>
                <a:rPr lang="zh-CN" altLang="en-US" sz="2000" dirty="0">
                  <a:latin typeface="仿宋" panose="02010609060101010101" pitchFamily="49" charset="-122"/>
                  <a:ea typeface="仿宋" panose="02010609060101010101" pitchFamily="49" charset="-122"/>
                </a:rPr>
                <a:t>公式</a:t>
              </a:r>
              <a:r>
                <a:rPr lang="en-US" altLang="zh-CN" sz="2000" dirty="0">
                  <a:latin typeface="仿宋" panose="02010609060101010101" pitchFamily="49" charset="-122"/>
                  <a:ea typeface="仿宋" panose="02010609060101010101" pitchFamily="49" charset="-122"/>
                </a:rPr>
                <a:t>3)</a:t>
              </a:r>
              <a:endParaRPr lang="zh-CN" altLang="en-US" sz="2000" dirty="0">
                <a:latin typeface="仿宋" panose="02010609060101010101" pitchFamily="49" charset="-122"/>
                <a:ea typeface="仿宋" panose="02010609060101010101" pitchFamily="49" charset="-122"/>
              </a:endParaRPr>
            </a:p>
          </p:txBody>
        </p:sp>
      </p:gr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B7D9A3E3-6D6E-E37B-385B-29CA0C828613}"/>
                  </a:ext>
                </a:extLst>
              </p:cNvPr>
              <p:cNvSpPr txBox="1"/>
              <p:nvPr/>
            </p:nvSpPr>
            <p:spPr>
              <a:xfrm>
                <a:off x="838200" y="5187994"/>
                <a:ext cx="4950073" cy="960006"/>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其中</a:t>
                </a:r>
                <a:r>
                  <a:rPr lang="en-US" altLang="zh-CN" dirty="0">
                    <a:latin typeface="仿宋" panose="02010609060101010101" pitchFamily="49" charset="-122"/>
                    <a:ea typeface="仿宋" panose="02010609060101010101" pitchFamily="49" charset="-122"/>
                  </a:rPr>
                  <a:t>:</a:t>
                </a:r>
                <a:endParaRPr lang="en-US" altLang="zh-CN" i="1" dirty="0">
                  <a:latin typeface="Cambria Math" panose="02040503050406030204" pitchFamily="18" charset="0"/>
                  <a:ea typeface="仿宋" panose="02010609060101010101" pitchFamily="49" charset="-122"/>
                </a:endParaRPr>
              </a:p>
              <a:p>
                <a14:m>
                  <m:oMath xmlns:m="http://schemas.openxmlformats.org/officeDocument/2006/math">
                    <m:sSubSup>
                      <m:sSubSupPr>
                        <m:ctrlPr>
                          <a:rPr lang="en-US" altLang="zh-CN" i="1">
                            <a:latin typeface="Cambria Math" panose="02040503050406030204" pitchFamily="18" charset="0"/>
                            <a:ea typeface="仿宋" panose="02010609060101010101" pitchFamily="49" charset="-122"/>
                          </a:rPr>
                        </m:ctrlPr>
                      </m:sSubSupPr>
                      <m:e>
                        <m:r>
                          <a:rPr lang="en-US" altLang="zh-CN" i="1">
                            <a:latin typeface="Cambria Math" panose="02040503050406030204" pitchFamily="18" charset="0"/>
                            <a:ea typeface="仿宋" panose="02010609060101010101" pitchFamily="49" charset="-122"/>
                          </a:rPr>
                          <m:t>𝑓</m:t>
                        </m:r>
                      </m:e>
                      <m:sub>
                        <m:r>
                          <a:rPr lang="en-US" altLang="zh-CN" i="1">
                            <a:latin typeface="Cambria Math" panose="02040503050406030204" pitchFamily="18" charset="0"/>
                            <a:ea typeface="仿宋" panose="02010609060101010101" pitchFamily="49" charset="-122"/>
                          </a:rPr>
                          <m:t>𝑝</m:t>
                        </m:r>
                      </m:sub>
                      <m:sup>
                        <m:r>
                          <a:rPr lang="en-US" altLang="zh-CN" i="1">
                            <a:latin typeface="Cambria Math" panose="02040503050406030204" pitchFamily="18" charset="0"/>
                            <a:ea typeface="仿宋" panose="02010609060101010101" pitchFamily="49" charset="-122"/>
                          </a:rPr>
                          <m:t>𝑖</m:t>
                        </m:r>
                      </m:sup>
                    </m:sSubSup>
                    <m:r>
                      <a:rPr lang="en-US" altLang="zh-CN" i="1">
                        <a:latin typeface="Cambria Math" panose="02040503050406030204" pitchFamily="18" charset="0"/>
                        <a:ea typeface="仿宋" panose="02010609060101010101" pitchFamily="49" charset="-122"/>
                      </a:rPr>
                      <m:t>(</m:t>
                    </m:r>
                    <m:r>
                      <a:rPr lang="en-US" altLang="zh-CN" i="1">
                        <a:latin typeface="Cambria Math" panose="02040503050406030204" pitchFamily="18" charset="0"/>
                        <a:ea typeface="仿宋" panose="02010609060101010101" pitchFamily="49" charset="-122"/>
                      </a:rPr>
                      <m:t>𝑗</m:t>
                    </m:r>
                    <m:r>
                      <a:rPr lang="en-US" altLang="zh-CN" i="1">
                        <a:latin typeface="Cambria Math" panose="02040503050406030204" pitchFamily="18" charset="0"/>
                        <a:ea typeface="仿宋" panose="02010609060101010101" pitchFamily="49" charset="-122"/>
                      </a:rPr>
                      <m:t>)</m:t>
                    </m:r>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表示第</a:t>
                </a:r>
                <a:r>
                  <a:rPr lang="en-US" altLang="zh-CN" dirty="0">
                    <a:latin typeface="仿宋" panose="02010609060101010101" pitchFamily="49" charset="-122"/>
                    <a:ea typeface="仿宋" panose="02010609060101010101" pitchFamily="49" charset="-122"/>
                  </a:rPr>
                  <a:t>i</a:t>
                </a:r>
                <a:r>
                  <a:rPr lang="zh-CN" altLang="en-US" dirty="0">
                    <a:latin typeface="仿宋" panose="02010609060101010101" pitchFamily="49" charset="-122"/>
                    <a:ea typeface="仿宋" panose="02010609060101010101" pitchFamily="49" charset="-122"/>
                  </a:rPr>
                  <a:t>中间层，第</a:t>
                </a:r>
                <a:r>
                  <a:rPr lang="en-US" altLang="zh-CN" dirty="0">
                    <a:latin typeface="仿宋" panose="02010609060101010101" pitchFamily="49" charset="-122"/>
                    <a:ea typeface="仿宋" panose="02010609060101010101" pitchFamily="49" charset="-122"/>
                  </a:rPr>
                  <a:t>j</a:t>
                </a:r>
                <a:r>
                  <a:rPr lang="zh-CN" altLang="en-US" dirty="0">
                    <a:latin typeface="仿宋" panose="02010609060101010101" pitchFamily="49" charset="-122"/>
                    <a:ea typeface="仿宋" panose="02010609060101010101" pitchFamily="49" charset="-122"/>
                  </a:rPr>
                  <a:t>个</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的图像嵌入</a:t>
                </a:r>
                <a:endParaRPr lang="en-US" altLang="zh-CN" dirty="0">
                  <a:latin typeface="仿宋" panose="02010609060101010101" pitchFamily="49" charset="-122"/>
                  <a:ea typeface="仿宋" panose="02010609060101010101" pitchFamily="49" charset="-122"/>
                </a:endParaRPr>
              </a:p>
              <a:p>
                <a:r>
                  <a:rPr lang="zh-CN" altLang="en-US" dirty="0">
                    <a:latin typeface="仿宋" panose="02010609060101010101" pitchFamily="49" charset="-122"/>
                    <a:ea typeface="仿宋" panose="02010609060101010101" pitchFamily="49" charset="-122"/>
                  </a:rPr>
                  <a:t>其余符号与之前的含义相同。</a:t>
                </a:r>
                <a:endParaRPr lang="en-US" altLang="zh-CN" dirty="0">
                  <a:latin typeface="仿宋" panose="02010609060101010101" pitchFamily="49" charset="-122"/>
                  <a:ea typeface="仿宋" panose="02010609060101010101" pitchFamily="49" charset="-122"/>
                </a:endParaRPr>
              </a:p>
            </p:txBody>
          </p:sp>
        </mc:Choice>
        <mc:Fallback xmlns="">
          <p:sp>
            <p:nvSpPr>
              <p:cNvPr id="7" name="文本框 6">
                <a:extLst>
                  <a:ext uri="{FF2B5EF4-FFF2-40B4-BE49-F238E27FC236}">
                    <a16:creationId xmlns:a16="http://schemas.microsoft.com/office/drawing/2014/main" id="{B7D9A3E3-6D6E-E37B-385B-29CA0C828613}"/>
                  </a:ext>
                </a:extLst>
              </p:cNvPr>
              <p:cNvSpPr txBox="1">
                <a:spLocks noRot="1" noChangeAspect="1" noMove="1" noResize="1" noEditPoints="1" noAdjustHandles="1" noChangeArrowheads="1" noChangeShapeType="1" noTextEdit="1"/>
              </p:cNvSpPr>
              <p:nvPr/>
            </p:nvSpPr>
            <p:spPr>
              <a:xfrm>
                <a:off x="838200" y="5187994"/>
                <a:ext cx="4950073" cy="960006"/>
              </a:xfrm>
              <a:prstGeom prst="rect">
                <a:avLst/>
              </a:prstGeom>
              <a:blipFill>
                <a:blip r:embed="rId3"/>
                <a:stretch>
                  <a:fillRect l="-1108" t="-4430" b="-886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8665449"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类似</a:t>
                </a:r>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的图文对齐公式，针对</a:t>
                </a:r>
                <a14:m>
                  <m:oMath xmlns:m="http://schemas.openxmlformats.org/officeDocument/2006/math">
                    <m:sSub>
                      <m:sSubPr>
                        <m:ctrlPr>
                          <a:rPr lang="en-US" altLang="zh-CN" i="1" smtClean="0">
                            <a:latin typeface="Cambria Math" panose="02040503050406030204" pitchFamily="18" charset="0"/>
                            <a:ea typeface="仿宋" panose="02010609060101010101" pitchFamily="49" charset="-122"/>
                          </a:rPr>
                        </m:ctrlPr>
                      </m:sSubPr>
                      <m:e>
                        <m:r>
                          <a:rPr lang="en-US" altLang="zh-CN" b="0" i="1" smtClean="0">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𝑁</m:t>
                        </m:r>
                      </m:sub>
                    </m:sSub>
                    <m:r>
                      <a:rPr lang="en-US" altLang="zh-CN" b="0" i="1" smtClean="0">
                        <a:latin typeface="Cambria Math" panose="02040503050406030204" pitchFamily="18" charset="0"/>
                        <a:ea typeface="仿宋" panose="02010609060101010101" pitchFamily="49" charset="-122"/>
                      </a:rPr>
                      <m:t> </m:t>
                    </m:r>
                    <m:r>
                      <a:rPr lang="zh-CN" altLang="en-US" i="1">
                        <a:latin typeface="Cambria Math" panose="02040503050406030204" pitchFamily="18" charset="0"/>
                        <a:ea typeface="仿宋" panose="02010609060101010101" pitchFamily="49" charset="-122"/>
                      </a:rPr>
                      <m:t>和</m:t>
                    </m:r>
                    <m:sSub>
                      <m:sSubPr>
                        <m:ctrlPr>
                          <a:rPr lang="en-US" altLang="zh-CN" i="1" smtClean="0">
                            <a:latin typeface="Cambria Math" panose="02040503050406030204" pitchFamily="18" charset="0"/>
                            <a:ea typeface="仿宋" panose="02010609060101010101" pitchFamily="49" charset="-122"/>
                          </a:rPr>
                        </m:ctrlPr>
                      </m:sSubPr>
                      <m:e>
                        <m:r>
                          <a:rPr lang="en-US" altLang="zh-CN" i="1">
                            <a:latin typeface="Cambria Math" panose="02040503050406030204" pitchFamily="18" charset="0"/>
                            <a:ea typeface="仿宋" panose="02010609060101010101" pitchFamily="49" charset="-122"/>
                          </a:rPr>
                          <m:t>𝑔</m:t>
                        </m:r>
                      </m:e>
                      <m:sub>
                        <m:r>
                          <a:rPr lang="en-US" altLang="zh-CN" b="0" i="1" smtClean="0">
                            <a:latin typeface="Cambria Math" panose="02040503050406030204" pitchFamily="18" charset="0"/>
                            <a:ea typeface="仿宋" panose="02010609060101010101" pitchFamily="49" charset="-122"/>
                          </a:rPr>
                          <m:t>𝐴</m:t>
                        </m:r>
                      </m:sub>
                    </m:sSub>
                    <m:r>
                      <a:rPr lang="en-US" altLang="zh-CN" i="1">
                        <a:latin typeface="Cambria Math" panose="02040503050406030204" pitchFamily="18" charset="0"/>
                        <a:ea typeface="仿宋" panose="02010609060101010101" pitchFamily="49" charset="-122"/>
                      </a:rPr>
                      <m:t> </m:t>
                    </m:r>
                  </m:oMath>
                </a14:m>
                <a:r>
                  <a:rPr lang="zh-CN" altLang="en-US" dirty="0">
                    <a:latin typeface="仿宋" panose="02010609060101010101" pitchFamily="49" charset="-122"/>
                    <a:ea typeface="仿宋" panose="02010609060101010101" pitchFamily="49" charset="-122"/>
                  </a:rPr>
                  <a:t>与中间层</a:t>
                </a:r>
                <a:r>
                  <a:rPr lang="en-US" altLang="zh-CN" dirty="0">
                    <a:latin typeface="仿宋" panose="02010609060101010101" pitchFamily="49" charset="-122"/>
                    <a:ea typeface="仿宋" panose="02010609060101010101" pitchFamily="49" charset="-122"/>
                  </a:rPr>
                  <a:t>patch</a:t>
                </a:r>
                <a:r>
                  <a:rPr lang="zh-CN" altLang="en-US" dirty="0">
                    <a:latin typeface="仿宋" panose="02010609060101010101" pitchFamily="49" charset="-122"/>
                    <a:ea typeface="仿宋" panose="02010609060101010101" pitchFamily="49" charset="-122"/>
                  </a:rPr>
                  <a:t>的对齐公式如下：</a:t>
                </a:r>
              </a:p>
            </p:txBody>
          </p:sp>
        </mc:Choice>
        <mc:Fallback xmlns="">
          <p:sp>
            <p:nvSpPr>
              <p:cNvPr id="3" name="文本框 2">
                <a:extLst>
                  <a:ext uri="{FF2B5EF4-FFF2-40B4-BE49-F238E27FC236}">
                    <a16:creationId xmlns:a16="http://schemas.microsoft.com/office/drawing/2014/main" id="{83B5B0E5-F17A-0D56-3899-BE2E7E7377A9}"/>
                  </a:ext>
                </a:extLst>
              </p:cNvPr>
              <p:cNvSpPr txBox="1">
                <a:spLocks noRot="1" noChangeAspect="1" noMove="1" noResize="1" noEditPoints="1" noAdjustHandles="1" noChangeArrowheads="1" noChangeShapeType="1" noTextEdit="1"/>
              </p:cNvSpPr>
              <p:nvPr/>
            </p:nvSpPr>
            <p:spPr>
              <a:xfrm>
                <a:off x="1000897" y="2397211"/>
                <a:ext cx="8665449" cy="369332"/>
              </a:xfrm>
              <a:prstGeom prst="rect">
                <a:avLst/>
              </a:prstGeom>
              <a:blipFill>
                <a:blip r:embed="rId4"/>
                <a:stretch>
                  <a:fillRect l="-563" t="-11475" b="-2131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6675846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F36929-F801-6F41-5877-7A9CC832E7EC}"/>
              </a:ext>
            </a:extLst>
          </p:cNvPr>
          <p:cNvSpPr>
            <a:spLocks noGrp="1"/>
          </p:cNvSpPr>
          <p:nvPr>
            <p:ph type="title"/>
          </p:nvPr>
        </p:nvSpPr>
        <p:spPr>
          <a:xfrm>
            <a:off x="838200" y="365125"/>
            <a:ext cx="10344665" cy="1325563"/>
          </a:xfrm>
        </p:spPr>
        <p:txBody>
          <a:bodyPr/>
          <a:lstStyle/>
          <a:p>
            <a:r>
              <a:rPr lang="en-US" altLang="zh-CN" dirty="0">
                <a:latin typeface="仿宋" panose="02010609060101010101" pitchFamily="49" charset="-122"/>
                <a:ea typeface="仿宋" panose="02010609060101010101" pitchFamily="49" charset="-122"/>
              </a:rPr>
              <a:t>MGPL</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4/6</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 MGPL</a:t>
            </a:r>
            <a:r>
              <a:rPr lang="zh-CN" altLang="en-US" dirty="0">
                <a:latin typeface="仿宋" panose="02010609060101010101" pitchFamily="49" charset="-122"/>
                <a:ea typeface="仿宋" panose="02010609060101010101" pitchFamily="49" charset="-122"/>
              </a:rPr>
              <a:t>具体内容</a:t>
            </a:r>
          </a:p>
        </p:txBody>
      </p:sp>
      <p:sp>
        <p:nvSpPr>
          <p:cNvPr id="4" name="文本框 3">
            <a:extLst>
              <a:ext uri="{FF2B5EF4-FFF2-40B4-BE49-F238E27FC236}">
                <a16:creationId xmlns:a16="http://schemas.microsoft.com/office/drawing/2014/main" id="{DA4477A7-1D0E-57B2-E262-6FA95D36E696}"/>
              </a:ext>
            </a:extLst>
          </p:cNvPr>
          <p:cNvSpPr txBox="1"/>
          <p:nvPr/>
        </p:nvSpPr>
        <p:spPr>
          <a:xfrm>
            <a:off x="838200" y="1690688"/>
            <a:ext cx="3877985" cy="369332"/>
          </a:xfrm>
          <a:prstGeom prst="rect">
            <a:avLst/>
          </a:prstGeom>
          <a:noFill/>
        </p:spPr>
        <p:txBody>
          <a:bodyPr wrap="none" rtlCol="0">
            <a:spAutoFit/>
          </a:bodyPr>
          <a:lstStyle/>
          <a:p>
            <a:r>
              <a:rPr lang="en-US" altLang="zh-CN" dirty="0">
                <a:latin typeface="仿宋" panose="02010609060101010101" pitchFamily="49" charset="-122"/>
                <a:ea typeface="仿宋" panose="02010609060101010101" pitchFamily="49" charset="-122"/>
              </a:rPr>
              <a:t>4.MGCLIP</a:t>
            </a:r>
            <a:r>
              <a:rPr lang="zh-CN" altLang="en-US" dirty="0">
                <a:latin typeface="仿宋" panose="02010609060101010101" pitchFamily="49" charset="-122"/>
                <a:ea typeface="仿宋" panose="02010609060101010101" pitchFamily="49" charset="-122"/>
              </a:rPr>
              <a:t>文本提示 </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图像级提示词</a:t>
            </a:r>
            <a:endParaRPr lang="en-US" altLang="zh-CN" dirty="0">
              <a:latin typeface="仿宋" panose="02010609060101010101" pitchFamily="49" charset="-122"/>
              <a:ea typeface="仿宋" panose="02010609060101010101" pitchFamily="49" charset="-122"/>
            </a:endParaRPr>
          </a:p>
        </p:txBody>
      </p:sp>
      <p:sp>
        <p:nvSpPr>
          <p:cNvPr id="3" name="文本框 2">
            <a:extLst>
              <a:ext uri="{FF2B5EF4-FFF2-40B4-BE49-F238E27FC236}">
                <a16:creationId xmlns:a16="http://schemas.microsoft.com/office/drawing/2014/main" id="{83B5B0E5-F17A-0D56-3899-BE2E7E7377A9}"/>
              </a:ext>
            </a:extLst>
          </p:cNvPr>
          <p:cNvSpPr txBox="1"/>
          <p:nvPr/>
        </p:nvSpPr>
        <p:spPr>
          <a:xfrm>
            <a:off x="1000897" y="2397211"/>
            <a:ext cx="7571303" cy="369332"/>
          </a:xfrm>
          <a:prstGeom prst="rect">
            <a:avLst/>
          </a:prstGeom>
          <a:noFill/>
        </p:spPr>
        <p:txBody>
          <a:bodyPr wrap="none" rtlCol="0">
            <a:spAutoFit/>
          </a:bodyPr>
          <a:lstStyle/>
          <a:p>
            <a:r>
              <a:rPr lang="zh-CN" altLang="en-US" dirty="0">
                <a:latin typeface="仿宋" panose="02010609060101010101" pitchFamily="49" charset="-122"/>
                <a:ea typeface="仿宋" panose="02010609060101010101" pitchFamily="49" charset="-122"/>
              </a:rPr>
              <a:t>类似</a:t>
            </a:r>
            <a:r>
              <a:rPr lang="en-US" altLang="zh-CN" dirty="0">
                <a:latin typeface="仿宋" panose="02010609060101010101" pitchFamily="49" charset="-122"/>
                <a:ea typeface="仿宋" panose="02010609060101010101" pitchFamily="49" charset="-122"/>
              </a:rPr>
              <a:t>AnomalyCLIP</a:t>
            </a:r>
            <a:r>
              <a:rPr lang="zh-CN" altLang="en-US" dirty="0">
                <a:latin typeface="仿宋" panose="02010609060101010101" pitchFamily="49" charset="-122"/>
                <a:ea typeface="仿宋" panose="02010609060101010101" pitchFamily="49" charset="-122"/>
              </a:rPr>
              <a:t>图像级的文本提示嵌入有两条，一条正常，一条异常：</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747EE9ED-7FAD-ABB3-1265-620EFB100657}"/>
                  </a:ext>
                </a:extLst>
              </p:cNvPr>
              <p:cNvSpPr txBox="1"/>
              <p:nvPr/>
            </p:nvSpPr>
            <p:spPr>
              <a:xfrm>
                <a:off x="1932133" y="3241577"/>
                <a:ext cx="4061946" cy="374846"/>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𝑁</m:t>
                          </m:r>
                        </m:sub>
                        <m:sup>
                          <m:r>
                            <a:rPr lang="en-US" altLang="zh-CN" sz="2400" b="0" i="1" smtClean="0">
                              <a:latin typeface="Cambria Math" panose="02040503050406030204" pitchFamily="18" charset="0"/>
                              <a:ea typeface="仿宋" panose="02010609060101010101" pitchFamily="49" charset="-122"/>
                            </a:rPr>
                            <m:t>𝐼</m:t>
                          </m:r>
                        </m:sup>
                      </m:sSubSup>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Sub>
                      <m:r>
                        <a:rPr lang="en-US" altLang="zh-CN" sz="2400" b="0" i="1" smtClean="0">
                          <a:latin typeface="Cambria Math" panose="02040503050406030204" pitchFamily="18" charset="0"/>
                          <a:ea typeface="仿宋" panose="02010609060101010101" pitchFamily="49" charset="-122"/>
                        </a:rPr>
                        <m:t>, …,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Sub>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𝑜𝑏𝑗𝑒𝑐𝑡</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9" name="文本框 8">
                <a:extLst>
                  <a:ext uri="{FF2B5EF4-FFF2-40B4-BE49-F238E27FC236}">
                    <a16:creationId xmlns:a16="http://schemas.microsoft.com/office/drawing/2014/main" id="{747EE9ED-7FAD-ABB3-1265-620EFB100657}"/>
                  </a:ext>
                </a:extLst>
              </p:cNvPr>
              <p:cNvSpPr txBox="1">
                <a:spLocks noRot="1" noChangeAspect="1" noMove="1" noResize="1" noEditPoints="1" noAdjustHandles="1" noChangeArrowheads="1" noChangeShapeType="1" noTextEdit="1"/>
              </p:cNvSpPr>
              <p:nvPr/>
            </p:nvSpPr>
            <p:spPr>
              <a:xfrm>
                <a:off x="1932133" y="3241577"/>
                <a:ext cx="4061946" cy="374846"/>
              </a:xfrm>
              <a:prstGeom prst="rect">
                <a:avLst/>
              </a:prstGeom>
              <a:blipFill>
                <a:blip r:embed="rId2"/>
                <a:stretch>
                  <a:fillRect l="-300" r="-1201" b="-377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C0BEED92-029C-68F2-B153-D63108E5A476}"/>
                  </a:ext>
                </a:extLst>
              </p:cNvPr>
              <p:cNvSpPr txBox="1"/>
              <p:nvPr/>
            </p:nvSpPr>
            <p:spPr>
              <a:xfrm>
                <a:off x="1000897" y="4992130"/>
                <a:ext cx="3103735" cy="927305"/>
              </a:xfrm>
              <a:prstGeom prst="rect">
                <a:avLst/>
              </a:prstGeom>
              <a:noFill/>
            </p:spPr>
            <p:txBody>
              <a:bodyPr wrap="none" rtlCol="0">
                <a:spAutoFit/>
              </a:bodyPr>
              <a:lstStyle/>
              <a:p>
                <a:pPr algn="l"/>
                <a:r>
                  <a:rPr lang="zh-CN" altLang="en-US" dirty="0">
                    <a:latin typeface="仿宋" panose="02010609060101010101" pitchFamily="49" charset="-122"/>
                    <a:ea typeface="仿宋" panose="02010609060101010101" pitchFamily="49" charset="-122"/>
                  </a:rPr>
                  <a:t>其中，</a:t>
                </a:r>
                <a:r>
                  <a:rPr lang="en-US" altLang="zh-CN" sz="1800" dirty="0">
                    <a:ea typeface="仿宋" panose="02010609060101010101" pitchFamily="49" charset="-122"/>
                  </a:rPr>
                  <a:t> </a:t>
                </a:r>
              </a:p>
              <a:p>
                <a:pPr algn="l"/>
                <a14:m>
                  <m:oMath xmlns:m="http://schemas.openxmlformats.org/officeDocument/2006/math">
                    <m:sSubSup>
                      <m:sSubSupPr>
                        <m:ctrlPr>
                          <a:rPr lang="en-US" altLang="zh-CN" sz="1800" i="1" smtClean="0">
                            <a:latin typeface="Cambria Math" panose="02040503050406030204" pitchFamily="18" charset="0"/>
                            <a:ea typeface="仿宋" panose="02010609060101010101" pitchFamily="49" charset="-122"/>
                          </a:rPr>
                        </m:ctrlPr>
                      </m:sSubSupPr>
                      <m:e>
                        <m:r>
                          <a:rPr lang="en-US" altLang="zh-CN" sz="1800" b="0" i="1" smtClean="0">
                            <a:latin typeface="Cambria Math" panose="02040503050406030204" pitchFamily="18" charset="0"/>
                            <a:ea typeface="仿宋" panose="02010609060101010101" pitchFamily="49" charset="-122"/>
                          </a:rPr>
                          <m:t>𝑔</m:t>
                        </m:r>
                      </m:e>
                      <m:sub>
                        <m:r>
                          <a:rPr lang="en-US" altLang="zh-CN" sz="1800" b="0" i="1" smtClean="0">
                            <a:latin typeface="Cambria Math" panose="02040503050406030204" pitchFamily="18" charset="0"/>
                            <a:ea typeface="仿宋" panose="02010609060101010101" pitchFamily="49" charset="-122"/>
                          </a:rPr>
                          <m:t>𝑁</m:t>
                        </m:r>
                      </m:sub>
                      <m:sup>
                        <m:r>
                          <a:rPr lang="en-US" altLang="zh-CN" sz="1800" b="0" i="1" smtClean="0">
                            <a:latin typeface="Cambria Math" panose="02040503050406030204" pitchFamily="18" charset="0"/>
                            <a:ea typeface="仿宋" panose="02010609060101010101" pitchFamily="49" charset="-122"/>
                          </a:rPr>
                          <m:t>𝐼</m:t>
                        </m:r>
                      </m:sup>
                    </m:sSubSup>
                    <m:r>
                      <a:rPr lang="zh-CN" altLang="en-US" i="1">
                        <a:latin typeface="Cambria Math" panose="02040503050406030204" pitchFamily="18" charset="0"/>
                        <a:ea typeface="仿宋" panose="02010609060101010101" pitchFamily="49" charset="-122"/>
                      </a:rPr>
                      <m:t>：</m:t>
                    </m:r>
                  </m:oMath>
                </a14:m>
                <a:r>
                  <a:rPr lang="zh-CN" altLang="en-US" dirty="0">
                    <a:latin typeface="仿宋" panose="02010609060101010101" pitchFamily="49" charset="-122"/>
                    <a:ea typeface="仿宋" panose="02010609060101010101" pitchFamily="49" charset="-122"/>
                  </a:rPr>
                  <a:t>表示全局图像问题提示</a:t>
                </a:r>
                <a:endParaRPr lang="en-US" altLang="zh-CN" dirty="0">
                  <a:latin typeface="仿宋" panose="02010609060101010101" pitchFamily="49" charset="-122"/>
                  <a:ea typeface="仿宋" panose="02010609060101010101" pitchFamily="49" charset="-122"/>
                </a:endParaRPr>
              </a:p>
              <a:p>
                <a:pPr algn="l"/>
                <a14:m>
                  <m:oMath xmlns:m="http://schemas.openxmlformats.org/officeDocument/2006/math">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𝑉</m:t>
                        </m:r>
                      </m:e>
                      <m:sub>
                        <m:r>
                          <a:rPr lang="en-US" altLang="zh-CN" sz="1800" b="0" i="1" smtClean="0">
                            <a:latin typeface="Cambria Math" panose="02040503050406030204" pitchFamily="18" charset="0"/>
                            <a:ea typeface="仿宋" panose="02010609060101010101" pitchFamily="49" charset="-122"/>
                          </a:rPr>
                          <m:t>𝑖</m:t>
                        </m:r>
                      </m:sub>
                    </m:sSub>
                    <m:r>
                      <a:rPr lang="en-US" altLang="zh-CN" sz="1800" b="0" i="1" smtClean="0">
                        <a:latin typeface="Cambria Math" panose="02040503050406030204" pitchFamily="18" charset="0"/>
                        <a:ea typeface="仿宋" panose="02010609060101010101" pitchFamily="49" charset="-122"/>
                      </a:rPr>
                      <m:t>, </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𝐴</m:t>
                        </m:r>
                      </m:e>
                      <m:sub>
                        <m:r>
                          <a:rPr lang="en-US" altLang="zh-CN" sz="1800" b="0" i="1" smtClean="0">
                            <a:latin typeface="Cambria Math" panose="02040503050406030204" pitchFamily="18" charset="0"/>
                            <a:ea typeface="仿宋" panose="02010609060101010101" pitchFamily="49" charset="-122"/>
                          </a:rPr>
                          <m:t>𝑖</m:t>
                        </m:r>
                      </m:sub>
                    </m:sSub>
                  </m:oMath>
                </a14:m>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表示可学习的嵌入</a:t>
                </a:r>
              </a:p>
            </p:txBody>
          </p:sp>
        </mc:Choice>
        <mc:Fallback xmlns="">
          <p:sp>
            <p:nvSpPr>
              <p:cNvPr id="11" name="文本框 10">
                <a:extLst>
                  <a:ext uri="{FF2B5EF4-FFF2-40B4-BE49-F238E27FC236}">
                    <a16:creationId xmlns:a16="http://schemas.microsoft.com/office/drawing/2014/main" id="{C0BEED92-029C-68F2-B153-D63108E5A476}"/>
                  </a:ext>
                </a:extLst>
              </p:cNvPr>
              <p:cNvSpPr txBox="1">
                <a:spLocks noRot="1" noChangeAspect="1" noMove="1" noResize="1" noEditPoints="1" noAdjustHandles="1" noChangeArrowheads="1" noChangeShapeType="1" noTextEdit="1"/>
              </p:cNvSpPr>
              <p:nvPr/>
            </p:nvSpPr>
            <p:spPr>
              <a:xfrm>
                <a:off x="1000897" y="4992130"/>
                <a:ext cx="3103735" cy="927305"/>
              </a:xfrm>
              <a:prstGeom prst="rect">
                <a:avLst/>
              </a:prstGeom>
              <a:blipFill>
                <a:blip r:embed="rId3"/>
                <a:stretch>
                  <a:fillRect l="-1572" t="-5921" b="-8553"/>
                </a:stretch>
              </a:blipFill>
            </p:spPr>
            <p:txBody>
              <a:bodyPr/>
              <a:lstStyle/>
              <a:p>
                <a:r>
                  <a:rPr lang="zh-CN" altLang="en-US">
                    <a:noFill/>
                  </a:rPr>
                  <a:t> </a:t>
                </a:r>
              </a:p>
            </p:txBody>
          </p:sp>
        </mc:Fallback>
      </mc:AlternateContent>
      <p:grpSp>
        <p:nvGrpSpPr>
          <p:cNvPr id="16" name="组合 15">
            <a:extLst>
              <a:ext uri="{FF2B5EF4-FFF2-40B4-BE49-F238E27FC236}">
                <a16:creationId xmlns:a16="http://schemas.microsoft.com/office/drawing/2014/main" id="{8879CB8B-9B2D-EAFB-BB5B-12F1489EAEBD}"/>
              </a:ext>
            </a:extLst>
          </p:cNvPr>
          <p:cNvGrpSpPr/>
          <p:nvPr/>
        </p:nvGrpSpPr>
        <p:grpSpPr>
          <a:xfrm>
            <a:off x="1932133" y="4207493"/>
            <a:ext cx="10029208" cy="1569273"/>
            <a:chOff x="1932133" y="4263088"/>
            <a:chExt cx="10029208" cy="1569273"/>
          </a:xfrm>
        </p:grpSpPr>
        <p:grpSp>
          <p:nvGrpSpPr>
            <p:cNvPr id="15" name="组合 14">
              <a:extLst>
                <a:ext uri="{FF2B5EF4-FFF2-40B4-BE49-F238E27FC236}">
                  <a16:creationId xmlns:a16="http://schemas.microsoft.com/office/drawing/2014/main" id="{CD81FDCD-1FF0-E2F3-2623-1225CD76C3AC}"/>
                </a:ext>
              </a:extLst>
            </p:cNvPr>
            <p:cNvGrpSpPr/>
            <p:nvPr/>
          </p:nvGrpSpPr>
          <p:grpSpPr>
            <a:xfrm>
              <a:off x="1932133" y="4263088"/>
              <a:ext cx="7169719" cy="523115"/>
              <a:chOff x="1932133" y="3999458"/>
              <a:chExt cx="7169719" cy="523115"/>
            </a:xfrm>
          </p:grpSpPr>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C4E6C0A3-3CB3-5CFA-2503-924E34CE4EC8}"/>
                      </a:ext>
                    </a:extLst>
                  </p:cNvPr>
                  <p:cNvSpPr txBox="1"/>
                  <p:nvPr/>
                </p:nvSpPr>
                <p:spPr>
                  <a:xfrm>
                    <a:off x="1932133" y="3999458"/>
                    <a:ext cx="7169719" cy="376578"/>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Sup>
                            <m:sSubSupPr>
                              <m:ctrlPr>
                                <a:rPr lang="en-US" altLang="zh-CN" sz="2400" i="1" smtClean="0">
                                  <a:latin typeface="Cambria Math" panose="02040503050406030204" pitchFamily="18" charset="0"/>
                                  <a:ea typeface="仿宋" panose="02010609060101010101" pitchFamily="49" charset="-122"/>
                                </a:rPr>
                              </m:ctrlPr>
                            </m:sSubSupPr>
                            <m:e>
                              <m:r>
                                <a:rPr lang="en-US" altLang="zh-CN" sz="2400" b="0" i="1" smtClean="0">
                                  <a:latin typeface="Cambria Math" panose="02040503050406030204" pitchFamily="18" charset="0"/>
                                  <a:ea typeface="仿宋" panose="02010609060101010101" pitchFamily="49" charset="-122"/>
                                </a:rPr>
                                <m:t>𝑔</m:t>
                              </m:r>
                            </m:e>
                            <m:sub>
                              <m:r>
                                <a:rPr lang="en-US" altLang="zh-CN" sz="2400" b="0" i="1" smtClean="0">
                                  <a:latin typeface="Cambria Math" panose="02040503050406030204" pitchFamily="18" charset="0"/>
                                  <a:ea typeface="仿宋" panose="02010609060101010101" pitchFamily="49" charset="-122"/>
                                </a:rPr>
                                <m:t>𝐴</m:t>
                              </m:r>
                            </m:sub>
                            <m:sup>
                              <m:r>
                                <a:rPr lang="en-US" altLang="zh-CN" sz="2400" b="0" i="1" smtClean="0">
                                  <a:latin typeface="Cambria Math" panose="02040503050406030204" pitchFamily="18" charset="0"/>
                                  <a:ea typeface="仿宋" panose="02010609060101010101" pitchFamily="49" charset="-122"/>
                                </a:rPr>
                                <m:t>𝐼</m:t>
                              </m:r>
                            </m:sup>
                          </m:sSubSup>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3</m:t>
                              </m:r>
                            </m:sub>
                          </m:sSub>
                          <m:r>
                            <a:rPr lang="en-US" altLang="zh-CN" sz="2400" b="0" i="1" smtClean="0">
                              <a:latin typeface="Cambria Math" panose="02040503050406030204" pitchFamily="18" charset="0"/>
                              <a:ea typeface="仿宋" panose="02010609060101010101" pitchFamily="49" charset="-122"/>
                            </a:rPr>
                            <m:t>, …,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𝑉</m:t>
                              </m:r>
                            </m:e>
                            <m:sub>
                              <m:r>
                                <a:rPr lang="en-US" altLang="zh-CN" sz="2400" b="0" i="1" smtClean="0">
                                  <a:latin typeface="Cambria Math" panose="02040503050406030204" pitchFamily="18" charset="0"/>
                                  <a:ea typeface="仿宋" panose="02010609060101010101" pitchFamily="49" charset="-122"/>
                                </a:rPr>
                                <m:t>𝐸</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1</m:t>
                              </m:r>
                            </m:sub>
                          </m:sSub>
                          <m:r>
                            <a:rPr lang="en-US" altLang="zh-CN" sz="2400" b="0" i="1" smtClean="0">
                              <a:latin typeface="Cambria Math" panose="02040503050406030204" pitchFamily="18" charset="0"/>
                              <a:ea typeface="仿宋" panose="02010609060101010101" pitchFamily="49" charset="-122"/>
                            </a:rPr>
                            <m:t>, </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2</m:t>
                              </m:r>
                            </m:sub>
                          </m:sSub>
                          <m:r>
                            <a:rPr lang="en-US" altLang="zh-CN" sz="2400" b="0" i="1" smtClean="0">
                              <a:latin typeface="Cambria Math" panose="02040503050406030204" pitchFamily="18" charset="0"/>
                              <a:ea typeface="仿宋" panose="02010609060101010101" pitchFamily="49" charset="-122"/>
                            </a:rPr>
                            <m:t>,…,</m:t>
                          </m:r>
                          <m:sSub>
                            <m:sSubPr>
                              <m:ctrlPr>
                                <a:rPr lang="en-US" altLang="zh-CN" sz="2400" b="0" i="1" smtClean="0">
                                  <a:latin typeface="Cambria Math" panose="02040503050406030204" pitchFamily="18" charset="0"/>
                                  <a:ea typeface="仿宋" panose="02010609060101010101" pitchFamily="49" charset="-122"/>
                                </a:rPr>
                              </m:ctrlPr>
                            </m:sSubPr>
                            <m:e>
                              <m:r>
                                <a:rPr lang="en-US" altLang="zh-CN" sz="2400" b="0" i="1" smtClean="0">
                                  <a:latin typeface="Cambria Math" panose="02040503050406030204" pitchFamily="18" charset="0"/>
                                  <a:ea typeface="仿宋" panose="02010609060101010101" pitchFamily="49" charset="-122"/>
                                </a:rPr>
                                <m:t>𝐴</m:t>
                              </m:r>
                            </m:e>
                            <m:sub>
                              <m:r>
                                <a:rPr lang="en-US" altLang="zh-CN" sz="2400" b="0" i="1" smtClean="0">
                                  <a:latin typeface="Cambria Math" panose="02040503050406030204" pitchFamily="18" charset="0"/>
                                  <a:ea typeface="仿宋" panose="02010609060101010101" pitchFamily="49" charset="-122"/>
                                </a:rPr>
                                <m:t>𝑘</m:t>
                              </m:r>
                            </m:sub>
                          </m:sSub>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𝑑𝑎𝑚𝑎𝑔𝑒𝑑</m:t>
                          </m:r>
                          <m:r>
                            <a:rPr lang="en-US" altLang="zh-CN" sz="2400" b="0" i="1" smtClean="0">
                              <a:latin typeface="Cambria Math" panose="02040503050406030204" pitchFamily="18" charset="0"/>
                              <a:ea typeface="仿宋" panose="02010609060101010101" pitchFamily="49" charset="-122"/>
                            </a:rPr>
                            <m:t> </m:t>
                          </m:r>
                          <m:r>
                            <a:rPr lang="en-US" altLang="zh-CN" sz="2400" b="0" i="1" smtClean="0">
                              <a:latin typeface="Cambria Math" panose="02040503050406030204" pitchFamily="18" charset="0"/>
                              <a:ea typeface="仿宋" panose="02010609060101010101" pitchFamily="49" charset="-122"/>
                            </a:rPr>
                            <m:t>𝑜𝑏𝑗𝑒𝑐𝑡</m:t>
                          </m:r>
                          <m:r>
                            <a:rPr lang="en-US" altLang="zh-CN" sz="2400" b="0" i="1" smtClean="0">
                              <a:latin typeface="Cambria Math" panose="02040503050406030204" pitchFamily="18" charset="0"/>
                              <a:ea typeface="仿宋" panose="02010609060101010101" pitchFamily="49" charset="-122"/>
                            </a:rPr>
                            <m:t>]</m:t>
                          </m:r>
                        </m:oMath>
                      </m:oMathPara>
                    </a14:m>
                    <a:endParaRPr lang="zh-CN" altLang="en-US" sz="2400" dirty="0">
                      <a:latin typeface="仿宋" panose="02010609060101010101" pitchFamily="49" charset="-122"/>
                      <a:ea typeface="仿宋" panose="02010609060101010101" pitchFamily="49" charset="-122"/>
                    </a:endParaRPr>
                  </a:p>
                </p:txBody>
              </p:sp>
            </mc:Choice>
            <mc:Fallback xmlns="">
              <p:sp>
                <p:nvSpPr>
                  <p:cNvPr id="10" name="文本框 9">
                    <a:extLst>
                      <a:ext uri="{FF2B5EF4-FFF2-40B4-BE49-F238E27FC236}">
                        <a16:creationId xmlns:a16="http://schemas.microsoft.com/office/drawing/2014/main" id="{C4E6C0A3-3CB3-5CFA-2503-924E34CE4EC8}"/>
                      </a:ext>
                    </a:extLst>
                  </p:cNvPr>
                  <p:cNvSpPr txBox="1">
                    <a:spLocks noRot="1" noChangeAspect="1" noMove="1" noResize="1" noEditPoints="1" noAdjustHandles="1" noChangeArrowheads="1" noChangeShapeType="1" noTextEdit="1"/>
                  </p:cNvSpPr>
                  <p:nvPr/>
                </p:nvSpPr>
                <p:spPr>
                  <a:xfrm>
                    <a:off x="1932133" y="3999458"/>
                    <a:ext cx="7169719" cy="376578"/>
                  </a:xfrm>
                  <a:prstGeom prst="rect">
                    <a:avLst/>
                  </a:prstGeom>
                  <a:blipFill>
                    <a:blip r:embed="rId4"/>
                    <a:stretch>
                      <a:fillRect/>
                    </a:stretch>
                  </a:blipFill>
                </p:spPr>
                <p:txBody>
                  <a:bodyPr/>
                  <a:lstStyle/>
                  <a:p>
                    <a:r>
                      <a:rPr lang="zh-CN" altLang="en-US">
                        <a:noFill/>
                      </a:rPr>
                      <a:t> </a:t>
                    </a:r>
                  </a:p>
                </p:txBody>
              </p:sp>
            </mc:Fallback>
          </mc:AlternateContent>
          <p:cxnSp>
            <p:nvCxnSpPr>
              <p:cNvPr id="13" name="直接连接符 12">
                <a:extLst>
                  <a:ext uri="{FF2B5EF4-FFF2-40B4-BE49-F238E27FC236}">
                    <a16:creationId xmlns:a16="http://schemas.microsoft.com/office/drawing/2014/main" id="{E6628338-5FE9-0AE9-EF73-5294419BB48C}"/>
                  </a:ext>
                </a:extLst>
              </p:cNvPr>
              <p:cNvCxnSpPr/>
              <p:nvPr/>
            </p:nvCxnSpPr>
            <p:spPr>
              <a:xfrm>
                <a:off x="4905632" y="4522573"/>
                <a:ext cx="1519882"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4" name="标注: 弯曲线形 13">
              <a:extLst>
                <a:ext uri="{FF2B5EF4-FFF2-40B4-BE49-F238E27FC236}">
                  <a16:creationId xmlns:a16="http://schemas.microsoft.com/office/drawing/2014/main" id="{EDFC644B-7B41-EB09-DF5A-5B2061C87F30}"/>
                </a:ext>
              </a:extLst>
            </p:cNvPr>
            <p:cNvSpPr/>
            <p:nvPr/>
          </p:nvSpPr>
          <p:spPr>
            <a:xfrm>
              <a:off x="7834185" y="4905057"/>
              <a:ext cx="4127156" cy="927304"/>
            </a:xfrm>
            <a:prstGeom prst="borderCallout2">
              <a:avLst>
                <a:gd name="adj1" fmla="val 56178"/>
                <a:gd name="adj2" fmla="val -3174"/>
                <a:gd name="adj3" fmla="val 54185"/>
                <a:gd name="adj4" fmla="val -27692"/>
                <a:gd name="adj5" fmla="val -6496"/>
                <a:gd name="adj6" fmla="val -58072"/>
              </a:avLst>
            </a:prstGeom>
            <a:noFill/>
            <a:ln>
              <a:solidFill>
                <a:srgbClr val="9DC3E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solidFill>
                    <a:schemeClr val="tx1"/>
                  </a:solidFill>
                  <a:latin typeface="仿宋" panose="02010609060101010101" pitchFamily="49" charset="-122"/>
                  <a:ea typeface="仿宋" panose="02010609060101010101" pitchFamily="49" charset="-122"/>
                </a:rPr>
                <a:t>异常文本，多一些可学习嵌入，是因为觉得单独</a:t>
              </a:r>
              <a:r>
                <a:rPr lang="en-US" altLang="zh-CN" dirty="0">
                  <a:solidFill>
                    <a:schemeClr val="tx1"/>
                  </a:solidFill>
                  <a:latin typeface="仿宋" panose="02010609060101010101" pitchFamily="49" charset="-122"/>
                  <a:ea typeface="仿宋" panose="02010609060101010101" pitchFamily="49" charset="-122"/>
                </a:rPr>
                <a:t>damaged</a:t>
              </a:r>
              <a:r>
                <a:rPr lang="zh-CN" altLang="en-US" dirty="0">
                  <a:solidFill>
                    <a:schemeClr val="tx1"/>
                  </a:solidFill>
                  <a:latin typeface="仿宋" panose="02010609060101010101" pitchFamily="49" charset="-122"/>
                  <a:ea typeface="仿宋" panose="02010609060101010101" pitchFamily="49" charset="-122"/>
                </a:rPr>
                <a:t>不能够表示全部缺陷</a:t>
              </a:r>
              <a:r>
                <a:rPr lang="en-US" altLang="zh-CN" dirty="0">
                  <a:solidFill>
                    <a:schemeClr val="tx1"/>
                  </a:solidFill>
                  <a:latin typeface="仿宋" panose="02010609060101010101" pitchFamily="49" charset="-122"/>
                  <a:ea typeface="仿宋" panose="02010609060101010101" pitchFamily="49" charset="-122"/>
                </a:rPr>
                <a:t>(</a:t>
              </a:r>
              <a:r>
                <a:rPr lang="zh-CN" altLang="en-US" dirty="0">
                  <a:solidFill>
                    <a:schemeClr val="tx1"/>
                  </a:solidFill>
                  <a:latin typeface="仿宋" panose="02010609060101010101" pitchFamily="49" charset="-122"/>
                  <a:ea typeface="仿宋" panose="02010609060101010101" pitchFamily="49" charset="-122"/>
                </a:rPr>
                <a:t>来自</a:t>
              </a:r>
              <a:r>
                <a:rPr lang="en-US" altLang="zh-CN" dirty="0">
                  <a:solidFill>
                    <a:schemeClr val="tx1"/>
                  </a:solidFill>
                  <a:latin typeface="仿宋" panose="02010609060101010101" pitchFamily="49" charset="-122"/>
                  <a:ea typeface="仿宋" panose="02010609060101010101" pitchFamily="49" charset="-122"/>
                </a:rPr>
                <a:t>FAPrompt</a:t>
              </a:r>
              <a:r>
                <a:rPr lang="zh-CN" altLang="en-US" dirty="0">
                  <a:solidFill>
                    <a:schemeClr val="tx1"/>
                  </a:solidFill>
                  <a:latin typeface="仿宋" panose="02010609060101010101" pitchFamily="49" charset="-122"/>
                  <a:ea typeface="仿宋" panose="02010609060101010101" pitchFamily="49" charset="-122"/>
                </a:rPr>
                <a:t>论文</a:t>
              </a:r>
              <a:r>
                <a:rPr lang="en-US" altLang="zh-CN" dirty="0">
                  <a:solidFill>
                    <a:schemeClr val="tx1"/>
                  </a:solidFill>
                  <a:latin typeface="仿宋" panose="02010609060101010101" pitchFamily="49" charset="-122"/>
                  <a:ea typeface="仿宋" panose="02010609060101010101" pitchFamily="49" charset="-122"/>
                </a:rPr>
                <a:t>)</a:t>
              </a:r>
              <a:endParaRPr lang="zh-CN" altLang="en-US" dirty="0">
                <a:solidFill>
                  <a:schemeClr val="tx1"/>
                </a:solidFill>
                <a:latin typeface="仿宋" panose="02010609060101010101" pitchFamily="49" charset="-122"/>
                <a:ea typeface="仿宋" panose="02010609060101010101" pitchFamily="49" charset="-122"/>
              </a:endParaRPr>
            </a:p>
          </p:txBody>
        </p:sp>
      </p:grpSp>
    </p:spTree>
    <p:extLst>
      <p:ext uri="{BB962C8B-B14F-4D97-AF65-F5344CB8AC3E}">
        <p14:creationId xmlns:p14="http://schemas.microsoft.com/office/powerpoint/2010/main" val="3178835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none" rtlCol="0">
        <a:spAutoFit/>
      </a:bodyPr>
      <a:lstStyle>
        <a:defPPr algn="l">
          <a:defRPr dirty="0" smtClean="0">
            <a:latin typeface="仿宋" panose="02010609060101010101" pitchFamily="49" charset="-122"/>
            <a:ea typeface="仿宋" panose="02010609060101010101" pitchFamily="49" charset="-122"/>
          </a:defRPr>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24284</TotalTime>
  <Words>2326</Words>
  <Application>Microsoft Office PowerPoint</Application>
  <PresentationFormat>宽屏</PresentationFormat>
  <Paragraphs>276</Paragraphs>
  <Slides>31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31</vt:i4>
      </vt:variant>
    </vt:vector>
  </HeadingPairs>
  <TitlesOfParts>
    <vt:vector size="36" baseType="lpstr">
      <vt:lpstr>等线</vt:lpstr>
      <vt:lpstr>仿宋</vt:lpstr>
      <vt:lpstr>Arial</vt:lpstr>
      <vt:lpstr>Cambria Math</vt:lpstr>
      <vt:lpstr>Office 主题​​</vt:lpstr>
      <vt:lpstr>MGCLIP架构</vt:lpstr>
      <vt:lpstr>核心思想</vt:lpstr>
      <vt:lpstr>具体设计内容(1/3)</vt:lpstr>
      <vt:lpstr>具体设计内容(2/3)</vt:lpstr>
      <vt:lpstr>具体设计内容(3/3)</vt:lpstr>
      <vt:lpstr>MGPL（1/6）-- 前置内容</vt:lpstr>
      <vt:lpstr>MGPL（2/6）-- 前置内容</vt:lpstr>
      <vt:lpstr>MGPL（3/6）-- MGCLIP新增分数计算</vt:lpstr>
      <vt:lpstr>MGPL（4/6）-- MGPL具体内容</vt:lpstr>
      <vt:lpstr>MGPL（5/6）-- MGPL具体内容</vt:lpstr>
      <vt:lpstr>MGPL（6/6）-- MGPL具体内容</vt:lpstr>
      <vt:lpstr>MGLV</vt:lpstr>
      <vt:lpstr>MGLF(1/7)</vt:lpstr>
      <vt:lpstr>MGLF(2/7) - L_image</vt:lpstr>
      <vt:lpstr>MGLF(3/7) - L_patch</vt:lpstr>
      <vt:lpstr>MGLF(4/7) - L_patch的L_focal</vt:lpstr>
      <vt:lpstr>MGLF(5/7) - L_patch的L_dice</vt:lpstr>
      <vt:lpstr>MGLF(6/7) - L_patch的L_((Timage,Tpatch))</vt:lpstr>
      <vt:lpstr>MGLF(7/7) – 推理阶段的异常图</vt:lpstr>
      <vt:lpstr>测试条件</vt:lpstr>
      <vt:lpstr>测试数据-源码</vt:lpstr>
      <vt:lpstr>测试数据-分离patch prompt</vt:lpstr>
      <vt:lpstr>测试数据-分离patch prompt-同时使用image loss更新patch参数</vt:lpstr>
      <vt:lpstr>====================================</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wu</dc:creator>
  <cp:lastModifiedBy>wu</cp:lastModifiedBy>
  <cp:revision>320</cp:revision>
  <dcterms:created xsi:type="dcterms:W3CDTF">2025-08-22T02:41:41Z</dcterms:created>
  <dcterms:modified xsi:type="dcterms:W3CDTF">2025-09-21T10:09:44Z</dcterms:modified>
</cp:coreProperties>
</file>