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6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5A9FE-6C71-7225-BDDB-E209C09BA8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277BFE-62E9-D7D7-5E05-C5D31A7A5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67F3F93-C1F9-34E0-2FC7-C7A1BAAB658F}"/>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02E95AAC-35A7-073A-DA9D-A13A0A0CC6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B6E82C-E50C-4F23-2AB7-C386C1B26BFE}"/>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93535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A919B-3917-A987-D561-429D7123BD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0C83B4-A921-E740-9F45-87F37F1DD2E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79C9D0-4D62-3B24-7BDC-DD541C66CF47}"/>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515CF324-A4FA-5108-12AB-928513A31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390E0-C713-33FC-671E-1610E0367618}"/>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50594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B3D2B6-D7F7-574A-0FC2-ABCB5F8A25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A6CE11-995D-EB73-0BB3-5D7EE83467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052307-9D82-DD26-1568-B03157D17A84}"/>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439A2542-6D0F-4C3A-4E08-793029AE0A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F5CD7-0EAE-CC8F-9B77-2CCBC29049EB}"/>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546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41CF5-6C3D-C1FF-C61D-8805DBA1C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C9D482-A71A-AEF2-0B34-BC2BC8C536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AF6EA0-5AE9-64C8-CA85-09A66EE939F3}"/>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51ACCF1D-BB07-5BBB-5509-85DDF3A177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69835-43E1-9585-5459-B467618E2C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82608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E1772-EF6E-1252-218B-072546969C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B3FDA6-20B4-918F-9B9B-3FB315E33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D31BBA-0C36-D9DF-457D-FA0980732DF3}"/>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BD5657E6-ED99-052E-F05B-E6AE677F0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71C4DE-14F4-557D-569E-49B765EBB79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6307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CF414-460D-48E5-02D0-78455B61B6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DAEF08-C4D1-524D-2E1A-B17A7DEB31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1A460-D8FC-30FA-D964-13EE5D6716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9A9668-3B78-8198-BC70-C3795C238B47}"/>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6" name="页脚占位符 5">
            <a:extLst>
              <a:ext uri="{FF2B5EF4-FFF2-40B4-BE49-F238E27FC236}">
                <a16:creationId xmlns:a16="http://schemas.microsoft.com/office/drawing/2014/main" id="{093CC30E-2AF0-DB4D-A550-70ED439EE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A949B2-A504-347E-BC51-A5B6664E30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63486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647C5-FED8-CB24-CBA6-57A13CE3F9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659050-F01D-ECFF-A30A-48597618E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3E412E-0E09-27F5-6919-4E6A65216D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80CEA7-1EE9-E51E-4181-68E351DB1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6C2EEF-809C-C721-A6C0-03D196D15C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6FA40B-CE47-55AF-7441-24C1B5DF3EF7}"/>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8" name="页脚占位符 7">
            <a:extLst>
              <a:ext uri="{FF2B5EF4-FFF2-40B4-BE49-F238E27FC236}">
                <a16:creationId xmlns:a16="http://schemas.microsoft.com/office/drawing/2014/main" id="{2EFED3C2-96D6-5E07-56E8-4E7BAFAC13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816E69-FAE0-190A-2CB4-B0C27EC916C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0234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FF4A8-885E-2FF7-D6C5-FCB8C3D655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D3C1C5-DA85-5000-19CF-4BE97D6137CA}"/>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4" name="页脚占位符 3">
            <a:extLst>
              <a:ext uri="{FF2B5EF4-FFF2-40B4-BE49-F238E27FC236}">
                <a16:creationId xmlns:a16="http://schemas.microsoft.com/office/drawing/2014/main" id="{B35D43B2-1A14-7902-E8C7-FE666A3E7A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18A91A-C1E8-07B4-E54E-98F50DA79303}"/>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8253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C5959D-DDE2-2A8B-7973-735FAD9CB1A5}"/>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3" name="页脚占位符 2">
            <a:extLst>
              <a:ext uri="{FF2B5EF4-FFF2-40B4-BE49-F238E27FC236}">
                <a16:creationId xmlns:a16="http://schemas.microsoft.com/office/drawing/2014/main" id="{1CAC9C11-0AB8-2B09-E2DA-CA19021C1C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E52F11-7EC3-37A8-8B74-9C57CF9C549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905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55FA1-4836-1F64-E8BA-8AEABDE29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2BC383-97C7-9635-63B2-23E055425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594E88-CD9F-298C-D933-06B8D16B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3D506A-8068-4737-BC2D-5AA4A7A9FE0E}"/>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6" name="页脚占位符 5">
            <a:extLst>
              <a:ext uri="{FF2B5EF4-FFF2-40B4-BE49-F238E27FC236}">
                <a16:creationId xmlns:a16="http://schemas.microsoft.com/office/drawing/2014/main" id="{763A92AD-1B2B-7A9E-6995-96D78AEADE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9CEB03-D860-D1FA-4310-4B145912828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54504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2AFCA-53DD-CFA0-7958-AE827B4ED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00805-0980-0323-C9F3-8625EAAD1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A281B9-0023-6322-5225-07F3304FF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0DAF65-2488-E030-6080-B43C08DEBE96}"/>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6" name="页脚占位符 5">
            <a:extLst>
              <a:ext uri="{FF2B5EF4-FFF2-40B4-BE49-F238E27FC236}">
                <a16:creationId xmlns:a16="http://schemas.microsoft.com/office/drawing/2014/main" id="{BE6A04DF-C23D-21FF-DC41-C9883CBA0B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3A50B-A2A3-C49F-824C-4C094D3D3F1C}"/>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9276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9F61D1-1AEF-BED8-3C15-34B2DCF34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4AD57F-BAEA-B7CA-CDA5-43C14E574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6F8A89-94A7-5698-9441-676991DF3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76C2BA63-906A-8F1E-8458-3F7FFF687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C5D25E79-771F-3E73-F831-550ECBA23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0930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E142D-FCF5-2F96-0DB1-9623EAF39998}"/>
              </a:ext>
            </a:extLst>
          </p:cNvPr>
          <p:cNvSpPr>
            <a:spLocks noGrp="1"/>
          </p:cNvSpPr>
          <p:nvPr>
            <p:ph type="ctrTitle"/>
          </p:nvPr>
        </p:nvSpPr>
        <p:spPr/>
        <p:txBody>
          <a:bodyPr/>
          <a:lstStyle/>
          <a:p>
            <a:r>
              <a:rPr lang="en-US" altLang="zh-CN" dirty="0"/>
              <a:t>AnomalyCLIP</a:t>
            </a:r>
            <a:endParaRPr lang="zh-CN" altLang="en-US" dirty="0"/>
          </a:p>
        </p:txBody>
      </p:sp>
      <p:sp>
        <p:nvSpPr>
          <p:cNvPr id="3" name="副标题 2">
            <a:extLst>
              <a:ext uri="{FF2B5EF4-FFF2-40B4-BE49-F238E27FC236}">
                <a16:creationId xmlns:a16="http://schemas.microsoft.com/office/drawing/2014/main" id="{60AC8703-45EF-8B16-CACC-68F87255F99F}"/>
              </a:ext>
            </a:extLst>
          </p:cNvPr>
          <p:cNvSpPr>
            <a:spLocks noGrp="1"/>
          </p:cNvSpPr>
          <p:nvPr>
            <p:ph type="subTitle" idx="1"/>
          </p:nvPr>
        </p:nvSpPr>
        <p:spPr/>
        <p:txBody>
          <a:bodyPr/>
          <a:lstStyle/>
          <a:p>
            <a:r>
              <a:rPr lang="en-US" altLang="zh-CN" dirty="0"/>
              <a:t>20250904</a:t>
            </a:r>
            <a:endParaRPr lang="zh-CN" altLang="en-US" dirty="0"/>
          </a:p>
        </p:txBody>
      </p:sp>
    </p:spTree>
    <p:extLst>
      <p:ext uri="{BB962C8B-B14F-4D97-AF65-F5344CB8AC3E}">
        <p14:creationId xmlns:p14="http://schemas.microsoft.com/office/powerpoint/2010/main" val="347144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𝑔𝑙𝑜𝑏𝑙𝑒</m:t>
                        </m:r>
                      </m:sub>
                    </m:sSub>
                  </m:oMath>
                </a14:m>
                <a:r>
                  <a:rPr lang="zh-CN" altLang="en-US" dirty="0"/>
                  <a:t> </a:t>
                </a:r>
                <a:r>
                  <a:rPr lang="en-US" altLang="zh-CN" dirty="0"/>
                  <a:t>is a cross-entropy loss that matches the cosine similarity.</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Sub>
                    <m:r>
                      <a:rPr lang="en-US" altLang="zh-CN" b="0" i="1" smtClean="0">
                        <a:latin typeface="Cambria Math" panose="02040503050406030204" pitchFamily="18" charset="0"/>
                      </a:rPr>
                      <m:t> </m:t>
                    </m:r>
                    <m:r>
                      <a:rPr lang="en-US" altLang="zh-CN" b="0" i="0" smtClean="0">
                        <a:latin typeface="Cambria Math" panose="02040503050406030204" pitchFamily="18" charset="0"/>
                      </a:rPr>
                      <m:t> </m:t>
                    </m:r>
                  </m:oMath>
                </a14:m>
                <a:r>
                  <a:rPr lang="en-US" altLang="zh-CN" dirty="0"/>
                  <a:t>is computed in</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𝑙𝑜𝑐𝑎𝑙</m:t>
                          </m:r>
                        </m:sub>
                      </m:sSub>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Focal</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e>
                          </m:d>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S</m:t>
                          </m:r>
                        </m:e>
                      </m:d>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Dice</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oMath>
                    <m:oMath xmlns:m="http://schemas.openxmlformats.org/officeDocument/2006/math">
                      <m:r>
                        <a:rPr lang="en-US" altLang="zh-CN" sz="2400" b="0" i="1" smtClean="0">
                          <a:latin typeface="Cambria Math" panose="02040503050406030204" pitchFamily="18" charset="0"/>
                        </a:rPr>
                        <m:t>𝐷𝑖𝑐𝑒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𝑈𝑝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m:oMathPara>
                </a14:m>
                <a:endParaRPr lang="en-US" altLang="zh-CN" sz="2400" dirty="0"/>
              </a:p>
              <a:p>
                <a:pPr marL="0" indent="0">
                  <a:buNone/>
                </a:pPr>
                <a:r>
                  <a:rPr lang="en-US" altLang="zh-CN" dirty="0"/>
                  <a:t>  where:</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sz="3200" b="0" i="1" smtClean="0">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𝑛</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sup>
                      </m:sSub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𝑔</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 </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𝑙</m:t>
                                  </m:r>
                                </m:sub>
                              </m:sSub>
                            </m:sub>
                            <m:sup>
                              <m:r>
                                <a:rPr lang="en-US" altLang="zh-CN" sz="3200" b="0" i="1" smtClean="0">
                                  <a:latin typeface="Cambria Math" panose="02040503050406030204" pitchFamily="18" charset="0"/>
                                </a:rPr>
                                <m:t>𝑚</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e>
                              </m:d>
                            </m:sup>
                          </m:sSubSup>
                        </m:e>
                      </m:d>
                    </m:oMath>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b="0" i="1" smtClean="0">
                              <a:latin typeface="Cambria Math" panose="02040503050406030204" pitchFamily="18" charset="0"/>
                            </a:rPr>
                            <m:t>𝑎</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e>
                              </m:d>
                            </m:sup>
                          </m:sSubSup>
                        </m:e>
                      </m:d>
                    </m:oMath>
                  </m:oMathPara>
                </a14:m>
                <a:endParaRPr lang="en-US" altLang="zh-CN" dirty="0"/>
              </a:p>
              <a:p>
                <a:pPr marL="0" indent="0">
                  <a:buNone/>
                </a:pPr>
                <a:r>
                  <a:rPr lang="en-US" altLang="zh-CN" dirty="0"/>
                  <a:t>  and Focal() / Dice() denote focal loss and Dice loss, Up() and [.] represent the </a:t>
                </a:r>
                <a:r>
                  <a:rPr lang="en-US" altLang="zh-CN" dirty="0" err="1"/>
                  <a:t>unsampling</a:t>
                </a:r>
                <a:r>
                  <a:rPr lang="en-US" altLang="zh-CN" dirty="0"/>
                  <a:t> and concatenation along with the channel.</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600" r="-174" b="-2311"/>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7886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to facilitate the learning of a more discriminative textual space, we choose to replace the prefix part of the original token embeddings with learnable token embeddings in the text encoder, from bottom (the second layer) to the top. by the following step</a:t>
                </a:r>
              </a:p>
              <a:p>
                <a:r>
                  <a:rPr lang="en-US" altLang="zh-CN" dirty="0"/>
                  <a:t>1.we denote the token embedding of the learnable text prompt as: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𝑝</m:t>
                              </m:r>
                            </m:sup>
                          </m:sSubSup>
                        </m:e>
                      </m:d>
                    </m:oMath>
                  </m:oMathPara>
                </a14:m>
                <a:endParaRPr lang="en-US" altLang="zh-CN" dirty="0"/>
              </a:p>
              <a:p>
                <a:pPr marL="0" indent="0">
                  <a:buNone/>
                </a:pPr>
                <a:r>
                  <a:rPr lang="en-US" altLang="zh-CN" dirty="0"/>
                  <a:t>  and also denote as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oMath>
                </a14:m>
                <a:endParaRPr lang="en-US" altLang="zh-CN" dirty="0"/>
              </a:p>
              <a:p>
                <a:pPr marL="0" indent="0">
                  <a:buNone/>
                </a:pPr>
                <a:r>
                  <a:rPr lang="en-US" altLang="zh-CN" dirty="0"/>
                  <a:t>  where m represents the layers index of the text encoder.</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867" r="-2435" b="-444"/>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13482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2.we introduce additional multi-layer trainable token:</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𝑄</m:t>
                      </m:r>
                      <m:r>
                        <a:rPr lang="en-US" altLang="zh-CN" b="0" i="1" smtClean="0">
                          <a:latin typeface="Cambria Math" panose="02040503050406030204" pitchFamily="18" charset="0"/>
                        </a:rPr>
                        <m:t>&lt;</m:t>
                      </m:r>
                      <m:r>
                        <a:rPr lang="en-US" altLang="zh-CN" b="0" i="1" smtClean="0">
                          <a:latin typeface="Cambria Math" panose="02040503050406030204" pitchFamily="18" charset="0"/>
                        </a:rPr>
                        <m:t>𝑃</m:t>
                      </m:r>
                    </m:oMath>
                  </m:oMathPara>
                </a14:m>
                <a:endParaRPr lang="en-US" altLang="zh-CN" dirty="0"/>
              </a:p>
              <a:p>
                <a:r>
                  <a:rPr lang="en-US" altLang="zh-CN" dirty="0"/>
                  <a:t>3.to adapt the original textual representations of layer m, we replace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𝑄</m:t>
                        </m:r>
                      </m:sup>
                    </m:sSubSup>
                  </m:oMath>
                </a14:m>
                <a:r>
                  <a:rPr lang="zh-CN" altLang="en-US" dirty="0"/>
                  <a:t> </a:t>
                </a:r>
                <a:r>
                  <a:rPr lang="en-US" altLang="zh-CN" dirty="0"/>
                  <a:t>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𝑚</m:t>
                        </m:r>
                      </m:sub>
                    </m:sSub>
                  </m:oMath>
                </a14:m>
                <a:r>
                  <a:rPr lang="en-US" altLang="zh-CN" dirty="0"/>
                  <a:t>. Thus deriving the new token embeddings:</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𝑝</m:t>
                          </m:r>
                        </m:sup>
                      </m:sSubSup>
                      <m:r>
                        <a:rPr lang="en-US" altLang="zh-CN" b="0" i="1" smtClean="0">
                          <a:latin typeface="Cambria Math" panose="02040503050406030204" pitchFamily="18" charset="0"/>
                        </a:rPr>
                        <m:t>] </m:t>
                      </m:r>
                    </m:oMath>
                  </m:oMathPara>
                </a14:m>
                <a:endParaRPr lang="en-US" altLang="zh-CN" dirty="0"/>
              </a:p>
              <a:p>
                <a:r>
                  <a:rPr lang="en-US" altLang="zh-CN" dirty="0"/>
                  <a:t>4.then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oMath>
                </a14:m>
                <a:r>
                  <a:rPr lang="en-US" altLang="zh-CN" dirty="0"/>
                  <a:t> is forwarded into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a14:m>
                <a:r>
                  <a:rPr lang="en-US" altLang="zh-CN" dirty="0"/>
                  <a:t> to obtained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Sub>
                  </m:oMath>
                </a14:m>
                <a:r>
                  <a:rPr lang="en-US" altLang="zh-CN" dirty="0"/>
                  <a:t>, which is: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𝑃</m:t>
                          </m:r>
                        </m:sup>
                      </m:sSubSup>
                      <m:r>
                        <a:rPr lang="en-US" altLang="zh-CN" b="0" i="1" smtClean="0">
                          <a:latin typeface="Cambria Math" panose="02040503050406030204" pitchFamily="18" charset="0"/>
                        </a:rPr>
                        <m:t>]</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94028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5.discard the obtained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and initialize new learnable token embedding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Through the concatenation operation, we obtain:</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e>
                      </m:d>
                    </m:oMath>
                  </m:oMathPara>
                </a14:m>
                <a:endParaRPr lang="en-US" altLang="zh-CN" b="0" dirty="0"/>
              </a:p>
              <a:p>
                <a:r>
                  <a:rPr lang="en-US" altLang="zh-CN" dirty="0"/>
                  <a:t>6.repeat this operation until we reach the designated layer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m:t>
                        </m:r>
                      </m:sup>
                    </m:sSubSup>
                  </m:oMath>
                </a14:m>
                <a:br>
                  <a:rPr lang="en-US" altLang="zh-CN" b="0" dirty="0"/>
                </a:b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000" t="-889" r="-234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64612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b="0" dirty="0"/>
              <a:t>we found empirically that a diagonally prominent attention map helps reduce the disturbance from other tokens, leading to improved local visual semantics.</a:t>
            </a:r>
          </a:p>
          <a:p>
            <a:r>
              <a:rPr lang="en-US" altLang="zh-CN" dirty="0"/>
              <a:t>Therefore we propose a mechanism call Diagonally Prominent Attention Map to refine the local visual space, with the visual encoder kept frozen during training. To this end, we replace the original Q-K attention in the visual encoder with diagonally prominent attention, such as Q-Q, K-K, V-V.</a:t>
            </a:r>
            <a:br>
              <a:rPr lang="en-US" altLang="zh-CN" b="0" dirty="0"/>
            </a:br>
            <a:endParaRPr lang="en-US" altLang="zh-CN" dirty="0"/>
          </a:p>
          <a:p>
            <a:pPr marL="0" indent="0">
              <a:buNone/>
            </a:pPr>
            <a:endParaRPr lang="zh-CN" altLang="en-US" dirty="0"/>
          </a:p>
        </p:txBody>
      </p:sp>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highlight>
                  <a:srgbClr val="FFFF00"/>
                </a:highlight>
              </a:rPr>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83360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85000" lnSpcReduction="10000"/>
              </a:bodyPr>
              <a:lstStyle/>
              <a:p>
                <a:r>
                  <a:rPr lang="en-US" altLang="zh-CN" b="0" dirty="0"/>
                  <a:t>During training, AnomalyCLIP minimizes the loss above.</a:t>
                </a:r>
              </a:p>
              <a:p>
                <a:r>
                  <a:rPr lang="en-US" altLang="zh-CN" dirty="0"/>
                  <a:t>As for inference, given a test image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a:t>, use the similarity score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as the image-level anomaly score.</a:t>
                </a:r>
              </a:p>
              <a:p>
                <a:r>
                  <a:rPr lang="en-US" altLang="zh-CN" dirty="0"/>
                  <a:t>For 	pixel-wise predictions, we merge the segmentation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oMath>
                </a14:m>
                <a:r>
                  <a:rPr lang="en-US" altLang="zh-CN" b="0" dirty="0"/>
                  <a:t> of all selected intermediate layers, followed by an interpolation and smoothing operation. Formally, our anomaly score map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b="0" dirty="0"/>
                  <a:t> is computed as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𝑈𝑝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𝑈𝑝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pPr marL="0" indent="0">
                  <a:buNone/>
                </a:pPr>
                <a:r>
                  <a:rPr lang="en-US" altLang="zh-CN" dirty="0"/>
                  <a:t>   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oMath>
                </a14:m>
                <a:r>
                  <a:rPr lang="en-US" altLang="zh-CN" b="0" dirty="0"/>
                  <a:t> represents a Gaussian filter, and </a:t>
                </a:r>
                <a14:m>
                  <m:oMath xmlns:m="http://schemas.openxmlformats.org/officeDocument/2006/math">
                    <m:r>
                      <a:rPr lang="zh-CN" altLang="en-US" b="0" i="1" smtClean="0">
                        <a:latin typeface="Cambria Math" panose="02040503050406030204" pitchFamily="18" charset="0"/>
                      </a:rPr>
                      <m:t>𝜎</m:t>
                    </m:r>
                  </m:oMath>
                </a14:m>
                <a:r>
                  <a:rPr lang="en-US" altLang="zh-CN" b="0" dirty="0"/>
                  <a:t> controls smoothing.</a:t>
                </a:r>
                <a:br>
                  <a:rPr lang="en-US" altLang="zh-CN" b="0" dirty="0"/>
                </a:br>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652" t="-1867" r="-1130"/>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t>3.refinement of the local visual space</a:t>
            </a:r>
          </a:p>
          <a:p>
            <a:r>
              <a:rPr lang="en-US" altLang="zh-CN" dirty="0">
                <a:highlight>
                  <a:srgbClr val="FFFF00"/>
                </a:highlight>
              </a:rPr>
              <a:t>4.training and inference</a:t>
            </a:r>
            <a:endParaRPr lang="zh-CN" altLang="en-US" dirty="0">
              <a:highlight>
                <a:srgbClr val="FFFF00"/>
              </a:highlight>
            </a:endParaRPr>
          </a:p>
        </p:txBody>
      </p:sp>
    </p:spTree>
    <p:extLst>
      <p:ext uri="{BB962C8B-B14F-4D97-AF65-F5344CB8AC3E}">
        <p14:creationId xmlns:p14="http://schemas.microsoft.com/office/powerpoint/2010/main" val="171137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fontScale="92500" lnSpcReduction="20000"/>
              </a:bodyPr>
              <a:lstStyle/>
              <a:p>
                <a:r>
                  <a:rPr lang="en-US" altLang="zh-CN" dirty="0"/>
                  <a:t>4.1Experiment setup</a:t>
                </a:r>
              </a:p>
              <a:p>
                <a:pPr marL="0" indent="0">
                  <a:buNone/>
                </a:pPr>
                <a:r>
                  <a:rPr lang="en-US" altLang="zh-CN" dirty="0"/>
                  <a:t>  (1). use the publicly available CLIP model (VIT-L/14@336px) as backbone.</a:t>
                </a:r>
              </a:p>
              <a:p>
                <a:pPr marL="0" indent="0">
                  <a:buNone/>
                </a:pPr>
                <a:r>
                  <a:rPr lang="en-US" altLang="zh-CN" dirty="0"/>
                  <a:t>  (2). Model parameters of CLIP are all frozen.</a:t>
                </a:r>
              </a:p>
              <a:p>
                <a:pPr marL="0" indent="0">
                  <a:buNone/>
                </a:pPr>
                <a:r>
                  <a:rPr lang="en-US" altLang="zh-CN" dirty="0"/>
                  <a:t>  (3). The length of learnable word embeddings E is set to 12.</a:t>
                </a:r>
              </a:p>
              <a:p>
                <a:pPr marL="0" indent="0">
                  <a:buNone/>
                </a:pPr>
                <a:r>
                  <a:rPr lang="en-US" altLang="zh-CN" dirty="0"/>
                  <a:t>  (4). The learnable token embeddings are attached to the first 9 layers of the text encoder for refining the textual space, and </a:t>
                </a:r>
                <a14:m>
                  <m:oMath xmlns:m="http://schemas.openxmlformats.org/officeDocument/2006/math">
                    <m:r>
                      <a:rPr lang="zh-CN" altLang="en-US" i="1" smtClean="0">
                        <a:latin typeface="Cambria Math" panose="02040503050406030204" pitchFamily="18" charset="0"/>
                      </a:rPr>
                      <m:t>𝜆</m:t>
                    </m:r>
                  </m:oMath>
                </a14:m>
                <a:r>
                  <a:rPr lang="zh-CN" altLang="en-US" dirty="0"/>
                  <a:t> </a:t>
                </a:r>
                <a:r>
                  <a:rPr lang="en-US" altLang="zh-CN" dirty="0"/>
                  <a:t>is set to 4.</a:t>
                </a:r>
              </a:p>
              <a:p>
                <a:pPr marL="0" indent="0">
                  <a:buNone/>
                </a:pPr>
                <a:r>
                  <a:rPr lang="en-US" altLang="zh-CN" dirty="0"/>
                  <a:t>  (5). we use the top feature map as local visual details for anomaly segmentation.</a:t>
                </a:r>
              </a:p>
              <a:p>
                <a:pPr marL="0" indent="0">
                  <a:buNone/>
                </a:pPr>
                <a:r>
                  <a:rPr lang="en-US" altLang="zh-CN" dirty="0"/>
                  <a:t>  (6). we fine-tune AnomalyCLIP using the test data on MVTec AD and evaluate the ZSAD performance on other datasets. As for MVTec AD, we fine-tune AnomalyCLIP on the test data of </a:t>
                </a:r>
                <a:r>
                  <a:rPr lang="en-US" altLang="zh-CN" dirty="0" err="1"/>
                  <a:t>VisA</a:t>
                </a:r>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928F3270-DA62-D669-2FA1-2988FDB9A994}"/>
                  </a:ext>
                </a:extLst>
              </p:cNvPr>
              <p:cNvSpPr>
                <a:spLocks noGrp="1" noRot="1" noChangeAspect="1" noMove="1" noResize="1" noEditPoints="1" noAdjustHandles="1" noChangeArrowheads="1" noChangeShapeType="1" noTextEdit="1"/>
              </p:cNvSpPr>
              <p:nvPr>
                <p:ph idx="1"/>
              </p:nvPr>
            </p:nvSpPr>
            <p:spPr>
              <a:blipFill>
                <a:blip r:embed="rId2"/>
                <a:stretch>
                  <a:fillRect l="-1043" t="-3501" r="-1623"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650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a:bodyPr>
          <a:lstStyle/>
          <a:p>
            <a:r>
              <a:rPr lang="en-US" altLang="zh-CN" dirty="0"/>
              <a:t>4.2 Main Results</a:t>
            </a:r>
          </a:p>
          <a:p>
            <a:pPr marL="0" indent="0">
              <a:buNone/>
            </a:pPr>
            <a:r>
              <a:rPr lang="en-US" altLang="zh-CN" dirty="0"/>
              <a:t>  beautiful result…</a:t>
            </a:r>
            <a:endParaRPr lang="zh-CN" altLang="en-US" dirty="0"/>
          </a:p>
        </p:txBody>
      </p:sp>
    </p:spTree>
    <p:extLst>
      <p:ext uri="{BB962C8B-B14F-4D97-AF65-F5344CB8AC3E}">
        <p14:creationId xmlns:p14="http://schemas.microsoft.com/office/powerpoint/2010/main" val="161115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sz="2800" dirty="0"/>
              <a:t>DPAM(T1)</a:t>
            </a:r>
          </a:p>
          <a:p>
            <a:r>
              <a:rPr lang="en-US" altLang="zh-CN" sz="2800" dirty="0"/>
              <a:t>object-agnostic text prompts (T2), </a:t>
            </a:r>
          </a:p>
          <a:p>
            <a:r>
              <a:rPr lang="en-US" altLang="zh-CN" sz="2800" dirty="0"/>
              <a:t>learnable tokens in text encoders(T3).</a:t>
            </a:r>
          </a:p>
          <a:p>
            <a:pPr marL="0" indent="0">
              <a:buNone/>
            </a:pP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highlight>
                  <a:srgbClr val="FFFF00"/>
                </a:highlight>
              </a:rPr>
              <a:t>1.Module ablation:</a:t>
            </a:r>
          </a:p>
          <a:p>
            <a:r>
              <a:rPr lang="en-US" altLang="zh-CN" dirty="0"/>
              <a:t>2.Context optimization</a:t>
            </a:r>
          </a:p>
          <a:p>
            <a:r>
              <a:rPr lang="en-US" altLang="zh-CN" dirty="0"/>
              <a:t>3.DPAM strategy ablation</a:t>
            </a:r>
          </a:p>
          <a:p>
            <a:endParaRPr lang="zh-CN" altLang="en-US" dirty="0"/>
          </a:p>
        </p:txBody>
      </p:sp>
      <p:pic>
        <p:nvPicPr>
          <p:cNvPr id="6" name="图片 5">
            <a:extLst>
              <a:ext uri="{FF2B5EF4-FFF2-40B4-BE49-F238E27FC236}">
                <a16:creationId xmlns:a16="http://schemas.microsoft.com/office/drawing/2014/main" id="{69243F7A-FD0C-B84B-4DF7-270241F020F1}"/>
              </a:ext>
            </a:extLst>
          </p:cNvPr>
          <p:cNvPicPr>
            <a:picLocks noChangeAspect="1"/>
          </p:cNvPicPr>
          <p:nvPr/>
        </p:nvPicPr>
        <p:blipFill>
          <a:blip r:embed="rId2"/>
          <a:stretch>
            <a:fillRect/>
          </a:stretch>
        </p:blipFill>
        <p:spPr>
          <a:xfrm>
            <a:off x="4838547" y="3126131"/>
            <a:ext cx="6861482" cy="2150205"/>
          </a:xfrm>
          <a:prstGeom prst="rect">
            <a:avLst/>
          </a:prstGeom>
        </p:spPr>
      </p:pic>
    </p:spTree>
    <p:extLst>
      <p:ext uri="{BB962C8B-B14F-4D97-AF65-F5344CB8AC3E}">
        <p14:creationId xmlns:p14="http://schemas.microsoft.com/office/powerpoint/2010/main" val="399486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dirty="0"/>
              <a:t>the object-agnostic prompt learning is the most effective module, and it is driven by our glocal context optimization</a:t>
            </a: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highlight>
                  <a:srgbClr val="FFFF00"/>
                </a:highlight>
              </a:rPr>
              <a:t>2.Context optimization</a:t>
            </a:r>
          </a:p>
          <a:p>
            <a:r>
              <a:rPr lang="en-US" altLang="zh-CN" dirty="0"/>
              <a:t>3.DPAM strategy ablation</a:t>
            </a:r>
          </a:p>
          <a:p>
            <a:endParaRPr lang="zh-CN" altLang="en-US" dirty="0"/>
          </a:p>
        </p:txBody>
      </p:sp>
      <p:pic>
        <p:nvPicPr>
          <p:cNvPr id="7" name="图片 6">
            <a:extLst>
              <a:ext uri="{FF2B5EF4-FFF2-40B4-BE49-F238E27FC236}">
                <a16:creationId xmlns:a16="http://schemas.microsoft.com/office/drawing/2014/main" id="{58A8B552-FFD7-7A9C-2769-70680C5E3823}"/>
              </a:ext>
            </a:extLst>
          </p:cNvPr>
          <p:cNvPicPr>
            <a:picLocks noChangeAspect="1"/>
          </p:cNvPicPr>
          <p:nvPr/>
        </p:nvPicPr>
        <p:blipFill>
          <a:blip r:embed="rId2"/>
          <a:stretch>
            <a:fillRect/>
          </a:stretch>
        </p:blipFill>
        <p:spPr>
          <a:xfrm>
            <a:off x="5058161" y="3255104"/>
            <a:ext cx="6865144" cy="2280252"/>
          </a:xfrm>
          <a:prstGeom prst="rect">
            <a:avLst/>
          </a:prstGeom>
        </p:spPr>
      </p:pic>
    </p:spTree>
    <p:extLst>
      <p:ext uri="{BB962C8B-B14F-4D97-AF65-F5344CB8AC3E}">
        <p14:creationId xmlns:p14="http://schemas.microsoft.com/office/powerpoint/2010/main" val="97550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82EA8-47D1-69E7-05EE-2DE32533D96F}"/>
              </a:ext>
            </a:extLst>
          </p:cNvPr>
          <p:cNvSpPr>
            <a:spLocks noGrp="1"/>
          </p:cNvSpPr>
          <p:nvPr>
            <p:ph type="title"/>
          </p:nvPr>
        </p:nvSpPr>
        <p:spPr/>
        <p:txBody>
          <a:bodyPr/>
          <a:lstStyle/>
          <a:p>
            <a:r>
              <a:rPr lang="en-US" altLang="zh-CN" dirty="0"/>
              <a:t>0.Abstract</a:t>
            </a:r>
            <a:endParaRPr lang="zh-CN" altLang="en-US" dirty="0"/>
          </a:p>
        </p:txBody>
      </p:sp>
      <p:sp>
        <p:nvSpPr>
          <p:cNvPr id="3" name="内容占位符 2">
            <a:extLst>
              <a:ext uri="{FF2B5EF4-FFF2-40B4-BE49-F238E27FC236}">
                <a16:creationId xmlns:a16="http://schemas.microsoft.com/office/drawing/2014/main" id="{7EEB1635-7D8C-30F8-F875-84A315A6212E}"/>
              </a:ext>
            </a:extLst>
          </p:cNvPr>
          <p:cNvSpPr>
            <a:spLocks noGrp="1"/>
          </p:cNvSpPr>
          <p:nvPr>
            <p:ph idx="1"/>
          </p:nvPr>
        </p:nvSpPr>
        <p:spPr/>
        <p:txBody>
          <a:bodyPr/>
          <a:lstStyle/>
          <a:p>
            <a:r>
              <a:rPr lang="en-US" altLang="zh-CN" dirty="0"/>
              <a:t>The key insight of AnomalyCLIP </a:t>
            </a:r>
            <a:r>
              <a:rPr lang="en-US" altLang="zh-CN" dirty="0">
                <a:highlight>
                  <a:srgbClr val="FFFF00"/>
                </a:highlight>
              </a:rPr>
              <a:t>is to learn object-agnostic text prompts</a:t>
            </a:r>
            <a:r>
              <a:rPr lang="en-US" altLang="zh-CN" dirty="0"/>
              <a:t> that capture generic normality or abnormality in an image regardless of its foreground objects.</a:t>
            </a:r>
            <a:endParaRPr lang="zh-CN" altLang="en-US" dirty="0"/>
          </a:p>
        </p:txBody>
      </p:sp>
    </p:spTree>
    <p:extLst>
      <p:ext uri="{BB962C8B-B14F-4D97-AF65-F5344CB8AC3E}">
        <p14:creationId xmlns:p14="http://schemas.microsoft.com/office/powerpoint/2010/main" val="136013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a:xfrm>
            <a:off x="5084334" y="457200"/>
            <a:ext cx="6172200" cy="4873625"/>
          </a:xfrm>
        </p:spPr>
        <p:txBody>
          <a:bodyPr/>
          <a:lstStyle/>
          <a:p>
            <a:r>
              <a:rPr lang="en-US" altLang="zh-CN" dirty="0"/>
              <a:t>AnomalyCLIP use V-V self-attention by default. Here we study the effectiveness of using two other DPAM strategies, including Q-Q and K-K self-attention.</a:t>
            </a:r>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t>2.Context optimization</a:t>
            </a:r>
          </a:p>
          <a:p>
            <a:r>
              <a:rPr lang="en-US" altLang="zh-CN" dirty="0">
                <a:highlight>
                  <a:srgbClr val="FFFF00"/>
                </a:highlight>
              </a:rPr>
              <a:t>3.DPAM strategy ablation</a:t>
            </a:r>
          </a:p>
          <a:p>
            <a:endParaRPr lang="zh-CN" altLang="en-US" dirty="0"/>
          </a:p>
        </p:txBody>
      </p:sp>
      <p:pic>
        <p:nvPicPr>
          <p:cNvPr id="6" name="图片 5">
            <a:extLst>
              <a:ext uri="{FF2B5EF4-FFF2-40B4-BE49-F238E27FC236}">
                <a16:creationId xmlns:a16="http://schemas.microsoft.com/office/drawing/2014/main" id="{A5771D03-C09D-E2F7-6321-65F6C82C9F75}"/>
              </a:ext>
            </a:extLst>
          </p:cNvPr>
          <p:cNvPicPr>
            <a:picLocks noChangeAspect="1"/>
          </p:cNvPicPr>
          <p:nvPr/>
        </p:nvPicPr>
        <p:blipFill>
          <a:blip r:embed="rId2"/>
          <a:stretch>
            <a:fillRect/>
          </a:stretch>
        </p:blipFill>
        <p:spPr>
          <a:xfrm>
            <a:off x="2809877" y="3429000"/>
            <a:ext cx="9220200" cy="3162300"/>
          </a:xfrm>
          <a:prstGeom prst="rect">
            <a:avLst/>
          </a:prstGeom>
        </p:spPr>
      </p:pic>
    </p:spTree>
    <p:extLst>
      <p:ext uri="{BB962C8B-B14F-4D97-AF65-F5344CB8AC3E}">
        <p14:creationId xmlns:p14="http://schemas.microsoft.com/office/powerpoint/2010/main" val="371049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932237"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a:bodyPr>
          <a:lstStyle/>
          <a:p>
            <a:r>
              <a:rPr lang="en-US" altLang="zh-CN" sz="1800" b="1" dirty="0">
                <a:solidFill>
                  <a:srgbClr val="0000FF"/>
                </a:solidFill>
                <a:highlight>
                  <a:srgbClr val="FFFFFF"/>
                </a:highlight>
              </a:rPr>
              <a:t>def</a:t>
            </a:r>
            <a:r>
              <a:rPr lang="en-US" altLang="zh-CN" sz="1800" b="0" dirty="0">
                <a:solidFill>
                  <a:srgbClr val="000000"/>
                </a:solidFill>
                <a:highlight>
                  <a:srgbClr val="FFFFFF"/>
                </a:highlight>
              </a:rPr>
              <a:t> </a:t>
            </a:r>
            <a:r>
              <a:rPr lang="en-US" altLang="zh-CN" sz="1800" b="0" dirty="0" err="1">
                <a:solidFill>
                  <a:srgbClr val="FF00FF"/>
                </a:solidFill>
                <a:highlight>
                  <a:srgbClr val="FFFFFF"/>
                </a:highlight>
              </a:rPr>
              <a:t>DAPM_replace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self</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FF8000"/>
                </a:solidFill>
                <a:highlight>
                  <a:srgbClr val="FFFFFF"/>
                </a:highlight>
              </a:rPr>
              <a:t>"""</a:t>
            </a:r>
          </a:p>
          <a:p>
            <a:r>
              <a:rPr lang="zh-CN" altLang="en-US" sz="1800" b="0" dirty="0">
                <a:solidFill>
                  <a:srgbClr val="FF8000"/>
                </a:solidFill>
                <a:highlight>
                  <a:srgbClr val="FFFFFF"/>
                </a:highlight>
              </a:rPr>
              <a:t>这个代码的主要功能：</a:t>
            </a:r>
          </a:p>
          <a:p>
            <a:r>
              <a:rPr lang="zh-CN" altLang="en-US" sz="1800" b="0" dirty="0">
                <a:solidFill>
                  <a:srgbClr val="FF8000"/>
                </a:solidFill>
                <a:highlight>
                  <a:srgbClr val="FFFFFF"/>
                </a:highlight>
              </a:rPr>
              <a:t>使用自定义的</a:t>
            </a:r>
            <a:r>
              <a:rPr lang="en-US" altLang="zh-CN" sz="1800" b="0" dirty="0" err="1">
                <a:solidFill>
                  <a:srgbClr val="FF8000"/>
                </a:solidFill>
                <a:highlight>
                  <a:srgbClr val="FFFFFF"/>
                </a:highlight>
              </a:rPr>
              <a:t>atten</a:t>
            </a:r>
            <a:r>
              <a:rPr lang="zh-CN" altLang="en-US" sz="1800" b="0" dirty="0">
                <a:solidFill>
                  <a:srgbClr val="FF8000"/>
                </a:solidFill>
                <a:highlight>
                  <a:srgbClr val="FFFFFF"/>
                </a:highlight>
              </a:rPr>
              <a:t>去替换</a:t>
            </a:r>
            <a:r>
              <a:rPr lang="en-US" altLang="zh-CN" sz="1800" b="0" dirty="0">
                <a:solidFill>
                  <a:srgbClr val="FF8000"/>
                </a:solidFill>
                <a:highlight>
                  <a:srgbClr val="FFFFFF"/>
                </a:highlight>
              </a:rPr>
              <a:t>transformer</a:t>
            </a:r>
            <a:r>
              <a:rPr lang="zh-CN" altLang="en-US" sz="1800" b="0" dirty="0">
                <a:solidFill>
                  <a:srgbClr val="FF8000"/>
                </a:solidFill>
                <a:highlight>
                  <a:srgbClr val="FFFFFF"/>
                </a:highlight>
              </a:rPr>
              <a:t>中的</a:t>
            </a:r>
            <a:r>
              <a:rPr lang="en-US" altLang="zh-CN" sz="1800" b="0" dirty="0" err="1">
                <a:solidFill>
                  <a:srgbClr val="FF8000"/>
                </a:solidFill>
                <a:highlight>
                  <a:srgbClr val="FFFFFF"/>
                </a:highlight>
              </a:rPr>
              <a:t>atten</a:t>
            </a:r>
            <a:endParaRPr lang="en-US" altLang="zh-CN" sz="1800" b="0" dirty="0">
              <a:solidFill>
                <a:srgbClr val="FF8000"/>
              </a:solidFill>
              <a:highlight>
                <a:srgbClr val="FFFFFF"/>
              </a:highlight>
            </a:endParaRPr>
          </a:p>
          <a:p>
            <a:r>
              <a:rPr lang="zh-CN" altLang="en-US" sz="1800" b="0" dirty="0">
                <a:solidFill>
                  <a:srgbClr val="FF8000"/>
                </a:solidFill>
                <a:highlight>
                  <a:srgbClr val="FFFFFF"/>
                </a:highlight>
              </a:rPr>
              <a:t>总共替换</a:t>
            </a:r>
            <a:r>
              <a:rPr lang="en-US" altLang="zh-CN" sz="1800" b="0" dirty="0" err="1">
                <a:solidFill>
                  <a:srgbClr val="FF8000"/>
                </a:solidFill>
                <a:highlight>
                  <a:srgbClr val="FFFFFF"/>
                </a:highlight>
              </a:rPr>
              <a:t>DPAM_layer</a:t>
            </a:r>
            <a:r>
              <a:rPr lang="zh-CN" altLang="en-US" sz="1800" b="0" dirty="0">
                <a:solidFill>
                  <a:srgbClr val="FF8000"/>
                </a:solidFill>
                <a:highlight>
                  <a:srgbClr val="FFFFFF"/>
                </a:highlight>
              </a:rPr>
              <a:t>层</a:t>
            </a:r>
          </a:p>
          <a:p>
            <a:r>
              <a:rPr lang="en-US" altLang="zh-CN" sz="1800" b="0" dirty="0">
                <a:solidFill>
                  <a:srgbClr val="FF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is</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not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i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range</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使用了自己的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机制（最后一层的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保存在</a:t>
            </a:r>
            <a:r>
              <a:rPr lang="en-US" altLang="zh-CN" sz="1800" b="0" dirty="0" err="1">
                <a:solidFill>
                  <a:srgbClr val="008000"/>
                </a:solidFill>
                <a:highlight>
                  <a:srgbClr val="FFFFFF"/>
                </a:highlight>
              </a:rPr>
              <a:t>self.attn</a:t>
            </a:r>
            <a:r>
              <a:rPr lang="zh-CN" altLang="en-US" sz="1800" b="0" dirty="0">
                <a:solidFill>
                  <a:srgbClr val="008000"/>
                </a:solidFill>
                <a:highlight>
                  <a:srgbClr val="FFFFFF"/>
                </a:highlight>
              </a:rPr>
              <a:t>中）</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Attention</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num_heads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True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将自定义</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qkv</a:t>
            </a:r>
            <a:r>
              <a:rPr lang="zh-CN" altLang="en-US" sz="1800" b="0" dirty="0">
                <a:solidFill>
                  <a:srgbClr val="008000"/>
                </a:solidFill>
                <a:highlight>
                  <a:srgbClr val="FFFFFF"/>
                </a:highlight>
              </a:rPr>
              <a:t>权重，改成预训练的权重</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使用自定义的</a:t>
            </a:r>
            <a:r>
              <a:rPr lang="en-US" altLang="zh-CN" sz="1800" b="0" dirty="0">
                <a:solidFill>
                  <a:srgbClr val="008000"/>
                </a:solidFill>
                <a:highlight>
                  <a:srgbClr val="FFFFFF"/>
                </a:highlight>
              </a:rPr>
              <a:t>V-</a:t>
            </a:r>
            <a:r>
              <a:rPr lang="en-US" altLang="zh-CN" sz="1800" b="0" dirty="0" err="1">
                <a:solidFill>
                  <a:srgbClr val="008000"/>
                </a:solidFill>
                <a:highlight>
                  <a:srgbClr val="FFFFFF"/>
                </a:highlight>
              </a:rPr>
              <a:t>V,atten</a:t>
            </a:r>
            <a:r>
              <a:rPr lang="zh-CN" altLang="en-US" sz="1800" b="0" dirty="0">
                <a:solidFill>
                  <a:srgbClr val="008000"/>
                </a:solidFill>
                <a:highlight>
                  <a:srgbClr val="FFFFFF"/>
                </a:highlight>
              </a:rPr>
              <a:t>替换原本</a:t>
            </a:r>
            <a:r>
              <a:rPr lang="en-US" altLang="zh-CN" sz="1800" b="0" dirty="0">
                <a:solidFill>
                  <a:srgbClr val="008000"/>
                </a:solidFill>
                <a:highlight>
                  <a:srgbClr val="FFFFFF"/>
                </a:highlight>
              </a:rPr>
              <a:t>transformer</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atten</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attn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0" y="2057400"/>
            <a:ext cx="3932237" cy="3811588"/>
          </a:xfrm>
        </p:spPr>
        <p:txBody>
          <a:bodyPr/>
          <a:lstStyle/>
          <a:p>
            <a:r>
              <a:rPr lang="en-US" altLang="zh-CN" dirty="0">
                <a:highlight>
                  <a:srgbClr val="FFFF00"/>
                </a:highlight>
              </a:rPr>
              <a:t>1.DPAM</a:t>
            </a:r>
          </a:p>
          <a:p>
            <a:r>
              <a:rPr lang="en-US" altLang="zh-CN" dirty="0"/>
              <a:t>2.</a:t>
            </a:r>
            <a:r>
              <a:rPr lang="en-US" altLang="zh-CN" sz="1600" dirty="0"/>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5628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932237"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a:bodyPr>
          <a:lstStyle/>
          <a:p>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highlight>
                  <a:srgbClr val="FFFF00"/>
                </a:highlight>
              </a:rPr>
              <a:t>2.</a:t>
            </a:r>
            <a:r>
              <a:rPr lang="en-US" altLang="zh-CN" sz="1600" dirty="0">
                <a:highlight>
                  <a:srgbClr val="FFFF00"/>
                </a:highlight>
              </a:rPr>
              <a:t> object-agnostic text prompts </a:t>
            </a:r>
          </a:p>
          <a:p>
            <a:r>
              <a:rPr lang="en-US" altLang="zh-CN" dirty="0">
                <a:highlight>
                  <a:srgbClr val="FFFF00"/>
                </a:highlight>
              </a:rPr>
              <a:t>3.</a:t>
            </a:r>
            <a:r>
              <a:rPr lang="en-US" altLang="zh-CN" sz="1600" dirty="0">
                <a:highlight>
                  <a:srgbClr val="FFFF00"/>
                </a:highlight>
              </a:rPr>
              <a:t> learnable tokens in text encoders</a:t>
            </a:r>
            <a:endParaRPr lang="zh-CN" altLang="en-US" dirty="0">
              <a:highlight>
                <a:srgbClr val="FFFF00"/>
              </a:highlight>
            </a:endParaRPr>
          </a:p>
        </p:txBody>
      </p:sp>
    </p:spTree>
    <p:extLst>
      <p:ext uri="{BB962C8B-B14F-4D97-AF65-F5344CB8AC3E}">
        <p14:creationId xmlns:p14="http://schemas.microsoft.com/office/powerpoint/2010/main" val="267458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71B8-3463-64A4-4B66-FA7DB7B58059}"/>
              </a:ext>
            </a:extLst>
          </p:cNvPr>
          <p:cNvSpPr>
            <a:spLocks noGrp="1"/>
          </p:cNvSpPr>
          <p:nvPr>
            <p:ph type="title"/>
          </p:nvPr>
        </p:nvSpPr>
        <p:spPr/>
        <p:txBody>
          <a:bodyPr/>
          <a:lstStyle/>
          <a:p>
            <a:r>
              <a:rPr lang="en-US" altLang="zh-CN" dirty="0"/>
              <a:t>1.Introduce</a:t>
            </a:r>
            <a:endParaRPr lang="zh-CN" altLang="en-US" dirty="0"/>
          </a:p>
        </p:txBody>
      </p:sp>
      <p:sp>
        <p:nvSpPr>
          <p:cNvPr id="3" name="内容占位符 2">
            <a:extLst>
              <a:ext uri="{FF2B5EF4-FFF2-40B4-BE49-F238E27FC236}">
                <a16:creationId xmlns:a16="http://schemas.microsoft.com/office/drawing/2014/main" id="{58C29B7F-28A3-4FC8-BEAC-39BC98EF2232}"/>
              </a:ext>
            </a:extLst>
          </p:cNvPr>
          <p:cNvSpPr>
            <a:spLocks noGrp="1"/>
          </p:cNvSpPr>
          <p:nvPr>
            <p:ph idx="1"/>
          </p:nvPr>
        </p:nvSpPr>
        <p:spPr/>
        <p:txBody>
          <a:bodyPr/>
          <a:lstStyle/>
          <a:p>
            <a:pPr marL="0" indent="0">
              <a:buNone/>
            </a:pPr>
            <a:r>
              <a:rPr lang="en-US" altLang="zh-CN" dirty="0"/>
              <a:t>the main works:</a:t>
            </a:r>
          </a:p>
          <a:p>
            <a:r>
              <a:rPr lang="en-US" altLang="zh-CN" dirty="0"/>
              <a:t>first, devises a simple yet universally-effective </a:t>
            </a:r>
            <a:r>
              <a:rPr lang="en-US" altLang="zh-CN" dirty="0">
                <a:highlight>
                  <a:srgbClr val="FFFF00"/>
                </a:highlight>
              </a:rPr>
              <a:t>learnable prompt template</a:t>
            </a:r>
            <a:r>
              <a:rPr lang="en-US" altLang="zh-CN" dirty="0"/>
              <a:t> for the two general classes – normal and abnormality</a:t>
            </a:r>
          </a:p>
          <a:p>
            <a:r>
              <a:rPr lang="en-US" altLang="zh-CN" dirty="0"/>
              <a:t>second, utilizes both image-level and pixel-level </a:t>
            </a:r>
            <a:r>
              <a:rPr lang="en-US" altLang="zh-CN" dirty="0">
                <a:highlight>
                  <a:srgbClr val="FFFF00"/>
                </a:highlight>
              </a:rPr>
              <a:t>loss functions</a:t>
            </a:r>
            <a:r>
              <a:rPr lang="en-US" altLang="zh-CN" dirty="0"/>
              <a:t> to learn the generic normality and abnormality</a:t>
            </a:r>
            <a:endParaRPr lang="zh-CN" altLang="en-US" dirty="0"/>
          </a:p>
        </p:txBody>
      </p:sp>
    </p:spTree>
    <p:extLst>
      <p:ext uri="{BB962C8B-B14F-4D97-AF65-F5344CB8AC3E}">
        <p14:creationId xmlns:p14="http://schemas.microsoft.com/office/powerpoint/2010/main" val="370999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p:txBody>
          <a:bodyPr/>
          <a:lstStyle/>
          <a:p>
            <a:r>
              <a:rPr lang="en-US" altLang="zh-CN" dirty="0"/>
              <a:t>2.Preliminary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FA60E4-2C8D-312F-C4C2-2582E11B76E6}"/>
                  </a:ext>
                </a:extLst>
              </p:cNvPr>
              <p:cNvSpPr>
                <a:spLocks noGrp="1"/>
              </p:cNvSpPr>
              <p:nvPr>
                <p:ph idx="1"/>
              </p:nvPr>
            </p:nvSpPr>
            <p:spPr/>
            <p:txBody>
              <a:bodyPr/>
              <a:lstStyle/>
              <a:p>
                <a:r>
                  <a:rPr lang="en-US" altLang="zh-CN" dirty="0"/>
                  <a:t>we propose to design two classes of text prompts (normality and abnormality) and compute the possibility of these two classes.</a:t>
                </a:r>
              </a:p>
              <a:p>
                <a:r>
                  <a:rPr lang="en-US" altLang="zh-CN" dirty="0"/>
                  <a:t>we denote the probability of being abnormal </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as anomaly score. The computation is extended from global visual embedding to local visual embeddings to derive the corresponding segmentation maps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dirty="0"/>
                  <a:t> an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endParaRPr lang="en-US" altLang="zh-CN" dirty="0">
                  <a:ea typeface="Cambria Math" panose="02040503050406030204" pitchFamily="18" charset="0"/>
                </a:endParaRPr>
              </a:p>
              <a:p>
                <a:pPr marL="0" indent="0">
                  <a:buNone/>
                </a:pPr>
                <a:r>
                  <a:rPr lang="en-US" altLang="zh-CN" sz="2400" dirty="0"/>
                  <a:t>where, class token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𝑚</m:t>
                        </m:r>
                      </m:sup>
                    </m:sSubSup>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𝐷</m:t>
                        </m:r>
                      </m:sup>
                    </m:sSup>
                  </m:oMath>
                </a14:m>
                <a:r>
                  <a:rPr lang="en-US" altLang="zh-CN" sz="2400" dirty="0"/>
                  <a:t> is treated as its visual embedding (global visual embedding) and patch tokens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𝑚</m:t>
                        </m:r>
                      </m:sup>
                    </m:sSub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𝑅</m:t>
                        </m:r>
                      </m:e>
                      <m:sup>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sup>
                    </m:sSup>
                  </m:oMath>
                </a14:m>
                <a:r>
                  <a:rPr lang="en-US" altLang="zh-CN" sz="2400" dirty="0"/>
                  <a:t> are referred to as local visual embeddings.</a:t>
                </a:r>
              </a:p>
            </p:txBody>
          </p:sp>
        </mc:Choice>
        <mc:Fallback xmlns="">
          <p:sp>
            <p:nvSpPr>
              <p:cNvPr id="3" name="内容占位符 2">
                <a:extLst>
                  <a:ext uri="{FF2B5EF4-FFF2-40B4-BE49-F238E27FC236}">
                    <a16:creationId xmlns:a16="http://schemas.microsoft.com/office/drawing/2014/main" id="{EDFA60E4-2C8D-312F-C4C2-2582E11B76E6}"/>
                  </a:ext>
                </a:extLst>
              </p:cNvPr>
              <p:cNvSpPr>
                <a:spLocks noGrp="1" noRot="1" noChangeAspect="1" noMove="1" noResize="1" noEditPoints="1" noAdjustHandles="1" noChangeArrowheads="1" noChangeShapeType="1" noTextEdit="1"/>
              </p:cNvSpPr>
              <p:nvPr>
                <p:ph idx="1"/>
              </p:nvPr>
            </p:nvSpPr>
            <p:spPr>
              <a:blipFill>
                <a:blip r:embed="rId2"/>
                <a:stretch>
                  <a:fillRect l="-1043" t="-2521" r="-1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86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a:xfrm>
            <a:off x="543697" y="365125"/>
            <a:ext cx="10810103"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p:pic>
        <p:nvPicPr>
          <p:cNvPr id="5" name="内容占位符 4">
            <a:extLst>
              <a:ext uri="{FF2B5EF4-FFF2-40B4-BE49-F238E27FC236}">
                <a16:creationId xmlns:a16="http://schemas.microsoft.com/office/drawing/2014/main" id="{3F950BE9-3D7A-1003-029A-B954111245AF}"/>
              </a:ext>
            </a:extLst>
          </p:cNvPr>
          <p:cNvPicPr>
            <a:picLocks noGrp="1" noChangeAspect="1"/>
          </p:cNvPicPr>
          <p:nvPr>
            <p:ph idx="1"/>
          </p:nvPr>
        </p:nvPicPr>
        <p:blipFill>
          <a:blip r:embed="rId2"/>
          <a:stretch>
            <a:fillRect/>
          </a:stretch>
        </p:blipFill>
        <p:spPr>
          <a:xfrm>
            <a:off x="1993556" y="1515769"/>
            <a:ext cx="8204887" cy="5342231"/>
          </a:xfrm>
        </p:spPr>
      </p:pic>
    </p:spTree>
    <p:extLst>
      <p:ext uri="{BB962C8B-B14F-4D97-AF65-F5344CB8AC3E}">
        <p14:creationId xmlns:p14="http://schemas.microsoft.com/office/powerpoint/2010/main" val="409999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654908" y="365125"/>
            <a:ext cx="10698892"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first introduce object-agnostic text prompt templates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oMath>
                </a14:m>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oMath>
                </a14:m>
                <a:endParaRPr lang="en-US" altLang="zh-CN" dirty="0"/>
              </a:p>
              <a:p>
                <a:r>
                  <a:rPr lang="en-US" altLang="zh-CN" dirty="0"/>
                  <a:t>to learn such generic text prompt templates, we </a:t>
                </a:r>
                <a:r>
                  <a:rPr lang="en-US" altLang="zh-CN" dirty="0">
                    <a:highlight>
                      <a:srgbClr val="FFFF00"/>
                    </a:highlight>
                  </a:rPr>
                  <a:t>introduce global and local context optimization </a:t>
                </a:r>
                <a:r>
                  <a:rPr lang="en-US" altLang="zh-CN" dirty="0"/>
                  <a:t>to incorporate global and fine-grained anomaly semantics into object-agnostic textual embedding learning.??</a:t>
                </a:r>
              </a:p>
              <a:p>
                <a:r>
                  <a:rPr lang="en-US" altLang="zh-CN" dirty="0"/>
                  <a:t>textual prompt tuning and DPAM are used to support the learning in the textual and local visual spaces of CLIP.</a:t>
                </a:r>
              </a:p>
              <a:p>
                <a:r>
                  <a:rPr lang="en-US" altLang="zh-CN" dirty="0"/>
                  <a:t>integrate the multiple intermediate layers to provide more local visual details.</a:t>
                </a:r>
                <a:endParaRPr lang="zh-CN" altLang="en-US"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043" t="-2381" r="-2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01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31341" y="365125"/>
            <a:ext cx="10822459"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we introduce learnable text prompt templates and tune the prompts using </a:t>
                </a:r>
                <a:r>
                  <a:rPr lang="en-US" altLang="zh-CN" dirty="0" err="1"/>
                  <a:t>axiliary</a:t>
                </a:r>
                <a:r>
                  <a:rPr lang="en-US" altLang="zh-CN" dirty="0"/>
                  <a:t> AD-relevant data. These text prompts are referred as object-aware text prompt template and defined as follows: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00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56054" y="365125"/>
            <a:ext cx="10797746"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normAutofit lnSpcReduction="10000"/>
              </a:bodyPr>
              <a:lstStyle/>
              <a:p>
                <a:r>
                  <a:rPr lang="en-US" altLang="zh-CN" dirty="0"/>
                  <a:t>we hypothesize that the key of accurate ZSAD is to identify these generic anomaly patterns regardless of the varying semantics of different object. Therefore, the inclusion of object semantics in text prompt templates is often unnecessary for ZSAD. So, we introduce object-agnostic prompts.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𝑜𝑏𝑗𝑒𝑐𝑡</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𝑜𝑏𝑗𝑒𝑐𝑡</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r>
                  <a:rPr lang="en-US" altLang="zh-CN" dirty="0"/>
                  <a:t>we hypothesize that the key of accurate ZSAD is to identify these generic anomaly patterns regardless of the varying semantics of different object.</a:t>
                </a:r>
                <a:endParaRPr lang="en-US" altLang="zh-CN" b="0" dirty="0"/>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3221"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31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The global context optimization aims to enforce that our object-agnostic textual embeddings are matched with the global visual embeddings of images of diverse object.</a:t>
                </a:r>
              </a:p>
              <a:p>
                <a:r>
                  <a:rPr lang="en-US" altLang="zh-CN" dirty="0"/>
                  <a:t>The local context optimization is introduced to enable object-agnostic text prompts to concentrate on fine-grained, local abnormal regions from M immediate layers of the visual encoder.</a:t>
                </a:r>
              </a:p>
              <a:p>
                <a:r>
                  <a:rPr lang="en-US" altLang="zh-CN" dirty="0"/>
                  <a:t>so, our text prompt are learned by minimizing the following glocal loss function:</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𝑡𝑜𝑡𝑎𝑙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𝑔𝑙𝑜𝑏𝑎𝑙</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𝜆</m:t>
                      </m:r>
                      <m:nary>
                        <m:naryPr>
                          <m:chr m:val="∑"/>
                          <m:supHide m:val="on"/>
                          <m:ctrlPr>
                            <a:rPr lang="zh-CN" altLang="en-US"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p>
                          </m:sSubSup>
                        </m:e>
                      </m:nary>
                    </m:oMath>
                  </m:oMathPara>
                </a14:m>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r="-2435"/>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077876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10026</TotalTime>
  <Words>1849</Words>
  <Application>Microsoft Office PowerPoint</Application>
  <PresentationFormat>宽屏</PresentationFormat>
  <Paragraphs>147</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Arial</vt:lpstr>
      <vt:lpstr>Cambria Math</vt:lpstr>
      <vt:lpstr>Office 主题​​</vt:lpstr>
      <vt:lpstr>AnomalyCLIP</vt:lpstr>
      <vt:lpstr>0.Abstract</vt:lpstr>
      <vt:lpstr>1.Introduce</vt:lpstr>
      <vt:lpstr>2.Preliminary</vt:lpstr>
      <vt:lpstr>3.Anomaly CLIP: object-agnostic prompt learning 3.1 approach overview</vt:lpstr>
      <vt:lpstr>3.Anomaly CLIP: object-agnostic prompt learning 3.1 approach overview</vt:lpstr>
      <vt:lpstr>3.Anomaly CLIP: object-agnostic prompt learning 3.2 object-agnostic text prompt design</vt:lpstr>
      <vt:lpstr>3.Anomaly CLIP: object-agnostic prompt learning 3.2 object-agnostic text prompt design</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4.Experiments</vt:lpstr>
      <vt:lpstr>4.Experiments</vt:lpstr>
      <vt:lpstr>4.Experiments 4.3 Ablation Study</vt:lpstr>
      <vt:lpstr>4.Experiments 4.3 Ablation Study</vt:lpstr>
      <vt:lpstr>4.Experiments 4.3 Ablation Study</vt:lpstr>
      <vt:lpstr>代码</vt:lpstr>
      <vt:lpstr>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137</cp:revision>
  <dcterms:created xsi:type="dcterms:W3CDTF">2025-09-04T02:58:59Z</dcterms:created>
  <dcterms:modified xsi:type="dcterms:W3CDTF">2025-09-11T08:34:17Z</dcterms:modified>
</cp:coreProperties>
</file>