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1D5CB-5141-A013-12B3-B99BF15E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6D847F-B505-3BCA-4A00-F81559CC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8DF8A-D455-D751-9EE5-B2BAB5AF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29350-305D-360E-6CF0-A1DD75CC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4D033-09B2-DF7C-0FA0-927FAB46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3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45463-4909-E763-3999-22767119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744422-51E3-42FD-8A79-E8B386AE3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4DF6A-54EC-F243-30EE-EEE9AA6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29C75-5CAE-34E0-EF39-FB811BF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3C942-0E16-EE41-693C-5E3F45DD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294CA-6979-2374-98FA-F018CA719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614BC-7471-9598-E563-13441AABD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FDEF-5C80-EC7D-E0D8-538DCD2A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2A06-A579-DCDC-CC5E-09874A51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F0FCE-9230-9945-42F5-3C16B110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0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A0ABA-3041-B19B-6E1F-2C69D3D0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C335-B4E0-74E0-2468-24EA1FFC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6F664-6A16-1830-366A-3D82DE6B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8E8D6-D8D9-C9C8-E984-7CD28860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66E68-AEE5-6276-B0B5-1A92F0E3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8858A-C4AF-7294-C678-9A798190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D4E15-D074-50D2-FB00-A14A3AF7C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531E8-0D5B-8E12-F374-ED83A8D4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414C5-E42A-6F18-BFFA-7DAC9EF8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A6297-EFB6-39E2-4A05-607DA7FE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7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A3EB0-95A3-709A-8C61-DF1F11A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1AA7F-0339-DCAA-F295-C6DC65EF5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2318CE-B4E5-86AF-9B19-27C201E22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DB93B-0306-D6F5-5987-598C1E6A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07317-EDFE-7468-3184-66FF4000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C5F67-498F-5E3F-427A-68DF8B8C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8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2B7A3-E24A-4D90-6B40-2DD1D45D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AB8D59-B2E5-9A26-977B-1FB5463F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6DC631-B125-78EA-B9B4-E374E083F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CCFD63-36A1-29FB-DF73-47D3C2613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BC23F-81A4-6ECD-4206-4FF52535B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F210F0-6779-03F2-3E02-731594DF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6849EA-2D5C-E38E-F11E-56116548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3645B4-DBDB-DC04-2E32-334006AF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55C04-6A30-28AC-AFA3-E3B45DE6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EF746F-40A7-1453-1E67-FDEDB483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138E59-C3EF-160A-FE34-A6EC5622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825498-A36E-B3A8-9EA0-7DB6B696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3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CEB584-8CD7-90A6-66AF-9297D05C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04898-FF16-BA49-F776-949E9CB8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609EE-61F4-135A-2E37-2D340174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7D14D-7942-AC0B-AB72-24A0E1CE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9E6A1-B737-5080-D8DE-FB68187E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BD33C-AA34-6B78-66DB-1C21D43A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FF584-0D82-0EBE-D910-3B1EC1B3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C215E-8E94-0CF8-E1EA-9EF74CCC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87C89-3A8D-4C03-A52A-36AA1431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4030-B41B-3250-8860-7E369AAA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970891-84E7-9BEE-0442-EBA20AECC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F5A48-EF45-477B-A83F-2BBB65196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C003E-B0B2-EAA0-3705-3B3C4588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D985B-91B4-D640-1D56-5819B200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4CCA22-63BE-39F3-E7C3-2F962A95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4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B6B04F-4567-3959-C93E-9E328C94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2BEDD-94D0-78EF-6F7D-9F95F1CE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88619-0B3E-468D-2EE1-982FC98CF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08EA1-664E-40AE-9FDB-EEBA2229327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CC06E-872F-4BE2-7417-B742D1952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0A32D-06C6-AB8C-0046-441880BC2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720C5-6D03-4B87-B6C5-B01784A9B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9082-4F29-FE38-AC11-646D4742C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CooP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436165-B9EE-2A07-655B-0C5BCE998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20250904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44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F9F6-EBC4-3492-0B5F-8352964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44CE3-FE35-7A4C-C385-517F661D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2.Further Analysis</a:t>
            </a:r>
          </a:p>
          <a:p>
            <a:r>
              <a:rPr lang="en-US" altLang="zh-CN" dirty="0"/>
              <a:t>Context Length</a:t>
            </a:r>
          </a:p>
          <a:p>
            <a:r>
              <a:rPr lang="en-US" altLang="zh-CN" dirty="0"/>
              <a:t>Vision backbones</a:t>
            </a:r>
          </a:p>
          <a:p>
            <a:r>
              <a:rPr lang="en-US" altLang="zh-CN" dirty="0"/>
              <a:t>Comparison with prompt </a:t>
            </a:r>
            <a:r>
              <a:rPr lang="en-US" altLang="zh-CN" dirty="0" err="1"/>
              <a:t>ensembling</a:t>
            </a:r>
            <a:endParaRPr lang="en-US" altLang="zh-CN" dirty="0"/>
          </a:p>
          <a:p>
            <a:r>
              <a:rPr lang="en-US" altLang="zh-CN" dirty="0"/>
              <a:t>Comparison with other Fine-tuning Methods</a:t>
            </a:r>
          </a:p>
          <a:p>
            <a:r>
              <a:rPr lang="en-US" altLang="zh-CN" dirty="0"/>
              <a:t>Initialization of prompt</a:t>
            </a:r>
          </a:p>
          <a:p>
            <a:r>
              <a:rPr lang="en-US" altLang="zh-CN" dirty="0"/>
              <a:t>Interpreting the learned prompts</a:t>
            </a:r>
          </a:p>
        </p:txBody>
      </p:sp>
    </p:spTree>
    <p:extLst>
      <p:ext uri="{BB962C8B-B14F-4D97-AF65-F5344CB8AC3E}">
        <p14:creationId xmlns:p14="http://schemas.microsoft.com/office/powerpoint/2010/main" val="326020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8477-F7E5-143A-07C8-F6AADA8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31CFD-51B5-30DC-E6F5-5B59FFD5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1.Few-Shot Learning:</a:t>
            </a:r>
          </a:p>
          <a:p>
            <a:pPr marL="0" indent="0">
              <a:buNone/>
            </a:pPr>
            <a:r>
              <a:rPr lang="en-US" altLang="zh-CN" dirty="0"/>
              <a:t>All you need is </a:t>
            </a:r>
            <a:r>
              <a:rPr lang="en-US" altLang="zh-CN" dirty="0" err="1"/>
              <a:t>CoOp</a:t>
            </a:r>
            <a:r>
              <a:rPr lang="en-US" altLang="zh-CN" dirty="0"/>
              <a:t>/scripts/coop/main.sh, which contains six input arguments.</a:t>
            </a:r>
          </a:p>
          <a:p>
            <a:pPr marL="0" indent="0">
              <a:buNone/>
            </a:pPr>
            <a:r>
              <a:rPr lang="en-US" altLang="zh-CN" dirty="0"/>
              <a:t>DATASET takes as input a dataset name, like </a:t>
            </a:r>
            <a:r>
              <a:rPr lang="en-US" altLang="zh-CN" dirty="0" err="1"/>
              <a:t>imagenet</a:t>
            </a:r>
            <a:r>
              <a:rPr lang="en-US" altLang="zh-CN" dirty="0"/>
              <a:t> or caltech101. The valid names are the files' names in </a:t>
            </a:r>
            <a:r>
              <a:rPr lang="en-US" altLang="zh-CN" dirty="0" err="1"/>
              <a:t>CoOp</a:t>
            </a:r>
            <a:r>
              <a:rPr lang="en-US" altLang="zh-CN" dirty="0"/>
              <a:t>/configs/datasets/.</a:t>
            </a:r>
          </a:p>
          <a:p>
            <a:pPr marL="0" indent="0">
              <a:buNone/>
            </a:pPr>
            <a:r>
              <a:rPr lang="en-US" altLang="zh-CN" dirty="0"/>
              <a:t>CFG means which config file to use, such as rn50, rn101 or vit_b32 (see </a:t>
            </a:r>
            <a:r>
              <a:rPr lang="en-US" altLang="zh-CN" dirty="0" err="1"/>
              <a:t>CoOp</a:t>
            </a:r>
            <a:r>
              <a:rPr lang="en-US" altLang="zh-CN" dirty="0"/>
              <a:t>/configs/trainers/</a:t>
            </a:r>
            <a:r>
              <a:rPr lang="en-US" altLang="zh-CN" dirty="0" err="1"/>
              <a:t>CoOp</a:t>
            </a:r>
            <a:r>
              <a:rPr lang="en-US" altLang="zh-CN" dirty="0"/>
              <a:t>/). Note that for ImageNet, we use </a:t>
            </a:r>
            <a:r>
              <a:rPr lang="en-US" altLang="zh-CN" dirty="0" err="1"/>
              <a:t>CoOp</a:t>
            </a:r>
            <a:r>
              <a:rPr lang="en-US" altLang="zh-CN" dirty="0"/>
              <a:t>/configs/trainers/</a:t>
            </a:r>
            <a:r>
              <a:rPr lang="en-US" altLang="zh-CN" dirty="0" err="1"/>
              <a:t>CoOp</a:t>
            </a:r>
            <a:r>
              <a:rPr lang="en-US" altLang="zh-CN" dirty="0"/>
              <a:t>/*_ep50.yaml for all settings (please follow the implementation details shown in the paper).</a:t>
            </a:r>
          </a:p>
        </p:txBody>
      </p:sp>
    </p:spTree>
    <p:extLst>
      <p:ext uri="{BB962C8B-B14F-4D97-AF65-F5344CB8AC3E}">
        <p14:creationId xmlns:p14="http://schemas.microsoft.com/office/powerpoint/2010/main" val="259203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8477-F7E5-143A-07C8-F6AADA8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31CFD-51B5-30DC-E6F5-5B59FFD5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1.Few-Shot Learning:</a:t>
            </a:r>
          </a:p>
          <a:p>
            <a:pPr marL="0" indent="0">
              <a:buNone/>
            </a:pPr>
            <a:r>
              <a:rPr lang="en-US" altLang="zh-CN" dirty="0"/>
              <a:t>left side we provide examples on how to run </a:t>
            </a:r>
            <a:r>
              <a:rPr lang="en-US" altLang="zh-CN" dirty="0" err="1"/>
              <a:t>CoOp</a:t>
            </a:r>
            <a:r>
              <a:rPr lang="en-US" altLang="zh-CN" dirty="0"/>
              <a:t> on Caltech101.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5FA7F5-F0BE-3A33-DE1B-9EA1205C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092" y="365125"/>
            <a:ext cx="6612908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8477-F7E5-143A-07C8-F6AADA8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31CFD-51B5-30DC-E6F5-5B59FFD5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1.Few-Shot Learning:</a:t>
            </a:r>
          </a:p>
          <a:p>
            <a:pPr marL="0" indent="0">
              <a:buNone/>
            </a:pPr>
            <a:r>
              <a:rPr lang="en-US" altLang="zh-CN" dirty="0"/>
              <a:t>After the experiments are finished, you can use parse_test_res.py to calculate the average results instead of manually looking into the log files. Say the structure of output/ is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1898E1-430D-220F-DF81-C7DA6B47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7" y="687387"/>
            <a:ext cx="5759646" cy="5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9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8477-F7E5-143A-07C8-F6AADA8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31CFD-51B5-30DC-E6F5-5B59FFD5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1.Few-Shot Learning:</a:t>
            </a:r>
          </a:p>
          <a:p>
            <a:pPr marL="0" indent="0">
              <a:buNone/>
            </a:pPr>
            <a:r>
              <a:rPr lang="en-US" altLang="zh-CN" dirty="0"/>
              <a:t>To calculate the average results for the folder rn50_16shots/nctx16_cscFalse_ctpend/, you can run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DAC424-9AC2-E77A-4290-2CB6E302B247}"/>
              </a:ext>
            </a:extLst>
          </p:cNvPr>
          <p:cNvSpPr txBox="1"/>
          <p:nvPr/>
        </p:nvSpPr>
        <p:spPr>
          <a:xfrm>
            <a:off x="838200" y="4440535"/>
            <a:ext cx="10020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python parse_test_res.py output/caltech101/CoOp/rn50_16shots/nctx16_cscFalse_ctpend</a:t>
            </a:r>
          </a:p>
        </p:txBody>
      </p:sp>
    </p:spTree>
    <p:extLst>
      <p:ext uri="{BB962C8B-B14F-4D97-AF65-F5344CB8AC3E}">
        <p14:creationId xmlns:p14="http://schemas.microsoft.com/office/powerpoint/2010/main" val="95700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8477-F7E5-143A-07C8-F6AADA8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31CFD-51B5-30DC-E6F5-5B59FFD5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7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2. How to initialize the context tokens with pre-trained word vectors?</a:t>
            </a:r>
          </a:p>
          <a:p>
            <a:pPr marL="0" indent="0">
              <a:buNone/>
            </a:pPr>
            <a:r>
              <a:rPr lang="en-US" altLang="zh-CN" dirty="0"/>
              <a:t>Specify the words for the parameter TRAINER.COOP.CTX_INIT in your config file. In our paper, we use configs/trainers/rn50_ctxv1.yaml (give this file to --config-file, see scripts/coop/main.sh), which uses "a photo of a" as the initialization words.</a:t>
            </a:r>
          </a:p>
        </p:txBody>
      </p:sp>
    </p:spTree>
    <p:extLst>
      <p:ext uri="{BB962C8B-B14F-4D97-AF65-F5344CB8AC3E}">
        <p14:creationId xmlns:p14="http://schemas.microsoft.com/office/powerpoint/2010/main" val="55923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8477-F7E5-143A-07C8-F6AADA8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31CFD-51B5-30DC-E6F5-5B59FFD5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3. How to visualize nearest words for the learned context tokens?</a:t>
            </a:r>
          </a:p>
          <a:p>
            <a:pPr marL="0" indent="0">
              <a:buNone/>
            </a:pPr>
            <a:r>
              <a:rPr lang="en-US" altLang="zh-CN" dirty="0"/>
              <a:t>All you need is interpret_prompt.py. Say the learned tokens are saved in a/b/c/</a:t>
            </a:r>
            <a:r>
              <a:rPr lang="en-US" altLang="zh-CN" dirty="0" err="1"/>
              <a:t>prompt_learner</a:t>
            </a:r>
            <a:r>
              <a:rPr lang="en-US" altLang="zh-CN" dirty="0"/>
              <a:t>/model.pth.tar and you would like to see the top-3 nearest words for each token. In this case, run</a:t>
            </a:r>
          </a:p>
          <a:p>
            <a:pPr marL="0" indent="0">
              <a:buNone/>
            </a:pPr>
            <a:r>
              <a:rPr lang="en-US" altLang="zh-CN" dirty="0"/>
              <a:t>python interpret_prompt.py a/b/c/</a:t>
            </a:r>
            <a:r>
              <a:rPr lang="en-US" altLang="zh-CN" dirty="0" err="1"/>
              <a:t>prompt_learner</a:t>
            </a:r>
            <a:r>
              <a:rPr lang="en-US" altLang="zh-CN" dirty="0"/>
              <a:t>/model.pth.tar 3</a:t>
            </a:r>
          </a:p>
        </p:txBody>
      </p:sp>
    </p:spTree>
    <p:extLst>
      <p:ext uri="{BB962C8B-B14F-4D97-AF65-F5344CB8AC3E}">
        <p14:creationId xmlns:p14="http://schemas.microsoft.com/office/powerpoint/2010/main" val="248493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8477-F7E5-143A-07C8-F6AADA8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31CFD-51B5-30DC-E6F5-5B59FFD5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947400" cy="32765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 Robustness to Distribution Shift</a:t>
            </a:r>
          </a:p>
          <a:p>
            <a:pPr marL="0" indent="0">
              <a:buNone/>
            </a:pPr>
            <a:r>
              <a:rPr lang="en-US" altLang="zh-CN" dirty="0"/>
              <a:t>To reproduce the robustness experiments, you can simply load the models learned on ImageNet and evaluate them on the following datasets: imagenetv2, </a:t>
            </a:r>
            <a:r>
              <a:rPr lang="en-US" altLang="zh-CN" dirty="0" err="1"/>
              <a:t>imagenet</a:t>
            </a:r>
            <a:r>
              <a:rPr lang="en-US" altLang="zh-CN" dirty="0"/>
              <a:t>-sketch, </a:t>
            </a:r>
            <a:r>
              <a:rPr lang="en-US" altLang="zh-CN" dirty="0" err="1"/>
              <a:t>imagenet</a:t>
            </a:r>
            <a:r>
              <a:rPr lang="en-US" altLang="zh-CN" dirty="0"/>
              <a:t>-a and </a:t>
            </a:r>
            <a:r>
              <a:rPr lang="en-US" altLang="zh-CN" dirty="0" err="1"/>
              <a:t>imagenet</a:t>
            </a:r>
            <a:r>
              <a:rPr lang="en-US" altLang="zh-CN" dirty="0"/>
              <a:t>-r.</a:t>
            </a:r>
          </a:p>
          <a:p>
            <a:pPr marL="0" indent="0">
              <a:buNone/>
            </a:pPr>
            <a:r>
              <a:rPr lang="en-US" altLang="zh-CN" dirty="0"/>
              <a:t>The command is provided in </a:t>
            </a:r>
            <a:r>
              <a:rPr lang="en-US" altLang="zh-CN" dirty="0" err="1"/>
              <a:t>CoOp</a:t>
            </a:r>
            <a:r>
              <a:rPr lang="en-US" altLang="zh-CN" dirty="0"/>
              <a:t>/scripts/coop/eval.sh. The key arguments are --model-</a:t>
            </a:r>
            <a:r>
              <a:rPr lang="en-US" altLang="zh-CN" dirty="0" err="1"/>
              <a:t>dir</a:t>
            </a:r>
            <a:r>
              <a:rPr lang="en-US" altLang="zh-CN" dirty="0"/>
              <a:t>, --load-epoch and --eval-only. --model-</a:t>
            </a:r>
            <a:r>
              <a:rPr lang="en-US" altLang="zh-CN" dirty="0" err="1"/>
              <a:t>dir</a:t>
            </a:r>
            <a:r>
              <a:rPr lang="en-US" altLang="zh-CN" dirty="0"/>
              <a:t> indicates the directory where the models are saved (i.e. the entire folder containing log.txt, the </a:t>
            </a:r>
            <a:r>
              <a:rPr lang="en-US" altLang="zh-CN" dirty="0" err="1"/>
              <a:t>tensorboard</a:t>
            </a:r>
            <a:r>
              <a:rPr lang="en-US" altLang="zh-CN" dirty="0"/>
              <a:t> file and </a:t>
            </a:r>
            <a:r>
              <a:rPr lang="en-US" altLang="zh-CN" dirty="0" err="1"/>
              <a:t>prompt_learner</a:t>
            </a:r>
            <a:r>
              <a:rPr lang="en-US" altLang="zh-CN" dirty="0"/>
              <a:t>/). --load-epoch tells the code to load the model saved at a specific epoch, like --load-epoch 50 for ImageNet (see the source code for more details).</a:t>
            </a:r>
          </a:p>
          <a:p>
            <a:pPr marL="0" indent="0">
              <a:buNone/>
            </a:pPr>
            <a:r>
              <a:rPr lang="en-US" altLang="zh-CN" dirty="0"/>
              <a:t>For example, to evaluate CLIP + </a:t>
            </a:r>
            <a:r>
              <a:rPr lang="en-US" altLang="zh-CN" dirty="0" err="1"/>
              <a:t>CoOp</a:t>
            </a:r>
            <a:r>
              <a:rPr lang="en-US" altLang="zh-CN" dirty="0"/>
              <a:t> (M=16, end) on ImageNetV2, you can do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0EE27-3021-DB00-CB93-E5DC62E7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8649"/>
            <a:ext cx="8534400" cy="12571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301498-F770-A294-701E-6AD52A1C7344}"/>
              </a:ext>
            </a:extLst>
          </p:cNvPr>
          <p:cNvSpPr txBox="1"/>
          <p:nvPr/>
        </p:nvSpPr>
        <p:spPr>
          <a:xfrm>
            <a:off x="952500" y="5535762"/>
            <a:ext cx="11366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default setting is SHOTS=16. Feel free to modify the script.</a:t>
            </a:r>
          </a:p>
          <a:p>
            <a:r>
              <a:rPr lang="en-US" altLang="zh-CN" dirty="0"/>
              <a:t>Again, you can use parse_test_res.py to automate the calculation of average performance. This time you should append --test-log, e.g., python parse_test_res.py directory --test-log.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76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D8477-F7E5-143A-07C8-F6AADA87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31CFD-51B5-30DC-E6F5-5B59FFD5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1"/>
            <a:ext cx="10947400" cy="3276599"/>
          </a:xfrm>
        </p:spPr>
        <p:txBody>
          <a:bodyPr>
            <a:normAutofit/>
          </a:bodyPr>
          <a:lstStyle/>
          <a:p>
            <a:r>
              <a:rPr lang="en-US" altLang="zh-CN" dirty="0"/>
              <a:t>5. Zero-Shot CLIP</a:t>
            </a:r>
          </a:p>
          <a:p>
            <a:pPr marL="0" indent="0">
              <a:buNone/>
            </a:pPr>
            <a:r>
              <a:rPr lang="en-US" altLang="zh-CN" dirty="0"/>
              <a:t>See CoOp/scripts/coop/zeroshot.sh</a:t>
            </a:r>
          </a:p>
        </p:txBody>
      </p:sp>
    </p:spTree>
    <p:extLst>
      <p:ext uri="{BB962C8B-B14F-4D97-AF65-F5344CB8AC3E}">
        <p14:creationId xmlns:p14="http://schemas.microsoft.com/office/powerpoint/2010/main" val="330306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 </a:t>
            </a:r>
            <a:r>
              <a:rPr lang="en-US" altLang="zh-CN" dirty="0"/>
              <a:t>– 1.</a:t>
            </a:r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7EFCB-B94D-CE52-8D85-A232B37F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919912" cy="4873625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构造训练器（模型）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trainer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build_trainer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依参数，只测试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eval_only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trainer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load_model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model_dir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trainer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依参数，训练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no_train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trainer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主流程</a:t>
            </a:r>
          </a:p>
        </p:txBody>
      </p:sp>
    </p:spTree>
    <p:extLst>
      <p:ext uri="{BB962C8B-B14F-4D97-AF65-F5344CB8AC3E}">
        <p14:creationId xmlns:p14="http://schemas.microsoft.com/office/powerpoint/2010/main" val="293621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DA5524-61EB-F054-88BF-E4FDDD1FA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12196522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72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1.</a:t>
            </a:r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7EFCB-B94D-CE52-8D85-A232B37F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300" y="266700"/>
            <a:ext cx="7543800" cy="6400800"/>
          </a:xfrm>
        </p:spPr>
        <p:txBody>
          <a:bodyPr>
            <a:normAutofit lnSpcReduction="10000"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通用的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循环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start_epoch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start_epoch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max_epoch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max_epoch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训练前调用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before_train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before_train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按照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self.start_epoch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-&gt;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self.max_epoch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，训练指定轮次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epoch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进入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epoch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前，调用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before_epoch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before_epoch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run_epoch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结束训练后，调用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after_epoch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after_epoch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训练后调用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after_train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after_train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8" y="2159000"/>
            <a:ext cx="3932237" cy="3811588"/>
          </a:xfrm>
        </p:spPr>
        <p:txBody>
          <a:bodyPr/>
          <a:lstStyle/>
          <a:p>
            <a:r>
              <a:rPr lang="en-US" altLang="zh-CN" dirty="0"/>
              <a:t>1.trainer.train()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这个方法涉及到</a:t>
            </a:r>
            <a:r>
              <a:rPr lang="en-US" altLang="zh-CN" dirty="0" err="1"/>
              <a:t>Dassl.pytorch</a:t>
            </a:r>
            <a:r>
              <a:rPr lang="zh-CN" altLang="en-US" dirty="0"/>
              <a:t>框架。具体的</a:t>
            </a:r>
            <a:r>
              <a:rPr lang="en-US" altLang="zh-CN" dirty="0"/>
              <a:t>train()</a:t>
            </a:r>
            <a:r>
              <a:rPr lang="zh-CN" altLang="en-US" dirty="0"/>
              <a:t>方法流程：如右侧所示：</a:t>
            </a:r>
            <a:endParaRPr lang="en-US" altLang="zh-CN" dirty="0"/>
          </a:p>
          <a:p>
            <a:r>
              <a:rPr lang="zh-CN" altLang="en-US" dirty="0"/>
              <a:t>其中比较重要的 </a:t>
            </a:r>
            <a:r>
              <a:rPr lang="en-US" altLang="zh-CN" dirty="0" err="1"/>
              <a:t>self.run_epoch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而 </a:t>
            </a:r>
            <a:r>
              <a:rPr lang="en-US" altLang="zh-CN" dirty="0" err="1"/>
              <a:t>run_epoch</a:t>
            </a:r>
            <a:r>
              <a:rPr lang="en-US" altLang="zh-CN" dirty="0"/>
              <a:t>()</a:t>
            </a:r>
            <a:r>
              <a:rPr lang="zh-CN" altLang="en-US" dirty="0"/>
              <a:t> 代码如下</a:t>
            </a:r>
          </a:p>
        </p:txBody>
      </p:sp>
    </p:spTree>
    <p:extLst>
      <p:ext uri="{BB962C8B-B14F-4D97-AF65-F5344CB8AC3E}">
        <p14:creationId xmlns:p14="http://schemas.microsoft.com/office/powerpoint/2010/main" val="4036295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1.</a:t>
            </a:r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7EFCB-B94D-CE52-8D85-A232B37F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9300" y="266700"/>
            <a:ext cx="7543800" cy="6400800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run_epoch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self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set_model_mode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"train"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losses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MetricMeter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num_batches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train_loader_x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这里进行训练，读取数据，使用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self.forward_backward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方法进行训练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batch_idx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batch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enumerate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train_loader_x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loss_summary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forward_backward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losses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loss_summary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打印各种日志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....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8" y="2159000"/>
            <a:ext cx="3932237" cy="3811588"/>
          </a:xfrm>
        </p:spPr>
        <p:txBody>
          <a:bodyPr/>
          <a:lstStyle/>
          <a:p>
            <a:r>
              <a:rPr lang="en-US" altLang="zh-CN" dirty="0"/>
              <a:t>1.trainer. </a:t>
            </a:r>
            <a:r>
              <a:rPr lang="en-US" altLang="zh-CN" dirty="0" err="1"/>
              <a:t>run_epoch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这个方法涉及到</a:t>
            </a:r>
            <a:r>
              <a:rPr lang="en-US" altLang="zh-CN" dirty="0" err="1"/>
              <a:t>Dassl.pytorch</a:t>
            </a:r>
            <a:r>
              <a:rPr lang="zh-CN" altLang="en-US" dirty="0"/>
              <a:t>框架。具体代码如右侧所示：</a:t>
            </a:r>
            <a:endParaRPr lang="en-US" altLang="zh-CN" dirty="0"/>
          </a:p>
          <a:p>
            <a:r>
              <a:rPr lang="zh-CN" altLang="en-US" dirty="0"/>
              <a:t>主要的流程就是：遍历所有批次，然后调用 </a:t>
            </a:r>
            <a:r>
              <a:rPr lang="en-US" altLang="zh-CN" dirty="0" err="1"/>
              <a:t>self.forward_backward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zh-CN" altLang="en-US" dirty="0"/>
              <a:t>这里的</a:t>
            </a:r>
            <a:r>
              <a:rPr lang="en-US" altLang="zh-CN" dirty="0" err="1"/>
              <a:t>self.forward_backward</a:t>
            </a:r>
            <a:r>
              <a:rPr lang="en-US" altLang="zh-CN" dirty="0"/>
              <a:t>()</a:t>
            </a:r>
            <a:r>
              <a:rPr lang="zh-CN" altLang="en-US" dirty="0"/>
              <a:t>就是在本</a:t>
            </a:r>
            <a:r>
              <a:rPr lang="en-US" altLang="zh-CN" dirty="0"/>
              <a:t>trainer</a:t>
            </a:r>
            <a:r>
              <a:rPr lang="zh-CN" altLang="en-US" dirty="0"/>
              <a:t>中定义了，而不是</a:t>
            </a:r>
            <a:r>
              <a:rPr lang="en-US" altLang="zh-CN" dirty="0" err="1"/>
              <a:t>Dassl.pytorch</a:t>
            </a:r>
            <a:r>
              <a:rPr lang="zh-CN" altLang="en-US" dirty="0"/>
              <a:t>框架了。</a:t>
            </a:r>
          </a:p>
        </p:txBody>
      </p:sp>
    </p:spTree>
    <p:extLst>
      <p:ext uri="{BB962C8B-B14F-4D97-AF65-F5344CB8AC3E}">
        <p14:creationId xmlns:p14="http://schemas.microsoft.com/office/powerpoint/2010/main" val="48467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2.</a:t>
            </a:r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9" y="2159000"/>
            <a:ext cx="3262312" cy="3811588"/>
          </a:xfrm>
        </p:spPr>
        <p:txBody>
          <a:bodyPr/>
          <a:lstStyle/>
          <a:p>
            <a:r>
              <a:rPr lang="zh-CN" altLang="en-US" dirty="0"/>
              <a:t>训练是常规的流程，重点在模型。模型得从模型构建开始，即</a:t>
            </a:r>
            <a:r>
              <a:rPr lang="en-US" altLang="zh-CN" dirty="0" err="1"/>
              <a:t>train:main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build_trainer(cfg)</a:t>
            </a:r>
          </a:p>
          <a:p>
            <a:endParaRPr lang="en-US" altLang="zh-CN" dirty="0"/>
          </a:p>
          <a:p>
            <a:r>
              <a:rPr lang="en-US" altLang="zh-CN" dirty="0"/>
              <a:t>build_trainer</a:t>
            </a:r>
            <a:r>
              <a:rPr lang="zh-CN" altLang="en-US" dirty="0"/>
              <a:t>也是</a:t>
            </a:r>
            <a:r>
              <a:rPr lang="en-US" altLang="zh-CN" dirty="0"/>
              <a:t>Dassl.pytorch</a:t>
            </a:r>
            <a:r>
              <a:rPr lang="zh-CN" altLang="en-US" dirty="0"/>
              <a:t>框架的代码，但它最终流程会调用到</a:t>
            </a:r>
            <a:r>
              <a:rPr lang="en-US" altLang="zh-CN" dirty="0"/>
              <a:t>Trainer</a:t>
            </a:r>
            <a:r>
              <a:rPr lang="zh-CN" altLang="en-US" dirty="0"/>
              <a:t>里面的</a:t>
            </a:r>
            <a:r>
              <a:rPr lang="en-US" altLang="zh-CN" dirty="0"/>
              <a:t>build_model</a:t>
            </a:r>
            <a:r>
              <a:rPr lang="zh-CN" altLang="en-US" dirty="0"/>
              <a:t>，我们可以直接从</a:t>
            </a:r>
            <a:r>
              <a:rPr lang="en-US" altLang="zh-CN" dirty="0"/>
              <a:t>build_model</a:t>
            </a:r>
            <a:r>
              <a:rPr lang="zh-CN" altLang="en-US" dirty="0"/>
              <a:t>的代码入手。大致分成如下三个步骤：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构造原始</a:t>
            </a:r>
            <a:r>
              <a:rPr lang="en-US" altLang="zh-CN" dirty="0"/>
              <a:t>clip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修改原始</a:t>
            </a:r>
            <a:r>
              <a:rPr lang="en-US" altLang="zh-CN" dirty="0"/>
              <a:t>clip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将修正</a:t>
            </a:r>
            <a:r>
              <a:rPr lang="en-US" altLang="zh-CN" dirty="0"/>
              <a:t>clip</a:t>
            </a:r>
            <a:r>
              <a:rPr lang="zh-CN" altLang="en-US" dirty="0"/>
              <a:t>模型中的提示词模块发送到优化器（用于后续更新参数）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12CB7-5ED9-C1B9-9D69-B5893EC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0" y="50801"/>
            <a:ext cx="8737600" cy="67563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在这里构建模型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build_model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cfg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获取类别名称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classnames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dm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dataset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classnames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加载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模型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load_clip_to_cpu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通过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、数据类别名称、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构建自定义模型，并设置为本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trainer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模型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CustomCLIP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classnames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冻结图片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文本编码器的参数（即不更新它们的参数）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param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named_parameters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en-US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requires_grad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如果配置文件配置了提示词学习的初始化参数，则加载指定的参数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INIT_WEIGHTS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load_pretrained_weights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INIT_WEIGHTS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将模型数据发送到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GPU/CPU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self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device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提示：仅将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发给优化器（即只优化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的参数）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NOTE: only give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the optimizer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optim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build_optimizer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构建学习率调度器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sched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build_lr_scheduler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0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2.</a:t>
            </a:r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9" y="2159000"/>
            <a:ext cx="3262312" cy="3811588"/>
          </a:xfrm>
        </p:spPr>
        <p:txBody>
          <a:bodyPr/>
          <a:lstStyle/>
          <a:p>
            <a:r>
              <a:rPr lang="zh-CN" altLang="en-US" dirty="0"/>
              <a:t>训练是常规的流程，重点在模型。模型得从模型构建开始，即</a:t>
            </a:r>
            <a:r>
              <a:rPr lang="en-US" altLang="zh-CN" dirty="0" err="1"/>
              <a:t>train:main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build_trainer(cfg)</a:t>
            </a:r>
          </a:p>
          <a:p>
            <a:endParaRPr lang="en-US" altLang="zh-CN" dirty="0"/>
          </a:p>
          <a:p>
            <a:r>
              <a:rPr lang="en-US" altLang="zh-CN" dirty="0"/>
              <a:t>build_trainer</a:t>
            </a:r>
            <a:r>
              <a:rPr lang="zh-CN" altLang="en-US" dirty="0"/>
              <a:t>也是</a:t>
            </a:r>
            <a:r>
              <a:rPr lang="en-US" altLang="zh-CN" dirty="0"/>
              <a:t>Dassl.pytorch</a:t>
            </a:r>
            <a:r>
              <a:rPr lang="zh-CN" altLang="en-US" dirty="0"/>
              <a:t>框架的代码，但它最终流程会调用到</a:t>
            </a:r>
            <a:r>
              <a:rPr lang="en-US" altLang="zh-CN" dirty="0"/>
              <a:t>Trainer</a:t>
            </a:r>
            <a:r>
              <a:rPr lang="zh-CN" altLang="en-US" dirty="0"/>
              <a:t>里面的</a:t>
            </a:r>
            <a:r>
              <a:rPr lang="en-US" altLang="zh-CN" dirty="0"/>
              <a:t>build_model</a:t>
            </a:r>
            <a:r>
              <a:rPr lang="zh-CN" altLang="en-US" dirty="0"/>
              <a:t>，我们可以直接从</a:t>
            </a:r>
            <a:r>
              <a:rPr lang="en-US" altLang="zh-CN" dirty="0"/>
              <a:t>build_model</a:t>
            </a:r>
            <a:r>
              <a:rPr lang="zh-CN" altLang="en-US" dirty="0"/>
              <a:t>的代码入手。大致分成如下三个步骤：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>
                <a:highlight>
                  <a:srgbClr val="FFFF00"/>
                </a:highlight>
              </a:rPr>
              <a:t>构造原始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模型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2.</a:t>
            </a:r>
            <a:r>
              <a:rPr lang="zh-CN" altLang="en-US" dirty="0"/>
              <a:t>修改原始</a:t>
            </a:r>
            <a:r>
              <a:rPr lang="en-US" altLang="zh-CN" dirty="0"/>
              <a:t>clip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将修正</a:t>
            </a:r>
            <a:r>
              <a:rPr lang="en-US" altLang="zh-CN" dirty="0"/>
              <a:t>clip</a:t>
            </a:r>
            <a:r>
              <a:rPr lang="zh-CN" altLang="en-US" dirty="0"/>
              <a:t>模型中的提示词模块发送到优化器（用于后续更新参数）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12CB7-5ED9-C1B9-9D69-B5893EC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0" y="50801"/>
            <a:ext cx="8737600" cy="67563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加载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模型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– CLIP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官方库使用方法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load_clip_to_cpu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配置文件的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backbone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是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RN50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这个网络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backbone_name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BACKBONE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使用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模型下载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RN50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这个模型参数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_MODELS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backbone_name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_download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尝试获取模型参数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try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loading JIT archive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model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torch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jit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map_location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cpu</a:t>
            </a:r>
            <a:r>
              <a:rPr lang="en-US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eval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state_dict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None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except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RuntimeError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state_dict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torch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map_location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cpu</a:t>
            </a:r>
            <a:r>
              <a:rPr lang="en-US" altLang="zh-CN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加载模型及其参数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model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build_model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state_dict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state_dict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289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2.</a:t>
            </a:r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9" y="2159000"/>
            <a:ext cx="3262312" cy="38115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训练是常规的流程，重点在模型。模型得从模型构建开始，即</a:t>
            </a:r>
            <a:r>
              <a:rPr lang="en-US" altLang="zh-CN" dirty="0" err="1"/>
              <a:t>train:main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build_trainer(cfg)</a:t>
            </a:r>
          </a:p>
          <a:p>
            <a:endParaRPr lang="en-US" altLang="zh-CN" dirty="0"/>
          </a:p>
          <a:p>
            <a:r>
              <a:rPr lang="en-US" altLang="zh-CN" dirty="0"/>
              <a:t>build_trainer</a:t>
            </a:r>
            <a:r>
              <a:rPr lang="zh-CN" altLang="en-US" dirty="0"/>
              <a:t>也是</a:t>
            </a:r>
            <a:r>
              <a:rPr lang="en-US" altLang="zh-CN" dirty="0"/>
              <a:t>Dassl.pytorch</a:t>
            </a:r>
            <a:r>
              <a:rPr lang="zh-CN" altLang="en-US" dirty="0"/>
              <a:t>框架的代码，但它最终流程会调用到</a:t>
            </a:r>
            <a:r>
              <a:rPr lang="en-US" altLang="zh-CN" dirty="0"/>
              <a:t>Trainer</a:t>
            </a:r>
            <a:r>
              <a:rPr lang="zh-CN" altLang="en-US" dirty="0"/>
              <a:t>里面的</a:t>
            </a:r>
            <a:r>
              <a:rPr lang="en-US" altLang="zh-CN" dirty="0"/>
              <a:t>build_model</a:t>
            </a:r>
            <a:r>
              <a:rPr lang="zh-CN" altLang="en-US" dirty="0"/>
              <a:t>，我们可以直接从</a:t>
            </a:r>
            <a:r>
              <a:rPr lang="en-US" altLang="zh-CN" dirty="0"/>
              <a:t>build_model</a:t>
            </a:r>
            <a:r>
              <a:rPr lang="zh-CN" altLang="en-US" dirty="0"/>
              <a:t>的代码入手。大致分成如下三个步骤：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构造原始</a:t>
            </a:r>
            <a:r>
              <a:rPr lang="en-US" altLang="zh-CN" dirty="0"/>
              <a:t>clip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>
                <a:highlight>
                  <a:srgbClr val="FFFF00"/>
                </a:highlight>
              </a:rPr>
              <a:t>修改原始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模型</a:t>
            </a:r>
            <a:r>
              <a:rPr lang="zh-CN" altLang="en-US" dirty="0"/>
              <a:t>（流程如下）</a:t>
            </a:r>
            <a:endParaRPr lang="en-US" altLang="zh-CN" dirty="0"/>
          </a:p>
          <a:p>
            <a:r>
              <a:rPr lang="en-US" altLang="zh-CN" dirty="0"/>
              <a:t>  2.1 </a:t>
            </a:r>
            <a:r>
              <a:rPr lang="zh-CN" altLang="en-US" dirty="0"/>
              <a:t>构造</a:t>
            </a:r>
            <a:r>
              <a:rPr lang="en-US" altLang="zh-CN" dirty="0" err="1"/>
              <a:t>PromptLearner</a:t>
            </a:r>
            <a:endParaRPr lang="en-US" altLang="zh-CN" dirty="0"/>
          </a:p>
          <a:p>
            <a:r>
              <a:rPr lang="en-US" altLang="zh-CN" dirty="0"/>
              <a:t>  2.2 </a:t>
            </a:r>
            <a:r>
              <a:rPr lang="zh-CN" altLang="en-US" dirty="0"/>
              <a:t>获取</a:t>
            </a:r>
            <a:r>
              <a:rPr lang="en-US" altLang="zh-CN" dirty="0"/>
              <a:t>clip</a:t>
            </a:r>
            <a:r>
              <a:rPr lang="zh-CN" altLang="en-US" dirty="0"/>
              <a:t>图像编码器（原版的无需修改）</a:t>
            </a:r>
            <a:endParaRPr lang="en-US" altLang="zh-CN" dirty="0"/>
          </a:p>
          <a:p>
            <a:r>
              <a:rPr lang="en-US" altLang="zh-CN" dirty="0"/>
              <a:t>  2.3 </a:t>
            </a:r>
            <a:r>
              <a:rPr lang="zh-CN" altLang="en-US" dirty="0"/>
              <a:t>获取</a:t>
            </a:r>
            <a:r>
              <a:rPr lang="en-US" altLang="zh-CN" dirty="0"/>
              <a:t>clip</a:t>
            </a:r>
            <a:r>
              <a:rPr lang="zh-CN" altLang="en-US" dirty="0"/>
              <a:t>文本编码器（需要修改）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将修正</a:t>
            </a:r>
            <a:r>
              <a:rPr lang="en-US" altLang="zh-CN" dirty="0"/>
              <a:t>clip</a:t>
            </a:r>
            <a:r>
              <a:rPr lang="zh-CN" altLang="en-US" dirty="0"/>
              <a:t>模型中的提示词模块发送到优化器（用于后续更新参数）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12CB7-5ED9-C1B9-9D69-B5893EC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0" y="50801"/>
            <a:ext cx="8737600" cy="6756399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CustomCLIP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nn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800" b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altLang="zh-CN" sz="1800" b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cfg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classnames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初始化函数其实就做两个事情：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构造一个自定义个</a:t>
            </a:r>
            <a:r>
              <a:rPr lang="en-US" altLang="zh-CN" sz="1800" b="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PromptLearner</a:t>
            </a:r>
            <a:endParaRPr lang="en-US" altLang="zh-CN" sz="1800" b="0" dirty="0">
              <a:solidFill>
                <a:srgbClr val="FF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保存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模型中的子模型和参数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构造一个自定义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PromtLearner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PromptLearner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classnames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获取并保存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模型中的图像编码器、文本编码器、温度调节参数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image_encoder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visual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self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text_encoder 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TextEncoder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self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logit_scale 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clip_model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logit_scale</a:t>
            </a: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077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2.</a:t>
            </a:r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9" y="2159000"/>
            <a:ext cx="3262312" cy="38115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训练是常规的流程，重点在模型。模型得从模型构建开始，即</a:t>
            </a:r>
            <a:r>
              <a:rPr lang="en-US" altLang="zh-CN" dirty="0" err="1"/>
              <a:t>train:main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build_trainer(cfg)</a:t>
            </a:r>
          </a:p>
          <a:p>
            <a:endParaRPr lang="en-US" altLang="zh-CN" dirty="0"/>
          </a:p>
          <a:p>
            <a:r>
              <a:rPr lang="en-US" altLang="zh-CN" dirty="0"/>
              <a:t>build_trainer</a:t>
            </a:r>
            <a:r>
              <a:rPr lang="zh-CN" altLang="en-US" dirty="0"/>
              <a:t>也是</a:t>
            </a:r>
            <a:r>
              <a:rPr lang="en-US" altLang="zh-CN" dirty="0"/>
              <a:t>Dassl.pytorch</a:t>
            </a:r>
            <a:r>
              <a:rPr lang="zh-CN" altLang="en-US" dirty="0"/>
              <a:t>框架的代码，但它最终流程会调用到</a:t>
            </a:r>
            <a:r>
              <a:rPr lang="en-US" altLang="zh-CN" dirty="0"/>
              <a:t>Trainer</a:t>
            </a:r>
            <a:r>
              <a:rPr lang="zh-CN" altLang="en-US" dirty="0"/>
              <a:t>里面的</a:t>
            </a:r>
            <a:r>
              <a:rPr lang="en-US" altLang="zh-CN" dirty="0"/>
              <a:t>build_model</a:t>
            </a:r>
            <a:r>
              <a:rPr lang="zh-CN" altLang="en-US" dirty="0"/>
              <a:t>，我们可以直接从</a:t>
            </a:r>
            <a:r>
              <a:rPr lang="en-US" altLang="zh-CN" dirty="0"/>
              <a:t>build_model</a:t>
            </a:r>
            <a:r>
              <a:rPr lang="zh-CN" altLang="en-US" dirty="0"/>
              <a:t>的代码入手。大致分成如下三个步骤：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构造原始</a:t>
            </a:r>
            <a:r>
              <a:rPr lang="en-US" altLang="zh-CN" dirty="0"/>
              <a:t>clip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>
                <a:highlight>
                  <a:srgbClr val="FFFF00"/>
                </a:highlight>
              </a:rPr>
              <a:t>修改原始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模型</a:t>
            </a:r>
            <a:r>
              <a:rPr lang="zh-CN" altLang="en-US" dirty="0"/>
              <a:t>（流程如下）</a:t>
            </a:r>
            <a:endParaRPr lang="en-US" altLang="zh-CN" dirty="0"/>
          </a:p>
          <a:p>
            <a:r>
              <a:rPr lang="en-US" altLang="zh-CN" dirty="0"/>
              <a:t>  2.1 </a:t>
            </a:r>
            <a:r>
              <a:rPr lang="zh-CN" altLang="en-US" dirty="0">
                <a:highlight>
                  <a:srgbClr val="FFFF00"/>
                </a:highlight>
              </a:rPr>
              <a:t>构造</a:t>
            </a:r>
            <a:r>
              <a:rPr lang="en-US" altLang="zh-CN" dirty="0" err="1">
                <a:highlight>
                  <a:srgbClr val="FFFF00"/>
                </a:highlight>
              </a:rPr>
              <a:t>PromptLearner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  2.2 </a:t>
            </a:r>
            <a:r>
              <a:rPr lang="zh-CN" altLang="en-US" dirty="0"/>
              <a:t>获取</a:t>
            </a:r>
            <a:r>
              <a:rPr lang="en-US" altLang="zh-CN" dirty="0"/>
              <a:t>clip</a:t>
            </a:r>
            <a:r>
              <a:rPr lang="zh-CN" altLang="en-US" dirty="0"/>
              <a:t>图像编码器（原版的无需修改）</a:t>
            </a:r>
            <a:endParaRPr lang="en-US" altLang="zh-CN" dirty="0"/>
          </a:p>
          <a:p>
            <a:r>
              <a:rPr lang="en-US" altLang="zh-CN" dirty="0"/>
              <a:t>  2.3 </a:t>
            </a:r>
            <a:r>
              <a:rPr lang="zh-CN" altLang="en-US" dirty="0"/>
              <a:t>获取</a:t>
            </a:r>
            <a:r>
              <a:rPr lang="en-US" altLang="zh-CN" dirty="0"/>
              <a:t>clip</a:t>
            </a:r>
            <a:r>
              <a:rPr lang="zh-CN" altLang="en-US" dirty="0"/>
              <a:t>文本编码器（需要修改）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将修正</a:t>
            </a:r>
            <a:r>
              <a:rPr lang="en-US" altLang="zh-CN" dirty="0"/>
              <a:t>clip</a:t>
            </a:r>
            <a:r>
              <a:rPr lang="zh-CN" altLang="en-US" dirty="0"/>
              <a:t>模型中的提示词模块发送到优化器（用于后续更新参数）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12CB7-5ED9-C1B9-9D69-B5893EC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489" y="0"/>
            <a:ext cx="8545511" cy="6857999"/>
          </a:xfrm>
        </p:spPr>
        <p:txBody>
          <a:bodyPr>
            <a:norm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 __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classnames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伪代码</a:t>
            </a:r>
            <a:endParaRPr lang="zh-CN" alt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TRAINER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COOP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CTX_INIT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exists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构造上下文初始化（来自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初始化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文本或随机）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prompt_prefix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TRAINER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COOP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CTX_INIT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ctx_init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replace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"_"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prompt_prefix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emb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token_embedding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ctx_init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[1, L, </a:t>
            </a:r>
            <a:r>
              <a:rPr lang="en-US" altLang="zh-CN" sz="12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ctx_dim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ctx_vectors </a:t>
            </a:r>
            <a:r>
              <a:rPr lang="pt-B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emb</a:t>
            </a:r>
            <a:r>
              <a:rPr lang="pt-B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pt-BR" altLang="zh-CN" sz="12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pt-B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CN" sz="12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pt-BR" altLang="zh-CN" sz="12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n_ctx</a:t>
            </a:r>
            <a:r>
              <a:rPr lang="pt-B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</a:t>
            </a:r>
            <a:r>
              <a:rPr lang="pt-B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</a:t>
            </a:r>
            <a:r>
              <a:rPr lang="pt-BR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pt-BR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去掉</a:t>
            </a:r>
            <a:r>
              <a:rPr lang="pt-BR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SOS/EOS</a:t>
            </a:r>
            <a:endParaRPr lang="pt-BR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prompt_prefix 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join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fr-FR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"X"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fr-F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fr-F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n_ctx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sep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fr-FR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cfg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TRAINER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COOP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CSC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ctx_vectors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normal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torch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empty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n_cls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n_ctx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ctx_dim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std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0.02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ctx_vectors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normal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torch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empty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n_ctx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ctx_dim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std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0.02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#--1--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保存可学习嵌入，即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初始化文本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对应的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embedding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或者 随机生成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个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embedding</a:t>
            </a:r>
            <a:endParaRPr lang="zh-CN" alt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Parameter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ctx_vectors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zh-CN" alt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names  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"_"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classnames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组合类别提示并做嵌入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prompts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f"{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prompt_prefix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 {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}."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concat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prompts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[</a:t>
            </a:r>
            <a:r>
              <a:rPr lang="en-US" altLang="zh-CN" sz="12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n_cls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L]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emb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token_embedding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[</a:t>
            </a:r>
            <a:r>
              <a:rPr lang="en-US" altLang="zh-CN" sz="12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n_cls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L, </a:t>
            </a:r>
            <a:r>
              <a:rPr lang="en-US" altLang="zh-CN" sz="12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ctx_dim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#--2--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保存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SOS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和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CLS,EOS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之后的</a:t>
            </a:r>
            <a:r>
              <a:rPr lang="en-US" altLang="zh-CN" sz="12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embeding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（由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初始化文本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[CLS]"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或者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"X*16[CLS]"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生成）</a:t>
            </a:r>
            <a:endParaRPr lang="en-US" altLang="zh-CN" sz="12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b-NO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register_buffer</a:t>
            </a:r>
            <a:r>
              <a:rPr lang="nb-NO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b-NO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"token_prefix"</a:t>
            </a:r>
            <a:r>
              <a:rPr lang="nb-NO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nb-NO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emb</a:t>
            </a:r>
            <a:r>
              <a:rPr lang="nb-NO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[:,</a:t>
            </a:r>
            <a:r>
              <a:rPr lang="nb-NO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b-NO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nb-NO" altLang="zh-CN" sz="12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nb-NO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nb-NO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nb-NO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:])</a:t>
            </a:r>
            <a:r>
              <a:rPr lang="nb-NO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nb-NO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SOS</a:t>
            </a:r>
            <a:endParaRPr lang="nb-NO" altLang="zh-CN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register_buffer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2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token_suffix</a:t>
            </a:r>
            <a:r>
              <a:rPr lang="en-US" altLang="zh-CN" sz="12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emb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[:,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n_ctx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:,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:])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上下文的余部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含类名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标点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终止符等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zh-CN" alt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#--3--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保存带类别名称的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token,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即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初始化文本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[CLS]"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或者 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"X*16[CLS]" </a:t>
            </a:r>
            <a:r>
              <a:rPr lang="zh-CN" altLang="en-US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</a:t>
            </a:r>
            <a:r>
              <a:rPr lang="en-US" altLang="zh-CN" sz="12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endParaRPr lang="zh-CN" altLang="en-US" sz="12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2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0447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2.</a:t>
            </a:r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9" y="2159000"/>
            <a:ext cx="3262312" cy="38115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训练是常规的流程，重点在模型。模型得从模型构建开始，即</a:t>
            </a:r>
            <a:r>
              <a:rPr lang="en-US" altLang="zh-CN" dirty="0" err="1"/>
              <a:t>train:main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build_trainer(cfg)</a:t>
            </a:r>
          </a:p>
          <a:p>
            <a:endParaRPr lang="en-US" altLang="zh-CN" dirty="0"/>
          </a:p>
          <a:p>
            <a:r>
              <a:rPr lang="en-US" altLang="zh-CN" dirty="0"/>
              <a:t>build_trainer</a:t>
            </a:r>
            <a:r>
              <a:rPr lang="zh-CN" altLang="en-US" dirty="0"/>
              <a:t>也是</a:t>
            </a:r>
            <a:r>
              <a:rPr lang="en-US" altLang="zh-CN" dirty="0"/>
              <a:t>Dassl.pytorch</a:t>
            </a:r>
            <a:r>
              <a:rPr lang="zh-CN" altLang="en-US" dirty="0"/>
              <a:t>框架的代码，但它最终流程会调用到</a:t>
            </a:r>
            <a:r>
              <a:rPr lang="en-US" altLang="zh-CN" dirty="0"/>
              <a:t>Trainer</a:t>
            </a:r>
            <a:r>
              <a:rPr lang="zh-CN" altLang="en-US" dirty="0"/>
              <a:t>里面的</a:t>
            </a:r>
            <a:r>
              <a:rPr lang="en-US" altLang="zh-CN" dirty="0"/>
              <a:t>build_model</a:t>
            </a:r>
            <a:r>
              <a:rPr lang="zh-CN" altLang="en-US" dirty="0"/>
              <a:t>，我们可以直接从</a:t>
            </a:r>
            <a:r>
              <a:rPr lang="en-US" altLang="zh-CN" dirty="0"/>
              <a:t>build_model</a:t>
            </a:r>
            <a:r>
              <a:rPr lang="zh-CN" altLang="en-US" dirty="0"/>
              <a:t>的代码入手。大致分成如下三个步骤：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构造原始</a:t>
            </a:r>
            <a:r>
              <a:rPr lang="en-US" altLang="zh-CN" dirty="0"/>
              <a:t>clip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>
                <a:highlight>
                  <a:srgbClr val="FFFF00"/>
                </a:highlight>
              </a:rPr>
              <a:t>修改原始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模型</a:t>
            </a:r>
            <a:r>
              <a:rPr lang="zh-CN" altLang="en-US" dirty="0"/>
              <a:t>（流程如下）</a:t>
            </a:r>
            <a:endParaRPr lang="en-US" altLang="zh-CN" dirty="0"/>
          </a:p>
          <a:p>
            <a:r>
              <a:rPr lang="en-US" altLang="zh-CN" dirty="0"/>
              <a:t>  2.1 </a:t>
            </a:r>
            <a:r>
              <a:rPr lang="zh-CN" altLang="en-US" dirty="0"/>
              <a:t>构造</a:t>
            </a:r>
            <a:r>
              <a:rPr lang="en-US" altLang="zh-CN" dirty="0" err="1"/>
              <a:t>PromptLearner</a:t>
            </a:r>
            <a:endParaRPr lang="en-US" altLang="zh-CN" dirty="0"/>
          </a:p>
          <a:p>
            <a:r>
              <a:rPr lang="en-US" altLang="zh-CN" dirty="0"/>
              <a:t>  2.2 </a:t>
            </a:r>
            <a:r>
              <a:rPr lang="zh-CN" altLang="en-US" dirty="0">
                <a:highlight>
                  <a:srgbClr val="FFFF00"/>
                </a:highlight>
              </a:rPr>
              <a:t>获取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图像编码器（原版的无需修改）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  2.3 </a:t>
            </a:r>
            <a:r>
              <a:rPr lang="zh-CN" altLang="en-US" dirty="0"/>
              <a:t>获取</a:t>
            </a:r>
            <a:r>
              <a:rPr lang="en-US" altLang="zh-CN" dirty="0"/>
              <a:t>clip</a:t>
            </a:r>
            <a:r>
              <a:rPr lang="zh-CN" altLang="en-US" dirty="0"/>
              <a:t>文本编码器（需要修改）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将修正</a:t>
            </a:r>
            <a:r>
              <a:rPr lang="en-US" altLang="zh-CN" dirty="0"/>
              <a:t>clip</a:t>
            </a:r>
            <a:r>
              <a:rPr lang="zh-CN" altLang="en-US" dirty="0"/>
              <a:t>模型中的提示词模块发送到优化器（用于后续更新参数）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12CB7-5ED9-C1B9-9D69-B5893EC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489" y="0"/>
            <a:ext cx="8545511" cy="685799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# clip</a:t>
            </a:r>
            <a:r>
              <a:rPr lang="zh-CN" altLang="en-US" sz="2400" dirty="0"/>
              <a:t>模型基础操作</a:t>
            </a:r>
          </a:p>
          <a:p>
            <a:r>
              <a:rPr lang="en-US" altLang="zh-CN" sz="2400" dirty="0" err="1"/>
              <a:t>self.image_encoder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clip_model.visual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4978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2.</a:t>
            </a:r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9" y="2159000"/>
            <a:ext cx="3262312" cy="38115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训练是常规的流程，重点在模型。模型得从模型构建开始，即</a:t>
            </a:r>
            <a:r>
              <a:rPr lang="en-US" altLang="zh-CN" dirty="0" err="1"/>
              <a:t>train:main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build_trainer(cfg)</a:t>
            </a:r>
          </a:p>
          <a:p>
            <a:endParaRPr lang="en-US" altLang="zh-CN" dirty="0"/>
          </a:p>
          <a:p>
            <a:r>
              <a:rPr lang="en-US" altLang="zh-CN" dirty="0"/>
              <a:t>build_trainer</a:t>
            </a:r>
            <a:r>
              <a:rPr lang="zh-CN" altLang="en-US" dirty="0"/>
              <a:t>也是</a:t>
            </a:r>
            <a:r>
              <a:rPr lang="en-US" altLang="zh-CN" dirty="0"/>
              <a:t>Dassl.pytorch</a:t>
            </a:r>
            <a:r>
              <a:rPr lang="zh-CN" altLang="en-US" dirty="0"/>
              <a:t>框架的代码，但它最终流程会调用到</a:t>
            </a:r>
            <a:r>
              <a:rPr lang="en-US" altLang="zh-CN" dirty="0"/>
              <a:t>Trainer</a:t>
            </a:r>
            <a:r>
              <a:rPr lang="zh-CN" altLang="en-US" dirty="0"/>
              <a:t>里面的</a:t>
            </a:r>
            <a:r>
              <a:rPr lang="en-US" altLang="zh-CN" dirty="0"/>
              <a:t>build_model</a:t>
            </a:r>
            <a:r>
              <a:rPr lang="zh-CN" altLang="en-US" dirty="0"/>
              <a:t>，我们可以直接从</a:t>
            </a:r>
            <a:r>
              <a:rPr lang="en-US" altLang="zh-CN" dirty="0"/>
              <a:t>build_model</a:t>
            </a:r>
            <a:r>
              <a:rPr lang="zh-CN" altLang="en-US" dirty="0"/>
              <a:t>的代码入手。大致分成如下三个步骤：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构造原始</a:t>
            </a:r>
            <a:r>
              <a:rPr lang="en-US" altLang="zh-CN" dirty="0"/>
              <a:t>clip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>
                <a:highlight>
                  <a:srgbClr val="FFFF00"/>
                </a:highlight>
              </a:rPr>
              <a:t>修改原始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模型</a:t>
            </a:r>
            <a:r>
              <a:rPr lang="zh-CN" altLang="en-US" dirty="0"/>
              <a:t>（流程如下）</a:t>
            </a:r>
            <a:endParaRPr lang="en-US" altLang="zh-CN" dirty="0"/>
          </a:p>
          <a:p>
            <a:r>
              <a:rPr lang="en-US" altLang="zh-CN" dirty="0"/>
              <a:t>  2.1 </a:t>
            </a:r>
            <a:r>
              <a:rPr lang="zh-CN" altLang="en-US" dirty="0"/>
              <a:t>构造</a:t>
            </a:r>
            <a:r>
              <a:rPr lang="en-US" altLang="zh-CN" dirty="0" err="1"/>
              <a:t>PromptLearner</a:t>
            </a:r>
            <a:endParaRPr lang="en-US" altLang="zh-CN" dirty="0"/>
          </a:p>
          <a:p>
            <a:r>
              <a:rPr lang="en-US" altLang="zh-CN" dirty="0"/>
              <a:t>  2.2 </a:t>
            </a:r>
            <a:r>
              <a:rPr lang="zh-CN" altLang="en-US" dirty="0"/>
              <a:t>获取</a:t>
            </a:r>
            <a:r>
              <a:rPr lang="en-US" altLang="zh-CN" dirty="0"/>
              <a:t>clip</a:t>
            </a:r>
            <a:r>
              <a:rPr lang="zh-CN" altLang="en-US" dirty="0"/>
              <a:t>图像编码器（原版的无需修改）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  2.3 </a:t>
            </a:r>
            <a:r>
              <a:rPr lang="zh-CN" altLang="en-US" dirty="0">
                <a:highlight>
                  <a:srgbClr val="FFFF00"/>
                </a:highlight>
              </a:rPr>
              <a:t>获取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文本编码器（需要修改）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将修正</a:t>
            </a:r>
            <a:r>
              <a:rPr lang="en-US" altLang="zh-CN" dirty="0"/>
              <a:t>clip</a:t>
            </a:r>
            <a:r>
              <a:rPr lang="zh-CN" altLang="en-US" dirty="0"/>
              <a:t>模型中的提示词模块发送到优化器（用于后续更新参数）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12CB7-5ED9-C1B9-9D69-B5893EC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489" y="0"/>
            <a:ext cx="8545511" cy="6857999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TextEncoder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nn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800" b="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altLang="zh-CN" sz="1800" b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将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模型的一些参数保存到自身实例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用这个实例进行文本编码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因为文本编码器需要稍微修正一下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使用自定的嵌入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super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b-NO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self</a:t>
            </a:r>
            <a:r>
              <a:rPr lang="nb-NO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nb-NO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transformer </a:t>
            </a:r>
            <a:r>
              <a:rPr lang="nb-NO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b-NO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clip_model</a:t>
            </a:r>
            <a:r>
              <a:rPr lang="nb-NO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nb-NO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transformer</a:t>
            </a: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positional_embedding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positional_embedding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ln_final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ln_final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text_projection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text_projection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clip_model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9825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2.</a:t>
            </a:r>
            <a:r>
              <a:rPr lang="zh-CN" altLang="en-US" dirty="0"/>
              <a:t>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9" y="2159000"/>
            <a:ext cx="3262312" cy="381158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训练是常规的流程，重点在模型。模型得从模型构建开始，即</a:t>
            </a:r>
            <a:r>
              <a:rPr lang="en-US" altLang="zh-CN" dirty="0" err="1"/>
              <a:t>train:main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/>
              <a:t>build_trainer(cfg)</a:t>
            </a:r>
          </a:p>
          <a:p>
            <a:endParaRPr lang="en-US" altLang="zh-CN" dirty="0"/>
          </a:p>
          <a:p>
            <a:r>
              <a:rPr lang="en-US" altLang="zh-CN" dirty="0"/>
              <a:t>build_trainer</a:t>
            </a:r>
            <a:r>
              <a:rPr lang="zh-CN" altLang="en-US" dirty="0"/>
              <a:t>也是</a:t>
            </a:r>
            <a:r>
              <a:rPr lang="en-US" altLang="zh-CN" dirty="0"/>
              <a:t>Dassl.pytorch</a:t>
            </a:r>
            <a:r>
              <a:rPr lang="zh-CN" altLang="en-US" dirty="0"/>
              <a:t>框架的代码，但它最终流程会调用到</a:t>
            </a:r>
            <a:r>
              <a:rPr lang="en-US" altLang="zh-CN" dirty="0"/>
              <a:t>Trainer</a:t>
            </a:r>
            <a:r>
              <a:rPr lang="zh-CN" altLang="en-US" dirty="0"/>
              <a:t>里面的</a:t>
            </a:r>
            <a:r>
              <a:rPr lang="en-US" altLang="zh-CN" dirty="0"/>
              <a:t>build_model</a:t>
            </a:r>
            <a:r>
              <a:rPr lang="zh-CN" altLang="en-US" dirty="0"/>
              <a:t>，我们可以直接从</a:t>
            </a:r>
            <a:r>
              <a:rPr lang="en-US" altLang="zh-CN" dirty="0"/>
              <a:t>build_model</a:t>
            </a:r>
            <a:r>
              <a:rPr lang="zh-CN" altLang="en-US" dirty="0"/>
              <a:t>的代码入手。大致分成如下三个步骤：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构造原始</a:t>
            </a:r>
            <a:r>
              <a:rPr lang="en-US" altLang="zh-CN" dirty="0"/>
              <a:t>clip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>
                <a:highlight>
                  <a:srgbClr val="FFFF00"/>
                </a:highlight>
              </a:rPr>
              <a:t>修改原始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模型</a:t>
            </a:r>
            <a:r>
              <a:rPr lang="zh-CN" altLang="en-US" dirty="0"/>
              <a:t>（流程如下）</a:t>
            </a:r>
            <a:endParaRPr lang="en-US" altLang="zh-CN" dirty="0"/>
          </a:p>
          <a:p>
            <a:r>
              <a:rPr lang="en-US" altLang="zh-CN" dirty="0"/>
              <a:t>  2.1 </a:t>
            </a:r>
            <a:r>
              <a:rPr lang="zh-CN" altLang="en-US" dirty="0"/>
              <a:t>构造</a:t>
            </a:r>
            <a:r>
              <a:rPr lang="en-US" altLang="zh-CN" dirty="0" err="1"/>
              <a:t>PromptLearner</a:t>
            </a:r>
            <a:endParaRPr lang="en-US" altLang="zh-CN" dirty="0"/>
          </a:p>
          <a:p>
            <a:r>
              <a:rPr lang="en-US" altLang="zh-CN" dirty="0"/>
              <a:t>  2.2 </a:t>
            </a:r>
            <a:r>
              <a:rPr lang="zh-CN" altLang="en-US" dirty="0"/>
              <a:t>获取</a:t>
            </a:r>
            <a:r>
              <a:rPr lang="en-US" altLang="zh-CN" dirty="0"/>
              <a:t>clip</a:t>
            </a:r>
            <a:r>
              <a:rPr lang="zh-CN" altLang="en-US" dirty="0"/>
              <a:t>图像编码器（原版的无需修改）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  2.3 </a:t>
            </a:r>
            <a:r>
              <a:rPr lang="zh-CN" altLang="en-US" dirty="0">
                <a:highlight>
                  <a:srgbClr val="FFFF00"/>
                </a:highlight>
              </a:rPr>
              <a:t>获取</a:t>
            </a:r>
            <a:r>
              <a:rPr lang="en-US" altLang="zh-CN" dirty="0">
                <a:highlight>
                  <a:srgbClr val="FFFF00"/>
                </a:highlight>
              </a:rPr>
              <a:t>clip</a:t>
            </a:r>
            <a:r>
              <a:rPr lang="zh-CN" altLang="en-US" dirty="0">
                <a:highlight>
                  <a:srgbClr val="FFFF00"/>
                </a:highlight>
              </a:rPr>
              <a:t>文本编码器（需要修改）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3.</a:t>
            </a:r>
            <a:r>
              <a:rPr lang="zh-CN" altLang="en-US" dirty="0"/>
              <a:t>将修正</a:t>
            </a:r>
            <a:r>
              <a:rPr lang="en-US" altLang="zh-CN" dirty="0"/>
              <a:t>clip</a:t>
            </a:r>
            <a:r>
              <a:rPr lang="zh-CN" altLang="en-US" dirty="0"/>
              <a:t>模型中的提示词模块发送到优化器（用于后续更新参数）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12CB7-5ED9-C1B9-9D69-B5893EC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489" y="0"/>
            <a:ext cx="8545511" cy="68579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TextEncoder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nn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forward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prompts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仅是使用自己的提示词来向前传播而已，基本没有额外变动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给组装好的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prompts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添加位置编码（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中的位置编码）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x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prompts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positional_embedding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调整格式，符合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输入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x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permute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NLD -&gt; LND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x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transformer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x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permute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LND -&gt; NLD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进行映射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x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ln_final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x.shape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[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batch_size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n_ctx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embedding]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这行代码前半段的含意思，提取所有批次中，终止字符所在位置的编码（终止符编码最大），即生成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batch_size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embedding]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终止符用来表示整个句子的特征。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这行代码的后半段，是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的固定映射。将文本空间映射到映射到和图片一起的多模态空间，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即矩阵乘法。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self.text_project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的形状为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[embedding,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embed_dim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，最终生成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batch_size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embed_dim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这个可用于和图片特征计算相似性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x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torch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arange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shape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argmax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=-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text_projection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576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786D-ADF6-0DAD-ABF4-155EFAA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558800"/>
            <a:ext cx="3932237" cy="160020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– 3.</a:t>
            </a:r>
            <a:r>
              <a:rPr lang="zh-CN" altLang="en-US" dirty="0"/>
              <a:t>前向传播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CAF29-18B1-008F-85D3-EEAC1BEEC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89" y="2159000"/>
            <a:ext cx="3262312" cy="3811588"/>
          </a:xfrm>
        </p:spPr>
        <p:txBody>
          <a:bodyPr>
            <a:normAutofit/>
          </a:bodyPr>
          <a:lstStyle/>
          <a:p>
            <a:r>
              <a:rPr lang="zh-CN" altLang="en-US" dirty="0"/>
              <a:t>有了自己的模型后（有了提示词模块）。就可以向前传播。代码如右侧所示。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12CB7-5ED9-C1B9-9D69-B5893EC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489" y="0"/>
            <a:ext cx="8545511" cy="685799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CustomCLIP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nn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forward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image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这个函数主要做如下三件事：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获取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的图像编码特征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从自定义</a:t>
            </a:r>
            <a:r>
              <a:rPr lang="en-US" altLang="zh-CN" sz="1800" b="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promptsLearner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中构造文本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，并获取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对这个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的编码特征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3.</a:t>
            </a:r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计算两者的余弦相似度</a:t>
            </a:r>
          </a:p>
          <a:p>
            <a:r>
              <a:rPr lang="zh-CN" alt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"""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获取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的图像编码特征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image_features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image_encoder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dtype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获取自定义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prompts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及其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（其实就是构造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prompts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）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prompts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prompt_learner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针对文本，获取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clip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文本编码器的文本特征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text_features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text_encoder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prompts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tokenized_prompts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对图片特征和文本特征进行缩放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image_features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image_features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image_features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norm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=-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keepdim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text_features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text_features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text_features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norm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=-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keepdim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1" dirty="0">
                <a:solidFill>
                  <a:srgbClr val="880088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计算两种特征的相似性（使用一个</a:t>
            </a:r>
            <a:r>
              <a:rPr lang="en-US" altLang="zh-CN" sz="1800" b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logit_scale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这个类似温度参数的可学习参数）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logit_scale 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self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logit_scale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fr-FR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</a:t>
            </a:r>
            <a:r>
              <a:rPr lang="fr-FR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fr-FR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logits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logit_scale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image_features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text_features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返回输出</a:t>
            </a:r>
            <a:endParaRPr lang="zh-CN" alt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logits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68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6A51E-D41E-1447-BF5F-2C132C2C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77C5-3C4E-7EE1-B414-A92D370F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main works:</a:t>
            </a:r>
          </a:p>
          <a:p>
            <a:r>
              <a:rPr lang="en-US" altLang="zh-CN" dirty="0" err="1"/>
              <a:t>CoOp</a:t>
            </a:r>
            <a:r>
              <a:rPr lang="en-US" altLang="zh-CN" dirty="0"/>
              <a:t> model a prompt’s context words with learnable vector</a:t>
            </a:r>
          </a:p>
          <a:p>
            <a:pPr marL="0" indent="0"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different task, we provide two context:</a:t>
            </a:r>
          </a:p>
          <a:p>
            <a:r>
              <a:rPr lang="en-US" altLang="zh-CN" dirty="0"/>
              <a:t>unified context</a:t>
            </a:r>
          </a:p>
          <a:p>
            <a:r>
              <a:rPr lang="en-US" altLang="zh-CN" dirty="0"/>
              <a:t>class-specific context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071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487DF-7ADC-5F55-587C-F8F050DF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9905A-745E-88C0-951E-DE4A676A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直接修改</a:t>
            </a:r>
            <a:r>
              <a:rPr lang="en-US" altLang="zh-CN" dirty="0"/>
              <a:t>caltech-101</a:t>
            </a:r>
            <a:r>
              <a:rPr lang="zh-CN" altLang="en-US" dirty="0"/>
              <a:t>数据集，具体如下：</a:t>
            </a:r>
            <a:endParaRPr lang="en-US" altLang="zh-CN" dirty="0"/>
          </a:p>
          <a:p>
            <a:r>
              <a:rPr lang="zh-CN" altLang="en-US" dirty="0"/>
              <a:t>设置一个新目录，新目录中新建一个</a:t>
            </a:r>
            <a:r>
              <a:rPr lang="en-US" altLang="zh-CN" dirty="0"/>
              <a:t>caltech-101</a:t>
            </a:r>
            <a:r>
              <a:rPr lang="zh-CN" altLang="en-US" dirty="0"/>
              <a:t>目录，在该目录下新建一个</a:t>
            </a:r>
            <a:r>
              <a:rPr lang="en-US" altLang="zh-CN" dirty="0"/>
              <a:t>101_ObjectCategories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101_ObjectCategories</a:t>
            </a:r>
            <a:r>
              <a:rPr lang="zh-CN" altLang="en-US" dirty="0"/>
              <a:t>下每个类别新建一个目录，目录名字就是类别名。然后把每个类别的图片放进去</a:t>
            </a:r>
            <a:endParaRPr lang="en-US" altLang="zh-CN" dirty="0"/>
          </a:p>
          <a:p>
            <a:r>
              <a:rPr lang="zh-CN" altLang="en-US" dirty="0"/>
              <a:t>最后生成一个</a:t>
            </a:r>
            <a:r>
              <a:rPr lang="en-US" altLang="zh-CN" dirty="0"/>
              <a:t>split_zhou_Caltech101.json</a:t>
            </a:r>
            <a:r>
              <a:rPr lang="zh-CN" altLang="en-US" dirty="0"/>
              <a:t>，即可：</a:t>
            </a:r>
            <a:endParaRPr lang="en-US" altLang="zh-CN" dirty="0"/>
          </a:p>
          <a:p>
            <a:r>
              <a:rPr lang="zh-CN" altLang="en-US" dirty="0"/>
              <a:t>运行时修改器启动参数 </a:t>
            </a:r>
            <a:r>
              <a:rPr lang="en-US" altLang="zh-CN" dirty="0"/>
              <a:t>–root</a:t>
            </a:r>
            <a:r>
              <a:rPr lang="zh-CN" altLang="en-US"/>
              <a:t>为第一步设置的新目录即可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32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84D4-F237-3A76-E39A-C686C49D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C26C2-8E49-082C-DF03-D47B2B16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nothing to tell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94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447B0-1A1B-9C8E-6314-8AD7841E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714DF-49F8-14FD-DE37-1D87786C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tell nothing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1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447B0-1A1B-9C8E-6314-8AD7841E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7714DF-49F8-14FD-DE37-1D87786C8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700"/>
                <a:ext cx="10515600" cy="55752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We propose Context Optimization, which avoids manual prompt tuning. 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provide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several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implementations:</a:t>
                </a:r>
              </a:p>
              <a:p>
                <a:r>
                  <a:rPr lang="en-US" altLang="zh-CN" dirty="0"/>
                  <a:t>Unified Context: the prompt given to the text encoder g() is designed with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𝐶𝐿𝐴𝑆𝑆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altLang="zh-CN" dirty="0"/>
                  <a:t> is a vector with the same dimension as word embeddings. M is a hyperparameter.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By forwarding a prompt t to the text encoder g(), we can obtain a classification weight vector representing a visual concept (still from the [EOS] token position). The prediction probability is computed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the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class token within each prompt </a:t>
                </a:r>
                <a:r>
                  <a:rPr lang="en-US" altLang="zh-CN" dirty="0" err="1">
                    <a:highlight>
                      <a:srgbClr val="FFFF00"/>
                    </a:highlight>
                  </a:rPr>
                  <a:t>ti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 is replaced by the corresponding word embedding vector(s).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7714DF-49F8-14FD-DE37-1D87786C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700"/>
                <a:ext cx="10515600" cy="5575299"/>
              </a:xfrm>
              <a:blipFill>
                <a:blip r:embed="rId2"/>
                <a:stretch>
                  <a:fillRect l="-1043" t="-2732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0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447B0-1A1B-9C8E-6314-8AD7841E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7714DF-49F8-14FD-DE37-1D87786C8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700"/>
                <a:ext cx="10515600" cy="5575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We propose Context Optimization, which avoids manual prompt tuning. 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provide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several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different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implementations:</a:t>
                </a:r>
              </a:p>
              <a:p>
                <a:r>
                  <a:rPr lang="en-US" altLang="zh-CN" dirty="0"/>
                  <a:t>other then placing the class token at the end of a sequence as above, we can also put it in the middle like: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𝐶𝐿𝐴𝑆𝑆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Another option is to design class-specific context(CSC) where context vector are independent to each class, i.e..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we find that CSC is particularly useful for some fine-grained classification tasks.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7714DF-49F8-14FD-DE37-1D87786C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700"/>
                <a:ext cx="10515600" cy="5575299"/>
              </a:xfrm>
              <a:blipFill>
                <a:blip r:embed="rId2"/>
                <a:stretch>
                  <a:fillRect l="-1217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41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F9F6-EBC4-3492-0B5F-8352964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44CE3-FE35-7A4C-C385-517F661D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1.training on 11 dataset with few-shot</a:t>
            </a:r>
          </a:p>
          <a:p>
            <a:pPr marL="0" indent="0">
              <a:buNone/>
            </a:pPr>
            <a:r>
              <a:rPr lang="en-US" altLang="zh-CN" dirty="0" err="1"/>
              <a:t>CoOp</a:t>
            </a:r>
            <a:r>
              <a:rPr lang="en-US" altLang="zh-CN" dirty="0"/>
              <a:t> has four version:</a:t>
            </a:r>
          </a:p>
          <a:p>
            <a:r>
              <a:rPr lang="en-US" altLang="zh-CN" dirty="0"/>
              <a:t>positioning the class token in the end or middle</a:t>
            </a:r>
          </a:p>
          <a:p>
            <a:r>
              <a:rPr lang="en-US" altLang="zh-CN" dirty="0"/>
              <a:t>unified context VS csc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default setting:</a:t>
            </a:r>
          </a:p>
          <a:p>
            <a:r>
              <a:rPr lang="en-US" altLang="zh-CN" dirty="0"/>
              <a:t>ResNet-50 is used as the image encoder’s </a:t>
            </a:r>
            <a:r>
              <a:rPr lang="en-US" altLang="zh-CN" dirty="0" err="1"/>
              <a:t>backone</a:t>
            </a:r>
            <a:endParaRPr lang="en-US" altLang="zh-CN" dirty="0"/>
          </a:p>
          <a:p>
            <a:r>
              <a:rPr lang="en-US" altLang="zh-CN" dirty="0"/>
              <a:t>the number of the context tokens M = 16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592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F9F6-EBC4-3492-0B5F-8352964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44CE3-FE35-7A4C-C385-517F661D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2.Domain Generalization</a:t>
            </a:r>
          </a:p>
          <a:p>
            <a:pPr marL="0" indent="0">
              <a:buNone/>
            </a:pPr>
            <a:r>
              <a:rPr lang="en-US" altLang="zh-CN" dirty="0"/>
              <a:t>training on ImageNet, and test on ImageNetV2</a:t>
            </a:r>
            <a:r>
              <a:rPr lang="zh-CN" altLang="en-US" dirty="0"/>
              <a:t>、</a:t>
            </a:r>
            <a:r>
              <a:rPr lang="en-US" altLang="zh-CN" dirty="0"/>
              <a:t>ImageNet-Sketch</a:t>
            </a:r>
            <a:r>
              <a:rPr lang="zh-CN" altLang="en-US" dirty="0"/>
              <a:t>、</a:t>
            </a:r>
            <a:r>
              <a:rPr lang="en-US" altLang="zh-CN" dirty="0"/>
              <a:t>ImageNet-A</a:t>
            </a:r>
            <a:r>
              <a:rPr lang="zh-CN" altLang="en-US" dirty="0"/>
              <a:t>、</a:t>
            </a:r>
            <a:r>
              <a:rPr lang="en-US" altLang="zh-CN" dirty="0"/>
              <a:t>ImageNet R</a:t>
            </a:r>
          </a:p>
        </p:txBody>
      </p:sp>
    </p:spTree>
    <p:extLst>
      <p:ext uri="{BB962C8B-B14F-4D97-AF65-F5344CB8AC3E}">
        <p14:creationId xmlns:p14="http://schemas.microsoft.com/office/powerpoint/2010/main" val="202131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4332</Words>
  <Application>Microsoft Office PowerPoint</Application>
  <PresentationFormat>宽屏</PresentationFormat>
  <Paragraphs>342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Courier New</vt:lpstr>
      <vt:lpstr>Office 主题​​</vt:lpstr>
      <vt:lpstr>CooP</vt:lpstr>
      <vt:lpstr>PowerPoint 演示文稿</vt:lpstr>
      <vt:lpstr>Abstract</vt:lpstr>
      <vt:lpstr>Introduction</vt:lpstr>
      <vt:lpstr>Related Work</vt:lpstr>
      <vt:lpstr>Methodology</vt:lpstr>
      <vt:lpstr>Methodology</vt:lpstr>
      <vt:lpstr>Experiments</vt:lpstr>
      <vt:lpstr>Experiments</vt:lpstr>
      <vt:lpstr>Experiments</vt:lpstr>
      <vt:lpstr>How To Run</vt:lpstr>
      <vt:lpstr>How To Run</vt:lpstr>
      <vt:lpstr>How To Run</vt:lpstr>
      <vt:lpstr>How To Run</vt:lpstr>
      <vt:lpstr>How To Run</vt:lpstr>
      <vt:lpstr>How To Run</vt:lpstr>
      <vt:lpstr>How To Run</vt:lpstr>
      <vt:lpstr>How To Run</vt:lpstr>
      <vt:lpstr>代码 – 1.训练</vt:lpstr>
      <vt:lpstr>代码– 1.训练</vt:lpstr>
      <vt:lpstr>代码– 1.训练</vt:lpstr>
      <vt:lpstr>代码– 2.模型</vt:lpstr>
      <vt:lpstr>代码– 2.模型</vt:lpstr>
      <vt:lpstr>代码– 2.模型</vt:lpstr>
      <vt:lpstr>代码– 2.模型</vt:lpstr>
      <vt:lpstr>代码– 2.模型</vt:lpstr>
      <vt:lpstr>代码– 2.模型</vt:lpstr>
      <vt:lpstr>代码– 2.模型</vt:lpstr>
      <vt:lpstr>代码– 3.前向传播</vt:lpstr>
      <vt:lpstr>自定义数据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</dc:creator>
  <cp:lastModifiedBy>wu</cp:lastModifiedBy>
  <cp:revision>146</cp:revision>
  <dcterms:created xsi:type="dcterms:W3CDTF">2025-09-04T06:50:37Z</dcterms:created>
  <dcterms:modified xsi:type="dcterms:W3CDTF">2025-09-08T01:58:45Z</dcterms:modified>
</cp:coreProperties>
</file>