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C3E6"/>
    <a:srgbClr val="ED72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43"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A5F20E-A60D-693C-6FDD-321004E70A3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a16="http://schemas.microsoft.com/office/drawing/2014/main" id="{BF3EE0B8-DD13-2D00-2775-190E74E4C2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DAFE2B1D-CEFC-FCE7-FA9B-B0BE86D8BCE1}"/>
              </a:ext>
            </a:extLst>
          </p:cNvPr>
          <p:cNvSpPr>
            <a:spLocks noGrp="1"/>
          </p:cNvSpPr>
          <p:nvPr>
            <p:ph type="dt" sz="half" idx="10"/>
          </p:nvPr>
        </p:nvSpPr>
        <p:spPr/>
        <p:txBody>
          <a:bodyPr/>
          <a:lstStyle/>
          <a:p>
            <a:fld id="{14C03042-FCDF-406D-B648-ED113004887E}" type="datetimeFigureOut">
              <a:rPr lang="zh-CN" altLang="en-US" smtClean="0"/>
              <a:t>2025/8/24</a:t>
            </a:fld>
            <a:endParaRPr lang="zh-CN" altLang="en-US"/>
          </a:p>
        </p:txBody>
      </p:sp>
      <p:sp>
        <p:nvSpPr>
          <p:cNvPr id="5" name="页脚占位符 4">
            <a:extLst>
              <a:ext uri="{FF2B5EF4-FFF2-40B4-BE49-F238E27FC236}">
                <a16:creationId xmlns:a16="http://schemas.microsoft.com/office/drawing/2014/main" id="{0FE7270F-5F2F-11D1-65A7-4D4734452C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24C3DC-EFE1-65BB-E908-82928A91308A}"/>
              </a:ext>
            </a:extLst>
          </p:cNvPr>
          <p:cNvSpPr>
            <a:spLocks noGrp="1"/>
          </p:cNvSpPr>
          <p:nvPr>
            <p:ph type="sldNum" sz="quarter" idx="12"/>
          </p:nvPr>
        </p:nvSpPr>
        <p:spPr/>
        <p:txBody>
          <a:bodyPr/>
          <a:lstStyle/>
          <a:p>
            <a:fld id="{D356F156-4E22-47E0-BDCA-9A8B69CC6DAD}" type="slidenum">
              <a:rPr lang="zh-CN" altLang="en-US" smtClean="0"/>
              <a:t>‹#›</a:t>
            </a:fld>
            <a:endParaRPr lang="zh-CN" altLang="en-US"/>
          </a:p>
        </p:txBody>
      </p:sp>
    </p:spTree>
    <p:extLst>
      <p:ext uri="{BB962C8B-B14F-4D97-AF65-F5344CB8AC3E}">
        <p14:creationId xmlns:p14="http://schemas.microsoft.com/office/powerpoint/2010/main" val="3136227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52898F-221A-7A44-23F8-E05E4B3B902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D82C054-19D9-8690-ADEB-65B58C75F0D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0DA9449-DDAC-3699-4E2D-10F32B43C84A}"/>
              </a:ext>
            </a:extLst>
          </p:cNvPr>
          <p:cNvSpPr>
            <a:spLocks noGrp="1"/>
          </p:cNvSpPr>
          <p:nvPr>
            <p:ph type="dt" sz="half" idx="10"/>
          </p:nvPr>
        </p:nvSpPr>
        <p:spPr/>
        <p:txBody>
          <a:bodyPr/>
          <a:lstStyle/>
          <a:p>
            <a:fld id="{14C03042-FCDF-406D-B648-ED113004887E}" type="datetimeFigureOut">
              <a:rPr lang="zh-CN" altLang="en-US" smtClean="0"/>
              <a:t>2025/8/24</a:t>
            </a:fld>
            <a:endParaRPr lang="zh-CN" altLang="en-US"/>
          </a:p>
        </p:txBody>
      </p:sp>
      <p:sp>
        <p:nvSpPr>
          <p:cNvPr id="5" name="页脚占位符 4">
            <a:extLst>
              <a:ext uri="{FF2B5EF4-FFF2-40B4-BE49-F238E27FC236}">
                <a16:creationId xmlns:a16="http://schemas.microsoft.com/office/drawing/2014/main" id="{565303DF-A2AF-85BE-1438-0E674F97A2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56CA85-14D4-97F3-5DA8-4F1CE3573B52}"/>
              </a:ext>
            </a:extLst>
          </p:cNvPr>
          <p:cNvSpPr>
            <a:spLocks noGrp="1"/>
          </p:cNvSpPr>
          <p:nvPr>
            <p:ph type="sldNum" sz="quarter" idx="12"/>
          </p:nvPr>
        </p:nvSpPr>
        <p:spPr/>
        <p:txBody>
          <a:bodyPr/>
          <a:lstStyle/>
          <a:p>
            <a:fld id="{D356F156-4E22-47E0-BDCA-9A8B69CC6DAD}" type="slidenum">
              <a:rPr lang="zh-CN" altLang="en-US" smtClean="0"/>
              <a:t>‹#›</a:t>
            </a:fld>
            <a:endParaRPr lang="zh-CN" altLang="en-US"/>
          </a:p>
        </p:txBody>
      </p:sp>
    </p:spTree>
    <p:extLst>
      <p:ext uri="{BB962C8B-B14F-4D97-AF65-F5344CB8AC3E}">
        <p14:creationId xmlns:p14="http://schemas.microsoft.com/office/powerpoint/2010/main" val="2703240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4C8DEEF-3FD0-BFF4-41B1-3F4D17E4FCD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D622D34-5BA1-4B43-329C-236B6E7D9EF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FA814EE-C4D6-1E26-E0CE-7AF5298512C9}"/>
              </a:ext>
            </a:extLst>
          </p:cNvPr>
          <p:cNvSpPr>
            <a:spLocks noGrp="1"/>
          </p:cNvSpPr>
          <p:nvPr>
            <p:ph type="dt" sz="half" idx="10"/>
          </p:nvPr>
        </p:nvSpPr>
        <p:spPr/>
        <p:txBody>
          <a:bodyPr/>
          <a:lstStyle/>
          <a:p>
            <a:fld id="{14C03042-FCDF-406D-B648-ED113004887E}" type="datetimeFigureOut">
              <a:rPr lang="zh-CN" altLang="en-US" smtClean="0"/>
              <a:t>2025/8/24</a:t>
            </a:fld>
            <a:endParaRPr lang="zh-CN" altLang="en-US"/>
          </a:p>
        </p:txBody>
      </p:sp>
      <p:sp>
        <p:nvSpPr>
          <p:cNvPr id="5" name="页脚占位符 4">
            <a:extLst>
              <a:ext uri="{FF2B5EF4-FFF2-40B4-BE49-F238E27FC236}">
                <a16:creationId xmlns:a16="http://schemas.microsoft.com/office/drawing/2014/main" id="{5ADD78FB-56D0-CBC0-1E92-31E677B246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54E135-B4B5-C0B8-437D-855AB018D94B}"/>
              </a:ext>
            </a:extLst>
          </p:cNvPr>
          <p:cNvSpPr>
            <a:spLocks noGrp="1"/>
          </p:cNvSpPr>
          <p:nvPr>
            <p:ph type="sldNum" sz="quarter" idx="12"/>
          </p:nvPr>
        </p:nvSpPr>
        <p:spPr/>
        <p:txBody>
          <a:bodyPr/>
          <a:lstStyle/>
          <a:p>
            <a:fld id="{D356F156-4E22-47E0-BDCA-9A8B69CC6DAD}" type="slidenum">
              <a:rPr lang="zh-CN" altLang="en-US" smtClean="0"/>
              <a:t>‹#›</a:t>
            </a:fld>
            <a:endParaRPr lang="zh-CN" altLang="en-US"/>
          </a:p>
        </p:txBody>
      </p:sp>
    </p:spTree>
    <p:extLst>
      <p:ext uri="{BB962C8B-B14F-4D97-AF65-F5344CB8AC3E}">
        <p14:creationId xmlns:p14="http://schemas.microsoft.com/office/powerpoint/2010/main" val="1229561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E5311D-46BD-EBAB-7B38-E13850E83BFE}"/>
              </a:ext>
            </a:extLst>
          </p:cNvPr>
          <p:cNvSpPr>
            <a:spLocks noGrp="1"/>
          </p:cNvSpPr>
          <p:nvPr>
            <p:ph type="title"/>
          </p:nvPr>
        </p:nvSpPr>
        <p:spPr/>
        <p:txBody>
          <a:bodyPr/>
          <a:lstStyle/>
          <a:p>
            <a:r>
              <a:rPr lang="zh-CN" altLang="en-US" dirty="0"/>
              <a:t>单击此处编辑母版标题样式</a:t>
            </a:r>
          </a:p>
        </p:txBody>
      </p:sp>
      <p:sp>
        <p:nvSpPr>
          <p:cNvPr id="3" name="内容占位符 2">
            <a:extLst>
              <a:ext uri="{FF2B5EF4-FFF2-40B4-BE49-F238E27FC236}">
                <a16:creationId xmlns:a16="http://schemas.microsoft.com/office/drawing/2014/main" id="{74DBAB8D-D7E9-BCBF-9613-D9C1AA372426}"/>
              </a:ext>
            </a:extLst>
          </p:cNvPr>
          <p:cNvSpPr>
            <a:spLocks noGrp="1"/>
          </p:cNvSpPr>
          <p:nvPr>
            <p:ph idx="1"/>
          </p:nvPr>
        </p:nvSpPr>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52AB873B-2C92-E24A-24DC-246FCBA080BA}"/>
              </a:ext>
            </a:extLst>
          </p:cNvPr>
          <p:cNvSpPr>
            <a:spLocks noGrp="1"/>
          </p:cNvSpPr>
          <p:nvPr>
            <p:ph type="dt" sz="half" idx="10"/>
          </p:nvPr>
        </p:nvSpPr>
        <p:spPr/>
        <p:txBody>
          <a:bodyPr/>
          <a:lstStyle/>
          <a:p>
            <a:fld id="{14C03042-FCDF-406D-B648-ED113004887E}" type="datetimeFigureOut">
              <a:rPr lang="zh-CN" altLang="en-US" smtClean="0"/>
              <a:t>2025/8/24</a:t>
            </a:fld>
            <a:endParaRPr lang="zh-CN" altLang="en-US"/>
          </a:p>
        </p:txBody>
      </p:sp>
      <p:sp>
        <p:nvSpPr>
          <p:cNvPr id="5" name="页脚占位符 4">
            <a:extLst>
              <a:ext uri="{FF2B5EF4-FFF2-40B4-BE49-F238E27FC236}">
                <a16:creationId xmlns:a16="http://schemas.microsoft.com/office/drawing/2014/main" id="{4A0A3C9D-E6CB-3D03-894B-AF06AFCCD7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1EB917-A91C-1F3B-C8FF-CBE41F7062C1}"/>
              </a:ext>
            </a:extLst>
          </p:cNvPr>
          <p:cNvSpPr>
            <a:spLocks noGrp="1"/>
          </p:cNvSpPr>
          <p:nvPr>
            <p:ph type="sldNum" sz="quarter" idx="12"/>
          </p:nvPr>
        </p:nvSpPr>
        <p:spPr/>
        <p:txBody>
          <a:bodyPr/>
          <a:lstStyle/>
          <a:p>
            <a:fld id="{D356F156-4E22-47E0-BDCA-9A8B69CC6DAD}" type="slidenum">
              <a:rPr lang="zh-CN" altLang="en-US" smtClean="0"/>
              <a:t>‹#›</a:t>
            </a:fld>
            <a:endParaRPr lang="zh-CN" altLang="en-US"/>
          </a:p>
        </p:txBody>
      </p:sp>
    </p:spTree>
    <p:extLst>
      <p:ext uri="{BB962C8B-B14F-4D97-AF65-F5344CB8AC3E}">
        <p14:creationId xmlns:p14="http://schemas.microsoft.com/office/powerpoint/2010/main" val="419005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9E1C21-AFB7-69A1-24A1-E48C2D579F1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79F4109-E4EF-8D89-CA15-3FD3850FC38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30B4D3A-3EDC-A1FA-E4D6-3CF20EED7922}"/>
              </a:ext>
            </a:extLst>
          </p:cNvPr>
          <p:cNvSpPr>
            <a:spLocks noGrp="1"/>
          </p:cNvSpPr>
          <p:nvPr>
            <p:ph type="dt" sz="half" idx="10"/>
          </p:nvPr>
        </p:nvSpPr>
        <p:spPr/>
        <p:txBody>
          <a:bodyPr/>
          <a:lstStyle/>
          <a:p>
            <a:fld id="{14C03042-FCDF-406D-B648-ED113004887E}" type="datetimeFigureOut">
              <a:rPr lang="zh-CN" altLang="en-US" smtClean="0"/>
              <a:t>2025/8/24</a:t>
            </a:fld>
            <a:endParaRPr lang="zh-CN" altLang="en-US"/>
          </a:p>
        </p:txBody>
      </p:sp>
      <p:sp>
        <p:nvSpPr>
          <p:cNvPr id="5" name="页脚占位符 4">
            <a:extLst>
              <a:ext uri="{FF2B5EF4-FFF2-40B4-BE49-F238E27FC236}">
                <a16:creationId xmlns:a16="http://schemas.microsoft.com/office/drawing/2014/main" id="{85F852EF-2A96-D610-73C3-3020F97FD0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27CCC5-623F-A446-C64E-87F9A6D7EBFC}"/>
              </a:ext>
            </a:extLst>
          </p:cNvPr>
          <p:cNvSpPr>
            <a:spLocks noGrp="1"/>
          </p:cNvSpPr>
          <p:nvPr>
            <p:ph type="sldNum" sz="quarter" idx="12"/>
          </p:nvPr>
        </p:nvSpPr>
        <p:spPr/>
        <p:txBody>
          <a:bodyPr/>
          <a:lstStyle/>
          <a:p>
            <a:fld id="{D356F156-4E22-47E0-BDCA-9A8B69CC6DAD}" type="slidenum">
              <a:rPr lang="zh-CN" altLang="en-US" smtClean="0"/>
              <a:t>‹#›</a:t>
            </a:fld>
            <a:endParaRPr lang="zh-CN" altLang="en-US"/>
          </a:p>
        </p:txBody>
      </p:sp>
    </p:spTree>
    <p:extLst>
      <p:ext uri="{BB962C8B-B14F-4D97-AF65-F5344CB8AC3E}">
        <p14:creationId xmlns:p14="http://schemas.microsoft.com/office/powerpoint/2010/main" val="3933380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E51E6D-73AA-82D2-EAD9-DCE052C6993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8EC5E6A-31AB-D4DC-14B8-5BC673DB18F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1F0435D-622B-F445-8A72-E0FB94D6D0C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BF83EED-B8B5-58A7-A7B1-3EB606FD9400}"/>
              </a:ext>
            </a:extLst>
          </p:cNvPr>
          <p:cNvSpPr>
            <a:spLocks noGrp="1"/>
          </p:cNvSpPr>
          <p:nvPr>
            <p:ph type="dt" sz="half" idx="10"/>
          </p:nvPr>
        </p:nvSpPr>
        <p:spPr/>
        <p:txBody>
          <a:bodyPr/>
          <a:lstStyle/>
          <a:p>
            <a:fld id="{14C03042-FCDF-406D-B648-ED113004887E}" type="datetimeFigureOut">
              <a:rPr lang="zh-CN" altLang="en-US" smtClean="0"/>
              <a:t>2025/8/24</a:t>
            </a:fld>
            <a:endParaRPr lang="zh-CN" altLang="en-US"/>
          </a:p>
        </p:txBody>
      </p:sp>
      <p:sp>
        <p:nvSpPr>
          <p:cNvPr id="6" name="页脚占位符 5">
            <a:extLst>
              <a:ext uri="{FF2B5EF4-FFF2-40B4-BE49-F238E27FC236}">
                <a16:creationId xmlns:a16="http://schemas.microsoft.com/office/drawing/2014/main" id="{A8172BD8-CCAF-154E-6203-352D8AC05B2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58004DF-CEAB-F5B9-E5A6-F6C5F817C857}"/>
              </a:ext>
            </a:extLst>
          </p:cNvPr>
          <p:cNvSpPr>
            <a:spLocks noGrp="1"/>
          </p:cNvSpPr>
          <p:nvPr>
            <p:ph type="sldNum" sz="quarter" idx="12"/>
          </p:nvPr>
        </p:nvSpPr>
        <p:spPr/>
        <p:txBody>
          <a:bodyPr/>
          <a:lstStyle/>
          <a:p>
            <a:fld id="{D356F156-4E22-47E0-BDCA-9A8B69CC6DAD}" type="slidenum">
              <a:rPr lang="zh-CN" altLang="en-US" smtClean="0"/>
              <a:t>‹#›</a:t>
            </a:fld>
            <a:endParaRPr lang="zh-CN" altLang="en-US"/>
          </a:p>
        </p:txBody>
      </p:sp>
    </p:spTree>
    <p:extLst>
      <p:ext uri="{BB962C8B-B14F-4D97-AF65-F5344CB8AC3E}">
        <p14:creationId xmlns:p14="http://schemas.microsoft.com/office/powerpoint/2010/main" val="3177021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805C94-9B91-F912-1F58-3172FCABBEA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A4AD0BF-5D83-2713-25D0-043FE4AA9A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115E0AE-7236-18FF-E325-7E192FC7E57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F1A4723-11DC-2E09-D609-1C28E65818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D48A3C4-80E3-D605-B5EF-7BB6C2F64B1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4DC5F37-0B23-42C9-1C36-156A0DF78F25}"/>
              </a:ext>
            </a:extLst>
          </p:cNvPr>
          <p:cNvSpPr>
            <a:spLocks noGrp="1"/>
          </p:cNvSpPr>
          <p:nvPr>
            <p:ph type="dt" sz="half" idx="10"/>
          </p:nvPr>
        </p:nvSpPr>
        <p:spPr/>
        <p:txBody>
          <a:bodyPr/>
          <a:lstStyle/>
          <a:p>
            <a:fld id="{14C03042-FCDF-406D-B648-ED113004887E}" type="datetimeFigureOut">
              <a:rPr lang="zh-CN" altLang="en-US" smtClean="0"/>
              <a:t>2025/8/24</a:t>
            </a:fld>
            <a:endParaRPr lang="zh-CN" altLang="en-US"/>
          </a:p>
        </p:txBody>
      </p:sp>
      <p:sp>
        <p:nvSpPr>
          <p:cNvPr id="8" name="页脚占位符 7">
            <a:extLst>
              <a:ext uri="{FF2B5EF4-FFF2-40B4-BE49-F238E27FC236}">
                <a16:creationId xmlns:a16="http://schemas.microsoft.com/office/drawing/2014/main" id="{9BF7AF9A-7AED-0597-E7E5-1AF4186F65F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726E1D5-9242-2248-0B34-EB0D4BF30784}"/>
              </a:ext>
            </a:extLst>
          </p:cNvPr>
          <p:cNvSpPr>
            <a:spLocks noGrp="1"/>
          </p:cNvSpPr>
          <p:nvPr>
            <p:ph type="sldNum" sz="quarter" idx="12"/>
          </p:nvPr>
        </p:nvSpPr>
        <p:spPr/>
        <p:txBody>
          <a:bodyPr/>
          <a:lstStyle/>
          <a:p>
            <a:fld id="{D356F156-4E22-47E0-BDCA-9A8B69CC6DAD}" type="slidenum">
              <a:rPr lang="zh-CN" altLang="en-US" smtClean="0"/>
              <a:t>‹#›</a:t>
            </a:fld>
            <a:endParaRPr lang="zh-CN" altLang="en-US"/>
          </a:p>
        </p:txBody>
      </p:sp>
    </p:spTree>
    <p:extLst>
      <p:ext uri="{BB962C8B-B14F-4D97-AF65-F5344CB8AC3E}">
        <p14:creationId xmlns:p14="http://schemas.microsoft.com/office/powerpoint/2010/main" val="2458609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069D24-2918-E07A-D060-5CCC224C8B7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56CA129-2B65-D9A0-36E6-500531535BFA}"/>
              </a:ext>
            </a:extLst>
          </p:cNvPr>
          <p:cNvSpPr>
            <a:spLocks noGrp="1"/>
          </p:cNvSpPr>
          <p:nvPr>
            <p:ph type="dt" sz="half" idx="10"/>
          </p:nvPr>
        </p:nvSpPr>
        <p:spPr/>
        <p:txBody>
          <a:bodyPr/>
          <a:lstStyle/>
          <a:p>
            <a:fld id="{14C03042-FCDF-406D-B648-ED113004887E}" type="datetimeFigureOut">
              <a:rPr lang="zh-CN" altLang="en-US" smtClean="0"/>
              <a:t>2025/8/24</a:t>
            </a:fld>
            <a:endParaRPr lang="zh-CN" altLang="en-US"/>
          </a:p>
        </p:txBody>
      </p:sp>
      <p:sp>
        <p:nvSpPr>
          <p:cNvPr id="4" name="页脚占位符 3">
            <a:extLst>
              <a:ext uri="{FF2B5EF4-FFF2-40B4-BE49-F238E27FC236}">
                <a16:creationId xmlns:a16="http://schemas.microsoft.com/office/drawing/2014/main" id="{B51A635A-F0DA-8738-1DD0-88B2B678DD9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8F2A626-75B8-C270-F29C-B841C569B3EF}"/>
              </a:ext>
            </a:extLst>
          </p:cNvPr>
          <p:cNvSpPr>
            <a:spLocks noGrp="1"/>
          </p:cNvSpPr>
          <p:nvPr>
            <p:ph type="sldNum" sz="quarter" idx="12"/>
          </p:nvPr>
        </p:nvSpPr>
        <p:spPr/>
        <p:txBody>
          <a:bodyPr/>
          <a:lstStyle/>
          <a:p>
            <a:fld id="{D356F156-4E22-47E0-BDCA-9A8B69CC6DAD}" type="slidenum">
              <a:rPr lang="zh-CN" altLang="en-US" smtClean="0"/>
              <a:t>‹#›</a:t>
            </a:fld>
            <a:endParaRPr lang="zh-CN" altLang="en-US"/>
          </a:p>
        </p:txBody>
      </p:sp>
    </p:spTree>
    <p:extLst>
      <p:ext uri="{BB962C8B-B14F-4D97-AF65-F5344CB8AC3E}">
        <p14:creationId xmlns:p14="http://schemas.microsoft.com/office/powerpoint/2010/main" val="1052656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1CEFB8A-E55E-FC57-47C5-547D5F2D88A1}"/>
              </a:ext>
            </a:extLst>
          </p:cNvPr>
          <p:cNvSpPr>
            <a:spLocks noGrp="1"/>
          </p:cNvSpPr>
          <p:nvPr>
            <p:ph type="dt" sz="half" idx="10"/>
          </p:nvPr>
        </p:nvSpPr>
        <p:spPr/>
        <p:txBody>
          <a:bodyPr/>
          <a:lstStyle/>
          <a:p>
            <a:fld id="{14C03042-FCDF-406D-B648-ED113004887E}" type="datetimeFigureOut">
              <a:rPr lang="zh-CN" altLang="en-US" smtClean="0"/>
              <a:t>2025/8/24</a:t>
            </a:fld>
            <a:endParaRPr lang="zh-CN" altLang="en-US"/>
          </a:p>
        </p:txBody>
      </p:sp>
      <p:sp>
        <p:nvSpPr>
          <p:cNvPr id="3" name="页脚占位符 2">
            <a:extLst>
              <a:ext uri="{FF2B5EF4-FFF2-40B4-BE49-F238E27FC236}">
                <a16:creationId xmlns:a16="http://schemas.microsoft.com/office/drawing/2014/main" id="{CF8EDA9B-940F-F31C-65D6-57C6E805C5A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05AE7A4-45C3-29C4-FA2D-D771130C7F4E}"/>
              </a:ext>
            </a:extLst>
          </p:cNvPr>
          <p:cNvSpPr>
            <a:spLocks noGrp="1"/>
          </p:cNvSpPr>
          <p:nvPr>
            <p:ph type="sldNum" sz="quarter" idx="12"/>
          </p:nvPr>
        </p:nvSpPr>
        <p:spPr/>
        <p:txBody>
          <a:bodyPr/>
          <a:lstStyle/>
          <a:p>
            <a:fld id="{D356F156-4E22-47E0-BDCA-9A8B69CC6DAD}" type="slidenum">
              <a:rPr lang="zh-CN" altLang="en-US" smtClean="0"/>
              <a:t>‹#›</a:t>
            </a:fld>
            <a:endParaRPr lang="zh-CN" altLang="en-US"/>
          </a:p>
        </p:txBody>
      </p:sp>
    </p:spTree>
    <p:extLst>
      <p:ext uri="{BB962C8B-B14F-4D97-AF65-F5344CB8AC3E}">
        <p14:creationId xmlns:p14="http://schemas.microsoft.com/office/powerpoint/2010/main" val="2882062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782310-8616-1C2B-1234-105D9A3AAE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B3515C9-6C8E-B890-EF59-CC7F53D2CD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BE9FE65-5AAC-0FF2-733D-0D3CABA5FB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6608890-8CDB-D579-03E6-11AEEEA78F55}"/>
              </a:ext>
            </a:extLst>
          </p:cNvPr>
          <p:cNvSpPr>
            <a:spLocks noGrp="1"/>
          </p:cNvSpPr>
          <p:nvPr>
            <p:ph type="dt" sz="half" idx="10"/>
          </p:nvPr>
        </p:nvSpPr>
        <p:spPr/>
        <p:txBody>
          <a:bodyPr/>
          <a:lstStyle/>
          <a:p>
            <a:fld id="{14C03042-FCDF-406D-B648-ED113004887E}" type="datetimeFigureOut">
              <a:rPr lang="zh-CN" altLang="en-US" smtClean="0"/>
              <a:t>2025/8/24</a:t>
            </a:fld>
            <a:endParaRPr lang="zh-CN" altLang="en-US"/>
          </a:p>
        </p:txBody>
      </p:sp>
      <p:sp>
        <p:nvSpPr>
          <p:cNvPr id="6" name="页脚占位符 5">
            <a:extLst>
              <a:ext uri="{FF2B5EF4-FFF2-40B4-BE49-F238E27FC236}">
                <a16:creationId xmlns:a16="http://schemas.microsoft.com/office/drawing/2014/main" id="{24A4B64F-AAA5-7D3C-308A-C1E52768A75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AB7263A-A82E-EF18-DDCB-C4A18FC0BA06}"/>
              </a:ext>
            </a:extLst>
          </p:cNvPr>
          <p:cNvSpPr>
            <a:spLocks noGrp="1"/>
          </p:cNvSpPr>
          <p:nvPr>
            <p:ph type="sldNum" sz="quarter" idx="12"/>
          </p:nvPr>
        </p:nvSpPr>
        <p:spPr/>
        <p:txBody>
          <a:bodyPr/>
          <a:lstStyle/>
          <a:p>
            <a:fld id="{D356F156-4E22-47E0-BDCA-9A8B69CC6DAD}" type="slidenum">
              <a:rPr lang="zh-CN" altLang="en-US" smtClean="0"/>
              <a:t>‹#›</a:t>
            </a:fld>
            <a:endParaRPr lang="zh-CN" altLang="en-US"/>
          </a:p>
        </p:txBody>
      </p:sp>
    </p:spTree>
    <p:extLst>
      <p:ext uri="{BB962C8B-B14F-4D97-AF65-F5344CB8AC3E}">
        <p14:creationId xmlns:p14="http://schemas.microsoft.com/office/powerpoint/2010/main" val="1692716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0C9DAC-0EC6-4506-9B96-CEEEBF14297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3E7A045-83B7-9BD7-7AF8-D58F37D324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4186D1F-D0C2-9437-3278-7E4DA1487C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962DA29-71FE-CD06-D4E8-0E0DAF19DAA0}"/>
              </a:ext>
            </a:extLst>
          </p:cNvPr>
          <p:cNvSpPr>
            <a:spLocks noGrp="1"/>
          </p:cNvSpPr>
          <p:nvPr>
            <p:ph type="dt" sz="half" idx="10"/>
          </p:nvPr>
        </p:nvSpPr>
        <p:spPr/>
        <p:txBody>
          <a:bodyPr/>
          <a:lstStyle/>
          <a:p>
            <a:fld id="{14C03042-FCDF-406D-B648-ED113004887E}" type="datetimeFigureOut">
              <a:rPr lang="zh-CN" altLang="en-US" smtClean="0"/>
              <a:t>2025/8/24</a:t>
            </a:fld>
            <a:endParaRPr lang="zh-CN" altLang="en-US"/>
          </a:p>
        </p:txBody>
      </p:sp>
      <p:sp>
        <p:nvSpPr>
          <p:cNvPr id="6" name="页脚占位符 5">
            <a:extLst>
              <a:ext uri="{FF2B5EF4-FFF2-40B4-BE49-F238E27FC236}">
                <a16:creationId xmlns:a16="http://schemas.microsoft.com/office/drawing/2014/main" id="{75C2B379-3A29-D401-CB91-BAF2043FA2E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129E21E-42B8-250A-01F1-823C212D6D9D}"/>
              </a:ext>
            </a:extLst>
          </p:cNvPr>
          <p:cNvSpPr>
            <a:spLocks noGrp="1"/>
          </p:cNvSpPr>
          <p:nvPr>
            <p:ph type="sldNum" sz="quarter" idx="12"/>
          </p:nvPr>
        </p:nvSpPr>
        <p:spPr/>
        <p:txBody>
          <a:bodyPr/>
          <a:lstStyle/>
          <a:p>
            <a:fld id="{D356F156-4E22-47E0-BDCA-9A8B69CC6DAD}" type="slidenum">
              <a:rPr lang="zh-CN" altLang="en-US" smtClean="0"/>
              <a:t>‹#›</a:t>
            </a:fld>
            <a:endParaRPr lang="zh-CN" altLang="en-US"/>
          </a:p>
        </p:txBody>
      </p:sp>
    </p:spTree>
    <p:extLst>
      <p:ext uri="{BB962C8B-B14F-4D97-AF65-F5344CB8AC3E}">
        <p14:creationId xmlns:p14="http://schemas.microsoft.com/office/powerpoint/2010/main" val="2432067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C9425FB-63A0-101B-0A1B-145B83EFA8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C2B38A1E-BF81-3AF8-3DA1-8E03F996FB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84B8F7F-75E1-2283-453A-7185A9B153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4C03042-FCDF-406D-B648-ED113004887E}" type="datetimeFigureOut">
              <a:rPr lang="zh-CN" altLang="en-US" smtClean="0"/>
              <a:t>2025/8/24</a:t>
            </a:fld>
            <a:endParaRPr lang="zh-CN" altLang="en-US"/>
          </a:p>
        </p:txBody>
      </p:sp>
      <p:sp>
        <p:nvSpPr>
          <p:cNvPr id="5" name="页脚占位符 4">
            <a:extLst>
              <a:ext uri="{FF2B5EF4-FFF2-40B4-BE49-F238E27FC236}">
                <a16:creationId xmlns:a16="http://schemas.microsoft.com/office/drawing/2014/main" id="{146BD229-2588-9527-7753-2143B049D2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E4CEEAAE-83D5-F534-F6F6-B0DAD0DFC6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356F156-4E22-47E0-BDCA-9A8B69CC6DAD}" type="slidenum">
              <a:rPr lang="zh-CN" altLang="en-US" smtClean="0"/>
              <a:t>‹#›</a:t>
            </a:fld>
            <a:endParaRPr lang="zh-CN" altLang="en-US"/>
          </a:p>
        </p:txBody>
      </p:sp>
    </p:spTree>
    <p:extLst>
      <p:ext uri="{BB962C8B-B14F-4D97-AF65-F5344CB8AC3E}">
        <p14:creationId xmlns:p14="http://schemas.microsoft.com/office/powerpoint/2010/main" val="1591432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仿宋" panose="02010609060101010101" pitchFamily="49" charset="-122"/>
          <a:ea typeface="仿宋"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仿宋" panose="02010609060101010101" pitchFamily="49" charset="-122"/>
          <a:ea typeface="仿宋"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仿宋" panose="02010609060101010101" pitchFamily="49" charset="-122"/>
          <a:ea typeface="仿宋"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仿宋" panose="02010609060101010101" pitchFamily="49" charset="-122"/>
          <a:ea typeface="仿宋"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仿宋" panose="02010609060101010101" pitchFamily="49" charset="-122"/>
          <a:ea typeface="仿宋"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仿宋" panose="02010609060101010101" pitchFamily="49" charset="-122"/>
          <a:ea typeface="仿宋"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6F50E2-814C-071D-105F-77AB46BD5609}"/>
              </a:ext>
            </a:extLst>
          </p:cNvPr>
          <p:cNvSpPr>
            <a:spLocks noGrp="1"/>
          </p:cNvSpPr>
          <p:nvPr>
            <p:ph type="ctrTitle"/>
          </p:nvPr>
        </p:nvSpPr>
        <p:spPr/>
        <p:txBody>
          <a:bodyPr/>
          <a:lstStyle/>
          <a:p>
            <a:r>
              <a:rPr lang="en-US" altLang="zh-CN" dirty="0"/>
              <a:t>WinCLIP</a:t>
            </a:r>
            <a:endParaRPr lang="zh-CN" altLang="en-US" dirty="0"/>
          </a:p>
        </p:txBody>
      </p:sp>
      <p:sp>
        <p:nvSpPr>
          <p:cNvPr id="3" name="副标题 2">
            <a:extLst>
              <a:ext uri="{FF2B5EF4-FFF2-40B4-BE49-F238E27FC236}">
                <a16:creationId xmlns:a16="http://schemas.microsoft.com/office/drawing/2014/main" id="{227A7F22-5DDA-1E1F-6524-A342D2129BC9}"/>
              </a:ext>
            </a:extLst>
          </p:cNvPr>
          <p:cNvSpPr>
            <a:spLocks noGrp="1"/>
          </p:cNvSpPr>
          <p:nvPr>
            <p:ph type="subTitle" idx="1"/>
          </p:nvPr>
        </p:nvSpPr>
        <p:spPr/>
        <p:txBody>
          <a:bodyPr/>
          <a:lstStyle/>
          <a:p>
            <a:r>
              <a:rPr lang="en-US" altLang="zh-CN" dirty="0"/>
              <a:t>20250824</a:t>
            </a:r>
            <a:endParaRPr lang="zh-CN" altLang="en-US" dirty="0"/>
          </a:p>
        </p:txBody>
      </p:sp>
    </p:spTree>
    <p:extLst>
      <p:ext uri="{BB962C8B-B14F-4D97-AF65-F5344CB8AC3E}">
        <p14:creationId xmlns:p14="http://schemas.microsoft.com/office/powerpoint/2010/main" val="3037393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09A730-C30E-22B2-BB83-02F55B57B544}"/>
              </a:ext>
            </a:extLst>
          </p:cNvPr>
          <p:cNvSpPr>
            <a:spLocks noGrp="1"/>
          </p:cNvSpPr>
          <p:nvPr>
            <p:ph type="title"/>
          </p:nvPr>
        </p:nvSpPr>
        <p:spPr/>
        <p:txBody>
          <a:bodyPr/>
          <a:lstStyle/>
          <a:p>
            <a:r>
              <a:rPr lang="en-US" altLang="zh-CN" dirty="0"/>
              <a:t>CLIP-AC/</a:t>
            </a:r>
            <a:r>
              <a:rPr lang="en-US" altLang="zh-CN" b="1" dirty="0">
                <a:latin typeface="黑体" panose="02010609060101010101" pitchFamily="49" charset="-122"/>
                <a:ea typeface="黑体" panose="02010609060101010101" pitchFamily="49" charset="-122"/>
              </a:rPr>
              <a:t>WinCLIP</a:t>
            </a:r>
            <a:r>
              <a:rPr lang="en-US" altLang="zh-CN" dirty="0"/>
              <a:t>/WinCLIP+</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3995213-D0D6-DD51-BCE6-0E7802C262D6}"/>
                  </a:ext>
                </a:extLst>
              </p:cNvPr>
              <p:cNvSpPr>
                <a:spLocks noGrp="1"/>
              </p:cNvSpPr>
              <p:nvPr>
                <p:ph idx="1"/>
              </p:nvPr>
            </p:nvSpPr>
            <p:spPr/>
            <p:txBody>
              <a:bodyPr>
                <a:normAutofit/>
              </a:bodyPr>
              <a:lstStyle/>
              <a:p>
                <a:pPr marL="0" indent="0">
                  <a:buNone/>
                </a:pPr>
                <a:r>
                  <a:rPr lang="en-US" altLang="zh-CN" dirty="0"/>
                  <a:t>zero-shot anomaly score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r>
                          <a:rPr lang="en-US" altLang="zh-CN" b="0" i="1" smtClean="0">
                            <a:latin typeface="Cambria Math" panose="02040503050406030204" pitchFamily="18" charset="0"/>
                          </a:rPr>
                          <m:t>𝑖𝑗</m:t>
                        </m:r>
                      </m:sub>
                      <m:sup>
                        <m:r>
                          <a:rPr lang="en-US" altLang="zh-CN" b="0" i="1" smtClean="0">
                            <a:latin typeface="Cambria Math" panose="02040503050406030204" pitchFamily="18" charset="0"/>
                          </a:rPr>
                          <m:t>𝑊</m:t>
                        </m:r>
                      </m:sup>
                    </m:sSubSup>
                  </m:oMath>
                </a14:m>
                <a:r>
                  <a:rPr lang="en-US" altLang="zh-CN" dirty="0"/>
                  <a:t> is similarity between the window feature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𝑖𝑗</m:t>
                        </m:r>
                      </m:sub>
                      <m:sup>
                        <m:r>
                          <a:rPr lang="en-US" altLang="zh-CN" b="0" i="1" smtClean="0">
                            <a:latin typeface="Cambria Math" panose="02040503050406030204" pitchFamily="18" charset="0"/>
                          </a:rPr>
                          <m:t>𝑊</m:t>
                        </m:r>
                      </m:sup>
                    </m:sSubSup>
                  </m:oMath>
                </a14:m>
                <a:r>
                  <a:rPr lang="en-US" altLang="zh-CN" dirty="0"/>
                  <a:t> and text embedding from compositional prompt ensemble. This score is distributed to every pixel of the local window. Then at each pixel, we aggregate multiple scores from all overlapping windows to improve segmentation by harmonic averaging</a:t>
                </a:r>
              </a:p>
              <a:p>
                <a:pPr marL="0" indent="0">
                  <a:buNone/>
                </a:pPr>
                <a14:m>
                  <m:oMathPara xmlns:m="http://schemas.openxmlformats.org/officeDocument/2006/math">
                    <m:oMathParaPr>
                      <m:jc m:val="centerGroup"/>
                    </m:oMathParaPr>
                    <m:oMath xmlns:m="http://schemas.openxmlformats.org/officeDocument/2006/math">
                      <m:acc>
                        <m:accPr>
                          <m:chr m:val="̅"/>
                          <m:ctrlPr>
                            <a:rPr lang="en-US" altLang="zh-CN" i="1" smtClean="0">
                              <a:latin typeface="Cambria Math" panose="02040503050406030204" pitchFamily="18" charset="0"/>
                            </a:rPr>
                          </m:ctrlPr>
                        </m:accPr>
                        <m:e>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r>
                                <a:rPr lang="en-US" altLang="zh-CN" b="0" i="1" smtClean="0">
                                  <a:latin typeface="Cambria Math" panose="02040503050406030204" pitchFamily="18" charset="0"/>
                                </a:rPr>
                                <m:t>𝑖𝑗</m:t>
                              </m:r>
                            </m:sub>
                            <m:sup>
                              <m:r>
                                <a:rPr lang="en-US" altLang="zh-CN" b="0" i="1" smtClean="0">
                                  <a:latin typeface="Cambria Math" panose="02040503050406030204" pitchFamily="18" charset="0"/>
                                </a:rPr>
                                <m:t>𝑊</m:t>
                              </m:r>
                            </m:sup>
                          </m:sSubSup>
                        </m:e>
                      </m:acc>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sub>
                            <m:sup/>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𝑢𝑣</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 </m:t>
                                  </m:r>
                                </m:e>
                                <m:sub>
                                  <m:r>
                                    <a:rPr lang="en-US" altLang="zh-CN" b="0" i="1" smtClean="0">
                                      <a:latin typeface="Cambria Math" panose="02040503050406030204" pitchFamily="18" charset="0"/>
                                    </a:rPr>
                                    <m:t>𝑖𝑗</m:t>
                                  </m:r>
                                </m:sub>
                              </m:sSub>
                            </m:e>
                          </m:nary>
                        </m:den>
                      </m:f>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sub>
                        <m:sup/>
                        <m:e>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𝑢𝑣</m:t>
                                      </m:r>
                                    </m:sub>
                                  </m:sSub>
                                  <m:r>
                                    <a:rPr lang="en-US" altLang="zh-CN" b="0" i="1" smtClean="0">
                                      <a:latin typeface="Cambria Math" panose="02040503050406030204" pitchFamily="18" charset="0"/>
                                    </a:rPr>
                                    <m:t>)</m:t>
                                  </m:r>
                                </m:e>
                                <m:sub>
                                  <m:r>
                                    <a:rPr lang="en-US" altLang="zh-CN" b="0" i="1" smtClean="0">
                                      <a:latin typeface="Cambria Math" panose="02040503050406030204" pitchFamily="18" charset="0"/>
                                    </a:rPr>
                                    <m:t>𝑖𝑗</m:t>
                                  </m:r>
                                </m:sub>
                              </m:sSub>
                            </m:num>
                            <m:den>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r>
                                    <a:rPr lang="en-US" altLang="zh-CN" b="0" i="1" smtClean="0">
                                      <a:latin typeface="Cambria Math" panose="02040503050406030204" pitchFamily="18" charset="0"/>
                                    </a:rPr>
                                    <m:t>𝑢𝑣</m:t>
                                  </m:r>
                                </m:sub>
                                <m:sup>
                                  <m:r>
                                    <a:rPr lang="en-US" altLang="zh-CN" b="0" i="1" smtClean="0">
                                      <a:latin typeface="Cambria Math" panose="02040503050406030204" pitchFamily="18" charset="0"/>
                                    </a:rPr>
                                    <m:t>𝑊</m:t>
                                  </m:r>
                                </m:sup>
                              </m:sSubSup>
                            </m:den>
                          </m:f>
                        </m:e>
                      </m:nary>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 </m:t>
                          </m:r>
                        </m:e>
                        <m:sup>
                          <m:r>
                            <a:rPr lang="en-US" altLang="zh-CN" b="0" i="1" smtClean="0">
                              <a:latin typeface="Cambria Math" panose="02040503050406030204" pitchFamily="18" charset="0"/>
                            </a:rPr>
                            <m:t>−1</m:t>
                          </m:r>
                        </m:sup>
                      </m:sSup>
                    </m:oMath>
                  </m:oMathPara>
                </a14:m>
                <a:endParaRPr lang="en-US" altLang="zh-CN" dirty="0"/>
              </a:p>
            </p:txBody>
          </p:sp>
        </mc:Choice>
        <mc:Fallback>
          <p:sp>
            <p:nvSpPr>
              <p:cNvPr id="3" name="内容占位符 2">
                <a:extLst>
                  <a:ext uri="{FF2B5EF4-FFF2-40B4-BE49-F238E27FC236}">
                    <a16:creationId xmlns:a16="http://schemas.microsoft.com/office/drawing/2014/main" id="{F3995213-D0D6-DD51-BCE6-0E7802C262D6}"/>
                  </a:ext>
                </a:extLst>
              </p:cNvPr>
              <p:cNvSpPr>
                <a:spLocks noGrp="1" noRot="1" noChangeAspect="1" noMove="1" noResize="1" noEditPoints="1" noAdjustHandles="1" noChangeArrowheads="1" noChangeShapeType="1" noTextEdit="1"/>
              </p:cNvSpPr>
              <p:nvPr>
                <p:ph idx="1"/>
              </p:nvPr>
            </p:nvSpPr>
            <p:spPr>
              <a:blipFill>
                <a:blip r:embed="rId2"/>
                <a:stretch>
                  <a:fillRect l="-1217" t="-2381" r="-9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62248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09A730-C30E-22B2-BB83-02F55B57B544}"/>
              </a:ext>
            </a:extLst>
          </p:cNvPr>
          <p:cNvSpPr>
            <a:spLocks noGrp="1"/>
          </p:cNvSpPr>
          <p:nvPr>
            <p:ph type="title"/>
          </p:nvPr>
        </p:nvSpPr>
        <p:spPr/>
        <p:txBody>
          <a:bodyPr/>
          <a:lstStyle/>
          <a:p>
            <a:r>
              <a:rPr lang="en-US" altLang="zh-CN" dirty="0"/>
              <a:t>CLIP-AC/</a:t>
            </a:r>
            <a:r>
              <a:rPr lang="en-US" altLang="zh-CN" b="1" dirty="0">
                <a:latin typeface="黑体" panose="02010609060101010101" pitchFamily="49" charset="-122"/>
                <a:ea typeface="黑体" panose="02010609060101010101" pitchFamily="49" charset="-122"/>
              </a:rPr>
              <a:t>WinCLIP</a:t>
            </a:r>
            <a:r>
              <a:rPr lang="en-US" altLang="zh-CN" dirty="0"/>
              <a:t>/WinCLIP+</a:t>
            </a:r>
            <a:endParaRPr lang="zh-CN" altLang="en-US" dirty="0"/>
          </a:p>
        </p:txBody>
      </p:sp>
      <p:sp>
        <p:nvSpPr>
          <p:cNvPr id="3" name="内容占位符 2">
            <a:extLst>
              <a:ext uri="{FF2B5EF4-FFF2-40B4-BE49-F238E27FC236}">
                <a16:creationId xmlns:a16="http://schemas.microsoft.com/office/drawing/2014/main" id="{F3995213-D0D6-DD51-BCE6-0E7802C262D6}"/>
              </a:ext>
            </a:extLst>
          </p:cNvPr>
          <p:cNvSpPr>
            <a:spLocks noGrp="1"/>
          </p:cNvSpPr>
          <p:nvPr>
            <p:ph idx="1"/>
          </p:nvPr>
        </p:nvSpPr>
        <p:spPr/>
        <p:txBody>
          <a:bodyPr>
            <a:normAutofit/>
          </a:bodyPr>
          <a:lstStyle/>
          <a:p>
            <a:pPr marL="0" indent="0">
              <a:buNone/>
            </a:pPr>
            <a:r>
              <a:rPr lang="en-US" altLang="zh-CN" dirty="0"/>
              <a:t>the kernel size k corresponds to the amount of surrounding context for each location in computing WinCLIP features.</a:t>
            </a:r>
          </a:p>
          <a:p>
            <a:pPr marL="0" indent="0">
              <a:buNone/>
            </a:pPr>
            <a:r>
              <a:rPr lang="en-US" altLang="zh-CN" dirty="0"/>
              <a:t>we aggregate predictions from multi-scale features:</a:t>
            </a:r>
            <a:br>
              <a:rPr lang="en-US" altLang="zh-CN" dirty="0"/>
            </a:br>
            <a:r>
              <a:rPr lang="en-US" altLang="zh-CN" dirty="0"/>
              <a:t>(a).small-scale</a:t>
            </a:r>
            <a:r>
              <a:rPr lang="zh-CN" altLang="en-US" dirty="0"/>
              <a:t>（</a:t>
            </a:r>
            <a:r>
              <a:rPr lang="en-US" altLang="zh-CN" dirty="0"/>
              <a:t>2×2 in patch scales of </a:t>
            </a:r>
            <a:r>
              <a:rPr lang="en-US" altLang="zh-CN" dirty="0" err="1"/>
              <a:t>ViT</a:t>
            </a:r>
            <a:r>
              <a:rPr lang="en-US" altLang="zh-CN" dirty="0"/>
              <a:t>; corresponds to 32*32 in pixels)</a:t>
            </a:r>
          </a:p>
          <a:p>
            <a:pPr marL="0" indent="0">
              <a:buNone/>
            </a:pPr>
            <a:r>
              <a:rPr lang="en-US" altLang="zh-CN" dirty="0"/>
              <a:t>(b).mid-scale (3×3 in </a:t>
            </a:r>
            <a:r>
              <a:rPr lang="en-US" altLang="zh-CN" dirty="0" err="1"/>
              <a:t>ViT</a:t>
            </a:r>
            <a:r>
              <a:rPr lang="en-US" altLang="zh-CN" dirty="0"/>
              <a:t>; 48×48)</a:t>
            </a:r>
          </a:p>
          <a:p>
            <a:pPr marL="0" indent="0">
              <a:buNone/>
            </a:pPr>
            <a:r>
              <a:rPr lang="en-US" altLang="zh-CN" dirty="0"/>
              <a:t>(c).image-scale feature</a:t>
            </a:r>
          </a:p>
        </p:txBody>
      </p:sp>
    </p:spTree>
    <p:extLst>
      <p:ext uri="{BB962C8B-B14F-4D97-AF65-F5344CB8AC3E}">
        <p14:creationId xmlns:p14="http://schemas.microsoft.com/office/powerpoint/2010/main" val="590499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09A730-C30E-22B2-BB83-02F55B57B544}"/>
              </a:ext>
            </a:extLst>
          </p:cNvPr>
          <p:cNvSpPr>
            <a:spLocks noGrp="1"/>
          </p:cNvSpPr>
          <p:nvPr>
            <p:ph type="title"/>
          </p:nvPr>
        </p:nvSpPr>
        <p:spPr/>
        <p:txBody>
          <a:bodyPr/>
          <a:lstStyle/>
          <a:p>
            <a:r>
              <a:rPr lang="en-US" altLang="zh-CN" dirty="0"/>
              <a:t>CLIP-AC/WinCLIP/</a:t>
            </a:r>
            <a:r>
              <a:rPr lang="en-US" altLang="zh-CN" b="1" dirty="0">
                <a:latin typeface="黑体" panose="02010609060101010101" pitchFamily="49" charset="-122"/>
                <a:ea typeface="黑体" panose="02010609060101010101" pitchFamily="49" charset="-122"/>
              </a:rPr>
              <a:t>WinCLIP+</a:t>
            </a:r>
            <a:endParaRPr lang="zh-CN" altLang="en-US"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3995213-D0D6-DD51-BCE6-0E7802C262D6}"/>
                  </a:ext>
                </a:extLst>
              </p:cNvPr>
              <p:cNvSpPr>
                <a:spLocks noGrp="1"/>
              </p:cNvSpPr>
              <p:nvPr>
                <p:ph idx="1"/>
              </p:nvPr>
            </p:nvSpPr>
            <p:spPr>
              <a:xfrm>
                <a:off x="838200" y="1825624"/>
                <a:ext cx="11226800" cy="5032375"/>
              </a:xfrm>
            </p:spPr>
            <p:txBody>
              <a:bodyPr>
                <a:normAutofit/>
              </a:bodyPr>
              <a:lstStyle/>
              <a:p>
                <a:pPr marL="0" indent="0">
                  <a:buNone/>
                </a:pPr>
                <a:r>
                  <a:rPr lang="en-US" altLang="zh-CN" dirty="0"/>
                  <a:t>we propose an extension of WinCLIP, WinCLIP+, by incorporating K normal reference images D:={(</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en-US" altLang="zh-CN" dirty="0"/>
                  <a:t>,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 </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𝐾</m:t>
                        </m:r>
                      </m:sup>
                    </m:sSubSup>
                  </m:oMath>
                </a14:m>
                <a:r>
                  <a:rPr lang="en-US" altLang="zh-CN" dirty="0"/>
                  <a:t>, WinClip+ combines the complementary prediction from both language-guided and visual based approach.</a:t>
                </a:r>
              </a:p>
              <a:p>
                <a:pPr marL="0" indent="0">
                  <a:buNone/>
                </a:pPr>
                <a:r>
                  <a:rPr lang="en-US" altLang="zh-CN" dirty="0"/>
                  <a:t>we first propose a </a:t>
                </a:r>
                <a:r>
                  <a:rPr lang="en-US" altLang="zh-CN" b="1" dirty="0"/>
                  <a:t>reference association</a:t>
                </a:r>
                <a:r>
                  <a:rPr lang="en-US" altLang="zh-CN" dirty="0"/>
                  <a:t> module, which can simply store and retrieve the memory features R of D based on the cosine similarity. </a:t>
                </a:r>
              </a:p>
              <a:p>
                <a:pPr marL="0" indent="0">
                  <a:buNone/>
                </a:pPr>
                <a:r>
                  <a:rPr lang="en-US" altLang="zh-CN" dirty="0"/>
                  <a:t>Give such module and the corresponding features F extracted from a query image, a prediction M for anomaly segmentation can be made by:</a:t>
                </a: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 ≔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𝑚𝑖𝑛</m:t>
                          </m:r>
                        </m:e>
                        <m:sub>
                          <m:r>
                            <a:rPr lang="en-US" altLang="zh-CN" b="0" i="1" smtClean="0">
                              <a:latin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𝑅</m:t>
                          </m:r>
                        </m:sub>
                      </m:sSub>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 &lt;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𝑟</m:t>
                          </m:r>
                          <m:r>
                            <a:rPr lang="en-US" altLang="zh-CN" b="0" i="1" smtClean="0">
                              <a:latin typeface="Cambria Math" panose="02040503050406030204" pitchFamily="18" charset="0"/>
                            </a:rPr>
                            <m:t>&gt;</m:t>
                          </m:r>
                        </m:e>
                      </m:d>
                    </m:oMath>
                  </m:oMathPara>
                </a14:m>
                <a:endParaRPr lang="en-US" altLang="zh-CN" dirty="0"/>
              </a:p>
            </p:txBody>
          </p:sp>
        </mc:Choice>
        <mc:Fallback>
          <p:sp>
            <p:nvSpPr>
              <p:cNvPr id="3" name="内容占位符 2">
                <a:extLst>
                  <a:ext uri="{FF2B5EF4-FFF2-40B4-BE49-F238E27FC236}">
                    <a16:creationId xmlns:a16="http://schemas.microsoft.com/office/drawing/2014/main" id="{F3995213-D0D6-DD51-BCE6-0E7802C262D6}"/>
                  </a:ext>
                </a:extLst>
              </p:cNvPr>
              <p:cNvSpPr>
                <a:spLocks noGrp="1" noRot="1" noChangeAspect="1" noMove="1" noResize="1" noEditPoints="1" noAdjustHandles="1" noChangeArrowheads="1" noChangeShapeType="1" noTextEdit="1"/>
              </p:cNvSpPr>
              <p:nvPr>
                <p:ph idx="1"/>
              </p:nvPr>
            </p:nvSpPr>
            <p:spPr>
              <a:xfrm>
                <a:off x="838200" y="1825624"/>
                <a:ext cx="11226800" cy="5032375"/>
              </a:xfrm>
              <a:blipFill>
                <a:blip r:embed="rId2"/>
                <a:stretch>
                  <a:fillRect l="-1141" t="-2058" r="-25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69292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09A730-C30E-22B2-BB83-02F55B57B544}"/>
              </a:ext>
            </a:extLst>
          </p:cNvPr>
          <p:cNvSpPr>
            <a:spLocks noGrp="1"/>
          </p:cNvSpPr>
          <p:nvPr>
            <p:ph type="title"/>
          </p:nvPr>
        </p:nvSpPr>
        <p:spPr/>
        <p:txBody>
          <a:bodyPr/>
          <a:lstStyle/>
          <a:p>
            <a:r>
              <a:rPr lang="en-US" altLang="zh-CN" dirty="0"/>
              <a:t>CLIP-AC/WinCLIP/</a:t>
            </a:r>
            <a:r>
              <a:rPr lang="en-US" altLang="zh-CN" b="1" dirty="0">
                <a:latin typeface="黑体" panose="02010609060101010101" pitchFamily="49" charset="-122"/>
                <a:ea typeface="黑体" panose="02010609060101010101" pitchFamily="49" charset="-122"/>
              </a:rPr>
              <a:t>WinCLIP+</a:t>
            </a:r>
            <a:endParaRPr lang="zh-CN" altLang="en-US"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3995213-D0D6-DD51-BCE6-0E7802C262D6}"/>
                  </a:ext>
                </a:extLst>
              </p:cNvPr>
              <p:cNvSpPr>
                <a:spLocks noGrp="1"/>
              </p:cNvSpPr>
              <p:nvPr>
                <p:ph idx="1"/>
              </p:nvPr>
            </p:nvSpPr>
            <p:spPr>
              <a:xfrm>
                <a:off x="838200" y="1825624"/>
                <a:ext cx="11226800" cy="5032375"/>
              </a:xfrm>
            </p:spPr>
            <p:txBody>
              <a:bodyPr>
                <a:normAutofit lnSpcReduction="10000"/>
              </a:bodyPr>
              <a:lstStyle/>
              <a:p>
                <a:pPr marL="0" indent="0">
                  <a:buNone/>
                </a:pPr>
                <a:r>
                  <a:rPr lang="en-US" altLang="zh-CN" dirty="0"/>
                  <a:t>WinCLIP features at:</a:t>
                </a:r>
              </a:p>
              <a:p>
                <a:pPr marL="0" indent="0">
                  <a:buNone/>
                </a:pPr>
                <a:r>
                  <a:rPr lang="en-US" altLang="zh-CN" dirty="0"/>
                  <a:t>(a). small-scale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𝑠</m:t>
                        </m:r>
                      </m:sub>
                      <m:sup>
                        <m:r>
                          <a:rPr lang="en-US" altLang="zh-CN" b="0" i="1" smtClean="0">
                            <a:latin typeface="Cambria Math" panose="02040503050406030204" pitchFamily="18" charset="0"/>
                          </a:rPr>
                          <m:t>𝑊</m:t>
                        </m:r>
                      </m:sup>
                    </m:sSubSup>
                  </m:oMath>
                </a14:m>
                <a:endParaRPr lang="en-US" altLang="zh-CN" dirty="0"/>
              </a:p>
              <a:p>
                <a:pPr marL="0" indent="0">
                  <a:buNone/>
                </a:pPr>
                <a:r>
                  <a:rPr lang="en-US" altLang="zh-CN" dirty="0"/>
                  <a:t>(b). mid-scale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𝑊</m:t>
                        </m:r>
                      </m:sup>
                    </m:sSubSup>
                  </m:oMath>
                </a14:m>
                <a:endParaRPr lang="en-US" altLang="zh-CN" dirty="0"/>
              </a:p>
              <a:p>
                <a:pPr marL="0" indent="0">
                  <a:buNone/>
                </a:pPr>
                <a:r>
                  <a:rPr lang="en-US" altLang="zh-CN" dirty="0"/>
                  <a:t>(c). penultimate features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 </m:t>
                        </m:r>
                      </m:sub>
                      <m:sup>
                        <m:r>
                          <a:rPr lang="en-US" altLang="zh-CN" b="0" i="1" smtClean="0">
                            <a:latin typeface="Cambria Math" panose="02040503050406030204" pitchFamily="18" charset="0"/>
                          </a:rPr>
                          <m:t>𝑃</m:t>
                        </m:r>
                      </m:sup>
                    </m:sSubSup>
                  </m:oMath>
                </a14:m>
                <a:endParaRPr lang="en-US" altLang="zh-CN" dirty="0"/>
              </a:p>
              <a:p>
                <a:pPr marL="0" indent="0">
                  <a:buNone/>
                </a:pPr>
                <a:r>
                  <a:rPr lang="en-US" altLang="zh-CN" dirty="0"/>
                  <a:t>WinCLIP+ get three reference memories:</a:t>
                </a:r>
              </a:p>
              <a:p>
                <a:pPr marL="0" indent="0">
                  <a:buNone/>
                </a:pPr>
                <a:r>
                  <a:rPr lang="en-US" altLang="zh-CN" dirty="0"/>
                  <a:t>(a).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𝑠</m:t>
                        </m:r>
                      </m:sub>
                      <m:sup>
                        <m:r>
                          <a:rPr lang="en-US" altLang="zh-CN" b="0" i="1" smtClean="0">
                            <a:latin typeface="Cambria Math" panose="02040503050406030204" pitchFamily="18" charset="0"/>
                          </a:rPr>
                          <m:t>𝑊</m:t>
                        </m:r>
                      </m:sup>
                    </m:sSubSup>
                  </m:oMath>
                </a14:m>
                <a:endParaRPr lang="en-US" altLang="zh-CN" dirty="0"/>
              </a:p>
              <a:p>
                <a:pPr marL="0" indent="0">
                  <a:buNone/>
                </a:pPr>
                <a:r>
                  <a:rPr lang="en-US" altLang="zh-CN" dirty="0"/>
                  <a:t>(b).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𝑊</m:t>
                        </m:r>
                      </m:sup>
                    </m:sSubSup>
                  </m:oMath>
                </a14:m>
                <a:endParaRPr lang="en-US" altLang="zh-CN" dirty="0"/>
              </a:p>
              <a:p>
                <a:pPr marL="0" indent="0">
                  <a:buNone/>
                </a:pPr>
                <a:r>
                  <a:rPr lang="en-US" altLang="zh-CN" dirty="0"/>
                  <a:t>(c).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 </m:t>
                        </m:r>
                      </m:sub>
                      <m:sup>
                        <m:r>
                          <a:rPr lang="en-US" altLang="zh-CN" b="0" i="1" smtClean="0">
                            <a:latin typeface="Cambria Math" panose="02040503050406030204" pitchFamily="18" charset="0"/>
                          </a:rPr>
                          <m:t>𝑃</m:t>
                        </m:r>
                      </m:sup>
                    </m:sSubSup>
                  </m:oMath>
                </a14:m>
                <a:endParaRPr lang="en-US" altLang="zh-CN" dirty="0"/>
              </a:p>
              <a:p>
                <a:pPr marL="0" indent="0">
                  <a:buNone/>
                </a:pPr>
                <a:r>
                  <a:rPr lang="en-US" altLang="zh-CN" dirty="0"/>
                  <a:t>then average their multi-scale predictions:</a:t>
                </a:r>
              </a:p>
              <a:p>
                <a:pPr marL="0" indent="0">
                  <a:buNone/>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𝑀</m:t>
                          </m:r>
                        </m:e>
                        <m:sup>
                          <m:r>
                            <a:rPr lang="en-US" altLang="zh-CN" b="0" i="1" smtClean="0">
                              <a:latin typeface="Cambria Math" panose="02040503050406030204" pitchFamily="18" charset="0"/>
                            </a:rPr>
                            <m:t>𝑊</m:t>
                          </m:r>
                        </m:sup>
                      </m:sSup>
                      <m:r>
                        <a:rPr lang="en-US" altLang="zh-CN" b="0" i="1" smtClean="0">
                          <a:latin typeface="Cambria Math" panose="02040503050406030204" pitchFamily="18" charset="0"/>
                        </a:rPr>
                        <m:t> ≔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r>
                        <a:rPr lang="en-US" altLang="zh-CN" b="0" i="1" smtClean="0">
                          <a:latin typeface="Cambria Math" panose="02040503050406030204" pitchFamily="18" charset="0"/>
                        </a:rPr>
                        <m:t>(</m:t>
                      </m:r>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 </m:t>
                          </m:r>
                        </m:sub>
                        <m:sup>
                          <m:r>
                            <a:rPr lang="en-US" altLang="zh-CN" b="0" i="1" smtClean="0">
                              <a:latin typeface="Cambria Math" panose="02040503050406030204" pitchFamily="18" charset="0"/>
                            </a:rPr>
                            <m:t>𝑃</m:t>
                          </m:r>
                        </m:sup>
                      </m:sSubSup>
                      <m:r>
                        <a:rPr lang="en-US" altLang="zh-CN" b="0" i="1" smtClean="0">
                          <a:latin typeface="Cambria Math" panose="02040503050406030204" pitchFamily="18" charset="0"/>
                        </a:rPr>
                        <m:t>+</m:t>
                      </m:r>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𝑠</m:t>
                          </m:r>
                        </m:sub>
                        <m:sup>
                          <m:r>
                            <a:rPr lang="en-US" altLang="zh-CN" b="0" i="1" smtClean="0">
                              <a:latin typeface="Cambria Math" panose="02040503050406030204" pitchFamily="18" charset="0"/>
                            </a:rPr>
                            <m:t>𝑊</m:t>
                          </m:r>
                        </m:sup>
                      </m:sSubSup>
                      <m:r>
                        <a:rPr lang="en-US" altLang="zh-CN" b="0" i="1" smtClean="0">
                          <a:latin typeface="Cambria Math" panose="02040503050406030204" pitchFamily="18" charset="0"/>
                        </a:rPr>
                        <m:t>+</m:t>
                      </m:r>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𝑊</m:t>
                          </m:r>
                        </m:sup>
                      </m:sSubSup>
                      <m:r>
                        <a:rPr lang="en-US" altLang="zh-CN" b="0" i="1" smtClean="0">
                          <a:latin typeface="Cambria Math" panose="02040503050406030204" pitchFamily="18" charset="0"/>
                        </a:rPr>
                        <m:t>)</m:t>
                      </m:r>
                    </m:oMath>
                  </m:oMathPara>
                </a14:m>
                <a:endParaRPr lang="en-US" altLang="zh-CN" dirty="0"/>
              </a:p>
            </p:txBody>
          </p:sp>
        </mc:Choice>
        <mc:Fallback>
          <p:sp>
            <p:nvSpPr>
              <p:cNvPr id="3" name="内容占位符 2">
                <a:extLst>
                  <a:ext uri="{FF2B5EF4-FFF2-40B4-BE49-F238E27FC236}">
                    <a16:creationId xmlns:a16="http://schemas.microsoft.com/office/drawing/2014/main" id="{F3995213-D0D6-DD51-BCE6-0E7802C262D6}"/>
                  </a:ext>
                </a:extLst>
              </p:cNvPr>
              <p:cNvSpPr>
                <a:spLocks noGrp="1" noRot="1" noChangeAspect="1" noMove="1" noResize="1" noEditPoints="1" noAdjustHandles="1" noChangeArrowheads="1" noChangeShapeType="1" noTextEdit="1"/>
              </p:cNvSpPr>
              <p:nvPr>
                <p:ph idx="1"/>
              </p:nvPr>
            </p:nvSpPr>
            <p:spPr>
              <a:xfrm>
                <a:off x="838200" y="1825624"/>
                <a:ext cx="11226800" cy="5032375"/>
              </a:xfrm>
              <a:blipFill>
                <a:blip r:embed="rId2"/>
                <a:stretch>
                  <a:fillRect l="-1141" t="-29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48087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09A730-C30E-22B2-BB83-02F55B57B544}"/>
              </a:ext>
            </a:extLst>
          </p:cNvPr>
          <p:cNvSpPr>
            <a:spLocks noGrp="1"/>
          </p:cNvSpPr>
          <p:nvPr>
            <p:ph type="title"/>
          </p:nvPr>
        </p:nvSpPr>
        <p:spPr/>
        <p:txBody>
          <a:bodyPr/>
          <a:lstStyle/>
          <a:p>
            <a:r>
              <a:rPr lang="en-US" altLang="zh-CN" dirty="0"/>
              <a:t>CLIP-AC/WinCLIP/</a:t>
            </a:r>
            <a:r>
              <a:rPr lang="en-US" altLang="zh-CN" b="1" dirty="0">
                <a:latin typeface="黑体" panose="02010609060101010101" pitchFamily="49" charset="-122"/>
                <a:ea typeface="黑体" panose="02010609060101010101" pitchFamily="49" charset="-122"/>
              </a:rPr>
              <a:t>WinCLIP+</a:t>
            </a:r>
            <a:endParaRPr lang="zh-CN" altLang="en-US"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3995213-D0D6-DD51-BCE6-0E7802C262D6}"/>
                  </a:ext>
                </a:extLst>
              </p:cNvPr>
              <p:cNvSpPr>
                <a:spLocks noGrp="1"/>
              </p:cNvSpPr>
              <p:nvPr>
                <p:ph idx="1"/>
              </p:nvPr>
            </p:nvSpPr>
            <p:spPr>
              <a:xfrm>
                <a:off x="838200" y="1825624"/>
                <a:ext cx="11226800" cy="5032375"/>
              </a:xfrm>
            </p:spPr>
            <p:txBody>
              <a:bodyPr>
                <a:normAutofit/>
              </a:bodyPr>
              <a:lstStyle/>
              <a:p>
                <a:pPr marL="0" indent="0">
                  <a:buNone/>
                </a:pPr>
                <a:r>
                  <a:rPr lang="en-US" altLang="zh-CN" dirty="0"/>
                  <a:t>and then fusing </a:t>
                </a:r>
              </a:p>
              <a:p>
                <a:pPr marL="0" indent="0">
                  <a:buNone/>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𝑀</m:t>
                          </m:r>
                        </m:e>
                        <m:sup>
                          <m:r>
                            <a:rPr lang="en-US" altLang="zh-CN" b="0" i="1" smtClean="0">
                              <a:latin typeface="Cambria Math" panose="02040503050406030204" pitchFamily="18" charset="0"/>
                            </a:rPr>
                            <m:t>𝑊</m:t>
                          </m:r>
                        </m:sup>
                      </m:sSup>
                      <m:r>
                        <a:rPr lang="en-US" altLang="zh-CN" b="0" i="1" smtClean="0">
                          <a:latin typeface="Cambria Math" panose="02040503050406030204" pitchFamily="18" charset="0"/>
                        </a:rPr>
                        <m:t> ≔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r>
                        <a:rPr lang="en-US" altLang="zh-CN" b="0" i="1" smtClean="0">
                          <a:latin typeface="Cambria Math" panose="02040503050406030204" pitchFamily="18" charset="0"/>
                        </a:rPr>
                        <m:t>(</m:t>
                      </m:r>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 </m:t>
                          </m:r>
                        </m:sub>
                        <m:sup>
                          <m:r>
                            <a:rPr lang="en-US" altLang="zh-CN" b="0" i="1" smtClean="0">
                              <a:latin typeface="Cambria Math" panose="02040503050406030204" pitchFamily="18" charset="0"/>
                            </a:rPr>
                            <m:t>𝑃</m:t>
                          </m:r>
                        </m:sup>
                      </m:sSubSup>
                      <m:r>
                        <a:rPr lang="en-US" altLang="zh-CN" b="0" i="1" smtClean="0">
                          <a:latin typeface="Cambria Math" panose="02040503050406030204" pitchFamily="18" charset="0"/>
                        </a:rPr>
                        <m:t>+</m:t>
                      </m:r>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𝑠</m:t>
                          </m:r>
                        </m:sub>
                        <m:sup>
                          <m:r>
                            <a:rPr lang="en-US" altLang="zh-CN" b="0" i="1" smtClean="0">
                              <a:latin typeface="Cambria Math" panose="02040503050406030204" pitchFamily="18" charset="0"/>
                            </a:rPr>
                            <m:t>𝑊</m:t>
                          </m:r>
                        </m:sup>
                      </m:sSubSup>
                      <m:r>
                        <a:rPr lang="en-US" altLang="zh-CN" b="0" i="1" smtClean="0">
                          <a:latin typeface="Cambria Math" panose="02040503050406030204" pitchFamily="18" charset="0"/>
                        </a:rPr>
                        <m:t>+</m:t>
                      </m:r>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𝑊</m:t>
                          </m:r>
                        </m:sup>
                      </m:sSubSup>
                      <m:r>
                        <a:rPr lang="en-US" altLang="zh-CN" b="0" i="1" smtClean="0">
                          <a:latin typeface="Cambria Math" panose="02040503050406030204" pitchFamily="18" charset="0"/>
                        </a:rPr>
                        <m:t>)</m:t>
                      </m:r>
                    </m:oMath>
                  </m:oMathPara>
                </a14:m>
                <a:endParaRPr lang="en-US" altLang="zh-CN" dirty="0"/>
              </a:p>
              <a:p>
                <a:pPr marL="0" indent="0">
                  <a:buNone/>
                </a:pPr>
                <a:r>
                  <a:rPr lang="en-US" altLang="zh-CN" dirty="0"/>
                  <a:t>with language-guide prediction </a:t>
                </a:r>
                <a14:m>
                  <m:oMath xmlns:m="http://schemas.openxmlformats.org/officeDocument/2006/math">
                    <m:acc>
                      <m:accPr>
                        <m:chr m:val="̅"/>
                        <m:ctrlPr>
                          <a:rPr lang="en-US" altLang="zh-CN" i="1" smtClean="0">
                            <a:latin typeface="Cambria Math" panose="02040503050406030204" pitchFamily="18" charset="0"/>
                          </a:rPr>
                        </m:ctrlPr>
                      </m:accPr>
                      <m:e>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𝑊</m:t>
                            </m:r>
                          </m:sup>
                        </m:sSubSup>
                      </m:e>
                    </m:acc>
                  </m:oMath>
                </a14:m>
                <a:endParaRPr lang="en-US" altLang="zh-CN" dirty="0"/>
              </a:p>
              <a:p>
                <a:pPr marL="0" indent="0">
                  <a:buNone/>
                </a:pPr>
                <a14:m>
                  <m:oMathPara xmlns:m="http://schemas.openxmlformats.org/officeDocument/2006/math">
                    <m:oMathParaPr>
                      <m:jc m:val="centerGroup"/>
                    </m:oMathParaPr>
                    <m:oMath xmlns:m="http://schemas.openxmlformats.org/officeDocument/2006/math">
                      <m:acc>
                        <m:accPr>
                          <m:chr m:val="̅"/>
                          <m:ctrlPr>
                            <a:rPr lang="en-US" altLang="zh-CN" i="1" smtClean="0">
                              <a:latin typeface="Cambria Math" panose="02040503050406030204" pitchFamily="18" charset="0"/>
                            </a:rPr>
                          </m:ctrlPr>
                        </m:accPr>
                        <m:e>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r>
                                <a:rPr lang="en-US" altLang="zh-CN" b="0" i="1" smtClean="0">
                                  <a:latin typeface="Cambria Math" panose="02040503050406030204" pitchFamily="18" charset="0"/>
                                </a:rPr>
                                <m:t>𝑖𝑗</m:t>
                              </m:r>
                            </m:sub>
                            <m:sup>
                              <m:r>
                                <a:rPr lang="en-US" altLang="zh-CN" b="0" i="1" smtClean="0">
                                  <a:latin typeface="Cambria Math" panose="02040503050406030204" pitchFamily="18" charset="0"/>
                                </a:rPr>
                                <m:t>𝑊</m:t>
                              </m:r>
                            </m:sup>
                          </m:sSubSup>
                        </m:e>
                      </m:acc>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sub>
                            <m:sup/>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𝑢𝑣</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 </m:t>
                                  </m:r>
                                </m:e>
                                <m:sub>
                                  <m:r>
                                    <a:rPr lang="en-US" altLang="zh-CN" b="0" i="1" smtClean="0">
                                      <a:latin typeface="Cambria Math" panose="02040503050406030204" pitchFamily="18" charset="0"/>
                                    </a:rPr>
                                    <m:t>𝑖𝑗</m:t>
                                  </m:r>
                                </m:sub>
                              </m:sSub>
                            </m:e>
                          </m:nary>
                        </m:den>
                      </m:f>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sub>
                        <m:sup/>
                        <m:e>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𝑢𝑣</m:t>
                                      </m:r>
                                    </m:sub>
                                  </m:sSub>
                                  <m:r>
                                    <a:rPr lang="en-US" altLang="zh-CN" b="0" i="1" smtClean="0">
                                      <a:latin typeface="Cambria Math" panose="02040503050406030204" pitchFamily="18" charset="0"/>
                                    </a:rPr>
                                    <m:t>)</m:t>
                                  </m:r>
                                </m:e>
                                <m:sub>
                                  <m:r>
                                    <a:rPr lang="en-US" altLang="zh-CN" b="0" i="1" smtClean="0">
                                      <a:latin typeface="Cambria Math" panose="02040503050406030204" pitchFamily="18" charset="0"/>
                                    </a:rPr>
                                    <m:t>𝑖𝑗</m:t>
                                  </m:r>
                                </m:sub>
                              </m:sSub>
                            </m:num>
                            <m:den>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r>
                                    <a:rPr lang="en-US" altLang="zh-CN" b="0" i="1" smtClean="0">
                                      <a:latin typeface="Cambria Math" panose="02040503050406030204" pitchFamily="18" charset="0"/>
                                    </a:rPr>
                                    <m:t>𝑢𝑣</m:t>
                                  </m:r>
                                </m:sub>
                                <m:sup>
                                  <m:r>
                                    <a:rPr lang="en-US" altLang="zh-CN" b="0" i="1" smtClean="0">
                                      <a:latin typeface="Cambria Math" panose="02040503050406030204" pitchFamily="18" charset="0"/>
                                    </a:rPr>
                                    <m:t>𝑊</m:t>
                                  </m:r>
                                </m:sup>
                              </m:sSubSup>
                            </m:den>
                          </m:f>
                        </m:e>
                      </m:nary>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 </m:t>
                          </m:r>
                        </m:e>
                        <m:sup>
                          <m:r>
                            <a:rPr lang="en-US" altLang="zh-CN" b="0" i="1" smtClean="0">
                              <a:latin typeface="Cambria Math" panose="02040503050406030204" pitchFamily="18" charset="0"/>
                            </a:rPr>
                            <m:t>−1</m:t>
                          </m:r>
                        </m:sup>
                      </m:sSup>
                    </m:oMath>
                  </m:oMathPara>
                </a14:m>
                <a:endParaRPr lang="en-US" altLang="zh-CN" dirty="0"/>
              </a:p>
              <a:p>
                <a:pPr marL="0" indent="0">
                  <a:buNone/>
                </a:pPr>
                <a:r>
                  <a:rPr lang="en-US" altLang="zh-CN" dirty="0"/>
                  <a:t>to perform anomaly classification, we combine the maximum value of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𝑀</m:t>
                        </m:r>
                      </m:e>
                      <m:sup>
                        <m:r>
                          <a:rPr lang="en-US" altLang="zh-CN" b="0" i="1" smtClean="0">
                            <a:latin typeface="Cambria Math" panose="02040503050406030204" pitchFamily="18" charset="0"/>
                          </a:rPr>
                          <m:t>𝑊</m:t>
                        </m:r>
                      </m:sup>
                    </m:sSup>
                  </m:oMath>
                </a14:m>
                <a:r>
                  <a:rPr lang="en-US" altLang="zh-CN" dirty="0"/>
                  <a:t> and the WinCLIP zero-shot classification score.</a:t>
                </a: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𝑎𝑠𝑐𝑜𝑟𝑒</m:t>
                          </m:r>
                        </m:e>
                        <m:sub>
                          <m:r>
                            <a:rPr lang="en-US" altLang="zh-CN" b="0" i="1" smtClean="0">
                              <a:latin typeface="Cambria Math" panose="02040503050406030204" pitchFamily="18" charset="0"/>
                            </a:rPr>
                            <m:t>𝑊</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 ≔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𝑎𝑠𝑐𝑜𝑟𝑒</m:t>
                          </m:r>
                        </m:e>
                        <m:sub>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𝑚𝑎𝑥</m:t>
                          </m:r>
                        </m:e>
                        <m:sub>
                          <m:r>
                            <a:rPr lang="en-US" altLang="zh-CN" b="0" i="1" smtClean="0">
                              <a:latin typeface="Cambria Math" panose="02040503050406030204" pitchFamily="18" charset="0"/>
                            </a:rPr>
                            <m:t>𝑖𝑗</m:t>
                          </m:r>
                        </m:sub>
                      </m:sSub>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𝑖𝑗</m:t>
                          </m:r>
                        </m:sub>
                        <m:sup>
                          <m:r>
                            <a:rPr lang="en-US" altLang="zh-CN" b="0" i="1" smtClean="0">
                              <a:latin typeface="Cambria Math" panose="02040503050406030204" pitchFamily="18" charset="0"/>
                            </a:rPr>
                            <m:t>𝑊</m:t>
                          </m:r>
                        </m:sup>
                      </m:sSubSup>
                      <m:r>
                        <a:rPr lang="en-US" altLang="zh-CN" b="0" i="1" smtClean="0">
                          <a:latin typeface="Cambria Math" panose="02040503050406030204" pitchFamily="18" charset="0"/>
                        </a:rPr>
                        <m:t>)</m:t>
                      </m:r>
                    </m:oMath>
                  </m:oMathPara>
                </a14:m>
                <a:endParaRPr lang="en-US" altLang="zh-CN" dirty="0"/>
              </a:p>
            </p:txBody>
          </p:sp>
        </mc:Choice>
        <mc:Fallback>
          <p:sp>
            <p:nvSpPr>
              <p:cNvPr id="3" name="内容占位符 2">
                <a:extLst>
                  <a:ext uri="{FF2B5EF4-FFF2-40B4-BE49-F238E27FC236}">
                    <a16:creationId xmlns:a16="http://schemas.microsoft.com/office/drawing/2014/main" id="{F3995213-D0D6-DD51-BCE6-0E7802C262D6}"/>
                  </a:ext>
                </a:extLst>
              </p:cNvPr>
              <p:cNvSpPr>
                <a:spLocks noGrp="1" noRot="1" noChangeAspect="1" noMove="1" noResize="1" noEditPoints="1" noAdjustHandles="1" noChangeArrowheads="1" noChangeShapeType="1" noTextEdit="1"/>
              </p:cNvSpPr>
              <p:nvPr>
                <p:ph idx="1"/>
              </p:nvPr>
            </p:nvSpPr>
            <p:spPr>
              <a:xfrm>
                <a:off x="838200" y="1825624"/>
                <a:ext cx="11226800" cy="5032375"/>
              </a:xfrm>
              <a:blipFill>
                <a:blip r:embed="rId2"/>
                <a:stretch>
                  <a:fillRect l="-1141" t="-20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15174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09A730-C30E-22B2-BB83-02F55B57B544}"/>
              </a:ext>
            </a:extLst>
          </p:cNvPr>
          <p:cNvSpPr>
            <a:spLocks noGrp="1"/>
          </p:cNvSpPr>
          <p:nvPr>
            <p:ph type="title"/>
          </p:nvPr>
        </p:nvSpPr>
        <p:spPr/>
        <p:txBody>
          <a:bodyPr/>
          <a:lstStyle/>
          <a:p>
            <a:r>
              <a:rPr lang="en-US" altLang="zh-CN" dirty="0"/>
              <a:t>Experiments</a:t>
            </a:r>
            <a:endParaRPr lang="zh-CN" altLang="en-US" b="1" dirty="0">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F3995213-D0D6-DD51-BCE6-0E7802C262D6}"/>
              </a:ext>
            </a:extLst>
          </p:cNvPr>
          <p:cNvSpPr>
            <a:spLocks noGrp="1"/>
          </p:cNvSpPr>
          <p:nvPr>
            <p:ph idx="1"/>
          </p:nvPr>
        </p:nvSpPr>
        <p:spPr>
          <a:xfrm>
            <a:off x="838200" y="1825624"/>
            <a:ext cx="11226800" cy="5032375"/>
          </a:xfrm>
        </p:spPr>
        <p:txBody>
          <a:bodyPr>
            <a:normAutofit/>
          </a:bodyPr>
          <a:lstStyle/>
          <a:p>
            <a:pPr marL="0" indent="0">
              <a:buNone/>
            </a:pPr>
            <a:r>
              <a:rPr lang="en-US" altLang="zh-CN" dirty="0"/>
              <a:t>Datasets:</a:t>
            </a:r>
          </a:p>
          <a:p>
            <a:pPr marL="0" indent="0">
              <a:buNone/>
            </a:pPr>
            <a:r>
              <a:rPr lang="en-US" altLang="zh-CN" dirty="0"/>
              <a:t>(a). MVTec-AD</a:t>
            </a:r>
          </a:p>
          <a:p>
            <a:pPr marL="0" indent="0">
              <a:buNone/>
            </a:pPr>
            <a:r>
              <a:rPr lang="en-US" altLang="zh-CN" dirty="0"/>
              <a:t>(b). </a:t>
            </a:r>
            <a:r>
              <a:rPr lang="en-US" altLang="zh-CN" dirty="0" err="1"/>
              <a:t>VisA</a:t>
            </a:r>
            <a:endParaRPr lang="en-US" altLang="zh-CN" dirty="0"/>
          </a:p>
          <a:p>
            <a:pPr marL="0" indent="0">
              <a:buNone/>
            </a:pPr>
            <a:endParaRPr lang="en-US" altLang="zh-CN" dirty="0"/>
          </a:p>
          <a:p>
            <a:pPr marL="0" indent="0">
              <a:buNone/>
            </a:pPr>
            <a:r>
              <a:rPr lang="en-US" altLang="zh-CN" dirty="0"/>
              <a:t>Evaluation metrics</a:t>
            </a:r>
            <a:r>
              <a:rPr lang="en-US" altLang="zh-CN" dirty="0">
                <a:sym typeface="Wingdings" panose="05000000000000000000" pitchFamily="2" charset="2"/>
              </a:rPr>
              <a:t>:(classification</a:t>
            </a:r>
            <a:r>
              <a:rPr lang="zh-CN" altLang="en-US" dirty="0">
                <a:sym typeface="Wingdings" panose="05000000000000000000" pitchFamily="2" charset="2"/>
              </a:rPr>
              <a:t>、</a:t>
            </a:r>
            <a:r>
              <a:rPr lang="en-US" altLang="zh-CN" dirty="0">
                <a:sym typeface="Wingdings" panose="05000000000000000000" pitchFamily="2" charset="2"/>
              </a:rPr>
              <a:t>segmentation)</a:t>
            </a:r>
            <a:endParaRPr lang="en-US" altLang="zh-CN" dirty="0"/>
          </a:p>
          <a:p>
            <a:pPr marL="0" indent="0">
              <a:buNone/>
            </a:pPr>
            <a:r>
              <a:rPr lang="en-US" altLang="zh-CN" dirty="0"/>
              <a:t>(a). AUROC</a:t>
            </a:r>
            <a:r>
              <a:rPr lang="zh-CN" altLang="en-US" dirty="0"/>
              <a:t>、</a:t>
            </a:r>
            <a:r>
              <a:rPr lang="en-US" altLang="zh-CN" dirty="0" err="1"/>
              <a:t>pAUROC</a:t>
            </a:r>
            <a:endParaRPr lang="en-US" altLang="zh-CN" dirty="0"/>
          </a:p>
          <a:p>
            <a:pPr marL="0" indent="0">
              <a:buNone/>
            </a:pPr>
            <a:r>
              <a:rPr lang="en-US" altLang="zh-CN" dirty="0"/>
              <a:t>(b). AUPR</a:t>
            </a:r>
            <a:r>
              <a:rPr lang="zh-CN" altLang="en-US" dirty="0"/>
              <a:t>、</a:t>
            </a:r>
            <a:r>
              <a:rPr lang="en-US" altLang="zh-CN" dirty="0"/>
              <a:t>PRO</a:t>
            </a:r>
          </a:p>
          <a:p>
            <a:pPr marL="0" indent="0">
              <a:buNone/>
            </a:pPr>
            <a:r>
              <a:rPr lang="en-US" altLang="zh-CN" dirty="0"/>
              <a:t>(c). F1-score</a:t>
            </a:r>
            <a:r>
              <a:rPr lang="zh-CN" altLang="en-US" dirty="0"/>
              <a:t>、</a:t>
            </a:r>
            <a:r>
              <a:rPr lang="en-US" altLang="zh-CN" dirty="0"/>
              <a:t>pixel-wise F1-max</a:t>
            </a:r>
          </a:p>
          <a:p>
            <a:pPr marL="0" indent="0">
              <a:buNone/>
            </a:pPr>
            <a:endParaRPr lang="en-US" altLang="zh-CN" dirty="0"/>
          </a:p>
        </p:txBody>
      </p:sp>
    </p:spTree>
    <p:extLst>
      <p:ext uri="{BB962C8B-B14F-4D97-AF65-F5344CB8AC3E}">
        <p14:creationId xmlns:p14="http://schemas.microsoft.com/office/powerpoint/2010/main" val="587498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09A730-C30E-22B2-BB83-02F55B57B544}"/>
              </a:ext>
            </a:extLst>
          </p:cNvPr>
          <p:cNvSpPr>
            <a:spLocks noGrp="1"/>
          </p:cNvSpPr>
          <p:nvPr>
            <p:ph type="title"/>
          </p:nvPr>
        </p:nvSpPr>
        <p:spPr/>
        <p:txBody>
          <a:bodyPr/>
          <a:lstStyle/>
          <a:p>
            <a:r>
              <a:rPr lang="en-US" altLang="zh-CN" dirty="0"/>
              <a:t>Experiments</a:t>
            </a:r>
            <a:endParaRPr lang="zh-CN" altLang="en-US" b="1" dirty="0">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F3995213-D0D6-DD51-BCE6-0E7802C262D6}"/>
              </a:ext>
            </a:extLst>
          </p:cNvPr>
          <p:cNvSpPr>
            <a:spLocks noGrp="1"/>
          </p:cNvSpPr>
          <p:nvPr>
            <p:ph idx="1"/>
          </p:nvPr>
        </p:nvSpPr>
        <p:spPr>
          <a:xfrm>
            <a:off x="838200" y="1825624"/>
            <a:ext cx="11226800" cy="5032375"/>
          </a:xfrm>
        </p:spPr>
        <p:txBody>
          <a:bodyPr>
            <a:normAutofit/>
          </a:bodyPr>
          <a:lstStyle/>
          <a:p>
            <a:pPr marL="0" indent="0">
              <a:buNone/>
            </a:pPr>
            <a:r>
              <a:rPr lang="en-US" altLang="zh-CN" dirty="0"/>
              <a:t>1.zero-/few-shot anomaly classification</a:t>
            </a:r>
          </a:p>
          <a:p>
            <a:pPr marL="0" indent="0">
              <a:buNone/>
            </a:pPr>
            <a:r>
              <a:rPr lang="en-US" altLang="zh-CN" dirty="0"/>
              <a:t>zero-shot</a:t>
            </a:r>
          </a:p>
          <a:p>
            <a:pPr marL="0" indent="0">
              <a:buNone/>
            </a:pPr>
            <a:r>
              <a:rPr lang="en-US" altLang="zh-CN" dirty="0"/>
              <a:t>compare WinCLIP with two models: CLIP-AC[27]</a:t>
            </a:r>
            <a:r>
              <a:rPr lang="zh-CN" altLang="en-US" dirty="0"/>
              <a:t>、</a:t>
            </a:r>
            <a:r>
              <a:rPr lang="en-US" altLang="zh-CN" dirty="0"/>
              <a:t>CLIP-AC with the prompt ensemble[27</a:t>
            </a:r>
            <a:r>
              <a:rPr lang="zh-CN" altLang="en-US" dirty="0"/>
              <a:t>、</a:t>
            </a:r>
            <a:r>
              <a:rPr lang="en-US" altLang="zh-CN" dirty="0"/>
              <a:t>19];</a:t>
            </a:r>
          </a:p>
          <a:p>
            <a:pPr marL="0" indent="0">
              <a:buNone/>
            </a:pPr>
            <a:endParaRPr lang="en-US" altLang="zh-CN" dirty="0"/>
          </a:p>
          <a:p>
            <a:pPr marL="0" indent="0">
              <a:buNone/>
            </a:pPr>
            <a:r>
              <a:rPr lang="en-US" altLang="zh-CN" dirty="0"/>
              <a:t>few-normal-shot</a:t>
            </a:r>
          </a:p>
          <a:p>
            <a:pPr marL="0" indent="0">
              <a:buNone/>
            </a:pPr>
            <a:r>
              <a:rPr lang="en-US" altLang="zh-CN" dirty="0"/>
              <a:t>compare SPADE</a:t>
            </a:r>
            <a:r>
              <a:rPr lang="zh-CN" altLang="en-US" dirty="0"/>
              <a:t>、</a:t>
            </a:r>
            <a:r>
              <a:rPr lang="en-US" altLang="zh-CN" dirty="0" err="1"/>
              <a:t>PaDiM</a:t>
            </a:r>
            <a:r>
              <a:rPr lang="zh-CN" altLang="en-US" dirty="0"/>
              <a:t>、</a:t>
            </a:r>
            <a:r>
              <a:rPr lang="en-US" altLang="zh-CN" dirty="0" err="1"/>
              <a:t>PatchCore</a:t>
            </a:r>
            <a:r>
              <a:rPr lang="en-US" altLang="zh-CN" dirty="0"/>
              <a:t>. results show in table 1</a:t>
            </a:r>
          </a:p>
        </p:txBody>
      </p:sp>
    </p:spTree>
    <p:extLst>
      <p:ext uri="{BB962C8B-B14F-4D97-AF65-F5344CB8AC3E}">
        <p14:creationId xmlns:p14="http://schemas.microsoft.com/office/powerpoint/2010/main" val="3729133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09A730-C30E-22B2-BB83-02F55B57B544}"/>
              </a:ext>
            </a:extLst>
          </p:cNvPr>
          <p:cNvSpPr>
            <a:spLocks noGrp="1"/>
          </p:cNvSpPr>
          <p:nvPr>
            <p:ph type="title"/>
          </p:nvPr>
        </p:nvSpPr>
        <p:spPr/>
        <p:txBody>
          <a:bodyPr/>
          <a:lstStyle/>
          <a:p>
            <a:r>
              <a:rPr lang="en-US" altLang="zh-CN" dirty="0"/>
              <a:t>Experiments</a:t>
            </a:r>
            <a:endParaRPr lang="zh-CN" altLang="en-US" b="1" dirty="0">
              <a:latin typeface="黑体" panose="02010609060101010101" pitchFamily="49" charset="-122"/>
              <a:ea typeface="黑体" panose="02010609060101010101" pitchFamily="49" charset="-122"/>
            </a:endParaRPr>
          </a:p>
        </p:txBody>
      </p:sp>
      <p:pic>
        <p:nvPicPr>
          <p:cNvPr id="5" name="内容占位符 4">
            <a:extLst>
              <a:ext uri="{FF2B5EF4-FFF2-40B4-BE49-F238E27FC236}">
                <a16:creationId xmlns:a16="http://schemas.microsoft.com/office/drawing/2014/main" id="{90620EC6-FAF7-6EAF-0800-25FDE507470B}"/>
              </a:ext>
            </a:extLst>
          </p:cNvPr>
          <p:cNvPicPr>
            <a:picLocks noGrp="1" noChangeAspect="1"/>
          </p:cNvPicPr>
          <p:nvPr>
            <p:ph idx="1"/>
          </p:nvPr>
        </p:nvPicPr>
        <p:blipFill>
          <a:blip r:embed="rId2"/>
          <a:stretch>
            <a:fillRect/>
          </a:stretch>
        </p:blipFill>
        <p:spPr>
          <a:xfrm>
            <a:off x="2133601" y="1433576"/>
            <a:ext cx="7366954" cy="5424424"/>
          </a:xfrm>
        </p:spPr>
      </p:pic>
    </p:spTree>
    <p:extLst>
      <p:ext uri="{BB962C8B-B14F-4D97-AF65-F5344CB8AC3E}">
        <p14:creationId xmlns:p14="http://schemas.microsoft.com/office/powerpoint/2010/main" val="3845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09A730-C30E-22B2-BB83-02F55B57B544}"/>
              </a:ext>
            </a:extLst>
          </p:cNvPr>
          <p:cNvSpPr>
            <a:spLocks noGrp="1"/>
          </p:cNvSpPr>
          <p:nvPr>
            <p:ph type="title"/>
          </p:nvPr>
        </p:nvSpPr>
        <p:spPr/>
        <p:txBody>
          <a:bodyPr/>
          <a:lstStyle/>
          <a:p>
            <a:r>
              <a:rPr lang="en-US" altLang="zh-CN" dirty="0"/>
              <a:t>Experiments</a:t>
            </a:r>
            <a:endParaRPr lang="zh-CN" altLang="en-US" b="1" dirty="0">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F3995213-D0D6-DD51-BCE6-0E7802C262D6}"/>
              </a:ext>
            </a:extLst>
          </p:cNvPr>
          <p:cNvSpPr>
            <a:spLocks noGrp="1"/>
          </p:cNvSpPr>
          <p:nvPr>
            <p:ph idx="1"/>
          </p:nvPr>
        </p:nvSpPr>
        <p:spPr>
          <a:xfrm>
            <a:off x="838200" y="1825624"/>
            <a:ext cx="11226800" cy="5032375"/>
          </a:xfrm>
        </p:spPr>
        <p:txBody>
          <a:bodyPr>
            <a:normAutofit lnSpcReduction="10000"/>
          </a:bodyPr>
          <a:lstStyle/>
          <a:p>
            <a:pPr marL="0" indent="0">
              <a:buNone/>
            </a:pPr>
            <a:r>
              <a:rPr lang="en-US" altLang="zh-CN" dirty="0"/>
              <a:t>2.zero-/few-shot anomaly segmentation</a:t>
            </a:r>
          </a:p>
          <a:p>
            <a:pPr marL="0" indent="0">
              <a:buNone/>
            </a:pPr>
            <a:r>
              <a:rPr lang="en-US" altLang="zh-CN" dirty="0"/>
              <a:t>zero-shot</a:t>
            </a:r>
          </a:p>
          <a:p>
            <a:pPr marL="0" indent="0">
              <a:buNone/>
            </a:pPr>
            <a:r>
              <a:rPr lang="en-US" altLang="zh-CN" dirty="0"/>
              <a:t>while no prior works on zero-shot anomaly segmentation, we adapt two methods developed for other problem to our setup</a:t>
            </a:r>
          </a:p>
          <a:p>
            <a:pPr marL="0" indent="0">
              <a:buNone/>
            </a:pPr>
            <a:r>
              <a:rPr lang="en-US" altLang="zh-CN" dirty="0"/>
              <a:t>(a). Trans-MM [5]</a:t>
            </a:r>
          </a:p>
          <a:p>
            <a:pPr marL="0" indent="0">
              <a:buNone/>
            </a:pPr>
            <a:r>
              <a:rPr lang="en-US" altLang="zh-CN" dirty="0"/>
              <a:t>(b). MaskCLIP [55]</a:t>
            </a:r>
          </a:p>
          <a:p>
            <a:pPr marL="0" indent="0">
              <a:buNone/>
            </a:pPr>
            <a:endParaRPr lang="en-US" altLang="zh-CN" dirty="0"/>
          </a:p>
          <a:p>
            <a:pPr marL="0" indent="0">
              <a:buNone/>
            </a:pPr>
            <a:r>
              <a:rPr lang="en-US" altLang="zh-CN" dirty="0"/>
              <a:t>few-shot</a:t>
            </a:r>
          </a:p>
          <a:p>
            <a:pPr marL="0" indent="0">
              <a:buNone/>
            </a:pPr>
            <a:r>
              <a:rPr lang="en-US" altLang="zh-CN" dirty="0"/>
              <a:t>compare with three prior works, designed for anomaly localization.</a:t>
            </a:r>
          </a:p>
          <a:p>
            <a:pPr marL="0" indent="0">
              <a:buNone/>
            </a:pPr>
            <a:r>
              <a:rPr lang="en-US" altLang="zh-CN" dirty="0"/>
              <a:t>result show in table 4</a:t>
            </a:r>
          </a:p>
          <a:p>
            <a:pPr marL="0" indent="0">
              <a:buNone/>
            </a:pPr>
            <a:endParaRPr lang="en-US" altLang="zh-CN" dirty="0"/>
          </a:p>
        </p:txBody>
      </p:sp>
    </p:spTree>
    <p:extLst>
      <p:ext uri="{BB962C8B-B14F-4D97-AF65-F5344CB8AC3E}">
        <p14:creationId xmlns:p14="http://schemas.microsoft.com/office/powerpoint/2010/main" val="3470734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09A730-C30E-22B2-BB83-02F55B57B544}"/>
              </a:ext>
            </a:extLst>
          </p:cNvPr>
          <p:cNvSpPr>
            <a:spLocks noGrp="1"/>
          </p:cNvSpPr>
          <p:nvPr>
            <p:ph type="title"/>
          </p:nvPr>
        </p:nvSpPr>
        <p:spPr/>
        <p:txBody>
          <a:bodyPr/>
          <a:lstStyle/>
          <a:p>
            <a:r>
              <a:rPr lang="en-US" altLang="zh-CN" dirty="0"/>
              <a:t>Experiments</a:t>
            </a:r>
            <a:endParaRPr lang="zh-CN" altLang="en-US" b="1" dirty="0">
              <a:latin typeface="黑体" panose="02010609060101010101" pitchFamily="49" charset="-122"/>
              <a:ea typeface="黑体" panose="02010609060101010101" pitchFamily="49" charset="-122"/>
            </a:endParaRPr>
          </a:p>
        </p:txBody>
      </p:sp>
      <p:pic>
        <p:nvPicPr>
          <p:cNvPr id="5" name="内容占位符 4">
            <a:extLst>
              <a:ext uri="{FF2B5EF4-FFF2-40B4-BE49-F238E27FC236}">
                <a16:creationId xmlns:a16="http://schemas.microsoft.com/office/drawing/2014/main" id="{6C872973-BFC8-C64E-38F0-87FE1DF1998E}"/>
              </a:ext>
            </a:extLst>
          </p:cNvPr>
          <p:cNvPicPr>
            <a:picLocks noGrp="1" noChangeAspect="1"/>
          </p:cNvPicPr>
          <p:nvPr>
            <p:ph idx="1"/>
          </p:nvPr>
        </p:nvPicPr>
        <p:blipFill>
          <a:blip r:embed="rId2"/>
          <a:stretch>
            <a:fillRect/>
          </a:stretch>
        </p:blipFill>
        <p:spPr>
          <a:xfrm>
            <a:off x="2349500" y="1322667"/>
            <a:ext cx="7520833" cy="5535333"/>
          </a:xfrm>
        </p:spPr>
      </p:pic>
    </p:spTree>
    <p:extLst>
      <p:ext uri="{BB962C8B-B14F-4D97-AF65-F5344CB8AC3E}">
        <p14:creationId xmlns:p14="http://schemas.microsoft.com/office/powerpoint/2010/main" val="3615702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0D9F4D-AE7B-1C2C-62C0-8895B60583B6}"/>
              </a:ext>
            </a:extLst>
          </p:cNvPr>
          <p:cNvSpPr>
            <a:spLocks noGrp="1"/>
          </p:cNvSpPr>
          <p:nvPr>
            <p:ph type="title"/>
          </p:nvPr>
        </p:nvSpPr>
        <p:spPr/>
        <p:txBody>
          <a:bodyPr/>
          <a:lstStyle/>
          <a:p>
            <a:r>
              <a:rPr lang="en-US" altLang="zh-CN" b="1" dirty="0"/>
              <a:t>Abstract</a:t>
            </a:r>
            <a:endParaRPr lang="zh-CN" altLang="en-US" b="1" dirty="0"/>
          </a:p>
        </p:txBody>
      </p:sp>
      <p:sp>
        <p:nvSpPr>
          <p:cNvPr id="3" name="内容占位符 2">
            <a:extLst>
              <a:ext uri="{FF2B5EF4-FFF2-40B4-BE49-F238E27FC236}">
                <a16:creationId xmlns:a16="http://schemas.microsoft.com/office/drawing/2014/main" id="{A8EBF5C2-5A0B-9A2B-C1FA-B012CF60FB97}"/>
              </a:ext>
            </a:extLst>
          </p:cNvPr>
          <p:cNvSpPr>
            <a:spLocks noGrp="1"/>
          </p:cNvSpPr>
          <p:nvPr>
            <p:ph idx="1"/>
          </p:nvPr>
        </p:nvSpPr>
        <p:spPr>
          <a:xfrm>
            <a:off x="838200" y="1825625"/>
            <a:ext cx="10515600" cy="3444875"/>
          </a:xfrm>
        </p:spPr>
        <p:txBody>
          <a:bodyPr/>
          <a:lstStyle/>
          <a:p>
            <a:pPr marL="0" indent="0">
              <a:buNone/>
            </a:pPr>
            <a:r>
              <a:rPr lang="en-US" altLang="zh-CN" dirty="0"/>
              <a:t>because CLIP falls short on anomaly classification and segmentation tasks. Hence, WinCLIP propose window-based CLIP(WinCLIP) with:</a:t>
            </a:r>
          </a:p>
          <a:p>
            <a:r>
              <a:rPr lang="en-US" altLang="zh-CN" dirty="0"/>
              <a:t>a compositional ensemble on state words and prompt templates.</a:t>
            </a:r>
          </a:p>
          <a:p>
            <a:r>
              <a:rPr lang="en-US" altLang="zh-CN" dirty="0"/>
              <a:t>efficient extraction and aggregation of windows/patch/image-level features aligned with text.</a:t>
            </a:r>
          </a:p>
        </p:txBody>
      </p:sp>
    </p:spTree>
    <p:extLst>
      <p:ext uri="{BB962C8B-B14F-4D97-AF65-F5344CB8AC3E}">
        <p14:creationId xmlns:p14="http://schemas.microsoft.com/office/powerpoint/2010/main" val="671844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09A730-C30E-22B2-BB83-02F55B57B544}"/>
              </a:ext>
            </a:extLst>
          </p:cNvPr>
          <p:cNvSpPr>
            <a:spLocks noGrp="1"/>
          </p:cNvSpPr>
          <p:nvPr>
            <p:ph type="title"/>
          </p:nvPr>
        </p:nvSpPr>
        <p:spPr/>
        <p:txBody>
          <a:bodyPr/>
          <a:lstStyle/>
          <a:p>
            <a:r>
              <a:rPr lang="en-US" altLang="zh-CN" dirty="0"/>
              <a:t>Experiments</a:t>
            </a:r>
            <a:endParaRPr lang="zh-CN" altLang="en-US" b="1" dirty="0">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F3995213-D0D6-DD51-BCE6-0E7802C262D6}"/>
              </a:ext>
            </a:extLst>
          </p:cNvPr>
          <p:cNvSpPr>
            <a:spLocks noGrp="1"/>
          </p:cNvSpPr>
          <p:nvPr>
            <p:ph idx="1"/>
          </p:nvPr>
        </p:nvSpPr>
        <p:spPr>
          <a:xfrm>
            <a:off x="838200" y="1825624"/>
            <a:ext cx="11226800" cy="5032375"/>
          </a:xfrm>
        </p:spPr>
        <p:txBody>
          <a:bodyPr>
            <a:normAutofit/>
          </a:bodyPr>
          <a:lstStyle/>
          <a:p>
            <a:pPr marL="0" indent="0">
              <a:buNone/>
            </a:pPr>
            <a:r>
              <a:rPr lang="en-US" altLang="zh-CN" dirty="0"/>
              <a:t>3.Ablation study</a:t>
            </a:r>
          </a:p>
          <a:p>
            <a:pPr marL="0" indent="0">
              <a:buNone/>
            </a:pPr>
            <a:r>
              <a:rPr lang="en-US" altLang="zh-CN" dirty="0"/>
              <a:t>comparison with CLIP-based Patch Core</a:t>
            </a:r>
          </a:p>
          <a:p>
            <a:pPr marL="0" indent="0">
              <a:buNone/>
            </a:pPr>
            <a:r>
              <a:rPr lang="en-US" altLang="zh-CN" dirty="0"/>
              <a:t>3.1 WinCLIP for AC</a:t>
            </a:r>
          </a:p>
          <a:p>
            <a:pPr marL="0" indent="0">
              <a:buNone/>
            </a:pPr>
            <a:r>
              <a:rPr lang="en-US" altLang="zh-CN" dirty="0"/>
              <a:t>(1). the textual supervision for the word “anomalous” is crucial to achieve a reasonable performance, show in (a)</a:t>
            </a:r>
          </a:p>
          <a:p>
            <a:pPr marL="0" indent="0">
              <a:buNone/>
            </a:pPr>
            <a:r>
              <a:rPr lang="en-US" altLang="zh-CN" dirty="0"/>
              <a:t>(2). having a diversity in both state-level and prompt-level text are the key source of gains. show in (b) and (c)</a:t>
            </a:r>
          </a:p>
          <a:p>
            <a:pPr marL="0" indent="0">
              <a:buNone/>
            </a:pPr>
            <a:r>
              <a:rPr lang="en-US" altLang="zh-CN" dirty="0"/>
              <a:t>(3). applying multi-crop prediction could also yield a minor improvement.</a:t>
            </a:r>
          </a:p>
        </p:txBody>
      </p:sp>
      <p:pic>
        <p:nvPicPr>
          <p:cNvPr id="5" name="图片 4">
            <a:extLst>
              <a:ext uri="{FF2B5EF4-FFF2-40B4-BE49-F238E27FC236}">
                <a16:creationId xmlns:a16="http://schemas.microsoft.com/office/drawing/2014/main" id="{7A634770-456C-F640-4B51-9001C5C939EF}"/>
              </a:ext>
            </a:extLst>
          </p:cNvPr>
          <p:cNvPicPr>
            <a:picLocks noChangeAspect="1"/>
          </p:cNvPicPr>
          <p:nvPr/>
        </p:nvPicPr>
        <p:blipFill>
          <a:blip r:embed="rId2"/>
          <a:stretch>
            <a:fillRect/>
          </a:stretch>
        </p:blipFill>
        <p:spPr>
          <a:xfrm>
            <a:off x="6344727" y="0"/>
            <a:ext cx="5217036" cy="2324100"/>
          </a:xfrm>
          <a:prstGeom prst="rect">
            <a:avLst/>
          </a:prstGeom>
        </p:spPr>
      </p:pic>
    </p:spTree>
    <p:extLst>
      <p:ext uri="{BB962C8B-B14F-4D97-AF65-F5344CB8AC3E}">
        <p14:creationId xmlns:p14="http://schemas.microsoft.com/office/powerpoint/2010/main" val="67235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09A730-C30E-22B2-BB83-02F55B57B544}"/>
              </a:ext>
            </a:extLst>
          </p:cNvPr>
          <p:cNvSpPr>
            <a:spLocks noGrp="1"/>
          </p:cNvSpPr>
          <p:nvPr>
            <p:ph type="title"/>
          </p:nvPr>
        </p:nvSpPr>
        <p:spPr/>
        <p:txBody>
          <a:bodyPr/>
          <a:lstStyle/>
          <a:p>
            <a:r>
              <a:rPr lang="en-US" altLang="zh-CN" dirty="0"/>
              <a:t>Experiments</a:t>
            </a:r>
            <a:endParaRPr lang="zh-CN" altLang="en-US" b="1" dirty="0">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F3995213-D0D6-DD51-BCE6-0E7802C262D6}"/>
              </a:ext>
            </a:extLst>
          </p:cNvPr>
          <p:cNvSpPr>
            <a:spLocks noGrp="1"/>
          </p:cNvSpPr>
          <p:nvPr>
            <p:ph idx="1"/>
          </p:nvPr>
        </p:nvSpPr>
        <p:spPr>
          <a:xfrm>
            <a:off x="838200" y="1825624"/>
            <a:ext cx="11226800" cy="5032375"/>
          </a:xfrm>
        </p:spPr>
        <p:txBody>
          <a:bodyPr>
            <a:normAutofit/>
          </a:bodyPr>
          <a:lstStyle/>
          <a:p>
            <a:pPr marL="0" indent="0">
              <a:buNone/>
            </a:pPr>
            <a:r>
              <a:rPr lang="en-US" altLang="zh-CN" dirty="0"/>
              <a:t>3.Ablation study</a:t>
            </a:r>
          </a:p>
          <a:p>
            <a:pPr marL="0" indent="0">
              <a:buNone/>
            </a:pPr>
            <a:r>
              <a:rPr lang="en-US" altLang="zh-CN" dirty="0"/>
              <a:t>3.2 WinCLIP for AS</a:t>
            </a:r>
          </a:p>
          <a:p>
            <a:pPr marL="0" indent="0">
              <a:buNone/>
            </a:pPr>
            <a:r>
              <a:rPr lang="en-US" altLang="zh-CN" dirty="0"/>
              <a:t>(1).table top-right validates the efficiency of WinCLIP to extract local feature for zero-shot AS</a:t>
            </a:r>
          </a:p>
          <a:p>
            <a:pPr marL="0" indent="0">
              <a:buNone/>
            </a:pPr>
            <a:r>
              <a:rPr lang="en-US" altLang="zh-CN" dirty="0"/>
              <a:t>(2).table to-right validates the efficiency of multi-scale and harmonic averaging to boost the result.</a:t>
            </a:r>
          </a:p>
          <a:p>
            <a:pPr marL="0" indent="0">
              <a:buNone/>
            </a:pPr>
            <a:endParaRPr lang="en-US" altLang="zh-CN" dirty="0"/>
          </a:p>
        </p:txBody>
      </p:sp>
      <p:pic>
        <p:nvPicPr>
          <p:cNvPr id="6" name="图片 5">
            <a:extLst>
              <a:ext uri="{FF2B5EF4-FFF2-40B4-BE49-F238E27FC236}">
                <a16:creationId xmlns:a16="http://schemas.microsoft.com/office/drawing/2014/main" id="{77E43BC8-0902-AA27-1D21-4002D8288DFE}"/>
              </a:ext>
            </a:extLst>
          </p:cNvPr>
          <p:cNvPicPr>
            <a:picLocks noChangeAspect="1"/>
          </p:cNvPicPr>
          <p:nvPr/>
        </p:nvPicPr>
        <p:blipFill>
          <a:blip r:embed="rId2"/>
          <a:stretch>
            <a:fillRect/>
          </a:stretch>
        </p:blipFill>
        <p:spPr>
          <a:xfrm>
            <a:off x="6096000" y="0"/>
            <a:ext cx="5997773" cy="2476500"/>
          </a:xfrm>
          <a:prstGeom prst="rect">
            <a:avLst/>
          </a:prstGeom>
        </p:spPr>
      </p:pic>
    </p:spTree>
    <p:extLst>
      <p:ext uri="{BB962C8B-B14F-4D97-AF65-F5344CB8AC3E}">
        <p14:creationId xmlns:p14="http://schemas.microsoft.com/office/powerpoint/2010/main" val="1085682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09A730-C30E-22B2-BB83-02F55B57B544}"/>
              </a:ext>
            </a:extLst>
          </p:cNvPr>
          <p:cNvSpPr>
            <a:spLocks noGrp="1"/>
          </p:cNvSpPr>
          <p:nvPr>
            <p:ph type="title"/>
          </p:nvPr>
        </p:nvSpPr>
        <p:spPr/>
        <p:txBody>
          <a:bodyPr/>
          <a:lstStyle/>
          <a:p>
            <a:r>
              <a:rPr lang="zh-CN" altLang="en-US" dirty="0"/>
              <a:t>代码</a:t>
            </a:r>
            <a:br>
              <a:rPr lang="en-US" altLang="zh-CN" dirty="0"/>
            </a:br>
            <a:r>
              <a:rPr lang="en-US" altLang="zh-CN" dirty="0"/>
              <a:t>WinCLIP</a:t>
            </a:r>
            <a:endParaRPr lang="zh-CN" altLang="en-US" b="1" dirty="0">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F3995213-D0D6-DD51-BCE6-0E7802C262D6}"/>
              </a:ext>
            </a:extLst>
          </p:cNvPr>
          <p:cNvSpPr>
            <a:spLocks noGrp="1"/>
          </p:cNvSpPr>
          <p:nvPr>
            <p:ph idx="1"/>
          </p:nvPr>
        </p:nvSpPr>
        <p:spPr>
          <a:xfrm>
            <a:off x="3244850" y="190500"/>
            <a:ext cx="7613650" cy="2747967"/>
          </a:xfrm>
        </p:spPr>
        <p:txBody>
          <a:bodyPr>
            <a:normAutofit/>
          </a:bodyPr>
          <a:lstStyle/>
          <a:p>
            <a:pPr marL="0" indent="0">
              <a:buNone/>
            </a:pPr>
            <a:r>
              <a:rPr lang="en-US" altLang="zh-CN" b="1" dirty="0"/>
              <a:t>1.</a:t>
            </a:r>
            <a:r>
              <a:rPr lang="zh-CN" altLang="en-US" b="1" dirty="0"/>
              <a:t>主体测试流程</a:t>
            </a:r>
            <a:r>
              <a:rPr lang="en-US" altLang="zh-CN" b="1" dirty="0"/>
              <a:t>(eval_WinCLIP:test)</a:t>
            </a:r>
          </a:p>
          <a:p>
            <a:pPr marL="0" indent="0">
              <a:buNone/>
            </a:pPr>
            <a:r>
              <a:rPr lang="en-US" altLang="zh-CN" dirty="0"/>
              <a:t>(a).</a:t>
            </a:r>
            <a:r>
              <a:rPr lang="zh-CN" altLang="en-US" dirty="0"/>
              <a:t>获取数据</a:t>
            </a:r>
            <a:r>
              <a:rPr lang="en-US" altLang="zh-CN" dirty="0"/>
              <a:t>data</a:t>
            </a:r>
          </a:p>
          <a:p>
            <a:pPr marL="0" indent="0">
              <a:buNone/>
            </a:pPr>
            <a:r>
              <a:rPr lang="en-US" altLang="zh-CN" dirty="0"/>
              <a:t>(b).score = model(data)</a:t>
            </a:r>
          </a:p>
          <a:p>
            <a:pPr marL="0" indent="0">
              <a:buNone/>
            </a:pPr>
            <a:r>
              <a:rPr lang="en-US" altLang="zh-CN" dirty="0"/>
              <a:t>(c).</a:t>
            </a:r>
            <a:r>
              <a:rPr lang="zh-CN" altLang="en-US" dirty="0"/>
              <a:t>将</a:t>
            </a:r>
            <a:r>
              <a:rPr lang="en-US" altLang="zh-CN" dirty="0"/>
              <a:t>score -&gt; result (</a:t>
            </a:r>
            <a:r>
              <a:rPr lang="zh-CN" altLang="en-US" dirty="0"/>
              <a:t>指标</a:t>
            </a:r>
            <a:r>
              <a:rPr lang="en-US" altLang="zh-CN" dirty="0"/>
              <a:t>)</a:t>
            </a:r>
          </a:p>
          <a:p>
            <a:pPr marL="0" indent="0">
              <a:buNone/>
            </a:pPr>
            <a:r>
              <a:rPr lang="zh-CN" altLang="en-US" dirty="0"/>
              <a:t>伪代码如下所示：</a:t>
            </a:r>
            <a:endParaRPr lang="en-US" altLang="zh-CN" dirty="0"/>
          </a:p>
          <a:p>
            <a:pPr marL="0" indent="0">
              <a:buNone/>
            </a:pPr>
            <a:endParaRPr lang="en-US" altLang="zh-CN" dirty="0"/>
          </a:p>
        </p:txBody>
      </p:sp>
      <p:sp>
        <p:nvSpPr>
          <p:cNvPr id="5" name="文本框 4">
            <a:extLst>
              <a:ext uri="{FF2B5EF4-FFF2-40B4-BE49-F238E27FC236}">
                <a16:creationId xmlns:a16="http://schemas.microsoft.com/office/drawing/2014/main" id="{2DA333E4-4B92-DE14-FAFF-7A794A1D2F1E}"/>
              </a:ext>
            </a:extLst>
          </p:cNvPr>
          <p:cNvSpPr txBox="1"/>
          <p:nvPr/>
        </p:nvSpPr>
        <p:spPr>
          <a:xfrm>
            <a:off x="0" y="3164681"/>
            <a:ext cx="12192000" cy="3693319"/>
          </a:xfrm>
          <a:prstGeom prst="rect">
            <a:avLst/>
          </a:prstGeom>
          <a:noFill/>
        </p:spPr>
        <p:txBody>
          <a:bodyPr wrap="square">
            <a:spAutoFit/>
          </a:bodyPr>
          <a:lstStyle/>
          <a:p>
            <a:r>
              <a:rPr lang="en-US" altLang="zh-CN" sz="1800" b="1" dirty="0">
                <a:solidFill>
                  <a:srgbClr val="0000FF"/>
                </a:solidFill>
                <a:highlight>
                  <a:srgbClr val="FFFFFF"/>
                </a:highlight>
                <a:latin typeface="Courier New" panose="02070309020205020404" pitchFamily="49" charset="0"/>
              </a:rPr>
              <a:t>for</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data</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mask</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label</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name</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img_type</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FF"/>
                </a:solidFill>
                <a:highlight>
                  <a:srgbClr val="FFFFFF"/>
                </a:highlight>
                <a:latin typeface="Courier New" panose="02070309020205020404" pitchFamily="49" charset="0"/>
              </a:rPr>
              <a:t>in</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dataloader</a:t>
            </a:r>
            <a:r>
              <a:rPr lang="en-US" altLang="zh-CN" sz="1800" b="1" dirty="0">
                <a:solidFill>
                  <a:srgbClr val="000080"/>
                </a:solidFill>
                <a:highlight>
                  <a:srgbClr val="FFFFFF"/>
                </a:highlight>
                <a:latin typeface="Courier New" panose="02070309020205020404" pitchFamily="49" charset="0"/>
              </a:rPr>
              <a:t>:</a:t>
            </a:r>
            <a:endParaRPr lang="en-US" altLang="zh-CN" sz="1800" b="0" dirty="0">
              <a:solidFill>
                <a:srgbClr val="000000"/>
              </a:solidFill>
              <a:highlight>
                <a:srgbClr val="FFFFFF"/>
              </a:highlight>
              <a:latin typeface="Courier New" panose="02070309020205020404" pitchFamily="49" charset="0"/>
            </a:endParaRPr>
          </a:p>
          <a:p>
            <a:r>
              <a:rPr lang="zh-CN" altLang="en-US" sz="1800" b="0" dirty="0">
                <a:solidFill>
                  <a:srgbClr val="000000"/>
                </a:solidFill>
                <a:highlight>
                  <a:srgbClr val="FFFFFF"/>
                </a:highlight>
                <a:latin typeface="Courier New" panose="02070309020205020404" pitchFamily="49" charset="0"/>
              </a:rPr>
              <a:t>    </a:t>
            </a:r>
            <a:r>
              <a:rPr lang="en-US" altLang="zh-CN" sz="1800" b="0" dirty="0">
                <a:solidFill>
                  <a:srgbClr val="008000"/>
                </a:solidFill>
                <a:highlight>
                  <a:srgbClr val="FFFFFF"/>
                </a:highlight>
                <a:latin typeface="Courier New" panose="02070309020205020404" pitchFamily="49" charset="0"/>
              </a:rPr>
              <a:t># (a) </a:t>
            </a:r>
            <a:r>
              <a:rPr lang="zh-CN" altLang="en-US" sz="1800" b="0" dirty="0">
                <a:solidFill>
                  <a:srgbClr val="008000"/>
                </a:solidFill>
                <a:highlight>
                  <a:srgbClr val="FFFFFF"/>
                </a:highlight>
                <a:latin typeface="Courier New" panose="02070309020205020404" pitchFamily="49" charset="0"/>
              </a:rPr>
              <a:t>获取</a:t>
            </a:r>
            <a:r>
              <a:rPr lang="en-US" altLang="zh-CN" sz="1800" b="0" dirty="0">
                <a:solidFill>
                  <a:srgbClr val="008000"/>
                </a:solidFill>
                <a:highlight>
                  <a:srgbClr val="FFFFFF"/>
                </a:highlight>
                <a:latin typeface="Courier New" panose="02070309020205020404" pitchFamily="49" charset="0"/>
              </a:rPr>
              <a:t>/</a:t>
            </a:r>
            <a:r>
              <a:rPr lang="zh-CN" altLang="en-US" sz="1800" b="0" dirty="0">
                <a:solidFill>
                  <a:srgbClr val="008000"/>
                </a:solidFill>
                <a:highlight>
                  <a:srgbClr val="FFFFFF"/>
                </a:highlight>
                <a:latin typeface="Courier New" panose="02070309020205020404" pitchFamily="49" charset="0"/>
              </a:rPr>
              <a:t>准备数据</a:t>
            </a:r>
            <a:endParaRPr lang="zh-CN" altLang="en-US" sz="1800" b="0" dirty="0">
              <a:solidFill>
                <a:srgbClr val="000000"/>
              </a:solidFill>
              <a:highlight>
                <a:srgbClr val="FFFFFF"/>
              </a:highlight>
              <a:latin typeface="Courier New" panose="02070309020205020404" pitchFamily="49" charset="0"/>
            </a:endParaRPr>
          </a:p>
          <a:p>
            <a:r>
              <a:rPr lang="en-US" altLang="zh-CN" sz="1800" b="0" dirty="0">
                <a:solidFill>
                  <a:srgbClr val="000000"/>
                </a:solidFill>
                <a:highlight>
                  <a:srgbClr val="FFFFFF"/>
                </a:highlight>
                <a:latin typeface="Courier New" panose="02070309020205020404" pitchFamily="49" charset="0"/>
              </a:rPr>
              <a:t>    x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stack</a:t>
            </a:r>
            <a:r>
              <a:rPr lang="en-US" altLang="zh-CN" sz="1800" b="1" dirty="0">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model</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transform</a:t>
            </a:r>
            <a:r>
              <a:rPr lang="en-US" altLang="zh-CN" sz="1800" b="1" dirty="0">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Image</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fromarray</a:t>
            </a:r>
            <a:r>
              <a:rPr lang="en-US" altLang="zh-CN" sz="1800" b="1" dirty="0">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f</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numpy</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FF"/>
                </a:solidFill>
                <a:highlight>
                  <a:srgbClr val="FFFFFF"/>
                </a:highlight>
                <a:latin typeface="Courier New" panose="02070309020205020404" pitchFamily="49" charset="0"/>
              </a:rPr>
              <a:t>for</a:t>
            </a:r>
            <a:r>
              <a:rPr lang="en-US" altLang="zh-CN" sz="1800" b="0" dirty="0">
                <a:solidFill>
                  <a:srgbClr val="000000"/>
                </a:solidFill>
                <a:highlight>
                  <a:srgbClr val="FFFFFF"/>
                </a:highlight>
                <a:latin typeface="Courier New" panose="02070309020205020404" pitchFamily="49" charset="0"/>
              </a:rPr>
              <a:t> f </a:t>
            </a:r>
            <a:r>
              <a:rPr lang="en-US" altLang="zh-CN" sz="1800" b="1" dirty="0">
                <a:solidFill>
                  <a:srgbClr val="0000FF"/>
                </a:solidFill>
                <a:highlight>
                  <a:srgbClr val="FFFFFF"/>
                </a:highlight>
                <a:latin typeface="Courier New" panose="02070309020205020404" pitchFamily="49" charset="0"/>
              </a:rPr>
              <a:t>in</a:t>
            </a:r>
            <a:r>
              <a:rPr lang="en-US" altLang="zh-CN" sz="1800" b="0" dirty="0">
                <a:solidFill>
                  <a:srgbClr val="000000"/>
                </a:solidFill>
                <a:highlight>
                  <a:srgbClr val="FFFFFF"/>
                </a:highlight>
                <a:latin typeface="Courier New" panose="02070309020205020404" pitchFamily="49" charset="0"/>
              </a:rPr>
              <a:t> data</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dim</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FF0000"/>
                </a:solidFill>
                <a:highlight>
                  <a:srgbClr val="FFFFFF"/>
                </a:highlight>
                <a:latin typeface="Courier New" panose="02070309020205020404" pitchFamily="49" charset="0"/>
              </a:rPr>
              <a:t>0</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to</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device</a:t>
            </a:r>
            <a:r>
              <a:rPr lang="en-US" altLang="zh-CN" sz="1800" b="1" dirty="0">
                <a:solidFill>
                  <a:srgbClr val="000080"/>
                </a:solidFill>
                <a:highlight>
                  <a:srgbClr val="FFFFFF"/>
                </a:highlight>
                <a:latin typeface="Courier New" panose="02070309020205020404" pitchFamily="49" charset="0"/>
              </a:rPr>
              <a:t>)</a:t>
            </a:r>
            <a:endParaRPr lang="en-US" altLang="zh-CN" sz="1800" b="0" dirty="0">
              <a:solidFill>
                <a:srgbClr val="000000"/>
              </a:solidFill>
              <a:highlight>
                <a:srgbClr val="FFFFFF"/>
              </a:highlight>
              <a:latin typeface="Courier New" panose="02070309020205020404" pitchFamily="49" charset="0"/>
            </a:endParaRPr>
          </a:p>
          <a:p>
            <a:r>
              <a:rPr lang="zh-CN" altLang="en-US" sz="1800" b="0" dirty="0">
                <a:solidFill>
                  <a:srgbClr val="000000"/>
                </a:solidFill>
                <a:highlight>
                  <a:srgbClr val="FFFFFF"/>
                </a:highlight>
                <a:latin typeface="Courier New" panose="02070309020205020404" pitchFamily="49" charset="0"/>
              </a:rPr>
              <a:t>    </a:t>
            </a:r>
            <a:r>
              <a:rPr lang="en-US" altLang="zh-CN" sz="1800" b="0" dirty="0">
                <a:solidFill>
                  <a:srgbClr val="008000"/>
                </a:solidFill>
                <a:highlight>
                  <a:srgbClr val="FFFFFF"/>
                </a:highlight>
                <a:latin typeface="Courier New" panose="02070309020205020404" pitchFamily="49" charset="0"/>
              </a:rPr>
              <a:t># (b) </a:t>
            </a:r>
            <a:r>
              <a:rPr lang="zh-CN" altLang="en-US" sz="1800" b="0" dirty="0">
                <a:solidFill>
                  <a:srgbClr val="008000"/>
                </a:solidFill>
                <a:highlight>
                  <a:srgbClr val="FFFFFF"/>
                </a:highlight>
                <a:latin typeface="Courier New" panose="02070309020205020404" pitchFamily="49" charset="0"/>
              </a:rPr>
              <a:t>前向得到分数</a:t>
            </a:r>
            <a:endParaRPr lang="zh-CN" altLang="en-US" sz="1800" b="0" dirty="0">
              <a:solidFill>
                <a:srgbClr val="000000"/>
              </a:solidFill>
              <a:highlight>
                <a:srgbClr val="FFFFFF"/>
              </a:highlight>
              <a:latin typeface="Courier New" panose="02070309020205020404" pitchFamily="49" charset="0"/>
            </a:endParaRPr>
          </a:p>
          <a:p>
            <a:r>
              <a:rPr lang="en-US" altLang="zh-CN" sz="1800" b="0" dirty="0">
                <a:solidFill>
                  <a:srgbClr val="000000"/>
                </a:solidFill>
                <a:highlight>
                  <a:srgbClr val="FFFFFF"/>
                </a:highlight>
                <a:latin typeface="Courier New" panose="02070309020205020404" pitchFamily="49" charset="0"/>
              </a:rPr>
              <a:t>    score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model</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x</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a:solidFill>
                  <a:srgbClr val="008000"/>
                </a:solidFill>
                <a:highlight>
                  <a:srgbClr val="FFFFFF"/>
                </a:highlight>
                <a:latin typeface="Courier New" panose="02070309020205020404" pitchFamily="49" charset="0"/>
              </a:rPr>
              <a:t># </a:t>
            </a:r>
            <a:r>
              <a:rPr lang="zh-CN" altLang="en-US" sz="1800" b="0" dirty="0">
                <a:solidFill>
                  <a:srgbClr val="008000"/>
                </a:solidFill>
                <a:highlight>
                  <a:srgbClr val="FFFFFF"/>
                </a:highlight>
                <a:latin typeface="Courier New" panose="02070309020205020404" pitchFamily="49" charset="0"/>
              </a:rPr>
              <a:t>每张一个分数图</a:t>
            </a:r>
            <a:r>
              <a:rPr lang="zh-CN" altLang="en-US" dirty="0">
                <a:solidFill>
                  <a:srgbClr val="008000"/>
                </a:solidFill>
                <a:highlight>
                  <a:srgbClr val="FFFFFF"/>
                </a:highlight>
                <a:latin typeface="Courier New" panose="02070309020205020404" pitchFamily="49" charset="0"/>
              </a:rPr>
              <a:t>，是一个</a:t>
            </a:r>
            <a:r>
              <a:rPr lang="en-US" altLang="zh-CN" dirty="0">
                <a:solidFill>
                  <a:srgbClr val="008000"/>
                </a:solidFill>
                <a:highlight>
                  <a:srgbClr val="FFFFFF"/>
                </a:highlight>
                <a:latin typeface="Courier New" panose="02070309020205020404" pitchFamily="49" charset="0"/>
              </a:rPr>
              <a:t>[batch, 400, 400]</a:t>
            </a:r>
            <a:r>
              <a:rPr lang="zh-CN" altLang="en-US" dirty="0">
                <a:solidFill>
                  <a:srgbClr val="008000"/>
                </a:solidFill>
                <a:highlight>
                  <a:srgbClr val="FFFFFF"/>
                </a:highlight>
                <a:latin typeface="Courier New" panose="02070309020205020404" pitchFamily="49" charset="0"/>
              </a:rPr>
              <a:t>的形状</a:t>
            </a:r>
            <a:endParaRPr lang="zh-CN" altLang="en-US" sz="1800" b="0" dirty="0">
              <a:solidFill>
                <a:srgbClr val="000000"/>
              </a:solidFill>
              <a:highlight>
                <a:srgbClr val="FFFFFF"/>
              </a:highlight>
              <a:latin typeface="Courier New" panose="02070309020205020404" pitchFamily="49" charset="0"/>
            </a:endParaRPr>
          </a:p>
          <a:p>
            <a:r>
              <a:rPr lang="en-US" altLang="zh-CN" sz="1800" b="0" dirty="0">
                <a:solidFill>
                  <a:srgbClr val="000000"/>
                </a:solidFill>
                <a:highlight>
                  <a:srgbClr val="FFFFFF"/>
                </a:highlight>
                <a:latin typeface="Courier New" panose="02070309020205020404" pitchFamily="49" charset="0"/>
              </a:rPr>
              <a:t>    scores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score         </a:t>
            </a:r>
            <a:r>
              <a:rPr lang="en-US" altLang="zh-CN" sz="1800" b="0" dirty="0">
                <a:solidFill>
                  <a:srgbClr val="008000"/>
                </a:solidFill>
                <a:highlight>
                  <a:srgbClr val="FFFFFF"/>
                </a:highlight>
                <a:latin typeface="Courier New" panose="02070309020205020404" pitchFamily="49" charset="0"/>
              </a:rPr>
              <a:t># </a:t>
            </a:r>
            <a:r>
              <a:rPr lang="zh-CN" altLang="en-US" sz="1800" b="0" dirty="0">
                <a:solidFill>
                  <a:srgbClr val="008000"/>
                </a:solidFill>
                <a:highlight>
                  <a:srgbClr val="FFFFFF"/>
                </a:highlight>
                <a:latin typeface="Courier New" panose="02070309020205020404" pitchFamily="49" charset="0"/>
              </a:rPr>
              <a:t>累积</a:t>
            </a:r>
            <a:endParaRPr lang="zh-CN" altLang="en-US" sz="1800" b="0" dirty="0">
              <a:solidFill>
                <a:srgbClr val="000000"/>
              </a:solidFill>
              <a:highlight>
                <a:srgbClr val="FFFFFF"/>
              </a:highlight>
              <a:latin typeface="Courier New" panose="02070309020205020404" pitchFamily="49" charset="0"/>
            </a:endParaRPr>
          </a:p>
          <a:p>
            <a:r>
              <a:rPr lang="en-US" altLang="zh-CN" sz="1800" b="0" dirty="0">
                <a:solidFill>
                  <a:srgbClr val="008000"/>
                </a:solidFill>
                <a:highlight>
                  <a:srgbClr val="FFFFFF"/>
                </a:highlight>
                <a:latin typeface="Courier New" panose="02070309020205020404" pitchFamily="49" charset="0"/>
              </a:rPr>
              <a:t># (c) </a:t>
            </a:r>
            <a:r>
              <a:rPr lang="zh-CN" altLang="en-US" sz="1800" b="0" dirty="0">
                <a:solidFill>
                  <a:srgbClr val="008000"/>
                </a:solidFill>
                <a:highlight>
                  <a:srgbClr val="FFFFFF"/>
                </a:highlight>
                <a:latin typeface="Courier New" panose="02070309020205020404" pitchFamily="49" charset="0"/>
              </a:rPr>
              <a:t>分数 </a:t>
            </a:r>
            <a:r>
              <a:rPr lang="en-US" altLang="zh-CN" sz="1800" b="0" dirty="0">
                <a:solidFill>
                  <a:srgbClr val="008000"/>
                </a:solidFill>
                <a:highlight>
                  <a:srgbClr val="FFFFFF"/>
                </a:highlight>
                <a:latin typeface="Courier New" panose="02070309020205020404" pitchFamily="49" charset="0"/>
              </a:rPr>
              <a:t>-&gt; </a:t>
            </a:r>
            <a:r>
              <a:rPr lang="zh-CN" altLang="en-US" sz="1800" b="0" dirty="0">
                <a:solidFill>
                  <a:srgbClr val="008000"/>
                </a:solidFill>
                <a:highlight>
                  <a:srgbClr val="FFFFFF"/>
                </a:highlight>
                <a:latin typeface="Courier New" panose="02070309020205020404" pitchFamily="49" charset="0"/>
              </a:rPr>
              <a:t>指标（统一分辨率 </a:t>
            </a:r>
            <a:r>
              <a:rPr lang="en-US" altLang="zh-CN" sz="1800" b="0" dirty="0">
                <a:solidFill>
                  <a:srgbClr val="008000"/>
                </a:solidFill>
                <a:highlight>
                  <a:srgbClr val="FFFFFF"/>
                </a:highlight>
                <a:latin typeface="Courier New" panose="02070309020205020404" pitchFamily="49" charset="0"/>
              </a:rPr>
              <a:t>+ </a:t>
            </a:r>
            <a:r>
              <a:rPr lang="zh-CN" altLang="en-US" sz="1800" b="0" dirty="0">
                <a:solidFill>
                  <a:srgbClr val="008000"/>
                </a:solidFill>
                <a:highlight>
                  <a:srgbClr val="FFFFFF"/>
                </a:highlight>
                <a:latin typeface="Courier New" panose="02070309020205020404" pitchFamily="49" charset="0"/>
              </a:rPr>
              <a:t>计算指标）</a:t>
            </a:r>
            <a:endParaRPr lang="zh-CN" altLang="en-US" sz="1800" b="0" dirty="0">
              <a:solidFill>
                <a:srgbClr val="000000"/>
              </a:solidFill>
              <a:highlight>
                <a:srgbClr val="FFFFFF"/>
              </a:highlight>
              <a:latin typeface="Courier New" panose="02070309020205020404" pitchFamily="49" charset="0"/>
            </a:endParaRPr>
          </a:p>
          <a:p>
            <a:r>
              <a:rPr lang="en-US" altLang="zh-CN" sz="1800" b="0" dirty="0">
                <a:solidFill>
                  <a:srgbClr val="000000"/>
                </a:solidFill>
                <a:highlight>
                  <a:srgbClr val="FFFFFF"/>
                </a:highlight>
                <a:latin typeface="Courier New" panose="02070309020205020404" pitchFamily="49" charset="0"/>
              </a:rPr>
              <a:t>scores</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gt_mask_list</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resize_to</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scores</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gt_mask_list</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size</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resolution</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resolution</a:t>
            </a:r>
            <a:r>
              <a:rPr lang="en-US" altLang="zh-CN" sz="1800" b="1" dirty="0">
                <a:solidFill>
                  <a:srgbClr val="000080"/>
                </a:solidFill>
                <a:highlight>
                  <a:srgbClr val="FFFFFF"/>
                </a:highlight>
                <a:latin typeface="Courier New" panose="02070309020205020404" pitchFamily="49" charset="0"/>
              </a:rPr>
              <a:t>))</a:t>
            </a:r>
            <a:endParaRPr lang="en-US" altLang="zh-CN" sz="1800" b="0" dirty="0">
              <a:solidFill>
                <a:srgbClr val="000000"/>
              </a:solidFill>
              <a:highlight>
                <a:srgbClr val="FFFFFF"/>
              </a:highlight>
              <a:latin typeface="Courier New" panose="02070309020205020404" pitchFamily="49" charset="0"/>
            </a:endParaRPr>
          </a:p>
          <a:p>
            <a:r>
              <a:rPr lang="en-US" altLang="zh-CN" sz="1800" b="0" dirty="0">
                <a:solidFill>
                  <a:srgbClr val="000000"/>
                </a:solidFill>
                <a:highlight>
                  <a:srgbClr val="FFFFFF"/>
                </a:highlight>
                <a:latin typeface="Courier New" panose="02070309020205020404" pitchFamily="49" charset="0"/>
              </a:rPr>
              <a:t>result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metric_cal</a:t>
            </a:r>
            <a:r>
              <a:rPr lang="en-US" altLang="zh-CN" sz="1800" b="1" dirty="0">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np</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array</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scores</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gt_list</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gt_mask_list</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cal_pro</a:t>
            </a:r>
            <a:r>
              <a:rPr lang="en-US" altLang="zh-CN" sz="1800" b="1" dirty="0">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cal_pro</a:t>
            </a:r>
            <a:r>
              <a:rPr lang="en-US" altLang="zh-CN" sz="1800" b="1" dirty="0">
                <a:solidFill>
                  <a:srgbClr val="000080"/>
                </a:solidFill>
                <a:highlight>
                  <a:srgbClr val="FFFFFF"/>
                </a:highlight>
                <a:latin typeface="Courier New" panose="02070309020205020404" pitchFamily="49" charset="0"/>
              </a:rPr>
              <a:t>)</a:t>
            </a:r>
          </a:p>
          <a:p>
            <a:r>
              <a:rPr lang="en-US" altLang="zh-CN" dirty="0">
                <a:solidFill>
                  <a:srgbClr val="008000"/>
                </a:solidFill>
                <a:highlight>
                  <a:srgbClr val="FFFFFF"/>
                </a:highlight>
                <a:latin typeface="Courier New" panose="02070309020205020404" pitchFamily="49" charset="0"/>
              </a:rPr>
              <a:t># </a:t>
            </a:r>
            <a:r>
              <a:rPr lang="zh-CN" altLang="en-US" dirty="0">
                <a:solidFill>
                  <a:srgbClr val="008000"/>
                </a:solidFill>
                <a:highlight>
                  <a:srgbClr val="FFFFFF"/>
                </a:highlight>
                <a:latin typeface="Courier New" panose="02070309020205020404" pitchFamily="49" charset="0"/>
              </a:rPr>
              <a:t>其中</a:t>
            </a:r>
            <a:r>
              <a:rPr lang="en-US" altLang="zh-CN" dirty="0">
                <a:solidFill>
                  <a:srgbClr val="008000"/>
                </a:solidFill>
                <a:highlight>
                  <a:srgbClr val="FFFFFF"/>
                </a:highlight>
                <a:latin typeface="Courier New" panose="02070309020205020404" pitchFamily="49" charset="0"/>
              </a:rPr>
              <a:t>(c)</a:t>
            </a:r>
            <a:r>
              <a:rPr lang="zh-CN" altLang="en-US" dirty="0">
                <a:solidFill>
                  <a:srgbClr val="008000"/>
                </a:solidFill>
                <a:highlight>
                  <a:srgbClr val="FFFFFF"/>
                </a:highlight>
                <a:latin typeface="Courier New" panose="02070309020205020404" pitchFamily="49" charset="0"/>
              </a:rPr>
              <a:t>分数</a:t>
            </a:r>
            <a:r>
              <a:rPr lang="en-US" altLang="zh-CN" dirty="0">
                <a:solidFill>
                  <a:srgbClr val="008000"/>
                </a:solidFill>
                <a:highlight>
                  <a:srgbClr val="FFFFFF"/>
                </a:highlight>
                <a:latin typeface="Courier New" panose="02070309020205020404" pitchFamily="49" charset="0"/>
              </a:rPr>
              <a:t>-&gt;</a:t>
            </a:r>
            <a:r>
              <a:rPr lang="zh-CN" altLang="en-US" dirty="0">
                <a:solidFill>
                  <a:srgbClr val="008000"/>
                </a:solidFill>
                <a:highlight>
                  <a:srgbClr val="FFFFFF"/>
                </a:highlight>
                <a:latin typeface="Courier New" panose="02070309020205020404" pitchFamily="49" charset="0"/>
              </a:rPr>
              <a:t>指标如下：</a:t>
            </a:r>
            <a:endParaRPr lang="en-US" altLang="zh-CN" dirty="0">
              <a:solidFill>
                <a:srgbClr val="008000"/>
              </a:solidFill>
              <a:highlight>
                <a:srgbClr val="FFFFFF"/>
              </a:highlight>
              <a:latin typeface="Courier New" panose="02070309020205020404" pitchFamily="49" charset="0"/>
            </a:endParaRPr>
          </a:p>
          <a:p>
            <a:r>
              <a:rPr lang="en-US" altLang="zh-CN" dirty="0">
                <a:solidFill>
                  <a:srgbClr val="008000"/>
                </a:solidFill>
                <a:highlight>
                  <a:srgbClr val="FFFFFF"/>
                </a:highlight>
                <a:latin typeface="Courier New" panose="02070309020205020404" pitchFamily="49" charset="0"/>
              </a:rPr>
              <a:t># </a:t>
            </a:r>
            <a:r>
              <a:rPr lang="zh-CN" altLang="en-US" dirty="0">
                <a:solidFill>
                  <a:srgbClr val="008000"/>
                </a:solidFill>
                <a:highlight>
                  <a:srgbClr val="FFFFFF"/>
                </a:highlight>
                <a:latin typeface="Courier New" panose="02070309020205020404" pitchFamily="49" charset="0"/>
              </a:rPr>
              <a:t>图像级的指标：通过</a:t>
            </a:r>
            <a:r>
              <a:rPr lang="en-US" altLang="zh-CN" dirty="0">
                <a:solidFill>
                  <a:srgbClr val="008000"/>
                </a:solidFill>
                <a:highlight>
                  <a:srgbClr val="FFFF00"/>
                </a:highlight>
                <a:latin typeface="Courier New" panose="02070309020205020404" pitchFamily="49" charset="0"/>
              </a:rPr>
              <a:t>score</a:t>
            </a:r>
            <a:r>
              <a:rPr lang="zh-CN" altLang="en-US" dirty="0">
                <a:solidFill>
                  <a:srgbClr val="008000"/>
                </a:solidFill>
                <a:highlight>
                  <a:srgbClr val="FFFFFF"/>
                </a:highlight>
                <a:latin typeface="Courier New" panose="02070309020205020404" pitchFamily="49" charset="0"/>
              </a:rPr>
              <a:t>异常图中的最大值表示，用这个最大值和</a:t>
            </a:r>
            <a:r>
              <a:rPr lang="en-US" altLang="zh-CN" dirty="0">
                <a:solidFill>
                  <a:srgbClr val="008000"/>
                </a:solidFill>
                <a:highlight>
                  <a:srgbClr val="FFFFFF"/>
                </a:highlight>
                <a:latin typeface="Courier New" panose="02070309020205020404" pitchFamily="49" charset="0"/>
              </a:rPr>
              <a:t>gt</a:t>
            </a:r>
            <a:r>
              <a:rPr lang="zh-CN" altLang="en-US" dirty="0">
                <a:solidFill>
                  <a:srgbClr val="008000"/>
                </a:solidFill>
                <a:highlight>
                  <a:srgbClr val="FFFFFF"/>
                </a:highlight>
                <a:latin typeface="Courier New" panose="02070309020205020404" pitchFamily="49" charset="0"/>
              </a:rPr>
              <a:t>标签</a:t>
            </a:r>
            <a:r>
              <a:rPr lang="en-US" altLang="zh-CN" dirty="0">
                <a:solidFill>
                  <a:srgbClr val="008000"/>
                </a:solidFill>
                <a:highlight>
                  <a:srgbClr val="FFFFFF"/>
                </a:highlight>
                <a:latin typeface="Courier New" panose="02070309020205020404" pitchFamily="49" charset="0"/>
              </a:rPr>
              <a:t>(1/0)</a:t>
            </a:r>
            <a:r>
              <a:rPr lang="zh-CN" altLang="en-US" dirty="0">
                <a:solidFill>
                  <a:srgbClr val="008000"/>
                </a:solidFill>
                <a:highlight>
                  <a:srgbClr val="FFFFFF"/>
                </a:highlight>
                <a:latin typeface="Courier New" panose="02070309020205020404" pitchFamily="49" charset="0"/>
              </a:rPr>
              <a:t>进行对比</a:t>
            </a:r>
            <a:endParaRPr lang="en-US" altLang="zh-CN" dirty="0">
              <a:solidFill>
                <a:srgbClr val="008000"/>
              </a:solidFill>
              <a:highlight>
                <a:srgbClr val="FFFFFF"/>
              </a:highlight>
              <a:latin typeface="Courier New" panose="02070309020205020404" pitchFamily="49" charset="0"/>
            </a:endParaRPr>
          </a:p>
          <a:p>
            <a:r>
              <a:rPr lang="en-US" altLang="zh-CN" dirty="0">
                <a:solidFill>
                  <a:srgbClr val="008000"/>
                </a:solidFill>
                <a:highlight>
                  <a:srgbClr val="FFFFFF"/>
                </a:highlight>
                <a:latin typeface="Courier New" panose="02070309020205020404" pitchFamily="49" charset="0"/>
              </a:rPr>
              <a:t># </a:t>
            </a:r>
            <a:r>
              <a:rPr lang="zh-CN" altLang="en-US" dirty="0">
                <a:solidFill>
                  <a:srgbClr val="008000"/>
                </a:solidFill>
                <a:highlight>
                  <a:srgbClr val="FFFFFF"/>
                </a:highlight>
                <a:latin typeface="Courier New" panose="02070309020205020404" pitchFamily="49" charset="0"/>
              </a:rPr>
              <a:t>像素级的指标：通过整个</a:t>
            </a:r>
            <a:r>
              <a:rPr lang="en-US" altLang="zh-CN" dirty="0">
                <a:solidFill>
                  <a:srgbClr val="008000"/>
                </a:solidFill>
                <a:highlight>
                  <a:srgbClr val="FFFFFF"/>
                </a:highlight>
                <a:latin typeface="Courier New" panose="02070309020205020404" pitchFamily="49" charset="0"/>
              </a:rPr>
              <a:t>(400</a:t>
            </a:r>
            <a:r>
              <a:rPr lang="zh-CN" altLang="en-US" dirty="0">
                <a:solidFill>
                  <a:srgbClr val="008000"/>
                </a:solidFill>
                <a:highlight>
                  <a:srgbClr val="FFFFFF"/>
                </a:highlight>
                <a:latin typeface="Courier New" panose="02070309020205020404" pitchFamily="49" charset="0"/>
              </a:rPr>
              <a:t>，</a:t>
            </a:r>
            <a:r>
              <a:rPr lang="en-US" altLang="zh-CN" dirty="0">
                <a:solidFill>
                  <a:srgbClr val="008000"/>
                </a:solidFill>
                <a:highlight>
                  <a:srgbClr val="FFFFFF"/>
                </a:highlight>
                <a:latin typeface="Courier New" panose="02070309020205020404" pitchFamily="49" charset="0"/>
              </a:rPr>
              <a:t>400)score</a:t>
            </a:r>
            <a:r>
              <a:rPr lang="zh-CN" altLang="en-US" dirty="0">
                <a:solidFill>
                  <a:srgbClr val="008000"/>
                </a:solidFill>
                <a:highlight>
                  <a:srgbClr val="FFFFFF"/>
                </a:highlight>
                <a:latin typeface="Courier New" panose="02070309020205020404" pitchFamily="49" charset="0"/>
              </a:rPr>
              <a:t>与</a:t>
            </a:r>
            <a:r>
              <a:rPr lang="en-US" altLang="zh-CN" dirty="0" err="1">
                <a:solidFill>
                  <a:srgbClr val="008000"/>
                </a:solidFill>
                <a:highlight>
                  <a:srgbClr val="FFFFFF"/>
                </a:highlight>
                <a:latin typeface="Courier New" panose="02070309020205020404" pitchFamily="49" charset="0"/>
              </a:rPr>
              <a:t>gt_mask</a:t>
            </a:r>
            <a:r>
              <a:rPr lang="zh-CN" altLang="en-US" dirty="0">
                <a:solidFill>
                  <a:srgbClr val="008000"/>
                </a:solidFill>
                <a:highlight>
                  <a:srgbClr val="FFFFFF"/>
                </a:highlight>
                <a:latin typeface="Courier New" panose="02070309020205020404" pitchFamily="49" charset="0"/>
              </a:rPr>
              <a:t>进行计算</a:t>
            </a:r>
          </a:p>
        </p:txBody>
      </p:sp>
    </p:spTree>
    <p:extLst>
      <p:ext uri="{BB962C8B-B14F-4D97-AF65-F5344CB8AC3E}">
        <p14:creationId xmlns:p14="http://schemas.microsoft.com/office/powerpoint/2010/main" val="1490420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3995213-D0D6-DD51-BCE6-0E7802C262D6}"/>
              </a:ext>
            </a:extLst>
          </p:cNvPr>
          <p:cNvSpPr>
            <a:spLocks noGrp="1"/>
          </p:cNvSpPr>
          <p:nvPr>
            <p:ph idx="1"/>
          </p:nvPr>
        </p:nvSpPr>
        <p:spPr>
          <a:xfrm>
            <a:off x="3244850" y="127000"/>
            <a:ext cx="8947150" cy="2747967"/>
          </a:xfrm>
        </p:spPr>
        <p:txBody>
          <a:bodyPr>
            <a:normAutofit/>
          </a:bodyPr>
          <a:lstStyle/>
          <a:p>
            <a:pPr marL="0" indent="0">
              <a:buNone/>
            </a:pPr>
            <a:r>
              <a:rPr lang="en-US" altLang="zh-CN" b="1" dirty="0"/>
              <a:t>2.score</a:t>
            </a:r>
            <a:r>
              <a:rPr lang="zh-CN" altLang="en-US" b="1" dirty="0"/>
              <a:t>计算过程</a:t>
            </a:r>
            <a:r>
              <a:rPr lang="en-US" altLang="zh-CN" b="1" dirty="0"/>
              <a:t>(</a:t>
            </a:r>
            <a:r>
              <a:rPr lang="en-US" altLang="zh-CN" b="1" dirty="0" err="1"/>
              <a:t>model:forward</a:t>
            </a:r>
            <a:r>
              <a:rPr lang="en-US" altLang="zh-CN" b="1" dirty="0"/>
              <a:t>)</a:t>
            </a:r>
          </a:p>
          <a:p>
            <a:pPr marL="0" indent="0">
              <a:buNone/>
            </a:pPr>
            <a:r>
              <a:rPr lang="zh-CN" altLang="en-US" dirty="0"/>
              <a:t>从前面看如何计算一张图片的</a:t>
            </a:r>
            <a:r>
              <a:rPr lang="en-US" altLang="zh-CN" dirty="0"/>
              <a:t>score</a:t>
            </a:r>
            <a:r>
              <a:rPr lang="zh-CN" altLang="en-US" dirty="0"/>
              <a:t>是重点，具体如下：</a:t>
            </a:r>
            <a:endParaRPr lang="en-US" altLang="zh-CN" dirty="0"/>
          </a:p>
          <a:p>
            <a:pPr marL="0" indent="0">
              <a:buNone/>
            </a:pPr>
            <a:r>
              <a:rPr lang="en-US" altLang="zh-CN" dirty="0"/>
              <a:t>(a).</a:t>
            </a:r>
            <a:r>
              <a:rPr lang="zh-CN" altLang="en-US" dirty="0"/>
              <a:t>计算图像特征</a:t>
            </a:r>
            <a:endParaRPr lang="en-US" altLang="zh-CN" dirty="0"/>
          </a:p>
          <a:p>
            <a:pPr marL="0" indent="0">
              <a:buNone/>
            </a:pPr>
            <a:r>
              <a:rPr lang="en-US" altLang="zh-CN" dirty="0"/>
              <a:t>(b).</a:t>
            </a:r>
            <a:r>
              <a:rPr lang="zh-CN" altLang="en-US" dirty="0"/>
              <a:t>计算图像</a:t>
            </a:r>
            <a:r>
              <a:rPr lang="en-US" altLang="zh-CN" dirty="0"/>
              <a:t>-</a:t>
            </a:r>
            <a:r>
              <a:rPr lang="zh-CN" altLang="en-US" dirty="0"/>
              <a:t>文本异常分图</a:t>
            </a:r>
            <a:endParaRPr lang="en-US" altLang="zh-CN" dirty="0"/>
          </a:p>
          <a:p>
            <a:pPr marL="0" indent="0">
              <a:buNone/>
            </a:pPr>
            <a:r>
              <a:rPr lang="en-US" altLang="zh-CN" dirty="0"/>
              <a:t>(c).</a:t>
            </a:r>
            <a:r>
              <a:rPr lang="zh-CN" altLang="en-US" dirty="0"/>
              <a:t>将图像</a:t>
            </a:r>
            <a:r>
              <a:rPr lang="en-US" altLang="zh-CN" dirty="0"/>
              <a:t>-</a:t>
            </a:r>
            <a:r>
              <a:rPr lang="zh-CN" altLang="en-US" dirty="0"/>
              <a:t>文本异常分图放大到指定分辨率</a:t>
            </a:r>
            <a:endParaRPr lang="en-US" altLang="zh-CN" dirty="0"/>
          </a:p>
        </p:txBody>
      </p:sp>
      <p:sp>
        <p:nvSpPr>
          <p:cNvPr id="6" name="文本框 5">
            <a:extLst>
              <a:ext uri="{FF2B5EF4-FFF2-40B4-BE49-F238E27FC236}">
                <a16:creationId xmlns:a16="http://schemas.microsoft.com/office/drawing/2014/main" id="{908AE9E6-90FC-92BA-A5A0-9954D0E855B9}"/>
              </a:ext>
            </a:extLst>
          </p:cNvPr>
          <p:cNvSpPr txBox="1"/>
          <p:nvPr/>
        </p:nvSpPr>
        <p:spPr>
          <a:xfrm>
            <a:off x="88900" y="3382869"/>
            <a:ext cx="12014200" cy="2862322"/>
          </a:xfrm>
          <a:prstGeom prst="rect">
            <a:avLst/>
          </a:prstGeom>
          <a:noFill/>
        </p:spPr>
        <p:txBody>
          <a:bodyPr wrap="square">
            <a:spAutoFit/>
          </a:bodyPr>
          <a:lstStyle/>
          <a:p>
            <a:r>
              <a:rPr lang="en-US" altLang="zh-CN" dirty="0">
                <a:solidFill>
                  <a:srgbClr val="008000"/>
                </a:solidFill>
                <a:highlight>
                  <a:srgbClr val="FFFFFF"/>
                </a:highlight>
                <a:latin typeface="Courier New" panose="02070309020205020404" pitchFamily="49" charset="0"/>
              </a:rPr>
              <a:t>#(a) </a:t>
            </a:r>
            <a:r>
              <a:rPr lang="zh-CN" altLang="en-US" dirty="0">
                <a:solidFill>
                  <a:srgbClr val="008000"/>
                </a:solidFill>
                <a:highlight>
                  <a:srgbClr val="FFFFFF"/>
                </a:highlight>
                <a:latin typeface="Courier New" panose="02070309020205020404" pitchFamily="49" charset="0"/>
              </a:rPr>
              <a:t>计算图像特征</a:t>
            </a:r>
            <a:r>
              <a:rPr lang="en-US" altLang="zh-CN" dirty="0">
                <a:solidFill>
                  <a:srgbClr val="008000"/>
                </a:solidFill>
                <a:highlight>
                  <a:srgbClr val="FFFFFF"/>
                </a:highlight>
                <a:latin typeface="Courier New" panose="02070309020205020404" pitchFamily="49" charset="0"/>
              </a:rPr>
              <a:t>, (</a:t>
            </a:r>
            <a:r>
              <a:rPr lang="zh-CN" altLang="en-US" dirty="0">
                <a:solidFill>
                  <a:srgbClr val="008000"/>
                </a:solidFill>
                <a:highlight>
                  <a:srgbClr val="FFFFFF"/>
                </a:highlight>
                <a:latin typeface="Courier New" panose="02070309020205020404" pitchFamily="49" charset="0"/>
              </a:rPr>
              <a:t>使用</a:t>
            </a:r>
            <a:r>
              <a:rPr lang="en-US" altLang="zh-CN" dirty="0" err="1">
                <a:solidFill>
                  <a:srgbClr val="008000"/>
                </a:solidFill>
                <a:highlight>
                  <a:srgbClr val="FFFFFF"/>
                </a:highlight>
                <a:latin typeface="Courier New" panose="02070309020205020404" pitchFamily="49" charset="0"/>
              </a:rPr>
              <a:t>ViT</a:t>
            </a:r>
            <a:r>
              <a:rPr lang="zh-CN" altLang="en-US" dirty="0">
                <a:solidFill>
                  <a:srgbClr val="008000"/>
                </a:solidFill>
                <a:highlight>
                  <a:srgbClr val="FFFFFF"/>
                </a:highlight>
                <a:latin typeface="Courier New" panose="02070309020205020404" pitchFamily="49" charset="0"/>
              </a:rPr>
              <a:t>提取</a:t>
            </a:r>
            <a:r>
              <a:rPr lang="en-US" altLang="zh-CN" dirty="0">
                <a:solidFill>
                  <a:srgbClr val="008000"/>
                </a:solidFill>
                <a:highlight>
                  <a:srgbClr val="FFFFFF"/>
                </a:highlight>
                <a:latin typeface="Courier New" panose="02070309020205020404" pitchFamily="49" charset="0"/>
              </a:rPr>
              <a:t>), </a:t>
            </a:r>
            <a:r>
              <a:rPr lang="zh-CN" altLang="en-US" dirty="0">
                <a:solidFill>
                  <a:srgbClr val="008000"/>
                </a:solidFill>
                <a:highlight>
                  <a:srgbClr val="FFFFFF"/>
                </a:highlight>
                <a:latin typeface="Courier New" panose="02070309020205020404" pitchFamily="49" charset="0"/>
              </a:rPr>
              <a:t>其中：</a:t>
            </a:r>
            <a:endParaRPr lang="en-US" altLang="zh-CN" dirty="0">
              <a:solidFill>
                <a:srgbClr val="008000"/>
              </a:solidFill>
              <a:highlight>
                <a:srgbClr val="FFFFFF"/>
              </a:highlight>
              <a:latin typeface="Courier New" panose="02070309020205020404" pitchFamily="49" charset="0"/>
            </a:endParaRPr>
          </a:p>
          <a:p>
            <a:r>
              <a:rPr lang="en-US" altLang="zh-CN" dirty="0">
                <a:solidFill>
                  <a:srgbClr val="008000"/>
                </a:solidFill>
                <a:highlight>
                  <a:srgbClr val="FFFFFF"/>
                </a:highlight>
                <a:latin typeface="Courier New" panose="02070309020205020404" pitchFamily="49" charset="0"/>
              </a:rPr>
              <a:t># </a:t>
            </a:r>
            <a:r>
              <a:rPr lang="en-US" altLang="zh-CN" dirty="0" err="1">
                <a:solidFill>
                  <a:srgbClr val="008000"/>
                </a:solidFill>
                <a:highlight>
                  <a:srgbClr val="FFFFFF"/>
                </a:highlight>
                <a:latin typeface="Courier New" panose="02070309020205020404" pitchFamily="49" charset="0"/>
              </a:rPr>
              <a:t>images.shape</a:t>
            </a:r>
            <a:r>
              <a:rPr lang="en-US" altLang="zh-CN" dirty="0">
                <a:solidFill>
                  <a:srgbClr val="008000"/>
                </a:solidFill>
                <a:highlight>
                  <a:srgbClr val="FFFFFF"/>
                </a:highlight>
                <a:latin typeface="Courier New" panose="02070309020205020404" pitchFamily="49" charset="0"/>
              </a:rPr>
              <a:t> = [32,3,240,240],</a:t>
            </a:r>
            <a:r>
              <a:rPr lang="zh-CN" altLang="en-US" dirty="0">
                <a:solidFill>
                  <a:srgbClr val="008000"/>
                </a:solidFill>
                <a:highlight>
                  <a:srgbClr val="FFFFFF"/>
                </a:highlight>
                <a:latin typeface="Courier New" panose="02070309020205020404" pitchFamily="49" charset="0"/>
              </a:rPr>
              <a:t> 即原始图像</a:t>
            </a:r>
            <a:endParaRPr lang="en-US" altLang="zh-CN" dirty="0">
              <a:solidFill>
                <a:srgbClr val="008000"/>
              </a:solidFill>
              <a:highlight>
                <a:srgbClr val="FFFFFF"/>
              </a:highlight>
              <a:latin typeface="Courier New" panose="02070309020205020404" pitchFamily="49" charset="0"/>
            </a:endParaRPr>
          </a:p>
          <a:p>
            <a:r>
              <a:rPr lang="en-US" altLang="zh-CN" dirty="0">
                <a:solidFill>
                  <a:srgbClr val="008000"/>
                </a:solidFill>
                <a:highlight>
                  <a:srgbClr val="FFFFFF"/>
                </a:highlight>
                <a:latin typeface="Courier New" panose="02070309020205020404" pitchFamily="49" charset="0"/>
              </a:rPr>
              <a:t># </a:t>
            </a:r>
            <a:r>
              <a:rPr lang="en-US" altLang="zh-CN" dirty="0" err="1">
                <a:solidFill>
                  <a:srgbClr val="008000"/>
                </a:solidFill>
                <a:highlight>
                  <a:srgbClr val="FFFF00"/>
                </a:highlight>
                <a:latin typeface="Courier New" panose="02070309020205020404" pitchFamily="49" charset="0"/>
              </a:rPr>
              <a:t>visual_features</a:t>
            </a:r>
            <a:r>
              <a:rPr lang="en-US" altLang="zh-CN" dirty="0">
                <a:solidFill>
                  <a:srgbClr val="008000"/>
                </a:solidFill>
                <a:highlight>
                  <a:srgbClr val="FFFFFF"/>
                </a:highlight>
                <a:latin typeface="Courier New" panose="02070309020205020404" pitchFamily="49" charset="0"/>
              </a:rPr>
              <a:t> = [365, 32, 640]</a:t>
            </a:r>
            <a:r>
              <a:rPr lang="zh-CN" altLang="en-US" dirty="0">
                <a:solidFill>
                  <a:srgbClr val="008000"/>
                </a:solidFill>
                <a:highlight>
                  <a:srgbClr val="FFFFFF"/>
                </a:highlight>
                <a:latin typeface="Courier New" panose="02070309020205020404" pitchFamily="49" charset="0"/>
              </a:rPr>
              <a:t>，一个特征</a:t>
            </a:r>
            <a:r>
              <a:rPr lang="en-US" altLang="zh-CN" dirty="0">
                <a:solidFill>
                  <a:srgbClr val="008000"/>
                </a:solidFill>
                <a:highlight>
                  <a:srgbClr val="FFFFFF"/>
                </a:highlight>
                <a:latin typeface="Courier New" panose="02070309020205020404" pitchFamily="49" charset="0"/>
              </a:rPr>
              <a:t>640</a:t>
            </a:r>
            <a:r>
              <a:rPr lang="zh-CN" altLang="en-US" dirty="0">
                <a:solidFill>
                  <a:srgbClr val="008000"/>
                </a:solidFill>
                <a:highlight>
                  <a:srgbClr val="FFFFFF"/>
                </a:highlight>
                <a:latin typeface="Courier New" panose="02070309020205020404" pitchFamily="49" charset="0"/>
              </a:rPr>
              <a:t>维度</a:t>
            </a:r>
            <a:r>
              <a:rPr lang="en-US" altLang="zh-CN" dirty="0">
                <a:solidFill>
                  <a:srgbClr val="008000"/>
                </a:solidFill>
                <a:highlight>
                  <a:srgbClr val="FFFFFF"/>
                </a:highlight>
                <a:latin typeface="Courier New" panose="02070309020205020404" pitchFamily="49" charset="0"/>
              </a:rPr>
              <a:t>,</a:t>
            </a:r>
            <a:r>
              <a:rPr lang="zh-CN" altLang="en-US" dirty="0">
                <a:solidFill>
                  <a:srgbClr val="008000"/>
                </a:solidFill>
                <a:highlight>
                  <a:srgbClr val="FFFFFF"/>
                </a:highlight>
                <a:latin typeface="Courier New" panose="02070309020205020404" pitchFamily="49" charset="0"/>
              </a:rPr>
              <a:t> </a:t>
            </a:r>
            <a:r>
              <a:rPr lang="en-US" altLang="zh-CN" dirty="0">
                <a:solidFill>
                  <a:srgbClr val="008000"/>
                </a:solidFill>
                <a:highlight>
                  <a:srgbClr val="FFFFFF"/>
                </a:highlight>
                <a:latin typeface="Courier New" panose="02070309020205020404" pitchFamily="49" charset="0"/>
              </a:rPr>
              <a:t>365</a:t>
            </a:r>
            <a:r>
              <a:rPr lang="zh-CN" altLang="en-US" dirty="0">
                <a:solidFill>
                  <a:srgbClr val="008000"/>
                </a:solidFill>
                <a:highlight>
                  <a:srgbClr val="FFFFFF"/>
                </a:highlight>
                <a:latin typeface="Courier New" panose="02070309020205020404" pitchFamily="49" charset="0"/>
              </a:rPr>
              <a:t>是</a:t>
            </a:r>
            <a:r>
              <a:rPr lang="en-US" altLang="zh-CN" dirty="0">
                <a:solidFill>
                  <a:srgbClr val="008000"/>
                </a:solidFill>
                <a:highlight>
                  <a:srgbClr val="FFFFFF"/>
                </a:highlight>
                <a:latin typeface="Courier New" panose="02070309020205020404" pitchFamily="49" charset="0"/>
              </a:rPr>
              <a:t>mask</a:t>
            </a:r>
            <a:r>
              <a:rPr lang="zh-CN" altLang="en-US" dirty="0">
                <a:solidFill>
                  <a:srgbClr val="008000"/>
                </a:solidFill>
                <a:highlight>
                  <a:srgbClr val="FFFFFF"/>
                </a:highlight>
                <a:latin typeface="Courier New" panose="02070309020205020404" pitchFamily="49" charset="0"/>
              </a:rPr>
              <a:t>窗口数量。大中小窗口一共</a:t>
            </a:r>
            <a:r>
              <a:rPr lang="en-US" altLang="zh-CN" dirty="0">
                <a:solidFill>
                  <a:srgbClr val="008000"/>
                </a:solidFill>
                <a:highlight>
                  <a:srgbClr val="FFFFFF"/>
                </a:highlight>
                <a:latin typeface="Courier New" panose="02070309020205020404" pitchFamily="49" charset="0"/>
              </a:rPr>
              <a:t>365</a:t>
            </a:r>
            <a:r>
              <a:rPr lang="zh-CN" altLang="en-US" dirty="0">
                <a:solidFill>
                  <a:srgbClr val="008000"/>
                </a:solidFill>
                <a:highlight>
                  <a:srgbClr val="FFFFFF"/>
                </a:highlight>
                <a:latin typeface="Courier New" panose="02070309020205020404" pitchFamily="49" charset="0"/>
              </a:rPr>
              <a:t>个</a:t>
            </a:r>
            <a:r>
              <a:rPr lang="en-US" altLang="zh-CN" dirty="0">
                <a:solidFill>
                  <a:srgbClr val="008000"/>
                </a:solidFill>
                <a:highlight>
                  <a:srgbClr val="FFFFFF"/>
                </a:highlight>
                <a:latin typeface="Courier New" panose="02070309020205020404" pitchFamily="49" charset="0"/>
              </a:rPr>
              <a:t>.</a:t>
            </a:r>
          </a:p>
          <a:p>
            <a:r>
              <a:rPr lang="en-US" altLang="zh-CN" sz="1800" dirty="0" err="1">
                <a:solidFill>
                  <a:srgbClr val="000000"/>
                </a:solidFill>
                <a:highlight>
                  <a:srgbClr val="FFFFFF"/>
                </a:highlight>
                <a:latin typeface="Courier New" panose="02070309020205020404" pitchFamily="49" charset="0"/>
              </a:rPr>
              <a:t>visual_features</a:t>
            </a:r>
            <a:r>
              <a:rPr lang="en-US" altLang="zh-CN" sz="1800" dirty="0">
                <a:solidFill>
                  <a:srgbClr val="000000"/>
                </a:solidFill>
                <a:highlight>
                  <a:srgbClr val="FFFFFF"/>
                </a:highlight>
                <a:latin typeface="Courier New" panose="02070309020205020404" pitchFamily="49" charset="0"/>
              </a:rPr>
              <a:t>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self</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encode_image</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images</a:t>
            </a:r>
            <a:r>
              <a:rPr lang="en-US" altLang="zh-CN" sz="1800" b="1" dirty="0">
                <a:solidFill>
                  <a:srgbClr val="000080"/>
                </a:solidFill>
                <a:highlight>
                  <a:srgbClr val="FFFFFF"/>
                </a:highlight>
                <a:latin typeface="Courier New" panose="02070309020205020404" pitchFamily="49" charset="0"/>
              </a:rPr>
              <a:t>)</a:t>
            </a:r>
          </a:p>
          <a:p>
            <a:r>
              <a:rPr lang="en-US" altLang="zh-CN" dirty="0">
                <a:solidFill>
                  <a:srgbClr val="008000"/>
                </a:solidFill>
                <a:highlight>
                  <a:srgbClr val="FFFFFF"/>
                </a:highlight>
                <a:latin typeface="Courier New" panose="02070309020205020404" pitchFamily="49" charset="0"/>
              </a:rPr>
              <a:t>#(b) </a:t>
            </a:r>
            <a:r>
              <a:rPr lang="zh-CN" altLang="en-US" dirty="0">
                <a:solidFill>
                  <a:srgbClr val="008000"/>
                </a:solidFill>
                <a:highlight>
                  <a:srgbClr val="FFFFFF"/>
                </a:highlight>
                <a:latin typeface="Courier New" panose="02070309020205020404" pitchFamily="49" charset="0"/>
              </a:rPr>
              <a:t>计算图像</a:t>
            </a:r>
            <a:r>
              <a:rPr lang="en-US" altLang="zh-CN" dirty="0">
                <a:solidFill>
                  <a:srgbClr val="008000"/>
                </a:solidFill>
                <a:highlight>
                  <a:srgbClr val="FFFFFF"/>
                </a:highlight>
                <a:latin typeface="Courier New" panose="02070309020205020404" pitchFamily="49" charset="0"/>
              </a:rPr>
              <a:t>-</a:t>
            </a:r>
            <a:r>
              <a:rPr lang="zh-CN" altLang="en-US" dirty="0">
                <a:solidFill>
                  <a:srgbClr val="008000"/>
                </a:solidFill>
                <a:highlight>
                  <a:srgbClr val="FFFFFF"/>
                </a:highlight>
                <a:latin typeface="Courier New" panose="02070309020205020404" pitchFamily="49" charset="0"/>
              </a:rPr>
              <a:t>文本异常分图，其中</a:t>
            </a:r>
            <a:endParaRPr lang="en-US" altLang="zh-CN" dirty="0">
              <a:solidFill>
                <a:srgbClr val="008000"/>
              </a:solidFill>
              <a:highlight>
                <a:srgbClr val="FFFFFF"/>
              </a:highlight>
              <a:latin typeface="Courier New" panose="02070309020205020404" pitchFamily="49" charset="0"/>
            </a:endParaRPr>
          </a:p>
          <a:p>
            <a:r>
              <a:rPr lang="en-US" altLang="zh-CN" dirty="0">
                <a:solidFill>
                  <a:srgbClr val="008000"/>
                </a:solidFill>
                <a:highlight>
                  <a:srgbClr val="FFFFFF"/>
                </a:highlight>
                <a:latin typeface="Courier New" panose="02070309020205020404" pitchFamily="49" charset="0"/>
              </a:rPr>
              <a:t># </a:t>
            </a:r>
            <a:r>
              <a:rPr lang="en-US" altLang="zh-CN" dirty="0" err="1">
                <a:solidFill>
                  <a:srgbClr val="008000"/>
                </a:solidFill>
                <a:highlight>
                  <a:srgbClr val="FFFFFF"/>
                </a:highlight>
                <a:latin typeface="Courier New" panose="02070309020205020404" pitchFamily="49" charset="0"/>
              </a:rPr>
              <a:t>textual_anomaly_map</a:t>
            </a:r>
            <a:r>
              <a:rPr lang="en-US" altLang="zh-CN" dirty="0">
                <a:solidFill>
                  <a:srgbClr val="008000"/>
                </a:solidFill>
                <a:highlight>
                  <a:srgbClr val="FFFFFF"/>
                </a:highlight>
                <a:latin typeface="Courier New" panose="02070309020205020404" pitchFamily="49" charset="0"/>
              </a:rPr>
              <a:t> = [32,1,15,15]</a:t>
            </a:r>
            <a:r>
              <a:rPr lang="zh-CN" altLang="en-US" dirty="0">
                <a:solidFill>
                  <a:srgbClr val="008000"/>
                </a:solidFill>
                <a:highlight>
                  <a:srgbClr val="FFFFFF"/>
                </a:highlight>
                <a:latin typeface="Courier New" panose="02070309020205020404" pitchFamily="49" charset="0"/>
              </a:rPr>
              <a:t>，每张图像一个分数图。这里把不同窗口</a:t>
            </a:r>
            <a:r>
              <a:rPr lang="zh-CN" altLang="en-US" dirty="0">
                <a:solidFill>
                  <a:srgbClr val="008000"/>
                </a:solidFill>
                <a:highlight>
                  <a:srgbClr val="FFFF00"/>
                </a:highlight>
                <a:latin typeface="Courier New" panose="02070309020205020404" pitchFamily="49" charset="0"/>
              </a:rPr>
              <a:t>像素分数合并</a:t>
            </a:r>
            <a:r>
              <a:rPr lang="zh-CN" altLang="en-US" dirty="0">
                <a:solidFill>
                  <a:srgbClr val="008000"/>
                </a:solidFill>
                <a:highlight>
                  <a:srgbClr val="FFFFFF"/>
                </a:highlight>
                <a:latin typeface="Courier New" panose="02070309020205020404" pitchFamily="49" charset="0"/>
              </a:rPr>
              <a:t>了。</a:t>
            </a:r>
            <a:endParaRPr lang="en-US" altLang="zh-CN" dirty="0">
              <a:solidFill>
                <a:srgbClr val="008000"/>
              </a:solidFill>
              <a:highlight>
                <a:srgbClr val="FFFFFF"/>
              </a:highlight>
              <a:latin typeface="Courier New" panose="02070309020205020404" pitchFamily="49" charset="0"/>
            </a:endParaRPr>
          </a:p>
          <a:p>
            <a:r>
              <a:rPr lang="en-US" altLang="zh-CN" sz="1800" b="0" dirty="0" err="1">
                <a:solidFill>
                  <a:srgbClr val="000000"/>
                </a:solidFill>
                <a:highlight>
                  <a:srgbClr val="FFFFFF"/>
                </a:highlight>
                <a:latin typeface="Courier New" panose="02070309020205020404" pitchFamily="49" charset="0"/>
              </a:rPr>
              <a:t>textual_anomaly_map</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self</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calculate_textual_anomaly_score</a:t>
            </a:r>
            <a:r>
              <a:rPr lang="en-US" altLang="zh-CN" sz="1800" b="1" dirty="0">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visual_features</a:t>
            </a:r>
            <a:r>
              <a:rPr lang="en-US" altLang="zh-CN" sz="1800" b="1" dirty="0">
                <a:solidFill>
                  <a:srgbClr val="000080"/>
                </a:solidFill>
                <a:highlight>
                  <a:srgbClr val="FFFFFF"/>
                </a:highlight>
                <a:latin typeface="Courier New" panose="02070309020205020404" pitchFamily="49" charset="0"/>
              </a:rPr>
              <a:t>)</a:t>
            </a:r>
          </a:p>
          <a:p>
            <a:r>
              <a:rPr lang="en-US" altLang="zh-CN" dirty="0">
                <a:solidFill>
                  <a:srgbClr val="008000"/>
                </a:solidFill>
                <a:highlight>
                  <a:srgbClr val="FFFFFF"/>
                </a:highlight>
                <a:latin typeface="Courier New" panose="02070309020205020404" pitchFamily="49" charset="0"/>
              </a:rPr>
              <a:t>#(c) </a:t>
            </a:r>
            <a:r>
              <a:rPr lang="zh-CN" altLang="en-US" dirty="0">
                <a:solidFill>
                  <a:srgbClr val="008000"/>
                </a:solidFill>
                <a:highlight>
                  <a:srgbClr val="FFFFFF"/>
                </a:highlight>
                <a:latin typeface="Courier New" panose="02070309020205020404" pitchFamily="49" charset="0"/>
              </a:rPr>
              <a:t>将异常分图放大到指定分辨率，默认是</a:t>
            </a:r>
            <a:r>
              <a:rPr lang="en-US" altLang="zh-CN" dirty="0">
                <a:solidFill>
                  <a:srgbClr val="008000"/>
                </a:solidFill>
                <a:highlight>
                  <a:srgbClr val="FFFFFF"/>
                </a:highlight>
                <a:latin typeface="Courier New" panose="02070309020205020404" pitchFamily="49" charset="0"/>
              </a:rPr>
              <a:t>400*400</a:t>
            </a:r>
            <a:r>
              <a:rPr lang="zh-CN" altLang="en-US" dirty="0">
                <a:solidFill>
                  <a:srgbClr val="008000"/>
                </a:solidFill>
                <a:highlight>
                  <a:srgbClr val="FFFFFF"/>
                </a:highlight>
                <a:latin typeface="Courier New" panose="02070309020205020404" pitchFamily="49" charset="0"/>
              </a:rPr>
              <a:t>，即</a:t>
            </a:r>
            <a:r>
              <a:rPr lang="en-US" altLang="zh-CN" dirty="0" err="1">
                <a:solidFill>
                  <a:srgbClr val="008000"/>
                </a:solidFill>
                <a:highlight>
                  <a:srgbClr val="FFFFFF"/>
                </a:highlight>
                <a:latin typeface="Courier New" panose="02070309020205020404" pitchFamily="49" charset="0"/>
              </a:rPr>
              <a:t>anomaly_map</a:t>
            </a:r>
            <a:r>
              <a:rPr lang="en-US" altLang="zh-CN" dirty="0">
                <a:solidFill>
                  <a:srgbClr val="008000"/>
                </a:solidFill>
                <a:highlight>
                  <a:srgbClr val="FFFFFF"/>
                </a:highlight>
                <a:latin typeface="Courier New" panose="02070309020205020404" pitchFamily="49" charset="0"/>
              </a:rPr>
              <a:t> = [32,1,400,400]</a:t>
            </a:r>
          </a:p>
          <a:p>
            <a:r>
              <a:rPr lang="en-US" altLang="zh-CN" sz="1800" b="0" dirty="0" err="1">
                <a:solidFill>
                  <a:srgbClr val="000000"/>
                </a:solidFill>
                <a:highlight>
                  <a:srgbClr val="FFFFFF"/>
                </a:highlight>
                <a:latin typeface="Courier New" panose="02070309020205020404" pitchFamily="49" charset="0"/>
              </a:rPr>
              <a:t>anomaly_map</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F</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interpolate</a:t>
            </a:r>
            <a:r>
              <a:rPr lang="en-US" altLang="zh-CN" sz="1800" b="1" dirty="0">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anomaly_map</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size</a:t>
            </a:r>
            <a:r>
              <a:rPr lang="en-US" altLang="zh-CN" sz="1800" b="1" dirty="0">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self</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out_size_h</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self</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out_size_w</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mode</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808080"/>
                </a:solidFill>
                <a:highlight>
                  <a:srgbClr val="FFFFFF"/>
                </a:highlight>
                <a:latin typeface="Courier New" panose="02070309020205020404" pitchFamily="49" charset="0"/>
              </a:rPr>
              <a:t>'bilinear'</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align_corners</a:t>
            </a:r>
            <a:r>
              <a:rPr lang="en-US" altLang="zh-CN" sz="1800" b="1" dirty="0">
                <a:solidFill>
                  <a:srgbClr val="000080"/>
                </a:solidFill>
                <a:highlight>
                  <a:srgbClr val="FFFFFF"/>
                </a:highlight>
                <a:latin typeface="Courier New" panose="02070309020205020404" pitchFamily="49" charset="0"/>
              </a:rPr>
              <a:t>=</a:t>
            </a:r>
            <a:r>
              <a:rPr lang="en-US" altLang="zh-CN" sz="1800" b="1" dirty="0">
                <a:solidFill>
                  <a:srgbClr val="880088"/>
                </a:solidFill>
                <a:highlight>
                  <a:srgbClr val="FFFFFF"/>
                </a:highlight>
                <a:latin typeface="Courier New" panose="02070309020205020404" pitchFamily="49" charset="0"/>
              </a:rPr>
              <a:t>False</a:t>
            </a:r>
            <a:r>
              <a:rPr lang="en-US" altLang="zh-CN" sz="1800" b="1" dirty="0">
                <a:solidFill>
                  <a:srgbClr val="000080"/>
                </a:solidFill>
                <a:highlight>
                  <a:srgbClr val="FFFFFF"/>
                </a:highlight>
                <a:latin typeface="Courier New" panose="02070309020205020404" pitchFamily="49" charset="0"/>
              </a:rPr>
              <a:t>)</a:t>
            </a:r>
            <a:endParaRPr lang="zh-CN" altLang="en-US" dirty="0"/>
          </a:p>
        </p:txBody>
      </p:sp>
      <p:sp>
        <p:nvSpPr>
          <p:cNvPr id="9" name="标题 8">
            <a:extLst>
              <a:ext uri="{FF2B5EF4-FFF2-40B4-BE49-F238E27FC236}">
                <a16:creationId xmlns:a16="http://schemas.microsoft.com/office/drawing/2014/main" id="{D8902037-EBC6-D284-F5A0-13502C29A724}"/>
              </a:ext>
            </a:extLst>
          </p:cNvPr>
          <p:cNvSpPr>
            <a:spLocks noGrp="1"/>
          </p:cNvSpPr>
          <p:nvPr>
            <p:ph type="title"/>
          </p:nvPr>
        </p:nvSpPr>
        <p:spPr/>
        <p:txBody>
          <a:bodyPr/>
          <a:lstStyle/>
          <a:p>
            <a:r>
              <a:rPr lang="zh-CN" altLang="en-US" dirty="0"/>
              <a:t>代码</a:t>
            </a:r>
            <a:br>
              <a:rPr lang="en-US" altLang="zh-CN" dirty="0"/>
            </a:br>
            <a:r>
              <a:rPr lang="en-US" altLang="zh-CN" dirty="0"/>
              <a:t>WinCLIP</a:t>
            </a:r>
            <a:endParaRPr lang="zh-CN" altLang="en-US" dirty="0"/>
          </a:p>
        </p:txBody>
      </p:sp>
    </p:spTree>
    <p:extLst>
      <p:ext uri="{BB962C8B-B14F-4D97-AF65-F5344CB8AC3E}">
        <p14:creationId xmlns:p14="http://schemas.microsoft.com/office/powerpoint/2010/main" val="2936300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09A730-C30E-22B2-BB83-02F55B57B544}"/>
              </a:ext>
            </a:extLst>
          </p:cNvPr>
          <p:cNvSpPr>
            <a:spLocks noGrp="1"/>
          </p:cNvSpPr>
          <p:nvPr>
            <p:ph type="title"/>
          </p:nvPr>
        </p:nvSpPr>
        <p:spPr>
          <a:xfrm>
            <a:off x="419100" y="352425"/>
            <a:ext cx="4724400" cy="1325563"/>
          </a:xfrm>
        </p:spPr>
        <p:txBody>
          <a:bodyPr>
            <a:normAutofit/>
          </a:bodyPr>
          <a:lstStyle/>
          <a:p>
            <a:r>
              <a:rPr lang="zh-CN" altLang="en-US" dirty="0"/>
              <a:t>代码</a:t>
            </a:r>
            <a:br>
              <a:rPr lang="en-US" altLang="zh-CN" dirty="0"/>
            </a:br>
            <a:r>
              <a:rPr lang="en-US" altLang="zh-CN" dirty="0"/>
              <a:t>WinCLIP</a:t>
            </a:r>
            <a:endParaRPr lang="zh-CN" altLang="en-US" b="1" dirty="0">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F3995213-D0D6-DD51-BCE6-0E7802C262D6}"/>
              </a:ext>
            </a:extLst>
          </p:cNvPr>
          <p:cNvSpPr>
            <a:spLocks noGrp="1"/>
          </p:cNvSpPr>
          <p:nvPr>
            <p:ph idx="1"/>
          </p:nvPr>
        </p:nvSpPr>
        <p:spPr>
          <a:xfrm>
            <a:off x="2501900" y="127000"/>
            <a:ext cx="9690100" cy="2527299"/>
          </a:xfrm>
        </p:spPr>
        <p:txBody>
          <a:bodyPr>
            <a:normAutofit fontScale="92500" lnSpcReduction="10000"/>
          </a:bodyPr>
          <a:lstStyle/>
          <a:p>
            <a:pPr marL="0" indent="0">
              <a:buNone/>
            </a:pPr>
            <a:r>
              <a:rPr lang="en-US" altLang="zh-CN" sz="2000" b="1" dirty="0"/>
              <a:t>3.</a:t>
            </a:r>
            <a:r>
              <a:rPr lang="zh-CN" altLang="en-US" sz="2000" b="1" dirty="0"/>
              <a:t>计算（合成）每个像素异常分</a:t>
            </a:r>
            <a:r>
              <a:rPr lang="en-US" altLang="zh-CN" sz="2000" b="1" dirty="0"/>
              <a:t>(model:</a:t>
            </a:r>
            <a:r>
              <a:rPr lang="en-US" altLang="zh-CN" sz="2000" b="1" dirty="0">
                <a:solidFill>
                  <a:srgbClr val="000000"/>
                </a:solidFill>
                <a:highlight>
                  <a:srgbClr val="FFFFFF"/>
                </a:highlight>
                <a:latin typeface="Courier New" panose="02070309020205020404" pitchFamily="49" charset="0"/>
              </a:rPr>
              <a:t> </a:t>
            </a:r>
            <a:r>
              <a:rPr lang="en-US" altLang="zh-CN" sz="2000" b="1" dirty="0" err="1">
                <a:solidFill>
                  <a:srgbClr val="000000"/>
                </a:solidFill>
                <a:highlight>
                  <a:srgbClr val="FFFFFF"/>
                </a:highlight>
                <a:latin typeface="Courier New" panose="02070309020205020404" pitchFamily="49" charset="0"/>
              </a:rPr>
              <a:t>calculate_textual_anomaly_score</a:t>
            </a:r>
            <a:r>
              <a:rPr lang="en-US" altLang="zh-CN" sz="2000" b="1" dirty="0"/>
              <a:t>)</a:t>
            </a:r>
          </a:p>
          <a:p>
            <a:pPr marL="0" indent="0">
              <a:buNone/>
            </a:pPr>
            <a:r>
              <a:rPr lang="zh-CN" altLang="en-US" sz="2000" dirty="0"/>
              <a:t>如何将不同窗口特征对应的像素异常分合并是重点。每个窗口一个视觉特征，窗口以</a:t>
            </a:r>
            <a:r>
              <a:rPr lang="en-US" altLang="zh-CN" sz="2000" dirty="0" err="1"/>
              <a:t>ViT</a:t>
            </a:r>
            <a:r>
              <a:rPr lang="zh-CN" altLang="en-US" sz="2000" dirty="0"/>
              <a:t>的</a:t>
            </a:r>
            <a:r>
              <a:rPr lang="en-US" altLang="zh-CN" sz="2000" dirty="0"/>
              <a:t>patch</a:t>
            </a:r>
            <a:r>
              <a:rPr lang="zh-CN" altLang="en-US" sz="2000" dirty="0"/>
              <a:t>为单位（不是像素为单位），比如窗口</a:t>
            </a:r>
            <a:r>
              <a:rPr lang="en-US" altLang="zh-CN" sz="2000" dirty="0"/>
              <a:t>[[0,1],[15,16]]</a:t>
            </a:r>
            <a:r>
              <a:rPr lang="zh-CN" altLang="en-US" sz="2000" dirty="0"/>
              <a:t>，表示</a:t>
            </a:r>
            <a:r>
              <a:rPr lang="en-US" altLang="zh-CN" sz="2000" dirty="0"/>
              <a:t>patch 0-1</a:t>
            </a:r>
            <a:r>
              <a:rPr lang="zh-CN" altLang="en-US" sz="2000" dirty="0"/>
              <a:t>和</a:t>
            </a:r>
            <a:r>
              <a:rPr lang="en-US" altLang="zh-CN" sz="2000" dirty="0"/>
              <a:t>patch 15-16</a:t>
            </a:r>
            <a:r>
              <a:rPr lang="zh-CN" altLang="en-US" sz="2000" dirty="0"/>
              <a:t>组成的窗口：</a:t>
            </a:r>
            <a:endParaRPr lang="en-US" altLang="zh-CN" sz="2000" dirty="0"/>
          </a:p>
          <a:p>
            <a:pPr marL="0" indent="0">
              <a:buNone/>
            </a:pPr>
            <a:r>
              <a:rPr lang="en-US" altLang="zh-CN" sz="2000" dirty="0"/>
              <a:t>(a).</a:t>
            </a:r>
            <a:r>
              <a:rPr lang="zh-CN" altLang="en-US" sz="2000" dirty="0"/>
              <a:t>根据对应窗口的</a:t>
            </a:r>
            <a:r>
              <a:rPr lang="en-US" altLang="zh-CN" sz="2000" dirty="0" err="1"/>
              <a:t>vis_features</a:t>
            </a:r>
            <a:r>
              <a:rPr lang="zh-CN" altLang="en-US" sz="2000" dirty="0"/>
              <a:t>和窗口</a:t>
            </a:r>
            <a:r>
              <a:rPr lang="en-US" altLang="zh-CN" sz="2000" dirty="0"/>
              <a:t>mask</a:t>
            </a:r>
            <a:r>
              <a:rPr lang="zh-CN" altLang="en-US" sz="2000" dirty="0"/>
              <a:t>，将</a:t>
            </a:r>
            <a:r>
              <a:rPr lang="en-US" altLang="zh-CN" sz="2000" dirty="0" err="1"/>
              <a:t>vis_features</a:t>
            </a:r>
            <a:r>
              <a:rPr lang="zh-CN" altLang="en-US" sz="2000" dirty="0"/>
              <a:t>和</a:t>
            </a:r>
            <a:r>
              <a:rPr lang="en-US" altLang="zh-CN" sz="2000" dirty="0" err="1"/>
              <a:t>text_features</a:t>
            </a:r>
            <a:r>
              <a:rPr lang="zh-CN" altLang="en-US" sz="2000" dirty="0"/>
              <a:t>计算特征相似性</a:t>
            </a:r>
            <a:r>
              <a:rPr lang="en-US" altLang="zh-CN" sz="2000" dirty="0"/>
              <a:t>(</a:t>
            </a:r>
            <a:r>
              <a:rPr lang="zh-CN" altLang="en-US" sz="2000" dirty="0"/>
              <a:t>异常分</a:t>
            </a:r>
            <a:r>
              <a:rPr lang="en-US" altLang="zh-CN" sz="2000" dirty="0"/>
              <a:t>)</a:t>
            </a:r>
            <a:r>
              <a:rPr lang="zh-CN" altLang="en-US" sz="2000" dirty="0"/>
              <a:t>，并更新到</a:t>
            </a:r>
            <a:r>
              <a:rPr lang="en-US" altLang="zh-CN" sz="2000" dirty="0"/>
              <a:t>mask</a:t>
            </a:r>
            <a:r>
              <a:rPr lang="zh-CN" altLang="en-US" sz="2000" dirty="0"/>
              <a:t>指定</a:t>
            </a:r>
            <a:r>
              <a:rPr lang="en-US" altLang="zh-CN" sz="2000" dirty="0"/>
              <a:t>patch</a:t>
            </a:r>
            <a:r>
              <a:rPr lang="zh-CN" altLang="en-US" sz="2000" dirty="0"/>
              <a:t>的位置。</a:t>
            </a:r>
            <a:endParaRPr lang="en-US" altLang="zh-CN" sz="2000" dirty="0"/>
          </a:p>
          <a:p>
            <a:pPr marL="0" indent="0">
              <a:buNone/>
            </a:pPr>
            <a:r>
              <a:rPr lang="en-US" altLang="zh-CN" sz="2000" dirty="0"/>
              <a:t>(b).</a:t>
            </a:r>
            <a:r>
              <a:rPr lang="zh-CN" altLang="en-US" sz="2000" dirty="0"/>
              <a:t>累加不同</a:t>
            </a:r>
            <a:r>
              <a:rPr lang="en-US" altLang="zh-CN" sz="2000" dirty="0"/>
              <a:t>patch</a:t>
            </a:r>
            <a:r>
              <a:rPr lang="zh-CN" altLang="en-US" sz="2000" dirty="0"/>
              <a:t>的异常分，计算平均值。</a:t>
            </a:r>
            <a:endParaRPr lang="en-US" altLang="zh-CN" sz="2000" dirty="0"/>
          </a:p>
          <a:p>
            <a:pPr marL="0" indent="0">
              <a:buNone/>
            </a:pPr>
            <a:r>
              <a:rPr lang="en-US" altLang="zh-CN" sz="2000" dirty="0"/>
              <a:t>(c).</a:t>
            </a:r>
            <a:r>
              <a:rPr lang="zh-CN" altLang="en-US" sz="2000" dirty="0"/>
              <a:t>将</a:t>
            </a:r>
            <a:r>
              <a:rPr lang="en-US" altLang="zh-CN" sz="2000" dirty="0"/>
              <a:t>patch</a:t>
            </a:r>
            <a:r>
              <a:rPr lang="zh-CN" altLang="en-US" sz="2000" dirty="0"/>
              <a:t>对应的异常分</a:t>
            </a:r>
            <a:r>
              <a:rPr lang="en-US" altLang="zh-CN" sz="2000" dirty="0"/>
              <a:t>reshape</a:t>
            </a:r>
            <a:r>
              <a:rPr lang="zh-CN" altLang="en-US" sz="2000" dirty="0"/>
              <a:t>一下，从</a:t>
            </a:r>
            <a:r>
              <a:rPr lang="en-US" altLang="zh-CN" sz="2000" dirty="0"/>
              <a:t>[32, 15*15] -&gt; [32, 15, 15]</a:t>
            </a:r>
          </a:p>
        </p:txBody>
      </p:sp>
      <p:sp>
        <p:nvSpPr>
          <p:cNvPr id="5" name="文本框 4">
            <a:extLst>
              <a:ext uri="{FF2B5EF4-FFF2-40B4-BE49-F238E27FC236}">
                <a16:creationId xmlns:a16="http://schemas.microsoft.com/office/drawing/2014/main" id="{44D62D2F-B08D-BFFF-B63B-287720BA3612}"/>
              </a:ext>
            </a:extLst>
          </p:cNvPr>
          <p:cNvSpPr txBox="1"/>
          <p:nvPr/>
        </p:nvSpPr>
        <p:spPr>
          <a:xfrm>
            <a:off x="1" y="2610683"/>
            <a:ext cx="12191999" cy="3970318"/>
          </a:xfrm>
          <a:prstGeom prst="rect">
            <a:avLst/>
          </a:prstGeom>
          <a:noFill/>
          <a:ln>
            <a:solidFill>
              <a:srgbClr val="9DC3E6"/>
            </a:solidFill>
          </a:ln>
        </p:spPr>
        <p:txBody>
          <a:bodyPr wrap="square">
            <a:spAutoFit/>
          </a:bodyPr>
          <a:lstStyle/>
          <a:p>
            <a:r>
              <a:rPr lang="en-US" altLang="zh-CN" dirty="0">
                <a:solidFill>
                  <a:srgbClr val="008000"/>
                </a:solidFill>
                <a:highlight>
                  <a:srgbClr val="FFFFFF"/>
                </a:highlight>
                <a:latin typeface="Courier New" panose="02070309020205020404" pitchFamily="49" charset="0"/>
              </a:rPr>
              <a:t># </a:t>
            </a:r>
            <a:r>
              <a:rPr lang="en-US" altLang="zh-CN" dirty="0" err="1">
                <a:solidFill>
                  <a:srgbClr val="008000"/>
                </a:solidFill>
                <a:latin typeface="Courier New" panose="02070309020205020404" pitchFamily="49" charset="0"/>
              </a:rPr>
              <a:t>visual_features</a:t>
            </a:r>
            <a:r>
              <a:rPr lang="en-US" altLang="zh-CN" dirty="0">
                <a:solidFill>
                  <a:srgbClr val="008000"/>
                </a:solidFill>
                <a:latin typeface="Courier New" panose="02070309020205020404" pitchFamily="49" charset="0"/>
              </a:rPr>
              <a:t> </a:t>
            </a:r>
            <a:r>
              <a:rPr lang="en-US" altLang="zh-CN" dirty="0">
                <a:solidFill>
                  <a:srgbClr val="008000"/>
                </a:solidFill>
                <a:highlight>
                  <a:srgbClr val="FFFFFF"/>
                </a:highlight>
                <a:latin typeface="Courier New" panose="02070309020205020404" pitchFamily="49" charset="0"/>
              </a:rPr>
              <a:t>= [365, 32, 640]</a:t>
            </a:r>
            <a:endParaRPr lang="en-US" altLang="zh-CN" sz="1800" b="1" dirty="0">
              <a:solidFill>
                <a:srgbClr val="0000FF"/>
              </a:solidFill>
              <a:highlight>
                <a:srgbClr val="FFFFFF"/>
              </a:highlight>
              <a:latin typeface="Courier New" panose="02070309020205020404" pitchFamily="49" charset="0"/>
            </a:endParaRPr>
          </a:p>
          <a:p>
            <a:r>
              <a:rPr lang="en-US" altLang="zh-CN" sz="1800" b="1" dirty="0">
                <a:solidFill>
                  <a:srgbClr val="0000FF"/>
                </a:solidFill>
                <a:highlight>
                  <a:srgbClr val="FFFFFF"/>
                </a:highlight>
                <a:latin typeface="Courier New" panose="02070309020205020404" pitchFamily="49" charset="0"/>
              </a:rPr>
              <a:t>for</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visual_feature</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mask </a:t>
            </a:r>
            <a:r>
              <a:rPr lang="en-US" altLang="zh-CN" sz="1800" b="1" dirty="0">
                <a:solidFill>
                  <a:srgbClr val="0000FF"/>
                </a:solidFill>
                <a:highlight>
                  <a:srgbClr val="FFFFFF"/>
                </a:highlight>
                <a:latin typeface="Courier New" panose="02070309020205020404" pitchFamily="49" charset="0"/>
              </a:rPr>
              <a:t>in</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880088"/>
                </a:solidFill>
                <a:highlight>
                  <a:srgbClr val="FFFFFF"/>
                </a:highlight>
                <a:latin typeface="Courier New" panose="02070309020205020404" pitchFamily="49" charset="0"/>
              </a:rPr>
              <a:t>zip</a:t>
            </a:r>
            <a:r>
              <a:rPr lang="en-US" altLang="zh-CN" sz="1800" b="1" dirty="0">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visual_features</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masks</a:t>
            </a:r>
            <a:r>
              <a:rPr lang="en-US" altLang="zh-CN" sz="1800" b="1" dirty="0">
                <a:solidFill>
                  <a:srgbClr val="000080"/>
                </a:solidFill>
                <a:highlight>
                  <a:srgbClr val="FFFFFF"/>
                </a:highlight>
                <a:latin typeface="Courier New" panose="02070309020205020404" pitchFamily="49" charset="0"/>
              </a:rPr>
              <a:t>):</a:t>
            </a:r>
            <a:endParaRPr lang="en-US" altLang="zh-CN" sz="1800" b="0" dirty="0">
              <a:solidFill>
                <a:srgbClr val="000000"/>
              </a:solidFill>
              <a:highlight>
                <a:srgbClr val="FFFFFF"/>
              </a:highlight>
              <a:latin typeface="Courier New" panose="02070309020205020404" pitchFamily="49" charset="0"/>
            </a:endParaRPr>
          </a:p>
          <a:p>
            <a:r>
              <a:rPr lang="zh-CN" altLang="en-US" sz="1800" b="0" dirty="0">
                <a:solidFill>
                  <a:srgbClr val="000000"/>
                </a:solidFill>
                <a:highlight>
                  <a:srgbClr val="FFFFFF"/>
                </a:highlight>
                <a:latin typeface="Courier New" panose="02070309020205020404" pitchFamily="49" charset="0"/>
              </a:rPr>
              <a:t>    </a:t>
            </a:r>
            <a:r>
              <a:rPr lang="en-US" altLang="zh-CN" sz="1800" b="0" dirty="0">
                <a:solidFill>
                  <a:srgbClr val="008000"/>
                </a:solidFill>
                <a:highlight>
                  <a:srgbClr val="FFFFFF"/>
                </a:highlight>
                <a:latin typeface="Courier New" panose="02070309020205020404" pitchFamily="49" charset="0"/>
              </a:rPr>
              <a:t># (a).</a:t>
            </a:r>
            <a:r>
              <a:rPr lang="zh-CN" altLang="en-US" sz="1800" b="0" dirty="0">
                <a:solidFill>
                  <a:srgbClr val="008000"/>
                </a:solidFill>
                <a:highlight>
                  <a:srgbClr val="FFFFFF"/>
                </a:highlight>
                <a:latin typeface="Courier New" panose="02070309020205020404" pitchFamily="49" charset="0"/>
              </a:rPr>
              <a:t>计算相似度和异常分数</a:t>
            </a:r>
            <a:r>
              <a:rPr lang="en-US" altLang="zh-CN" sz="1800" b="0" dirty="0">
                <a:solidFill>
                  <a:srgbClr val="008000"/>
                </a:solidFill>
                <a:highlight>
                  <a:srgbClr val="FFFFFF"/>
                </a:highlight>
                <a:latin typeface="Courier New" panose="02070309020205020404" pitchFamily="49" charset="0"/>
              </a:rPr>
              <a:t>, </a:t>
            </a:r>
            <a:r>
              <a:rPr lang="en-US" altLang="zh-CN" sz="1800" b="0" dirty="0" err="1">
                <a:solidFill>
                  <a:srgbClr val="008000"/>
                </a:solidFill>
                <a:highlight>
                  <a:srgbClr val="FFFFFF"/>
                </a:highlight>
                <a:latin typeface="Courier New" panose="02070309020205020404" pitchFamily="49" charset="0"/>
              </a:rPr>
              <a:t>visual_feature</a:t>
            </a:r>
            <a:r>
              <a:rPr lang="en-US" altLang="zh-CN" sz="1800" b="0" dirty="0">
                <a:solidFill>
                  <a:srgbClr val="008000"/>
                </a:solidFill>
                <a:highlight>
                  <a:srgbClr val="FFFFFF"/>
                </a:highlight>
                <a:latin typeface="Courier New" panose="02070309020205020404" pitchFamily="49" charset="0"/>
              </a:rPr>
              <a:t> = [32, 640] , </a:t>
            </a:r>
            <a:r>
              <a:rPr lang="en-US" altLang="zh-CN" sz="1800" b="0" dirty="0" err="1">
                <a:solidFill>
                  <a:srgbClr val="008000"/>
                </a:solidFill>
                <a:highlight>
                  <a:srgbClr val="FFFFFF"/>
                </a:highlight>
                <a:latin typeface="Courier New" panose="02070309020205020404" pitchFamily="49" charset="0"/>
              </a:rPr>
              <a:t>text_features</a:t>
            </a:r>
            <a:r>
              <a:rPr lang="en-US" altLang="zh-CN" sz="1800" b="0" dirty="0">
                <a:solidFill>
                  <a:srgbClr val="008000"/>
                </a:solidFill>
                <a:highlight>
                  <a:srgbClr val="FFFFFF"/>
                </a:highlight>
                <a:latin typeface="Courier New" panose="02070309020205020404" pitchFamily="49" charset="0"/>
              </a:rPr>
              <a:t> = [2, 640]</a:t>
            </a:r>
            <a:endParaRPr lang="zh-CN" altLang="en-US" sz="1800" b="0" dirty="0">
              <a:solidFill>
                <a:srgbClr val="000000"/>
              </a:solidFill>
              <a:highlight>
                <a:srgbClr val="FFFFFF"/>
              </a:highlight>
              <a:latin typeface="Courier New" panose="02070309020205020404" pitchFamily="49" charset="0"/>
            </a:endParaRPr>
          </a:p>
          <a:p>
            <a:r>
              <a:rPr lang="en-US" altLang="zh-CN" sz="1800" b="0" dirty="0">
                <a:solidFill>
                  <a:srgbClr val="000000"/>
                </a:solidFill>
                <a:highlight>
                  <a:srgbClr val="FFFFFF"/>
                </a:highlight>
                <a:latin typeface="Courier New" panose="02070309020205020404" pitchFamily="49" charset="0"/>
              </a:rPr>
              <a:t>    similarity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visual_feature</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text_features</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T</a:t>
            </a:r>
            <a:endParaRPr lang="en-US" altLang="zh-CN" sz="1800" b="0" dirty="0">
              <a:solidFill>
                <a:srgbClr val="000000"/>
              </a:solidFill>
              <a:highlight>
                <a:srgbClr val="FFFFFF"/>
              </a:highlight>
              <a:latin typeface="Courier New" panose="02070309020205020404" pitchFamily="49" charset="0"/>
            </a:endParaRPr>
          </a:p>
          <a:p>
            <a:r>
              <a:rPr lang="en-US" altLang="zh-CN" sz="1800" b="0" dirty="0">
                <a:solidFill>
                  <a:srgbClr val="000000"/>
                </a:solidFill>
                <a:highlight>
                  <a:srgbClr val="FFFFFF"/>
                </a:highlight>
                <a:latin typeface="Courier New" panose="02070309020205020404" pitchFamily="49" charset="0"/>
              </a:rPr>
              <a:t>    probability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softmax</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similarity</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dim</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FF0000"/>
                </a:solidFill>
                <a:highlight>
                  <a:srgbClr val="FFFFFF"/>
                </a:highlight>
                <a:latin typeface="Courier New" panose="02070309020205020404" pitchFamily="49" charset="0"/>
              </a:rPr>
              <a:t>1</a:t>
            </a:r>
            <a:r>
              <a:rPr lang="en-US" altLang="zh-CN" sz="1800" b="1" dirty="0">
                <a:solidFill>
                  <a:srgbClr val="000080"/>
                </a:solidFill>
                <a:highlight>
                  <a:srgbClr val="FFFFFF"/>
                </a:highlight>
                <a:latin typeface="Courier New" panose="02070309020205020404" pitchFamily="49" charset="0"/>
              </a:rPr>
              <a:t>)</a:t>
            </a:r>
            <a:endParaRPr lang="en-US" altLang="zh-CN" sz="1800" b="0" dirty="0">
              <a:solidFill>
                <a:srgbClr val="000000"/>
              </a:solidFill>
              <a:highlight>
                <a:srgbClr val="FFFFFF"/>
              </a:highlight>
              <a:latin typeface="Courier New" panose="02070309020205020404" pitchFamily="49" charset="0"/>
            </a:endParaRPr>
          </a:p>
          <a:p>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normality_score</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probability</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a:solidFill>
                  <a:srgbClr val="FF0000"/>
                </a:solidFill>
                <a:highlight>
                  <a:srgbClr val="FFFFFF"/>
                </a:highlight>
                <a:latin typeface="Courier New" panose="02070309020205020404" pitchFamily="49" charset="0"/>
              </a:rPr>
              <a:t>0</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endParaRPr lang="zh-CN" altLang="en-US" sz="1800" b="0" dirty="0">
              <a:solidFill>
                <a:srgbClr val="000000"/>
              </a:solidFill>
              <a:highlight>
                <a:srgbClr val="FFFFFF"/>
              </a:highlight>
              <a:latin typeface="Courier New" panose="02070309020205020404" pitchFamily="49" charset="0"/>
            </a:endParaRPr>
          </a:p>
          <a:p>
            <a:r>
              <a:rPr lang="zh-CN" altLang="en-US" sz="1800" b="0" dirty="0">
                <a:solidFill>
                  <a:srgbClr val="000000"/>
                </a:solidFill>
                <a:highlight>
                  <a:srgbClr val="FFFFFF"/>
                </a:highlight>
                <a:latin typeface="Courier New" panose="02070309020205020404" pitchFamily="49" charset="0"/>
              </a:rPr>
              <a:t>    </a:t>
            </a:r>
            <a:r>
              <a:rPr lang="en-US" altLang="zh-CN" sz="1800" b="0" dirty="0">
                <a:solidFill>
                  <a:srgbClr val="008000"/>
                </a:solidFill>
                <a:highlight>
                  <a:srgbClr val="FFFFFF"/>
                </a:highlight>
                <a:latin typeface="Courier New" panose="02070309020205020404" pitchFamily="49" charset="0"/>
              </a:rPr>
              <a:t># (a).</a:t>
            </a:r>
            <a:r>
              <a:rPr lang="zh-CN" altLang="en-US" sz="1800" b="0" dirty="0">
                <a:solidFill>
                  <a:srgbClr val="008000"/>
                </a:solidFill>
                <a:highlight>
                  <a:srgbClr val="FFFFFF"/>
                </a:highlight>
                <a:latin typeface="Courier New" panose="02070309020205020404" pitchFamily="49" charset="0"/>
              </a:rPr>
              <a:t>更新到指定位置</a:t>
            </a:r>
            <a:endParaRPr lang="zh-CN" altLang="en-US" sz="1800" b="0" dirty="0">
              <a:solidFill>
                <a:srgbClr val="000000"/>
              </a:solidFill>
              <a:highlight>
                <a:srgbClr val="FFFFFF"/>
              </a:highlight>
              <a:latin typeface="Courier New" panose="02070309020205020404" pitchFamily="49" charset="0"/>
            </a:endParaRPr>
          </a:p>
          <a:p>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token_anomaly_scores</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mask</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80"/>
                </a:solidFill>
                <a:highlight>
                  <a:srgbClr val="FFFFFF"/>
                </a:highlight>
                <a:latin typeface="Courier New" panose="02070309020205020404" pitchFamily="49" charset="0"/>
              </a:rPr>
              <a:t>=</a:t>
            </a:r>
            <a:r>
              <a:rPr lang="en-US" altLang="zh-CN" dirty="0">
                <a:solidFill>
                  <a:srgbClr val="000000"/>
                </a:solidFill>
                <a:highlight>
                  <a:srgbClr val="FFFFFF"/>
                </a:highlight>
                <a:latin typeface="Courier New" panose="02070309020205020404" pitchFamily="49" charset="0"/>
              </a:rPr>
              <a:t> (1. / </a:t>
            </a:r>
            <a:r>
              <a:rPr lang="en-US" altLang="zh-CN" dirty="0" err="1">
                <a:solidFill>
                  <a:srgbClr val="000000"/>
                </a:solidFill>
                <a:highlight>
                  <a:srgbClr val="FFFFFF"/>
                </a:highlight>
                <a:latin typeface="Courier New" panose="02070309020205020404" pitchFamily="49" charset="0"/>
              </a:rPr>
              <a:t>normality_score</a:t>
            </a:r>
            <a:r>
              <a:rPr lang="en-US" altLang="zh-CN" dirty="0">
                <a:solidFill>
                  <a:srgbClr val="000000"/>
                </a:solidFill>
                <a:highlight>
                  <a:srgbClr val="FFFFFF"/>
                </a:highlight>
                <a:latin typeface="Courier New" panose="02070309020205020404" pitchFamily="49" charset="0"/>
              </a:rPr>
              <a:t>)</a:t>
            </a:r>
            <a:endParaRPr lang="en-US" altLang="zh-CN" sz="1800" b="0" dirty="0">
              <a:solidFill>
                <a:srgbClr val="000000"/>
              </a:solidFill>
              <a:highlight>
                <a:srgbClr val="FFFFFF"/>
              </a:highlight>
              <a:latin typeface="Courier New" panose="02070309020205020404" pitchFamily="49" charset="0"/>
            </a:endParaRPr>
          </a:p>
          <a:p>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token_weights</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mask</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a:solidFill>
                  <a:srgbClr val="FF0000"/>
                </a:solidFill>
                <a:highlight>
                  <a:srgbClr val="FFFFFF"/>
                </a:highlight>
                <a:latin typeface="Courier New" panose="02070309020205020404" pitchFamily="49" charset="0"/>
              </a:rPr>
              <a:t>1.0</a:t>
            </a:r>
            <a:endParaRPr lang="zh-CN" altLang="en-US" sz="1800" b="0" dirty="0">
              <a:solidFill>
                <a:srgbClr val="000000"/>
              </a:solidFill>
              <a:highlight>
                <a:srgbClr val="FFFFFF"/>
              </a:highlight>
              <a:latin typeface="Courier New" panose="02070309020205020404" pitchFamily="49" charset="0"/>
            </a:endParaRPr>
          </a:p>
          <a:p>
            <a:r>
              <a:rPr lang="en-US" altLang="zh-CN" sz="1800" b="0" dirty="0">
                <a:solidFill>
                  <a:srgbClr val="008000"/>
                </a:solidFill>
                <a:highlight>
                  <a:srgbClr val="FFFFFF"/>
                </a:highlight>
                <a:latin typeface="Courier New" panose="02070309020205020404" pitchFamily="49" charset="0"/>
              </a:rPr>
              <a:t># (b): </a:t>
            </a:r>
            <a:r>
              <a:rPr lang="zh-CN" altLang="en-US" sz="1800" b="0" dirty="0">
                <a:solidFill>
                  <a:srgbClr val="008000"/>
                </a:solidFill>
                <a:highlight>
                  <a:srgbClr val="FFFFFF"/>
                </a:highlight>
                <a:latin typeface="Courier New" panose="02070309020205020404" pitchFamily="49" charset="0"/>
              </a:rPr>
              <a:t>计算平均值</a:t>
            </a:r>
            <a:endParaRPr lang="en-US" altLang="zh-CN" sz="1800" b="0" dirty="0">
              <a:solidFill>
                <a:srgbClr val="000000"/>
              </a:solidFill>
              <a:highlight>
                <a:srgbClr val="FFFFFF"/>
              </a:highlight>
              <a:latin typeface="Courier New" panose="02070309020205020404" pitchFamily="49" charset="0"/>
            </a:endParaRPr>
          </a:p>
          <a:p>
            <a:r>
              <a:rPr lang="en-US" altLang="zh-CN" sz="1800" b="0" dirty="0" err="1">
                <a:solidFill>
                  <a:srgbClr val="000000"/>
                </a:solidFill>
                <a:highlight>
                  <a:srgbClr val="FFFFFF"/>
                </a:highlight>
                <a:latin typeface="Courier New" panose="02070309020205020404" pitchFamily="49" charset="0"/>
              </a:rPr>
              <a:t>average_scores</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token_anomaly_scores</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weight_sum</a:t>
            </a:r>
            <a:endParaRPr lang="zh-CN" altLang="en-US" sz="1800" b="0" dirty="0">
              <a:solidFill>
                <a:srgbClr val="000000"/>
              </a:solidFill>
              <a:highlight>
                <a:srgbClr val="FFFFFF"/>
              </a:highlight>
              <a:latin typeface="Courier New" panose="02070309020205020404" pitchFamily="49" charset="0"/>
            </a:endParaRPr>
          </a:p>
          <a:p>
            <a:r>
              <a:rPr lang="en-US" altLang="zh-CN" sz="1800" b="0" dirty="0">
                <a:solidFill>
                  <a:srgbClr val="008000"/>
                </a:solidFill>
                <a:highlight>
                  <a:srgbClr val="FFFFFF"/>
                </a:highlight>
                <a:latin typeface="Courier New" panose="02070309020205020404" pitchFamily="49" charset="0"/>
              </a:rPr>
              <a:t># (c): </a:t>
            </a:r>
            <a:r>
              <a:rPr lang="zh-CN" altLang="en-US" sz="1800" b="0" dirty="0">
                <a:solidFill>
                  <a:srgbClr val="008000"/>
                </a:solidFill>
                <a:highlight>
                  <a:srgbClr val="FFFFFF"/>
                </a:highlight>
                <a:latin typeface="Courier New" panose="02070309020205020404" pitchFamily="49" charset="0"/>
              </a:rPr>
              <a:t>重塑为空间网格，注意这里是所有</a:t>
            </a:r>
            <a:r>
              <a:rPr lang="en-US" altLang="zh-CN" sz="1800" b="0" dirty="0">
                <a:solidFill>
                  <a:srgbClr val="008000"/>
                </a:solidFill>
                <a:highlight>
                  <a:srgbClr val="FFFFFF"/>
                </a:highlight>
                <a:latin typeface="Courier New" panose="02070309020205020404" pitchFamily="49" charset="0"/>
              </a:rPr>
              <a:t>patch</a:t>
            </a:r>
            <a:r>
              <a:rPr lang="zh-CN" altLang="en-US" dirty="0">
                <a:solidFill>
                  <a:srgbClr val="008000"/>
                </a:solidFill>
                <a:highlight>
                  <a:srgbClr val="FFFFFF"/>
                </a:highlight>
                <a:latin typeface="Courier New" panose="02070309020205020404" pitchFamily="49" charset="0"/>
              </a:rPr>
              <a:t>对应所有窗口的平均异常分数图</a:t>
            </a:r>
            <a:endParaRPr lang="zh-CN" altLang="en-US" sz="1800" b="0" dirty="0">
              <a:solidFill>
                <a:srgbClr val="000000"/>
              </a:solidFill>
              <a:highlight>
                <a:srgbClr val="FFFFFF"/>
              </a:highlight>
              <a:latin typeface="Courier New" panose="02070309020205020404" pitchFamily="49" charset="0"/>
            </a:endParaRPr>
          </a:p>
          <a:p>
            <a:r>
              <a:rPr lang="en-US" altLang="zh-CN" sz="1800" b="0" dirty="0" err="1">
                <a:solidFill>
                  <a:srgbClr val="000000"/>
                </a:solidFill>
                <a:highlight>
                  <a:srgbClr val="FFFFFF"/>
                </a:highlight>
                <a:latin typeface="Courier New" panose="02070309020205020404" pitchFamily="49" charset="0"/>
              </a:rPr>
              <a:t>anomaly_map</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average_scores</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reshape</a:t>
            </a:r>
            <a:r>
              <a:rPr lang="en-US" altLang="zh-CN" sz="1800" b="1" dirty="0">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batch_size</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dirty="0" err="1">
                <a:solidFill>
                  <a:srgbClr val="000000"/>
                </a:solidFill>
                <a:highlight>
                  <a:srgbClr val="FFFFFF"/>
                </a:highlight>
                <a:latin typeface="Courier New" panose="02070309020205020404" pitchFamily="49" charset="0"/>
              </a:rPr>
              <a:t>patch_</a:t>
            </a:r>
            <a:r>
              <a:rPr lang="en-US" altLang="zh-CN" sz="1800" b="0" dirty="0" err="1">
                <a:solidFill>
                  <a:srgbClr val="000000"/>
                </a:solidFill>
                <a:highlight>
                  <a:srgbClr val="FFFFFF"/>
                </a:highlight>
                <a:latin typeface="Courier New" panose="02070309020205020404" pitchFamily="49" charset="0"/>
              </a:rPr>
              <a:t>h</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patch_w</a:t>
            </a:r>
            <a:r>
              <a:rPr lang="en-US" altLang="zh-CN" sz="1800" b="1" dirty="0">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unsqueeze</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FF0000"/>
                </a:solidFill>
                <a:highlight>
                  <a:srgbClr val="FFFFFF"/>
                </a:highlight>
                <a:latin typeface="Courier New" panose="02070309020205020404" pitchFamily="49" charset="0"/>
              </a:rPr>
              <a:t>1</a:t>
            </a:r>
            <a:r>
              <a:rPr lang="en-US" altLang="zh-CN" sz="1800" b="1" dirty="0">
                <a:solidFill>
                  <a:srgbClr val="000080"/>
                </a:solidFill>
                <a:highlight>
                  <a:srgbClr val="FFFFFF"/>
                </a:highlight>
                <a:latin typeface="Courier New" panose="02070309020205020404" pitchFamily="49" charset="0"/>
              </a:rPr>
              <a:t>)</a:t>
            </a:r>
            <a:endParaRPr lang="zh-CN" altLang="en-US" sz="1800" b="0" dirty="0">
              <a:solidFill>
                <a:srgbClr val="000000"/>
              </a:solidFill>
              <a:highlight>
                <a:srgbClr val="FFFFFF"/>
              </a:highlight>
              <a:latin typeface="Courier New" panose="02070309020205020404" pitchFamily="49" charset="0"/>
            </a:endParaRPr>
          </a:p>
          <a:p>
            <a:r>
              <a:rPr lang="en-US" altLang="zh-CN" sz="1800" b="1" dirty="0">
                <a:solidFill>
                  <a:srgbClr val="0000FF"/>
                </a:solidFill>
                <a:highlight>
                  <a:srgbClr val="FFFFFF"/>
                </a:highlight>
                <a:latin typeface="Courier New" panose="02070309020205020404" pitchFamily="49" charset="0"/>
              </a:rPr>
              <a:t>return</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anomaly_map</a:t>
            </a:r>
            <a:endParaRPr lang="zh-CN" altLang="en-US" dirty="0"/>
          </a:p>
        </p:txBody>
      </p:sp>
    </p:spTree>
    <p:extLst>
      <p:ext uri="{BB962C8B-B14F-4D97-AF65-F5344CB8AC3E}">
        <p14:creationId xmlns:p14="http://schemas.microsoft.com/office/powerpoint/2010/main" val="3964134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3995213-D0D6-DD51-BCE6-0E7802C262D6}"/>
              </a:ext>
            </a:extLst>
          </p:cNvPr>
          <p:cNvSpPr>
            <a:spLocks noGrp="1"/>
          </p:cNvSpPr>
          <p:nvPr>
            <p:ph idx="1"/>
          </p:nvPr>
        </p:nvSpPr>
        <p:spPr>
          <a:xfrm>
            <a:off x="2882900" y="0"/>
            <a:ext cx="9309100" cy="2387600"/>
          </a:xfrm>
        </p:spPr>
        <p:txBody>
          <a:bodyPr>
            <a:normAutofit fontScale="85000" lnSpcReduction="20000"/>
          </a:bodyPr>
          <a:lstStyle/>
          <a:p>
            <a:pPr marL="0" indent="0">
              <a:buNone/>
            </a:pPr>
            <a:r>
              <a:rPr lang="en-US" altLang="zh-CN" b="1" dirty="0"/>
              <a:t>4.</a:t>
            </a:r>
            <a:r>
              <a:rPr lang="zh-CN" altLang="en-US" b="1" dirty="0"/>
              <a:t>文本特征</a:t>
            </a:r>
            <a:r>
              <a:rPr lang="en-US" altLang="zh-CN" b="1" dirty="0"/>
              <a:t>CPE</a:t>
            </a:r>
            <a:r>
              <a:rPr lang="zh-CN" altLang="en-US" b="1" dirty="0"/>
              <a:t>计算（</a:t>
            </a:r>
            <a:r>
              <a:rPr lang="en-US" altLang="zh-CN" b="1" dirty="0" err="1"/>
              <a:t>model:build_text_feature_gallery</a:t>
            </a:r>
            <a:r>
              <a:rPr lang="zh-CN" altLang="en-US" b="1" dirty="0"/>
              <a:t>）</a:t>
            </a:r>
            <a:endParaRPr lang="en-US" altLang="zh-CN" b="1" dirty="0"/>
          </a:p>
          <a:p>
            <a:pPr marL="0" indent="0">
              <a:buNone/>
            </a:pPr>
            <a:r>
              <a:rPr lang="en-US" altLang="zh-CN" dirty="0"/>
              <a:t>(a).</a:t>
            </a:r>
            <a:r>
              <a:rPr lang="zh-CN" altLang="en-US" dirty="0"/>
              <a:t>组合</a:t>
            </a:r>
            <a:r>
              <a:rPr lang="en-US" altLang="zh-CN" dirty="0"/>
              <a:t>template</a:t>
            </a:r>
            <a:r>
              <a:rPr lang="zh-CN" altLang="en-US" dirty="0"/>
              <a:t>和</a:t>
            </a:r>
            <a:r>
              <a:rPr lang="en-US" altLang="zh-CN" dirty="0"/>
              <a:t>state</a:t>
            </a:r>
            <a:r>
              <a:rPr lang="zh-CN" altLang="en-US" dirty="0"/>
              <a:t>句子</a:t>
            </a:r>
            <a:endParaRPr lang="en-US" altLang="zh-CN" dirty="0"/>
          </a:p>
          <a:p>
            <a:pPr marL="0" indent="0">
              <a:buNone/>
            </a:pPr>
            <a:r>
              <a:rPr lang="en-US" altLang="zh-CN" dirty="0"/>
              <a:t>(b).</a:t>
            </a:r>
            <a:r>
              <a:rPr lang="zh-CN" altLang="en-US" dirty="0"/>
              <a:t>获取</a:t>
            </a:r>
            <a:r>
              <a:rPr lang="en-US" altLang="zh-CN" dirty="0"/>
              <a:t>token</a:t>
            </a:r>
          </a:p>
          <a:p>
            <a:pPr marL="0" indent="0">
              <a:buNone/>
            </a:pPr>
            <a:r>
              <a:rPr lang="en-US" altLang="zh-CN" dirty="0"/>
              <a:t>(c).</a:t>
            </a:r>
            <a:r>
              <a:rPr lang="zh-CN" altLang="en-US" dirty="0"/>
              <a:t>获取</a:t>
            </a:r>
            <a:r>
              <a:rPr lang="en-US" altLang="zh-CN" dirty="0"/>
              <a:t>normal/anomaly embedding</a:t>
            </a:r>
          </a:p>
          <a:p>
            <a:pPr marL="0" indent="0">
              <a:buNone/>
            </a:pPr>
            <a:r>
              <a:rPr lang="en-US" altLang="zh-CN" dirty="0"/>
              <a:t>(d).</a:t>
            </a:r>
            <a:r>
              <a:rPr lang="zh-CN" altLang="en-US" dirty="0"/>
              <a:t>各自取平均值</a:t>
            </a:r>
            <a:endParaRPr lang="en-US" altLang="zh-CN" dirty="0"/>
          </a:p>
          <a:p>
            <a:pPr marL="0" indent="0">
              <a:buNone/>
            </a:pPr>
            <a:r>
              <a:rPr lang="en-US" altLang="zh-CN" dirty="0"/>
              <a:t>(e).</a:t>
            </a:r>
            <a:r>
              <a:rPr lang="zh-CN" altLang="en-US" dirty="0"/>
              <a:t>将两者拼接起来</a:t>
            </a:r>
            <a:endParaRPr lang="en-US" altLang="zh-CN" dirty="0"/>
          </a:p>
        </p:txBody>
      </p:sp>
      <p:sp>
        <p:nvSpPr>
          <p:cNvPr id="9" name="标题 8">
            <a:extLst>
              <a:ext uri="{FF2B5EF4-FFF2-40B4-BE49-F238E27FC236}">
                <a16:creationId xmlns:a16="http://schemas.microsoft.com/office/drawing/2014/main" id="{D8902037-EBC6-D284-F5A0-13502C29A724}"/>
              </a:ext>
            </a:extLst>
          </p:cNvPr>
          <p:cNvSpPr>
            <a:spLocks noGrp="1"/>
          </p:cNvSpPr>
          <p:nvPr>
            <p:ph type="title"/>
          </p:nvPr>
        </p:nvSpPr>
        <p:spPr>
          <a:xfrm>
            <a:off x="406400" y="335810"/>
            <a:ext cx="2692400" cy="1325563"/>
          </a:xfrm>
        </p:spPr>
        <p:txBody>
          <a:bodyPr/>
          <a:lstStyle/>
          <a:p>
            <a:r>
              <a:rPr lang="zh-CN" altLang="en-US" dirty="0"/>
              <a:t>代码</a:t>
            </a:r>
            <a:br>
              <a:rPr lang="en-US" altLang="zh-CN" dirty="0"/>
            </a:br>
            <a:r>
              <a:rPr lang="en-US" altLang="zh-CN" dirty="0"/>
              <a:t>WinCLIP</a:t>
            </a:r>
            <a:endParaRPr lang="zh-CN" altLang="en-US" dirty="0"/>
          </a:p>
        </p:txBody>
      </p:sp>
      <p:sp>
        <p:nvSpPr>
          <p:cNvPr id="5" name="文本框 4">
            <a:extLst>
              <a:ext uri="{FF2B5EF4-FFF2-40B4-BE49-F238E27FC236}">
                <a16:creationId xmlns:a16="http://schemas.microsoft.com/office/drawing/2014/main" id="{F480A69A-E291-23E7-2108-F182B6BCA051}"/>
              </a:ext>
            </a:extLst>
          </p:cNvPr>
          <p:cNvSpPr txBox="1"/>
          <p:nvPr/>
        </p:nvSpPr>
        <p:spPr>
          <a:xfrm>
            <a:off x="0" y="2241352"/>
            <a:ext cx="12192000" cy="4616648"/>
          </a:xfrm>
          <a:prstGeom prst="rect">
            <a:avLst/>
          </a:prstGeom>
          <a:noFill/>
        </p:spPr>
        <p:txBody>
          <a:bodyPr wrap="square">
            <a:spAutoFit/>
          </a:bodyPr>
          <a:lstStyle/>
          <a:p>
            <a:r>
              <a:rPr lang="en-US" altLang="zh-CN" sz="1400" b="1" dirty="0">
                <a:solidFill>
                  <a:srgbClr val="0000FF"/>
                </a:solidFill>
                <a:highlight>
                  <a:srgbClr val="FFFFFF"/>
                </a:highlight>
                <a:latin typeface="Courier New" panose="02070309020205020404" pitchFamily="49" charset="0"/>
              </a:rPr>
              <a:t>def</a:t>
            </a:r>
            <a:r>
              <a:rPr lang="en-US" altLang="zh-CN" sz="1400" b="0" dirty="0">
                <a:solidFill>
                  <a:srgbClr val="000000"/>
                </a:solidFill>
                <a:highlight>
                  <a:srgbClr val="FFFFFF"/>
                </a:highlight>
                <a:latin typeface="Courier New" panose="02070309020205020404" pitchFamily="49" charset="0"/>
              </a:rPr>
              <a:t> </a:t>
            </a:r>
            <a:r>
              <a:rPr lang="en-US" altLang="zh-CN" sz="1400" b="0" dirty="0" err="1">
                <a:solidFill>
                  <a:srgbClr val="FF00FF"/>
                </a:solidFill>
                <a:highlight>
                  <a:srgbClr val="FFFFFF"/>
                </a:highlight>
                <a:latin typeface="Courier New" panose="02070309020205020404" pitchFamily="49" charset="0"/>
              </a:rPr>
              <a:t>build_text_feature_gallery</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000000"/>
                </a:solidFill>
                <a:highlight>
                  <a:srgbClr val="FFFFFF"/>
                </a:highlight>
                <a:latin typeface="Courier New" panose="02070309020205020404" pitchFamily="49" charset="0"/>
              </a:rPr>
              <a:t>category</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000000"/>
                </a:solidFill>
                <a:highlight>
                  <a:srgbClr val="FFFFFF"/>
                </a:highlight>
                <a:latin typeface="Courier New" panose="02070309020205020404" pitchFamily="49" charset="0"/>
              </a:rPr>
              <a:t> </a:t>
            </a:r>
            <a:r>
              <a:rPr lang="en-US" altLang="zh-CN" sz="1400" b="0" dirty="0" err="1">
                <a:solidFill>
                  <a:srgbClr val="000000"/>
                </a:solidFill>
                <a:highlight>
                  <a:srgbClr val="FFFFFF"/>
                </a:highlight>
                <a:latin typeface="Courier New" panose="02070309020205020404" pitchFamily="49" charset="0"/>
              </a:rPr>
              <a:t>template_prompts</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000000"/>
                </a:solidFill>
                <a:highlight>
                  <a:srgbClr val="FFFFFF"/>
                </a:highlight>
                <a:latin typeface="Courier New" panose="02070309020205020404" pitchFamily="49" charset="0"/>
              </a:rPr>
              <a:t> </a:t>
            </a:r>
            <a:r>
              <a:rPr lang="en-US" altLang="zh-CN" sz="1400" b="0" dirty="0" err="1">
                <a:solidFill>
                  <a:srgbClr val="000000"/>
                </a:solidFill>
                <a:highlight>
                  <a:srgbClr val="FFFFFF"/>
                </a:highlight>
                <a:latin typeface="Courier New" panose="02070309020205020404" pitchFamily="49" charset="0"/>
              </a:rPr>
              <a:t>normal_state_prompts</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000000"/>
                </a:solidFill>
                <a:highlight>
                  <a:srgbClr val="FFFFFF"/>
                </a:highlight>
                <a:latin typeface="Courier New" panose="02070309020205020404" pitchFamily="49" charset="0"/>
              </a:rPr>
              <a:t> </a:t>
            </a:r>
            <a:r>
              <a:rPr lang="en-US" altLang="zh-CN" sz="1400" b="0" dirty="0" err="1">
                <a:solidFill>
                  <a:srgbClr val="000000"/>
                </a:solidFill>
                <a:highlight>
                  <a:srgbClr val="FFFFFF"/>
                </a:highlight>
                <a:latin typeface="Courier New" panose="02070309020205020404" pitchFamily="49" charset="0"/>
              </a:rPr>
              <a:t>abnormal_state_prompts</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000000"/>
                </a:solidFill>
                <a:highlight>
                  <a:srgbClr val="FFFFFF"/>
                </a:highlight>
                <a:latin typeface="Courier New" panose="02070309020205020404" pitchFamily="49" charset="0"/>
              </a:rPr>
              <a:t> </a:t>
            </a:r>
          </a:p>
          <a:p>
            <a:r>
              <a:rPr lang="fr-FR" altLang="zh-CN" sz="1400" b="0" dirty="0">
                <a:solidFill>
                  <a:srgbClr val="000000"/>
                </a:solidFill>
                <a:highlight>
                  <a:srgbClr val="FFFFFF"/>
                </a:highlight>
                <a:latin typeface="Courier New" panose="02070309020205020404" pitchFamily="49" charset="0"/>
              </a:rPr>
              <a:t>                              tokenizer</a:t>
            </a:r>
            <a:r>
              <a:rPr lang="fr-FR" altLang="zh-CN" sz="1400" b="1" dirty="0">
                <a:solidFill>
                  <a:srgbClr val="000080"/>
                </a:solidFill>
                <a:highlight>
                  <a:srgbClr val="FFFFFF"/>
                </a:highlight>
                <a:latin typeface="Courier New" panose="02070309020205020404" pitchFamily="49" charset="0"/>
              </a:rPr>
              <a:t>,</a:t>
            </a:r>
            <a:r>
              <a:rPr lang="fr-FR" altLang="zh-CN" sz="1400" b="0" dirty="0">
                <a:solidFill>
                  <a:srgbClr val="000000"/>
                </a:solidFill>
                <a:highlight>
                  <a:srgbClr val="FFFFFF"/>
                </a:highlight>
                <a:latin typeface="Courier New" panose="02070309020205020404" pitchFamily="49" charset="0"/>
              </a:rPr>
              <a:t> encode_text</a:t>
            </a:r>
            <a:r>
              <a:rPr lang="fr-FR" altLang="zh-CN" sz="1400" b="1" dirty="0">
                <a:solidFill>
                  <a:srgbClr val="000080"/>
                </a:solidFill>
                <a:highlight>
                  <a:srgbClr val="FFFFFF"/>
                </a:highlight>
                <a:latin typeface="Courier New" panose="02070309020205020404" pitchFamily="49" charset="0"/>
              </a:rPr>
              <a:t>,</a:t>
            </a:r>
            <a:r>
              <a:rPr lang="fr-FR" altLang="zh-CN" sz="1400" b="0" dirty="0">
                <a:solidFill>
                  <a:srgbClr val="000000"/>
                </a:solidFill>
                <a:highlight>
                  <a:srgbClr val="FFFFFF"/>
                </a:highlight>
                <a:latin typeface="Courier New" panose="02070309020205020404" pitchFamily="49" charset="0"/>
              </a:rPr>
              <a:t> device</a:t>
            </a:r>
            <a:r>
              <a:rPr lang="fr-FR" altLang="zh-CN" sz="1400" b="1" dirty="0">
                <a:solidFill>
                  <a:srgbClr val="000080"/>
                </a:solidFill>
                <a:highlight>
                  <a:srgbClr val="FFFFFF"/>
                </a:highlight>
                <a:latin typeface="Courier New" panose="02070309020205020404" pitchFamily="49" charset="0"/>
              </a:rPr>
              <a:t>,</a:t>
            </a:r>
            <a:r>
              <a:rPr lang="fr-FR" altLang="zh-CN" sz="1400" b="0" dirty="0">
                <a:solidFill>
                  <a:srgbClr val="000000"/>
                </a:solidFill>
                <a:highlight>
                  <a:srgbClr val="FFFFFF"/>
                </a:highlight>
                <a:latin typeface="Courier New" panose="02070309020205020404" pitchFamily="49" charset="0"/>
              </a:rPr>
              <a:t> version</a:t>
            </a:r>
            <a:r>
              <a:rPr lang="fr-FR" altLang="zh-CN" sz="1400" b="1" dirty="0">
                <a:solidFill>
                  <a:srgbClr val="000080"/>
                </a:solidFill>
                <a:highlight>
                  <a:srgbClr val="FFFFFF"/>
                </a:highlight>
                <a:latin typeface="Courier New" panose="02070309020205020404" pitchFamily="49" charset="0"/>
              </a:rPr>
              <a:t>=</a:t>
            </a:r>
            <a:r>
              <a:rPr lang="fr-FR" altLang="zh-CN" sz="1400" b="0" dirty="0">
                <a:solidFill>
                  <a:srgbClr val="808080"/>
                </a:solidFill>
                <a:highlight>
                  <a:srgbClr val="FFFFFF"/>
                </a:highlight>
                <a:latin typeface="Courier New" panose="02070309020205020404" pitchFamily="49" charset="0"/>
              </a:rPr>
              <a:t>"V1"</a:t>
            </a:r>
            <a:r>
              <a:rPr lang="fr-FR" altLang="zh-CN" sz="1400" b="1" dirty="0">
                <a:solidFill>
                  <a:srgbClr val="000080"/>
                </a:solidFill>
                <a:highlight>
                  <a:srgbClr val="FFFFFF"/>
                </a:highlight>
                <a:latin typeface="Courier New" panose="02070309020205020404" pitchFamily="49" charset="0"/>
              </a:rPr>
              <a:t>):</a:t>
            </a:r>
            <a:endParaRPr lang="fr-FR" altLang="zh-CN" sz="1400" b="0" dirty="0">
              <a:solidFill>
                <a:srgbClr val="000000"/>
              </a:solidFill>
              <a:highlight>
                <a:srgbClr val="FFFFFF"/>
              </a:highlight>
              <a:latin typeface="Courier New" panose="02070309020205020404" pitchFamily="49" charset="0"/>
            </a:endParaRPr>
          </a:p>
          <a:p>
            <a:r>
              <a:rPr lang="zh-CN" altLang="en-US" sz="1400" b="0" dirty="0">
                <a:solidFill>
                  <a:srgbClr val="000000"/>
                </a:solidFill>
                <a:highlight>
                  <a:srgbClr val="FFFFFF"/>
                </a:highlight>
                <a:latin typeface="Courier New" panose="02070309020205020404" pitchFamily="49" charset="0"/>
              </a:rPr>
              <a:t>    </a:t>
            </a:r>
            <a:r>
              <a:rPr lang="en-US" altLang="zh-CN" sz="1400" b="0" dirty="0">
                <a:solidFill>
                  <a:srgbClr val="008000"/>
                </a:solidFill>
                <a:highlight>
                  <a:srgbClr val="FFFFFF"/>
                </a:highlight>
                <a:latin typeface="Courier New" panose="02070309020205020404" pitchFamily="49" charset="0"/>
              </a:rPr>
              <a:t># </a:t>
            </a:r>
            <a:r>
              <a:rPr lang="zh-CN" altLang="en-US" sz="1400" b="0" dirty="0">
                <a:solidFill>
                  <a:srgbClr val="008000"/>
                </a:solidFill>
                <a:highlight>
                  <a:srgbClr val="FFFFFF"/>
                </a:highlight>
                <a:latin typeface="Courier New" panose="02070309020205020404" pitchFamily="49" charset="0"/>
              </a:rPr>
              <a:t>步骤 </a:t>
            </a:r>
            <a:r>
              <a:rPr lang="en-US" altLang="zh-CN" sz="1400" b="0" dirty="0">
                <a:solidFill>
                  <a:srgbClr val="008000"/>
                </a:solidFill>
                <a:highlight>
                  <a:srgbClr val="FFFFFF"/>
                </a:highlight>
                <a:latin typeface="Courier New" panose="02070309020205020404" pitchFamily="49" charset="0"/>
              </a:rPr>
              <a:t>(a): </a:t>
            </a:r>
            <a:r>
              <a:rPr lang="zh-CN" altLang="en-US" sz="1400" b="0" dirty="0">
                <a:solidFill>
                  <a:srgbClr val="008000"/>
                </a:solidFill>
                <a:highlight>
                  <a:srgbClr val="FFFFFF"/>
                </a:highlight>
                <a:latin typeface="Courier New" panose="02070309020205020404" pitchFamily="49" charset="0"/>
              </a:rPr>
              <a:t>组合</a:t>
            </a:r>
            <a:r>
              <a:rPr lang="en-US" altLang="zh-CN" sz="1400" b="0" dirty="0">
                <a:solidFill>
                  <a:srgbClr val="008000"/>
                </a:solidFill>
                <a:highlight>
                  <a:srgbClr val="FFFFFF"/>
                </a:highlight>
                <a:latin typeface="Courier New" panose="02070309020205020404" pitchFamily="49" charset="0"/>
              </a:rPr>
              <a:t>template</a:t>
            </a:r>
            <a:r>
              <a:rPr lang="zh-CN" altLang="en-US" sz="1400" b="0" dirty="0">
                <a:solidFill>
                  <a:srgbClr val="008000"/>
                </a:solidFill>
                <a:highlight>
                  <a:srgbClr val="FFFFFF"/>
                </a:highlight>
                <a:latin typeface="Courier New" panose="02070309020205020404" pitchFamily="49" charset="0"/>
              </a:rPr>
              <a:t>和</a:t>
            </a:r>
            <a:r>
              <a:rPr lang="en-US" altLang="zh-CN" sz="1400" b="0" dirty="0">
                <a:solidFill>
                  <a:srgbClr val="008000"/>
                </a:solidFill>
                <a:highlight>
                  <a:srgbClr val="FFFFFF"/>
                </a:highlight>
                <a:latin typeface="Courier New" panose="02070309020205020404" pitchFamily="49" charset="0"/>
              </a:rPr>
              <a:t>state</a:t>
            </a:r>
            <a:r>
              <a:rPr lang="zh-CN" altLang="en-US" sz="1400" b="0" dirty="0">
                <a:solidFill>
                  <a:srgbClr val="008000"/>
                </a:solidFill>
                <a:highlight>
                  <a:srgbClr val="FFFFFF"/>
                </a:highlight>
                <a:latin typeface="Courier New" panose="02070309020205020404" pitchFamily="49" charset="0"/>
              </a:rPr>
              <a:t>句子</a:t>
            </a:r>
            <a:endParaRPr lang="zh-CN" altLang="en-US" sz="1400" b="0" dirty="0">
              <a:solidFill>
                <a:srgbClr val="000000"/>
              </a:solidFill>
              <a:highlight>
                <a:srgbClr val="FFFFFF"/>
              </a:highlight>
              <a:latin typeface="Courier New" panose="02070309020205020404" pitchFamily="49" charset="0"/>
            </a:endParaRPr>
          </a:p>
          <a:p>
            <a:r>
              <a:rPr lang="fr-FR" altLang="zh-CN" sz="1400" b="0" dirty="0">
                <a:solidFill>
                  <a:srgbClr val="000000"/>
                </a:solidFill>
                <a:highlight>
                  <a:srgbClr val="FFFFFF"/>
                </a:highlight>
                <a:latin typeface="Courier New" panose="02070309020205020404" pitchFamily="49" charset="0"/>
              </a:rPr>
              <a:t>    normal_phrases</a:t>
            </a:r>
            <a:r>
              <a:rPr lang="fr-FR" altLang="zh-CN" sz="1400" b="1" dirty="0">
                <a:solidFill>
                  <a:srgbClr val="000080"/>
                </a:solidFill>
                <a:highlight>
                  <a:srgbClr val="FFFFFF"/>
                </a:highlight>
                <a:latin typeface="Courier New" panose="02070309020205020404" pitchFamily="49" charset="0"/>
              </a:rPr>
              <a:t>,</a:t>
            </a:r>
            <a:r>
              <a:rPr lang="fr-FR" altLang="zh-CN" sz="1400" b="0" dirty="0">
                <a:solidFill>
                  <a:srgbClr val="000000"/>
                </a:solidFill>
                <a:highlight>
                  <a:srgbClr val="FFFFFF"/>
                </a:highlight>
                <a:latin typeface="Courier New" panose="02070309020205020404" pitchFamily="49" charset="0"/>
              </a:rPr>
              <a:t> abnormal_phrases </a:t>
            </a:r>
            <a:r>
              <a:rPr lang="fr-FR" altLang="zh-CN" sz="1400" b="1" dirty="0">
                <a:solidFill>
                  <a:srgbClr val="000080"/>
                </a:solidFill>
                <a:highlight>
                  <a:srgbClr val="FFFFFF"/>
                </a:highlight>
                <a:latin typeface="Courier New" panose="02070309020205020404" pitchFamily="49" charset="0"/>
              </a:rPr>
              <a:t>=</a:t>
            </a:r>
            <a:r>
              <a:rPr lang="fr-FR" altLang="zh-CN" sz="1400" b="0" dirty="0">
                <a:solidFill>
                  <a:srgbClr val="000000"/>
                </a:solidFill>
                <a:highlight>
                  <a:srgbClr val="FFFFFF"/>
                </a:highlight>
                <a:latin typeface="Courier New" panose="02070309020205020404" pitchFamily="49" charset="0"/>
              </a:rPr>
              <a:t> combine_prompts</a:t>
            </a:r>
            <a:r>
              <a:rPr lang="fr-FR" altLang="zh-CN" sz="1400" b="1" dirty="0">
                <a:solidFill>
                  <a:srgbClr val="000080"/>
                </a:solidFill>
                <a:highlight>
                  <a:srgbClr val="FFFFFF"/>
                </a:highlight>
                <a:latin typeface="Courier New" panose="02070309020205020404" pitchFamily="49" charset="0"/>
              </a:rPr>
              <a:t>(</a:t>
            </a:r>
            <a:endParaRPr lang="fr-FR" altLang="zh-CN" sz="1400" b="0" dirty="0">
              <a:solidFill>
                <a:srgbClr val="000000"/>
              </a:solidFill>
              <a:highlight>
                <a:srgbClr val="FFFFFF"/>
              </a:highlight>
              <a:latin typeface="Courier New" panose="02070309020205020404" pitchFamily="49" charset="0"/>
            </a:endParaRPr>
          </a:p>
          <a:p>
            <a:r>
              <a:rPr lang="en-US" altLang="zh-CN" sz="1400" b="0" dirty="0">
                <a:solidFill>
                  <a:srgbClr val="000000"/>
                </a:solidFill>
                <a:highlight>
                  <a:srgbClr val="FFFFFF"/>
                </a:highlight>
                <a:latin typeface="Courier New" panose="02070309020205020404" pitchFamily="49" charset="0"/>
              </a:rPr>
              <a:t>        category</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000000"/>
                </a:solidFill>
                <a:highlight>
                  <a:srgbClr val="FFFFFF"/>
                </a:highlight>
                <a:latin typeface="Courier New" panose="02070309020205020404" pitchFamily="49" charset="0"/>
              </a:rPr>
              <a:t> </a:t>
            </a:r>
            <a:r>
              <a:rPr lang="en-US" altLang="zh-CN" sz="1400" b="0" dirty="0" err="1">
                <a:solidFill>
                  <a:srgbClr val="000000"/>
                </a:solidFill>
                <a:highlight>
                  <a:srgbClr val="FFFFFF"/>
                </a:highlight>
                <a:latin typeface="Courier New" panose="02070309020205020404" pitchFamily="49" charset="0"/>
              </a:rPr>
              <a:t>template_prompts</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000000"/>
                </a:solidFill>
                <a:highlight>
                  <a:srgbClr val="FFFFFF"/>
                </a:highlight>
                <a:latin typeface="Courier New" panose="02070309020205020404" pitchFamily="49" charset="0"/>
              </a:rPr>
              <a:t> </a:t>
            </a:r>
            <a:r>
              <a:rPr lang="en-US" altLang="zh-CN" sz="1400" b="0" dirty="0" err="1">
                <a:solidFill>
                  <a:srgbClr val="000000"/>
                </a:solidFill>
                <a:highlight>
                  <a:srgbClr val="FFFFFF"/>
                </a:highlight>
                <a:latin typeface="Courier New" panose="02070309020205020404" pitchFamily="49" charset="0"/>
              </a:rPr>
              <a:t>normal_state_prompts</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000000"/>
                </a:solidFill>
                <a:highlight>
                  <a:srgbClr val="FFFFFF"/>
                </a:highlight>
                <a:latin typeface="Courier New" panose="02070309020205020404" pitchFamily="49" charset="0"/>
              </a:rPr>
              <a:t> </a:t>
            </a:r>
            <a:r>
              <a:rPr lang="en-US" altLang="zh-CN" sz="1400" b="0" dirty="0" err="1">
                <a:solidFill>
                  <a:srgbClr val="000000"/>
                </a:solidFill>
                <a:highlight>
                  <a:srgbClr val="FFFFFF"/>
                </a:highlight>
                <a:latin typeface="Courier New" panose="02070309020205020404" pitchFamily="49" charset="0"/>
              </a:rPr>
              <a:t>abnormal_state_prompts</a:t>
            </a:r>
            <a:endParaRPr lang="en-US" altLang="zh-CN" sz="1400" b="0" dirty="0">
              <a:solidFill>
                <a:srgbClr val="000000"/>
              </a:solidFill>
              <a:highlight>
                <a:srgbClr val="FFFFFF"/>
              </a:highlight>
              <a:latin typeface="Courier New" panose="02070309020205020404" pitchFamily="49" charset="0"/>
            </a:endParaRPr>
          </a:p>
          <a:p>
            <a:r>
              <a:rPr lang="zh-CN" altLang="en-US" sz="1400" b="0" dirty="0">
                <a:solidFill>
                  <a:srgbClr val="000000"/>
                </a:solidFill>
                <a:highlight>
                  <a:srgbClr val="FFFFFF"/>
                </a:highlight>
                <a:latin typeface="Courier New" panose="02070309020205020404" pitchFamily="49" charset="0"/>
              </a:rPr>
              <a:t>    </a:t>
            </a:r>
            <a:r>
              <a:rPr lang="en-US" altLang="zh-CN" sz="1400" b="1" dirty="0">
                <a:solidFill>
                  <a:srgbClr val="000080"/>
                </a:solidFill>
                <a:highlight>
                  <a:srgbClr val="FFFFFF"/>
                </a:highlight>
                <a:latin typeface="Courier New" panose="02070309020205020404" pitchFamily="49" charset="0"/>
              </a:rPr>
              <a:t>)</a:t>
            </a:r>
            <a:r>
              <a:rPr lang="zh-CN" altLang="en-US" sz="1400" b="0" dirty="0">
                <a:solidFill>
                  <a:srgbClr val="000000"/>
                </a:solidFill>
                <a:highlight>
                  <a:srgbClr val="FFFFFF"/>
                </a:highlight>
                <a:latin typeface="Courier New" panose="02070309020205020404" pitchFamily="49" charset="0"/>
              </a:rPr>
              <a:t>    </a:t>
            </a:r>
          </a:p>
          <a:p>
            <a:r>
              <a:rPr lang="zh-CN" altLang="en-US" sz="1400" b="0" dirty="0">
                <a:solidFill>
                  <a:srgbClr val="000000"/>
                </a:solidFill>
                <a:highlight>
                  <a:srgbClr val="FFFFFF"/>
                </a:highlight>
                <a:latin typeface="Courier New" panose="02070309020205020404" pitchFamily="49" charset="0"/>
              </a:rPr>
              <a:t>    </a:t>
            </a:r>
            <a:r>
              <a:rPr lang="en-US" altLang="zh-CN" sz="1400" b="0" dirty="0">
                <a:solidFill>
                  <a:srgbClr val="008000"/>
                </a:solidFill>
                <a:highlight>
                  <a:srgbClr val="FFFFFF"/>
                </a:highlight>
                <a:latin typeface="Courier New" panose="02070309020205020404" pitchFamily="49" charset="0"/>
              </a:rPr>
              <a:t># </a:t>
            </a:r>
            <a:r>
              <a:rPr lang="zh-CN" altLang="en-US" sz="1400" b="0" dirty="0">
                <a:solidFill>
                  <a:srgbClr val="008000"/>
                </a:solidFill>
                <a:highlight>
                  <a:srgbClr val="FFFFFF"/>
                </a:highlight>
                <a:latin typeface="Courier New" panose="02070309020205020404" pitchFamily="49" charset="0"/>
              </a:rPr>
              <a:t>步骤 </a:t>
            </a:r>
            <a:r>
              <a:rPr lang="en-US" altLang="zh-CN" sz="1400" b="0" dirty="0">
                <a:solidFill>
                  <a:srgbClr val="008000"/>
                </a:solidFill>
                <a:highlight>
                  <a:srgbClr val="FFFFFF"/>
                </a:highlight>
                <a:latin typeface="Courier New" panose="02070309020205020404" pitchFamily="49" charset="0"/>
              </a:rPr>
              <a:t>(b): </a:t>
            </a:r>
            <a:r>
              <a:rPr lang="zh-CN" altLang="en-US" sz="1400" b="0" dirty="0">
                <a:solidFill>
                  <a:srgbClr val="008000"/>
                </a:solidFill>
                <a:highlight>
                  <a:srgbClr val="FFFFFF"/>
                </a:highlight>
                <a:latin typeface="Courier New" panose="02070309020205020404" pitchFamily="49" charset="0"/>
              </a:rPr>
              <a:t>获取</a:t>
            </a:r>
            <a:r>
              <a:rPr lang="en-US" altLang="zh-CN" sz="1400" b="0" dirty="0">
                <a:solidFill>
                  <a:srgbClr val="008000"/>
                </a:solidFill>
                <a:highlight>
                  <a:srgbClr val="FFFFFF"/>
                </a:highlight>
                <a:latin typeface="Courier New" panose="02070309020205020404" pitchFamily="49" charset="0"/>
              </a:rPr>
              <a:t>token</a:t>
            </a:r>
            <a:endParaRPr lang="en-US" altLang="zh-CN" sz="1400" b="0" dirty="0">
              <a:solidFill>
                <a:srgbClr val="000000"/>
              </a:solidFill>
              <a:highlight>
                <a:srgbClr val="FFFFFF"/>
              </a:highlight>
              <a:latin typeface="Courier New" panose="02070309020205020404" pitchFamily="49" charset="0"/>
            </a:endParaRPr>
          </a:p>
          <a:p>
            <a:r>
              <a:rPr lang="en-US" altLang="zh-CN" sz="1400" b="0" dirty="0">
                <a:solidFill>
                  <a:srgbClr val="000000"/>
                </a:solidFill>
                <a:highlight>
                  <a:srgbClr val="FFFFFF"/>
                </a:highlight>
                <a:latin typeface="Courier New" panose="02070309020205020404" pitchFamily="49" charset="0"/>
              </a:rPr>
              <a:t>    </a:t>
            </a:r>
            <a:r>
              <a:rPr lang="en-US" altLang="zh-CN" sz="1400" b="0" dirty="0" err="1">
                <a:solidFill>
                  <a:srgbClr val="000000"/>
                </a:solidFill>
                <a:highlight>
                  <a:srgbClr val="FFFFFF"/>
                </a:highlight>
                <a:latin typeface="Courier New" panose="02070309020205020404" pitchFamily="49" charset="0"/>
              </a:rPr>
              <a:t>normal_tokens</a:t>
            </a:r>
            <a:r>
              <a:rPr lang="en-US" altLang="zh-CN" sz="1400" b="0" dirty="0">
                <a:solidFill>
                  <a:srgbClr val="000000"/>
                </a:solidFill>
                <a:highlight>
                  <a:srgbClr val="FFFFFF"/>
                </a:highlight>
                <a:latin typeface="Courier New" panose="02070309020205020404" pitchFamily="49" charset="0"/>
              </a:rPr>
              <a:t> </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000000"/>
                </a:solidFill>
                <a:highlight>
                  <a:srgbClr val="FFFFFF"/>
                </a:highlight>
                <a:latin typeface="Courier New" panose="02070309020205020404" pitchFamily="49" charset="0"/>
              </a:rPr>
              <a:t> tokenizer</a:t>
            </a:r>
            <a:r>
              <a:rPr lang="en-US" altLang="zh-CN" sz="1400" b="1" dirty="0">
                <a:solidFill>
                  <a:srgbClr val="000080"/>
                </a:solidFill>
                <a:highlight>
                  <a:srgbClr val="FFFFFF"/>
                </a:highlight>
                <a:latin typeface="Courier New" panose="02070309020205020404" pitchFamily="49" charset="0"/>
              </a:rPr>
              <a:t>(</a:t>
            </a:r>
            <a:r>
              <a:rPr lang="en-US" altLang="zh-CN" sz="1400" b="0" dirty="0" err="1">
                <a:solidFill>
                  <a:srgbClr val="000000"/>
                </a:solidFill>
                <a:highlight>
                  <a:srgbClr val="FFFFFF"/>
                </a:highlight>
                <a:latin typeface="Courier New" panose="02070309020205020404" pitchFamily="49" charset="0"/>
              </a:rPr>
              <a:t>normal_phrases</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000000"/>
                </a:solidFill>
                <a:highlight>
                  <a:srgbClr val="FFFFFF"/>
                </a:highlight>
                <a:latin typeface="Courier New" panose="02070309020205020404" pitchFamily="49" charset="0"/>
              </a:rPr>
              <a:t>to</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000000"/>
                </a:solidFill>
                <a:highlight>
                  <a:srgbClr val="FFFFFF"/>
                </a:highlight>
                <a:latin typeface="Courier New" panose="02070309020205020404" pitchFamily="49" charset="0"/>
              </a:rPr>
              <a:t>device</a:t>
            </a:r>
            <a:r>
              <a:rPr lang="en-US" altLang="zh-CN" sz="1400" b="1" dirty="0">
                <a:solidFill>
                  <a:srgbClr val="000080"/>
                </a:solidFill>
                <a:highlight>
                  <a:srgbClr val="FFFFFF"/>
                </a:highlight>
                <a:latin typeface="Courier New" panose="02070309020205020404" pitchFamily="49" charset="0"/>
              </a:rPr>
              <a:t>)</a:t>
            </a:r>
            <a:endParaRPr lang="en-US" altLang="zh-CN" sz="1400" b="0" dirty="0">
              <a:solidFill>
                <a:srgbClr val="000000"/>
              </a:solidFill>
              <a:highlight>
                <a:srgbClr val="FFFFFF"/>
              </a:highlight>
              <a:latin typeface="Courier New" panose="02070309020205020404" pitchFamily="49" charset="0"/>
            </a:endParaRPr>
          </a:p>
          <a:p>
            <a:r>
              <a:rPr lang="en-US" altLang="zh-CN" sz="1400" b="0" dirty="0">
                <a:solidFill>
                  <a:srgbClr val="000000"/>
                </a:solidFill>
                <a:highlight>
                  <a:srgbClr val="FFFFFF"/>
                </a:highlight>
                <a:latin typeface="Courier New" panose="02070309020205020404" pitchFamily="49" charset="0"/>
              </a:rPr>
              <a:t>    </a:t>
            </a:r>
            <a:r>
              <a:rPr lang="en-US" altLang="zh-CN" sz="1400" b="0" dirty="0" err="1">
                <a:solidFill>
                  <a:srgbClr val="000000"/>
                </a:solidFill>
                <a:highlight>
                  <a:srgbClr val="FFFFFF"/>
                </a:highlight>
                <a:latin typeface="Courier New" panose="02070309020205020404" pitchFamily="49" charset="0"/>
              </a:rPr>
              <a:t>abnormal_tokens</a:t>
            </a:r>
            <a:r>
              <a:rPr lang="en-US" altLang="zh-CN" sz="1400" b="0" dirty="0">
                <a:solidFill>
                  <a:srgbClr val="000000"/>
                </a:solidFill>
                <a:highlight>
                  <a:srgbClr val="FFFFFF"/>
                </a:highlight>
                <a:latin typeface="Courier New" panose="02070309020205020404" pitchFamily="49" charset="0"/>
              </a:rPr>
              <a:t> </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000000"/>
                </a:solidFill>
                <a:highlight>
                  <a:srgbClr val="FFFFFF"/>
                </a:highlight>
                <a:latin typeface="Courier New" panose="02070309020205020404" pitchFamily="49" charset="0"/>
              </a:rPr>
              <a:t> tokenizer</a:t>
            </a:r>
            <a:r>
              <a:rPr lang="en-US" altLang="zh-CN" sz="1400" b="1" dirty="0">
                <a:solidFill>
                  <a:srgbClr val="000080"/>
                </a:solidFill>
                <a:highlight>
                  <a:srgbClr val="FFFFFF"/>
                </a:highlight>
                <a:latin typeface="Courier New" panose="02070309020205020404" pitchFamily="49" charset="0"/>
              </a:rPr>
              <a:t>(</a:t>
            </a:r>
            <a:r>
              <a:rPr lang="en-US" altLang="zh-CN" sz="1400" b="0" dirty="0" err="1">
                <a:solidFill>
                  <a:srgbClr val="000000"/>
                </a:solidFill>
                <a:highlight>
                  <a:srgbClr val="FFFFFF"/>
                </a:highlight>
                <a:latin typeface="Courier New" panose="02070309020205020404" pitchFamily="49" charset="0"/>
              </a:rPr>
              <a:t>abnormal_phrases</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000000"/>
                </a:solidFill>
                <a:highlight>
                  <a:srgbClr val="FFFFFF"/>
                </a:highlight>
                <a:latin typeface="Courier New" panose="02070309020205020404" pitchFamily="49" charset="0"/>
              </a:rPr>
              <a:t>to</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000000"/>
                </a:solidFill>
                <a:highlight>
                  <a:srgbClr val="FFFFFF"/>
                </a:highlight>
                <a:latin typeface="Courier New" panose="02070309020205020404" pitchFamily="49" charset="0"/>
              </a:rPr>
              <a:t>device</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000000"/>
                </a:solidFill>
                <a:highlight>
                  <a:srgbClr val="FFFFFF"/>
                </a:highlight>
                <a:latin typeface="Courier New" panose="02070309020205020404" pitchFamily="49" charset="0"/>
              </a:rPr>
              <a:t>    </a:t>
            </a:r>
          </a:p>
          <a:p>
            <a:r>
              <a:rPr lang="zh-CN" altLang="en-US" sz="1400" b="0" dirty="0">
                <a:solidFill>
                  <a:srgbClr val="000000"/>
                </a:solidFill>
                <a:highlight>
                  <a:srgbClr val="FFFFFF"/>
                </a:highlight>
                <a:latin typeface="Courier New" panose="02070309020205020404" pitchFamily="49" charset="0"/>
              </a:rPr>
              <a:t>    </a:t>
            </a:r>
            <a:r>
              <a:rPr lang="en-US" altLang="zh-CN" sz="1400" b="0" dirty="0">
                <a:solidFill>
                  <a:srgbClr val="008000"/>
                </a:solidFill>
                <a:highlight>
                  <a:srgbClr val="FFFFFF"/>
                </a:highlight>
                <a:latin typeface="Courier New" panose="02070309020205020404" pitchFamily="49" charset="0"/>
              </a:rPr>
              <a:t># </a:t>
            </a:r>
            <a:r>
              <a:rPr lang="zh-CN" altLang="en-US" sz="1400" b="0" dirty="0">
                <a:solidFill>
                  <a:srgbClr val="008000"/>
                </a:solidFill>
                <a:highlight>
                  <a:srgbClr val="FFFFFF"/>
                </a:highlight>
                <a:latin typeface="Courier New" panose="02070309020205020404" pitchFamily="49" charset="0"/>
              </a:rPr>
              <a:t>步骤 </a:t>
            </a:r>
            <a:r>
              <a:rPr lang="en-US" altLang="zh-CN" sz="1400" b="0" dirty="0">
                <a:solidFill>
                  <a:srgbClr val="008000"/>
                </a:solidFill>
                <a:highlight>
                  <a:srgbClr val="FFFFFF"/>
                </a:highlight>
                <a:latin typeface="Courier New" panose="02070309020205020404" pitchFamily="49" charset="0"/>
              </a:rPr>
              <a:t>(c): </a:t>
            </a:r>
            <a:r>
              <a:rPr lang="zh-CN" altLang="en-US" sz="1400" b="0" dirty="0">
                <a:solidFill>
                  <a:srgbClr val="008000"/>
                </a:solidFill>
                <a:highlight>
                  <a:srgbClr val="FFFFFF"/>
                </a:highlight>
                <a:latin typeface="Courier New" panose="02070309020205020404" pitchFamily="49" charset="0"/>
              </a:rPr>
              <a:t>获取</a:t>
            </a:r>
            <a:r>
              <a:rPr lang="en-US" altLang="zh-CN" sz="1400" b="0" dirty="0">
                <a:solidFill>
                  <a:srgbClr val="008000"/>
                </a:solidFill>
                <a:highlight>
                  <a:srgbClr val="FFFFFF"/>
                </a:highlight>
                <a:latin typeface="Courier New" panose="02070309020205020404" pitchFamily="49" charset="0"/>
              </a:rPr>
              <a:t>normal/anomaly embedding</a:t>
            </a:r>
            <a:endParaRPr lang="en-US" altLang="zh-CN" sz="1400" b="0" dirty="0">
              <a:solidFill>
                <a:srgbClr val="000000"/>
              </a:solidFill>
              <a:highlight>
                <a:srgbClr val="FFFFFF"/>
              </a:highlight>
              <a:latin typeface="Courier New" panose="02070309020205020404" pitchFamily="49" charset="0"/>
            </a:endParaRPr>
          </a:p>
          <a:p>
            <a:r>
              <a:rPr lang="en-US" altLang="zh-CN" sz="1400" b="0" dirty="0">
                <a:solidFill>
                  <a:srgbClr val="000000"/>
                </a:solidFill>
                <a:highlight>
                  <a:srgbClr val="FFFFFF"/>
                </a:highlight>
                <a:latin typeface="Courier New" panose="02070309020205020404" pitchFamily="49" charset="0"/>
              </a:rPr>
              <a:t>    </a:t>
            </a:r>
            <a:r>
              <a:rPr lang="en-US" altLang="zh-CN" sz="1400" b="0" dirty="0" err="1">
                <a:solidFill>
                  <a:srgbClr val="000000"/>
                </a:solidFill>
                <a:highlight>
                  <a:srgbClr val="FFFFFF"/>
                </a:highlight>
                <a:latin typeface="Courier New" panose="02070309020205020404" pitchFamily="49" charset="0"/>
              </a:rPr>
              <a:t>normal_embeddings</a:t>
            </a:r>
            <a:r>
              <a:rPr lang="en-US" altLang="zh-CN" sz="1400" b="0" dirty="0">
                <a:solidFill>
                  <a:srgbClr val="000000"/>
                </a:solidFill>
                <a:highlight>
                  <a:srgbClr val="FFFFFF"/>
                </a:highlight>
                <a:latin typeface="Courier New" panose="02070309020205020404" pitchFamily="49" charset="0"/>
              </a:rPr>
              <a:t> </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000000"/>
                </a:solidFill>
                <a:highlight>
                  <a:srgbClr val="FFFFFF"/>
                </a:highlight>
                <a:latin typeface="Courier New" panose="02070309020205020404" pitchFamily="49" charset="0"/>
              </a:rPr>
              <a:t> </a:t>
            </a:r>
            <a:r>
              <a:rPr lang="en-US" altLang="zh-CN" sz="1400" b="0" dirty="0" err="1">
                <a:solidFill>
                  <a:srgbClr val="000000"/>
                </a:solidFill>
                <a:highlight>
                  <a:srgbClr val="FFFFFF"/>
                </a:highlight>
                <a:latin typeface="Courier New" panose="02070309020205020404" pitchFamily="49" charset="0"/>
              </a:rPr>
              <a:t>encode_text</a:t>
            </a:r>
            <a:r>
              <a:rPr lang="en-US" altLang="zh-CN" sz="1400" b="1" dirty="0">
                <a:solidFill>
                  <a:srgbClr val="000080"/>
                </a:solidFill>
                <a:highlight>
                  <a:srgbClr val="FFFFFF"/>
                </a:highlight>
                <a:latin typeface="Courier New" panose="02070309020205020404" pitchFamily="49" charset="0"/>
              </a:rPr>
              <a:t>(</a:t>
            </a:r>
            <a:r>
              <a:rPr lang="en-US" altLang="zh-CN" sz="1400" b="0" dirty="0" err="1">
                <a:solidFill>
                  <a:srgbClr val="000000"/>
                </a:solidFill>
                <a:highlight>
                  <a:srgbClr val="FFFFFF"/>
                </a:highlight>
                <a:latin typeface="Courier New" panose="02070309020205020404" pitchFamily="49" charset="0"/>
              </a:rPr>
              <a:t>normal_tokens</a:t>
            </a:r>
            <a:r>
              <a:rPr lang="en-US" altLang="zh-CN" sz="1400" b="1" dirty="0">
                <a:solidFill>
                  <a:srgbClr val="000080"/>
                </a:solidFill>
                <a:highlight>
                  <a:srgbClr val="FFFFFF"/>
                </a:highlight>
                <a:latin typeface="Courier New" panose="02070309020205020404" pitchFamily="49" charset="0"/>
              </a:rPr>
              <a:t>)</a:t>
            </a:r>
            <a:endParaRPr lang="en-US" altLang="zh-CN" sz="1400" b="0" dirty="0">
              <a:solidFill>
                <a:srgbClr val="000000"/>
              </a:solidFill>
              <a:highlight>
                <a:srgbClr val="FFFFFF"/>
              </a:highlight>
              <a:latin typeface="Courier New" panose="02070309020205020404" pitchFamily="49" charset="0"/>
            </a:endParaRPr>
          </a:p>
          <a:p>
            <a:r>
              <a:rPr lang="en-US" altLang="zh-CN" sz="1400" b="0" dirty="0">
                <a:solidFill>
                  <a:srgbClr val="000000"/>
                </a:solidFill>
                <a:highlight>
                  <a:srgbClr val="FFFFFF"/>
                </a:highlight>
                <a:latin typeface="Courier New" panose="02070309020205020404" pitchFamily="49" charset="0"/>
              </a:rPr>
              <a:t>    </a:t>
            </a:r>
            <a:r>
              <a:rPr lang="en-US" altLang="zh-CN" sz="1400" b="0" dirty="0" err="1">
                <a:solidFill>
                  <a:srgbClr val="000000"/>
                </a:solidFill>
                <a:highlight>
                  <a:srgbClr val="FFFFFF"/>
                </a:highlight>
                <a:latin typeface="Courier New" panose="02070309020205020404" pitchFamily="49" charset="0"/>
              </a:rPr>
              <a:t>abnormal_embeddings</a:t>
            </a:r>
            <a:r>
              <a:rPr lang="en-US" altLang="zh-CN" sz="1400" b="0" dirty="0">
                <a:solidFill>
                  <a:srgbClr val="000000"/>
                </a:solidFill>
                <a:highlight>
                  <a:srgbClr val="FFFFFF"/>
                </a:highlight>
                <a:latin typeface="Courier New" panose="02070309020205020404" pitchFamily="49" charset="0"/>
              </a:rPr>
              <a:t> </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000000"/>
                </a:solidFill>
                <a:highlight>
                  <a:srgbClr val="FFFFFF"/>
                </a:highlight>
                <a:latin typeface="Courier New" panose="02070309020205020404" pitchFamily="49" charset="0"/>
              </a:rPr>
              <a:t> </a:t>
            </a:r>
            <a:r>
              <a:rPr lang="en-US" altLang="zh-CN" sz="1400" b="0" dirty="0" err="1">
                <a:solidFill>
                  <a:srgbClr val="000000"/>
                </a:solidFill>
                <a:highlight>
                  <a:srgbClr val="FFFFFF"/>
                </a:highlight>
                <a:latin typeface="Courier New" panose="02070309020205020404" pitchFamily="49" charset="0"/>
              </a:rPr>
              <a:t>encode_text</a:t>
            </a:r>
            <a:r>
              <a:rPr lang="en-US" altLang="zh-CN" sz="1400" b="1" dirty="0">
                <a:solidFill>
                  <a:srgbClr val="000080"/>
                </a:solidFill>
                <a:highlight>
                  <a:srgbClr val="FFFFFF"/>
                </a:highlight>
                <a:latin typeface="Courier New" panose="02070309020205020404" pitchFamily="49" charset="0"/>
              </a:rPr>
              <a:t>(</a:t>
            </a:r>
            <a:r>
              <a:rPr lang="en-US" altLang="zh-CN" sz="1400" b="0" dirty="0" err="1">
                <a:solidFill>
                  <a:srgbClr val="000000"/>
                </a:solidFill>
                <a:highlight>
                  <a:srgbClr val="FFFFFF"/>
                </a:highlight>
                <a:latin typeface="Courier New" panose="02070309020205020404" pitchFamily="49" charset="0"/>
              </a:rPr>
              <a:t>abnormal_tokens</a:t>
            </a:r>
            <a:r>
              <a:rPr lang="en-US" altLang="zh-CN" sz="1400" b="1" dirty="0">
                <a:solidFill>
                  <a:srgbClr val="000080"/>
                </a:solidFill>
                <a:highlight>
                  <a:srgbClr val="FFFFFF"/>
                </a:highlight>
                <a:latin typeface="Courier New" panose="02070309020205020404" pitchFamily="49" charset="0"/>
              </a:rPr>
              <a:t>)</a:t>
            </a:r>
            <a:endParaRPr lang="en-US" altLang="zh-CN" sz="1400" b="0" dirty="0">
              <a:solidFill>
                <a:srgbClr val="000000"/>
              </a:solidFill>
              <a:highlight>
                <a:srgbClr val="FFFFFF"/>
              </a:highlight>
              <a:latin typeface="Courier New" panose="02070309020205020404" pitchFamily="49" charset="0"/>
            </a:endParaRPr>
          </a:p>
          <a:p>
            <a:r>
              <a:rPr lang="en-US" altLang="zh-CN" sz="1400" b="0" dirty="0">
                <a:solidFill>
                  <a:srgbClr val="000000"/>
                </a:solidFill>
                <a:highlight>
                  <a:srgbClr val="FFFFFF"/>
                </a:highlight>
                <a:latin typeface="Courier New" panose="02070309020205020404" pitchFamily="49" charset="0"/>
              </a:rPr>
              <a:t>    </a:t>
            </a:r>
            <a:r>
              <a:rPr lang="en-US" altLang="zh-CN" sz="1400" b="0" dirty="0" err="1">
                <a:solidFill>
                  <a:srgbClr val="000000"/>
                </a:solidFill>
                <a:highlight>
                  <a:srgbClr val="FFFFFF"/>
                </a:highlight>
                <a:latin typeface="Courier New" panose="02070309020205020404" pitchFamily="49" charset="0"/>
              </a:rPr>
              <a:t>normal_embeddings</a:t>
            </a:r>
            <a:r>
              <a:rPr lang="en-US" altLang="zh-CN" sz="1400" b="0" dirty="0">
                <a:solidFill>
                  <a:srgbClr val="000000"/>
                </a:solidFill>
                <a:highlight>
                  <a:srgbClr val="FFFFFF"/>
                </a:highlight>
                <a:latin typeface="Courier New" panose="02070309020205020404" pitchFamily="49" charset="0"/>
              </a:rPr>
              <a:t> </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000000"/>
                </a:solidFill>
                <a:highlight>
                  <a:srgbClr val="FFFFFF"/>
                </a:highlight>
                <a:latin typeface="Courier New" panose="02070309020205020404" pitchFamily="49" charset="0"/>
              </a:rPr>
              <a:t> </a:t>
            </a:r>
            <a:r>
              <a:rPr lang="en-US" altLang="zh-CN" sz="1400" b="0" dirty="0" err="1">
                <a:solidFill>
                  <a:srgbClr val="000000"/>
                </a:solidFill>
                <a:highlight>
                  <a:srgbClr val="FFFFFF"/>
                </a:highlight>
                <a:latin typeface="Courier New" panose="02070309020205020404" pitchFamily="49" charset="0"/>
              </a:rPr>
              <a:t>normal_embeddings</a:t>
            </a:r>
            <a:r>
              <a:rPr lang="en-US" altLang="zh-CN" sz="1400" b="0" dirty="0">
                <a:solidFill>
                  <a:srgbClr val="000000"/>
                </a:solidFill>
                <a:highlight>
                  <a:srgbClr val="FFFFFF"/>
                </a:highlight>
                <a:latin typeface="Courier New" panose="02070309020205020404" pitchFamily="49" charset="0"/>
              </a:rPr>
              <a:t> </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000000"/>
                </a:solidFill>
                <a:highlight>
                  <a:srgbClr val="FFFFFF"/>
                </a:highlight>
                <a:latin typeface="Courier New" panose="02070309020205020404" pitchFamily="49" charset="0"/>
              </a:rPr>
              <a:t> </a:t>
            </a:r>
            <a:r>
              <a:rPr lang="en-US" altLang="zh-CN" sz="1400" b="0" dirty="0" err="1">
                <a:solidFill>
                  <a:srgbClr val="000000"/>
                </a:solidFill>
                <a:highlight>
                  <a:srgbClr val="FFFFFF"/>
                </a:highlight>
                <a:latin typeface="Courier New" panose="02070309020205020404" pitchFamily="49" charset="0"/>
              </a:rPr>
              <a:t>normal_embeddings</a:t>
            </a:r>
            <a:r>
              <a:rPr lang="en-US" altLang="zh-CN" sz="1400" b="1" dirty="0" err="1">
                <a:solidFill>
                  <a:srgbClr val="000080"/>
                </a:solidFill>
                <a:highlight>
                  <a:srgbClr val="FFFFFF"/>
                </a:highlight>
                <a:latin typeface="Courier New" panose="02070309020205020404" pitchFamily="49" charset="0"/>
              </a:rPr>
              <a:t>.</a:t>
            </a:r>
            <a:r>
              <a:rPr lang="en-US" altLang="zh-CN" sz="1400" b="0" dirty="0" err="1">
                <a:solidFill>
                  <a:srgbClr val="000000"/>
                </a:solidFill>
                <a:highlight>
                  <a:srgbClr val="FFFFFF"/>
                </a:highlight>
                <a:latin typeface="Courier New" panose="02070309020205020404" pitchFamily="49" charset="0"/>
              </a:rPr>
              <a:t>norm</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000000"/>
                </a:solidFill>
                <a:highlight>
                  <a:srgbClr val="FFFFFF"/>
                </a:highlight>
                <a:latin typeface="Courier New" panose="02070309020205020404" pitchFamily="49" charset="0"/>
              </a:rPr>
              <a:t>dim</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FF0000"/>
                </a:solidFill>
                <a:highlight>
                  <a:srgbClr val="FFFFFF"/>
                </a:highlight>
                <a:latin typeface="Courier New" panose="02070309020205020404" pitchFamily="49" charset="0"/>
              </a:rPr>
              <a:t>1</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000000"/>
                </a:solidFill>
                <a:highlight>
                  <a:srgbClr val="FFFFFF"/>
                </a:highlight>
                <a:latin typeface="Courier New" panose="02070309020205020404" pitchFamily="49" charset="0"/>
              </a:rPr>
              <a:t> </a:t>
            </a:r>
            <a:r>
              <a:rPr lang="en-US" altLang="zh-CN" sz="1400" b="0" dirty="0" err="1">
                <a:solidFill>
                  <a:srgbClr val="000000"/>
                </a:solidFill>
                <a:highlight>
                  <a:srgbClr val="FFFFFF"/>
                </a:highlight>
                <a:latin typeface="Courier New" panose="02070309020205020404" pitchFamily="49" charset="0"/>
              </a:rPr>
              <a:t>keepdim</a:t>
            </a:r>
            <a:r>
              <a:rPr lang="en-US" altLang="zh-CN" sz="1400" b="1" dirty="0">
                <a:solidFill>
                  <a:srgbClr val="000080"/>
                </a:solidFill>
                <a:highlight>
                  <a:srgbClr val="FFFFFF"/>
                </a:highlight>
                <a:latin typeface="Courier New" panose="02070309020205020404" pitchFamily="49" charset="0"/>
              </a:rPr>
              <a:t>=</a:t>
            </a:r>
            <a:r>
              <a:rPr lang="en-US" altLang="zh-CN" sz="1400" b="1" dirty="0">
                <a:solidFill>
                  <a:srgbClr val="880088"/>
                </a:solidFill>
                <a:highlight>
                  <a:srgbClr val="FFFFFF"/>
                </a:highlight>
                <a:latin typeface="Courier New" panose="02070309020205020404" pitchFamily="49" charset="0"/>
              </a:rPr>
              <a:t>True</a:t>
            </a:r>
            <a:r>
              <a:rPr lang="en-US" altLang="zh-CN" sz="1400" b="1" dirty="0">
                <a:solidFill>
                  <a:srgbClr val="000080"/>
                </a:solidFill>
                <a:highlight>
                  <a:srgbClr val="FFFFFF"/>
                </a:highlight>
                <a:latin typeface="Courier New" panose="02070309020205020404" pitchFamily="49" charset="0"/>
              </a:rPr>
              <a:t>)</a:t>
            </a:r>
            <a:endParaRPr lang="en-US" altLang="zh-CN" sz="1400" b="0" dirty="0">
              <a:solidFill>
                <a:srgbClr val="000000"/>
              </a:solidFill>
              <a:highlight>
                <a:srgbClr val="FFFFFF"/>
              </a:highlight>
              <a:latin typeface="Courier New" panose="02070309020205020404" pitchFamily="49" charset="0"/>
            </a:endParaRPr>
          </a:p>
          <a:p>
            <a:r>
              <a:rPr lang="en-US" altLang="zh-CN" sz="1400" b="0" dirty="0">
                <a:solidFill>
                  <a:srgbClr val="000000"/>
                </a:solidFill>
                <a:highlight>
                  <a:srgbClr val="FFFFFF"/>
                </a:highlight>
                <a:latin typeface="Courier New" panose="02070309020205020404" pitchFamily="49" charset="0"/>
              </a:rPr>
              <a:t>    </a:t>
            </a:r>
            <a:r>
              <a:rPr lang="en-US" altLang="zh-CN" sz="1400" b="0" dirty="0" err="1">
                <a:solidFill>
                  <a:srgbClr val="000000"/>
                </a:solidFill>
                <a:highlight>
                  <a:srgbClr val="FFFFFF"/>
                </a:highlight>
                <a:latin typeface="Courier New" panose="02070309020205020404" pitchFamily="49" charset="0"/>
              </a:rPr>
              <a:t>abnormal_embeddings</a:t>
            </a:r>
            <a:r>
              <a:rPr lang="en-US" altLang="zh-CN" sz="1400" b="0" dirty="0">
                <a:solidFill>
                  <a:srgbClr val="000000"/>
                </a:solidFill>
                <a:highlight>
                  <a:srgbClr val="FFFFFF"/>
                </a:highlight>
                <a:latin typeface="Courier New" panose="02070309020205020404" pitchFamily="49" charset="0"/>
              </a:rPr>
              <a:t> </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000000"/>
                </a:solidFill>
                <a:highlight>
                  <a:srgbClr val="FFFFFF"/>
                </a:highlight>
                <a:latin typeface="Courier New" panose="02070309020205020404" pitchFamily="49" charset="0"/>
              </a:rPr>
              <a:t> </a:t>
            </a:r>
            <a:r>
              <a:rPr lang="en-US" altLang="zh-CN" sz="1400" b="0" dirty="0" err="1">
                <a:solidFill>
                  <a:srgbClr val="000000"/>
                </a:solidFill>
                <a:highlight>
                  <a:srgbClr val="FFFFFF"/>
                </a:highlight>
                <a:latin typeface="Courier New" panose="02070309020205020404" pitchFamily="49" charset="0"/>
              </a:rPr>
              <a:t>abnormal_embeddings</a:t>
            </a:r>
            <a:r>
              <a:rPr lang="en-US" altLang="zh-CN" sz="1400" b="0" dirty="0">
                <a:solidFill>
                  <a:srgbClr val="000000"/>
                </a:solidFill>
                <a:highlight>
                  <a:srgbClr val="FFFFFF"/>
                </a:highlight>
                <a:latin typeface="Courier New" panose="02070309020205020404" pitchFamily="49" charset="0"/>
              </a:rPr>
              <a:t> </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000000"/>
                </a:solidFill>
                <a:highlight>
                  <a:srgbClr val="FFFFFF"/>
                </a:highlight>
                <a:latin typeface="Courier New" panose="02070309020205020404" pitchFamily="49" charset="0"/>
              </a:rPr>
              <a:t> </a:t>
            </a:r>
            <a:r>
              <a:rPr lang="en-US" altLang="zh-CN" sz="1400" b="0" dirty="0" err="1">
                <a:solidFill>
                  <a:srgbClr val="000000"/>
                </a:solidFill>
                <a:highlight>
                  <a:srgbClr val="FFFFFF"/>
                </a:highlight>
                <a:latin typeface="Courier New" panose="02070309020205020404" pitchFamily="49" charset="0"/>
              </a:rPr>
              <a:t>abnormal_embeddings</a:t>
            </a:r>
            <a:r>
              <a:rPr lang="en-US" altLang="zh-CN" sz="1400" b="1" dirty="0" err="1">
                <a:solidFill>
                  <a:srgbClr val="000080"/>
                </a:solidFill>
                <a:highlight>
                  <a:srgbClr val="FFFFFF"/>
                </a:highlight>
                <a:latin typeface="Courier New" panose="02070309020205020404" pitchFamily="49" charset="0"/>
              </a:rPr>
              <a:t>.</a:t>
            </a:r>
            <a:r>
              <a:rPr lang="en-US" altLang="zh-CN" sz="1400" b="0" dirty="0" err="1">
                <a:solidFill>
                  <a:srgbClr val="000000"/>
                </a:solidFill>
                <a:highlight>
                  <a:srgbClr val="FFFFFF"/>
                </a:highlight>
                <a:latin typeface="Courier New" panose="02070309020205020404" pitchFamily="49" charset="0"/>
              </a:rPr>
              <a:t>norm</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000000"/>
                </a:solidFill>
                <a:highlight>
                  <a:srgbClr val="FFFFFF"/>
                </a:highlight>
                <a:latin typeface="Courier New" panose="02070309020205020404" pitchFamily="49" charset="0"/>
              </a:rPr>
              <a:t>dim</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FF0000"/>
                </a:solidFill>
                <a:highlight>
                  <a:srgbClr val="FFFFFF"/>
                </a:highlight>
                <a:latin typeface="Courier New" panose="02070309020205020404" pitchFamily="49" charset="0"/>
              </a:rPr>
              <a:t>1</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000000"/>
                </a:solidFill>
                <a:highlight>
                  <a:srgbClr val="FFFFFF"/>
                </a:highlight>
                <a:latin typeface="Courier New" panose="02070309020205020404" pitchFamily="49" charset="0"/>
              </a:rPr>
              <a:t> </a:t>
            </a:r>
            <a:r>
              <a:rPr lang="en-US" altLang="zh-CN" sz="1400" b="0" dirty="0" err="1">
                <a:solidFill>
                  <a:srgbClr val="000000"/>
                </a:solidFill>
                <a:highlight>
                  <a:srgbClr val="FFFFFF"/>
                </a:highlight>
                <a:latin typeface="Courier New" panose="02070309020205020404" pitchFamily="49" charset="0"/>
              </a:rPr>
              <a:t>keepdim</a:t>
            </a:r>
            <a:r>
              <a:rPr lang="en-US" altLang="zh-CN" sz="1400" b="1" dirty="0">
                <a:solidFill>
                  <a:srgbClr val="000080"/>
                </a:solidFill>
                <a:highlight>
                  <a:srgbClr val="FFFFFF"/>
                </a:highlight>
                <a:latin typeface="Courier New" panose="02070309020205020404" pitchFamily="49" charset="0"/>
              </a:rPr>
              <a:t>=</a:t>
            </a:r>
            <a:r>
              <a:rPr lang="en-US" altLang="zh-CN" sz="1400" b="1" dirty="0">
                <a:solidFill>
                  <a:srgbClr val="880088"/>
                </a:solidFill>
                <a:highlight>
                  <a:srgbClr val="FFFFFF"/>
                </a:highlight>
                <a:latin typeface="Courier New" panose="02070309020205020404" pitchFamily="49" charset="0"/>
              </a:rPr>
              <a:t>True</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000000"/>
                </a:solidFill>
                <a:highlight>
                  <a:srgbClr val="FFFFFF"/>
                </a:highlight>
                <a:latin typeface="Courier New" panose="02070309020205020404" pitchFamily="49" charset="0"/>
              </a:rPr>
              <a:t> </a:t>
            </a:r>
          </a:p>
          <a:p>
            <a:r>
              <a:rPr lang="zh-CN" altLang="en-US" sz="1400" b="0" dirty="0">
                <a:solidFill>
                  <a:srgbClr val="000000"/>
                </a:solidFill>
                <a:highlight>
                  <a:srgbClr val="FFFFFF"/>
                </a:highlight>
                <a:latin typeface="Courier New" panose="02070309020205020404" pitchFamily="49" charset="0"/>
              </a:rPr>
              <a:t>    </a:t>
            </a:r>
            <a:r>
              <a:rPr lang="en-US" altLang="zh-CN" sz="1400" b="0" dirty="0">
                <a:solidFill>
                  <a:srgbClr val="008000"/>
                </a:solidFill>
                <a:highlight>
                  <a:srgbClr val="FFFFFF"/>
                </a:highlight>
                <a:latin typeface="Courier New" panose="02070309020205020404" pitchFamily="49" charset="0"/>
              </a:rPr>
              <a:t># </a:t>
            </a:r>
            <a:r>
              <a:rPr lang="zh-CN" altLang="en-US" sz="1400" b="0" dirty="0">
                <a:solidFill>
                  <a:srgbClr val="008000"/>
                </a:solidFill>
                <a:highlight>
                  <a:srgbClr val="FFFFFF"/>
                </a:highlight>
                <a:latin typeface="Courier New" panose="02070309020205020404" pitchFamily="49" charset="0"/>
              </a:rPr>
              <a:t>步骤 </a:t>
            </a:r>
            <a:r>
              <a:rPr lang="en-US" altLang="zh-CN" sz="1400" b="0" dirty="0">
                <a:solidFill>
                  <a:srgbClr val="008000"/>
                </a:solidFill>
                <a:highlight>
                  <a:srgbClr val="FFFFFF"/>
                </a:highlight>
                <a:latin typeface="Courier New" panose="02070309020205020404" pitchFamily="49" charset="0"/>
              </a:rPr>
              <a:t>(d): </a:t>
            </a:r>
            <a:r>
              <a:rPr lang="zh-CN" altLang="en-US" sz="1400" b="0" dirty="0">
                <a:solidFill>
                  <a:srgbClr val="008000"/>
                </a:solidFill>
                <a:highlight>
                  <a:srgbClr val="FFFFFF"/>
                </a:highlight>
                <a:latin typeface="Courier New" panose="02070309020205020404" pitchFamily="49" charset="0"/>
              </a:rPr>
              <a:t>各自取平均值</a:t>
            </a:r>
            <a:endParaRPr lang="zh-CN" altLang="en-US" sz="1400" b="0" dirty="0">
              <a:solidFill>
                <a:srgbClr val="000000"/>
              </a:solidFill>
              <a:highlight>
                <a:srgbClr val="FFFFFF"/>
              </a:highlight>
              <a:latin typeface="Courier New" panose="02070309020205020404" pitchFamily="49" charset="0"/>
            </a:endParaRPr>
          </a:p>
          <a:p>
            <a:r>
              <a:rPr lang="en-US" altLang="zh-CN" sz="1400" b="0" dirty="0">
                <a:solidFill>
                  <a:srgbClr val="000000"/>
                </a:solidFill>
                <a:highlight>
                  <a:srgbClr val="FFFFFF"/>
                </a:highlight>
                <a:latin typeface="Courier New" panose="02070309020205020404" pitchFamily="49" charset="0"/>
              </a:rPr>
              <a:t>    </a:t>
            </a:r>
            <a:r>
              <a:rPr lang="en-US" altLang="zh-CN" sz="1400" b="0" dirty="0" err="1">
                <a:solidFill>
                  <a:srgbClr val="000000"/>
                </a:solidFill>
                <a:highlight>
                  <a:srgbClr val="FFFFFF"/>
                </a:highlight>
                <a:latin typeface="Courier New" panose="02070309020205020404" pitchFamily="49" charset="0"/>
              </a:rPr>
              <a:t>avg_normal</a:t>
            </a:r>
            <a:r>
              <a:rPr lang="en-US" altLang="zh-CN" sz="1400" b="0" dirty="0">
                <a:solidFill>
                  <a:srgbClr val="000000"/>
                </a:solidFill>
                <a:highlight>
                  <a:srgbClr val="FFFFFF"/>
                </a:highlight>
                <a:latin typeface="Courier New" panose="02070309020205020404" pitchFamily="49" charset="0"/>
              </a:rPr>
              <a:t> </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000000"/>
                </a:solidFill>
                <a:highlight>
                  <a:srgbClr val="FFFFFF"/>
                </a:highlight>
                <a:latin typeface="Courier New" panose="02070309020205020404" pitchFamily="49" charset="0"/>
              </a:rPr>
              <a:t> </a:t>
            </a:r>
            <a:r>
              <a:rPr lang="en-US" altLang="zh-CN" sz="1400" b="0" dirty="0" err="1">
                <a:solidFill>
                  <a:srgbClr val="000000"/>
                </a:solidFill>
                <a:highlight>
                  <a:srgbClr val="FFFFFF"/>
                </a:highlight>
                <a:latin typeface="Courier New" panose="02070309020205020404" pitchFamily="49" charset="0"/>
              </a:rPr>
              <a:t>torch</a:t>
            </a:r>
            <a:r>
              <a:rPr lang="en-US" altLang="zh-CN" sz="1400" b="1" dirty="0" err="1">
                <a:solidFill>
                  <a:srgbClr val="000080"/>
                </a:solidFill>
                <a:highlight>
                  <a:srgbClr val="FFFFFF"/>
                </a:highlight>
                <a:latin typeface="Courier New" panose="02070309020205020404" pitchFamily="49" charset="0"/>
              </a:rPr>
              <a:t>.</a:t>
            </a:r>
            <a:r>
              <a:rPr lang="en-US" altLang="zh-CN" sz="1400" b="0" dirty="0" err="1">
                <a:solidFill>
                  <a:srgbClr val="000000"/>
                </a:solidFill>
                <a:highlight>
                  <a:srgbClr val="FFFFFF"/>
                </a:highlight>
                <a:latin typeface="Courier New" panose="02070309020205020404" pitchFamily="49" charset="0"/>
              </a:rPr>
              <a:t>mean</a:t>
            </a:r>
            <a:r>
              <a:rPr lang="en-US" altLang="zh-CN" sz="1400" b="1" dirty="0">
                <a:solidFill>
                  <a:srgbClr val="000080"/>
                </a:solidFill>
                <a:highlight>
                  <a:srgbClr val="FFFFFF"/>
                </a:highlight>
                <a:latin typeface="Courier New" panose="02070309020205020404" pitchFamily="49" charset="0"/>
              </a:rPr>
              <a:t>(</a:t>
            </a:r>
            <a:r>
              <a:rPr lang="en-US" altLang="zh-CN" sz="1400" b="0" dirty="0" err="1">
                <a:solidFill>
                  <a:srgbClr val="000000"/>
                </a:solidFill>
                <a:highlight>
                  <a:srgbClr val="FFFFFF"/>
                </a:highlight>
                <a:latin typeface="Courier New" panose="02070309020205020404" pitchFamily="49" charset="0"/>
              </a:rPr>
              <a:t>normal_embeddings</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000000"/>
                </a:solidFill>
                <a:highlight>
                  <a:srgbClr val="FFFFFF"/>
                </a:highlight>
                <a:latin typeface="Courier New" panose="02070309020205020404" pitchFamily="49" charset="0"/>
              </a:rPr>
              <a:t> dim</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FF0000"/>
                </a:solidFill>
                <a:highlight>
                  <a:srgbClr val="FFFFFF"/>
                </a:highlight>
                <a:latin typeface="Courier New" panose="02070309020205020404" pitchFamily="49" charset="0"/>
              </a:rPr>
              <a:t>0</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000000"/>
                </a:solidFill>
                <a:highlight>
                  <a:srgbClr val="FFFFFF"/>
                </a:highlight>
                <a:latin typeface="Courier New" panose="02070309020205020404" pitchFamily="49" charset="0"/>
              </a:rPr>
              <a:t> </a:t>
            </a:r>
            <a:r>
              <a:rPr lang="en-US" altLang="zh-CN" sz="1400" b="0" dirty="0" err="1">
                <a:solidFill>
                  <a:srgbClr val="000000"/>
                </a:solidFill>
                <a:highlight>
                  <a:srgbClr val="FFFFFF"/>
                </a:highlight>
                <a:latin typeface="Courier New" panose="02070309020205020404" pitchFamily="49" charset="0"/>
              </a:rPr>
              <a:t>keepdim</a:t>
            </a:r>
            <a:r>
              <a:rPr lang="en-US" altLang="zh-CN" sz="1400" b="1" dirty="0">
                <a:solidFill>
                  <a:srgbClr val="000080"/>
                </a:solidFill>
                <a:highlight>
                  <a:srgbClr val="FFFFFF"/>
                </a:highlight>
                <a:latin typeface="Courier New" panose="02070309020205020404" pitchFamily="49" charset="0"/>
              </a:rPr>
              <a:t>=</a:t>
            </a:r>
            <a:r>
              <a:rPr lang="en-US" altLang="zh-CN" sz="1400" b="1" dirty="0">
                <a:solidFill>
                  <a:srgbClr val="880088"/>
                </a:solidFill>
                <a:highlight>
                  <a:srgbClr val="FFFFFF"/>
                </a:highlight>
                <a:latin typeface="Courier New" panose="02070309020205020404" pitchFamily="49" charset="0"/>
              </a:rPr>
              <a:t>True</a:t>
            </a:r>
            <a:r>
              <a:rPr lang="en-US" altLang="zh-CN" sz="1400" b="1" dirty="0">
                <a:solidFill>
                  <a:srgbClr val="000080"/>
                </a:solidFill>
                <a:highlight>
                  <a:srgbClr val="FFFFFF"/>
                </a:highlight>
                <a:latin typeface="Courier New" panose="02070309020205020404" pitchFamily="49" charset="0"/>
              </a:rPr>
              <a:t>)</a:t>
            </a:r>
            <a:endParaRPr lang="en-US" altLang="zh-CN" sz="1400" b="0" dirty="0">
              <a:solidFill>
                <a:srgbClr val="000000"/>
              </a:solidFill>
              <a:highlight>
                <a:srgbClr val="FFFFFF"/>
              </a:highlight>
              <a:latin typeface="Courier New" panose="02070309020205020404" pitchFamily="49" charset="0"/>
            </a:endParaRPr>
          </a:p>
          <a:p>
            <a:r>
              <a:rPr lang="en-US" altLang="zh-CN" sz="1400" b="0" dirty="0">
                <a:solidFill>
                  <a:srgbClr val="000000"/>
                </a:solidFill>
                <a:highlight>
                  <a:srgbClr val="FFFFFF"/>
                </a:highlight>
                <a:latin typeface="Courier New" panose="02070309020205020404" pitchFamily="49" charset="0"/>
              </a:rPr>
              <a:t>    </a:t>
            </a:r>
            <a:r>
              <a:rPr lang="en-US" altLang="zh-CN" sz="1400" b="0" dirty="0" err="1">
                <a:solidFill>
                  <a:srgbClr val="000000"/>
                </a:solidFill>
                <a:highlight>
                  <a:srgbClr val="FFFFFF"/>
                </a:highlight>
                <a:latin typeface="Courier New" panose="02070309020205020404" pitchFamily="49" charset="0"/>
              </a:rPr>
              <a:t>avg_abnormal</a:t>
            </a:r>
            <a:r>
              <a:rPr lang="en-US" altLang="zh-CN" sz="1400" b="0" dirty="0">
                <a:solidFill>
                  <a:srgbClr val="000000"/>
                </a:solidFill>
                <a:highlight>
                  <a:srgbClr val="FFFFFF"/>
                </a:highlight>
                <a:latin typeface="Courier New" panose="02070309020205020404" pitchFamily="49" charset="0"/>
              </a:rPr>
              <a:t> </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000000"/>
                </a:solidFill>
                <a:highlight>
                  <a:srgbClr val="FFFFFF"/>
                </a:highlight>
                <a:latin typeface="Courier New" panose="02070309020205020404" pitchFamily="49" charset="0"/>
              </a:rPr>
              <a:t> </a:t>
            </a:r>
            <a:r>
              <a:rPr lang="en-US" altLang="zh-CN" sz="1400" b="0" dirty="0" err="1">
                <a:solidFill>
                  <a:srgbClr val="000000"/>
                </a:solidFill>
                <a:highlight>
                  <a:srgbClr val="FFFFFF"/>
                </a:highlight>
                <a:latin typeface="Courier New" panose="02070309020205020404" pitchFamily="49" charset="0"/>
              </a:rPr>
              <a:t>torch</a:t>
            </a:r>
            <a:r>
              <a:rPr lang="en-US" altLang="zh-CN" sz="1400" b="1" dirty="0" err="1">
                <a:solidFill>
                  <a:srgbClr val="000080"/>
                </a:solidFill>
                <a:highlight>
                  <a:srgbClr val="FFFFFF"/>
                </a:highlight>
                <a:latin typeface="Courier New" panose="02070309020205020404" pitchFamily="49" charset="0"/>
              </a:rPr>
              <a:t>.</a:t>
            </a:r>
            <a:r>
              <a:rPr lang="en-US" altLang="zh-CN" sz="1400" b="0" dirty="0" err="1">
                <a:solidFill>
                  <a:srgbClr val="000000"/>
                </a:solidFill>
                <a:highlight>
                  <a:srgbClr val="FFFFFF"/>
                </a:highlight>
                <a:latin typeface="Courier New" panose="02070309020205020404" pitchFamily="49" charset="0"/>
              </a:rPr>
              <a:t>mean</a:t>
            </a:r>
            <a:r>
              <a:rPr lang="en-US" altLang="zh-CN" sz="1400" b="1" dirty="0">
                <a:solidFill>
                  <a:srgbClr val="000080"/>
                </a:solidFill>
                <a:highlight>
                  <a:srgbClr val="FFFFFF"/>
                </a:highlight>
                <a:latin typeface="Courier New" panose="02070309020205020404" pitchFamily="49" charset="0"/>
              </a:rPr>
              <a:t>(</a:t>
            </a:r>
            <a:r>
              <a:rPr lang="en-US" altLang="zh-CN" sz="1400" b="0" dirty="0" err="1">
                <a:solidFill>
                  <a:srgbClr val="000000"/>
                </a:solidFill>
                <a:highlight>
                  <a:srgbClr val="FFFFFF"/>
                </a:highlight>
                <a:latin typeface="Courier New" panose="02070309020205020404" pitchFamily="49" charset="0"/>
              </a:rPr>
              <a:t>abnormal_embeddings</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000000"/>
                </a:solidFill>
                <a:highlight>
                  <a:srgbClr val="FFFFFF"/>
                </a:highlight>
                <a:latin typeface="Courier New" panose="02070309020205020404" pitchFamily="49" charset="0"/>
              </a:rPr>
              <a:t> dim</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FF0000"/>
                </a:solidFill>
                <a:highlight>
                  <a:srgbClr val="FFFFFF"/>
                </a:highlight>
                <a:latin typeface="Courier New" panose="02070309020205020404" pitchFamily="49" charset="0"/>
              </a:rPr>
              <a:t>0</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000000"/>
                </a:solidFill>
                <a:highlight>
                  <a:srgbClr val="FFFFFF"/>
                </a:highlight>
                <a:latin typeface="Courier New" panose="02070309020205020404" pitchFamily="49" charset="0"/>
              </a:rPr>
              <a:t> </a:t>
            </a:r>
            <a:r>
              <a:rPr lang="en-US" altLang="zh-CN" sz="1400" b="0" dirty="0" err="1">
                <a:solidFill>
                  <a:srgbClr val="000000"/>
                </a:solidFill>
                <a:highlight>
                  <a:srgbClr val="FFFFFF"/>
                </a:highlight>
                <a:latin typeface="Courier New" panose="02070309020205020404" pitchFamily="49" charset="0"/>
              </a:rPr>
              <a:t>keepdim</a:t>
            </a:r>
            <a:r>
              <a:rPr lang="en-US" altLang="zh-CN" sz="1400" b="1" dirty="0">
                <a:solidFill>
                  <a:srgbClr val="000080"/>
                </a:solidFill>
                <a:highlight>
                  <a:srgbClr val="FFFFFF"/>
                </a:highlight>
                <a:latin typeface="Courier New" panose="02070309020205020404" pitchFamily="49" charset="0"/>
              </a:rPr>
              <a:t>=</a:t>
            </a:r>
            <a:r>
              <a:rPr lang="en-US" altLang="zh-CN" sz="1400" b="1" dirty="0">
                <a:solidFill>
                  <a:srgbClr val="880088"/>
                </a:solidFill>
                <a:highlight>
                  <a:srgbClr val="FFFFFF"/>
                </a:highlight>
                <a:latin typeface="Courier New" panose="02070309020205020404" pitchFamily="49" charset="0"/>
              </a:rPr>
              <a:t>True</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000000"/>
                </a:solidFill>
                <a:highlight>
                  <a:srgbClr val="FFFFFF"/>
                </a:highlight>
                <a:latin typeface="Courier New" panose="02070309020205020404" pitchFamily="49" charset="0"/>
              </a:rPr>
              <a:t>    </a:t>
            </a:r>
          </a:p>
          <a:p>
            <a:r>
              <a:rPr lang="zh-CN" altLang="en-US" sz="1400" b="0" dirty="0">
                <a:solidFill>
                  <a:srgbClr val="000000"/>
                </a:solidFill>
                <a:highlight>
                  <a:srgbClr val="FFFFFF"/>
                </a:highlight>
                <a:latin typeface="Courier New" panose="02070309020205020404" pitchFamily="49" charset="0"/>
              </a:rPr>
              <a:t>    </a:t>
            </a:r>
            <a:r>
              <a:rPr lang="en-US" altLang="zh-CN" sz="1400" b="0" dirty="0">
                <a:solidFill>
                  <a:srgbClr val="008000"/>
                </a:solidFill>
                <a:highlight>
                  <a:srgbClr val="FFFFFF"/>
                </a:highlight>
                <a:latin typeface="Courier New" panose="02070309020205020404" pitchFamily="49" charset="0"/>
              </a:rPr>
              <a:t># </a:t>
            </a:r>
            <a:r>
              <a:rPr lang="zh-CN" altLang="en-US" sz="1400" b="0" dirty="0">
                <a:solidFill>
                  <a:srgbClr val="008000"/>
                </a:solidFill>
                <a:highlight>
                  <a:srgbClr val="FFFFFF"/>
                </a:highlight>
                <a:latin typeface="Courier New" panose="02070309020205020404" pitchFamily="49" charset="0"/>
              </a:rPr>
              <a:t>步骤 </a:t>
            </a:r>
            <a:r>
              <a:rPr lang="en-US" altLang="zh-CN" sz="1400" b="0" dirty="0">
                <a:solidFill>
                  <a:srgbClr val="008000"/>
                </a:solidFill>
                <a:highlight>
                  <a:srgbClr val="FFFFFF"/>
                </a:highlight>
                <a:latin typeface="Courier New" panose="02070309020205020404" pitchFamily="49" charset="0"/>
              </a:rPr>
              <a:t>(e): </a:t>
            </a:r>
            <a:r>
              <a:rPr lang="zh-CN" altLang="en-US" sz="1400" b="0" dirty="0">
                <a:solidFill>
                  <a:srgbClr val="008000"/>
                </a:solidFill>
                <a:highlight>
                  <a:srgbClr val="FFFFFF"/>
                </a:highlight>
                <a:latin typeface="Courier New" panose="02070309020205020404" pitchFamily="49" charset="0"/>
              </a:rPr>
              <a:t>将两者拼接起来</a:t>
            </a:r>
            <a:endParaRPr lang="zh-CN" altLang="en-US" sz="1400" b="0" dirty="0">
              <a:solidFill>
                <a:srgbClr val="000000"/>
              </a:solidFill>
              <a:highlight>
                <a:srgbClr val="FFFFFF"/>
              </a:highlight>
              <a:latin typeface="Courier New" panose="02070309020205020404" pitchFamily="49" charset="0"/>
            </a:endParaRPr>
          </a:p>
          <a:p>
            <a:r>
              <a:rPr lang="en-US" altLang="zh-CN" sz="1400" b="0" dirty="0">
                <a:solidFill>
                  <a:srgbClr val="000000"/>
                </a:solidFill>
                <a:highlight>
                  <a:srgbClr val="FFFFFF"/>
                </a:highlight>
                <a:latin typeface="Courier New" panose="02070309020205020404" pitchFamily="49" charset="0"/>
              </a:rPr>
              <a:t>    </a:t>
            </a:r>
            <a:r>
              <a:rPr lang="en-US" altLang="zh-CN" sz="1400" b="0" dirty="0" err="1">
                <a:solidFill>
                  <a:srgbClr val="000000"/>
                </a:solidFill>
                <a:highlight>
                  <a:srgbClr val="FFFFFF"/>
                </a:highlight>
                <a:latin typeface="Courier New" panose="02070309020205020404" pitchFamily="49" charset="0"/>
              </a:rPr>
              <a:t>text_features</a:t>
            </a:r>
            <a:r>
              <a:rPr lang="en-US" altLang="zh-CN" sz="1400" b="0" dirty="0">
                <a:solidFill>
                  <a:srgbClr val="000000"/>
                </a:solidFill>
                <a:highlight>
                  <a:srgbClr val="FFFFFF"/>
                </a:highlight>
                <a:latin typeface="Courier New" panose="02070309020205020404" pitchFamily="49" charset="0"/>
              </a:rPr>
              <a:t> </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000000"/>
                </a:solidFill>
                <a:highlight>
                  <a:srgbClr val="FFFFFF"/>
                </a:highlight>
                <a:latin typeface="Courier New" panose="02070309020205020404" pitchFamily="49" charset="0"/>
              </a:rPr>
              <a:t> torch</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000000"/>
                </a:solidFill>
                <a:highlight>
                  <a:srgbClr val="FFFFFF"/>
                </a:highlight>
                <a:latin typeface="Courier New" panose="02070309020205020404" pitchFamily="49" charset="0"/>
              </a:rPr>
              <a:t>cat</a:t>
            </a:r>
            <a:r>
              <a:rPr lang="en-US" altLang="zh-CN" sz="1400" b="1" dirty="0">
                <a:solidFill>
                  <a:srgbClr val="000080"/>
                </a:solidFill>
                <a:highlight>
                  <a:srgbClr val="FFFFFF"/>
                </a:highlight>
                <a:latin typeface="Courier New" panose="02070309020205020404" pitchFamily="49" charset="0"/>
              </a:rPr>
              <a:t>([</a:t>
            </a:r>
            <a:r>
              <a:rPr lang="en-US" altLang="zh-CN" sz="1400" b="0" dirty="0" err="1">
                <a:solidFill>
                  <a:srgbClr val="000000"/>
                </a:solidFill>
                <a:highlight>
                  <a:srgbClr val="FFFFFF"/>
                </a:highlight>
                <a:latin typeface="Courier New" panose="02070309020205020404" pitchFamily="49" charset="0"/>
              </a:rPr>
              <a:t>avg_normal</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000000"/>
                </a:solidFill>
                <a:highlight>
                  <a:srgbClr val="FFFFFF"/>
                </a:highlight>
                <a:latin typeface="Courier New" panose="02070309020205020404" pitchFamily="49" charset="0"/>
              </a:rPr>
              <a:t> </a:t>
            </a:r>
            <a:r>
              <a:rPr lang="en-US" altLang="zh-CN" sz="1400" b="0" dirty="0" err="1">
                <a:solidFill>
                  <a:srgbClr val="000000"/>
                </a:solidFill>
                <a:highlight>
                  <a:srgbClr val="FFFFFF"/>
                </a:highlight>
                <a:latin typeface="Courier New" panose="02070309020205020404" pitchFamily="49" charset="0"/>
              </a:rPr>
              <a:t>avg_abnormal</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000000"/>
                </a:solidFill>
                <a:highlight>
                  <a:srgbClr val="FFFFFF"/>
                </a:highlight>
                <a:latin typeface="Courier New" panose="02070309020205020404" pitchFamily="49" charset="0"/>
              </a:rPr>
              <a:t> dim</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FF0000"/>
                </a:solidFill>
                <a:highlight>
                  <a:srgbClr val="FFFFFF"/>
                </a:highlight>
                <a:latin typeface="Courier New" panose="02070309020205020404" pitchFamily="49" charset="0"/>
              </a:rPr>
              <a:t>0</a:t>
            </a:r>
            <a:r>
              <a:rPr lang="en-US" altLang="zh-CN" sz="1400" b="1" dirty="0">
                <a:solidFill>
                  <a:srgbClr val="000080"/>
                </a:solidFill>
                <a:highlight>
                  <a:srgbClr val="FFFFFF"/>
                </a:highlight>
                <a:latin typeface="Courier New" panose="02070309020205020404" pitchFamily="49" charset="0"/>
              </a:rPr>
              <a:t>)</a:t>
            </a:r>
            <a:endParaRPr lang="en-US" altLang="zh-CN" sz="1400" b="0" dirty="0">
              <a:solidFill>
                <a:srgbClr val="000000"/>
              </a:solidFill>
              <a:highlight>
                <a:srgbClr val="FFFFFF"/>
              </a:highlight>
              <a:latin typeface="Courier New" panose="02070309020205020404" pitchFamily="49" charset="0"/>
            </a:endParaRPr>
          </a:p>
          <a:p>
            <a:r>
              <a:rPr lang="en-US" altLang="zh-CN" sz="1400" b="0" dirty="0">
                <a:solidFill>
                  <a:srgbClr val="000000"/>
                </a:solidFill>
                <a:highlight>
                  <a:srgbClr val="FFFFFF"/>
                </a:highlight>
                <a:latin typeface="Courier New" panose="02070309020205020404" pitchFamily="49" charset="0"/>
              </a:rPr>
              <a:t>    </a:t>
            </a:r>
            <a:r>
              <a:rPr lang="en-US" altLang="zh-CN" sz="1400" b="0" dirty="0" err="1">
                <a:solidFill>
                  <a:srgbClr val="000000"/>
                </a:solidFill>
                <a:highlight>
                  <a:srgbClr val="FFFFFF"/>
                </a:highlight>
                <a:latin typeface="Courier New" panose="02070309020205020404" pitchFamily="49" charset="0"/>
              </a:rPr>
              <a:t>text_features</a:t>
            </a:r>
            <a:r>
              <a:rPr lang="en-US" altLang="zh-CN" sz="1400" b="0" dirty="0">
                <a:solidFill>
                  <a:srgbClr val="000000"/>
                </a:solidFill>
                <a:highlight>
                  <a:srgbClr val="FFFFFF"/>
                </a:highlight>
                <a:latin typeface="Courier New" panose="02070309020205020404" pitchFamily="49" charset="0"/>
              </a:rPr>
              <a:t> </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000000"/>
                </a:solidFill>
                <a:highlight>
                  <a:srgbClr val="FFFFFF"/>
                </a:highlight>
                <a:latin typeface="Courier New" panose="02070309020205020404" pitchFamily="49" charset="0"/>
              </a:rPr>
              <a:t> </a:t>
            </a:r>
            <a:r>
              <a:rPr lang="en-US" altLang="zh-CN" sz="1400" b="0" dirty="0" err="1">
                <a:solidFill>
                  <a:srgbClr val="000000"/>
                </a:solidFill>
                <a:highlight>
                  <a:srgbClr val="FFFFFF"/>
                </a:highlight>
                <a:latin typeface="Courier New" panose="02070309020205020404" pitchFamily="49" charset="0"/>
              </a:rPr>
              <a:t>text_features</a:t>
            </a:r>
            <a:r>
              <a:rPr lang="en-US" altLang="zh-CN" sz="1400" b="0" dirty="0">
                <a:solidFill>
                  <a:srgbClr val="000000"/>
                </a:solidFill>
                <a:highlight>
                  <a:srgbClr val="FFFFFF"/>
                </a:highlight>
                <a:latin typeface="Courier New" panose="02070309020205020404" pitchFamily="49" charset="0"/>
              </a:rPr>
              <a:t> </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000000"/>
                </a:solidFill>
                <a:highlight>
                  <a:srgbClr val="FFFFFF"/>
                </a:highlight>
                <a:latin typeface="Courier New" panose="02070309020205020404" pitchFamily="49" charset="0"/>
              </a:rPr>
              <a:t> </a:t>
            </a:r>
            <a:r>
              <a:rPr lang="en-US" altLang="zh-CN" sz="1400" b="0" dirty="0" err="1">
                <a:solidFill>
                  <a:srgbClr val="000000"/>
                </a:solidFill>
                <a:highlight>
                  <a:srgbClr val="FFFFFF"/>
                </a:highlight>
                <a:latin typeface="Courier New" panose="02070309020205020404" pitchFamily="49" charset="0"/>
              </a:rPr>
              <a:t>text_features</a:t>
            </a:r>
            <a:r>
              <a:rPr lang="en-US" altLang="zh-CN" sz="1400" b="1" dirty="0" err="1">
                <a:solidFill>
                  <a:srgbClr val="000080"/>
                </a:solidFill>
                <a:highlight>
                  <a:srgbClr val="FFFFFF"/>
                </a:highlight>
                <a:latin typeface="Courier New" panose="02070309020205020404" pitchFamily="49" charset="0"/>
              </a:rPr>
              <a:t>.</a:t>
            </a:r>
            <a:r>
              <a:rPr lang="en-US" altLang="zh-CN" sz="1400" b="0" dirty="0" err="1">
                <a:solidFill>
                  <a:srgbClr val="000000"/>
                </a:solidFill>
                <a:highlight>
                  <a:srgbClr val="FFFFFF"/>
                </a:highlight>
                <a:latin typeface="Courier New" panose="02070309020205020404" pitchFamily="49" charset="0"/>
              </a:rPr>
              <a:t>norm</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000000"/>
                </a:solidFill>
                <a:highlight>
                  <a:srgbClr val="FFFFFF"/>
                </a:highlight>
                <a:latin typeface="Courier New" panose="02070309020205020404" pitchFamily="49" charset="0"/>
              </a:rPr>
              <a:t>dim</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FF0000"/>
                </a:solidFill>
                <a:highlight>
                  <a:srgbClr val="FFFFFF"/>
                </a:highlight>
                <a:latin typeface="Courier New" panose="02070309020205020404" pitchFamily="49" charset="0"/>
              </a:rPr>
              <a:t>1</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000000"/>
                </a:solidFill>
                <a:highlight>
                  <a:srgbClr val="FFFFFF"/>
                </a:highlight>
                <a:latin typeface="Courier New" panose="02070309020205020404" pitchFamily="49" charset="0"/>
              </a:rPr>
              <a:t> </a:t>
            </a:r>
            <a:r>
              <a:rPr lang="en-US" altLang="zh-CN" sz="1400" b="0" dirty="0" err="1">
                <a:solidFill>
                  <a:srgbClr val="000000"/>
                </a:solidFill>
                <a:highlight>
                  <a:srgbClr val="FFFFFF"/>
                </a:highlight>
                <a:latin typeface="Courier New" panose="02070309020205020404" pitchFamily="49" charset="0"/>
              </a:rPr>
              <a:t>keepdim</a:t>
            </a:r>
            <a:r>
              <a:rPr lang="en-US" altLang="zh-CN" sz="1400" b="1" dirty="0">
                <a:solidFill>
                  <a:srgbClr val="000080"/>
                </a:solidFill>
                <a:highlight>
                  <a:srgbClr val="FFFFFF"/>
                </a:highlight>
                <a:latin typeface="Courier New" panose="02070309020205020404" pitchFamily="49" charset="0"/>
              </a:rPr>
              <a:t>=</a:t>
            </a:r>
            <a:r>
              <a:rPr lang="en-US" altLang="zh-CN" sz="1400" b="1" dirty="0">
                <a:solidFill>
                  <a:srgbClr val="880088"/>
                </a:solidFill>
                <a:highlight>
                  <a:srgbClr val="FFFFFF"/>
                </a:highlight>
                <a:latin typeface="Courier New" panose="02070309020205020404" pitchFamily="49" charset="0"/>
              </a:rPr>
              <a:t>True</a:t>
            </a:r>
            <a:r>
              <a:rPr lang="en-US" altLang="zh-CN" sz="1400" b="1" dirty="0">
                <a:solidFill>
                  <a:srgbClr val="000080"/>
                </a:solidFill>
                <a:highlight>
                  <a:srgbClr val="FFFFFF"/>
                </a:highlight>
                <a:latin typeface="Courier New" panose="02070309020205020404" pitchFamily="49" charset="0"/>
              </a:rPr>
              <a:t>)</a:t>
            </a:r>
            <a:r>
              <a:rPr lang="en-US" altLang="zh-CN" sz="1400" b="0" dirty="0">
                <a:solidFill>
                  <a:srgbClr val="000000"/>
                </a:solidFill>
                <a:highlight>
                  <a:srgbClr val="FFFFFF"/>
                </a:highlight>
                <a:latin typeface="Courier New" panose="02070309020205020404" pitchFamily="49" charset="0"/>
              </a:rPr>
              <a:t>    </a:t>
            </a:r>
          </a:p>
          <a:p>
            <a:r>
              <a:rPr lang="en-US" altLang="zh-CN" sz="1400" b="0" dirty="0">
                <a:solidFill>
                  <a:srgbClr val="000000"/>
                </a:solidFill>
                <a:highlight>
                  <a:srgbClr val="FFFFFF"/>
                </a:highlight>
                <a:latin typeface="Courier New" panose="02070309020205020404" pitchFamily="49" charset="0"/>
              </a:rPr>
              <a:t>    </a:t>
            </a:r>
            <a:r>
              <a:rPr lang="en-US" altLang="zh-CN" sz="1400" b="1" dirty="0">
                <a:solidFill>
                  <a:srgbClr val="0000FF"/>
                </a:solidFill>
                <a:highlight>
                  <a:srgbClr val="FFFFFF"/>
                </a:highlight>
                <a:latin typeface="Courier New" panose="02070309020205020404" pitchFamily="49" charset="0"/>
              </a:rPr>
              <a:t>return</a:t>
            </a:r>
            <a:r>
              <a:rPr lang="en-US" altLang="zh-CN" sz="1400" b="0" dirty="0">
                <a:solidFill>
                  <a:srgbClr val="000000"/>
                </a:solidFill>
                <a:highlight>
                  <a:srgbClr val="FFFFFF"/>
                </a:highlight>
                <a:latin typeface="Courier New" panose="02070309020205020404" pitchFamily="49" charset="0"/>
              </a:rPr>
              <a:t> </a:t>
            </a:r>
            <a:r>
              <a:rPr lang="en-US" altLang="zh-CN" sz="1400" b="0" dirty="0" err="1">
                <a:solidFill>
                  <a:srgbClr val="000000"/>
                </a:solidFill>
                <a:highlight>
                  <a:srgbClr val="FFFFFF"/>
                </a:highlight>
                <a:latin typeface="Courier New" panose="02070309020205020404" pitchFamily="49" charset="0"/>
              </a:rPr>
              <a:t>text_features</a:t>
            </a:r>
            <a:endParaRPr lang="zh-CN" altLang="en-US" sz="1400" dirty="0"/>
          </a:p>
        </p:txBody>
      </p:sp>
    </p:spTree>
    <p:extLst>
      <p:ext uri="{BB962C8B-B14F-4D97-AF65-F5344CB8AC3E}">
        <p14:creationId xmlns:p14="http://schemas.microsoft.com/office/powerpoint/2010/main" val="1814111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3995213-D0D6-DD51-BCE6-0E7802C262D6}"/>
              </a:ext>
            </a:extLst>
          </p:cNvPr>
          <p:cNvSpPr>
            <a:spLocks noGrp="1"/>
          </p:cNvSpPr>
          <p:nvPr>
            <p:ph idx="1"/>
          </p:nvPr>
        </p:nvSpPr>
        <p:spPr>
          <a:xfrm>
            <a:off x="2794000" y="88900"/>
            <a:ext cx="9309100" cy="2747967"/>
          </a:xfrm>
        </p:spPr>
        <p:txBody>
          <a:bodyPr>
            <a:normAutofit/>
          </a:bodyPr>
          <a:lstStyle/>
          <a:p>
            <a:pPr marL="0" indent="0">
              <a:buNone/>
            </a:pPr>
            <a:r>
              <a:rPr lang="en-US" altLang="zh-CN" sz="2400" b="1" dirty="0"/>
              <a:t>4.</a:t>
            </a:r>
            <a:r>
              <a:rPr lang="zh-CN" altLang="en-US" sz="2400" b="1" dirty="0"/>
              <a:t>图像特征计算</a:t>
            </a:r>
            <a:r>
              <a:rPr lang="en-US" altLang="zh-CN" sz="2400" b="1" dirty="0"/>
              <a:t>(</a:t>
            </a:r>
            <a:r>
              <a:rPr lang="en-US" altLang="zh-CN" sz="2400" b="1" dirty="0" err="1"/>
              <a:t>model:encode_image</a:t>
            </a:r>
            <a:r>
              <a:rPr lang="en-US" altLang="zh-CN" sz="2400" b="1" dirty="0"/>
              <a:t>-&gt;</a:t>
            </a:r>
            <a:r>
              <a:rPr lang="en-US" altLang="zh-CN" sz="2400" b="1" dirty="0" err="1"/>
              <a:t>transformer:forward</a:t>
            </a:r>
            <a:r>
              <a:rPr lang="en-US" altLang="zh-CN" sz="2400" b="1" dirty="0"/>
              <a:t>)(1/5)</a:t>
            </a:r>
          </a:p>
          <a:p>
            <a:pPr marL="0" indent="0">
              <a:buNone/>
            </a:pPr>
            <a:r>
              <a:rPr lang="en-US" altLang="zh-CN" dirty="0"/>
              <a:t>(a).</a:t>
            </a:r>
            <a:r>
              <a:rPr lang="zh-CN" altLang="en-US" dirty="0"/>
              <a:t>通过</a:t>
            </a:r>
            <a:r>
              <a:rPr lang="en-US" altLang="zh-CN" dirty="0"/>
              <a:t>conv1</a:t>
            </a:r>
            <a:r>
              <a:rPr lang="zh-CN" altLang="en-US" dirty="0"/>
              <a:t>获取图像的</a:t>
            </a:r>
            <a:r>
              <a:rPr lang="en-US" altLang="zh-CN" dirty="0" err="1"/>
              <a:t>embeding</a:t>
            </a:r>
            <a:r>
              <a:rPr lang="en-US" altLang="zh-CN" dirty="0"/>
              <a:t>,</a:t>
            </a:r>
            <a:r>
              <a:rPr lang="zh-CN" altLang="en-US" dirty="0"/>
              <a:t>并添加位置参数</a:t>
            </a:r>
            <a:endParaRPr lang="en-US" altLang="zh-CN" dirty="0"/>
          </a:p>
        </p:txBody>
      </p:sp>
      <p:sp>
        <p:nvSpPr>
          <p:cNvPr id="9" name="标题 8">
            <a:extLst>
              <a:ext uri="{FF2B5EF4-FFF2-40B4-BE49-F238E27FC236}">
                <a16:creationId xmlns:a16="http://schemas.microsoft.com/office/drawing/2014/main" id="{D8902037-EBC6-D284-F5A0-13502C29A724}"/>
              </a:ext>
            </a:extLst>
          </p:cNvPr>
          <p:cNvSpPr>
            <a:spLocks noGrp="1"/>
          </p:cNvSpPr>
          <p:nvPr>
            <p:ph type="title"/>
          </p:nvPr>
        </p:nvSpPr>
        <p:spPr>
          <a:xfrm>
            <a:off x="406400" y="335810"/>
            <a:ext cx="2692400" cy="1325563"/>
          </a:xfrm>
        </p:spPr>
        <p:txBody>
          <a:bodyPr/>
          <a:lstStyle/>
          <a:p>
            <a:r>
              <a:rPr lang="zh-CN" altLang="en-US" dirty="0"/>
              <a:t>代码</a:t>
            </a:r>
            <a:br>
              <a:rPr lang="en-US" altLang="zh-CN" dirty="0"/>
            </a:br>
            <a:r>
              <a:rPr lang="en-US" altLang="zh-CN" dirty="0"/>
              <a:t>WinCLIP</a:t>
            </a:r>
            <a:endParaRPr lang="zh-CN" altLang="en-US" dirty="0"/>
          </a:p>
        </p:txBody>
      </p:sp>
      <p:sp>
        <p:nvSpPr>
          <p:cNvPr id="12" name="文本框 11">
            <a:extLst>
              <a:ext uri="{FF2B5EF4-FFF2-40B4-BE49-F238E27FC236}">
                <a16:creationId xmlns:a16="http://schemas.microsoft.com/office/drawing/2014/main" id="{D4377EDA-4AE4-7BC4-34EB-8CBFDD0FCA68}"/>
              </a:ext>
            </a:extLst>
          </p:cNvPr>
          <p:cNvSpPr txBox="1"/>
          <p:nvPr/>
        </p:nvSpPr>
        <p:spPr>
          <a:xfrm>
            <a:off x="177800" y="3429000"/>
            <a:ext cx="10782300" cy="2585323"/>
          </a:xfrm>
          <a:prstGeom prst="rect">
            <a:avLst/>
          </a:prstGeom>
          <a:noFill/>
        </p:spPr>
        <p:txBody>
          <a:bodyPr wrap="square">
            <a:spAutoFit/>
          </a:bodyPr>
          <a:lstStyle/>
          <a:p>
            <a:r>
              <a:rPr lang="en-US" altLang="zh-CN" sz="1800" dirty="0">
                <a:solidFill>
                  <a:srgbClr val="008000"/>
                </a:solidFill>
                <a:highlight>
                  <a:srgbClr val="FFFFFF"/>
                </a:highlight>
                <a:latin typeface="Courier New" panose="02070309020205020404" pitchFamily="49" charset="0"/>
              </a:rPr>
              <a:t># </a:t>
            </a:r>
            <a:r>
              <a:rPr lang="zh-CN" altLang="en-US" sz="1800" dirty="0">
                <a:solidFill>
                  <a:srgbClr val="008000"/>
                </a:solidFill>
                <a:highlight>
                  <a:srgbClr val="FFFFFF"/>
                </a:highlight>
                <a:latin typeface="Courier New" panose="02070309020205020404" pitchFamily="49" charset="0"/>
              </a:rPr>
              <a:t>输入</a:t>
            </a:r>
            <a:r>
              <a:rPr lang="en-US" altLang="zh-CN" sz="1800" dirty="0">
                <a:solidFill>
                  <a:srgbClr val="008000"/>
                </a:solidFill>
                <a:highlight>
                  <a:srgbClr val="FFFFFF"/>
                </a:highlight>
                <a:latin typeface="Courier New" panose="02070309020205020404" pitchFamily="49" charset="0"/>
              </a:rPr>
              <a:t>x</a:t>
            </a:r>
            <a:r>
              <a:rPr lang="zh-CN" altLang="en-US" sz="1800" dirty="0">
                <a:solidFill>
                  <a:srgbClr val="008000"/>
                </a:solidFill>
                <a:highlight>
                  <a:srgbClr val="FFFFFF"/>
                </a:highlight>
                <a:latin typeface="Courier New" panose="02070309020205020404" pitchFamily="49" charset="0"/>
              </a:rPr>
              <a:t>为正常图像：</a:t>
            </a:r>
            <a:r>
              <a:rPr lang="en-US" altLang="zh-CN" sz="1800" dirty="0">
                <a:solidFill>
                  <a:srgbClr val="008000"/>
                </a:solidFill>
                <a:highlight>
                  <a:srgbClr val="FFFFFF"/>
                </a:highlight>
                <a:latin typeface="Courier New" panose="02070309020205020404" pitchFamily="49" charset="0"/>
              </a:rPr>
              <a:t>x = [32, 3, 240, 240]</a:t>
            </a:r>
            <a:endParaRPr lang="zh-CN" altLang="en-US" sz="1800" dirty="0">
              <a:solidFill>
                <a:srgbClr val="000000"/>
              </a:solidFill>
              <a:highlight>
                <a:srgbClr val="FFFFFF"/>
              </a:highlight>
              <a:latin typeface="Courier New" panose="02070309020205020404" pitchFamily="49" charset="0"/>
            </a:endParaRPr>
          </a:p>
          <a:p>
            <a:r>
              <a:rPr lang="en-US" altLang="zh-CN" sz="1800" dirty="0">
                <a:solidFill>
                  <a:srgbClr val="008000"/>
                </a:solidFill>
                <a:highlight>
                  <a:srgbClr val="FFFFFF"/>
                </a:highlight>
                <a:latin typeface="Courier New" panose="02070309020205020404" pitchFamily="49" charset="0"/>
              </a:rPr>
              <a:t># </a:t>
            </a:r>
            <a:r>
              <a:rPr lang="zh-CN" altLang="en-US" sz="1800" dirty="0">
                <a:solidFill>
                  <a:srgbClr val="008000"/>
                </a:solidFill>
                <a:highlight>
                  <a:srgbClr val="FFFFFF"/>
                </a:highlight>
                <a:latin typeface="Courier New" panose="02070309020205020404" pitchFamily="49" charset="0"/>
              </a:rPr>
              <a:t>输出</a:t>
            </a:r>
            <a:r>
              <a:rPr lang="en-US" altLang="zh-CN" sz="1800" dirty="0">
                <a:solidFill>
                  <a:srgbClr val="008000"/>
                </a:solidFill>
                <a:highlight>
                  <a:srgbClr val="FFFFFF"/>
                </a:highlight>
                <a:latin typeface="Courier New" panose="02070309020205020404" pitchFamily="49" charset="0"/>
              </a:rPr>
              <a:t>x</a:t>
            </a:r>
            <a:r>
              <a:rPr lang="zh-CN" altLang="en-US" sz="1800" dirty="0">
                <a:solidFill>
                  <a:srgbClr val="008000"/>
                </a:solidFill>
                <a:highlight>
                  <a:srgbClr val="FFFFFF"/>
                </a:highlight>
                <a:latin typeface="Courier New" panose="02070309020205020404" pitchFamily="49" charset="0"/>
              </a:rPr>
              <a:t>为模型</a:t>
            </a:r>
            <a:r>
              <a:rPr lang="en-US" altLang="zh-CN" sz="1800" dirty="0">
                <a:solidFill>
                  <a:srgbClr val="008000"/>
                </a:solidFill>
                <a:highlight>
                  <a:srgbClr val="FFFFFF"/>
                </a:highlight>
                <a:latin typeface="Courier New" panose="02070309020205020404" pitchFamily="49" charset="0"/>
              </a:rPr>
              <a:t>token: x = [32, 896, 15, 15]</a:t>
            </a:r>
            <a:endParaRPr lang="zh-CN" altLang="en-US" sz="1800" dirty="0">
              <a:solidFill>
                <a:srgbClr val="000000"/>
              </a:solidFill>
              <a:highlight>
                <a:srgbClr val="FFFFFF"/>
              </a:highlight>
              <a:latin typeface="Courier New" panose="02070309020205020404" pitchFamily="49" charset="0"/>
            </a:endParaRPr>
          </a:p>
          <a:p>
            <a:r>
              <a:rPr lang="en-US" altLang="zh-CN" sz="1800" dirty="0">
                <a:solidFill>
                  <a:srgbClr val="000000"/>
                </a:solidFill>
                <a:highlight>
                  <a:srgbClr val="FFFFFF"/>
                </a:highlight>
                <a:latin typeface="Courier New" panose="02070309020205020404" pitchFamily="49" charset="0"/>
              </a:rPr>
              <a:t>x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self</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conv1</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x</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a:solidFill>
                  <a:srgbClr val="008000"/>
                </a:solidFill>
                <a:highlight>
                  <a:srgbClr val="FFFFFF"/>
                </a:highlight>
                <a:latin typeface="Courier New" panose="02070309020205020404" pitchFamily="49" charset="0"/>
              </a:rPr>
              <a:t># shape = [*, width, grid, grid]</a:t>
            </a:r>
            <a:endParaRPr lang="en-US" altLang="zh-CN" sz="1800" b="0" dirty="0">
              <a:solidFill>
                <a:srgbClr val="000000"/>
              </a:solidFill>
              <a:highlight>
                <a:srgbClr val="FFFFFF"/>
              </a:highlight>
              <a:latin typeface="Courier New" panose="02070309020205020404" pitchFamily="49" charset="0"/>
            </a:endParaRPr>
          </a:p>
          <a:p>
            <a:r>
              <a:rPr lang="en-US" altLang="zh-CN" sz="1800" b="0" dirty="0">
                <a:solidFill>
                  <a:srgbClr val="008000"/>
                </a:solidFill>
                <a:highlight>
                  <a:srgbClr val="FFFFFF"/>
                </a:highlight>
                <a:latin typeface="Courier New" panose="02070309020205020404" pitchFamily="49" charset="0"/>
              </a:rPr>
              <a:t># x = [32, 896, 225] # </a:t>
            </a:r>
            <a:r>
              <a:rPr lang="zh-CN" altLang="en-US" sz="1800" b="0" dirty="0">
                <a:solidFill>
                  <a:srgbClr val="008000"/>
                </a:solidFill>
                <a:highlight>
                  <a:srgbClr val="FFFFFF"/>
                </a:highlight>
                <a:latin typeface="Courier New" panose="02070309020205020404" pitchFamily="49" charset="0"/>
              </a:rPr>
              <a:t>这个就是</a:t>
            </a:r>
            <a:r>
              <a:rPr lang="en-US" altLang="zh-CN" sz="1800" b="0" dirty="0" err="1">
                <a:solidFill>
                  <a:srgbClr val="008000"/>
                </a:solidFill>
                <a:highlight>
                  <a:srgbClr val="FFFFFF"/>
                </a:highlight>
                <a:latin typeface="Courier New" panose="02070309020205020404" pitchFamily="49" charset="0"/>
              </a:rPr>
              <a:t>ViT</a:t>
            </a:r>
            <a:r>
              <a:rPr lang="zh-CN" altLang="en-US" sz="1800" b="0" dirty="0">
                <a:solidFill>
                  <a:srgbClr val="008000"/>
                </a:solidFill>
                <a:highlight>
                  <a:srgbClr val="FFFFFF"/>
                </a:highlight>
                <a:latin typeface="Courier New" panose="02070309020205020404" pitchFamily="49" charset="0"/>
              </a:rPr>
              <a:t>模型的</a:t>
            </a:r>
            <a:r>
              <a:rPr lang="en-US" altLang="zh-CN" sz="1800" b="0" dirty="0" err="1">
                <a:solidFill>
                  <a:srgbClr val="008000"/>
                </a:solidFill>
                <a:highlight>
                  <a:srgbClr val="FFFFFF"/>
                </a:highlight>
                <a:latin typeface="Courier New" panose="02070309020205020404" pitchFamily="49" charset="0"/>
              </a:rPr>
              <a:t>embeding</a:t>
            </a:r>
            <a:endParaRPr lang="en-US" altLang="zh-CN" sz="1800" b="0" dirty="0">
              <a:solidFill>
                <a:srgbClr val="000000"/>
              </a:solidFill>
              <a:highlight>
                <a:srgbClr val="FFFFFF"/>
              </a:highlight>
              <a:latin typeface="Courier New" panose="02070309020205020404" pitchFamily="49" charset="0"/>
            </a:endParaRPr>
          </a:p>
          <a:p>
            <a:r>
              <a:rPr lang="en-US" altLang="zh-CN" sz="1800" b="0" dirty="0">
                <a:solidFill>
                  <a:srgbClr val="000000"/>
                </a:solidFill>
                <a:highlight>
                  <a:srgbClr val="FFFFFF"/>
                </a:highlight>
                <a:latin typeface="Courier New" panose="02070309020205020404" pitchFamily="49" charset="0"/>
              </a:rPr>
              <a:t>x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x</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reshape</a:t>
            </a:r>
            <a:r>
              <a:rPr lang="en-US" altLang="zh-CN" sz="1800" b="1" dirty="0">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x</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shape</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FF0000"/>
                </a:solidFill>
                <a:highlight>
                  <a:srgbClr val="FFFFFF"/>
                </a:highlight>
                <a:latin typeface="Courier New" panose="02070309020205020404" pitchFamily="49" charset="0"/>
              </a:rPr>
              <a:t>0</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x</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shape</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FF0000"/>
                </a:solidFill>
                <a:highlight>
                  <a:srgbClr val="FFFFFF"/>
                </a:highlight>
                <a:latin typeface="Courier New" panose="02070309020205020404" pitchFamily="49" charset="0"/>
              </a:rPr>
              <a:t>1</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FF0000"/>
                </a:solidFill>
                <a:highlight>
                  <a:srgbClr val="FFFFFF"/>
                </a:highlight>
                <a:latin typeface="Courier New" panose="02070309020205020404" pitchFamily="49" charset="0"/>
              </a:rPr>
              <a:t>1</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a:solidFill>
                  <a:srgbClr val="008000"/>
                </a:solidFill>
                <a:highlight>
                  <a:srgbClr val="FFFFFF"/>
                </a:highlight>
                <a:latin typeface="Courier New" panose="02070309020205020404" pitchFamily="49" charset="0"/>
              </a:rPr>
              <a:t># shape = [*, width, grid ** 2]</a:t>
            </a:r>
            <a:endParaRPr lang="en-US" altLang="zh-CN" sz="1800" b="0" dirty="0">
              <a:solidFill>
                <a:srgbClr val="000000"/>
              </a:solidFill>
              <a:highlight>
                <a:srgbClr val="FFFFFF"/>
              </a:highlight>
              <a:latin typeface="Courier New" panose="02070309020205020404" pitchFamily="49" charset="0"/>
            </a:endParaRPr>
          </a:p>
          <a:p>
            <a:r>
              <a:rPr lang="en-US" altLang="zh-CN" sz="1800" b="0" dirty="0">
                <a:solidFill>
                  <a:srgbClr val="008000"/>
                </a:solidFill>
                <a:highlight>
                  <a:srgbClr val="FFFFFF"/>
                </a:highlight>
                <a:latin typeface="Courier New" panose="02070309020205020404" pitchFamily="49" charset="0"/>
              </a:rPr>
              <a:t># x = [32, 225, 896]</a:t>
            </a:r>
            <a:endParaRPr lang="en-US" altLang="zh-CN" sz="1800" b="0" dirty="0">
              <a:solidFill>
                <a:srgbClr val="000000"/>
              </a:solidFill>
              <a:highlight>
                <a:srgbClr val="FFFFFF"/>
              </a:highlight>
              <a:latin typeface="Courier New" panose="02070309020205020404" pitchFamily="49" charset="0"/>
            </a:endParaRPr>
          </a:p>
          <a:p>
            <a:r>
              <a:rPr lang="en-US" altLang="zh-CN" sz="1800" b="0" dirty="0">
                <a:solidFill>
                  <a:srgbClr val="000000"/>
                </a:solidFill>
                <a:highlight>
                  <a:srgbClr val="FFFFFF"/>
                </a:highlight>
                <a:latin typeface="Courier New" panose="02070309020205020404" pitchFamily="49" charset="0"/>
              </a:rPr>
              <a:t>x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x</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permute</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FF0000"/>
                </a:solidFill>
                <a:highlight>
                  <a:srgbClr val="FFFFFF"/>
                </a:highlight>
                <a:latin typeface="Courier New" panose="02070309020205020404" pitchFamily="49" charset="0"/>
              </a:rPr>
              <a:t>0</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a:solidFill>
                  <a:srgbClr val="FF0000"/>
                </a:solidFill>
                <a:highlight>
                  <a:srgbClr val="FFFFFF"/>
                </a:highlight>
                <a:latin typeface="Courier New" panose="02070309020205020404" pitchFamily="49" charset="0"/>
              </a:rPr>
              <a:t>2</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a:solidFill>
                  <a:srgbClr val="FF0000"/>
                </a:solidFill>
                <a:highlight>
                  <a:srgbClr val="FFFFFF"/>
                </a:highlight>
                <a:latin typeface="Courier New" panose="02070309020205020404" pitchFamily="49" charset="0"/>
              </a:rPr>
              <a:t>1</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a:solidFill>
                  <a:srgbClr val="008000"/>
                </a:solidFill>
                <a:highlight>
                  <a:srgbClr val="FFFFFF"/>
                </a:highlight>
                <a:latin typeface="Courier New" panose="02070309020205020404" pitchFamily="49" charset="0"/>
              </a:rPr>
              <a:t># shape = [*, grid ** 2, width]</a:t>
            </a:r>
            <a:endParaRPr lang="en-US" altLang="zh-CN" sz="1800" b="0" dirty="0">
              <a:solidFill>
                <a:srgbClr val="000000"/>
              </a:solidFill>
              <a:highlight>
                <a:srgbClr val="FFFFFF"/>
              </a:highlight>
              <a:latin typeface="Courier New" panose="02070309020205020404" pitchFamily="49" charset="0"/>
            </a:endParaRPr>
          </a:p>
          <a:p>
            <a:r>
              <a:rPr lang="en-US" altLang="zh-CN" sz="1800" b="0" dirty="0">
                <a:solidFill>
                  <a:srgbClr val="008000"/>
                </a:solidFill>
                <a:highlight>
                  <a:srgbClr val="FFFFFF"/>
                </a:highlight>
                <a:latin typeface="Courier New" panose="02070309020205020404" pitchFamily="49" charset="0"/>
              </a:rPr>
              <a:t># add pos embed w/o </a:t>
            </a:r>
            <a:r>
              <a:rPr lang="en-US" altLang="zh-CN" sz="1800" b="0" dirty="0" err="1">
                <a:solidFill>
                  <a:srgbClr val="008000"/>
                </a:solidFill>
                <a:highlight>
                  <a:srgbClr val="FFFFFF"/>
                </a:highlight>
                <a:latin typeface="Courier New" panose="02070309020205020404" pitchFamily="49" charset="0"/>
              </a:rPr>
              <a:t>cls</a:t>
            </a:r>
            <a:r>
              <a:rPr lang="en-US" altLang="zh-CN" sz="1800" b="0" dirty="0">
                <a:solidFill>
                  <a:srgbClr val="008000"/>
                </a:solidFill>
                <a:highlight>
                  <a:srgbClr val="FFFFFF"/>
                </a:highlight>
                <a:latin typeface="Courier New" panose="02070309020205020404" pitchFamily="49" charset="0"/>
              </a:rPr>
              <a:t> token (</a:t>
            </a:r>
            <a:r>
              <a:rPr lang="zh-CN" altLang="en-US" sz="1800" b="0" dirty="0">
                <a:solidFill>
                  <a:srgbClr val="008000"/>
                </a:solidFill>
                <a:highlight>
                  <a:srgbClr val="FFFFFF"/>
                </a:highlight>
                <a:latin typeface="Courier New" panose="02070309020205020404" pitchFamily="49" charset="0"/>
              </a:rPr>
              <a:t>添加除了</a:t>
            </a:r>
            <a:r>
              <a:rPr lang="en-US" altLang="zh-CN" sz="1800" b="0" dirty="0">
                <a:solidFill>
                  <a:srgbClr val="008000"/>
                </a:solidFill>
                <a:highlight>
                  <a:srgbClr val="FFFFFF"/>
                </a:highlight>
                <a:latin typeface="Courier New" panose="02070309020205020404" pitchFamily="49" charset="0"/>
              </a:rPr>
              <a:t>CLS</a:t>
            </a:r>
            <a:r>
              <a:rPr lang="zh-CN" altLang="en-US" sz="1800" b="0" dirty="0">
                <a:solidFill>
                  <a:srgbClr val="008000"/>
                </a:solidFill>
                <a:highlight>
                  <a:srgbClr val="FFFFFF"/>
                </a:highlight>
                <a:latin typeface="Courier New" panose="02070309020205020404" pitchFamily="49" charset="0"/>
              </a:rPr>
              <a:t>以外的位置编码</a:t>
            </a:r>
            <a:r>
              <a:rPr lang="en-US" altLang="zh-CN" sz="1800" b="0" dirty="0">
                <a:solidFill>
                  <a:srgbClr val="008000"/>
                </a:solidFill>
                <a:highlight>
                  <a:srgbClr val="FFFFFF"/>
                </a:highlight>
                <a:latin typeface="Courier New" panose="02070309020205020404" pitchFamily="49" charset="0"/>
              </a:rPr>
              <a:t>,CLS</a:t>
            </a:r>
            <a:r>
              <a:rPr lang="zh-CN" altLang="en-US" sz="1800" b="0" dirty="0">
                <a:solidFill>
                  <a:srgbClr val="008000"/>
                </a:solidFill>
                <a:highlight>
                  <a:srgbClr val="FFFFFF"/>
                </a:highlight>
                <a:latin typeface="Courier New" panose="02070309020205020404" pitchFamily="49" charset="0"/>
              </a:rPr>
              <a:t>后面额外补充</a:t>
            </a:r>
            <a:r>
              <a:rPr lang="en-US" altLang="zh-CN" sz="1800" b="0" dirty="0">
                <a:solidFill>
                  <a:srgbClr val="008000"/>
                </a:solidFill>
                <a:highlight>
                  <a:srgbClr val="FFFFFF"/>
                </a:highlight>
                <a:latin typeface="Courier New" panose="02070309020205020404" pitchFamily="49" charset="0"/>
              </a:rPr>
              <a:t>)</a:t>
            </a:r>
            <a:endParaRPr lang="zh-CN" altLang="en-US" sz="1800" b="0" dirty="0">
              <a:solidFill>
                <a:srgbClr val="000000"/>
              </a:solidFill>
              <a:highlight>
                <a:srgbClr val="FFFFFF"/>
              </a:highlight>
              <a:latin typeface="Courier New" panose="02070309020205020404" pitchFamily="49" charset="0"/>
            </a:endParaRPr>
          </a:p>
          <a:p>
            <a:r>
              <a:rPr lang="en-US" altLang="zh-CN" sz="1800" b="0" dirty="0">
                <a:solidFill>
                  <a:srgbClr val="000000"/>
                </a:solidFill>
                <a:highlight>
                  <a:srgbClr val="FFFFFF"/>
                </a:highlight>
                <a:latin typeface="Courier New" panose="02070309020205020404" pitchFamily="49" charset="0"/>
              </a:rPr>
              <a:t>x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x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self</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positional_embedding</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to</a:t>
            </a:r>
            <a:r>
              <a:rPr lang="en-US" altLang="zh-CN" sz="1800" b="1" dirty="0">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x</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dtype</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FF0000"/>
                </a:solidFill>
                <a:highlight>
                  <a:srgbClr val="FFFFFF"/>
                </a:highlight>
                <a:latin typeface="Courier New" panose="02070309020205020404" pitchFamily="49" charset="0"/>
              </a:rPr>
              <a:t>1</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80"/>
                </a:solidFill>
                <a:highlight>
                  <a:srgbClr val="FFFFFF"/>
                </a:highlight>
                <a:latin typeface="Courier New" panose="02070309020205020404" pitchFamily="49" charset="0"/>
              </a:rPr>
              <a:t>:]</a:t>
            </a:r>
            <a:endParaRPr lang="zh-CN" altLang="en-US" dirty="0"/>
          </a:p>
        </p:txBody>
      </p:sp>
    </p:spTree>
    <p:extLst>
      <p:ext uri="{BB962C8B-B14F-4D97-AF65-F5344CB8AC3E}">
        <p14:creationId xmlns:p14="http://schemas.microsoft.com/office/powerpoint/2010/main" val="3974242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3995213-D0D6-DD51-BCE6-0E7802C262D6}"/>
              </a:ext>
            </a:extLst>
          </p:cNvPr>
          <p:cNvSpPr>
            <a:spLocks noGrp="1"/>
          </p:cNvSpPr>
          <p:nvPr>
            <p:ph idx="1"/>
          </p:nvPr>
        </p:nvSpPr>
        <p:spPr>
          <a:xfrm>
            <a:off x="2794000" y="88900"/>
            <a:ext cx="9309100" cy="2747967"/>
          </a:xfrm>
        </p:spPr>
        <p:txBody>
          <a:bodyPr>
            <a:normAutofit/>
          </a:bodyPr>
          <a:lstStyle/>
          <a:p>
            <a:pPr marL="0" indent="0">
              <a:buNone/>
            </a:pPr>
            <a:r>
              <a:rPr lang="en-US" altLang="zh-CN" sz="2400" b="1" dirty="0"/>
              <a:t>4.</a:t>
            </a:r>
            <a:r>
              <a:rPr lang="zh-CN" altLang="en-US" sz="2400" b="1" dirty="0"/>
              <a:t>图像特征计算</a:t>
            </a:r>
            <a:r>
              <a:rPr lang="en-US" altLang="zh-CN" sz="2400" b="1" dirty="0"/>
              <a:t>(</a:t>
            </a:r>
            <a:r>
              <a:rPr lang="en-US" altLang="zh-CN" sz="2400" b="1" dirty="0" err="1"/>
              <a:t>model:encode_image</a:t>
            </a:r>
            <a:r>
              <a:rPr lang="en-US" altLang="zh-CN" sz="2400" b="1" dirty="0"/>
              <a:t>-&gt;</a:t>
            </a:r>
            <a:r>
              <a:rPr lang="en-US" altLang="zh-CN" sz="2400" b="1" dirty="0" err="1"/>
              <a:t>transformer:forward</a:t>
            </a:r>
            <a:r>
              <a:rPr lang="en-US" altLang="zh-CN" sz="2400" b="1" dirty="0"/>
              <a:t>)(2/5)</a:t>
            </a:r>
          </a:p>
          <a:p>
            <a:pPr marL="0" indent="0">
              <a:buNone/>
            </a:pPr>
            <a:r>
              <a:rPr lang="en-US" altLang="zh-CN" dirty="0"/>
              <a:t>(a).</a:t>
            </a:r>
            <a:r>
              <a:rPr lang="zh-CN" altLang="en-US" dirty="0"/>
              <a:t>通过</a:t>
            </a:r>
            <a:r>
              <a:rPr lang="en-US" altLang="zh-CN" dirty="0"/>
              <a:t>conv1</a:t>
            </a:r>
            <a:r>
              <a:rPr lang="zh-CN" altLang="en-US" dirty="0"/>
              <a:t>获取图像的</a:t>
            </a:r>
            <a:r>
              <a:rPr lang="en-US" altLang="zh-CN" dirty="0" err="1"/>
              <a:t>embeding</a:t>
            </a:r>
            <a:r>
              <a:rPr lang="en-US" altLang="zh-CN" dirty="0"/>
              <a:t>,</a:t>
            </a:r>
            <a:r>
              <a:rPr lang="zh-CN" altLang="en-US" dirty="0"/>
              <a:t>并添加位置参数</a:t>
            </a:r>
            <a:endParaRPr lang="en-US" altLang="zh-CN" dirty="0"/>
          </a:p>
          <a:p>
            <a:pPr marL="0" indent="0">
              <a:buNone/>
            </a:pPr>
            <a:r>
              <a:rPr lang="en-US" altLang="zh-CN" dirty="0"/>
              <a:t>(b).</a:t>
            </a:r>
            <a:r>
              <a:rPr lang="zh-CN" altLang="en-US" dirty="0"/>
              <a:t>获取所有图片所有窗口，每张图片共</a:t>
            </a:r>
            <a:r>
              <a:rPr lang="en-US" altLang="zh-CN" dirty="0"/>
              <a:t>365</a:t>
            </a:r>
            <a:r>
              <a:rPr lang="zh-CN" altLang="en-US" dirty="0"/>
              <a:t>个窗口图</a:t>
            </a:r>
            <a:endParaRPr lang="en-US" altLang="zh-CN" dirty="0"/>
          </a:p>
        </p:txBody>
      </p:sp>
      <p:sp>
        <p:nvSpPr>
          <p:cNvPr id="9" name="标题 8">
            <a:extLst>
              <a:ext uri="{FF2B5EF4-FFF2-40B4-BE49-F238E27FC236}">
                <a16:creationId xmlns:a16="http://schemas.microsoft.com/office/drawing/2014/main" id="{D8902037-EBC6-D284-F5A0-13502C29A724}"/>
              </a:ext>
            </a:extLst>
          </p:cNvPr>
          <p:cNvSpPr>
            <a:spLocks noGrp="1"/>
          </p:cNvSpPr>
          <p:nvPr>
            <p:ph type="title"/>
          </p:nvPr>
        </p:nvSpPr>
        <p:spPr>
          <a:xfrm>
            <a:off x="406400" y="335810"/>
            <a:ext cx="2692400" cy="1325563"/>
          </a:xfrm>
        </p:spPr>
        <p:txBody>
          <a:bodyPr/>
          <a:lstStyle/>
          <a:p>
            <a:r>
              <a:rPr lang="zh-CN" altLang="en-US" dirty="0"/>
              <a:t>代码</a:t>
            </a:r>
            <a:br>
              <a:rPr lang="en-US" altLang="zh-CN" dirty="0"/>
            </a:br>
            <a:r>
              <a:rPr lang="en-US" altLang="zh-CN" dirty="0"/>
              <a:t>WinCLIP</a:t>
            </a:r>
            <a:endParaRPr lang="zh-CN" altLang="en-US" dirty="0"/>
          </a:p>
        </p:txBody>
      </p:sp>
      <p:sp>
        <p:nvSpPr>
          <p:cNvPr id="4" name="文本框 3">
            <a:extLst>
              <a:ext uri="{FF2B5EF4-FFF2-40B4-BE49-F238E27FC236}">
                <a16:creationId xmlns:a16="http://schemas.microsoft.com/office/drawing/2014/main" id="{760B64C8-5FDA-6DE0-546B-606EA7546DE1}"/>
              </a:ext>
            </a:extLst>
          </p:cNvPr>
          <p:cNvSpPr txBox="1"/>
          <p:nvPr/>
        </p:nvSpPr>
        <p:spPr>
          <a:xfrm>
            <a:off x="44450" y="4475887"/>
            <a:ext cx="12103100" cy="1200329"/>
          </a:xfrm>
          <a:prstGeom prst="rect">
            <a:avLst/>
          </a:prstGeom>
          <a:noFill/>
        </p:spPr>
        <p:txBody>
          <a:bodyPr wrap="square">
            <a:spAutoFit/>
          </a:bodyPr>
          <a:lstStyle/>
          <a:p>
            <a:r>
              <a:rPr lang="en-US" altLang="zh-CN" sz="1800" dirty="0">
                <a:solidFill>
                  <a:srgbClr val="008000"/>
                </a:solidFill>
                <a:highlight>
                  <a:srgbClr val="FFFFFF"/>
                </a:highlight>
                <a:latin typeface="Courier New" panose="02070309020205020404" pitchFamily="49" charset="0"/>
              </a:rPr>
              <a:t># </a:t>
            </a:r>
            <a:r>
              <a:rPr lang="zh-CN" altLang="en-US" sz="1800" dirty="0">
                <a:solidFill>
                  <a:srgbClr val="008000"/>
                </a:solidFill>
                <a:highlight>
                  <a:srgbClr val="FFFFFF"/>
                </a:highlight>
                <a:latin typeface="Courier New" panose="02070309020205020404" pitchFamily="49" charset="0"/>
              </a:rPr>
              <a:t>输入</a:t>
            </a:r>
            <a:r>
              <a:rPr lang="en-US" altLang="zh-CN" sz="1800" b="0" dirty="0">
                <a:solidFill>
                  <a:srgbClr val="008000"/>
                </a:solidFill>
                <a:highlight>
                  <a:srgbClr val="FFFFFF"/>
                </a:highlight>
                <a:latin typeface="Courier New" panose="02070309020205020404" pitchFamily="49" charset="0"/>
              </a:rPr>
              <a:t> x = [32, 225, 896]</a:t>
            </a:r>
            <a:endParaRPr lang="en-US" altLang="zh-CN" sz="1800" dirty="0">
              <a:solidFill>
                <a:srgbClr val="008000"/>
              </a:solidFill>
              <a:highlight>
                <a:srgbClr val="FFFFFF"/>
              </a:highlight>
              <a:latin typeface="Courier New" panose="02070309020205020404" pitchFamily="49" charset="0"/>
            </a:endParaRPr>
          </a:p>
          <a:p>
            <a:r>
              <a:rPr lang="en-US" altLang="zh-CN" sz="1800" dirty="0">
                <a:solidFill>
                  <a:srgbClr val="008000"/>
                </a:solidFill>
                <a:highlight>
                  <a:srgbClr val="FFFFFF"/>
                </a:highlight>
                <a:latin typeface="Courier New" panose="02070309020205020404" pitchFamily="49" charset="0"/>
              </a:rPr>
              <a:t># </a:t>
            </a:r>
            <a:r>
              <a:rPr lang="en-US" altLang="zh-CN" sz="1800" dirty="0" err="1">
                <a:solidFill>
                  <a:srgbClr val="008000"/>
                </a:solidFill>
                <a:highlight>
                  <a:srgbClr val="FFFFFF"/>
                </a:highlight>
                <a:latin typeface="Courier New" panose="02070309020205020404" pitchFamily="49" charset="0"/>
              </a:rPr>
              <a:t>mask_xs</a:t>
            </a:r>
            <a:r>
              <a:rPr lang="en-US" altLang="zh-CN" sz="1800" dirty="0">
                <a:solidFill>
                  <a:srgbClr val="008000"/>
                </a:solidFill>
                <a:highlight>
                  <a:srgbClr val="FFFFFF"/>
                </a:highlight>
                <a:latin typeface="Courier New" panose="02070309020205020404" pitchFamily="49" charset="0"/>
              </a:rPr>
              <a:t> = [365, 32, 4/9, 896] </a:t>
            </a:r>
            <a:r>
              <a:rPr lang="zh-CN" altLang="en-US" sz="1800" dirty="0">
                <a:solidFill>
                  <a:srgbClr val="008000"/>
                </a:solidFill>
                <a:highlight>
                  <a:srgbClr val="FFFFFF"/>
                </a:highlight>
                <a:latin typeface="Courier New" panose="02070309020205020404" pitchFamily="49" charset="0"/>
              </a:rPr>
              <a:t>其中</a:t>
            </a:r>
            <a:r>
              <a:rPr lang="en-US" altLang="zh-CN" sz="1800" dirty="0">
                <a:solidFill>
                  <a:srgbClr val="008000"/>
                </a:solidFill>
                <a:highlight>
                  <a:srgbClr val="FFFFFF"/>
                </a:highlight>
                <a:latin typeface="Courier New" panose="02070309020205020404" pitchFamily="49" charset="0"/>
              </a:rPr>
              <a:t>365</a:t>
            </a:r>
            <a:r>
              <a:rPr lang="zh-CN" altLang="en-US" sz="1800" dirty="0">
                <a:solidFill>
                  <a:srgbClr val="008000"/>
                </a:solidFill>
                <a:highlight>
                  <a:srgbClr val="FFFFFF"/>
                </a:highlight>
                <a:latin typeface="Courier New" panose="02070309020205020404" pitchFamily="49" charset="0"/>
              </a:rPr>
              <a:t>是大中小窗口的总数</a:t>
            </a:r>
            <a:r>
              <a:rPr lang="en-US" altLang="zh-CN" sz="1800" dirty="0">
                <a:solidFill>
                  <a:srgbClr val="008000"/>
                </a:solidFill>
                <a:highlight>
                  <a:srgbClr val="FFFFFF"/>
                </a:highlight>
                <a:latin typeface="Courier New" panose="02070309020205020404" pitchFamily="49" charset="0"/>
              </a:rPr>
              <a:t>, </a:t>
            </a:r>
            <a:endParaRPr lang="zh-CN" altLang="en-US" sz="1800" dirty="0">
              <a:solidFill>
                <a:srgbClr val="000000"/>
              </a:solidFill>
              <a:highlight>
                <a:srgbClr val="FFFFFF"/>
              </a:highlight>
              <a:latin typeface="Courier New" panose="02070309020205020404" pitchFamily="49" charset="0"/>
            </a:endParaRPr>
          </a:p>
          <a:p>
            <a:r>
              <a:rPr lang="en-US" altLang="zh-CN" sz="1800" dirty="0">
                <a:solidFill>
                  <a:srgbClr val="008000"/>
                </a:solidFill>
                <a:highlight>
                  <a:srgbClr val="FFFFFF"/>
                </a:highlight>
                <a:latin typeface="Courier New" panose="02070309020205020404" pitchFamily="49" charset="0"/>
              </a:rPr>
              <a:t># </a:t>
            </a:r>
            <a:r>
              <a:rPr lang="zh-CN" altLang="en-US" sz="1800" dirty="0">
                <a:solidFill>
                  <a:srgbClr val="008000"/>
                </a:solidFill>
                <a:highlight>
                  <a:srgbClr val="FFFFFF"/>
                </a:highlight>
                <a:latin typeface="Courier New" panose="02070309020205020404" pitchFamily="49" charset="0"/>
              </a:rPr>
              <a:t>即每张图片</a:t>
            </a:r>
            <a:r>
              <a:rPr lang="en-US" altLang="zh-CN" sz="1800" dirty="0">
                <a:solidFill>
                  <a:srgbClr val="008000"/>
                </a:solidFill>
                <a:highlight>
                  <a:srgbClr val="FFFFFF"/>
                </a:highlight>
                <a:latin typeface="Courier New" panose="02070309020205020404" pitchFamily="49" charset="0"/>
              </a:rPr>
              <a:t>(32) </a:t>
            </a:r>
            <a:r>
              <a:rPr lang="zh-CN" altLang="en-US" sz="1800" dirty="0">
                <a:solidFill>
                  <a:srgbClr val="008000"/>
                </a:solidFill>
                <a:highlight>
                  <a:srgbClr val="FFFFFF"/>
                </a:highlight>
                <a:latin typeface="Courier New" panose="02070309020205020404" pitchFamily="49" charset="0"/>
              </a:rPr>
              <a:t>有</a:t>
            </a:r>
            <a:r>
              <a:rPr lang="en-US" altLang="zh-CN" sz="1800" dirty="0">
                <a:solidFill>
                  <a:srgbClr val="008000"/>
                </a:solidFill>
                <a:highlight>
                  <a:srgbClr val="FFFFFF"/>
                </a:highlight>
                <a:latin typeface="Courier New" panose="02070309020205020404" pitchFamily="49" charset="0"/>
              </a:rPr>
              <a:t>365</a:t>
            </a:r>
            <a:r>
              <a:rPr lang="zh-CN" altLang="en-US" sz="1800" dirty="0">
                <a:solidFill>
                  <a:srgbClr val="008000"/>
                </a:solidFill>
                <a:highlight>
                  <a:srgbClr val="FFFFFF"/>
                </a:highlight>
                <a:latin typeface="Courier New" panose="02070309020205020404" pitchFamily="49" charset="0"/>
              </a:rPr>
              <a:t>个窗口</a:t>
            </a:r>
            <a:r>
              <a:rPr lang="en-US" altLang="zh-CN" sz="1800" dirty="0">
                <a:solidFill>
                  <a:srgbClr val="008000"/>
                </a:solidFill>
                <a:highlight>
                  <a:srgbClr val="FFFFFF"/>
                </a:highlight>
                <a:latin typeface="Courier New" panose="02070309020205020404" pitchFamily="49" charset="0"/>
              </a:rPr>
              <a:t>(</a:t>
            </a:r>
            <a:r>
              <a:rPr lang="zh-CN" altLang="en-US" sz="1800" dirty="0">
                <a:solidFill>
                  <a:srgbClr val="008000"/>
                </a:solidFill>
                <a:highlight>
                  <a:srgbClr val="FFFFFF"/>
                </a:highlight>
                <a:latin typeface="Courier New" panose="02070309020205020404" pitchFamily="49" charset="0"/>
              </a:rPr>
              <a:t>大中小</a:t>
            </a:r>
            <a:r>
              <a:rPr lang="en-US" altLang="zh-CN" sz="1800" dirty="0">
                <a:solidFill>
                  <a:srgbClr val="008000"/>
                </a:solidFill>
                <a:highlight>
                  <a:srgbClr val="FFFFFF"/>
                </a:highlight>
                <a:latin typeface="Courier New" panose="02070309020205020404" pitchFamily="49" charset="0"/>
              </a:rPr>
              <a:t>) </a:t>
            </a:r>
            <a:r>
              <a:rPr lang="zh-CN" altLang="en-US" sz="1800" dirty="0">
                <a:solidFill>
                  <a:srgbClr val="008000"/>
                </a:solidFill>
                <a:highlight>
                  <a:srgbClr val="FFFFFF"/>
                </a:highlight>
                <a:latin typeface="Courier New" panose="02070309020205020404" pitchFamily="49" charset="0"/>
              </a:rPr>
              <a:t>每个窗口有</a:t>
            </a:r>
            <a:r>
              <a:rPr lang="en-US" altLang="zh-CN" sz="1800" dirty="0">
                <a:solidFill>
                  <a:srgbClr val="008000"/>
                </a:solidFill>
                <a:highlight>
                  <a:srgbClr val="FFFFFF"/>
                </a:highlight>
                <a:latin typeface="Courier New" panose="02070309020205020404" pitchFamily="49" charset="0"/>
              </a:rPr>
              <a:t>4/9</a:t>
            </a:r>
            <a:r>
              <a:rPr lang="zh-CN" altLang="en-US" sz="1800" dirty="0">
                <a:solidFill>
                  <a:srgbClr val="008000"/>
                </a:solidFill>
                <a:highlight>
                  <a:srgbClr val="FFFFFF"/>
                </a:highlight>
                <a:latin typeface="Courier New" panose="02070309020205020404" pitchFamily="49" charset="0"/>
              </a:rPr>
              <a:t>个</a:t>
            </a:r>
            <a:r>
              <a:rPr lang="en-US" altLang="zh-CN" sz="1800" dirty="0">
                <a:solidFill>
                  <a:srgbClr val="008000"/>
                </a:solidFill>
                <a:highlight>
                  <a:srgbClr val="FFFFFF"/>
                </a:highlight>
                <a:latin typeface="Courier New" panose="02070309020205020404" pitchFamily="49" charset="0"/>
              </a:rPr>
              <a:t>patch(2*2/3*3)</a:t>
            </a:r>
            <a:r>
              <a:rPr lang="zh-CN" altLang="en-US" sz="1800" dirty="0">
                <a:solidFill>
                  <a:srgbClr val="008000"/>
                </a:solidFill>
                <a:highlight>
                  <a:srgbClr val="FFFFFF"/>
                </a:highlight>
                <a:latin typeface="Courier New" panose="02070309020205020404" pitchFamily="49" charset="0"/>
              </a:rPr>
              <a:t>，每个</a:t>
            </a:r>
            <a:r>
              <a:rPr lang="en-US" altLang="zh-CN" sz="1800" dirty="0">
                <a:solidFill>
                  <a:srgbClr val="008000"/>
                </a:solidFill>
                <a:highlight>
                  <a:srgbClr val="FFFFFF"/>
                </a:highlight>
                <a:latin typeface="Courier New" panose="02070309020205020404" pitchFamily="49" charset="0"/>
              </a:rPr>
              <a:t>patch</a:t>
            </a:r>
            <a:r>
              <a:rPr lang="zh-CN" altLang="en-US" sz="1800" dirty="0">
                <a:solidFill>
                  <a:srgbClr val="008000"/>
                </a:solidFill>
                <a:highlight>
                  <a:srgbClr val="FFFFFF"/>
                </a:highlight>
                <a:latin typeface="Courier New" panose="02070309020205020404" pitchFamily="49" charset="0"/>
              </a:rPr>
              <a:t>的</a:t>
            </a:r>
            <a:r>
              <a:rPr lang="en-US" altLang="zh-CN" sz="1800" dirty="0" err="1">
                <a:solidFill>
                  <a:srgbClr val="008000"/>
                </a:solidFill>
                <a:highlight>
                  <a:srgbClr val="FFFFFF"/>
                </a:highlight>
                <a:latin typeface="Courier New" panose="02070309020205020404" pitchFamily="49" charset="0"/>
              </a:rPr>
              <a:t>embeding</a:t>
            </a:r>
            <a:r>
              <a:rPr lang="zh-CN" altLang="en-US" sz="1800" dirty="0">
                <a:solidFill>
                  <a:srgbClr val="008000"/>
                </a:solidFill>
                <a:highlight>
                  <a:srgbClr val="FFFFFF"/>
                </a:highlight>
                <a:latin typeface="Courier New" panose="02070309020205020404" pitchFamily="49" charset="0"/>
              </a:rPr>
              <a:t>长度</a:t>
            </a:r>
            <a:r>
              <a:rPr lang="en-US" altLang="zh-CN" sz="1800" dirty="0">
                <a:solidFill>
                  <a:srgbClr val="008000"/>
                </a:solidFill>
                <a:highlight>
                  <a:srgbClr val="FFFFFF"/>
                </a:highlight>
                <a:latin typeface="Courier New" panose="02070309020205020404" pitchFamily="49" charset="0"/>
              </a:rPr>
              <a:t>896</a:t>
            </a:r>
            <a:endParaRPr lang="zh-CN" altLang="en-US" sz="1800" dirty="0">
              <a:solidFill>
                <a:srgbClr val="000000"/>
              </a:solidFill>
              <a:highlight>
                <a:srgbClr val="FFFFFF"/>
              </a:highlight>
              <a:latin typeface="Courier New" panose="02070309020205020404" pitchFamily="49" charset="0"/>
            </a:endParaRPr>
          </a:p>
          <a:p>
            <a:r>
              <a:rPr lang="en-US" altLang="zh-CN" sz="1800" dirty="0" err="1">
                <a:solidFill>
                  <a:srgbClr val="000000"/>
                </a:solidFill>
                <a:highlight>
                  <a:srgbClr val="FFFFFF"/>
                </a:highlight>
                <a:latin typeface="Courier New" panose="02070309020205020404" pitchFamily="49" charset="0"/>
              </a:rPr>
              <a:t>mask_xs</a:t>
            </a:r>
            <a:r>
              <a:rPr lang="en-US" altLang="zh-CN" sz="1800" dirty="0">
                <a:solidFill>
                  <a:srgbClr val="000000"/>
                </a:solidFill>
                <a:highlight>
                  <a:srgbClr val="FFFFFF"/>
                </a:highlight>
                <a:latin typeface="Courier New" panose="02070309020205020404" pitchFamily="49" charset="0"/>
              </a:rPr>
              <a:t>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self</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00"/>
                </a:highlight>
                <a:latin typeface="Courier New" panose="02070309020205020404" pitchFamily="49" charset="0"/>
              </a:rPr>
              <a:t>window_masking</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x</a:t>
            </a:r>
            <a:r>
              <a:rPr lang="en-US" altLang="zh-CN" sz="1800" b="1" dirty="0">
                <a:solidFill>
                  <a:srgbClr val="000080"/>
                </a:solidFill>
                <a:highlight>
                  <a:srgbClr val="FFFFFF"/>
                </a:highlight>
                <a:latin typeface="Courier New" panose="02070309020205020404" pitchFamily="49" charset="0"/>
              </a:rPr>
              <a:t>)</a:t>
            </a:r>
            <a:endParaRPr lang="zh-CN" altLang="en-US" dirty="0"/>
          </a:p>
        </p:txBody>
      </p:sp>
    </p:spTree>
    <p:extLst>
      <p:ext uri="{BB962C8B-B14F-4D97-AF65-F5344CB8AC3E}">
        <p14:creationId xmlns:p14="http://schemas.microsoft.com/office/powerpoint/2010/main" val="1763554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3995213-D0D6-DD51-BCE6-0E7802C262D6}"/>
              </a:ext>
            </a:extLst>
          </p:cNvPr>
          <p:cNvSpPr>
            <a:spLocks noGrp="1"/>
          </p:cNvSpPr>
          <p:nvPr>
            <p:ph idx="1"/>
          </p:nvPr>
        </p:nvSpPr>
        <p:spPr>
          <a:xfrm>
            <a:off x="2794000" y="88900"/>
            <a:ext cx="9309100" cy="2747967"/>
          </a:xfrm>
        </p:spPr>
        <p:txBody>
          <a:bodyPr>
            <a:normAutofit/>
          </a:bodyPr>
          <a:lstStyle/>
          <a:p>
            <a:pPr marL="0" indent="0">
              <a:buNone/>
            </a:pPr>
            <a:r>
              <a:rPr lang="en-US" altLang="zh-CN" sz="2400" b="1" dirty="0"/>
              <a:t>4.</a:t>
            </a:r>
            <a:r>
              <a:rPr lang="zh-CN" altLang="en-US" sz="2400" b="1" dirty="0"/>
              <a:t>图像特征计算</a:t>
            </a:r>
            <a:r>
              <a:rPr lang="en-US" altLang="zh-CN" sz="2400" b="1" dirty="0"/>
              <a:t>(</a:t>
            </a:r>
            <a:r>
              <a:rPr lang="en-US" altLang="zh-CN" sz="2400" b="1" dirty="0" err="1"/>
              <a:t>model:encode_image</a:t>
            </a:r>
            <a:r>
              <a:rPr lang="en-US" altLang="zh-CN" sz="2400" b="1" dirty="0"/>
              <a:t>-&gt;</a:t>
            </a:r>
            <a:r>
              <a:rPr lang="en-US" altLang="zh-CN" sz="2400" b="1" dirty="0" err="1"/>
              <a:t>transformer:forward</a:t>
            </a:r>
            <a:r>
              <a:rPr lang="en-US" altLang="zh-CN" sz="2400" b="1" dirty="0"/>
              <a:t>)(3/5)</a:t>
            </a:r>
          </a:p>
          <a:p>
            <a:pPr marL="0" indent="0">
              <a:buNone/>
            </a:pPr>
            <a:r>
              <a:rPr lang="en-US" altLang="zh-CN" dirty="0"/>
              <a:t>(a).</a:t>
            </a:r>
            <a:r>
              <a:rPr lang="zh-CN" altLang="en-US" dirty="0"/>
              <a:t>通过</a:t>
            </a:r>
            <a:r>
              <a:rPr lang="en-US" altLang="zh-CN" dirty="0"/>
              <a:t>conv1</a:t>
            </a:r>
            <a:r>
              <a:rPr lang="zh-CN" altLang="en-US" dirty="0"/>
              <a:t>获取图像的</a:t>
            </a:r>
            <a:r>
              <a:rPr lang="en-US" altLang="zh-CN" dirty="0" err="1"/>
              <a:t>embeding</a:t>
            </a:r>
            <a:r>
              <a:rPr lang="en-US" altLang="zh-CN" dirty="0"/>
              <a:t>,</a:t>
            </a:r>
            <a:r>
              <a:rPr lang="zh-CN" altLang="en-US" dirty="0"/>
              <a:t>并添加位置参数</a:t>
            </a:r>
            <a:endParaRPr lang="en-US" altLang="zh-CN" dirty="0"/>
          </a:p>
          <a:p>
            <a:pPr marL="0" indent="0">
              <a:buNone/>
            </a:pPr>
            <a:r>
              <a:rPr lang="en-US" altLang="zh-CN" dirty="0"/>
              <a:t>(b).</a:t>
            </a:r>
            <a:r>
              <a:rPr lang="zh-CN" altLang="en-US" dirty="0"/>
              <a:t>获取所有图片所有窗口，每张图片共</a:t>
            </a:r>
            <a:r>
              <a:rPr lang="en-US" altLang="zh-CN" dirty="0"/>
              <a:t>365</a:t>
            </a:r>
            <a:r>
              <a:rPr lang="zh-CN" altLang="en-US" dirty="0"/>
              <a:t>个窗口图</a:t>
            </a:r>
            <a:endParaRPr lang="en-US" altLang="zh-CN" dirty="0"/>
          </a:p>
          <a:p>
            <a:pPr marL="0" indent="0">
              <a:buNone/>
            </a:pPr>
            <a:r>
              <a:rPr lang="en-US" altLang="zh-CN" dirty="0"/>
              <a:t>(c).</a:t>
            </a:r>
            <a:r>
              <a:rPr lang="zh-CN" altLang="en-US" dirty="0"/>
              <a:t>按照不同窗口分别处理数据</a:t>
            </a:r>
            <a:endParaRPr lang="en-US" altLang="zh-CN" dirty="0"/>
          </a:p>
        </p:txBody>
      </p:sp>
      <p:sp>
        <p:nvSpPr>
          <p:cNvPr id="9" name="标题 8">
            <a:extLst>
              <a:ext uri="{FF2B5EF4-FFF2-40B4-BE49-F238E27FC236}">
                <a16:creationId xmlns:a16="http://schemas.microsoft.com/office/drawing/2014/main" id="{D8902037-EBC6-D284-F5A0-13502C29A724}"/>
              </a:ext>
            </a:extLst>
          </p:cNvPr>
          <p:cNvSpPr>
            <a:spLocks noGrp="1"/>
          </p:cNvSpPr>
          <p:nvPr>
            <p:ph type="title"/>
          </p:nvPr>
        </p:nvSpPr>
        <p:spPr>
          <a:xfrm>
            <a:off x="406400" y="335810"/>
            <a:ext cx="2692400" cy="1325563"/>
          </a:xfrm>
        </p:spPr>
        <p:txBody>
          <a:bodyPr/>
          <a:lstStyle/>
          <a:p>
            <a:r>
              <a:rPr lang="zh-CN" altLang="en-US" dirty="0"/>
              <a:t>代码</a:t>
            </a:r>
            <a:br>
              <a:rPr lang="en-US" altLang="zh-CN" dirty="0"/>
            </a:br>
            <a:r>
              <a:rPr lang="en-US" altLang="zh-CN" dirty="0"/>
              <a:t>WinCLIP</a:t>
            </a:r>
            <a:endParaRPr lang="zh-CN" altLang="en-US" dirty="0"/>
          </a:p>
        </p:txBody>
      </p:sp>
      <p:sp>
        <p:nvSpPr>
          <p:cNvPr id="7" name="文本框 6">
            <a:extLst>
              <a:ext uri="{FF2B5EF4-FFF2-40B4-BE49-F238E27FC236}">
                <a16:creationId xmlns:a16="http://schemas.microsoft.com/office/drawing/2014/main" id="{4754E939-5F31-B517-CD4F-897E66E88C03}"/>
              </a:ext>
            </a:extLst>
          </p:cNvPr>
          <p:cNvSpPr txBox="1"/>
          <p:nvPr/>
        </p:nvSpPr>
        <p:spPr>
          <a:xfrm>
            <a:off x="12700" y="3718679"/>
            <a:ext cx="12192000" cy="3139321"/>
          </a:xfrm>
          <a:prstGeom prst="rect">
            <a:avLst/>
          </a:prstGeom>
          <a:noFill/>
        </p:spPr>
        <p:txBody>
          <a:bodyPr wrap="square">
            <a:spAutoFit/>
          </a:bodyPr>
          <a:lstStyle/>
          <a:p>
            <a:r>
              <a:rPr lang="en-US" altLang="zh-CN" sz="1800" dirty="0">
                <a:solidFill>
                  <a:srgbClr val="008000"/>
                </a:solidFill>
                <a:highlight>
                  <a:srgbClr val="FFFFFF"/>
                </a:highlight>
                <a:latin typeface="Courier New" panose="02070309020205020404" pitchFamily="49" charset="0"/>
              </a:rPr>
              <a:t># </a:t>
            </a:r>
            <a:r>
              <a:rPr lang="en-US" altLang="zh-CN" sz="1800" dirty="0" err="1">
                <a:solidFill>
                  <a:srgbClr val="008000"/>
                </a:solidFill>
                <a:highlight>
                  <a:srgbClr val="FFFFFF"/>
                </a:highlight>
                <a:latin typeface="Courier New" panose="02070309020205020404" pitchFamily="49" charset="0"/>
              </a:rPr>
              <a:t>mask_xs</a:t>
            </a:r>
            <a:r>
              <a:rPr lang="en-US" altLang="zh-CN" sz="1800" dirty="0">
                <a:solidFill>
                  <a:srgbClr val="008000"/>
                </a:solidFill>
                <a:highlight>
                  <a:srgbClr val="FFFFFF"/>
                </a:highlight>
                <a:latin typeface="Courier New" panose="02070309020205020404" pitchFamily="49" charset="0"/>
              </a:rPr>
              <a:t> = [365, 32, 4/9, 896] </a:t>
            </a:r>
            <a:r>
              <a:rPr lang="zh-CN" altLang="en-US" sz="1800" dirty="0">
                <a:solidFill>
                  <a:srgbClr val="008000"/>
                </a:solidFill>
                <a:highlight>
                  <a:srgbClr val="FFFFFF"/>
                </a:highlight>
                <a:latin typeface="Courier New" panose="02070309020205020404" pitchFamily="49" charset="0"/>
              </a:rPr>
              <a:t>其中</a:t>
            </a:r>
            <a:r>
              <a:rPr lang="en-US" altLang="zh-CN" sz="1800" dirty="0">
                <a:solidFill>
                  <a:srgbClr val="008000"/>
                </a:solidFill>
                <a:highlight>
                  <a:srgbClr val="FFFFFF"/>
                </a:highlight>
                <a:latin typeface="Courier New" panose="02070309020205020404" pitchFamily="49" charset="0"/>
              </a:rPr>
              <a:t>365</a:t>
            </a:r>
            <a:r>
              <a:rPr lang="zh-CN" altLang="en-US" sz="1800" dirty="0">
                <a:solidFill>
                  <a:srgbClr val="008000"/>
                </a:solidFill>
                <a:highlight>
                  <a:srgbClr val="FFFFFF"/>
                </a:highlight>
                <a:latin typeface="Courier New" panose="02070309020205020404" pitchFamily="49" charset="0"/>
              </a:rPr>
              <a:t>是大中小窗口的总数</a:t>
            </a:r>
            <a:endParaRPr lang="en-US" altLang="zh-CN" sz="1800" dirty="0">
              <a:solidFill>
                <a:srgbClr val="008000"/>
              </a:solidFill>
              <a:highlight>
                <a:srgbClr val="FFFFFF"/>
              </a:highlight>
              <a:latin typeface="Courier New" panose="02070309020205020404" pitchFamily="49" charset="0"/>
            </a:endParaRPr>
          </a:p>
          <a:p>
            <a:r>
              <a:rPr lang="en-US" altLang="zh-CN" sz="1800" dirty="0">
                <a:solidFill>
                  <a:srgbClr val="008000"/>
                </a:solidFill>
                <a:highlight>
                  <a:srgbClr val="FFFFFF"/>
                </a:highlight>
                <a:latin typeface="Courier New" panose="02070309020205020404" pitchFamily="49" charset="0"/>
              </a:rPr>
              <a:t># </a:t>
            </a:r>
            <a:r>
              <a:rPr lang="zh-CN" altLang="en-US" sz="1800" dirty="0">
                <a:solidFill>
                  <a:srgbClr val="008000"/>
                </a:solidFill>
                <a:highlight>
                  <a:srgbClr val="FFFFFF"/>
                </a:highlight>
                <a:latin typeface="Courier New" panose="02070309020205020404" pitchFamily="49" charset="0"/>
              </a:rPr>
              <a:t>将</a:t>
            </a:r>
            <a:r>
              <a:rPr lang="en-US" altLang="zh-CN" sz="1800" dirty="0" err="1">
                <a:solidFill>
                  <a:srgbClr val="008000"/>
                </a:solidFill>
                <a:highlight>
                  <a:srgbClr val="FFFFFF"/>
                </a:highlight>
                <a:latin typeface="Courier New" panose="02070309020205020404" pitchFamily="49" charset="0"/>
              </a:rPr>
              <a:t>mask_xs</a:t>
            </a:r>
            <a:r>
              <a:rPr lang="zh-CN" altLang="en-US" sz="1800" dirty="0">
                <a:solidFill>
                  <a:srgbClr val="008000"/>
                </a:solidFill>
                <a:highlight>
                  <a:srgbClr val="FFFFFF"/>
                </a:highlight>
                <a:latin typeface="Courier New" panose="02070309020205020404" pitchFamily="49" charset="0"/>
              </a:rPr>
              <a:t>按照窗口大小，分成</a:t>
            </a:r>
            <a:r>
              <a:rPr lang="en-US" altLang="zh-CN" sz="1800" dirty="0">
                <a:solidFill>
                  <a:srgbClr val="008000"/>
                </a:solidFill>
                <a:highlight>
                  <a:srgbClr val="FFFFFF"/>
                </a:highlight>
                <a:latin typeface="Courier New" panose="02070309020205020404" pitchFamily="49" charset="0"/>
              </a:rPr>
              <a:t>2*2</a:t>
            </a:r>
            <a:r>
              <a:rPr lang="zh-CN" altLang="en-US" sz="1800" dirty="0">
                <a:solidFill>
                  <a:srgbClr val="008000"/>
                </a:solidFill>
                <a:highlight>
                  <a:srgbClr val="FFFFFF"/>
                </a:highlight>
                <a:latin typeface="Courier New" panose="02070309020205020404" pitchFamily="49" charset="0"/>
              </a:rPr>
              <a:t>和</a:t>
            </a:r>
            <a:r>
              <a:rPr lang="en-US" altLang="zh-CN" sz="1800" dirty="0">
                <a:solidFill>
                  <a:srgbClr val="008000"/>
                </a:solidFill>
                <a:highlight>
                  <a:srgbClr val="FFFFFF"/>
                </a:highlight>
                <a:latin typeface="Courier New" panose="02070309020205020404" pitchFamily="49" charset="0"/>
              </a:rPr>
              <a:t>3*3</a:t>
            </a:r>
            <a:r>
              <a:rPr lang="zh-CN" altLang="en-US" sz="1800" dirty="0">
                <a:solidFill>
                  <a:srgbClr val="008000"/>
                </a:solidFill>
                <a:highlight>
                  <a:srgbClr val="FFFFFF"/>
                </a:highlight>
                <a:latin typeface="Courier New" panose="02070309020205020404" pitchFamily="49" charset="0"/>
              </a:rPr>
              <a:t>的，分别处理</a:t>
            </a:r>
            <a:endParaRPr lang="zh-CN" altLang="en-US" sz="1800" dirty="0">
              <a:solidFill>
                <a:srgbClr val="000000"/>
              </a:solidFill>
              <a:highlight>
                <a:srgbClr val="FFFFFF"/>
              </a:highlight>
              <a:latin typeface="Courier New" panose="02070309020205020404" pitchFamily="49" charset="0"/>
            </a:endParaRPr>
          </a:p>
          <a:p>
            <a:r>
              <a:rPr lang="en-US" altLang="zh-CN" sz="1800" b="1" dirty="0">
                <a:solidFill>
                  <a:srgbClr val="0000FF"/>
                </a:solidFill>
                <a:highlight>
                  <a:srgbClr val="FFFFFF"/>
                </a:highlight>
                <a:latin typeface="Courier New" panose="02070309020205020404" pitchFamily="49" charset="0"/>
              </a:rPr>
              <a:t>for</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scale_index</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FF"/>
                </a:solidFill>
                <a:highlight>
                  <a:srgbClr val="FFFFFF"/>
                </a:highlight>
                <a:latin typeface="Courier New" panose="02070309020205020404" pitchFamily="49" charset="0"/>
              </a:rPr>
              <a:t>in</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880088"/>
                </a:solidFill>
                <a:highlight>
                  <a:srgbClr val="FFFFFF"/>
                </a:highlight>
                <a:latin typeface="Courier New" panose="02070309020205020404" pitchFamily="49" charset="0"/>
              </a:rPr>
              <a:t>range</a:t>
            </a:r>
            <a:r>
              <a:rPr lang="en-US" altLang="zh-CN" sz="1800" b="1" dirty="0">
                <a:solidFill>
                  <a:srgbClr val="000080"/>
                </a:solidFill>
                <a:highlight>
                  <a:srgbClr val="FFFFFF"/>
                </a:highlight>
                <a:latin typeface="Courier New" panose="02070309020205020404" pitchFamily="49" charset="0"/>
              </a:rPr>
              <a:t>(</a:t>
            </a:r>
            <a:r>
              <a:rPr lang="en-US" altLang="zh-CN" sz="1800" b="1" dirty="0" err="1">
                <a:solidFill>
                  <a:srgbClr val="880088"/>
                </a:solidFill>
                <a:highlight>
                  <a:srgbClr val="FFFFFF"/>
                </a:highlight>
                <a:latin typeface="Courier New" panose="02070309020205020404" pitchFamily="49" charset="0"/>
              </a:rPr>
              <a:t>len</a:t>
            </a:r>
            <a:r>
              <a:rPr lang="en-US" altLang="zh-CN" sz="1800" b="1" dirty="0">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self</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scale_begin_indx</a:t>
            </a:r>
            <a:r>
              <a:rPr lang="en-US" altLang="zh-CN" sz="1800" b="1" dirty="0">
                <a:solidFill>
                  <a:srgbClr val="000080"/>
                </a:solidFill>
                <a:highlight>
                  <a:srgbClr val="FFFFFF"/>
                </a:highlight>
                <a:latin typeface="Courier New" panose="02070309020205020404" pitchFamily="49" charset="0"/>
              </a:rPr>
              <a:t>)):</a:t>
            </a:r>
            <a:endParaRPr lang="en-US" altLang="zh-CN" sz="1800" b="0" dirty="0">
              <a:solidFill>
                <a:srgbClr val="000000"/>
              </a:solidFill>
              <a:highlight>
                <a:srgbClr val="FFFFFF"/>
              </a:highlight>
              <a:latin typeface="Courier New" panose="02070309020205020404" pitchFamily="49" charset="0"/>
            </a:endParaRPr>
          </a:p>
          <a:p>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FF"/>
                </a:solidFill>
                <a:highlight>
                  <a:srgbClr val="FFFFFF"/>
                </a:highlight>
                <a:latin typeface="Courier New" panose="02070309020205020404" pitchFamily="49" charset="0"/>
              </a:rPr>
              <a:t>if</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scale_index</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1" dirty="0" err="1">
                <a:solidFill>
                  <a:srgbClr val="880088"/>
                </a:solidFill>
                <a:highlight>
                  <a:srgbClr val="FFFFFF"/>
                </a:highlight>
                <a:latin typeface="Courier New" panose="02070309020205020404" pitchFamily="49" charset="0"/>
              </a:rPr>
              <a:t>len</a:t>
            </a:r>
            <a:r>
              <a:rPr lang="en-US" altLang="zh-CN" sz="1800" b="1" dirty="0">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self</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scale_begin_indx</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a:solidFill>
                  <a:srgbClr val="FF0000"/>
                </a:solidFill>
                <a:highlight>
                  <a:srgbClr val="FFFFFF"/>
                </a:highlight>
                <a:latin typeface="Courier New" panose="02070309020205020404" pitchFamily="49" charset="0"/>
              </a:rPr>
              <a:t>1</a:t>
            </a:r>
            <a:r>
              <a:rPr lang="en-US" altLang="zh-CN" sz="1800" b="1" dirty="0">
                <a:solidFill>
                  <a:srgbClr val="000080"/>
                </a:solidFill>
                <a:highlight>
                  <a:srgbClr val="FFFFFF"/>
                </a:highlight>
                <a:latin typeface="Courier New" panose="02070309020205020404" pitchFamily="49" charset="0"/>
              </a:rPr>
              <a:t>:</a:t>
            </a:r>
            <a:endParaRPr lang="en-US" altLang="zh-CN" sz="1800" b="0" dirty="0">
              <a:solidFill>
                <a:srgbClr val="000000"/>
              </a:solidFill>
              <a:highlight>
                <a:srgbClr val="FFFFFF"/>
              </a:highlight>
              <a:latin typeface="Courier New" panose="02070309020205020404" pitchFamily="49" charset="0"/>
            </a:endParaRPr>
          </a:p>
          <a:p>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scale_xs</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mask_xs</a:t>
            </a:r>
            <a:r>
              <a:rPr lang="en-US" altLang="zh-CN" sz="1800" b="1" dirty="0">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self</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scale_begin_indx</a:t>
            </a:r>
            <a:r>
              <a:rPr lang="en-US" altLang="zh-CN" sz="1800" b="1" dirty="0">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scale_index</a:t>
            </a:r>
            <a:r>
              <a:rPr lang="en-US" altLang="zh-CN" sz="1800" b="1" dirty="0">
                <a:solidFill>
                  <a:srgbClr val="000080"/>
                </a:solidFill>
                <a:highlight>
                  <a:srgbClr val="FFFFFF"/>
                </a:highlight>
                <a:latin typeface="Courier New" panose="02070309020205020404" pitchFamily="49" charset="0"/>
              </a:rPr>
              <a:t>]:]</a:t>
            </a:r>
            <a:endParaRPr lang="en-US" altLang="zh-CN" sz="1800" b="0" dirty="0">
              <a:solidFill>
                <a:srgbClr val="000000"/>
              </a:solidFill>
              <a:highlight>
                <a:srgbClr val="FFFFFF"/>
              </a:highlight>
              <a:latin typeface="Courier New" panose="02070309020205020404" pitchFamily="49" charset="0"/>
            </a:endParaRPr>
          </a:p>
          <a:p>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FF"/>
                </a:solidFill>
                <a:highlight>
                  <a:srgbClr val="FFFFFF"/>
                </a:highlight>
                <a:latin typeface="Courier New" panose="02070309020205020404" pitchFamily="49" charset="0"/>
              </a:rPr>
              <a:t>else</a:t>
            </a:r>
            <a:r>
              <a:rPr lang="en-US" altLang="zh-CN" sz="1800" b="1" dirty="0">
                <a:solidFill>
                  <a:srgbClr val="000080"/>
                </a:solidFill>
                <a:highlight>
                  <a:srgbClr val="FFFFFF"/>
                </a:highlight>
                <a:latin typeface="Courier New" panose="02070309020205020404" pitchFamily="49" charset="0"/>
              </a:rPr>
              <a:t>:</a:t>
            </a:r>
            <a:endParaRPr lang="en-US" altLang="zh-CN" sz="1800" b="0" dirty="0">
              <a:solidFill>
                <a:srgbClr val="000000"/>
              </a:solidFill>
              <a:highlight>
                <a:srgbClr val="FFFFFF"/>
              </a:highlight>
              <a:latin typeface="Courier New" panose="02070309020205020404" pitchFamily="49" charset="0"/>
            </a:endParaRPr>
          </a:p>
          <a:p>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scale_xs</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mask_xs</a:t>
            </a:r>
            <a:r>
              <a:rPr lang="en-US" altLang="zh-CN" sz="1800" b="1" dirty="0">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self</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scale_begin_indx</a:t>
            </a:r>
            <a:r>
              <a:rPr lang="en-US" altLang="zh-CN" sz="1800" b="1" dirty="0">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scale_index</a:t>
            </a:r>
            <a:r>
              <a:rPr lang="en-US" altLang="zh-CN" sz="1800" b="1" dirty="0">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self</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scale_begin_indx</a:t>
            </a:r>
            <a:r>
              <a:rPr lang="en-US" altLang="zh-CN" sz="1800" b="1" dirty="0">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scale_index</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a:solidFill>
                  <a:srgbClr val="FF0000"/>
                </a:solidFill>
                <a:highlight>
                  <a:srgbClr val="FFFFFF"/>
                </a:highlight>
                <a:latin typeface="Courier New" panose="02070309020205020404" pitchFamily="49" charset="0"/>
              </a:rPr>
              <a:t>1</a:t>
            </a:r>
            <a:r>
              <a:rPr lang="en-US" altLang="zh-CN" sz="1800" b="1" dirty="0">
                <a:solidFill>
                  <a:srgbClr val="000080"/>
                </a:solidFill>
                <a:highlight>
                  <a:srgbClr val="FFFFFF"/>
                </a:highlight>
                <a:latin typeface="Courier New" panose="02070309020205020404" pitchFamily="49" charset="0"/>
              </a:rPr>
              <a:t>]]</a:t>
            </a:r>
            <a:endParaRPr lang="en-US" altLang="zh-CN" sz="1800" b="0" dirty="0">
              <a:solidFill>
                <a:srgbClr val="000000"/>
              </a:solidFill>
              <a:highlight>
                <a:srgbClr val="FFFFFF"/>
              </a:highlight>
              <a:latin typeface="Courier New" panose="02070309020205020404" pitchFamily="49" charset="0"/>
            </a:endParaRPr>
          </a:p>
          <a:p>
            <a:r>
              <a:rPr lang="zh-CN" altLang="en-US" sz="1800" b="0" dirty="0">
                <a:solidFill>
                  <a:srgbClr val="000000"/>
                </a:solidFill>
                <a:highlight>
                  <a:srgbClr val="FFFFFF"/>
                </a:highlight>
                <a:latin typeface="Courier New" panose="02070309020205020404" pitchFamily="49" charset="0"/>
              </a:rPr>
              <a:t>    </a:t>
            </a:r>
            <a:r>
              <a:rPr lang="en-US" altLang="zh-CN" sz="1800" b="0" dirty="0">
                <a:solidFill>
                  <a:srgbClr val="008000"/>
                </a:solidFill>
                <a:highlight>
                  <a:srgbClr val="FFFFFF"/>
                </a:highlight>
                <a:latin typeface="Courier New" panose="02070309020205020404" pitchFamily="49" charset="0"/>
              </a:rPr>
              <a:t># </a:t>
            </a:r>
            <a:r>
              <a:rPr lang="zh-CN" altLang="en-US" sz="1800" b="0" dirty="0">
                <a:solidFill>
                  <a:srgbClr val="008000"/>
                </a:solidFill>
                <a:highlight>
                  <a:srgbClr val="FFFFFF"/>
                </a:highlight>
                <a:latin typeface="Courier New" panose="02070309020205020404" pitchFamily="49" charset="0"/>
              </a:rPr>
              <a:t>某种类型窗口的全部数据，比如</a:t>
            </a:r>
            <a:r>
              <a:rPr lang="en-US" altLang="zh-CN" sz="1800" b="0" dirty="0">
                <a:solidFill>
                  <a:srgbClr val="008000"/>
                </a:solidFill>
                <a:highlight>
                  <a:srgbClr val="FFFFFF"/>
                </a:highlight>
                <a:latin typeface="Courier New" panose="02070309020205020404" pitchFamily="49" charset="0"/>
              </a:rPr>
              <a:t>2*2</a:t>
            </a:r>
            <a:endParaRPr lang="zh-CN" altLang="en-US" sz="1800" b="0" dirty="0">
              <a:solidFill>
                <a:srgbClr val="000000"/>
              </a:solidFill>
              <a:highlight>
                <a:srgbClr val="FFFFFF"/>
              </a:highlight>
              <a:latin typeface="Courier New" panose="02070309020205020404" pitchFamily="49" charset="0"/>
            </a:endParaRPr>
          </a:p>
          <a:p>
            <a:r>
              <a:rPr lang="zh-CN" altLang="en-US" sz="1800" b="0" dirty="0">
                <a:solidFill>
                  <a:srgbClr val="000000"/>
                </a:solidFill>
                <a:highlight>
                  <a:srgbClr val="FFFFFF"/>
                </a:highlight>
                <a:latin typeface="Courier New" panose="02070309020205020404" pitchFamily="49" charset="0"/>
              </a:rPr>
              <a:t>    </a:t>
            </a:r>
            <a:r>
              <a:rPr lang="en-US" altLang="zh-CN" sz="1800" b="0" dirty="0">
                <a:solidFill>
                  <a:srgbClr val="008000"/>
                </a:solidFill>
                <a:highlight>
                  <a:srgbClr val="FFFFFF"/>
                </a:highlight>
                <a:latin typeface="Courier New" panose="02070309020205020404" pitchFamily="49" charset="0"/>
              </a:rPr>
              <a:t># mx = [196, 32, 4, 896], </a:t>
            </a:r>
            <a:r>
              <a:rPr lang="zh-CN" altLang="en-US" sz="1800" b="0" dirty="0">
                <a:solidFill>
                  <a:srgbClr val="008000"/>
                </a:solidFill>
                <a:highlight>
                  <a:srgbClr val="FFFFFF"/>
                </a:highlight>
                <a:latin typeface="Courier New" panose="02070309020205020404" pitchFamily="49" charset="0"/>
              </a:rPr>
              <a:t>表示每张图总共有</a:t>
            </a:r>
            <a:r>
              <a:rPr lang="en-US" altLang="zh-CN" sz="1800" b="0" dirty="0">
                <a:solidFill>
                  <a:srgbClr val="008000"/>
                </a:solidFill>
                <a:highlight>
                  <a:srgbClr val="FFFFFF"/>
                </a:highlight>
                <a:latin typeface="Courier New" panose="02070309020205020404" pitchFamily="49" charset="0"/>
              </a:rPr>
              <a:t>196</a:t>
            </a:r>
            <a:r>
              <a:rPr lang="zh-CN" altLang="en-US" sz="1800" b="0" dirty="0">
                <a:solidFill>
                  <a:srgbClr val="008000"/>
                </a:solidFill>
                <a:highlight>
                  <a:srgbClr val="FFFFFF"/>
                </a:highlight>
                <a:latin typeface="Courier New" panose="02070309020205020404" pitchFamily="49" charset="0"/>
              </a:rPr>
              <a:t>个</a:t>
            </a:r>
            <a:r>
              <a:rPr lang="en-US" altLang="zh-CN" sz="1800" b="0" dirty="0">
                <a:solidFill>
                  <a:srgbClr val="008000"/>
                </a:solidFill>
                <a:highlight>
                  <a:srgbClr val="FFFFFF"/>
                </a:highlight>
                <a:latin typeface="Courier New" panose="02070309020205020404" pitchFamily="49" charset="0"/>
              </a:rPr>
              <a:t>2*2</a:t>
            </a:r>
            <a:r>
              <a:rPr lang="zh-CN" altLang="en-US" sz="1800" b="0" dirty="0">
                <a:solidFill>
                  <a:srgbClr val="008000"/>
                </a:solidFill>
                <a:highlight>
                  <a:srgbClr val="FFFFFF"/>
                </a:highlight>
                <a:latin typeface="Courier New" panose="02070309020205020404" pitchFamily="49" charset="0"/>
              </a:rPr>
              <a:t>窗口，即每张图片切成</a:t>
            </a:r>
            <a:r>
              <a:rPr lang="en-US" altLang="zh-CN" sz="1800" b="0" dirty="0">
                <a:solidFill>
                  <a:srgbClr val="008000"/>
                </a:solidFill>
                <a:highlight>
                  <a:srgbClr val="FFFFFF"/>
                </a:highlight>
                <a:latin typeface="Courier New" panose="02070309020205020404" pitchFamily="49" charset="0"/>
              </a:rPr>
              <a:t>196</a:t>
            </a:r>
            <a:r>
              <a:rPr lang="zh-CN" altLang="en-US" sz="1800" b="0" dirty="0">
                <a:solidFill>
                  <a:srgbClr val="008000"/>
                </a:solidFill>
                <a:highlight>
                  <a:srgbClr val="FFFFFF"/>
                </a:highlight>
                <a:latin typeface="Courier New" panose="02070309020205020404" pitchFamily="49" charset="0"/>
              </a:rPr>
              <a:t>个小份</a:t>
            </a:r>
            <a:endParaRPr lang="zh-CN" altLang="en-US" sz="1800" b="0" dirty="0">
              <a:solidFill>
                <a:srgbClr val="000000"/>
              </a:solidFill>
              <a:highlight>
                <a:srgbClr val="FFFFFF"/>
              </a:highlight>
              <a:latin typeface="Courier New" panose="02070309020205020404" pitchFamily="49" charset="0"/>
            </a:endParaRPr>
          </a:p>
          <a:p>
            <a:r>
              <a:rPr lang="en-US" altLang="zh-CN" sz="1800" b="0" dirty="0">
                <a:solidFill>
                  <a:srgbClr val="000000"/>
                </a:solidFill>
                <a:highlight>
                  <a:srgbClr val="FFFFFF"/>
                </a:highlight>
                <a:latin typeface="Courier New" panose="02070309020205020404" pitchFamily="49" charset="0"/>
              </a:rPr>
              <a:t>    mx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torch</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stack</a:t>
            </a:r>
            <a:r>
              <a:rPr lang="en-US" altLang="zh-CN" sz="1800" b="1" dirty="0">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scale_xs</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dim</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FF0000"/>
                </a:solidFill>
                <a:highlight>
                  <a:srgbClr val="FFFFFF"/>
                </a:highlight>
                <a:latin typeface="Courier New" panose="02070309020205020404" pitchFamily="49" charset="0"/>
              </a:rPr>
              <a:t>0</a:t>
            </a:r>
            <a:r>
              <a:rPr lang="en-US" altLang="zh-CN" sz="1800" b="1" dirty="0">
                <a:solidFill>
                  <a:srgbClr val="000080"/>
                </a:solidFill>
                <a:highlight>
                  <a:srgbClr val="FFFFFF"/>
                </a:highlight>
                <a:latin typeface="Courier New" panose="02070309020205020404" pitchFamily="49" charset="0"/>
              </a:rPr>
              <a:t>)</a:t>
            </a:r>
            <a:endParaRPr lang="zh-CN" altLang="en-US" dirty="0"/>
          </a:p>
        </p:txBody>
      </p:sp>
    </p:spTree>
    <p:extLst>
      <p:ext uri="{BB962C8B-B14F-4D97-AF65-F5344CB8AC3E}">
        <p14:creationId xmlns:p14="http://schemas.microsoft.com/office/powerpoint/2010/main" val="1694500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3995213-D0D6-DD51-BCE6-0E7802C262D6}"/>
              </a:ext>
            </a:extLst>
          </p:cNvPr>
          <p:cNvSpPr>
            <a:spLocks noGrp="1"/>
          </p:cNvSpPr>
          <p:nvPr>
            <p:ph idx="1"/>
          </p:nvPr>
        </p:nvSpPr>
        <p:spPr>
          <a:xfrm>
            <a:off x="2794000" y="88900"/>
            <a:ext cx="9309100" cy="2747967"/>
          </a:xfrm>
        </p:spPr>
        <p:txBody>
          <a:bodyPr>
            <a:normAutofit/>
          </a:bodyPr>
          <a:lstStyle/>
          <a:p>
            <a:pPr marL="0" indent="0">
              <a:buNone/>
            </a:pPr>
            <a:r>
              <a:rPr lang="en-US" altLang="zh-CN" sz="2400" b="1" dirty="0"/>
              <a:t>4.</a:t>
            </a:r>
            <a:r>
              <a:rPr lang="zh-CN" altLang="en-US" sz="2400" b="1" dirty="0"/>
              <a:t>图像特征计算</a:t>
            </a:r>
            <a:r>
              <a:rPr lang="en-US" altLang="zh-CN" sz="2400" b="1" dirty="0"/>
              <a:t>(</a:t>
            </a:r>
            <a:r>
              <a:rPr lang="en-US" altLang="zh-CN" sz="2400" b="1" dirty="0" err="1"/>
              <a:t>model:encode_image</a:t>
            </a:r>
            <a:r>
              <a:rPr lang="en-US" altLang="zh-CN" sz="2400" b="1" dirty="0"/>
              <a:t>-&gt;</a:t>
            </a:r>
            <a:r>
              <a:rPr lang="en-US" altLang="zh-CN" sz="2400" b="1" dirty="0" err="1"/>
              <a:t>transformer:forward</a:t>
            </a:r>
            <a:r>
              <a:rPr lang="en-US" altLang="zh-CN" sz="2400" b="1" dirty="0"/>
              <a:t>)(4/5)</a:t>
            </a:r>
          </a:p>
          <a:p>
            <a:pPr marL="0" indent="0">
              <a:buNone/>
            </a:pPr>
            <a:r>
              <a:rPr lang="en-US" altLang="zh-CN" dirty="0"/>
              <a:t>(a).</a:t>
            </a:r>
            <a:r>
              <a:rPr lang="zh-CN" altLang="en-US" dirty="0"/>
              <a:t>通过</a:t>
            </a:r>
            <a:r>
              <a:rPr lang="en-US" altLang="zh-CN" dirty="0"/>
              <a:t>conv1</a:t>
            </a:r>
            <a:r>
              <a:rPr lang="zh-CN" altLang="en-US" dirty="0"/>
              <a:t>获取图像的</a:t>
            </a:r>
            <a:r>
              <a:rPr lang="en-US" altLang="zh-CN" dirty="0" err="1"/>
              <a:t>embeding</a:t>
            </a:r>
            <a:r>
              <a:rPr lang="en-US" altLang="zh-CN" dirty="0"/>
              <a:t>,</a:t>
            </a:r>
            <a:r>
              <a:rPr lang="zh-CN" altLang="en-US" dirty="0"/>
              <a:t>并添加位置参数</a:t>
            </a:r>
            <a:endParaRPr lang="en-US" altLang="zh-CN" dirty="0"/>
          </a:p>
          <a:p>
            <a:pPr marL="0" indent="0">
              <a:buNone/>
            </a:pPr>
            <a:r>
              <a:rPr lang="en-US" altLang="zh-CN" dirty="0"/>
              <a:t>(b).</a:t>
            </a:r>
            <a:r>
              <a:rPr lang="zh-CN" altLang="en-US" dirty="0"/>
              <a:t>获取所有图片所有窗口，每张图片共</a:t>
            </a:r>
            <a:r>
              <a:rPr lang="en-US" altLang="zh-CN" dirty="0"/>
              <a:t>365</a:t>
            </a:r>
            <a:r>
              <a:rPr lang="zh-CN" altLang="en-US" dirty="0"/>
              <a:t>个窗口图</a:t>
            </a:r>
            <a:endParaRPr lang="en-US" altLang="zh-CN" dirty="0"/>
          </a:p>
          <a:p>
            <a:pPr marL="0" indent="0">
              <a:buNone/>
            </a:pPr>
            <a:r>
              <a:rPr lang="en-US" altLang="zh-CN" dirty="0"/>
              <a:t>(c).</a:t>
            </a:r>
            <a:r>
              <a:rPr lang="zh-CN" altLang="en-US" dirty="0"/>
              <a:t>按照不同窗口分别处理数据</a:t>
            </a:r>
            <a:endParaRPr lang="en-US" altLang="zh-CN" dirty="0"/>
          </a:p>
          <a:p>
            <a:pPr marL="0" indent="0">
              <a:buNone/>
            </a:pPr>
            <a:r>
              <a:rPr lang="en-US" altLang="zh-CN" dirty="0"/>
              <a:t>(d).</a:t>
            </a:r>
            <a:r>
              <a:rPr lang="zh-CN" altLang="en-US" dirty="0"/>
              <a:t>针对某类型所有窗口，比如</a:t>
            </a:r>
            <a:r>
              <a:rPr lang="en-US" altLang="zh-CN" dirty="0"/>
              <a:t>2</a:t>
            </a:r>
            <a:r>
              <a:rPr lang="zh-CN" altLang="en-US" dirty="0"/>
              <a:t>*</a:t>
            </a:r>
            <a:r>
              <a:rPr lang="en-US" altLang="zh-CN" dirty="0"/>
              <a:t>2</a:t>
            </a:r>
            <a:r>
              <a:rPr lang="zh-CN" altLang="en-US" dirty="0"/>
              <a:t>，添加</a:t>
            </a:r>
            <a:r>
              <a:rPr lang="en-US" altLang="zh-CN" dirty="0"/>
              <a:t>CLS</a:t>
            </a:r>
            <a:r>
              <a:rPr lang="zh-CN" altLang="en-US" dirty="0"/>
              <a:t> </a:t>
            </a:r>
            <a:r>
              <a:rPr lang="en-US" altLang="zh-CN" dirty="0" err="1"/>
              <a:t>embeding</a:t>
            </a:r>
            <a:endParaRPr lang="en-US" altLang="zh-CN" dirty="0"/>
          </a:p>
        </p:txBody>
      </p:sp>
      <p:sp>
        <p:nvSpPr>
          <p:cNvPr id="9" name="标题 8">
            <a:extLst>
              <a:ext uri="{FF2B5EF4-FFF2-40B4-BE49-F238E27FC236}">
                <a16:creationId xmlns:a16="http://schemas.microsoft.com/office/drawing/2014/main" id="{D8902037-EBC6-D284-F5A0-13502C29A724}"/>
              </a:ext>
            </a:extLst>
          </p:cNvPr>
          <p:cNvSpPr>
            <a:spLocks noGrp="1"/>
          </p:cNvSpPr>
          <p:nvPr>
            <p:ph type="title"/>
          </p:nvPr>
        </p:nvSpPr>
        <p:spPr>
          <a:xfrm>
            <a:off x="406400" y="335810"/>
            <a:ext cx="2692400" cy="1325563"/>
          </a:xfrm>
        </p:spPr>
        <p:txBody>
          <a:bodyPr/>
          <a:lstStyle/>
          <a:p>
            <a:r>
              <a:rPr lang="zh-CN" altLang="en-US" dirty="0"/>
              <a:t>代码</a:t>
            </a:r>
            <a:br>
              <a:rPr lang="en-US" altLang="zh-CN" dirty="0"/>
            </a:br>
            <a:r>
              <a:rPr lang="en-US" altLang="zh-CN" dirty="0"/>
              <a:t>WinCLIP</a:t>
            </a:r>
            <a:endParaRPr lang="zh-CN" altLang="en-US" dirty="0"/>
          </a:p>
        </p:txBody>
      </p:sp>
      <p:sp>
        <p:nvSpPr>
          <p:cNvPr id="4" name="文本框 3">
            <a:extLst>
              <a:ext uri="{FF2B5EF4-FFF2-40B4-BE49-F238E27FC236}">
                <a16:creationId xmlns:a16="http://schemas.microsoft.com/office/drawing/2014/main" id="{E206925E-CA62-88E3-E750-AA7511EAE305}"/>
              </a:ext>
            </a:extLst>
          </p:cNvPr>
          <p:cNvSpPr txBox="1"/>
          <p:nvPr/>
        </p:nvSpPr>
        <p:spPr>
          <a:xfrm>
            <a:off x="0" y="3164681"/>
            <a:ext cx="12192000" cy="3693319"/>
          </a:xfrm>
          <a:prstGeom prst="rect">
            <a:avLst/>
          </a:prstGeom>
          <a:noFill/>
        </p:spPr>
        <p:txBody>
          <a:bodyPr wrap="square">
            <a:spAutoFit/>
          </a:bodyPr>
          <a:lstStyle/>
          <a:p>
            <a:r>
              <a:rPr lang="en-US" altLang="zh-CN" sz="1800" dirty="0">
                <a:solidFill>
                  <a:srgbClr val="008000"/>
                </a:solidFill>
                <a:highlight>
                  <a:srgbClr val="FFFFFF"/>
                </a:highlight>
                <a:latin typeface="Courier New" panose="02070309020205020404" pitchFamily="49" charset="0"/>
              </a:rPr>
              <a:t># </a:t>
            </a:r>
            <a:r>
              <a:rPr lang="zh-CN" altLang="en-US" sz="1800" dirty="0">
                <a:solidFill>
                  <a:srgbClr val="008000"/>
                </a:solidFill>
                <a:highlight>
                  <a:srgbClr val="FFFFFF"/>
                </a:highlight>
                <a:latin typeface="Courier New" panose="02070309020205020404" pitchFamily="49" charset="0"/>
              </a:rPr>
              <a:t>某种类型窗口的全部数据，比如</a:t>
            </a:r>
            <a:r>
              <a:rPr lang="en-US" altLang="zh-CN" sz="1800" dirty="0">
                <a:solidFill>
                  <a:srgbClr val="008000"/>
                </a:solidFill>
                <a:highlight>
                  <a:srgbClr val="FFFFFF"/>
                </a:highlight>
                <a:latin typeface="Courier New" panose="02070309020205020404" pitchFamily="49" charset="0"/>
              </a:rPr>
              <a:t>2*2</a:t>
            </a:r>
            <a:endParaRPr lang="zh-CN" altLang="en-US" sz="1800" dirty="0">
              <a:solidFill>
                <a:srgbClr val="000000"/>
              </a:solidFill>
              <a:highlight>
                <a:srgbClr val="FFFFFF"/>
              </a:highlight>
              <a:latin typeface="Courier New" panose="02070309020205020404" pitchFamily="49" charset="0"/>
            </a:endParaRPr>
          </a:p>
          <a:p>
            <a:r>
              <a:rPr lang="en-US" altLang="zh-CN" sz="1800" dirty="0">
                <a:solidFill>
                  <a:srgbClr val="008000"/>
                </a:solidFill>
                <a:highlight>
                  <a:srgbClr val="FFFFFF"/>
                </a:highlight>
                <a:latin typeface="Courier New" panose="02070309020205020404" pitchFamily="49" charset="0"/>
              </a:rPr>
              <a:t># mx = [196, 32, 4, 896], </a:t>
            </a:r>
            <a:r>
              <a:rPr lang="zh-CN" altLang="en-US" sz="1800" dirty="0">
                <a:solidFill>
                  <a:srgbClr val="008000"/>
                </a:solidFill>
                <a:highlight>
                  <a:srgbClr val="FFFFFF"/>
                </a:highlight>
                <a:latin typeface="Courier New" panose="02070309020205020404" pitchFamily="49" charset="0"/>
              </a:rPr>
              <a:t>表示每张图总共有</a:t>
            </a:r>
            <a:r>
              <a:rPr lang="en-US" altLang="zh-CN" sz="1800" dirty="0">
                <a:solidFill>
                  <a:srgbClr val="008000"/>
                </a:solidFill>
                <a:highlight>
                  <a:srgbClr val="FFFFFF"/>
                </a:highlight>
                <a:latin typeface="Courier New" panose="02070309020205020404" pitchFamily="49" charset="0"/>
              </a:rPr>
              <a:t>196</a:t>
            </a:r>
            <a:r>
              <a:rPr lang="zh-CN" altLang="en-US" sz="1800" dirty="0">
                <a:solidFill>
                  <a:srgbClr val="008000"/>
                </a:solidFill>
                <a:highlight>
                  <a:srgbClr val="FFFFFF"/>
                </a:highlight>
                <a:latin typeface="Courier New" panose="02070309020205020404" pitchFamily="49" charset="0"/>
              </a:rPr>
              <a:t>个</a:t>
            </a:r>
            <a:r>
              <a:rPr lang="en-US" altLang="zh-CN" sz="1800" dirty="0">
                <a:solidFill>
                  <a:srgbClr val="008000"/>
                </a:solidFill>
                <a:highlight>
                  <a:srgbClr val="FFFFFF"/>
                </a:highlight>
                <a:latin typeface="Courier New" panose="02070309020205020404" pitchFamily="49" charset="0"/>
              </a:rPr>
              <a:t>2*2</a:t>
            </a:r>
            <a:r>
              <a:rPr lang="zh-CN" altLang="en-US" sz="1800" dirty="0">
                <a:solidFill>
                  <a:srgbClr val="008000"/>
                </a:solidFill>
                <a:highlight>
                  <a:srgbClr val="FFFFFF"/>
                </a:highlight>
                <a:latin typeface="Courier New" panose="02070309020205020404" pitchFamily="49" charset="0"/>
              </a:rPr>
              <a:t>窗口，即每张图片切成</a:t>
            </a:r>
            <a:r>
              <a:rPr lang="en-US" altLang="zh-CN" sz="1800" dirty="0">
                <a:solidFill>
                  <a:srgbClr val="008000"/>
                </a:solidFill>
                <a:highlight>
                  <a:srgbClr val="FFFFFF"/>
                </a:highlight>
                <a:latin typeface="Courier New" panose="02070309020205020404" pitchFamily="49" charset="0"/>
              </a:rPr>
              <a:t>196</a:t>
            </a:r>
            <a:r>
              <a:rPr lang="zh-CN" altLang="en-US" sz="1800" dirty="0">
                <a:solidFill>
                  <a:srgbClr val="008000"/>
                </a:solidFill>
                <a:highlight>
                  <a:srgbClr val="FFFFFF"/>
                </a:highlight>
                <a:latin typeface="Courier New" panose="02070309020205020404" pitchFamily="49" charset="0"/>
              </a:rPr>
              <a:t>个小份</a:t>
            </a:r>
            <a:endParaRPr lang="zh-CN" altLang="en-US" sz="1800" dirty="0">
              <a:solidFill>
                <a:srgbClr val="000000"/>
              </a:solidFill>
              <a:highlight>
                <a:srgbClr val="FFFFFF"/>
              </a:highlight>
              <a:latin typeface="Courier New" panose="02070309020205020404" pitchFamily="49" charset="0"/>
            </a:endParaRPr>
          </a:p>
          <a:p>
            <a:r>
              <a:rPr lang="en-US" altLang="zh-CN" sz="1800" dirty="0">
                <a:solidFill>
                  <a:srgbClr val="000000"/>
                </a:solidFill>
                <a:highlight>
                  <a:srgbClr val="FFFFFF"/>
                </a:highlight>
                <a:latin typeface="Courier New" panose="02070309020205020404" pitchFamily="49" charset="0"/>
              </a:rPr>
              <a:t>mx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torch</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stack</a:t>
            </a:r>
            <a:r>
              <a:rPr lang="en-US" altLang="zh-CN" sz="1800" b="1" dirty="0">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scale_xs</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dim</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FF0000"/>
                </a:solidFill>
                <a:highlight>
                  <a:srgbClr val="FFFFFF"/>
                </a:highlight>
                <a:latin typeface="Courier New" panose="02070309020205020404" pitchFamily="49" charset="0"/>
              </a:rPr>
              <a:t>0</a:t>
            </a:r>
            <a:r>
              <a:rPr lang="en-US" altLang="zh-CN" sz="1800" b="1" dirty="0">
                <a:solidFill>
                  <a:srgbClr val="000080"/>
                </a:solidFill>
                <a:highlight>
                  <a:srgbClr val="FFFFFF"/>
                </a:highlight>
                <a:latin typeface="Courier New" panose="02070309020205020404" pitchFamily="49" charset="0"/>
              </a:rPr>
              <a:t>)</a:t>
            </a:r>
            <a:endParaRPr lang="en-US" altLang="zh-CN" sz="1800" b="0" dirty="0">
              <a:solidFill>
                <a:srgbClr val="000000"/>
              </a:solidFill>
              <a:highlight>
                <a:srgbClr val="FFFFFF"/>
              </a:highlight>
              <a:latin typeface="Courier New" panose="02070309020205020404" pitchFamily="49" charset="0"/>
            </a:endParaRPr>
          </a:p>
          <a:p>
            <a:r>
              <a:rPr lang="en-US" altLang="zh-CN" sz="1800" b="0" dirty="0" err="1">
                <a:solidFill>
                  <a:srgbClr val="000000"/>
                </a:solidFill>
                <a:highlight>
                  <a:srgbClr val="FFFFFF"/>
                </a:highlight>
                <a:latin typeface="Courier New" panose="02070309020205020404" pitchFamily="49" charset="0"/>
              </a:rPr>
              <a:t>n_windows</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n_batches</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_</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_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mx</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shape</a:t>
            </a:r>
            <a:endParaRPr lang="en-US" altLang="zh-CN" sz="1800" b="0" dirty="0">
              <a:solidFill>
                <a:srgbClr val="000000"/>
              </a:solidFill>
              <a:highlight>
                <a:srgbClr val="FFFFFF"/>
              </a:highlight>
              <a:latin typeface="Courier New" panose="02070309020205020404" pitchFamily="49" charset="0"/>
            </a:endParaRPr>
          </a:p>
          <a:p>
            <a:r>
              <a:rPr lang="en-US" altLang="zh-CN" sz="1800" b="0" dirty="0">
                <a:solidFill>
                  <a:srgbClr val="008000"/>
                </a:solidFill>
                <a:highlight>
                  <a:srgbClr val="FFFFFF"/>
                </a:highlight>
                <a:latin typeface="Courier New" panose="02070309020205020404" pitchFamily="49" charset="0"/>
              </a:rPr>
              <a:t># </a:t>
            </a:r>
            <a:r>
              <a:rPr lang="zh-CN" altLang="en-US" sz="1800" b="0" dirty="0">
                <a:solidFill>
                  <a:srgbClr val="008000"/>
                </a:solidFill>
                <a:highlight>
                  <a:srgbClr val="FFFFFF"/>
                </a:highlight>
                <a:latin typeface="Courier New" panose="02070309020205020404" pitchFamily="49" charset="0"/>
              </a:rPr>
              <a:t>把第一维改成</a:t>
            </a:r>
            <a:r>
              <a:rPr lang="en-US" altLang="zh-CN" sz="1800" b="0" dirty="0">
                <a:solidFill>
                  <a:srgbClr val="008000"/>
                </a:solidFill>
                <a:highlight>
                  <a:srgbClr val="FFFFFF"/>
                </a:highlight>
                <a:latin typeface="Courier New" panose="02070309020205020404" pitchFamily="49" charset="0"/>
              </a:rPr>
              <a:t>: 196*32, </a:t>
            </a:r>
            <a:r>
              <a:rPr lang="zh-CN" altLang="en-US" sz="1800" b="0" dirty="0">
                <a:solidFill>
                  <a:srgbClr val="008000"/>
                </a:solidFill>
                <a:highlight>
                  <a:srgbClr val="FFFFFF"/>
                </a:highlight>
                <a:latin typeface="Courier New" panose="02070309020205020404" pitchFamily="49" charset="0"/>
              </a:rPr>
              <a:t>即将所有图片的所有小份堆叠起来</a:t>
            </a:r>
            <a:endParaRPr lang="zh-CN" altLang="en-US" sz="1800" b="0" dirty="0">
              <a:solidFill>
                <a:srgbClr val="000000"/>
              </a:solidFill>
              <a:highlight>
                <a:srgbClr val="FFFFFF"/>
              </a:highlight>
              <a:latin typeface="Courier New" panose="02070309020205020404" pitchFamily="49" charset="0"/>
            </a:endParaRPr>
          </a:p>
          <a:p>
            <a:r>
              <a:rPr lang="en-US" altLang="zh-CN" sz="1800" b="0" dirty="0">
                <a:solidFill>
                  <a:srgbClr val="008000"/>
                </a:solidFill>
                <a:highlight>
                  <a:srgbClr val="FFFFFF"/>
                </a:highlight>
                <a:latin typeface="Courier New" panose="02070309020205020404" pitchFamily="49" charset="0"/>
              </a:rPr>
              <a:t># mx = [6272, 4, 896]</a:t>
            </a:r>
            <a:endParaRPr lang="en-US" altLang="zh-CN" sz="1800" b="0" dirty="0">
              <a:solidFill>
                <a:srgbClr val="000000"/>
              </a:solidFill>
              <a:highlight>
                <a:srgbClr val="FFFFFF"/>
              </a:highlight>
              <a:latin typeface="Courier New" panose="02070309020205020404" pitchFamily="49" charset="0"/>
            </a:endParaRPr>
          </a:p>
          <a:p>
            <a:r>
              <a:rPr lang="en-US" altLang="zh-CN" sz="1800" b="0" dirty="0">
                <a:solidFill>
                  <a:srgbClr val="000000"/>
                </a:solidFill>
                <a:highlight>
                  <a:srgbClr val="FFFFFF"/>
                </a:highlight>
                <a:latin typeface="Courier New" panose="02070309020205020404" pitchFamily="49" charset="0"/>
              </a:rPr>
              <a:t>mx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mx</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reshape</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FF0000"/>
                </a:solidFill>
                <a:highlight>
                  <a:srgbClr val="FFFFFF"/>
                </a:highlight>
                <a:latin typeface="Courier New" panose="02070309020205020404" pitchFamily="49" charset="0"/>
              </a:rPr>
              <a:t>1</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mx</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shape</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FF0000"/>
                </a:solidFill>
                <a:highlight>
                  <a:srgbClr val="FFFFFF"/>
                </a:highlight>
                <a:latin typeface="Courier New" panose="02070309020205020404" pitchFamily="49" charset="0"/>
              </a:rPr>
              <a:t>2</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mx</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shape</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FF0000"/>
                </a:solidFill>
                <a:highlight>
                  <a:srgbClr val="FFFFFF"/>
                </a:highlight>
                <a:latin typeface="Courier New" panose="02070309020205020404" pitchFamily="49" charset="0"/>
              </a:rPr>
              <a:t>3</a:t>
            </a:r>
            <a:r>
              <a:rPr lang="en-US" altLang="zh-CN" sz="1800" b="1" dirty="0">
                <a:solidFill>
                  <a:srgbClr val="000080"/>
                </a:solidFill>
                <a:highlight>
                  <a:srgbClr val="FFFFFF"/>
                </a:highlight>
                <a:latin typeface="Courier New" panose="02070309020205020404" pitchFamily="49" charset="0"/>
              </a:rPr>
              <a:t>]))</a:t>
            </a:r>
            <a:endParaRPr lang="en-US" altLang="zh-CN" sz="1800" b="0" dirty="0">
              <a:solidFill>
                <a:srgbClr val="000000"/>
              </a:solidFill>
              <a:highlight>
                <a:srgbClr val="FFFFFF"/>
              </a:highlight>
              <a:latin typeface="Courier New" panose="02070309020205020404" pitchFamily="49" charset="0"/>
            </a:endParaRPr>
          </a:p>
          <a:p>
            <a:r>
              <a:rPr lang="en-US" altLang="zh-CN" sz="1800" b="0" dirty="0">
                <a:solidFill>
                  <a:srgbClr val="008000"/>
                </a:solidFill>
                <a:highlight>
                  <a:srgbClr val="FFFFFF"/>
                </a:highlight>
                <a:latin typeface="Courier New" panose="02070309020205020404" pitchFamily="49" charset="0"/>
              </a:rPr>
              <a:t># </a:t>
            </a:r>
            <a:r>
              <a:rPr lang="zh-CN" altLang="en-US" sz="1800" b="0" dirty="0">
                <a:solidFill>
                  <a:srgbClr val="008000"/>
                </a:solidFill>
                <a:highlight>
                  <a:srgbClr val="FFFFFF"/>
                </a:highlight>
                <a:latin typeface="Courier New" panose="02070309020205020404" pitchFamily="49" charset="0"/>
              </a:rPr>
              <a:t>给所有图片的所有小份，添加一个</a:t>
            </a:r>
            <a:r>
              <a:rPr lang="en-US" altLang="zh-CN" sz="1800" b="0" dirty="0">
                <a:solidFill>
                  <a:srgbClr val="008000"/>
                </a:solidFill>
                <a:highlight>
                  <a:srgbClr val="FFFFFF"/>
                </a:highlight>
                <a:latin typeface="Courier New" panose="02070309020205020404" pitchFamily="49" charset="0"/>
              </a:rPr>
              <a:t>CLS</a:t>
            </a:r>
            <a:r>
              <a:rPr lang="zh-CN" altLang="en-US" sz="1800" b="0" dirty="0">
                <a:solidFill>
                  <a:srgbClr val="008000"/>
                </a:solidFill>
                <a:highlight>
                  <a:srgbClr val="FFFFFF"/>
                </a:highlight>
                <a:latin typeface="Courier New" panose="02070309020205020404" pitchFamily="49" charset="0"/>
              </a:rPr>
              <a:t>的</a:t>
            </a:r>
            <a:r>
              <a:rPr lang="en-US" altLang="zh-CN" sz="1800" b="0" dirty="0" err="1">
                <a:solidFill>
                  <a:srgbClr val="008000"/>
                </a:solidFill>
                <a:highlight>
                  <a:srgbClr val="FFFFFF"/>
                </a:highlight>
                <a:latin typeface="Courier New" panose="02070309020205020404" pitchFamily="49" charset="0"/>
              </a:rPr>
              <a:t>embeding</a:t>
            </a:r>
            <a:r>
              <a:rPr lang="zh-CN" altLang="en-US" sz="1800" b="0" dirty="0">
                <a:solidFill>
                  <a:srgbClr val="008000"/>
                </a:solidFill>
                <a:highlight>
                  <a:srgbClr val="FFFFFF"/>
                </a:highlight>
                <a:latin typeface="Courier New" panose="02070309020205020404" pitchFamily="49" charset="0"/>
              </a:rPr>
              <a:t>，并添加上位置参数</a:t>
            </a:r>
            <a:endParaRPr lang="zh-CN" altLang="en-US" sz="1800" b="0" dirty="0">
              <a:solidFill>
                <a:srgbClr val="000000"/>
              </a:solidFill>
              <a:highlight>
                <a:srgbClr val="FFFFFF"/>
              </a:highlight>
              <a:latin typeface="Courier New" panose="02070309020205020404" pitchFamily="49" charset="0"/>
            </a:endParaRPr>
          </a:p>
          <a:p>
            <a:r>
              <a:rPr lang="en-US" altLang="zh-CN" sz="1800" b="0" dirty="0" err="1">
                <a:solidFill>
                  <a:srgbClr val="000000"/>
                </a:solidFill>
                <a:highlight>
                  <a:srgbClr val="FFFFFF"/>
                </a:highlight>
                <a:latin typeface="Courier New" panose="02070309020205020404" pitchFamily="49" charset="0"/>
              </a:rPr>
              <a:t>cls_tokens</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self</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class_embedding</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to</a:t>
            </a:r>
            <a:r>
              <a:rPr lang="en-US" altLang="zh-CN" sz="1800" b="1" dirty="0">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x</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dtype</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torch</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zeros</a:t>
            </a:r>
            <a:r>
              <a:rPr lang="en-US" altLang="zh-CN" sz="1800" b="1" dirty="0">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mx</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shape</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FF0000"/>
                </a:solidFill>
                <a:highlight>
                  <a:srgbClr val="FFFFFF"/>
                </a:highlight>
                <a:latin typeface="Courier New" panose="02070309020205020404" pitchFamily="49" charset="0"/>
              </a:rPr>
              <a:t>0</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a:solidFill>
                  <a:srgbClr val="FF0000"/>
                </a:solidFill>
                <a:highlight>
                  <a:srgbClr val="FFFFFF"/>
                </a:highlight>
                <a:latin typeface="Courier New" panose="02070309020205020404" pitchFamily="49" charset="0"/>
              </a:rPr>
              <a:t>1</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mx</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shape</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FF0000"/>
                </a:solidFill>
                <a:highlight>
                  <a:srgbClr val="FFFFFF"/>
                </a:highlight>
                <a:latin typeface="Courier New" panose="02070309020205020404" pitchFamily="49" charset="0"/>
              </a:rPr>
              <a:t>1</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dtype</a:t>
            </a:r>
            <a:r>
              <a:rPr lang="en-US" altLang="zh-CN" sz="1800" b="1" dirty="0">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x</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dtype</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device</a:t>
            </a:r>
            <a:r>
              <a:rPr lang="en-US" altLang="zh-CN" sz="1800" b="1" dirty="0">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x</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device</a:t>
            </a:r>
            <a:r>
              <a:rPr lang="en-US" altLang="zh-CN" sz="1800" b="1" dirty="0">
                <a:solidFill>
                  <a:srgbClr val="000080"/>
                </a:solidFill>
                <a:highlight>
                  <a:srgbClr val="FFFFFF"/>
                </a:highlight>
                <a:latin typeface="Courier New" panose="02070309020205020404" pitchFamily="49" charset="0"/>
              </a:rPr>
              <a:t>)</a:t>
            </a:r>
            <a:endParaRPr lang="en-US" altLang="zh-CN" sz="1800" b="0" dirty="0">
              <a:solidFill>
                <a:srgbClr val="000000"/>
              </a:solidFill>
              <a:highlight>
                <a:srgbClr val="FFFFFF"/>
              </a:highlight>
              <a:latin typeface="Courier New" panose="02070309020205020404" pitchFamily="49" charset="0"/>
            </a:endParaRPr>
          </a:p>
          <a:p>
            <a:r>
              <a:rPr lang="en-US" altLang="zh-CN" sz="1800" b="0" dirty="0" err="1">
                <a:solidFill>
                  <a:srgbClr val="000000"/>
                </a:solidFill>
                <a:highlight>
                  <a:srgbClr val="FFFFFF"/>
                </a:highlight>
                <a:latin typeface="Courier New" panose="02070309020205020404" pitchFamily="49" charset="0"/>
              </a:rPr>
              <a:t>cls_tokens</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cls_tokens</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self</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positional_embedding</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to</a:t>
            </a:r>
            <a:r>
              <a:rPr lang="en-US" altLang="zh-CN" sz="1800" b="1" dirty="0">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mx</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dtype</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FF0000"/>
                </a:solidFill>
                <a:highlight>
                  <a:srgbClr val="FFFFFF"/>
                </a:highlight>
                <a:latin typeface="Courier New" panose="02070309020205020404" pitchFamily="49" charset="0"/>
              </a:rPr>
              <a:t>0</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80"/>
                </a:solidFill>
                <a:highlight>
                  <a:srgbClr val="FFFFFF"/>
                </a:highlight>
                <a:latin typeface="Courier New" panose="02070309020205020404" pitchFamily="49" charset="0"/>
              </a:rPr>
              <a:t>:]</a:t>
            </a:r>
            <a:endParaRPr lang="en-US" altLang="zh-CN" sz="1800" b="0" dirty="0">
              <a:solidFill>
                <a:srgbClr val="000000"/>
              </a:solidFill>
              <a:highlight>
                <a:srgbClr val="FFFFFF"/>
              </a:highlight>
              <a:latin typeface="Courier New" panose="02070309020205020404" pitchFamily="49" charset="0"/>
            </a:endParaRPr>
          </a:p>
          <a:p>
            <a:r>
              <a:rPr lang="en-US" altLang="zh-CN" sz="1800" b="0" dirty="0">
                <a:solidFill>
                  <a:srgbClr val="008000"/>
                </a:solidFill>
                <a:highlight>
                  <a:srgbClr val="FFFFFF"/>
                </a:highlight>
                <a:latin typeface="Courier New" panose="02070309020205020404" pitchFamily="49" charset="0"/>
              </a:rPr>
              <a:t># mx = [6272, 5, 896]</a:t>
            </a:r>
            <a:endParaRPr lang="en-US" altLang="zh-CN" sz="1800" b="0" dirty="0">
              <a:solidFill>
                <a:srgbClr val="000000"/>
              </a:solidFill>
              <a:highlight>
                <a:srgbClr val="FFFFFF"/>
              </a:highlight>
              <a:latin typeface="Courier New" panose="02070309020205020404" pitchFamily="49" charset="0"/>
            </a:endParaRPr>
          </a:p>
          <a:p>
            <a:r>
              <a:rPr lang="en-US" altLang="zh-CN" sz="1800" b="0" dirty="0">
                <a:solidFill>
                  <a:srgbClr val="000000"/>
                </a:solidFill>
                <a:highlight>
                  <a:srgbClr val="FFFFFF"/>
                </a:highlight>
                <a:latin typeface="Courier New" panose="02070309020205020404" pitchFamily="49" charset="0"/>
              </a:rPr>
              <a:t>mx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torch</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cat</a:t>
            </a:r>
            <a:r>
              <a:rPr lang="en-US" altLang="zh-CN" sz="1800" b="1" dirty="0">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cls_tokens</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mx</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dim</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FF0000"/>
                </a:solidFill>
                <a:highlight>
                  <a:srgbClr val="FFFFFF"/>
                </a:highlight>
                <a:latin typeface="Courier New" panose="02070309020205020404" pitchFamily="49" charset="0"/>
              </a:rPr>
              <a:t>1</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endParaRPr lang="zh-CN" altLang="en-US" dirty="0"/>
          </a:p>
        </p:txBody>
      </p:sp>
    </p:spTree>
    <p:extLst>
      <p:ext uri="{BB962C8B-B14F-4D97-AF65-F5344CB8AC3E}">
        <p14:creationId xmlns:p14="http://schemas.microsoft.com/office/powerpoint/2010/main" val="1383868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0D9F4D-AE7B-1C2C-62C0-8895B60583B6}"/>
              </a:ext>
            </a:extLst>
          </p:cNvPr>
          <p:cNvSpPr>
            <a:spLocks noGrp="1"/>
          </p:cNvSpPr>
          <p:nvPr>
            <p:ph type="title"/>
          </p:nvPr>
        </p:nvSpPr>
        <p:spPr/>
        <p:txBody>
          <a:bodyPr/>
          <a:lstStyle/>
          <a:p>
            <a:r>
              <a:rPr lang="en-US" altLang="zh-CN" b="1" dirty="0"/>
              <a:t>Abstract</a:t>
            </a:r>
            <a:endParaRPr lang="zh-CN" altLang="en-US" b="1" dirty="0"/>
          </a:p>
        </p:txBody>
      </p:sp>
      <p:pic>
        <p:nvPicPr>
          <p:cNvPr id="7" name="内容占位符 6">
            <a:extLst>
              <a:ext uri="{FF2B5EF4-FFF2-40B4-BE49-F238E27FC236}">
                <a16:creationId xmlns:a16="http://schemas.microsoft.com/office/drawing/2014/main" id="{BD83965A-693A-893D-2DFB-FD5D20A00559}"/>
              </a:ext>
            </a:extLst>
          </p:cNvPr>
          <p:cNvPicPr>
            <a:picLocks noGrp="1" noChangeAspect="1"/>
          </p:cNvPicPr>
          <p:nvPr>
            <p:ph idx="1"/>
          </p:nvPr>
        </p:nvPicPr>
        <p:blipFill>
          <a:blip r:embed="rId2"/>
          <a:stretch>
            <a:fillRect/>
          </a:stretch>
        </p:blipFill>
        <p:spPr>
          <a:xfrm>
            <a:off x="514350" y="1525400"/>
            <a:ext cx="11163300" cy="5332600"/>
          </a:xfrm>
        </p:spPr>
      </p:pic>
    </p:spTree>
    <p:extLst>
      <p:ext uri="{BB962C8B-B14F-4D97-AF65-F5344CB8AC3E}">
        <p14:creationId xmlns:p14="http://schemas.microsoft.com/office/powerpoint/2010/main" val="4319148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3995213-D0D6-DD51-BCE6-0E7802C262D6}"/>
              </a:ext>
            </a:extLst>
          </p:cNvPr>
          <p:cNvSpPr>
            <a:spLocks noGrp="1"/>
          </p:cNvSpPr>
          <p:nvPr>
            <p:ph idx="1"/>
          </p:nvPr>
        </p:nvSpPr>
        <p:spPr>
          <a:xfrm>
            <a:off x="2794000" y="88900"/>
            <a:ext cx="9309100" cy="2747967"/>
          </a:xfrm>
        </p:spPr>
        <p:txBody>
          <a:bodyPr>
            <a:normAutofit fontScale="92500" lnSpcReduction="10000"/>
          </a:bodyPr>
          <a:lstStyle/>
          <a:p>
            <a:pPr marL="0" indent="0">
              <a:buNone/>
            </a:pPr>
            <a:r>
              <a:rPr lang="en-US" altLang="zh-CN" sz="2600" b="1" dirty="0"/>
              <a:t>4.</a:t>
            </a:r>
            <a:r>
              <a:rPr lang="zh-CN" altLang="en-US" sz="2600" b="1" dirty="0"/>
              <a:t>图像特征计算</a:t>
            </a:r>
            <a:r>
              <a:rPr lang="en-US" altLang="zh-CN" sz="2600" b="1" dirty="0"/>
              <a:t>(</a:t>
            </a:r>
            <a:r>
              <a:rPr lang="en-US" altLang="zh-CN" sz="2600" b="1" dirty="0" err="1"/>
              <a:t>model:encode_image</a:t>
            </a:r>
            <a:r>
              <a:rPr lang="en-US" altLang="zh-CN" sz="2600" b="1" dirty="0"/>
              <a:t>-&gt;</a:t>
            </a:r>
            <a:r>
              <a:rPr lang="en-US" altLang="zh-CN" sz="2600" b="1" dirty="0" err="1"/>
              <a:t>transformer:forward</a:t>
            </a:r>
            <a:r>
              <a:rPr lang="en-US" altLang="zh-CN" sz="2600" b="1" dirty="0"/>
              <a:t>)(5/5)</a:t>
            </a:r>
          </a:p>
          <a:p>
            <a:pPr marL="0" indent="0">
              <a:buNone/>
            </a:pPr>
            <a:r>
              <a:rPr lang="en-US" altLang="zh-CN" dirty="0"/>
              <a:t>(a).</a:t>
            </a:r>
            <a:r>
              <a:rPr lang="zh-CN" altLang="en-US" dirty="0"/>
              <a:t>通过</a:t>
            </a:r>
            <a:r>
              <a:rPr lang="en-US" altLang="zh-CN" dirty="0"/>
              <a:t>conv1</a:t>
            </a:r>
            <a:r>
              <a:rPr lang="zh-CN" altLang="en-US" dirty="0"/>
              <a:t>获取图像的</a:t>
            </a:r>
            <a:r>
              <a:rPr lang="en-US" altLang="zh-CN" dirty="0" err="1"/>
              <a:t>embeding</a:t>
            </a:r>
            <a:r>
              <a:rPr lang="en-US" altLang="zh-CN" dirty="0"/>
              <a:t>,</a:t>
            </a:r>
            <a:r>
              <a:rPr lang="zh-CN" altLang="en-US" dirty="0"/>
              <a:t>并添加位置参数</a:t>
            </a:r>
            <a:endParaRPr lang="en-US" altLang="zh-CN" dirty="0"/>
          </a:p>
          <a:p>
            <a:pPr marL="0" indent="0">
              <a:buNone/>
            </a:pPr>
            <a:r>
              <a:rPr lang="en-US" altLang="zh-CN" dirty="0"/>
              <a:t>(b).</a:t>
            </a:r>
            <a:r>
              <a:rPr lang="zh-CN" altLang="en-US" dirty="0"/>
              <a:t>获取所有图片所有窗口，每张图片共</a:t>
            </a:r>
            <a:r>
              <a:rPr lang="en-US" altLang="zh-CN" dirty="0"/>
              <a:t>365</a:t>
            </a:r>
            <a:r>
              <a:rPr lang="zh-CN" altLang="en-US" dirty="0"/>
              <a:t>个窗口图</a:t>
            </a:r>
            <a:endParaRPr lang="en-US" altLang="zh-CN" dirty="0"/>
          </a:p>
          <a:p>
            <a:pPr marL="0" indent="0">
              <a:buNone/>
            </a:pPr>
            <a:r>
              <a:rPr lang="en-US" altLang="zh-CN" dirty="0"/>
              <a:t>(c).</a:t>
            </a:r>
            <a:r>
              <a:rPr lang="zh-CN" altLang="en-US" dirty="0"/>
              <a:t>按照不同窗口分别处理数据</a:t>
            </a:r>
            <a:endParaRPr lang="en-US" altLang="zh-CN" dirty="0"/>
          </a:p>
          <a:p>
            <a:pPr marL="0" indent="0">
              <a:buNone/>
            </a:pPr>
            <a:r>
              <a:rPr lang="en-US" altLang="zh-CN" dirty="0"/>
              <a:t>(d).</a:t>
            </a:r>
            <a:r>
              <a:rPr lang="zh-CN" altLang="en-US" dirty="0"/>
              <a:t>针对某类型所有窗口，比如</a:t>
            </a:r>
            <a:r>
              <a:rPr lang="en-US" altLang="zh-CN" dirty="0"/>
              <a:t>2</a:t>
            </a:r>
            <a:r>
              <a:rPr lang="zh-CN" altLang="en-US" dirty="0"/>
              <a:t>*</a:t>
            </a:r>
            <a:r>
              <a:rPr lang="en-US" altLang="zh-CN" dirty="0"/>
              <a:t>2</a:t>
            </a:r>
            <a:r>
              <a:rPr lang="zh-CN" altLang="en-US" dirty="0"/>
              <a:t>，添加</a:t>
            </a:r>
            <a:r>
              <a:rPr lang="en-US" altLang="zh-CN" dirty="0"/>
              <a:t>CLS</a:t>
            </a:r>
            <a:r>
              <a:rPr lang="zh-CN" altLang="en-US" dirty="0"/>
              <a:t> </a:t>
            </a:r>
            <a:r>
              <a:rPr lang="en-US" altLang="zh-CN" dirty="0"/>
              <a:t>embedding</a:t>
            </a:r>
            <a:r>
              <a:rPr lang="zh-CN" altLang="en-US" dirty="0"/>
              <a:t>，并：</a:t>
            </a:r>
            <a:endParaRPr lang="en-US" altLang="zh-CN" dirty="0"/>
          </a:p>
          <a:p>
            <a:pPr marL="0" indent="0">
              <a:buNone/>
            </a:pPr>
            <a:r>
              <a:rPr lang="en-US" altLang="zh-CN" dirty="0"/>
              <a:t>(e).dropout-&gt;ln-&gt;transformer-&gt;</a:t>
            </a:r>
            <a:r>
              <a:rPr lang="zh-CN" altLang="en-US" dirty="0"/>
              <a:t>提取</a:t>
            </a:r>
            <a:r>
              <a:rPr lang="en-US" altLang="zh-CN" dirty="0"/>
              <a:t>CLS-&gt;ln-&gt;pro (out:640)</a:t>
            </a:r>
          </a:p>
        </p:txBody>
      </p:sp>
      <p:sp>
        <p:nvSpPr>
          <p:cNvPr id="9" name="标题 8">
            <a:extLst>
              <a:ext uri="{FF2B5EF4-FFF2-40B4-BE49-F238E27FC236}">
                <a16:creationId xmlns:a16="http://schemas.microsoft.com/office/drawing/2014/main" id="{D8902037-EBC6-D284-F5A0-13502C29A724}"/>
              </a:ext>
            </a:extLst>
          </p:cNvPr>
          <p:cNvSpPr>
            <a:spLocks noGrp="1"/>
          </p:cNvSpPr>
          <p:nvPr>
            <p:ph type="title"/>
          </p:nvPr>
        </p:nvSpPr>
        <p:spPr>
          <a:xfrm>
            <a:off x="406400" y="335810"/>
            <a:ext cx="2692400" cy="1325563"/>
          </a:xfrm>
        </p:spPr>
        <p:txBody>
          <a:bodyPr/>
          <a:lstStyle/>
          <a:p>
            <a:r>
              <a:rPr lang="zh-CN" altLang="en-US" dirty="0"/>
              <a:t>代码</a:t>
            </a:r>
            <a:br>
              <a:rPr lang="en-US" altLang="zh-CN" dirty="0"/>
            </a:br>
            <a:r>
              <a:rPr lang="en-US" altLang="zh-CN" dirty="0"/>
              <a:t>WinCLIP</a:t>
            </a:r>
            <a:endParaRPr lang="zh-CN" altLang="en-US" dirty="0"/>
          </a:p>
        </p:txBody>
      </p:sp>
      <p:sp>
        <p:nvSpPr>
          <p:cNvPr id="7" name="文本框 6">
            <a:extLst>
              <a:ext uri="{FF2B5EF4-FFF2-40B4-BE49-F238E27FC236}">
                <a16:creationId xmlns:a16="http://schemas.microsoft.com/office/drawing/2014/main" id="{D4BF4E20-1910-991D-427F-F6B14F143281}"/>
              </a:ext>
            </a:extLst>
          </p:cNvPr>
          <p:cNvSpPr txBox="1"/>
          <p:nvPr/>
        </p:nvSpPr>
        <p:spPr>
          <a:xfrm>
            <a:off x="0" y="2826127"/>
            <a:ext cx="12192000" cy="4031873"/>
          </a:xfrm>
          <a:prstGeom prst="rect">
            <a:avLst/>
          </a:prstGeom>
          <a:noFill/>
        </p:spPr>
        <p:txBody>
          <a:bodyPr wrap="square">
            <a:spAutoFit/>
          </a:bodyPr>
          <a:lstStyle/>
          <a:p>
            <a:r>
              <a:rPr lang="en-US" altLang="zh-CN" sz="1600" dirty="0">
                <a:solidFill>
                  <a:srgbClr val="008000"/>
                </a:solidFill>
                <a:highlight>
                  <a:srgbClr val="FFFFFF"/>
                </a:highlight>
                <a:latin typeface="Courier New" panose="02070309020205020404" pitchFamily="49" charset="0"/>
              </a:rPr>
              <a:t># </a:t>
            </a:r>
            <a:r>
              <a:rPr lang="zh-CN" altLang="en-US" sz="1600" dirty="0">
                <a:solidFill>
                  <a:srgbClr val="008000"/>
                </a:solidFill>
                <a:highlight>
                  <a:srgbClr val="FFFFFF"/>
                </a:highlight>
                <a:latin typeface="Courier New" panose="02070309020205020404" pitchFamily="49" charset="0"/>
              </a:rPr>
              <a:t>将调整好的图片通过</a:t>
            </a:r>
            <a:r>
              <a:rPr lang="en-US" altLang="zh-CN" sz="1600" dirty="0">
                <a:solidFill>
                  <a:srgbClr val="008000"/>
                </a:solidFill>
                <a:highlight>
                  <a:srgbClr val="FFFFFF"/>
                </a:highlight>
                <a:latin typeface="Courier New" panose="02070309020205020404" pitchFamily="49" charset="0"/>
              </a:rPr>
              <a:t>transformer</a:t>
            </a:r>
            <a:r>
              <a:rPr lang="zh-CN" altLang="en-US" sz="1600" dirty="0">
                <a:solidFill>
                  <a:srgbClr val="008000"/>
                </a:solidFill>
                <a:highlight>
                  <a:srgbClr val="FFFFFF"/>
                </a:highlight>
                <a:latin typeface="Courier New" panose="02070309020205020404" pitchFamily="49" charset="0"/>
              </a:rPr>
              <a:t>提取特征，包括：</a:t>
            </a:r>
            <a:endParaRPr lang="zh-CN" altLang="en-US" sz="1600" dirty="0">
              <a:solidFill>
                <a:srgbClr val="000000"/>
              </a:solidFill>
              <a:highlight>
                <a:srgbClr val="FFFFFF"/>
              </a:highlight>
              <a:latin typeface="Courier New" panose="02070309020205020404" pitchFamily="49" charset="0"/>
            </a:endParaRPr>
          </a:p>
          <a:p>
            <a:r>
              <a:rPr lang="en-US" altLang="zh-CN" sz="1600" dirty="0">
                <a:solidFill>
                  <a:srgbClr val="008000"/>
                </a:solidFill>
                <a:highlight>
                  <a:srgbClr val="FFFFFF"/>
                </a:highlight>
                <a:latin typeface="Courier New" panose="02070309020205020404" pitchFamily="49" charset="0"/>
              </a:rPr>
              <a:t># dropout(0.0</a:t>
            </a:r>
            <a:r>
              <a:rPr lang="zh-CN" altLang="en-US" sz="1600" dirty="0">
                <a:solidFill>
                  <a:srgbClr val="008000"/>
                </a:solidFill>
                <a:highlight>
                  <a:srgbClr val="FFFFFF"/>
                </a:highlight>
                <a:latin typeface="Courier New" panose="02070309020205020404" pitchFamily="49" charset="0"/>
              </a:rPr>
              <a:t>时原样输出</a:t>
            </a:r>
            <a:r>
              <a:rPr lang="en-US" altLang="zh-CN" sz="1600" dirty="0">
                <a:solidFill>
                  <a:srgbClr val="008000"/>
                </a:solidFill>
                <a:highlight>
                  <a:srgbClr val="FFFFFF"/>
                </a:highlight>
                <a:latin typeface="Courier New" panose="02070309020205020404" pitchFamily="49" charset="0"/>
              </a:rPr>
              <a:t>) -&gt; ln -&gt; transformer -&gt; </a:t>
            </a:r>
            <a:r>
              <a:rPr lang="en-US" altLang="zh-CN" sz="1600" dirty="0" err="1">
                <a:solidFill>
                  <a:srgbClr val="008000"/>
                </a:solidFill>
                <a:highlight>
                  <a:srgbClr val="FFFFFF"/>
                </a:highlight>
                <a:latin typeface="Courier New" panose="02070309020205020404" pitchFamily="49" charset="0"/>
              </a:rPr>
              <a:t>global_pool</a:t>
            </a:r>
            <a:r>
              <a:rPr lang="en-US" altLang="zh-CN" sz="1600" dirty="0">
                <a:solidFill>
                  <a:srgbClr val="008000"/>
                </a:solidFill>
                <a:highlight>
                  <a:srgbClr val="FFFFFF"/>
                </a:highlight>
                <a:latin typeface="Courier New" panose="02070309020205020404" pitchFamily="49" charset="0"/>
              </a:rPr>
              <a:t>(</a:t>
            </a:r>
            <a:r>
              <a:rPr lang="zh-CN" altLang="en-US" sz="1600" dirty="0">
                <a:solidFill>
                  <a:srgbClr val="008000"/>
                </a:solidFill>
                <a:highlight>
                  <a:srgbClr val="FFFFFF"/>
                </a:highlight>
                <a:latin typeface="Courier New" panose="02070309020205020404" pitchFamily="49" charset="0"/>
              </a:rPr>
              <a:t>提取</a:t>
            </a:r>
            <a:r>
              <a:rPr lang="en-US" altLang="zh-CN" sz="1600" dirty="0">
                <a:solidFill>
                  <a:srgbClr val="008000"/>
                </a:solidFill>
                <a:highlight>
                  <a:srgbClr val="FFFFFF"/>
                </a:highlight>
                <a:latin typeface="Courier New" panose="02070309020205020404" pitchFamily="49" charset="0"/>
              </a:rPr>
              <a:t>CLS) -&gt; ln -&gt; </a:t>
            </a:r>
            <a:r>
              <a:rPr lang="en-US" altLang="zh-CN" sz="1600" dirty="0" err="1">
                <a:solidFill>
                  <a:srgbClr val="008000"/>
                </a:solidFill>
                <a:highlight>
                  <a:srgbClr val="FFFFFF"/>
                </a:highlight>
                <a:latin typeface="Courier New" panose="02070309020205020404" pitchFamily="49" charset="0"/>
              </a:rPr>
              <a:t>proj</a:t>
            </a:r>
            <a:endParaRPr lang="en-US" altLang="zh-CN" sz="1600" dirty="0">
              <a:solidFill>
                <a:srgbClr val="000000"/>
              </a:solidFill>
              <a:highlight>
                <a:srgbClr val="FFFFFF"/>
              </a:highlight>
              <a:latin typeface="Courier New" panose="02070309020205020404" pitchFamily="49" charset="0"/>
            </a:endParaRPr>
          </a:p>
          <a:p>
            <a:r>
              <a:rPr lang="en-US" altLang="zh-CN" sz="1600" dirty="0">
                <a:solidFill>
                  <a:srgbClr val="000000"/>
                </a:solidFill>
                <a:highlight>
                  <a:srgbClr val="FFFFFF"/>
                </a:highlight>
                <a:latin typeface="Courier New" panose="02070309020205020404" pitchFamily="49" charset="0"/>
              </a:rPr>
              <a:t>mx </a:t>
            </a:r>
            <a:r>
              <a:rPr lang="en-US" altLang="zh-CN" sz="1600" b="1" dirty="0">
                <a:solidFill>
                  <a:srgbClr val="000080"/>
                </a:solidFill>
                <a:highlight>
                  <a:srgbClr val="FFFFFF"/>
                </a:highlight>
                <a:latin typeface="Courier New" panose="02070309020205020404" pitchFamily="49" charset="0"/>
              </a:rPr>
              <a:t>=</a:t>
            </a:r>
            <a:r>
              <a:rPr lang="en-US" altLang="zh-CN" sz="1600" b="0" dirty="0">
                <a:solidFill>
                  <a:srgbClr val="000000"/>
                </a:solidFill>
                <a:highlight>
                  <a:srgbClr val="FFFFFF"/>
                </a:highlight>
                <a:latin typeface="Courier New" panose="02070309020205020404" pitchFamily="49" charset="0"/>
              </a:rPr>
              <a:t> </a:t>
            </a:r>
            <a:r>
              <a:rPr lang="en-US" altLang="zh-CN" sz="1600" b="0" dirty="0" err="1">
                <a:solidFill>
                  <a:srgbClr val="000000"/>
                </a:solidFill>
                <a:highlight>
                  <a:srgbClr val="FFFFFF"/>
                </a:highlight>
                <a:latin typeface="Courier New" panose="02070309020205020404" pitchFamily="49" charset="0"/>
              </a:rPr>
              <a:t>self</a:t>
            </a:r>
            <a:r>
              <a:rPr lang="en-US" altLang="zh-CN" sz="1600" b="1" dirty="0" err="1">
                <a:solidFill>
                  <a:srgbClr val="000080"/>
                </a:solidFill>
                <a:highlight>
                  <a:srgbClr val="FFFFFF"/>
                </a:highlight>
                <a:latin typeface="Courier New" panose="02070309020205020404" pitchFamily="49" charset="0"/>
              </a:rPr>
              <a:t>.</a:t>
            </a:r>
            <a:r>
              <a:rPr lang="en-US" altLang="zh-CN" sz="1600" b="0" dirty="0" err="1">
                <a:solidFill>
                  <a:srgbClr val="000000"/>
                </a:solidFill>
                <a:highlight>
                  <a:srgbClr val="FFFFFF"/>
                </a:highlight>
                <a:latin typeface="Courier New" panose="02070309020205020404" pitchFamily="49" charset="0"/>
              </a:rPr>
              <a:t>patch_dropout</a:t>
            </a:r>
            <a:r>
              <a:rPr lang="en-US" altLang="zh-CN" sz="1600" b="1" dirty="0">
                <a:solidFill>
                  <a:srgbClr val="000080"/>
                </a:solidFill>
                <a:highlight>
                  <a:srgbClr val="FFFFFF"/>
                </a:highlight>
                <a:latin typeface="Courier New" panose="02070309020205020404" pitchFamily="49" charset="0"/>
              </a:rPr>
              <a:t>(</a:t>
            </a:r>
            <a:r>
              <a:rPr lang="en-US" altLang="zh-CN" sz="1600" b="0" dirty="0">
                <a:solidFill>
                  <a:srgbClr val="000000"/>
                </a:solidFill>
                <a:highlight>
                  <a:srgbClr val="FFFFFF"/>
                </a:highlight>
                <a:latin typeface="Courier New" panose="02070309020205020404" pitchFamily="49" charset="0"/>
              </a:rPr>
              <a:t>mx</a:t>
            </a:r>
            <a:r>
              <a:rPr lang="en-US" altLang="zh-CN" sz="1600" b="1" dirty="0">
                <a:solidFill>
                  <a:srgbClr val="000080"/>
                </a:solidFill>
                <a:highlight>
                  <a:srgbClr val="FFFFFF"/>
                </a:highlight>
                <a:latin typeface="Courier New" panose="02070309020205020404" pitchFamily="49" charset="0"/>
              </a:rPr>
              <a:t>)</a:t>
            </a:r>
            <a:endParaRPr lang="en-US" altLang="zh-CN" sz="1600" b="0" dirty="0">
              <a:solidFill>
                <a:srgbClr val="000000"/>
              </a:solidFill>
              <a:highlight>
                <a:srgbClr val="FFFFFF"/>
              </a:highlight>
              <a:latin typeface="Courier New" panose="02070309020205020404" pitchFamily="49" charset="0"/>
            </a:endParaRPr>
          </a:p>
          <a:p>
            <a:r>
              <a:rPr lang="en-US" altLang="zh-CN" sz="1600" b="0" dirty="0">
                <a:solidFill>
                  <a:srgbClr val="000000"/>
                </a:solidFill>
                <a:highlight>
                  <a:srgbClr val="FFFFFF"/>
                </a:highlight>
                <a:latin typeface="Courier New" panose="02070309020205020404" pitchFamily="49" charset="0"/>
              </a:rPr>
              <a:t>mx </a:t>
            </a:r>
            <a:r>
              <a:rPr lang="en-US" altLang="zh-CN" sz="1600" b="1" dirty="0">
                <a:solidFill>
                  <a:srgbClr val="000080"/>
                </a:solidFill>
                <a:highlight>
                  <a:srgbClr val="FFFFFF"/>
                </a:highlight>
                <a:latin typeface="Courier New" panose="02070309020205020404" pitchFamily="49" charset="0"/>
              </a:rPr>
              <a:t>=</a:t>
            </a:r>
            <a:r>
              <a:rPr lang="en-US" altLang="zh-CN" sz="1600" b="0" dirty="0">
                <a:solidFill>
                  <a:srgbClr val="000000"/>
                </a:solidFill>
                <a:highlight>
                  <a:srgbClr val="FFFFFF"/>
                </a:highlight>
                <a:latin typeface="Courier New" panose="02070309020205020404" pitchFamily="49" charset="0"/>
              </a:rPr>
              <a:t> </a:t>
            </a:r>
            <a:r>
              <a:rPr lang="en-US" altLang="zh-CN" sz="1600" b="0" dirty="0" err="1">
                <a:solidFill>
                  <a:srgbClr val="000000"/>
                </a:solidFill>
                <a:highlight>
                  <a:srgbClr val="FFFFFF"/>
                </a:highlight>
                <a:latin typeface="Courier New" panose="02070309020205020404" pitchFamily="49" charset="0"/>
              </a:rPr>
              <a:t>self</a:t>
            </a:r>
            <a:r>
              <a:rPr lang="en-US" altLang="zh-CN" sz="1600" b="1" dirty="0" err="1">
                <a:solidFill>
                  <a:srgbClr val="000080"/>
                </a:solidFill>
                <a:highlight>
                  <a:srgbClr val="FFFFFF"/>
                </a:highlight>
                <a:latin typeface="Courier New" panose="02070309020205020404" pitchFamily="49" charset="0"/>
              </a:rPr>
              <a:t>.</a:t>
            </a:r>
            <a:r>
              <a:rPr lang="en-US" altLang="zh-CN" sz="1600" b="0" dirty="0" err="1">
                <a:solidFill>
                  <a:srgbClr val="000000"/>
                </a:solidFill>
                <a:highlight>
                  <a:srgbClr val="FFFFFF"/>
                </a:highlight>
                <a:latin typeface="Courier New" panose="02070309020205020404" pitchFamily="49" charset="0"/>
              </a:rPr>
              <a:t>ln_pre</a:t>
            </a:r>
            <a:r>
              <a:rPr lang="en-US" altLang="zh-CN" sz="1600" b="1" dirty="0">
                <a:solidFill>
                  <a:srgbClr val="000080"/>
                </a:solidFill>
                <a:highlight>
                  <a:srgbClr val="FFFFFF"/>
                </a:highlight>
                <a:latin typeface="Courier New" panose="02070309020205020404" pitchFamily="49" charset="0"/>
              </a:rPr>
              <a:t>(</a:t>
            </a:r>
            <a:r>
              <a:rPr lang="en-US" altLang="zh-CN" sz="1600" b="0" dirty="0">
                <a:solidFill>
                  <a:srgbClr val="000000"/>
                </a:solidFill>
                <a:highlight>
                  <a:srgbClr val="FFFFFF"/>
                </a:highlight>
                <a:latin typeface="Courier New" panose="02070309020205020404" pitchFamily="49" charset="0"/>
              </a:rPr>
              <a:t>mx</a:t>
            </a:r>
            <a:r>
              <a:rPr lang="en-US" altLang="zh-CN" sz="1600" b="1" dirty="0">
                <a:solidFill>
                  <a:srgbClr val="000080"/>
                </a:solidFill>
                <a:highlight>
                  <a:srgbClr val="FFFFFF"/>
                </a:highlight>
                <a:latin typeface="Courier New" panose="02070309020205020404" pitchFamily="49" charset="0"/>
              </a:rPr>
              <a:t>)</a:t>
            </a:r>
            <a:endParaRPr lang="en-US" altLang="zh-CN" sz="1600" b="0" dirty="0">
              <a:solidFill>
                <a:srgbClr val="000000"/>
              </a:solidFill>
              <a:highlight>
                <a:srgbClr val="FFFFFF"/>
              </a:highlight>
              <a:latin typeface="Courier New" panose="02070309020205020404" pitchFamily="49" charset="0"/>
            </a:endParaRPr>
          </a:p>
          <a:p>
            <a:r>
              <a:rPr lang="en-US" altLang="zh-CN" sz="1600" b="0" dirty="0">
                <a:solidFill>
                  <a:srgbClr val="000000"/>
                </a:solidFill>
                <a:highlight>
                  <a:srgbClr val="FFFFFF"/>
                </a:highlight>
                <a:latin typeface="Courier New" panose="02070309020205020404" pitchFamily="49" charset="0"/>
              </a:rPr>
              <a:t>mx </a:t>
            </a:r>
            <a:r>
              <a:rPr lang="en-US" altLang="zh-CN" sz="1600" b="1" dirty="0">
                <a:solidFill>
                  <a:srgbClr val="000080"/>
                </a:solidFill>
                <a:highlight>
                  <a:srgbClr val="FFFFFF"/>
                </a:highlight>
                <a:latin typeface="Courier New" panose="02070309020205020404" pitchFamily="49" charset="0"/>
              </a:rPr>
              <a:t>=</a:t>
            </a:r>
            <a:r>
              <a:rPr lang="en-US" altLang="zh-CN" sz="1600" b="0" dirty="0">
                <a:solidFill>
                  <a:srgbClr val="000000"/>
                </a:solidFill>
                <a:highlight>
                  <a:srgbClr val="FFFFFF"/>
                </a:highlight>
                <a:latin typeface="Courier New" panose="02070309020205020404" pitchFamily="49" charset="0"/>
              </a:rPr>
              <a:t> </a:t>
            </a:r>
            <a:r>
              <a:rPr lang="en-US" altLang="zh-CN" sz="1600" b="0" dirty="0" err="1">
                <a:solidFill>
                  <a:srgbClr val="000000"/>
                </a:solidFill>
                <a:highlight>
                  <a:srgbClr val="FFFFFF"/>
                </a:highlight>
                <a:latin typeface="Courier New" panose="02070309020205020404" pitchFamily="49" charset="0"/>
              </a:rPr>
              <a:t>mx</a:t>
            </a:r>
            <a:r>
              <a:rPr lang="en-US" altLang="zh-CN" sz="1600" b="1" dirty="0" err="1">
                <a:solidFill>
                  <a:srgbClr val="000080"/>
                </a:solidFill>
                <a:highlight>
                  <a:srgbClr val="FFFFFF"/>
                </a:highlight>
                <a:latin typeface="Courier New" panose="02070309020205020404" pitchFamily="49" charset="0"/>
              </a:rPr>
              <a:t>.</a:t>
            </a:r>
            <a:r>
              <a:rPr lang="en-US" altLang="zh-CN" sz="1600" b="0" dirty="0" err="1">
                <a:solidFill>
                  <a:srgbClr val="000000"/>
                </a:solidFill>
                <a:highlight>
                  <a:srgbClr val="FFFFFF"/>
                </a:highlight>
                <a:latin typeface="Courier New" panose="02070309020205020404" pitchFamily="49" charset="0"/>
              </a:rPr>
              <a:t>permute</a:t>
            </a:r>
            <a:r>
              <a:rPr lang="en-US" altLang="zh-CN" sz="1600" b="1" dirty="0">
                <a:solidFill>
                  <a:srgbClr val="000080"/>
                </a:solidFill>
                <a:highlight>
                  <a:srgbClr val="FFFFFF"/>
                </a:highlight>
                <a:latin typeface="Courier New" panose="02070309020205020404" pitchFamily="49" charset="0"/>
              </a:rPr>
              <a:t>(</a:t>
            </a:r>
            <a:r>
              <a:rPr lang="en-US" altLang="zh-CN" sz="1600" b="0" dirty="0">
                <a:solidFill>
                  <a:srgbClr val="FF0000"/>
                </a:solidFill>
                <a:highlight>
                  <a:srgbClr val="FFFFFF"/>
                </a:highlight>
                <a:latin typeface="Courier New" panose="02070309020205020404" pitchFamily="49" charset="0"/>
              </a:rPr>
              <a:t>1</a:t>
            </a:r>
            <a:r>
              <a:rPr lang="en-US" altLang="zh-CN" sz="1600" b="1" dirty="0">
                <a:solidFill>
                  <a:srgbClr val="000080"/>
                </a:solidFill>
                <a:highlight>
                  <a:srgbClr val="FFFFFF"/>
                </a:highlight>
                <a:latin typeface="Courier New" panose="02070309020205020404" pitchFamily="49" charset="0"/>
              </a:rPr>
              <a:t>,</a:t>
            </a:r>
            <a:r>
              <a:rPr lang="en-US" altLang="zh-CN" sz="1600" b="0" dirty="0">
                <a:solidFill>
                  <a:srgbClr val="000000"/>
                </a:solidFill>
                <a:highlight>
                  <a:srgbClr val="FFFFFF"/>
                </a:highlight>
                <a:latin typeface="Courier New" panose="02070309020205020404" pitchFamily="49" charset="0"/>
              </a:rPr>
              <a:t> </a:t>
            </a:r>
            <a:r>
              <a:rPr lang="en-US" altLang="zh-CN" sz="1600" b="0" dirty="0">
                <a:solidFill>
                  <a:srgbClr val="FF0000"/>
                </a:solidFill>
                <a:highlight>
                  <a:srgbClr val="FFFFFF"/>
                </a:highlight>
                <a:latin typeface="Courier New" panose="02070309020205020404" pitchFamily="49" charset="0"/>
              </a:rPr>
              <a:t>0</a:t>
            </a:r>
            <a:r>
              <a:rPr lang="en-US" altLang="zh-CN" sz="1600" b="1" dirty="0">
                <a:solidFill>
                  <a:srgbClr val="000080"/>
                </a:solidFill>
                <a:highlight>
                  <a:srgbClr val="FFFFFF"/>
                </a:highlight>
                <a:latin typeface="Courier New" panose="02070309020205020404" pitchFamily="49" charset="0"/>
              </a:rPr>
              <a:t>,</a:t>
            </a:r>
            <a:r>
              <a:rPr lang="en-US" altLang="zh-CN" sz="1600" b="0" dirty="0">
                <a:solidFill>
                  <a:srgbClr val="000000"/>
                </a:solidFill>
                <a:highlight>
                  <a:srgbClr val="FFFFFF"/>
                </a:highlight>
                <a:latin typeface="Courier New" panose="02070309020205020404" pitchFamily="49" charset="0"/>
              </a:rPr>
              <a:t> </a:t>
            </a:r>
            <a:r>
              <a:rPr lang="en-US" altLang="zh-CN" sz="1600" b="0" dirty="0">
                <a:solidFill>
                  <a:srgbClr val="FF0000"/>
                </a:solidFill>
                <a:highlight>
                  <a:srgbClr val="FFFFFF"/>
                </a:highlight>
                <a:latin typeface="Courier New" panose="02070309020205020404" pitchFamily="49" charset="0"/>
              </a:rPr>
              <a:t>2</a:t>
            </a:r>
            <a:r>
              <a:rPr lang="en-US" altLang="zh-CN" sz="1600" b="1" dirty="0">
                <a:solidFill>
                  <a:srgbClr val="000080"/>
                </a:solidFill>
                <a:highlight>
                  <a:srgbClr val="FFFFFF"/>
                </a:highlight>
                <a:latin typeface="Courier New" panose="02070309020205020404" pitchFamily="49" charset="0"/>
              </a:rPr>
              <a:t>)</a:t>
            </a:r>
            <a:r>
              <a:rPr lang="en-US" altLang="zh-CN" sz="1600" b="0" dirty="0">
                <a:solidFill>
                  <a:srgbClr val="000000"/>
                </a:solidFill>
                <a:highlight>
                  <a:srgbClr val="FFFFFF"/>
                </a:highlight>
                <a:latin typeface="Courier New" panose="02070309020205020404" pitchFamily="49" charset="0"/>
              </a:rPr>
              <a:t>  </a:t>
            </a:r>
            <a:r>
              <a:rPr lang="en-US" altLang="zh-CN" sz="1600" b="0" dirty="0">
                <a:solidFill>
                  <a:srgbClr val="008000"/>
                </a:solidFill>
                <a:highlight>
                  <a:srgbClr val="FFFFFF"/>
                </a:highlight>
                <a:latin typeface="Courier New" panose="02070309020205020404" pitchFamily="49" charset="0"/>
              </a:rPr>
              <a:t># NLD -&gt; LND</a:t>
            </a:r>
            <a:endParaRPr lang="en-US" altLang="zh-CN" sz="1600" b="0" dirty="0">
              <a:solidFill>
                <a:srgbClr val="000000"/>
              </a:solidFill>
              <a:highlight>
                <a:srgbClr val="FFFFFF"/>
              </a:highlight>
              <a:latin typeface="Courier New" panose="02070309020205020404" pitchFamily="49" charset="0"/>
            </a:endParaRPr>
          </a:p>
          <a:p>
            <a:r>
              <a:rPr lang="en-US" altLang="zh-CN" sz="1600" b="0" dirty="0">
                <a:solidFill>
                  <a:srgbClr val="000000"/>
                </a:solidFill>
                <a:highlight>
                  <a:srgbClr val="FFFFFF"/>
                </a:highlight>
                <a:latin typeface="Courier New" panose="02070309020205020404" pitchFamily="49" charset="0"/>
              </a:rPr>
              <a:t>mx </a:t>
            </a:r>
            <a:r>
              <a:rPr lang="en-US" altLang="zh-CN" sz="1600" b="1" dirty="0">
                <a:solidFill>
                  <a:srgbClr val="000080"/>
                </a:solidFill>
                <a:highlight>
                  <a:srgbClr val="FFFFFF"/>
                </a:highlight>
                <a:latin typeface="Courier New" panose="02070309020205020404" pitchFamily="49" charset="0"/>
              </a:rPr>
              <a:t>=</a:t>
            </a:r>
            <a:r>
              <a:rPr lang="en-US" altLang="zh-CN" sz="1600" b="0" dirty="0">
                <a:solidFill>
                  <a:srgbClr val="000000"/>
                </a:solidFill>
                <a:highlight>
                  <a:srgbClr val="FFFFFF"/>
                </a:highlight>
                <a:latin typeface="Courier New" panose="02070309020205020404" pitchFamily="49" charset="0"/>
              </a:rPr>
              <a:t> </a:t>
            </a:r>
            <a:r>
              <a:rPr lang="en-US" altLang="zh-CN" sz="1600" b="0" dirty="0" err="1">
                <a:solidFill>
                  <a:srgbClr val="000000"/>
                </a:solidFill>
                <a:highlight>
                  <a:srgbClr val="FFFFFF"/>
                </a:highlight>
                <a:latin typeface="Courier New" panose="02070309020205020404" pitchFamily="49" charset="0"/>
              </a:rPr>
              <a:t>self</a:t>
            </a:r>
            <a:r>
              <a:rPr lang="en-US" altLang="zh-CN" sz="1600" b="1" dirty="0" err="1">
                <a:solidFill>
                  <a:srgbClr val="000080"/>
                </a:solidFill>
                <a:highlight>
                  <a:srgbClr val="FFFFFF"/>
                </a:highlight>
                <a:latin typeface="Courier New" panose="02070309020205020404" pitchFamily="49" charset="0"/>
              </a:rPr>
              <a:t>.</a:t>
            </a:r>
            <a:r>
              <a:rPr lang="en-US" altLang="zh-CN" sz="1600" b="0" dirty="0" err="1">
                <a:solidFill>
                  <a:srgbClr val="000000"/>
                </a:solidFill>
                <a:highlight>
                  <a:srgbClr val="FFFFFF"/>
                </a:highlight>
                <a:latin typeface="Courier New" panose="02070309020205020404" pitchFamily="49" charset="0"/>
              </a:rPr>
              <a:t>transformer</a:t>
            </a:r>
            <a:r>
              <a:rPr lang="en-US" altLang="zh-CN" sz="1600" b="1" dirty="0">
                <a:solidFill>
                  <a:srgbClr val="000080"/>
                </a:solidFill>
                <a:highlight>
                  <a:srgbClr val="FFFFFF"/>
                </a:highlight>
                <a:latin typeface="Courier New" panose="02070309020205020404" pitchFamily="49" charset="0"/>
              </a:rPr>
              <a:t>(</a:t>
            </a:r>
            <a:r>
              <a:rPr lang="en-US" altLang="zh-CN" sz="1600" b="0" dirty="0">
                <a:solidFill>
                  <a:srgbClr val="000000"/>
                </a:solidFill>
                <a:highlight>
                  <a:srgbClr val="FFFFFF"/>
                </a:highlight>
                <a:latin typeface="Courier New" panose="02070309020205020404" pitchFamily="49" charset="0"/>
              </a:rPr>
              <a:t>mx</a:t>
            </a:r>
            <a:r>
              <a:rPr lang="en-US" altLang="zh-CN" sz="1600" b="1" dirty="0">
                <a:solidFill>
                  <a:srgbClr val="000080"/>
                </a:solidFill>
                <a:highlight>
                  <a:srgbClr val="FFFFFF"/>
                </a:highlight>
                <a:latin typeface="Courier New" panose="02070309020205020404" pitchFamily="49" charset="0"/>
              </a:rPr>
              <a:t>)</a:t>
            </a:r>
            <a:endParaRPr lang="en-US" altLang="zh-CN" sz="1600" b="0" dirty="0">
              <a:solidFill>
                <a:srgbClr val="000000"/>
              </a:solidFill>
              <a:highlight>
                <a:srgbClr val="FFFFFF"/>
              </a:highlight>
              <a:latin typeface="Courier New" panose="02070309020205020404" pitchFamily="49" charset="0"/>
            </a:endParaRPr>
          </a:p>
          <a:p>
            <a:r>
              <a:rPr lang="en-US" altLang="zh-CN" sz="1600" b="0" dirty="0">
                <a:solidFill>
                  <a:srgbClr val="000000"/>
                </a:solidFill>
                <a:highlight>
                  <a:srgbClr val="FFFFFF"/>
                </a:highlight>
                <a:latin typeface="Courier New" panose="02070309020205020404" pitchFamily="49" charset="0"/>
              </a:rPr>
              <a:t>mx </a:t>
            </a:r>
            <a:r>
              <a:rPr lang="en-US" altLang="zh-CN" sz="1600" b="1" dirty="0">
                <a:solidFill>
                  <a:srgbClr val="000080"/>
                </a:solidFill>
                <a:highlight>
                  <a:srgbClr val="FFFFFF"/>
                </a:highlight>
                <a:latin typeface="Courier New" panose="02070309020205020404" pitchFamily="49" charset="0"/>
              </a:rPr>
              <a:t>=</a:t>
            </a:r>
            <a:r>
              <a:rPr lang="en-US" altLang="zh-CN" sz="1600" b="0" dirty="0">
                <a:solidFill>
                  <a:srgbClr val="000000"/>
                </a:solidFill>
                <a:highlight>
                  <a:srgbClr val="FFFFFF"/>
                </a:highlight>
                <a:latin typeface="Courier New" panose="02070309020205020404" pitchFamily="49" charset="0"/>
              </a:rPr>
              <a:t> </a:t>
            </a:r>
            <a:r>
              <a:rPr lang="en-US" altLang="zh-CN" sz="1600" b="0" dirty="0" err="1">
                <a:solidFill>
                  <a:srgbClr val="000000"/>
                </a:solidFill>
                <a:highlight>
                  <a:srgbClr val="FFFFFF"/>
                </a:highlight>
                <a:latin typeface="Courier New" panose="02070309020205020404" pitchFamily="49" charset="0"/>
              </a:rPr>
              <a:t>mx</a:t>
            </a:r>
            <a:r>
              <a:rPr lang="en-US" altLang="zh-CN" sz="1600" b="1" dirty="0" err="1">
                <a:solidFill>
                  <a:srgbClr val="000080"/>
                </a:solidFill>
                <a:highlight>
                  <a:srgbClr val="FFFFFF"/>
                </a:highlight>
                <a:latin typeface="Courier New" panose="02070309020205020404" pitchFamily="49" charset="0"/>
              </a:rPr>
              <a:t>.</a:t>
            </a:r>
            <a:r>
              <a:rPr lang="en-US" altLang="zh-CN" sz="1600" b="0" dirty="0" err="1">
                <a:solidFill>
                  <a:srgbClr val="000000"/>
                </a:solidFill>
                <a:highlight>
                  <a:srgbClr val="FFFFFF"/>
                </a:highlight>
                <a:latin typeface="Courier New" panose="02070309020205020404" pitchFamily="49" charset="0"/>
              </a:rPr>
              <a:t>permute</a:t>
            </a:r>
            <a:r>
              <a:rPr lang="en-US" altLang="zh-CN" sz="1600" b="1" dirty="0">
                <a:solidFill>
                  <a:srgbClr val="000080"/>
                </a:solidFill>
                <a:highlight>
                  <a:srgbClr val="FFFFFF"/>
                </a:highlight>
                <a:latin typeface="Courier New" panose="02070309020205020404" pitchFamily="49" charset="0"/>
              </a:rPr>
              <a:t>(</a:t>
            </a:r>
            <a:r>
              <a:rPr lang="en-US" altLang="zh-CN" sz="1600" b="0" dirty="0">
                <a:solidFill>
                  <a:srgbClr val="FF0000"/>
                </a:solidFill>
                <a:highlight>
                  <a:srgbClr val="FFFFFF"/>
                </a:highlight>
                <a:latin typeface="Courier New" panose="02070309020205020404" pitchFamily="49" charset="0"/>
              </a:rPr>
              <a:t>1</a:t>
            </a:r>
            <a:r>
              <a:rPr lang="en-US" altLang="zh-CN" sz="1600" b="1" dirty="0">
                <a:solidFill>
                  <a:srgbClr val="000080"/>
                </a:solidFill>
                <a:highlight>
                  <a:srgbClr val="FFFFFF"/>
                </a:highlight>
                <a:latin typeface="Courier New" panose="02070309020205020404" pitchFamily="49" charset="0"/>
              </a:rPr>
              <a:t>,</a:t>
            </a:r>
            <a:r>
              <a:rPr lang="en-US" altLang="zh-CN" sz="1600" b="0" dirty="0">
                <a:solidFill>
                  <a:srgbClr val="000000"/>
                </a:solidFill>
                <a:highlight>
                  <a:srgbClr val="FFFFFF"/>
                </a:highlight>
                <a:latin typeface="Courier New" panose="02070309020205020404" pitchFamily="49" charset="0"/>
              </a:rPr>
              <a:t> </a:t>
            </a:r>
            <a:r>
              <a:rPr lang="en-US" altLang="zh-CN" sz="1600" b="0" dirty="0">
                <a:solidFill>
                  <a:srgbClr val="FF0000"/>
                </a:solidFill>
                <a:highlight>
                  <a:srgbClr val="FFFFFF"/>
                </a:highlight>
                <a:latin typeface="Courier New" panose="02070309020205020404" pitchFamily="49" charset="0"/>
              </a:rPr>
              <a:t>0</a:t>
            </a:r>
            <a:r>
              <a:rPr lang="en-US" altLang="zh-CN" sz="1600" b="1" dirty="0">
                <a:solidFill>
                  <a:srgbClr val="000080"/>
                </a:solidFill>
                <a:highlight>
                  <a:srgbClr val="FFFFFF"/>
                </a:highlight>
                <a:latin typeface="Courier New" panose="02070309020205020404" pitchFamily="49" charset="0"/>
              </a:rPr>
              <a:t>,</a:t>
            </a:r>
            <a:r>
              <a:rPr lang="en-US" altLang="zh-CN" sz="1600" b="0" dirty="0">
                <a:solidFill>
                  <a:srgbClr val="000000"/>
                </a:solidFill>
                <a:highlight>
                  <a:srgbClr val="FFFFFF"/>
                </a:highlight>
                <a:latin typeface="Courier New" panose="02070309020205020404" pitchFamily="49" charset="0"/>
              </a:rPr>
              <a:t> </a:t>
            </a:r>
            <a:r>
              <a:rPr lang="en-US" altLang="zh-CN" sz="1600" b="0" dirty="0">
                <a:solidFill>
                  <a:srgbClr val="FF0000"/>
                </a:solidFill>
                <a:highlight>
                  <a:srgbClr val="FFFFFF"/>
                </a:highlight>
                <a:latin typeface="Courier New" panose="02070309020205020404" pitchFamily="49" charset="0"/>
              </a:rPr>
              <a:t>2</a:t>
            </a:r>
            <a:r>
              <a:rPr lang="en-US" altLang="zh-CN" sz="1600" b="1" dirty="0">
                <a:solidFill>
                  <a:srgbClr val="000080"/>
                </a:solidFill>
                <a:highlight>
                  <a:srgbClr val="FFFFFF"/>
                </a:highlight>
                <a:latin typeface="Courier New" panose="02070309020205020404" pitchFamily="49" charset="0"/>
              </a:rPr>
              <a:t>)</a:t>
            </a:r>
            <a:r>
              <a:rPr lang="en-US" altLang="zh-CN" sz="1600" b="0" dirty="0">
                <a:solidFill>
                  <a:srgbClr val="000000"/>
                </a:solidFill>
                <a:highlight>
                  <a:srgbClr val="FFFFFF"/>
                </a:highlight>
                <a:latin typeface="Courier New" panose="02070309020205020404" pitchFamily="49" charset="0"/>
              </a:rPr>
              <a:t>  </a:t>
            </a:r>
            <a:r>
              <a:rPr lang="en-US" altLang="zh-CN" sz="1600" b="0" dirty="0">
                <a:solidFill>
                  <a:srgbClr val="008000"/>
                </a:solidFill>
                <a:highlight>
                  <a:srgbClr val="FFFFFF"/>
                </a:highlight>
                <a:latin typeface="Courier New" panose="02070309020205020404" pitchFamily="49" charset="0"/>
              </a:rPr>
              <a:t># LND -&gt; NLD</a:t>
            </a:r>
            <a:endParaRPr lang="en-US" altLang="zh-CN" sz="1600" b="0" dirty="0">
              <a:solidFill>
                <a:srgbClr val="000000"/>
              </a:solidFill>
              <a:highlight>
                <a:srgbClr val="FFFFFF"/>
              </a:highlight>
              <a:latin typeface="Courier New" panose="02070309020205020404" pitchFamily="49" charset="0"/>
            </a:endParaRPr>
          </a:p>
          <a:p>
            <a:r>
              <a:rPr lang="en-US" altLang="zh-CN" sz="1600" b="0" dirty="0">
                <a:solidFill>
                  <a:srgbClr val="008000"/>
                </a:solidFill>
                <a:highlight>
                  <a:srgbClr val="FFFFFF"/>
                </a:highlight>
                <a:latin typeface="Courier New" panose="02070309020205020404" pitchFamily="49" charset="0"/>
              </a:rPr>
              <a:t># </a:t>
            </a:r>
            <a:r>
              <a:rPr lang="zh-CN" altLang="en-US" sz="1600" b="0" dirty="0">
                <a:solidFill>
                  <a:srgbClr val="008000"/>
                </a:solidFill>
                <a:highlight>
                  <a:srgbClr val="FFFFFF"/>
                </a:highlight>
                <a:latin typeface="Courier New" panose="02070309020205020404" pitchFamily="49" charset="0"/>
              </a:rPr>
              <a:t>只是分离</a:t>
            </a:r>
            <a:r>
              <a:rPr lang="en-US" altLang="zh-CN" sz="1600" b="0" dirty="0">
                <a:solidFill>
                  <a:srgbClr val="008000"/>
                </a:solidFill>
                <a:highlight>
                  <a:srgbClr val="FFFFFF"/>
                </a:highlight>
                <a:latin typeface="Courier New" panose="02070309020205020404" pitchFamily="49" charset="0"/>
              </a:rPr>
              <a:t>CLS</a:t>
            </a:r>
            <a:r>
              <a:rPr lang="zh-CN" altLang="en-US" sz="1600" b="0" dirty="0">
                <a:solidFill>
                  <a:srgbClr val="008000"/>
                </a:solidFill>
                <a:highlight>
                  <a:srgbClr val="FFFFFF"/>
                </a:highlight>
                <a:latin typeface="Courier New" panose="02070309020205020404" pitchFamily="49" charset="0"/>
              </a:rPr>
              <a:t>和其他</a:t>
            </a:r>
            <a:r>
              <a:rPr lang="en-US" altLang="zh-CN" sz="1600" b="0" dirty="0">
                <a:solidFill>
                  <a:srgbClr val="008000"/>
                </a:solidFill>
                <a:highlight>
                  <a:srgbClr val="FFFFFF"/>
                </a:highlight>
                <a:latin typeface="Courier New" panose="02070309020205020404" pitchFamily="49" charset="0"/>
              </a:rPr>
              <a:t>token(</a:t>
            </a:r>
            <a:r>
              <a:rPr lang="en-US" altLang="zh-CN" sz="1600" b="0" dirty="0" err="1">
                <a:solidFill>
                  <a:srgbClr val="008000"/>
                </a:solidFill>
                <a:highlight>
                  <a:srgbClr val="FFFFFF"/>
                </a:highlight>
                <a:latin typeface="Courier New" panose="02070309020205020404" pitchFamily="49" charset="0"/>
              </a:rPr>
              <a:t>embeding</a:t>
            </a:r>
            <a:r>
              <a:rPr lang="en-US" altLang="zh-CN" sz="1600" b="0" dirty="0">
                <a:solidFill>
                  <a:srgbClr val="008000"/>
                </a:solidFill>
                <a:highlight>
                  <a:srgbClr val="FFFFFF"/>
                </a:highlight>
                <a:latin typeface="Courier New" panose="02070309020205020404" pitchFamily="49" charset="0"/>
              </a:rPr>
              <a:t>)</a:t>
            </a:r>
            <a:endParaRPr lang="en-US" altLang="zh-CN" sz="1600" b="0" dirty="0">
              <a:solidFill>
                <a:srgbClr val="000000"/>
              </a:solidFill>
              <a:highlight>
                <a:srgbClr val="FFFFFF"/>
              </a:highlight>
              <a:latin typeface="Courier New" panose="02070309020205020404" pitchFamily="49" charset="0"/>
            </a:endParaRPr>
          </a:p>
          <a:p>
            <a:r>
              <a:rPr lang="en-US" altLang="zh-CN" sz="1600" b="0" dirty="0">
                <a:solidFill>
                  <a:srgbClr val="000000"/>
                </a:solidFill>
                <a:highlight>
                  <a:srgbClr val="FFFFFF"/>
                </a:highlight>
                <a:latin typeface="Courier New" panose="02070309020205020404" pitchFamily="49" charset="0"/>
              </a:rPr>
              <a:t>pooled</a:t>
            </a:r>
            <a:r>
              <a:rPr lang="en-US" altLang="zh-CN" sz="1600" b="1" dirty="0">
                <a:solidFill>
                  <a:srgbClr val="000080"/>
                </a:solidFill>
                <a:highlight>
                  <a:srgbClr val="FFFFFF"/>
                </a:highlight>
                <a:latin typeface="Courier New" panose="02070309020205020404" pitchFamily="49" charset="0"/>
              </a:rPr>
              <a:t>,</a:t>
            </a:r>
            <a:r>
              <a:rPr lang="en-US" altLang="zh-CN" sz="1600" b="0" dirty="0">
                <a:solidFill>
                  <a:srgbClr val="000000"/>
                </a:solidFill>
                <a:highlight>
                  <a:srgbClr val="FFFFFF"/>
                </a:highlight>
                <a:latin typeface="Courier New" panose="02070309020205020404" pitchFamily="49" charset="0"/>
              </a:rPr>
              <a:t> tokens </a:t>
            </a:r>
            <a:r>
              <a:rPr lang="en-US" altLang="zh-CN" sz="1600" b="1" dirty="0">
                <a:solidFill>
                  <a:srgbClr val="000080"/>
                </a:solidFill>
                <a:highlight>
                  <a:srgbClr val="FFFFFF"/>
                </a:highlight>
                <a:latin typeface="Courier New" panose="02070309020205020404" pitchFamily="49" charset="0"/>
              </a:rPr>
              <a:t>=</a:t>
            </a:r>
            <a:r>
              <a:rPr lang="en-US" altLang="zh-CN" sz="1600" b="0" dirty="0">
                <a:solidFill>
                  <a:srgbClr val="000000"/>
                </a:solidFill>
                <a:highlight>
                  <a:srgbClr val="FFFFFF"/>
                </a:highlight>
                <a:latin typeface="Courier New" panose="02070309020205020404" pitchFamily="49" charset="0"/>
              </a:rPr>
              <a:t> self</a:t>
            </a:r>
            <a:r>
              <a:rPr lang="en-US" altLang="zh-CN" sz="1600" b="1" dirty="0">
                <a:solidFill>
                  <a:srgbClr val="000080"/>
                </a:solidFill>
                <a:highlight>
                  <a:srgbClr val="FFFFFF"/>
                </a:highlight>
                <a:latin typeface="Courier New" panose="02070309020205020404" pitchFamily="49" charset="0"/>
              </a:rPr>
              <a:t>.</a:t>
            </a:r>
            <a:r>
              <a:rPr lang="en-US" altLang="zh-CN" sz="1600" b="0" dirty="0">
                <a:solidFill>
                  <a:srgbClr val="000000"/>
                </a:solidFill>
                <a:highlight>
                  <a:srgbClr val="FFFFFF"/>
                </a:highlight>
                <a:latin typeface="Courier New" panose="02070309020205020404" pitchFamily="49" charset="0"/>
              </a:rPr>
              <a:t>_</a:t>
            </a:r>
            <a:r>
              <a:rPr lang="en-US" altLang="zh-CN" sz="1600" b="0" dirty="0" err="1">
                <a:solidFill>
                  <a:srgbClr val="000000"/>
                </a:solidFill>
                <a:highlight>
                  <a:srgbClr val="FFFFFF"/>
                </a:highlight>
                <a:latin typeface="Courier New" panose="02070309020205020404" pitchFamily="49" charset="0"/>
              </a:rPr>
              <a:t>global_pool</a:t>
            </a:r>
            <a:r>
              <a:rPr lang="en-US" altLang="zh-CN" sz="1600" b="1" dirty="0">
                <a:solidFill>
                  <a:srgbClr val="000080"/>
                </a:solidFill>
                <a:highlight>
                  <a:srgbClr val="FFFFFF"/>
                </a:highlight>
                <a:latin typeface="Courier New" panose="02070309020205020404" pitchFamily="49" charset="0"/>
              </a:rPr>
              <a:t>(</a:t>
            </a:r>
            <a:r>
              <a:rPr lang="en-US" altLang="zh-CN" sz="1600" b="0" dirty="0">
                <a:solidFill>
                  <a:srgbClr val="000000"/>
                </a:solidFill>
                <a:highlight>
                  <a:srgbClr val="FFFFFF"/>
                </a:highlight>
                <a:latin typeface="Courier New" panose="02070309020205020404" pitchFamily="49" charset="0"/>
              </a:rPr>
              <a:t>mx</a:t>
            </a:r>
            <a:r>
              <a:rPr lang="en-US" altLang="zh-CN" sz="1600" b="1" dirty="0">
                <a:solidFill>
                  <a:srgbClr val="000080"/>
                </a:solidFill>
                <a:highlight>
                  <a:srgbClr val="FFFFFF"/>
                </a:highlight>
                <a:latin typeface="Courier New" panose="02070309020205020404" pitchFamily="49" charset="0"/>
              </a:rPr>
              <a:t>)</a:t>
            </a:r>
            <a:endParaRPr lang="en-US" altLang="zh-CN" sz="1600" b="0" dirty="0">
              <a:solidFill>
                <a:srgbClr val="000000"/>
              </a:solidFill>
              <a:highlight>
                <a:srgbClr val="FFFFFF"/>
              </a:highlight>
              <a:latin typeface="Courier New" panose="02070309020205020404" pitchFamily="49" charset="0"/>
            </a:endParaRPr>
          </a:p>
          <a:p>
            <a:r>
              <a:rPr lang="en-US" altLang="zh-CN" sz="1600" b="0" dirty="0">
                <a:solidFill>
                  <a:srgbClr val="000000"/>
                </a:solidFill>
                <a:highlight>
                  <a:srgbClr val="FFFFFF"/>
                </a:highlight>
                <a:latin typeface="Courier New" panose="02070309020205020404" pitchFamily="49" charset="0"/>
              </a:rPr>
              <a:t>pooled </a:t>
            </a:r>
            <a:r>
              <a:rPr lang="en-US" altLang="zh-CN" sz="1600" b="1" dirty="0">
                <a:solidFill>
                  <a:srgbClr val="000080"/>
                </a:solidFill>
                <a:highlight>
                  <a:srgbClr val="FFFFFF"/>
                </a:highlight>
                <a:latin typeface="Courier New" panose="02070309020205020404" pitchFamily="49" charset="0"/>
              </a:rPr>
              <a:t>=</a:t>
            </a:r>
            <a:r>
              <a:rPr lang="en-US" altLang="zh-CN" sz="1600" b="0" dirty="0">
                <a:solidFill>
                  <a:srgbClr val="000000"/>
                </a:solidFill>
                <a:highlight>
                  <a:srgbClr val="FFFFFF"/>
                </a:highlight>
                <a:latin typeface="Courier New" panose="02070309020205020404" pitchFamily="49" charset="0"/>
              </a:rPr>
              <a:t> </a:t>
            </a:r>
            <a:r>
              <a:rPr lang="en-US" altLang="zh-CN" sz="1600" b="0" dirty="0" err="1">
                <a:solidFill>
                  <a:srgbClr val="000000"/>
                </a:solidFill>
                <a:highlight>
                  <a:srgbClr val="FFFFFF"/>
                </a:highlight>
                <a:latin typeface="Courier New" panose="02070309020205020404" pitchFamily="49" charset="0"/>
              </a:rPr>
              <a:t>self</a:t>
            </a:r>
            <a:r>
              <a:rPr lang="en-US" altLang="zh-CN" sz="1600" b="1" dirty="0" err="1">
                <a:solidFill>
                  <a:srgbClr val="000080"/>
                </a:solidFill>
                <a:highlight>
                  <a:srgbClr val="FFFFFF"/>
                </a:highlight>
                <a:latin typeface="Courier New" panose="02070309020205020404" pitchFamily="49" charset="0"/>
              </a:rPr>
              <a:t>.</a:t>
            </a:r>
            <a:r>
              <a:rPr lang="en-US" altLang="zh-CN" sz="1600" b="0" dirty="0" err="1">
                <a:solidFill>
                  <a:srgbClr val="000000"/>
                </a:solidFill>
                <a:highlight>
                  <a:srgbClr val="FFFFFF"/>
                </a:highlight>
                <a:latin typeface="Courier New" panose="02070309020205020404" pitchFamily="49" charset="0"/>
              </a:rPr>
              <a:t>ln_post</a:t>
            </a:r>
            <a:r>
              <a:rPr lang="en-US" altLang="zh-CN" sz="1600" b="1" dirty="0">
                <a:solidFill>
                  <a:srgbClr val="000080"/>
                </a:solidFill>
                <a:highlight>
                  <a:srgbClr val="FFFFFF"/>
                </a:highlight>
                <a:latin typeface="Courier New" panose="02070309020205020404" pitchFamily="49" charset="0"/>
              </a:rPr>
              <a:t>(</a:t>
            </a:r>
            <a:r>
              <a:rPr lang="en-US" altLang="zh-CN" sz="1600" b="0" dirty="0">
                <a:solidFill>
                  <a:srgbClr val="000000"/>
                </a:solidFill>
                <a:highlight>
                  <a:srgbClr val="FFFFFF"/>
                </a:highlight>
                <a:latin typeface="Courier New" panose="02070309020205020404" pitchFamily="49" charset="0"/>
              </a:rPr>
              <a:t>pooled</a:t>
            </a:r>
            <a:r>
              <a:rPr lang="en-US" altLang="zh-CN" sz="1600" b="1" dirty="0">
                <a:solidFill>
                  <a:srgbClr val="000080"/>
                </a:solidFill>
                <a:highlight>
                  <a:srgbClr val="FFFFFF"/>
                </a:highlight>
                <a:latin typeface="Courier New" panose="02070309020205020404" pitchFamily="49" charset="0"/>
              </a:rPr>
              <a:t>)</a:t>
            </a:r>
            <a:endParaRPr lang="en-US" altLang="zh-CN" sz="1600" b="0" dirty="0">
              <a:solidFill>
                <a:srgbClr val="000000"/>
              </a:solidFill>
              <a:highlight>
                <a:srgbClr val="FFFFFF"/>
              </a:highlight>
              <a:latin typeface="Courier New" panose="02070309020205020404" pitchFamily="49" charset="0"/>
            </a:endParaRPr>
          </a:p>
          <a:p>
            <a:r>
              <a:rPr lang="en-US" altLang="zh-CN" sz="1600" b="1" dirty="0">
                <a:solidFill>
                  <a:srgbClr val="0000FF"/>
                </a:solidFill>
                <a:highlight>
                  <a:srgbClr val="FFFFFF"/>
                </a:highlight>
                <a:latin typeface="Courier New" panose="02070309020205020404" pitchFamily="49" charset="0"/>
              </a:rPr>
              <a:t>if</a:t>
            </a:r>
            <a:r>
              <a:rPr lang="en-US" altLang="zh-CN" sz="1600" b="0" dirty="0">
                <a:solidFill>
                  <a:srgbClr val="000000"/>
                </a:solidFill>
                <a:highlight>
                  <a:srgbClr val="FFFFFF"/>
                </a:highlight>
                <a:latin typeface="Courier New" panose="02070309020205020404" pitchFamily="49" charset="0"/>
              </a:rPr>
              <a:t> </a:t>
            </a:r>
            <a:r>
              <a:rPr lang="en-US" altLang="zh-CN" sz="1600" b="0" dirty="0" err="1">
                <a:solidFill>
                  <a:srgbClr val="000000"/>
                </a:solidFill>
                <a:highlight>
                  <a:srgbClr val="FFFFFF"/>
                </a:highlight>
                <a:latin typeface="Courier New" panose="02070309020205020404" pitchFamily="49" charset="0"/>
              </a:rPr>
              <a:t>self</a:t>
            </a:r>
            <a:r>
              <a:rPr lang="en-US" altLang="zh-CN" sz="1600" b="1" dirty="0" err="1">
                <a:solidFill>
                  <a:srgbClr val="000080"/>
                </a:solidFill>
                <a:highlight>
                  <a:srgbClr val="FFFFFF"/>
                </a:highlight>
                <a:latin typeface="Courier New" panose="02070309020205020404" pitchFamily="49" charset="0"/>
              </a:rPr>
              <a:t>.</a:t>
            </a:r>
            <a:r>
              <a:rPr lang="en-US" altLang="zh-CN" sz="1600" b="0" dirty="0" err="1">
                <a:solidFill>
                  <a:srgbClr val="000000"/>
                </a:solidFill>
                <a:highlight>
                  <a:srgbClr val="FFFFFF"/>
                </a:highlight>
                <a:latin typeface="Courier New" panose="02070309020205020404" pitchFamily="49" charset="0"/>
              </a:rPr>
              <a:t>proj</a:t>
            </a:r>
            <a:r>
              <a:rPr lang="en-US" altLang="zh-CN" sz="1600" b="0" dirty="0">
                <a:solidFill>
                  <a:srgbClr val="000000"/>
                </a:solidFill>
                <a:highlight>
                  <a:srgbClr val="FFFFFF"/>
                </a:highlight>
                <a:latin typeface="Courier New" panose="02070309020205020404" pitchFamily="49" charset="0"/>
              </a:rPr>
              <a:t> </a:t>
            </a:r>
            <a:r>
              <a:rPr lang="en-US" altLang="zh-CN" sz="1600" b="1" dirty="0">
                <a:solidFill>
                  <a:srgbClr val="0000FF"/>
                </a:solidFill>
                <a:highlight>
                  <a:srgbClr val="FFFFFF"/>
                </a:highlight>
                <a:latin typeface="Courier New" panose="02070309020205020404" pitchFamily="49" charset="0"/>
              </a:rPr>
              <a:t>is</a:t>
            </a:r>
            <a:r>
              <a:rPr lang="en-US" altLang="zh-CN" sz="1600" b="0" dirty="0">
                <a:solidFill>
                  <a:srgbClr val="000000"/>
                </a:solidFill>
                <a:highlight>
                  <a:srgbClr val="FFFFFF"/>
                </a:highlight>
                <a:latin typeface="Courier New" panose="02070309020205020404" pitchFamily="49" charset="0"/>
              </a:rPr>
              <a:t> </a:t>
            </a:r>
            <a:r>
              <a:rPr lang="en-US" altLang="zh-CN" sz="1600" b="1" dirty="0">
                <a:solidFill>
                  <a:srgbClr val="0000FF"/>
                </a:solidFill>
                <a:highlight>
                  <a:srgbClr val="FFFFFF"/>
                </a:highlight>
                <a:latin typeface="Courier New" panose="02070309020205020404" pitchFamily="49" charset="0"/>
              </a:rPr>
              <a:t>not</a:t>
            </a:r>
            <a:r>
              <a:rPr lang="en-US" altLang="zh-CN" sz="1600" b="0" dirty="0">
                <a:solidFill>
                  <a:srgbClr val="000000"/>
                </a:solidFill>
                <a:highlight>
                  <a:srgbClr val="FFFFFF"/>
                </a:highlight>
                <a:latin typeface="Courier New" panose="02070309020205020404" pitchFamily="49" charset="0"/>
              </a:rPr>
              <a:t> </a:t>
            </a:r>
            <a:r>
              <a:rPr lang="en-US" altLang="zh-CN" sz="1600" b="1" dirty="0">
                <a:solidFill>
                  <a:srgbClr val="880088"/>
                </a:solidFill>
                <a:highlight>
                  <a:srgbClr val="FFFFFF"/>
                </a:highlight>
                <a:latin typeface="Courier New" panose="02070309020205020404" pitchFamily="49" charset="0"/>
              </a:rPr>
              <a:t>None</a:t>
            </a:r>
            <a:r>
              <a:rPr lang="en-US" altLang="zh-CN" sz="1600" b="1" dirty="0">
                <a:solidFill>
                  <a:srgbClr val="000080"/>
                </a:solidFill>
                <a:highlight>
                  <a:srgbClr val="FFFFFF"/>
                </a:highlight>
                <a:latin typeface="Courier New" panose="02070309020205020404" pitchFamily="49" charset="0"/>
              </a:rPr>
              <a:t>:</a:t>
            </a:r>
            <a:endParaRPr lang="en-US" altLang="zh-CN" sz="1600" b="0" dirty="0">
              <a:solidFill>
                <a:srgbClr val="000000"/>
              </a:solidFill>
              <a:highlight>
                <a:srgbClr val="FFFFFF"/>
              </a:highlight>
              <a:latin typeface="Courier New" panose="02070309020205020404" pitchFamily="49" charset="0"/>
            </a:endParaRPr>
          </a:p>
          <a:p>
            <a:r>
              <a:rPr lang="en-US" altLang="zh-CN" sz="1600" b="0" dirty="0">
                <a:solidFill>
                  <a:srgbClr val="000000"/>
                </a:solidFill>
                <a:highlight>
                  <a:srgbClr val="FFFFFF"/>
                </a:highlight>
                <a:latin typeface="Courier New" panose="02070309020205020404" pitchFamily="49" charset="0"/>
              </a:rPr>
              <a:t>    pooled </a:t>
            </a:r>
            <a:r>
              <a:rPr lang="en-US" altLang="zh-CN" sz="1600" b="1" dirty="0">
                <a:solidFill>
                  <a:srgbClr val="000080"/>
                </a:solidFill>
                <a:highlight>
                  <a:srgbClr val="FFFFFF"/>
                </a:highlight>
                <a:latin typeface="Courier New" panose="02070309020205020404" pitchFamily="49" charset="0"/>
              </a:rPr>
              <a:t>=</a:t>
            </a:r>
            <a:r>
              <a:rPr lang="en-US" altLang="zh-CN" sz="1600" b="0" dirty="0">
                <a:solidFill>
                  <a:srgbClr val="000000"/>
                </a:solidFill>
                <a:highlight>
                  <a:srgbClr val="FFFFFF"/>
                </a:highlight>
                <a:latin typeface="Courier New" panose="02070309020205020404" pitchFamily="49" charset="0"/>
              </a:rPr>
              <a:t> pooled </a:t>
            </a:r>
            <a:r>
              <a:rPr lang="en-US" altLang="zh-CN" sz="1600" b="1" dirty="0">
                <a:solidFill>
                  <a:srgbClr val="000080"/>
                </a:solidFill>
                <a:highlight>
                  <a:srgbClr val="FFFFFF"/>
                </a:highlight>
                <a:latin typeface="Courier New" panose="02070309020205020404" pitchFamily="49" charset="0"/>
              </a:rPr>
              <a:t>@</a:t>
            </a:r>
            <a:r>
              <a:rPr lang="en-US" altLang="zh-CN" sz="1600" b="0" dirty="0">
                <a:solidFill>
                  <a:srgbClr val="000000"/>
                </a:solidFill>
                <a:highlight>
                  <a:srgbClr val="FFFFFF"/>
                </a:highlight>
                <a:latin typeface="Courier New" panose="02070309020205020404" pitchFamily="49" charset="0"/>
              </a:rPr>
              <a:t> </a:t>
            </a:r>
            <a:r>
              <a:rPr lang="en-US" altLang="zh-CN" sz="1600" b="0" dirty="0" err="1">
                <a:solidFill>
                  <a:srgbClr val="000000"/>
                </a:solidFill>
                <a:highlight>
                  <a:srgbClr val="FFFFFF"/>
                </a:highlight>
                <a:latin typeface="Courier New" panose="02070309020205020404" pitchFamily="49" charset="0"/>
              </a:rPr>
              <a:t>self</a:t>
            </a:r>
            <a:r>
              <a:rPr lang="en-US" altLang="zh-CN" sz="1600" b="1" dirty="0" err="1">
                <a:solidFill>
                  <a:srgbClr val="000080"/>
                </a:solidFill>
                <a:highlight>
                  <a:srgbClr val="FFFFFF"/>
                </a:highlight>
                <a:latin typeface="Courier New" panose="02070309020205020404" pitchFamily="49" charset="0"/>
              </a:rPr>
              <a:t>.</a:t>
            </a:r>
            <a:r>
              <a:rPr lang="en-US" altLang="zh-CN" sz="1600" b="0" dirty="0" err="1">
                <a:solidFill>
                  <a:srgbClr val="000000"/>
                </a:solidFill>
                <a:highlight>
                  <a:srgbClr val="FFFFFF"/>
                </a:highlight>
                <a:latin typeface="Courier New" panose="02070309020205020404" pitchFamily="49" charset="0"/>
              </a:rPr>
              <a:t>proj</a:t>
            </a:r>
            <a:endParaRPr lang="en-US" altLang="zh-CN" sz="1600" b="0" dirty="0">
              <a:solidFill>
                <a:srgbClr val="000000"/>
              </a:solidFill>
              <a:highlight>
                <a:srgbClr val="FFFFFF"/>
              </a:highlight>
              <a:latin typeface="Courier New" panose="02070309020205020404" pitchFamily="49" charset="0"/>
            </a:endParaRPr>
          </a:p>
          <a:p>
            <a:r>
              <a:rPr lang="en-US" altLang="zh-CN" sz="1600" b="0" dirty="0">
                <a:solidFill>
                  <a:srgbClr val="000000"/>
                </a:solidFill>
                <a:highlight>
                  <a:srgbClr val="FFFFFF"/>
                </a:highlight>
                <a:latin typeface="Courier New" panose="02070309020205020404" pitchFamily="49" charset="0"/>
              </a:rPr>
              <a:t>pooled </a:t>
            </a:r>
            <a:r>
              <a:rPr lang="en-US" altLang="zh-CN" sz="1600" b="1" dirty="0">
                <a:solidFill>
                  <a:srgbClr val="000080"/>
                </a:solidFill>
                <a:highlight>
                  <a:srgbClr val="FFFFFF"/>
                </a:highlight>
                <a:latin typeface="Courier New" panose="02070309020205020404" pitchFamily="49" charset="0"/>
              </a:rPr>
              <a:t>=</a:t>
            </a:r>
            <a:r>
              <a:rPr lang="en-US" altLang="zh-CN" sz="1600" b="0" dirty="0">
                <a:solidFill>
                  <a:srgbClr val="000000"/>
                </a:solidFill>
                <a:highlight>
                  <a:srgbClr val="FFFFFF"/>
                </a:highlight>
                <a:latin typeface="Courier New" panose="02070309020205020404" pitchFamily="49" charset="0"/>
              </a:rPr>
              <a:t> </a:t>
            </a:r>
            <a:r>
              <a:rPr lang="en-US" altLang="zh-CN" sz="1600" b="0" dirty="0" err="1">
                <a:solidFill>
                  <a:srgbClr val="000000"/>
                </a:solidFill>
                <a:highlight>
                  <a:srgbClr val="FFFFFF"/>
                </a:highlight>
                <a:latin typeface="Courier New" panose="02070309020205020404" pitchFamily="49" charset="0"/>
              </a:rPr>
              <a:t>pooled</a:t>
            </a:r>
            <a:r>
              <a:rPr lang="en-US" altLang="zh-CN" sz="1600" b="1" dirty="0" err="1">
                <a:solidFill>
                  <a:srgbClr val="000080"/>
                </a:solidFill>
                <a:highlight>
                  <a:srgbClr val="FFFFFF"/>
                </a:highlight>
                <a:latin typeface="Courier New" panose="02070309020205020404" pitchFamily="49" charset="0"/>
              </a:rPr>
              <a:t>.</a:t>
            </a:r>
            <a:r>
              <a:rPr lang="en-US" altLang="zh-CN" sz="1600" b="0" dirty="0" err="1">
                <a:solidFill>
                  <a:srgbClr val="000000"/>
                </a:solidFill>
                <a:highlight>
                  <a:srgbClr val="FFFFFF"/>
                </a:highlight>
                <a:latin typeface="Courier New" panose="02070309020205020404" pitchFamily="49" charset="0"/>
              </a:rPr>
              <a:t>reshape</a:t>
            </a:r>
            <a:r>
              <a:rPr lang="en-US" altLang="zh-CN" sz="1600" b="1" dirty="0">
                <a:solidFill>
                  <a:srgbClr val="000080"/>
                </a:solidFill>
                <a:highlight>
                  <a:srgbClr val="FFFFFF"/>
                </a:highlight>
                <a:latin typeface="Courier New" panose="02070309020205020404" pitchFamily="49" charset="0"/>
              </a:rPr>
              <a:t>((</a:t>
            </a:r>
            <a:r>
              <a:rPr lang="en-US" altLang="zh-CN" sz="1600" b="0" dirty="0" err="1">
                <a:solidFill>
                  <a:srgbClr val="000000"/>
                </a:solidFill>
                <a:highlight>
                  <a:srgbClr val="FFFFFF"/>
                </a:highlight>
                <a:latin typeface="Courier New" panose="02070309020205020404" pitchFamily="49" charset="0"/>
              </a:rPr>
              <a:t>n_windows</a:t>
            </a:r>
            <a:r>
              <a:rPr lang="en-US" altLang="zh-CN" sz="1600" b="1" dirty="0">
                <a:solidFill>
                  <a:srgbClr val="000080"/>
                </a:solidFill>
                <a:highlight>
                  <a:srgbClr val="FFFFFF"/>
                </a:highlight>
                <a:latin typeface="Courier New" panose="02070309020205020404" pitchFamily="49" charset="0"/>
              </a:rPr>
              <a:t>,</a:t>
            </a:r>
            <a:r>
              <a:rPr lang="en-US" altLang="zh-CN" sz="1600" b="0" dirty="0">
                <a:solidFill>
                  <a:srgbClr val="000000"/>
                </a:solidFill>
                <a:highlight>
                  <a:srgbClr val="FFFFFF"/>
                </a:highlight>
                <a:latin typeface="Courier New" panose="02070309020205020404" pitchFamily="49" charset="0"/>
              </a:rPr>
              <a:t> </a:t>
            </a:r>
            <a:r>
              <a:rPr lang="en-US" altLang="zh-CN" sz="1600" b="0" dirty="0" err="1">
                <a:solidFill>
                  <a:srgbClr val="000000"/>
                </a:solidFill>
                <a:highlight>
                  <a:srgbClr val="FFFFFF"/>
                </a:highlight>
                <a:latin typeface="Courier New" panose="02070309020205020404" pitchFamily="49" charset="0"/>
              </a:rPr>
              <a:t>n_batches</a:t>
            </a:r>
            <a:r>
              <a:rPr lang="en-US" altLang="zh-CN" sz="1600" b="1" dirty="0">
                <a:solidFill>
                  <a:srgbClr val="000080"/>
                </a:solidFill>
                <a:highlight>
                  <a:srgbClr val="FFFFFF"/>
                </a:highlight>
                <a:latin typeface="Courier New" panose="02070309020205020404" pitchFamily="49" charset="0"/>
              </a:rPr>
              <a:t>,</a:t>
            </a:r>
            <a:r>
              <a:rPr lang="en-US" altLang="zh-CN" sz="1600" b="0" dirty="0">
                <a:solidFill>
                  <a:srgbClr val="000000"/>
                </a:solidFill>
                <a:highlight>
                  <a:srgbClr val="FFFFFF"/>
                </a:highlight>
                <a:latin typeface="Courier New" panose="02070309020205020404" pitchFamily="49" charset="0"/>
              </a:rPr>
              <a:t> </a:t>
            </a:r>
            <a:r>
              <a:rPr lang="en-US" altLang="zh-CN" sz="1600" b="0" dirty="0" err="1">
                <a:solidFill>
                  <a:srgbClr val="000000"/>
                </a:solidFill>
                <a:highlight>
                  <a:srgbClr val="FFFFFF"/>
                </a:highlight>
                <a:latin typeface="Courier New" panose="02070309020205020404" pitchFamily="49" charset="0"/>
              </a:rPr>
              <a:t>pooled</a:t>
            </a:r>
            <a:r>
              <a:rPr lang="en-US" altLang="zh-CN" sz="1600" b="1" dirty="0" err="1">
                <a:solidFill>
                  <a:srgbClr val="000080"/>
                </a:solidFill>
                <a:highlight>
                  <a:srgbClr val="FFFFFF"/>
                </a:highlight>
                <a:latin typeface="Courier New" panose="02070309020205020404" pitchFamily="49" charset="0"/>
              </a:rPr>
              <a:t>.</a:t>
            </a:r>
            <a:r>
              <a:rPr lang="en-US" altLang="zh-CN" sz="1600" b="0" dirty="0" err="1">
                <a:solidFill>
                  <a:srgbClr val="000000"/>
                </a:solidFill>
                <a:highlight>
                  <a:srgbClr val="FFFFFF"/>
                </a:highlight>
                <a:latin typeface="Courier New" panose="02070309020205020404" pitchFamily="49" charset="0"/>
              </a:rPr>
              <a:t>shape</a:t>
            </a:r>
            <a:r>
              <a:rPr lang="en-US" altLang="zh-CN" sz="1600" b="1" dirty="0">
                <a:solidFill>
                  <a:srgbClr val="000080"/>
                </a:solidFill>
                <a:highlight>
                  <a:srgbClr val="FFFFFF"/>
                </a:highlight>
                <a:latin typeface="Courier New" panose="02070309020205020404" pitchFamily="49" charset="0"/>
              </a:rPr>
              <a:t>[</a:t>
            </a:r>
            <a:r>
              <a:rPr lang="en-US" altLang="zh-CN" sz="1600" b="0" dirty="0">
                <a:solidFill>
                  <a:srgbClr val="FF0000"/>
                </a:solidFill>
                <a:highlight>
                  <a:srgbClr val="FFFFFF"/>
                </a:highlight>
                <a:latin typeface="Courier New" panose="02070309020205020404" pitchFamily="49" charset="0"/>
              </a:rPr>
              <a:t>1</a:t>
            </a:r>
            <a:r>
              <a:rPr lang="en-US" altLang="zh-CN" sz="1600" b="1" dirty="0">
                <a:solidFill>
                  <a:srgbClr val="000080"/>
                </a:solidFill>
                <a:highlight>
                  <a:srgbClr val="FFFFFF"/>
                </a:highlight>
                <a:latin typeface="Courier New" panose="02070309020205020404" pitchFamily="49" charset="0"/>
              </a:rPr>
              <a:t>]))</a:t>
            </a:r>
            <a:endParaRPr lang="en-US" altLang="zh-CN" sz="1600" b="0" dirty="0">
              <a:solidFill>
                <a:srgbClr val="000000"/>
              </a:solidFill>
              <a:highlight>
                <a:srgbClr val="FFFFFF"/>
              </a:highlight>
              <a:latin typeface="Courier New" panose="02070309020205020404" pitchFamily="49" charset="0"/>
            </a:endParaRPr>
          </a:p>
          <a:p>
            <a:r>
              <a:rPr lang="en-US" altLang="zh-CN" sz="1600" b="0" dirty="0">
                <a:solidFill>
                  <a:srgbClr val="000000"/>
                </a:solidFill>
                <a:highlight>
                  <a:srgbClr val="FFFFFF"/>
                </a:highlight>
                <a:latin typeface="Courier New" panose="02070309020205020404" pitchFamily="49" charset="0"/>
              </a:rPr>
              <a:t>tokens </a:t>
            </a:r>
            <a:r>
              <a:rPr lang="en-US" altLang="zh-CN" sz="1600" b="1" dirty="0">
                <a:solidFill>
                  <a:srgbClr val="000080"/>
                </a:solidFill>
                <a:highlight>
                  <a:srgbClr val="FFFFFF"/>
                </a:highlight>
                <a:latin typeface="Courier New" panose="02070309020205020404" pitchFamily="49" charset="0"/>
              </a:rPr>
              <a:t>=</a:t>
            </a:r>
            <a:r>
              <a:rPr lang="en-US" altLang="zh-CN" sz="1600" b="0" dirty="0">
                <a:solidFill>
                  <a:srgbClr val="000000"/>
                </a:solidFill>
                <a:highlight>
                  <a:srgbClr val="FFFFFF"/>
                </a:highlight>
                <a:latin typeface="Courier New" panose="02070309020205020404" pitchFamily="49" charset="0"/>
              </a:rPr>
              <a:t> </a:t>
            </a:r>
            <a:r>
              <a:rPr lang="en-US" altLang="zh-CN" sz="1600" b="0" dirty="0" err="1">
                <a:solidFill>
                  <a:srgbClr val="000000"/>
                </a:solidFill>
                <a:highlight>
                  <a:srgbClr val="FFFFFF"/>
                </a:highlight>
                <a:latin typeface="Courier New" panose="02070309020205020404" pitchFamily="49" charset="0"/>
              </a:rPr>
              <a:t>tokens</a:t>
            </a:r>
            <a:r>
              <a:rPr lang="en-US" altLang="zh-CN" sz="1600" b="1" dirty="0" err="1">
                <a:solidFill>
                  <a:srgbClr val="000080"/>
                </a:solidFill>
                <a:highlight>
                  <a:srgbClr val="FFFFFF"/>
                </a:highlight>
                <a:latin typeface="Courier New" panose="02070309020205020404" pitchFamily="49" charset="0"/>
              </a:rPr>
              <a:t>.</a:t>
            </a:r>
            <a:r>
              <a:rPr lang="en-US" altLang="zh-CN" sz="1600" b="0" dirty="0" err="1">
                <a:solidFill>
                  <a:srgbClr val="000000"/>
                </a:solidFill>
                <a:highlight>
                  <a:srgbClr val="FFFFFF"/>
                </a:highlight>
                <a:latin typeface="Courier New" panose="02070309020205020404" pitchFamily="49" charset="0"/>
              </a:rPr>
              <a:t>reshape</a:t>
            </a:r>
            <a:r>
              <a:rPr lang="en-US" altLang="zh-CN" sz="1600" b="1" dirty="0">
                <a:solidFill>
                  <a:srgbClr val="000080"/>
                </a:solidFill>
                <a:highlight>
                  <a:srgbClr val="FFFFFF"/>
                </a:highlight>
                <a:latin typeface="Courier New" panose="02070309020205020404" pitchFamily="49" charset="0"/>
              </a:rPr>
              <a:t>((</a:t>
            </a:r>
            <a:r>
              <a:rPr lang="en-US" altLang="zh-CN" sz="1600" b="0" dirty="0" err="1">
                <a:solidFill>
                  <a:srgbClr val="000000"/>
                </a:solidFill>
                <a:highlight>
                  <a:srgbClr val="FFFFFF"/>
                </a:highlight>
                <a:latin typeface="Courier New" panose="02070309020205020404" pitchFamily="49" charset="0"/>
              </a:rPr>
              <a:t>n_windows</a:t>
            </a:r>
            <a:r>
              <a:rPr lang="en-US" altLang="zh-CN" sz="1600" b="1" dirty="0">
                <a:solidFill>
                  <a:srgbClr val="000080"/>
                </a:solidFill>
                <a:highlight>
                  <a:srgbClr val="FFFFFF"/>
                </a:highlight>
                <a:latin typeface="Courier New" panose="02070309020205020404" pitchFamily="49" charset="0"/>
              </a:rPr>
              <a:t>,</a:t>
            </a:r>
            <a:r>
              <a:rPr lang="en-US" altLang="zh-CN" sz="1600" b="0" dirty="0">
                <a:solidFill>
                  <a:srgbClr val="000000"/>
                </a:solidFill>
                <a:highlight>
                  <a:srgbClr val="FFFFFF"/>
                </a:highlight>
                <a:latin typeface="Courier New" panose="02070309020205020404" pitchFamily="49" charset="0"/>
              </a:rPr>
              <a:t> </a:t>
            </a:r>
            <a:r>
              <a:rPr lang="en-US" altLang="zh-CN" sz="1600" b="0" dirty="0" err="1">
                <a:solidFill>
                  <a:srgbClr val="000000"/>
                </a:solidFill>
                <a:highlight>
                  <a:srgbClr val="FFFFFF"/>
                </a:highlight>
                <a:latin typeface="Courier New" panose="02070309020205020404" pitchFamily="49" charset="0"/>
              </a:rPr>
              <a:t>n_batches</a:t>
            </a:r>
            <a:r>
              <a:rPr lang="en-US" altLang="zh-CN" sz="1600" b="1" dirty="0">
                <a:solidFill>
                  <a:srgbClr val="000080"/>
                </a:solidFill>
                <a:highlight>
                  <a:srgbClr val="FFFFFF"/>
                </a:highlight>
                <a:latin typeface="Courier New" panose="02070309020205020404" pitchFamily="49" charset="0"/>
              </a:rPr>
              <a:t>,</a:t>
            </a:r>
            <a:r>
              <a:rPr lang="en-US" altLang="zh-CN" sz="1600" b="0" dirty="0">
                <a:solidFill>
                  <a:srgbClr val="000000"/>
                </a:solidFill>
                <a:highlight>
                  <a:srgbClr val="FFFFFF"/>
                </a:highlight>
                <a:latin typeface="Courier New" panose="02070309020205020404" pitchFamily="49" charset="0"/>
              </a:rPr>
              <a:t> </a:t>
            </a:r>
            <a:r>
              <a:rPr lang="en-US" altLang="zh-CN" sz="1600" b="0" dirty="0" err="1">
                <a:solidFill>
                  <a:srgbClr val="000000"/>
                </a:solidFill>
                <a:highlight>
                  <a:srgbClr val="FFFFFF"/>
                </a:highlight>
                <a:latin typeface="Courier New" panose="02070309020205020404" pitchFamily="49" charset="0"/>
              </a:rPr>
              <a:t>tokens</a:t>
            </a:r>
            <a:r>
              <a:rPr lang="en-US" altLang="zh-CN" sz="1600" b="1" dirty="0" err="1">
                <a:solidFill>
                  <a:srgbClr val="000080"/>
                </a:solidFill>
                <a:highlight>
                  <a:srgbClr val="FFFFFF"/>
                </a:highlight>
                <a:latin typeface="Courier New" panose="02070309020205020404" pitchFamily="49" charset="0"/>
              </a:rPr>
              <a:t>.</a:t>
            </a:r>
            <a:r>
              <a:rPr lang="en-US" altLang="zh-CN" sz="1600" b="0" dirty="0" err="1">
                <a:solidFill>
                  <a:srgbClr val="000000"/>
                </a:solidFill>
                <a:highlight>
                  <a:srgbClr val="FFFFFF"/>
                </a:highlight>
                <a:latin typeface="Courier New" panose="02070309020205020404" pitchFamily="49" charset="0"/>
              </a:rPr>
              <a:t>shape</a:t>
            </a:r>
            <a:r>
              <a:rPr lang="en-US" altLang="zh-CN" sz="1600" b="1" dirty="0">
                <a:solidFill>
                  <a:srgbClr val="000080"/>
                </a:solidFill>
                <a:highlight>
                  <a:srgbClr val="FFFFFF"/>
                </a:highlight>
                <a:latin typeface="Courier New" panose="02070309020205020404" pitchFamily="49" charset="0"/>
              </a:rPr>
              <a:t>[</a:t>
            </a:r>
            <a:r>
              <a:rPr lang="en-US" altLang="zh-CN" sz="1600" b="0" dirty="0">
                <a:solidFill>
                  <a:srgbClr val="FF0000"/>
                </a:solidFill>
                <a:highlight>
                  <a:srgbClr val="FFFFFF"/>
                </a:highlight>
                <a:latin typeface="Courier New" panose="02070309020205020404" pitchFamily="49" charset="0"/>
              </a:rPr>
              <a:t>1</a:t>
            </a:r>
            <a:r>
              <a:rPr lang="en-US" altLang="zh-CN" sz="1600" b="1" dirty="0">
                <a:solidFill>
                  <a:srgbClr val="000080"/>
                </a:solidFill>
                <a:highlight>
                  <a:srgbClr val="FFFFFF"/>
                </a:highlight>
                <a:latin typeface="Courier New" panose="02070309020205020404" pitchFamily="49" charset="0"/>
              </a:rPr>
              <a:t>],</a:t>
            </a:r>
            <a:r>
              <a:rPr lang="en-US" altLang="zh-CN" sz="1600" b="0" dirty="0">
                <a:solidFill>
                  <a:srgbClr val="000000"/>
                </a:solidFill>
                <a:highlight>
                  <a:srgbClr val="FFFFFF"/>
                </a:highlight>
                <a:latin typeface="Courier New" panose="02070309020205020404" pitchFamily="49" charset="0"/>
              </a:rPr>
              <a:t> </a:t>
            </a:r>
            <a:r>
              <a:rPr lang="en-US" altLang="zh-CN" sz="1600" b="0" dirty="0" err="1">
                <a:solidFill>
                  <a:srgbClr val="000000"/>
                </a:solidFill>
                <a:highlight>
                  <a:srgbClr val="FFFFFF"/>
                </a:highlight>
                <a:latin typeface="Courier New" panose="02070309020205020404" pitchFamily="49" charset="0"/>
              </a:rPr>
              <a:t>tokens</a:t>
            </a:r>
            <a:r>
              <a:rPr lang="en-US" altLang="zh-CN" sz="1600" b="1" dirty="0" err="1">
                <a:solidFill>
                  <a:srgbClr val="000080"/>
                </a:solidFill>
                <a:highlight>
                  <a:srgbClr val="FFFFFF"/>
                </a:highlight>
                <a:latin typeface="Courier New" panose="02070309020205020404" pitchFamily="49" charset="0"/>
              </a:rPr>
              <a:t>.</a:t>
            </a:r>
            <a:r>
              <a:rPr lang="en-US" altLang="zh-CN" sz="1600" b="0" dirty="0" err="1">
                <a:solidFill>
                  <a:srgbClr val="000000"/>
                </a:solidFill>
                <a:highlight>
                  <a:srgbClr val="FFFFFF"/>
                </a:highlight>
                <a:latin typeface="Courier New" panose="02070309020205020404" pitchFamily="49" charset="0"/>
              </a:rPr>
              <a:t>shape</a:t>
            </a:r>
            <a:r>
              <a:rPr lang="en-US" altLang="zh-CN" sz="1600" b="1" dirty="0">
                <a:solidFill>
                  <a:srgbClr val="000080"/>
                </a:solidFill>
                <a:highlight>
                  <a:srgbClr val="FFFFFF"/>
                </a:highlight>
                <a:latin typeface="Courier New" panose="02070309020205020404" pitchFamily="49" charset="0"/>
              </a:rPr>
              <a:t>[</a:t>
            </a:r>
            <a:r>
              <a:rPr lang="en-US" altLang="zh-CN" sz="1600" b="0" dirty="0">
                <a:solidFill>
                  <a:srgbClr val="FF0000"/>
                </a:solidFill>
                <a:highlight>
                  <a:srgbClr val="FFFFFF"/>
                </a:highlight>
                <a:latin typeface="Courier New" panose="02070309020205020404" pitchFamily="49" charset="0"/>
              </a:rPr>
              <a:t>2</a:t>
            </a:r>
            <a:r>
              <a:rPr lang="en-US" altLang="zh-CN" sz="1600" b="1" dirty="0">
                <a:solidFill>
                  <a:srgbClr val="000080"/>
                </a:solidFill>
                <a:highlight>
                  <a:srgbClr val="FFFFFF"/>
                </a:highlight>
                <a:latin typeface="Courier New" panose="02070309020205020404" pitchFamily="49" charset="0"/>
              </a:rPr>
              <a:t>]))</a:t>
            </a:r>
            <a:endParaRPr lang="en-US" altLang="zh-CN" sz="1600" b="0" dirty="0">
              <a:solidFill>
                <a:srgbClr val="000000"/>
              </a:solidFill>
              <a:highlight>
                <a:srgbClr val="FFFFFF"/>
              </a:highlight>
              <a:latin typeface="Courier New" panose="02070309020205020404" pitchFamily="49" charset="0"/>
            </a:endParaRPr>
          </a:p>
          <a:p>
            <a:r>
              <a:rPr lang="en-US" altLang="zh-CN" sz="1600" b="0" dirty="0" err="1">
                <a:solidFill>
                  <a:srgbClr val="000000"/>
                </a:solidFill>
                <a:highlight>
                  <a:srgbClr val="FFFFFF"/>
                </a:highlight>
                <a:latin typeface="Courier New" panose="02070309020205020404" pitchFamily="49" charset="0"/>
              </a:rPr>
              <a:t>pooled_list</a:t>
            </a:r>
            <a:r>
              <a:rPr lang="en-US" altLang="zh-CN" sz="1600" b="0" dirty="0">
                <a:solidFill>
                  <a:srgbClr val="000000"/>
                </a:solidFill>
                <a:highlight>
                  <a:srgbClr val="FFFFFF"/>
                </a:highlight>
                <a:latin typeface="Courier New" panose="02070309020205020404" pitchFamily="49" charset="0"/>
              </a:rPr>
              <a:t> </a:t>
            </a:r>
            <a:r>
              <a:rPr lang="en-US" altLang="zh-CN" sz="1600" b="1" dirty="0">
                <a:solidFill>
                  <a:srgbClr val="000080"/>
                </a:solidFill>
                <a:highlight>
                  <a:srgbClr val="FFFFFF"/>
                </a:highlight>
                <a:latin typeface="Courier New" panose="02070309020205020404" pitchFamily="49" charset="0"/>
              </a:rPr>
              <a:t>+=</a:t>
            </a:r>
            <a:r>
              <a:rPr lang="en-US" altLang="zh-CN" sz="1600" b="0" dirty="0">
                <a:solidFill>
                  <a:srgbClr val="000000"/>
                </a:solidFill>
                <a:highlight>
                  <a:srgbClr val="FFFFFF"/>
                </a:highlight>
                <a:latin typeface="Courier New" panose="02070309020205020404" pitchFamily="49" charset="0"/>
              </a:rPr>
              <a:t> </a:t>
            </a:r>
            <a:r>
              <a:rPr lang="en-US" altLang="zh-CN" sz="1600" b="1" dirty="0">
                <a:solidFill>
                  <a:srgbClr val="000080"/>
                </a:solidFill>
                <a:highlight>
                  <a:srgbClr val="FFFFFF"/>
                </a:highlight>
                <a:latin typeface="Courier New" panose="02070309020205020404" pitchFamily="49" charset="0"/>
              </a:rPr>
              <a:t>[</a:t>
            </a:r>
            <a:r>
              <a:rPr lang="en-US" altLang="zh-CN" sz="1600" b="0" dirty="0">
                <a:solidFill>
                  <a:srgbClr val="000000"/>
                </a:solidFill>
                <a:highlight>
                  <a:srgbClr val="FFFFFF"/>
                </a:highlight>
                <a:latin typeface="Courier New" panose="02070309020205020404" pitchFamily="49" charset="0"/>
              </a:rPr>
              <a:t>p </a:t>
            </a:r>
            <a:r>
              <a:rPr lang="en-US" altLang="zh-CN" sz="1600" b="1" dirty="0">
                <a:solidFill>
                  <a:srgbClr val="0000FF"/>
                </a:solidFill>
                <a:highlight>
                  <a:srgbClr val="FFFFFF"/>
                </a:highlight>
                <a:latin typeface="Courier New" panose="02070309020205020404" pitchFamily="49" charset="0"/>
              </a:rPr>
              <a:t>for</a:t>
            </a:r>
            <a:r>
              <a:rPr lang="en-US" altLang="zh-CN" sz="1600" b="0" dirty="0">
                <a:solidFill>
                  <a:srgbClr val="000000"/>
                </a:solidFill>
                <a:highlight>
                  <a:srgbClr val="FFFFFF"/>
                </a:highlight>
                <a:latin typeface="Courier New" panose="02070309020205020404" pitchFamily="49" charset="0"/>
              </a:rPr>
              <a:t> p </a:t>
            </a:r>
            <a:r>
              <a:rPr lang="en-US" altLang="zh-CN" sz="1600" b="1" dirty="0">
                <a:solidFill>
                  <a:srgbClr val="0000FF"/>
                </a:solidFill>
                <a:highlight>
                  <a:srgbClr val="FFFFFF"/>
                </a:highlight>
                <a:latin typeface="Courier New" panose="02070309020205020404" pitchFamily="49" charset="0"/>
              </a:rPr>
              <a:t>in</a:t>
            </a:r>
            <a:r>
              <a:rPr lang="en-US" altLang="zh-CN" sz="1600" b="0" dirty="0">
                <a:solidFill>
                  <a:srgbClr val="000000"/>
                </a:solidFill>
                <a:highlight>
                  <a:srgbClr val="FFFFFF"/>
                </a:highlight>
                <a:latin typeface="Courier New" panose="02070309020205020404" pitchFamily="49" charset="0"/>
              </a:rPr>
              <a:t> pooled</a:t>
            </a:r>
            <a:r>
              <a:rPr lang="en-US" altLang="zh-CN" sz="1600" b="1" dirty="0">
                <a:solidFill>
                  <a:srgbClr val="000080"/>
                </a:solidFill>
                <a:highlight>
                  <a:srgbClr val="FFFFFF"/>
                </a:highlight>
                <a:latin typeface="Courier New" panose="02070309020205020404" pitchFamily="49" charset="0"/>
              </a:rPr>
              <a:t>]  </a:t>
            </a:r>
            <a:r>
              <a:rPr lang="en-US" altLang="zh-CN" sz="1600" dirty="0">
                <a:solidFill>
                  <a:srgbClr val="008000"/>
                </a:solidFill>
                <a:highlight>
                  <a:srgbClr val="FFFFFF"/>
                </a:highlight>
                <a:latin typeface="Courier New" panose="02070309020205020404" pitchFamily="49" charset="0"/>
              </a:rPr>
              <a:t># </a:t>
            </a:r>
            <a:r>
              <a:rPr lang="en-US" altLang="zh-CN" sz="1600" dirty="0" err="1">
                <a:solidFill>
                  <a:srgbClr val="008000"/>
                </a:solidFill>
                <a:highlight>
                  <a:srgbClr val="FFFFFF"/>
                </a:highlight>
                <a:latin typeface="Courier New" panose="02070309020205020404" pitchFamily="49" charset="0"/>
              </a:rPr>
              <a:t>visual</a:t>
            </a:r>
            <a:r>
              <a:rPr lang="en-US" altLang="zh-CN" sz="1600" dirty="0" err="1">
                <a:solidFill>
                  <a:srgbClr val="008000"/>
                </a:solidFill>
                <a:latin typeface="Courier New" panose="02070309020205020404" pitchFamily="49" charset="0"/>
              </a:rPr>
              <a:t>_features</a:t>
            </a:r>
            <a:r>
              <a:rPr lang="en-US" altLang="zh-CN" sz="1600" dirty="0">
                <a:solidFill>
                  <a:srgbClr val="008000"/>
                </a:solidFill>
                <a:latin typeface="Courier New" panose="02070309020205020404" pitchFamily="49" charset="0"/>
              </a:rPr>
              <a:t> </a:t>
            </a:r>
            <a:r>
              <a:rPr lang="en-US" altLang="zh-CN" sz="1600" dirty="0">
                <a:solidFill>
                  <a:srgbClr val="008000"/>
                </a:solidFill>
                <a:highlight>
                  <a:srgbClr val="FFFFFF"/>
                </a:highlight>
                <a:latin typeface="Courier New" panose="02070309020205020404" pitchFamily="49" charset="0"/>
              </a:rPr>
              <a:t>= [365, 32, 640]</a:t>
            </a:r>
            <a:endParaRPr lang="en-US" altLang="zh-CN" sz="1600" b="0" dirty="0">
              <a:solidFill>
                <a:srgbClr val="000000"/>
              </a:solidFill>
              <a:highlight>
                <a:srgbClr val="FFFFFF"/>
              </a:highlight>
              <a:latin typeface="Courier New" panose="02070309020205020404" pitchFamily="49" charset="0"/>
            </a:endParaRPr>
          </a:p>
          <a:p>
            <a:r>
              <a:rPr lang="en-US" altLang="zh-CN" sz="1600" b="0" dirty="0" err="1">
                <a:solidFill>
                  <a:srgbClr val="000000"/>
                </a:solidFill>
                <a:highlight>
                  <a:srgbClr val="FFFFFF"/>
                </a:highlight>
                <a:latin typeface="Courier New" panose="02070309020205020404" pitchFamily="49" charset="0"/>
              </a:rPr>
              <a:t>tokens_list</a:t>
            </a:r>
            <a:r>
              <a:rPr lang="en-US" altLang="zh-CN" sz="1600" b="0" dirty="0">
                <a:solidFill>
                  <a:srgbClr val="000000"/>
                </a:solidFill>
                <a:highlight>
                  <a:srgbClr val="FFFFFF"/>
                </a:highlight>
                <a:latin typeface="Courier New" panose="02070309020205020404" pitchFamily="49" charset="0"/>
              </a:rPr>
              <a:t> </a:t>
            </a:r>
            <a:r>
              <a:rPr lang="en-US" altLang="zh-CN" sz="1600" b="1" dirty="0">
                <a:solidFill>
                  <a:srgbClr val="000080"/>
                </a:solidFill>
                <a:highlight>
                  <a:srgbClr val="FFFFFF"/>
                </a:highlight>
                <a:latin typeface="Courier New" panose="02070309020205020404" pitchFamily="49" charset="0"/>
              </a:rPr>
              <a:t>+=</a:t>
            </a:r>
            <a:r>
              <a:rPr lang="en-US" altLang="zh-CN" sz="1600" b="0" dirty="0">
                <a:solidFill>
                  <a:srgbClr val="000000"/>
                </a:solidFill>
                <a:highlight>
                  <a:srgbClr val="FFFFFF"/>
                </a:highlight>
                <a:latin typeface="Courier New" panose="02070309020205020404" pitchFamily="49" charset="0"/>
              </a:rPr>
              <a:t> </a:t>
            </a:r>
            <a:r>
              <a:rPr lang="en-US" altLang="zh-CN" sz="1600" b="1" dirty="0">
                <a:solidFill>
                  <a:srgbClr val="000080"/>
                </a:solidFill>
                <a:highlight>
                  <a:srgbClr val="FFFFFF"/>
                </a:highlight>
                <a:latin typeface="Courier New" panose="02070309020205020404" pitchFamily="49" charset="0"/>
              </a:rPr>
              <a:t>[</a:t>
            </a:r>
            <a:r>
              <a:rPr lang="en-US" altLang="zh-CN" sz="1600" b="0" dirty="0">
                <a:solidFill>
                  <a:srgbClr val="000000"/>
                </a:solidFill>
                <a:highlight>
                  <a:srgbClr val="FFFFFF"/>
                </a:highlight>
                <a:latin typeface="Courier New" panose="02070309020205020404" pitchFamily="49" charset="0"/>
              </a:rPr>
              <a:t>t </a:t>
            </a:r>
            <a:r>
              <a:rPr lang="en-US" altLang="zh-CN" sz="1600" b="1" dirty="0">
                <a:solidFill>
                  <a:srgbClr val="0000FF"/>
                </a:solidFill>
                <a:highlight>
                  <a:srgbClr val="FFFFFF"/>
                </a:highlight>
                <a:latin typeface="Courier New" panose="02070309020205020404" pitchFamily="49" charset="0"/>
              </a:rPr>
              <a:t>for</a:t>
            </a:r>
            <a:r>
              <a:rPr lang="en-US" altLang="zh-CN" sz="1600" b="0" dirty="0">
                <a:solidFill>
                  <a:srgbClr val="000000"/>
                </a:solidFill>
                <a:highlight>
                  <a:srgbClr val="FFFFFF"/>
                </a:highlight>
                <a:latin typeface="Courier New" panose="02070309020205020404" pitchFamily="49" charset="0"/>
              </a:rPr>
              <a:t> t </a:t>
            </a:r>
            <a:r>
              <a:rPr lang="en-US" altLang="zh-CN" sz="1600" b="1" dirty="0">
                <a:solidFill>
                  <a:srgbClr val="0000FF"/>
                </a:solidFill>
                <a:highlight>
                  <a:srgbClr val="FFFFFF"/>
                </a:highlight>
                <a:latin typeface="Courier New" panose="02070309020205020404" pitchFamily="49" charset="0"/>
              </a:rPr>
              <a:t>in</a:t>
            </a:r>
            <a:r>
              <a:rPr lang="en-US" altLang="zh-CN" sz="1600" b="0" dirty="0">
                <a:solidFill>
                  <a:srgbClr val="000000"/>
                </a:solidFill>
                <a:highlight>
                  <a:srgbClr val="FFFFFF"/>
                </a:highlight>
                <a:latin typeface="Courier New" panose="02070309020205020404" pitchFamily="49" charset="0"/>
              </a:rPr>
              <a:t> tokens</a:t>
            </a:r>
            <a:r>
              <a:rPr lang="en-US" altLang="zh-CN" sz="1600" b="1" dirty="0">
                <a:solidFill>
                  <a:srgbClr val="000080"/>
                </a:solidFill>
                <a:highlight>
                  <a:srgbClr val="FFFFFF"/>
                </a:highlight>
                <a:latin typeface="Courier New" panose="02070309020205020404" pitchFamily="49" charset="0"/>
              </a:rPr>
              <a:t>]</a:t>
            </a:r>
            <a:endParaRPr lang="zh-CN" altLang="en-US" sz="1600" dirty="0"/>
          </a:p>
        </p:txBody>
      </p:sp>
    </p:spTree>
    <p:extLst>
      <p:ext uri="{BB962C8B-B14F-4D97-AF65-F5344CB8AC3E}">
        <p14:creationId xmlns:p14="http://schemas.microsoft.com/office/powerpoint/2010/main" val="2438179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3995213-D0D6-DD51-BCE6-0E7802C262D6}"/>
              </a:ext>
            </a:extLst>
          </p:cNvPr>
          <p:cNvSpPr>
            <a:spLocks noGrp="1"/>
          </p:cNvSpPr>
          <p:nvPr>
            <p:ph idx="1"/>
          </p:nvPr>
        </p:nvSpPr>
        <p:spPr>
          <a:xfrm>
            <a:off x="2794000" y="88901"/>
            <a:ext cx="9309100" cy="2235200"/>
          </a:xfrm>
        </p:spPr>
        <p:txBody>
          <a:bodyPr>
            <a:normAutofit/>
          </a:bodyPr>
          <a:lstStyle/>
          <a:p>
            <a:pPr marL="0" indent="0">
              <a:buNone/>
            </a:pPr>
            <a:r>
              <a:rPr lang="en-US" altLang="zh-CN" sz="2400" b="1" dirty="0"/>
              <a:t>1.</a:t>
            </a:r>
            <a:r>
              <a:rPr lang="zh-CN" altLang="en-US" sz="2400" b="1" dirty="0"/>
              <a:t>主要修改</a:t>
            </a:r>
            <a:r>
              <a:rPr lang="en-US" altLang="zh-CN" sz="2400" b="1" dirty="0"/>
              <a:t>(1/2)</a:t>
            </a:r>
            <a:r>
              <a:rPr lang="zh-CN" altLang="en-US" sz="2400" b="1" dirty="0"/>
              <a:t>：</a:t>
            </a:r>
            <a:endParaRPr lang="en-US" altLang="zh-CN" sz="2400" b="1" dirty="0"/>
          </a:p>
          <a:p>
            <a:pPr marL="0" indent="0">
              <a:buNone/>
            </a:pPr>
            <a:r>
              <a:rPr lang="en-US" altLang="zh-CN" sz="2400" dirty="0"/>
              <a:t>(1).</a:t>
            </a:r>
            <a:r>
              <a:rPr lang="zh-CN" altLang="en-US" sz="2400" dirty="0"/>
              <a:t>在加载数据时，多了</a:t>
            </a:r>
            <a:r>
              <a:rPr lang="en-US" altLang="zh-CN" sz="2400" dirty="0"/>
              <a:t>shot</a:t>
            </a:r>
            <a:r>
              <a:rPr lang="zh-CN" altLang="en-US" sz="2400" dirty="0"/>
              <a:t>图像特征计算</a:t>
            </a:r>
            <a:r>
              <a:rPr lang="en-US" altLang="zh-CN" sz="2400" dirty="0"/>
              <a:t>(eval_WinCLIP:test)</a:t>
            </a:r>
          </a:p>
          <a:p>
            <a:pPr marL="0" indent="0">
              <a:buNone/>
            </a:pPr>
            <a:endParaRPr lang="en-US" altLang="zh-CN" dirty="0"/>
          </a:p>
        </p:txBody>
      </p:sp>
      <p:sp>
        <p:nvSpPr>
          <p:cNvPr id="9" name="标题 8">
            <a:extLst>
              <a:ext uri="{FF2B5EF4-FFF2-40B4-BE49-F238E27FC236}">
                <a16:creationId xmlns:a16="http://schemas.microsoft.com/office/drawing/2014/main" id="{D8902037-EBC6-D284-F5A0-13502C29A724}"/>
              </a:ext>
            </a:extLst>
          </p:cNvPr>
          <p:cNvSpPr>
            <a:spLocks noGrp="1"/>
          </p:cNvSpPr>
          <p:nvPr>
            <p:ph type="title"/>
          </p:nvPr>
        </p:nvSpPr>
        <p:spPr>
          <a:xfrm>
            <a:off x="406400" y="335810"/>
            <a:ext cx="2692400" cy="1325563"/>
          </a:xfrm>
        </p:spPr>
        <p:txBody>
          <a:bodyPr/>
          <a:lstStyle/>
          <a:p>
            <a:r>
              <a:rPr lang="zh-CN" altLang="en-US" dirty="0"/>
              <a:t>代码</a:t>
            </a:r>
            <a:br>
              <a:rPr lang="en-US" altLang="zh-CN" dirty="0"/>
            </a:br>
            <a:r>
              <a:rPr lang="en-US" altLang="zh-CN" dirty="0"/>
              <a:t>WinCLIP+</a:t>
            </a:r>
            <a:endParaRPr lang="zh-CN" altLang="en-US" dirty="0"/>
          </a:p>
        </p:txBody>
      </p:sp>
      <p:sp>
        <p:nvSpPr>
          <p:cNvPr id="11" name="文本框 10">
            <a:extLst>
              <a:ext uri="{FF2B5EF4-FFF2-40B4-BE49-F238E27FC236}">
                <a16:creationId xmlns:a16="http://schemas.microsoft.com/office/drawing/2014/main" id="{D311CC3B-9DEC-68D7-6456-6415F8CA5D8D}"/>
              </a:ext>
            </a:extLst>
          </p:cNvPr>
          <p:cNvSpPr txBox="1"/>
          <p:nvPr/>
        </p:nvSpPr>
        <p:spPr>
          <a:xfrm>
            <a:off x="0" y="2722224"/>
            <a:ext cx="12192000" cy="4247317"/>
          </a:xfrm>
          <a:prstGeom prst="rect">
            <a:avLst/>
          </a:prstGeom>
          <a:noFill/>
        </p:spPr>
        <p:txBody>
          <a:bodyPr wrap="square">
            <a:spAutoFit/>
          </a:bodyPr>
          <a:lstStyle/>
          <a:p>
            <a:r>
              <a:rPr lang="en-US" altLang="zh-CN" sz="1800" dirty="0">
                <a:solidFill>
                  <a:srgbClr val="008000"/>
                </a:solidFill>
                <a:highlight>
                  <a:srgbClr val="FFFFFF"/>
                </a:highlight>
                <a:latin typeface="Courier New" panose="02070309020205020404" pitchFamily="49" charset="0"/>
              </a:rPr>
              <a:t># (1).</a:t>
            </a:r>
            <a:r>
              <a:rPr lang="zh-CN" altLang="en-US" sz="1800" dirty="0">
                <a:solidFill>
                  <a:srgbClr val="008000"/>
                </a:solidFill>
                <a:highlight>
                  <a:srgbClr val="FFFFFF"/>
                </a:highlight>
                <a:latin typeface="Courier New" panose="02070309020205020404" pitchFamily="49" charset="0"/>
              </a:rPr>
              <a:t>加载训练集数据（训练集都是正常数据）</a:t>
            </a:r>
            <a:endParaRPr lang="zh-CN" altLang="en-US" sz="1800" dirty="0">
              <a:solidFill>
                <a:srgbClr val="000000"/>
              </a:solidFill>
              <a:highlight>
                <a:srgbClr val="FFFFFF"/>
              </a:highlight>
              <a:latin typeface="Courier New" panose="02070309020205020404" pitchFamily="49" charset="0"/>
            </a:endParaRPr>
          </a:p>
          <a:p>
            <a:r>
              <a:rPr lang="en-US" altLang="zh-CN" sz="1800" b="1" dirty="0">
                <a:solidFill>
                  <a:srgbClr val="0000FF"/>
                </a:solidFill>
                <a:highlight>
                  <a:srgbClr val="FFFFFF"/>
                </a:highlight>
                <a:latin typeface="Courier New" panose="02070309020205020404" pitchFamily="49" charset="0"/>
              </a:rPr>
              <a:t>if</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kwargs</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808080"/>
                </a:solidFill>
                <a:highlight>
                  <a:srgbClr val="FFFFFF"/>
                </a:highlight>
                <a:latin typeface="Courier New" panose="02070309020205020404" pitchFamily="49" charset="0"/>
              </a:rPr>
              <a:t>'</a:t>
            </a:r>
            <a:r>
              <a:rPr lang="en-US" altLang="zh-CN" sz="1800" b="0" dirty="0" err="1">
                <a:solidFill>
                  <a:srgbClr val="808080"/>
                </a:solidFill>
                <a:highlight>
                  <a:srgbClr val="FFFFFF"/>
                </a:highlight>
                <a:latin typeface="Courier New" panose="02070309020205020404" pitchFamily="49" charset="0"/>
              </a:rPr>
              <a:t>k_shot</a:t>
            </a:r>
            <a:r>
              <a:rPr lang="en-US" altLang="zh-CN" sz="1800" b="0" dirty="0">
                <a:solidFill>
                  <a:srgbClr val="808080"/>
                </a:solidFill>
                <a:highlight>
                  <a:srgbClr val="FFFFFF"/>
                </a:highlight>
                <a:latin typeface="Courier New" panose="02070309020205020404" pitchFamily="49" charset="0"/>
              </a:rPr>
              <a:t>'</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80"/>
                </a:solidFill>
                <a:highlight>
                  <a:srgbClr val="FFFFFF"/>
                </a:highlight>
                <a:latin typeface="Courier New" panose="02070309020205020404" pitchFamily="49" charset="0"/>
              </a:rPr>
              <a:t>&gt;</a:t>
            </a:r>
            <a:r>
              <a:rPr lang="en-US" altLang="zh-CN" sz="1800" b="0" dirty="0">
                <a:solidFill>
                  <a:srgbClr val="000000"/>
                </a:solidFill>
                <a:highlight>
                  <a:srgbClr val="FFFFFF"/>
                </a:highlight>
                <a:latin typeface="Courier New" panose="02070309020205020404" pitchFamily="49" charset="0"/>
              </a:rPr>
              <a:t> </a:t>
            </a:r>
            <a:r>
              <a:rPr lang="en-US" altLang="zh-CN" sz="1800" b="0" dirty="0">
                <a:solidFill>
                  <a:srgbClr val="FF0000"/>
                </a:solidFill>
                <a:highlight>
                  <a:srgbClr val="FFFFFF"/>
                </a:highlight>
                <a:latin typeface="Courier New" panose="02070309020205020404" pitchFamily="49" charset="0"/>
              </a:rPr>
              <a:t>0</a:t>
            </a:r>
            <a:r>
              <a:rPr lang="en-US" altLang="zh-CN" sz="1800" b="1" dirty="0">
                <a:solidFill>
                  <a:srgbClr val="000080"/>
                </a:solidFill>
                <a:highlight>
                  <a:srgbClr val="FFFFFF"/>
                </a:highlight>
                <a:latin typeface="Courier New" panose="02070309020205020404" pitchFamily="49" charset="0"/>
              </a:rPr>
              <a:t>:</a:t>
            </a:r>
            <a:endParaRPr lang="en-US" altLang="zh-CN" sz="1800" b="0" dirty="0">
              <a:solidFill>
                <a:srgbClr val="000000"/>
              </a:solidFill>
              <a:highlight>
                <a:srgbClr val="FFFFFF"/>
              </a:highlight>
              <a:latin typeface="Courier New" panose="02070309020205020404" pitchFamily="49" charset="0"/>
            </a:endParaRPr>
          </a:p>
          <a:p>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train_dataloader</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train_dataset_inst</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get_dataloader_from_args</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phase</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808080"/>
                </a:solidFill>
                <a:highlight>
                  <a:srgbClr val="FFFFFF"/>
                </a:highlight>
                <a:latin typeface="Courier New" panose="02070309020205020404" pitchFamily="49" charset="0"/>
              </a:rPr>
              <a:t>'train'</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perturbed</a:t>
            </a:r>
            <a:r>
              <a:rPr lang="en-US" altLang="zh-CN" sz="1800" b="1" dirty="0">
                <a:solidFill>
                  <a:srgbClr val="000080"/>
                </a:solidFill>
                <a:highlight>
                  <a:srgbClr val="FFFFFF"/>
                </a:highlight>
                <a:latin typeface="Courier New" panose="02070309020205020404" pitchFamily="49" charset="0"/>
              </a:rPr>
              <a:t>=</a:t>
            </a:r>
            <a:r>
              <a:rPr lang="en-US" altLang="zh-CN" sz="1800" b="1" dirty="0">
                <a:solidFill>
                  <a:srgbClr val="880088"/>
                </a:solidFill>
                <a:highlight>
                  <a:srgbClr val="FFFFFF"/>
                </a:highlight>
                <a:latin typeface="Courier New" panose="02070309020205020404" pitchFamily="49" charset="0"/>
              </a:rPr>
              <a:t>False</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kwargs</a:t>
            </a:r>
            <a:r>
              <a:rPr lang="en-US" altLang="zh-CN" sz="1800" b="1" dirty="0">
                <a:solidFill>
                  <a:srgbClr val="000080"/>
                </a:solidFill>
                <a:highlight>
                  <a:srgbClr val="FFFFFF"/>
                </a:highlight>
                <a:latin typeface="Courier New" panose="02070309020205020404" pitchFamily="49" charset="0"/>
              </a:rPr>
              <a:t>)</a:t>
            </a:r>
            <a:endParaRPr lang="en-US" altLang="zh-CN" sz="1800" b="0" dirty="0">
              <a:solidFill>
                <a:srgbClr val="000000"/>
              </a:solidFill>
              <a:highlight>
                <a:srgbClr val="FFFFFF"/>
              </a:highlight>
              <a:latin typeface="Courier New" panose="02070309020205020404" pitchFamily="49" charset="0"/>
            </a:endParaRPr>
          </a:p>
          <a:p>
            <a:r>
              <a:rPr lang="en-US" altLang="zh-CN" sz="1800" b="0" dirty="0">
                <a:solidFill>
                  <a:srgbClr val="008000"/>
                </a:solidFill>
                <a:highlight>
                  <a:srgbClr val="FFFFFF"/>
                </a:highlight>
                <a:latin typeface="Courier New" panose="02070309020205020404" pitchFamily="49" charset="0"/>
              </a:rPr>
              <a:t># (2).</a:t>
            </a:r>
            <a:r>
              <a:rPr lang="zh-CN" altLang="en-US" sz="1800" b="0" dirty="0">
                <a:solidFill>
                  <a:srgbClr val="008000"/>
                </a:solidFill>
                <a:highlight>
                  <a:srgbClr val="FFFFFF"/>
                </a:highlight>
                <a:latin typeface="Courier New" panose="02070309020205020404" pitchFamily="49" charset="0"/>
              </a:rPr>
              <a:t>构造</a:t>
            </a:r>
            <a:r>
              <a:rPr lang="en-US" altLang="zh-CN" sz="1800" b="0" dirty="0">
                <a:solidFill>
                  <a:srgbClr val="008000"/>
                </a:solidFill>
                <a:highlight>
                  <a:srgbClr val="FFFFFF"/>
                </a:highlight>
                <a:latin typeface="Courier New" panose="02070309020205020404" pitchFamily="49" charset="0"/>
              </a:rPr>
              <a:t>shot</a:t>
            </a:r>
            <a:r>
              <a:rPr lang="zh-CN" altLang="en-US" sz="1800" b="0" dirty="0">
                <a:solidFill>
                  <a:srgbClr val="008000"/>
                </a:solidFill>
                <a:highlight>
                  <a:srgbClr val="FFFFFF"/>
                </a:highlight>
                <a:latin typeface="Courier New" panose="02070309020205020404" pitchFamily="49" charset="0"/>
              </a:rPr>
              <a:t>图片特征</a:t>
            </a:r>
            <a:endParaRPr lang="zh-CN" altLang="en-US" sz="1800" b="0" dirty="0">
              <a:solidFill>
                <a:srgbClr val="000000"/>
              </a:solidFill>
              <a:highlight>
                <a:srgbClr val="FFFFFF"/>
              </a:highlight>
              <a:latin typeface="Courier New" panose="02070309020205020404" pitchFamily="49" charset="0"/>
            </a:endParaRPr>
          </a:p>
          <a:p>
            <a:r>
              <a:rPr lang="en-US" altLang="zh-CN" sz="1800" b="1" dirty="0">
                <a:solidFill>
                  <a:srgbClr val="0000FF"/>
                </a:solidFill>
                <a:highlight>
                  <a:srgbClr val="FFFFFF"/>
                </a:highlight>
                <a:latin typeface="Courier New" panose="02070309020205020404" pitchFamily="49" charset="0"/>
              </a:rPr>
              <a:t>if</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train_dataloader</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FF"/>
                </a:solidFill>
                <a:highlight>
                  <a:srgbClr val="FFFFFF"/>
                </a:highlight>
                <a:latin typeface="Courier New" panose="02070309020205020404" pitchFamily="49" charset="0"/>
              </a:rPr>
              <a:t>is</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FF"/>
                </a:solidFill>
                <a:highlight>
                  <a:srgbClr val="FFFFFF"/>
                </a:highlight>
                <a:latin typeface="Courier New" panose="02070309020205020404" pitchFamily="49" charset="0"/>
              </a:rPr>
              <a:t>not</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880088"/>
                </a:solidFill>
                <a:highlight>
                  <a:srgbClr val="FFFFFF"/>
                </a:highlight>
                <a:latin typeface="Courier New" panose="02070309020205020404" pitchFamily="49" charset="0"/>
              </a:rPr>
              <a:t>None</a:t>
            </a:r>
            <a:r>
              <a:rPr lang="en-US" altLang="zh-CN" sz="1800" b="1" dirty="0">
                <a:solidFill>
                  <a:srgbClr val="000080"/>
                </a:solidFill>
                <a:highlight>
                  <a:srgbClr val="FFFFFF"/>
                </a:highlight>
                <a:latin typeface="Courier New" panose="02070309020205020404" pitchFamily="49" charset="0"/>
              </a:rPr>
              <a:t>:</a:t>
            </a:r>
            <a:endParaRPr lang="en-US" altLang="zh-CN" sz="1800" b="0" dirty="0">
              <a:solidFill>
                <a:srgbClr val="000000"/>
              </a:solidFill>
              <a:highlight>
                <a:srgbClr val="FFFFFF"/>
              </a:highlight>
              <a:latin typeface="Courier New" panose="02070309020205020404" pitchFamily="49" charset="0"/>
            </a:endParaRPr>
          </a:p>
          <a:p>
            <a:r>
              <a:rPr lang="en-US" altLang="zh-CN" sz="1800" b="0" dirty="0">
                <a:solidFill>
                  <a:srgbClr val="000000"/>
                </a:solidFill>
                <a:highlight>
                  <a:srgbClr val="FFFFFF"/>
                </a:highlight>
                <a:latin typeface="Courier New" panose="02070309020205020404" pitchFamily="49" charset="0"/>
              </a:rPr>
              <a:t>    logger</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info</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808080"/>
                </a:solidFill>
                <a:highlight>
                  <a:srgbClr val="FFFFFF"/>
                </a:highlight>
                <a:latin typeface="Courier New" panose="02070309020205020404" pitchFamily="49" charset="0"/>
              </a:rPr>
              <a:t>'begin build image feature gallery...'</a:t>
            </a:r>
            <a:r>
              <a:rPr lang="en-US" altLang="zh-CN" sz="1800" b="1" dirty="0">
                <a:solidFill>
                  <a:srgbClr val="000080"/>
                </a:solidFill>
                <a:highlight>
                  <a:srgbClr val="FFFFFF"/>
                </a:highlight>
                <a:latin typeface="Courier New" panose="02070309020205020404" pitchFamily="49" charset="0"/>
              </a:rPr>
              <a:t>)</a:t>
            </a:r>
            <a:endParaRPr lang="en-US" altLang="zh-CN" sz="1800" b="0" dirty="0">
              <a:solidFill>
                <a:srgbClr val="000000"/>
              </a:solidFill>
              <a:highlight>
                <a:srgbClr val="FFFFFF"/>
              </a:highlight>
              <a:latin typeface="Courier New" panose="02070309020205020404" pitchFamily="49" charset="0"/>
            </a:endParaRPr>
          </a:p>
          <a:p>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FF"/>
                </a:solidFill>
                <a:highlight>
                  <a:srgbClr val="FFFFFF"/>
                </a:highlight>
                <a:latin typeface="Courier New" panose="02070309020205020404" pitchFamily="49" charset="0"/>
              </a:rPr>
              <a:t>for</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data</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mask</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label</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name</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img_type</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FF"/>
                </a:solidFill>
                <a:highlight>
                  <a:srgbClr val="FFFFFF"/>
                </a:highlight>
                <a:latin typeface="Courier New" panose="02070309020205020404" pitchFamily="49" charset="0"/>
              </a:rPr>
              <a:t>in</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train_data</a:t>
            </a:r>
            <a:r>
              <a:rPr lang="en-US" altLang="zh-CN" sz="1800" b="1" dirty="0">
                <a:solidFill>
                  <a:srgbClr val="000080"/>
                </a:solidFill>
                <a:highlight>
                  <a:srgbClr val="FFFFFF"/>
                </a:highlight>
                <a:latin typeface="Courier New" panose="02070309020205020404" pitchFamily="49" charset="0"/>
              </a:rPr>
              <a:t>:</a:t>
            </a:r>
            <a:endParaRPr lang="en-US" altLang="zh-CN" sz="1800" b="0" dirty="0">
              <a:solidFill>
                <a:srgbClr val="000000"/>
              </a:solidFill>
              <a:highlight>
                <a:srgbClr val="FFFFFF"/>
              </a:highlight>
              <a:latin typeface="Courier New" panose="02070309020205020404" pitchFamily="49" charset="0"/>
            </a:endParaRPr>
          </a:p>
          <a:p>
            <a:r>
              <a:rPr lang="en-US" altLang="zh-CN" sz="1800" b="0" dirty="0">
                <a:solidFill>
                  <a:srgbClr val="000000"/>
                </a:solidFill>
                <a:highlight>
                  <a:srgbClr val="FFFFFF"/>
                </a:highlight>
                <a:latin typeface="Courier New" panose="02070309020205020404" pitchFamily="49" charset="0"/>
              </a:rPr>
              <a:t>        data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model</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transform</a:t>
            </a:r>
            <a:r>
              <a:rPr lang="en-US" altLang="zh-CN" sz="1800" b="1" dirty="0">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Image</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fromarray</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cv2</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cvtColor</a:t>
            </a:r>
            <a:r>
              <a:rPr lang="en-US" altLang="zh-CN" sz="1800" b="1" dirty="0">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f</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numpy</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cv2</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COLOR_BGR2RGB</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FF"/>
                </a:solidFill>
                <a:highlight>
                  <a:srgbClr val="FFFFFF"/>
                </a:highlight>
                <a:latin typeface="Courier New" panose="02070309020205020404" pitchFamily="49" charset="0"/>
              </a:rPr>
              <a:t>for</a:t>
            </a:r>
            <a:r>
              <a:rPr lang="en-US" altLang="zh-CN" sz="1800" b="0" dirty="0">
                <a:solidFill>
                  <a:srgbClr val="000000"/>
                </a:solidFill>
                <a:highlight>
                  <a:srgbClr val="FFFFFF"/>
                </a:highlight>
                <a:latin typeface="Courier New" panose="02070309020205020404" pitchFamily="49" charset="0"/>
              </a:rPr>
              <a:t> f </a:t>
            </a:r>
            <a:r>
              <a:rPr lang="en-US" altLang="zh-CN" sz="1800" b="1" dirty="0">
                <a:solidFill>
                  <a:srgbClr val="0000FF"/>
                </a:solidFill>
                <a:highlight>
                  <a:srgbClr val="FFFFFF"/>
                </a:highlight>
                <a:latin typeface="Courier New" panose="02070309020205020404" pitchFamily="49" charset="0"/>
              </a:rPr>
              <a:t>in</a:t>
            </a:r>
            <a:r>
              <a:rPr lang="en-US" altLang="zh-CN" sz="1800" b="0" dirty="0">
                <a:solidFill>
                  <a:srgbClr val="000000"/>
                </a:solidFill>
                <a:highlight>
                  <a:srgbClr val="FFFFFF"/>
                </a:highlight>
                <a:latin typeface="Courier New" panose="02070309020205020404" pitchFamily="49" charset="0"/>
              </a:rPr>
              <a:t> data</a:t>
            </a:r>
            <a:r>
              <a:rPr lang="en-US" altLang="zh-CN" sz="1800" b="1" dirty="0">
                <a:solidFill>
                  <a:srgbClr val="000080"/>
                </a:solidFill>
                <a:highlight>
                  <a:srgbClr val="FFFFFF"/>
                </a:highlight>
                <a:latin typeface="Courier New" panose="02070309020205020404" pitchFamily="49" charset="0"/>
              </a:rPr>
              <a:t>]</a:t>
            </a:r>
            <a:endParaRPr lang="en-US" altLang="zh-CN" sz="1800" b="0" dirty="0">
              <a:solidFill>
                <a:srgbClr val="000000"/>
              </a:solidFill>
              <a:highlight>
                <a:srgbClr val="FFFFFF"/>
              </a:highlight>
              <a:latin typeface="Courier New" panose="02070309020205020404" pitchFamily="49" charset="0"/>
            </a:endParaRPr>
          </a:p>
          <a:p>
            <a:r>
              <a:rPr lang="it-IT" altLang="zh-CN" sz="1800" b="0" dirty="0">
                <a:solidFill>
                  <a:srgbClr val="000000"/>
                </a:solidFill>
                <a:highlight>
                  <a:srgbClr val="FFFFFF"/>
                </a:highlight>
                <a:latin typeface="Courier New" panose="02070309020205020404" pitchFamily="49" charset="0"/>
              </a:rPr>
              <a:t>        data </a:t>
            </a:r>
            <a:r>
              <a:rPr lang="it-IT" altLang="zh-CN" sz="1800" b="1" dirty="0">
                <a:solidFill>
                  <a:srgbClr val="000080"/>
                </a:solidFill>
                <a:highlight>
                  <a:srgbClr val="FFFFFF"/>
                </a:highlight>
                <a:latin typeface="Courier New" panose="02070309020205020404" pitchFamily="49" charset="0"/>
              </a:rPr>
              <a:t>=</a:t>
            </a:r>
            <a:r>
              <a:rPr lang="it-IT" altLang="zh-CN" sz="1800" b="0" dirty="0">
                <a:solidFill>
                  <a:srgbClr val="000000"/>
                </a:solidFill>
                <a:highlight>
                  <a:srgbClr val="FFFFFF"/>
                </a:highlight>
                <a:latin typeface="Courier New" panose="02070309020205020404" pitchFamily="49" charset="0"/>
              </a:rPr>
              <a:t> torch</a:t>
            </a:r>
            <a:r>
              <a:rPr lang="it-IT" altLang="zh-CN" sz="1800" b="1" dirty="0">
                <a:solidFill>
                  <a:srgbClr val="000080"/>
                </a:solidFill>
                <a:highlight>
                  <a:srgbClr val="FFFFFF"/>
                </a:highlight>
                <a:latin typeface="Courier New" panose="02070309020205020404" pitchFamily="49" charset="0"/>
              </a:rPr>
              <a:t>.</a:t>
            </a:r>
            <a:r>
              <a:rPr lang="it-IT" altLang="zh-CN" sz="1800" b="0" dirty="0">
                <a:solidFill>
                  <a:srgbClr val="000000"/>
                </a:solidFill>
                <a:highlight>
                  <a:srgbClr val="FFFFFF"/>
                </a:highlight>
                <a:latin typeface="Courier New" panose="02070309020205020404" pitchFamily="49" charset="0"/>
              </a:rPr>
              <a:t>stack</a:t>
            </a:r>
            <a:r>
              <a:rPr lang="it-IT" altLang="zh-CN" sz="1800" b="1" dirty="0">
                <a:solidFill>
                  <a:srgbClr val="000080"/>
                </a:solidFill>
                <a:highlight>
                  <a:srgbClr val="FFFFFF"/>
                </a:highlight>
                <a:latin typeface="Courier New" panose="02070309020205020404" pitchFamily="49" charset="0"/>
              </a:rPr>
              <a:t>(</a:t>
            </a:r>
            <a:r>
              <a:rPr lang="it-IT" altLang="zh-CN" sz="1800" b="0" dirty="0">
                <a:solidFill>
                  <a:srgbClr val="000000"/>
                </a:solidFill>
                <a:highlight>
                  <a:srgbClr val="FFFFFF"/>
                </a:highlight>
                <a:latin typeface="Courier New" panose="02070309020205020404" pitchFamily="49" charset="0"/>
              </a:rPr>
              <a:t>data</a:t>
            </a:r>
            <a:r>
              <a:rPr lang="it-IT" altLang="zh-CN" sz="1800" b="1" dirty="0">
                <a:solidFill>
                  <a:srgbClr val="000080"/>
                </a:solidFill>
                <a:highlight>
                  <a:srgbClr val="FFFFFF"/>
                </a:highlight>
                <a:latin typeface="Courier New" panose="02070309020205020404" pitchFamily="49" charset="0"/>
              </a:rPr>
              <a:t>,</a:t>
            </a:r>
            <a:r>
              <a:rPr lang="it-IT" altLang="zh-CN" sz="1800" b="0" dirty="0">
                <a:solidFill>
                  <a:srgbClr val="000000"/>
                </a:solidFill>
                <a:highlight>
                  <a:srgbClr val="FFFFFF"/>
                </a:highlight>
                <a:latin typeface="Courier New" panose="02070309020205020404" pitchFamily="49" charset="0"/>
              </a:rPr>
              <a:t> dim</a:t>
            </a:r>
            <a:r>
              <a:rPr lang="it-IT" altLang="zh-CN" sz="1800" b="1" dirty="0">
                <a:solidFill>
                  <a:srgbClr val="000080"/>
                </a:solidFill>
                <a:highlight>
                  <a:srgbClr val="FFFFFF"/>
                </a:highlight>
                <a:latin typeface="Courier New" panose="02070309020205020404" pitchFamily="49" charset="0"/>
              </a:rPr>
              <a:t>=</a:t>
            </a:r>
            <a:r>
              <a:rPr lang="it-IT" altLang="zh-CN" sz="1800" b="0" dirty="0">
                <a:solidFill>
                  <a:srgbClr val="FF0000"/>
                </a:solidFill>
                <a:highlight>
                  <a:srgbClr val="FFFFFF"/>
                </a:highlight>
                <a:latin typeface="Courier New" panose="02070309020205020404" pitchFamily="49" charset="0"/>
              </a:rPr>
              <a:t>0</a:t>
            </a:r>
            <a:r>
              <a:rPr lang="it-IT" altLang="zh-CN" sz="1800" b="1" dirty="0">
                <a:solidFill>
                  <a:srgbClr val="000080"/>
                </a:solidFill>
                <a:highlight>
                  <a:srgbClr val="FFFFFF"/>
                </a:highlight>
                <a:latin typeface="Courier New" panose="02070309020205020404" pitchFamily="49" charset="0"/>
              </a:rPr>
              <a:t>)</a:t>
            </a:r>
            <a:endParaRPr lang="it-IT" altLang="zh-CN" sz="1800" b="0" dirty="0">
              <a:solidFill>
                <a:srgbClr val="000000"/>
              </a:solidFill>
              <a:highlight>
                <a:srgbClr val="FFFFFF"/>
              </a:highlight>
              <a:latin typeface="Courier New" panose="02070309020205020404" pitchFamily="49" charset="0"/>
            </a:endParaRPr>
          </a:p>
          <a:p>
            <a:r>
              <a:rPr lang="en-US" altLang="zh-CN" sz="1800" b="0" dirty="0">
                <a:solidFill>
                  <a:srgbClr val="000000"/>
                </a:solidFill>
                <a:highlight>
                  <a:srgbClr val="FFFFFF"/>
                </a:highlight>
                <a:latin typeface="Courier New" panose="02070309020205020404" pitchFamily="49" charset="0"/>
              </a:rPr>
              <a:t>        data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data</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to</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device</a:t>
            </a:r>
            <a:r>
              <a:rPr lang="en-US" altLang="zh-CN" sz="1800" b="1" dirty="0">
                <a:solidFill>
                  <a:srgbClr val="000080"/>
                </a:solidFill>
                <a:highlight>
                  <a:srgbClr val="FFFFFF"/>
                </a:highlight>
                <a:latin typeface="Courier New" panose="02070309020205020404" pitchFamily="49" charset="0"/>
              </a:rPr>
              <a:t>)</a:t>
            </a:r>
            <a:endParaRPr lang="en-US" altLang="zh-CN" sz="1800" b="0" dirty="0">
              <a:solidFill>
                <a:srgbClr val="000000"/>
              </a:solidFill>
              <a:highlight>
                <a:srgbClr val="FFFFFF"/>
              </a:highlight>
              <a:latin typeface="Courier New" panose="02070309020205020404" pitchFamily="49" charset="0"/>
            </a:endParaRPr>
          </a:p>
          <a:p>
            <a:r>
              <a:rPr lang="zh-CN" altLang="en-US" sz="1800" b="0" dirty="0">
                <a:solidFill>
                  <a:srgbClr val="000000"/>
                </a:solidFill>
                <a:highlight>
                  <a:srgbClr val="FFFFFF"/>
                </a:highlight>
                <a:latin typeface="Courier New" panose="02070309020205020404" pitchFamily="49" charset="0"/>
              </a:rPr>
              <a:t>        </a:t>
            </a:r>
            <a:r>
              <a:rPr lang="en-US" altLang="zh-CN" sz="1800" b="0" dirty="0">
                <a:solidFill>
                  <a:srgbClr val="008000"/>
                </a:solidFill>
                <a:highlight>
                  <a:srgbClr val="FFFFFF"/>
                </a:highlight>
                <a:latin typeface="Courier New" panose="02070309020205020404" pitchFamily="49" charset="0"/>
              </a:rPr>
              <a:t># </a:t>
            </a:r>
            <a:r>
              <a:rPr lang="zh-CN" altLang="en-US" sz="1800" b="0" dirty="0">
                <a:solidFill>
                  <a:srgbClr val="008000"/>
                </a:solidFill>
                <a:highlight>
                  <a:srgbClr val="FFFFFF"/>
                </a:highlight>
                <a:latin typeface="Courier New" panose="02070309020205020404" pitchFamily="49" charset="0"/>
              </a:rPr>
              <a:t>这里构造</a:t>
            </a:r>
            <a:r>
              <a:rPr lang="en-US" altLang="zh-CN" sz="1800" b="0" dirty="0">
                <a:solidFill>
                  <a:srgbClr val="008000"/>
                </a:solidFill>
                <a:highlight>
                  <a:srgbClr val="FFFFFF"/>
                </a:highlight>
                <a:latin typeface="Courier New" panose="02070309020205020404" pitchFamily="49" charset="0"/>
              </a:rPr>
              <a:t>shot</a:t>
            </a:r>
            <a:r>
              <a:rPr lang="zh-CN" altLang="en-US" sz="1800" b="0" dirty="0">
                <a:solidFill>
                  <a:srgbClr val="008000"/>
                </a:solidFill>
                <a:highlight>
                  <a:srgbClr val="FFFFFF"/>
                </a:highlight>
                <a:latin typeface="Courier New" panose="02070309020205020404" pitchFamily="49" charset="0"/>
              </a:rPr>
              <a:t>图片特征</a:t>
            </a:r>
            <a:endParaRPr lang="zh-CN" altLang="en-US" sz="1800" b="0" dirty="0">
              <a:solidFill>
                <a:srgbClr val="000000"/>
              </a:solidFill>
              <a:highlight>
                <a:srgbClr val="FFFFFF"/>
              </a:highlight>
              <a:latin typeface="Courier New" panose="02070309020205020404" pitchFamily="49" charset="0"/>
            </a:endParaRPr>
          </a:p>
          <a:p>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model</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00"/>
                </a:highlight>
                <a:latin typeface="Courier New" panose="02070309020205020404" pitchFamily="49" charset="0"/>
              </a:rPr>
              <a:t>build_image_feature_gallery</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data</a:t>
            </a:r>
            <a:r>
              <a:rPr lang="en-US" altLang="zh-CN" sz="1800" b="1" dirty="0">
                <a:solidFill>
                  <a:srgbClr val="000080"/>
                </a:solidFill>
                <a:highlight>
                  <a:srgbClr val="FFFFFF"/>
                </a:highlight>
                <a:latin typeface="Courier New" panose="02070309020205020404" pitchFamily="49" charset="0"/>
              </a:rPr>
              <a:t>)</a:t>
            </a:r>
            <a:endParaRPr lang="en-US" altLang="zh-CN" sz="1800" b="0" dirty="0">
              <a:solidFill>
                <a:srgbClr val="000000"/>
              </a:solidFill>
              <a:highlight>
                <a:srgbClr val="FFFFFF"/>
              </a:highlight>
              <a:latin typeface="Courier New" panose="02070309020205020404" pitchFamily="49" charset="0"/>
            </a:endParaRPr>
          </a:p>
          <a:p>
            <a:r>
              <a:rPr lang="en-US" altLang="zh-CN" sz="1800" b="0" dirty="0">
                <a:solidFill>
                  <a:srgbClr val="000000"/>
                </a:solidFill>
                <a:highlight>
                  <a:srgbClr val="FFFFFF"/>
                </a:highlight>
                <a:latin typeface="Courier New" panose="02070309020205020404" pitchFamily="49" charset="0"/>
              </a:rPr>
              <a:t>    logger</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info</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808080"/>
                </a:solidFill>
                <a:highlight>
                  <a:srgbClr val="FFFFFF"/>
                </a:highlight>
                <a:latin typeface="Courier New" panose="02070309020205020404" pitchFamily="49" charset="0"/>
              </a:rPr>
              <a:t>'build image feature gallery finished.'</a:t>
            </a:r>
            <a:r>
              <a:rPr lang="en-US" altLang="zh-CN" sz="1800" b="1" dirty="0">
                <a:solidFill>
                  <a:srgbClr val="000080"/>
                </a:solidFill>
                <a:highlight>
                  <a:srgbClr val="FFFFFF"/>
                </a:highlight>
                <a:latin typeface="Courier New" panose="02070309020205020404" pitchFamily="49" charset="0"/>
              </a:rPr>
              <a:t>)</a:t>
            </a:r>
            <a:endParaRPr lang="zh-CN" altLang="en-US" dirty="0"/>
          </a:p>
        </p:txBody>
      </p:sp>
    </p:spTree>
    <p:extLst>
      <p:ext uri="{BB962C8B-B14F-4D97-AF65-F5344CB8AC3E}">
        <p14:creationId xmlns:p14="http://schemas.microsoft.com/office/powerpoint/2010/main" val="29662801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3995213-D0D6-DD51-BCE6-0E7802C262D6}"/>
              </a:ext>
            </a:extLst>
          </p:cNvPr>
          <p:cNvSpPr>
            <a:spLocks noGrp="1"/>
          </p:cNvSpPr>
          <p:nvPr>
            <p:ph idx="1"/>
          </p:nvPr>
        </p:nvSpPr>
        <p:spPr>
          <a:xfrm>
            <a:off x="2794000" y="88901"/>
            <a:ext cx="9309100" cy="2235200"/>
          </a:xfrm>
        </p:spPr>
        <p:txBody>
          <a:bodyPr>
            <a:normAutofit/>
          </a:bodyPr>
          <a:lstStyle/>
          <a:p>
            <a:pPr marL="0" indent="0">
              <a:buNone/>
            </a:pPr>
            <a:r>
              <a:rPr lang="en-US" altLang="zh-CN" sz="2400" b="1" dirty="0"/>
              <a:t>1.</a:t>
            </a:r>
            <a:r>
              <a:rPr lang="zh-CN" altLang="en-US" sz="2400" b="1" dirty="0"/>
              <a:t>主要修改</a:t>
            </a:r>
            <a:r>
              <a:rPr lang="en-US" altLang="zh-CN" sz="2400" b="1" dirty="0"/>
              <a:t>(2/2)</a:t>
            </a:r>
            <a:r>
              <a:rPr lang="zh-CN" altLang="en-US" sz="2400" b="1" dirty="0"/>
              <a:t>： </a:t>
            </a:r>
            <a:endParaRPr lang="en-US" altLang="zh-CN" sz="2400" b="1" dirty="0"/>
          </a:p>
          <a:p>
            <a:pPr marL="0" indent="0">
              <a:buNone/>
            </a:pPr>
            <a:r>
              <a:rPr lang="en-US" altLang="zh-CN" sz="2400" dirty="0"/>
              <a:t>(1).</a:t>
            </a:r>
            <a:r>
              <a:rPr lang="zh-CN" altLang="en-US" sz="2400" dirty="0"/>
              <a:t>在加载数据时，多了</a:t>
            </a:r>
            <a:r>
              <a:rPr lang="en-US" altLang="zh-CN" sz="2400" dirty="0"/>
              <a:t>shot</a:t>
            </a:r>
            <a:r>
              <a:rPr lang="zh-CN" altLang="en-US" sz="2400" dirty="0"/>
              <a:t>图像特征计算</a:t>
            </a:r>
            <a:r>
              <a:rPr lang="en-US" altLang="zh-CN" sz="2400" dirty="0"/>
              <a:t>(eval_WinCLIP:test)</a:t>
            </a:r>
          </a:p>
          <a:p>
            <a:pPr marL="0" indent="0">
              <a:buNone/>
            </a:pPr>
            <a:r>
              <a:rPr lang="en-US" altLang="zh-CN" dirty="0"/>
              <a:t>(2).</a:t>
            </a:r>
            <a:r>
              <a:rPr lang="zh-CN" altLang="en-US" dirty="0"/>
              <a:t>在计算图像异常分时，多了与图像特征的比较的异常分计算。（</a:t>
            </a:r>
            <a:r>
              <a:rPr lang="en-US" altLang="zh-CN" dirty="0" err="1"/>
              <a:t>model:forward</a:t>
            </a:r>
            <a:r>
              <a:rPr lang="zh-CN" altLang="en-US" dirty="0"/>
              <a:t>，如下）</a:t>
            </a:r>
            <a:br>
              <a:rPr lang="en-US" altLang="zh-CN" dirty="0"/>
            </a:br>
            <a:r>
              <a:rPr lang="en-US" altLang="zh-CN" dirty="0"/>
              <a:t>(3).</a:t>
            </a:r>
            <a:r>
              <a:rPr lang="zh-CN" altLang="en-US" dirty="0"/>
              <a:t>其余跟</a:t>
            </a:r>
            <a:r>
              <a:rPr lang="en-US" altLang="zh-CN" dirty="0"/>
              <a:t>WinCLIP</a:t>
            </a:r>
            <a:r>
              <a:rPr lang="zh-CN" altLang="en-US" dirty="0"/>
              <a:t>一样</a:t>
            </a:r>
            <a:endParaRPr lang="en-US" altLang="zh-CN" dirty="0"/>
          </a:p>
        </p:txBody>
      </p:sp>
      <p:sp>
        <p:nvSpPr>
          <p:cNvPr id="9" name="标题 8">
            <a:extLst>
              <a:ext uri="{FF2B5EF4-FFF2-40B4-BE49-F238E27FC236}">
                <a16:creationId xmlns:a16="http://schemas.microsoft.com/office/drawing/2014/main" id="{D8902037-EBC6-D284-F5A0-13502C29A724}"/>
              </a:ext>
            </a:extLst>
          </p:cNvPr>
          <p:cNvSpPr>
            <a:spLocks noGrp="1"/>
          </p:cNvSpPr>
          <p:nvPr>
            <p:ph type="title"/>
          </p:nvPr>
        </p:nvSpPr>
        <p:spPr>
          <a:xfrm>
            <a:off x="406400" y="335810"/>
            <a:ext cx="2692400" cy="1325563"/>
          </a:xfrm>
        </p:spPr>
        <p:txBody>
          <a:bodyPr/>
          <a:lstStyle/>
          <a:p>
            <a:r>
              <a:rPr lang="zh-CN" altLang="en-US" dirty="0"/>
              <a:t>代码</a:t>
            </a:r>
            <a:br>
              <a:rPr lang="en-US" altLang="zh-CN" dirty="0"/>
            </a:br>
            <a:r>
              <a:rPr lang="en-US" altLang="zh-CN" dirty="0"/>
              <a:t>WinCLIP+</a:t>
            </a:r>
            <a:endParaRPr lang="zh-CN" altLang="en-US" dirty="0"/>
          </a:p>
        </p:txBody>
      </p:sp>
      <p:sp>
        <p:nvSpPr>
          <p:cNvPr id="4" name="文本框 3">
            <a:extLst>
              <a:ext uri="{FF2B5EF4-FFF2-40B4-BE49-F238E27FC236}">
                <a16:creationId xmlns:a16="http://schemas.microsoft.com/office/drawing/2014/main" id="{E0F818F6-6E7A-1494-CBCF-BED2CB0249F0}"/>
              </a:ext>
            </a:extLst>
          </p:cNvPr>
          <p:cNvSpPr txBox="1"/>
          <p:nvPr/>
        </p:nvSpPr>
        <p:spPr>
          <a:xfrm>
            <a:off x="0" y="3718679"/>
            <a:ext cx="12192000" cy="3139321"/>
          </a:xfrm>
          <a:prstGeom prst="rect">
            <a:avLst/>
          </a:prstGeom>
          <a:noFill/>
        </p:spPr>
        <p:txBody>
          <a:bodyPr wrap="square">
            <a:spAutoFit/>
          </a:bodyPr>
          <a:lstStyle/>
          <a:p>
            <a:r>
              <a:rPr lang="en-US" altLang="zh-CN" sz="1800" b="1" dirty="0">
                <a:solidFill>
                  <a:srgbClr val="0000FF"/>
                </a:solidFill>
                <a:highlight>
                  <a:srgbClr val="FFFFFF"/>
                </a:highlight>
                <a:latin typeface="Courier New" panose="02070309020205020404" pitchFamily="49" charset="0"/>
              </a:rPr>
              <a:t>def</a:t>
            </a:r>
            <a:r>
              <a:rPr lang="en-US" altLang="zh-CN" sz="1800" b="0" dirty="0">
                <a:solidFill>
                  <a:srgbClr val="000000"/>
                </a:solidFill>
                <a:highlight>
                  <a:srgbClr val="FFFFFF"/>
                </a:highlight>
                <a:latin typeface="Courier New" panose="02070309020205020404" pitchFamily="49" charset="0"/>
              </a:rPr>
              <a:t> </a:t>
            </a:r>
            <a:r>
              <a:rPr lang="en-US" altLang="zh-CN" sz="1800" b="0" dirty="0">
                <a:solidFill>
                  <a:srgbClr val="FF00FF"/>
                </a:solidFill>
                <a:highlight>
                  <a:srgbClr val="FFFFFF"/>
                </a:highlight>
                <a:latin typeface="Courier New" panose="02070309020205020404" pitchFamily="49" charset="0"/>
              </a:rPr>
              <a:t>forward</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self</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images</a:t>
            </a:r>
            <a:r>
              <a:rPr lang="en-US" altLang="zh-CN" sz="1800" b="1" dirty="0">
                <a:solidFill>
                  <a:srgbClr val="000080"/>
                </a:solidFill>
                <a:highlight>
                  <a:srgbClr val="FFFFFF"/>
                </a:highlight>
                <a:latin typeface="Courier New" panose="02070309020205020404" pitchFamily="49" charset="0"/>
              </a:rPr>
              <a:t>):</a:t>
            </a:r>
            <a:endParaRPr lang="en-US" altLang="zh-CN" sz="1800" b="0" dirty="0">
              <a:solidFill>
                <a:srgbClr val="000000"/>
              </a:solidFill>
              <a:highlight>
                <a:srgbClr val="FFFFFF"/>
              </a:highlight>
              <a:latin typeface="Courier New" panose="02070309020205020404" pitchFamily="49" charset="0"/>
            </a:endParaRPr>
          </a:p>
          <a:p>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visual_features</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self</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encode_image</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images</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p>
          <a:p>
            <a:r>
              <a:rPr lang="zh-CN" altLang="en-US" sz="1800" b="0" dirty="0">
                <a:solidFill>
                  <a:srgbClr val="000000"/>
                </a:solidFill>
                <a:highlight>
                  <a:srgbClr val="FFFFFF"/>
                </a:highlight>
                <a:latin typeface="Courier New" panose="02070309020205020404" pitchFamily="49" charset="0"/>
              </a:rPr>
              <a:t>    </a:t>
            </a:r>
            <a:r>
              <a:rPr lang="en-US" altLang="zh-CN" sz="1800" b="0" dirty="0">
                <a:solidFill>
                  <a:srgbClr val="008000"/>
                </a:solidFill>
                <a:highlight>
                  <a:srgbClr val="FFFFFF"/>
                </a:highlight>
                <a:latin typeface="Courier New" panose="02070309020205020404" pitchFamily="49" charset="0"/>
              </a:rPr>
              <a:t># </a:t>
            </a:r>
            <a:r>
              <a:rPr lang="zh-CN" altLang="en-US" sz="1800" b="0" dirty="0">
                <a:solidFill>
                  <a:srgbClr val="008000"/>
                </a:solidFill>
                <a:highlight>
                  <a:srgbClr val="FFFFFF"/>
                </a:highlight>
                <a:latin typeface="Courier New" panose="02070309020205020404" pitchFamily="49" charset="0"/>
              </a:rPr>
              <a:t>用文本给图像打分</a:t>
            </a:r>
            <a:endParaRPr lang="zh-CN" altLang="en-US" sz="1800" b="0" dirty="0">
              <a:solidFill>
                <a:srgbClr val="000000"/>
              </a:solidFill>
              <a:highlight>
                <a:srgbClr val="FFFFFF"/>
              </a:highlight>
              <a:latin typeface="Courier New" panose="02070309020205020404" pitchFamily="49" charset="0"/>
            </a:endParaRPr>
          </a:p>
          <a:p>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textual_anomaly_map</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self</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calculate_textual_anomaly_score</a:t>
            </a:r>
            <a:r>
              <a:rPr lang="en-US" altLang="zh-CN" sz="1800" b="1" dirty="0">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visual_features</a:t>
            </a:r>
            <a:r>
              <a:rPr lang="en-US" altLang="zh-CN" sz="1800" b="1" dirty="0">
                <a:solidFill>
                  <a:srgbClr val="000080"/>
                </a:solidFill>
                <a:highlight>
                  <a:srgbClr val="FFFFFF"/>
                </a:highlight>
                <a:latin typeface="Courier New" panose="02070309020205020404" pitchFamily="49" charset="0"/>
              </a:rPr>
              <a:t>)</a:t>
            </a:r>
            <a:endParaRPr lang="en-US" altLang="zh-CN" sz="1800" b="0" dirty="0">
              <a:solidFill>
                <a:srgbClr val="000000"/>
              </a:solidFill>
              <a:highlight>
                <a:srgbClr val="FFFFFF"/>
              </a:highlight>
              <a:latin typeface="Courier New" panose="02070309020205020404" pitchFamily="49" charset="0"/>
            </a:endParaRPr>
          </a:p>
          <a:p>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FF"/>
                </a:solidFill>
                <a:highlight>
                  <a:srgbClr val="FFFFFF"/>
                </a:highlight>
                <a:latin typeface="Courier New" panose="02070309020205020404" pitchFamily="49" charset="0"/>
              </a:rPr>
              <a:t>if</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self</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visual_gallery</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FF"/>
                </a:solidFill>
                <a:highlight>
                  <a:srgbClr val="FFFFFF"/>
                </a:highlight>
                <a:latin typeface="Courier New" panose="02070309020205020404" pitchFamily="49" charset="0"/>
              </a:rPr>
              <a:t>is</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FF"/>
                </a:solidFill>
                <a:highlight>
                  <a:srgbClr val="FFFFFF"/>
                </a:highlight>
                <a:latin typeface="Courier New" panose="02070309020205020404" pitchFamily="49" charset="0"/>
              </a:rPr>
              <a:t>not</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880088"/>
                </a:solidFill>
                <a:highlight>
                  <a:srgbClr val="FFFFFF"/>
                </a:highlight>
                <a:latin typeface="Courier New" panose="02070309020205020404" pitchFamily="49" charset="0"/>
              </a:rPr>
              <a:t>None</a:t>
            </a:r>
            <a:r>
              <a:rPr lang="en-US" altLang="zh-CN" sz="1800" b="1" dirty="0">
                <a:solidFill>
                  <a:srgbClr val="000080"/>
                </a:solidFill>
                <a:highlight>
                  <a:srgbClr val="FFFFFF"/>
                </a:highlight>
                <a:latin typeface="Courier New" panose="02070309020205020404" pitchFamily="49" charset="0"/>
              </a:rPr>
              <a:t>:</a:t>
            </a:r>
            <a:endParaRPr lang="en-US" altLang="zh-CN" sz="1800" b="0" dirty="0">
              <a:solidFill>
                <a:srgbClr val="000000"/>
              </a:solidFill>
              <a:highlight>
                <a:srgbClr val="FFFFFF"/>
              </a:highlight>
              <a:latin typeface="Courier New" panose="02070309020205020404" pitchFamily="49" charset="0"/>
            </a:endParaRPr>
          </a:p>
          <a:p>
            <a:r>
              <a:rPr lang="zh-CN" altLang="en-US" sz="1800" b="0" dirty="0">
                <a:solidFill>
                  <a:srgbClr val="000000"/>
                </a:solidFill>
                <a:highlight>
                  <a:srgbClr val="FFFFFF"/>
                </a:highlight>
                <a:latin typeface="Courier New" panose="02070309020205020404" pitchFamily="49" charset="0"/>
              </a:rPr>
              <a:t>        </a:t>
            </a:r>
            <a:r>
              <a:rPr lang="en-US" altLang="zh-CN" sz="1800" b="0" dirty="0">
                <a:solidFill>
                  <a:srgbClr val="008000"/>
                </a:solidFill>
                <a:highlight>
                  <a:srgbClr val="FFFFFF"/>
                </a:highlight>
                <a:latin typeface="Courier New" panose="02070309020205020404" pitchFamily="49" charset="0"/>
              </a:rPr>
              <a:t># </a:t>
            </a:r>
            <a:r>
              <a:rPr lang="zh-CN" altLang="en-US" sz="1800" b="0" dirty="0">
                <a:solidFill>
                  <a:srgbClr val="008000"/>
                </a:solidFill>
                <a:highlight>
                  <a:srgbClr val="FFFFFF"/>
                </a:highlight>
                <a:latin typeface="Courier New" panose="02070309020205020404" pitchFamily="49" charset="0"/>
              </a:rPr>
              <a:t>用</a:t>
            </a:r>
            <a:r>
              <a:rPr lang="en-US" altLang="zh-CN" sz="1800" b="0" dirty="0">
                <a:solidFill>
                  <a:srgbClr val="008000"/>
                </a:solidFill>
                <a:highlight>
                  <a:srgbClr val="FFFFFF"/>
                </a:highlight>
                <a:latin typeface="Courier New" panose="02070309020205020404" pitchFamily="49" charset="0"/>
              </a:rPr>
              <a:t>shot</a:t>
            </a:r>
            <a:r>
              <a:rPr lang="zh-CN" altLang="en-US" sz="1800" b="0" dirty="0">
                <a:solidFill>
                  <a:srgbClr val="008000"/>
                </a:solidFill>
                <a:highlight>
                  <a:srgbClr val="FFFFFF"/>
                </a:highlight>
                <a:latin typeface="Courier New" panose="02070309020205020404" pitchFamily="49" charset="0"/>
              </a:rPr>
              <a:t>图像特征，给图像打分</a:t>
            </a:r>
            <a:endParaRPr lang="zh-CN" altLang="en-US" sz="1800" b="0" dirty="0">
              <a:solidFill>
                <a:srgbClr val="000000"/>
              </a:solidFill>
              <a:highlight>
                <a:srgbClr val="FFFFFF"/>
              </a:highlight>
              <a:latin typeface="Courier New" panose="02070309020205020404" pitchFamily="49" charset="0"/>
            </a:endParaRPr>
          </a:p>
          <a:p>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visual_anomaly_map</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self</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00"/>
                </a:highlight>
                <a:latin typeface="Courier New" panose="02070309020205020404" pitchFamily="49" charset="0"/>
              </a:rPr>
              <a:t>calculate_visual_anomaly_score</a:t>
            </a:r>
            <a:r>
              <a:rPr lang="en-US" altLang="zh-CN" sz="1800" b="1" dirty="0">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visual_features</a:t>
            </a:r>
            <a:r>
              <a:rPr lang="en-US" altLang="zh-CN" sz="1800" b="1" dirty="0">
                <a:solidFill>
                  <a:srgbClr val="000080"/>
                </a:solidFill>
                <a:highlight>
                  <a:srgbClr val="FFFFFF"/>
                </a:highlight>
                <a:latin typeface="Courier New" panose="02070309020205020404" pitchFamily="49" charset="0"/>
              </a:rPr>
              <a:t>)</a:t>
            </a:r>
            <a:endParaRPr lang="en-US" altLang="zh-CN" sz="1800" b="0" dirty="0">
              <a:solidFill>
                <a:srgbClr val="000000"/>
              </a:solidFill>
              <a:highlight>
                <a:srgbClr val="FFFFFF"/>
              </a:highlight>
              <a:latin typeface="Courier New" panose="02070309020205020404" pitchFamily="49" charset="0"/>
            </a:endParaRPr>
          </a:p>
          <a:p>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FF"/>
                </a:solidFill>
                <a:highlight>
                  <a:srgbClr val="FFFFFF"/>
                </a:highlight>
                <a:latin typeface="Courier New" panose="02070309020205020404" pitchFamily="49" charset="0"/>
              </a:rPr>
              <a:t>else</a:t>
            </a:r>
            <a:r>
              <a:rPr lang="en-US" altLang="zh-CN" sz="1800" b="1" dirty="0">
                <a:solidFill>
                  <a:srgbClr val="000080"/>
                </a:solidFill>
                <a:highlight>
                  <a:srgbClr val="FFFFFF"/>
                </a:highlight>
                <a:latin typeface="Courier New" panose="02070309020205020404" pitchFamily="49" charset="0"/>
              </a:rPr>
              <a:t>:</a:t>
            </a:r>
            <a:endParaRPr lang="en-US" altLang="zh-CN" sz="1800" b="0" dirty="0">
              <a:solidFill>
                <a:srgbClr val="000000"/>
              </a:solidFill>
              <a:highlight>
                <a:srgbClr val="FFFFFF"/>
              </a:highlight>
              <a:latin typeface="Courier New" panose="02070309020205020404" pitchFamily="49" charset="0"/>
            </a:endParaRPr>
          </a:p>
          <a:p>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visual_anomaly_map</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textual_anomaly_map</a:t>
            </a:r>
            <a:endParaRPr lang="en-US" altLang="zh-CN" sz="1800" b="0" dirty="0">
              <a:solidFill>
                <a:srgbClr val="000000"/>
              </a:solidFill>
              <a:highlight>
                <a:srgbClr val="FFFFFF"/>
              </a:highlight>
              <a:latin typeface="Courier New" panose="02070309020205020404" pitchFamily="49" charset="0"/>
            </a:endParaRPr>
          </a:p>
          <a:p>
            <a:r>
              <a:rPr lang="en-US" altLang="zh-CN" dirty="0">
                <a:solidFill>
                  <a:srgbClr val="008000"/>
                </a:solidFill>
                <a:highlight>
                  <a:srgbClr val="FFFFFF"/>
                </a:highlight>
                <a:latin typeface="Courier New" panose="02070309020205020404" pitchFamily="49" charset="0"/>
              </a:rPr>
              <a:t># </a:t>
            </a:r>
            <a:r>
              <a:rPr lang="zh-CN" altLang="en-US" dirty="0">
                <a:solidFill>
                  <a:srgbClr val="008000"/>
                </a:solidFill>
                <a:highlight>
                  <a:srgbClr val="FFFFFF"/>
                </a:highlight>
                <a:latin typeface="Courier New" panose="02070309020205020404" pitchFamily="49" charset="0"/>
              </a:rPr>
              <a:t>分数计算有一点变化，</a:t>
            </a:r>
            <a:r>
              <a:rPr lang="en-US" altLang="zh-CN" dirty="0">
                <a:solidFill>
                  <a:srgbClr val="008000"/>
                </a:solidFill>
                <a:highlight>
                  <a:srgbClr val="FFFFFF"/>
                </a:highlight>
                <a:latin typeface="Courier New" panose="02070309020205020404" pitchFamily="49" charset="0"/>
              </a:rPr>
              <a:t>WinCLIP </a:t>
            </a:r>
            <a:r>
              <a:rPr lang="en-US" altLang="zh-CN" dirty="0" err="1">
                <a:solidFill>
                  <a:srgbClr val="008000"/>
                </a:solidFill>
                <a:highlight>
                  <a:srgbClr val="FFFFFF"/>
                </a:highlight>
                <a:latin typeface="Courier New" panose="02070309020205020404" pitchFamily="49" charset="0"/>
              </a:rPr>
              <a:t>visual_anomaly_map</a:t>
            </a:r>
            <a:r>
              <a:rPr lang="zh-CN" altLang="en-US" dirty="0">
                <a:solidFill>
                  <a:srgbClr val="008000"/>
                </a:solidFill>
                <a:highlight>
                  <a:srgbClr val="FFFFFF"/>
                </a:highlight>
                <a:latin typeface="Courier New" panose="02070309020205020404" pitchFamily="49" charset="0"/>
              </a:rPr>
              <a:t>就是</a:t>
            </a:r>
            <a:r>
              <a:rPr lang="en-US" altLang="zh-CN" dirty="0" err="1">
                <a:solidFill>
                  <a:srgbClr val="008000"/>
                </a:solidFill>
                <a:highlight>
                  <a:srgbClr val="FFFFFF"/>
                </a:highlight>
                <a:latin typeface="Courier New" panose="02070309020205020404" pitchFamily="49" charset="0"/>
              </a:rPr>
              <a:t>textual_anomaly_map</a:t>
            </a:r>
            <a:r>
              <a:rPr lang="zh-CN" altLang="en-US" dirty="0">
                <a:solidFill>
                  <a:srgbClr val="008000"/>
                </a:solidFill>
                <a:highlight>
                  <a:srgbClr val="FFFFFF"/>
                </a:highlight>
                <a:latin typeface="Courier New" panose="02070309020205020404" pitchFamily="49" charset="0"/>
              </a:rPr>
              <a:t>，现在两者不同</a:t>
            </a:r>
            <a:endParaRPr lang="en-US" altLang="zh-CN" dirty="0">
              <a:solidFill>
                <a:srgbClr val="008000"/>
              </a:solidFill>
              <a:highlight>
                <a:srgbClr val="FFFFFF"/>
              </a:highlight>
              <a:latin typeface="Courier New" panose="02070309020205020404" pitchFamily="49" charset="0"/>
            </a:endParaRPr>
          </a:p>
          <a:p>
            <a:r>
              <a:rPr lang="en-US" altLang="zh-CN" dirty="0" err="1"/>
              <a:t>anomaly_map</a:t>
            </a:r>
            <a:r>
              <a:rPr lang="en-US" altLang="zh-CN" dirty="0"/>
              <a:t> = 1. / (1. / </a:t>
            </a:r>
            <a:r>
              <a:rPr lang="en-US" altLang="zh-CN" dirty="0" err="1"/>
              <a:t>textual_anomaly_map</a:t>
            </a:r>
            <a:r>
              <a:rPr lang="en-US" altLang="zh-CN" dirty="0"/>
              <a:t> + 1. / </a:t>
            </a:r>
            <a:r>
              <a:rPr lang="en-US" altLang="zh-CN" dirty="0" err="1"/>
              <a:t>visual_anomaly_map</a:t>
            </a:r>
            <a:r>
              <a:rPr lang="en-US" altLang="zh-CN" dirty="0"/>
              <a:t>)</a:t>
            </a:r>
            <a:endParaRPr lang="zh-CN" altLang="en-US" dirty="0"/>
          </a:p>
        </p:txBody>
      </p:sp>
    </p:spTree>
    <p:extLst>
      <p:ext uri="{BB962C8B-B14F-4D97-AF65-F5344CB8AC3E}">
        <p14:creationId xmlns:p14="http://schemas.microsoft.com/office/powerpoint/2010/main" val="22496112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D8902037-EBC6-D284-F5A0-13502C29A724}"/>
              </a:ext>
            </a:extLst>
          </p:cNvPr>
          <p:cNvSpPr>
            <a:spLocks noGrp="1"/>
          </p:cNvSpPr>
          <p:nvPr>
            <p:ph type="title"/>
          </p:nvPr>
        </p:nvSpPr>
        <p:spPr>
          <a:xfrm>
            <a:off x="406400" y="335810"/>
            <a:ext cx="2692400" cy="1325563"/>
          </a:xfrm>
        </p:spPr>
        <p:txBody>
          <a:bodyPr/>
          <a:lstStyle/>
          <a:p>
            <a:r>
              <a:rPr lang="zh-CN" altLang="en-US" dirty="0"/>
              <a:t>代码</a:t>
            </a:r>
            <a:br>
              <a:rPr lang="en-US" altLang="zh-CN" dirty="0"/>
            </a:br>
            <a:r>
              <a:rPr lang="en-US" altLang="zh-CN" dirty="0"/>
              <a:t>WinCLIP+</a:t>
            </a:r>
            <a:endParaRPr lang="zh-CN" altLang="en-US" dirty="0"/>
          </a:p>
        </p:txBody>
      </p:sp>
      <p:sp>
        <p:nvSpPr>
          <p:cNvPr id="11" name="文本框 10">
            <a:extLst>
              <a:ext uri="{FF2B5EF4-FFF2-40B4-BE49-F238E27FC236}">
                <a16:creationId xmlns:a16="http://schemas.microsoft.com/office/drawing/2014/main" id="{C03FCEAF-0B9D-3AEF-C8BD-946A112C629B}"/>
              </a:ext>
            </a:extLst>
          </p:cNvPr>
          <p:cNvSpPr txBox="1"/>
          <p:nvPr/>
        </p:nvSpPr>
        <p:spPr>
          <a:xfrm>
            <a:off x="4140200" y="35763"/>
            <a:ext cx="8051800" cy="6786473"/>
          </a:xfrm>
          <a:prstGeom prst="rect">
            <a:avLst/>
          </a:prstGeom>
          <a:noFill/>
        </p:spPr>
        <p:txBody>
          <a:bodyPr wrap="square">
            <a:spAutoFit/>
          </a:bodyPr>
          <a:lstStyle/>
          <a:p>
            <a:r>
              <a:rPr lang="en-US" altLang="zh-CN" sz="1450" dirty="0">
                <a:solidFill>
                  <a:srgbClr val="000000"/>
                </a:solidFill>
                <a:highlight>
                  <a:srgbClr val="FFFFFF"/>
                </a:highlight>
                <a:latin typeface="Courier New" panose="02070309020205020404" pitchFamily="49" charset="0"/>
              </a:rPr>
              <a:t>function </a:t>
            </a:r>
            <a:r>
              <a:rPr lang="en-US" altLang="zh-CN" sz="1450" dirty="0" err="1">
                <a:solidFill>
                  <a:srgbClr val="000000"/>
                </a:solidFill>
                <a:highlight>
                  <a:srgbClr val="FFFFFF"/>
                </a:highlight>
                <a:latin typeface="Courier New" panose="02070309020205020404" pitchFamily="49" charset="0"/>
              </a:rPr>
              <a:t>calculate_visual_anomaly_score</a:t>
            </a:r>
            <a:r>
              <a:rPr lang="en-US" altLang="zh-CN" sz="1450" b="1" dirty="0">
                <a:solidFill>
                  <a:srgbClr val="000080"/>
                </a:solidFill>
                <a:highlight>
                  <a:srgbClr val="FFFFFF"/>
                </a:highlight>
                <a:latin typeface="Courier New" panose="02070309020205020404" pitchFamily="49" charset="0"/>
              </a:rPr>
              <a:t>(</a:t>
            </a:r>
            <a:r>
              <a:rPr lang="en-US" altLang="zh-CN" sz="1450" b="0" dirty="0" err="1">
                <a:solidFill>
                  <a:srgbClr val="000000"/>
                </a:solidFill>
                <a:highlight>
                  <a:srgbClr val="FFFFFF"/>
                </a:highlight>
                <a:latin typeface="Courier New" panose="02070309020205020404" pitchFamily="49" charset="0"/>
              </a:rPr>
              <a:t>visual_features</a:t>
            </a:r>
            <a:r>
              <a:rPr lang="en-US" altLang="zh-CN" sz="1450" b="1" dirty="0">
                <a:solidFill>
                  <a:srgbClr val="000080"/>
                </a:solidFill>
                <a:highlight>
                  <a:srgbClr val="FFFFFF"/>
                </a:highlight>
                <a:latin typeface="Courier New" panose="02070309020205020404" pitchFamily="49" charset="0"/>
              </a:rPr>
              <a:t>):</a:t>
            </a:r>
            <a:endParaRPr lang="en-US" altLang="zh-CN" sz="1450" b="0" dirty="0">
              <a:solidFill>
                <a:srgbClr val="000000"/>
              </a:solidFill>
              <a:highlight>
                <a:srgbClr val="FFFFFF"/>
              </a:highlight>
              <a:latin typeface="Courier New" panose="02070309020205020404" pitchFamily="49" charset="0"/>
            </a:endParaRPr>
          </a:p>
          <a:p>
            <a:r>
              <a:rPr lang="en-US" altLang="zh-CN" sz="1450" b="0" dirty="0">
                <a:solidFill>
                  <a:srgbClr val="000000"/>
                </a:solidFill>
                <a:highlight>
                  <a:srgbClr val="FFFFFF"/>
                </a:highlight>
                <a:latin typeface="Courier New" panose="02070309020205020404" pitchFamily="49" charset="0"/>
              </a:rPr>
              <a:t>    N </a:t>
            </a:r>
            <a:r>
              <a:rPr lang="en-US" altLang="zh-CN" sz="1450" b="1" dirty="0">
                <a:solidFill>
                  <a:srgbClr val="000080"/>
                </a:solidFill>
                <a:highlight>
                  <a:srgbClr val="FFFFFF"/>
                </a:highlight>
                <a:latin typeface="Courier New" panose="02070309020205020404" pitchFamily="49" charset="0"/>
              </a:rPr>
              <a:t>=</a:t>
            </a:r>
            <a:r>
              <a:rPr lang="en-US" altLang="zh-CN" sz="1450" b="0" dirty="0">
                <a:solidFill>
                  <a:srgbClr val="000000"/>
                </a:solidFill>
                <a:highlight>
                  <a:srgbClr val="FFFFFF"/>
                </a:highlight>
                <a:latin typeface="Courier New" panose="02070309020205020404" pitchFamily="49" charset="0"/>
              </a:rPr>
              <a:t> </a:t>
            </a:r>
            <a:r>
              <a:rPr lang="en-US" altLang="zh-CN" sz="1450" b="0" dirty="0" err="1">
                <a:solidFill>
                  <a:srgbClr val="000000"/>
                </a:solidFill>
                <a:highlight>
                  <a:srgbClr val="FFFFFF"/>
                </a:highlight>
                <a:latin typeface="Courier New" panose="02070309020205020404" pitchFamily="49" charset="0"/>
              </a:rPr>
              <a:t>visual_features</a:t>
            </a:r>
            <a:r>
              <a:rPr lang="en-US" altLang="zh-CN" sz="1450" b="1" dirty="0">
                <a:solidFill>
                  <a:srgbClr val="000080"/>
                </a:solidFill>
                <a:highlight>
                  <a:srgbClr val="FFFFFF"/>
                </a:highlight>
                <a:latin typeface="Courier New" panose="02070309020205020404" pitchFamily="49" charset="0"/>
              </a:rPr>
              <a:t>[</a:t>
            </a:r>
            <a:r>
              <a:rPr lang="en-US" altLang="zh-CN" sz="1450" b="0" dirty="0">
                <a:solidFill>
                  <a:srgbClr val="FF0000"/>
                </a:solidFill>
                <a:highlight>
                  <a:srgbClr val="FFFFFF"/>
                </a:highlight>
                <a:latin typeface="Courier New" panose="02070309020205020404" pitchFamily="49" charset="0"/>
              </a:rPr>
              <a:t>0</a:t>
            </a:r>
            <a:r>
              <a:rPr lang="en-US" altLang="zh-CN" sz="1450" b="1" dirty="0">
                <a:solidFill>
                  <a:srgbClr val="000080"/>
                </a:solidFill>
                <a:highlight>
                  <a:srgbClr val="FFFFFF"/>
                </a:highlight>
                <a:latin typeface="Courier New" panose="02070309020205020404" pitchFamily="49" charset="0"/>
              </a:rPr>
              <a:t>].</a:t>
            </a:r>
            <a:r>
              <a:rPr lang="en-US" altLang="zh-CN" sz="1450" b="0" dirty="0">
                <a:solidFill>
                  <a:srgbClr val="000000"/>
                </a:solidFill>
                <a:highlight>
                  <a:srgbClr val="FFFFFF"/>
                </a:highlight>
                <a:latin typeface="Courier New" panose="02070309020205020404" pitchFamily="49" charset="0"/>
              </a:rPr>
              <a:t>shape</a:t>
            </a:r>
            <a:r>
              <a:rPr lang="en-US" altLang="zh-CN" sz="1450" b="1" dirty="0">
                <a:solidFill>
                  <a:srgbClr val="000080"/>
                </a:solidFill>
                <a:highlight>
                  <a:srgbClr val="FFFFFF"/>
                </a:highlight>
                <a:latin typeface="Courier New" panose="02070309020205020404" pitchFamily="49" charset="0"/>
              </a:rPr>
              <a:t>[</a:t>
            </a:r>
            <a:r>
              <a:rPr lang="en-US" altLang="zh-CN" sz="1450" b="0" dirty="0">
                <a:solidFill>
                  <a:srgbClr val="FF0000"/>
                </a:solidFill>
                <a:highlight>
                  <a:srgbClr val="FFFFFF"/>
                </a:highlight>
                <a:latin typeface="Courier New" panose="02070309020205020404" pitchFamily="49" charset="0"/>
              </a:rPr>
              <a:t>0</a:t>
            </a:r>
            <a:r>
              <a:rPr lang="en-US" altLang="zh-CN" sz="1450" b="1" dirty="0">
                <a:solidFill>
                  <a:srgbClr val="000080"/>
                </a:solidFill>
                <a:highlight>
                  <a:srgbClr val="FFFFFF"/>
                </a:highlight>
                <a:latin typeface="Courier New" panose="02070309020205020404" pitchFamily="49" charset="0"/>
              </a:rPr>
              <a:t>]</a:t>
            </a:r>
            <a:r>
              <a:rPr lang="en-US" altLang="zh-CN" sz="1450" b="0" dirty="0">
                <a:solidFill>
                  <a:srgbClr val="000000"/>
                </a:solidFill>
                <a:highlight>
                  <a:srgbClr val="FFFFFF"/>
                </a:highlight>
                <a:latin typeface="Courier New" panose="02070309020205020404" pitchFamily="49" charset="0"/>
              </a:rPr>
              <a:t>          </a:t>
            </a:r>
            <a:r>
              <a:rPr lang="en-US" altLang="zh-CN" sz="1450" b="0" dirty="0">
                <a:solidFill>
                  <a:srgbClr val="008000"/>
                </a:solidFill>
                <a:highlight>
                  <a:srgbClr val="FFFFFF"/>
                </a:highlight>
                <a:latin typeface="Courier New" panose="02070309020205020404" pitchFamily="49" charset="0"/>
              </a:rPr>
              <a:t># batch size</a:t>
            </a:r>
            <a:endParaRPr lang="en-US" altLang="zh-CN" sz="1450" b="0" dirty="0">
              <a:solidFill>
                <a:srgbClr val="000000"/>
              </a:solidFill>
              <a:highlight>
                <a:srgbClr val="FFFFFF"/>
              </a:highlight>
              <a:latin typeface="Courier New" panose="02070309020205020404" pitchFamily="49" charset="0"/>
            </a:endParaRPr>
          </a:p>
          <a:p>
            <a:r>
              <a:rPr lang="en-US" altLang="zh-CN" sz="1450" b="0" dirty="0">
                <a:solidFill>
                  <a:srgbClr val="000000"/>
                </a:solidFill>
                <a:highlight>
                  <a:srgbClr val="FFFFFF"/>
                </a:highlight>
                <a:latin typeface="Courier New" panose="02070309020205020404" pitchFamily="49" charset="0"/>
              </a:rPr>
              <a:t>    G </a:t>
            </a:r>
            <a:r>
              <a:rPr lang="en-US" altLang="zh-CN" sz="1450" b="1" dirty="0">
                <a:solidFill>
                  <a:srgbClr val="000080"/>
                </a:solidFill>
                <a:highlight>
                  <a:srgbClr val="FFFFFF"/>
                </a:highlight>
                <a:latin typeface="Courier New" panose="02070309020205020404" pitchFamily="49" charset="0"/>
              </a:rPr>
              <a:t>=</a:t>
            </a:r>
            <a:r>
              <a:rPr lang="en-US" altLang="zh-CN" sz="1450" b="0" dirty="0">
                <a:solidFill>
                  <a:srgbClr val="000000"/>
                </a:solidFill>
                <a:highlight>
                  <a:srgbClr val="FFFFFF"/>
                </a:highlight>
                <a:latin typeface="Courier New" panose="02070309020205020404" pitchFamily="49" charset="0"/>
              </a:rPr>
              <a:t> </a:t>
            </a:r>
            <a:r>
              <a:rPr lang="en-US" altLang="zh-CN" sz="1450" b="0" dirty="0" err="1">
                <a:solidFill>
                  <a:srgbClr val="000000"/>
                </a:solidFill>
                <a:highlight>
                  <a:srgbClr val="FFFFFF"/>
                </a:highlight>
                <a:latin typeface="Courier New" panose="02070309020205020404" pitchFamily="49" charset="0"/>
              </a:rPr>
              <a:t>grid_h</a:t>
            </a:r>
            <a:r>
              <a:rPr lang="en-US" altLang="zh-CN" sz="1450" b="0" dirty="0">
                <a:solidFill>
                  <a:srgbClr val="000000"/>
                </a:solidFill>
                <a:highlight>
                  <a:srgbClr val="FFFFFF"/>
                </a:highlight>
                <a:latin typeface="Courier New" panose="02070309020205020404" pitchFamily="49" charset="0"/>
              </a:rPr>
              <a:t> </a:t>
            </a:r>
            <a:r>
              <a:rPr lang="en-US" altLang="zh-CN" sz="1450" b="1" dirty="0">
                <a:solidFill>
                  <a:srgbClr val="000080"/>
                </a:solidFill>
                <a:highlight>
                  <a:srgbClr val="FFFFFF"/>
                </a:highlight>
                <a:latin typeface="Courier New" panose="02070309020205020404" pitchFamily="49" charset="0"/>
              </a:rPr>
              <a:t>*</a:t>
            </a:r>
            <a:r>
              <a:rPr lang="en-US" altLang="zh-CN" sz="1450" b="0" dirty="0">
                <a:solidFill>
                  <a:srgbClr val="000000"/>
                </a:solidFill>
                <a:highlight>
                  <a:srgbClr val="FFFFFF"/>
                </a:highlight>
                <a:latin typeface="Courier New" panose="02070309020205020404" pitchFamily="49" charset="0"/>
              </a:rPr>
              <a:t> </a:t>
            </a:r>
            <a:r>
              <a:rPr lang="en-US" altLang="zh-CN" sz="1450" b="0" dirty="0" err="1">
                <a:solidFill>
                  <a:srgbClr val="000000"/>
                </a:solidFill>
                <a:highlight>
                  <a:srgbClr val="FFFFFF"/>
                </a:highlight>
                <a:latin typeface="Courier New" panose="02070309020205020404" pitchFamily="49" charset="0"/>
              </a:rPr>
              <a:t>grid_w</a:t>
            </a:r>
            <a:r>
              <a:rPr lang="en-US" altLang="zh-CN" sz="1450" b="0" dirty="0">
                <a:solidFill>
                  <a:srgbClr val="000000"/>
                </a:solidFill>
                <a:highlight>
                  <a:srgbClr val="FFFFFF"/>
                </a:highlight>
                <a:latin typeface="Courier New" panose="02070309020205020404" pitchFamily="49" charset="0"/>
              </a:rPr>
              <a:t>                       </a:t>
            </a:r>
            <a:r>
              <a:rPr lang="en-US" altLang="zh-CN" sz="1450" b="0" dirty="0">
                <a:solidFill>
                  <a:srgbClr val="008000"/>
                </a:solidFill>
                <a:highlight>
                  <a:srgbClr val="FFFFFF"/>
                </a:highlight>
                <a:latin typeface="Courier New" panose="02070309020205020404" pitchFamily="49" charset="0"/>
              </a:rPr>
              <a:t># patch </a:t>
            </a:r>
            <a:r>
              <a:rPr lang="zh-CN" altLang="en-US" sz="1450" b="0" dirty="0">
                <a:solidFill>
                  <a:srgbClr val="008000"/>
                </a:solidFill>
                <a:highlight>
                  <a:srgbClr val="FFFFFF"/>
                </a:highlight>
                <a:latin typeface="Courier New" panose="02070309020205020404" pitchFamily="49" charset="0"/>
              </a:rPr>
              <a:t>总数</a:t>
            </a:r>
            <a:endParaRPr lang="zh-CN" altLang="en-US" sz="1450" b="0" dirty="0">
              <a:solidFill>
                <a:srgbClr val="000000"/>
              </a:solidFill>
              <a:highlight>
                <a:srgbClr val="FFFFFF"/>
              </a:highlight>
              <a:latin typeface="Courier New" panose="02070309020205020404" pitchFamily="49" charset="0"/>
            </a:endParaRPr>
          </a:p>
          <a:p>
            <a:r>
              <a:rPr lang="en-US" altLang="zh-CN" sz="1450" b="0" dirty="0">
                <a:solidFill>
                  <a:srgbClr val="000000"/>
                </a:solidFill>
                <a:highlight>
                  <a:srgbClr val="FFFFFF"/>
                </a:highlight>
                <a:latin typeface="Courier New" panose="02070309020205020404" pitchFamily="49" charset="0"/>
              </a:rPr>
              <a:t>    </a:t>
            </a:r>
            <a:r>
              <a:rPr lang="en-US" altLang="zh-CN" sz="1450" b="0" dirty="0" err="1">
                <a:solidFill>
                  <a:srgbClr val="000000"/>
                </a:solidFill>
                <a:highlight>
                  <a:srgbClr val="FFFFFF"/>
                </a:highlight>
                <a:latin typeface="Courier New" panose="02070309020205020404" pitchFamily="49" charset="0"/>
              </a:rPr>
              <a:t>scale_scores</a:t>
            </a:r>
            <a:r>
              <a:rPr lang="en-US" altLang="zh-CN" sz="1450" b="0" dirty="0">
                <a:solidFill>
                  <a:srgbClr val="000000"/>
                </a:solidFill>
                <a:highlight>
                  <a:srgbClr val="FFFFFF"/>
                </a:highlight>
                <a:latin typeface="Courier New" panose="02070309020205020404" pitchFamily="49" charset="0"/>
              </a:rPr>
              <a:t> </a:t>
            </a:r>
            <a:r>
              <a:rPr lang="en-US" altLang="zh-CN" sz="1450" b="1" dirty="0">
                <a:solidFill>
                  <a:srgbClr val="000080"/>
                </a:solidFill>
                <a:highlight>
                  <a:srgbClr val="FFFFFF"/>
                </a:highlight>
                <a:latin typeface="Courier New" panose="02070309020205020404" pitchFamily="49" charset="0"/>
              </a:rPr>
              <a:t>=</a:t>
            </a:r>
            <a:r>
              <a:rPr lang="en-US" altLang="zh-CN" sz="1450" b="0" dirty="0">
                <a:solidFill>
                  <a:srgbClr val="000000"/>
                </a:solidFill>
                <a:highlight>
                  <a:srgbClr val="FFFFFF"/>
                </a:highlight>
                <a:latin typeface="Courier New" panose="02070309020205020404" pitchFamily="49" charset="0"/>
              </a:rPr>
              <a:t> </a:t>
            </a:r>
            <a:r>
              <a:rPr lang="en-US" altLang="zh-CN" sz="1450" b="1" dirty="0">
                <a:solidFill>
                  <a:srgbClr val="000080"/>
                </a:solidFill>
                <a:highlight>
                  <a:srgbClr val="FFFFFF"/>
                </a:highlight>
                <a:latin typeface="Courier New" panose="02070309020205020404" pitchFamily="49" charset="0"/>
              </a:rPr>
              <a:t>[]</a:t>
            </a:r>
            <a:endParaRPr lang="en-US" altLang="zh-CN" sz="1450" b="0" dirty="0">
              <a:solidFill>
                <a:srgbClr val="000000"/>
              </a:solidFill>
              <a:highlight>
                <a:srgbClr val="FFFFFF"/>
              </a:highlight>
              <a:latin typeface="Courier New" panose="02070309020205020404" pitchFamily="49" charset="0"/>
            </a:endParaRPr>
          </a:p>
          <a:p>
            <a:r>
              <a:rPr lang="pt-BR" altLang="zh-CN" sz="1450" b="0" dirty="0">
                <a:solidFill>
                  <a:srgbClr val="000000"/>
                </a:solidFill>
                <a:highlight>
                  <a:srgbClr val="FFFFFF"/>
                </a:highlight>
                <a:latin typeface="Courier New" panose="02070309020205020404" pitchFamily="49" charset="0"/>
              </a:rPr>
              <a:t>    token_scores </a:t>
            </a:r>
            <a:r>
              <a:rPr lang="pt-BR" altLang="zh-CN" sz="1450" b="1" dirty="0">
                <a:solidFill>
                  <a:srgbClr val="000080"/>
                </a:solidFill>
                <a:highlight>
                  <a:srgbClr val="FFFFFF"/>
                </a:highlight>
                <a:latin typeface="Courier New" panose="02070309020205020404" pitchFamily="49" charset="0"/>
              </a:rPr>
              <a:t>=</a:t>
            </a:r>
            <a:r>
              <a:rPr lang="pt-BR" altLang="zh-CN" sz="1450" b="0" dirty="0">
                <a:solidFill>
                  <a:srgbClr val="000000"/>
                </a:solidFill>
                <a:highlight>
                  <a:srgbClr val="FFFFFF"/>
                </a:highlight>
                <a:latin typeface="Courier New" panose="02070309020205020404" pitchFamily="49" charset="0"/>
              </a:rPr>
              <a:t> zeros</a:t>
            </a:r>
            <a:r>
              <a:rPr lang="pt-BR" altLang="zh-CN" sz="1450" b="1" dirty="0">
                <a:solidFill>
                  <a:srgbClr val="000080"/>
                </a:solidFill>
                <a:highlight>
                  <a:srgbClr val="FFFFFF"/>
                </a:highlight>
                <a:latin typeface="Courier New" panose="02070309020205020404" pitchFamily="49" charset="0"/>
              </a:rPr>
              <a:t>(</a:t>
            </a:r>
            <a:r>
              <a:rPr lang="pt-BR" altLang="zh-CN" sz="1450" b="0" dirty="0">
                <a:solidFill>
                  <a:srgbClr val="000000"/>
                </a:solidFill>
                <a:highlight>
                  <a:srgbClr val="FFFFFF"/>
                </a:highlight>
                <a:latin typeface="Courier New" panose="02070309020205020404" pitchFamily="49" charset="0"/>
              </a:rPr>
              <a:t>N</a:t>
            </a:r>
            <a:r>
              <a:rPr lang="pt-BR" altLang="zh-CN" sz="1450" b="1" dirty="0">
                <a:solidFill>
                  <a:srgbClr val="000080"/>
                </a:solidFill>
                <a:highlight>
                  <a:srgbClr val="FFFFFF"/>
                </a:highlight>
                <a:latin typeface="Courier New" panose="02070309020205020404" pitchFamily="49" charset="0"/>
              </a:rPr>
              <a:t>,</a:t>
            </a:r>
            <a:r>
              <a:rPr lang="pt-BR" altLang="zh-CN" sz="1450" b="0" dirty="0">
                <a:solidFill>
                  <a:srgbClr val="000000"/>
                </a:solidFill>
                <a:highlight>
                  <a:srgbClr val="FFFFFF"/>
                </a:highlight>
                <a:latin typeface="Courier New" panose="02070309020205020404" pitchFamily="49" charset="0"/>
              </a:rPr>
              <a:t> G</a:t>
            </a:r>
            <a:r>
              <a:rPr lang="pt-BR" altLang="zh-CN" sz="1450" b="1" dirty="0">
                <a:solidFill>
                  <a:srgbClr val="000080"/>
                </a:solidFill>
                <a:highlight>
                  <a:srgbClr val="FFFFFF"/>
                </a:highlight>
                <a:latin typeface="Courier New" panose="02070309020205020404" pitchFamily="49" charset="0"/>
              </a:rPr>
              <a:t>)</a:t>
            </a:r>
            <a:endParaRPr lang="pt-BR" altLang="zh-CN" sz="1450" b="0" dirty="0">
              <a:solidFill>
                <a:srgbClr val="000000"/>
              </a:solidFill>
              <a:highlight>
                <a:srgbClr val="FFFFFF"/>
              </a:highlight>
              <a:latin typeface="Courier New" panose="02070309020205020404" pitchFamily="49" charset="0"/>
            </a:endParaRPr>
          </a:p>
          <a:p>
            <a:r>
              <a:rPr lang="de-DE" altLang="zh-CN" sz="1450" b="0" dirty="0">
                <a:solidFill>
                  <a:srgbClr val="000000"/>
                </a:solidFill>
                <a:highlight>
                  <a:srgbClr val="FFFFFF"/>
                </a:highlight>
                <a:latin typeface="Courier New" panose="02070309020205020404" pitchFamily="49" charset="0"/>
              </a:rPr>
              <a:t>    token_weights </a:t>
            </a:r>
            <a:r>
              <a:rPr lang="de-DE" altLang="zh-CN" sz="1450" b="1" dirty="0">
                <a:solidFill>
                  <a:srgbClr val="000080"/>
                </a:solidFill>
                <a:highlight>
                  <a:srgbClr val="FFFFFF"/>
                </a:highlight>
                <a:latin typeface="Courier New" panose="02070309020205020404" pitchFamily="49" charset="0"/>
              </a:rPr>
              <a:t>=</a:t>
            </a:r>
            <a:r>
              <a:rPr lang="de-DE" altLang="zh-CN" sz="1450" b="0" dirty="0">
                <a:solidFill>
                  <a:srgbClr val="000000"/>
                </a:solidFill>
                <a:highlight>
                  <a:srgbClr val="FFFFFF"/>
                </a:highlight>
                <a:latin typeface="Courier New" panose="02070309020205020404" pitchFamily="49" charset="0"/>
              </a:rPr>
              <a:t> zeros</a:t>
            </a:r>
            <a:r>
              <a:rPr lang="de-DE" altLang="zh-CN" sz="1450" b="1" dirty="0">
                <a:solidFill>
                  <a:srgbClr val="000080"/>
                </a:solidFill>
                <a:highlight>
                  <a:srgbClr val="FFFFFF"/>
                </a:highlight>
                <a:latin typeface="Courier New" panose="02070309020205020404" pitchFamily="49" charset="0"/>
              </a:rPr>
              <a:t>(</a:t>
            </a:r>
            <a:r>
              <a:rPr lang="de-DE" altLang="zh-CN" sz="1450" b="0" dirty="0">
                <a:solidFill>
                  <a:srgbClr val="000000"/>
                </a:solidFill>
                <a:highlight>
                  <a:srgbClr val="FFFFFF"/>
                </a:highlight>
                <a:latin typeface="Courier New" panose="02070309020205020404" pitchFamily="49" charset="0"/>
              </a:rPr>
              <a:t>N</a:t>
            </a:r>
            <a:r>
              <a:rPr lang="de-DE" altLang="zh-CN" sz="1450" b="1" dirty="0">
                <a:solidFill>
                  <a:srgbClr val="000080"/>
                </a:solidFill>
                <a:highlight>
                  <a:srgbClr val="FFFFFF"/>
                </a:highlight>
                <a:latin typeface="Courier New" panose="02070309020205020404" pitchFamily="49" charset="0"/>
              </a:rPr>
              <a:t>,</a:t>
            </a:r>
            <a:r>
              <a:rPr lang="de-DE" altLang="zh-CN" sz="1450" b="0" dirty="0">
                <a:solidFill>
                  <a:srgbClr val="000000"/>
                </a:solidFill>
                <a:highlight>
                  <a:srgbClr val="FFFFFF"/>
                </a:highlight>
                <a:latin typeface="Courier New" panose="02070309020205020404" pitchFamily="49" charset="0"/>
              </a:rPr>
              <a:t> G</a:t>
            </a:r>
            <a:r>
              <a:rPr lang="de-DE" altLang="zh-CN" sz="1450" b="1" dirty="0">
                <a:solidFill>
                  <a:srgbClr val="000080"/>
                </a:solidFill>
                <a:highlight>
                  <a:srgbClr val="FFFFFF"/>
                </a:highlight>
                <a:latin typeface="Courier New" panose="02070309020205020404" pitchFamily="49" charset="0"/>
              </a:rPr>
              <a:t>)</a:t>
            </a:r>
            <a:endParaRPr lang="de-DE" altLang="zh-CN" sz="1450" b="0" dirty="0">
              <a:solidFill>
                <a:srgbClr val="000000"/>
              </a:solidFill>
              <a:highlight>
                <a:srgbClr val="FFFFFF"/>
              </a:highlight>
              <a:latin typeface="Courier New" panose="02070309020205020404" pitchFamily="49" charset="0"/>
            </a:endParaRPr>
          </a:p>
          <a:p>
            <a:r>
              <a:rPr lang="en-US" altLang="zh-CN" sz="1450" b="0" dirty="0">
                <a:solidFill>
                  <a:srgbClr val="000000"/>
                </a:solidFill>
                <a:highlight>
                  <a:srgbClr val="FFFFFF"/>
                </a:highlight>
                <a:latin typeface="Courier New" panose="02070309020205020404" pitchFamily="49" charset="0"/>
              </a:rPr>
              <a:t>    </a:t>
            </a:r>
            <a:r>
              <a:rPr lang="en-US" altLang="zh-CN" sz="1450" b="0" dirty="0" err="1">
                <a:solidFill>
                  <a:srgbClr val="000000"/>
                </a:solidFill>
                <a:highlight>
                  <a:srgbClr val="FFFFFF"/>
                </a:highlight>
                <a:latin typeface="Courier New" panose="02070309020205020404" pitchFamily="49" charset="0"/>
              </a:rPr>
              <a:t>cur_scale</a:t>
            </a:r>
            <a:r>
              <a:rPr lang="en-US" altLang="zh-CN" sz="1450" b="0" dirty="0">
                <a:solidFill>
                  <a:srgbClr val="000000"/>
                </a:solidFill>
                <a:highlight>
                  <a:srgbClr val="FFFFFF"/>
                </a:highlight>
                <a:latin typeface="Courier New" panose="02070309020205020404" pitchFamily="49" charset="0"/>
              </a:rPr>
              <a:t> </a:t>
            </a:r>
            <a:r>
              <a:rPr lang="en-US" altLang="zh-CN" sz="1450" b="1" dirty="0">
                <a:solidFill>
                  <a:srgbClr val="000080"/>
                </a:solidFill>
                <a:highlight>
                  <a:srgbClr val="FFFFFF"/>
                </a:highlight>
                <a:latin typeface="Courier New" panose="02070309020205020404" pitchFamily="49" charset="0"/>
              </a:rPr>
              <a:t>=</a:t>
            </a:r>
            <a:r>
              <a:rPr lang="en-US" altLang="zh-CN" sz="1450" b="0" dirty="0">
                <a:solidFill>
                  <a:srgbClr val="000000"/>
                </a:solidFill>
                <a:highlight>
                  <a:srgbClr val="FFFFFF"/>
                </a:highlight>
                <a:latin typeface="Courier New" panose="02070309020205020404" pitchFamily="49" charset="0"/>
              </a:rPr>
              <a:t> </a:t>
            </a:r>
            <a:r>
              <a:rPr lang="en-US" altLang="zh-CN" sz="1450" b="0" dirty="0">
                <a:solidFill>
                  <a:srgbClr val="FF0000"/>
                </a:solidFill>
                <a:highlight>
                  <a:srgbClr val="FFFFFF"/>
                </a:highlight>
                <a:latin typeface="Courier New" panose="02070309020205020404" pitchFamily="49" charset="0"/>
              </a:rPr>
              <a:t>0</a:t>
            </a:r>
            <a:endParaRPr lang="en-US" altLang="zh-CN" sz="1450" b="0" dirty="0">
              <a:solidFill>
                <a:srgbClr val="000000"/>
              </a:solidFill>
              <a:highlight>
                <a:srgbClr val="FFFFFF"/>
              </a:highlight>
              <a:latin typeface="Courier New" panose="02070309020205020404" pitchFamily="49" charset="0"/>
            </a:endParaRPr>
          </a:p>
          <a:p>
            <a:r>
              <a:rPr lang="en-US" altLang="zh-CN" sz="1450" b="0" dirty="0">
                <a:solidFill>
                  <a:srgbClr val="000000"/>
                </a:solidFill>
                <a:highlight>
                  <a:srgbClr val="FFFFFF"/>
                </a:highlight>
                <a:latin typeface="Courier New" panose="02070309020205020404" pitchFamily="49" charset="0"/>
              </a:rPr>
              <a:t>    gallery </a:t>
            </a:r>
            <a:r>
              <a:rPr lang="en-US" altLang="zh-CN" sz="1450" b="1" dirty="0">
                <a:solidFill>
                  <a:srgbClr val="000080"/>
                </a:solidFill>
                <a:highlight>
                  <a:srgbClr val="FFFFFF"/>
                </a:highlight>
                <a:latin typeface="Courier New" panose="02070309020205020404" pitchFamily="49" charset="0"/>
              </a:rPr>
              <a:t>=</a:t>
            </a:r>
            <a:r>
              <a:rPr lang="en-US" altLang="zh-CN" sz="1450" b="0" dirty="0">
                <a:solidFill>
                  <a:srgbClr val="000000"/>
                </a:solidFill>
                <a:highlight>
                  <a:srgbClr val="FFFFFF"/>
                </a:highlight>
                <a:latin typeface="Courier New" panose="02070309020205020404" pitchFamily="49" charset="0"/>
              </a:rPr>
              <a:t> </a:t>
            </a:r>
            <a:r>
              <a:rPr lang="en-US" altLang="zh-CN" sz="1450" b="0" dirty="0" err="1">
                <a:solidFill>
                  <a:srgbClr val="000000"/>
                </a:solidFill>
                <a:highlight>
                  <a:srgbClr val="FFFFFF"/>
                </a:highlight>
                <a:latin typeface="Courier New" panose="02070309020205020404" pitchFamily="49" charset="0"/>
              </a:rPr>
              <a:t>visual_gallery</a:t>
            </a:r>
            <a:r>
              <a:rPr lang="en-US" altLang="zh-CN" sz="1450" b="1" dirty="0">
                <a:solidFill>
                  <a:srgbClr val="000080"/>
                </a:solidFill>
                <a:highlight>
                  <a:srgbClr val="FFFFFF"/>
                </a:highlight>
                <a:latin typeface="Courier New" panose="02070309020205020404" pitchFamily="49" charset="0"/>
              </a:rPr>
              <a:t>[</a:t>
            </a:r>
            <a:r>
              <a:rPr lang="en-US" altLang="zh-CN" sz="1450" b="0" dirty="0" err="1">
                <a:solidFill>
                  <a:srgbClr val="000000"/>
                </a:solidFill>
                <a:highlight>
                  <a:srgbClr val="FFFFFF"/>
                </a:highlight>
                <a:latin typeface="Courier New" panose="02070309020205020404" pitchFamily="49" charset="0"/>
              </a:rPr>
              <a:t>cur_scale</a:t>
            </a:r>
            <a:r>
              <a:rPr lang="en-US" altLang="zh-CN" sz="1450" b="1" dirty="0">
                <a:solidFill>
                  <a:srgbClr val="000080"/>
                </a:solidFill>
                <a:highlight>
                  <a:srgbClr val="FFFFFF"/>
                </a:highlight>
                <a:latin typeface="Courier New" panose="02070309020205020404" pitchFamily="49" charset="0"/>
              </a:rPr>
              <a:t>]</a:t>
            </a:r>
            <a:r>
              <a:rPr lang="en-US" altLang="zh-CN" sz="1450" b="0" dirty="0">
                <a:solidFill>
                  <a:srgbClr val="000000"/>
                </a:solidFill>
                <a:highlight>
                  <a:srgbClr val="FFFFFF"/>
                </a:highlight>
                <a:latin typeface="Courier New" panose="02070309020205020404" pitchFamily="49" charset="0"/>
              </a:rPr>
              <a:t>       </a:t>
            </a:r>
            <a:r>
              <a:rPr lang="en-US" altLang="zh-CN" sz="1450" b="0" dirty="0">
                <a:solidFill>
                  <a:srgbClr val="008000"/>
                </a:solidFill>
                <a:highlight>
                  <a:srgbClr val="FFFFFF"/>
                </a:highlight>
                <a:latin typeface="Courier New" panose="02070309020205020404" pitchFamily="49" charset="0"/>
              </a:rPr>
              <a:t># </a:t>
            </a:r>
            <a:r>
              <a:rPr lang="zh-CN" altLang="en-US" sz="1450" b="0" dirty="0">
                <a:solidFill>
                  <a:srgbClr val="008000"/>
                </a:solidFill>
                <a:highlight>
                  <a:srgbClr val="FFFFFF"/>
                </a:highlight>
                <a:latin typeface="Courier New" panose="02070309020205020404" pitchFamily="49" charset="0"/>
              </a:rPr>
              <a:t>当前尺度的正常库特征 </a:t>
            </a:r>
            <a:r>
              <a:rPr lang="en-US" altLang="zh-CN" sz="1450" b="0" dirty="0">
                <a:solidFill>
                  <a:srgbClr val="008000"/>
                </a:solidFill>
                <a:highlight>
                  <a:srgbClr val="FFFFFF"/>
                </a:highlight>
                <a:latin typeface="Courier New" panose="02070309020205020404" pitchFamily="49" charset="0"/>
              </a:rPr>
              <a:t>[M, D]</a:t>
            </a:r>
            <a:endParaRPr lang="en-US" altLang="zh-CN" sz="1450" b="0" dirty="0">
              <a:solidFill>
                <a:srgbClr val="000000"/>
              </a:solidFill>
              <a:highlight>
                <a:srgbClr val="FFFFFF"/>
              </a:highlight>
              <a:latin typeface="Courier New" panose="02070309020205020404" pitchFamily="49" charset="0"/>
            </a:endParaRPr>
          </a:p>
          <a:p>
            <a:r>
              <a:rPr lang="en-US" altLang="zh-CN" sz="1450" b="0" dirty="0">
                <a:solidFill>
                  <a:srgbClr val="000000"/>
                </a:solidFill>
                <a:highlight>
                  <a:srgbClr val="FFFFFF"/>
                </a:highlight>
                <a:latin typeface="Courier New" panose="02070309020205020404" pitchFamily="49" charset="0"/>
              </a:rPr>
              <a:t>    </a:t>
            </a:r>
            <a:r>
              <a:rPr lang="en-US" altLang="zh-CN" sz="1450" b="1" dirty="0">
                <a:solidFill>
                  <a:srgbClr val="0000FF"/>
                </a:solidFill>
                <a:highlight>
                  <a:srgbClr val="FFFFFF"/>
                </a:highlight>
                <a:latin typeface="Courier New" panose="02070309020205020404" pitchFamily="49" charset="0"/>
              </a:rPr>
              <a:t>for</a:t>
            </a:r>
            <a:r>
              <a:rPr lang="en-US" altLang="zh-CN" sz="1450" b="0" dirty="0">
                <a:solidFill>
                  <a:srgbClr val="000000"/>
                </a:solidFill>
                <a:highlight>
                  <a:srgbClr val="FFFFFF"/>
                </a:highlight>
                <a:latin typeface="Courier New" panose="02070309020205020404" pitchFamily="49" charset="0"/>
              </a:rPr>
              <a:t> i</a:t>
            </a:r>
            <a:r>
              <a:rPr lang="en-US" altLang="zh-CN" sz="1450" b="1" dirty="0">
                <a:solidFill>
                  <a:srgbClr val="000080"/>
                </a:solidFill>
                <a:highlight>
                  <a:srgbClr val="FFFFFF"/>
                </a:highlight>
                <a:latin typeface="Courier New" panose="02070309020205020404" pitchFamily="49" charset="0"/>
              </a:rPr>
              <a:t>,</a:t>
            </a:r>
            <a:r>
              <a:rPr lang="en-US" altLang="zh-CN" sz="1450" b="0" dirty="0">
                <a:solidFill>
                  <a:srgbClr val="000000"/>
                </a:solidFill>
                <a:highlight>
                  <a:srgbClr val="FFFFFF"/>
                </a:highlight>
                <a:latin typeface="Courier New" panose="02070309020205020404" pitchFamily="49" charset="0"/>
              </a:rPr>
              <a:t> </a:t>
            </a:r>
            <a:r>
              <a:rPr lang="en-US" altLang="zh-CN" sz="1450" b="1" dirty="0">
                <a:solidFill>
                  <a:srgbClr val="000080"/>
                </a:solidFill>
                <a:highlight>
                  <a:srgbClr val="FFFFFF"/>
                </a:highlight>
                <a:latin typeface="Courier New" panose="02070309020205020404" pitchFamily="49" charset="0"/>
              </a:rPr>
              <a:t>(</a:t>
            </a:r>
            <a:r>
              <a:rPr lang="en-US" altLang="zh-CN" sz="1450" b="0" dirty="0">
                <a:solidFill>
                  <a:srgbClr val="000000"/>
                </a:solidFill>
                <a:highlight>
                  <a:srgbClr val="FFFFFF"/>
                </a:highlight>
                <a:latin typeface="Courier New" panose="02070309020205020404" pitchFamily="49" charset="0"/>
              </a:rPr>
              <a:t>feat</a:t>
            </a:r>
            <a:r>
              <a:rPr lang="en-US" altLang="zh-CN" sz="1450" b="1" dirty="0">
                <a:solidFill>
                  <a:srgbClr val="000080"/>
                </a:solidFill>
                <a:highlight>
                  <a:srgbClr val="FFFFFF"/>
                </a:highlight>
                <a:latin typeface="Courier New" panose="02070309020205020404" pitchFamily="49" charset="0"/>
              </a:rPr>
              <a:t>,</a:t>
            </a:r>
            <a:r>
              <a:rPr lang="en-US" altLang="zh-CN" sz="1450" b="0" dirty="0">
                <a:solidFill>
                  <a:srgbClr val="000000"/>
                </a:solidFill>
                <a:highlight>
                  <a:srgbClr val="FFFFFF"/>
                </a:highlight>
                <a:latin typeface="Courier New" panose="02070309020205020404" pitchFamily="49" charset="0"/>
              </a:rPr>
              <a:t> mask</a:t>
            </a:r>
            <a:r>
              <a:rPr lang="en-US" altLang="zh-CN" sz="1450" b="1" dirty="0">
                <a:solidFill>
                  <a:srgbClr val="000080"/>
                </a:solidFill>
                <a:highlight>
                  <a:srgbClr val="FFFFFF"/>
                </a:highlight>
                <a:latin typeface="Courier New" panose="02070309020205020404" pitchFamily="49" charset="0"/>
              </a:rPr>
              <a:t>)</a:t>
            </a:r>
            <a:r>
              <a:rPr lang="en-US" altLang="zh-CN" sz="1450" b="0" dirty="0">
                <a:solidFill>
                  <a:srgbClr val="000000"/>
                </a:solidFill>
                <a:highlight>
                  <a:srgbClr val="FFFFFF"/>
                </a:highlight>
                <a:latin typeface="Courier New" panose="02070309020205020404" pitchFamily="49" charset="0"/>
              </a:rPr>
              <a:t> </a:t>
            </a:r>
            <a:r>
              <a:rPr lang="en-US" altLang="zh-CN" sz="1450" b="1" dirty="0">
                <a:solidFill>
                  <a:srgbClr val="0000FF"/>
                </a:solidFill>
                <a:highlight>
                  <a:srgbClr val="FFFFFF"/>
                </a:highlight>
                <a:latin typeface="Courier New" panose="02070309020205020404" pitchFamily="49" charset="0"/>
              </a:rPr>
              <a:t>in</a:t>
            </a:r>
            <a:r>
              <a:rPr lang="en-US" altLang="zh-CN" sz="1450" b="0" dirty="0">
                <a:solidFill>
                  <a:srgbClr val="000000"/>
                </a:solidFill>
                <a:highlight>
                  <a:srgbClr val="FFFFFF"/>
                </a:highlight>
                <a:latin typeface="Courier New" panose="02070309020205020404" pitchFamily="49" charset="0"/>
              </a:rPr>
              <a:t> </a:t>
            </a:r>
            <a:r>
              <a:rPr lang="en-US" altLang="zh-CN" sz="1450" b="1" dirty="0">
                <a:solidFill>
                  <a:srgbClr val="880088"/>
                </a:solidFill>
                <a:highlight>
                  <a:srgbClr val="FFFFFF"/>
                </a:highlight>
                <a:latin typeface="Courier New" panose="02070309020205020404" pitchFamily="49" charset="0"/>
              </a:rPr>
              <a:t>enumerate</a:t>
            </a:r>
            <a:r>
              <a:rPr lang="en-US" altLang="zh-CN" sz="1450" b="1" dirty="0">
                <a:solidFill>
                  <a:srgbClr val="000080"/>
                </a:solidFill>
                <a:highlight>
                  <a:srgbClr val="FFFFFF"/>
                </a:highlight>
                <a:latin typeface="Courier New" panose="02070309020205020404" pitchFamily="49" charset="0"/>
              </a:rPr>
              <a:t>(</a:t>
            </a:r>
            <a:r>
              <a:rPr lang="en-US" altLang="zh-CN" sz="1450" b="1" dirty="0">
                <a:solidFill>
                  <a:srgbClr val="880088"/>
                </a:solidFill>
                <a:highlight>
                  <a:srgbClr val="FFFFFF"/>
                </a:highlight>
                <a:latin typeface="Courier New" panose="02070309020205020404" pitchFamily="49" charset="0"/>
              </a:rPr>
              <a:t>zip</a:t>
            </a:r>
            <a:r>
              <a:rPr lang="en-US" altLang="zh-CN" sz="1450" b="1" dirty="0">
                <a:solidFill>
                  <a:srgbClr val="000080"/>
                </a:solidFill>
                <a:highlight>
                  <a:srgbClr val="FFFFFF"/>
                </a:highlight>
                <a:latin typeface="Courier New" panose="02070309020205020404" pitchFamily="49" charset="0"/>
              </a:rPr>
              <a:t>(</a:t>
            </a:r>
            <a:r>
              <a:rPr lang="en-US" altLang="zh-CN" sz="1450" b="0" dirty="0" err="1">
                <a:solidFill>
                  <a:srgbClr val="000000"/>
                </a:solidFill>
                <a:highlight>
                  <a:srgbClr val="FFFFFF"/>
                </a:highlight>
                <a:latin typeface="Courier New" panose="02070309020205020404" pitchFamily="49" charset="0"/>
              </a:rPr>
              <a:t>visual_features</a:t>
            </a:r>
            <a:r>
              <a:rPr lang="en-US" altLang="zh-CN" sz="1450" b="1" dirty="0">
                <a:solidFill>
                  <a:srgbClr val="000080"/>
                </a:solidFill>
                <a:highlight>
                  <a:srgbClr val="FFFFFF"/>
                </a:highlight>
                <a:latin typeface="Courier New" panose="02070309020205020404" pitchFamily="49" charset="0"/>
              </a:rPr>
              <a:t>,</a:t>
            </a:r>
            <a:r>
              <a:rPr lang="en-US" altLang="zh-CN" sz="1450" b="0" dirty="0">
                <a:solidFill>
                  <a:srgbClr val="000000"/>
                </a:solidFill>
                <a:highlight>
                  <a:srgbClr val="FFFFFF"/>
                </a:highlight>
                <a:latin typeface="Courier New" panose="02070309020205020404" pitchFamily="49" charset="0"/>
              </a:rPr>
              <a:t> masks</a:t>
            </a:r>
            <a:r>
              <a:rPr lang="en-US" altLang="zh-CN" sz="1450" b="1" dirty="0">
                <a:solidFill>
                  <a:srgbClr val="000080"/>
                </a:solidFill>
                <a:highlight>
                  <a:srgbClr val="FFFFFF"/>
                </a:highlight>
                <a:latin typeface="Courier New" panose="02070309020205020404" pitchFamily="49" charset="0"/>
              </a:rPr>
              <a:t>)):</a:t>
            </a:r>
            <a:endParaRPr lang="en-US" altLang="zh-CN" sz="1450" b="0" dirty="0">
              <a:solidFill>
                <a:srgbClr val="000000"/>
              </a:solidFill>
              <a:highlight>
                <a:srgbClr val="FFFFFF"/>
              </a:highlight>
              <a:latin typeface="Courier New" panose="02070309020205020404" pitchFamily="49" charset="0"/>
            </a:endParaRPr>
          </a:p>
          <a:p>
            <a:r>
              <a:rPr lang="zh-CN" altLang="en-US" sz="1450" b="0" dirty="0">
                <a:solidFill>
                  <a:srgbClr val="000000"/>
                </a:solidFill>
                <a:highlight>
                  <a:srgbClr val="FFFFFF"/>
                </a:highlight>
                <a:latin typeface="Courier New" panose="02070309020205020404" pitchFamily="49" charset="0"/>
              </a:rPr>
              <a:t>        </a:t>
            </a:r>
            <a:r>
              <a:rPr lang="en-US" altLang="zh-CN" sz="1450" b="0" dirty="0">
                <a:solidFill>
                  <a:srgbClr val="008000"/>
                </a:solidFill>
                <a:highlight>
                  <a:srgbClr val="FFFFFF"/>
                </a:highlight>
                <a:latin typeface="Courier New" panose="02070309020205020404" pitchFamily="49" charset="0"/>
              </a:rPr>
              <a:t># (1) </a:t>
            </a:r>
            <a:r>
              <a:rPr lang="zh-CN" altLang="en-US" sz="1450" b="0" dirty="0">
                <a:solidFill>
                  <a:srgbClr val="008000"/>
                </a:solidFill>
                <a:highlight>
                  <a:srgbClr val="FFFFFF"/>
                </a:highlight>
                <a:latin typeface="Courier New" panose="02070309020205020404" pitchFamily="49" charset="0"/>
              </a:rPr>
              <a:t>每个输入窗口与库中所有窗口算相似度并取最大</a:t>
            </a:r>
            <a:endParaRPr lang="zh-CN" altLang="en-US" sz="1450" b="0" dirty="0">
              <a:solidFill>
                <a:srgbClr val="000000"/>
              </a:solidFill>
              <a:highlight>
                <a:srgbClr val="FFFFFF"/>
              </a:highlight>
              <a:latin typeface="Courier New" panose="02070309020205020404" pitchFamily="49" charset="0"/>
            </a:endParaRPr>
          </a:p>
          <a:p>
            <a:r>
              <a:rPr lang="en-US" altLang="zh-CN" sz="1450" b="0" dirty="0">
                <a:solidFill>
                  <a:srgbClr val="000000"/>
                </a:solidFill>
                <a:highlight>
                  <a:srgbClr val="FFFFFF"/>
                </a:highlight>
                <a:latin typeface="Courier New" panose="02070309020205020404" pitchFamily="49" charset="0"/>
              </a:rPr>
              <a:t>        </a:t>
            </a:r>
            <a:r>
              <a:rPr lang="en-US" altLang="zh-CN" sz="1450" b="0" dirty="0">
                <a:solidFill>
                  <a:srgbClr val="008000"/>
                </a:solidFill>
                <a:highlight>
                  <a:srgbClr val="FFFFFF"/>
                </a:highlight>
                <a:latin typeface="Courier New" panose="02070309020205020404" pitchFamily="49" charset="0"/>
              </a:rPr>
              <a:t># feat: [N, D], gallery: [M, D]</a:t>
            </a:r>
            <a:endParaRPr lang="en-US" altLang="zh-CN" sz="1450" b="0" dirty="0">
              <a:solidFill>
                <a:srgbClr val="000000"/>
              </a:solidFill>
              <a:highlight>
                <a:srgbClr val="FFFFFF"/>
              </a:highlight>
              <a:latin typeface="Courier New" panose="02070309020205020404" pitchFamily="49" charset="0"/>
            </a:endParaRPr>
          </a:p>
          <a:p>
            <a:r>
              <a:rPr lang="en-US" altLang="zh-CN" sz="1450" b="0" dirty="0">
                <a:solidFill>
                  <a:srgbClr val="000000"/>
                </a:solidFill>
                <a:highlight>
                  <a:srgbClr val="FFFFFF"/>
                </a:highlight>
                <a:latin typeface="Courier New" panose="02070309020205020404" pitchFamily="49" charset="0"/>
              </a:rPr>
              <a:t>        sim </a:t>
            </a:r>
            <a:r>
              <a:rPr lang="en-US" altLang="zh-CN" sz="1450" b="1" dirty="0">
                <a:solidFill>
                  <a:srgbClr val="000080"/>
                </a:solidFill>
                <a:highlight>
                  <a:srgbClr val="FFFFFF"/>
                </a:highlight>
                <a:latin typeface="Courier New" panose="02070309020205020404" pitchFamily="49" charset="0"/>
              </a:rPr>
              <a:t>=</a:t>
            </a:r>
            <a:r>
              <a:rPr lang="en-US" altLang="zh-CN" sz="1450" b="0" dirty="0">
                <a:solidFill>
                  <a:srgbClr val="000000"/>
                </a:solidFill>
                <a:highlight>
                  <a:srgbClr val="FFFFFF"/>
                </a:highlight>
                <a:latin typeface="Courier New" panose="02070309020205020404" pitchFamily="49" charset="0"/>
              </a:rPr>
              <a:t> feat </a:t>
            </a:r>
            <a:r>
              <a:rPr lang="en-US" altLang="zh-CN" sz="1450" b="1" dirty="0">
                <a:solidFill>
                  <a:srgbClr val="000080"/>
                </a:solidFill>
                <a:highlight>
                  <a:srgbClr val="FFFFFF"/>
                </a:highlight>
                <a:latin typeface="Courier New" panose="02070309020205020404" pitchFamily="49" charset="0"/>
              </a:rPr>
              <a:t>@</a:t>
            </a:r>
            <a:r>
              <a:rPr lang="en-US" altLang="zh-CN" sz="1450" b="0" dirty="0">
                <a:solidFill>
                  <a:srgbClr val="000000"/>
                </a:solidFill>
                <a:highlight>
                  <a:srgbClr val="FFFFFF"/>
                </a:highlight>
                <a:latin typeface="Courier New" panose="02070309020205020404" pitchFamily="49" charset="0"/>
              </a:rPr>
              <a:t> </a:t>
            </a:r>
            <a:r>
              <a:rPr lang="en-US" altLang="zh-CN" sz="1450" b="0" dirty="0" err="1">
                <a:solidFill>
                  <a:srgbClr val="000000"/>
                </a:solidFill>
                <a:highlight>
                  <a:srgbClr val="FFFFFF"/>
                </a:highlight>
                <a:latin typeface="Courier New" panose="02070309020205020404" pitchFamily="49" charset="0"/>
              </a:rPr>
              <a:t>gallery</a:t>
            </a:r>
            <a:r>
              <a:rPr lang="en-US" altLang="zh-CN" sz="1450" b="1" dirty="0" err="1">
                <a:solidFill>
                  <a:srgbClr val="000080"/>
                </a:solidFill>
                <a:highlight>
                  <a:srgbClr val="FFFFFF"/>
                </a:highlight>
                <a:latin typeface="Courier New" panose="02070309020205020404" pitchFamily="49" charset="0"/>
              </a:rPr>
              <a:t>.</a:t>
            </a:r>
            <a:r>
              <a:rPr lang="en-US" altLang="zh-CN" sz="1450" b="0" dirty="0" err="1">
                <a:solidFill>
                  <a:srgbClr val="000000"/>
                </a:solidFill>
                <a:highlight>
                  <a:srgbClr val="FFFFFF"/>
                </a:highlight>
                <a:latin typeface="Courier New" panose="02070309020205020404" pitchFamily="49" charset="0"/>
              </a:rPr>
              <a:t>T</a:t>
            </a:r>
            <a:r>
              <a:rPr lang="en-US" altLang="zh-CN" sz="1450" b="0" dirty="0">
                <a:solidFill>
                  <a:srgbClr val="000000"/>
                </a:solidFill>
                <a:highlight>
                  <a:srgbClr val="FFFFFF"/>
                </a:highlight>
                <a:latin typeface="Courier New" panose="02070309020205020404" pitchFamily="49" charset="0"/>
              </a:rPr>
              <a:t>                </a:t>
            </a:r>
            <a:r>
              <a:rPr lang="en-US" altLang="zh-CN" sz="1450" b="0" dirty="0">
                <a:solidFill>
                  <a:srgbClr val="008000"/>
                </a:solidFill>
                <a:highlight>
                  <a:srgbClr val="FFFFFF"/>
                </a:highlight>
                <a:latin typeface="Courier New" panose="02070309020205020404" pitchFamily="49" charset="0"/>
              </a:rPr>
              <a:t># [N, M]</a:t>
            </a:r>
            <a:endParaRPr lang="en-US" altLang="zh-CN" sz="1450" b="0" dirty="0">
              <a:solidFill>
                <a:srgbClr val="000000"/>
              </a:solidFill>
              <a:highlight>
                <a:srgbClr val="FFFFFF"/>
              </a:highlight>
              <a:latin typeface="Courier New" panose="02070309020205020404" pitchFamily="49" charset="0"/>
            </a:endParaRPr>
          </a:p>
          <a:p>
            <a:r>
              <a:rPr lang="pt-BR" altLang="zh-CN" sz="1450" b="0" dirty="0">
                <a:solidFill>
                  <a:srgbClr val="000000"/>
                </a:solidFill>
                <a:highlight>
                  <a:srgbClr val="FFFFFF"/>
                </a:highlight>
                <a:latin typeface="Courier New" panose="02070309020205020404" pitchFamily="49" charset="0"/>
              </a:rPr>
              <a:t>        best_sim </a:t>
            </a:r>
            <a:r>
              <a:rPr lang="pt-BR" altLang="zh-CN" sz="1450" b="1" dirty="0">
                <a:solidFill>
                  <a:srgbClr val="000080"/>
                </a:solidFill>
                <a:highlight>
                  <a:srgbClr val="FFFFFF"/>
                </a:highlight>
                <a:latin typeface="Courier New" panose="02070309020205020404" pitchFamily="49" charset="0"/>
              </a:rPr>
              <a:t>=</a:t>
            </a:r>
            <a:r>
              <a:rPr lang="pt-BR" altLang="zh-CN" sz="1450" b="0" dirty="0">
                <a:solidFill>
                  <a:srgbClr val="000000"/>
                </a:solidFill>
                <a:highlight>
                  <a:srgbClr val="FFFFFF"/>
                </a:highlight>
                <a:latin typeface="Courier New" panose="02070309020205020404" pitchFamily="49" charset="0"/>
              </a:rPr>
              <a:t> </a:t>
            </a:r>
            <a:r>
              <a:rPr lang="pt-BR" altLang="zh-CN" sz="1450" b="1" dirty="0">
                <a:solidFill>
                  <a:srgbClr val="880088"/>
                </a:solidFill>
                <a:highlight>
                  <a:srgbClr val="FFFFFF"/>
                </a:highlight>
                <a:latin typeface="Courier New" panose="02070309020205020404" pitchFamily="49" charset="0"/>
              </a:rPr>
              <a:t>max</a:t>
            </a:r>
            <a:r>
              <a:rPr lang="pt-BR" altLang="zh-CN" sz="1450" b="1" dirty="0">
                <a:solidFill>
                  <a:srgbClr val="000080"/>
                </a:solidFill>
                <a:highlight>
                  <a:srgbClr val="FFFFFF"/>
                </a:highlight>
                <a:latin typeface="Courier New" panose="02070309020205020404" pitchFamily="49" charset="0"/>
              </a:rPr>
              <a:t>(</a:t>
            </a:r>
            <a:r>
              <a:rPr lang="pt-BR" altLang="zh-CN" sz="1450" b="0" dirty="0">
                <a:solidFill>
                  <a:srgbClr val="000000"/>
                </a:solidFill>
                <a:highlight>
                  <a:srgbClr val="FFFFFF"/>
                </a:highlight>
                <a:latin typeface="Courier New" panose="02070309020205020404" pitchFamily="49" charset="0"/>
              </a:rPr>
              <a:t>sim</a:t>
            </a:r>
            <a:r>
              <a:rPr lang="pt-BR" altLang="zh-CN" sz="1450" b="1" dirty="0">
                <a:solidFill>
                  <a:srgbClr val="000080"/>
                </a:solidFill>
                <a:highlight>
                  <a:srgbClr val="FFFFFF"/>
                </a:highlight>
                <a:latin typeface="Courier New" panose="02070309020205020404" pitchFamily="49" charset="0"/>
              </a:rPr>
              <a:t>,</a:t>
            </a:r>
            <a:r>
              <a:rPr lang="pt-BR" altLang="zh-CN" sz="1450" b="0" dirty="0">
                <a:solidFill>
                  <a:srgbClr val="000000"/>
                </a:solidFill>
                <a:highlight>
                  <a:srgbClr val="FFFFFF"/>
                </a:highlight>
                <a:latin typeface="Courier New" panose="02070309020205020404" pitchFamily="49" charset="0"/>
              </a:rPr>
              <a:t> dim</a:t>
            </a:r>
            <a:r>
              <a:rPr lang="pt-BR" altLang="zh-CN" sz="1450" b="1" dirty="0">
                <a:solidFill>
                  <a:srgbClr val="000080"/>
                </a:solidFill>
                <a:highlight>
                  <a:srgbClr val="FFFFFF"/>
                </a:highlight>
                <a:latin typeface="Courier New" panose="02070309020205020404" pitchFamily="49" charset="0"/>
              </a:rPr>
              <a:t>=</a:t>
            </a:r>
            <a:r>
              <a:rPr lang="pt-BR" altLang="zh-CN" sz="1450" b="0" dirty="0">
                <a:solidFill>
                  <a:srgbClr val="FF0000"/>
                </a:solidFill>
                <a:highlight>
                  <a:srgbClr val="FFFFFF"/>
                </a:highlight>
                <a:latin typeface="Courier New" panose="02070309020205020404" pitchFamily="49" charset="0"/>
              </a:rPr>
              <a:t>1</a:t>
            </a:r>
            <a:r>
              <a:rPr lang="pt-BR" altLang="zh-CN" sz="1450" b="1" dirty="0">
                <a:solidFill>
                  <a:srgbClr val="000080"/>
                </a:solidFill>
                <a:highlight>
                  <a:srgbClr val="FFFFFF"/>
                </a:highlight>
                <a:latin typeface="Courier New" panose="02070309020205020404" pitchFamily="49" charset="0"/>
              </a:rPr>
              <a:t>)</a:t>
            </a:r>
            <a:r>
              <a:rPr lang="pt-BR" altLang="zh-CN" sz="1450" b="0" dirty="0">
                <a:solidFill>
                  <a:srgbClr val="000000"/>
                </a:solidFill>
                <a:highlight>
                  <a:srgbClr val="FFFFFF"/>
                </a:highlight>
                <a:latin typeface="Courier New" panose="02070309020205020404" pitchFamily="49" charset="0"/>
              </a:rPr>
              <a:t>            </a:t>
            </a:r>
            <a:r>
              <a:rPr lang="pt-BR" altLang="zh-CN" sz="1450" b="0" dirty="0">
                <a:solidFill>
                  <a:srgbClr val="008000"/>
                </a:solidFill>
                <a:highlight>
                  <a:srgbClr val="FFFFFF"/>
                </a:highlight>
                <a:latin typeface="Courier New" panose="02070309020205020404" pitchFamily="49" charset="0"/>
              </a:rPr>
              <a:t># [N]</a:t>
            </a:r>
            <a:endParaRPr lang="pt-BR" altLang="zh-CN" sz="1450" b="0" dirty="0">
              <a:solidFill>
                <a:srgbClr val="000000"/>
              </a:solidFill>
              <a:highlight>
                <a:srgbClr val="FFFFFF"/>
              </a:highlight>
              <a:latin typeface="Courier New" panose="02070309020205020404" pitchFamily="49" charset="0"/>
            </a:endParaRPr>
          </a:p>
          <a:p>
            <a:r>
              <a:rPr lang="zh-CN" altLang="en-US" sz="1450" b="0" dirty="0">
                <a:solidFill>
                  <a:srgbClr val="000000"/>
                </a:solidFill>
                <a:highlight>
                  <a:srgbClr val="FFFFFF"/>
                </a:highlight>
                <a:latin typeface="Courier New" panose="02070309020205020404" pitchFamily="49" charset="0"/>
              </a:rPr>
              <a:t>        </a:t>
            </a:r>
            <a:r>
              <a:rPr lang="en-US" altLang="zh-CN" sz="1450" b="0" dirty="0">
                <a:solidFill>
                  <a:srgbClr val="008000"/>
                </a:solidFill>
                <a:highlight>
                  <a:srgbClr val="FFFFFF"/>
                </a:highlight>
                <a:latin typeface="Courier New" panose="02070309020205020404" pitchFamily="49" charset="0"/>
              </a:rPr>
              <a:t># (2) </a:t>
            </a:r>
            <a:r>
              <a:rPr lang="zh-CN" altLang="en-US" sz="1450" b="0" dirty="0">
                <a:solidFill>
                  <a:srgbClr val="008000"/>
                </a:solidFill>
                <a:highlight>
                  <a:srgbClr val="FFFFFF"/>
                </a:highlight>
                <a:latin typeface="Courier New" panose="02070309020205020404" pitchFamily="49" charset="0"/>
              </a:rPr>
              <a:t>将最大相似度映射为该窗口覆盖</a:t>
            </a:r>
            <a:r>
              <a:rPr lang="en-US" altLang="zh-CN" sz="1450" b="0" dirty="0">
                <a:solidFill>
                  <a:srgbClr val="008000"/>
                </a:solidFill>
                <a:highlight>
                  <a:srgbClr val="FFFFFF"/>
                </a:highlight>
                <a:latin typeface="Courier New" panose="02070309020205020404" pitchFamily="49" charset="0"/>
              </a:rPr>
              <a:t>patch</a:t>
            </a:r>
            <a:r>
              <a:rPr lang="zh-CN" altLang="en-US" sz="1450" b="0" dirty="0">
                <a:solidFill>
                  <a:srgbClr val="008000"/>
                </a:solidFill>
                <a:highlight>
                  <a:srgbClr val="FFFFFF"/>
                </a:highlight>
                <a:latin typeface="Courier New" panose="02070309020205020404" pitchFamily="49" charset="0"/>
              </a:rPr>
              <a:t>的异常分，并写入相应位置</a:t>
            </a:r>
            <a:endParaRPr lang="zh-CN" altLang="en-US" sz="1450" b="0" dirty="0">
              <a:solidFill>
                <a:srgbClr val="000000"/>
              </a:solidFill>
              <a:highlight>
                <a:srgbClr val="FFFFFF"/>
              </a:highlight>
              <a:latin typeface="Courier New" panose="02070309020205020404" pitchFamily="49" charset="0"/>
            </a:endParaRPr>
          </a:p>
          <a:p>
            <a:r>
              <a:rPr lang="pt-BR" altLang="zh-CN" sz="1450" b="0" dirty="0">
                <a:solidFill>
                  <a:srgbClr val="000000"/>
                </a:solidFill>
                <a:highlight>
                  <a:srgbClr val="FFFFFF"/>
                </a:highlight>
                <a:latin typeface="Courier New" panose="02070309020205020404" pitchFamily="49" charset="0"/>
              </a:rPr>
              <a:t>        anomaly </a:t>
            </a:r>
            <a:r>
              <a:rPr lang="pt-BR" altLang="zh-CN" sz="1450" b="1" dirty="0">
                <a:solidFill>
                  <a:srgbClr val="000080"/>
                </a:solidFill>
                <a:highlight>
                  <a:srgbClr val="FFFFFF"/>
                </a:highlight>
                <a:latin typeface="Courier New" panose="02070309020205020404" pitchFamily="49" charset="0"/>
              </a:rPr>
              <a:t>=</a:t>
            </a:r>
            <a:r>
              <a:rPr lang="pt-BR" altLang="zh-CN" sz="1450" b="0" dirty="0">
                <a:solidFill>
                  <a:srgbClr val="000000"/>
                </a:solidFill>
                <a:highlight>
                  <a:srgbClr val="FFFFFF"/>
                </a:highlight>
                <a:latin typeface="Courier New" panose="02070309020205020404" pitchFamily="49" charset="0"/>
              </a:rPr>
              <a:t> </a:t>
            </a:r>
            <a:r>
              <a:rPr lang="pt-BR" altLang="zh-CN" sz="1450" b="0" dirty="0">
                <a:solidFill>
                  <a:srgbClr val="FF0000"/>
                </a:solidFill>
                <a:highlight>
                  <a:srgbClr val="FFFFFF"/>
                </a:highlight>
                <a:latin typeface="Courier New" panose="02070309020205020404" pitchFamily="49" charset="0"/>
              </a:rPr>
              <a:t>0.5</a:t>
            </a:r>
            <a:r>
              <a:rPr lang="pt-BR" altLang="zh-CN" sz="1450" b="0" dirty="0">
                <a:solidFill>
                  <a:srgbClr val="000000"/>
                </a:solidFill>
                <a:highlight>
                  <a:srgbClr val="FFFFFF"/>
                </a:highlight>
                <a:latin typeface="Courier New" panose="02070309020205020404" pitchFamily="49" charset="0"/>
              </a:rPr>
              <a:t> </a:t>
            </a:r>
            <a:r>
              <a:rPr lang="pt-BR" altLang="zh-CN" sz="1450" b="1" dirty="0">
                <a:solidFill>
                  <a:srgbClr val="000080"/>
                </a:solidFill>
                <a:highlight>
                  <a:srgbClr val="FFFFFF"/>
                </a:highlight>
                <a:latin typeface="Courier New" panose="02070309020205020404" pitchFamily="49" charset="0"/>
              </a:rPr>
              <a:t>*</a:t>
            </a:r>
            <a:r>
              <a:rPr lang="pt-BR" altLang="zh-CN" sz="1450" b="0" dirty="0">
                <a:solidFill>
                  <a:srgbClr val="000000"/>
                </a:solidFill>
                <a:highlight>
                  <a:srgbClr val="FFFFFF"/>
                </a:highlight>
                <a:latin typeface="Courier New" panose="02070309020205020404" pitchFamily="49" charset="0"/>
              </a:rPr>
              <a:t> </a:t>
            </a:r>
            <a:r>
              <a:rPr lang="pt-BR" altLang="zh-CN" sz="1450" b="1" dirty="0">
                <a:solidFill>
                  <a:srgbClr val="000080"/>
                </a:solidFill>
                <a:highlight>
                  <a:srgbClr val="FFFFFF"/>
                </a:highlight>
                <a:latin typeface="Courier New" panose="02070309020205020404" pitchFamily="49" charset="0"/>
              </a:rPr>
              <a:t>(</a:t>
            </a:r>
            <a:r>
              <a:rPr lang="pt-BR" altLang="zh-CN" sz="1450" b="0" dirty="0">
                <a:solidFill>
                  <a:srgbClr val="FF0000"/>
                </a:solidFill>
                <a:highlight>
                  <a:srgbClr val="FFFFFF"/>
                </a:highlight>
                <a:latin typeface="Courier New" panose="02070309020205020404" pitchFamily="49" charset="0"/>
              </a:rPr>
              <a:t>1</a:t>
            </a:r>
            <a:r>
              <a:rPr lang="pt-BR" altLang="zh-CN" sz="1450" b="0" dirty="0">
                <a:solidFill>
                  <a:srgbClr val="000000"/>
                </a:solidFill>
                <a:highlight>
                  <a:srgbClr val="FFFFFF"/>
                </a:highlight>
                <a:latin typeface="Courier New" panose="02070309020205020404" pitchFamily="49" charset="0"/>
              </a:rPr>
              <a:t> </a:t>
            </a:r>
            <a:r>
              <a:rPr lang="pt-BR" altLang="zh-CN" sz="1450" b="1" dirty="0">
                <a:solidFill>
                  <a:srgbClr val="000080"/>
                </a:solidFill>
                <a:highlight>
                  <a:srgbClr val="FFFFFF"/>
                </a:highlight>
                <a:latin typeface="Courier New" panose="02070309020205020404" pitchFamily="49" charset="0"/>
              </a:rPr>
              <a:t>-</a:t>
            </a:r>
            <a:r>
              <a:rPr lang="pt-BR" altLang="zh-CN" sz="1450" b="0" dirty="0">
                <a:solidFill>
                  <a:srgbClr val="000000"/>
                </a:solidFill>
                <a:highlight>
                  <a:srgbClr val="FFFFFF"/>
                </a:highlight>
                <a:latin typeface="Courier New" panose="02070309020205020404" pitchFamily="49" charset="0"/>
              </a:rPr>
              <a:t> best_sim</a:t>
            </a:r>
            <a:r>
              <a:rPr lang="pt-BR" altLang="zh-CN" sz="1450" b="1" dirty="0">
                <a:solidFill>
                  <a:srgbClr val="000080"/>
                </a:solidFill>
                <a:highlight>
                  <a:srgbClr val="FFFFFF"/>
                </a:highlight>
                <a:latin typeface="Courier New" panose="02070309020205020404" pitchFamily="49" charset="0"/>
              </a:rPr>
              <a:t>)</a:t>
            </a:r>
            <a:r>
              <a:rPr lang="pt-BR" altLang="zh-CN" sz="1450" b="0" dirty="0">
                <a:solidFill>
                  <a:srgbClr val="000000"/>
                </a:solidFill>
                <a:highlight>
                  <a:srgbClr val="FFFFFF"/>
                </a:highlight>
                <a:latin typeface="Courier New" panose="02070309020205020404" pitchFamily="49" charset="0"/>
              </a:rPr>
              <a:t>        </a:t>
            </a:r>
            <a:r>
              <a:rPr lang="pt-BR" altLang="zh-CN" sz="1450" b="0" dirty="0">
                <a:solidFill>
                  <a:srgbClr val="008000"/>
                </a:solidFill>
                <a:highlight>
                  <a:srgbClr val="FFFFFF"/>
                </a:highlight>
                <a:latin typeface="Courier New" panose="02070309020205020404" pitchFamily="49" charset="0"/>
              </a:rPr>
              <a:t># [N]</a:t>
            </a:r>
            <a:endParaRPr lang="pt-BR" altLang="zh-CN" sz="1450" b="0" dirty="0">
              <a:solidFill>
                <a:srgbClr val="000000"/>
              </a:solidFill>
              <a:highlight>
                <a:srgbClr val="FFFFFF"/>
              </a:highlight>
              <a:latin typeface="Courier New" panose="02070309020205020404" pitchFamily="49" charset="0"/>
            </a:endParaRPr>
          </a:p>
          <a:p>
            <a:r>
              <a:rPr lang="en-US" altLang="zh-CN" sz="1450" b="0" dirty="0">
                <a:solidFill>
                  <a:srgbClr val="000000"/>
                </a:solidFill>
                <a:highlight>
                  <a:srgbClr val="FFFFFF"/>
                </a:highlight>
                <a:latin typeface="Courier New" panose="02070309020205020404" pitchFamily="49" charset="0"/>
              </a:rPr>
              <a:t>        </a:t>
            </a:r>
            <a:r>
              <a:rPr lang="en-US" altLang="zh-CN" sz="1450" b="0" dirty="0" err="1">
                <a:solidFill>
                  <a:srgbClr val="000000"/>
                </a:solidFill>
                <a:highlight>
                  <a:srgbClr val="FFFFFF"/>
                </a:highlight>
                <a:latin typeface="Courier New" panose="02070309020205020404" pitchFamily="49" charset="0"/>
              </a:rPr>
              <a:t>token_scores</a:t>
            </a:r>
            <a:r>
              <a:rPr lang="en-US" altLang="zh-CN" sz="1450" b="1" dirty="0">
                <a:solidFill>
                  <a:srgbClr val="000080"/>
                </a:solidFill>
                <a:highlight>
                  <a:srgbClr val="FFFFFF"/>
                </a:highlight>
                <a:latin typeface="Courier New" panose="02070309020205020404" pitchFamily="49" charset="0"/>
              </a:rPr>
              <a:t>[:,</a:t>
            </a:r>
            <a:r>
              <a:rPr lang="en-US" altLang="zh-CN" sz="1450" b="0" dirty="0">
                <a:solidFill>
                  <a:srgbClr val="000000"/>
                </a:solidFill>
                <a:highlight>
                  <a:srgbClr val="FFFFFF"/>
                </a:highlight>
                <a:latin typeface="Courier New" panose="02070309020205020404" pitchFamily="49" charset="0"/>
              </a:rPr>
              <a:t> mask</a:t>
            </a:r>
            <a:r>
              <a:rPr lang="en-US" altLang="zh-CN" sz="1450" b="1" dirty="0">
                <a:solidFill>
                  <a:srgbClr val="000080"/>
                </a:solidFill>
                <a:highlight>
                  <a:srgbClr val="FFFFFF"/>
                </a:highlight>
                <a:latin typeface="Courier New" panose="02070309020205020404" pitchFamily="49" charset="0"/>
              </a:rPr>
              <a:t>]</a:t>
            </a:r>
            <a:r>
              <a:rPr lang="en-US" altLang="zh-CN" sz="1450" b="0" dirty="0">
                <a:solidFill>
                  <a:srgbClr val="000000"/>
                </a:solidFill>
                <a:highlight>
                  <a:srgbClr val="FFFFFF"/>
                </a:highlight>
                <a:latin typeface="Courier New" panose="02070309020205020404" pitchFamily="49" charset="0"/>
              </a:rPr>
              <a:t>  </a:t>
            </a:r>
            <a:r>
              <a:rPr lang="en-US" altLang="zh-CN" sz="1450" b="1" dirty="0">
                <a:solidFill>
                  <a:srgbClr val="000080"/>
                </a:solidFill>
                <a:highlight>
                  <a:srgbClr val="FFFFFF"/>
                </a:highlight>
                <a:latin typeface="Courier New" panose="02070309020205020404" pitchFamily="49" charset="0"/>
              </a:rPr>
              <a:t>+=</a:t>
            </a:r>
            <a:r>
              <a:rPr lang="en-US" altLang="zh-CN" sz="1450" b="0" dirty="0">
                <a:solidFill>
                  <a:srgbClr val="000000"/>
                </a:solidFill>
                <a:highlight>
                  <a:srgbClr val="FFFFFF"/>
                </a:highlight>
                <a:latin typeface="Courier New" panose="02070309020205020404" pitchFamily="49" charset="0"/>
              </a:rPr>
              <a:t> anomaly</a:t>
            </a:r>
            <a:r>
              <a:rPr lang="en-US" altLang="zh-CN" sz="1450" b="1" dirty="0">
                <a:solidFill>
                  <a:srgbClr val="000080"/>
                </a:solidFill>
                <a:highlight>
                  <a:srgbClr val="FFFFFF"/>
                </a:highlight>
                <a:latin typeface="Courier New" panose="02070309020205020404" pitchFamily="49" charset="0"/>
              </a:rPr>
              <a:t>[:,</a:t>
            </a:r>
            <a:r>
              <a:rPr lang="en-US" altLang="zh-CN" sz="1450" b="0" dirty="0">
                <a:solidFill>
                  <a:srgbClr val="000000"/>
                </a:solidFill>
                <a:highlight>
                  <a:srgbClr val="FFFFFF"/>
                </a:highlight>
                <a:latin typeface="Courier New" panose="02070309020205020404" pitchFamily="49" charset="0"/>
              </a:rPr>
              <a:t> </a:t>
            </a:r>
            <a:r>
              <a:rPr lang="en-US" altLang="zh-CN" sz="1450" b="1" dirty="0">
                <a:solidFill>
                  <a:srgbClr val="880088"/>
                </a:solidFill>
                <a:highlight>
                  <a:srgbClr val="FFFFFF"/>
                </a:highlight>
                <a:latin typeface="Courier New" panose="02070309020205020404" pitchFamily="49" charset="0"/>
              </a:rPr>
              <a:t>None</a:t>
            </a:r>
            <a:r>
              <a:rPr lang="en-US" altLang="zh-CN" sz="1450" b="1" dirty="0">
                <a:solidFill>
                  <a:srgbClr val="000080"/>
                </a:solidFill>
                <a:highlight>
                  <a:srgbClr val="FFFFFF"/>
                </a:highlight>
                <a:latin typeface="Courier New" panose="02070309020205020404" pitchFamily="49" charset="0"/>
              </a:rPr>
              <a:t>]</a:t>
            </a:r>
            <a:endParaRPr lang="en-US" altLang="zh-CN" sz="1450" b="0" dirty="0">
              <a:solidFill>
                <a:srgbClr val="000000"/>
              </a:solidFill>
              <a:highlight>
                <a:srgbClr val="FFFFFF"/>
              </a:highlight>
              <a:latin typeface="Courier New" panose="02070309020205020404" pitchFamily="49" charset="0"/>
            </a:endParaRPr>
          </a:p>
          <a:p>
            <a:r>
              <a:rPr lang="en-US" altLang="zh-CN" sz="1450" b="0" dirty="0">
                <a:solidFill>
                  <a:srgbClr val="000000"/>
                </a:solidFill>
                <a:highlight>
                  <a:srgbClr val="FFFFFF"/>
                </a:highlight>
                <a:latin typeface="Courier New" panose="02070309020205020404" pitchFamily="49" charset="0"/>
              </a:rPr>
              <a:t>        </a:t>
            </a:r>
            <a:r>
              <a:rPr lang="en-US" altLang="zh-CN" sz="1450" b="0" dirty="0" err="1">
                <a:solidFill>
                  <a:srgbClr val="000000"/>
                </a:solidFill>
                <a:highlight>
                  <a:srgbClr val="FFFFFF"/>
                </a:highlight>
                <a:latin typeface="Courier New" panose="02070309020205020404" pitchFamily="49" charset="0"/>
              </a:rPr>
              <a:t>token_weights</a:t>
            </a:r>
            <a:r>
              <a:rPr lang="en-US" altLang="zh-CN" sz="1450" b="1" dirty="0">
                <a:solidFill>
                  <a:srgbClr val="000080"/>
                </a:solidFill>
                <a:highlight>
                  <a:srgbClr val="FFFFFF"/>
                </a:highlight>
                <a:latin typeface="Courier New" panose="02070309020205020404" pitchFamily="49" charset="0"/>
              </a:rPr>
              <a:t>[:,</a:t>
            </a:r>
            <a:r>
              <a:rPr lang="en-US" altLang="zh-CN" sz="1450" b="0" dirty="0">
                <a:solidFill>
                  <a:srgbClr val="000000"/>
                </a:solidFill>
                <a:highlight>
                  <a:srgbClr val="FFFFFF"/>
                </a:highlight>
                <a:latin typeface="Courier New" panose="02070309020205020404" pitchFamily="49" charset="0"/>
              </a:rPr>
              <a:t> mask</a:t>
            </a:r>
            <a:r>
              <a:rPr lang="en-US" altLang="zh-CN" sz="1450" b="1" dirty="0">
                <a:solidFill>
                  <a:srgbClr val="000080"/>
                </a:solidFill>
                <a:highlight>
                  <a:srgbClr val="FFFFFF"/>
                </a:highlight>
                <a:latin typeface="Courier New" panose="02070309020205020404" pitchFamily="49" charset="0"/>
              </a:rPr>
              <a:t>]</a:t>
            </a:r>
            <a:r>
              <a:rPr lang="en-US" altLang="zh-CN" sz="1450" b="0" dirty="0">
                <a:solidFill>
                  <a:srgbClr val="000000"/>
                </a:solidFill>
                <a:highlight>
                  <a:srgbClr val="FFFFFF"/>
                </a:highlight>
                <a:latin typeface="Courier New" panose="02070309020205020404" pitchFamily="49" charset="0"/>
              </a:rPr>
              <a:t> </a:t>
            </a:r>
            <a:r>
              <a:rPr lang="en-US" altLang="zh-CN" sz="1450" b="1" dirty="0">
                <a:solidFill>
                  <a:srgbClr val="000080"/>
                </a:solidFill>
                <a:highlight>
                  <a:srgbClr val="FFFFFF"/>
                </a:highlight>
                <a:latin typeface="Courier New" panose="02070309020205020404" pitchFamily="49" charset="0"/>
              </a:rPr>
              <a:t>+=</a:t>
            </a:r>
            <a:r>
              <a:rPr lang="en-US" altLang="zh-CN" sz="1450" b="0" dirty="0">
                <a:solidFill>
                  <a:srgbClr val="000000"/>
                </a:solidFill>
                <a:highlight>
                  <a:srgbClr val="FFFFFF"/>
                </a:highlight>
                <a:latin typeface="Courier New" panose="02070309020205020404" pitchFamily="49" charset="0"/>
              </a:rPr>
              <a:t> </a:t>
            </a:r>
            <a:r>
              <a:rPr lang="en-US" altLang="zh-CN" sz="1450" b="0" dirty="0">
                <a:solidFill>
                  <a:srgbClr val="FF0000"/>
                </a:solidFill>
                <a:highlight>
                  <a:srgbClr val="FFFFFF"/>
                </a:highlight>
                <a:latin typeface="Courier New" panose="02070309020205020404" pitchFamily="49" charset="0"/>
              </a:rPr>
              <a:t>1.0</a:t>
            </a:r>
          </a:p>
          <a:p>
            <a:r>
              <a:rPr lang="zh-CN" altLang="en-US" sz="1450" b="0" dirty="0">
                <a:solidFill>
                  <a:srgbClr val="000000"/>
                </a:solidFill>
                <a:highlight>
                  <a:srgbClr val="FFFFFF"/>
                </a:highlight>
                <a:latin typeface="Courier New" panose="02070309020205020404" pitchFamily="49" charset="0"/>
              </a:rPr>
              <a:t>        </a:t>
            </a:r>
            <a:r>
              <a:rPr lang="en-US" altLang="zh-CN" sz="1450" b="0" dirty="0">
                <a:solidFill>
                  <a:srgbClr val="008000"/>
                </a:solidFill>
                <a:highlight>
                  <a:srgbClr val="FFFFFF"/>
                </a:highlight>
                <a:latin typeface="Courier New" panose="02070309020205020404" pitchFamily="49" charset="0"/>
              </a:rPr>
              <a:t># </a:t>
            </a:r>
            <a:r>
              <a:rPr lang="zh-CN" altLang="en-US" sz="1450" b="0" dirty="0">
                <a:solidFill>
                  <a:srgbClr val="008000"/>
                </a:solidFill>
                <a:highlight>
                  <a:srgbClr val="FFFFFF"/>
                </a:highlight>
                <a:latin typeface="Courier New" panose="02070309020205020404" pitchFamily="49" charset="0"/>
              </a:rPr>
              <a:t>尺度切换时，先对当前尺度做</a:t>
            </a:r>
            <a:r>
              <a:rPr lang="en-US" altLang="zh-CN" sz="1450" b="0" dirty="0">
                <a:solidFill>
                  <a:srgbClr val="008000"/>
                </a:solidFill>
                <a:highlight>
                  <a:srgbClr val="FFFFFF"/>
                </a:highlight>
                <a:latin typeface="Courier New" panose="02070309020205020404" pitchFamily="49" charset="0"/>
              </a:rPr>
              <a:t>patch</a:t>
            </a:r>
            <a:r>
              <a:rPr lang="zh-CN" altLang="en-US" sz="1450" b="0" dirty="0">
                <a:solidFill>
                  <a:srgbClr val="008000"/>
                </a:solidFill>
                <a:highlight>
                  <a:srgbClr val="FFFFFF"/>
                </a:highlight>
                <a:latin typeface="Courier New" panose="02070309020205020404" pitchFamily="49" charset="0"/>
              </a:rPr>
              <a:t>级平均并记录，再重置累积器</a:t>
            </a:r>
            <a:endParaRPr lang="zh-CN" altLang="en-US" sz="1450" b="0" dirty="0">
              <a:solidFill>
                <a:srgbClr val="000000"/>
              </a:solidFill>
              <a:highlight>
                <a:srgbClr val="FFFFFF"/>
              </a:highlight>
              <a:latin typeface="Courier New" panose="02070309020205020404" pitchFamily="49" charset="0"/>
            </a:endParaRPr>
          </a:p>
          <a:p>
            <a:r>
              <a:rPr lang="en-US" altLang="zh-CN" sz="1450" b="0" dirty="0">
                <a:solidFill>
                  <a:srgbClr val="000000"/>
                </a:solidFill>
                <a:highlight>
                  <a:srgbClr val="FFFFFF"/>
                </a:highlight>
                <a:latin typeface="Courier New" panose="02070309020205020404" pitchFamily="49" charset="0"/>
              </a:rPr>
              <a:t>        </a:t>
            </a:r>
            <a:r>
              <a:rPr lang="en-US" altLang="zh-CN" sz="1450" b="1" dirty="0">
                <a:solidFill>
                  <a:srgbClr val="0000FF"/>
                </a:solidFill>
                <a:highlight>
                  <a:srgbClr val="FFFFFF"/>
                </a:highlight>
                <a:latin typeface="Courier New" panose="02070309020205020404" pitchFamily="49" charset="0"/>
              </a:rPr>
              <a:t>if</a:t>
            </a:r>
            <a:r>
              <a:rPr lang="en-US" altLang="zh-CN" sz="1450" b="0" dirty="0">
                <a:solidFill>
                  <a:srgbClr val="000000"/>
                </a:solidFill>
                <a:highlight>
                  <a:srgbClr val="FFFFFF"/>
                </a:highlight>
                <a:latin typeface="Courier New" panose="02070309020205020404" pitchFamily="49" charset="0"/>
              </a:rPr>
              <a:t> i </a:t>
            </a:r>
            <a:r>
              <a:rPr lang="en-US" altLang="zh-CN" sz="1450" b="1" dirty="0">
                <a:solidFill>
                  <a:srgbClr val="0000FF"/>
                </a:solidFill>
                <a:highlight>
                  <a:srgbClr val="FFFFFF"/>
                </a:highlight>
                <a:latin typeface="Courier New" panose="02070309020205020404" pitchFamily="49" charset="0"/>
              </a:rPr>
              <a:t>in</a:t>
            </a:r>
            <a:r>
              <a:rPr lang="en-US" altLang="zh-CN" sz="1450" b="0" dirty="0">
                <a:solidFill>
                  <a:srgbClr val="000000"/>
                </a:solidFill>
                <a:highlight>
                  <a:srgbClr val="FFFFFF"/>
                </a:highlight>
                <a:latin typeface="Courier New" panose="02070309020205020404" pitchFamily="49" charset="0"/>
              </a:rPr>
              <a:t> </a:t>
            </a:r>
            <a:r>
              <a:rPr lang="en-US" altLang="zh-CN" sz="1450" b="0" dirty="0" err="1">
                <a:solidFill>
                  <a:srgbClr val="000000"/>
                </a:solidFill>
                <a:highlight>
                  <a:srgbClr val="FFFFFF"/>
                </a:highlight>
                <a:latin typeface="Courier New" panose="02070309020205020404" pitchFamily="49" charset="0"/>
              </a:rPr>
              <a:t>scale_begin_indx</a:t>
            </a:r>
            <a:r>
              <a:rPr lang="en-US" altLang="zh-CN" sz="1450" b="1" dirty="0">
                <a:solidFill>
                  <a:srgbClr val="000080"/>
                </a:solidFill>
                <a:highlight>
                  <a:srgbClr val="FFFFFF"/>
                </a:highlight>
                <a:latin typeface="Courier New" panose="02070309020205020404" pitchFamily="49" charset="0"/>
              </a:rPr>
              <a:t>[</a:t>
            </a:r>
            <a:r>
              <a:rPr lang="en-US" altLang="zh-CN" sz="1450" b="0" dirty="0">
                <a:solidFill>
                  <a:srgbClr val="FF0000"/>
                </a:solidFill>
                <a:highlight>
                  <a:srgbClr val="FFFFFF"/>
                </a:highlight>
                <a:latin typeface="Courier New" panose="02070309020205020404" pitchFamily="49" charset="0"/>
              </a:rPr>
              <a:t>1</a:t>
            </a:r>
            <a:r>
              <a:rPr lang="en-US" altLang="zh-CN" sz="1450" b="1" dirty="0">
                <a:solidFill>
                  <a:srgbClr val="000080"/>
                </a:solidFill>
                <a:highlight>
                  <a:srgbClr val="FFFFFF"/>
                </a:highlight>
                <a:latin typeface="Courier New" panose="02070309020205020404" pitchFamily="49" charset="0"/>
              </a:rPr>
              <a:t>:]:</a:t>
            </a:r>
            <a:endParaRPr lang="en-US" altLang="zh-CN" sz="1450" b="0" dirty="0">
              <a:solidFill>
                <a:srgbClr val="000000"/>
              </a:solidFill>
              <a:highlight>
                <a:srgbClr val="FFFFFF"/>
              </a:highlight>
              <a:latin typeface="Courier New" panose="02070309020205020404" pitchFamily="49" charset="0"/>
            </a:endParaRPr>
          </a:p>
          <a:p>
            <a:r>
              <a:rPr lang="en-US" altLang="zh-CN" sz="1450" b="0" dirty="0">
                <a:solidFill>
                  <a:srgbClr val="000000"/>
                </a:solidFill>
                <a:highlight>
                  <a:srgbClr val="FFFFFF"/>
                </a:highlight>
                <a:latin typeface="Courier New" panose="02070309020205020404" pitchFamily="49" charset="0"/>
              </a:rPr>
              <a:t>            </a:t>
            </a:r>
            <a:r>
              <a:rPr lang="en-US" altLang="zh-CN" sz="1450" b="0" dirty="0" err="1">
                <a:solidFill>
                  <a:srgbClr val="000000"/>
                </a:solidFill>
                <a:highlight>
                  <a:srgbClr val="FFFFFF"/>
                </a:highlight>
                <a:latin typeface="Courier New" panose="02070309020205020404" pitchFamily="49" charset="0"/>
              </a:rPr>
              <a:t>scale_scores</a:t>
            </a:r>
            <a:r>
              <a:rPr lang="en-US" altLang="zh-CN" sz="1450" b="1" dirty="0" err="1">
                <a:solidFill>
                  <a:srgbClr val="000080"/>
                </a:solidFill>
                <a:highlight>
                  <a:srgbClr val="FFFFFF"/>
                </a:highlight>
                <a:latin typeface="Courier New" panose="02070309020205020404" pitchFamily="49" charset="0"/>
              </a:rPr>
              <a:t>.</a:t>
            </a:r>
            <a:r>
              <a:rPr lang="en-US" altLang="zh-CN" sz="1450" b="0" dirty="0" err="1">
                <a:solidFill>
                  <a:srgbClr val="000000"/>
                </a:solidFill>
                <a:highlight>
                  <a:srgbClr val="FFFFFF"/>
                </a:highlight>
                <a:latin typeface="Courier New" panose="02070309020205020404" pitchFamily="49" charset="0"/>
              </a:rPr>
              <a:t>append</a:t>
            </a:r>
            <a:r>
              <a:rPr lang="en-US" altLang="zh-CN" sz="1450" b="1" dirty="0">
                <a:solidFill>
                  <a:srgbClr val="000080"/>
                </a:solidFill>
                <a:highlight>
                  <a:srgbClr val="FFFFFF"/>
                </a:highlight>
                <a:latin typeface="Courier New" panose="02070309020205020404" pitchFamily="49" charset="0"/>
              </a:rPr>
              <a:t>(</a:t>
            </a:r>
            <a:r>
              <a:rPr lang="en-US" altLang="zh-CN" sz="1450" b="0" dirty="0" err="1">
                <a:solidFill>
                  <a:srgbClr val="000000"/>
                </a:solidFill>
                <a:highlight>
                  <a:srgbClr val="FFFFFF"/>
                </a:highlight>
                <a:latin typeface="Courier New" panose="02070309020205020404" pitchFamily="49" charset="0"/>
              </a:rPr>
              <a:t>token_scores</a:t>
            </a:r>
            <a:r>
              <a:rPr lang="en-US" altLang="zh-CN" sz="1450" b="0" dirty="0">
                <a:solidFill>
                  <a:srgbClr val="000000"/>
                </a:solidFill>
                <a:highlight>
                  <a:srgbClr val="FFFFFF"/>
                </a:highlight>
                <a:latin typeface="Courier New" panose="02070309020205020404" pitchFamily="49" charset="0"/>
              </a:rPr>
              <a:t> </a:t>
            </a:r>
            <a:r>
              <a:rPr lang="en-US" altLang="zh-CN" sz="1450" b="1" dirty="0">
                <a:solidFill>
                  <a:srgbClr val="000080"/>
                </a:solidFill>
                <a:highlight>
                  <a:srgbClr val="FFFFFF"/>
                </a:highlight>
                <a:latin typeface="Courier New" panose="02070309020205020404" pitchFamily="49" charset="0"/>
              </a:rPr>
              <a:t>/</a:t>
            </a:r>
            <a:r>
              <a:rPr lang="en-US" altLang="zh-CN" sz="1450" b="0" dirty="0">
                <a:solidFill>
                  <a:srgbClr val="000000"/>
                </a:solidFill>
                <a:highlight>
                  <a:srgbClr val="FFFFFF"/>
                </a:highlight>
                <a:latin typeface="Courier New" panose="02070309020205020404" pitchFamily="49" charset="0"/>
              </a:rPr>
              <a:t> </a:t>
            </a:r>
            <a:r>
              <a:rPr lang="en-US" altLang="zh-CN" sz="1450" b="0" dirty="0" err="1">
                <a:solidFill>
                  <a:srgbClr val="000000"/>
                </a:solidFill>
                <a:highlight>
                  <a:srgbClr val="FFFFFF"/>
                </a:highlight>
                <a:latin typeface="Courier New" panose="02070309020205020404" pitchFamily="49" charset="0"/>
              </a:rPr>
              <a:t>token_weights</a:t>
            </a:r>
            <a:r>
              <a:rPr lang="en-US" altLang="zh-CN" sz="1450" b="1" dirty="0">
                <a:solidFill>
                  <a:srgbClr val="000080"/>
                </a:solidFill>
                <a:highlight>
                  <a:srgbClr val="FFFFFF"/>
                </a:highlight>
                <a:latin typeface="Courier New" panose="02070309020205020404" pitchFamily="49" charset="0"/>
              </a:rPr>
              <a:t>)</a:t>
            </a:r>
            <a:endParaRPr lang="en-US" altLang="zh-CN" sz="1450" b="0" dirty="0">
              <a:solidFill>
                <a:srgbClr val="000000"/>
              </a:solidFill>
              <a:highlight>
                <a:srgbClr val="FFFFFF"/>
              </a:highlight>
              <a:latin typeface="Courier New" panose="02070309020205020404" pitchFamily="49" charset="0"/>
            </a:endParaRPr>
          </a:p>
          <a:p>
            <a:r>
              <a:rPr lang="pt-BR" altLang="zh-CN" sz="1450" b="0" dirty="0">
                <a:solidFill>
                  <a:srgbClr val="000000"/>
                </a:solidFill>
                <a:highlight>
                  <a:srgbClr val="FFFFFF"/>
                </a:highlight>
                <a:latin typeface="Courier New" panose="02070309020205020404" pitchFamily="49" charset="0"/>
              </a:rPr>
              <a:t>            token_scores  </a:t>
            </a:r>
            <a:r>
              <a:rPr lang="pt-BR" altLang="zh-CN" sz="1450" b="1" dirty="0">
                <a:solidFill>
                  <a:srgbClr val="000080"/>
                </a:solidFill>
                <a:highlight>
                  <a:srgbClr val="FFFFFF"/>
                </a:highlight>
                <a:latin typeface="Courier New" panose="02070309020205020404" pitchFamily="49" charset="0"/>
              </a:rPr>
              <a:t>=</a:t>
            </a:r>
            <a:r>
              <a:rPr lang="pt-BR" altLang="zh-CN" sz="1450" b="0" dirty="0">
                <a:solidFill>
                  <a:srgbClr val="000000"/>
                </a:solidFill>
                <a:highlight>
                  <a:srgbClr val="FFFFFF"/>
                </a:highlight>
                <a:latin typeface="Courier New" panose="02070309020205020404" pitchFamily="49" charset="0"/>
              </a:rPr>
              <a:t> zeros</a:t>
            </a:r>
            <a:r>
              <a:rPr lang="pt-BR" altLang="zh-CN" sz="1450" b="1" dirty="0">
                <a:solidFill>
                  <a:srgbClr val="000080"/>
                </a:solidFill>
                <a:highlight>
                  <a:srgbClr val="FFFFFF"/>
                </a:highlight>
                <a:latin typeface="Courier New" panose="02070309020205020404" pitchFamily="49" charset="0"/>
              </a:rPr>
              <a:t>(</a:t>
            </a:r>
            <a:r>
              <a:rPr lang="pt-BR" altLang="zh-CN" sz="1450" b="0" dirty="0">
                <a:solidFill>
                  <a:srgbClr val="000000"/>
                </a:solidFill>
                <a:highlight>
                  <a:srgbClr val="FFFFFF"/>
                </a:highlight>
                <a:latin typeface="Courier New" panose="02070309020205020404" pitchFamily="49" charset="0"/>
              </a:rPr>
              <a:t>N</a:t>
            </a:r>
            <a:r>
              <a:rPr lang="pt-BR" altLang="zh-CN" sz="1450" b="1" dirty="0">
                <a:solidFill>
                  <a:srgbClr val="000080"/>
                </a:solidFill>
                <a:highlight>
                  <a:srgbClr val="FFFFFF"/>
                </a:highlight>
                <a:latin typeface="Courier New" panose="02070309020205020404" pitchFamily="49" charset="0"/>
              </a:rPr>
              <a:t>,</a:t>
            </a:r>
            <a:r>
              <a:rPr lang="pt-BR" altLang="zh-CN" sz="1450" b="0" dirty="0">
                <a:solidFill>
                  <a:srgbClr val="000000"/>
                </a:solidFill>
                <a:highlight>
                  <a:srgbClr val="FFFFFF"/>
                </a:highlight>
                <a:latin typeface="Courier New" panose="02070309020205020404" pitchFamily="49" charset="0"/>
              </a:rPr>
              <a:t> G</a:t>
            </a:r>
            <a:r>
              <a:rPr lang="pt-BR" altLang="zh-CN" sz="1450" b="1" dirty="0">
                <a:solidFill>
                  <a:srgbClr val="000080"/>
                </a:solidFill>
                <a:highlight>
                  <a:srgbClr val="FFFFFF"/>
                </a:highlight>
                <a:latin typeface="Courier New" panose="02070309020205020404" pitchFamily="49" charset="0"/>
              </a:rPr>
              <a:t>)</a:t>
            </a:r>
            <a:endParaRPr lang="pt-BR" altLang="zh-CN" sz="1450" b="0" dirty="0">
              <a:solidFill>
                <a:srgbClr val="000000"/>
              </a:solidFill>
              <a:highlight>
                <a:srgbClr val="FFFFFF"/>
              </a:highlight>
              <a:latin typeface="Courier New" panose="02070309020205020404" pitchFamily="49" charset="0"/>
            </a:endParaRPr>
          </a:p>
          <a:p>
            <a:r>
              <a:rPr lang="de-DE" altLang="zh-CN" sz="1450" b="0" dirty="0">
                <a:solidFill>
                  <a:srgbClr val="000000"/>
                </a:solidFill>
                <a:highlight>
                  <a:srgbClr val="FFFFFF"/>
                </a:highlight>
                <a:latin typeface="Courier New" panose="02070309020205020404" pitchFamily="49" charset="0"/>
              </a:rPr>
              <a:t>            token_weights </a:t>
            </a:r>
            <a:r>
              <a:rPr lang="de-DE" altLang="zh-CN" sz="1450" b="1" dirty="0">
                <a:solidFill>
                  <a:srgbClr val="000080"/>
                </a:solidFill>
                <a:highlight>
                  <a:srgbClr val="FFFFFF"/>
                </a:highlight>
                <a:latin typeface="Courier New" panose="02070309020205020404" pitchFamily="49" charset="0"/>
              </a:rPr>
              <a:t>=</a:t>
            </a:r>
            <a:r>
              <a:rPr lang="de-DE" altLang="zh-CN" sz="1450" b="0" dirty="0">
                <a:solidFill>
                  <a:srgbClr val="000000"/>
                </a:solidFill>
                <a:highlight>
                  <a:srgbClr val="FFFFFF"/>
                </a:highlight>
                <a:latin typeface="Courier New" panose="02070309020205020404" pitchFamily="49" charset="0"/>
              </a:rPr>
              <a:t> zeros</a:t>
            </a:r>
            <a:r>
              <a:rPr lang="de-DE" altLang="zh-CN" sz="1450" b="1" dirty="0">
                <a:solidFill>
                  <a:srgbClr val="000080"/>
                </a:solidFill>
                <a:highlight>
                  <a:srgbClr val="FFFFFF"/>
                </a:highlight>
                <a:latin typeface="Courier New" panose="02070309020205020404" pitchFamily="49" charset="0"/>
              </a:rPr>
              <a:t>(</a:t>
            </a:r>
            <a:r>
              <a:rPr lang="de-DE" altLang="zh-CN" sz="1450" b="0" dirty="0">
                <a:solidFill>
                  <a:srgbClr val="000000"/>
                </a:solidFill>
                <a:highlight>
                  <a:srgbClr val="FFFFFF"/>
                </a:highlight>
                <a:latin typeface="Courier New" panose="02070309020205020404" pitchFamily="49" charset="0"/>
              </a:rPr>
              <a:t>N</a:t>
            </a:r>
            <a:r>
              <a:rPr lang="de-DE" altLang="zh-CN" sz="1450" b="1" dirty="0">
                <a:solidFill>
                  <a:srgbClr val="000080"/>
                </a:solidFill>
                <a:highlight>
                  <a:srgbClr val="FFFFFF"/>
                </a:highlight>
                <a:latin typeface="Courier New" panose="02070309020205020404" pitchFamily="49" charset="0"/>
              </a:rPr>
              <a:t>,</a:t>
            </a:r>
            <a:r>
              <a:rPr lang="de-DE" altLang="zh-CN" sz="1450" b="0" dirty="0">
                <a:solidFill>
                  <a:srgbClr val="000000"/>
                </a:solidFill>
                <a:highlight>
                  <a:srgbClr val="FFFFFF"/>
                </a:highlight>
                <a:latin typeface="Courier New" panose="02070309020205020404" pitchFamily="49" charset="0"/>
              </a:rPr>
              <a:t> G</a:t>
            </a:r>
            <a:r>
              <a:rPr lang="de-DE" altLang="zh-CN" sz="1450" b="1" dirty="0">
                <a:solidFill>
                  <a:srgbClr val="000080"/>
                </a:solidFill>
                <a:highlight>
                  <a:srgbClr val="FFFFFF"/>
                </a:highlight>
                <a:latin typeface="Courier New" panose="02070309020205020404" pitchFamily="49" charset="0"/>
              </a:rPr>
              <a:t>)</a:t>
            </a:r>
            <a:endParaRPr lang="de-DE" altLang="zh-CN" sz="1450" b="0" dirty="0">
              <a:solidFill>
                <a:srgbClr val="000000"/>
              </a:solidFill>
              <a:highlight>
                <a:srgbClr val="FFFFFF"/>
              </a:highlight>
              <a:latin typeface="Courier New" panose="02070309020205020404" pitchFamily="49" charset="0"/>
            </a:endParaRPr>
          </a:p>
          <a:p>
            <a:r>
              <a:rPr lang="en-US" altLang="zh-CN" sz="1450" b="0" dirty="0">
                <a:solidFill>
                  <a:srgbClr val="000000"/>
                </a:solidFill>
                <a:highlight>
                  <a:srgbClr val="FFFFFF"/>
                </a:highlight>
                <a:latin typeface="Courier New" panose="02070309020205020404" pitchFamily="49" charset="0"/>
              </a:rPr>
              <a:t>            </a:t>
            </a:r>
            <a:r>
              <a:rPr lang="en-US" altLang="zh-CN" sz="1450" b="0" dirty="0" err="1">
                <a:solidFill>
                  <a:srgbClr val="000000"/>
                </a:solidFill>
                <a:highlight>
                  <a:srgbClr val="FFFFFF"/>
                </a:highlight>
                <a:latin typeface="Courier New" panose="02070309020205020404" pitchFamily="49" charset="0"/>
              </a:rPr>
              <a:t>cur_scale</a:t>
            </a:r>
            <a:r>
              <a:rPr lang="en-US" altLang="zh-CN" sz="1450" b="0" dirty="0">
                <a:solidFill>
                  <a:srgbClr val="000000"/>
                </a:solidFill>
                <a:highlight>
                  <a:srgbClr val="FFFFFF"/>
                </a:highlight>
                <a:latin typeface="Courier New" panose="02070309020205020404" pitchFamily="49" charset="0"/>
              </a:rPr>
              <a:t> </a:t>
            </a:r>
            <a:r>
              <a:rPr lang="en-US" altLang="zh-CN" sz="1450" b="1" dirty="0">
                <a:solidFill>
                  <a:srgbClr val="000080"/>
                </a:solidFill>
                <a:highlight>
                  <a:srgbClr val="FFFFFF"/>
                </a:highlight>
                <a:latin typeface="Courier New" panose="02070309020205020404" pitchFamily="49" charset="0"/>
              </a:rPr>
              <a:t>+=</a:t>
            </a:r>
            <a:r>
              <a:rPr lang="en-US" altLang="zh-CN" sz="1450" b="0" dirty="0">
                <a:solidFill>
                  <a:srgbClr val="000000"/>
                </a:solidFill>
                <a:highlight>
                  <a:srgbClr val="FFFFFF"/>
                </a:highlight>
                <a:latin typeface="Courier New" panose="02070309020205020404" pitchFamily="49" charset="0"/>
              </a:rPr>
              <a:t> </a:t>
            </a:r>
            <a:r>
              <a:rPr lang="en-US" altLang="zh-CN" sz="1450" b="0" dirty="0">
                <a:solidFill>
                  <a:srgbClr val="FF0000"/>
                </a:solidFill>
                <a:highlight>
                  <a:srgbClr val="FFFFFF"/>
                </a:highlight>
                <a:latin typeface="Courier New" panose="02070309020205020404" pitchFamily="49" charset="0"/>
              </a:rPr>
              <a:t>1</a:t>
            </a:r>
            <a:endParaRPr lang="en-US" altLang="zh-CN" sz="1450" b="0" dirty="0">
              <a:solidFill>
                <a:srgbClr val="000000"/>
              </a:solidFill>
              <a:highlight>
                <a:srgbClr val="FFFFFF"/>
              </a:highlight>
              <a:latin typeface="Courier New" panose="02070309020205020404" pitchFamily="49" charset="0"/>
            </a:endParaRPr>
          </a:p>
          <a:p>
            <a:r>
              <a:rPr lang="en-US" altLang="zh-CN" sz="1450" b="0" dirty="0">
                <a:solidFill>
                  <a:srgbClr val="000000"/>
                </a:solidFill>
                <a:highlight>
                  <a:srgbClr val="FFFFFF"/>
                </a:highlight>
                <a:latin typeface="Courier New" panose="02070309020205020404" pitchFamily="49" charset="0"/>
              </a:rPr>
              <a:t>            gallery </a:t>
            </a:r>
            <a:r>
              <a:rPr lang="en-US" altLang="zh-CN" sz="1450" b="1" dirty="0">
                <a:solidFill>
                  <a:srgbClr val="000080"/>
                </a:solidFill>
                <a:highlight>
                  <a:srgbClr val="FFFFFF"/>
                </a:highlight>
                <a:latin typeface="Courier New" panose="02070309020205020404" pitchFamily="49" charset="0"/>
              </a:rPr>
              <a:t>=</a:t>
            </a:r>
            <a:r>
              <a:rPr lang="en-US" altLang="zh-CN" sz="1450" b="0" dirty="0">
                <a:solidFill>
                  <a:srgbClr val="000000"/>
                </a:solidFill>
                <a:highlight>
                  <a:srgbClr val="FFFFFF"/>
                </a:highlight>
                <a:latin typeface="Courier New" panose="02070309020205020404" pitchFamily="49" charset="0"/>
              </a:rPr>
              <a:t> </a:t>
            </a:r>
            <a:r>
              <a:rPr lang="en-US" altLang="zh-CN" sz="1450" b="0" dirty="0" err="1">
                <a:solidFill>
                  <a:srgbClr val="000000"/>
                </a:solidFill>
                <a:highlight>
                  <a:srgbClr val="FFFFFF"/>
                </a:highlight>
                <a:latin typeface="Courier New" panose="02070309020205020404" pitchFamily="49" charset="0"/>
              </a:rPr>
              <a:t>visual_gallery</a:t>
            </a:r>
            <a:r>
              <a:rPr lang="en-US" altLang="zh-CN" sz="1450" b="1" dirty="0">
                <a:solidFill>
                  <a:srgbClr val="000080"/>
                </a:solidFill>
                <a:highlight>
                  <a:srgbClr val="FFFFFF"/>
                </a:highlight>
                <a:latin typeface="Courier New" panose="02070309020205020404" pitchFamily="49" charset="0"/>
              </a:rPr>
              <a:t>[</a:t>
            </a:r>
            <a:r>
              <a:rPr lang="en-US" altLang="zh-CN" sz="1450" b="0" dirty="0" err="1">
                <a:solidFill>
                  <a:srgbClr val="000000"/>
                </a:solidFill>
                <a:highlight>
                  <a:srgbClr val="FFFFFF"/>
                </a:highlight>
                <a:latin typeface="Courier New" panose="02070309020205020404" pitchFamily="49" charset="0"/>
              </a:rPr>
              <a:t>cur_scale</a:t>
            </a:r>
            <a:r>
              <a:rPr lang="en-US" altLang="zh-CN" sz="1450" b="1" dirty="0">
                <a:solidFill>
                  <a:srgbClr val="000080"/>
                </a:solidFill>
                <a:highlight>
                  <a:srgbClr val="FFFFFF"/>
                </a:highlight>
                <a:latin typeface="Courier New" panose="02070309020205020404" pitchFamily="49" charset="0"/>
              </a:rPr>
              <a:t>]</a:t>
            </a:r>
            <a:endParaRPr lang="en-US" altLang="zh-CN" sz="1450" b="0" dirty="0">
              <a:solidFill>
                <a:srgbClr val="000000"/>
              </a:solidFill>
              <a:highlight>
                <a:srgbClr val="FFFFFF"/>
              </a:highlight>
              <a:latin typeface="Courier New" panose="02070309020205020404" pitchFamily="49" charset="0"/>
            </a:endParaRPr>
          </a:p>
          <a:p>
            <a:r>
              <a:rPr lang="zh-CN" altLang="en-US" sz="1450" b="0" dirty="0">
                <a:solidFill>
                  <a:srgbClr val="000000"/>
                </a:solidFill>
                <a:highlight>
                  <a:srgbClr val="FFFFFF"/>
                </a:highlight>
                <a:latin typeface="Courier New" panose="02070309020205020404" pitchFamily="49" charset="0"/>
              </a:rPr>
              <a:t>    </a:t>
            </a:r>
            <a:r>
              <a:rPr lang="en-US" altLang="zh-CN" sz="1450" b="0" dirty="0">
                <a:solidFill>
                  <a:srgbClr val="008000"/>
                </a:solidFill>
                <a:highlight>
                  <a:srgbClr val="FFFFFF"/>
                </a:highlight>
                <a:latin typeface="Courier New" panose="02070309020205020404" pitchFamily="49" charset="0"/>
              </a:rPr>
              <a:t># </a:t>
            </a:r>
            <a:r>
              <a:rPr lang="zh-CN" altLang="en-US" sz="1450" b="0" dirty="0">
                <a:solidFill>
                  <a:srgbClr val="008000"/>
                </a:solidFill>
                <a:highlight>
                  <a:srgbClr val="FFFFFF"/>
                </a:highlight>
                <a:latin typeface="Courier New" panose="02070309020205020404" pitchFamily="49" charset="0"/>
              </a:rPr>
              <a:t>处理最后一个尺度</a:t>
            </a:r>
            <a:endParaRPr lang="zh-CN" altLang="en-US" sz="1450" b="0" dirty="0">
              <a:solidFill>
                <a:srgbClr val="000000"/>
              </a:solidFill>
              <a:highlight>
                <a:srgbClr val="FFFFFF"/>
              </a:highlight>
              <a:latin typeface="Courier New" panose="02070309020205020404" pitchFamily="49" charset="0"/>
            </a:endParaRPr>
          </a:p>
          <a:p>
            <a:r>
              <a:rPr lang="en-US" altLang="zh-CN" sz="1450" b="0" dirty="0">
                <a:solidFill>
                  <a:srgbClr val="000000"/>
                </a:solidFill>
                <a:highlight>
                  <a:srgbClr val="FFFFFF"/>
                </a:highlight>
                <a:latin typeface="Courier New" panose="02070309020205020404" pitchFamily="49" charset="0"/>
              </a:rPr>
              <a:t>    </a:t>
            </a:r>
            <a:r>
              <a:rPr lang="en-US" altLang="zh-CN" sz="1450" b="0" dirty="0" err="1">
                <a:solidFill>
                  <a:srgbClr val="000000"/>
                </a:solidFill>
                <a:highlight>
                  <a:srgbClr val="FFFFFF"/>
                </a:highlight>
                <a:latin typeface="Courier New" panose="02070309020205020404" pitchFamily="49" charset="0"/>
              </a:rPr>
              <a:t>scale_scores</a:t>
            </a:r>
            <a:r>
              <a:rPr lang="en-US" altLang="zh-CN" sz="1450" b="1" dirty="0" err="1">
                <a:solidFill>
                  <a:srgbClr val="000080"/>
                </a:solidFill>
                <a:highlight>
                  <a:srgbClr val="FFFFFF"/>
                </a:highlight>
                <a:latin typeface="Courier New" panose="02070309020205020404" pitchFamily="49" charset="0"/>
              </a:rPr>
              <a:t>.</a:t>
            </a:r>
            <a:r>
              <a:rPr lang="en-US" altLang="zh-CN" sz="1450" b="0" dirty="0" err="1">
                <a:solidFill>
                  <a:srgbClr val="000000"/>
                </a:solidFill>
                <a:highlight>
                  <a:srgbClr val="FFFFFF"/>
                </a:highlight>
                <a:latin typeface="Courier New" panose="02070309020205020404" pitchFamily="49" charset="0"/>
              </a:rPr>
              <a:t>append</a:t>
            </a:r>
            <a:r>
              <a:rPr lang="en-US" altLang="zh-CN" sz="1450" b="1" dirty="0">
                <a:solidFill>
                  <a:srgbClr val="000080"/>
                </a:solidFill>
                <a:highlight>
                  <a:srgbClr val="FFFFFF"/>
                </a:highlight>
                <a:latin typeface="Courier New" panose="02070309020205020404" pitchFamily="49" charset="0"/>
              </a:rPr>
              <a:t>(</a:t>
            </a:r>
            <a:r>
              <a:rPr lang="en-US" altLang="zh-CN" sz="1450" b="0" dirty="0" err="1">
                <a:solidFill>
                  <a:srgbClr val="000000"/>
                </a:solidFill>
                <a:highlight>
                  <a:srgbClr val="FFFFFF"/>
                </a:highlight>
                <a:latin typeface="Courier New" panose="02070309020205020404" pitchFamily="49" charset="0"/>
              </a:rPr>
              <a:t>token_scores</a:t>
            </a:r>
            <a:r>
              <a:rPr lang="en-US" altLang="zh-CN" sz="1450" b="0" dirty="0">
                <a:solidFill>
                  <a:srgbClr val="000000"/>
                </a:solidFill>
                <a:highlight>
                  <a:srgbClr val="FFFFFF"/>
                </a:highlight>
                <a:latin typeface="Courier New" panose="02070309020205020404" pitchFamily="49" charset="0"/>
              </a:rPr>
              <a:t> </a:t>
            </a:r>
            <a:r>
              <a:rPr lang="en-US" altLang="zh-CN" sz="1450" b="1" dirty="0">
                <a:solidFill>
                  <a:srgbClr val="000080"/>
                </a:solidFill>
                <a:highlight>
                  <a:srgbClr val="FFFFFF"/>
                </a:highlight>
                <a:latin typeface="Courier New" panose="02070309020205020404" pitchFamily="49" charset="0"/>
              </a:rPr>
              <a:t>/</a:t>
            </a:r>
            <a:r>
              <a:rPr lang="en-US" altLang="zh-CN" sz="1450" b="0" dirty="0">
                <a:solidFill>
                  <a:srgbClr val="000000"/>
                </a:solidFill>
                <a:highlight>
                  <a:srgbClr val="FFFFFF"/>
                </a:highlight>
                <a:latin typeface="Courier New" panose="02070309020205020404" pitchFamily="49" charset="0"/>
              </a:rPr>
              <a:t> </a:t>
            </a:r>
            <a:r>
              <a:rPr lang="en-US" altLang="zh-CN" sz="1450" b="0" dirty="0" err="1">
                <a:solidFill>
                  <a:srgbClr val="000000"/>
                </a:solidFill>
                <a:highlight>
                  <a:srgbClr val="FFFFFF"/>
                </a:highlight>
                <a:latin typeface="Courier New" panose="02070309020205020404" pitchFamily="49" charset="0"/>
              </a:rPr>
              <a:t>token_weights</a:t>
            </a:r>
            <a:r>
              <a:rPr lang="en-US" altLang="zh-CN" sz="1450" b="1" dirty="0">
                <a:solidFill>
                  <a:srgbClr val="000080"/>
                </a:solidFill>
                <a:highlight>
                  <a:srgbClr val="FFFFFF"/>
                </a:highlight>
                <a:latin typeface="Courier New" panose="02070309020205020404" pitchFamily="49" charset="0"/>
              </a:rPr>
              <a:t>)</a:t>
            </a:r>
            <a:endParaRPr lang="en-US" altLang="zh-CN" sz="1450" b="0" dirty="0">
              <a:solidFill>
                <a:srgbClr val="000000"/>
              </a:solidFill>
              <a:highlight>
                <a:srgbClr val="FFFFFF"/>
              </a:highlight>
              <a:latin typeface="Courier New" panose="02070309020205020404" pitchFamily="49" charset="0"/>
            </a:endParaRPr>
          </a:p>
          <a:p>
            <a:r>
              <a:rPr lang="zh-CN" altLang="en-US" sz="1450" b="0" dirty="0">
                <a:solidFill>
                  <a:srgbClr val="000000"/>
                </a:solidFill>
                <a:highlight>
                  <a:srgbClr val="FFFFFF"/>
                </a:highlight>
                <a:latin typeface="Courier New" panose="02070309020205020404" pitchFamily="49" charset="0"/>
              </a:rPr>
              <a:t>    </a:t>
            </a:r>
            <a:r>
              <a:rPr lang="en-US" altLang="zh-CN" sz="1450" b="0" dirty="0">
                <a:solidFill>
                  <a:srgbClr val="008000"/>
                </a:solidFill>
                <a:highlight>
                  <a:srgbClr val="FFFFFF"/>
                </a:highlight>
                <a:latin typeface="Courier New" panose="02070309020205020404" pitchFamily="49" charset="0"/>
              </a:rPr>
              <a:t># (3) </a:t>
            </a:r>
            <a:r>
              <a:rPr lang="zh-CN" altLang="en-US" sz="1450" b="0" dirty="0">
                <a:solidFill>
                  <a:srgbClr val="008000"/>
                </a:solidFill>
                <a:highlight>
                  <a:srgbClr val="FFFFFF"/>
                </a:highlight>
                <a:latin typeface="Courier New" panose="02070309020205020404" pitchFamily="49" charset="0"/>
              </a:rPr>
              <a:t>对所有尺度的</a:t>
            </a:r>
            <a:r>
              <a:rPr lang="en-US" altLang="zh-CN" sz="1450" b="0" dirty="0">
                <a:solidFill>
                  <a:srgbClr val="008000"/>
                </a:solidFill>
                <a:highlight>
                  <a:srgbClr val="FFFFFF"/>
                </a:highlight>
                <a:latin typeface="Courier New" panose="02070309020205020404" pitchFamily="49" charset="0"/>
              </a:rPr>
              <a:t>patch</a:t>
            </a:r>
            <a:r>
              <a:rPr lang="zh-CN" altLang="en-US" sz="1450" b="0" dirty="0">
                <a:solidFill>
                  <a:srgbClr val="008000"/>
                </a:solidFill>
                <a:highlight>
                  <a:srgbClr val="FFFFFF"/>
                </a:highlight>
                <a:latin typeface="Courier New" panose="02070309020205020404" pitchFamily="49" charset="0"/>
              </a:rPr>
              <a:t>异常分取平均，得到最终异常图</a:t>
            </a:r>
            <a:endParaRPr lang="zh-CN" altLang="en-US" sz="1450" b="0" dirty="0">
              <a:solidFill>
                <a:srgbClr val="000000"/>
              </a:solidFill>
              <a:highlight>
                <a:srgbClr val="FFFFFF"/>
              </a:highlight>
              <a:latin typeface="Courier New" panose="02070309020205020404" pitchFamily="49" charset="0"/>
            </a:endParaRPr>
          </a:p>
          <a:p>
            <a:r>
              <a:rPr lang="en-US" altLang="zh-CN" sz="1450" b="0" dirty="0">
                <a:solidFill>
                  <a:srgbClr val="000000"/>
                </a:solidFill>
                <a:highlight>
                  <a:srgbClr val="FFFFFF"/>
                </a:highlight>
                <a:latin typeface="Courier New" panose="02070309020205020404" pitchFamily="49" charset="0"/>
              </a:rPr>
              <a:t>    S </a:t>
            </a:r>
            <a:r>
              <a:rPr lang="en-US" altLang="zh-CN" sz="1450" b="1" dirty="0">
                <a:solidFill>
                  <a:srgbClr val="000080"/>
                </a:solidFill>
                <a:highlight>
                  <a:srgbClr val="FFFFFF"/>
                </a:highlight>
                <a:latin typeface="Courier New" panose="02070309020205020404" pitchFamily="49" charset="0"/>
              </a:rPr>
              <a:t>=</a:t>
            </a:r>
            <a:r>
              <a:rPr lang="en-US" altLang="zh-CN" sz="1450" b="0" dirty="0">
                <a:solidFill>
                  <a:srgbClr val="000000"/>
                </a:solidFill>
                <a:highlight>
                  <a:srgbClr val="FFFFFF"/>
                </a:highlight>
                <a:latin typeface="Courier New" panose="02070309020205020404" pitchFamily="49" charset="0"/>
              </a:rPr>
              <a:t> mean</a:t>
            </a:r>
            <a:r>
              <a:rPr lang="en-US" altLang="zh-CN" sz="1450" b="1" dirty="0">
                <a:solidFill>
                  <a:srgbClr val="000080"/>
                </a:solidFill>
                <a:highlight>
                  <a:srgbClr val="FFFFFF"/>
                </a:highlight>
                <a:latin typeface="Courier New" panose="02070309020205020404" pitchFamily="49" charset="0"/>
              </a:rPr>
              <a:t>(</a:t>
            </a:r>
            <a:r>
              <a:rPr lang="en-US" altLang="zh-CN" sz="1450" b="0" dirty="0">
                <a:solidFill>
                  <a:srgbClr val="000000"/>
                </a:solidFill>
                <a:highlight>
                  <a:srgbClr val="FFFFFF"/>
                </a:highlight>
                <a:latin typeface="Courier New" panose="02070309020205020404" pitchFamily="49" charset="0"/>
              </a:rPr>
              <a:t>stack</a:t>
            </a:r>
            <a:r>
              <a:rPr lang="en-US" altLang="zh-CN" sz="1450" b="1" dirty="0">
                <a:solidFill>
                  <a:srgbClr val="000080"/>
                </a:solidFill>
                <a:highlight>
                  <a:srgbClr val="FFFFFF"/>
                </a:highlight>
                <a:latin typeface="Courier New" panose="02070309020205020404" pitchFamily="49" charset="0"/>
              </a:rPr>
              <a:t>(</a:t>
            </a:r>
            <a:r>
              <a:rPr lang="en-US" altLang="zh-CN" sz="1450" b="0" dirty="0" err="1">
                <a:solidFill>
                  <a:srgbClr val="000000"/>
                </a:solidFill>
                <a:highlight>
                  <a:srgbClr val="FFFFFF"/>
                </a:highlight>
                <a:latin typeface="Courier New" panose="02070309020205020404" pitchFamily="49" charset="0"/>
              </a:rPr>
              <a:t>scale_scores</a:t>
            </a:r>
            <a:r>
              <a:rPr lang="en-US" altLang="zh-CN" sz="1450" b="1" dirty="0">
                <a:solidFill>
                  <a:srgbClr val="000080"/>
                </a:solidFill>
                <a:highlight>
                  <a:srgbClr val="FFFFFF"/>
                </a:highlight>
                <a:latin typeface="Courier New" panose="02070309020205020404" pitchFamily="49" charset="0"/>
              </a:rPr>
              <a:t>,</a:t>
            </a:r>
            <a:r>
              <a:rPr lang="en-US" altLang="zh-CN" sz="1450" b="0" dirty="0">
                <a:solidFill>
                  <a:srgbClr val="000000"/>
                </a:solidFill>
                <a:highlight>
                  <a:srgbClr val="FFFFFF"/>
                </a:highlight>
                <a:latin typeface="Courier New" panose="02070309020205020404" pitchFamily="49" charset="0"/>
              </a:rPr>
              <a:t> dim</a:t>
            </a:r>
            <a:r>
              <a:rPr lang="en-US" altLang="zh-CN" sz="1450" b="1" dirty="0">
                <a:solidFill>
                  <a:srgbClr val="000080"/>
                </a:solidFill>
                <a:highlight>
                  <a:srgbClr val="FFFFFF"/>
                </a:highlight>
                <a:latin typeface="Courier New" panose="02070309020205020404" pitchFamily="49" charset="0"/>
              </a:rPr>
              <a:t>=</a:t>
            </a:r>
            <a:r>
              <a:rPr lang="en-US" altLang="zh-CN" sz="1450" b="0" dirty="0">
                <a:solidFill>
                  <a:srgbClr val="FF0000"/>
                </a:solidFill>
                <a:highlight>
                  <a:srgbClr val="FFFFFF"/>
                </a:highlight>
                <a:latin typeface="Courier New" panose="02070309020205020404" pitchFamily="49" charset="0"/>
              </a:rPr>
              <a:t>0</a:t>
            </a:r>
            <a:r>
              <a:rPr lang="en-US" altLang="zh-CN" sz="1450" b="1" dirty="0">
                <a:solidFill>
                  <a:srgbClr val="000080"/>
                </a:solidFill>
                <a:highlight>
                  <a:srgbClr val="FFFFFF"/>
                </a:highlight>
                <a:latin typeface="Courier New" panose="02070309020205020404" pitchFamily="49" charset="0"/>
              </a:rPr>
              <a:t>),</a:t>
            </a:r>
            <a:r>
              <a:rPr lang="en-US" altLang="zh-CN" sz="1450" b="0" dirty="0">
                <a:solidFill>
                  <a:srgbClr val="000000"/>
                </a:solidFill>
                <a:highlight>
                  <a:srgbClr val="FFFFFF"/>
                </a:highlight>
                <a:latin typeface="Courier New" panose="02070309020205020404" pitchFamily="49" charset="0"/>
              </a:rPr>
              <a:t> dim</a:t>
            </a:r>
            <a:r>
              <a:rPr lang="en-US" altLang="zh-CN" sz="1450" b="1" dirty="0">
                <a:solidFill>
                  <a:srgbClr val="000080"/>
                </a:solidFill>
                <a:highlight>
                  <a:srgbClr val="FFFFFF"/>
                </a:highlight>
                <a:latin typeface="Courier New" panose="02070309020205020404" pitchFamily="49" charset="0"/>
              </a:rPr>
              <a:t>=</a:t>
            </a:r>
            <a:r>
              <a:rPr lang="en-US" altLang="zh-CN" sz="1450" b="0" dirty="0">
                <a:solidFill>
                  <a:srgbClr val="FF0000"/>
                </a:solidFill>
                <a:highlight>
                  <a:srgbClr val="FFFFFF"/>
                </a:highlight>
                <a:latin typeface="Courier New" panose="02070309020205020404" pitchFamily="49" charset="0"/>
              </a:rPr>
              <a:t>0</a:t>
            </a:r>
            <a:r>
              <a:rPr lang="en-US" altLang="zh-CN" sz="1450" b="1" dirty="0">
                <a:solidFill>
                  <a:srgbClr val="000080"/>
                </a:solidFill>
                <a:highlight>
                  <a:srgbClr val="FFFFFF"/>
                </a:highlight>
                <a:latin typeface="Courier New" panose="02070309020205020404" pitchFamily="49" charset="0"/>
              </a:rPr>
              <a:t>)</a:t>
            </a:r>
            <a:r>
              <a:rPr lang="en-US" altLang="zh-CN" sz="1450" b="0" dirty="0">
                <a:solidFill>
                  <a:srgbClr val="000000"/>
                </a:solidFill>
                <a:highlight>
                  <a:srgbClr val="FFFFFF"/>
                </a:highlight>
                <a:latin typeface="Courier New" panose="02070309020205020404" pitchFamily="49" charset="0"/>
              </a:rPr>
              <a:t>     </a:t>
            </a:r>
            <a:r>
              <a:rPr lang="en-US" altLang="zh-CN" sz="1450" b="0" dirty="0">
                <a:solidFill>
                  <a:srgbClr val="008000"/>
                </a:solidFill>
                <a:highlight>
                  <a:srgbClr val="FFFFFF"/>
                </a:highlight>
                <a:latin typeface="Courier New" panose="02070309020205020404" pitchFamily="49" charset="0"/>
              </a:rPr>
              <a:t># [N, G]</a:t>
            </a:r>
            <a:endParaRPr lang="en-US" altLang="zh-CN" sz="1450" b="0" dirty="0">
              <a:solidFill>
                <a:srgbClr val="000000"/>
              </a:solidFill>
              <a:highlight>
                <a:srgbClr val="FFFFFF"/>
              </a:highlight>
              <a:latin typeface="Courier New" panose="02070309020205020404" pitchFamily="49" charset="0"/>
            </a:endParaRPr>
          </a:p>
          <a:p>
            <a:r>
              <a:rPr lang="pt-BR" altLang="zh-CN" sz="1450" b="0" dirty="0">
                <a:solidFill>
                  <a:srgbClr val="000000"/>
                </a:solidFill>
                <a:highlight>
                  <a:srgbClr val="FFFFFF"/>
                </a:highlight>
                <a:latin typeface="Courier New" panose="02070309020205020404" pitchFamily="49" charset="0"/>
              </a:rPr>
              <a:t>    anomaly_map </a:t>
            </a:r>
            <a:r>
              <a:rPr lang="pt-BR" altLang="zh-CN" sz="1450" b="1" dirty="0">
                <a:solidFill>
                  <a:srgbClr val="000080"/>
                </a:solidFill>
                <a:highlight>
                  <a:srgbClr val="FFFFFF"/>
                </a:highlight>
                <a:latin typeface="Courier New" panose="02070309020205020404" pitchFamily="49" charset="0"/>
              </a:rPr>
              <a:t>=</a:t>
            </a:r>
            <a:r>
              <a:rPr lang="pt-BR" altLang="zh-CN" sz="1450" b="0" dirty="0">
                <a:solidFill>
                  <a:srgbClr val="000000"/>
                </a:solidFill>
                <a:highlight>
                  <a:srgbClr val="FFFFFF"/>
                </a:highlight>
                <a:latin typeface="Courier New" panose="02070309020205020404" pitchFamily="49" charset="0"/>
              </a:rPr>
              <a:t> reshape</a:t>
            </a:r>
            <a:r>
              <a:rPr lang="pt-BR" altLang="zh-CN" sz="1450" b="1" dirty="0">
                <a:solidFill>
                  <a:srgbClr val="000080"/>
                </a:solidFill>
                <a:highlight>
                  <a:srgbClr val="FFFFFF"/>
                </a:highlight>
                <a:latin typeface="Courier New" panose="02070309020205020404" pitchFamily="49" charset="0"/>
              </a:rPr>
              <a:t>(</a:t>
            </a:r>
            <a:r>
              <a:rPr lang="pt-BR" altLang="zh-CN" sz="1450" b="0" dirty="0">
                <a:solidFill>
                  <a:srgbClr val="000000"/>
                </a:solidFill>
                <a:highlight>
                  <a:srgbClr val="FFFFFF"/>
                </a:highlight>
                <a:latin typeface="Courier New" panose="02070309020205020404" pitchFamily="49" charset="0"/>
              </a:rPr>
              <a:t>S</a:t>
            </a:r>
            <a:r>
              <a:rPr lang="pt-BR" altLang="zh-CN" sz="1450" b="1" dirty="0">
                <a:solidFill>
                  <a:srgbClr val="000080"/>
                </a:solidFill>
                <a:highlight>
                  <a:srgbClr val="FFFFFF"/>
                </a:highlight>
                <a:latin typeface="Courier New" panose="02070309020205020404" pitchFamily="49" charset="0"/>
              </a:rPr>
              <a:t>,</a:t>
            </a:r>
            <a:r>
              <a:rPr lang="pt-BR" altLang="zh-CN" sz="1450" b="0" dirty="0">
                <a:solidFill>
                  <a:srgbClr val="000000"/>
                </a:solidFill>
                <a:highlight>
                  <a:srgbClr val="FFFFFF"/>
                </a:highlight>
                <a:latin typeface="Courier New" panose="02070309020205020404" pitchFamily="49" charset="0"/>
              </a:rPr>
              <a:t> </a:t>
            </a:r>
            <a:r>
              <a:rPr lang="pt-BR" altLang="zh-CN" sz="1450" b="1" dirty="0">
                <a:solidFill>
                  <a:srgbClr val="000080"/>
                </a:solidFill>
                <a:highlight>
                  <a:srgbClr val="FFFFFF"/>
                </a:highlight>
                <a:latin typeface="Courier New" panose="02070309020205020404" pitchFamily="49" charset="0"/>
              </a:rPr>
              <a:t>[</a:t>
            </a:r>
            <a:r>
              <a:rPr lang="pt-BR" altLang="zh-CN" sz="1450" b="0" dirty="0">
                <a:solidFill>
                  <a:srgbClr val="000000"/>
                </a:solidFill>
                <a:highlight>
                  <a:srgbClr val="FFFFFF"/>
                </a:highlight>
                <a:latin typeface="Courier New" panose="02070309020205020404" pitchFamily="49" charset="0"/>
              </a:rPr>
              <a:t>N</a:t>
            </a:r>
            <a:r>
              <a:rPr lang="pt-BR" altLang="zh-CN" sz="1450" b="1" dirty="0">
                <a:solidFill>
                  <a:srgbClr val="000080"/>
                </a:solidFill>
                <a:highlight>
                  <a:srgbClr val="FFFFFF"/>
                </a:highlight>
                <a:latin typeface="Courier New" panose="02070309020205020404" pitchFamily="49" charset="0"/>
              </a:rPr>
              <a:t>,</a:t>
            </a:r>
            <a:r>
              <a:rPr lang="pt-BR" altLang="zh-CN" sz="1450" b="0" dirty="0">
                <a:solidFill>
                  <a:srgbClr val="000000"/>
                </a:solidFill>
                <a:highlight>
                  <a:srgbClr val="FFFFFF"/>
                </a:highlight>
                <a:latin typeface="Courier New" panose="02070309020205020404" pitchFamily="49" charset="0"/>
              </a:rPr>
              <a:t> </a:t>
            </a:r>
            <a:r>
              <a:rPr lang="pt-BR" altLang="zh-CN" sz="1450" b="0" dirty="0">
                <a:solidFill>
                  <a:srgbClr val="FF0000"/>
                </a:solidFill>
                <a:highlight>
                  <a:srgbClr val="FFFFFF"/>
                </a:highlight>
                <a:latin typeface="Courier New" panose="02070309020205020404" pitchFamily="49" charset="0"/>
              </a:rPr>
              <a:t>1</a:t>
            </a:r>
            <a:r>
              <a:rPr lang="pt-BR" altLang="zh-CN" sz="1450" b="1" dirty="0">
                <a:solidFill>
                  <a:srgbClr val="000080"/>
                </a:solidFill>
                <a:highlight>
                  <a:srgbClr val="FFFFFF"/>
                </a:highlight>
                <a:latin typeface="Courier New" panose="02070309020205020404" pitchFamily="49" charset="0"/>
              </a:rPr>
              <a:t>,</a:t>
            </a:r>
            <a:r>
              <a:rPr lang="pt-BR" altLang="zh-CN" sz="1450" b="0" dirty="0">
                <a:solidFill>
                  <a:srgbClr val="000000"/>
                </a:solidFill>
                <a:highlight>
                  <a:srgbClr val="FFFFFF"/>
                </a:highlight>
                <a:latin typeface="Courier New" panose="02070309020205020404" pitchFamily="49" charset="0"/>
              </a:rPr>
              <a:t> grid_h</a:t>
            </a:r>
            <a:r>
              <a:rPr lang="pt-BR" altLang="zh-CN" sz="1450" b="1" dirty="0">
                <a:solidFill>
                  <a:srgbClr val="000080"/>
                </a:solidFill>
                <a:highlight>
                  <a:srgbClr val="FFFFFF"/>
                </a:highlight>
                <a:latin typeface="Courier New" panose="02070309020205020404" pitchFamily="49" charset="0"/>
              </a:rPr>
              <a:t>,</a:t>
            </a:r>
            <a:r>
              <a:rPr lang="pt-BR" altLang="zh-CN" sz="1450" b="0" dirty="0">
                <a:solidFill>
                  <a:srgbClr val="000000"/>
                </a:solidFill>
                <a:highlight>
                  <a:srgbClr val="FFFFFF"/>
                </a:highlight>
                <a:latin typeface="Courier New" panose="02070309020205020404" pitchFamily="49" charset="0"/>
              </a:rPr>
              <a:t> grid_w</a:t>
            </a:r>
            <a:r>
              <a:rPr lang="pt-BR" altLang="zh-CN" sz="1450" b="1" dirty="0">
                <a:solidFill>
                  <a:srgbClr val="000080"/>
                </a:solidFill>
                <a:highlight>
                  <a:srgbClr val="FFFFFF"/>
                </a:highlight>
                <a:latin typeface="Courier New" panose="02070309020205020404" pitchFamily="49" charset="0"/>
              </a:rPr>
              <a:t>])</a:t>
            </a:r>
            <a:endParaRPr lang="pt-BR" altLang="zh-CN" sz="1450" b="0" dirty="0">
              <a:solidFill>
                <a:srgbClr val="000000"/>
              </a:solidFill>
              <a:highlight>
                <a:srgbClr val="FFFFFF"/>
              </a:highlight>
              <a:latin typeface="Courier New" panose="02070309020205020404" pitchFamily="49" charset="0"/>
            </a:endParaRPr>
          </a:p>
          <a:p>
            <a:r>
              <a:rPr lang="en-US" altLang="zh-CN" sz="1450" b="0" dirty="0">
                <a:solidFill>
                  <a:srgbClr val="000000"/>
                </a:solidFill>
                <a:highlight>
                  <a:srgbClr val="FFFFFF"/>
                </a:highlight>
                <a:latin typeface="Courier New" panose="02070309020205020404" pitchFamily="49" charset="0"/>
              </a:rPr>
              <a:t>    </a:t>
            </a:r>
            <a:r>
              <a:rPr lang="en-US" altLang="zh-CN" sz="1450" b="1" dirty="0">
                <a:solidFill>
                  <a:srgbClr val="0000FF"/>
                </a:solidFill>
                <a:highlight>
                  <a:srgbClr val="FFFFFF"/>
                </a:highlight>
                <a:latin typeface="Courier New" panose="02070309020205020404" pitchFamily="49" charset="0"/>
              </a:rPr>
              <a:t>return</a:t>
            </a:r>
            <a:r>
              <a:rPr lang="en-US" altLang="zh-CN" sz="1450" b="0" dirty="0">
                <a:solidFill>
                  <a:srgbClr val="000000"/>
                </a:solidFill>
                <a:highlight>
                  <a:srgbClr val="FFFFFF"/>
                </a:highlight>
                <a:latin typeface="Courier New" panose="02070309020205020404" pitchFamily="49" charset="0"/>
              </a:rPr>
              <a:t> </a:t>
            </a:r>
            <a:r>
              <a:rPr lang="en-US" altLang="zh-CN" sz="1450" b="0" dirty="0" err="1">
                <a:solidFill>
                  <a:srgbClr val="000000"/>
                </a:solidFill>
                <a:highlight>
                  <a:srgbClr val="FFFFFF"/>
                </a:highlight>
                <a:latin typeface="Courier New" panose="02070309020205020404" pitchFamily="49" charset="0"/>
              </a:rPr>
              <a:t>anomaly_map</a:t>
            </a:r>
            <a:endParaRPr lang="zh-CN" altLang="en-US" sz="1450" dirty="0"/>
          </a:p>
        </p:txBody>
      </p:sp>
      <p:sp>
        <p:nvSpPr>
          <p:cNvPr id="3" name="内容占位符 2">
            <a:extLst>
              <a:ext uri="{FF2B5EF4-FFF2-40B4-BE49-F238E27FC236}">
                <a16:creationId xmlns:a16="http://schemas.microsoft.com/office/drawing/2014/main" id="{F3995213-D0D6-DD51-BCE6-0E7802C262D6}"/>
              </a:ext>
            </a:extLst>
          </p:cNvPr>
          <p:cNvSpPr>
            <a:spLocks noGrp="1"/>
          </p:cNvSpPr>
          <p:nvPr>
            <p:ph idx="1"/>
          </p:nvPr>
        </p:nvSpPr>
        <p:spPr>
          <a:xfrm>
            <a:off x="0" y="2119679"/>
            <a:ext cx="4508500" cy="2921000"/>
          </a:xfrm>
        </p:spPr>
        <p:txBody>
          <a:bodyPr>
            <a:normAutofit lnSpcReduction="10000"/>
          </a:bodyPr>
          <a:lstStyle/>
          <a:p>
            <a:pPr marL="0" indent="0">
              <a:buNone/>
            </a:pPr>
            <a:r>
              <a:rPr lang="en-US" altLang="zh-CN" sz="2000" b="1" dirty="0"/>
              <a:t>2.</a:t>
            </a:r>
            <a:r>
              <a:rPr lang="zh-CN" altLang="en-US" sz="2000" b="1" dirty="0"/>
              <a:t>用</a:t>
            </a:r>
            <a:r>
              <a:rPr lang="en-US" altLang="zh-CN" sz="2000" b="1" dirty="0"/>
              <a:t>shot</a:t>
            </a:r>
            <a:r>
              <a:rPr lang="zh-CN" altLang="en-US" sz="2000" b="1" dirty="0"/>
              <a:t>特征给图片打分流程</a:t>
            </a:r>
            <a:r>
              <a:rPr lang="en-US" altLang="zh-CN" sz="2000" b="1" dirty="0"/>
              <a:t>(</a:t>
            </a:r>
            <a:r>
              <a:rPr lang="en-US" altLang="zh-CN" sz="2000" b="1" dirty="0" err="1"/>
              <a:t>model:calculate_visual_anomaly_score</a:t>
            </a:r>
            <a:r>
              <a:rPr lang="en-US" altLang="zh-CN" sz="2000" b="1" dirty="0"/>
              <a:t>)</a:t>
            </a:r>
          </a:p>
          <a:p>
            <a:pPr marL="0" indent="0">
              <a:buNone/>
            </a:pPr>
            <a:r>
              <a:rPr lang="en-US" altLang="zh-CN" sz="2000" dirty="0"/>
              <a:t>(1).</a:t>
            </a:r>
            <a:r>
              <a:rPr lang="zh-CN" altLang="en-US" sz="2000" dirty="0"/>
              <a:t>每个输入</a:t>
            </a:r>
            <a:r>
              <a:rPr lang="en-US" altLang="zh-CN" sz="2000" dirty="0"/>
              <a:t>visual</a:t>
            </a:r>
            <a:r>
              <a:rPr lang="zh-CN" altLang="en-US" sz="2000" dirty="0"/>
              <a:t>窗口与所有</a:t>
            </a:r>
            <a:r>
              <a:rPr lang="en-US" altLang="zh-CN" sz="2000" dirty="0"/>
              <a:t>shot</a:t>
            </a:r>
            <a:r>
              <a:rPr lang="zh-CN" altLang="en-US" sz="2000" dirty="0"/>
              <a:t>对应的所有窗口计算相似度，取最大值</a:t>
            </a:r>
            <a:endParaRPr lang="en-US" altLang="zh-CN" sz="2000" dirty="0"/>
          </a:p>
          <a:p>
            <a:pPr marL="0" indent="0">
              <a:buNone/>
            </a:pPr>
            <a:r>
              <a:rPr lang="en-US" altLang="zh-CN" sz="2000" dirty="0"/>
              <a:t>(2).</a:t>
            </a:r>
            <a:r>
              <a:rPr lang="zh-CN" altLang="en-US" sz="2000" dirty="0"/>
              <a:t>将这个最大值作为输入</a:t>
            </a:r>
            <a:r>
              <a:rPr lang="en-US" altLang="zh-CN" sz="2000" dirty="0"/>
              <a:t>visual</a:t>
            </a:r>
            <a:r>
              <a:rPr lang="zh-CN" altLang="en-US" sz="2000" dirty="0"/>
              <a:t>对应</a:t>
            </a:r>
            <a:r>
              <a:rPr lang="en-US" altLang="zh-CN" sz="2000" dirty="0"/>
              <a:t>patch</a:t>
            </a:r>
            <a:r>
              <a:rPr lang="zh-CN" altLang="en-US" sz="2000" dirty="0"/>
              <a:t>的异常</a:t>
            </a:r>
            <a:endParaRPr lang="en-US" altLang="zh-CN" sz="2000" dirty="0"/>
          </a:p>
          <a:p>
            <a:pPr marL="0" indent="0">
              <a:buNone/>
            </a:pPr>
            <a:r>
              <a:rPr lang="en-US" altLang="zh-CN" sz="2000" dirty="0"/>
              <a:t>(3).</a:t>
            </a:r>
            <a:r>
              <a:rPr lang="zh-CN" altLang="en-US" sz="2000" dirty="0"/>
              <a:t>计算所有的</a:t>
            </a:r>
            <a:r>
              <a:rPr lang="en-US" altLang="zh-CN" sz="2000" dirty="0"/>
              <a:t>patch</a:t>
            </a:r>
            <a:r>
              <a:rPr lang="zh-CN" altLang="en-US" sz="2000" dirty="0"/>
              <a:t>异常分，取平均值，具体流程如下，与文本打分类似</a:t>
            </a:r>
            <a:endParaRPr lang="en-US" altLang="zh-CN" sz="2400" dirty="0"/>
          </a:p>
        </p:txBody>
      </p:sp>
    </p:spTree>
    <p:extLst>
      <p:ext uri="{BB962C8B-B14F-4D97-AF65-F5344CB8AC3E}">
        <p14:creationId xmlns:p14="http://schemas.microsoft.com/office/powerpoint/2010/main" val="12220000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D8902037-EBC6-D284-F5A0-13502C29A724}"/>
              </a:ext>
            </a:extLst>
          </p:cNvPr>
          <p:cNvSpPr>
            <a:spLocks noGrp="1"/>
          </p:cNvSpPr>
          <p:nvPr>
            <p:ph type="title"/>
          </p:nvPr>
        </p:nvSpPr>
        <p:spPr>
          <a:xfrm>
            <a:off x="406400" y="335810"/>
            <a:ext cx="2692400" cy="1325563"/>
          </a:xfrm>
        </p:spPr>
        <p:txBody>
          <a:bodyPr/>
          <a:lstStyle/>
          <a:p>
            <a:r>
              <a:rPr lang="zh-CN" altLang="en-US" dirty="0"/>
              <a:t>代码</a:t>
            </a:r>
            <a:br>
              <a:rPr lang="en-US" altLang="zh-CN" dirty="0"/>
            </a:br>
            <a:r>
              <a:rPr lang="en-US" altLang="zh-CN" dirty="0"/>
              <a:t>WinCLIP+</a:t>
            </a:r>
            <a:endParaRPr lang="zh-CN" altLang="en-US" dirty="0"/>
          </a:p>
        </p:txBody>
      </p:sp>
      <p:sp>
        <p:nvSpPr>
          <p:cNvPr id="3" name="内容占位符 2">
            <a:extLst>
              <a:ext uri="{FF2B5EF4-FFF2-40B4-BE49-F238E27FC236}">
                <a16:creationId xmlns:a16="http://schemas.microsoft.com/office/drawing/2014/main" id="{F3995213-D0D6-DD51-BCE6-0E7802C262D6}"/>
              </a:ext>
            </a:extLst>
          </p:cNvPr>
          <p:cNvSpPr>
            <a:spLocks noGrp="1"/>
          </p:cNvSpPr>
          <p:nvPr>
            <p:ph idx="1"/>
          </p:nvPr>
        </p:nvSpPr>
        <p:spPr>
          <a:xfrm>
            <a:off x="3098800" y="186952"/>
            <a:ext cx="9042399" cy="1474421"/>
          </a:xfrm>
        </p:spPr>
        <p:txBody>
          <a:bodyPr>
            <a:normAutofit/>
          </a:bodyPr>
          <a:lstStyle/>
          <a:p>
            <a:pPr marL="0" indent="0">
              <a:buNone/>
            </a:pPr>
            <a:r>
              <a:rPr lang="en-US" altLang="zh-CN" sz="2000" b="1" dirty="0"/>
              <a:t>3.</a:t>
            </a:r>
            <a:r>
              <a:rPr lang="zh-CN" altLang="en-US" sz="2000" b="1" dirty="0"/>
              <a:t>构造</a:t>
            </a:r>
            <a:r>
              <a:rPr lang="en-US" altLang="zh-CN" sz="2000" b="1" dirty="0"/>
              <a:t>shot</a:t>
            </a:r>
            <a:r>
              <a:rPr lang="zh-CN" altLang="en-US" sz="2000" b="1" dirty="0"/>
              <a:t>特征图</a:t>
            </a:r>
            <a:r>
              <a:rPr lang="en-US" altLang="zh-CN" sz="2000" b="1" dirty="0"/>
              <a:t>,</a:t>
            </a:r>
            <a:r>
              <a:rPr lang="en-US" altLang="zh-CN" sz="2000" b="1" dirty="0" err="1"/>
              <a:t>model:build_image_feature_gallery</a:t>
            </a:r>
            <a:r>
              <a:rPr lang="en-US" altLang="zh-CN" sz="2000" b="1" dirty="0"/>
              <a:t> -&gt; </a:t>
            </a:r>
            <a:r>
              <a:rPr lang="en-US" altLang="zh-CN" sz="2000" b="1" dirty="0" err="1"/>
              <a:t>model:encode</a:t>
            </a:r>
            <a:r>
              <a:rPr lang="en-US" altLang="zh-CN" sz="2000" b="1" dirty="0"/>
              <a:t>(</a:t>
            </a:r>
            <a:r>
              <a:rPr lang="en-US" altLang="zh-CN" sz="2000" b="1" dirty="0" err="1"/>
              <a:t>img</a:t>
            </a:r>
            <a:r>
              <a:rPr lang="en-US" altLang="zh-CN" sz="2000" b="1" dirty="0"/>
              <a:t>)</a:t>
            </a:r>
          </a:p>
          <a:p>
            <a:pPr marL="0" indent="0">
              <a:buNone/>
            </a:pPr>
            <a:r>
              <a:rPr lang="en-US" altLang="zh-CN" sz="2000" dirty="0"/>
              <a:t>(1).</a:t>
            </a:r>
            <a:r>
              <a:rPr lang="zh-CN" altLang="en-US" sz="2000" dirty="0"/>
              <a:t>跟输入图片编码一摸一样，只是将结果按窗口</a:t>
            </a:r>
            <a:r>
              <a:rPr lang="en-US" altLang="zh-CN" sz="2000" dirty="0"/>
              <a:t>[365,640]</a:t>
            </a:r>
            <a:r>
              <a:rPr lang="zh-CN" altLang="en-US" sz="2000" dirty="0"/>
              <a:t>拆分成两块</a:t>
            </a:r>
            <a:r>
              <a:rPr lang="en-US" altLang="zh-CN" sz="2000" dirty="0"/>
              <a:t>[[196,640], [169,640]]</a:t>
            </a:r>
            <a:endParaRPr lang="en-US" altLang="zh-CN" sz="2400" dirty="0"/>
          </a:p>
        </p:txBody>
      </p:sp>
      <p:sp>
        <p:nvSpPr>
          <p:cNvPr id="5" name="文本框 4">
            <a:extLst>
              <a:ext uri="{FF2B5EF4-FFF2-40B4-BE49-F238E27FC236}">
                <a16:creationId xmlns:a16="http://schemas.microsoft.com/office/drawing/2014/main" id="{8BFD34DB-D930-97AC-1E82-08C4D8D459B5}"/>
              </a:ext>
            </a:extLst>
          </p:cNvPr>
          <p:cNvSpPr txBox="1"/>
          <p:nvPr/>
        </p:nvSpPr>
        <p:spPr>
          <a:xfrm>
            <a:off x="0" y="3995678"/>
            <a:ext cx="12191999" cy="3139321"/>
          </a:xfrm>
          <a:prstGeom prst="rect">
            <a:avLst/>
          </a:prstGeom>
          <a:noFill/>
        </p:spPr>
        <p:txBody>
          <a:bodyPr wrap="square">
            <a:spAutoFit/>
          </a:bodyPr>
          <a:lstStyle/>
          <a:p>
            <a:r>
              <a:rPr lang="en-US" altLang="zh-CN" sz="1800" b="1" dirty="0">
                <a:solidFill>
                  <a:srgbClr val="0000FF"/>
                </a:solidFill>
                <a:highlight>
                  <a:srgbClr val="FFFFFF"/>
                </a:highlight>
                <a:latin typeface="Courier New" panose="02070309020205020404" pitchFamily="49" charset="0"/>
              </a:rPr>
              <a:t>def</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FF00FF"/>
                </a:solidFill>
                <a:highlight>
                  <a:srgbClr val="FFFFFF"/>
                </a:highlight>
                <a:latin typeface="Courier New" panose="02070309020205020404" pitchFamily="49" charset="0"/>
              </a:rPr>
              <a:t>build_image_feature_gallery</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self</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normal_images</a:t>
            </a:r>
            <a:r>
              <a:rPr lang="en-US" altLang="zh-CN" sz="1800" b="1" dirty="0">
                <a:solidFill>
                  <a:srgbClr val="000080"/>
                </a:solidFill>
                <a:highlight>
                  <a:srgbClr val="FFFFFF"/>
                </a:highlight>
                <a:latin typeface="Courier New" panose="02070309020205020404" pitchFamily="49" charset="0"/>
              </a:rPr>
              <a:t>):</a:t>
            </a:r>
            <a:endParaRPr lang="en-US" altLang="zh-CN" sz="1800" b="0" dirty="0">
              <a:solidFill>
                <a:srgbClr val="000000"/>
              </a:solidFill>
              <a:highlight>
                <a:srgbClr val="FFFFFF"/>
              </a:highlight>
              <a:latin typeface="Courier New" panose="02070309020205020404" pitchFamily="49" charset="0"/>
            </a:endParaRPr>
          </a:p>
          <a:p>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self</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visual_gallery</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80"/>
                </a:solidFill>
                <a:highlight>
                  <a:srgbClr val="FFFFFF"/>
                </a:highlight>
                <a:latin typeface="Courier New" panose="02070309020205020404" pitchFamily="49" charset="0"/>
              </a:rPr>
              <a:t>[]</a:t>
            </a:r>
          </a:p>
          <a:p>
            <a:r>
              <a:rPr lang="en-US" altLang="zh-CN" sz="1800" b="1" dirty="0">
                <a:solidFill>
                  <a:srgbClr val="000080"/>
                </a:solidFill>
                <a:highlight>
                  <a:srgbClr val="FFFFFF"/>
                </a:highlight>
                <a:latin typeface="Courier New" panose="02070309020205020404" pitchFamily="49" charset="0"/>
              </a:rPr>
              <a:t>    </a:t>
            </a:r>
            <a:r>
              <a:rPr lang="en-US" altLang="zh-CN" dirty="0">
                <a:solidFill>
                  <a:srgbClr val="008000"/>
                </a:solidFill>
                <a:highlight>
                  <a:srgbClr val="FFFFFF"/>
                </a:highlight>
                <a:latin typeface="Courier New" panose="02070309020205020404" pitchFamily="49" charset="0"/>
              </a:rPr>
              <a:t># [365, 640]</a:t>
            </a:r>
          </a:p>
          <a:p>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visual_features</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self</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encode_image</a:t>
            </a:r>
            <a:r>
              <a:rPr lang="en-US" altLang="zh-CN" sz="1800" b="1" dirty="0">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normal_images</a:t>
            </a:r>
            <a:r>
              <a:rPr lang="en-US" altLang="zh-CN" sz="1800" b="1" dirty="0">
                <a:solidFill>
                  <a:srgbClr val="000080"/>
                </a:solidFill>
                <a:highlight>
                  <a:srgbClr val="FFFFFF"/>
                </a:highlight>
                <a:latin typeface="Courier New" panose="02070309020205020404" pitchFamily="49" charset="0"/>
              </a:rPr>
              <a:t>)</a:t>
            </a:r>
            <a:endParaRPr lang="en-US" altLang="zh-CN" sz="1800" b="0" dirty="0">
              <a:solidFill>
                <a:srgbClr val="000000"/>
              </a:solidFill>
              <a:highlight>
                <a:srgbClr val="FFFFFF"/>
              </a:highlight>
              <a:latin typeface="Courier New" panose="02070309020205020404" pitchFamily="49" charset="0"/>
            </a:endParaRPr>
          </a:p>
          <a:p>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FF"/>
                </a:solidFill>
                <a:highlight>
                  <a:srgbClr val="FFFFFF"/>
                </a:highlight>
                <a:latin typeface="Courier New" panose="02070309020205020404" pitchFamily="49" charset="0"/>
              </a:rPr>
              <a:t>for</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scale_index</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FF"/>
                </a:solidFill>
                <a:highlight>
                  <a:srgbClr val="FFFFFF"/>
                </a:highlight>
                <a:latin typeface="Courier New" panose="02070309020205020404" pitchFamily="49" charset="0"/>
              </a:rPr>
              <a:t>in</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880088"/>
                </a:solidFill>
                <a:highlight>
                  <a:srgbClr val="FFFFFF"/>
                </a:highlight>
                <a:latin typeface="Courier New" panose="02070309020205020404" pitchFamily="49" charset="0"/>
              </a:rPr>
              <a:t>range</a:t>
            </a:r>
            <a:r>
              <a:rPr lang="en-US" altLang="zh-CN" sz="1800" b="1" dirty="0">
                <a:solidFill>
                  <a:srgbClr val="000080"/>
                </a:solidFill>
                <a:highlight>
                  <a:srgbClr val="FFFFFF"/>
                </a:highlight>
                <a:latin typeface="Courier New" panose="02070309020205020404" pitchFamily="49" charset="0"/>
              </a:rPr>
              <a:t>(</a:t>
            </a:r>
            <a:r>
              <a:rPr lang="en-US" altLang="zh-CN" sz="1800" b="1" dirty="0" err="1">
                <a:solidFill>
                  <a:srgbClr val="880088"/>
                </a:solidFill>
                <a:highlight>
                  <a:srgbClr val="FFFFFF"/>
                </a:highlight>
                <a:latin typeface="Courier New" panose="02070309020205020404" pitchFamily="49" charset="0"/>
              </a:rPr>
              <a:t>len</a:t>
            </a:r>
            <a:r>
              <a:rPr lang="en-US" altLang="zh-CN" sz="1800" b="1" dirty="0">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self</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scale_begin_indx</a:t>
            </a:r>
            <a:r>
              <a:rPr lang="en-US" altLang="zh-CN" sz="1800" b="1" dirty="0">
                <a:solidFill>
                  <a:srgbClr val="000080"/>
                </a:solidFill>
                <a:highlight>
                  <a:srgbClr val="FFFFFF"/>
                </a:highlight>
                <a:latin typeface="Courier New" panose="02070309020205020404" pitchFamily="49" charset="0"/>
              </a:rPr>
              <a:t>)):</a:t>
            </a:r>
            <a:endParaRPr lang="en-US" altLang="zh-CN" sz="1800" b="0" dirty="0">
              <a:solidFill>
                <a:srgbClr val="000000"/>
              </a:solidFill>
              <a:highlight>
                <a:srgbClr val="FFFFFF"/>
              </a:highlight>
              <a:latin typeface="Courier New" panose="02070309020205020404" pitchFamily="49" charset="0"/>
            </a:endParaRPr>
          </a:p>
          <a:p>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FF"/>
                </a:solidFill>
                <a:highlight>
                  <a:srgbClr val="FFFFFF"/>
                </a:highlight>
                <a:latin typeface="Courier New" panose="02070309020205020404" pitchFamily="49" charset="0"/>
              </a:rPr>
              <a:t>if</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scale_index</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1" dirty="0" err="1">
                <a:solidFill>
                  <a:srgbClr val="880088"/>
                </a:solidFill>
                <a:highlight>
                  <a:srgbClr val="FFFFFF"/>
                </a:highlight>
                <a:latin typeface="Courier New" panose="02070309020205020404" pitchFamily="49" charset="0"/>
              </a:rPr>
              <a:t>len</a:t>
            </a:r>
            <a:r>
              <a:rPr lang="en-US" altLang="zh-CN" sz="1800" b="1" dirty="0">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self</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scale_begin_indx</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a:solidFill>
                  <a:srgbClr val="FF0000"/>
                </a:solidFill>
                <a:highlight>
                  <a:srgbClr val="FFFFFF"/>
                </a:highlight>
                <a:latin typeface="Courier New" panose="02070309020205020404" pitchFamily="49" charset="0"/>
              </a:rPr>
              <a:t>1</a:t>
            </a:r>
            <a:r>
              <a:rPr lang="en-US" altLang="zh-CN" sz="1800" b="1" dirty="0">
                <a:solidFill>
                  <a:srgbClr val="000080"/>
                </a:solidFill>
                <a:highlight>
                  <a:srgbClr val="FFFFFF"/>
                </a:highlight>
                <a:latin typeface="Courier New" panose="02070309020205020404" pitchFamily="49" charset="0"/>
              </a:rPr>
              <a:t>:</a:t>
            </a:r>
            <a:endParaRPr lang="en-US" altLang="zh-CN" sz="1800" b="0" dirty="0">
              <a:solidFill>
                <a:srgbClr val="000000"/>
              </a:solidFill>
              <a:highlight>
                <a:srgbClr val="FFFFFF"/>
              </a:highlight>
              <a:latin typeface="Courier New" panose="02070309020205020404" pitchFamily="49" charset="0"/>
            </a:endParaRPr>
          </a:p>
          <a:p>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scale_features</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visual_features</a:t>
            </a:r>
            <a:r>
              <a:rPr lang="en-US" altLang="zh-CN" sz="1800" b="1" dirty="0">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self</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scale_begin_indx</a:t>
            </a:r>
            <a:r>
              <a:rPr lang="en-US" altLang="zh-CN" sz="1800" b="1" dirty="0">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scale_index</a:t>
            </a:r>
            <a:r>
              <a:rPr lang="en-US" altLang="zh-CN" sz="1800" b="1" dirty="0">
                <a:solidFill>
                  <a:srgbClr val="000080"/>
                </a:solidFill>
                <a:highlight>
                  <a:srgbClr val="FFFFFF"/>
                </a:highlight>
                <a:latin typeface="Courier New" panose="02070309020205020404" pitchFamily="49" charset="0"/>
              </a:rPr>
              <a:t>]:]</a:t>
            </a:r>
            <a:endParaRPr lang="en-US" altLang="zh-CN" sz="1800" b="0" dirty="0">
              <a:solidFill>
                <a:srgbClr val="000000"/>
              </a:solidFill>
              <a:highlight>
                <a:srgbClr val="FFFFFF"/>
              </a:highlight>
              <a:latin typeface="Courier New" panose="02070309020205020404" pitchFamily="49" charset="0"/>
            </a:endParaRPr>
          </a:p>
          <a:p>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FF"/>
                </a:solidFill>
                <a:highlight>
                  <a:srgbClr val="FFFFFF"/>
                </a:highlight>
                <a:latin typeface="Courier New" panose="02070309020205020404" pitchFamily="49" charset="0"/>
              </a:rPr>
              <a:t>else</a:t>
            </a:r>
            <a:r>
              <a:rPr lang="en-US" altLang="zh-CN" sz="1800" b="1" dirty="0">
                <a:solidFill>
                  <a:srgbClr val="000080"/>
                </a:solidFill>
                <a:highlight>
                  <a:srgbClr val="FFFFFF"/>
                </a:highlight>
                <a:latin typeface="Courier New" panose="02070309020205020404" pitchFamily="49" charset="0"/>
              </a:rPr>
              <a:t>:</a:t>
            </a:r>
            <a:endParaRPr lang="en-US" altLang="zh-CN" sz="1800" b="0" dirty="0">
              <a:solidFill>
                <a:srgbClr val="000000"/>
              </a:solidFill>
              <a:highlight>
                <a:srgbClr val="FFFFFF"/>
              </a:highlight>
              <a:latin typeface="Courier New" panose="02070309020205020404" pitchFamily="49" charset="0"/>
            </a:endParaRPr>
          </a:p>
          <a:p>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scale_features</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visual_features</a:t>
            </a:r>
            <a:r>
              <a:rPr lang="en-US" altLang="zh-CN" sz="1800" b="1" dirty="0">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self</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scale_begin_indx</a:t>
            </a:r>
            <a:r>
              <a:rPr lang="en-US" altLang="zh-CN" sz="1800" b="1" dirty="0">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scale_index</a:t>
            </a:r>
            <a:r>
              <a:rPr lang="en-US" altLang="zh-CN" sz="1800" b="1" dirty="0">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self</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scale_begin_indx</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scale_index</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FF0000"/>
                </a:solidFill>
                <a:highlight>
                  <a:srgbClr val="FFFFFF"/>
                </a:highlight>
                <a:latin typeface="Courier New" panose="02070309020205020404" pitchFamily="49" charset="0"/>
              </a:rPr>
              <a:t>1</a:t>
            </a:r>
            <a:r>
              <a:rPr lang="en-US" altLang="zh-CN" sz="1800" b="1" dirty="0">
                <a:solidFill>
                  <a:srgbClr val="000080"/>
                </a:solidFill>
                <a:highlight>
                  <a:srgbClr val="FFFFFF"/>
                </a:highlight>
                <a:latin typeface="Courier New" panose="02070309020205020404" pitchFamily="49" charset="0"/>
              </a:rPr>
              <a:t>]]</a:t>
            </a:r>
            <a:endParaRPr lang="en-US" altLang="zh-CN" sz="1800" b="0" dirty="0">
              <a:solidFill>
                <a:srgbClr val="000000"/>
              </a:solidFill>
              <a:highlight>
                <a:srgbClr val="FFFFFF"/>
              </a:highlight>
              <a:latin typeface="Courier New" panose="02070309020205020404" pitchFamily="49" charset="0"/>
            </a:endParaRPr>
          </a:p>
          <a:p>
            <a:r>
              <a:rPr lang="en-US" altLang="zh-CN" sz="1800" b="0" dirty="0">
                <a:solidFill>
                  <a:srgbClr val="000000"/>
                </a:solidFill>
                <a:highlight>
                  <a:srgbClr val="FFFFFF"/>
                </a:highlight>
                <a:latin typeface="Courier New" panose="02070309020205020404" pitchFamily="49" charset="0"/>
              </a:rPr>
              <a:t>        </a:t>
            </a:r>
            <a:r>
              <a:rPr lang="en-US" altLang="zh-CN" sz="1800" b="0" dirty="0" err="1">
                <a:solidFill>
                  <a:srgbClr val="000000"/>
                </a:solidFill>
                <a:highlight>
                  <a:srgbClr val="FFFFFF"/>
                </a:highlight>
                <a:latin typeface="Courier New" panose="02070309020205020404" pitchFamily="49" charset="0"/>
              </a:rPr>
              <a:t>self</a:t>
            </a:r>
            <a:r>
              <a:rPr lang="en-US" altLang="zh-CN" sz="1800" b="1" dirty="0" err="1">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visual_gallery</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torch</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cat</a:t>
            </a:r>
            <a:r>
              <a:rPr lang="en-US" altLang="zh-CN" sz="1800" b="1" dirty="0">
                <a:solidFill>
                  <a:srgbClr val="000080"/>
                </a:solidFill>
                <a:highlight>
                  <a:srgbClr val="FFFFFF"/>
                </a:highlight>
                <a:latin typeface="Courier New" panose="02070309020205020404" pitchFamily="49" charset="0"/>
              </a:rPr>
              <a:t>(</a:t>
            </a:r>
            <a:r>
              <a:rPr lang="en-US" altLang="zh-CN" sz="1800" b="0" dirty="0" err="1">
                <a:solidFill>
                  <a:srgbClr val="000000"/>
                </a:solidFill>
                <a:highlight>
                  <a:srgbClr val="FFFFFF"/>
                </a:highlight>
                <a:latin typeface="Courier New" panose="02070309020205020404" pitchFamily="49" charset="0"/>
              </a:rPr>
              <a:t>scale_features</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000000"/>
                </a:solidFill>
                <a:highlight>
                  <a:srgbClr val="FFFFFF"/>
                </a:highlight>
                <a:latin typeface="Courier New" panose="02070309020205020404" pitchFamily="49" charset="0"/>
              </a:rPr>
              <a:t> dim</a:t>
            </a:r>
            <a:r>
              <a:rPr lang="en-US" altLang="zh-CN" sz="1800" b="1" dirty="0">
                <a:solidFill>
                  <a:srgbClr val="000080"/>
                </a:solidFill>
                <a:highlight>
                  <a:srgbClr val="FFFFFF"/>
                </a:highlight>
                <a:latin typeface="Courier New" panose="02070309020205020404" pitchFamily="49" charset="0"/>
              </a:rPr>
              <a:t>=</a:t>
            </a:r>
            <a:r>
              <a:rPr lang="en-US" altLang="zh-CN" sz="1800" b="0" dirty="0">
                <a:solidFill>
                  <a:srgbClr val="FF0000"/>
                </a:solidFill>
                <a:highlight>
                  <a:srgbClr val="FFFFFF"/>
                </a:highlight>
                <a:latin typeface="Courier New" panose="02070309020205020404" pitchFamily="49" charset="0"/>
              </a:rPr>
              <a:t>0</a:t>
            </a:r>
            <a:r>
              <a:rPr lang="en-US" altLang="zh-CN" sz="1800" b="1" dirty="0">
                <a:solidFill>
                  <a:srgbClr val="000080"/>
                </a:solidFill>
                <a:highlight>
                  <a:srgbClr val="FFFFFF"/>
                </a:highlight>
                <a:latin typeface="Courier New" panose="02070309020205020404" pitchFamily="49" charset="0"/>
              </a:rPr>
              <a:t>)]</a:t>
            </a:r>
            <a:endParaRPr lang="zh-CN" altLang="en-US" dirty="0"/>
          </a:p>
        </p:txBody>
      </p:sp>
    </p:spTree>
    <p:extLst>
      <p:ext uri="{BB962C8B-B14F-4D97-AF65-F5344CB8AC3E}">
        <p14:creationId xmlns:p14="http://schemas.microsoft.com/office/powerpoint/2010/main" val="32693725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4CCCDE-C75E-61D4-5FB7-853F7F07EBB2}"/>
              </a:ext>
            </a:extLst>
          </p:cNvPr>
          <p:cNvSpPr>
            <a:spLocks noGrp="1"/>
          </p:cNvSpPr>
          <p:nvPr>
            <p:ph type="title"/>
          </p:nvPr>
        </p:nvSpPr>
        <p:spPr/>
        <p:txBody>
          <a:bodyPr/>
          <a:lstStyle/>
          <a:p>
            <a:r>
              <a:rPr lang="zh-CN" altLang="en-US" dirty="0"/>
              <a:t>使用自定义数据</a:t>
            </a:r>
          </a:p>
        </p:txBody>
      </p:sp>
      <p:sp>
        <p:nvSpPr>
          <p:cNvPr id="3" name="内容占位符 2">
            <a:extLst>
              <a:ext uri="{FF2B5EF4-FFF2-40B4-BE49-F238E27FC236}">
                <a16:creationId xmlns:a16="http://schemas.microsoft.com/office/drawing/2014/main" id="{0841D74B-8D49-DE8F-8B2F-E040C001B7CF}"/>
              </a:ext>
            </a:extLst>
          </p:cNvPr>
          <p:cNvSpPr>
            <a:spLocks noGrp="1"/>
          </p:cNvSpPr>
          <p:nvPr>
            <p:ph idx="1"/>
          </p:nvPr>
        </p:nvSpPr>
        <p:spPr/>
        <p:txBody>
          <a:bodyPr/>
          <a:lstStyle/>
          <a:p>
            <a:r>
              <a:rPr lang="zh-CN" altLang="en-US" dirty="0"/>
              <a:t>主要按照</a:t>
            </a:r>
            <a:r>
              <a:rPr lang="en-US" altLang="zh-CN" dirty="0" err="1"/>
              <a:t>VisA</a:t>
            </a:r>
            <a:r>
              <a:rPr lang="zh-CN" altLang="en-US" dirty="0"/>
              <a:t>格式去放数据，并修改</a:t>
            </a:r>
            <a:r>
              <a:rPr lang="en-US" altLang="zh-CN" dirty="0" err="1"/>
              <a:t>VisA</a:t>
            </a:r>
            <a:r>
              <a:rPr lang="zh-CN" altLang="en-US" dirty="0"/>
              <a:t>路径下的</a:t>
            </a:r>
            <a:r>
              <a:rPr lang="sv-SE" altLang="zh-CN" dirty="0"/>
              <a:t>VisA/split_csv/1cls.csv</a:t>
            </a:r>
            <a:r>
              <a:rPr lang="zh-CN" altLang="en-US" dirty="0"/>
              <a:t>文件即可。</a:t>
            </a:r>
            <a:endParaRPr lang="en-US" altLang="zh-CN" dirty="0"/>
          </a:p>
          <a:p>
            <a:r>
              <a:rPr lang="zh-CN" altLang="en-US" dirty="0"/>
              <a:t>然后运行修改（主要修改</a:t>
            </a:r>
            <a:r>
              <a:rPr lang="en-US" altLang="zh-CN" dirty="0"/>
              <a:t>16-19</a:t>
            </a:r>
            <a:r>
              <a:rPr lang="zh-CN" altLang="en-US" dirty="0"/>
              <a:t>行的参数）并运行项目下的</a:t>
            </a:r>
            <a:r>
              <a:rPr lang="en-US" altLang="zh-CN" dirty="0"/>
              <a:t>datasets/prepare_visa_public.py</a:t>
            </a:r>
            <a:r>
              <a:rPr lang="zh-CN" altLang="en-US" dirty="0"/>
              <a:t>预处理的</a:t>
            </a:r>
            <a:r>
              <a:rPr lang="en-US" altLang="zh-CN" dirty="0" err="1"/>
              <a:t>visa_pytorch</a:t>
            </a:r>
            <a:endParaRPr lang="en-US" altLang="zh-CN" dirty="0"/>
          </a:p>
          <a:p>
            <a:r>
              <a:rPr lang="zh-CN" altLang="en-US" dirty="0"/>
              <a:t>最后修改项目下</a:t>
            </a:r>
            <a:r>
              <a:rPr lang="en-US" altLang="zh-CN" dirty="0"/>
              <a:t>datasets/visa.py</a:t>
            </a:r>
            <a:r>
              <a:rPr lang="zh-CN" altLang="en-US" dirty="0"/>
              <a:t>，改成从新生成的目录下加载数据即可</a:t>
            </a:r>
            <a:endParaRPr lang="en-US" altLang="zh-CN" dirty="0"/>
          </a:p>
        </p:txBody>
      </p:sp>
    </p:spTree>
    <p:extLst>
      <p:ext uri="{BB962C8B-B14F-4D97-AF65-F5344CB8AC3E}">
        <p14:creationId xmlns:p14="http://schemas.microsoft.com/office/powerpoint/2010/main" val="2115517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09A730-C30E-22B2-BB83-02F55B57B544}"/>
              </a:ext>
            </a:extLst>
          </p:cNvPr>
          <p:cNvSpPr>
            <a:spLocks noGrp="1"/>
          </p:cNvSpPr>
          <p:nvPr>
            <p:ph type="title"/>
          </p:nvPr>
        </p:nvSpPr>
        <p:spPr/>
        <p:txBody>
          <a:bodyPr/>
          <a:lstStyle/>
          <a:p>
            <a:r>
              <a:rPr lang="en-US" altLang="zh-CN" dirty="0"/>
              <a:t>Introduce</a:t>
            </a:r>
            <a:endParaRPr lang="zh-CN" altLang="en-US" dirty="0"/>
          </a:p>
        </p:txBody>
      </p:sp>
      <p:sp>
        <p:nvSpPr>
          <p:cNvPr id="3" name="内容占位符 2">
            <a:extLst>
              <a:ext uri="{FF2B5EF4-FFF2-40B4-BE49-F238E27FC236}">
                <a16:creationId xmlns:a16="http://schemas.microsoft.com/office/drawing/2014/main" id="{F3995213-D0D6-DD51-BCE6-0E7802C262D6}"/>
              </a:ext>
            </a:extLst>
          </p:cNvPr>
          <p:cNvSpPr>
            <a:spLocks noGrp="1"/>
          </p:cNvSpPr>
          <p:nvPr>
            <p:ph idx="1"/>
          </p:nvPr>
        </p:nvSpPr>
        <p:spPr/>
        <p:txBody>
          <a:bodyPr/>
          <a:lstStyle/>
          <a:p>
            <a:pPr marL="0" indent="0">
              <a:buNone/>
            </a:pPr>
            <a:r>
              <a:rPr lang="en-US" altLang="zh-CN" dirty="0"/>
              <a:t>WinCLIP hypothesis is that </a:t>
            </a:r>
            <a:r>
              <a:rPr lang="en-US" altLang="zh-CN" dirty="0">
                <a:solidFill>
                  <a:srgbClr val="FF0000"/>
                </a:solidFill>
              </a:rPr>
              <a:t>language is perhaps even more important for zero-shot/few-normal-shot anomaly classification and segmentation</a:t>
            </a:r>
            <a:r>
              <a:rPr lang="en-US" altLang="zh-CN" dirty="0"/>
              <a:t>. The reasons are following:</a:t>
            </a:r>
          </a:p>
          <a:p>
            <a:r>
              <a:rPr lang="en-US" altLang="zh-CN" dirty="0"/>
              <a:t>normal and anomalous are state of an object that are context-dependent, and language helps clarify these states.</a:t>
            </a:r>
          </a:p>
          <a:p>
            <a:r>
              <a:rPr lang="en-US" altLang="zh-CN" dirty="0"/>
              <a:t>language can provide additional information to distinguish defects from acceptable deviations from normality.</a:t>
            </a:r>
            <a:endParaRPr lang="zh-CN" altLang="en-US" dirty="0"/>
          </a:p>
        </p:txBody>
      </p:sp>
    </p:spTree>
    <p:extLst>
      <p:ext uri="{BB962C8B-B14F-4D97-AF65-F5344CB8AC3E}">
        <p14:creationId xmlns:p14="http://schemas.microsoft.com/office/powerpoint/2010/main" val="1551745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09A730-C30E-22B2-BB83-02F55B57B544}"/>
              </a:ext>
            </a:extLst>
          </p:cNvPr>
          <p:cNvSpPr>
            <a:spLocks noGrp="1"/>
          </p:cNvSpPr>
          <p:nvPr>
            <p:ph type="title"/>
          </p:nvPr>
        </p:nvSpPr>
        <p:spPr/>
        <p:txBody>
          <a:bodyPr/>
          <a:lstStyle/>
          <a:p>
            <a:r>
              <a:rPr lang="en-US" altLang="zh-CN" dirty="0"/>
              <a:t>Introduce</a:t>
            </a:r>
            <a:endParaRPr lang="zh-CN" altLang="en-US" dirty="0"/>
          </a:p>
        </p:txBody>
      </p:sp>
      <p:sp>
        <p:nvSpPr>
          <p:cNvPr id="3" name="内容占位符 2">
            <a:extLst>
              <a:ext uri="{FF2B5EF4-FFF2-40B4-BE49-F238E27FC236}">
                <a16:creationId xmlns:a16="http://schemas.microsoft.com/office/drawing/2014/main" id="{F3995213-D0D6-DD51-BCE6-0E7802C262D6}"/>
              </a:ext>
            </a:extLst>
          </p:cNvPr>
          <p:cNvSpPr>
            <a:spLocks noGrp="1"/>
          </p:cNvSpPr>
          <p:nvPr>
            <p:ph idx="1"/>
          </p:nvPr>
        </p:nvSpPr>
        <p:spPr/>
        <p:txBody>
          <a:bodyPr>
            <a:normAutofit/>
          </a:bodyPr>
          <a:lstStyle/>
          <a:p>
            <a:pPr marL="0" indent="0">
              <a:buNone/>
            </a:pPr>
            <a:r>
              <a:rPr lang="en-US" altLang="zh-CN" dirty="0"/>
              <a:t>improvements:</a:t>
            </a:r>
          </a:p>
          <a:p>
            <a:r>
              <a:rPr lang="en-US" altLang="zh-CN" dirty="0"/>
              <a:t>a state-level word ensemble</a:t>
            </a:r>
          </a:p>
          <a:p>
            <a:r>
              <a:rPr lang="en-US" altLang="zh-CN" dirty="0"/>
              <a:t>to extract dense visual features aligned with language, propose a new WINDOWS-BASE clip.(WinClip)</a:t>
            </a:r>
          </a:p>
          <a:p>
            <a:r>
              <a:rPr lang="en-US" altLang="zh-CN" dirty="0"/>
              <a:t>to leverage normal image in few-normal-shot, introduce WinClip+, which aggregates complementary information from language and visual cues.</a:t>
            </a:r>
          </a:p>
        </p:txBody>
      </p:sp>
    </p:spTree>
    <p:extLst>
      <p:ext uri="{BB962C8B-B14F-4D97-AF65-F5344CB8AC3E}">
        <p14:creationId xmlns:p14="http://schemas.microsoft.com/office/powerpoint/2010/main" val="2012566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09A730-C30E-22B2-BB83-02F55B57B544}"/>
              </a:ext>
            </a:extLst>
          </p:cNvPr>
          <p:cNvSpPr>
            <a:spLocks noGrp="1"/>
          </p:cNvSpPr>
          <p:nvPr>
            <p:ph type="title"/>
          </p:nvPr>
        </p:nvSpPr>
        <p:spPr/>
        <p:txBody>
          <a:bodyPr/>
          <a:lstStyle/>
          <a:p>
            <a:r>
              <a:rPr lang="en-US" altLang="zh-CN" dirty="0"/>
              <a:t>Introduce</a:t>
            </a:r>
            <a:endParaRPr lang="zh-CN" altLang="en-US" dirty="0"/>
          </a:p>
        </p:txBody>
      </p:sp>
      <p:sp>
        <p:nvSpPr>
          <p:cNvPr id="3" name="内容占位符 2">
            <a:extLst>
              <a:ext uri="{FF2B5EF4-FFF2-40B4-BE49-F238E27FC236}">
                <a16:creationId xmlns:a16="http://schemas.microsoft.com/office/drawing/2014/main" id="{F3995213-D0D6-DD51-BCE6-0E7802C262D6}"/>
              </a:ext>
            </a:extLst>
          </p:cNvPr>
          <p:cNvSpPr>
            <a:spLocks noGrp="1"/>
          </p:cNvSpPr>
          <p:nvPr>
            <p:ph idx="1"/>
          </p:nvPr>
        </p:nvSpPr>
        <p:spPr/>
        <p:txBody>
          <a:bodyPr>
            <a:normAutofit/>
          </a:bodyPr>
          <a:lstStyle/>
          <a:p>
            <a:pPr marL="0" indent="0">
              <a:buNone/>
            </a:pPr>
            <a:r>
              <a:rPr lang="en-US" altLang="zh-CN" dirty="0"/>
              <a:t>key</a:t>
            </a:r>
            <a:r>
              <a:rPr lang="zh-CN" altLang="en-US" dirty="0"/>
              <a:t> </a:t>
            </a:r>
            <a:r>
              <a:rPr lang="en-US" altLang="zh-CN" dirty="0"/>
              <a:t>point:</a:t>
            </a:r>
          </a:p>
          <a:p>
            <a:pPr marL="0" indent="0">
              <a:buNone/>
            </a:pPr>
            <a:r>
              <a:rPr lang="en-US" altLang="zh-CN" dirty="0"/>
              <a:t>1.zero-shot models do not require any tuning for individual cases</a:t>
            </a:r>
          </a:p>
          <a:p>
            <a:pPr marL="0" indent="0">
              <a:buNone/>
            </a:pPr>
            <a:r>
              <a:rPr lang="en-US" altLang="zh-CN" dirty="0"/>
              <a:t>2.few-normal-shot does not use any segmentation annotation.</a:t>
            </a:r>
          </a:p>
          <a:p>
            <a:pPr marL="0" indent="0">
              <a:buNone/>
            </a:pPr>
            <a:r>
              <a:rPr lang="en-US" altLang="zh-CN" dirty="0"/>
              <a:t>facilitating applicability across a broad range of visual inspection task</a:t>
            </a:r>
          </a:p>
        </p:txBody>
      </p:sp>
    </p:spTree>
    <p:extLst>
      <p:ext uri="{BB962C8B-B14F-4D97-AF65-F5344CB8AC3E}">
        <p14:creationId xmlns:p14="http://schemas.microsoft.com/office/powerpoint/2010/main" val="1570174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09A730-C30E-22B2-BB83-02F55B57B544}"/>
              </a:ext>
            </a:extLst>
          </p:cNvPr>
          <p:cNvSpPr>
            <a:spLocks noGrp="1"/>
          </p:cNvSpPr>
          <p:nvPr>
            <p:ph type="title"/>
          </p:nvPr>
        </p:nvSpPr>
        <p:spPr/>
        <p:txBody>
          <a:bodyPr/>
          <a:lstStyle/>
          <a:p>
            <a:r>
              <a:rPr lang="en-US" altLang="zh-CN" b="1" dirty="0">
                <a:latin typeface="黑体" panose="02010609060101010101" pitchFamily="49" charset="-122"/>
                <a:ea typeface="黑体" panose="02010609060101010101" pitchFamily="49" charset="-122"/>
              </a:rPr>
              <a:t>CLIP-AC</a:t>
            </a:r>
            <a:r>
              <a:rPr lang="en-US" altLang="zh-CN" dirty="0"/>
              <a:t>/WinCLIP/WinCLIP+</a:t>
            </a:r>
            <a:endParaRPr lang="zh-CN" altLang="en-US" dirty="0"/>
          </a:p>
        </p:txBody>
      </p:sp>
      <p:sp>
        <p:nvSpPr>
          <p:cNvPr id="3" name="内容占位符 2">
            <a:extLst>
              <a:ext uri="{FF2B5EF4-FFF2-40B4-BE49-F238E27FC236}">
                <a16:creationId xmlns:a16="http://schemas.microsoft.com/office/drawing/2014/main" id="{F3995213-D0D6-DD51-BCE6-0E7802C262D6}"/>
              </a:ext>
            </a:extLst>
          </p:cNvPr>
          <p:cNvSpPr>
            <a:spLocks noGrp="1"/>
          </p:cNvSpPr>
          <p:nvPr>
            <p:ph idx="1"/>
          </p:nvPr>
        </p:nvSpPr>
        <p:spPr/>
        <p:txBody>
          <a:bodyPr>
            <a:normAutofit/>
          </a:bodyPr>
          <a:lstStyle/>
          <a:p>
            <a:pPr marL="0" indent="0">
              <a:buNone/>
            </a:pPr>
            <a:r>
              <a:rPr lang="en-US" altLang="zh-CN" dirty="0"/>
              <a:t>for object-level label:</a:t>
            </a:r>
          </a:p>
          <a:p>
            <a:pPr marL="0" indent="0">
              <a:buNone/>
            </a:pPr>
            <a:r>
              <a:rPr lang="en-US" altLang="zh-CN" dirty="0"/>
              <a:t>adapting CLIP with two class prompts</a:t>
            </a:r>
          </a:p>
          <a:p>
            <a:pPr>
              <a:buFontTx/>
              <a:buChar char="-"/>
            </a:pPr>
            <a:r>
              <a:rPr lang="en-US" altLang="zh-CN" dirty="0"/>
              <a:t>normal [o]</a:t>
            </a:r>
          </a:p>
          <a:p>
            <a:pPr>
              <a:buFontTx/>
              <a:buChar char="-"/>
            </a:pPr>
            <a:r>
              <a:rPr lang="en-US" altLang="zh-CN" dirty="0"/>
              <a:t>anomalous [o]</a:t>
            </a:r>
          </a:p>
          <a:p>
            <a:pPr marL="0" indent="0">
              <a:buNone/>
            </a:pPr>
            <a:endParaRPr lang="en-US" altLang="zh-CN" dirty="0"/>
          </a:p>
        </p:txBody>
      </p:sp>
    </p:spTree>
    <p:extLst>
      <p:ext uri="{BB962C8B-B14F-4D97-AF65-F5344CB8AC3E}">
        <p14:creationId xmlns:p14="http://schemas.microsoft.com/office/powerpoint/2010/main" val="3397565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09A730-C30E-22B2-BB83-02F55B57B544}"/>
              </a:ext>
            </a:extLst>
          </p:cNvPr>
          <p:cNvSpPr>
            <a:spLocks noGrp="1"/>
          </p:cNvSpPr>
          <p:nvPr>
            <p:ph type="title"/>
          </p:nvPr>
        </p:nvSpPr>
        <p:spPr/>
        <p:txBody>
          <a:bodyPr/>
          <a:lstStyle/>
          <a:p>
            <a:r>
              <a:rPr lang="en-US" altLang="zh-CN" b="1" dirty="0">
                <a:latin typeface="黑体" panose="02010609060101010101" pitchFamily="49" charset="-122"/>
                <a:ea typeface="黑体" panose="02010609060101010101" pitchFamily="49" charset="-122"/>
              </a:rPr>
              <a:t>CLIP-AC</a:t>
            </a:r>
            <a:r>
              <a:rPr lang="en-US" altLang="zh-CN" dirty="0"/>
              <a:t>/WinCLIP/WinCLIP+</a:t>
            </a:r>
            <a:endParaRPr lang="zh-CN" altLang="en-US" dirty="0"/>
          </a:p>
        </p:txBody>
      </p:sp>
      <p:sp>
        <p:nvSpPr>
          <p:cNvPr id="3" name="内容占位符 2">
            <a:extLst>
              <a:ext uri="{FF2B5EF4-FFF2-40B4-BE49-F238E27FC236}">
                <a16:creationId xmlns:a16="http://schemas.microsoft.com/office/drawing/2014/main" id="{F3995213-D0D6-DD51-BCE6-0E7802C262D6}"/>
              </a:ext>
            </a:extLst>
          </p:cNvPr>
          <p:cNvSpPr>
            <a:spLocks noGrp="1"/>
          </p:cNvSpPr>
          <p:nvPr>
            <p:ph idx="1"/>
          </p:nvPr>
        </p:nvSpPr>
        <p:spPr/>
        <p:txBody>
          <a:bodyPr>
            <a:normAutofit/>
          </a:bodyPr>
          <a:lstStyle/>
          <a:p>
            <a:pPr marL="0" indent="0">
              <a:buNone/>
            </a:pPr>
            <a:r>
              <a:rPr lang="en-US" altLang="zh-CN" dirty="0"/>
              <a:t>to better define the two abstract states, propose a Compositional Prompt Ensemble to generate combinations of list of:</a:t>
            </a:r>
          </a:p>
          <a:p>
            <a:pPr marL="514350" indent="-514350">
              <a:buAutoNum type="alphaLcParenBoth"/>
            </a:pPr>
            <a:r>
              <a:rPr lang="en-US" altLang="zh-CN" dirty="0"/>
              <a:t>state word</a:t>
            </a:r>
          </a:p>
          <a:p>
            <a:pPr marL="514350" indent="-514350">
              <a:buAutoNum type="alphaLcParenBoth"/>
            </a:pPr>
            <a:r>
              <a:rPr lang="en-US" altLang="zh-CN" dirty="0"/>
              <a:t>text templates</a:t>
            </a:r>
          </a:p>
          <a:p>
            <a:pPr marL="0" indent="0">
              <a:buNone/>
            </a:pPr>
            <a:r>
              <a:rPr lang="en-US" altLang="zh-CN" dirty="0"/>
              <a:t>after getting all the combinations of states and templates, we compute the average of text embeddings per label to present the normal and anomalous classes.</a:t>
            </a:r>
          </a:p>
        </p:txBody>
      </p:sp>
    </p:spTree>
    <p:extLst>
      <p:ext uri="{BB962C8B-B14F-4D97-AF65-F5344CB8AC3E}">
        <p14:creationId xmlns:p14="http://schemas.microsoft.com/office/powerpoint/2010/main" val="2417290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09A730-C30E-22B2-BB83-02F55B57B544}"/>
              </a:ext>
            </a:extLst>
          </p:cNvPr>
          <p:cNvSpPr>
            <a:spLocks noGrp="1"/>
          </p:cNvSpPr>
          <p:nvPr>
            <p:ph type="title"/>
          </p:nvPr>
        </p:nvSpPr>
        <p:spPr/>
        <p:txBody>
          <a:bodyPr/>
          <a:lstStyle/>
          <a:p>
            <a:r>
              <a:rPr lang="en-US" altLang="zh-CN" dirty="0"/>
              <a:t>CLIP-AC/</a:t>
            </a:r>
            <a:r>
              <a:rPr lang="en-US" altLang="zh-CN" b="1" dirty="0">
                <a:latin typeface="黑体" panose="02010609060101010101" pitchFamily="49" charset="-122"/>
                <a:ea typeface="黑体" panose="02010609060101010101" pitchFamily="49" charset="-122"/>
              </a:rPr>
              <a:t>WinCLIP</a:t>
            </a:r>
            <a:r>
              <a:rPr lang="en-US" altLang="zh-CN" dirty="0"/>
              <a:t>/WinCLIP+</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3995213-D0D6-DD51-BCE6-0E7802C262D6}"/>
                  </a:ext>
                </a:extLst>
              </p:cNvPr>
              <p:cNvSpPr>
                <a:spLocks noGrp="1"/>
              </p:cNvSpPr>
              <p:nvPr>
                <p:ph idx="1"/>
              </p:nvPr>
            </p:nvSpPr>
            <p:spPr/>
            <p:txBody>
              <a:bodyPr>
                <a:normAutofit/>
              </a:bodyPr>
              <a:lstStyle/>
              <a:p>
                <a:pPr marL="0" indent="0">
                  <a:buNone/>
                </a:pPr>
                <a:r>
                  <a:rPr lang="en-US" altLang="zh-CN" dirty="0"/>
                  <a:t>extracts dense visual features, by:</a:t>
                </a:r>
              </a:p>
              <a:p>
                <a:pPr marL="0" indent="0">
                  <a:buNone/>
                </a:pPr>
                <a:r>
                  <a:rPr lang="en-US" altLang="zh-CN" dirty="0"/>
                  <a:t>1.Generate a set of sliding windows {</a:t>
                </a:r>
                <a:r>
                  <a:rPr lang="en-US" altLang="zh-CN" dirty="0" err="1"/>
                  <a:t>W</a:t>
                </a:r>
                <a:r>
                  <a:rPr lang="en-US" altLang="zh-CN" sz="2000" dirty="0" err="1"/>
                  <a:t>ij</a:t>
                </a:r>
                <a:r>
                  <a:rPr lang="en-US" altLang="zh-CN" dirty="0"/>
                  <a:t>}</a:t>
                </a:r>
                <a:r>
                  <a:rPr lang="en-US" altLang="zh-CN" sz="2000" dirty="0" err="1"/>
                  <a:t>ij</a:t>
                </a:r>
                <a:r>
                  <a:rPr lang="en-US" altLang="zh-CN" sz="2000" dirty="0"/>
                  <a:t>. </a:t>
                </a:r>
                <a:r>
                  <a:rPr lang="en-US" altLang="zh-CN" dirty="0"/>
                  <a:t>each window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𝑖𝑗</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{0,1}</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 </m:t>
                        </m:r>
                      </m:e>
                      <m:sup>
                        <m:r>
                          <a:rPr lang="en-US" altLang="zh-CN" b="0" i="1" smtClean="0">
                            <a:latin typeface="Cambria Math" panose="02040503050406030204" pitchFamily="18" charset="0"/>
                            <a:ea typeface="Cambria Math" panose="02040503050406030204" pitchFamily="18" charset="0"/>
                          </a:rPr>
                          <m:t>h</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𝑤</m:t>
                        </m:r>
                      </m:sup>
                    </m:sSup>
                  </m:oMath>
                </a14:m>
                <a:r>
                  <a:rPr lang="en-US" altLang="zh-CN" dirty="0"/>
                  <a:t>,is active locally for a </a:t>
                </a:r>
                <a:r>
                  <a:rPr lang="en-US" altLang="zh-CN" dirty="0" err="1"/>
                  <a:t>k×k</a:t>
                </a:r>
                <a:r>
                  <a:rPr lang="en-US" altLang="zh-CN" dirty="0"/>
                  <a:t> kernel around (i,j)</a:t>
                </a:r>
              </a:p>
              <a:p>
                <a:pPr marL="0" indent="0">
                  <a:buNone/>
                </a:pPr>
                <a:endParaRPr lang="en-US" altLang="zh-CN" dirty="0"/>
              </a:p>
              <a:p>
                <a:pPr marL="0" indent="0">
                  <a:buNone/>
                </a:pPr>
                <a:r>
                  <a:rPr lang="en-US" altLang="zh-CN" dirty="0"/>
                  <a:t>2.Collect output embedding by:</a:t>
                </a:r>
              </a:p>
              <a:p>
                <a:pPr marL="0" indent="0">
                  <a:buNone/>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𝑖𝑗</m:t>
                          </m:r>
                        </m:sub>
                        <m:sup>
                          <m:r>
                            <a:rPr lang="en-US" altLang="zh-CN" b="0" i="1" smtClean="0">
                              <a:latin typeface="Cambria Math" panose="02040503050406030204" pitchFamily="18" charset="0"/>
                            </a:rPr>
                            <m:t>𝑊</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ea typeface="Cambria Math" panose="02040503050406030204" pitchFamily="18" charset="0"/>
                            </a:rPr>
                            <m:t>𝑖𝑗</m:t>
                          </m:r>
                        </m:sub>
                      </m:sSub>
                      <m:r>
                        <a:rPr lang="en-US" altLang="zh-CN" b="0" i="1" smtClean="0">
                          <a:latin typeface="Cambria Math" panose="02040503050406030204" pitchFamily="18" charset="0"/>
                          <a:ea typeface="Cambria Math" panose="02040503050406030204" pitchFamily="18" charset="0"/>
                        </a:rPr>
                        <m:t>)</m:t>
                      </m:r>
                    </m:oMath>
                  </m:oMathPara>
                </a14:m>
                <a:endParaRPr lang="en-US" altLang="zh-CN" dirty="0"/>
              </a:p>
            </p:txBody>
          </p:sp>
        </mc:Choice>
        <mc:Fallback>
          <p:sp>
            <p:nvSpPr>
              <p:cNvPr id="3" name="内容占位符 2">
                <a:extLst>
                  <a:ext uri="{FF2B5EF4-FFF2-40B4-BE49-F238E27FC236}">
                    <a16:creationId xmlns:a16="http://schemas.microsoft.com/office/drawing/2014/main" id="{F3995213-D0D6-DD51-BCE6-0E7802C262D6}"/>
                  </a:ext>
                </a:extLst>
              </p:cNvPr>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6957023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lgn="l">
          <a:defRPr sz="2000" dirty="0" smtClean="0">
            <a:latin typeface="仿宋" panose="02010609060101010101" pitchFamily="49" charset="-122"/>
            <a:ea typeface="仿宋" panose="02010609060101010101" pitchFamily="49" charset="-122"/>
          </a:defRPr>
        </a:defPPr>
      </a:lstStyle>
    </a:tx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20444</TotalTime>
  <Words>4662</Words>
  <Application>Microsoft Office PowerPoint</Application>
  <PresentationFormat>宽屏</PresentationFormat>
  <Paragraphs>348</Paragraphs>
  <Slides>35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等线</vt:lpstr>
      <vt:lpstr>仿宋</vt:lpstr>
      <vt:lpstr>黑体</vt:lpstr>
      <vt:lpstr>Arial</vt:lpstr>
      <vt:lpstr>Cambria Math</vt:lpstr>
      <vt:lpstr>Courier New</vt:lpstr>
      <vt:lpstr>Wingdings</vt:lpstr>
      <vt:lpstr>Office 主题​​</vt:lpstr>
      <vt:lpstr>WinCLIP</vt:lpstr>
      <vt:lpstr>Abstract</vt:lpstr>
      <vt:lpstr>Abstract</vt:lpstr>
      <vt:lpstr>Introduce</vt:lpstr>
      <vt:lpstr>Introduce</vt:lpstr>
      <vt:lpstr>Introduce</vt:lpstr>
      <vt:lpstr>CLIP-AC/WinCLIP/WinCLIP+</vt:lpstr>
      <vt:lpstr>CLIP-AC/WinCLIP/WinCLIP+</vt:lpstr>
      <vt:lpstr>CLIP-AC/WinCLIP/WinCLIP+</vt:lpstr>
      <vt:lpstr>CLIP-AC/WinCLIP/WinCLIP+</vt:lpstr>
      <vt:lpstr>CLIP-AC/WinCLIP/WinCLIP+</vt:lpstr>
      <vt:lpstr>CLIP-AC/WinCLIP/WinCLIP+</vt:lpstr>
      <vt:lpstr>CLIP-AC/WinCLIP/WinCLIP+</vt:lpstr>
      <vt:lpstr>CLIP-AC/WinCLIP/WinCLIP+</vt:lpstr>
      <vt:lpstr>Experiments</vt:lpstr>
      <vt:lpstr>Experiments</vt:lpstr>
      <vt:lpstr>Experiments</vt:lpstr>
      <vt:lpstr>Experiments</vt:lpstr>
      <vt:lpstr>Experiments</vt:lpstr>
      <vt:lpstr>Experiments</vt:lpstr>
      <vt:lpstr>Experiments</vt:lpstr>
      <vt:lpstr>代码 WinCLIP</vt:lpstr>
      <vt:lpstr>代码 WinCLIP</vt:lpstr>
      <vt:lpstr>代码 WinCLIP</vt:lpstr>
      <vt:lpstr>代码 WinCLIP</vt:lpstr>
      <vt:lpstr>代码 WinCLIP</vt:lpstr>
      <vt:lpstr>代码 WinCLIP</vt:lpstr>
      <vt:lpstr>代码 WinCLIP</vt:lpstr>
      <vt:lpstr>代码 WinCLIP</vt:lpstr>
      <vt:lpstr>代码 WinCLIP</vt:lpstr>
      <vt:lpstr>代码 WinCLIP+</vt:lpstr>
      <vt:lpstr>代码 WinCLIP+</vt:lpstr>
      <vt:lpstr>代码 WinCLIP+</vt:lpstr>
      <vt:lpstr>代码 WinCLIP+</vt:lpstr>
      <vt:lpstr>使用自定义数据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wu</dc:creator>
  <cp:lastModifiedBy>wu</cp:lastModifiedBy>
  <cp:revision>355</cp:revision>
  <dcterms:created xsi:type="dcterms:W3CDTF">2025-08-24T06:29:54Z</dcterms:created>
  <dcterms:modified xsi:type="dcterms:W3CDTF">2025-09-07T11:14:41Z</dcterms:modified>
</cp:coreProperties>
</file>