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72" r:id="rId4"/>
    <p:sldId id="269" r:id="rId5"/>
    <p:sldId id="267" r:id="rId6"/>
    <p:sldId id="260" r:id="rId7"/>
    <p:sldId id="274" r:id="rId8"/>
    <p:sldId id="259" r:id="rId9"/>
    <p:sldId id="273" r:id="rId10"/>
    <p:sldId id="275" r:id="rId11"/>
    <p:sldId id="264" r:id="rId12"/>
    <p:sldId id="265" r:id="rId13"/>
    <p:sldId id="268" r:id="rId14"/>
    <p:sldId id="2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의수" initials="우의" lastIdx="1" clrIdx="0">
    <p:extLst>
      <p:ext uri="{19B8F6BF-5375-455C-9EA6-DF929625EA0E}">
        <p15:presenceInfo xmlns:p15="http://schemas.microsoft.com/office/powerpoint/2012/main" userId="144e5f3aeed299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18" Type="http://schemas.openxmlformats.org/officeDocument/2006/relationships/image" Target="../media/image30.jp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19" Type="http://schemas.openxmlformats.org/officeDocument/2006/relationships/image" Target="../media/image31.jp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04067" y="4364998"/>
            <a:ext cx="3777589" cy="2322668"/>
            <a:chOff x="304067" y="4364998"/>
            <a:chExt cx="3777589" cy="23226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67" y="4639059"/>
              <a:ext cx="2526615" cy="2048607"/>
            </a:xfrm>
            <a:prstGeom prst="rect">
              <a:avLst/>
            </a:prstGeom>
          </p:spPr>
        </p:pic>
        <p:pic>
          <p:nvPicPr>
            <p:cNvPr id="6" name="그림 5" descr="Food &lt;strong&gt;clip art&lt;/strong&gt;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7995">
              <a:off x="2776234" y="4364998"/>
              <a:ext cx="1305422" cy="1750802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33130" y="2561696"/>
            <a:ext cx="5095308" cy="1214437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latin typeface="+mj-ea"/>
              </a:rPr>
              <a:t>오늘 </a:t>
            </a:r>
            <a:r>
              <a:rPr lang="ko-KR" altLang="en-US" sz="4800" b="1" dirty="0" err="1">
                <a:latin typeface="+mj-ea"/>
              </a:rPr>
              <a:t>치맥</a:t>
            </a:r>
            <a:r>
              <a:rPr lang="ko-KR" altLang="en-US" sz="4800" b="1" dirty="0">
                <a:latin typeface="+mj-ea"/>
              </a:rPr>
              <a:t> 어때</a:t>
            </a:r>
            <a:r>
              <a:rPr lang="en-US" altLang="ko-KR" sz="4800" b="1" dirty="0">
                <a:latin typeface="+mj-ea"/>
              </a:rPr>
              <a:t>?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19" name="오각형 18"/>
          <p:cNvSpPr/>
          <p:nvPr/>
        </p:nvSpPr>
        <p:spPr>
          <a:xfrm rot="5400000">
            <a:off x="-546116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각형 19"/>
          <p:cNvSpPr/>
          <p:nvPr/>
        </p:nvSpPr>
        <p:spPr>
          <a:xfrm rot="5400000">
            <a:off x="-61483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각형 20"/>
          <p:cNvSpPr/>
          <p:nvPr/>
        </p:nvSpPr>
        <p:spPr>
          <a:xfrm rot="5400000">
            <a:off x="423151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각형 21"/>
          <p:cNvSpPr/>
          <p:nvPr/>
        </p:nvSpPr>
        <p:spPr>
          <a:xfrm rot="5400000">
            <a:off x="907783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 rot="5400000">
            <a:off x="1392415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 rot="5400000">
            <a:off x="1880797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각형 24"/>
          <p:cNvSpPr/>
          <p:nvPr/>
        </p:nvSpPr>
        <p:spPr>
          <a:xfrm rot="5400000">
            <a:off x="2361679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각형 25"/>
          <p:cNvSpPr/>
          <p:nvPr/>
        </p:nvSpPr>
        <p:spPr>
          <a:xfrm rot="5400000">
            <a:off x="2842561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 rot="5400000">
            <a:off x="3323443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 rot="5400000">
            <a:off x="3785341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 rot="5400000">
            <a:off x="4266223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 rot="5400000">
            <a:off x="4750855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5400000">
            <a:off x="5233852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각형 31"/>
          <p:cNvSpPr/>
          <p:nvPr/>
        </p:nvSpPr>
        <p:spPr>
          <a:xfrm rot="5400000">
            <a:off x="5716849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각형 32"/>
          <p:cNvSpPr/>
          <p:nvPr/>
        </p:nvSpPr>
        <p:spPr>
          <a:xfrm rot="5400000">
            <a:off x="6198211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각형 33"/>
          <p:cNvSpPr/>
          <p:nvPr/>
        </p:nvSpPr>
        <p:spPr>
          <a:xfrm rot="5400000">
            <a:off x="6675235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각형 34"/>
          <p:cNvSpPr/>
          <p:nvPr/>
        </p:nvSpPr>
        <p:spPr>
          <a:xfrm rot="5400000">
            <a:off x="7148989" y="546116"/>
            <a:ext cx="1576864" cy="484632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각형 35"/>
          <p:cNvSpPr/>
          <p:nvPr/>
        </p:nvSpPr>
        <p:spPr>
          <a:xfrm rot="5400000">
            <a:off x="7615136" y="546116"/>
            <a:ext cx="1576864" cy="4846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각형 36"/>
          <p:cNvSpPr/>
          <p:nvPr/>
        </p:nvSpPr>
        <p:spPr>
          <a:xfrm rot="5400000">
            <a:off x="8106510" y="539374"/>
            <a:ext cx="1576864" cy="498116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998967" y="6056724"/>
            <a:ext cx="10043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+mj-ea"/>
                <a:ea typeface="+mj-ea"/>
              </a:rPr>
              <a:t>3</a:t>
            </a:r>
            <a:r>
              <a:rPr lang="ko-KR" altLang="en-US" sz="3500" b="1" dirty="0">
                <a:latin typeface="+mj-ea"/>
                <a:ea typeface="+mj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979715"/>
            <a:ext cx="9144000" cy="287828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5275">
            <a:off x="244707" y="254595"/>
            <a:ext cx="1990284" cy="1613744"/>
          </a:xfrm>
          <a:prstGeom prst="rect">
            <a:avLst/>
          </a:prstGeom>
        </p:spPr>
      </p:pic>
      <p:pic>
        <p:nvPicPr>
          <p:cNvPr id="7" name="그림 6" descr="Food &lt;strong&gt;clip art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057">
            <a:off x="7270431" y="2288977"/>
            <a:ext cx="1164222" cy="156142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602523" y="1394738"/>
            <a:ext cx="3938954" cy="1529862"/>
            <a:chOff x="2602523" y="1394738"/>
            <a:chExt cx="3938954" cy="152986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602523" y="1394738"/>
              <a:ext cx="3938954" cy="1529862"/>
            </a:xfrm>
            <a:prstGeom prst="roundRect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98227" y="1767254"/>
              <a:ext cx="234754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b="1" dirty="0"/>
                <a:t>DB </a:t>
              </a:r>
              <a:r>
                <a:rPr lang="ko-KR" altLang="en-US" sz="4500" b="1" dirty="0"/>
                <a:t>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6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t="23462" r="41074" b="28718"/>
          <a:stretch/>
        </p:blipFill>
        <p:spPr>
          <a:xfrm>
            <a:off x="526673" y="1915665"/>
            <a:ext cx="3746389" cy="3623489"/>
          </a:xfrm>
          <a:prstGeom prst="rect">
            <a:avLst/>
          </a:prstGeom>
        </p:spPr>
      </p:pic>
      <p:grpSp>
        <p:nvGrpSpPr>
          <p:cNvPr id="113" name="그룹 112"/>
          <p:cNvGrpSpPr/>
          <p:nvPr/>
        </p:nvGrpSpPr>
        <p:grpSpPr>
          <a:xfrm>
            <a:off x="1722426" y="1262712"/>
            <a:ext cx="1354881" cy="530865"/>
            <a:chOff x="536332" y="1547446"/>
            <a:chExt cx="1204546" cy="530927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536332" y="1547446"/>
              <a:ext cx="1204546" cy="36927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3698" y="1585873"/>
              <a:ext cx="1009813" cy="49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/>
                <a:t>회원 테이블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26667" r="44663" b="40976"/>
          <a:stretch/>
        </p:blipFill>
        <p:spPr>
          <a:xfrm>
            <a:off x="4807327" y="958362"/>
            <a:ext cx="3692769" cy="2219085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62827" r="44663" b="11410"/>
          <a:stretch/>
        </p:blipFill>
        <p:spPr>
          <a:xfrm>
            <a:off x="4807326" y="4378568"/>
            <a:ext cx="3692769" cy="1766761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5732560" y="3512575"/>
            <a:ext cx="1706012" cy="530865"/>
            <a:chOff x="536332" y="1547446"/>
            <a:chExt cx="1204546" cy="530927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536332" y="1547446"/>
              <a:ext cx="1204546" cy="36927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3698" y="1585873"/>
              <a:ext cx="1009813" cy="49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/>
                <a:t>장바구니 테이블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908126" y="439167"/>
            <a:ext cx="1354881" cy="369234"/>
            <a:chOff x="536332" y="1547446"/>
            <a:chExt cx="1204546" cy="369277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536332" y="1547446"/>
              <a:ext cx="1204546" cy="36927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33698" y="1585873"/>
              <a:ext cx="1009813" cy="2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/>
                <a:t>리뷰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9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8E418-3738-4FEE-8581-BDF96A59B219}"/>
              </a:ext>
            </a:extLst>
          </p:cNvPr>
          <p:cNvSpPr txBox="1"/>
          <p:nvPr/>
        </p:nvSpPr>
        <p:spPr>
          <a:xfrm>
            <a:off x="2290439" y="3246553"/>
            <a:ext cx="4580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/>
              <a:t>시  연</a:t>
            </a:r>
          </a:p>
        </p:txBody>
      </p:sp>
    </p:spTree>
    <p:extLst>
      <p:ext uri="{BB962C8B-B14F-4D97-AF65-F5344CB8AC3E}">
        <p14:creationId xmlns:p14="http://schemas.microsoft.com/office/powerpoint/2010/main" val="52307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8E418-3738-4FEE-8581-BDF96A59B219}"/>
              </a:ext>
            </a:extLst>
          </p:cNvPr>
          <p:cNvSpPr txBox="1"/>
          <p:nvPr/>
        </p:nvSpPr>
        <p:spPr>
          <a:xfrm>
            <a:off x="2290439" y="3246553"/>
            <a:ext cx="4580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/>
              <a:t>Q / A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6604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83B387-3FE2-4615-B3C2-1C98105CAD35}"/>
              </a:ext>
            </a:extLst>
          </p:cNvPr>
          <p:cNvSpPr txBox="1"/>
          <p:nvPr/>
        </p:nvSpPr>
        <p:spPr>
          <a:xfrm>
            <a:off x="2758830" y="2711601"/>
            <a:ext cx="6557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Thank you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87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71999" y="1660124"/>
            <a:ext cx="4571999" cy="519787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9863" y="552756"/>
            <a:ext cx="691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+mn-ea"/>
              </a:rPr>
              <a:t>목차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56CCE-4D66-4555-8ABB-3CABC2DC1BC9}"/>
              </a:ext>
            </a:extLst>
          </p:cNvPr>
          <p:cNvSpPr txBox="1"/>
          <p:nvPr/>
        </p:nvSpPr>
        <p:spPr>
          <a:xfrm>
            <a:off x="5131293" y="2418752"/>
            <a:ext cx="4323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spc="300" dirty="0"/>
              <a:t>조원 소개</a:t>
            </a:r>
            <a:endParaRPr lang="en-US" altLang="ko-KR" sz="2400" b="1" spc="300" dirty="0"/>
          </a:p>
          <a:p>
            <a:pPr marL="342900" indent="-342900">
              <a:buAutoNum type="arabicPeriod"/>
            </a:pPr>
            <a:r>
              <a:rPr lang="ko-KR" altLang="en-US" sz="2400" b="1" spc="300" dirty="0"/>
              <a:t>기획 의도 및 목적</a:t>
            </a:r>
            <a:endParaRPr lang="en-US" altLang="ko-KR" sz="2400" b="1" spc="300" dirty="0"/>
          </a:p>
          <a:p>
            <a:pPr marL="342900" indent="-342900">
              <a:buAutoNum type="arabicPeriod"/>
            </a:pPr>
            <a:r>
              <a:rPr lang="ko-KR" altLang="en-US" sz="2400" b="1" spc="300" dirty="0"/>
              <a:t>벤치마킹</a:t>
            </a:r>
            <a:endParaRPr lang="en-US" altLang="ko-KR" sz="2400" b="1" spc="300" dirty="0"/>
          </a:p>
          <a:p>
            <a:pPr marL="342900" indent="-342900">
              <a:buAutoNum type="arabicPeriod"/>
            </a:pPr>
            <a:r>
              <a:rPr lang="ko-KR" altLang="en-US" sz="2400" b="1" spc="300" dirty="0"/>
              <a:t>개발 일정 및 환경</a:t>
            </a:r>
            <a:endParaRPr lang="en-US" altLang="ko-KR" sz="2400" b="1" spc="300" dirty="0"/>
          </a:p>
          <a:p>
            <a:pPr marL="342900" indent="-342900">
              <a:buAutoNum type="arabicPeriod"/>
            </a:pPr>
            <a:r>
              <a:rPr lang="ko-KR" altLang="en-US" sz="2400" b="1" spc="300" dirty="0"/>
              <a:t>메뉴 설계도</a:t>
            </a:r>
            <a:endParaRPr lang="en-US" altLang="ko-KR" sz="2400" b="1" spc="300" dirty="0"/>
          </a:p>
          <a:p>
            <a:pPr marL="342900" indent="-342900">
              <a:buAutoNum type="arabicPeriod"/>
            </a:pPr>
            <a:r>
              <a:rPr lang="en-US" altLang="ko-KR" sz="2400" b="1" spc="300" dirty="0"/>
              <a:t>DB </a:t>
            </a:r>
            <a:r>
              <a:rPr lang="ko-KR" altLang="en-US" sz="2400" b="1" spc="300" dirty="0"/>
              <a:t>구축</a:t>
            </a:r>
            <a:endParaRPr lang="en-US" altLang="ko-KR" sz="2400" b="1" spc="300" dirty="0"/>
          </a:p>
          <a:p>
            <a:pPr marL="342900" indent="-342900">
              <a:buAutoNum type="arabicPeriod"/>
            </a:pPr>
            <a:r>
              <a:rPr lang="ko-KR" altLang="en-US" sz="2400" b="1" spc="300" dirty="0"/>
              <a:t>시연</a:t>
            </a:r>
            <a:endParaRPr lang="en-US" altLang="ko-KR" sz="2400" b="1" spc="300" dirty="0"/>
          </a:p>
          <a:p>
            <a:pPr marL="342900" indent="-342900">
              <a:buAutoNum type="arabicPeriod"/>
            </a:pPr>
            <a:r>
              <a:rPr lang="en-US" altLang="ko-KR" sz="2400" b="1" spc="3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3D7EA3C-BCC2-4748-801A-E70236EE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조원 소개</a:t>
            </a:r>
          </a:p>
        </p:txBody>
      </p:sp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DEFD6565-66AC-4F1F-98AB-377D0FDB8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67034"/>
              </p:ext>
            </p:extLst>
          </p:nvPr>
        </p:nvGraphicFramePr>
        <p:xfrm>
          <a:off x="465666" y="2167731"/>
          <a:ext cx="8190062" cy="330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48518" imgH="2522111" progId="Excel.Sheet.12">
                  <p:embed/>
                </p:oleObj>
              </mc:Choice>
              <mc:Fallback>
                <p:oleObj name="Worksheet" r:id="rId2" imgW="6248518" imgH="25221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666" y="2167731"/>
                        <a:ext cx="8190062" cy="3306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7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3D7EA3C-BCC2-4748-801A-E70236EE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기획 의도 및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086C-AD76-475F-BCC5-A1899EA05E4E}"/>
              </a:ext>
            </a:extLst>
          </p:cNvPr>
          <p:cNvSpPr txBox="1"/>
          <p:nvPr/>
        </p:nvSpPr>
        <p:spPr>
          <a:xfrm>
            <a:off x="332317" y="1553648"/>
            <a:ext cx="7297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남녀노소 모두 즐길 수 있는 음식은 바로 치킨</a:t>
            </a:r>
            <a:r>
              <a:rPr lang="en-US" altLang="ko-KR" sz="1600" dirty="0"/>
              <a:t>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인기있는 치킨과 편의점에서 구입할 수 있는 </a:t>
            </a:r>
            <a:r>
              <a:rPr lang="ko-KR" altLang="en-US" sz="1600" dirty="0" err="1"/>
              <a:t>세계맥주를</a:t>
            </a:r>
            <a:r>
              <a:rPr lang="ko-KR" altLang="en-US" sz="1600" dirty="0"/>
              <a:t> 결합한 배달 서비스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배달기사를</a:t>
            </a:r>
            <a:r>
              <a:rPr lang="ko-KR" altLang="en-US" sz="1600" dirty="0"/>
              <a:t> 통한 주류 직접구입으로 동선 최적화</a:t>
            </a:r>
            <a:r>
              <a:rPr lang="en-US" altLang="ko-KR" sz="1600" dirty="0"/>
              <a:t> </a:t>
            </a:r>
            <a:r>
              <a:rPr lang="ko-KR" altLang="en-US" sz="1600" dirty="0"/>
              <a:t>및 빠른 배달 가능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C0722-0531-4F79-B2E9-2207BD2E4D40}"/>
              </a:ext>
            </a:extLst>
          </p:cNvPr>
          <p:cNvSpPr txBox="1"/>
          <p:nvPr/>
        </p:nvSpPr>
        <p:spPr>
          <a:xfrm>
            <a:off x="332317" y="4096568"/>
            <a:ext cx="8732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치킨집에서</a:t>
            </a:r>
            <a:r>
              <a:rPr lang="ko-KR" altLang="en-US" sz="1600" dirty="0"/>
              <a:t> 파는 맥주는 생맥주나 카스 등 </a:t>
            </a:r>
            <a:r>
              <a:rPr lang="ko-KR" altLang="en-US" sz="1600" dirty="0" err="1"/>
              <a:t>한정적이므로</a:t>
            </a:r>
            <a:r>
              <a:rPr lang="ko-KR" altLang="en-US" sz="1600" dirty="0"/>
              <a:t> 맥주의 다양성에 대한 아쉬움이 있음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‘</a:t>
            </a:r>
            <a:r>
              <a:rPr lang="ko-KR" altLang="en-US" sz="1600" dirty="0"/>
              <a:t>오늘 </a:t>
            </a:r>
            <a:r>
              <a:rPr lang="ko-KR" altLang="en-US" sz="1600" dirty="0" err="1"/>
              <a:t>치맥</a:t>
            </a:r>
            <a:r>
              <a:rPr lang="ko-KR" altLang="en-US" sz="1600" dirty="0"/>
              <a:t> 어때</a:t>
            </a:r>
            <a:r>
              <a:rPr lang="en-US" altLang="ko-KR" sz="1600" dirty="0"/>
              <a:t>?’ </a:t>
            </a:r>
            <a:r>
              <a:rPr lang="ko-KR" altLang="en-US" sz="1600" dirty="0"/>
              <a:t>라는 프로그램을 통해 먹고 싶은 치킨을 고르고</a:t>
            </a:r>
            <a:r>
              <a:rPr lang="en-US" altLang="ko-KR" sz="1600" dirty="0"/>
              <a:t>,</a:t>
            </a:r>
            <a:r>
              <a:rPr lang="ko-KR" altLang="en-US" sz="1600" dirty="0"/>
              <a:t> 이와 어울리는 또는 좋아하는 맥주와 함께 즐길 수 있음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CC79BD7-DA8A-488C-A566-9B4529C6161E}"/>
              </a:ext>
            </a:extLst>
          </p:cNvPr>
          <p:cNvSpPr txBox="1">
            <a:spLocks/>
          </p:cNvSpPr>
          <p:nvPr/>
        </p:nvSpPr>
        <p:spPr>
          <a:xfrm>
            <a:off x="332317" y="3547153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차별화</a:t>
            </a:r>
          </a:p>
        </p:txBody>
      </p:sp>
    </p:spTree>
    <p:extLst>
      <p:ext uri="{BB962C8B-B14F-4D97-AF65-F5344CB8AC3E}">
        <p14:creationId xmlns:p14="http://schemas.microsoft.com/office/powerpoint/2010/main" val="400812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5236F1-9496-4CCF-8A8E-B4C600310E13}"/>
              </a:ext>
            </a:extLst>
          </p:cNvPr>
          <p:cNvSpPr/>
          <p:nvPr/>
        </p:nvSpPr>
        <p:spPr>
          <a:xfrm>
            <a:off x="221942" y="4545367"/>
            <a:ext cx="8761191" cy="20501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3D7EA3C-BCC2-4748-801A-E70236EE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벤치마킹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634770-CE46-46BC-9B97-989FF3446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9" y="4754562"/>
            <a:ext cx="1631755" cy="16317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1B7572-E556-4144-9C1F-5D3A1B8BA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55" y="5048009"/>
            <a:ext cx="2241350" cy="10817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A279B3-F6A7-4FE3-9462-171093F0E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496" y="4877717"/>
            <a:ext cx="2505420" cy="13854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C7530B-B4E0-490F-BF59-EE10501F7E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2" r="2722" b="31334"/>
          <a:stretch/>
        </p:blipFill>
        <p:spPr>
          <a:xfrm>
            <a:off x="3852333" y="1397362"/>
            <a:ext cx="2609014" cy="2836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313B3A-FFF0-4794-BD31-E26996117A7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3" r="2494" b="14830"/>
          <a:stretch/>
        </p:blipFill>
        <p:spPr>
          <a:xfrm>
            <a:off x="400897" y="1523626"/>
            <a:ext cx="2997623" cy="2398042"/>
          </a:xfrm>
          <a:prstGeom prst="rect">
            <a:avLst/>
          </a:prstGeom>
        </p:spPr>
      </p:pic>
      <p:sp>
        <p:nvSpPr>
          <p:cNvPr id="13" name="십자형 12">
            <a:extLst>
              <a:ext uri="{FF2B5EF4-FFF2-40B4-BE49-F238E27FC236}">
                <a16:creationId xmlns:a16="http://schemas.microsoft.com/office/drawing/2014/main" id="{2534AEAE-DB26-4A08-A87B-840EA568B275}"/>
              </a:ext>
            </a:extLst>
          </p:cNvPr>
          <p:cNvSpPr/>
          <p:nvPr/>
        </p:nvSpPr>
        <p:spPr>
          <a:xfrm>
            <a:off x="6701774" y="2449681"/>
            <a:ext cx="354340" cy="365758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한국인 입맛에 딱! 우리나라에서 가장 많이 팔린 세계맥주는? : 네이버 포스트">
            <a:extLst>
              <a:ext uri="{FF2B5EF4-FFF2-40B4-BE49-F238E27FC236}">
                <a16:creationId xmlns:a16="http://schemas.microsoft.com/office/drawing/2014/main" id="{93E9D836-571B-4D7A-90D8-5E070992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42" y="2267837"/>
            <a:ext cx="1442741" cy="69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0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5236F1-9496-4CCF-8A8E-B4C600310E13}"/>
              </a:ext>
            </a:extLst>
          </p:cNvPr>
          <p:cNvSpPr/>
          <p:nvPr/>
        </p:nvSpPr>
        <p:spPr>
          <a:xfrm>
            <a:off x="221942" y="4545367"/>
            <a:ext cx="8761191" cy="20501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3D7EA3C-BCC2-4748-801A-E70236EE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개발 일정 및 개발 환경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E9FF4C-1F12-4579-8F29-F7E4DF50B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22" y="4758617"/>
            <a:ext cx="2068499" cy="11491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9F4F193-36D9-42C5-B1FC-A6046D471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8" y="5497950"/>
            <a:ext cx="1155378" cy="7690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1884A11-65D8-4D1A-A64C-F495572D15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41" y="5470773"/>
            <a:ext cx="2361460" cy="10134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039DA2-D5BC-42FC-BA2C-6FC542DCE41D}"/>
              </a:ext>
            </a:extLst>
          </p:cNvPr>
          <p:cNvSpPr txBox="1"/>
          <p:nvPr/>
        </p:nvSpPr>
        <p:spPr>
          <a:xfrm>
            <a:off x="465665" y="4994900"/>
            <a:ext cx="366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 : Windows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IDE : Eclipse</a:t>
            </a:r>
          </a:p>
          <a:p>
            <a:r>
              <a:rPr lang="en-US" altLang="ko-KR" dirty="0"/>
              <a:t>Language : Java</a:t>
            </a:r>
          </a:p>
          <a:p>
            <a:r>
              <a:rPr lang="en-US" altLang="ko-KR" dirty="0"/>
              <a:t>DB : Oracle Database 11g</a:t>
            </a:r>
          </a:p>
        </p:txBody>
      </p:sp>
      <p:pic>
        <p:nvPicPr>
          <p:cNvPr id="2050" name="Picture 2" descr="Windows — Story">
            <a:extLst>
              <a:ext uri="{FF2B5EF4-FFF2-40B4-BE49-F238E27FC236}">
                <a16:creationId xmlns:a16="http://schemas.microsoft.com/office/drawing/2014/main" id="{AF8F1E58-F9FB-490D-AAAF-FEA73FE7A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1" t="44036" r="12426" b="20396"/>
          <a:stretch/>
        </p:blipFill>
        <p:spPr bwMode="auto">
          <a:xfrm>
            <a:off x="4376983" y="5089928"/>
            <a:ext cx="1748085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개체 2048">
            <a:extLst>
              <a:ext uri="{FF2B5EF4-FFF2-40B4-BE49-F238E27FC236}">
                <a16:creationId xmlns:a16="http://schemas.microsoft.com/office/drawing/2014/main" id="{2393EA19-152D-4171-9A66-3BB889EA0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02810"/>
              </p:ext>
            </p:extLst>
          </p:nvPr>
        </p:nvGraphicFramePr>
        <p:xfrm>
          <a:off x="222250" y="1728788"/>
          <a:ext cx="8761413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3715867" imgH="3078589" progId="Excel.Sheet.12">
                  <p:embed/>
                </p:oleObj>
              </mc:Choice>
              <mc:Fallback>
                <p:oleObj name="Worksheet" r:id="rId6" imgW="13715867" imgH="30785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250" y="1728788"/>
                        <a:ext cx="8761413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979715"/>
            <a:ext cx="9144000" cy="287828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602523" y="1394738"/>
            <a:ext cx="3938954" cy="1529862"/>
            <a:chOff x="2602523" y="1394738"/>
            <a:chExt cx="3938954" cy="1529862"/>
          </a:xfrm>
        </p:grpSpPr>
        <p:sp>
          <p:nvSpPr>
            <p:cNvPr id="9" name="TextBox 8"/>
            <p:cNvSpPr txBox="1"/>
            <p:nvPr/>
          </p:nvSpPr>
          <p:spPr>
            <a:xfrm>
              <a:off x="2954216" y="1767254"/>
              <a:ext cx="323556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b="1" dirty="0"/>
                <a:t>메뉴 설계도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02523" y="1394738"/>
              <a:ext cx="3938954" cy="1529862"/>
            </a:xfrm>
            <a:prstGeom prst="roundRect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5275">
            <a:off x="244707" y="254595"/>
            <a:ext cx="1990284" cy="1613744"/>
          </a:xfrm>
          <a:prstGeom prst="rect">
            <a:avLst/>
          </a:prstGeom>
        </p:spPr>
      </p:pic>
      <p:pic>
        <p:nvPicPr>
          <p:cNvPr id="7" name="그림 6" descr="Food &lt;strong&gt;clip art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057">
            <a:off x="7270431" y="2288977"/>
            <a:ext cx="1164222" cy="15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5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7614" y="511101"/>
            <a:ext cx="1100829" cy="369234"/>
            <a:chOff x="536332" y="1547446"/>
            <a:chExt cx="1204546" cy="369277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36332" y="1547446"/>
              <a:ext cx="1204546" cy="36927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1065" y="1585890"/>
              <a:ext cx="81507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/>
                <a:t>로그인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36526" y="5799544"/>
            <a:ext cx="1100829" cy="369234"/>
            <a:chOff x="536332" y="1547446"/>
            <a:chExt cx="1204546" cy="36927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36332" y="1547446"/>
              <a:ext cx="1204546" cy="36927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3698" y="1585873"/>
              <a:ext cx="1009813" cy="2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/>
                <a:t>회원가입</a:t>
              </a:r>
              <a:endParaRPr lang="ko-KR" altLang="en-US" sz="1300" b="1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27614" y="6324134"/>
            <a:ext cx="1100829" cy="369234"/>
            <a:chOff x="536332" y="1547446"/>
            <a:chExt cx="1204546" cy="36927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536332" y="1547446"/>
              <a:ext cx="1204546" cy="36927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5658" y="1611442"/>
              <a:ext cx="623241" cy="2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/>
                <a:t>종료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849657" y="4036428"/>
            <a:ext cx="1827478" cy="1710227"/>
            <a:chOff x="1900601" y="4518862"/>
            <a:chExt cx="1827478" cy="1710227"/>
          </a:xfrm>
        </p:grpSpPr>
        <p:grpSp>
          <p:nvGrpSpPr>
            <p:cNvPr id="92" name="그룹 91"/>
            <p:cNvGrpSpPr/>
            <p:nvPr/>
          </p:nvGrpSpPr>
          <p:grpSpPr>
            <a:xfrm>
              <a:off x="1900601" y="4518862"/>
              <a:ext cx="1827478" cy="332315"/>
              <a:chOff x="536333" y="1547446"/>
              <a:chExt cx="2018832" cy="369277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536333" y="1547446"/>
                <a:ext cx="2018832" cy="369277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63508" y="1591814"/>
                <a:ext cx="1439571" cy="32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/>
                  <a:t>회원 정보 수정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1900601" y="5896774"/>
              <a:ext cx="1827478" cy="332315"/>
              <a:chOff x="536333" y="1547446"/>
              <a:chExt cx="2018832" cy="369277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536333" y="1547446"/>
                <a:ext cx="2018832" cy="369277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115826" y="1569629"/>
                <a:ext cx="934934" cy="32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/>
                  <a:t>로그아웃</a:t>
                </a:r>
                <a:endParaRPr lang="ko-KR" altLang="en-US" sz="13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900601" y="5437470"/>
              <a:ext cx="1827478" cy="332315"/>
              <a:chOff x="536333" y="1547446"/>
              <a:chExt cx="2018832" cy="369277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536333" y="1547446"/>
                <a:ext cx="2018832" cy="369277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73643" y="1591814"/>
                <a:ext cx="983935" cy="32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/>
                  <a:t>회원 탈퇴</a:t>
                </a:r>
                <a:endParaRPr lang="ko-KR" altLang="en-US" sz="1300" b="1" dirty="0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1900601" y="4978166"/>
              <a:ext cx="1827478" cy="332315"/>
              <a:chOff x="536333" y="1547446"/>
              <a:chExt cx="2018832" cy="369277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536333" y="1547446"/>
                <a:ext cx="2018832" cy="369277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63508" y="1591814"/>
                <a:ext cx="1439571" cy="32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/>
                  <a:t>회원 정보 확인</a:t>
                </a: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1849657" y="402866"/>
            <a:ext cx="7105765" cy="546701"/>
            <a:chOff x="1903354" y="394427"/>
            <a:chExt cx="7105765" cy="546701"/>
          </a:xfrm>
        </p:grpSpPr>
        <p:grpSp>
          <p:nvGrpSpPr>
            <p:cNvPr id="114" name="그룹 113"/>
            <p:cNvGrpSpPr/>
            <p:nvPr/>
          </p:nvGrpSpPr>
          <p:grpSpPr>
            <a:xfrm>
              <a:off x="1903354" y="503811"/>
              <a:ext cx="7016956" cy="332315"/>
              <a:chOff x="1900601" y="773110"/>
              <a:chExt cx="7016956" cy="33231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028511" y="781889"/>
                <a:ext cx="4889046" cy="312585"/>
                <a:chOff x="4106529" y="859009"/>
                <a:chExt cx="4889046" cy="312585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4106529" y="862525"/>
                  <a:ext cx="1559168" cy="309069"/>
                  <a:chOff x="536332" y="1547446"/>
                  <a:chExt cx="1204546" cy="369277"/>
                </a:xfrm>
              </p:grpSpPr>
              <p:sp>
                <p:nvSpPr>
                  <p:cNvPr id="17" name="모서리가 둥근 직사각형 16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80745" y="1609030"/>
                    <a:ext cx="908367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/>
                      <a:t>치킨선택하기</a:t>
                    </a:r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5771467" y="859009"/>
                  <a:ext cx="1559169" cy="310376"/>
                  <a:chOff x="536332" y="1547446"/>
                  <a:chExt cx="1204546" cy="369277"/>
                </a:xfrm>
              </p:grpSpPr>
              <p:sp>
                <p:nvSpPr>
                  <p:cNvPr id="20" name="모서리가 둥근 직사각형 19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62956" y="1571866"/>
                    <a:ext cx="951298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/>
                      <a:t>맥주선택하기</a:t>
                    </a:r>
                  </a:p>
                </p:txBody>
              </p:sp>
            </p:grpSp>
            <p:grpSp>
              <p:nvGrpSpPr>
                <p:cNvPr id="23" name="그룹 22"/>
                <p:cNvGrpSpPr/>
                <p:nvPr/>
              </p:nvGrpSpPr>
              <p:grpSpPr>
                <a:xfrm>
                  <a:off x="7436406" y="859009"/>
                  <a:ext cx="1559169" cy="301750"/>
                  <a:chOff x="536332" y="1547446"/>
                  <a:chExt cx="1204546" cy="369277"/>
                </a:xfrm>
              </p:grpSpPr>
              <p:sp>
                <p:nvSpPr>
                  <p:cNvPr id="25" name="모서리가 둥근 직사각형 24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17643" y="1566315"/>
                    <a:ext cx="665683" cy="292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err="1"/>
                      <a:t>뒤로가기</a:t>
                    </a:r>
                    <a:endParaRPr lang="ko-KR" altLang="en-US" sz="1300" b="1" dirty="0"/>
                  </a:p>
                </p:txBody>
              </p:sp>
            </p:grpSp>
          </p:grpSp>
          <p:grpSp>
            <p:nvGrpSpPr>
              <p:cNvPr id="110" name="그룹 109"/>
              <p:cNvGrpSpPr/>
              <p:nvPr/>
            </p:nvGrpSpPr>
            <p:grpSpPr>
              <a:xfrm>
                <a:off x="1900601" y="773110"/>
                <a:ext cx="1827478" cy="332315"/>
                <a:chOff x="536333" y="1556939"/>
                <a:chExt cx="2018832" cy="369277"/>
              </a:xfrm>
            </p:grpSpPr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36333" y="1556939"/>
                  <a:ext cx="2018832" cy="369277"/>
                </a:xfrm>
                <a:prstGeom prst="roundRect">
                  <a:avLst/>
                </a:prstGeom>
                <a:noFill/>
                <a:ln w="381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1259488" y="1572040"/>
                  <a:ext cx="632469" cy="324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b="1"/>
                    <a:t>검색</a:t>
                  </a:r>
                  <a:endParaRPr lang="ko-KR" altLang="en-US" sz="1300" b="1" dirty="0"/>
                </a:p>
              </p:txBody>
            </p:sp>
          </p:grpSp>
        </p:grpSp>
        <p:sp>
          <p:nvSpPr>
            <p:cNvPr id="119" name="모서리가 둥근 직사각형 118"/>
            <p:cNvSpPr/>
            <p:nvPr/>
          </p:nvSpPr>
          <p:spPr>
            <a:xfrm>
              <a:off x="3940625" y="394427"/>
              <a:ext cx="5068494" cy="546701"/>
            </a:xfrm>
            <a:prstGeom prst="round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1853826" y="1102422"/>
            <a:ext cx="5453618" cy="828884"/>
            <a:chOff x="1907523" y="1049410"/>
            <a:chExt cx="5453618" cy="828884"/>
          </a:xfrm>
        </p:grpSpPr>
        <p:grpSp>
          <p:nvGrpSpPr>
            <p:cNvPr id="115" name="그룹 114"/>
            <p:cNvGrpSpPr/>
            <p:nvPr/>
          </p:nvGrpSpPr>
          <p:grpSpPr>
            <a:xfrm>
              <a:off x="1907523" y="1108769"/>
              <a:ext cx="5365601" cy="702505"/>
              <a:chOff x="1900601" y="1527548"/>
              <a:chExt cx="5365601" cy="70250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900601" y="1527548"/>
                <a:ext cx="1827478" cy="338224"/>
                <a:chOff x="536333" y="1547446"/>
                <a:chExt cx="2018832" cy="375843"/>
              </a:xfrm>
            </p:grpSpPr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536333" y="1547446"/>
                  <a:ext cx="2018832" cy="369277"/>
                </a:xfrm>
                <a:prstGeom prst="roundRect">
                  <a:avLst/>
                </a:prstGeom>
                <a:noFill/>
                <a:ln w="381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55602" y="1615481"/>
                  <a:ext cx="1840244" cy="307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/>
                    <a:t>장바구니 확인 및 결제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4028511" y="1527548"/>
                <a:ext cx="3237691" cy="702505"/>
                <a:chOff x="4111300" y="2221630"/>
                <a:chExt cx="3237691" cy="702505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4111300" y="2221630"/>
                  <a:ext cx="1559169" cy="284486"/>
                  <a:chOff x="536332" y="1547446"/>
                  <a:chExt cx="1204546" cy="369277"/>
                </a:xfrm>
              </p:grpSpPr>
              <p:sp>
                <p:nvSpPr>
                  <p:cNvPr id="34" name="모서리가 둥근 직사각형 33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9209" y="1569386"/>
                    <a:ext cx="938791" cy="347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/>
                      <a:t>장바구니 확인</a:t>
                    </a:r>
                  </a:p>
                </p:txBody>
              </p:sp>
            </p:grpSp>
            <p:grpSp>
              <p:nvGrpSpPr>
                <p:cNvPr id="36" name="그룹 35"/>
                <p:cNvGrpSpPr/>
                <p:nvPr/>
              </p:nvGrpSpPr>
              <p:grpSpPr>
                <a:xfrm>
                  <a:off x="5789822" y="2233958"/>
                  <a:ext cx="1559169" cy="265238"/>
                  <a:chOff x="536332" y="1547446"/>
                  <a:chExt cx="1204546" cy="369277"/>
                </a:xfrm>
              </p:grpSpPr>
              <p:sp>
                <p:nvSpPr>
                  <p:cNvPr id="37" name="모서리가 둥근 직사각형 36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938224" y="1547446"/>
                    <a:ext cx="400761" cy="347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/>
                      <a:t>결제</a:t>
                    </a:r>
                  </a:p>
                </p:txBody>
              </p:sp>
            </p:grpSp>
            <p:grpSp>
              <p:nvGrpSpPr>
                <p:cNvPr id="40" name="그룹 39"/>
                <p:cNvGrpSpPr/>
                <p:nvPr/>
              </p:nvGrpSpPr>
              <p:grpSpPr>
                <a:xfrm>
                  <a:off x="4111301" y="2602777"/>
                  <a:ext cx="1572162" cy="321358"/>
                  <a:chOff x="526295" y="1547446"/>
                  <a:chExt cx="1214584" cy="382429"/>
                </a:xfrm>
              </p:grpSpPr>
              <p:sp>
                <p:nvSpPr>
                  <p:cNvPr id="41" name="모서리가 둥근 직사각형 40"/>
                  <p:cNvSpPr/>
                  <p:nvPr/>
                </p:nvSpPr>
                <p:spPr>
                  <a:xfrm>
                    <a:off x="526295" y="1547446"/>
                    <a:ext cx="1214584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2770" y="1582538"/>
                    <a:ext cx="1071669" cy="347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/>
                      <a:t>장바구니 비우기</a:t>
                    </a:r>
                  </a:p>
                </p:txBody>
              </p:sp>
            </p:grpSp>
            <p:grpSp>
              <p:nvGrpSpPr>
                <p:cNvPr id="43" name="그룹 42"/>
                <p:cNvGrpSpPr/>
                <p:nvPr/>
              </p:nvGrpSpPr>
              <p:grpSpPr>
                <a:xfrm>
                  <a:off x="5789822" y="2601889"/>
                  <a:ext cx="1559169" cy="310857"/>
                  <a:chOff x="536332" y="1547446"/>
                  <a:chExt cx="1204546" cy="369277"/>
                </a:xfrm>
              </p:grpSpPr>
              <p:sp>
                <p:nvSpPr>
                  <p:cNvPr id="44" name="모서리가 둥근 직사각형 43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02087" y="1578671"/>
                    <a:ext cx="665683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err="1"/>
                      <a:t>뒤로가기</a:t>
                    </a:r>
                    <a:endParaRPr lang="ko-KR" altLang="en-US" sz="1300" b="1" dirty="0"/>
                  </a:p>
                </p:txBody>
              </p:sp>
            </p:grpSp>
          </p:grpSp>
        </p:grpSp>
        <p:sp>
          <p:nvSpPr>
            <p:cNvPr id="120" name="모서리가 둥근 직사각형 119"/>
            <p:cNvSpPr/>
            <p:nvPr/>
          </p:nvSpPr>
          <p:spPr>
            <a:xfrm>
              <a:off x="3940625" y="1049410"/>
              <a:ext cx="3420516" cy="828884"/>
            </a:xfrm>
            <a:prstGeom prst="round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849657" y="2078197"/>
            <a:ext cx="5464391" cy="828884"/>
            <a:chOff x="1902440" y="1983618"/>
            <a:chExt cx="5464391" cy="82888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902440" y="2040556"/>
              <a:ext cx="5366515" cy="657465"/>
              <a:chOff x="1900601" y="2615231"/>
              <a:chExt cx="5366515" cy="65746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4028511" y="2615231"/>
                <a:ext cx="3238605" cy="657465"/>
                <a:chOff x="4106528" y="3880880"/>
                <a:chExt cx="3238605" cy="657465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4108927" y="3888643"/>
                  <a:ext cx="1559169" cy="276283"/>
                  <a:chOff x="4092449" y="4213680"/>
                  <a:chExt cx="1559169" cy="310857"/>
                </a:xfrm>
              </p:grpSpPr>
              <p:sp>
                <p:nvSpPr>
                  <p:cNvPr id="49" name="모서리가 둥근 직사각형 48"/>
                  <p:cNvSpPr/>
                  <p:nvPr/>
                </p:nvSpPr>
                <p:spPr>
                  <a:xfrm>
                    <a:off x="4092449" y="4213680"/>
                    <a:ext cx="1559169" cy="31085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50024" y="4221338"/>
                    <a:ext cx="518747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/>
                      <a:t>입금</a:t>
                    </a:r>
                  </a:p>
                </p:txBody>
              </p: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5766156" y="3880880"/>
                  <a:ext cx="1569789" cy="273456"/>
                  <a:chOff x="4092449" y="4213680"/>
                  <a:chExt cx="1559169" cy="310857"/>
                </a:xfrm>
              </p:grpSpPr>
              <p:sp>
                <p:nvSpPr>
                  <p:cNvPr id="54" name="모서리가 둥근 직사각형 53"/>
                  <p:cNvSpPr/>
                  <p:nvPr/>
                </p:nvSpPr>
                <p:spPr>
                  <a:xfrm>
                    <a:off x="4092449" y="4213680"/>
                    <a:ext cx="1559169" cy="31085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628621" y="4213764"/>
                    <a:ext cx="518747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/>
                      <a:t>출금</a:t>
                    </a:r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4106528" y="4245448"/>
                  <a:ext cx="1563966" cy="292897"/>
                  <a:chOff x="4092449" y="4213680"/>
                  <a:chExt cx="1559169" cy="312553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4092449" y="4213680"/>
                    <a:ext cx="1559169" cy="31085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452012" y="4233845"/>
                    <a:ext cx="946953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/>
                      <a:t>잔액조회</a:t>
                    </a:r>
                  </a:p>
                </p:txBody>
              </p:sp>
            </p:grpSp>
            <p:grpSp>
              <p:nvGrpSpPr>
                <p:cNvPr id="59" name="그룹 58"/>
                <p:cNvGrpSpPr/>
                <p:nvPr/>
              </p:nvGrpSpPr>
              <p:grpSpPr>
                <a:xfrm>
                  <a:off x="5777732" y="4236126"/>
                  <a:ext cx="1567401" cy="276774"/>
                  <a:chOff x="536332" y="1531113"/>
                  <a:chExt cx="1204546" cy="385610"/>
                </a:xfrm>
              </p:grpSpPr>
              <p:sp>
                <p:nvSpPr>
                  <p:cNvPr id="60" name="모서리가 둥근 직사각형 59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25357" y="1531113"/>
                    <a:ext cx="665683" cy="2923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err="1"/>
                      <a:t>뒤로가기</a:t>
                    </a:r>
                    <a:endParaRPr lang="ko-KR" altLang="en-US" sz="1300" b="1" dirty="0"/>
                  </a:p>
                </p:txBody>
              </p:sp>
            </p:grpSp>
          </p:grpSp>
          <p:grpSp>
            <p:nvGrpSpPr>
              <p:cNvPr id="104" name="그룹 103"/>
              <p:cNvGrpSpPr/>
              <p:nvPr/>
            </p:nvGrpSpPr>
            <p:grpSpPr>
              <a:xfrm>
                <a:off x="1900601" y="2620071"/>
                <a:ext cx="1827478" cy="332315"/>
                <a:chOff x="536333" y="1547446"/>
                <a:chExt cx="2018832" cy="369277"/>
              </a:xfrm>
            </p:grpSpPr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36333" y="1547446"/>
                  <a:ext cx="2018832" cy="369277"/>
                </a:xfrm>
                <a:prstGeom prst="roundRect">
                  <a:avLst/>
                </a:prstGeom>
                <a:noFill/>
                <a:ln w="381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140725" y="1591814"/>
                  <a:ext cx="1014022" cy="324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b="1"/>
                    <a:t>계좌확인</a:t>
                  </a:r>
                  <a:endParaRPr lang="ko-KR" altLang="en-US" sz="1300" b="1" dirty="0"/>
                </a:p>
              </p:txBody>
            </p:sp>
          </p:grpSp>
        </p:grpSp>
        <p:sp>
          <p:nvSpPr>
            <p:cNvPr id="121" name="모서리가 둥근 직사각형 120"/>
            <p:cNvSpPr/>
            <p:nvPr/>
          </p:nvSpPr>
          <p:spPr>
            <a:xfrm>
              <a:off x="3946315" y="1983618"/>
              <a:ext cx="3420516" cy="828884"/>
            </a:xfrm>
            <a:prstGeom prst="round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849657" y="3050859"/>
            <a:ext cx="7106679" cy="799745"/>
            <a:chOff x="1902440" y="2893024"/>
            <a:chExt cx="7106679" cy="799745"/>
          </a:xfrm>
        </p:grpSpPr>
        <p:grpSp>
          <p:nvGrpSpPr>
            <p:cNvPr id="117" name="그룹 116"/>
            <p:cNvGrpSpPr/>
            <p:nvPr/>
          </p:nvGrpSpPr>
          <p:grpSpPr>
            <a:xfrm>
              <a:off x="1902440" y="2943387"/>
              <a:ext cx="6970691" cy="667785"/>
              <a:chOff x="1900601" y="3712378"/>
              <a:chExt cx="6970691" cy="667785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995239" y="3712378"/>
                <a:ext cx="4876053" cy="667785"/>
                <a:chOff x="4121920" y="5424510"/>
                <a:chExt cx="4876053" cy="667785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4121920" y="5430023"/>
                  <a:ext cx="1559169" cy="276283"/>
                </a:xfrm>
                <a:prstGeom prst="roundRect">
                  <a:avLst/>
                </a:pr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1" name="그룹 70"/>
                <p:cNvGrpSpPr/>
                <p:nvPr/>
              </p:nvGrpSpPr>
              <p:grpSpPr>
                <a:xfrm>
                  <a:off x="7434007" y="5436952"/>
                  <a:ext cx="1563966" cy="298847"/>
                  <a:chOff x="4092449" y="4226953"/>
                  <a:chExt cx="1559169" cy="318902"/>
                </a:xfrm>
              </p:grpSpPr>
              <p:sp>
                <p:nvSpPr>
                  <p:cNvPr id="72" name="모서리가 둥근 직사각형 71"/>
                  <p:cNvSpPr/>
                  <p:nvPr/>
                </p:nvSpPr>
                <p:spPr>
                  <a:xfrm>
                    <a:off x="4092449" y="4226953"/>
                    <a:ext cx="1559169" cy="297585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52012" y="4233845"/>
                    <a:ext cx="946953" cy="3120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err="1"/>
                      <a:t>리뷰수정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74" name="그룹 73"/>
                <p:cNvGrpSpPr/>
                <p:nvPr/>
              </p:nvGrpSpPr>
              <p:grpSpPr>
                <a:xfrm>
                  <a:off x="4121920" y="5799907"/>
                  <a:ext cx="1561963" cy="292388"/>
                  <a:chOff x="536332" y="1531113"/>
                  <a:chExt cx="1204546" cy="407364"/>
                </a:xfrm>
              </p:grpSpPr>
              <p:sp>
                <p:nvSpPr>
                  <p:cNvPr id="75" name="모서리가 둥근 직사각형 74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825357" y="1531113"/>
                    <a:ext cx="665683" cy="4073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err="1"/>
                      <a:t>리뷰삭제</a:t>
                    </a:r>
                    <a:endParaRPr lang="ko-KR" altLang="en-US" sz="1300" b="1" dirty="0"/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4463088" y="5424510"/>
                  <a:ext cx="86621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b="1" dirty="0" err="1"/>
                    <a:t>리뷰조회</a:t>
                  </a:r>
                  <a:endParaRPr lang="ko-KR" altLang="en-US" sz="1300" b="1" dirty="0"/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5777732" y="5436948"/>
                  <a:ext cx="1569789" cy="317338"/>
                  <a:chOff x="4124293" y="5799028"/>
                  <a:chExt cx="1569789" cy="317338"/>
                </a:xfrm>
              </p:grpSpPr>
              <p:sp>
                <p:nvSpPr>
                  <p:cNvPr id="69" name="모서리가 둥근 직사각형 68"/>
                  <p:cNvSpPr/>
                  <p:nvPr/>
                </p:nvSpPr>
                <p:spPr>
                  <a:xfrm>
                    <a:off x="4124293" y="5799028"/>
                    <a:ext cx="1569789" cy="27345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479158" y="5823978"/>
                    <a:ext cx="866212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err="1"/>
                      <a:t>리뷰작성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85" name="그룹 84"/>
                <p:cNvGrpSpPr/>
                <p:nvPr/>
              </p:nvGrpSpPr>
              <p:grpSpPr>
                <a:xfrm>
                  <a:off x="5770492" y="5799907"/>
                  <a:ext cx="1567401" cy="292388"/>
                  <a:chOff x="536332" y="1531113"/>
                  <a:chExt cx="1204546" cy="407364"/>
                </a:xfrm>
              </p:grpSpPr>
              <p:sp>
                <p:nvSpPr>
                  <p:cNvPr id="86" name="모서리가 둥근 직사각형 85"/>
                  <p:cNvSpPr/>
                  <p:nvPr/>
                </p:nvSpPr>
                <p:spPr>
                  <a:xfrm>
                    <a:off x="536332" y="1547446"/>
                    <a:ext cx="1204546" cy="36927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25357" y="1531113"/>
                    <a:ext cx="665683" cy="4073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err="1"/>
                      <a:t>뒤로가기</a:t>
                    </a:r>
                    <a:endParaRPr lang="ko-KR" altLang="en-US" sz="1300" b="1" dirty="0"/>
                  </a:p>
                </p:txBody>
              </p:sp>
            </p:grpSp>
          </p:grpSp>
          <p:grpSp>
            <p:nvGrpSpPr>
              <p:cNvPr id="107" name="그룹 106"/>
              <p:cNvGrpSpPr/>
              <p:nvPr/>
            </p:nvGrpSpPr>
            <p:grpSpPr>
              <a:xfrm>
                <a:off x="1900601" y="3714082"/>
                <a:ext cx="1827478" cy="332315"/>
                <a:chOff x="536333" y="1547446"/>
                <a:chExt cx="2018832" cy="369277"/>
              </a:xfrm>
            </p:grpSpPr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36333" y="1547446"/>
                  <a:ext cx="2018832" cy="369277"/>
                </a:xfrm>
                <a:prstGeom prst="roundRect">
                  <a:avLst/>
                </a:prstGeom>
                <a:noFill/>
                <a:ln w="381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206910" y="1591814"/>
                  <a:ext cx="833646" cy="324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b="1" dirty="0"/>
                    <a:t>게시판</a:t>
                  </a:r>
                </a:p>
              </p:txBody>
            </p:sp>
          </p:grpSp>
        </p:grpSp>
        <p:sp>
          <p:nvSpPr>
            <p:cNvPr id="122" name="모서리가 둥근 직사각형 121"/>
            <p:cNvSpPr/>
            <p:nvPr/>
          </p:nvSpPr>
          <p:spPr>
            <a:xfrm>
              <a:off x="3940625" y="2893024"/>
              <a:ext cx="5068494" cy="799745"/>
            </a:xfrm>
            <a:prstGeom prst="round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직선 연결선 129"/>
          <p:cNvCxnSpPr>
            <a:stCxn id="111" idx="3"/>
          </p:cNvCxnSpPr>
          <p:nvPr/>
        </p:nvCxnSpPr>
        <p:spPr>
          <a:xfrm flipV="1">
            <a:off x="3677135" y="677006"/>
            <a:ext cx="182688" cy="140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3682519" y="1360103"/>
            <a:ext cx="182688" cy="140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3685074" y="2337888"/>
            <a:ext cx="182688" cy="140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3676928" y="3261844"/>
            <a:ext cx="182688" cy="140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3" idx="3"/>
            <a:endCxn id="96" idx="1"/>
          </p:cNvCxnSpPr>
          <p:nvPr/>
        </p:nvCxnSpPr>
        <p:spPr>
          <a:xfrm>
            <a:off x="1328443" y="695718"/>
            <a:ext cx="521214" cy="48847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3" idx="3"/>
          </p:cNvCxnSpPr>
          <p:nvPr/>
        </p:nvCxnSpPr>
        <p:spPr>
          <a:xfrm flipV="1">
            <a:off x="1328443" y="694590"/>
            <a:ext cx="500357" cy="112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1592282" y="1360103"/>
            <a:ext cx="231872" cy="21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1595554" y="2320573"/>
            <a:ext cx="231872" cy="21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1602963" y="3261844"/>
            <a:ext cx="231872" cy="21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1602963" y="4198712"/>
            <a:ext cx="231872" cy="21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1602963" y="4659691"/>
            <a:ext cx="231872" cy="21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1595554" y="5161387"/>
            <a:ext cx="231872" cy="219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36526" y="158043"/>
            <a:ext cx="11168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메인페이지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27696" y="3646885"/>
            <a:ext cx="1772603" cy="494292"/>
            <a:chOff x="536332" y="1547446"/>
            <a:chExt cx="1204546" cy="36927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36332" y="1547446"/>
              <a:ext cx="1204546" cy="369277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55" y="1624735"/>
              <a:ext cx="951298" cy="21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맥주선택하기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27696" y="540817"/>
            <a:ext cx="1772603" cy="444386"/>
            <a:chOff x="536332" y="1547446"/>
            <a:chExt cx="1204546" cy="36927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36332" y="1547446"/>
              <a:ext cx="1204546" cy="369277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421" y="1614869"/>
              <a:ext cx="908367" cy="26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치킨선택하기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7696" y="1248508"/>
            <a:ext cx="7289307" cy="1529862"/>
            <a:chOff x="627696" y="1248508"/>
            <a:chExt cx="7289307" cy="152986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27696" y="1248508"/>
              <a:ext cx="7289307" cy="152986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399" y="1317455"/>
              <a:ext cx="148590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+mn-ea"/>
                </a:rPr>
                <a:t>BBQ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+mn-ea"/>
                </a:rPr>
                <a:t>호식이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콜라추가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700205" y="1294853"/>
              <a:ext cx="148590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교촌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멕시카나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뒤로가기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258614" y="1316257"/>
              <a:ext cx="1485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+mn-ea"/>
                </a:rPr>
                <a:t>BHC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+mn-ea"/>
                </a:rPr>
                <a:t>처갓집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86011" y="1313668"/>
              <a:ext cx="1485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+mn-ea"/>
                </a:rPr>
                <a:t>굽네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페리카나</a:t>
              </a:r>
              <a:endParaRPr lang="en-US" altLang="ko-KR" dirty="0">
                <a:latin typeface="+mn-ea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27695" y="4530969"/>
            <a:ext cx="7289307" cy="1529862"/>
            <a:chOff x="627696" y="1248508"/>
            <a:chExt cx="7289307" cy="1529862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627696" y="1248508"/>
              <a:ext cx="7289307" cy="152986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14399" y="1317455"/>
              <a:ext cx="148590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+mn-ea"/>
                </a:rPr>
                <a:t>테라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하이네켄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+mn-ea"/>
                </a:rPr>
                <a:t>스텔라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700205" y="1294853"/>
              <a:ext cx="148590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+mn-ea"/>
                </a:rPr>
                <a:t>카스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블랑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+mn-ea"/>
                </a:rPr>
                <a:t>4</a:t>
              </a:r>
              <a:r>
                <a:rPr lang="ko-KR" altLang="en-US" dirty="0">
                  <a:latin typeface="+mn-ea"/>
                </a:rPr>
                <a:t>개 구매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58614" y="1316257"/>
              <a:ext cx="1485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칭따오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+mn-ea"/>
                </a:rPr>
                <a:t>호가든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86010" y="1313668"/>
              <a:ext cx="1703775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버드와이저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기네스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+mn-ea"/>
                </a:rPr>
                <a:t>뒤로가기</a:t>
              </a:r>
              <a:endParaRPr lang="en-US" altLang="ko-KR" dirty="0">
                <a:latin typeface="+mn-ea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68" b="71271" l="25391" r="775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32715" r="22852" b="29625"/>
          <a:stretch/>
        </p:blipFill>
        <p:spPr>
          <a:xfrm>
            <a:off x="2539095" y="207275"/>
            <a:ext cx="671481" cy="34264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08" y="638477"/>
            <a:ext cx="844484" cy="42224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7" b="22759"/>
          <a:stretch/>
        </p:blipFill>
        <p:spPr>
          <a:xfrm>
            <a:off x="3689351" y="96715"/>
            <a:ext cx="993505" cy="5539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5" b="23105"/>
          <a:stretch/>
        </p:blipFill>
        <p:spPr>
          <a:xfrm>
            <a:off x="4091715" y="635529"/>
            <a:ext cx="788588" cy="42410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65" y="159573"/>
            <a:ext cx="644861" cy="43330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26" y="690157"/>
            <a:ext cx="1210059" cy="4610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07" y="159573"/>
            <a:ext cx="1102719" cy="55136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08" y="641969"/>
            <a:ext cx="917511" cy="45875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8" t="5196" r="31585" b="6744"/>
          <a:stretch/>
        </p:blipFill>
        <p:spPr>
          <a:xfrm rot="537927">
            <a:off x="5709230" y="3001218"/>
            <a:ext cx="451876" cy="107236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6" t="6697" r="25609" b="6893"/>
          <a:stretch/>
        </p:blipFill>
        <p:spPr>
          <a:xfrm rot="21356561">
            <a:off x="3853681" y="3328607"/>
            <a:ext cx="447686" cy="107000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8" t="5289" r="31793" b="5727"/>
          <a:stretch/>
        </p:blipFill>
        <p:spPr>
          <a:xfrm>
            <a:off x="4453937" y="3041675"/>
            <a:ext cx="426974" cy="104467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0" t="6084" r="32542" b="6408"/>
          <a:stretch/>
        </p:blipFill>
        <p:spPr>
          <a:xfrm rot="20892129">
            <a:off x="7095192" y="2912410"/>
            <a:ext cx="421478" cy="107409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9" r="6069"/>
          <a:stretch/>
        </p:blipFill>
        <p:spPr>
          <a:xfrm rot="20768390">
            <a:off x="5112614" y="3323765"/>
            <a:ext cx="525370" cy="107392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3" t="4124" r="37033" b="8121"/>
          <a:stretch/>
        </p:blipFill>
        <p:spPr>
          <a:xfrm>
            <a:off x="7688580" y="3276471"/>
            <a:ext cx="518508" cy="111318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6" t="3626" r="25591"/>
          <a:stretch/>
        </p:blipFill>
        <p:spPr>
          <a:xfrm rot="444294">
            <a:off x="3238438" y="2988171"/>
            <a:ext cx="481486" cy="114392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7" t="2456" r="28036"/>
          <a:stretch/>
        </p:blipFill>
        <p:spPr>
          <a:xfrm>
            <a:off x="6405246" y="3276472"/>
            <a:ext cx="490977" cy="111178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4" t="21327" r="37760" b="18365"/>
          <a:stretch/>
        </p:blipFill>
        <p:spPr>
          <a:xfrm rot="21234906">
            <a:off x="2534264" y="3254201"/>
            <a:ext cx="502624" cy="11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197</Words>
  <Application>Microsoft Office PowerPoint</Application>
  <PresentationFormat>화면 슬라이드 쇼(4:3)</PresentationFormat>
  <Paragraphs>84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Theme</vt:lpstr>
      <vt:lpstr>Worksheet</vt:lpstr>
      <vt:lpstr>오늘 치맥 어때?</vt:lpstr>
      <vt:lpstr>PowerPoint 프레젠테이션</vt:lpstr>
      <vt:lpstr>조원 소개</vt:lpstr>
      <vt:lpstr>기획 의도 및 목적</vt:lpstr>
      <vt:lpstr>벤치마킹</vt:lpstr>
      <vt:lpstr>개발 일정 및 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우 의수</cp:lastModifiedBy>
  <cp:revision>40</cp:revision>
  <dcterms:created xsi:type="dcterms:W3CDTF">2016-01-11T04:43:00Z</dcterms:created>
  <dcterms:modified xsi:type="dcterms:W3CDTF">2021-01-28T05:47:59Z</dcterms:modified>
</cp:coreProperties>
</file>