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9" r:id="rId3"/>
    <p:sldId id="260" r:id="rId4"/>
    <p:sldId id="261" r:id="rId5"/>
    <p:sldId id="266" r:id="rId6"/>
    <p:sldId id="262" r:id="rId7"/>
    <p:sldId id="263" r:id="rId8"/>
    <p:sldId id="264" r:id="rId9"/>
    <p:sldId id="265" r:id="rId10"/>
    <p:sldId id="267" r:id="rId11"/>
    <p:sldId id="258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48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FBC770-403E-475E-A2E3-1C80C0FB0423}" type="datetime1">
              <a:rPr lang="ko-KR" altLang="en-US" smtClean="0"/>
              <a:t>2021-03-15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0DBFD7B-1402-401C-B286-54B893D03A4C}" type="datetime1">
              <a:rPr lang="ko-KR" altLang="en-US" smtClean="0"/>
              <a:t>2021-03-15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16F60C3-5F0E-4C74-8A10-3C6342DF72CE}" type="datetime1">
              <a:rPr lang="ko-KR" altLang="en-US" smtClean="0"/>
              <a:t>2021-03-15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2D5A49B-9191-4DEB-A0F8-7CA9C61B9C19}" type="datetime1">
              <a:rPr lang="ko-KR" altLang="en-US" smtClean="0"/>
              <a:t>2021-03-15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083EC3D-47E3-4D28-BD42-E64EB1B25696}" type="datetime1">
              <a:rPr lang="ko-KR" altLang="en-US" smtClean="0"/>
              <a:t>2021-03-15</a:t>
            </a:fld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500B84B-3C5C-49DE-A4B3-1562819E64F9}" type="datetime1">
              <a:rPr lang="ko-KR" altLang="en-US" smtClean="0"/>
              <a:t>2021-03-15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6F418F7-86C1-49FF-AD10-315C89EABDB6}" type="datetime1">
              <a:rPr lang="ko-KR" altLang="en-US" smtClean="0"/>
              <a:t>2021-03-15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E75DD57-A933-4CF7-BD22-DDB2380C1618}" type="datetime1">
              <a:rPr lang="ko-KR" altLang="en-US" smtClean="0"/>
              <a:t>2021-03-15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83833429-AC63-412A-AA05-50A0CAB567A8}" type="datetime1">
              <a:rPr lang="ko-KR" altLang="en-US" smtClean="0"/>
              <a:t>2021-03-15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FB61CE-22F1-4937-8687-025B237EBB03}" type="datetime1">
              <a:rPr lang="ko-KR" altLang="en-US" smtClean="0"/>
              <a:t>2021-03-15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734FC7D7-0958-47C3-9C09-A6A48B7FD496}" type="datetime1">
              <a:rPr lang="ko-KR" altLang="en-US" smtClean="0"/>
              <a:t>2021-03-15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6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BE2D092-1E7F-4E5E-8EFE-840944FCD807}" type="datetime1">
              <a:rPr lang="ko-KR" altLang="en-US" smtClean="0"/>
              <a:t>2021-03-15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C73D0BD8-2627-4610-A2CF-D0CA0958F2F4}" type="datetime1">
              <a:rPr lang="ko-KR" altLang="en-US" smtClean="0"/>
              <a:t>2021-03-15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11EA711-EE13-4EC1-AA96-434F5207432A}" type="datetime1">
              <a:rPr lang="ko-KR" altLang="en-US" smtClean="0"/>
              <a:t>2021-03-15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1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emf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C8A7D-D709-4219-AC3E-375536623709}"/>
              </a:ext>
            </a:extLst>
          </p:cNvPr>
          <p:cNvSpPr txBox="1"/>
          <p:nvPr/>
        </p:nvSpPr>
        <p:spPr>
          <a:xfrm>
            <a:off x="3970953" y="1198791"/>
            <a:ext cx="424507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1"/>
            <a:r>
              <a:rPr lang="en-US" altLang="ko-KR" sz="13000" b="1" dirty="0">
                <a:solidFill>
                  <a:prstClr val="black"/>
                </a:solidFill>
                <a:latin typeface="Gill Sans MT Condensed" panose="020B0506020104020203" pitchFamily="34" charset="0"/>
                <a:ea typeface="맑은 고딕" panose="020B0503020000020004" pitchFamily="50" charset="-127"/>
              </a:rPr>
              <a:t>KM</a:t>
            </a:r>
            <a:b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en-US" altLang="ko-KR" sz="2800" kern="0" dirty="0">
                <a:solidFill>
                  <a:prstClr val="white">
                    <a:lumMod val="75000"/>
                  </a:prstClr>
                </a:solidFill>
                <a:latin typeface="Felix Titling" panose="04060505060202020A04" pitchFamily="82" charset="0"/>
                <a:ea typeface="휴먼아미체" panose="02030504000101010101" pitchFamily="18" charset="-127"/>
              </a:rPr>
              <a:t>Knowledge Market</a:t>
            </a:r>
          </a:p>
          <a:p>
            <a:pPr algn="ctr" latinLnBrk="1"/>
            <a:r>
              <a:rPr lang="ko-KR" altLang="en-US" sz="4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지식 거래소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A03FE83-EFFD-4488-96B2-2D8BD9B1D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29056"/>
            <a:ext cx="11029615" cy="51462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후  기</a:t>
            </a:r>
          </a:p>
        </p:txBody>
      </p:sp>
    </p:spTree>
    <p:extLst>
      <p:ext uri="{BB962C8B-B14F-4D97-AF65-F5344CB8AC3E}">
        <p14:creationId xmlns:p14="http://schemas.microsoft.com/office/powerpoint/2010/main" val="491801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A03FE83-EFFD-4488-96B2-2D8BD9B1D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29056"/>
            <a:ext cx="11029615" cy="51462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8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Thank you!</a:t>
            </a:r>
            <a:endParaRPr lang="ko-KR" altLang="en-US" sz="8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CE33284-879C-4583-A93C-43CA11CC1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1310640"/>
            <a:ext cx="3031852" cy="4527406"/>
          </a:xfrm>
        </p:spPr>
        <p:txBody>
          <a:bodyPr anchor="ctr"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2400" i="1" u="sng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기획 의도 및 목적</a:t>
            </a:r>
            <a:endParaRPr lang="en-US" altLang="ko-KR" sz="2400" i="1" u="sng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벤치마킹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개발 일정 및 환경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메뉴 설계도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DB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구축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시연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Q/A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id="{9EC35299-74A0-4DC0-9A82-4E5BF9BC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368" y="1402080"/>
            <a:ext cx="7254240" cy="4435964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700" kern="0" spc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직장인을 위한 온라인 지식 거래 서비스</a:t>
            </a:r>
            <a:endParaRPr lang="en-US" altLang="ko-KR" sz="1700" kern="0" spc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700" kern="0" spc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700" kern="0" spc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위키백과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700" kern="0" spc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나무위키 등이 존재하나 직장인에게 필요한 정보를 얻기 어려움</a:t>
            </a:r>
            <a:endParaRPr lang="en-US" altLang="ko-KR" sz="1700" kern="0" spc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700" kern="0" spc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700" kern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700" kern="0" spc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구매자는 양질의 정보를 얻기 위해 일정 금액을 지불하여 자료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700" kern="0" spc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지식 등 구매</a:t>
            </a:r>
            <a:endParaRPr lang="en-US" altLang="ko-KR" sz="1700" kern="0" spc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kern="0" spc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700" kern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700" kern="0" spc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판매자는 자신의 경험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700" kern="0" spc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정리된 지식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700" kern="0" spc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자료를 구매자에게 정보 및 자료 판매</a:t>
            </a:r>
          </a:p>
          <a:p>
            <a:endParaRPr lang="ko-KR" altLang="en-US" sz="17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61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6AA185-8DE6-40FD-A66E-11A58538A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6656" y="1179829"/>
            <a:ext cx="7223760" cy="4658216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NAVER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지식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iN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kern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네이버에서 운영하는 사용자 간 질문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·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답변을 통한 정보 교류 지식검색 서비스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‘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내공’ 포인트 존재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다른 용도로 사용 불가하며 등급을 올리는 데에 쓰임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지식</a:t>
            </a:r>
            <a:r>
              <a:rPr lang="en-US" altLang="ko-KR" sz="1500" kern="0" spc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iN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Expert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라는 별도의 전문가 상담 존재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네이버 아이디만 있으면 누구나 이용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접근성이 높으나 이로 인한 폐해 존재</a:t>
            </a:r>
            <a:endParaRPr lang="en-US" altLang="ko-KR" sz="1500" kern="0" spc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500" kern="0" spc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해피캠퍼스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kern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국내 최초 온라인 지식거래 서비스 시작 기업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kern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구매 전 자료 설명 페이지 존재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자료 설명 페이지 확인 후 구매 결정 선택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500" kern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원하는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자료 없을 경우 ‘자료요청도우미’ 를 통해 판매자에게 자료를 요청 가능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높은 판매 수수료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등급에 따라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40~60%)</a:t>
            </a:r>
            <a:endParaRPr lang="ko-KR" altLang="en-US" sz="1500" kern="0" spc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CE33284-879C-4583-A93C-43CA11CC1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1310640"/>
            <a:ext cx="3031852" cy="4527406"/>
          </a:xfrm>
        </p:spPr>
        <p:txBody>
          <a:bodyPr anchor="ctr"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기획 의도 및 목적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400" i="1" u="sng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벤치마킹</a:t>
            </a:r>
            <a:endParaRPr lang="en-US" altLang="ko-KR" sz="2400" i="1" u="sng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개발 일정 및 환경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메뉴 설계도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DB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구축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시연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429049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CE33284-879C-4583-A93C-43CA11CC1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1310640"/>
            <a:ext cx="3031852" cy="4527406"/>
          </a:xfrm>
        </p:spPr>
        <p:txBody>
          <a:bodyPr anchor="ctr"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기획 의도 및 목적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벤치마킹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400" i="1" u="sng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개발 일정 및 환경</a:t>
            </a:r>
            <a:endParaRPr lang="en-US" altLang="ko-KR" sz="2400" i="1" u="sng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메뉴 설계도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DB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구축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시연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Q/A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A03D51-CD18-4A1C-8A19-D6864C1649C6}"/>
              </a:ext>
            </a:extLst>
          </p:cNvPr>
          <p:cNvSpPr/>
          <p:nvPr/>
        </p:nvSpPr>
        <p:spPr>
          <a:xfrm>
            <a:off x="4291584" y="4711567"/>
            <a:ext cx="7473696" cy="170303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43ABBB-689B-4864-B3F0-8D4C1D86F8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689" y="4763071"/>
            <a:ext cx="1917377" cy="10652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8D81DC0-F8B2-4BAA-9540-99365E0771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525" y="5502405"/>
            <a:ext cx="1070968" cy="7128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0A5242-20E0-4735-A4BA-76F71A6E57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208" y="5475227"/>
            <a:ext cx="2188935" cy="9393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8123C9-5763-4F75-B124-CD513F983E68}"/>
              </a:ext>
            </a:extLst>
          </p:cNvPr>
          <p:cNvSpPr txBox="1"/>
          <p:nvPr/>
        </p:nvSpPr>
        <p:spPr>
          <a:xfrm>
            <a:off x="4395527" y="4962918"/>
            <a:ext cx="3400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OS : Windows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</a:p>
          <a:p>
            <a:r>
              <a:rPr lang="en-US" altLang="ko-KR" dirty="0"/>
              <a:t>IDE : Eclipse</a:t>
            </a:r>
          </a:p>
          <a:p>
            <a:r>
              <a:rPr lang="en-US" altLang="ko-KR" dirty="0"/>
              <a:t>Language : HTML, Java</a:t>
            </a:r>
          </a:p>
          <a:p>
            <a:r>
              <a:rPr lang="en-US" altLang="ko-KR" dirty="0"/>
              <a:t>DB : Oracle Database 11g</a:t>
            </a:r>
          </a:p>
        </p:txBody>
      </p:sp>
      <p:pic>
        <p:nvPicPr>
          <p:cNvPr id="11" name="Picture 2" descr="Windows — Story">
            <a:extLst>
              <a:ext uri="{FF2B5EF4-FFF2-40B4-BE49-F238E27FC236}">
                <a16:creationId xmlns:a16="http://schemas.microsoft.com/office/drawing/2014/main" id="{1CD99588-E709-4278-AF63-A681004EBB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1" t="44036" r="12426" b="20396"/>
          <a:stretch/>
        </p:blipFill>
        <p:spPr bwMode="auto">
          <a:xfrm>
            <a:off x="7526551" y="5094382"/>
            <a:ext cx="1620372" cy="39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FEE1B5E-579B-453A-A4E8-E77DA76079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1585" y="718838"/>
            <a:ext cx="7473696" cy="37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8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2D61ECE-8B8C-4315-A121-5E7E6E0C8391}"/>
              </a:ext>
            </a:extLst>
          </p:cNvPr>
          <p:cNvSpPr/>
          <p:nvPr/>
        </p:nvSpPr>
        <p:spPr>
          <a:xfrm>
            <a:off x="4214236" y="682752"/>
            <a:ext cx="7569331" cy="57607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CE33284-879C-4583-A93C-43CA11CC1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1310640"/>
            <a:ext cx="3031852" cy="4527406"/>
          </a:xfrm>
        </p:spPr>
        <p:txBody>
          <a:bodyPr anchor="ctr"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기획 의도 및 목적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벤치마킹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개발 일정 및 환경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400" i="1" u="sng" dirty="0">
                <a:latin typeface="리디바탕" panose="020B0600000101010101" pitchFamily="34" charset="-127"/>
                <a:ea typeface="리디바탕" panose="020B0600000101010101" pitchFamily="34" charset="-127"/>
              </a:rPr>
              <a:t>메뉴 설계도</a:t>
            </a:r>
            <a:endParaRPr lang="en-US" altLang="ko-KR" sz="2400" i="1" u="sng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DB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구축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시연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Q/A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56D65E9-FEF3-4686-A8BD-FC96712E8174}"/>
              </a:ext>
            </a:extLst>
          </p:cNvPr>
          <p:cNvSpPr/>
          <p:nvPr/>
        </p:nvSpPr>
        <p:spPr>
          <a:xfrm>
            <a:off x="4486656" y="1255776"/>
            <a:ext cx="1341120" cy="14813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메인 로고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32D8100-FEB5-453B-A04E-D95B2BEFB26F}"/>
              </a:ext>
            </a:extLst>
          </p:cNvPr>
          <p:cNvSpPr/>
          <p:nvPr/>
        </p:nvSpPr>
        <p:spPr>
          <a:xfrm>
            <a:off x="4474464" y="2764536"/>
            <a:ext cx="1353312" cy="15118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로그인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페이지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E236AD-5337-4BC0-A65D-D0B572ECC977}"/>
              </a:ext>
            </a:extLst>
          </p:cNvPr>
          <p:cNvSpPr/>
          <p:nvPr/>
        </p:nvSpPr>
        <p:spPr>
          <a:xfrm>
            <a:off x="4486656" y="4309872"/>
            <a:ext cx="1353312" cy="151180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메뉴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E8637B-CFF7-489B-9AAA-E6F5131DD916}"/>
              </a:ext>
            </a:extLst>
          </p:cNvPr>
          <p:cNvSpPr/>
          <p:nvPr/>
        </p:nvSpPr>
        <p:spPr>
          <a:xfrm>
            <a:off x="6242304" y="1255776"/>
            <a:ext cx="5285232" cy="45598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96734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CE33284-879C-4583-A93C-43CA11CC1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1310640"/>
            <a:ext cx="3031852" cy="4527406"/>
          </a:xfrm>
        </p:spPr>
        <p:txBody>
          <a:bodyPr anchor="ctr"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기획 의도 및 목적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벤치마킹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개발 일정 및 환경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400" i="1" u="sng" dirty="0">
                <a:latin typeface="리디바탕" panose="020B0600000101010101" pitchFamily="34" charset="-127"/>
                <a:ea typeface="리디바탕" panose="020B0600000101010101" pitchFamily="34" charset="-127"/>
              </a:rPr>
              <a:t>메뉴 설계도</a:t>
            </a:r>
            <a:endParaRPr lang="en-US" altLang="ko-KR" sz="2400" i="1" u="sng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DB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구축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시연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Q/A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4E0AB08-56DC-4E35-AFC7-873EC173B103}"/>
              </a:ext>
            </a:extLst>
          </p:cNvPr>
          <p:cNvSpPr/>
          <p:nvPr/>
        </p:nvSpPr>
        <p:spPr>
          <a:xfrm>
            <a:off x="4340352" y="1121664"/>
            <a:ext cx="865632" cy="37795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로그인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9A67FBD-A60F-4DDC-8C31-75B9243008B3}"/>
              </a:ext>
            </a:extLst>
          </p:cNvPr>
          <p:cNvSpPr/>
          <p:nvPr/>
        </p:nvSpPr>
        <p:spPr>
          <a:xfrm>
            <a:off x="5663184" y="1121664"/>
            <a:ext cx="1322834" cy="3779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나의 회원 정보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A77C4F7-A4AD-44AB-888D-642A4472C9DF}"/>
              </a:ext>
            </a:extLst>
          </p:cNvPr>
          <p:cNvSpPr/>
          <p:nvPr/>
        </p:nvSpPr>
        <p:spPr>
          <a:xfrm>
            <a:off x="7150608" y="1627632"/>
            <a:ext cx="1322834" cy="3779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회원 탈퇴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5D6FADF-469A-44F4-A05A-D6072377001F}"/>
              </a:ext>
            </a:extLst>
          </p:cNvPr>
          <p:cNvSpPr/>
          <p:nvPr/>
        </p:nvSpPr>
        <p:spPr>
          <a:xfrm>
            <a:off x="4340352" y="5239513"/>
            <a:ext cx="865632" cy="3779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로그아웃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0EDBB51-A07D-49F8-83D7-27B5CB404391}"/>
              </a:ext>
            </a:extLst>
          </p:cNvPr>
          <p:cNvSpPr/>
          <p:nvPr/>
        </p:nvSpPr>
        <p:spPr>
          <a:xfrm>
            <a:off x="5663184" y="2788920"/>
            <a:ext cx="1322834" cy="3779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게시글 작성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BB07785-8673-41E9-B0E1-3D68E6DEEE2F}"/>
              </a:ext>
            </a:extLst>
          </p:cNvPr>
          <p:cNvSpPr/>
          <p:nvPr/>
        </p:nvSpPr>
        <p:spPr>
          <a:xfrm>
            <a:off x="5663184" y="3313177"/>
            <a:ext cx="1322834" cy="37795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게시글 보기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76E1701-2405-48A8-AE78-F10F1743E0E4}"/>
              </a:ext>
            </a:extLst>
          </p:cNvPr>
          <p:cNvSpPr/>
          <p:nvPr/>
        </p:nvSpPr>
        <p:spPr>
          <a:xfrm>
            <a:off x="7150608" y="3313177"/>
            <a:ext cx="1322834" cy="3779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게시글 목록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DB6AB943-9A38-4ACB-AEA9-EF4CADEEFC1B}"/>
              </a:ext>
            </a:extLst>
          </p:cNvPr>
          <p:cNvSpPr/>
          <p:nvPr/>
        </p:nvSpPr>
        <p:spPr>
          <a:xfrm>
            <a:off x="8638032" y="3313177"/>
            <a:ext cx="1322834" cy="37795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게시글 확인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E9BB90E-F3B4-47FD-9E63-AAE14FE8A9E5}"/>
              </a:ext>
            </a:extLst>
          </p:cNvPr>
          <p:cNvSpPr/>
          <p:nvPr/>
        </p:nvSpPr>
        <p:spPr>
          <a:xfrm>
            <a:off x="7150608" y="1121664"/>
            <a:ext cx="1322834" cy="3779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회원 정보 수정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9F88C96E-6ECB-4D77-A7FF-4F3366A9BDDB}"/>
              </a:ext>
            </a:extLst>
          </p:cNvPr>
          <p:cNvSpPr/>
          <p:nvPr/>
        </p:nvSpPr>
        <p:spPr>
          <a:xfrm>
            <a:off x="7150608" y="2133600"/>
            <a:ext cx="1322834" cy="3779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KM Point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충전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FE35259-F9BA-4795-8F79-41DCDEAE10C3}"/>
              </a:ext>
            </a:extLst>
          </p:cNvPr>
          <p:cNvSpPr/>
          <p:nvPr/>
        </p:nvSpPr>
        <p:spPr>
          <a:xfrm>
            <a:off x="10125456" y="3313177"/>
            <a:ext cx="1322834" cy="3779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리디바탕" panose="020B0600000101010101" pitchFamily="34" charset="-127"/>
                <a:ea typeface="리디바탕" panose="020B0600000101010101" pitchFamily="34" charset="-127"/>
              </a:rPr>
              <a:t>수정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67DFA33-FD1A-4802-9FD8-72A343FC71A1}"/>
              </a:ext>
            </a:extLst>
          </p:cNvPr>
          <p:cNvSpPr/>
          <p:nvPr/>
        </p:nvSpPr>
        <p:spPr>
          <a:xfrm>
            <a:off x="10125456" y="3794761"/>
            <a:ext cx="1322834" cy="3779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삭제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2BEB5ED4-3F5E-4C8A-B2FC-D663274C7ED8}"/>
              </a:ext>
            </a:extLst>
          </p:cNvPr>
          <p:cNvSpPr/>
          <p:nvPr/>
        </p:nvSpPr>
        <p:spPr>
          <a:xfrm>
            <a:off x="10125456" y="4276345"/>
            <a:ext cx="1322834" cy="3779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신고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FB1D11F7-80F8-4137-884A-8A061608DB89}"/>
              </a:ext>
            </a:extLst>
          </p:cNvPr>
          <p:cNvSpPr/>
          <p:nvPr/>
        </p:nvSpPr>
        <p:spPr>
          <a:xfrm>
            <a:off x="10125456" y="4757929"/>
            <a:ext cx="1322834" cy="37795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닫기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9145011-41C2-4706-B4A6-FB88F9BBF744}"/>
              </a:ext>
            </a:extLst>
          </p:cNvPr>
          <p:cNvSpPr/>
          <p:nvPr/>
        </p:nvSpPr>
        <p:spPr>
          <a:xfrm>
            <a:off x="10125456" y="5239513"/>
            <a:ext cx="1322834" cy="3779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회복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8D9BCFB-A0F0-457B-A91F-D6E0E7E1E648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5205984" y="131064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579D3FF-19AB-4130-8408-2442DC8392CA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6986018" y="1310640"/>
            <a:ext cx="164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98CE180-2CE8-4E22-90D4-2803217361A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324601" y="1816608"/>
            <a:ext cx="826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4E39855-561C-414E-8D69-6AA28E0412D3}"/>
              </a:ext>
            </a:extLst>
          </p:cNvPr>
          <p:cNvCxnSpPr>
            <a:cxnSpLocks/>
          </p:cNvCxnSpPr>
          <p:nvPr/>
        </p:nvCxnSpPr>
        <p:spPr>
          <a:xfrm>
            <a:off x="6324601" y="2316480"/>
            <a:ext cx="826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7686524-2AB5-4C05-8F15-0054E802544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324601" y="1499616"/>
            <a:ext cx="0" cy="816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73CB47D-D579-42B5-BBB5-51390F037178}"/>
              </a:ext>
            </a:extLst>
          </p:cNvPr>
          <p:cNvCxnSpPr>
            <a:cxnSpLocks/>
          </p:cNvCxnSpPr>
          <p:nvPr/>
        </p:nvCxnSpPr>
        <p:spPr>
          <a:xfrm>
            <a:off x="4764025" y="1499616"/>
            <a:ext cx="9143" cy="2002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4D4A443-025F-4620-96A9-B5FCFABC4C87}"/>
              </a:ext>
            </a:extLst>
          </p:cNvPr>
          <p:cNvCxnSpPr>
            <a:cxnSpLocks/>
          </p:cNvCxnSpPr>
          <p:nvPr/>
        </p:nvCxnSpPr>
        <p:spPr>
          <a:xfrm>
            <a:off x="4773168" y="2977896"/>
            <a:ext cx="890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7D885D7-7C0A-424F-8942-C95833E1D76A}"/>
              </a:ext>
            </a:extLst>
          </p:cNvPr>
          <p:cNvCxnSpPr>
            <a:cxnSpLocks/>
          </p:cNvCxnSpPr>
          <p:nvPr/>
        </p:nvCxnSpPr>
        <p:spPr>
          <a:xfrm>
            <a:off x="4773168" y="3502153"/>
            <a:ext cx="880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2CDF314-5D29-43D9-9006-41DB23209ABB}"/>
              </a:ext>
            </a:extLst>
          </p:cNvPr>
          <p:cNvCxnSpPr>
            <a:cxnSpLocks/>
          </p:cNvCxnSpPr>
          <p:nvPr/>
        </p:nvCxnSpPr>
        <p:spPr>
          <a:xfrm>
            <a:off x="6982971" y="3502153"/>
            <a:ext cx="164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1FC3EAF-73CA-432A-BE7F-F7D6564CC842}"/>
              </a:ext>
            </a:extLst>
          </p:cNvPr>
          <p:cNvCxnSpPr>
            <a:cxnSpLocks/>
          </p:cNvCxnSpPr>
          <p:nvPr/>
        </p:nvCxnSpPr>
        <p:spPr>
          <a:xfrm>
            <a:off x="8473442" y="3502153"/>
            <a:ext cx="164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2CF750F-1ED4-4622-BCFD-522477BD7E60}"/>
              </a:ext>
            </a:extLst>
          </p:cNvPr>
          <p:cNvCxnSpPr>
            <a:cxnSpLocks/>
          </p:cNvCxnSpPr>
          <p:nvPr/>
        </p:nvCxnSpPr>
        <p:spPr>
          <a:xfrm>
            <a:off x="9960866" y="3509773"/>
            <a:ext cx="164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A486C89-3F48-4EC9-B936-BD9421482E2E}"/>
              </a:ext>
            </a:extLst>
          </p:cNvPr>
          <p:cNvCxnSpPr>
            <a:cxnSpLocks/>
          </p:cNvCxnSpPr>
          <p:nvPr/>
        </p:nvCxnSpPr>
        <p:spPr>
          <a:xfrm>
            <a:off x="9299449" y="4000500"/>
            <a:ext cx="826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1890A81-7AB8-473E-ADF6-8CF373239EA6}"/>
              </a:ext>
            </a:extLst>
          </p:cNvPr>
          <p:cNvCxnSpPr>
            <a:cxnSpLocks/>
          </p:cNvCxnSpPr>
          <p:nvPr/>
        </p:nvCxnSpPr>
        <p:spPr>
          <a:xfrm>
            <a:off x="9299449" y="4472940"/>
            <a:ext cx="826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FB4F8431-888C-4172-A856-EF05760E7572}"/>
              </a:ext>
            </a:extLst>
          </p:cNvPr>
          <p:cNvCxnSpPr>
            <a:cxnSpLocks/>
          </p:cNvCxnSpPr>
          <p:nvPr/>
        </p:nvCxnSpPr>
        <p:spPr>
          <a:xfrm>
            <a:off x="9299449" y="4937760"/>
            <a:ext cx="826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492AC832-1234-44E4-A811-043F13A67C15}"/>
              </a:ext>
            </a:extLst>
          </p:cNvPr>
          <p:cNvCxnSpPr>
            <a:cxnSpLocks/>
          </p:cNvCxnSpPr>
          <p:nvPr/>
        </p:nvCxnSpPr>
        <p:spPr>
          <a:xfrm>
            <a:off x="9299449" y="5433060"/>
            <a:ext cx="826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10CEF036-2109-4A94-88A1-D0E55E8B440A}"/>
              </a:ext>
            </a:extLst>
          </p:cNvPr>
          <p:cNvCxnSpPr>
            <a:cxnSpLocks/>
          </p:cNvCxnSpPr>
          <p:nvPr/>
        </p:nvCxnSpPr>
        <p:spPr>
          <a:xfrm>
            <a:off x="9291830" y="3691129"/>
            <a:ext cx="0" cy="174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171337C-233E-4A3B-865D-2754E7B7614B}"/>
              </a:ext>
            </a:extLst>
          </p:cNvPr>
          <p:cNvSpPr/>
          <p:nvPr/>
        </p:nvSpPr>
        <p:spPr>
          <a:xfrm>
            <a:off x="4989576" y="6102097"/>
            <a:ext cx="432816" cy="20725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61B788FB-1FEC-49C4-A47F-C25CC626E4DC}"/>
              </a:ext>
            </a:extLst>
          </p:cNvPr>
          <p:cNvSpPr/>
          <p:nvPr/>
        </p:nvSpPr>
        <p:spPr>
          <a:xfrm>
            <a:off x="6848858" y="6102096"/>
            <a:ext cx="432816" cy="2072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A867A207-9073-4CF5-99CC-44B710F2B56A}"/>
              </a:ext>
            </a:extLst>
          </p:cNvPr>
          <p:cNvSpPr/>
          <p:nvPr/>
        </p:nvSpPr>
        <p:spPr>
          <a:xfrm>
            <a:off x="8708140" y="6102096"/>
            <a:ext cx="432816" cy="20725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068A4D8-9BC7-4016-A4E0-C8DE03866461}"/>
              </a:ext>
            </a:extLst>
          </p:cNvPr>
          <p:cNvSpPr txBox="1"/>
          <p:nvPr/>
        </p:nvSpPr>
        <p:spPr>
          <a:xfrm>
            <a:off x="5367531" y="6074919"/>
            <a:ext cx="1536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=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전체 접근 가능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ADACE09-7355-42BC-9A5C-74DC2C25A2F9}"/>
              </a:ext>
            </a:extLst>
          </p:cNvPr>
          <p:cNvSpPr txBox="1"/>
          <p:nvPr/>
        </p:nvSpPr>
        <p:spPr>
          <a:xfrm>
            <a:off x="7281674" y="6074919"/>
            <a:ext cx="1536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=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회원 접근 가능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41BDAB5-8949-4638-9BD2-F9335684A38E}"/>
              </a:ext>
            </a:extLst>
          </p:cNvPr>
          <p:cNvSpPr txBox="1"/>
          <p:nvPr/>
        </p:nvSpPr>
        <p:spPr>
          <a:xfrm>
            <a:off x="9192771" y="6075173"/>
            <a:ext cx="1536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=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관리자 접근 가능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3051C23C-6E19-4B82-963A-B180D7DA13FE}"/>
              </a:ext>
            </a:extLst>
          </p:cNvPr>
          <p:cNvSpPr/>
          <p:nvPr/>
        </p:nvSpPr>
        <p:spPr>
          <a:xfrm>
            <a:off x="8638032" y="2137919"/>
            <a:ext cx="1322834" cy="3779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KM Point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감소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37EB56D-DF1C-442D-A9F3-E085D0895D3E}"/>
              </a:ext>
            </a:extLst>
          </p:cNvPr>
          <p:cNvSpPr txBox="1"/>
          <p:nvPr/>
        </p:nvSpPr>
        <p:spPr>
          <a:xfrm>
            <a:off x="8407905" y="2179453"/>
            <a:ext cx="295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&amp;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38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CE33284-879C-4583-A93C-43CA11CC1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1310640"/>
            <a:ext cx="3031852" cy="4527406"/>
          </a:xfrm>
        </p:spPr>
        <p:txBody>
          <a:bodyPr anchor="ctr"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기획 의도 및 목적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벤치마킹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개발 일정 및 환경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메뉴 설계도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2400" i="1" u="sng" dirty="0">
                <a:latin typeface="리디바탕" panose="020B0600000101010101" pitchFamily="34" charset="-127"/>
                <a:ea typeface="리디바탕" panose="020B0600000101010101" pitchFamily="34" charset="-127"/>
              </a:rPr>
              <a:t>DB </a:t>
            </a:r>
            <a:r>
              <a:rPr lang="ko-KR" altLang="en-US" sz="2400" i="1" u="sng" dirty="0">
                <a:latin typeface="리디바탕" panose="020B0600000101010101" pitchFamily="34" charset="-127"/>
                <a:ea typeface="리디바탕" panose="020B0600000101010101" pitchFamily="34" charset="-127"/>
              </a:rPr>
              <a:t>구축</a:t>
            </a:r>
            <a:endParaRPr lang="en-US" altLang="ko-KR" sz="2400" i="1" u="sng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시연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Q/A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16072E5-9E23-4A60-A21F-19A09206A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822855"/>
              </p:ext>
            </p:extLst>
          </p:nvPr>
        </p:nvGraphicFramePr>
        <p:xfrm>
          <a:off x="4453128" y="1126427"/>
          <a:ext cx="7220712" cy="2194560"/>
        </p:xfrm>
        <a:graphic>
          <a:graphicData uri="http://schemas.openxmlformats.org/drawingml/2006/table">
            <a:tbl>
              <a:tblPr/>
              <a:tblGrid>
                <a:gridCol w="2406904">
                  <a:extLst>
                    <a:ext uri="{9D8B030D-6E8A-4147-A177-3AD203B41FA5}">
                      <a16:colId xmlns:a16="http://schemas.microsoft.com/office/drawing/2014/main" val="815521325"/>
                    </a:ext>
                  </a:extLst>
                </a:gridCol>
                <a:gridCol w="2406904">
                  <a:extLst>
                    <a:ext uri="{9D8B030D-6E8A-4147-A177-3AD203B41FA5}">
                      <a16:colId xmlns:a16="http://schemas.microsoft.com/office/drawing/2014/main" val="4220563420"/>
                    </a:ext>
                  </a:extLst>
                </a:gridCol>
                <a:gridCol w="2406904">
                  <a:extLst>
                    <a:ext uri="{9D8B030D-6E8A-4147-A177-3AD203B41FA5}">
                      <a16:colId xmlns:a16="http://schemas.microsoft.com/office/drawing/2014/main" val="24512784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</a:rPr>
                        <a:t>KM_MEMBER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38751"/>
                  </a:ext>
                </a:extLst>
              </a:tr>
              <a:tr h="16068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KMID(PK)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NVARCHAR2(12)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50566"/>
                  </a:ext>
                </a:extLst>
              </a:tr>
              <a:tr h="16068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KMPW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NVARCHAR2(12)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26352"/>
                  </a:ext>
                </a:extLst>
              </a:tr>
              <a:tr h="16068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KMNAME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NVARCHAR2(17)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15979"/>
                  </a:ext>
                </a:extLst>
              </a:tr>
              <a:tr h="16068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KMBIRTH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DATE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373547"/>
                  </a:ext>
                </a:extLst>
              </a:tr>
              <a:tr h="16068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KMGENDER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NVARCHAR2(2)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520196"/>
                  </a:ext>
                </a:extLst>
              </a:tr>
              <a:tr h="16068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KMEMAIL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NVARCHAR2(30)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922166"/>
                  </a:ext>
                </a:extLst>
              </a:tr>
              <a:tr h="16068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KMFILE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NVARCHAR2(50)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487338"/>
                  </a:ext>
                </a:extLst>
              </a:tr>
              <a:tr h="16068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KMPOINT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NUMBER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12325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87879F8-0C78-4E72-8B43-49428A0A6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171338"/>
              </p:ext>
            </p:extLst>
          </p:nvPr>
        </p:nvGraphicFramePr>
        <p:xfrm>
          <a:off x="4453128" y="3750374"/>
          <a:ext cx="7220712" cy="2682240"/>
        </p:xfrm>
        <a:graphic>
          <a:graphicData uri="http://schemas.openxmlformats.org/drawingml/2006/table">
            <a:tbl>
              <a:tblPr/>
              <a:tblGrid>
                <a:gridCol w="2406904">
                  <a:extLst>
                    <a:ext uri="{9D8B030D-6E8A-4147-A177-3AD203B41FA5}">
                      <a16:colId xmlns:a16="http://schemas.microsoft.com/office/drawing/2014/main" val="3788781105"/>
                    </a:ext>
                  </a:extLst>
                </a:gridCol>
                <a:gridCol w="2406904">
                  <a:extLst>
                    <a:ext uri="{9D8B030D-6E8A-4147-A177-3AD203B41FA5}">
                      <a16:colId xmlns:a16="http://schemas.microsoft.com/office/drawing/2014/main" val="2721405304"/>
                    </a:ext>
                  </a:extLst>
                </a:gridCol>
                <a:gridCol w="2406904">
                  <a:extLst>
                    <a:ext uri="{9D8B030D-6E8A-4147-A177-3AD203B41FA5}">
                      <a16:colId xmlns:a16="http://schemas.microsoft.com/office/drawing/2014/main" val="42225998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</a:rPr>
                        <a:t>KM_BOARD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908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KMBNUM(PK)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NUMBER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772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KMBID(FK)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NVARCHAR2(12)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26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KMBCATEGORY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NVARCHAR2(4)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167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KMBTITLE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NVARCHAR2(50)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589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KMBCONTENTS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NVARCHAR2(1000)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54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KMBDATE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DATE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831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KMBHITS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NUMBER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357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KMBFILE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NVARCHAR2(50)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73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KMBPOINT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NUMBER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736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KMBPROBLEM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NUMBER</a:t>
                      </a:r>
                    </a:p>
                  </a:txBody>
                  <a:tcPr marL="0" marR="0" marT="0" marB="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671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27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CE33284-879C-4583-A93C-43CA11CC1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1310640"/>
            <a:ext cx="3031852" cy="4527406"/>
          </a:xfrm>
        </p:spPr>
        <p:txBody>
          <a:bodyPr anchor="ctr"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기획 의도 및 목적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벤치마킹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개발 일정 및 환경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메뉴 설계도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DB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구축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400" i="1" u="sng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시연</a:t>
            </a:r>
            <a:endParaRPr lang="en-US" altLang="ko-KR" sz="2400" i="1" u="sng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Q/A</a:t>
            </a:r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2B9B7531-E4F3-47C8-97D6-9867F37D3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6600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시  연</a:t>
            </a:r>
          </a:p>
        </p:txBody>
      </p:sp>
    </p:spTree>
    <p:extLst>
      <p:ext uri="{BB962C8B-B14F-4D97-AF65-F5344CB8AC3E}">
        <p14:creationId xmlns:p14="http://schemas.microsoft.com/office/powerpoint/2010/main" val="1003794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6AA185-8DE6-40FD-A66E-11A58538A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6600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Q / A</a:t>
            </a:r>
            <a:endParaRPr lang="ko-KR" altLang="en-US" sz="6600" dirty="0">
              <a:solidFill>
                <a:schemeClr val="tx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CE33284-879C-4583-A93C-43CA11CC1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1310640"/>
            <a:ext cx="3031852" cy="4527406"/>
          </a:xfrm>
        </p:spPr>
        <p:txBody>
          <a:bodyPr anchor="ctr"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기획 의도 및 목적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벤치마킹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개발 일정 및 환경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메뉴 설계도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DB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구축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시연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2400" i="1" u="sng" dirty="0">
                <a:latin typeface="리디바탕" panose="020B0600000101010101" pitchFamily="34" charset="-127"/>
                <a:ea typeface="리디바탕" panose="020B0600000101010101" pitchFamily="34" charset="-127"/>
              </a:rPr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29594295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3_TF33552983" id="{F7E6EDE5-4D39-4CA7-9A7F-B210D5351F6C}" vid="{24018303-16E8-468E-9E09-DF107F74376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{70634337-02D5-4641-ADB9-10F483AB00A2}tf33552983_win32</Template>
  <TotalTime>480</TotalTime>
  <Words>480</Words>
  <Application>Microsoft Office PowerPoint</Application>
  <PresentationFormat>와이드스크린</PresentationFormat>
  <Paragraphs>165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리디바탕</vt:lpstr>
      <vt:lpstr>맑은 고딕</vt:lpstr>
      <vt:lpstr>맑은 고딕</vt:lpstr>
      <vt:lpstr>Calibri</vt:lpstr>
      <vt:lpstr>Felix Titling</vt:lpstr>
      <vt:lpstr>Franklin Gothic Book</vt:lpstr>
      <vt:lpstr>Gill Sans MT Condensed</vt:lpstr>
      <vt:lpstr>Wingdings 2</vt:lpstr>
      <vt:lpstr>DividendVTI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우 의수</dc:creator>
  <cp:lastModifiedBy>우 의수</cp:lastModifiedBy>
  <cp:revision>19</cp:revision>
  <dcterms:created xsi:type="dcterms:W3CDTF">2021-03-14T14:52:19Z</dcterms:created>
  <dcterms:modified xsi:type="dcterms:W3CDTF">2021-03-15T04:42:10Z</dcterms:modified>
</cp:coreProperties>
</file>