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81" r:id="rId4"/>
    <p:sldId id="279" r:id="rId5"/>
    <p:sldId id="327" r:id="rId6"/>
    <p:sldId id="326" r:id="rId7"/>
    <p:sldId id="328" r:id="rId8"/>
    <p:sldId id="325" r:id="rId9"/>
    <p:sldId id="329" r:id="rId10"/>
    <p:sldId id="330" r:id="rId11"/>
    <p:sldId id="275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90C"/>
    <a:srgbClr val="B8E32F"/>
    <a:srgbClr val="FF9600"/>
    <a:srgbClr val="FF8299"/>
    <a:srgbClr val="9A011B"/>
    <a:srgbClr val="91CE79"/>
    <a:srgbClr val="CBE7B8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4" autoAdjust="0"/>
  </p:normalViewPr>
  <p:slideViewPr>
    <p:cSldViewPr>
      <p:cViewPr varScale="1">
        <p:scale>
          <a:sx n="63" d="100"/>
          <a:sy n="63" d="100"/>
        </p:scale>
        <p:origin x="-1354" y="-77"/>
      </p:cViewPr>
      <p:guideLst>
        <p:guide orient="horz" pos="2145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309938" y="904875"/>
            <a:ext cx="0" cy="5191125"/>
          </a:xfrm>
          <a:prstGeom prst="line">
            <a:avLst/>
          </a:prstGeom>
          <a:noFill/>
          <a:ln w="254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2590800"/>
            <a:ext cx="4953000" cy="0"/>
          </a:xfrm>
          <a:prstGeom prst="line">
            <a:avLst/>
          </a:prstGeom>
          <a:noFill/>
          <a:ln w="254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2225" y="4302125"/>
            <a:ext cx="4949825" cy="0"/>
          </a:xfrm>
          <a:prstGeom prst="line">
            <a:avLst/>
          </a:prstGeom>
          <a:noFill/>
          <a:ln w="254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666875" y="838200"/>
            <a:ext cx="0" cy="5257800"/>
          </a:xfrm>
          <a:prstGeom prst="line">
            <a:avLst/>
          </a:prstGeom>
          <a:noFill/>
          <a:ln w="254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4978400" y="2190750"/>
            <a:ext cx="4178300" cy="19050"/>
          </a:xfrm>
          <a:prstGeom prst="line">
            <a:avLst/>
          </a:prstGeom>
          <a:noFill/>
          <a:ln w="381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4978400" y="5568950"/>
            <a:ext cx="4178300" cy="19050"/>
          </a:xfrm>
          <a:prstGeom prst="line">
            <a:avLst/>
          </a:prstGeom>
          <a:noFill/>
          <a:ln w="381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8905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52400" y="153988"/>
            <a:ext cx="472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3200" b="1" i="1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智慧社区系统架构介绍</a:t>
            </a:r>
            <a:endParaRPr lang="zh-CN" altLang="en-US" sz="3200" b="1" i="1" dirty="0">
              <a:solidFill>
                <a:srgbClr val="FFFF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953000" y="914400"/>
            <a:ext cx="4191000" cy="5181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" name="Rectangle 19"/>
          <p:cNvSpPr>
            <a:spLocks noChangeArrowheads="1"/>
          </p:cNvSpPr>
          <p:nvPr userDrawn="1"/>
        </p:nvSpPr>
        <p:spPr bwMode="auto">
          <a:xfrm>
            <a:off x="0" y="3352802"/>
            <a:ext cx="4876800" cy="685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前端架构</a:t>
            </a:r>
            <a:endParaRPr lang="zh-CN" altLang="en-US" sz="2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Rectangle 21"/>
          <p:cNvSpPr>
            <a:spLocks noChangeArrowheads="1"/>
          </p:cNvSpPr>
          <p:nvPr userDrawn="1"/>
        </p:nvSpPr>
        <p:spPr bwMode="auto">
          <a:xfrm>
            <a:off x="120" y="1524000"/>
            <a:ext cx="1219167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Rectangle 23"/>
          <p:cNvSpPr>
            <a:spLocks noChangeArrowheads="1"/>
          </p:cNvSpPr>
          <p:nvPr userDrawn="1"/>
        </p:nvSpPr>
        <p:spPr bwMode="auto">
          <a:xfrm>
            <a:off x="0" y="2133634"/>
            <a:ext cx="4876800" cy="609600"/>
          </a:xfrm>
          <a:prstGeom prst="rect">
            <a:avLst/>
          </a:prstGeom>
          <a:solidFill>
            <a:srgbClr val="FF9600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数据库架构</a:t>
            </a:r>
            <a:endParaRPr lang="zh-CN" altLang="en-US" sz="2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Rectangle 27"/>
          <p:cNvSpPr>
            <a:spLocks noChangeArrowheads="1"/>
          </p:cNvSpPr>
          <p:nvPr userDrawn="1"/>
        </p:nvSpPr>
        <p:spPr bwMode="auto">
          <a:xfrm>
            <a:off x="1219288" y="152558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2743200"/>
            <a:ext cx="4114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>
                <a:ea typeface="宋体" pitchFamily="2" charset="-122"/>
              </a:defRPr>
            </a:lvl1pPr>
          </a:lstStyle>
          <a:p>
            <a:r>
              <a:rPr lang="zh-CN" altLang="en-US"/>
              <a:t>子标题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257800" y="1905000"/>
            <a:ext cx="3886200" cy="4572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600" b="1">
                <a:solidFill>
                  <a:schemeClr val="hlink"/>
                </a:solidFill>
                <a:ea typeface="宋体" pitchFamily="2" charset="-122"/>
              </a:defRPr>
            </a:lvl1pPr>
          </a:lstStyle>
          <a:p>
            <a:r>
              <a:rPr lang="zh-CN" altLang="en-US" dirty="0" smtClean="0"/>
              <a:t>智慧社区云平台</a:t>
            </a:r>
            <a:endParaRPr lang="zh-CN" altLang="en-US" dirty="0"/>
          </a:p>
        </p:txBody>
      </p:sp>
      <p:sp>
        <p:nvSpPr>
          <p:cNvPr id="2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8077200" y="6553200"/>
            <a:ext cx="1066800" cy="244475"/>
          </a:xfrm>
        </p:spPr>
        <p:txBody>
          <a:bodyPr/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zh-CN" altLang="en-US" dirty="0" smtClean="0"/>
              <a:t>201</a:t>
            </a:r>
            <a:r>
              <a:rPr lang="en-US" altLang="zh-CN" dirty="0" smtClean="0"/>
              <a:t>9</a:t>
            </a:r>
            <a:r>
              <a:rPr lang="zh-CN" altLang="en-US" dirty="0" smtClean="0"/>
              <a:t>-</a:t>
            </a:r>
            <a:r>
              <a:rPr lang="en-US" altLang="zh-CN" dirty="0" smtClean="0"/>
              <a:t>8</a:t>
            </a:r>
            <a:r>
              <a:rPr lang="zh-CN" altLang="en-US" dirty="0" smtClean="0"/>
              <a:t>-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553200"/>
            <a:ext cx="381000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284EBE6A-DA82-44FA-B079-D735B0B765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7" name="Rectangle 16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8001000" y="6248400"/>
            <a:ext cx="11430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吴宋体</a:t>
            </a:r>
          </a:p>
        </p:txBody>
      </p:sp>
      <p:sp>
        <p:nvSpPr>
          <p:cNvPr id="28" name="Rectangle 23"/>
          <p:cNvSpPr>
            <a:spLocks noChangeArrowheads="1"/>
          </p:cNvSpPr>
          <p:nvPr userDrawn="1"/>
        </p:nvSpPr>
        <p:spPr bwMode="auto">
          <a:xfrm>
            <a:off x="0" y="914466"/>
            <a:ext cx="4876800" cy="609600"/>
          </a:xfrm>
          <a:prstGeom prst="rect">
            <a:avLst/>
          </a:prstGeom>
          <a:solidFill>
            <a:srgbClr val="FF9600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应用服务架构</a:t>
            </a:r>
            <a:endParaRPr lang="zh-CN" altLang="en-US" sz="2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Rectangle 27"/>
          <p:cNvSpPr>
            <a:spLocks noChangeArrowheads="1"/>
          </p:cNvSpPr>
          <p:nvPr userDrawn="1"/>
        </p:nvSpPr>
        <p:spPr bwMode="auto">
          <a:xfrm>
            <a:off x="2438456" y="1524050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 userDrawn="1"/>
        </p:nvSpPr>
        <p:spPr bwMode="auto">
          <a:xfrm>
            <a:off x="3657624" y="1524050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Rectangle 21"/>
          <p:cNvSpPr>
            <a:spLocks noChangeArrowheads="1"/>
          </p:cNvSpPr>
          <p:nvPr userDrawn="1"/>
        </p:nvSpPr>
        <p:spPr bwMode="auto">
          <a:xfrm>
            <a:off x="0" y="2743218"/>
            <a:ext cx="1219167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Rectangle 27"/>
          <p:cNvSpPr>
            <a:spLocks noChangeArrowheads="1"/>
          </p:cNvSpPr>
          <p:nvPr userDrawn="1"/>
        </p:nvSpPr>
        <p:spPr bwMode="auto">
          <a:xfrm>
            <a:off x="1219288" y="274321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Rectangle 27"/>
          <p:cNvSpPr>
            <a:spLocks noChangeArrowheads="1"/>
          </p:cNvSpPr>
          <p:nvPr userDrawn="1"/>
        </p:nvSpPr>
        <p:spPr bwMode="auto">
          <a:xfrm>
            <a:off x="2438456" y="274321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Rectangle 27"/>
          <p:cNvSpPr>
            <a:spLocks noChangeArrowheads="1"/>
          </p:cNvSpPr>
          <p:nvPr userDrawn="1"/>
        </p:nvSpPr>
        <p:spPr bwMode="auto">
          <a:xfrm>
            <a:off x="3657624" y="274321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" name="Rectangle 21"/>
          <p:cNvSpPr>
            <a:spLocks noChangeArrowheads="1"/>
          </p:cNvSpPr>
          <p:nvPr userDrawn="1"/>
        </p:nvSpPr>
        <p:spPr bwMode="auto">
          <a:xfrm>
            <a:off x="0" y="4038568"/>
            <a:ext cx="1219167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Rectangle 27"/>
          <p:cNvSpPr>
            <a:spLocks noChangeArrowheads="1"/>
          </p:cNvSpPr>
          <p:nvPr userDrawn="1"/>
        </p:nvSpPr>
        <p:spPr bwMode="auto">
          <a:xfrm>
            <a:off x="1219288" y="403856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Rectangle 27"/>
          <p:cNvSpPr>
            <a:spLocks noChangeArrowheads="1"/>
          </p:cNvSpPr>
          <p:nvPr userDrawn="1"/>
        </p:nvSpPr>
        <p:spPr bwMode="auto">
          <a:xfrm>
            <a:off x="2438456" y="403856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Rectangle 27"/>
          <p:cNvSpPr>
            <a:spLocks noChangeArrowheads="1"/>
          </p:cNvSpPr>
          <p:nvPr userDrawn="1"/>
        </p:nvSpPr>
        <p:spPr bwMode="auto">
          <a:xfrm>
            <a:off x="3657624" y="403856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" name="Rectangle 21"/>
          <p:cNvSpPr>
            <a:spLocks noChangeArrowheads="1"/>
          </p:cNvSpPr>
          <p:nvPr userDrawn="1"/>
        </p:nvSpPr>
        <p:spPr bwMode="auto">
          <a:xfrm>
            <a:off x="0" y="5333950"/>
            <a:ext cx="1219167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0" name="Rectangle 27"/>
          <p:cNvSpPr>
            <a:spLocks noChangeArrowheads="1"/>
          </p:cNvSpPr>
          <p:nvPr userDrawn="1"/>
        </p:nvSpPr>
        <p:spPr bwMode="auto">
          <a:xfrm>
            <a:off x="1219288" y="5333950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" name="Rectangle 27"/>
          <p:cNvSpPr>
            <a:spLocks noChangeArrowheads="1"/>
          </p:cNvSpPr>
          <p:nvPr userDrawn="1"/>
        </p:nvSpPr>
        <p:spPr bwMode="auto">
          <a:xfrm>
            <a:off x="2438456" y="5333950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Rectangle 27"/>
          <p:cNvSpPr>
            <a:spLocks noChangeArrowheads="1"/>
          </p:cNvSpPr>
          <p:nvPr userDrawn="1"/>
        </p:nvSpPr>
        <p:spPr bwMode="auto">
          <a:xfrm>
            <a:off x="3657624" y="5333950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Rectangle 19"/>
          <p:cNvSpPr>
            <a:spLocks noChangeArrowheads="1"/>
          </p:cNvSpPr>
          <p:nvPr userDrawn="1"/>
        </p:nvSpPr>
        <p:spPr bwMode="auto">
          <a:xfrm>
            <a:off x="0" y="4648168"/>
            <a:ext cx="4876800" cy="685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组织架构</a:t>
            </a:r>
            <a:endParaRPr lang="zh-CN" altLang="en-US" sz="20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2025F-B94E-4AFD-AA03-2054656394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1981200" cy="6229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71450"/>
            <a:ext cx="5791200" cy="6229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1C8CC-0B57-4CD0-9A73-6176F02C80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7145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862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38862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D0008-2869-4015-B6F7-A65BF04B89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83437-A0B8-44D6-8B69-9D2E7211A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4A993-0769-4F6C-AF6C-00685652BE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5BA7A-A97B-476B-8224-E4E42A43F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209D9-50AA-433B-85B1-376D19CB8F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37435-2431-43BC-99F6-468582150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EA691-B2CB-41B9-BCFF-5331D4F97E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16B61-0A70-47F3-A962-F959834EFA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30C7E-7CD2-49F9-A116-3697DB2D27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723900"/>
            <a:ext cx="9144000" cy="385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7239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1028" name="Freeform 4"/>
          <p:cNvSpPr>
            <a:spLocks/>
          </p:cNvSpPr>
          <p:nvPr/>
        </p:nvSpPr>
        <p:spPr bwMode="auto">
          <a:xfrm>
            <a:off x="0" y="342900"/>
            <a:ext cx="60198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862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0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D2C695-294D-409F-8CAE-F484C79AED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0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71450"/>
            <a:ext cx="7086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1074738" cy="11176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14375" y="0"/>
            <a:ext cx="0" cy="1135063"/>
          </a:xfrm>
          <a:prstGeom prst="line">
            <a:avLst/>
          </a:prstGeom>
          <a:noFill/>
          <a:ln w="127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357188"/>
            <a:ext cx="1071563" cy="0"/>
          </a:xfrm>
          <a:prstGeom prst="line">
            <a:avLst/>
          </a:prstGeom>
          <a:noFill/>
          <a:ln w="127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3175" y="728663"/>
            <a:ext cx="9140825" cy="0"/>
          </a:xfrm>
          <a:prstGeom prst="line">
            <a:avLst/>
          </a:prstGeom>
          <a:noFill/>
          <a:ln w="127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358775" y="-9525"/>
            <a:ext cx="0" cy="1143000"/>
          </a:xfrm>
          <a:prstGeom prst="line">
            <a:avLst/>
          </a:prstGeom>
          <a:noFill/>
          <a:ln w="127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dirty="0" smtClean="0">
                <a:latin typeface="Arial" charset="0"/>
              </a:rPr>
              <a:t>201</a:t>
            </a:r>
            <a:r>
              <a:rPr lang="en-US" altLang="zh-CN" dirty="0" smtClean="0">
                <a:latin typeface="Arial" charset="0"/>
              </a:rPr>
              <a:t>9</a:t>
            </a:r>
            <a:r>
              <a:rPr lang="zh-CN" altLang="en-US" dirty="0" smtClean="0">
                <a:latin typeface="Arial" charset="0"/>
              </a:rPr>
              <a:t>-</a:t>
            </a:r>
            <a:r>
              <a:rPr lang="en-US" altLang="zh-CN" dirty="0" smtClean="0">
                <a:latin typeface="Arial" charset="0"/>
              </a:rPr>
              <a:t>8</a:t>
            </a:r>
            <a:r>
              <a:rPr lang="zh-CN" altLang="en-US" dirty="0" smtClean="0">
                <a:latin typeface="Arial" charset="0"/>
              </a:rPr>
              <a:t>-</a:t>
            </a:r>
            <a:r>
              <a:rPr lang="en-US" altLang="zh-CN" dirty="0" smtClean="0">
                <a:latin typeface="Arial" charset="0"/>
              </a:rPr>
              <a:t>13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dirty="0">
                <a:latin typeface="Arial" charset="0"/>
              </a:rPr>
              <a:t>吴宋体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5400" y="2438400"/>
            <a:ext cx="4038600" cy="990600"/>
          </a:xfrm>
          <a:effectLst/>
        </p:spPr>
        <p:txBody>
          <a:bodyPr/>
          <a:lstStyle/>
          <a:p>
            <a:pPr eaLnBrk="1" hangingPunct="1"/>
            <a:r>
              <a:rPr lang="zh-CN" altLang="en-US" sz="7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智慧社区云平台</a:t>
            </a:r>
            <a:endParaRPr lang="zh-CN" altLang="en-US" sz="7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思考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600200"/>
            <a:ext cx="7162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600" b="1" dirty="0" smtClean="0">
                <a:ea typeface="宋体" pitchFamily="2" charset="-122"/>
              </a:rPr>
              <a:t>系统名字？</a:t>
            </a:r>
            <a:endParaRPr lang="en-US" altLang="zh-CN" sz="3600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600" b="1" dirty="0" smtClean="0">
                <a:ea typeface="宋体" pitchFamily="2" charset="-122"/>
              </a:rPr>
              <a:t>系</a:t>
            </a:r>
            <a:r>
              <a:rPr lang="zh-CN" altLang="en-US" sz="3600" b="1" dirty="0" smtClean="0">
                <a:ea typeface="宋体" pitchFamily="2" charset="-122"/>
              </a:rPr>
              <a:t>统域名？</a:t>
            </a:r>
            <a:endParaRPr lang="en-US" altLang="zh-CN" sz="3600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600" b="1" dirty="0" smtClean="0">
                <a:ea typeface="宋体" pitchFamily="2" charset="-122"/>
              </a:rPr>
              <a:t>业</a:t>
            </a:r>
            <a:r>
              <a:rPr lang="zh-CN" altLang="en-US" sz="3600" b="1" dirty="0" smtClean="0">
                <a:ea typeface="宋体" pitchFamily="2" charset="-122"/>
              </a:rPr>
              <a:t>务需求？</a:t>
            </a:r>
            <a:endParaRPr lang="en-US" altLang="zh-CN" sz="3600" b="1" dirty="0">
              <a:ea typeface="宋体" pitchFamily="2" charset="-122"/>
            </a:endParaRPr>
          </a:p>
          <a:p>
            <a:r>
              <a:rPr lang="en-US" altLang="zh-CN" sz="3600" dirty="0">
                <a:ea typeface="宋体" pitchFamily="2" charset="-122"/>
              </a:rPr>
              <a:t/>
            </a:r>
            <a:br>
              <a:rPr lang="en-US" altLang="zh-CN" sz="3600" dirty="0">
                <a:ea typeface="宋体" pitchFamily="2" charset="-122"/>
              </a:rPr>
            </a:br>
            <a:endParaRPr lang="en-US" altLang="zh-CN" sz="36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dirty="0" smtClean="0">
                <a:latin typeface="Arial" charset="0"/>
              </a:rPr>
              <a:t>201</a:t>
            </a:r>
            <a:r>
              <a:rPr lang="en-US" altLang="zh-CN" dirty="0" smtClean="0">
                <a:latin typeface="Arial" charset="0"/>
              </a:rPr>
              <a:t>9</a:t>
            </a:r>
            <a:r>
              <a:rPr lang="zh-CN" altLang="en-US" dirty="0" smtClean="0">
                <a:latin typeface="Arial" charset="0"/>
              </a:rPr>
              <a:t>-</a:t>
            </a:r>
            <a:r>
              <a:rPr lang="en-US" altLang="zh-CN" dirty="0" smtClean="0">
                <a:latin typeface="Arial" charset="0"/>
              </a:rPr>
              <a:t>8</a:t>
            </a:r>
            <a:r>
              <a:rPr lang="zh-CN" altLang="en-US" dirty="0" smtClean="0">
                <a:latin typeface="Arial" charset="0"/>
              </a:rPr>
              <a:t>-</a:t>
            </a:r>
            <a:r>
              <a:rPr lang="en-US" altLang="zh-CN" dirty="0" smtClean="0">
                <a:latin typeface="Arial" charset="0"/>
              </a:rPr>
              <a:t>13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0243" name="Rectangle 16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>
                <a:latin typeface="Arial" charset="0"/>
              </a:rPr>
              <a:t>吴宋体</a:t>
            </a:r>
          </a:p>
        </p:txBody>
      </p:sp>
      <p:sp>
        <p:nvSpPr>
          <p:cNvPr id="10244" name="WordArt 2"/>
          <p:cNvSpPr>
            <a:spLocks noChangeArrowheads="1" noChangeShapeType="1"/>
          </p:cNvSpPr>
          <p:nvPr/>
        </p:nvSpPr>
        <p:spPr bwMode="auto">
          <a:xfrm>
            <a:off x="5181600" y="2743200"/>
            <a:ext cx="3733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应用服务架构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15" name="图片 114" descr="应用服务架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60"/>
            <a:ext cx="9144000" cy="5777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应用服务架</a:t>
            </a:r>
            <a:r>
              <a:rPr lang="zh-CN" altLang="en-US" sz="3600" dirty="0" smtClean="0">
                <a:ea typeface="宋体" pitchFamily="2" charset="-122"/>
              </a:rPr>
              <a:t>构实现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8198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821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821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8199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8201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8202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600200"/>
            <a:ext cx="7162800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难点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如何划分服务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编</a:t>
            </a:r>
            <a:r>
              <a:rPr lang="zh-CN" altLang="en-US" dirty="0" smtClean="0">
                <a:ea typeface="宋体" pitchFamily="2" charset="-122"/>
              </a:rPr>
              <a:t>写公共组件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考虑</a:t>
            </a:r>
            <a:r>
              <a:rPr lang="zh-CN" altLang="en-US" dirty="0" smtClean="0">
                <a:ea typeface="宋体" pitchFamily="2" charset="-122"/>
              </a:rPr>
              <a:t>安全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考虑</a:t>
            </a:r>
            <a:r>
              <a:rPr lang="zh-CN" altLang="en-US" dirty="0" smtClean="0">
                <a:ea typeface="宋体" pitchFamily="2" charset="-122"/>
              </a:rPr>
              <a:t>伸缩性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考虑</a:t>
            </a:r>
            <a:r>
              <a:rPr lang="zh-CN" altLang="en-US" dirty="0" smtClean="0">
                <a:ea typeface="宋体" pitchFamily="2" charset="-122"/>
              </a:rPr>
              <a:t>扩展性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</a:t>
            </a:r>
            <a:r>
              <a:rPr lang="zh-CN" altLang="en-US" dirty="0" smtClean="0">
                <a:ea typeface="宋体" pitchFamily="2" charset="-122"/>
              </a:rPr>
              <a:t>虑维护性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</a:t>
            </a:r>
            <a:r>
              <a:rPr lang="zh-CN" altLang="en-US" dirty="0" smtClean="0">
                <a:ea typeface="宋体" pitchFamily="2" charset="-122"/>
              </a:rPr>
              <a:t>虑性能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不</a:t>
            </a:r>
            <a:r>
              <a:rPr lang="zh-CN" altLang="en-US" dirty="0" smtClean="0">
                <a:ea typeface="宋体" pitchFamily="2" charset="-122"/>
              </a:rPr>
              <a:t>同人员对数据访问的控制和对系统功能访问的控制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r>
              <a:rPr lang="zh-CN" altLang="en-US" sz="4000" b="1" dirty="0" smtClean="0">
                <a:ea typeface="宋体" pitchFamily="2" charset="-122"/>
              </a:rPr>
              <a:t>后期</a:t>
            </a:r>
            <a:endParaRPr lang="en-US" altLang="zh-CN" sz="4000" b="1" dirty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自动配置服务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服</a:t>
            </a:r>
            <a:r>
              <a:rPr lang="zh-CN" altLang="en-US" dirty="0" smtClean="0">
                <a:ea typeface="宋体" pitchFamily="2" charset="-122"/>
              </a:rPr>
              <a:t>务监控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自动</a:t>
            </a:r>
            <a:r>
              <a:rPr lang="zh-CN" altLang="en-US" dirty="0" smtClean="0">
                <a:ea typeface="宋体" pitchFamily="2" charset="-122"/>
              </a:rPr>
              <a:t>化部署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数</a:t>
            </a:r>
            <a:r>
              <a:rPr lang="zh-CN" altLang="en-US" dirty="0" smtClean="0">
                <a:ea typeface="宋体" pitchFamily="2" charset="-122"/>
              </a:rPr>
              <a:t>据</a:t>
            </a:r>
            <a:r>
              <a:rPr lang="zh-CN" altLang="en-US" dirty="0" smtClean="0">
                <a:ea typeface="宋体" pitchFamily="2" charset="-122"/>
              </a:rPr>
              <a:t>库架构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5" name="内容占位符 4" descr="数据库架构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3060"/>
            <a:ext cx="9144000" cy="57149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数据</a:t>
            </a:r>
            <a:r>
              <a:rPr lang="zh-CN" altLang="en-US" sz="3600" dirty="0" smtClean="0">
                <a:ea typeface="宋体" pitchFamily="2" charset="-122"/>
              </a:rPr>
              <a:t>库架构实现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600200"/>
            <a:ext cx="71628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难点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数据</a:t>
            </a:r>
            <a:r>
              <a:rPr lang="zh-CN" altLang="en-US" dirty="0" smtClean="0">
                <a:ea typeface="宋体" pitchFamily="2" charset="-122"/>
              </a:rPr>
              <a:t>库的如何分离存储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考虑维护性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</a:t>
            </a:r>
            <a:r>
              <a:rPr lang="zh-CN" altLang="en-US" dirty="0" smtClean="0">
                <a:ea typeface="宋体" pitchFamily="2" charset="-122"/>
              </a:rPr>
              <a:t>虑性能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r>
              <a:rPr lang="zh-CN" altLang="en-US" sz="4000" b="1" dirty="0" smtClean="0">
                <a:ea typeface="宋体" pitchFamily="2" charset="-122"/>
              </a:rPr>
              <a:t>后期</a:t>
            </a:r>
            <a:endParaRPr lang="en-US" altLang="zh-CN" sz="4000" b="1" dirty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后</a:t>
            </a:r>
            <a:r>
              <a:rPr lang="zh-CN" altLang="en-US" dirty="0" smtClean="0">
                <a:ea typeface="宋体" pitchFamily="2" charset="-122"/>
              </a:rPr>
              <a:t>期根据数据量大小采取分库分表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前端架构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2050"/>
            <a:ext cx="91440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前端</a:t>
            </a:r>
            <a:r>
              <a:rPr lang="zh-CN" altLang="en-US" sz="3600" dirty="0" smtClean="0">
                <a:ea typeface="宋体" pitchFamily="2" charset="-122"/>
              </a:rPr>
              <a:t>架构实现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600200"/>
            <a:ext cx="71628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难点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前</a:t>
            </a:r>
            <a:r>
              <a:rPr lang="zh-CN" altLang="en-US" dirty="0" smtClean="0">
                <a:ea typeface="宋体" pitchFamily="2" charset="-122"/>
              </a:rPr>
              <a:t>后</a:t>
            </a:r>
            <a:r>
              <a:rPr lang="zh-CN" altLang="en-US" dirty="0" smtClean="0">
                <a:ea typeface="宋体" pitchFamily="2" charset="-122"/>
              </a:rPr>
              <a:t>端分离模式下与后台服务的会话问题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选</a:t>
            </a:r>
            <a:r>
              <a:rPr lang="zh-CN" altLang="en-US" dirty="0" smtClean="0">
                <a:ea typeface="宋体" pitchFamily="2" charset="-122"/>
              </a:rPr>
              <a:t>择一个合适的前端框架（市面流行程度、学习成本、开发效率）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</a:t>
            </a:r>
            <a:r>
              <a:rPr lang="zh-CN" altLang="en-US" dirty="0" smtClean="0">
                <a:ea typeface="宋体" pitchFamily="2" charset="-122"/>
              </a:rPr>
              <a:t>虑安全性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</a:t>
            </a:r>
            <a:r>
              <a:rPr lang="zh-CN" altLang="en-US" dirty="0" smtClean="0">
                <a:ea typeface="宋体" pitchFamily="2" charset="-122"/>
              </a:rPr>
              <a:t>虑性能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r>
              <a:rPr lang="zh-CN" altLang="en-US" sz="4000" b="1" dirty="0" smtClean="0">
                <a:ea typeface="宋体" pitchFamily="2" charset="-122"/>
              </a:rPr>
              <a:t>后期</a:t>
            </a:r>
            <a:endParaRPr lang="en-US" altLang="zh-CN" sz="4000" b="1" dirty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无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</a:t>
            </a:r>
            <a:r>
              <a:rPr lang="zh-CN" altLang="en-US" dirty="0" smtClean="0">
                <a:ea typeface="宋体" pitchFamily="2" charset="-122"/>
              </a:rPr>
              <a:t>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组织架构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7" name="图片 16" descr="组织架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60"/>
            <a:ext cx="9144000" cy="5714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组</a:t>
            </a:r>
            <a:r>
              <a:rPr lang="zh-CN" altLang="en-US" sz="3600" dirty="0" smtClean="0">
                <a:ea typeface="宋体" pitchFamily="2" charset="-122"/>
              </a:rPr>
              <a:t>织架构实现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600200"/>
            <a:ext cx="71628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难点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不</a:t>
            </a:r>
            <a:r>
              <a:rPr lang="zh-CN" altLang="en-US" dirty="0" smtClean="0">
                <a:ea typeface="宋体" pitchFamily="2" charset="-122"/>
              </a:rPr>
              <a:t>同人员设定不同数据权限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如何根据组织架构隔离数据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如</a:t>
            </a:r>
            <a:r>
              <a:rPr lang="zh-CN" altLang="en-US" dirty="0" smtClean="0">
                <a:ea typeface="宋体" pitchFamily="2" charset="-122"/>
              </a:rPr>
              <a:t>何设计出灵活的组织架构？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r>
              <a:rPr lang="zh-CN" altLang="en-US" sz="4000" b="1" dirty="0" smtClean="0">
                <a:ea typeface="宋体" pitchFamily="2" charset="-122"/>
              </a:rPr>
              <a:t>后期</a:t>
            </a:r>
            <a:endParaRPr lang="en-US" altLang="zh-CN" sz="4000" b="1" dirty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是否需要一个高度灵活的组织架构？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82TGp_food_light_ani">
  <a:themeElements>
    <a:clrScheme name="282TGp_food_light_ani 2">
      <a:dk1>
        <a:srgbClr val="000000"/>
      </a:dk1>
      <a:lt1>
        <a:srgbClr val="FFFFFF"/>
      </a:lt1>
      <a:dk2>
        <a:srgbClr val="193583"/>
      </a:dk2>
      <a:lt2>
        <a:srgbClr val="C0C0C0"/>
      </a:lt2>
      <a:accent1>
        <a:srgbClr val="89CA64"/>
      </a:accent1>
      <a:accent2>
        <a:srgbClr val="D9C215"/>
      </a:accent2>
      <a:accent3>
        <a:srgbClr val="FFFFFF"/>
      </a:accent3>
      <a:accent4>
        <a:srgbClr val="000000"/>
      </a:accent4>
      <a:accent5>
        <a:srgbClr val="C4E1B8"/>
      </a:accent5>
      <a:accent6>
        <a:srgbClr val="C4B012"/>
      </a:accent6>
      <a:hlink>
        <a:srgbClr val="04884E"/>
      </a:hlink>
      <a:folHlink>
        <a:srgbClr val="FF9600"/>
      </a:folHlink>
    </a:clrScheme>
    <a:fontScheme name="282TGp_food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82TGp_food_light_ani 1">
        <a:dk1>
          <a:srgbClr val="30311D"/>
        </a:dk1>
        <a:lt1>
          <a:srgbClr val="FFFFFF"/>
        </a:lt1>
        <a:dk2>
          <a:srgbClr val="333399"/>
        </a:dk2>
        <a:lt2>
          <a:srgbClr val="C0C0C0"/>
        </a:lt2>
        <a:accent1>
          <a:srgbClr val="3780BD"/>
        </a:accent1>
        <a:accent2>
          <a:srgbClr val="98C13D"/>
        </a:accent2>
        <a:accent3>
          <a:srgbClr val="FFFFFF"/>
        </a:accent3>
        <a:accent4>
          <a:srgbClr val="272817"/>
        </a:accent4>
        <a:accent5>
          <a:srgbClr val="AEC0DB"/>
        </a:accent5>
        <a:accent6>
          <a:srgbClr val="89AF36"/>
        </a:accent6>
        <a:hlink>
          <a:srgbClr val="F5B821"/>
        </a:hlink>
        <a:folHlink>
          <a:srgbClr val="9159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82TGp_food_light_ani 2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89CA64"/>
        </a:accent1>
        <a:accent2>
          <a:srgbClr val="D9C215"/>
        </a:accent2>
        <a:accent3>
          <a:srgbClr val="FFFFFF"/>
        </a:accent3>
        <a:accent4>
          <a:srgbClr val="000000"/>
        </a:accent4>
        <a:accent5>
          <a:srgbClr val="C4E1B8"/>
        </a:accent5>
        <a:accent6>
          <a:srgbClr val="C4B012"/>
        </a:accent6>
        <a:hlink>
          <a:srgbClr val="04884E"/>
        </a:hlink>
        <a:folHlink>
          <a:srgbClr val="FF9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82TGp_food_light_ani 3">
        <a:dk1>
          <a:srgbClr val="000000"/>
        </a:dk1>
        <a:lt1>
          <a:srgbClr val="FFFFFF"/>
        </a:lt1>
        <a:dk2>
          <a:srgbClr val="006666"/>
        </a:dk2>
        <a:lt2>
          <a:srgbClr val="C0C0C0"/>
        </a:lt2>
        <a:accent1>
          <a:srgbClr val="D4502C"/>
        </a:accent1>
        <a:accent2>
          <a:srgbClr val="D7AE3B"/>
        </a:accent2>
        <a:accent3>
          <a:srgbClr val="FFFFFF"/>
        </a:accent3>
        <a:accent4>
          <a:srgbClr val="000000"/>
        </a:accent4>
        <a:accent5>
          <a:srgbClr val="E6B3AC"/>
        </a:accent5>
        <a:accent6>
          <a:srgbClr val="C39D35"/>
        </a:accent6>
        <a:hlink>
          <a:srgbClr val="1C74B0"/>
        </a:hlink>
        <a:folHlink>
          <a:srgbClr val="85C16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Pages>0</Pages>
  <Words>549</Words>
  <Characters>0</Characters>
  <Application>Microsoft Office PowerPoint</Application>
  <DocSecurity>0</DocSecurity>
  <PresentationFormat>全屏显示(4:3)</PresentationFormat>
  <Lines>0</Lines>
  <Paragraphs>115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282TGp_food_light_ani</vt:lpstr>
      <vt:lpstr>智慧社区云平台</vt:lpstr>
      <vt:lpstr>智慧社区-应用服务架构</vt:lpstr>
      <vt:lpstr>智慧社区-应用服务架构实现</vt:lpstr>
      <vt:lpstr>智慧社区-数据库架构</vt:lpstr>
      <vt:lpstr>智慧社区-数据库架构实现</vt:lpstr>
      <vt:lpstr>智慧社区-前端架构</vt:lpstr>
      <vt:lpstr>智慧社区-前端架构实现</vt:lpstr>
      <vt:lpstr>智慧社区-组织架构</vt:lpstr>
      <vt:lpstr>智慧社区-组织架构实现</vt:lpstr>
      <vt:lpstr>智慧社区-思考</vt:lpstr>
      <vt:lpstr>幻灯片 11</vt:lpstr>
    </vt:vector>
  </TitlesOfParts>
  <Company>Guild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Test PC</dc:creator>
  <cp:lastModifiedBy>wust</cp:lastModifiedBy>
  <cp:revision>97</cp:revision>
  <dcterms:created xsi:type="dcterms:W3CDTF">2005-11-30T10:23:36Z</dcterms:created>
  <dcterms:modified xsi:type="dcterms:W3CDTF">2019-08-13T08:59:16Z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2052-9.1.0.4569</vt:lpwstr>
  </property>
</Properties>
</file>