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332" r:id="rId4"/>
    <p:sldId id="281" r:id="rId5"/>
    <p:sldId id="279" r:id="rId6"/>
    <p:sldId id="327" r:id="rId7"/>
    <p:sldId id="326" r:id="rId8"/>
    <p:sldId id="328" r:id="rId9"/>
    <p:sldId id="325" r:id="rId10"/>
    <p:sldId id="331" r:id="rId11"/>
    <p:sldId id="329" r:id="rId12"/>
    <p:sldId id="330" r:id="rId13"/>
    <p:sldId id="275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90C"/>
    <a:srgbClr val="B8E32F"/>
    <a:srgbClr val="FF9600"/>
    <a:srgbClr val="FF8299"/>
    <a:srgbClr val="9A011B"/>
    <a:srgbClr val="91CE79"/>
    <a:srgbClr val="CBE7B8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4" autoAdjust="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45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309938" y="904875"/>
            <a:ext cx="0" cy="5191125"/>
          </a:xfrm>
          <a:prstGeom prst="lin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2590800"/>
            <a:ext cx="4953000" cy="0"/>
          </a:xfrm>
          <a:prstGeom prst="line">
            <a:avLst/>
          </a:prstGeom>
          <a:noFill/>
          <a:ln w="254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2225" y="4302125"/>
            <a:ext cx="4949825" cy="0"/>
          </a:xfrm>
          <a:prstGeom prst="line">
            <a:avLst/>
          </a:prstGeom>
          <a:noFill/>
          <a:ln w="254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66875" y="838200"/>
            <a:ext cx="0" cy="5257800"/>
          </a:xfrm>
          <a:prstGeom prst="lin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978400" y="2190750"/>
            <a:ext cx="4178300" cy="1905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978400" y="5568950"/>
            <a:ext cx="4178300" cy="1905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8905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2400" y="153988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200" b="1" i="1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智慧社区系统架构介绍</a:t>
            </a:r>
            <a:endParaRPr lang="zh-CN" altLang="en-US" sz="3200" b="1" i="1" dirty="0">
              <a:solidFill>
                <a:srgbClr val="FFFF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953000" y="914400"/>
            <a:ext cx="4191000" cy="518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3352802"/>
            <a:ext cx="48768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前端架构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Rectangle 21"/>
          <p:cNvSpPr>
            <a:spLocks noChangeArrowheads="1"/>
          </p:cNvSpPr>
          <p:nvPr userDrawn="1"/>
        </p:nvSpPr>
        <p:spPr bwMode="auto">
          <a:xfrm>
            <a:off x="120" y="1524000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0" y="2133634"/>
            <a:ext cx="4876800" cy="609600"/>
          </a:xfrm>
          <a:prstGeom prst="rect">
            <a:avLst/>
          </a:prstGeom>
          <a:solidFill>
            <a:srgbClr val="FF9600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数据库架构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27"/>
          <p:cNvSpPr>
            <a:spLocks noChangeArrowheads="1"/>
          </p:cNvSpPr>
          <p:nvPr userDrawn="1"/>
        </p:nvSpPr>
        <p:spPr bwMode="auto">
          <a:xfrm>
            <a:off x="1219288" y="152558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743200"/>
            <a:ext cx="4114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ea typeface="宋体" pitchFamily="2" charset="-122"/>
              </a:defRPr>
            </a:lvl1pPr>
          </a:lstStyle>
          <a:p>
            <a:r>
              <a:rPr lang="zh-CN" altLang="en-US"/>
              <a:t>子标题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57800" y="1905000"/>
            <a:ext cx="3886200" cy="4572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600" b="1">
                <a:solidFill>
                  <a:schemeClr val="hlink"/>
                </a:solidFill>
                <a:ea typeface="宋体" pitchFamily="2" charset="-122"/>
              </a:defRPr>
            </a:lvl1pPr>
          </a:lstStyle>
          <a:p>
            <a:r>
              <a:rPr lang="zh-CN" altLang="en-US" dirty="0" smtClean="0"/>
              <a:t>智慧社区云平台</a:t>
            </a:r>
            <a:endParaRPr lang="zh-CN" altLang="en-US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8077200" y="6553200"/>
            <a:ext cx="1066800" cy="244475"/>
          </a:xfrm>
        </p:spPr>
        <p:txBody>
          <a:bodyPr/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zh-CN" altLang="en-US" dirty="0" smtClean="0"/>
              <a:t>201</a:t>
            </a:r>
            <a:r>
              <a:rPr lang="en-US" altLang="zh-CN" dirty="0" smtClean="0"/>
              <a:t>9</a:t>
            </a:r>
            <a:r>
              <a:rPr lang="zh-CN" altLang="en-US" dirty="0" smtClean="0"/>
              <a:t>-</a:t>
            </a:r>
            <a:r>
              <a:rPr lang="en-US" altLang="zh-CN" dirty="0" smtClean="0"/>
              <a:t>8</a:t>
            </a:r>
            <a:r>
              <a:rPr lang="zh-CN" altLang="en-US" dirty="0" smtClean="0"/>
              <a:t>-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553200"/>
            <a:ext cx="3810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284EBE6A-DA82-44FA-B079-D735B0B76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8001000" y="6248400"/>
            <a:ext cx="1143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吴宋体</a:t>
            </a:r>
          </a:p>
        </p:txBody>
      </p:sp>
      <p:sp>
        <p:nvSpPr>
          <p:cNvPr id="28" name="Rectangle 23"/>
          <p:cNvSpPr>
            <a:spLocks noChangeArrowheads="1"/>
          </p:cNvSpPr>
          <p:nvPr userDrawn="1"/>
        </p:nvSpPr>
        <p:spPr bwMode="auto">
          <a:xfrm>
            <a:off x="0" y="914466"/>
            <a:ext cx="4876800" cy="609600"/>
          </a:xfrm>
          <a:prstGeom prst="rect">
            <a:avLst/>
          </a:prstGeom>
          <a:solidFill>
            <a:srgbClr val="FF9600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应用服务架构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 userDrawn="1"/>
        </p:nvSpPr>
        <p:spPr bwMode="auto">
          <a:xfrm>
            <a:off x="2438456" y="15240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 userDrawn="1"/>
        </p:nvSpPr>
        <p:spPr bwMode="auto">
          <a:xfrm>
            <a:off x="3657624" y="15240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Rectangle 21"/>
          <p:cNvSpPr>
            <a:spLocks noChangeArrowheads="1"/>
          </p:cNvSpPr>
          <p:nvPr userDrawn="1"/>
        </p:nvSpPr>
        <p:spPr bwMode="auto">
          <a:xfrm>
            <a:off x="0" y="2743218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 userDrawn="1"/>
        </p:nvSpPr>
        <p:spPr bwMode="auto">
          <a:xfrm>
            <a:off x="1219288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2438456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Rectangle 27"/>
          <p:cNvSpPr>
            <a:spLocks noChangeArrowheads="1"/>
          </p:cNvSpPr>
          <p:nvPr userDrawn="1"/>
        </p:nvSpPr>
        <p:spPr bwMode="auto">
          <a:xfrm>
            <a:off x="3657624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Rectangle 21"/>
          <p:cNvSpPr>
            <a:spLocks noChangeArrowheads="1"/>
          </p:cNvSpPr>
          <p:nvPr userDrawn="1"/>
        </p:nvSpPr>
        <p:spPr bwMode="auto">
          <a:xfrm>
            <a:off x="0" y="4038568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Rectangle 27"/>
          <p:cNvSpPr>
            <a:spLocks noChangeArrowheads="1"/>
          </p:cNvSpPr>
          <p:nvPr userDrawn="1"/>
        </p:nvSpPr>
        <p:spPr bwMode="auto">
          <a:xfrm>
            <a:off x="1219288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Rectangle 27"/>
          <p:cNvSpPr>
            <a:spLocks noChangeArrowheads="1"/>
          </p:cNvSpPr>
          <p:nvPr userDrawn="1"/>
        </p:nvSpPr>
        <p:spPr bwMode="auto">
          <a:xfrm>
            <a:off x="2438456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Rectangle 27"/>
          <p:cNvSpPr>
            <a:spLocks noChangeArrowheads="1"/>
          </p:cNvSpPr>
          <p:nvPr userDrawn="1"/>
        </p:nvSpPr>
        <p:spPr bwMode="auto">
          <a:xfrm>
            <a:off x="3657624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Rectangle 21"/>
          <p:cNvSpPr>
            <a:spLocks noChangeArrowheads="1"/>
          </p:cNvSpPr>
          <p:nvPr userDrawn="1"/>
        </p:nvSpPr>
        <p:spPr bwMode="auto">
          <a:xfrm>
            <a:off x="0" y="5333950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Rectangle 27"/>
          <p:cNvSpPr>
            <a:spLocks noChangeArrowheads="1"/>
          </p:cNvSpPr>
          <p:nvPr userDrawn="1"/>
        </p:nvSpPr>
        <p:spPr bwMode="auto">
          <a:xfrm>
            <a:off x="1219288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Rectangle 27"/>
          <p:cNvSpPr>
            <a:spLocks noChangeArrowheads="1"/>
          </p:cNvSpPr>
          <p:nvPr userDrawn="1"/>
        </p:nvSpPr>
        <p:spPr bwMode="auto">
          <a:xfrm>
            <a:off x="2438456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Rectangle 27"/>
          <p:cNvSpPr>
            <a:spLocks noChangeArrowheads="1"/>
          </p:cNvSpPr>
          <p:nvPr userDrawn="1"/>
        </p:nvSpPr>
        <p:spPr bwMode="auto">
          <a:xfrm>
            <a:off x="3657624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Rectangle 19"/>
          <p:cNvSpPr>
            <a:spLocks noChangeArrowheads="1"/>
          </p:cNvSpPr>
          <p:nvPr userDrawn="1"/>
        </p:nvSpPr>
        <p:spPr bwMode="auto">
          <a:xfrm>
            <a:off x="0" y="4648168"/>
            <a:ext cx="48768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组织架构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025F-B94E-4AFD-AA03-205465639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1981200" cy="6229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791200" cy="6229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C8CC-0B57-4CD0-9A73-6176F02C8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145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D0008-2869-4015-B6F7-A65BF04B8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3437-A0B8-44D6-8B69-9D2E7211A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4A993-0769-4F6C-AF6C-00685652B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5BA7A-A97B-476B-8224-E4E42A43F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09D9-50AA-433B-85B1-376D19CB8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7435-2431-43BC-99F6-468582150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A691-B2CB-41B9-BCFF-5331D4F97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6B61-0A70-47F3-A962-F959834EF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30C7E-7CD2-49F9-A116-3697DB2D2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23900"/>
            <a:ext cx="9144000" cy="385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7239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0" y="342900"/>
            <a:ext cx="60198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862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D2C695-294D-409F-8CAE-F484C79AE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0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71450"/>
            <a:ext cx="7086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1074738" cy="11176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14375" y="0"/>
            <a:ext cx="0" cy="1135063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357188"/>
            <a:ext cx="1071563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175" y="728663"/>
            <a:ext cx="9140825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358775" y="-9525"/>
            <a:ext cx="0" cy="114300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>
                <a:latin typeface="Arial" charset="0"/>
              </a:rPr>
              <a:t>201</a:t>
            </a:r>
            <a:r>
              <a:rPr lang="en-US" altLang="zh-CN" dirty="0" smtClean="0">
                <a:latin typeface="Arial" charset="0"/>
              </a:rPr>
              <a:t>9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8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13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</a:rPr>
              <a:t>吴宋体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2438400"/>
            <a:ext cx="4038600" cy="990600"/>
          </a:xfrm>
          <a:effectLst/>
        </p:spPr>
        <p:txBody>
          <a:bodyPr/>
          <a:lstStyle/>
          <a:p>
            <a:pPr eaLnBrk="1" hangingPunct="1"/>
            <a:r>
              <a:rPr lang="zh-CN" alt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智慧社区云平台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组织架</a:t>
            </a:r>
            <a:r>
              <a:rPr lang="zh-CN" altLang="en-US" dirty="0" smtClean="0">
                <a:ea typeface="宋体" pitchFamily="2" charset="-122"/>
              </a:rPr>
              <a:t>构实现图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 descr="组织架构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6792"/>
            <a:ext cx="9144000" cy="571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组织架构实现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不同人员设定不同数据权限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如何根据组织架构隔离数据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如何设计出灵活的组织架构？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是否需要一个高度灵活的组织架构？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思考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</a:rPr>
              <a:t>系统名字？</a:t>
            </a:r>
            <a:endParaRPr lang="en-US" altLang="zh-CN" sz="36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</a:rPr>
              <a:t>系统域名？</a:t>
            </a:r>
            <a:endParaRPr lang="en-US" altLang="zh-CN" sz="36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</a:rPr>
              <a:t>业务需求？</a:t>
            </a:r>
            <a:endParaRPr lang="en-US" altLang="zh-CN" sz="3600" b="1" dirty="0">
              <a:ea typeface="宋体" pitchFamily="2" charset="-122"/>
            </a:endParaRPr>
          </a:p>
          <a:p>
            <a:r>
              <a:rPr lang="en-US" altLang="zh-CN" sz="3600" dirty="0">
                <a:ea typeface="宋体" pitchFamily="2" charset="-122"/>
              </a:rPr>
              <a:t/>
            </a:r>
            <a:br>
              <a:rPr lang="en-US" altLang="zh-CN" sz="3600" dirty="0">
                <a:ea typeface="宋体" pitchFamily="2" charset="-122"/>
              </a:rPr>
            </a:br>
            <a:endParaRPr lang="en-US" altLang="zh-CN" sz="36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>
                <a:latin typeface="Arial" charset="0"/>
              </a:rPr>
              <a:t>201</a:t>
            </a:r>
            <a:r>
              <a:rPr lang="en-US" altLang="zh-CN" dirty="0" smtClean="0">
                <a:latin typeface="Arial" charset="0"/>
              </a:rPr>
              <a:t>9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8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13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243" name="Rectangle 1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>
                <a:latin typeface="Arial" charset="0"/>
              </a:rPr>
              <a:t>吴宋体</a:t>
            </a:r>
          </a:p>
        </p:txBody>
      </p:sp>
      <p:sp>
        <p:nvSpPr>
          <p:cNvPr id="10244" name="WordArt 2"/>
          <p:cNvSpPr>
            <a:spLocks noChangeArrowheads="1" noChangeShapeType="1"/>
          </p:cNvSpPr>
          <p:nvPr/>
        </p:nvSpPr>
        <p:spPr bwMode="auto">
          <a:xfrm>
            <a:off x="5181600" y="2743200"/>
            <a:ext cx="3733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应用服务架构</a:t>
            </a:r>
          </a:p>
        </p:txBody>
      </p:sp>
      <p:pic>
        <p:nvPicPr>
          <p:cNvPr id="115" name="图片 114" descr="应用服务架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77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应用服</a:t>
            </a:r>
            <a:r>
              <a:rPr lang="zh-CN" altLang="en-US" dirty="0" smtClean="0">
                <a:ea typeface="宋体" pitchFamily="2" charset="-122"/>
              </a:rPr>
              <a:t>务</a:t>
            </a:r>
            <a:r>
              <a:rPr lang="zh-CN" altLang="en-US" dirty="0" smtClean="0">
                <a:ea typeface="宋体" pitchFamily="2" charset="-122"/>
              </a:rPr>
              <a:t>部</a:t>
            </a:r>
            <a:r>
              <a:rPr lang="zh-CN" altLang="en-US" dirty="0" smtClean="0">
                <a:ea typeface="宋体" pitchFamily="2" charset="-122"/>
              </a:rPr>
              <a:t>署设想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图片 3" descr="部署分布设想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应用服务架构实现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821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21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8199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8201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202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如何划分服务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编写公共组件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考虑安全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考虑伸缩性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考虑扩展性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考虑维护性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考虑性能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不同人员对数据访问的控制和对系统功能访问的控制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自动配置服务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服务监控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自动化部署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数据库架构</a:t>
            </a:r>
          </a:p>
        </p:txBody>
      </p:sp>
      <p:pic>
        <p:nvPicPr>
          <p:cNvPr id="5" name="内容占位符 4" descr="数据库架构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数据库架构实现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数据库的如何分离存储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考虑维护性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考虑性能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后期根据数据量大小采取分库分表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前端架构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2050"/>
            <a:ext cx="9144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前端架构实现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难点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前后端分离模式下与后台服务的会话问</a:t>
            </a:r>
            <a:r>
              <a:rPr lang="zh-CN" altLang="en-US" dirty="0" smtClean="0">
                <a:ea typeface="宋体" pitchFamily="2" charset="-122"/>
              </a:rPr>
              <a:t>题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前后</a:t>
            </a:r>
            <a:r>
              <a:rPr lang="zh-CN" altLang="en-US" dirty="0" smtClean="0">
                <a:ea typeface="宋体" pitchFamily="2" charset="-122"/>
              </a:rPr>
              <a:t>端分离模式下如何处理功能权限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选择一个合适的前端框架（市面流行程度、学习成本、开发效率）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考虑安全性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考虑性能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无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组织架构</a:t>
            </a:r>
          </a:p>
        </p:txBody>
      </p:sp>
      <p:pic>
        <p:nvPicPr>
          <p:cNvPr id="17" name="图片 16" descr="组织架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2TGp_food_light_ani">
  <a:themeElements>
    <a:clrScheme name="282TGp_food_light_ani 2">
      <a:dk1>
        <a:srgbClr val="000000"/>
      </a:dk1>
      <a:lt1>
        <a:srgbClr val="FFFFFF"/>
      </a:lt1>
      <a:dk2>
        <a:srgbClr val="193583"/>
      </a:dk2>
      <a:lt2>
        <a:srgbClr val="C0C0C0"/>
      </a:lt2>
      <a:accent1>
        <a:srgbClr val="89CA64"/>
      </a:accent1>
      <a:accent2>
        <a:srgbClr val="D9C215"/>
      </a:accent2>
      <a:accent3>
        <a:srgbClr val="FFFFFF"/>
      </a:accent3>
      <a:accent4>
        <a:srgbClr val="000000"/>
      </a:accent4>
      <a:accent5>
        <a:srgbClr val="C4E1B8"/>
      </a:accent5>
      <a:accent6>
        <a:srgbClr val="C4B012"/>
      </a:accent6>
      <a:hlink>
        <a:srgbClr val="04884E"/>
      </a:hlink>
      <a:folHlink>
        <a:srgbClr val="FF9600"/>
      </a:folHlink>
    </a:clrScheme>
    <a:fontScheme name="282TGp_food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82TGp_food_light_ani 1">
        <a:dk1>
          <a:srgbClr val="30311D"/>
        </a:dk1>
        <a:lt1>
          <a:srgbClr val="FFFFFF"/>
        </a:lt1>
        <a:dk2>
          <a:srgbClr val="333399"/>
        </a:dk2>
        <a:lt2>
          <a:srgbClr val="C0C0C0"/>
        </a:lt2>
        <a:accent1>
          <a:srgbClr val="3780BD"/>
        </a:accent1>
        <a:accent2>
          <a:srgbClr val="98C13D"/>
        </a:accent2>
        <a:accent3>
          <a:srgbClr val="FFFFFF"/>
        </a:accent3>
        <a:accent4>
          <a:srgbClr val="272817"/>
        </a:accent4>
        <a:accent5>
          <a:srgbClr val="AEC0DB"/>
        </a:accent5>
        <a:accent6>
          <a:srgbClr val="89AF36"/>
        </a:accent6>
        <a:hlink>
          <a:srgbClr val="F5B821"/>
        </a:hlink>
        <a:folHlink>
          <a:srgbClr val="9159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2TGp_food_light_ani 2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89CA64"/>
        </a:accent1>
        <a:accent2>
          <a:srgbClr val="D9C215"/>
        </a:accent2>
        <a:accent3>
          <a:srgbClr val="FFFFFF"/>
        </a:accent3>
        <a:accent4>
          <a:srgbClr val="000000"/>
        </a:accent4>
        <a:accent5>
          <a:srgbClr val="C4E1B8"/>
        </a:accent5>
        <a:accent6>
          <a:srgbClr val="C4B012"/>
        </a:accent6>
        <a:hlink>
          <a:srgbClr val="04884E"/>
        </a:hlink>
        <a:folHlink>
          <a:srgbClr val="FF9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2TGp_food_light_ani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D4502C"/>
        </a:accent1>
        <a:accent2>
          <a:srgbClr val="D7AE3B"/>
        </a:accent2>
        <a:accent3>
          <a:srgbClr val="FFFFFF"/>
        </a:accent3>
        <a:accent4>
          <a:srgbClr val="000000"/>
        </a:accent4>
        <a:accent5>
          <a:srgbClr val="E6B3AC"/>
        </a:accent5>
        <a:accent6>
          <a:srgbClr val="C39D35"/>
        </a:accent6>
        <a:hlink>
          <a:srgbClr val="1C74B0"/>
        </a:hlink>
        <a:folHlink>
          <a:srgbClr val="85C1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Pages>0</Pages>
  <Words>590</Words>
  <Characters>0</Characters>
  <Application>Microsoft Office PowerPoint</Application>
  <DocSecurity>0</DocSecurity>
  <PresentationFormat>全屏显示(4:3)</PresentationFormat>
  <Lines>0</Lines>
  <Paragraphs>118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282TGp_food_light_ani</vt:lpstr>
      <vt:lpstr>智慧社区云平台</vt:lpstr>
      <vt:lpstr>智慧社区-应用服务架构</vt:lpstr>
      <vt:lpstr>智慧社区-应用服务部署设想</vt:lpstr>
      <vt:lpstr>智慧社区-应用服务架构实现</vt:lpstr>
      <vt:lpstr>智慧社区-数据库架构</vt:lpstr>
      <vt:lpstr>智慧社区-数据库架构实现</vt:lpstr>
      <vt:lpstr>智慧社区-前端架构</vt:lpstr>
      <vt:lpstr>智慧社区-前端架构实现</vt:lpstr>
      <vt:lpstr>智慧社区-组织架构</vt:lpstr>
      <vt:lpstr>智慧社区-组织架构实现图</vt:lpstr>
      <vt:lpstr>智慧社区-组织架构实现</vt:lpstr>
      <vt:lpstr>智慧社区-思考</vt:lpstr>
      <vt:lpstr>幻灯片 13</vt:lpstr>
    </vt:vector>
  </TitlesOfParts>
  <Company>Guild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Test PC</dc:creator>
  <cp:lastModifiedBy>wust</cp:lastModifiedBy>
  <cp:revision>105</cp:revision>
  <dcterms:created xsi:type="dcterms:W3CDTF">2005-11-30T10:23:36Z</dcterms:created>
  <dcterms:modified xsi:type="dcterms:W3CDTF">2019-08-13T09:24:39Z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2052-9.1.0.4569</vt:lpwstr>
  </property>
</Properties>
</file>