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332" r:id="rId4"/>
    <p:sldId id="281" r:id="rId5"/>
    <p:sldId id="279" r:id="rId6"/>
    <p:sldId id="327" r:id="rId7"/>
    <p:sldId id="338" r:id="rId8"/>
    <p:sldId id="336" r:id="rId9"/>
    <p:sldId id="340" r:id="rId10"/>
    <p:sldId id="341" r:id="rId11"/>
    <p:sldId id="337" r:id="rId12"/>
    <p:sldId id="342" r:id="rId13"/>
    <p:sldId id="343" r:id="rId14"/>
    <p:sldId id="333" r:id="rId15"/>
    <p:sldId id="326" r:id="rId16"/>
    <p:sldId id="328" r:id="rId17"/>
    <p:sldId id="325" r:id="rId18"/>
    <p:sldId id="331" r:id="rId19"/>
    <p:sldId id="329" r:id="rId20"/>
    <p:sldId id="275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90C"/>
    <a:srgbClr val="B8E32F"/>
    <a:srgbClr val="FF9600"/>
    <a:srgbClr val="FF8299"/>
    <a:srgbClr val="9A011B"/>
    <a:srgbClr val="91CE79"/>
    <a:srgbClr val="CBE7B8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54" autoAdjust="0"/>
  </p:normalViewPr>
  <p:slideViewPr>
    <p:cSldViewPr>
      <p:cViewPr varScale="1">
        <p:scale>
          <a:sx n="63" d="100"/>
          <a:sy n="63" d="100"/>
        </p:scale>
        <p:origin x="-1354" y="-77"/>
      </p:cViewPr>
      <p:guideLst>
        <p:guide orient="horz" pos="2145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309938" y="904875"/>
            <a:ext cx="0" cy="5191125"/>
          </a:xfrm>
          <a:prstGeom prst="line">
            <a:avLst/>
          </a:prstGeom>
          <a:noFill/>
          <a:ln w="2540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2590800"/>
            <a:ext cx="4953000" cy="0"/>
          </a:xfrm>
          <a:prstGeom prst="line">
            <a:avLst/>
          </a:prstGeom>
          <a:noFill/>
          <a:ln w="25400" cmpd="sng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2225" y="4302125"/>
            <a:ext cx="4949825" cy="0"/>
          </a:xfrm>
          <a:prstGeom prst="line">
            <a:avLst/>
          </a:prstGeom>
          <a:noFill/>
          <a:ln w="25400" cmpd="sng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666875" y="838200"/>
            <a:ext cx="0" cy="5257800"/>
          </a:xfrm>
          <a:prstGeom prst="line">
            <a:avLst/>
          </a:prstGeom>
          <a:noFill/>
          <a:ln w="2540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4978400" y="2190750"/>
            <a:ext cx="4178300" cy="19050"/>
          </a:xfrm>
          <a:prstGeom prst="line">
            <a:avLst/>
          </a:prstGeom>
          <a:noFill/>
          <a:ln w="38100" cmpd="sng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4978400" y="5568950"/>
            <a:ext cx="4178300" cy="19050"/>
          </a:xfrm>
          <a:prstGeom prst="line">
            <a:avLst/>
          </a:prstGeom>
          <a:noFill/>
          <a:ln w="38100" cmpd="sng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8905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52400" y="153988"/>
            <a:ext cx="472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3200" b="1" i="1" dirty="0" smtClean="0">
                <a:solidFill>
                  <a:srgbClr val="FFFFFF"/>
                </a:solidFill>
                <a:latin typeface="宋体" pitchFamily="2" charset="-122"/>
                <a:ea typeface="宋体" pitchFamily="2" charset="-122"/>
              </a:rPr>
              <a:t>智慧社区系统架构介绍</a:t>
            </a:r>
            <a:endParaRPr lang="zh-CN" altLang="en-US" sz="3200" b="1" i="1" dirty="0">
              <a:solidFill>
                <a:srgbClr val="FFFF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953000" y="914400"/>
            <a:ext cx="4191000" cy="5181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6" name="Rectangle 19"/>
          <p:cNvSpPr>
            <a:spLocks noChangeArrowheads="1"/>
          </p:cNvSpPr>
          <p:nvPr userDrawn="1"/>
        </p:nvSpPr>
        <p:spPr bwMode="auto">
          <a:xfrm>
            <a:off x="0" y="3352802"/>
            <a:ext cx="4876800" cy="6858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" dirty="0" smtClean="0">
                <a:latin typeface="Arial" pitchFamily="34" charset="0"/>
                <a:ea typeface="宋体" pitchFamily="2" charset="-122"/>
              </a:rPr>
              <a:t>前端架构</a:t>
            </a:r>
            <a:endParaRPr lang="zh-CN" altLang="en-US" sz="20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Rectangle 21"/>
          <p:cNvSpPr>
            <a:spLocks noChangeArrowheads="1"/>
          </p:cNvSpPr>
          <p:nvPr userDrawn="1"/>
        </p:nvSpPr>
        <p:spPr bwMode="auto">
          <a:xfrm>
            <a:off x="120" y="1524000"/>
            <a:ext cx="1219167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Rectangle 23"/>
          <p:cNvSpPr>
            <a:spLocks noChangeArrowheads="1"/>
          </p:cNvSpPr>
          <p:nvPr userDrawn="1"/>
        </p:nvSpPr>
        <p:spPr bwMode="auto">
          <a:xfrm>
            <a:off x="0" y="2133634"/>
            <a:ext cx="4876800" cy="609600"/>
          </a:xfrm>
          <a:prstGeom prst="rect">
            <a:avLst/>
          </a:prstGeom>
          <a:solidFill>
            <a:srgbClr val="FF9600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" dirty="0" smtClean="0">
                <a:latin typeface="Arial" pitchFamily="34" charset="0"/>
                <a:ea typeface="宋体" pitchFamily="2" charset="-122"/>
              </a:rPr>
              <a:t>数据库架构</a:t>
            </a:r>
            <a:endParaRPr lang="zh-CN" altLang="en-US" sz="20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Rectangle 27"/>
          <p:cNvSpPr>
            <a:spLocks noChangeArrowheads="1"/>
          </p:cNvSpPr>
          <p:nvPr userDrawn="1"/>
        </p:nvSpPr>
        <p:spPr bwMode="auto">
          <a:xfrm>
            <a:off x="1219288" y="1525588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5029200" y="2743200"/>
            <a:ext cx="4114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00">
                <a:ea typeface="宋体" pitchFamily="2" charset="-122"/>
              </a:defRPr>
            </a:lvl1pPr>
          </a:lstStyle>
          <a:p>
            <a:r>
              <a:rPr lang="zh-CN" altLang="en-US"/>
              <a:t>子标题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257800" y="1905000"/>
            <a:ext cx="3886200" cy="4572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3600" b="1">
                <a:solidFill>
                  <a:schemeClr val="hlink"/>
                </a:solidFill>
                <a:ea typeface="宋体" pitchFamily="2" charset="-122"/>
              </a:defRPr>
            </a:lvl1pPr>
          </a:lstStyle>
          <a:p>
            <a:r>
              <a:rPr lang="zh-CN" altLang="en-US" dirty="0" smtClean="0"/>
              <a:t>智慧社区云平台</a:t>
            </a:r>
            <a:endParaRPr lang="zh-CN" altLang="en-US" dirty="0"/>
          </a:p>
        </p:txBody>
      </p:sp>
      <p:sp>
        <p:nvSpPr>
          <p:cNvPr id="25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8077200" y="6553200"/>
            <a:ext cx="1066800" cy="244475"/>
          </a:xfrm>
        </p:spPr>
        <p:txBody>
          <a:bodyPr/>
          <a:lstStyle>
            <a:lvl1pPr algn="r">
              <a:defRPr sz="1200" smtClean="0"/>
            </a:lvl1pPr>
          </a:lstStyle>
          <a:p>
            <a:pPr>
              <a:defRPr/>
            </a:pPr>
            <a:r>
              <a:rPr lang="zh-CN" altLang="en-US" dirty="0" smtClean="0"/>
              <a:t>201</a:t>
            </a:r>
            <a:r>
              <a:rPr lang="en-US" altLang="zh-CN" dirty="0" smtClean="0"/>
              <a:t>9</a:t>
            </a:r>
            <a:r>
              <a:rPr lang="zh-CN" altLang="en-US" dirty="0" smtClean="0"/>
              <a:t>-</a:t>
            </a:r>
            <a:r>
              <a:rPr lang="en-US" altLang="zh-CN" dirty="0" smtClean="0"/>
              <a:t>8</a:t>
            </a:r>
            <a:r>
              <a:rPr lang="zh-CN" altLang="en-US" dirty="0" smtClean="0"/>
              <a:t>-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553200"/>
            <a:ext cx="381000" cy="24447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284EBE6A-DA82-44FA-B079-D735B0B765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7" name="Rectangle 16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8001000" y="6248400"/>
            <a:ext cx="11430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吴宋体</a:t>
            </a:r>
          </a:p>
        </p:txBody>
      </p:sp>
      <p:sp>
        <p:nvSpPr>
          <p:cNvPr id="28" name="Rectangle 23"/>
          <p:cNvSpPr>
            <a:spLocks noChangeArrowheads="1"/>
          </p:cNvSpPr>
          <p:nvPr userDrawn="1"/>
        </p:nvSpPr>
        <p:spPr bwMode="auto">
          <a:xfrm>
            <a:off x="0" y="914466"/>
            <a:ext cx="4876800" cy="609600"/>
          </a:xfrm>
          <a:prstGeom prst="rect">
            <a:avLst/>
          </a:prstGeom>
          <a:solidFill>
            <a:srgbClr val="FF9600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" dirty="0" smtClean="0">
                <a:latin typeface="Arial" pitchFamily="34" charset="0"/>
                <a:ea typeface="宋体" pitchFamily="2" charset="-122"/>
              </a:rPr>
              <a:t>应用服务架构</a:t>
            </a:r>
            <a:endParaRPr lang="zh-CN" altLang="en-US" sz="20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Rectangle 27"/>
          <p:cNvSpPr>
            <a:spLocks noChangeArrowheads="1"/>
          </p:cNvSpPr>
          <p:nvPr userDrawn="1"/>
        </p:nvSpPr>
        <p:spPr bwMode="auto">
          <a:xfrm>
            <a:off x="2438456" y="1524050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 userDrawn="1"/>
        </p:nvSpPr>
        <p:spPr bwMode="auto">
          <a:xfrm>
            <a:off x="3657624" y="1524050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" name="Rectangle 21"/>
          <p:cNvSpPr>
            <a:spLocks noChangeArrowheads="1"/>
          </p:cNvSpPr>
          <p:nvPr userDrawn="1"/>
        </p:nvSpPr>
        <p:spPr bwMode="auto">
          <a:xfrm>
            <a:off x="0" y="2743218"/>
            <a:ext cx="1219167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" name="Rectangle 27"/>
          <p:cNvSpPr>
            <a:spLocks noChangeArrowheads="1"/>
          </p:cNvSpPr>
          <p:nvPr userDrawn="1"/>
        </p:nvSpPr>
        <p:spPr bwMode="auto">
          <a:xfrm>
            <a:off x="1219288" y="2743218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" name="Rectangle 27"/>
          <p:cNvSpPr>
            <a:spLocks noChangeArrowheads="1"/>
          </p:cNvSpPr>
          <p:nvPr userDrawn="1"/>
        </p:nvSpPr>
        <p:spPr bwMode="auto">
          <a:xfrm>
            <a:off x="2438456" y="2743218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" name="Rectangle 27"/>
          <p:cNvSpPr>
            <a:spLocks noChangeArrowheads="1"/>
          </p:cNvSpPr>
          <p:nvPr userDrawn="1"/>
        </p:nvSpPr>
        <p:spPr bwMode="auto">
          <a:xfrm>
            <a:off x="3657624" y="2743218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9" name="Rectangle 21"/>
          <p:cNvSpPr>
            <a:spLocks noChangeArrowheads="1"/>
          </p:cNvSpPr>
          <p:nvPr userDrawn="1"/>
        </p:nvSpPr>
        <p:spPr bwMode="auto">
          <a:xfrm>
            <a:off x="0" y="4038568"/>
            <a:ext cx="1219167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" name="Rectangle 27"/>
          <p:cNvSpPr>
            <a:spLocks noChangeArrowheads="1"/>
          </p:cNvSpPr>
          <p:nvPr userDrawn="1"/>
        </p:nvSpPr>
        <p:spPr bwMode="auto">
          <a:xfrm>
            <a:off x="1219288" y="4038568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" name="Rectangle 27"/>
          <p:cNvSpPr>
            <a:spLocks noChangeArrowheads="1"/>
          </p:cNvSpPr>
          <p:nvPr userDrawn="1"/>
        </p:nvSpPr>
        <p:spPr bwMode="auto">
          <a:xfrm>
            <a:off x="2438456" y="4038568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" name="Rectangle 27"/>
          <p:cNvSpPr>
            <a:spLocks noChangeArrowheads="1"/>
          </p:cNvSpPr>
          <p:nvPr userDrawn="1"/>
        </p:nvSpPr>
        <p:spPr bwMode="auto">
          <a:xfrm>
            <a:off x="3657624" y="4038568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9" name="Rectangle 21"/>
          <p:cNvSpPr>
            <a:spLocks noChangeArrowheads="1"/>
          </p:cNvSpPr>
          <p:nvPr userDrawn="1"/>
        </p:nvSpPr>
        <p:spPr bwMode="auto">
          <a:xfrm>
            <a:off x="0" y="5333950"/>
            <a:ext cx="1219167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0" name="Rectangle 27"/>
          <p:cNvSpPr>
            <a:spLocks noChangeArrowheads="1"/>
          </p:cNvSpPr>
          <p:nvPr userDrawn="1"/>
        </p:nvSpPr>
        <p:spPr bwMode="auto">
          <a:xfrm>
            <a:off x="1219288" y="5333950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" name="Rectangle 27"/>
          <p:cNvSpPr>
            <a:spLocks noChangeArrowheads="1"/>
          </p:cNvSpPr>
          <p:nvPr userDrawn="1"/>
        </p:nvSpPr>
        <p:spPr bwMode="auto">
          <a:xfrm>
            <a:off x="2438456" y="5333950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" name="Rectangle 27"/>
          <p:cNvSpPr>
            <a:spLocks noChangeArrowheads="1"/>
          </p:cNvSpPr>
          <p:nvPr userDrawn="1"/>
        </p:nvSpPr>
        <p:spPr bwMode="auto">
          <a:xfrm>
            <a:off x="3657624" y="5333950"/>
            <a:ext cx="1219168" cy="6080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3" name="Rectangle 19"/>
          <p:cNvSpPr>
            <a:spLocks noChangeArrowheads="1"/>
          </p:cNvSpPr>
          <p:nvPr userDrawn="1"/>
        </p:nvSpPr>
        <p:spPr bwMode="auto">
          <a:xfrm>
            <a:off x="0" y="4648168"/>
            <a:ext cx="4876800" cy="6858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" dirty="0" smtClean="0">
                <a:latin typeface="Arial" pitchFamily="34" charset="0"/>
                <a:ea typeface="宋体" pitchFamily="2" charset="-122"/>
              </a:rPr>
              <a:t>组织架构</a:t>
            </a:r>
            <a:endParaRPr lang="zh-CN" altLang="en-US" sz="20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2025F-B94E-4AFD-AA03-2054656394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1981200" cy="6229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71450"/>
            <a:ext cx="5791200" cy="6229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1C8CC-0B57-4CD0-9A73-6176F02C80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71450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862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38862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D0008-2869-4015-B6F7-A65BF04B89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83437-A0B8-44D6-8B69-9D2E7211AD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4A993-0769-4F6C-AF6C-00685652BE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5BA7A-A97B-476B-8224-E4E42A43F6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209D9-50AA-433B-85B1-376D19CB8F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37435-2431-43BC-99F6-4685821507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EA691-B2CB-41B9-BCFF-5331D4F97E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16B61-0A70-47F3-A962-F959834EFA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30C7E-7CD2-49F9-A116-3697DB2D27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723900"/>
            <a:ext cx="9144000" cy="3857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7239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ea typeface="宋体" pitchFamily="2" charset="-122"/>
            </a:endParaRPr>
          </a:p>
        </p:txBody>
      </p:sp>
      <p:sp>
        <p:nvSpPr>
          <p:cNvPr id="1028" name="Freeform 4"/>
          <p:cNvSpPr>
            <a:spLocks/>
          </p:cNvSpPr>
          <p:nvPr/>
        </p:nvSpPr>
        <p:spPr bwMode="auto">
          <a:xfrm>
            <a:off x="0" y="342900"/>
            <a:ext cx="60198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862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0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D2C695-294D-409F-8CAE-F484C79AED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0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71450"/>
            <a:ext cx="7086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1074738" cy="1117600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14375" y="0"/>
            <a:ext cx="0" cy="1135063"/>
          </a:xfrm>
          <a:prstGeom prst="line">
            <a:avLst/>
          </a:prstGeom>
          <a:noFill/>
          <a:ln w="1270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357188"/>
            <a:ext cx="1071563" cy="0"/>
          </a:xfrm>
          <a:prstGeom prst="line">
            <a:avLst/>
          </a:prstGeom>
          <a:noFill/>
          <a:ln w="12700" cmpd="sng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3175" y="728663"/>
            <a:ext cx="9140825" cy="0"/>
          </a:xfrm>
          <a:prstGeom prst="line">
            <a:avLst/>
          </a:prstGeom>
          <a:noFill/>
          <a:ln w="12700" cmpd="sng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358775" y="-9525"/>
            <a:ext cx="0" cy="1143000"/>
          </a:xfrm>
          <a:prstGeom prst="line">
            <a:avLst/>
          </a:prstGeom>
          <a:noFill/>
          <a:ln w="1270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dirty="0" smtClean="0">
                <a:latin typeface="Arial" charset="0"/>
              </a:rPr>
              <a:t>201</a:t>
            </a:r>
            <a:r>
              <a:rPr lang="en-US" altLang="zh-CN" dirty="0" smtClean="0">
                <a:latin typeface="Arial" charset="0"/>
              </a:rPr>
              <a:t>9</a:t>
            </a:r>
            <a:r>
              <a:rPr lang="zh-CN" altLang="en-US" dirty="0" smtClean="0">
                <a:latin typeface="Arial" charset="0"/>
              </a:rPr>
              <a:t>-</a:t>
            </a:r>
            <a:r>
              <a:rPr lang="en-US" altLang="zh-CN" dirty="0" smtClean="0">
                <a:latin typeface="Arial" charset="0"/>
              </a:rPr>
              <a:t>8</a:t>
            </a:r>
            <a:r>
              <a:rPr lang="zh-CN" altLang="en-US" dirty="0" smtClean="0">
                <a:latin typeface="Arial" charset="0"/>
              </a:rPr>
              <a:t>-</a:t>
            </a:r>
            <a:r>
              <a:rPr lang="en-US" altLang="zh-CN" dirty="0" smtClean="0">
                <a:latin typeface="Arial" charset="0"/>
              </a:rPr>
              <a:t>13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3075" name="Rectangle 16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dirty="0">
                <a:latin typeface="Arial" charset="0"/>
              </a:rPr>
              <a:t>吴宋体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05400" y="2438400"/>
            <a:ext cx="4038600" cy="990600"/>
          </a:xfrm>
          <a:effectLst/>
        </p:spPr>
        <p:txBody>
          <a:bodyPr/>
          <a:lstStyle/>
          <a:p>
            <a:pPr eaLnBrk="1" hangingPunct="1"/>
            <a:r>
              <a:rPr lang="zh-CN" altLang="en-US" sz="7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智慧社区云平台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宋体" pitchFamily="2" charset="-122"/>
              </a:rPr>
              <a:t>智慧社区</a:t>
            </a:r>
            <a:r>
              <a:rPr lang="en-US" altLang="zh-CN" sz="3600" dirty="0" smtClean="0">
                <a:ea typeface="宋体" pitchFamily="2" charset="-122"/>
              </a:rPr>
              <a:t>-</a:t>
            </a:r>
            <a:r>
              <a:rPr lang="zh-CN" altLang="en-US" sz="3600" dirty="0" smtClean="0">
                <a:ea typeface="宋体" pitchFamily="2" charset="-122"/>
              </a:rPr>
              <a:t>按微服务划分数据库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8195" name="Text Box 13"/>
          <p:cNvSpPr txBox="1">
            <a:spLocks noChangeArrowheads="1"/>
          </p:cNvSpPr>
          <p:nvPr/>
        </p:nvSpPr>
        <p:spPr bwMode="auto">
          <a:xfrm>
            <a:off x="9144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36576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64770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71800" y="3810000"/>
            <a:ext cx="504825" cy="496888"/>
            <a:chOff x="0" y="0"/>
            <a:chExt cx="240" cy="240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20" name="Oval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1" name="Oval 19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2" name="Oval 20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3" name="Oval 21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4" name="Oval 22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15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6" name="Oval 25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7" name="Oval 26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8" name="Oval 27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9" name="Oval 28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715000" y="3810000"/>
            <a:ext cx="504825" cy="496888"/>
            <a:chOff x="0" y="0"/>
            <a:chExt cx="240" cy="240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08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9" name="Oval 32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0" name="Oval 33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1" name="Oval 34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2" name="Oval 35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03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4" name="Oval 38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5" name="Oval 39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6" name="Oval 40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7" name="Oval 41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8200" name="Text Box 42"/>
          <p:cNvSpPr txBox="1">
            <a:spLocks noChangeArrowheads="1"/>
          </p:cNvSpPr>
          <p:nvPr/>
        </p:nvSpPr>
        <p:spPr bwMode="auto">
          <a:xfrm>
            <a:off x="990600" y="1444587"/>
            <a:ext cx="7162800" cy="343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ea typeface="宋体" pitchFamily="2" charset="-122"/>
              </a:rPr>
              <a:t>缺点</a:t>
            </a:r>
            <a:endParaRPr lang="en-US" altLang="zh-CN" sz="4000" b="1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ea typeface="宋体" pitchFamily="2" charset="-122"/>
              </a:rPr>
              <a:t>1.</a:t>
            </a:r>
            <a:r>
              <a:rPr lang="zh-CN" altLang="en-US" dirty="0" smtClean="0">
                <a:ea typeface="宋体" pitchFamily="2" charset="-122"/>
              </a:rPr>
              <a:t>虽然按照微服务划分了数据库，但是并没有按照公司去划分数据库，所以原则上还是只</a:t>
            </a:r>
            <a:r>
              <a:rPr lang="zh-CN" altLang="en-US" dirty="0" smtClean="0">
                <a:ea typeface="宋体" pitchFamily="2" charset="-122"/>
              </a:rPr>
              <a:t>有一个数据库，所有公司的业务都集中在这里，后期可能会导致表数据增长过快而影响系统的吞吐量；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ea typeface="宋体" pitchFamily="2" charset="-122"/>
              </a:rPr>
              <a:t>2.</a:t>
            </a:r>
            <a:r>
              <a:rPr lang="zh-CN" altLang="en-US" dirty="0" smtClean="0">
                <a:ea typeface="宋体" pitchFamily="2" charset="-122"/>
              </a:rPr>
              <a:t>数据隔离的安全性不够好，如果程序员操作不当，可能会误伤其他公司的数据。</a:t>
            </a:r>
            <a:endParaRPr lang="en-US" altLang="zh-CN" sz="1400" dirty="0" smtClean="0">
              <a:ea typeface="宋体" pitchFamily="2" charset="-122"/>
            </a:endParaRPr>
          </a:p>
          <a:p>
            <a:endParaRPr lang="en-US" altLang="zh-CN" sz="1400" b="1" dirty="0">
              <a:ea typeface="宋体" pitchFamily="2" charset="-122"/>
            </a:endParaRPr>
          </a:p>
          <a:p>
            <a:r>
              <a:rPr lang="en-US" altLang="zh-CN" sz="1400" dirty="0">
                <a:ea typeface="宋体" pitchFamily="2" charset="-122"/>
              </a:rPr>
              <a:t/>
            </a:r>
            <a:br>
              <a:rPr lang="en-US" altLang="zh-CN" sz="1400" dirty="0">
                <a:ea typeface="宋体" pitchFamily="2" charset="-122"/>
              </a:rPr>
            </a:b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智慧社区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数据库架构</a:t>
            </a:r>
          </a:p>
        </p:txBody>
      </p:sp>
      <p:pic>
        <p:nvPicPr>
          <p:cNvPr id="34" name="图片 33" descr="BT4VR5H5W8XR4N@GIN)MIJ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3060"/>
            <a:ext cx="9144000" cy="5714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宋体" pitchFamily="2" charset="-122"/>
              </a:rPr>
              <a:t>智慧社区</a:t>
            </a:r>
            <a:r>
              <a:rPr lang="en-US" altLang="zh-CN" sz="3600" dirty="0" smtClean="0">
                <a:ea typeface="宋体" pitchFamily="2" charset="-122"/>
              </a:rPr>
              <a:t>-</a:t>
            </a:r>
            <a:r>
              <a:rPr lang="zh-CN" altLang="en-US" sz="3600" dirty="0" smtClean="0">
                <a:ea typeface="宋体" pitchFamily="2" charset="-122"/>
              </a:rPr>
              <a:t>按微服务划分数据库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8195" name="Text Box 13"/>
          <p:cNvSpPr txBox="1">
            <a:spLocks noChangeArrowheads="1"/>
          </p:cNvSpPr>
          <p:nvPr/>
        </p:nvSpPr>
        <p:spPr bwMode="auto">
          <a:xfrm>
            <a:off x="9144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64770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71800" y="3810000"/>
            <a:ext cx="504825" cy="496888"/>
            <a:chOff x="0" y="0"/>
            <a:chExt cx="240" cy="240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20" name="Oval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1" name="Oval 19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2" name="Oval 20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3" name="Oval 21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4" name="Oval 22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15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6" name="Oval 25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7" name="Oval 26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8" name="Oval 27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9" name="Oval 28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715000" y="3810000"/>
            <a:ext cx="504825" cy="496888"/>
            <a:chOff x="0" y="0"/>
            <a:chExt cx="240" cy="240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08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9" name="Oval 32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0" name="Oval 33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1" name="Oval 34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2" name="Oval 35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03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4" name="Oval 38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5" name="Oval 39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6" name="Oval 40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7" name="Oval 41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8200" name="Text Box 42"/>
          <p:cNvSpPr txBox="1">
            <a:spLocks noChangeArrowheads="1"/>
          </p:cNvSpPr>
          <p:nvPr/>
        </p:nvSpPr>
        <p:spPr bwMode="auto">
          <a:xfrm>
            <a:off x="990600" y="1444587"/>
            <a:ext cx="716280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ea typeface="宋体" pitchFamily="2" charset="-122"/>
              </a:rPr>
              <a:t>优点</a:t>
            </a:r>
            <a:endParaRPr lang="en-US" altLang="zh-CN" sz="4000" b="1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ea typeface="宋体" pitchFamily="2" charset="-122"/>
              </a:rPr>
              <a:t>1.</a:t>
            </a:r>
            <a:r>
              <a:rPr lang="zh-CN" altLang="en-US" dirty="0" smtClean="0">
                <a:ea typeface="宋体" pitchFamily="2" charset="-122"/>
              </a:rPr>
              <a:t>每个分公司都有自己的数据库，可有更加有效降低数据库的访问压力，还可以根据实际情况单独集群某个数据库（比如单独集群某个服</a:t>
            </a:r>
            <a:r>
              <a:rPr lang="zh-CN" altLang="en-US" dirty="0" smtClean="0">
                <a:ea typeface="宋体" pitchFamily="2" charset="-122"/>
              </a:rPr>
              <a:t>务业务访问量比较大的数据库）以达到合理利用资源的目的；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.</a:t>
            </a:r>
            <a:r>
              <a:rPr lang="zh-CN" altLang="en-US" dirty="0" smtClean="0">
                <a:ea typeface="宋体" pitchFamily="2" charset="-122"/>
              </a:rPr>
              <a:t>数据量的增长只由本公司的业务量决定，可控因素强；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ea typeface="宋体" pitchFamily="2" charset="-122"/>
              </a:rPr>
              <a:t>3.</a:t>
            </a:r>
            <a:r>
              <a:rPr lang="zh-CN" altLang="en-US" dirty="0" smtClean="0">
                <a:ea typeface="宋体" pitchFamily="2" charset="-122"/>
              </a:rPr>
              <a:t>由于是按公司隔离数据，因此程序操作上面也不需要考虑太多问题，不会因为操作串公司的数据。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sz="1400" b="1" dirty="0">
              <a:ea typeface="宋体" pitchFamily="2" charset="-122"/>
            </a:endParaRPr>
          </a:p>
          <a:p>
            <a:r>
              <a:rPr lang="en-US" altLang="zh-CN" sz="1400" dirty="0">
                <a:ea typeface="宋体" pitchFamily="2" charset="-122"/>
              </a:rPr>
              <a:t/>
            </a:r>
            <a:br>
              <a:rPr lang="en-US" altLang="zh-CN" sz="1400" dirty="0">
                <a:ea typeface="宋体" pitchFamily="2" charset="-122"/>
              </a:rPr>
            </a:b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宋体" pitchFamily="2" charset="-122"/>
              </a:rPr>
              <a:t>智慧社区</a:t>
            </a:r>
            <a:r>
              <a:rPr lang="en-US" altLang="zh-CN" sz="3600" dirty="0" smtClean="0">
                <a:ea typeface="宋体" pitchFamily="2" charset="-122"/>
              </a:rPr>
              <a:t>-</a:t>
            </a:r>
            <a:r>
              <a:rPr lang="zh-CN" altLang="en-US" sz="3600" dirty="0" smtClean="0">
                <a:ea typeface="宋体" pitchFamily="2" charset="-122"/>
              </a:rPr>
              <a:t>按微服务</a:t>
            </a:r>
            <a:r>
              <a:rPr lang="en-US" altLang="zh-CN" sz="3600" dirty="0" smtClean="0">
                <a:ea typeface="宋体" pitchFamily="2" charset="-122"/>
              </a:rPr>
              <a:t>+</a:t>
            </a:r>
            <a:r>
              <a:rPr lang="zh-CN" altLang="en-US" sz="3600" dirty="0" smtClean="0">
                <a:ea typeface="宋体" pitchFamily="2" charset="-122"/>
              </a:rPr>
              <a:t>公司划分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8195" name="Text Box 13"/>
          <p:cNvSpPr txBox="1">
            <a:spLocks noChangeArrowheads="1"/>
          </p:cNvSpPr>
          <p:nvPr/>
        </p:nvSpPr>
        <p:spPr bwMode="auto">
          <a:xfrm>
            <a:off x="9144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64770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71800" y="3810000"/>
            <a:ext cx="504825" cy="496888"/>
            <a:chOff x="0" y="0"/>
            <a:chExt cx="240" cy="240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20" name="Oval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1" name="Oval 19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2" name="Oval 20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3" name="Oval 21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4" name="Oval 22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15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6" name="Oval 25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7" name="Oval 26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8" name="Oval 27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9" name="Oval 28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715000" y="3810000"/>
            <a:ext cx="504825" cy="496888"/>
            <a:chOff x="0" y="0"/>
            <a:chExt cx="240" cy="240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08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9" name="Oval 32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0" name="Oval 33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1" name="Oval 34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2" name="Oval 35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03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4" name="Oval 38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5" name="Oval 39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6" name="Oval 40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7" name="Oval 41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8200" name="Text Box 42"/>
          <p:cNvSpPr txBox="1">
            <a:spLocks noChangeArrowheads="1"/>
          </p:cNvSpPr>
          <p:nvPr/>
        </p:nvSpPr>
        <p:spPr bwMode="auto">
          <a:xfrm>
            <a:off x="990600" y="1444587"/>
            <a:ext cx="71628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ea typeface="宋体" pitchFamily="2" charset="-122"/>
              </a:rPr>
              <a:t>缺点</a:t>
            </a:r>
            <a:endParaRPr lang="en-US" altLang="zh-CN" sz="4000" b="1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ea typeface="宋体" pitchFamily="2" charset="-122"/>
              </a:rPr>
              <a:t>由</a:t>
            </a:r>
            <a:r>
              <a:rPr lang="zh-CN" altLang="en-US" dirty="0" smtClean="0">
                <a:ea typeface="宋体" pitchFamily="2" charset="-122"/>
              </a:rPr>
              <a:t>于该方案数据库分得非常的细，是按照公司划分数据库，因此也给后期维护人员带来了比较大的麻烦。假如有一个表结构需要修改，此时线上如果有一百家公司在使用，那么就需要修改一百零一个数据库的表结构，想想都可怕。</a:t>
            </a:r>
            <a:endParaRPr lang="en-US" altLang="zh-CN" sz="1400" b="1" dirty="0">
              <a:ea typeface="宋体" pitchFamily="2" charset="-122"/>
            </a:endParaRPr>
          </a:p>
          <a:p>
            <a:r>
              <a:rPr lang="en-US" altLang="zh-CN" sz="1400" dirty="0">
                <a:ea typeface="宋体" pitchFamily="2" charset="-122"/>
              </a:rPr>
              <a:t/>
            </a:r>
            <a:br>
              <a:rPr lang="en-US" altLang="zh-CN" sz="1400" dirty="0">
                <a:ea typeface="宋体" pitchFamily="2" charset="-122"/>
              </a:rPr>
            </a:b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宋体" pitchFamily="2" charset="-122"/>
              </a:rPr>
              <a:t>智慧社区</a:t>
            </a:r>
            <a:r>
              <a:rPr lang="en-US" altLang="zh-CN" sz="3600" dirty="0" smtClean="0">
                <a:ea typeface="宋体" pitchFamily="2" charset="-122"/>
              </a:rPr>
              <a:t>-</a:t>
            </a:r>
            <a:r>
              <a:rPr lang="zh-CN" altLang="en-US" sz="3600" dirty="0" smtClean="0">
                <a:ea typeface="宋体" pitchFamily="2" charset="-122"/>
              </a:rPr>
              <a:t>数据库架构实现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8195" name="Text Box 13"/>
          <p:cNvSpPr txBox="1">
            <a:spLocks noChangeArrowheads="1"/>
          </p:cNvSpPr>
          <p:nvPr/>
        </p:nvSpPr>
        <p:spPr bwMode="auto">
          <a:xfrm>
            <a:off x="9144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64770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71800" y="3810000"/>
            <a:ext cx="504825" cy="496888"/>
            <a:chOff x="0" y="0"/>
            <a:chExt cx="240" cy="240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20" name="Oval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1" name="Oval 19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2" name="Oval 20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3" name="Oval 21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4" name="Oval 22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15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6" name="Oval 25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7" name="Oval 26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8" name="Oval 27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9" name="Oval 28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715000" y="3810000"/>
            <a:ext cx="504825" cy="496888"/>
            <a:chOff x="0" y="0"/>
            <a:chExt cx="240" cy="240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08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9" name="Oval 32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0" name="Oval 33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1" name="Oval 34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2" name="Oval 35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03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4" name="Oval 38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5" name="Oval 39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6" name="Oval 40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7" name="Oval 41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8200" name="Text Box 42"/>
          <p:cNvSpPr txBox="1">
            <a:spLocks noChangeArrowheads="1"/>
          </p:cNvSpPr>
          <p:nvPr/>
        </p:nvSpPr>
        <p:spPr bwMode="auto">
          <a:xfrm>
            <a:off x="990600" y="1600200"/>
            <a:ext cx="716280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ea typeface="宋体" pitchFamily="2" charset="-122"/>
              </a:rPr>
              <a:t>折</a:t>
            </a:r>
            <a:r>
              <a:rPr lang="zh-CN" altLang="en-US" sz="4000" b="1" dirty="0" smtClean="0">
                <a:ea typeface="宋体" pitchFamily="2" charset="-122"/>
              </a:rPr>
              <a:t>中选择</a:t>
            </a:r>
            <a:endParaRPr lang="en-US" altLang="zh-CN" sz="4000" b="1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ea typeface="宋体" pitchFamily="2" charset="-122"/>
              </a:rPr>
              <a:t>分</a:t>
            </a:r>
            <a:r>
              <a:rPr lang="zh-CN" altLang="en-US" dirty="0" smtClean="0">
                <a:ea typeface="宋体" pitchFamily="2" charset="-122"/>
              </a:rPr>
              <a:t>析优缺点，第一种方案刚开始轻松简单，但是却把风险压后。第三种方案是悲观模式，一开始就把风险考虑进去，开发成本也大。而第二种方案既不简单，也没有第三种方案复杂，所以我第二种方案即按微服务划分方式。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endParaRPr lang="en-US" altLang="zh-CN" sz="1400" b="1" dirty="0">
              <a:ea typeface="宋体" pitchFamily="2" charset="-122"/>
            </a:endParaRPr>
          </a:p>
          <a:p>
            <a:r>
              <a:rPr lang="en-US" altLang="zh-CN" sz="1400" dirty="0">
                <a:ea typeface="宋体" pitchFamily="2" charset="-122"/>
              </a:rPr>
              <a:t/>
            </a:r>
            <a:br>
              <a:rPr lang="en-US" altLang="zh-CN" sz="1400" dirty="0">
                <a:ea typeface="宋体" pitchFamily="2" charset="-122"/>
              </a:rPr>
            </a:b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智慧社区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前端架构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2050"/>
            <a:ext cx="91440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宋体" pitchFamily="2" charset="-122"/>
              </a:rPr>
              <a:t>智慧社区</a:t>
            </a:r>
            <a:r>
              <a:rPr lang="en-US" altLang="zh-CN" sz="3600" dirty="0" smtClean="0">
                <a:ea typeface="宋体" pitchFamily="2" charset="-122"/>
              </a:rPr>
              <a:t>-</a:t>
            </a:r>
            <a:r>
              <a:rPr lang="zh-CN" altLang="en-US" sz="3600" dirty="0" smtClean="0">
                <a:ea typeface="宋体" pitchFamily="2" charset="-122"/>
              </a:rPr>
              <a:t>前端架构实现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8195" name="Text Box 13"/>
          <p:cNvSpPr txBox="1">
            <a:spLocks noChangeArrowheads="1"/>
          </p:cNvSpPr>
          <p:nvPr/>
        </p:nvSpPr>
        <p:spPr bwMode="auto">
          <a:xfrm>
            <a:off x="9144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36576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64770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71800" y="3810000"/>
            <a:ext cx="504825" cy="496888"/>
            <a:chOff x="0" y="0"/>
            <a:chExt cx="240" cy="240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20" name="Oval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1" name="Oval 19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2" name="Oval 20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3" name="Oval 21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4" name="Oval 22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15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6" name="Oval 25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7" name="Oval 26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8" name="Oval 27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9" name="Oval 28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715000" y="3810000"/>
            <a:ext cx="504825" cy="496888"/>
            <a:chOff x="0" y="0"/>
            <a:chExt cx="240" cy="240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08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9" name="Oval 32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0" name="Oval 33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1" name="Oval 34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2" name="Oval 35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03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4" name="Oval 38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5" name="Oval 39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6" name="Oval 40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7" name="Oval 41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8200" name="Text Box 42"/>
          <p:cNvSpPr txBox="1">
            <a:spLocks noChangeArrowheads="1"/>
          </p:cNvSpPr>
          <p:nvPr/>
        </p:nvSpPr>
        <p:spPr bwMode="auto">
          <a:xfrm>
            <a:off x="990600" y="1600200"/>
            <a:ext cx="71628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ea typeface="宋体" pitchFamily="2" charset="-122"/>
              </a:rPr>
              <a:t>需</a:t>
            </a:r>
            <a:r>
              <a:rPr lang="zh-CN" altLang="en-US" sz="4000" b="1" dirty="0" smtClean="0">
                <a:ea typeface="宋体" pitchFamily="2" charset="-122"/>
              </a:rPr>
              <a:t>要解决的问题</a:t>
            </a:r>
            <a:endParaRPr lang="en-US" altLang="zh-CN" sz="4000" b="1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前后端分离模式下与后台服务的会话问题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前后端分离模式下如何处理功能权限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选择一个合适的前端框架（市面流行程度、学习成本、开发效率）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考虑安全</a:t>
            </a:r>
            <a:r>
              <a:rPr lang="zh-CN" altLang="en-US" dirty="0" smtClean="0">
                <a:ea typeface="宋体" pitchFamily="2" charset="-122"/>
              </a:rPr>
              <a:t>性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考虑性能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r>
              <a:rPr lang="zh-CN" altLang="en-US" sz="4000" b="1" dirty="0" smtClean="0">
                <a:ea typeface="宋体" pitchFamily="2" charset="-122"/>
              </a:rPr>
              <a:t>后期</a:t>
            </a:r>
            <a:endParaRPr lang="en-US" altLang="zh-CN" sz="4000" b="1" dirty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无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sz="1400" b="1" dirty="0">
              <a:ea typeface="宋体" pitchFamily="2" charset="-122"/>
            </a:endParaRPr>
          </a:p>
          <a:p>
            <a:r>
              <a:rPr lang="en-US" altLang="zh-CN" sz="1400" dirty="0">
                <a:ea typeface="宋体" pitchFamily="2" charset="-122"/>
              </a:rPr>
              <a:t/>
            </a:r>
            <a:br>
              <a:rPr lang="en-US" altLang="zh-CN" sz="1400" dirty="0">
                <a:ea typeface="宋体" pitchFamily="2" charset="-122"/>
              </a:rPr>
            </a:b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智慧社区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组织架构</a:t>
            </a:r>
          </a:p>
        </p:txBody>
      </p:sp>
      <p:pic>
        <p:nvPicPr>
          <p:cNvPr id="17" name="图片 16" descr="组织架构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3060"/>
            <a:ext cx="9144000" cy="5714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智慧社区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组织架构实现图</a:t>
            </a:r>
          </a:p>
        </p:txBody>
      </p:sp>
      <p:pic>
        <p:nvPicPr>
          <p:cNvPr id="4" name="图片 3" descr="组织架构图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6792"/>
            <a:ext cx="9144000" cy="5711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宋体" pitchFamily="2" charset="-122"/>
              </a:rPr>
              <a:t>智慧社区</a:t>
            </a:r>
            <a:r>
              <a:rPr lang="en-US" altLang="zh-CN" sz="3600" dirty="0" smtClean="0">
                <a:ea typeface="宋体" pitchFamily="2" charset="-122"/>
              </a:rPr>
              <a:t>-</a:t>
            </a:r>
            <a:r>
              <a:rPr lang="zh-CN" altLang="en-US" sz="3600" dirty="0" smtClean="0">
                <a:ea typeface="宋体" pitchFamily="2" charset="-122"/>
              </a:rPr>
              <a:t>组织架构实现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8195" name="Text Box 13"/>
          <p:cNvSpPr txBox="1">
            <a:spLocks noChangeArrowheads="1"/>
          </p:cNvSpPr>
          <p:nvPr/>
        </p:nvSpPr>
        <p:spPr bwMode="auto">
          <a:xfrm>
            <a:off x="9144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36576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64770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71800" y="3810000"/>
            <a:ext cx="504825" cy="496888"/>
            <a:chOff x="0" y="0"/>
            <a:chExt cx="240" cy="240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20" name="Oval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1" name="Oval 19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2" name="Oval 20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3" name="Oval 21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4" name="Oval 22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15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6" name="Oval 25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7" name="Oval 26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8" name="Oval 27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9" name="Oval 28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715000" y="3810000"/>
            <a:ext cx="504825" cy="496888"/>
            <a:chOff x="0" y="0"/>
            <a:chExt cx="240" cy="240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08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9" name="Oval 32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0" name="Oval 33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1" name="Oval 34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2" name="Oval 35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03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4" name="Oval 38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5" name="Oval 39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6" name="Oval 40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7" name="Oval 41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8200" name="Text Box 42"/>
          <p:cNvSpPr txBox="1">
            <a:spLocks noChangeArrowheads="1"/>
          </p:cNvSpPr>
          <p:nvPr/>
        </p:nvSpPr>
        <p:spPr bwMode="auto">
          <a:xfrm>
            <a:off x="990600" y="1600200"/>
            <a:ext cx="7162800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ea typeface="宋体" pitchFamily="2" charset="-122"/>
              </a:rPr>
              <a:t>需</a:t>
            </a:r>
            <a:r>
              <a:rPr lang="zh-CN" altLang="en-US" sz="4000" b="1" dirty="0" smtClean="0">
                <a:ea typeface="宋体" pitchFamily="2" charset="-122"/>
              </a:rPr>
              <a:t>要解决的问题</a:t>
            </a:r>
            <a:endParaRPr lang="en-US" altLang="zh-CN" sz="4000" b="1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不同人员设定不同数据权限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如何根据组织架构隔离数据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如何设计出灵活的组织架构？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r>
              <a:rPr lang="zh-CN" altLang="en-US" sz="4000" b="1" dirty="0" smtClean="0">
                <a:ea typeface="宋体" pitchFamily="2" charset="-122"/>
              </a:rPr>
              <a:t>后期</a:t>
            </a:r>
            <a:endParaRPr lang="en-US" altLang="zh-CN" sz="4000" b="1" dirty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是否需要一个高度灵活的组织架构？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sz="1400" b="1" dirty="0">
              <a:ea typeface="宋体" pitchFamily="2" charset="-122"/>
            </a:endParaRPr>
          </a:p>
          <a:p>
            <a:r>
              <a:rPr lang="en-US" altLang="zh-CN" sz="1400" dirty="0">
                <a:ea typeface="宋体" pitchFamily="2" charset="-122"/>
              </a:rPr>
              <a:t/>
            </a:r>
            <a:br>
              <a:rPr lang="en-US" altLang="zh-CN" sz="1400" dirty="0">
                <a:ea typeface="宋体" pitchFamily="2" charset="-122"/>
              </a:rPr>
            </a:b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智慧社区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应用服务架构</a:t>
            </a:r>
          </a:p>
        </p:txBody>
      </p:sp>
      <p:pic>
        <p:nvPicPr>
          <p:cNvPr id="115" name="图片 114" descr="应用服务架构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3060"/>
            <a:ext cx="9144000" cy="5777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dirty="0" smtClean="0">
                <a:latin typeface="Arial" charset="0"/>
              </a:rPr>
              <a:t>201</a:t>
            </a:r>
            <a:r>
              <a:rPr lang="en-US" altLang="zh-CN" dirty="0" smtClean="0">
                <a:latin typeface="Arial" charset="0"/>
              </a:rPr>
              <a:t>9</a:t>
            </a:r>
            <a:r>
              <a:rPr lang="zh-CN" altLang="en-US" dirty="0" smtClean="0">
                <a:latin typeface="Arial" charset="0"/>
              </a:rPr>
              <a:t>-</a:t>
            </a:r>
            <a:r>
              <a:rPr lang="en-US" altLang="zh-CN" dirty="0" smtClean="0">
                <a:latin typeface="Arial" charset="0"/>
              </a:rPr>
              <a:t>8</a:t>
            </a:r>
            <a:r>
              <a:rPr lang="zh-CN" altLang="en-US" dirty="0" smtClean="0">
                <a:latin typeface="Arial" charset="0"/>
              </a:rPr>
              <a:t>-</a:t>
            </a:r>
            <a:r>
              <a:rPr lang="en-US" altLang="zh-CN" dirty="0" smtClean="0">
                <a:latin typeface="Arial" charset="0"/>
              </a:rPr>
              <a:t>13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10243" name="Rectangle 16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>
                <a:latin typeface="Arial" charset="0"/>
              </a:rPr>
              <a:t>吴宋体</a:t>
            </a:r>
          </a:p>
        </p:txBody>
      </p:sp>
      <p:sp>
        <p:nvSpPr>
          <p:cNvPr id="10244" name="WordArt 2"/>
          <p:cNvSpPr>
            <a:spLocks noChangeArrowheads="1" noChangeShapeType="1"/>
          </p:cNvSpPr>
          <p:nvPr/>
        </p:nvSpPr>
        <p:spPr bwMode="auto">
          <a:xfrm>
            <a:off x="5181600" y="2743200"/>
            <a:ext cx="3733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智慧社区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应用服务部署设想</a:t>
            </a:r>
          </a:p>
        </p:txBody>
      </p:sp>
      <p:pic>
        <p:nvPicPr>
          <p:cNvPr id="4" name="图片 3" descr="部署分布设想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3060"/>
            <a:ext cx="9144000" cy="5714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宋体" pitchFamily="2" charset="-122"/>
              </a:rPr>
              <a:t>智慧社区</a:t>
            </a:r>
            <a:r>
              <a:rPr lang="en-US" altLang="zh-CN" sz="3600" dirty="0" smtClean="0">
                <a:ea typeface="宋体" pitchFamily="2" charset="-122"/>
              </a:rPr>
              <a:t>-</a:t>
            </a:r>
            <a:r>
              <a:rPr lang="zh-CN" altLang="en-US" sz="3600" dirty="0" smtClean="0">
                <a:ea typeface="宋体" pitchFamily="2" charset="-122"/>
              </a:rPr>
              <a:t>应用服务架构实现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8195" name="Text Box 13"/>
          <p:cNvSpPr txBox="1">
            <a:spLocks noChangeArrowheads="1"/>
          </p:cNvSpPr>
          <p:nvPr/>
        </p:nvSpPr>
        <p:spPr bwMode="auto">
          <a:xfrm>
            <a:off x="9144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36576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64770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grpSp>
        <p:nvGrpSpPr>
          <p:cNvPr id="8198" name="Group 16"/>
          <p:cNvGrpSpPr>
            <a:grpSpLocks/>
          </p:cNvGrpSpPr>
          <p:nvPr/>
        </p:nvGrpSpPr>
        <p:grpSpPr bwMode="auto">
          <a:xfrm>
            <a:off x="2971800" y="3810000"/>
            <a:ext cx="504825" cy="496888"/>
            <a:chOff x="0" y="0"/>
            <a:chExt cx="240" cy="240"/>
          </a:xfrm>
        </p:grpSpPr>
        <p:grpSp>
          <p:nvGrpSpPr>
            <p:cNvPr id="8213" name="Group 17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20" name="Oval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1" name="Oval 19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2" name="Oval 20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3" name="Oval 21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4" name="Oval 22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8214" name="Group 23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15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6" name="Oval 25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7" name="Oval 26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8" name="Oval 27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9" name="Oval 28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8199" name="Group 29"/>
          <p:cNvGrpSpPr>
            <a:grpSpLocks/>
          </p:cNvGrpSpPr>
          <p:nvPr/>
        </p:nvGrpSpPr>
        <p:grpSpPr bwMode="auto">
          <a:xfrm>
            <a:off x="5715000" y="3810000"/>
            <a:ext cx="504825" cy="496888"/>
            <a:chOff x="0" y="0"/>
            <a:chExt cx="240" cy="240"/>
          </a:xfrm>
        </p:grpSpPr>
        <p:grpSp>
          <p:nvGrpSpPr>
            <p:cNvPr id="8201" name="Group 30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08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9" name="Oval 32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0" name="Oval 33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1" name="Oval 34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2" name="Oval 35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8202" name="Group 36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03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4" name="Oval 38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5" name="Oval 39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6" name="Oval 40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7" name="Oval 41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8200" name="Text Box 42"/>
          <p:cNvSpPr txBox="1">
            <a:spLocks noChangeArrowheads="1"/>
          </p:cNvSpPr>
          <p:nvPr/>
        </p:nvSpPr>
        <p:spPr bwMode="auto">
          <a:xfrm>
            <a:off x="990600" y="1600200"/>
            <a:ext cx="71628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ea typeface="宋体" pitchFamily="2" charset="-122"/>
              </a:rPr>
              <a:t>需</a:t>
            </a:r>
            <a:r>
              <a:rPr lang="zh-CN" altLang="en-US" sz="4000" b="1" dirty="0" smtClean="0">
                <a:ea typeface="宋体" pitchFamily="2" charset="-122"/>
              </a:rPr>
              <a:t>要解决的问题</a:t>
            </a:r>
            <a:endParaRPr lang="en-US" altLang="zh-CN" sz="4000" b="1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安</a:t>
            </a:r>
            <a:r>
              <a:rPr lang="zh-CN" altLang="en-US" dirty="0" smtClean="0">
                <a:ea typeface="宋体" pitchFamily="2" charset="-122"/>
              </a:rPr>
              <a:t>全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伸</a:t>
            </a:r>
            <a:r>
              <a:rPr lang="zh-CN" altLang="en-US" dirty="0" smtClean="0">
                <a:ea typeface="宋体" pitchFamily="2" charset="-122"/>
              </a:rPr>
              <a:t>缩性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扩</a:t>
            </a:r>
            <a:r>
              <a:rPr lang="zh-CN" altLang="en-US" dirty="0" smtClean="0">
                <a:ea typeface="宋体" pitchFamily="2" charset="-122"/>
              </a:rPr>
              <a:t>展性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可</a:t>
            </a:r>
            <a:r>
              <a:rPr lang="zh-CN" altLang="en-US" dirty="0" smtClean="0">
                <a:ea typeface="宋体" pitchFamily="2" charset="-122"/>
              </a:rPr>
              <a:t>维</a:t>
            </a:r>
            <a:r>
              <a:rPr lang="zh-CN" altLang="en-US" dirty="0" smtClean="0">
                <a:ea typeface="宋体" pitchFamily="2" charset="-122"/>
              </a:rPr>
              <a:t>护性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高可</a:t>
            </a:r>
            <a:r>
              <a:rPr lang="zh-CN" altLang="en-US" dirty="0" smtClean="0">
                <a:ea typeface="宋体" pitchFamily="2" charset="-122"/>
              </a:rPr>
              <a:t>用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抽</a:t>
            </a:r>
            <a:r>
              <a:rPr lang="zh-CN" altLang="en-US" dirty="0" smtClean="0">
                <a:ea typeface="宋体" pitchFamily="2" charset="-122"/>
              </a:rPr>
              <a:t>象公共组件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endParaRPr lang="en-US" altLang="zh-CN" sz="1400" dirty="0" smtClean="0">
              <a:ea typeface="宋体" pitchFamily="2" charset="-122"/>
            </a:endParaRPr>
          </a:p>
          <a:p>
            <a:r>
              <a:rPr lang="zh-CN" altLang="en-US" sz="4000" b="1" dirty="0" smtClean="0">
                <a:ea typeface="宋体" pitchFamily="2" charset="-122"/>
              </a:rPr>
              <a:t>后期</a:t>
            </a:r>
            <a:endParaRPr lang="en-US" altLang="zh-CN" sz="4000" b="1" dirty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自动配置服务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服务监控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自动化部署</a:t>
            </a:r>
            <a:r>
              <a:rPr lang="en-US" altLang="zh-CN" dirty="0" smtClean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  <a:p>
            <a:endParaRPr lang="en-US" altLang="zh-CN" sz="1400" b="1" dirty="0">
              <a:ea typeface="宋体" pitchFamily="2" charset="-122"/>
            </a:endParaRPr>
          </a:p>
          <a:p>
            <a:r>
              <a:rPr lang="en-US" altLang="zh-CN" sz="1400" dirty="0">
                <a:ea typeface="宋体" pitchFamily="2" charset="-122"/>
              </a:rPr>
              <a:t/>
            </a:r>
            <a:br>
              <a:rPr lang="en-US" altLang="zh-CN" sz="1400" dirty="0">
                <a:ea typeface="宋体" pitchFamily="2" charset="-122"/>
              </a:rPr>
            </a:b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智慧社区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数据库架构</a:t>
            </a:r>
          </a:p>
        </p:txBody>
      </p:sp>
      <p:pic>
        <p:nvPicPr>
          <p:cNvPr id="7" name="图片 6" descr="7KN}LRS22UVT]P3$B@718Q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3060"/>
            <a:ext cx="9144000" cy="5714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宋体" pitchFamily="2" charset="-122"/>
              </a:rPr>
              <a:t>智慧社区</a:t>
            </a:r>
            <a:r>
              <a:rPr lang="en-US" altLang="zh-CN" sz="3600" dirty="0" smtClean="0">
                <a:ea typeface="宋体" pitchFamily="2" charset="-122"/>
              </a:rPr>
              <a:t>-</a:t>
            </a:r>
            <a:r>
              <a:rPr lang="zh-CN" altLang="en-US" sz="3600" dirty="0" smtClean="0">
                <a:ea typeface="宋体" pitchFamily="2" charset="-122"/>
              </a:rPr>
              <a:t>最简单的数据库架构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8195" name="Text Box 13"/>
          <p:cNvSpPr txBox="1">
            <a:spLocks noChangeArrowheads="1"/>
          </p:cNvSpPr>
          <p:nvPr/>
        </p:nvSpPr>
        <p:spPr bwMode="auto">
          <a:xfrm>
            <a:off x="9144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36576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64770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71800" y="3810000"/>
            <a:ext cx="504825" cy="496888"/>
            <a:chOff x="0" y="0"/>
            <a:chExt cx="240" cy="240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20" name="Oval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1" name="Oval 19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2" name="Oval 20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3" name="Oval 21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4" name="Oval 22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15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6" name="Oval 25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7" name="Oval 26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8" name="Oval 27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9" name="Oval 28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715000" y="3810000"/>
            <a:ext cx="504825" cy="496888"/>
            <a:chOff x="0" y="0"/>
            <a:chExt cx="240" cy="240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08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9" name="Oval 32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0" name="Oval 33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1" name="Oval 34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2" name="Oval 35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03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4" name="Oval 38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5" name="Oval 39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6" name="Oval 40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7" name="Oval 41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8200" name="Text Box 42"/>
          <p:cNvSpPr txBox="1">
            <a:spLocks noChangeArrowheads="1"/>
          </p:cNvSpPr>
          <p:nvPr/>
        </p:nvSpPr>
        <p:spPr bwMode="auto">
          <a:xfrm>
            <a:off x="990600" y="1444587"/>
            <a:ext cx="71628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ea typeface="宋体" pitchFamily="2" charset="-122"/>
              </a:rPr>
              <a:t>优点</a:t>
            </a:r>
            <a:endParaRPr lang="en-US" altLang="zh-CN" sz="4000" b="1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ea typeface="宋体" pitchFamily="2" charset="-122"/>
              </a:rPr>
              <a:t>只有一个数据库，后期对于表结构的维护非常方便，后期表数据量达到一定量后采用分表解决效率问题。</a:t>
            </a:r>
            <a:endParaRPr lang="en-US" altLang="zh-CN" sz="1400" dirty="0" smtClean="0">
              <a:ea typeface="宋体" pitchFamily="2" charset="-122"/>
            </a:endParaRPr>
          </a:p>
          <a:p>
            <a:endParaRPr lang="en-US" altLang="zh-CN" sz="1400" b="1" dirty="0">
              <a:ea typeface="宋体" pitchFamily="2" charset="-122"/>
            </a:endParaRPr>
          </a:p>
          <a:p>
            <a:r>
              <a:rPr lang="en-US" altLang="zh-CN" sz="1400" dirty="0">
                <a:ea typeface="宋体" pitchFamily="2" charset="-122"/>
              </a:rPr>
              <a:t/>
            </a:r>
            <a:br>
              <a:rPr lang="en-US" altLang="zh-CN" sz="1400" dirty="0">
                <a:ea typeface="宋体" pitchFamily="2" charset="-122"/>
              </a:rPr>
            </a:b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宋体" pitchFamily="2" charset="-122"/>
              </a:rPr>
              <a:t>智慧社区</a:t>
            </a:r>
            <a:r>
              <a:rPr lang="en-US" altLang="zh-CN" sz="3600" dirty="0" smtClean="0">
                <a:ea typeface="宋体" pitchFamily="2" charset="-122"/>
              </a:rPr>
              <a:t>-</a:t>
            </a:r>
            <a:r>
              <a:rPr lang="zh-CN" altLang="en-US" sz="3600" dirty="0" smtClean="0">
                <a:ea typeface="宋体" pitchFamily="2" charset="-122"/>
              </a:rPr>
              <a:t>最简单的数据库架构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8195" name="Text Box 13"/>
          <p:cNvSpPr txBox="1">
            <a:spLocks noChangeArrowheads="1"/>
          </p:cNvSpPr>
          <p:nvPr/>
        </p:nvSpPr>
        <p:spPr bwMode="auto">
          <a:xfrm>
            <a:off x="9144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36576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64770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715000" y="3810000"/>
            <a:ext cx="504825" cy="496888"/>
            <a:chOff x="0" y="0"/>
            <a:chExt cx="240" cy="240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08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9" name="Oval 32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0" name="Oval 33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1" name="Oval 34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2" name="Oval 35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03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4" name="Oval 38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5" name="Oval 39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6" name="Oval 40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7" name="Oval 41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8200" name="Text Box 42"/>
          <p:cNvSpPr txBox="1">
            <a:spLocks noChangeArrowheads="1"/>
          </p:cNvSpPr>
          <p:nvPr/>
        </p:nvSpPr>
        <p:spPr bwMode="auto">
          <a:xfrm>
            <a:off x="990600" y="1219258"/>
            <a:ext cx="7162800" cy="426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ea typeface="宋体" pitchFamily="2" charset="-122"/>
              </a:rPr>
              <a:t>缺点</a:t>
            </a:r>
            <a:endParaRPr lang="en-US" altLang="zh-CN" sz="4000" b="1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ea typeface="宋体" pitchFamily="2" charset="-122"/>
              </a:rPr>
              <a:t>1.</a:t>
            </a:r>
            <a:r>
              <a:rPr lang="zh-CN" altLang="en-US" dirty="0" smtClean="0">
                <a:ea typeface="宋体" pitchFamily="2" charset="-122"/>
              </a:rPr>
              <a:t>由于所有数据库表都堆在一个库，所有用户都集中访问该数据库，导致数据库压力非常大，虽然可用集群解决，但在做集群的时候需要浪费服务器去部署每个庞大的数据库服务；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ea typeface="宋体" pitchFamily="2" charset="-122"/>
              </a:rPr>
              <a:t>2.</a:t>
            </a:r>
            <a:r>
              <a:rPr lang="zh-CN" altLang="en-US" dirty="0" smtClean="0">
                <a:ea typeface="宋体" pitchFamily="2" charset="-122"/>
              </a:rPr>
              <a:t>因为只有一个数据库，所有公司的业务都集中在这里，后期可能会导致表数据增长过快而影响系统的吞吐量；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ea typeface="宋体" pitchFamily="2" charset="-122"/>
              </a:rPr>
              <a:t>3.</a:t>
            </a:r>
            <a:r>
              <a:rPr lang="zh-CN" altLang="en-US" dirty="0" smtClean="0">
                <a:ea typeface="宋体" pitchFamily="2" charset="-122"/>
              </a:rPr>
              <a:t>数据隔离的安全性不够好，如果程序员操作不当，可能会误伤其他公司的数据。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sz="1400" b="1" dirty="0">
              <a:ea typeface="宋体" pitchFamily="2" charset="-122"/>
            </a:endParaRPr>
          </a:p>
          <a:p>
            <a:r>
              <a:rPr lang="en-US" altLang="zh-CN" sz="1400" dirty="0">
                <a:ea typeface="宋体" pitchFamily="2" charset="-122"/>
              </a:rPr>
              <a:t/>
            </a:r>
            <a:br>
              <a:rPr lang="en-US" altLang="zh-CN" sz="1400" dirty="0">
                <a:ea typeface="宋体" pitchFamily="2" charset="-122"/>
              </a:rPr>
            </a:b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智慧社区</a:t>
            </a:r>
            <a:r>
              <a:rPr lang="en-US" altLang="zh-CN" dirty="0" smtClean="0">
                <a:ea typeface="宋体" pitchFamily="2" charset="-122"/>
              </a:rPr>
              <a:t>-</a:t>
            </a:r>
            <a:r>
              <a:rPr lang="zh-CN" altLang="en-US" dirty="0" smtClean="0">
                <a:ea typeface="宋体" pitchFamily="2" charset="-122"/>
              </a:rPr>
              <a:t>数据库架构</a:t>
            </a:r>
          </a:p>
        </p:txBody>
      </p:sp>
      <p:pic>
        <p:nvPicPr>
          <p:cNvPr id="5" name="图片 4" descr="(2MA1A2[YFVDD~K20NVP%2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3060"/>
            <a:ext cx="9144000" cy="5714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宋体" pitchFamily="2" charset="-122"/>
              </a:rPr>
              <a:t>智慧社区</a:t>
            </a:r>
            <a:r>
              <a:rPr lang="en-US" altLang="zh-CN" sz="3600" dirty="0" smtClean="0">
                <a:ea typeface="宋体" pitchFamily="2" charset="-122"/>
              </a:rPr>
              <a:t>-</a:t>
            </a:r>
            <a:r>
              <a:rPr lang="zh-CN" altLang="en-US" sz="3600" dirty="0" smtClean="0">
                <a:ea typeface="宋体" pitchFamily="2" charset="-122"/>
              </a:rPr>
              <a:t>按微服务划分数据库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8195" name="Text Box 13"/>
          <p:cNvSpPr txBox="1">
            <a:spLocks noChangeArrowheads="1"/>
          </p:cNvSpPr>
          <p:nvPr/>
        </p:nvSpPr>
        <p:spPr bwMode="auto">
          <a:xfrm>
            <a:off x="9144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36576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6477000" y="2943225"/>
            <a:ext cx="1752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  <a:p>
            <a:pPr marL="120650" indent="-120650">
              <a:spcBef>
                <a:spcPct val="50000"/>
              </a:spcBef>
              <a:buFont typeface="Arial" charset="0"/>
              <a:buChar char="•"/>
            </a:pPr>
            <a:r>
              <a:rPr lang="en-US" altLang="zh-CN" sz="1400">
                <a:solidFill>
                  <a:srgbClr val="FFFFFF"/>
                </a:solidFill>
                <a:ea typeface="宋体" pitchFamily="2" charset="-122"/>
              </a:rPr>
              <a:t>Click to add Text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71800" y="3810000"/>
            <a:ext cx="504825" cy="496888"/>
            <a:chOff x="0" y="0"/>
            <a:chExt cx="240" cy="240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20" name="Oval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1" name="Oval 19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2" name="Oval 20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3" name="Oval 21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24" name="Oval 22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15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6" name="Oval 25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7" name="Oval 26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8" name="Oval 27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9" name="Oval 28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715000" y="3810000"/>
            <a:ext cx="504825" cy="496888"/>
            <a:chOff x="0" y="0"/>
            <a:chExt cx="240" cy="240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96" y="0"/>
              <a:ext cx="144" cy="240"/>
              <a:chOff x="0" y="0"/>
              <a:chExt cx="144" cy="240"/>
            </a:xfrm>
          </p:grpSpPr>
          <p:sp>
            <p:nvSpPr>
              <p:cNvPr id="8208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9" name="Oval 32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0" name="Oval 33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1" name="Oval 34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12" name="Oval 35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0" y="0"/>
              <a:ext cx="144" cy="240"/>
              <a:chOff x="0" y="0"/>
              <a:chExt cx="144" cy="240"/>
            </a:xfrm>
          </p:grpSpPr>
          <p:sp>
            <p:nvSpPr>
              <p:cNvPr id="8203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4" name="Oval 38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5" name="Oval 39"/>
              <p:cNvSpPr>
                <a:spLocks noChangeArrowheads="1"/>
              </p:cNvSpPr>
              <p:nvPr/>
            </p:nvSpPr>
            <p:spPr bwMode="auto">
              <a:xfrm>
                <a:off x="96" y="9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6" name="Oval 40"/>
              <p:cNvSpPr>
                <a:spLocks noChangeArrowheads="1"/>
              </p:cNvSpPr>
              <p:nvPr/>
            </p:nvSpPr>
            <p:spPr bwMode="auto">
              <a:xfrm>
                <a:off x="48" y="14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7" name="Oval 41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8200" name="Text Box 42"/>
          <p:cNvSpPr txBox="1">
            <a:spLocks noChangeArrowheads="1"/>
          </p:cNvSpPr>
          <p:nvPr/>
        </p:nvSpPr>
        <p:spPr bwMode="auto">
          <a:xfrm>
            <a:off x="990600" y="1444587"/>
            <a:ext cx="7162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 smtClean="0">
                <a:ea typeface="宋体" pitchFamily="2" charset="-122"/>
              </a:rPr>
              <a:t>优点</a:t>
            </a:r>
            <a:endParaRPr lang="en-US" altLang="zh-CN" sz="4000" b="1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ea typeface="宋体" pitchFamily="2" charset="-122"/>
              </a:rPr>
              <a:t>1.</a:t>
            </a:r>
            <a:r>
              <a:rPr lang="zh-CN" altLang="en-US" dirty="0" smtClean="0">
                <a:ea typeface="宋体" pitchFamily="2" charset="-122"/>
              </a:rPr>
              <a:t>每个服务都有自己的数据库，可有效降低数据库的访问压力，还可以根据实际情况单独集群某个数据库（比如单独集群某个服务业务访问量比较大的数据库）以达到合理利用资源的目的；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ea typeface="宋体" pitchFamily="2" charset="-122"/>
              </a:rPr>
              <a:t>2.</a:t>
            </a:r>
            <a:r>
              <a:rPr lang="zh-CN" altLang="en-US" dirty="0" smtClean="0">
                <a:ea typeface="宋体" pitchFamily="2" charset="-122"/>
              </a:rPr>
              <a:t>可以单独重启数据库，不会影响到其他服务。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sz="1400" b="1" dirty="0">
              <a:ea typeface="宋体" pitchFamily="2" charset="-122"/>
            </a:endParaRPr>
          </a:p>
          <a:p>
            <a:r>
              <a:rPr lang="en-US" altLang="zh-CN" sz="1400" dirty="0">
                <a:ea typeface="宋体" pitchFamily="2" charset="-122"/>
              </a:rPr>
              <a:t/>
            </a:r>
            <a:br>
              <a:rPr lang="en-US" altLang="zh-CN" sz="1400" dirty="0">
                <a:ea typeface="宋体" pitchFamily="2" charset="-122"/>
              </a:rPr>
            </a:b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82TGp_food_light_ani">
  <a:themeElements>
    <a:clrScheme name="282TGp_food_light_ani 2">
      <a:dk1>
        <a:srgbClr val="000000"/>
      </a:dk1>
      <a:lt1>
        <a:srgbClr val="FFFFFF"/>
      </a:lt1>
      <a:dk2>
        <a:srgbClr val="193583"/>
      </a:dk2>
      <a:lt2>
        <a:srgbClr val="C0C0C0"/>
      </a:lt2>
      <a:accent1>
        <a:srgbClr val="89CA64"/>
      </a:accent1>
      <a:accent2>
        <a:srgbClr val="D9C215"/>
      </a:accent2>
      <a:accent3>
        <a:srgbClr val="FFFFFF"/>
      </a:accent3>
      <a:accent4>
        <a:srgbClr val="000000"/>
      </a:accent4>
      <a:accent5>
        <a:srgbClr val="C4E1B8"/>
      </a:accent5>
      <a:accent6>
        <a:srgbClr val="C4B012"/>
      </a:accent6>
      <a:hlink>
        <a:srgbClr val="04884E"/>
      </a:hlink>
      <a:folHlink>
        <a:srgbClr val="FF9600"/>
      </a:folHlink>
    </a:clrScheme>
    <a:fontScheme name="282TGp_food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82TGp_food_light_ani 1">
        <a:dk1>
          <a:srgbClr val="30311D"/>
        </a:dk1>
        <a:lt1>
          <a:srgbClr val="FFFFFF"/>
        </a:lt1>
        <a:dk2>
          <a:srgbClr val="333399"/>
        </a:dk2>
        <a:lt2>
          <a:srgbClr val="C0C0C0"/>
        </a:lt2>
        <a:accent1>
          <a:srgbClr val="3780BD"/>
        </a:accent1>
        <a:accent2>
          <a:srgbClr val="98C13D"/>
        </a:accent2>
        <a:accent3>
          <a:srgbClr val="FFFFFF"/>
        </a:accent3>
        <a:accent4>
          <a:srgbClr val="272817"/>
        </a:accent4>
        <a:accent5>
          <a:srgbClr val="AEC0DB"/>
        </a:accent5>
        <a:accent6>
          <a:srgbClr val="89AF36"/>
        </a:accent6>
        <a:hlink>
          <a:srgbClr val="F5B821"/>
        </a:hlink>
        <a:folHlink>
          <a:srgbClr val="9159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82TGp_food_light_ani 2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89CA64"/>
        </a:accent1>
        <a:accent2>
          <a:srgbClr val="D9C215"/>
        </a:accent2>
        <a:accent3>
          <a:srgbClr val="FFFFFF"/>
        </a:accent3>
        <a:accent4>
          <a:srgbClr val="000000"/>
        </a:accent4>
        <a:accent5>
          <a:srgbClr val="C4E1B8"/>
        </a:accent5>
        <a:accent6>
          <a:srgbClr val="C4B012"/>
        </a:accent6>
        <a:hlink>
          <a:srgbClr val="04884E"/>
        </a:hlink>
        <a:folHlink>
          <a:srgbClr val="FF9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82TGp_food_light_ani 3">
        <a:dk1>
          <a:srgbClr val="000000"/>
        </a:dk1>
        <a:lt1>
          <a:srgbClr val="FFFFFF"/>
        </a:lt1>
        <a:dk2>
          <a:srgbClr val="006666"/>
        </a:dk2>
        <a:lt2>
          <a:srgbClr val="C0C0C0"/>
        </a:lt2>
        <a:accent1>
          <a:srgbClr val="D4502C"/>
        </a:accent1>
        <a:accent2>
          <a:srgbClr val="D7AE3B"/>
        </a:accent2>
        <a:accent3>
          <a:srgbClr val="FFFFFF"/>
        </a:accent3>
        <a:accent4>
          <a:srgbClr val="000000"/>
        </a:accent4>
        <a:accent5>
          <a:srgbClr val="E6B3AC"/>
        </a:accent5>
        <a:accent6>
          <a:srgbClr val="C39D35"/>
        </a:accent6>
        <a:hlink>
          <a:srgbClr val="1C74B0"/>
        </a:hlink>
        <a:folHlink>
          <a:srgbClr val="85C16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Pages>0</Pages>
  <Words>1571</Words>
  <Characters>0</Characters>
  <Application>Microsoft Office PowerPoint</Application>
  <DocSecurity>0</DocSecurity>
  <PresentationFormat>全屏显示(4:3)</PresentationFormat>
  <Lines>0</Lines>
  <Paragraphs>181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282TGp_food_light_ani</vt:lpstr>
      <vt:lpstr>智慧社区云平台</vt:lpstr>
      <vt:lpstr>智慧社区-应用服务架构</vt:lpstr>
      <vt:lpstr>智慧社区-应用服务部署设想</vt:lpstr>
      <vt:lpstr>智慧社区-应用服务架构实现</vt:lpstr>
      <vt:lpstr>智慧社区-数据库架构</vt:lpstr>
      <vt:lpstr>智慧社区-最简单的数据库架构</vt:lpstr>
      <vt:lpstr>智慧社区-最简单的数据库架构</vt:lpstr>
      <vt:lpstr>智慧社区-数据库架构</vt:lpstr>
      <vt:lpstr>智慧社区-按微服务划分数据库</vt:lpstr>
      <vt:lpstr>智慧社区-按微服务划分数据库</vt:lpstr>
      <vt:lpstr>智慧社区-数据库架构</vt:lpstr>
      <vt:lpstr>智慧社区-按微服务划分数据库</vt:lpstr>
      <vt:lpstr>智慧社区-按微服务+公司划分</vt:lpstr>
      <vt:lpstr>智慧社区-数据库架构实现</vt:lpstr>
      <vt:lpstr>智慧社区-前端架构</vt:lpstr>
      <vt:lpstr>智慧社区-前端架构实现</vt:lpstr>
      <vt:lpstr>智慧社区-组织架构</vt:lpstr>
      <vt:lpstr>智慧社区-组织架构实现图</vt:lpstr>
      <vt:lpstr>智慧社区-组织架构实现</vt:lpstr>
      <vt:lpstr>幻灯片 20</vt:lpstr>
    </vt:vector>
  </TitlesOfParts>
  <Company>Guild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Test PC</dc:creator>
  <cp:lastModifiedBy>wust</cp:lastModifiedBy>
  <cp:revision>143</cp:revision>
  <dcterms:created xsi:type="dcterms:W3CDTF">2005-11-30T10:23:36Z</dcterms:created>
  <dcterms:modified xsi:type="dcterms:W3CDTF">2019-08-14T03:34:48Z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2052-9.1.0.4569</vt:lpwstr>
  </property>
</Properties>
</file>