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414" r:id="rId2"/>
    <p:sldId id="366" r:id="rId3"/>
    <p:sldId id="404" r:id="rId4"/>
    <p:sldId id="405" r:id="rId5"/>
    <p:sldId id="406" r:id="rId6"/>
    <p:sldId id="407" r:id="rId7"/>
    <p:sldId id="408" r:id="rId8"/>
    <p:sldId id="409" r:id="rId9"/>
    <p:sldId id="410" r:id="rId10"/>
    <p:sldId id="411" r:id="rId11"/>
    <p:sldId id="412" r:id="rId12"/>
    <p:sldId id="413" r:id="rId13"/>
    <p:sldId id="431" r:id="rId14"/>
    <p:sldId id="432" r:id="rId15"/>
    <p:sldId id="433" r:id="rId16"/>
    <p:sldId id="434" r:id="rId17"/>
    <p:sldId id="43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F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9" autoAdjust="0"/>
    <p:restoredTop sz="96366" autoAdjust="0"/>
  </p:normalViewPr>
  <p:slideViewPr>
    <p:cSldViewPr snapToGrid="0" showGuides="1">
      <p:cViewPr varScale="1">
        <p:scale>
          <a:sx n="58" d="100"/>
          <a:sy n="58" d="100"/>
        </p:scale>
        <p:origin x="72" y="948"/>
      </p:cViewPr>
      <p:guideLst>
        <p:guide orient="horz" pos="2184"/>
        <p:guide pos="3839"/>
      </p:guideLst>
    </p:cSldViewPr>
  </p:slideViewPr>
  <p:notesTextViewPr>
    <p:cViewPr>
      <p:scale>
        <a:sx n="3" d="2"/>
        <a:sy n="3" d="2"/>
      </p:scale>
      <p:origin x="0" y="0"/>
    </p:cViewPr>
  </p:notesTextViewPr>
  <p:notesViewPr>
    <p:cSldViewPr snapToGrid="0">
      <p:cViewPr varScale="1">
        <p:scale>
          <a:sx n="84" d="100"/>
          <a:sy n="84" d="100"/>
        </p:scale>
        <p:origin x="39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B9F16D-EBB7-46F5-84F3-36D683CD5ECC}" type="datetime2">
              <a:rPr lang="zh-CN" altLang="en-US" smtClean="0">
                <a:latin typeface="微软雅黑" panose="020B0503020204020204" pitchFamily="34" charset="-122"/>
                <a:ea typeface="微软雅黑" panose="020B0503020204020204" pitchFamily="34" charset="-122"/>
              </a:rPr>
              <a:t>2020年4月14日</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n-US" altLang="zh-CN"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21371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A8546851-5292-4F99-A2FD-2152F086C4D7}" type="datetime2">
              <a:rPr lang="zh-CN" altLang="en-US" noProof="0" smtClean="0"/>
              <a:t>2020年4月14日</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3716F0-385D-4F6E-BE54-A09D410D24C2}" type="slidenum">
              <a:rPr lang="en-US" altLang="zh-CN" noProof="0" smtClean="0"/>
              <a:t>‹#›</a:t>
            </a:fld>
            <a:endParaRPr lang="zh-CN" altLang="en-US" noProof="0"/>
          </a:p>
        </p:txBody>
      </p:sp>
    </p:spTree>
    <p:extLst>
      <p:ext uri="{BB962C8B-B14F-4D97-AF65-F5344CB8AC3E}">
        <p14:creationId xmlns:p14="http://schemas.microsoft.com/office/powerpoint/2010/main" val="13335190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rtl="0"/>
            <a:fld id="{3727ABD8-96C1-4AB8-B855-2B12131C5464}" type="datetime2">
              <a:rPr lang="zh-CN" altLang="en-US" smtClean="0"/>
              <a:t>2020年4月14日</a:t>
            </a:fld>
            <a:endParaRPr lang="zh-CN" altLang="en-US"/>
          </a:p>
        </p:txBody>
      </p:sp>
      <p:sp>
        <p:nvSpPr>
          <p:cNvPr id="5" name="Footer Placeholder 4"/>
          <p:cNvSpPr>
            <a:spLocks noGrp="1"/>
          </p:cNvSpPr>
          <p:nvPr>
            <p:ph type="ftr" sz="quarter" idx="11"/>
          </p:nvPr>
        </p:nvSpPr>
        <p:spPr/>
        <p:txBody>
          <a:bodyPr/>
          <a:lstStyle/>
          <a:p>
            <a:pPr rtl="0"/>
            <a:r>
              <a:rPr lang="zh-CN" altLang="en-US"/>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r>
              <a:rPr lang="zh-CN" altLang="en-US" noProof="0"/>
              <a:t>添加页脚</a:t>
            </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r>
              <a:rPr lang="zh-CN" altLang="en-US" noProof="0"/>
              <a:t>添加页脚</a:t>
            </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2020/4/14</a:t>
            </a:fld>
            <a:endParaRPr lang="zh-CN" altLang="en-US"/>
          </a:p>
        </p:txBody>
      </p:sp>
      <p:sp>
        <p:nvSpPr>
          <p:cNvPr id="4" name="页脚占位符 3"/>
          <p:cNvSpPr>
            <a:spLocks noGrp="1"/>
          </p:cNvSpPr>
          <p:nvPr>
            <p:ph type="ftr" sz="quarter" idx="11"/>
          </p:nvPr>
        </p:nvSpPr>
        <p:spPr/>
        <p:txBody>
          <a:body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2020/4/14</a:t>
            </a:fld>
            <a:endParaRPr lang="zh-CN" altLang="en-US"/>
          </a:p>
        </p:txBody>
      </p:sp>
      <p:sp>
        <p:nvSpPr>
          <p:cNvPr id="4" name="页脚占位符 3"/>
          <p:cNvSpPr>
            <a:spLocks noGrp="1"/>
          </p:cNvSpPr>
          <p:nvPr>
            <p:ph type="ftr" sz="quarter" idx="11"/>
          </p:nvPr>
        </p:nvSpPr>
        <p:spPr/>
        <p:txBody>
          <a:body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2020/4/14</a:t>
            </a:fld>
            <a:endParaRPr lang="zh-CN" altLang="en-US"/>
          </a:p>
        </p:txBody>
      </p:sp>
      <p:sp>
        <p:nvSpPr>
          <p:cNvPr id="4" name="页脚占位符 3"/>
          <p:cNvSpPr>
            <a:spLocks noGrp="1"/>
          </p:cNvSpPr>
          <p:nvPr>
            <p:ph type="ftr" sz="quarter" idx="11"/>
          </p:nvPr>
        </p:nvSpPr>
        <p:spPr/>
        <p:txBody>
          <a:body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9988F2A3-0A31-4391-804F-53112F44B6D7}"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pPr rtl="0"/>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rtl="0"/>
            <a:fld id="{F42C562E-E561-48C4-84F4-021268145966}" type="datetime2">
              <a:rPr lang="zh-CN" altLang="en-US" noProof="0" smtClean="0"/>
              <a:t>2020年4月14日</a:t>
            </a:fld>
            <a:endParaRPr lang="zh-CN" altLang="en-US" noProof="0"/>
          </a:p>
        </p:txBody>
      </p:sp>
      <p:sp>
        <p:nvSpPr>
          <p:cNvPr id="5" name="Footer Placeholder 4"/>
          <p:cNvSpPr>
            <a:spLocks noGrp="1"/>
          </p:cNvSpPr>
          <p:nvPr>
            <p:ph type="ftr" sz="quarter" idx="11"/>
          </p:nvPr>
        </p:nvSpPr>
        <p:spPr/>
        <p:txBody>
          <a:bodyPr/>
          <a:lstStyle/>
          <a:p>
            <a:pPr rtl="0"/>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0F7E1E91-B92F-48F4-8A2C-4ECBF3322C97}"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pPr rtl="0"/>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8" name="Footer Placeholder 7"/>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613B31-EF88-4BC3-AD6D-D85485E0BF12}" type="datetime2">
              <a:rPr lang="zh-CN" altLang="en-US" smtClean="0"/>
              <a:t>2020年4月14日</a:t>
            </a:fld>
            <a:endParaRPr lang="zh-CN" altLang="en-US"/>
          </a:p>
        </p:txBody>
      </p:sp>
      <p:sp>
        <p:nvSpPr>
          <p:cNvPr id="4" name="Footer Placeholder 3"/>
          <p:cNvSpPr>
            <a:spLocks noGrp="1"/>
          </p:cNvSpPr>
          <p:nvPr>
            <p:ph type="ftr" sz="quarter" idx="11"/>
          </p:nvPr>
        </p:nvSpPr>
        <p:spPr/>
        <p:txBody>
          <a:bodyPr/>
          <a:lstStyle/>
          <a:p>
            <a:r>
              <a:rPr lang="zh-CN" altLang="en-US"/>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54A1312-EA36-4DF2-8683-75D1C3E04F2A}" type="datetime2">
              <a:rPr lang="zh-CN" altLang="en-US" smtClean="0"/>
              <a:t>2020年4月14日</a:t>
            </a:fld>
            <a:endParaRPr lang="zh-CN" altLang="en-US"/>
          </a:p>
        </p:txBody>
      </p:sp>
      <p:sp>
        <p:nvSpPr>
          <p:cNvPr id="3" name="Footer Placeholder 2"/>
          <p:cNvSpPr>
            <a:spLocks noGrp="1"/>
          </p:cNvSpPr>
          <p:nvPr>
            <p:ph type="ftr" sz="quarter" idx="11"/>
          </p:nvPr>
        </p:nvSpPr>
        <p:spPr/>
        <p:txBody>
          <a:bodyPr/>
          <a:lstStyle/>
          <a:p>
            <a:pPr rtl="0"/>
            <a:r>
              <a:rPr lang="zh-CN" altLang="en-US"/>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C0329D-6827-4F3D-BDF8-95C9C33894FD}" type="datetime2">
              <a:rPr lang="zh-CN" altLang="en-US" noProof="0" smtClean="0"/>
              <a:t>2020年4月14日</a:t>
            </a:fld>
            <a:endParaRPr lang="zh-CN" altLang="en-US" noProof="0"/>
          </a:p>
        </p:txBody>
      </p:sp>
      <p:sp>
        <p:nvSpPr>
          <p:cNvPr id="6" name="Footer Placeholder 5"/>
          <p:cNvSpPr>
            <a:spLocks noGrp="1"/>
          </p:cNvSpPr>
          <p:nvPr>
            <p:ph type="ftr" sz="quarter" idx="11"/>
          </p:nvPr>
        </p:nvSpPr>
        <p:spPr/>
        <p:txBody>
          <a:bodyPr/>
          <a:lstStyle/>
          <a:p>
            <a:r>
              <a:rPr lang="zh-CN" altLang="en-US" noProof="0"/>
              <a:t>添加页脚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C0329D-6827-4F3D-BDF8-95C9C33894FD}" type="datetime2">
              <a:rPr lang="zh-CN" altLang="en-US" noProof="0" smtClean="0"/>
              <a:t>2020年4月14日</a:t>
            </a:fld>
            <a:endParaRPr lang="zh-CN" altLang="en-US"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CN" altLang="en-US" noProof="0"/>
              <a:t>添加页脚</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123" y="1725706"/>
            <a:ext cx="10252018" cy="2532529"/>
          </a:xfrm>
        </p:spPr>
        <p:txBody>
          <a:bodyPr>
            <a:normAutofit fontScale="90000"/>
          </a:bodyPr>
          <a:lstStyle/>
          <a:p>
            <a:r>
              <a:rPr lang="en-US" altLang="zh-CN" dirty="0"/>
              <a:t>BAT</a:t>
            </a:r>
            <a:r>
              <a:rPr lang="zh-CN" altLang="en-US" dirty="0"/>
              <a:t>必问</a:t>
            </a:r>
            <a:br>
              <a:rPr lang="en-US" altLang="zh-CN" dirty="0"/>
            </a:br>
            <a:r>
              <a:rPr lang="en-US" altLang="zh-CN" dirty="0"/>
              <a:t>	</a:t>
            </a:r>
            <a:r>
              <a:rPr lang="zh-CN" altLang="en-US" dirty="0"/>
              <a:t>深入浅出剖析</a:t>
            </a:r>
            <a:r>
              <a:rPr lang="en-US" altLang="zh-CN" dirty="0" err="1"/>
              <a:t>mysql</a:t>
            </a:r>
            <a:r>
              <a:rPr lang="zh-CN" altLang="en-US" dirty="0"/>
              <a:t>事务及锁机制</a:t>
            </a:r>
          </a:p>
        </p:txBody>
      </p:sp>
    </p:spTree>
    <p:custDataLst>
      <p:tags r:id="rId1"/>
    </p:custDataLst>
    <p:extLst>
      <p:ext uri="{BB962C8B-B14F-4D97-AF65-F5344CB8AC3E}">
        <p14:creationId xmlns:p14="http://schemas.microsoft.com/office/powerpoint/2010/main" val="351446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原子性实现原理：</a:t>
            </a:r>
            <a:r>
              <a:rPr lang="en-US" altLang="zh-CN" dirty="0"/>
              <a:t>Undo log</a:t>
            </a:r>
            <a:endParaRPr lang="zh-CN" altLang="en-US" dirty="0"/>
          </a:p>
        </p:txBody>
      </p:sp>
      <p:sp>
        <p:nvSpPr>
          <p:cNvPr id="3" name="内容占位符 2"/>
          <p:cNvSpPr>
            <a:spLocks noGrp="1"/>
          </p:cNvSpPr>
          <p:nvPr>
            <p:ph idx="1"/>
          </p:nvPr>
        </p:nvSpPr>
        <p:spPr/>
        <p:txBody>
          <a:bodyPr/>
          <a:lstStyle/>
          <a:p>
            <a:r>
              <a:rPr lang="en-US" altLang="zh-CN" dirty="0"/>
              <a:t>Undo Log</a:t>
            </a:r>
            <a:r>
              <a:rPr lang="zh-CN" altLang="en-US" dirty="0"/>
              <a:t>是为了实现事务的原子性，在</a:t>
            </a:r>
            <a:r>
              <a:rPr lang="en-US" altLang="zh-CN" dirty="0"/>
              <a:t>MySQL</a:t>
            </a:r>
            <a:r>
              <a:rPr lang="zh-CN" altLang="en-US" dirty="0"/>
              <a:t>数据库</a:t>
            </a:r>
            <a:r>
              <a:rPr lang="en-US" altLang="zh-CN" dirty="0" err="1"/>
              <a:t>InnoDB</a:t>
            </a:r>
            <a:r>
              <a:rPr lang="zh-CN" altLang="en-US" dirty="0"/>
              <a:t>存储引擎中，还用</a:t>
            </a:r>
            <a:r>
              <a:rPr lang="en-US" altLang="zh-CN" dirty="0"/>
              <a:t>Undo Log</a:t>
            </a:r>
            <a:r>
              <a:rPr lang="zh-CN" altLang="en-US" dirty="0"/>
              <a:t>来实现多版本并发控制</a:t>
            </a:r>
            <a:r>
              <a:rPr lang="en-US" altLang="zh-CN" dirty="0"/>
              <a:t>(</a:t>
            </a:r>
            <a:r>
              <a:rPr lang="zh-CN" altLang="en-US" dirty="0"/>
              <a:t>简称：</a:t>
            </a:r>
            <a:r>
              <a:rPr lang="en-US" altLang="zh-CN" dirty="0"/>
              <a:t>MVCC)</a:t>
            </a:r>
          </a:p>
          <a:p>
            <a:r>
              <a:rPr lang="zh-CN" altLang="en-US" dirty="0"/>
              <a:t>在操作任何数据之前，首先将数据备份到一个地方（这个存储数据备份的地方称为</a:t>
            </a:r>
            <a:r>
              <a:rPr lang="en-US" altLang="zh-CN" dirty="0"/>
              <a:t>Undo Log</a:t>
            </a:r>
            <a:r>
              <a:rPr lang="zh-CN" altLang="en-US" dirty="0"/>
              <a:t>）。然后进行数据的修改。如果出现了错误或者用户执行了</a:t>
            </a:r>
            <a:r>
              <a:rPr lang="en-US" altLang="zh-CN" dirty="0"/>
              <a:t>ROLLBACK</a:t>
            </a:r>
            <a:r>
              <a:rPr lang="zh-CN" altLang="en-US" dirty="0"/>
              <a:t>语句，系统可以利用</a:t>
            </a:r>
            <a:r>
              <a:rPr lang="en-US" altLang="zh-CN" dirty="0"/>
              <a:t>Undo Log</a:t>
            </a:r>
            <a:r>
              <a:rPr lang="zh-CN" altLang="en-US" dirty="0"/>
              <a:t>中的备份将数据恢复到事务开始之前的状态</a:t>
            </a:r>
            <a:endParaRPr lang="en-US" altLang="zh-CN" dirty="0"/>
          </a:p>
          <a:p>
            <a:r>
              <a:rPr lang="zh-CN" altLang="en-US" dirty="0"/>
              <a:t>注意：</a:t>
            </a:r>
            <a:r>
              <a:rPr lang="en-US" altLang="zh-CN" dirty="0"/>
              <a:t>undo log</a:t>
            </a:r>
            <a:r>
              <a:rPr lang="zh-CN" altLang="en-US" dirty="0"/>
              <a:t>是逻辑日志，可以理解为：</a:t>
            </a:r>
            <a:endParaRPr lang="en-US" altLang="zh-CN" dirty="0"/>
          </a:p>
          <a:p>
            <a:pPr lvl="1"/>
            <a:r>
              <a:rPr lang="zh-CN" altLang="en-US" dirty="0">
                <a:solidFill>
                  <a:srgbClr val="FF0000"/>
                </a:solidFill>
              </a:rPr>
              <a:t>当</a:t>
            </a:r>
            <a:r>
              <a:rPr lang="en-US" altLang="zh-CN" dirty="0">
                <a:solidFill>
                  <a:srgbClr val="FF0000"/>
                </a:solidFill>
              </a:rPr>
              <a:t>delete</a:t>
            </a:r>
            <a:r>
              <a:rPr lang="zh-CN" altLang="en-US" dirty="0">
                <a:solidFill>
                  <a:srgbClr val="FF0000"/>
                </a:solidFill>
              </a:rPr>
              <a:t>一条记录时，</a:t>
            </a:r>
            <a:r>
              <a:rPr lang="en-US" altLang="zh-CN" dirty="0">
                <a:solidFill>
                  <a:srgbClr val="FF0000"/>
                </a:solidFill>
              </a:rPr>
              <a:t>undo log</a:t>
            </a:r>
            <a:r>
              <a:rPr lang="zh-CN" altLang="en-US" dirty="0">
                <a:solidFill>
                  <a:srgbClr val="FF0000"/>
                </a:solidFill>
              </a:rPr>
              <a:t>中会记录一条对应的</a:t>
            </a:r>
            <a:r>
              <a:rPr lang="en-US" altLang="zh-CN" dirty="0">
                <a:solidFill>
                  <a:srgbClr val="FF0000"/>
                </a:solidFill>
              </a:rPr>
              <a:t>insert</a:t>
            </a:r>
            <a:r>
              <a:rPr lang="zh-CN" altLang="en-US" dirty="0">
                <a:solidFill>
                  <a:srgbClr val="FF0000"/>
                </a:solidFill>
              </a:rPr>
              <a:t>记录</a:t>
            </a:r>
            <a:endParaRPr lang="en-US" altLang="zh-CN" dirty="0">
              <a:solidFill>
                <a:srgbClr val="FF0000"/>
              </a:solidFill>
            </a:endParaRPr>
          </a:p>
          <a:p>
            <a:pPr lvl="1"/>
            <a:r>
              <a:rPr lang="zh-CN" altLang="en-US" dirty="0">
                <a:solidFill>
                  <a:srgbClr val="FF0000"/>
                </a:solidFill>
              </a:rPr>
              <a:t>当</a:t>
            </a:r>
            <a:r>
              <a:rPr lang="en-US" altLang="zh-CN" dirty="0">
                <a:solidFill>
                  <a:srgbClr val="FF0000"/>
                </a:solidFill>
              </a:rPr>
              <a:t>insert</a:t>
            </a:r>
            <a:r>
              <a:rPr lang="zh-CN" altLang="en-US" dirty="0">
                <a:solidFill>
                  <a:srgbClr val="FF0000"/>
                </a:solidFill>
              </a:rPr>
              <a:t>一条记录时，</a:t>
            </a:r>
            <a:r>
              <a:rPr lang="en-US" altLang="zh-CN" dirty="0">
                <a:solidFill>
                  <a:srgbClr val="FF0000"/>
                </a:solidFill>
              </a:rPr>
              <a:t>undo log</a:t>
            </a:r>
            <a:r>
              <a:rPr lang="zh-CN" altLang="en-US" dirty="0">
                <a:solidFill>
                  <a:srgbClr val="FF0000"/>
                </a:solidFill>
              </a:rPr>
              <a:t>中会记录一条对应的</a:t>
            </a:r>
            <a:r>
              <a:rPr lang="en-US" altLang="zh-CN" dirty="0">
                <a:solidFill>
                  <a:srgbClr val="FF0000"/>
                </a:solidFill>
              </a:rPr>
              <a:t>delete</a:t>
            </a:r>
            <a:r>
              <a:rPr lang="zh-CN" altLang="en-US" dirty="0">
                <a:solidFill>
                  <a:srgbClr val="FF0000"/>
                </a:solidFill>
              </a:rPr>
              <a:t>记录</a:t>
            </a:r>
            <a:endParaRPr lang="en-US" altLang="zh-CN" dirty="0">
              <a:solidFill>
                <a:srgbClr val="FF0000"/>
              </a:solidFill>
            </a:endParaRPr>
          </a:p>
          <a:p>
            <a:pPr lvl="1"/>
            <a:r>
              <a:rPr lang="zh-CN" altLang="en-US" dirty="0">
                <a:solidFill>
                  <a:srgbClr val="FF0000"/>
                </a:solidFill>
              </a:rPr>
              <a:t>当</a:t>
            </a:r>
            <a:r>
              <a:rPr lang="en-US" altLang="zh-CN" dirty="0">
                <a:solidFill>
                  <a:srgbClr val="FF0000"/>
                </a:solidFill>
              </a:rPr>
              <a:t>update</a:t>
            </a:r>
            <a:r>
              <a:rPr lang="zh-CN" altLang="en-US" dirty="0">
                <a:solidFill>
                  <a:srgbClr val="FF0000"/>
                </a:solidFill>
              </a:rPr>
              <a:t>一条记录时，它记录一条对应相反的</a:t>
            </a:r>
            <a:r>
              <a:rPr lang="en-US" altLang="zh-CN" dirty="0">
                <a:solidFill>
                  <a:srgbClr val="FF0000"/>
                </a:solidFill>
              </a:rPr>
              <a:t>update</a:t>
            </a:r>
            <a:r>
              <a:rPr lang="zh-CN" altLang="en-US" dirty="0">
                <a:solidFill>
                  <a:srgbClr val="FF0000"/>
                </a:solidFill>
              </a:rPr>
              <a:t>记录</a:t>
            </a:r>
          </a:p>
        </p:txBody>
      </p:sp>
    </p:spTree>
    <p:extLst>
      <p:ext uri="{BB962C8B-B14F-4D97-AF65-F5344CB8AC3E}">
        <p14:creationId xmlns:p14="http://schemas.microsoft.com/office/powerpoint/2010/main" val="32048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持久性实现原理：</a:t>
            </a:r>
            <a:r>
              <a:rPr lang="en-US" altLang="zh-CN" dirty="0"/>
              <a:t>Redo log</a:t>
            </a:r>
            <a:endParaRPr lang="zh-CN" altLang="en-US" dirty="0"/>
          </a:p>
        </p:txBody>
      </p:sp>
      <p:sp>
        <p:nvSpPr>
          <p:cNvPr id="3" name="内容占位符 2"/>
          <p:cNvSpPr>
            <a:spLocks noGrp="1"/>
          </p:cNvSpPr>
          <p:nvPr>
            <p:ph idx="1"/>
          </p:nvPr>
        </p:nvSpPr>
        <p:spPr/>
        <p:txBody>
          <a:bodyPr/>
          <a:lstStyle/>
          <a:p>
            <a:r>
              <a:rPr lang="zh-CN" altLang="en-US" dirty="0"/>
              <a:t>和</a:t>
            </a:r>
            <a:r>
              <a:rPr lang="en-US" altLang="zh-CN" dirty="0"/>
              <a:t>Undo Log</a:t>
            </a:r>
            <a:r>
              <a:rPr lang="zh-CN" altLang="en-US" dirty="0"/>
              <a:t>相反，</a:t>
            </a:r>
            <a:r>
              <a:rPr lang="en-US" altLang="zh-CN" dirty="0"/>
              <a:t>Redo Log</a:t>
            </a:r>
            <a:r>
              <a:rPr lang="zh-CN" altLang="en-US" dirty="0"/>
              <a:t>记录的是新数据的备份。</a:t>
            </a:r>
            <a:r>
              <a:rPr lang="zh-CN" altLang="en-US" dirty="0">
                <a:solidFill>
                  <a:srgbClr val="FF0000"/>
                </a:solidFill>
              </a:rPr>
              <a:t>在事务提交前，只要将</a:t>
            </a:r>
            <a:r>
              <a:rPr lang="en-US" altLang="zh-CN" dirty="0">
                <a:solidFill>
                  <a:srgbClr val="FF0000"/>
                </a:solidFill>
              </a:rPr>
              <a:t>Redo Log</a:t>
            </a:r>
            <a:r>
              <a:rPr lang="zh-CN" altLang="en-US" dirty="0">
                <a:solidFill>
                  <a:srgbClr val="FF0000"/>
                </a:solidFill>
              </a:rPr>
              <a:t>持久化即可，不需要将数据持久化。</a:t>
            </a:r>
            <a:r>
              <a:rPr lang="zh-CN" altLang="en-US" dirty="0"/>
              <a:t>当系统崩溃时，虽然数据没有持久化，但是</a:t>
            </a:r>
            <a:r>
              <a:rPr lang="en-US" altLang="zh-CN" dirty="0"/>
              <a:t>Redo Log</a:t>
            </a:r>
            <a:r>
              <a:rPr lang="zh-CN" altLang="en-US" dirty="0"/>
              <a:t>已经持久化。系统可以根据</a:t>
            </a:r>
            <a:r>
              <a:rPr lang="en-US" altLang="zh-CN" dirty="0"/>
              <a:t>Redo Log</a:t>
            </a:r>
            <a:r>
              <a:rPr lang="zh-CN" altLang="en-US" dirty="0"/>
              <a:t>的内容，将所有数据恢复到最新的状态</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882" y="3429000"/>
            <a:ext cx="3847985" cy="317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s://images2018.cnblogs.com/blog/733013/201805/733013-20180508104623183-6909864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66" y="3285097"/>
            <a:ext cx="5502546" cy="332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46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的隔离级别</a:t>
            </a:r>
          </a:p>
        </p:txBody>
      </p:sp>
      <p:sp>
        <p:nvSpPr>
          <p:cNvPr id="3" name="内容占位符 2"/>
          <p:cNvSpPr>
            <a:spLocks noGrp="1"/>
          </p:cNvSpPr>
          <p:nvPr>
            <p:ph idx="1"/>
          </p:nvPr>
        </p:nvSpPr>
        <p:spPr/>
        <p:txBody>
          <a:bodyPr/>
          <a:lstStyle/>
          <a:p>
            <a:r>
              <a:rPr lang="zh-CN" altLang="en-US" dirty="0"/>
              <a:t>事务具有隔离性</a:t>
            </a:r>
            <a:r>
              <a:rPr lang="en-US" altLang="zh-CN" dirty="0"/>
              <a:t>,</a:t>
            </a:r>
            <a:r>
              <a:rPr lang="zh-CN" altLang="en-US" dirty="0"/>
              <a:t>理论上来说事务之间的执行不应该相互产生影响</a:t>
            </a:r>
            <a:r>
              <a:rPr lang="en-US" altLang="zh-CN" dirty="0"/>
              <a:t>,</a:t>
            </a:r>
            <a:r>
              <a:rPr lang="zh-CN" altLang="en-US" dirty="0"/>
              <a:t>其对数据库的影响应该和它们串行执行时一样。</a:t>
            </a:r>
          </a:p>
          <a:p>
            <a:r>
              <a:rPr lang="zh-CN" altLang="en-US" dirty="0"/>
              <a:t>然而完全的隔离性会导致系统并发性能很低</a:t>
            </a:r>
            <a:r>
              <a:rPr lang="en-US" altLang="zh-CN" dirty="0"/>
              <a:t>,</a:t>
            </a:r>
            <a:r>
              <a:rPr lang="zh-CN" altLang="en-US" dirty="0"/>
              <a:t>降低对资源的利用率</a:t>
            </a:r>
            <a:r>
              <a:rPr lang="en-US" altLang="zh-CN" dirty="0"/>
              <a:t>,</a:t>
            </a:r>
            <a:r>
              <a:rPr lang="zh-CN" altLang="en-US" dirty="0"/>
              <a:t>因而实际上对隔离性的要求会有所放宽</a:t>
            </a:r>
            <a:r>
              <a:rPr lang="en-US" altLang="zh-CN" dirty="0"/>
              <a:t>,</a:t>
            </a:r>
            <a:r>
              <a:rPr lang="zh-CN" altLang="en-US" dirty="0"/>
              <a:t>这也会一定程度造成对数据库一致性要求降低</a:t>
            </a:r>
          </a:p>
          <a:p>
            <a:r>
              <a:rPr lang="en-US" altLang="zh-CN" dirty="0"/>
              <a:t>SQL</a:t>
            </a:r>
            <a:r>
              <a:rPr lang="zh-CN" altLang="en-US" dirty="0"/>
              <a:t>标准为事务定义了不同的隔离级别</a:t>
            </a:r>
            <a:r>
              <a:rPr lang="en-US" altLang="zh-CN" dirty="0"/>
              <a:t>,</a:t>
            </a:r>
            <a:r>
              <a:rPr lang="zh-CN" altLang="en-US" dirty="0"/>
              <a:t>从低到高依次是</a:t>
            </a:r>
          </a:p>
          <a:p>
            <a:pPr lvl="1"/>
            <a:r>
              <a:rPr lang="zh-CN" altLang="en-US" dirty="0">
                <a:solidFill>
                  <a:srgbClr val="FF0000"/>
                </a:solidFill>
              </a:rPr>
              <a:t>读未提交</a:t>
            </a:r>
            <a:r>
              <a:rPr lang="en-US" altLang="zh-CN" dirty="0">
                <a:solidFill>
                  <a:srgbClr val="FF0000"/>
                </a:solidFill>
              </a:rPr>
              <a:t>(READ UNCOMMITTED)</a:t>
            </a:r>
            <a:r>
              <a:rPr lang="zh-CN" altLang="en-US" dirty="0">
                <a:solidFill>
                  <a:srgbClr val="FF0000"/>
                </a:solidFill>
              </a:rPr>
              <a:t>：对事务处理的读取没有任何限制，不推荐</a:t>
            </a:r>
            <a:endParaRPr lang="en-US" altLang="zh-CN" dirty="0">
              <a:solidFill>
                <a:srgbClr val="FF0000"/>
              </a:solidFill>
            </a:endParaRPr>
          </a:p>
          <a:p>
            <a:pPr lvl="1"/>
            <a:r>
              <a:rPr lang="zh-CN" altLang="en-US" dirty="0">
                <a:solidFill>
                  <a:srgbClr val="FF0000"/>
                </a:solidFill>
              </a:rPr>
              <a:t>读已提交</a:t>
            </a:r>
            <a:r>
              <a:rPr lang="en-US" altLang="zh-CN" dirty="0">
                <a:solidFill>
                  <a:srgbClr val="FF0000"/>
                </a:solidFill>
              </a:rPr>
              <a:t>(READ COMMITTED)</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可重复读</a:t>
            </a:r>
            <a:r>
              <a:rPr lang="en-US" altLang="zh-CN" dirty="0">
                <a:solidFill>
                  <a:srgbClr val="FF0000"/>
                </a:solidFill>
              </a:rPr>
              <a:t>(REPEATABLE READ)</a:t>
            </a:r>
          </a:p>
          <a:p>
            <a:pPr lvl="1"/>
            <a:r>
              <a:rPr lang="zh-CN" altLang="en-US" dirty="0">
                <a:solidFill>
                  <a:srgbClr val="FF0000"/>
                </a:solidFill>
              </a:rPr>
              <a:t>串行化</a:t>
            </a:r>
            <a:r>
              <a:rPr lang="en-US" altLang="zh-CN" dirty="0">
                <a:solidFill>
                  <a:srgbClr val="FF0000"/>
                </a:solidFill>
              </a:rPr>
              <a:t>(SERIALIZABLE)</a:t>
            </a:r>
          </a:p>
          <a:p>
            <a:pPr marL="0" indent="0">
              <a:buNone/>
            </a:pPr>
            <a:endParaRPr lang="zh-CN" altLang="en-US" dirty="0"/>
          </a:p>
        </p:txBody>
      </p:sp>
    </p:spTree>
    <p:extLst>
      <p:ext uri="{BB962C8B-B14F-4D97-AF65-F5344CB8AC3E}">
        <p14:creationId xmlns:p14="http://schemas.microsoft.com/office/powerpoint/2010/main" val="22381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的隔离级别</a:t>
            </a:r>
          </a:p>
        </p:txBody>
      </p:sp>
      <p:sp>
        <p:nvSpPr>
          <p:cNvPr id="3" name="内容占位符 2"/>
          <p:cNvSpPr>
            <a:spLocks noGrp="1"/>
          </p:cNvSpPr>
          <p:nvPr>
            <p:ph idx="1"/>
          </p:nvPr>
        </p:nvSpPr>
        <p:spPr/>
        <p:txBody>
          <a:bodyPr/>
          <a:lstStyle/>
          <a:p>
            <a:r>
              <a:rPr lang="zh-CN" altLang="en-US" dirty="0"/>
              <a:t>不同的隔离级别可能导致不同的并发异常，如下图：</a:t>
            </a:r>
            <a:endParaRPr lang="en-US" altLang="zh-CN" dirty="0"/>
          </a:p>
          <a:p>
            <a:endParaRPr lang="zh-CN" altLang="en-US" dirty="0"/>
          </a:p>
        </p:txBody>
      </p:sp>
      <p:graphicFrame>
        <p:nvGraphicFramePr>
          <p:cNvPr id="4" name="表格 3"/>
          <p:cNvGraphicFramePr>
            <a:graphicFrameLocks noGrp="1"/>
          </p:cNvGraphicFramePr>
          <p:nvPr/>
        </p:nvGraphicFramePr>
        <p:xfrm>
          <a:off x="2690026" y="2958663"/>
          <a:ext cx="6966721" cy="1884998"/>
        </p:xfrm>
        <a:graphic>
          <a:graphicData uri="http://schemas.openxmlformats.org/drawingml/2006/table">
            <a:tbl>
              <a:tblPr firstRow="1" bandRow="1">
                <a:tableStyleId>{5C22544A-7EE6-4342-B048-85BDC9FD1C3A}</a:tableStyleId>
              </a:tblPr>
              <a:tblGrid>
                <a:gridCol w="4274795">
                  <a:extLst>
                    <a:ext uri="{9D8B030D-6E8A-4147-A177-3AD203B41FA5}">
                      <a16:colId xmlns:a16="http://schemas.microsoft.com/office/drawing/2014/main" val="20000"/>
                    </a:ext>
                  </a:extLst>
                </a:gridCol>
                <a:gridCol w="692210">
                  <a:extLst>
                    <a:ext uri="{9D8B030D-6E8A-4147-A177-3AD203B41FA5}">
                      <a16:colId xmlns:a16="http://schemas.microsoft.com/office/drawing/2014/main" val="20001"/>
                    </a:ext>
                  </a:extLst>
                </a:gridCol>
                <a:gridCol w="1341689">
                  <a:extLst>
                    <a:ext uri="{9D8B030D-6E8A-4147-A177-3AD203B41FA5}">
                      <a16:colId xmlns:a16="http://schemas.microsoft.com/office/drawing/2014/main" val="20002"/>
                    </a:ext>
                  </a:extLst>
                </a:gridCol>
                <a:gridCol w="658027">
                  <a:extLst>
                    <a:ext uri="{9D8B030D-6E8A-4147-A177-3AD203B41FA5}">
                      <a16:colId xmlns:a16="http://schemas.microsoft.com/office/drawing/2014/main" val="20003"/>
                    </a:ext>
                  </a:extLst>
                </a:gridCol>
              </a:tblGrid>
              <a:tr h="370840">
                <a:tc>
                  <a:txBody>
                    <a:bodyPr/>
                    <a:lstStyle/>
                    <a:p>
                      <a:pPr algn="ctr"/>
                      <a:r>
                        <a:rPr lang="zh-CN" altLang="en-US" dirty="0"/>
                        <a:t>事务的隔离级别</a:t>
                      </a:r>
                    </a:p>
                  </a:txBody>
                  <a:tcPr/>
                </a:tc>
                <a:tc>
                  <a:txBody>
                    <a:bodyPr/>
                    <a:lstStyle/>
                    <a:p>
                      <a:pPr algn="ctr"/>
                      <a:r>
                        <a:rPr lang="zh-CN" altLang="en-US" dirty="0"/>
                        <a:t>脏读</a:t>
                      </a:r>
                    </a:p>
                  </a:txBody>
                  <a:tcPr/>
                </a:tc>
                <a:tc>
                  <a:txBody>
                    <a:bodyPr/>
                    <a:lstStyle/>
                    <a:p>
                      <a:pPr algn="ctr"/>
                      <a:r>
                        <a:rPr lang="zh-CN" altLang="en-US" dirty="0"/>
                        <a:t>不可重复读</a:t>
                      </a:r>
                    </a:p>
                  </a:txBody>
                  <a:tcPr/>
                </a:tc>
                <a:tc>
                  <a:txBody>
                    <a:bodyPr/>
                    <a:lstStyle/>
                    <a:p>
                      <a:pPr algn="ctr"/>
                      <a:r>
                        <a:rPr lang="zh-CN" altLang="en-US" dirty="0"/>
                        <a:t>幻读</a:t>
                      </a:r>
                    </a:p>
                  </a:txBody>
                  <a:tcPr/>
                </a:tc>
                <a:extLst>
                  <a:ext uri="{0D108BD9-81ED-4DB2-BD59-A6C34878D82A}">
                    <a16:rowId xmlns:a16="http://schemas.microsoft.com/office/drawing/2014/main" val="10000"/>
                  </a:ext>
                </a:extLst>
              </a:tr>
              <a:tr h="370825">
                <a:tc>
                  <a:txBody>
                    <a:bodyPr/>
                    <a:lstStyle/>
                    <a:p>
                      <a:pPr lvl="1" algn="ctr"/>
                      <a:r>
                        <a:rPr lang="zh-CN" altLang="en-US" dirty="0">
                          <a:solidFill>
                            <a:srgbClr val="FF0000"/>
                          </a:solidFill>
                        </a:rPr>
                        <a:t>读未提交</a:t>
                      </a:r>
                      <a:r>
                        <a:rPr lang="en-US" altLang="zh-CN" dirty="0">
                          <a:solidFill>
                            <a:srgbClr val="FF0000"/>
                          </a:solidFill>
                        </a:rPr>
                        <a:t>(READ UNCOMMITTED)</a:t>
                      </a:r>
                    </a:p>
                  </a:txBody>
                  <a:tcPr/>
                </a:tc>
                <a:tc>
                  <a:txBody>
                    <a:bodyPr/>
                    <a:lstStyle/>
                    <a:p>
                      <a:pPr algn="ctr"/>
                      <a:r>
                        <a:rPr lang="zh-CN" altLang="en-US" dirty="0"/>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a:t>
                      </a:r>
                    </a:p>
                  </a:txBody>
                  <a:tcPr/>
                </a:tc>
                <a:extLst>
                  <a:ext uri="{0D108BD9-81ED-4DB2-BD59-A6C34878D82A}">
                    <a16:rowId xmlns:a16="http://schemas.microsoft.com/office/drawing/2014/main" val="10001"/>
                  </a:ext>
                </a:extLst>
              </a:tr>
              <a:tr h="401653">
                <a:tc>
                  <a:txBody>
                    <a:bodyPr/>
                    <a:lstStyle/>
                    <a:p>
                      <a:pPr lvl="1" algn="ctr"/>
                      <a:r>
                        <a:rPr lang="zh-CN" altLang="en-US" dirty="0">
                          <a:solidFill>
                            <a:srgbClr val="FF0000"/>
                          </a:solidFill>
                        </a:rPr>
                        <a:t>读已提交</a:t>
                      </a:r>
                      <a:r>
                        <a:rPr lang="en-US" altLang="zh-CN" dirty="0">
                          <a:solidFill>
                            <a:srgbClr val="FF0000"/>
                          </a:solidFill>
                        </a:rPr>
                        <a:t>(READ COMMITTED)</a:t>
                      </a:r>
                    </a:p>
                  </a:txBody>
                  <a:tcPr/>
                </a:tc>
                <a:tc>
                  <a:txBody>
                    <a:bodyPr/>
                    <a:lstStyle/>
                    <a:p>
                      <a:pPr algn="ct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a:t>
                      </a:r>
                    </a:p>
                  </a:txBody>
                  <a:tcPr/>
                </a:tc>
                <a:extLst>
                  <a:ext uri="{0D108BD9-81ED-4DB2-BD59-A6C34878D82A}">
                    <a16:rowId xmlns:a16="http://schemas.microsoft.com/office/drawing/2014/main" val="10002"/>
                  </a:ext>
                </a:extLst>
              </a:tr>
              <a:tr h="370840">
                <a:tc>
                  <a:txBody>
                    <a:bodyPr/>
                    <a:lstStyle/>
                    <a:p>
                      <a:pPr lvl="1" algn="ctr"/>
                      <a:r>
                        <a:rPr lang="zh-CN" altLang="en-US" dirty="0">
                          <a:solidFill>
                            <a:srgbClr val="FF0000"/>
                          </a:solidFill>
                        </a:rPr>
                        <a:t>可重复读</a:t>
                      </a:r>
                      <a:r>
                        <a:rPr lang="en-US" altLang="zh-CN" dirty="0">
                          <a:solidFill>
                            <a:srgbClr val="FF0000"/>
                          </a:solidFill>
                        </a:rPr>
                        <a:t>(REPEATABLE READ)</a:t>
                      </a:r>
                    </a:p>
                  </a:txBody>
                  <a:tcPr/>
                </a:tc>
                <a:tc>
                  <a:txBody>
                    <a:bodyPr/>
                    <a:lstStyle/>
                    <a:p>
                      <a:pPr algn="ctr"/>
                      <a:endParaRPr lang="zh-CN" altLang="en-US" dirty="0"/>
                    </a:p>
                  </a:txBody>
                  <a:tcPr/>
                </a:tc>
                <a:tc>
                  <a:txBody>
                    <a:bodyPr/>
                    <a:lstStyle/>
                    <a:p>
                      <a:pPr algn="ct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a:t>√</a:t>
                      </a:r>
                    </a:p>
                  </a:txBody>
                  <a:tcPr/>
                </a:tc>
                <a:extLst>
                  <a:ext uri="{0D108BD9-81ED-4DB2-BD59-A6C34878D82A}">
                    <a16:rowId xmlns:a16="http://schemas.microsoft.com/office/drawing/2014/main" val="10003"/>
                  </a:ext>
                </a:extLst>
              </a:tr>
              <a:tr h="370840">
                <a:tc>
                  <a:txBody>
                    <a:bodyPr/>
                    <a:lstStyle/>
                    <a:p>
                      <a:pPr lvl="1" algn="ctr"/>
                      <a:r>
                        <a:rPr lang="zh-CN" altLang="en-US" dirty="0">
                          <a:solidFill>
                            <a:srgbClr val="FF0000"/>
                          </a:solidFill>
                        </a:rPr>
                        <a:t>串行化</a:t>
                      </a:r>
                      <a:r>
                        <a:rPr lang="en-US" altLang="zh-CN" dirty="0">
                          <a:solidFill>
                            <a:srgbClr val="FF0000"/>
                          </a:solidFill>
                        </a:rPr>
                        <a:t>(SERIALIZABLE)</a:t>
                      </a: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8730B4EF-0AD7-4087-A02E-6C9BE3B97A2E}"/>
              </a:ext>
            </a:extLst>
          </p:cNvPr>
          <p:cNvSpPr txBox="1"/>
          <p:nvPr/>
        </p:nvSpPr>
        <p:spPr>
          <a:xfrm>
            <a:off x="8743976" y="450987"/>
            <a:ext cx="1539149" cy="2031325"/>
          </a:xfrm>
          <a:prstGeom prst="rect">
            <a:avLst/>
          </a:prstGeom>
          <a:noFill/>
        </p:spPr>
        <p:txBody>
          <a:bodyPr wrap="square" rtlCol="0">
            <a:spAutoFit/>
          </a:bodyPr>
          <a:lstStyle/>
          <a:p>
            <a:r>
              <a:rPr lang="zh-CN" altLang="en-US" dirty="0"/>
              <a:t>共享锁</a:t>
            </a:r>
            <a:endParaRPr lang="en-US" altLang="zh-CN" dirty="0"/>
          </a:p>
          <a:p>
            <a:r>
              <a:rPr lang="zh-CN" altLang="en-US" dirty="0"/>
              <a:t>排它锁</a:t>
            </a:r>
            <a:endParaRPr lang="en-US" altLang="zh-CN" dirty="0"/>
          </a:p>
          <a:p>
            <a:r>
              <a:rPr lang="zh-CN" altLang="en-US" dirty="0"/>
              <a:t>独占锁</a:t>
            </a:r>
            <a:endParaRPr lang="en-US" altLang="zh-CN" dirty="0"/>
          </a:p>
          <a:p>
            <a:r>
              <a:rPr lang="zh-CN" altLang="en-US" dirty="0"/>
              <a:t>间隙锁</a:t>
            </a:r>
            <a:endParaRPr lang="en-US" altLang="zh-CN" dirty="0"/>
          </a:p>
          <a:p>
            <a:r>
              <a:rPr lang="zh-CN" altLang="en-US" dirty="0"/>
              <a:t>临键锁</a:t>
            </a:r>
            <a:endParaRPr lang="en-US" altLang="zh-CN" dirty="0"/>
          </a:p>
          <a:p>
            <a:r>
              <a:rPr lang="zh-CN" altLang="en-US" dirty="0"/>
              <a:t>自增锁</a:t>
            </a:r>
            <a:endParaRPr lang="en-US" altLang="zh-CN" dirty="0"/>
          </a:p>
          <a:p>
            <a:r>
              <a:rPr lang="zh-CN" altLang="en-US" dirty="0"/>
              <a:t>意向锁</a:t>
            </a:r>
          </a:p>
        </p:txBody>
      </p:sp>
    </p:spTree>
    <p:extLst>
      <p:ext uri="{BB962C8B-B14F-4D97-AF65-F5344CB8AC3E}">
        <p14:creationId xmlns:p14="http://schemas.microsoft.com/office/powerpoint/2010/main" val="25804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隔离性实现原理：锁</a:t>
            </a:r>
          </a:p>
        </p:txBody>
      </p:sp>
      <p:sp>
        <p:nvSpPr>
          <p:cNvPr id="3" name="内容占位符 2"/>
          <p:cNvSpPr>
            <a:spLocks noGrp="1"/>
          </p:cNvSpPr>
          <p:nvPr>
            <p:ph idx="1"/>
          </p:nvPr>
        </p:nvSpPr>
        <p:spPr/>
        <p:txBody>
          <a:bodyPr/>
          <a:lstStyle/>
          <a:p>
            <a:r>
              <a:rPr lang="zh-CN" altLang="en-US" dirty="0"/>
              <a:t>在</a:t>
            </a:r>
            <a:r>
              <a:rPr lang="en-US" altLang="zh-CN" dirty="0" err="1"/>
              <a:t>mysql</a:t>
            </a:r>
            <a:r>
              <a:rPr lang="zh-CN" altLang="en-US" dirty="0"/>
              <a:t>中，锁可以分为两类：</a:t>
            </a:r>
            <a:endParaRPr lang="en-US" altLang="zh-CN" dirty="0"/>
          </a:p>
          <a:p>
            <a:pPr lvl="1"/>
            <a:r>
              <a:rPr lang="zh-CN" altLang="en-US" dirty="0"/>
              <a:t>共享锁：共享锁定是将对象数据变为</a:t>
            </a:r>
            <a:r>
              <a:rPr lang="zh-CN" altLang="en-US" b="1" dirty="0"/>
              <a:t>只读</a:t>
            </a:r>
            <a:r>
              <a:rPr lang="zh-CN" altLang="en-US" dirty="0"/>
              <a:t>形式，不能进行更新，所以也成为读取锁定；</a:t>
            </a:r>
            <a:endParaRPr lang="en-US" altLang="zh-CN" dirty="0"/>
          </a:p>
          <a:p>
            <a:pPr lvl="1"/>
            <a:r>
              <a:rPr lang="zh-CN" altLang="en-US" dirty="0"/>
              <a:t>排他锁：排他锁定是当执行</a:t>
            </a:r>
            <a:r>
              <a:rPr lang="en-US" altLang="zh-CN" dirty="0"/>
              <a:t>INSERT/UPDATE/DELETE</a:t>
            </a:r>
            <a:r>
              <a:rPr lang="zh-CN" altLang="en-US" dirty="0"/>
              <a:t>的时候，其它事务</a:t>
            </a:r>
            <a:r>
              <a:rPr lang="zh-CN" altLang="en-US" b="1" dirty="0"/>
              <a:t>不能读取</a:t>
            </a:r>
            <a:r>
              <a:rPr lang="zh-CN" altLang="en-US" dirty="0"/>
              <a:t>该数据，因此也成为写入锁定。</a:t>
            </a:r>
          </a:p>
          <a:p>
            <a:r>
              <a:rPr lang="zh-CN" altLang="en-US" dirty="0"/>
              <a:t>锁的粒度：锁定对象的大小是锁的粒度</a:t>
            </a:r>
            <a:endParaRPr lang="en-US" altLang="zh-CN" dirty="0"/>
          </a:p>
          <a:p>
            <a:pPr lvl="1"/>
            <a:r>
              <a:rPr lang="zh-CN" altLang="en-US" dirty="0"/>
              <a:t>记录</a:t>
            </a:r>
            <a:endParaRPr lang="en-US" altLang="zh-CN" dirty="0"/>
          </a:p>
          <a:p>
            <a:pPr lvl="1"/>
            <a:r>
              <a:rPr lang="zh-CN" altLang="en-US" dirty="0"/>
              <a:t>表</a:t>
            </a:r>
            <a:endParaRPr lang="en-US" altLang="zh-CN" dirty="0"/>
          </a:p>
          <a:p>
            <a:pPr lvl="1"/>
            <a:r>
              <a:rPr lang="zh-CN" altLang="en-US" dirty="0"/>
              <a:t>数据库</a:t>
            </a:r>
            <a:endParaRPr lang="en-US" altLang="zh-CN" dirty="0"/>
          </a:p>
          <a:p>
            <a:pPr lvl="1"/>
            <a:endParaRPr lang="zh-CN" altLang="en-US" dirty="0"/>
          </a:p>
        </p:txBody>
      </p:sp>
    </p:spTree>
    <p:extLst>
      <p:ext uri="{BB962C8B-B14F-4D97-AF65-F5344CB8AC3E}">
        <p14:creationId xmlns:p14="http://schemas.microsoft.com/office/powerpoint/2010/main" val="27560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隔离性实现原理：锁</a:t>
            </a:r>
          </a:p>
        </p:txBody>
      </p:sp>
      <p:sp>
        <p:nvSpPr>
          <p:cNvPr id="3" name="内容占位符 2"/>
          <p:cNvSpPr>
            <a:spLocks noGrp="1"/>
          </p:cNvSpPr>
          <p:nvPr>
            <p:ph idx="1"/>
          </p:nvPr>
        </p:nvSpPr>
        <p:spPr>
          <a:xfrm>
            <a:off x="2589212" y="1350236"/>
            <a:ext cx="8915400" cy="4560986"/>
          </a:xfrm>
        </p:spPr>
        <p:txBody>
          <a:bodyPr>
            <a:normAutofit/>
          </a:bodyPr>
          <a:lstStyle/>
          <a:p>
            <a:r>
              <a:rPr lang="zh-CN" altLang="en-US" dirty="0"/>
              <a:t>基于锁的并发控制流程</a:t>
            </a:r>
            <a:endParaRPr lang="en-US" altLang="zh-CN" dirty="0"/>
          </a:p>
          <a:p>
            <a:pPr lvl="1"/>
            <a:r>
              <a:rPr lang="zh-CN" altLang="en-US" dirty="0"/>
              <a:t>事务根据自己对数据项进行的操作类型申请相应的锁</a:t>
            </a:r>
            <a:r>
              <a:rPr lang="en-US" altLang="zh-CN" dirty="0"/>
              <a:t>(</a:t>
            </a:r>
            <a:r>
              <a:rPr lang="zh-CN" altLang="en-US" dirty="0"/>
              <a:t>读申请共享锁</a:t>
            </a:r>
            <a:r>
              <a:rPr lang="en-US" altLang="zh-CN" dirty="0"/>
              <a:t>,</a:t>
            </a:r>
            <a:r>
              <a:rPr lang="zh-CN" altLang="en-US" dirty="0"/>
              <a:t>写申请排他锁</a:t>
            </a:r>
            <a:r>
              <a:rPr lang="en-US" altLang="zh-CN" dirty="0"/>
              <a:t>)</a:t>
            </a:r>
          </a:p>
          <a:p>
            <a:pPr lvl="1"/>
            <a:r>
              <a:rPr lang="zh-CN" altLang="en-US" dirty="0"/>
              <a:t>申请锁的请求被发送给锁管理器。锁管理器根据当前数据项是否已经有锁以及申请的和持有的锁是否冲突决定是否为该请求授予锁。</a:t>
            </a:r>
          </a:p>
          <a:p>
            <a:pPr lvl="1"/>
            <a:r>
              <a:rPr lang="zh-CN" altLang="en-US" dirty="0"/>
              <a:t>若锁被授予</a:t>
            </a:r>
            <a:r>
              <a:rPr lang="en-US" altLang="zh-CN" dirty="0"/>
              <a:t>,</a:t>
            </a:r>
            <a:r>
              <a:rPr lang="zh-CN" altLang="en-US" dirty="0"/>
              <a:t>则申请锁的事务可以继续执行</a:t>
            </a:r>
            <a:r>
              <a:rPr lang="en-US" altLang="zh-CN" dirty="0"/>
              <a:t>;</a:t>
            </a:r>
            <a:r>
              <a:rPr lang="zh-CN" altLang="en-US" dirty="0"/>
              <a:t>若被拒绝</a:t>
            </a:r>
            <a:r>
              <a:rPr lang="en-US" altLang="zh-CN" dirty="0"/>
              <a:t>,</a:t>
            </a:r>
            <a:r>
              <a:rPr lang="zh-CN" altLang="en-US" dirty="0"/>
              <a:t>则申请锁的事务将进行等待</a:t>
            </a:r>
            <a:r>
              <a:rPr lang="en-US" altLang="zh-CN" dirty="0"/>
              <a:t>,</a:t>
            </a:r>
            <a:r>
              <a:rPr lang="zh-CN" altLang="en-US" dirty="0"/>
              <a:t>直到锁被其他事务释放。</a:t>
            </a:r>
            <a:endParaRPr lang="en-US" altLang="zh-CN" dirty="0"/>
          </a:p>
          <a:p>
            <a:r>
              <a:rPr lang="zh-CN" altLang="en-US" dirty="0"/>
              <a:t>可能出现的问题：</a:t>
            </a:r>
            <a:endParaRPr lang="en-US" altLang="zh-CN" dirty="0"/>
          </a:p>
          <a:p>
            <a:pPr lvl="1"/>
            <a:r>
              <a:rPr lang="zh-CN" altLang="en-US" dirty="0"/>
              <a:t>死锁</a:t>
            </a:r>
            <a:r>
              <a:rPr lang="en-US" altLang="zh-CN" dirty="0"/>
              <a:t>:</a:t>
            </a:r>
            <a:r>
              <a:rPr lang="zh-CN" altLang="en-US" dirty="0"/>
              <a:t>多个事务持有锁并互相循环等待其他事务的锁导致所有事务都无法继续执行</a:t>
            </a:r>
          </a:p>
          <a:p>
            <a:r>
              <a:rPr lang="zh-CN" altLang="en-US" dirty="0"/>
              <a:t>扩展：除了锁可以实现并发控制之外，还有其他策略：</a:t>
            </a:r>
            <a:endParaRPr lang="en-US" altLang="zh-CN" dirty="0"/>
          </a:p>
          <a:p>
            <a:pPr lvl="1"/>
            <a:r>
              <a:rPr lang="zh-CN" altLang="en-US" dirty="0"/>
              <a:t>基于时间戳的并发控制</a:t>
            </a:r>
            <a:endParaRPr lang="en-US" altLang="zh-CN" dirty="0"/>
          </a:p>
          <a:p>
            <a:pPr lvl="1"/>
            <a:r>
              <a:rPr lang="zh-CN" altLang="en-US" dirty="0"/>
              <a:t>基于有效性检查的并发控制</a:t>
            </a:r>
            <a:endParaRPr lang="en-US" altLang="zh-CN" dirty="0"/>
          </a:p>
          <a:p>
            <a:pPr lvl="1"/>
            <a:r>
              <a:rPr lang="zh-CN" altLang="en-US" dirty="0"/>
              <a:t>基于快照隔离的并发控制</a:t>
            </a:r>
          </a:p>
        </p:txBody>
      </p:sp>
    </p:spTree>
    <p:extLst>
      <p:ext uri="{BB962C8B-B14F-4D97-AF65-F5344CB8AC3E}">
        <p14:creationId xmlns:p14="http://schemas.microsoft.com/office/powerpoint/2010/main" val="41192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故障及故障恢复</a:t>
            </a:r>
          </a:p>
        </p:txBody>
      </p:sp>
      <p:sp>
        <p:nvSpPr>
          <p:cNvPr id="3" name="内容占位符 2"/>
          <p:cNvSpPr>
            <a:spLocks noGrp="1"/>
          </p:cNvSpPr>
          <p:nvPr>
            <p:ph idx="1"/>
          </p:nvPr>
        </p:nvSpPr>
        <p:spPr/>
        <p:txBody>
          <a:bodyPr/>
          <a:lstStyle/>
          <a:p>
            <a:r>
              <a:rPr lang="zh-CN" altLang="en-US" dirty="0"/>
              <a:t>事务的执行流程如下：</a:t>
            </a:r>
            <a:endParaRPr lang="en-US" altLang="zh-CN" dirty="0"/>
          </a:p>
          <a:p>
            <a:pPr lvl="1"/>
            <a:r>
              <a:rPr lang="zh-CN" altLang="en-US" dirty="0"/>
              <a:t>系统会为每个事务开辟一个私有工作区</a:t>
            </a:r>
          </a:p>
          <a:p>
            <a:pPr lvl="1"/>
            <a:r>
              <a:rPr lang="zh-CN" altLang="en-US" dirty="0"/>
              <a:t>事务读操作将从磁盘中拷贝数据项到工作区中</a:t>
            </a:r>
            <a:r>
              <a:rPr lang="en-US" altLang="zh-CN" dirty="0"/>
              <a:t>,</a:t>
            </a:r>
            <a:r>
              <a:rPr lang="zh-CN" altLang="en-US" dirty="0"/>
              <a:t>在执行写操作前所有的更新都作用于工作区中的拷贝</a:t>
            </a:r>
            <a:r>
              <a:rPr lang="en-US" altLang="zh-CN" dirty="0"/>
              <a:t>.</a:t>
            </a:r>
          </a:p>
          <a:p>
            <a:pPr lvl="1"/>
            <a:r>
              <a:rPr lang="zh-CN" altLang="en-US" dirty="0"/>
              <a:t>事务的写操作将把数据输出到内存的缓冲区中</a:t>
            </a:r>
            <a:r>
              <a:rPr lang="en-US" altLang="zh-CN" dirty="0"/>
              <a:t>,</a:t>
            </a:r>
            <a:r>
              <a:rPr lang="zh-CN" altLang="en-US" dirty="0"/>
              <a:t>等到合适的时间再由缓冲区管理器将数据写入到磁盘</a:t>
            </a:r>
          </a:p>
          <a:p>
            <a:r>
              <a:rPr lang="zh-CN" altLang="en-US" dirty="0"/>
              <a:t>由于数据库存在立即修改和延迟修改</a:t>
            </a:r>
            <a:r>
              <a:rPr lang="en-US" altLang="zh-CN" dirty="0"/>
              <a:t>,</a:t>
            </a:r>
            <a:r>
              <a:rPr lang="zh-CN" altLang="en-US" dirty="0"/>
              <a:t>所以在事务执行过程中可能存在以下情况</a:t>
            </a:r>
            <a:r>
              <a:rPr lang="en-US" altLang="zh-CN" dirty="0"/>
              <a:t>:</a:t>
            </a:r>
          </a:p>
          <a:p>
            <a:pPr lvl="1"/>
            <a:r>
              <a:rPr lang="zh-CN" altLang="en-US" dirty="0"/>
              <a:t>在事务提交前出现故障</a:t>
            </a:r>
            <a:r>
              <a:rPr lang="en-US" altLang="zh-CN" dirty="0"/>
              <a:t>,</a:t>
            </a:r>
            <a:r>
              <a:rPr lang="zh-CN" altLang="en-US" dirty="0"/>
              <a:t>但是事务对数据库的部分修改已经写入磁盘数据库中。这导致了事务的原子性被破坏。</a:t>
            </a:r>
          </a:p>
          <a:p>
            <a:pPr lvl="1"/>
            <a:r>
              <a:rPr lang="zh-CN" altLang="en-US" dirty="0"/>
              <a:t>在系统崩溃前事务已经提交</a:t>
            </a:r>
            <a:r>
              <a:rPr lang="en-US" altLang="zh-CN" dirty="0"/>
              <a:t>,</a:t>
            </a:r>
            <a:r>
              <a:rPr lang="zh-CN" altLang="en-US" dirty="0"/>
              <a:t>但数据还在内存缓冲区中</a:t>
            </a:r>
            <a:r>
              <a:rPr lang="en-US" altLang="zh-CN" dirty="0"/>
              <a:t>,</a:t>
            </a:r>
            <a:r>
              <a:rPr lang="zh-CN" altLang="en-US" dirty="0"/>
              <a:t>没有写入磁盘。系统恢复时将丢失此次已提交的修改。这是对事务持久性的破坏。</a:t>
            </a:r>
          </a:p>
          <a:p>
            <a:endParaRPr lang="zh-CN" altLang="en-US" dirty="0"/>
          </a:p>
        </p:txBody>
      </p:sp>
    </p:spTree>
    <p:extLst>
      <p:ext uri="{BB962C8B-B14F-4D97-AF65-F5344CB8AC3E}">
        <p14:creationId xmlns:p14="http://schemas.microsoft.com/office/powerpoint/2010/main" val="193834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故障及故障恢复</a:t>
            </a:r>
          </a:p>
        </p:txBody>
      </p:sp>
      <p:sp>
        <p:nvSpPr>
          <p:cNvPr id="3" name="内容占位符 2"/>
          <p:cNvSpPr>
            <a:spLocks noGrp="1"/>
          </p:cNvSpPr>
          <p:nvPr>
            <p:ph idx="1"/>
          </p:nvPr>
        </p:nvSpPr>
        <p:spPr/>
        <p:txBody>
          <a:bodyPr/>
          <a:lstStyle/>
          <a:p>
            <a:r>
              <a:rPr lang="zh-CN" altLang="en-US" dirty="0"/>
              <a:t>撤销事务</a:t>
            </a:r>
            <a:r>
              <a:rPr lang="en-US" altLang="zh-CN" dirty="0"/>
              <a:t>undo:</a:t>
            </a:r>
            <a:r>
              <a:rPr lang="zh-CN" altLang="en-US" dirty="0"/>
              <a:t>将事务更新的所有数据项恢复为日志中的旧值</a:t>
            </a:r>
          </a:p>
          <a:p>
            <a:r>
              <a:rPr lang="zh-CN" altLang="en-US" dirty="0"/>
              <a:t>重做事务</a:t>
            </a:r>
            <a:r>
              <a:rPr lang="en-US" altLang="zh-CN" dirty="0"/>
              <a:t>redo:</a:t>
            </a:r>
            <a:r>
              <a:rPr lang="zh-CN" altLang="en-US" dirty="0"/>
              <a:t>将事务更新的所有数据项恢复为日志中的新值。</a:t>
            </a:r>
          </a:p>
          <a:p>
            <a:r>
              <a:rPr lang="zh-CN" altLang="en-US" dirty="0"/>
              <a:t>事务正常回滚</a:t>
            </a:r>
            <a:r>
              <a:rPr lang="en-US" altLang="zh-CN" dirty="0"/>
              <a:t>/</a:t>
            </a:r>
            <a:r>
              <a:rPr lang="zh-CN" altLang="en-US" dirty="0"/>
              <a:t>因事务故障中止将进行</a:t>
            </a:r>
            <a:r>
              <a:rPr lang="en-US" altLang="zh-CN" dirty="0"/>
              <a:t>redo</a:t>
            </a:r>
          </a:p>
          <a:p>
            <a:r>
              <a:rPr lang="zh-CN" altLang="en-US" dirty="0"/>
              <a:t>系统从崩溃中恢复时将先进行</a:t>
            </a:r>
            <a:r>
              <a:rPr lang="en-US" altLang="zh-CN" dirty="0"/>
              <a:t>redo</a:t>
            </a:r>
            <a:r>
              <a:rPr lang="zh-CN" altLang="en-US" dirty="0"/>
              <a:t>再进行</a:t>
            </a:r>
            <a:r>
              <a:rPr lang="en-US" altLang="zh-CN" dirty="0"/>
              <a:t>undo</a:t>
            </a:r>
            <a:r>
              <a:rPr lang="zh-CN" altLang="en-US" dirty="0"/>
              <a:t>。</a:t>
            </a:r>
          </a:p>
          <a:p>
            <a:endParaRPr lang="zh-CN" altLang="en-US" dirty="0"/>
          </a:p>
        </p:txBody>
      </p:sp>
    </p:spTree>
    <p:extLst>
      <p:ext uri="{BB962C8B-B14F-4D97-AF65-F5344CB8AC3E}">
        <p14:creationId xmlns:p14="http://schemas.microsoft.com/office/powerpoint/2010/main" val="122685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课程重点</a:t>
            </a:r>
          </a:p>
        </p:txBody>
      </p:sp>
      <p:sp>
        <p:nvSpPr>
          <p:cNvPr id="3" name="内容占位符 2"/>
          <p:cNvSpPr>
            <a:spLocks noGrp="1"/>
          </p:cNvSpPr>
          <p:nvPr>
            <p:ph idx="1"/>
          </p:nvPr>
        </p:nvSpPr>
        <p:spPr/>
        <p:txBody>
          <a:bodyPr>
            <a:normAutofit/>
          </a:bodyPr>
          <a:lstStyle/>
          <a:p>
            <a:r>
              <a:rPr lang="en-US" altLang="zh-CN" sz="3600" dirty="0"/>
              <a:t>1</a:t>
            </a:r>
            <a:r>
              <a:rPr lang="zh-CN" altLang="en-US" sz="3600" dirty="0"/>
              <a:t>、为什么引入事务</a:t>
            </a:r>
          </a:p>
          <a:p>
            <a:r>
              <a:rPr lang="en-US" altLang="zh-CN" sz="3600" dirty="0"/>
              <a:t>2</a:t>
            </a:r>
            <a:r>
              <a:rPr lang="zh-CN" altLang="en-US" sz="3600" dirty="0"/>
              <a:t>、什么是事务</a:t>
            </a:r>
            <a:endParaRPr lang="en-US" altLang="zh-CN" sz="3600" dirty="0"/>
          </a:p>
          <a:p>
            <a:r>
              <a:rPr lang="en-US" altLang="zh-CN" sz="3600" dirty="0"/>
              <a:t>3</a:t>
            </a:r>
            <a:r>
              <a:rPr lang="zh-CN" altLang="en-US" sz="3600" dirty="0"/>
              <a:t>、事务的</a:t>
            </a:r>
            <a:r>
              <a:rPr lang="en-US" altLang="zh-CN" sz="3600" dirty="0"/>
              <a:t>ACID</a:t>
            </a:r>
            <a:r>
              <a:rPr lang="zh-CN" altLang="en-US" sz="3600" dirty="0"/>
              <a:t>特性及实现原理</a:t>
            </a:r>
            <a:endParaRPr lang="en-US" altLang="zh-CN" sz="3600" dirty="0"/>
          </a:p>
          <a:p>
            <a:r>
              <a:rPr lang="en-US" altLang="zh-CN" sz="3600" dirty="0"/>
              <a:t>4</a:t>
            </a:r>
            <a:r>
              <a:rPr lang="zh-CN" altLang="en-US" sz="3600" dirty="0"/>
              <a:t>、并发异常和并发控制技术</a:t>
            </a:r>
            <a:endParaRPr lang="en-US" altLang="zh-CN" sz="3600" dirty="0"/>
          </a:p>
          <a:p>
            <a:r>
              <a:rPr lang="en-US" altLang="zh-CN" sz="3600" dirty="0"/>
              <a:t>5</a:t>
            </a:r>
            <a:r>
              <a:rPr lang="zh-CN" altLang="en-US" sz="3600" dirty="0"/>
              <a:t>、故障与故障恢复技术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事务常见面试题</a:t>
            </a:r>
          </a:p>
        </p:txBody>
      </p:sp>
      <p:sp>
        <p:nvSpPr>
          <p:cNvPr id="3" name="内容占位符 2"/>
          <p:cNvSpPr>
            <a:spLocks noGrp="1"/>
          </p:cNvSpPr>
          <p:nvPr>
            <p:ph idx="1"/>
          </p:nvPr>
        </p:nvSpPr>
        <p:spPr>
          <a:xfrm>
            <a:off x="1900991" y="1820779"/>
            <a:ext cx="10036759" cy="3777622"/>
          </a:xfrm>
        </p:spPr>
        <p:txBody>
          <a:bodyPr>
            <a:normAutofit/>
          </a:bodyPr>
          <a:lstStyle/>
          <a:p>
            <a:r>
              <a:rPr lang="en-US" altLang="zh-CN" sz="2000" dirty="0"/>
              <a:t>1</a:t>
            </a:r>
            <a:r>
              <a:rPr lang="zh-CN" altLang="en-US" sz="2000" dirty="0"/>
              <a:t>、什么是事务，事务的隔离级别有哪些？</a:t>
            </a:r>
            <a:endParaRPr lang="en-US" altLang="zh-CN" sz="2000" dirty="0"/>
          </a:p>
          <a:p>
            <a:r>
              <a:rPr lang="en-US" altLang="zh-CN" sz="2000" dirty="0"/>
              <a:t>2</a:t>
            </a:r>
            <a:r>
              <a:rPr lang="zh-CN" altLang="en-US" sz="2000" dirty="0"/>
              <a:t>、事务的每个隔离级别会引发什么问题，</a:t>
            </a:r>
            <a:r>
              <a:rPr lang="en-US" altLang="zh-CN" sz="2000" dirty="0" err="1"/>
              <a:t>mysql</a:t>
            </a:r>
            <a:r>
              <a:rPr lang="zh-CN" altLang="en-US" sz="2000" dirty="0"/>
              <a:t>默认的是哪个级别？</a:t>
            </a:r>
            <a:endParaRPr lang="en-US" altLang="zh-CN" sz="2000" dirty="0"/>
          </a:p>
          <a:p>
            <a:r>
              <a:rPr lang="en-US" altLang="zh-CN" sz="2000" dirty="0"/>
              <a:t>3</a:t>
            </a:r>
            <a:r>
              <a:rPr lang="zh-CN" altLang="en-US" sz="2000" dirty="0"/>
              <a:t>、</a:t>
            </a:r>
            <a:r>
              <a:rPr lang="en-US" altLang="zh-CN" sz="2000" dirty="0" err="1"/>
              <a:t>mysql</a:t>
            </a:r>
            <a:r>
              <a:rPr lang="zh-CN" altLang="en-US" sz="2000" dirty="0"/>
              <a:t>有哪些锁？</a:t>
            </a:r>
            <a:endParaRPr lang="en-US" altLang="zh-CN" sz="2000" dirty="0"/>
          </a:p>
          <a:p>
            <a:r>
              <a:rPr lang="en-US" altLang="zh-CN" sz="2000" dirty="0"/>
              <a:t>4</a:t>
            </a:r>
            <a:r>
              <a:rPr lang="zh-CN" altLang="en-US" sz="2000" dirty="0"/>
              <a:t>、数据库崩溃时事务的恢复机制（</a:t>
            </a:r>
            <a:r>
              <a:rPr lang="en-US" altLang="zh-CN" sz="2000" dirty="0"/>
              <a:t>redo</a:t>
            </a:r>
            <a:r>
              <a:rPr lang="zh-CN" altLang="en-US" sz="2000" dirty="0"/>
              <a:t>日志和</a:t>
            </a:r>
            <a:r>
              <a:rPr lang="en-US" altLang="zh-CN" sz="2000" dirty="0"/>
              <a:t>undo</a:t>
            </a:r>
            <a:r>
              <a:rPr lang="zh-CN" altLang="en-US" sz="2000" dirty="0"/>
              <a:t>日志）</a:t>
            </a:r>
          </a:p>
        </p:txBody>
      </p:sp>
    </p:spTree>
    <p:extLst>
      <p:ext uri="{BB962C8B-B14F-4D97-AF65-F5344CB8AC3E}">
        <p14:creationId xmlns:p14="http://schemas.microsoft.com/office/powerpoint/2010/main" val="38606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事务的引入</a:t>
            </a:r>
          </a:p>
        </p:txBody>
      </p:sp>
      <p:sp>
        <p:nvSpPr>
          <p:cNvPr id="3" name="内容占位符 2"/>
          <p:cNvSpPr>
            <a:spLocks noGrp="1"/>
          </p:cNvSpPr>
          <p:nvPr>
            <p:ph idx="1"/>
          </p:nvPr>
        </p:nvSpPr>
        <p:spPr/>
        <p:txBody>
          <a:bodyPr/>
          <a:lstStyle/>
          <a:p>
            <a:r>
              <a:rPr lang="zh-CN" altLang="en-US" sz="2400" dirty="0"/>
              <a:t>银行转账业务</a:t>
            </a:r>
            <a:endParaRPr lang="en-US" altLang="zh-CN" sz="2400" dirty="0"/>
          </a:p>
          <a:p>
            <a:r>
              <a:rPr lang="zh-CN" altLang="en-US" sz="2400" dirty="0"/>
              <a:t>网上购买商品业务</a:t>
            </a:r>
            <a:endParaRPr lang="en-US" altLang="zh-CN" sz="2400" dirty="0"/>
          </a:p>
          <a:p>
            <a:endParaRPr lang="zh-CN" altLang="en-US" dirty="0"/>
          </a:p>
        </p:txBody>
      </p:sp>
    </p:spTree>
    <p:extLst>
      <p:ext uri="{BB962C8B-B14F-4D97-AF65-F5344CB8AC3E}">
        <p14:creationId xmlns:p14="http://schemas.microsoft.com/office/powerpoint/2010/main" val="7271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事务的基本概念</a:t>
            </a:r>
          </a:p>
        </p:txBody>
      </p:sp>
      <p:sp>
        <p:nvSpPr>
          <p:cNvPr id="3" name="内容占位符 2"/>
          <p:cNvSpPr>
            <a:spLocks noGrp="1"/>
          </p:cNvSpPr>
          <p:nvPr>
            <p:ph idx="1"/>
          </p:nvPr>
        </p:nvSpPr>
        <p:spPr/>
        <p:txBody>
          <a:bodyPr>
            <a:normAutofit/>
          </a:bodyPr>
          <a:lstStyle/>
          <a:p>
            <a:r>
              <a:rPr lang="zh-CN" altLang="en-US" sz="2000" b="1" dirty="0"/>
              <a:t>数据库事务是构成单一逻辑工作单元的操作集合</a:t>
            </a:r>
            <a:endParaRPr lang="en-US" altLang="zh-CN" sz="2000" b="1" dirty="0"/>
          </a:p>
          <a:p>
            <a:pPr lvl="1"/>
            <a:r>
              <a:rPr lang="zh-CN" altLang="en-US" sz="2000" b="1" dirty="0"/>
              <a:t>注意点：</a:t>
            </a:r>
            <a:endParaRPr lang="en-US" altLang="zh-CN" sz="2000" b="1" dirty="0"/>
          </a:p>
          <a:p>
            <a:pPr lvl="1"/>
            <a:r>
              <a:rPr lang="en-US" altLang="zh-CN" sz="2000" b="1" dirty="0"/>
              <a:t>1</a:t>
            </a:r>
            <a:r>
              <a:rPr lang="zh-CN" altLang="en-US" sz="2000" b="1" dirty="0"/>
              <a:t>、</a:t>
            </a:r>
            <a:r>
              <a:rPr lang="zh-CN" altLang="en-US" sz="2000" dirty="0"/>
              <a:t>数据库事务可以包含一个或多个数据库操作</a:t>
            </a:r>
            <a:r>
              <a:rPr lang="en-US" altLang="zh-CN" sz="2000" dirty="0"/>
              <a:t>,</a:t>
            </a:r>
            <a:r>
              <a:rPr lang="zh-CN" altLang="en-US" sz="2000" dirty="0"/>
              <a:t>但这些操作构成一个逻辑上的整体</a:t>
            </a:r>
            <a:endParaRPr lang="en-US" altLang="zh-CN" sz="2000" dirty="0"/>
          </a:p>
          <a:p>
            <a:pPr lvl="1"/>
            <a:r>
              <a:rPr lang="en-US" altLang="zh-CN" sz="2000" dirty="0"/>
              <a:t>2</a:t>
            </a:r>
            <a:r>
              <a:rPr lang="zh-CN" altLang="en-US" sz="2000" dirty="0"/>
              <a:t>、构成逻辑整体的这些数据库操作</a:t>
            </a:r>
            <a:r>
              <a:rPr lang="en-US" altLang="zh-CN" sz="2000" dirty="0"/>
              <a:t>,</a:t>
            </a:r>
            <a:r>
              <a:rPr lang="zh-CN" altLang="en-US" sz="2000" dirty="0"/>
              <a:t>要么全部执行成功</a:t>
            </a:r>
            <a:r>
              <a:rPr lang="en-US" altLang="zh-CN" sz="2000" dirty="0"/>
              <a:t>,</a:t>
            </a:r>
            <a:r>
              <a:rPr lang="zh-CN" altLang="en-US" sz="2000" dirty="0"/>
              <a:t>要么全部不执行</a:t>
            </a:r>
            <a:endParaRPr lang="en-US" altLang="zh-CN" sz="2000" dirty="0"/>
          </a:p>
          <a:p>
            <a:pPr lvl="1"/>
            <a:r>
              <a:rPr lang="en-US" altLang="zh-CN" sz="2000" dirty="0"/>
              <a:t>3</a:t>
            </a:r>
            <a:r>
              <a:rPr lang="zh-CN" altLang="en-US" sz="2000" dirty="0"/>
              <a:t>、构成事务的所有操作</a:t>
            </a:r>
            <a:r>
              <a:rPr lang="en-US" altLang="zh-CN" sz="2000" dirty="0"/>
              <a:t>,</a:t>
            </a:r>
            <a:r>
              <a:rPr lang="zh-CN" altLang="en-US" sz="2000" dirty="0"/>
              <a:t>要么全都对数据库产生影响</a:t>
            </a:r>
            <a:r>
              <a:rPr lang="en-US" altLang="zh-CN" sz="2000" dirty="0"/>
              <a:t>,</a:t>
            </a:r>
            <a:r>
              <a:rPr lang="zh-CN" altLang="en-US" sz="2000" dirty="0"/>
              <a:t>要么全都不产生影响</a:t>
            </a:r>
            <a:r>
              <a:rPr lang="en-US" altLang="zh-CN" sz="2000" dirty="0"/>
              <a:t>,</a:t>
            </a:r>
            <a:r>
              <a:rPr lang="zh-CN" altLang="en-US" sz="2000" dirty="0"/>
              <a:t>即不管事务是否执行成功</a:t>
            </a:r>
            <a:r>
              <a:rPr lang="en-US" altLang="zh-CN" sz="2000" dirty="0"/>
              <a:t>,</a:t>
            </a:r>
            <a:r>
              <a:rPr lang="zh-CN" altLang="en-US" sz="2000" dirty="0"/>
              <a:t>数据库总能保持一致性状态</a:t>
            </a:r>
            <a:endParaRPr lang="en-US" altLang="zh-CN" sz="2000" dirty="0"/>
          </a:p>
          <a:p>
            <a:pPr lvl="1"/>
            <a:r>
              <a:rPr lang="en-US" altLang="zh-CN" sz="2000" dirty="0"/>
              <a:t>4</a:t>
            </a:r>
            <a:r>
              <a:rPr lang="zh-CN" altLang="en-US" sz="2000" dirty="0"/>
              <a:t>、并发操作下，事务的控制尤为关键</a:t>
            </a:r>
            <a:endParaRPr lang="en-US" altLang="zh-CN" sz="2000" dirty="0"/>
          </a:p>
          <a:p>
            <a:r>
              <a:rPr lang="zh-CN" altLang="en-US" sz="2200" dirty="0"/>
              <a:t>引入事务时如何解决问题呢？</a:t>
            </a:r>
          </a:p>
        </p:txBody>
      </p:sp>
    </p:spTree>
    <p:extLst>
      <p:ext uri="{BB962C8B-B14F-4D97-AF65-F5344CB8AC3E}">
        <p14:creationId xmlns:p14="http://schemas.microsoft.com/office/powerpoint/2010/main" val="93211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事务的特点（</a:t>
            </a:r>
            <a:r>
              <a:rPr lang="en-US" altLang="zh-CN" dirty="0"/>
              <a:t>ACID</a:t>
            </a:r>
            <a:r>
              <a:rPr lang="zh-CN" altLang="en-US" dirty="0"/>
              <a:t>）</a:t>
            </a:r>
          </a:p>
        </p:txBody>
      </p:sp>
      <p:sp>
        <p:nvSpPr>
          <p:cNvPr id="3" name="内容占位符 2"/>
          <p:cNvSpPr>
            <a:spLocks noGrp="1"/>
          </p:cNvSpPr>
          <p:nvPr>
            <p:ph idx="1"/>
          </p:nvPr>
        </p:nvSpPr>
        <p:spPr/>
        <p:txBody>
          <a:bodyPr/>
          <a:lstStyle/>
          <a:p>
            <a:r>
              <a:rPr lang="zh-CN" altLang="en-US" dirty="0"/>
              <a:t>原子性</a:t>
            </a:r>
            <a:r>
              <a:rPr lang="en-US" altLang="zh-CN" dirty="0"/>
              <a:t>(Atomicity):</a:t>
            </a:r>
            <a:r>
              <a:rPr lang="zh-CN" altLang="en-US" dirty="0"/>
              <a:t>事务中的所有操作作为一个整体像原子一样不可分割，要么全部成功</a:t>
            </a:r>
            <a:r>
              <a:rPr lang="en-US" altLang="zh-CN" dirty="0"/>
              <a:t>,</a:t>
            </a:r>
            <a:r>
              <a:rPr lang="zh-CN" altLang="en-US" dirty="0"/>
              <a:t>要么全部失败。</a:t>
            </a:r>
          </a:p>
          <a:p>
            <a:r>
              <a:rPr lang="zh-CN" altLang="en-US" dirty="0">
                <a:solidFill>
                  <a:srgbClr val="FF0000"/>
                </a:solidFill>
              </a:rPr>
              <a:t>一致性</a:t>
            </a:r>
            <a:r>
              <a:rPr lang="en-US" altLang="zh-CN" dirty="0">
                <a:solidFill>
                  <a:srgbClr val="FF0000"/>
                </a:solidFill>
              </a:rPr>
              <a:t>(Consistency):</a:t>
            </a:r>
            <a:r>
              <a:rPr lang="zh-CN" altLang="en-US" dirty="0"/>
              <a:t>事务的执行结果必须使数据库从一个一致性状态到另一个一致性状态。一致性状态是指</a:t>
            </a:r>
            <a:r>
              <a:rPr lang="en-US" altLang="zh-CN" dirty="0"/>
              <a:t>:1.</a:t>
            </a:r>
            <a:r>
              <a:rPr lang="zh-CN" altLang="en-US" dirty="0"/>
              <a:t>系统的状态满足数据的完整性约束</a:t>
            </a:r>
            <a:r>
              <a:rPr lang="en-US" altLang="zh-CN" dirty="0"/>
              <a:t>(</a:t>
            </a:r>
            <a:r>
              <a:rPr lang="zh-CN" altLang="en-US" dirty="0"/>
              <a:t>主码</a:t>
            </a:r>
            <a:r>
              <a:rPr lang="en-US" altLang="zh-CN" dirty="0"/>
              <a:t>,</a:t>
            </a:r>
            <a:r>
              <a:rPr lang="zh-CN" altLang="en-US" dirty="0"/>
              <a:t>参照完整性</a:t>
            </a:r>
            <a:r>
              <a:rPr lang="en-US" altLang="zh-CN" dirty="0"/>
              <a:t>,check</a:t>
            </a:r>
            <a:r>
              <a:rPr lang="zh-CN" altLang="en-US" dirty="0"/>
              <a:t>约束等</a:t>
            </a:r>
            <a:r>
              <a:rPr lang="en-US" altLang="zh-CN" dirty="0"/>
              <a:t>) 2.</a:t>
            </a:r>
            <a:r>
              <a:rPr lang="zh-CN" altLang="en-US" dirty="0"/>
              <a:t>系统的状态反应数据库本应描述的现实世界的真实状态</a:t>
            </a:r>
            <a:r>
              <a:rPr lang="en-US" altLang="zh-CN" dirty="0"/>
              <a:t>,</a:t>
            </a:r>
            <a:r>
              <a:rPr lang="zh-CN" altLang="en-US" dirty="0"/>
              <a:t>比如转账前后两个账户的金额总和应该保持不变。</a:t>
            </a:r>
          </a:p>
          <a:p>
            <a:r>
              <a:rPr lang="zh-CN" altLang="en-US" dirty="0"/>
              <a:t>隔离性</a:t>
            </a:r>
            <a:r>
              <a:rPr lang="en-US" altLang="zh-CN" dirty="0"/>
              <a:t>(Isolation):</a:t>
            </a:r>
            <a:r>
              <a:rPr lang="zh-CN" altLang="en-US" dirty="0"/>
              <a:t>并发执行的事务不会相互影响</a:t>
            </a:r>
            <a:r>
              <a:rPr lang="en-US" altLang="zh-CN" dirty="0"/>
              <a:t>,</a:t>
            </a:r>
            <a:r>
              <a:rPr lang="zh-CN" altLang="en-US" dirty="0"/>
              <a:t>其对数据库的影响和它们串行执行时一样。比如多个用户同时往一个账户转账</a:t>
            </a:r>
            <a:r>
              <a:rPr lang="en-US" altLang="zh-CN" dirty="0"/>
              <a:t>,</a:t>
            </a:r>
            <a:r>
              <a:rPr lang="zh-CN" altLang="en-US" dirty="0"/>
              <a:t>最后账户的结果应该和他们按先后次序转账的结果一样。</a:t>
            </a:r>
          </a:p>
          <a:p>
            <a:r>
              <a:rPr lang="zh-CN" altLang="en-US" dirty="0"/>
              <a:t>持久性</a:t>
            </a:r>
            <a:r>
              <a:rPr lang="en-US" altLang="zh-CN" dirty="0"/>
              <a:t>(Durability):</a:t>
            </a:r>
            <a:r>
              <a:rPr lang="zh-CN" altLang="en-US" dirty="0"/>
              <a:t>事务一旦提交</a:t>
            </a:r>
            <a:r>
              <a:rPr lang="en-US" altLang="zh-CN" dirty="0"/>
              <a:t>,</a:t>
            </a:r>
            <a:r>
              <a:rPr lang="zh-CN" altLang="en-US" dirty="0"/>
              <a:t>其对数据库的更新就是持久的。任何事务或系统故障都不会导致数据丢失。</a:t>
            </a:r>
          </a:p>
          <a:p>
            <a:endParaRPr lang="zh-CN" altLang="en-US" dirty="0"/>
          </a:p>
        </p:txBody>
      </p:sp>
      <p:sp>
        <p:nvSpPr>
          <p:cNvPr id="4" name="文本框 3">
            <a:extLst>
              <a:ext uri="{FF2B5EF4-FFF2-40B4-BE49-F238E27FC236}">
                <a16:creationId xmlns:a16="http://schemas.microsoft.com/office/drawing/2014/main" id="{661F865F-5269-4689-AA9A-7C8BCD050DC6}"/>
              </a:ext>
            </a:extLst>
          </p:cNvPr>
          <p:cNvSpPr txBox="1"/>
          <p:nvPr/>
        </p:nvSpPr>
        <p:spPr>
          <a:xfrm>
            <a:off x="7377192" y="69615"/>
            <a:ext cx="3386379" cy="2031325"/>
          </a:xfrm>
          <a:prstGeom prst="rect">
            <a:avLst/>
          </a:prstGeom>
          <a:noFill/>
        </p:spPr>
        <p:txBody>
          <a:bodyPr wrap="square" rtlCol="0">
            <a:spAutoFit/>
          </a:bodyPr>
          <a:lstStyle/>
          <a:p>
            <a:r>
              <a:rPr lang="zh-CN" altLang="en-US" dirty="0"/>
              <a:t>共享锁</a:t>
            </a:r>
            <a:endParaRPr lang="en-US" altLang="zh-CN" dirty="0"/>
          </a:p>
          <a:p>
            <a:r>
              <a:rPr lang="zh-CN" altLang="en-US" dirty="0"/>
              <a:t>排它锁</a:t>
            </a:r>
            <a:endParaRPr lang="en-US" altLang="zh-CN" dirty="0"/>
          </a:p>
          <a:p>
            <a:r>
              <a:rPr lang="zh-CN" altLang="en-US" dirty="0"/>
              <a:t>独占锁</a:t>
            </a:r>
            <a:endParaRPr lang="en-US" altLang="zh-CN" dirty="0"/>
          </a:p>
          <a:p>
            <a:r>
              <a:rPr lang="zh-CN" altLang="en-US" dirty="0"/>
              <a:t>临键锁</a:t>
            </a:r>
            <a:endParaRPr lang="en-US" altLang="zh-CN" dirty="0"/>
          </a:p>
          <a:p>
            <a:r>
              <a:rPr lang="zh-CN" altLang="en-US" dirty="0"/>
              <a:t>间隙锁</a:t>
            </a:r>
            <a:endParaRPr lang="en-US" altLang="zh-CN" dirty="0"/>
          </a:p>
          <a:p>
            <a:r>
              <a:rPr lang="zh-CN" altLang="en-US" dirty="0"/>
              <a:t>自增锁</a:t>
            </a:r>
            <a:endParaRPr lang="en-US" altLang="zh-CN" dirty="0"/>
          </a:p>
          <a:p>
            <a:r>
              <a:rPr lang="zh-CN" altLang="en-US" dirty="0"/>
              <a:t>意向锁</a:t>
            </a:r>
          </a:p>
        </p:txBody>
      </p:sp>
    </p:spTree>
    <p:extLst>
      <p:ext uri="{BB962C8B-B14F-4D97-AF65-F5344CB8AC3E}">
        <p14:creationId xmlns:p14="http://schemas.microsoft.com/office/powerpoint/2010/main" val="168337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事务的特点</a:t>
            </a:r>
          </a:p>
        </p:txBody>
      </p:sp>
      <p:sp>
        <p:nvSpPr>
          <p:cNvPr id="3" name="内容占位符 2"/>
          <p:cNvSpPr>
            <a:spLocks noGrp="1"/>
          </p:cNvSpPr>
          <p:nvPr>
            <p:ph idx="1"/>
          </p:nvPr>
        </p:nvSpPr>
        <p:spPr/>
        <p:txBody>
          <a:bodyPr/>
          <a:lstStyle/>
          <a:p>
            <a:r>
              <a:rPr lang="zh-CN" altLang="en-US" dirty="0"/>
              <a:t>在事务的四个特点中，一致性是事务的根本追求，而在某些情况下会对事务的一致性造成破坏：</a:t>
            </a:r>
            <a:endParaRPr lang="en-US" altLang="zh-CN" dirty="0"/>
          </a:p>
          <a:p>
            <a:pPr lvl="1"/>
            <a:r>
              <a:rPr lang="zh-CN" altLang="en-US" dirty="0"/>
              <a:t>事务的并发执行</a:t>
            </a:r>
            <a:endParaRPr lang="en-US" altLang="zh-CN" dirty="0"/>
          </a:p>
          <a:p>
            <a:pPr lvl="1"/>
            <a:r>
              <a:rPr lang="zh-CN" altLang="en-US" dirty="0"/>
              <a:t>事务故障或系统故障</a:t>
            </a:r>
            <a:endParaRPr lang="en-US" altLang="zh-CN" dirty="0"/>
          </a:p>
          <a:p>
            <a:r>
              <a:rPr lang="zh-CN" altLang="en-US" dirty="0"/>
              <a:t>数据库系统通过并发控制技术和日志恢复技术来避免这种情况的发生</a:t>
            </a:r>
            <a:endParaRPr lang="en-US" altLang="zh-CN" dirty="0"/>
          </a:p>
          <a:p>
            <a:pPr lvl="1"/>
            <a:r>
              <a:rPr lang="zh-CN" altLang="en-US" dirty="0"/>
              <a:t>并发控制技术保证了事务的隔离性</a:t>
            </a:r>
            <a:r>
              <a:rPr lang="en-US" altLang="zh-CN" dirty="0"/>
              <a:t>,</a:t>
            </a:r>
            <a:r>
              <a:rPr lang="zh-CN" altLang="en-US" dirty="0"/>
              <a:t>使数据库的一致性状态不会因为并发执行的操作被破坏。</a:t>
            </a:r>
            <a:endParaRPr lang="en-US" altLang="zh-CN" dirty="0"/>
          </a:p>
          <a:p>
            <a:pPr lvl="1"/>
            <a:r>
              <a:rPr lang="zh-CN" altLang="en-US" dirty="0"/>
              <a:t>日志恢复技术保证了事务的原子性</a:t>
            </a:r>
            <a:r>
              <a:rPr lang="en-US" altLang="zh-CN" dirty="0"/>
              <a:t>,</a:t>
            </a:r>
            <a:r>
              <a:rPr lang="zh-CN" altLang="en-US" dirty="0"/>
              <a:t>使一致性状态不会因事务或系统故障被破坏。同时使已提交的对数据库的修改不会因系统崩溃而丢失</a:t>
            </a:r>
            <a:r>
              <a:rPr lang="en-US" altLang="zh-CN" dirty="0"/>
              <a:t>,</a:t>
            </a:r>
            <a:r>
              <a:rPr lang="zh-CN" altLang="en-US" dirty="0"/>
              <a:t>保证了事务的持久性。</a:t>
            </a:r>
            <a:endParaRPr lang="en-US" altLang="zh-CN" dirty="0"/>
          </a:p>
        </p:txBody>
      </p:sp>
    </p:spTree>
    <p:extLst>
      <p:ext uri="{BB962C8B-B14F-4D97-AF65-F5344CB8AC3E}">
        <p14:creationId xmlns:p14="http://schemas.microsoft.com/office/powerpoint/2010/main" val="73397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事务的特点</a:t>
            </a:r>
          </a:p>
        </p:txBody>
      </p:sp>
      <p:grpSp>
        <p:nvGrpSpPr>
          <p:cNvPr id="30" name="组合 29"/>
          <p:cNvGrpSpPr/>
          <p:nvPr/>
        </p:nvGrpSpPr>
        <p:grpSpPr>
          <a:xfrm>
            <a:off x="2905570" y="1803165"/>
            <a:ext cx="6809574" cy="3982340"/>
            <a:chOff x="2905570" y="1803165"/>
            <a:chExt cx="6809574" cy="3982340"/>
          </a:xfrm>
        </p:grpSpPr>
        <p:sp>
          <p:nvSpPr>
            <p:cNvPr id="4" name="椭圆 3"/>
            <p:cNvSpPr/>
            <p:nvPr/>
          </p:nvSpPr>
          <p:spPr>
            <a:xfrm>
              <a:off x="2905570" y="3537960"/>
              <a:ext cx="1290415" cy="6665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事务</a:t>
              </a:r>
            </a:p>
          </p:txBody>
        </p:sp>
        <p:sp>
          <p:nvSpPr>
            <p:cNvPr id="5" name="椭圆 4"/>
            <p:cNvSpPr/>
            <p:nvPr/>
          </p:nvSpPr>
          <p:spPr>
            <a:xfrm>
              <a:off x="5177329" y="1803165"/>
              <a:ext cx="1290415" cy="6665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隔离性</a:t>
              </a:r>
            </a:p>
          </p:txBody>
        </p:sp>
        <p:sp>
          <p:nvSpPr>
            <p:cNvPr id="6" name="椭圆 5"/>
            <p:cNvSpPr/>
            <p:nvPr/>
          </p:nvSpPr>
          <p:spPr>
            <a:xfrm>
              <a:off x="5177328" y="2965394"/>
              <a:ext cx="1290415" cy="6665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一致性</a:t>
              </a:r>
            </a:p>
          </p:txBody>
        </p:sp>
        <p:sp>
          <p:nvSpPr>
            <p:cNvPr id="7" name="椭圆 6"/>
            <p:cNvSpPr/>
            <p:nvPr/>
          </p:nvSpPr>
          <p:spPr>
            <a:xfrm>
              <a:off x="5177329" y="4033618"/>
              <a:ext cx="1290415" cy="6665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原子性</a:t>
              </a:r>
            </a:p>
          </p:txBody>
        </p:sp>
        <p:sp>
          <p:nvSpPr>
            <p:cNvPr id="8" name="椭圆 7"/>
            <p:cNvSpPr/>
            <p:nvPr/>
          </p:nvSpPr>
          <p:spPr>
            <a:xfrm>
              <a:off x="5177327" y="5118933"/>
              <a:ext cx="1290415" cy="6665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持久性</a:t>
              </a:r>
            </a:p>
          </p:txBody>
        </p:sp>
        <p:sp>
          <p:nvSpPr>
            <p:cNvPr id="9" name="矩形 8"/>
            <p:cNvSpPr/>
            <p:nvPr/>
          </p:nvSpPr>
          <p:spPr>
            <a:xfrm>
              <a:off x="8374879" y="2469737"/>
              <a:ext cx="1273323" cy="572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并发控制</a:t>
              </a:r>
            </a:p>
          </p:txBody>
        </p:sp>
        <p:sp>
          <p:nvSpPr>
            <p:cNvPr id="10" name="矩形 9"/>
            <p:cNvSpPr/>
            <p:nvPr/>
          </p:nvSpPr>
          <p:spPr>
            <a:xfrm>
              <a:off x="8441821" y="4678827"/>
              <a:ext cx="1273323" cy="572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日志恢复</a:t>
              </a:r>
            </a:p>
          </p:txBody>
        </p:sp>
        <p:cxnSp>
          <p:nvCxnSpPr>
            <p:cNvPr id="13" name="曲线连接符 12"/>
            <p:cNvCxnSpPr>
              <a:stCxn id="4" idx="6"/>
              <a:endCxn id="5" idx="2"/>
            </p:cNvCxnSpPr>
            <p:nvPr/>
          </p:nvCxnSpPr>
          <p:spPr>
            <a:xfrm flipV="1">
              <a:off x="4195985" y="2136451"/>
              <a:ext cx="981344" cy="1734795"/>
            </a:xfrm>
            <a:prstGeom prst="curved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4" idx="6"/>
              <a:endCxn id="6" idx="2"/>
            </p:cNvCxnSpPr>
            <p:nvPr/>
          </p:nvCxnSpPr>
          <p:spPr>
            <a:xfrm flipV="1">
              <a:off x="4195985" y="3298680"/>
              <a:ext cx="981343" cy="572566"/>
            </a:xfrm>
            <a:prstGeom prst="curved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4" idx="6"/>
              <a:endCxn id="7" idx="2"/>
            </p:cNvCxnSpPr>
            <p:nvPr/>
          </p:nvCxnSpPr>
          <p:spPr>
            <a:xfrm>
              <a:off x="4195985" y="3871246"/>
              <a:ext cx="981344" cy="495658"/>
            </a:xfrm>
            <a:prstGeom prst="curved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4" idx="6"/>
              <a:endCxn id="8" idx="2"/>
            </p:cNvCxnSpPr>
            <p:nvPr/>
          </p:nvCxnSpPr>
          <p:spPr>
            <a:xfrm>
              <a:off x="4195985" y="3871246"/>
              <a:ext cx="981342" cy="1580973"/>
            </a:xfrm>
            <a:prstGeom prst="curved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6"/>
              <a:endCxn id="9" idx="1"/>
            </p:cNvCxnSpPr>
            <p:nvPr/>
          </p:nvCxnSpPr>
          <p:spPr>
            <a:xfrm>
              <a:off x="6467744" y="2136451"/>
              <a:ext cx="1907135" cy="619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6"/>
              <a:endCxn id="9" idx="1"/>
            </p:cNvCxnSpPr>
            <p:nvPr/>
          </p:nvCxnSpPr>
          <p:spPr>
            <a:xfrm flipV="1">
              <a:off x="6467743" y="2756020"/>
              <a:ext cx="1907136" cy="542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6"/>
              <a:endCxn id="10" idx="1"/>
            </p:cNvCxnSpPr>
            <p:nvPr/>
          </p:nvCxnSpPr>
          <p:spPr>
            <a:xfrm>
              <a:off x="6467744" y="4366904"/>
              <a:ext cx="1974077" cy="598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6"/>
              <a:endCxn id="10" idx="1"/>
            </p:cNvCxnSpPr>
            <p:nvPr/>
          </p:nvCxnSpPr>
          <p:spPr>
            <a:xfrm flipV="1">
              <a:off x="6467742" y="4965110"/>
              <a:ext cx="1974079" cy="487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6"/>
              <a:endCxn id="10" idx="1"/>
            </p:cNvCxnSpPr>
            <p:nvPr/>
          </p:nvCxnSpPr>
          <p:spPr>
            <a:xfrm>
              <a:off x="6467743" y="3298680"/>
              <a:ext cx="1974078" cy="1666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348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事务的实现原理</a:t>
            </a:r>
          </a:p>
        </p:txBody>
      </p:sp>
      <p:sp>
        <p:nvSpPr>
          <p:cNvPr id="3" name="内容占位符 2"/>
          <p:cNvSpPr>
            <a:spLocks noGrp="1"/>
          </p:cNvSpPr>
          <p:nvPr>
            <p:ph idx="1"/>
          </p:nvPr>
        </p:nvSpPr>
        <p:spPr/>
        <p:txBody>
          <a:bodyPr/>
          <a:lstStyle/>
          <a:p>
            <a:r>
              <a:rPr lang="zh-CN" altLang="en-US" sz="2400" dirty="0"/>
              <a:t>事务的原子性是通过 </a:t>
            </a:r>
            <a:r>
              <a:rPr lang="en-US" altLang="zh-CN" sz="2400" dirty="0"/>
              <a:t>undo log </a:t>
            </a:r>
            <a:r>
              <a:rPr lang="zh-CN" altLang="en-US" sz="2400" dirty="0"/>
              <a:t>来实现的</a:t>
            </a:r>
          </a:p>
          <a:p>
            <a:r>
              <a:rPr lang="zh-CN" altLang="en-US" sz="2400" dirty="0"/>
              <a:t>事务的持久性性是通过 </a:t>
            </a:r>
            <a:r>
              <a:rPr lang="en-US" altLang="zh-CN" sz="2400" dirty="0"/>
              <a:t>redo log </a:t>
            </a:r>
            <a:r>
              <a:rPr lang="zh-CN" altLang="en-US" sz="2400" dirty="0"/>
              <a:t>来实现的</a:t>
            </a:r>
          </a:p>
          <a:p>
            <a:r>
              <a:rPr lang="zh-CN" altLang="en-US" sz="2400" dirty="0"/>
              <a:t>事务的隔离性是通过 </a:t>
            </a:r>
            <a:r>
              <a:rPr lang="en-US" altLang="zh-CN" sz="2400" dirty="0"/>
              <a:t>(</a:t>
            </a:r>
            <a:r>
              <a:rPr lang="zh-CN" altLang="en-US" sz="2400" dirty="0"/>
              <a:t>读写锁</a:t>
            </a:r>
            <a:r>
              <a:rPr lang="en-US" altLang="zh-CN" sz="2400" dirty="0"/>
              <a:t>+MVCC)</a:t>
            </a:r>
            <a:r>
              <a:rPr lang="zh-CN" altLang="en-US" sz="2400" dirty="0"/>
              <a:t>来实现的</a:t>
            </a:r>
          </a:p>
          <a:p>
            <a:r>
              <a:rPr lang="zh-CN" altLang="en-US" sz="2400" dirty="0"/>
              <a:t>事务的一致性是通过原子性，持久性，隔离性来实现的！！！</a:t>
            </a:r>
          </a:p>
          <a:p>
            <a:pPr marL="0" indent="0">
              <a:buNone/>
            </a:pPr>
            <a:br>
              <a:rPr lang="zh-CN" altLang="en-US" dirty="0"/>
            </a:br>
            <a:endParaRPr lang="zh-CN" altLang="en-US" dirty="0"/>
          </a:p>
        </p:txBody>
      </p:sp>
    </p:spTree>
    <p:extLst>
      <p:ext uri="{BB962C8B-B14F-4D97-AF65-F5344CB8AC3E}">
        <p14:creationId xmlns:p14="http://schemas.microsoft.com/office/powerpoint/2010/main" val="1850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丝状">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2994</TotalTime>
  <Words>1539</Words>
  <Application>Microsoft Office PowerPoint</Application>
  <PresentationFormat>宽屏</PresentationFormat>
  <Paragraphs>128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微软雅黑</vt:lpstr>
      <vt:lpstr>Arial</vt:lpstr>
      <vt:lpstr>Century Gothic</vt:lpstr>
      <vt:lpstr>Wingdings 3</vt:lpstr>
      <vt:lpstr>丝状</vt:lpstr>
      <vt:lpstr>BAT必问  深入浅出剖析mysql事务及锁机制</vt:lpstr>
      <vt:lpstr>课程重点</vt:lpstr>
      <vt:lpstr>事务常见面试题</vt:lpstr>
      <vt:lpstr>事务的引入</vt:lpstr>
      <vt:lpstr>事务的基本概念</vt:lpstr>
      <vt:lpstr>事务的特点（ACID）</vt:lpstr>
      <vt:lpstr>事务的特点</vt:lpstr>
      <vt:lpstr>事务的特点</vt:lpstr>
      <vt:lpstr>事务的实现原理</vt:lpstr>
      <vt:lpstr>原子性实现原理：Undo log</vt:lpstr>
      <vt:lpstr>持久性实现原理：Redo log</vt:lpstr>
      <vt:lpstr>Mysql的隔离级别</vt:lpstr>
      <vt:lpstr>Mysql的隔离级别</vt:lpstr>
      <vt:lpstr>隔离性实现原理：锁</vt:lpstr>
      <vt:lpstr>隔离性实现原理：锁</vt:lpstr>
      <vt:lpstr>故障及故障恢复</vt:lpstr>
      <vt:lpstr>故障及故障恢复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一小时搞定贪吃蛇</dc:title>
  <dc:creator>ma shibing</dc:creator>
  <cp:lastModifiedBy>631989464@qq.com</cp:lastModifiedBy>
  <cp:revision>275</cp:revision>
  <dcterms:created xsi:type="dcterms:W3CDTF">2019-05-10T05:59:00Z</dcterms:created>
  <dcterms:modified xsi:type="dcterms:W3CDTF">2020-04-14T15:18:13Z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2052-11.1.0.8907</vt:lpwstr>
  </property>
</Properties>
</file>