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6"/>
  </p:notesMasterIdLst>
  <p:sldIdLst>
    <p:sldId id="257" r:id="rId3"/>
    <p:sldId id="260" r:id="rId4"/>
    <p:sldId id="258" r:id="rId5"/>
    <p:sldId id="259" r:id="rId6"/>
    <p:sldId id="269" r:id="rId7"/>
    <p:sldId id="262" r:id="rId8"/>
    <p:sldId id="263" r:id="rId9"/>
    <p:sldId id="264" r:id="rId10"/>
    <p:sldId id="267" r:id="rId11"/>
    <p:sldId id="268" r:id="rId12"/>
    <p:sldId id="265" r:id="rId13"/>
    <p:sldId id="266" r:id="rId14"/>
    <p:sldId id="25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415" autoAdjust="0"/>
  </p:normalViewPr>
  <p:slideViewPr>
    <p:cSldViewPr snapToGrid="0">
      <p:cViewPr>
        <p:scale>
          <a:sx n="116" d="100"/>
          <a:sy n="116" d="100"/>
        </p:scale>
        <p:origin x="-416" y="-168"/>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6243477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3" name="Shape 1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611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0" name="Shape 160"/>
          <p:cNvSpPr txBox="1">
            <a:spLocks noGrp="1"/>
          </p:cNvSpPr>
          <p:nvPr>
            <p:ph type="sldNum" idx="12"/>
          </p:nvPr>
        </p:nvSpPr>
        <p:spPr>
          <a:xfrm>
            <a:off x="3884612" y="8685213"/>
            <a:ext cx="2971800" cy="458700"/>
          </a:xfrm>
          <a:prstGeom prst="rect">
            <a:avLst/>
          </a:prstGeom>
          <a:noFill/>
          <a:ln>
            <a:noFill/>
          </a:ln>
        </p:spPr>
        <p:txBody>
          <a:bodyPr lIns="91425" tIns="91425" rIns="91425" bIns="91425" anchor="ctr" anchorCtr="0">
            <a:noAutofit/>
          </a:bodyPr>
          <a:lstStyle/>
          <a:p>
            <a:pPr lvl="0" rtl="0">
              <a:spcBef>
                <a:spcPts val="0"/>
              </a:spcBef>
              <a:buClr>
                <a:srgbClr val="000000"/>
              </a:buClr>
              <a:buFont typeface="Arial"/>
              <a:buNone/>
            </a:pPr>
            <a:fld id="{00000000-1234-1234-1234-123412341234}" type="slidenum">
              <a:rPr lang="en"/>
              <a:t>3</a:t>
            </a:fld>
            <a:endParaRPr lang="en"/>
          </a:p>
        </p:txBody>
      </p:sp>
    </p:spTree>
    <p:extLst>
      <p:ext uri="{BB962C8B-B14F-4D97-AF65-F5344CB8AC3E}">
        <p14:creationId xmlns:p14="http://schemas.microsoft.com/office/powerpoint/2010/main" val="380256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528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9155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47" name="Shape 1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506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Shape 56"/>
        <p:cNvGrpSpPr/>
        <p:nvPr/>
      </p:nvGrpSpPr>
      <p:grpSpPr>
        <a:xfrm>
          <a:off x="0" y="0"/>
          <a:ext cx="0" cy="0"/>
          <a:chOff x="0" y="0"/>
          <a:chExt cx="0" cy="0"/>
        </a:xfrm>
      </p:grpSpPr>
      <p:pic>
        <p:nvPicPr>
          <p:cNvPr id="57" name="Shape 57" descr="https://lh4.googleusercontent.com/hSKoy8327e758B94D85ZEMrLUs3l4iL6Hy0TuQRfwCfg6WufiL8yEdjmXBWCsA9nnQHbQm6jK0hDL11u49TpIp5PJvd4anTvgszqN1yYSCPuvHkRcQW-yP0gs60NQpbn-nVbW3GlmiM"/>
          <p:cNvPicPr preferRelativeResize="0"/>
          <p:nvPr/>
        </p:nvPicPr>
        <p:blipFill rotWithShape="1">
          <a:blip r:embed="rId2">
            <a:alphaModFix/>
          </a:blip>
          <a:srcRect/>
          <a:stretch/>
        </p:blipFill>
        <p:spPr>
          <a:xfrm>
            <a:off x="2886792" y="506434"/>
            <a:ext cx="3228300" cy="2538900"/>
          </a:xfrm>
          <a:prstGeom prst="rect">
            <a:avLst/>
          </a:prstGeom>
          <a:noFill/>
          <a:ln>
            <a:noFill/>
          </a:ln>
        </p:spPr>
      </p:pic>
      <p:sp>
        <p:nvSpPr>
          <p:cNvPr id="58" name="Shape 58"/>
          <p:cNvSpPr txBox="1">
            <a:spLocks noGrp="1"/>
          </p:cNvSpPr>
          <p:nvPr>
            <p:ph type="ctrTitle"/>
          </p:nvPr>
        </p:nvSpPr>
        <p:spPr>
          <a:xfrm>
            <a:off x="1143000" y="2964766"/>
            <a:ext cx="6858000" cy="744000"/>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59" name="Shape 59"/>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2"/>
        <p:cNvGrpSpPr/>
        <p:nvPr/>
      </p:nvGrpSpPr>
      <p:grpSpPr>
        <a:xfrm>
          <a:off x="0" y="0"/>
          <a:ext cx="0" cy="0"/>
          <a:chOff x="0" y="0"/>
          <a:chExt cx="0" cy="0"/>
        </a:xfrm>
      </p:grpSpPr>
      <p:sp>
        <p:nvSpPr>
          <p:cNvPr id="63" name="Shape 63"/>
          <p:cNvSpPr/>
          <p:nvPr/>
        </p:nvSpPr>
        <p:spPr>
          <a:xfrm>
            <a:off x="2827606" y="0"/>
            <a:ext cx="6316500" cy="5154000"/>
          </a:xfrm>
          <a:prstGeom prst="rect">
            <a:avLst/>
          </a:prstGeom>
          <a:solidFill>
            <a:srgbClr val="FFCC37"/>
          </a:soli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sp>
        <p:nvSpPr>
          <p:cNvPr id="64" name="Shape 64"/>
          <p:cNvSpPr txBox="1">
            <a:spLocks noGrp="1"/>
          </p:cNvSpPr>
          <p:nvPr>
            <p:ph type="title"/>
          </p:nvPr>
        </p:nvSpPr>
        <p:spPr>
          <a:xfrm>
            <a:off x="3133578" y="1139700"/>
            <a:ext cx="5377200" cy="1909800"/>
          </a:xfrm>
          <a:prstGeom prst="rect">
            <a:avLst/>
          </a:prstGeom>
          <a:noFill/>
          <a:ln>
            <a:noFill/>
          </a:ln>
        </p:spPr>
        <p:txBody>
          <a:bodyPr lIns="68575" tIns="68575" rIns="68575" bIns="68575" anchor="t" anchorCtr="0"/>
          <a:lstStyle>
            <a:lvl1pPr marL="0" marR="0" lvl="0" indent="0" algn="l"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65" name="Shape 65"/>
          <p:cNvSpPr txBox="1">
            <a:spLocks noGrp="1"/>
          </p:cNvSpPr>
          <p:nvPr>
            <p:ph type="body" idx="1"/>
          </p:nvPr>
        </p:nvSpPr>
        <p:spPr>
          <a:xfrm>
            <a:off x="3133578" y="3397347"/>
            <a:ext cx="5377200" cy="674100"/>
          </a:xfrm>
          <a:prstGeom prst="rect">
            <a:avLst/>
          </a:prstGeom>
          <a:noFill/>
          <a:ln>
            <a:noFill/>
          </a:ln>
        </p:spPr>
        <p:txBody>
          <a:bodyPr lIns="68575" tIns="68575" rIns="68575" bIns="68575" anchor="t" anchorCtr="0"/>
          <a:lstStyle>
            <a:lvl1pPr marL="0" marR="0" lvl="0" indent="0" algn="l" rtl="0">
              <a:lnSpc>
                <a:spcPct val="90000"/>
              </a:lnSpc>
              <a:spcBef>
                <a:spcPts val="800"/>
              </a:spcBef>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400"/>
              </a:spcBef>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400"/>
              </a:spcBef>
              <a:buClr>
                <a:srgbClr val="888888"/>
              </a:buClr>
              <a:buFont typeface="Arial"/>
              <a:buNone/>
              <a:defRPr sz="140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pic>
        <p:nvPicPr>
          <p:cNvPr id="69" name="Shape 69" descr="https://lh4.googleusercontent.com/aICs2UJBj1ONLq1SIH0uU-kjFSPOjPGSCBsUW46ev-7a3aKMas06tfa10Kl9yugH_wWfUbMRvOozHvYONp0UD99ePQ7TD1l1vW3V25PI0Jhm9-tMPVHh3-Uje75Z8PNtgqMV6phLa4U"/>
          <p:cNvPicPr preferRelativeResize="0"/>
          <p:nvPr/>
        </p:nvPicPr>
        <p:blipFill rotWithShape="1">
          <a:blip r:embed="rId2">
            <a:alphaModFix/>
          </a:blip>
          <a:srcRect/>
          <a:stretch/>
        </p:blipFill>
        <p:spPr>
          <a:xfrm>
            <a:off x="440981" y="1139700"/>
            <a:ext cx="2234400" cy="1757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0"/>
        <p:cNvGrpSpPr/>
        <p:nvPr/>
      </p:nvGrpSpPr>
      <p:grpSpPr>
        <a:xfrm>
          <a:off x="0" y="0"/>
          <a:ext cx="0" cy="0"/>
          <a:chOff x="0" y="0"/>
          <a:chExt cx="0" cy="0"/>
        </a:xfrm>
      </p:grpSpPr>
      <p:sp>
        <p:nvSpPr>
          <p:cNvPr id="71" name="Shape 71"/>
          <p:cNvSpPr/>
          <p:nvPr/>
        </p:nvSpPr>
        <p:spPr>
          <a:xfrm>
            <a:off x="-25" y="-7850"/>
            <a:ext cx="9144000" cy="405900"/>
          </a:xfrm>
          <a:prstGeom prst="rect">
            <a:avLst/>
          </a:prstGeom>
          <a:solidFill>
            <a:srgbClr val="FFCC37"/>
          </a:soli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pic>
        <p:nvPicPr>
          <p:cNvPr id="72" name="Shape 72" descr="https://lh6.googleusercontent.com/2et5PyuNZFAoNBv2SoRM-YbREuUH5_MoUyhqkBc55dQPhL7ukLonOafyYDWylcaqO8aZOytht1XHH_tOPegqrXKwPXd7bt_SCER4NZzSwCw98u8PRPnlEfLKf68Etx2rHTXa09iIBjw"/>
          <p:cNvPicPr preferRelativeResize="0"/>
          <p:nvPr/>
        </p:nvPicPr>
        <p:blipFill rotWithShape="1">
          <a:blip r:embed="rId2">
            <a:alphaModFix/>
          </a:blip>
          <a:srcRect t="20406" r="6129" b="25806"/>
          <a:stretch/>
        </p:blipFill>
        <p:spPr>
          <a:xfrm>
            <a:off x="0" y="-7850"/>
            <a:ext cx="2366400" cy="413700"/>
          </a:xfrm>
          <a:prstGeom prst="rect">
            <a:avLst/>
          </a:prstGeom>
          <a:noFill/>
          <a:ln>
            <a:noFill/>
          </a:ln>
        </p:spPr>
      </p:pic>
      <p:sp>
        <p:nvSpPr>
          <p:cNvPr id="73" name="Shape 73"/>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74" name="Shape 74"/>
          <p:cNvSpPr txBox="1">
            <a:spLocks noGrp="1"/>
          </p:cNvSpPr>
          <p:nvPr>
            <p:ph type="body" idx="1"/>
          </p:nvPr>
        </p:nvSpPr>
        <p:spPr>
          <a:xfrm>
            <a:off x="628650" y="1369218"/>
            <a:ext cx="78867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8"/>
        <p:cNvGrpSpPr/>
        <p:nvPr/>
      </p:nvGrpSpPr>
      <p:grpSpPr>
        <a:xfrm>
          <a:off x="0" y="0"/>
          <a:ext cx="0" cy="0"/>
          <a:chOff x="0" y="0"/>
          <a:chExt cx="0" cy="0"/>
        </a:xfrm>
      </p:grpSpPr>
      <p:sp>
        <p:nvSpPr>
          <p:cNvPr id="79" name="Shape 79"/>
          <p:cNvSpPr/>
          <p:nvPr/>
        </p:nvSpPr>
        <p:spPr>
          <a:xfrm>
            <a:off x="0" y="548640"/>
            <a:ext cx="9144000" cy="4594800"/>
          </a:xfrm>
          <a:prstGeom prst="rect">
            <a:avLst/>
          </a:prstGeom>
          <a:solidFill>
            <a:srgbClr val="FFCC37"/>
          </a:soli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sp>
        <p:nvSpPr>
          <p:cNvPr id="80" name="Shape 80"/>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81" name="Shape 81"/>
          <p:cNvSpPr txBox="1">
            <a:spLocks noGrp="1"/>
          </p:cNvSpPr>
          <p:nvPr>
            <p:ph type="body" idx="1"/>
          </p:nvPr>
        </p:nvSpPr>
        <p:spPr>
          <a:xfrm>
            <a:off x="628650" y="1369218"/>
            <a:ext cx="38862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body" idx="2"/>
          </p:nvPr>
        </p:nvSpPr>
        <p:spPr>
          <a:xfrm>
            <a:off x="4629150" y="1369218"/>
            <a:ext cx="38862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pic>
        <p:nvPicPr>
          <p:cNvPr id="86" name="Shape 86" descr="https://lh6.googleusercontent.com/2et5PyuNZFAoNBv2SoRM-YbREuUH5_MoUyhqkBc55dQPhL7ukLonOafyYDWylcaqO8aZOytht1XHH_tOPegqrXKwPXd7bt_SCER4NZzSwCw98u8PRPnlEfLKf68Etx2rHTXa09iIBjw"/>
          <p:cNvPicPr preferRelativeResize="0"/>
          <p:nvPr/>
        </p:nvPicPr>
        <p:blipFill rotWithShape="1">
          <a:blip r:embed="rId2">
            <a:alphaModFix/>
          </a:blip>
          <a:srcRect t="20406" r="6129" b="25806"/>
          <a:stretch/>
        </p:blipFill>
        <p:spPr>
          <a:xfrm>
            <a:off x="21101" y="107175"/>
            <a:ext cx="2099700" cy="367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7"/>
        <p:cNvGrpSpPr/>
        <p:nvPr/>
      </p:nvGrpSpPr>
      <p:grpSpPr>
        <a:xfrm>
          <a:off x="0" y="0"/>
          <a:ext cx="0" cy="0"/>
          <a:chOff x="0" y="0"/>
          <a:chExt cx="0" cy="0"/>
        </a:xfrm>
      </p:grpSpPr>
      <p:sp>
        <p:nvSpPr>
          <p:cNvPr id="88" name="Shape 88"/>
          <p:cNvSpPr/>
          <p:nvPr/>
        </p:nvSpPr>
        <p:spPr>
          <a:xfrm>
            <a:off x="0" y="548640"/>
            <a:ext cx="9144000" cy="4594800"/>
          </a:xfrm>
          <a:prstGeom prst="rect">
            <a:avLst/>
          </a:prstGeom>
          <a:solidFill>
            <a:srgbClr val="FFCC37"/>
          </a:soli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sp>
        <p:nvSpPr>
          <p:cNvPr id="89" name="Shape 89"/>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90" name="Shape 90"/>
          <p:cNvSpPr txBox="1">
            <a:spLocks noGrp="1"/>
          </p:cNvSpPr>
          <p:nvPr>
            <p:ph type="body" idx="1"/>
          </p:nvPr>
        </p:nvSpPr>
        <p:spPr>
          <a:xfrm>
            <a:off x="629840" y="1260872"/>
            <a:ext cx="3868500" cy="617999"/>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body" idx="2"/>
          </p:nvPr>
        </p:nvSpPr>
        <p:spPr>
          <a:xfrm>
            <a:off x="629840" y="1878806"/>
            <a:ext cx="3868500" cy="27633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body" idx="3"/>
          </p:nvPr>
        </p:nvSpPr>
        <p:spPr>
          <a:xfrm>
            <a:off x="4629150" y="1260872"/>
            <a:ext cx="3887400" cy="617999"/>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body" idx="4"/>
          </p:nvPr>
        </p:nvSpPr>
        <p:spPr>
          <a:xfrm>
            <a:off x="4629150" y="1878806"/>
            <a:ext cx="3887400" cy="27633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pic>
        <p:nvPicPr>
          <p:cNvPr id="97" name="Shape 97" descr="https://lh6.googleusercontent.com/2et5PyuNZFAoNBv2SoRM-YbREuUH5_MoUyhqkBc55dQPhL7ukLonOafyYDWylcaqO8aZOytht1XHH_tOPegqrXKwPXd7bt_SCER4NZzSwCw98u8PRPnlEfLKf68Etx2rHTXa09iIBjw"/>
          <p:cNvPicPr preferRelativeResize="0"/>
          <p:nvPr/>
        </p:nvPicPr>
        <p:blipFill rotWithShape="1">
          <a:blip r:embed="rId2">
            <a:alphaModFix/>
          </a:blip>
          <a:srcRect t="20406" r="6129" b="25806"/>
          <a:stretch/>
        </p:blipFill>
        <p:spPr>
          <a:xfrm>
            <a:off x="21101" y="107175"/>
            <a:ext cx="2099700" cy="3672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p:nvPr/>
        </p:nvSpPr>
        <p:spPr>
          <a:xfrm>
            <a:off x="0" y="548640"/>
            <a:ext cx="9144000" cy="4594800"/>
          </a:xfrm>
          <a:prstGeom prst="rect">
            <a:avLst/>
          </a:prstGeom>
          <a:solidFill>
            <a:srgbClr val="FFCC37"/>
          </a:soli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sp>
        <p:nvSpPr>
          <p:cNvPr id="100" name="Shape 100"/>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01" name="Shape 101"/>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pic>
        <p:nvPicPr>
          <p:cNvPr id="104" name="Shape 104" descr="https://lh6.googleusercontent.com/2et5PyuNZFAoNBv2SoRM-YbREuUH5_MoUyhqkBc55dQPhL7ukLonOafyYDWylcaqO8aZOytht1XHH_tOPegqrXKwPXd7bt_SCER4NZzSwCw98u8PRPnlEfLKf68Etx2rHTXa09iIBjw"/>
          <p:cNvPicPr preferRelativeResize="0"/>
          <p:nvPr/>
        </p:nvPicPr>
        <p:blipFill rotWithShape="1">
          <a:blip r:embed="rId2">
            <a:alphaModFix/>
          </a:blip>
          <a:srcRect t="20406" r="6129" b="25806"/>
          <a:stretch/>
        </p:blipFill>
        <p:spPr>
          <a:xfrm>
            <a:off x="21101" y="107175"/>
            <a:ext cx="2099700" cy="367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5"/>
        <p:cNvGrpSpPr/>
        <p:nvPr/>
      </p:nvGrpSpPr>
      <p:grpSpPr>
        <a:xfrm>
          <a:off x="0" y="0"/>
          <a:ext cx="0" cy="0"/>
          <a:chOff x="0" y="0"/>
          <a:chExt cx="0" cy="0"/>
        </a:xfrm>
      </p:grpSpPr>
      <p:sp>
        <p:nvSpPr>
          <p:cNvPr id="106" name="Shape 106"/>
          <p:cNvSpPr/>
          <p:nvPr/>
        </p:nvSpPr>
        <p:spPr>
          <a:xfrm>
            <a:off x="0" y="548640"/>
            <a:ext cx="9144000" cy="4594800"/>
          </a:xfrm>
          <a:prstGeom prst="rect">
            <a:avLst/>
          </a:prstGeom>
          <a:solidFill>
            <a:srgbClr val="FFCC37"/>
          </a:soli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sp>
        <p:nvSpPr>
          <p:cNvPr id="107" name="Shape 107"/>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8" name="Shape 108"/>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pic>
        <p:nvPicPr>
          <p:cNvPr id="110" name="Shape 110" descr="https://lh6.googleusercontent.com/2et5PyuNZFAoNBv2SoRM-YbREuUH5_MoUyhqkBc55dQPhL7ukLonOafyYDWylcaqO8aZOytht1XHH_tOPegqrXKwPXd7bt_SCER4NZzSwCw98u8PRPnlEfLKf68Etx2rHTXa09iIBjw"/>
          <p:cNvPicPr preferRelativeResize="0"/>
          <p:nvPr/>
        </p:nvPicPr>
        <p:blipFill rotWithShape="1">
          <a:blip r:embed="rId2">
            <a:alphaModFix/>
          </a:blip>
          <a:srcRect t="20406" r="6129" b="25806"/>
          <a:stretch/>
        </p:blipFill>
        <p:spPr>
          <a:xfrm>
            <a:off x="21101" y="107175"/>
            <a:ext cx="2099700" cy="367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11"/>
        <p:cNvGrpSpPr/>
        <p:nvPr/>
      </p:nvGrpSpPr>
      <p:grpSpPr>
        <a:xfrm>
          <a:off x="0" y="0"/>
          <a:ext cx="0" cy="0"/>
          <a:chOff x="0" y="0"/>
          <a:chExt cx="0" cy="0"/>
        </a:xfrm>
      </p:grpSpPr>
      <p:sp>
        <p:nvSpPr>
          <p:cNvPr id="112" name="Shape 112"/>
          <p:cNvSpPr/>
          <p:nvPr/>
        </p:nvSpPr>
        <p:spPr>
          <a:xfrm>
            <a:off x="0" y="548640"/>
            <a:ext cx="9144000" cy="4594800"/>
          </a:xfrm>
          <a:prstGeom prst="rect">
            <a:avLst/>
          </a:prstGeom>
          <a:solidFill>
            <a:srgbClr val="FFCC37"/>
          </a:soli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sp>
        <p:nvSpPr>
          <p:cNvPr id="113" name="Shape 113"/>
          <p:cNvSpPr txBox="1">
            <a:spLocks noGrp="1"/>
          </p:cNvSpPr>
          <p:nvPr>
            <p:ph type="title"/>
          </p:nvPr>
        </p:nvSpPr>
        <p:spPr>
          <a:xfrm>
            <a:off x="629840" y="342900"/>
            <a:ext cx="2949000" cy="1200300"/>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14" name="Shape 114"/>
          <p:cNvSpPr txBox="1">
            <a:spLocks noGrp="1"/>
          </p:cNvSpPr>
          <p:nvPr>
            <p:ph type="body" idx="1"/>
          </p:nvPr>
        </p:nvSpPr>
        <p:spPr>
          <a:xfrm>
            <a:off x="3887390" y="740568"/>
            <a:ext cx="4629300" cy="3655200"/>
          </a:xfrm>
          <a:prstGeom prst="rect">
            <a:avLst/>
          </a:prstGeom>
          <a:noFill/>
          <a:ln>
            <a:noFill/>
          </a:ln>
        </p:spPr>
        <p:txBody>
          <a:bodyPr lIns="68575" tIns="68575" rIns="68575" bIns="68575" anchor="t" anchorCtr="0"/>
          <a:lstStyle>
            <a:lvl1pPr marL="177800" marR="0" lvl="0" indent="-25400" algn="l" rtl="0">
              <a:lnSpc>
                <a:spcPct val="90000"/>
              </a:lnSpc>
              <a:spcBef>
                <a:spcPts val="8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20700" marR="0" lvl="1" indent="-38100" algn="l" rtl="0">
              <a:lnSpc>
                <a:spcPct val="90000"/>
              </a:lnSpc>
              <a:spcBef>
                <a:spcPts val="4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63600" marR="0" lvl="2"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9400" marR="0" lvl="4"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92300" marR="0" lvl="5"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body" idx="2"/>
          </p:nvPr>
        </p:nvSpPr>
        <p:spPr>
          <a:xfrm>
            <a:off x="629840" y="1543050"/>
            <a:ext cx="2949000" cy="2858700"/>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pic>
        <p:nvPicPr>
          <p:cNvPr id="119" name="Shape 119" descr="https://lh6.googleusercontent.com/2et5PyuNZFAoNBv2SoRM-YbREuUH5_MoUyhqkBc55dQPhL7ukLonOafyYDWylcaqO8aZOytht1XHH_tOPegqrXKwPXd7bt_SCER4NZzSwCw98u8PRPnlEfLKf68Etx2rHTXa09iIBjw"/>
          <p:cNvPicPr preferRelativeResize="0"/>
          <p:nvPr/>
        </p:nvPicPr>
        <p:blipFill rotWithShape="1">
          <a:blip r:embed="rId2">
            <a:alphaModFix/>
          </a:blip>
          <a:srcRect t="20406" r="6129" b="25806"/>
          <a:stretch/>
        </p:blipFill>
        <p:spPr>
          <a:xfrm>
            <a:off x="21101" y="107175"/>
            <a:ext cx="2099700" cy="367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0"/>
        <p:cNvGrpSpPr/>
        <p:nvPr/>
      </p:nvGrpSpPr>
      <p:grpSpPr>
        <a:xfrm>
          <a:off x="0" y="0"/>
          <a:ext cx="0" cy="0"/>
          <a:chOff x="0" y="0"/>
          <a:chExt cx="0" cy="0"/>
        </a:xfrm>
      </p:grpSpPr>
      <p:sp>
        <p:nvSpPr>
          <p:cNvPr id="121" name="Shape 121"/>
          <p:cNvSpPr/>
          <p:nvPr/>
        </p:nvSpPr>
        <p:spPr>
          <a:xfrm>
            <a:off x="0" y="548640"/>
            <a:ext cx="9144000" cy="4594800"/>
          </a:xfrm>
          <a:prstGeom prst="rect">
            <a:avLst/>
          </a:prstGeom>
          <a:solidFill>
            <a:srgbClr val="FFCC37"/>
          </a:soli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sp>
        <p:nvSpPr>
          <p:cNvPr id="122" name="Shape 122"/>
          <p:cNvSpPr txBox="1">
            <a:spLocks noGrp="1"/>
          </p:cNvSpPr>
          <p:nvPr>
            <p:ph type="title"/>
          </p:nvPr>
        </p:nvSpPr>
        <p:spPr>
          <a:xfrm>
            <a:off x="629840" y="342900"/>
            <a:ext cx="2949000" cy="1200300"/>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23" name="Shape 123"/>
          <p:cNvSpPr>
            <a:spLocks noGrp="1"/>
          </p:cNvSpPr>
          <p:nvPr>
            <p:ph type="pic" idx="2"/>
          </p:nvPr>
        </p:nvSpPr>
        <p:spPr>
          <a:xfrm>
            <a:off x="3887390" y="740568"/>
            <a:ext cx="4629300" cy="3655200"/>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SzPct val="458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5238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61111"/>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1"/>
          </p:nvPr>
        </p:nvSpPr>
        <p:spPr>
          <a:xfrm>
            <a:off x="629840" y="1543050"/>
            <a:ext cx="2949000" cy="2858700"/>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7" name="Shape 127"/>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pic>
        <p:nvPicPr>
          <p:cNvPr id="128" name="Shape 128" descr="https://lh6.googleusercontent.com/2et5PyuNZFAoNBv2SoRM-YbREuUH5_MoUyhqkBc55dQPhL7ukLonOafyYDWylcaqO8aZOytht1XHH_tOPegqrXKwPXd7bt_SCER4NZzSwCw98u8PRPnlEfLKf68Etx2rHTXa09iIBjw"/>
          <p:cNvPicPr preferRelativeResize="0"/>
          <p:nvPr/>
        </p:nvPicPr>
        <p:blipFill rotWithShape="1">
          <a:blip r:embed="rId2">
            <a:alphaModFix/>
          </a:blip>
          <a:srcRect t="20406" r="6129" b="25806"/>
          <a:stretch/>
        </p:blipFill>
        <p:spPr>
          <a:xfrm>
            <a:off x="21101" y="107175"/>
            <a:ext cx="2099700" cy="367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9"/>
        <p:cNvGrpSpPr/>
        <p:nvPr/>
      </p:nvGrpSpPr>
      <p:grpSpPr>
        <a:xfrm>
          <a:off x="0" y="0"/>
          <a:ext cx="0" cy="0"/>
          <a:chOff x="0" y="0"/>
          <a:chExt cx="0" cy="0"/>
        </a:xfrm>
      </p:grpSpPr>
      <p:sp>
        <p:nvSpPr>
          <p:cNvPr id="130" name="Shape 130"/>
          <p:cNvSpPr/>
          <p:nvPr/>
        </p:nvSpPr>
        <p:spPr>
          <a:xfrm>
            <a:off x="0" y="548640"/>
            <a:ext cx="9144000" cy="4594800"/>
          </a:xfrm>
          <a:prstGeom prst="rect">
            <a:avLst/>
          </a:prstGeom>
          <a:solidFill>
            <a:srgbClr val="FFCC37"/>
          </a:soli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sp>
        <p:nvSpPr>
          <p:cNvPr id="131" name="Shape 131"/>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32" name="Shape 132"/>
          <p:cNvSpPr txBox="1">
            <a:spLocks noGrp="1"/>
          </p:cNvSpPr>
          <p:nvPr>
            <p:ph type="body" idx="1"/>
          </p:nvPr>
        </p:nvSpPr>
        <p:spPr>
          <a:xfrm rot="5400000">
            <a:off x="2940300" y="-942431"/>
            <a:ext cx="3263400" cy="78867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3" name="Shape 133"/>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pic>
        <p:nvPicPr>
          <p:cNvPr id="136" name="Shape 136" descr="https://lh6.googleusercontent.com/2et5PyuNZFAoNBv2SoRM-YbREuUH5_MoUyhqkBc55dQPhL7ukLonOafyYDWylcaqO8aZOytht1XHH_tOPegqrXKwPXd7bt_SCER4NZzSwCw98u8PRPnlEfLKf68Etx2rHTXa09iIBjw"/>
          <p:cNvPicPr preferRelativeResize="0"/>
          <p:nvPr/>
        </p:nvPicPr>
        <p:blipFill rotWithShape="1">
          <a:blip r:embed="rId2">
            <a:alphaModFix/>
          </a:blip>
          <a:srcRect t="20406" r="6129" b="25806"/>
          <a:stretch/>
        </p:blipFill>
        <p:spPr>
          <a:xfrm>
            <a:off x="21101" y="107175"/>
            <a:ext cx="2099700" cy="3672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sp>
        <p:nvSpPr>
          <p:cNvPr id="138" name="Shape 138"/>
          <p:cNvSpPr/>
          <p:nvPr/>
        </p:nvSpPr>
        <p:spPr>
          <a:xfrm>
            <a:off x="0" y="548640"/>
            <a:ext cx="9144000" cy="4594800"/>
          </a:xfrm>
          <a:prstGeom prst="rect">
            <a:avLst/>
          </a:prstGeom>
          <a:solidFill>
            <a:srgbClr val="FFCC37"/>
          </a:soli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lt1"/>
              </a:solidFill>
              <a:latin typeface="Calibri"/>
              <a:ea typeface="Calibri"/>
              <a:cs typeface="Calibri"/>
              <a:sym typeface="Calibri"/>
            </a:endParaRPr>
          </a:p>
        </p:txBody>
      </p:sp>
      <p:sp>
        <p:nvSpPr>
          <p:cNvPr id="139" name="Shape 139"/>
          <p:cNvSpPr txBox="1">
            <a:spLocks noGrp="1"/>
          </p:cNvSpPr>
          <p:nvPr>
            <p:ph type="title"/>
          </p:nvPr>
        </p:nvSpPr>
        <p:spPr>
          <a:xfrm rot="5400000">
            <a:off x="5350050" y="1467543"/>
            <a:ext cx="4359000" cy="19716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None/>
              <a:defRPr sz="1400"/>
            </a:lvl2pPr>
            <a:lvl3pPr lvl="2" indent="0" rtl="0">
              <a:spcBef>
                <a:spcPts val="0"/>
              </a:spcBef>
              <a:buNone/>
              <a:defRPr sz="1400"/>
            </a:lvl3pPr>
            <a:lvl4pPr lvl="3" indent="0" rtl="0">
              <a:spcBef>
                <a:spcPts val="0"/>
              </a:spcBef>
              <a:buNone/>
              <a:defRPr sz="1400"/>
            </a:lvl4pPr>
            <a:lvl5pPr lvl="4" indent="0" rtl="0">
              <a:spcBef>
                <a:spcPts val="0"/>
              </a:spcBef>
              <a:buNone/>
              <a:defRPr sz="1400"/>
            </a:lvl5pPr>
            <a:lvl6pPr lvl="5" indent="0" rtl="0">
              <a:spcBef>
                <a:spcPts val="0"/>
              </a:spcBef>
              <a:buNone/>
              <a:defRPr sz="1400"/>
            </a:lvl6pPr>
            <a:lvl7pPr lvl="6" indent="0" rtl="0">
              <a:spcBef>
                <a:spcPts val="0"/>
              </a:spcBef>
              <a:buNone/>
              <a:defRPr sz="1400"/>
            </a:lvl7pPr>
            <a:lvl8pPr lvl="7" indent="0" rtl="0">
              <a:spcBef>
                <a:spcPts val="0"/>
              </a:spcBef>
              <a:buNone/>
              <a:defRPr sz="1400"/>
            </a:lvl8pPr>
            <a:lvl9pPr lvl="8" indent="0" rtl="0">
              <a:spcBef>
                <a:spcPts val="0"/>
              </a:spcBef>
              <a:buNone/>
              <a:defRPr sz="1400"/>
            </a:lvl9pPr>
          </a:lstStyle>
          <a:p>
            <a:endParaRPr/>
          </a:p>
        </p:txBody>
      </p:sp>
      <p:sp>
        <p:nvSpPr>
          <p:cNvPr id="140" name="Shape 140"/>
          <p:cNvSpPr txBox="1">
            <a:spLocks noGrp="1"/>
          </p:cNvSpPr>
          <p:nvPr>
            <p:ph type="body" idx="1"/>
          </p:nvPr>
        </p:nvSpPr>
        <p:spPr>
          <a:xfrm rot="5400000">
            <a:off x="1349475" y="-447056"/>
            <a:ext cx="4359000" cy="58008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1" name="Shape 141"/>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42" name="Shape 142"/>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pic>
        <p:nvPicPr>
          <p:cNvPr id="144" name="Shape 144" descr="https://lh6.googleusercontent.com/2et5PyuNZFAoNBv2SoRM-YbREuUH5_MoUyhqkBc55dQPhL7ukLonOafyYDWylcaqO8aZOytht1XHH_tOPegqrXKwPXd7bt_SCER4NZzSwCw98u8PRPnlEfLKf68Etx2rHTXa09iIBjw"/>
          <p:cNvPicPr preferRelativeResize="0"/>
          <p:nvPr/>
        </p:nvPicPr>
        <p:blipFill rotWithShape="1">
          <a:blip r:embed="rId2">
            <a:alphaModFix/>
          </a:blip>
          <a:srcRect t="20406" r="6129" b="25806"/>
          <a:stretch/>
        </p:blipFill>
        <p:spPr>
          <a:xfrm>
            <a:off x="21101" y="107175"/>
            <a:ext cx="2099700" cy="367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SzPct val="33333"/>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buSzPct val="78571"/>
              <a:buNone/>
              <a:defRPr sz="1400"/>
            </a:lvl2pPr>
            <a:lvl3pPr lvl="2" indent="0" rtl="0">
              <a:spcBef>
                <a:spcPts val="0"/>
              </a:spcBef>
              <a:buSzPct val="78571"/>
              <a:buNone/>
              <a:defRPr sz="1400"/>
            </a:lvl3pPr>
            <a:lvl4pPr lvl="3" indent="0" rtl="0">
              <a:spcBef>
                <a:spcPts val="0"/>
              </a:spcBef>
              <a:buSzPct val="78571"/>
              <a:buNone/>
              <a:defRPr sz="1400"/>
            </a:lvl4pPr>
            <a:lvl5pPr lvl="4" indent="0" rtl="0">
              <a:spcBef>
                <a:spcPts val="0"/>
              </a:spcBef>
              <a:buSzPct val="78571"/>
              <a:buNone/>
              <a:defRPr sz="1400"/>
            </a:lvl5pPr>
            <a:lvl6pPr lvl="5" indent="0" rtl="0">
              <a:spcBef>
                <a:spcPts val="0"/>
              </a:spcBef>
              <a:buSzPct val="78571"/>
              <a:buNone/>
              <a:defRPr sz="1400"/>
            </a:lvl6pPr>
            <a:lvl7pPr lvl="6" indent="0" rtl="0">
              <a:spcBef>
                <a:spcPts val="0"/>
              </a:spcBef>
              <a:buSzPct val="78571"/>
              <a:buNone/>
              <a:defRPr sz="1400"/>
            </a:lvl7pPr>
            <a:lvl8pPr lvl="7" indent="0" rtl="0">
              <a:spcBef>
                <a:spcPts val="0"/>
              </a:spcBef>
              <a:buSzPct val="78571"/>
              <a:buNone/>
              <a:defRPr sz="1400"/>
            </a:lvl8pPr>
            <a:lvl9pPr lvl="8" indent="0" rtl="0">
              <a:spcBef>
                <a:spcPts val="0"/>
              </a:spcBef>
              <a:buSzPct val="78571"/>
              <a:buNone/>
              <a:defRPr sz="1400"/>
            </a:lvl9pPr>
          </a:lstStyle>
          <a:p>
            <a:endParaRPr/>
          </a:p>
        </p:txBody>
      </p:sp>
      <p:sp>
        <p:nvSpPr>
          <p:cNvPr id="52" name="Shape 52"/>
          <p:cNvSpPr txBox="1">
            <a:spLocks noGrp="1"/>
          </p:cNvSpPr>
          <p:nvPr>
            <p:ph type="body" idx="1"/>
          </p:nvPr>
        </p:nvSpPr>
        <p:spPr>
          <a:xfrm>
            <a:off x="628650" y="1369218"/>
            <a:ext cx="7886700" cy="32634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lvl="0" indent="0" algn="l"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028950" y="4767262"/>
            <a:ext cx="3086100" cy="273900"/>
          </a:xfrm>
          <a:prstGeom prst="rect">
            <a:avLst/>
          </a:prstGeom>
          <a:noFill/>
          <a:ln>
            <a:noFill/>
          </a:ln>
        </p:spPr>
        <p:txBody>
          <a:bodyPr lIns="68575" tIns="68575" rIns="68575" bIns="68575" anchor="ctr" anchorCtr="0"/>
          <a:lstStyle>
            <a:lvl1pPr marL="0" marR="0" lvl="0" indent="0" algn="ctr"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796540" y="232920"/>
            <a:ext cx="6347460" cy="2906520"/>
          </a:xfrm>
          <a:prstGeom prst="rect">
            <a:avLst/>
          </a:prstGeom>
          <a:noFill/>
          <a:ln>
            <a:noFill/>
          </a:ln>
        </p:spPr>
        <p:txBody>
          <a:bodyPr lIns="68575" tIns="34275" rIns="68575" bIns="34275" anchor="t" anchorCtr="0">
            <a:noAutofit/>
          </a:bodyPr>
          <a:lstStyle/>
          <a:p>
            <a:pPr lvl="0" algn="ctr">
              <a:buSzPct val="25000"/>
            </a:pPr>
            <a:r>
              <a:rPr lang="en-US" b="1" dirty="0">
                <a:solidFill>
                  <a:schemeClr val="bg2"/>
                </a:solidFill>
              </a:rPr>
              <a:t>Churn Prediction </a:t>
            </a:r>
            <a:r>
              <a:rPr lang="en-US" b="1" dirty="0" smtClean="0">
                <a:solidFill>
                  <a:schemeClr val="bg2"/>
                </a:solidFill>
              </a:rPr>
              <a:t/>
            </a:r>
            <a:br>
              <a:rPr lang="en-US" b="1" dirty="0" smtClean="0">
                <a:solidFill>
                  <a:schemeClr val="bg2"/>
                </a:solidFill>
              </a:rPr>
            </a:br>
            <a:r>
              <a:rPr lang="en-US" b="1" dirty="0" smtClean="0">
                <a:solidFill>
                  <a:schemeClr val="bg2"/>
                </a:solidFill>
              </a:rPr>
              <a:t>for Music Box Users</a:t>
            </a:r>
            <a:br>
              <a:rPr lang="en-US" b="1" dirty="0" smtClean="0">
                <a:solidFill>
                  <a:schemeClr val="bg2"/>
                </a:solidFill>
              </a:rPr>
            </a:br>
            <a:r>
              <a:rPr lang="en-US" sz="3600" dirty="0"/>
              <a:t/>
            </a:r>
            <a:br>
              <a:rPr lang="en-US" sz="3600" dirty="0"/>
            </a:br>
            <a:r>
              <a:rPr lang="en-US" sz="2800" dirty="0" smtClean="0"/>
              <a:t>-- </a:t>
            </a:r>
            <a:r>
              <a:rPr lang="en-US" sz="2800" i="1" dirty="0" smtClean="0"/>
              <a:t>DS-501 Capstone Project</a:t>
            </a:r>
            <a:endParaRPr sz="2800" b="0" i="1" u="none" strike="noStrike" cap="none" dirty="0">
              <a:solidFill>
                <a:schemeClr val="dk1"/>
              </a:solidFill>
              <a:sym typeface="Calibri"/>
            </a:endParaRPr>
          </a:p>
        </p:txBody>
      </p:sp>
      <p:sp>
        <p:nvSpPr>
          <p:cNvPr id="156" name="Shape 156"/>
          <p:cNvSpPr txBox="1">
            <a:spLocks noGrp="1"/>
          </p:cNvSpPr>
          <p:nvPr>
            <p:ph type="body" idx="1"/>
          </p:nvPr>
        </p:nvSpPr>
        <p:spPr>
          <a:xfrm>
            <a:off x="4104630" y="3147386"/>
            <a:ext cx="5377200" cy="1996114"/>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buClr>
                <a:srgbClr val="888888"/>
              </a:buClr>
              <a:buSzPct val="25000"/>
              <a:buFont typeface="Arial"/>
              <a:buNone/>
            </a:pPr>
            <a:r>
              <a:rPr lang="en-US" sz="1800" b="0" i="0" u="none" strike="noStrike" cap="none" dirty="0" smtClean="0">
                <a:solidFill>
                  <a:schemeClr val="tx1"/>
                </a:solidFill>
                <a:latin typeface="Calibri"/>
                <a:ea typeface="Calibri"/>
                <a:cs typeface="Calibri"/>
                <a:sym typeface="Calibri"/>
              </a:rPr>
              <a:t>Presenter:</a:t>
            </a:r>
          </a:p>
          <a:p>
            <a:pPr marL="0" marR="0" lvl="0" indent="0" algn="l" rtl="0">
              <a:lnSpc>
                <a:spcPct val="90000"/>
              </a:lnSpc>
              <a:spcBef>
                <a:spcPts val="0"/>
              </a:spcBef>
              <a:buClr>
                <a:srgbClr val="888888"/>
              </a:buClr>
              <a:buSzPct val="25000"/>
              <a:buFont typeface="Arial"/>
              <a:buNone/>
            </a:pPr>
            <a:r>
              <a:rPr lang="en-US" dirty="0">
                <a:solidFill>
                  <a:schemeClr val="tx1"/>
                </a:solidFill>
              </a:rPr>
              <a:t>	</a:t>
            </a:r>
            <a:r>
              <a:rPr lang="en-US" b="1" dirty="0" smtClean="0">
                <a:solidFill>
                  <a:schemeClr val="tx1"/>
                </a:solidFill>
              </a:rPr>
              <a:t>Xiaoxi Wu</a:t>
            </a:r>
          </a:p>
          <a:p>
            <a:pPr marL="0" marR="0" lvl="0" indent="0" algn="l" rtl="0">
              <a:lnSpc>
                <a:spcPct val="90000"/>
              </a:lnSpc>
              <a:spcBef>
                <a:spcPts val="0"/>
              </a:spcBef>
              <a:buClr>
                <a:srgbClr val="888888"/>
              </a:buClr>
              <a:buSzPct val="25000"/>
              <a:buFont typeface="Arial"/>
              <a:buNone/>
            </a:pPr>
            <a:endParaRPr lang="en-US" sz="1800" b="1" i="0" u="none" strike="noStrike" cap="none" dirty="0" smtClean="0">
              <a:solidFill>
                <a:schemeClr val="tx1"/>
              </a:solidFill>
              <a:latin typeface="Calibri"/>
              <a:ea typeface="Calibri"/>
              <a:cs typeface="Calibri"/>
              <a:sym typeface="Calibri"/>
            </a:endParaRPr>
          </a:p>
          <a:p>
            <a:pPr marL="0" marR="0" lvl="0" indent="0" algn="l" rtl="0">
              <a:lnSpc>
                <a:spcPct val="90000"/>
              </a:lnSpc>
              <a:spcBef>
                <a:spcPts val="0"/>
              </a:spcBef>
              <a:buClr>
                <a:srgbClr val="888888"/>
              </a:buClr>
              <a:buSzPct val="25000"/>
              <a:buFont typeface="Arial"/>
              <a:buNone/>
            </a:pPr>
            <a:r>
              <a:rPr lang="en-US" sz="1800" b="1" i="0" u="none" strike="noStrike" cap="none" dirty="0" smtClean="0">
                <a:solidFill>
                  <a:schemeClr val="tx1"/>
                </a:solidFill>
                <a:latin typeface="Calibri"/>
                <a:ea typeface="Calibri"/>
                <a:cs typeface="Calibri"/>
                <a:sym typeface="Calibri"/>
              </a:rPr>
              <a:t>Date: Jan 1</a:t>
            </a:r>
            <a:r>
              <a:rPr lang="en-US" sz="1800" b="1" i="0" u="none" strike="noStrike" cap="none" baseline="30000" dirty="0" smtClean="0">
                <a:solidFill>
                  <a:schemeClr val="tx1"/>
                </a:solidFill>
                <a:latin typeface="Calibri"/>
                <a:ea typeface="Calibri"/>
                <a:cs typeface="Calibri"/>
                <a:sym typeface="Calibri"/>
              </a:rPr>
              <a:t>st</a:t>
            </a:r>
            <a:r>
              <a:rPr lang="en-US" sz="1800" b="1" i="0" u="none" strike="noStrike" cap="none" dirty="0" smtClean="0">
                <a:solidFill>
                  <a:schemeClr val="tx1"/>
                </a:solidFill>
                <a:latin typeface="Calibri"/>
                <a:ea typeface="Calibri"/>
                <a:cs typeface="Calibri"/>
                <a:sym typeface="Calibri"/>
              </a:rPr>
              <a:t>, 2017</a:t>
            </a:r>
            <a:endParaRPr sz="1800" b="1" i="0" u="none" strike="noStrike" cap="none" dirty="0">
              <a:solidFill>
                <a:schemeClr val="tx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advTm="19372"/>
    </mc:Choice>
    <mc:Fallback xmlns="">
      <p:transition xmlns:p14="http://schemas.microsoft.com/office/powerpoint/2010/main" spd="slow" advTm="19372"/>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70933"/>
            <a:ext cx="7886700" cy="994200"/>
          </a:xfrm>
        </p:spPr>
        <p:txBody>
          <a:bodyPr/>
          <a:lstStyle/>
          <a:p>
            <a:r>
              <a:rPr lang="en-US" sz="3200" dirty="0" smtClean="0"/>
              <a:t>Model selection</a:t>
            </a:r>
            <a:endParaRPr lang="en-US" sz="3200" dirty="0"/>
          </a:p>
        </p:txBody>
      </p:sp>
      <p:sp>
        <p:nvSpPr>
          <p:cNvPr id="3" name="文本占位符 2"/>
          <p:cNvSpPr>
            <a:spLocks noGrp="1"/>
          </p:cNvSpPr>
          <p:nvPr>
            <p:ph type="body" idx="1"/>
          </p:nvPr>
        </p:nvSpPr>
        <p:spPr>
          <a:xfrm>
            <a:off x="617702" y="1664852"/>
            <a:ext cx="4352517" cy="1543333"/>
          </a:xfrm>
        </p:spPr>
        <p:txBody>
          <a:bodyPr/>
          <a:lstStyle/>
          <a:p>
            <a:r>
              <a:rPr lang="en-US" dirty="0" smtClean="0"/>
              <a:t> Random Forest</a:t>
            </a:r>
          </a:p>
          <a:p>
            <a:pPr lvl="1"/>
            <a:r>
              <a:rPr lang="en-US" dirty="0" smtClean="0"/>
              <a:t> Low variance</a:t>
            </a:r>
          </a:p>
          <a:p>
            <a:pPr lvl="1"/>
            <a:r>
              <a:rPr lang="en-US" dirty="0" smtClean="0"/>
              <a:t> High accuracy</a:t>
            </a:r>
            <a:endParaRPr lang="en-US" dirty="0"/>
          </a:p>
        </p:txBody>
      </p:sp>
      <p:sp>
        <p:nvSpPr>
          <p:cNvPr id="5" name="Rectangle 4"/>
          <p:cNvSpPr/>
          <p:nvPr/>
        </p:nvSpPr>
        <p:spPr>
          <a:xfrm>
            <a:off x="3599714" y="1819187"/>
            <a:ext cx="4572000" cy="738664"/>
          </a:xfrm>
          <a:prstGeom prst="rect">
            <a:avLst/>
          </a:prstGeom>
        </p:spPr>
        <p:txBody>
          <a:bodyPr>
            <a:spAutoFit/>
          </a:bodyPr>
          <a:lstStyle/>
          <a:p>
            <a:pPr lvl="0"/>
            <a:r>
              <a:rPr lang="en-US" dirty="0">
                <a:solidFill>
                  <a:schemeClr val="tx1"/>
                </a:solidFill>
                <a:latin typeface="Arial Unicode MS" panose="020B0604020202020204" pitchFamily="34" charset="-122"/>
              </a:rPr>
              <a:t>Mean Accuracy: 0.884</a:t>
            </a:r>
          </a:p>
          <a:p>
            <a:r>
              <a:rPr lang="de-DE" dirty="0"/>
              <a:t>Cross-validation: </a:t>
            </a:r>
          </a:p>
          <a:p>
            <a:r>
              <a:rPr lang="de-DE" dirty="0"/>
              <a:t>[ 0.883  0.883  0.885  0.882  0.887]</a:t>
            </a:r>
            <a:endParaRPr lang="en-US" dirty="0"/>
          </a:p>
        </p:txBody>
      </p:sp>
      <p:sp>
        <p:nvSpPr>
          <p:cNvPr id="6" name="Rectangle 5"/>
          <p:cNvSpPr/>
          <p:nvPr/>
        </p:nvSpPr>
        <p:spPr>
          <a:xfrm>
            <a:off x="3698243" y="3089323"/>
            <a:ext cx="4572000" cy="738664"/>
          </a:xfrm>
          <a:prstGeom prst="rect">
            <a:avLst/>
          </a:prstGeom>
        </p:spPr>
        <p:txBody>
          <a:bodyPr>
            <a:spAutoFit/>
          </a:bodyPr>
          <a:lstStyle/>
          <a:p>
            <a:pPr lvl="0"/>
            <a:r>
              <a:rPr lang="en-US" dirty="0">
                <a:solidFill>
                  <a:schemeClr val="tx1"/>
                </a:solidFill>
                <a:latin typeface="Arial Unicode MS" panose="020B0604020202020204" pitchFamily="34" charset="-122"/>
              </a:rPr>
              <a:t>Accuracy: 0.862</a:t>
            </a:r>
            <a:endParaRPr lang="en-US" sz="3200" dirty="0">
              <a:solidFill>
                <a:schemeClr val="tx1"/>
              </a:solidFill>
              <a:latin typeface="Arial" panose="020B0604020202020204" pitchFamily="34" charset="0"/>
            </a:endParaRPr>
          </a:p>
          <a:p>
            <a:r>
              <a:rPr lang="de-DE" dirty="0"/>
              <a:t>Cross-validation: </a:t>
            </a:r>
          </a:p>
          <a:p>
            <a:r>
              <a:rPr lang="de-DE" dirty="0"/>
              <a:t>[ 0.858  0.865  0.862  0.863  0.861]</a:t>
            </a:r>
            <a:endParaRPr lang="en-US" dirty="0"/>
          </a:p>
        </p:txBody>
      </p:sp>
      <p:sp>
        <p:nvSpPr>
          <p:cNvPr id="8" name="文本占位符 2"/>
          <p:cNvSpPr txBox="1">
            <a:spLocks/>
          </p:cNvSpPr>
          <p:nvPr/>
        </p:nvSpPr>
        <p:spPr>
          <a:xfrm>
            <a:off x="573045" y="2912196"/>
            <a:ext cx="4352517" cy="1543333"/>
          </a:xfrm>
          <a:prstGeom prst="rect">
            <a:avLst/>
          </a:prstGeom>
          <a:noFill/>
          <a:ln>
            <a:noFill/>
          </a:ln>
        </p:spPr>
        <p:txBody>
          <a:bodyPr lIns="68575" tIns="68575" rIns="68575" bIns="68575" anchor="t" anchorCtr="0"/>
          <a:lstStyle>
            <a:defPPr marR="0" lvl="0" algn="l" rtl="0">
              <a:lnSpc>
                <a:spcPct val="100000"/>
              </a:lnSpc>
              <a:spcBef>
                <a:spcPts val="0"/>
              </a:spcBef>
              <a:spcAft>
                <a:spcPts val="0"/>
              </a:spcAft>
            </a:defPPr>
            <a:lvl1pPr marL="177800" marR="0" lvl="0" indent="-3810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r>
              <a:rPr lang="en-US" dirty="0" smtClean="0"/>
              <a:t> Logistic Regression</a:t>
            </a:r>
          </a:p>
          <a:p>
            <a:pPr lvl="1"/>
            <a:r>
              <a:rPr lang="en-US" dirty="0" smtClean="0"/>
              <a:t> Low variance</a:t>
            </a:r>
          </a:p>
          <a:p>
            <a:pPr lvl="1"/>
            <a:r>
              <a:rPr lang="en-US" dirty="0" smtClean="0"/>
              <a:t> High accuracy</a:t>
            </a:r>
            <a:endParaRPr lang="en-US" dirty="0"/>
          </a:p>
        </p:txBody>
      </p:sp>
    </p:spTree>
    <p:extLst>
      <p:ext uri="{BB962C8B-B14F-4D97-AF65-F5344CB8AC3E}">
        <p14:creationId xmlns:p14="http://schemas.microsoft.com/office/powerpoint/2010/main" val="2534177190"/>
      </p:ext>
    </p:extLst>
  </p:cSld>
  <p:clrMapOvr>
    <a:masterClrMapping/>
  </p:clrMapOvr>
  <mc:AlternateContent xmlns:mc="http://schemas.openxmlformats.org/markup-compatibility/2006" xmlns:p14="http://schemas.microsoft.com/office/powerpoint/2010/main">
    <mc:Choice Requires="p14">
      <p:transition spd="slow" p14:dur="2000" advTm="19078"/>
    </mc:Choice>
    <mc:Fallback xmlns="">
      <p:transition xmlns:p14="http://schemas.microsoft.com/office/powerpoint/2010/main" spd="slow" advTm="19078"/>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b="1" dirty="0" smtClean="0"/>
              <a:t>Business value</a:t>
            </a:r>
            <a:endParaRPr lang="en-US" sz="3200" b="1" dirty="0"/>
          </a:p>
        </p:txBody>
      </p:sp>
      <p:sp>
        <p:nvSpPr>
          <p:cNvPr id="3" name="文本占位符 2"/>
          <p:cNvSpPr>
            <a:spLocks noGrp="1"/>
          </p:cNvSpPr>
          <p:nvPr>
            <p:ph type="body" idx="1"/>
          </p:nvPr>
        </p:nvSpPr>
        <p:spPr>
          <a:xfrm>
            <a:off x="334217" y="1151974"/>
            <a:ext cx="4110517" cy="3750638"/>
          </a:xfrm>
        </p:spPr>
        <p:txBody>
          <a:bodyPr/>
          <a:lstStyle/>
          <a:p>
            <a:r>
              <a:rPr lang="en-US" sz="2000" dirty="0" smtClean="0">
                <a:latin typeface="+mn-lt"/>
              </a:rPr>
              <a:t> Benefit – cost matrix:</a:t>
            </a:r>
          </a:p>
          <a:p>
            <a:pPr lvl="1"/>
            <a:r>
              <a:rPr lang="en-US" sz="1700" dirty="0" smtClean="0">
                <a:latin typeface="+mn-lt"/>
              </a:rPr>
              <a:t>[[10,-5], </a:t>
            </a:r>
          </a:p>
          <a:p>
            <a:pPr lvl="1"/>
            <a:r>
              <a:rPr lang="en-US" sz="1700" dirty="0" smtClean="0">
                <a:latin typeface="+mn-lt"/>
              </a:rPr>
              <a:t>[-10,0]]</a:t>
            </a:r>
          </a:p>
          <a:p>
            <a:pPr lvl="1"/>
            <a:r>
              <a:rPr lang="en-US" sz="1700" dirty="0">
                <a:latin typeface="+mn-lt"/>
              </a:rPr>
              <a:t>C</a:t>
            </a:r>
            <a:r>
              <a:rPr lang="en-US" sz="1700" dirty="0" smtClean="0">
                <a:latin typeface="+mn-lt"/>
              </a:rPr>
              <a:t>ost for FP is only -5 as it does not hurt much to send reminder or promotion to loyal users. Cost for FN is high as this will lead to loss of potential churn users.</a:t>
            </a:r>
          </a:p>
          <a:p>
            <a:pPr lvl="0"/>
            <a:r>
              <a:rPr lang="en-US" sz="2000" dirty="0" smtClean="0">
                <a:solidFill>
                  <a:schemeClr val="tx1"/>
                </a:solidFill>
                <a:latin typeface="+mn-lt"/>
              </a:rPr>
              <a:t> The </a:t>
            </a:r>
            <a:r>
              <a:rPr lang="en-US" sz="2000" dirty="0">
                <a:solidFill>
                  <a:schemeClr val="tx1"/>
                </a:solidFill>
                <a:latin typeface="+mn-lt"/>
              </a:rPr>
              <a:t>best threshold is </a:t>
            </a:r>
            <a:r>
              <a:rPr lang="en-US" sz="2000" dirty="0" smtClean="0">
                <a:solidFill>
                  <a:schemeClr val="tx1"/>
                </a:solidFill>
                <a:latin typeface="+mn-lt"/>
              </a:rPr>
              <a:t>0.215, </a:t>
            </a:r>
          </a:p>
          <a:p>
            <a:pPr lvl="0"/>
            <a:r>
              <a:rPr lang="en-US" sz="2000" dirty="0" smtClean="0">
                <a:solidFill>
                  <a:schemeClr val="tx1"/>
                </a:solidFill>
                <a:latin typeface="+mn-lt"/>
              </a:rPr>
              <a:t> Gives </a:t>
            </a:r>
            <a:r>
              <a:rPr lang="en-US" sz="2000" dirty="0">
                <a:solidFill>
                  <a:schemeClr val="tx1"/>
                </a:solidFill>
                <a:latin typeface="+mn-lt"/>
              </a:rPr>
              <a:t>a max profit </a:t>
            </a:r>
            <a:r>
              <a:rPr lang="en-US" sz="2000" dirty="0" smtClean="0">
                <a:solidFill>
                  <a:schemeClr val="tx1"/>
                </a:solidFill>
                <a:latin typeface="+mn-lt"/>
              </a:rPr>
              <a:t>of 5.72</a:t>
            </a:r>
            <a:endParaRPr lang="en-US" sz="2000" dirty="0">
              <a:solidFill>
                <a:schemeClr val="tx1"/>
              </a:solidFill>
              <a:latin typeface="+mn-lt"/>
            </a:endParaRPr>
          </a:p>
          <a:p>
            <a:pPr lvl="1"/>
            <a:r>
              <a:rPr lang="en-US" sz="1600" dirty="0" smtClean="0">
                <a:solidFill>
                  <a:schemeClr val="tx1"/>
                </a:solidFill>
                <a:latin typeface="Arial Unicode MS" panose="020B0604020202020204" pitchFamily="34" charset="-122"/>
              </a:rPr>
              <a:t> Accuracy</a:t>
            </a:r>
            <a:r>
              <a:rPr lang="en-US" sz="1600" dirty="0">
                <a:solidFill>
                  <a:schemeClr val="tx1"/>
                </a:solidFill>
                <a:latin typeface="Arial Unicode MS" panose="020B0604020202020204" pitchFamily="34" charset="-122"/>
              </a:rPr>
              <a:t>: </a:t>
            </a:r>
            <a:r>
              <a:rPr lang="en-US" sz="1600" dirty="0" smtClean="0">
                <a:solidFill>
                  <a:schemeClr val="tx1"/>
                </a:solidFill>
                <a:latin typeface="Arial Unicode MS" panose="020B0604020202020204" pitchFamily="34" charset="-122"/>
              </a:rPr>
              <a:t>0.886 </a:t>
            </a:r>
          </a:p>
          <a:p>
            <a:pPr lvl="1"/>
            <a:r>
              <a:rPr lang="en-US" sz="1600" dirty="0" smtClean="0">
                <a:solidFill>
                  <a:schemeClr val="tx1"/>
                </a:solidFill>
                <a:latin typeface="Arial Unicode MS" panose="020B0604020202020204" pitchFamily="34" charset="-122"/>
              </a:rPr>
              <a:t> Precision</a:t>
            </a:r>
            <a:r>
              <a:rPr lang="en-US" sz="1600" dirty="0">
                <a:solidFill>
                  <a:schemeClr val="tx1"/>
                </a:solidFill>
                <a:latin typeface="Arial Unicode MS" panose="020B0604020202020204" pitchFamily="34" charset="-122"/>
              </a:rPr>
              <a:t>: </a:t>
            </a:r>
            <a:r>
              <a:rPr lang="en-US" sz="1600" dirty="0" smtClean="0">
                <a:solidFill>
                  <a:schemeClr val="tx1"/>
                </a:solidFill>
                <a:latin typeface="Arial Unicode MS" panose="020B0604020202020204" pitchFamily="34" charset="-122"/>
              </a:rPr>
              <a:t>0.892</a:t>
            </a:r>
            <a:endParaRPr lang="en-US" sz="1600" dirty="0">
              <a:solidFill>
                <a:schemeClr val="tx1"/>
              </a:solidFill>
              <a:latin typeface="Arial Unicode MS" panose="020B0604020202020204" pitchFamily="34" charset="-122"/>
            </a:endParaRPr>
          </a:p>
          <a:p>
            <a:pPr lvl="1"/>
            <a:r>
              <a:rPr lang="en-US" sz="1600" dirty="0" smtClean="0">
                <a:solidFill>
                  <a:schemeClr val="tx1"/>
                </a:solidFill>
                <a:latin typeface="Arial Unicode MS" panose="020B0604020202020204" pitchFamily="34" charset="-122"/>
              </a:rPr>
              <a:t> Recall</a:t>
            </a:r>
            <a:r>
              <a:rPr lang="en-US" sz="1600" dirty="0">
                <a:solidFill>
                  <a:schemeClr val="tx1"/>
                </a:solidFill>
                <a:latin typeface="Arial Unicode MS" panose="020B0604020202020204" pitchFamily="34" charset="-122"/>
              </a:rPr>
              <a:t>: </a:t>
            </a:r>
            <a:r>
              <a:rPr lang="en-US" sz="1600" dirty="0" smtClean="0">
                <a:solidFill>
                  <a:schemeClr val="tx1"/>
                </a:solidFill>
                <a:latin typeface="Arial Unicode MS" panose="020B0604020202020204" pitchFamily="34" charset="-122"/>
              </a:rPr>
              <a:t>0.945</a:t>
            </a:r>
            <a:endParaRPr lang="en-US" sz="4000" dirty="0">
              <a:solidFill>
                <a:schemeClr val="tx1"/>
              </a:solidFill>
              <a:latin typeface="Arial" panose="020B0604020202020204" pitchFamily="34" charset="0"/>
            </a:endParaRPr>
          </a:p>
          <a:p>
            <a:pPr lvl="0"/>
            <a:endParaRPr lang="en-US" sz="2000" dirty="0">
              <a:solidFill>
                <a:schemeClr val="tx1"/>
              </a:solidFill>
              <a:latin typeface="+mn-lt"/>
            </a:endParaRPr>
          </a:p>
          <a:p>
            <a:endParaRPr lang="en-US" dirty="0" smtClean="0"/>
          </a:p>
          <a:p>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4585383" y="886904"/>
            <a:ext cx="4558617" cy="3543577"/>
          </a:xfrm>
          <a:prstGeom prst="rect">
            <a:avLst/>
          </a:prstGeom>
        </p:spPr>
      </p:pic>
      <p:cxnSp>
        <p:nvCxnSpPr>
          <p:cNvPr id="9" name="Straight Arrow Connector 8"/>
          <p:cNvCxnSpPr/>
          <p:nvPr/>
        </p:nvCxnSpPr>
        <p:spPr>
          <a:xfrm flipV="1">
            <a:off x="8057449" y="1215388"/>
            <a:ext cx="54738" cy="28359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2242507"/>
      </p:ext>
    </p:extLst>
  </p:cSld>
  <p:clrMapOvr>
    <a:masterClrMapping/>
  </p:clrMapOvr>
  <mc:AlternateContent xmlns:mc="http://schemas.openxmlformats.org/markup-compatibility/2006" xmlns:p14="http://schemas.microsoft.com/office/powerpoint/2010/main">
    <mc:Choice Requires="p14">
      <p:transition spd="slow" p14:dur="2000" advTm="56662"/>
    </mc:Choice>
    <mc:Fallback xmlns="">
      <p:transition xmlns:p14="http://schemas.microsoft.com/office/powerpoint/2010/main" spd="slow" advTm="56662"/>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Future Plan</a:t>
            </a:r>
            <a:endParaRPr lang="en-US" dirty="0"/>
          </a:p>
        </p:txBody>
      </p:sp>
      <p:sp>
        <p:nvSpPr>
          <p:cNvPr id="3" name="文本占位符 2"/>
          <p:cNvSpPr>
            <a:spLocks noGrp="1"/>
          </p:cNvSpPr>
          <p:nvPr>
            <p:ph type="body" idx="1"/>
          </p:nvPr>
        </p:nvSpPr>
        <p:spPr/>
        <p:txBody>
          <a:bodyPr/>
          <a:lstStyle/>
          <a:p>
            <a:r>
              <a:rPr lang="en-US" dirty="0" smtClean="0"/>
              <a:t> Add down and search logs in to the user behavior to get more accurate estimation on churn.</a:t>
            </a:r>
          </a:p>
          <a:p>
            <a:pPr marL="139700" indent="0">
              <a:buNone/>
            </a:pPr>
            <a:endParaRPr lang="en-US" dirty="0" smtClean="0"/>
          </a:p>
          <a:p>
            <a:r>
              <a:rPr lang="en-US" dirty="0" smtClean="0"/>
              <a:t> Collaborative filtering Recommendation system with Spark and cloud computation.</a:t>
            </a:r>
            <a:endParaRPr lang="en-US" dirty="0"/>
          </a:p>
        </p:txBody>
      </p:sp>
    </p:spTree>
    <p:extLst>
      <p:ext uri="{BB962C8B-B14F-4D97-AF65-F5344CB8AC3E}">
        <p14:creationId xmlns:p14="http://schemas.microsoft.com/office/powerpoint/2010/main" val="1845941195"/>
      </p:ext>
    </p:extLst>
  </p:cSld>
  <p:clrMapOvr>
    <a:masterClrMapping/>
  </p:clrMapOvr>
  <mc:AlternateContent xmlns:mc="http://schemas.openxmlformats.org/markup-compatibility/2006" xmlns:p14="http://schemas.microsoft.com/office/powerpoint/2010/main">
    <mc:Choice Requires="p14">
      <p:transition spd="slow" p14:dur="2000" advTm="23247"/>
    </mc:Choice>
    <mc:Fallback xmlns="">
      <p:transition xmlns:p14="http://schemas.microsoft.com/office/powerpoint/2010/main" spd="slow" advTm="23247"/>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952500" y="3543886"/>
            <a:ext cx="7391400" cy="744000"/>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en-US" sz="4500" b="0" i="0" u="none" strike="noStrike" cap="none" dirty="0" smtClean="0">
                <a:solidFill>
                  <a:schemeClr val="tx1"/>
                </a:solidFill>
                <a:latin typeface="Calibri"/>
                <a:ea typeface="Calibri"/>
                <a:cs typeface="Calibri"/>
                <a:sym typeface="Calibri"/>
              </a:rPr>
              <a:t>The end</a:t>
            </a:r>
            <a:br>
              <a:rPr lang="en-US" sz="4500" b="0" i="0" u="none" strike="noStrike" cap="none" dirty="0" smtClean="0">
                <a:solidFill>
                  <a:schemeClr val="tx1"/>
                </a:solidFill>
                <a:latin typeface="Calibri"/>
                <a:ea typeface="Calibri"/>
                <a:cs typeface="Calibri"/>
                <a:sym typeface="Calibri"/>
              </a:rPr>
            </a:br>
            <a:r>
              <a:rPr lang="en-US" dirty="0" smtClean="0">
                <a:solidFill>
                  <a:schemeClr val="tx1"/>
                </a:solidFill>
              </a:rPr>
              <a:t>Thank you!</a:t>
            </a:r>
            <a:endParaRPr sz="4500" b="0" i="0" u="none" strike="noStrike" cap="none" dirty="0">
              <a:solidFill>
                <a:schemeClr val="tx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advTm="6378"/>
    </mc:Choice>
    <mc:Fallback xmlns="">
      <p:transition xmlns:p14="http://schemas.microsoft.com/office/powerpoint/2010/main" spd="slow" advTm="6378"/>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smtClean="0"/>
              <a:t>Data Source</a:t>
            </a:r>
            <a:endParaRPr lang="en-US" sz="3200" dirty="0"/>
          </a:p>
        </p:txBody>
      </p:sp>
      <p:sp>
        <p:nvSpPr>
          <p:cNvPr id="3" name="文本占位符 2"/>
          <p:cNvSpPr>
            <a:spLocks noGrp="1"/>
          </p:cNvSpPr>
          <p:nvPr>
            <p:ph type="body" idx="1"/>
          </p:nvPr>
        </p:nvSpPr>
        <p:spPr>
          <a:xfrm>
            <a:off x="628650" y="1369218"/>
            <a:ext cx="7886700" cy="1819255"/>
          </a:xfrm>
        </p:spPr>
        <p:txBody>
          <a:bodyPr/>
          <a:lstStyle/>
          <a:p>
            <a:r>
              <a:rPr lang="en-US" dirty="0" smtClean="0"/>
              <a:t>Play logs of Music Box from March 01 ~ May 12, 2017</a:t>
            </a:r>
          </a:p>
          <a:p>
            <a:r>
              <a:rPr lang="en-US" dirty="0" smtClean="0"/>
              <a:t>Large data set: </a:t>
            </a:r>
            <a:r>
              <a:rPr lang="en-US" dirty="0" err="1" smtClean="0"/>
              <a:t>play.log</a:t>
            </a:r>
            <a:r>
              <a:rPr lang="en-US" dirty="0" smtClean="0"/>
              <a:t> ~14G, </a:t>
            </a:r>
            <a:r>
              <a:rPr lang="en-US" dirty="0" err="1" smtClean="0"/>
              <a:t>down.log</a:t>
            </a:r>
            <a:r>
              <a:rPr lang="en-US" dirty="0" smtClean="0"/>
              <a:t> ~0.5G</a:t>
            </a:r>
          </a:p>
          <a:p>
            <a:r>
              <a:rPr lang="en-US" dirty="0" smtClean="0"/>
              <a:t>Sample data:</a:t>
            </a:r>
          </a:p>
        </p:txBody>
      </p:sp>
      <p:pic>
        <p:nvPicPr>
          <p:cNvPr id="5" name="Picture 4" descr="Screen Shot 2018-01-01 at 9.14.21 PM.png"/>
          <p:cNvPicPr>
            <a:picLocks noChangeAspect="1"/>
          </p:cNvPicPr>
          <p:nvPr/>
        </p:nvPicPr>
        <p:blipFill rotWithShape="1">
          <a:blip r:embed="rId2">
            <a:extLst>
              <a:ext uri="{28A0092B-C50C-407E-A947-70E740481C1C}">
                <a14:useLocalDpi xmlns:a14="http://schemas.microsoft.com/office/drawing/2010/main" val="0"/>
              </a:ext>
            </a:extLst>
          </a:blip>
          <a:srcRect r="9028"/>
          <a:stretch/>
        </p:blipFill>
        <p:spPr>
          <a:xfrm>
            <a:off x="396875" y="2257804"/>
            <a:ext cx="8318500" cy="2183642"/>
          </a:xfrm>
          <a:prstGeom prst="rect">
            <a:avLst/>
          </a:prstGeom>
        </p:spPr>
      </p:pic>
    </p:spTree>
    <p:extLst>
      <p:ext uri="{BB962C8B-B14F-4D97-AF65-F5344CB8AC3E}">
        <p14:creationId xmlns:p14="http://schemas.microsoft.com/office/powerpoint/2010/main" val="1005820425"/>
      </p:ext>
    </p:extLst>
  </p:cSld>
  <p:clrMapOvr>
    <a:masterClrMapping/>
  </p:clrMapOvr>
  <mc:AlternateContent xmlns:mc="http://schemas.openxmlformats.org/markup-compatibility/2006" xmlns:p14="http://schemas.microsoft.com/office/powerpoint/2010/main">
    <mc:Choice Requires="p14">
      <p:transition spd="slow" p14:dur="2000" advTm="74170"/>
    </mc:Choice>
    <mc:Fallback xmlns="">
      <p:transition xmlns:p14="http://schemas.microsoft.com/office/powerpoint/2010/main" spd="slow" advTm="7417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4747" y="1099904"/>
            <a:ext cx="4900920" cy="4032647"/>
          </a:xfrm>
          <a:prstGeom prst="rect">
            <a:avLst/>
          </a:prstGeom>
        </p:spPr>
      </p:pic>
      <p:sp>
        <p:nvSpPr>
          <p:cNvPr id="162" name="Shape 162"/>
          <p:cNvSpPr txBox="1">
            <a:spLocks noGrp="1"/>
          </p:cNvSpPr>
          <p:nvPr>
            <p:ph type="title"/>
          </p:nvPr>
        </p:nvSpPr>
        <p:spPr>
          <a:xfrm>
            <a:off x="628650" y="273843"/>
            <a:ext cx="7886700" cy="994200"/>
          </a:xfrm>
          <a:prstGeom prst="rect">
            <a:avLst/>
          </a:prstGeom>
        </p:spPr>
        <p:txBody>
          <a:bodyPr lIns="68575" tIns="68575" rIns="68575" bIns="68575" anchor="ctr" anchorCtr="0">
            <a:noAutofit/>
          </a:bodyPr>
          <a:lstStyle/>
          <a:p>
            <a:pPr lvl="0" rtl="0">
              <a:spcBef>
                <a:spcPts val="0"/>
              </a:spcBef>
              <a:buNone/>
            </a:pPr>
            <a:r>
              <a:rPr lang="en-US" dirty="0" smtClean="0"/>
              <a:t>Project Description:</a:t>
            </a:r>
            <a:endParaRPr dirty="0"/>
          </a:p>
        </p:txBody>
      </p:sp>
      <p:grpSp>
        <p:nvGrpSpPr>
          <p:cNvPr id="13" name="组合 12"/>
          <p:cNvGrpSpPr/>
          <p:nvPr/>
        </p:nvGrpSpPr>
        <p:grpSpPr>
          <a:xfrm>
            <a:off x="1795410" y="1356810"/>
            <a:ext cx="3469622" cy="1570894"/>
            <a:chOff x="2194560" y="1490832"/>
            <a:chExt cx="3975403" cy="1570894"/>
          </a:xfrm>
        </p:grpSpPr>
        <p:cxnSp>
          <p:nvCxnSpPr>
            <p:cNvPr id="5" name="直接连接符 4"/>
            <p:cNvCxnSpPr/>
            <p:nvPr/>
          </p:nvCxnSpPr>
          <p:spPr>
            <a:xfrm flipV="1">
              <a:off x="2194560" y="1490832"/>
              <a:ext cx="3943350" cy="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226613" y="3061725"/>
              <a:ext cx="3943350" cy="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019137" y="1521236"/>
              <a:ext cx="7952" cy="151008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5501250" y="1021053"/>
            <a:ext cx="2522671" cy="1323439"/>
          </a:xfrm>
          <a:prstGeom prst="rect">
            <a:avLst/>
          </a:prstGeom>
          <a:noFill/>
        </p:spPr>
        <p:txBody>
          <a:bodyPr wrap="none" rtlCol="0">
            <a:spAutoFit/>
          </a:bodyPr>
          <a:lstStyle/>
          <a:p>
            <a:pPr algn="ctr"/>
            <a:r>
              <a:rPr lang="en-US" sz="2000" b="1" dirty="0" smtClean="0">
                <a:solidFill>
                  <a:srgbClr val="FF0000"/>
                </a:solidFill>
              </a:rPr>
              <a:t>Observation</a:t>
            </a:r>
          </a:p>
          <a:p>
            <a:r>
              <a:rPr lang="en-US" sz="2000" b="1" dirty="0" smtClean="0"/>
              <a:t>&gt;50% reduction of </a:t>
            </a:r>
          </a:p>
          <a:p>
            <a:r>
              <a:rPr lang="en-US" sz="2000" b="1" dirty="0" smtClean="0"/>
              <a:t>daily play activities</a:t>
            </a:r>
          </a:p>
          <a:p>
            <a:pPr algn="ctr"/>
            <a:r>
              <a:rPr lang="en-US" sz="2000" b="1" dirty="0" smtClean="0"/>
              <a:t>Over ~ 3 weeks</a:t>
            </a:r>
            <a:endParaRPr lang="en-US" sz="2000" b="1" dirty="0"/>
          </a:p>
        </p:txBody>
      </p:sp>
      <p:sp>
        <p:nvSpPr>
          <p:cNvPr id="14" name="文本框 13"/>
          <p:cNvSpPr txBox="1"/>
          <p:nvPr/>
        </p:nvSpPr>
        <p:spPr>
          <a:xfrm>
            <a:off x="5214617" y="3045981"/>
            <a:ext cx="3229670" cy="1938992"/>
          </a:xfrm>
          <a:prstGeom prst="rect">
            <a:avLst/>
          </a:prstGeom>
          <a:noFill/>
        </p:spPr>
        <p:txBody>
          <a:bodyPr wrap="square" rtlCol="0">
            <a:spAutoFit/>
          </a:bodyPr>
          <a:lstStyle/>
          <a:p>
            <a:pPr algn="ctr"/>
            <a:r>
              <a:rPr lang="en-US" sz="2000" b="1" dirty="0" smtClean="0">
                <a:solidFill>
                  <a:srgbClr val="FF0000"/>
                </a:solidFill>
              </a:rPr>
              <a:t>Objective</a:t>
            </a:r>
            <a:r>
              <a:rPr lang="en-US" sz="2000" b="1" dirty="0" smtClean="0"/>
              <a:t>:</a:t>
            </a:r>
          </a:p>
          <a:p>
            <a:pPr marL="457200" indent="-457200">
              <a:buAutoNum type="arabicPeriod"/>
            </a:pPr>
            <a:r>
              <a:rPr lang="en-US" sz="2000" b="1" dirty="0" smtClean="0"/>
              <a:t>Predict churn users</a:t>
            </a:r>
          </a:p>
          <a:p>
            <a:pPr marL="457200" indent="-457200">
              <a:buAutoNum type="arabicPeriod"/>
            </a:pPr>
            <a:r>
              <a:rPr lang="en-US" sz="2000" b="1" dirty="0" smtClean="0"/>
              <a:t>Find out correlation/ casual relation between churn and users’ behaviors</a:t>
            </a:r>
          </a:p>
        </p:txBody>
      </p:sp>
    </p:spTree>
  </p:cSld>
  <p:clrMapOvr>
    <a:masterClrMapping/>
  </p:clrMapOvr>
  <mc:AlternateContent xmlns:mc="http://schemas.openxmlformats.org/markup-compatibility/2006" xmlns:p14="http://schemas.microsoft.com/office/powerpoint/2010/main">
    <mc:Choice Requires="p14">
      <p:transition spd="slow" p14:dur="2000" advTm="61857"/>
    </mc:Choice>
    <mc:Fallback xmlns="">
      <p:transition xmlns:p14="http://schemas.microsoft.com/office/powerpoint/2010/main" spd="slow" advTm="61857"/>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Churn Definition</a:t>
            </a:r>
            <a:endParaRPr lang="en-US" dirty="0"/>
          </a:p>
        </p:txBody>
      </p:sp>
      <p:sp>
        <p:nvSpPr>
          <p:cNvPr id="3" name="文本占位符 2"/>
          <p:cNvSpPr>
            <a:spLocks noGrp="1"/>
          </p:cNvSpPr>
          <p:nvPr>
            <p:ph type="body" idx="1"/>
          </p:nvPr>
        </p:nvSpPr>
        <p:spPr>
          <a:xfrm>
            <a:off x="628650" y="1077212"/>
            <a:ext cx="7681746" cy="3940061"/>
          </a:xfrm>
        </p:spPr>
        <p:txBody>
          <a:bodyPr/>
          <a:lstStyle/>
          <a:p>
            <a:r>
              <a:rPr lang="en-US" sz="1800" dirty="0" smtClean="0"/>
              <a:t> Active users: </a:t>
            </a:r>
          </a:p>
          <a:p>
            <a:pPr lvl="1"/>
            <a:r>
              <a:rPr lang="en-US" dirty="0" smtClean="0"/>
              <a:t> users who has played </a:t>
            </a:r>
            <a:r>
              <a:rPr lang="en-US" b="1" dirty="0" smtClean="0"/>
              <a:t>&gt;= 3 times </a:t>
            </a:r>
            <a:r>
              <a:rPr lang="en-US" dirty="0" smtClean="0"/>
              <a:t>in </a:t>
            </a:r>
            <a:r>
              <a:rPr lang="en-US" dirty="0"/>
              <a:t>P</a:t>
            </a:r>
            <a:r>
              <a:rPr lang="en-US" dirty="0" smtClean="0"/>
              <a:t>eriod 1 ( March 01 ~ April 21, 2017)</a:t>
            </a:r>
          </a:p>
          <a:p>
            <a:pPr lvl="1"/>
            <a:r>
              <a:rPr lang="en-US" dirty="0" smtClean="0">
                <a:solidFill>
                  <a:srgbClr val="FF0000"/>
                </a:solidFill>
              </a:rPr>
              <a:t> ~ 740K active uses</a:t>
            </a:r>
          </a:p>
          <a:p>
            <a:r>
              <a:rPr lang="en-US" sz="1800" dirty="0" smtClean="0"/>
              <a:t> Loyal users: </a:t>
            </a:r>
          </a:p>
          <a:p>
            <a:pPr lvl="1"/>
            <a:r>
              <a:rPr lang="en-US" dirty="0" smtClean="0"/>
              <a:t> active users who had at least </a:t>
            </a:r>
            <a:r>
              <a:rPr lang="en-US" b="1" dirty="0" smtClean="0"/>
              <a:t>played once </a:t>
            </a:r>
            <a:r>
              <a:rPr lang="en-US" dirty="0" smtClean="0"/>
              <a:t>in Period 2( April 22 ~ May 12, 2017)</a:t>
            </a:r>
          </a:p>
          <a:p>
            <a:pPr lvl="1"/>
            <a:r>
              <a:rPr lang="en-US" dirty="0" smtClean="0">
                <a:solidFill>
                  <a:srgbClr val="FF0000"/>
                </a:solidFill>
              </a:rPr>
              <a:t> ~240K of active users are loyal</a:t>
            </a:r>
          </a:p>
          <a:p>
            <a:r>
              <a:rPr lang="en-US" sz="1800" dirty="0" smtClean="0"/>
              <a:t> Churn users: </a:t>
            </a:r>
          </a:p>
          <a:p>
            <a:pPr lvl="1"/>
            <a:r>
              <a:rPr lang="en-US" dirty="0" smtClean="0"/>
              <a:t> active </a:t>
            </a:r>
            <a:r>
              <a:rPr lang="en-US" dirty="0"/>
              <a:t>users </a:t>
            </a:r>
            <a:r>
              <a:rPr lang="en-US" dirty="0" smtClean="0"/>
              <a:t>in Period 1 but had on play activity in </a:t>
            </a:r>
            <a:r>
              <a:rPr lang="en-US" dirty="0"/>
              <a:t>Period </a:t>
            </a:r>
            <a:r>
              <a:rPr lang="en-US" dirty="0" smtClean="0"/>
              <a:t>2</a:t>
            </a:r>
          </a:p>
          <a:p>
            <a:pPr lvl="1"/>
            <a:r>
              <a:rPr lang="en-US" dirty="0" smtClean="0">
                <a:solidFill>
                  <a:srgbClr val="FF0000"/>
                </a:solidFill>
              </a:rPr>
              <a:t> ~ 500K churned. Churn rate &gt; 60%</a:t>
            </a:r>
          </a:p>
          <a:p>
            <a:r>
              <a:rPr lang="en-US" sz="1800" dirty="0" smtClean="0"/>
              <a:t> Cut off date is April 22</a:t>
            </a:r>
            <a:r>
              <a:rPr lang="en-US" sz="1800" baseline="30000" dirty="0" smtClean="0"/>
              <a:t>nd</a:t>
            </a:r>
            <a:r>
              <a:rPr lang="en-US" sz="1800" dirty="0" smtClean="0"/>
              <a:t>. Two reasons: </a:t>
            </a:r>
            <a:r>
              <a:rPr lang="en-US" sz="1800" dirty="0" smtClean="0">
                <a:sym typeface="Wingdings"/>
              </a:rPr>
              <a:t>(1)</a:t>
            </a:r>
            <a:r>
              <a:rPr lang="en-US" sz="1800" dirty="0" smtClean="0"/>
              <a:t> leave three weeks after cutoff date to determine whether user has recent activity. (2) the reduced data set before cut off date has reasonable size to be opened locally on PC.</a:t>
            </a:r>
            <a:endParaRPr lang="en-US" sz="1800" dirty="0"/>
          </a:p>
        </p:txBody>
      </p:sp>
    </p:spTree>
    <p:extLst>
      <p:ext uri="{BB962C8B-B14F-4D97-AF65-F5344CB8AC3E}">
        <p14:creationId xmlns:p14="http://schemas.microsoft.com/office/powerpoint/2010/main" val="727444762"/>
      </p:ext>
    </p:extLst>
  </p:cSld>
  <p:clrMapOvr>
    <a:masterClrMapping/>
  </p:clrMapOvr>
  <mc:AlternateContent xmlns:mc="http://schemas.openxmlformats.org/markup-compatibility/2006" xmlns:p14="http://schemas.microsoft.com/office/powerpoint/2010/main">
    <mc:Choice Requires="p14">
      <p:transition spd="slow" p14:dur="2000" advTm="101574"/>
    </mc:Choice>
    <mc:Fallback xmlns="">
      <p:transition xmlns:p14="http://schemas.microsoft.com/office/powerpoint/2010/main" spd="slow" advTm="101574"/>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 Sampling</a:t>
            </a:r>
            <a:endParaRPr lang="en-US" dirty="0"/>
          </a:p>
        </p:txBody>
      </p:sp>
      <p:sp>
        <p:nvSpPr>
          <p:cNvPr id="3" name="Text Placeholder 2"/>
          <p:cNvSpPr>
            <a:spLocks noGrp="1"/>
          </p:cNvSpPr>
          <p:nvPr>
            <p:ph type="body" idx="1"/>
          </p:nvPr>
        </p:nvSpPr>
        <p:spPr/>
        <p:txBody>
          <a:bodyPr/>
          <a:lstStyle/>
          <a:p>
            <a:r>
              <a:rPr lang="en-US" sz="2000" dirty="0" smtClean="0"/>
              <a:t>Down sample on the level of </a:t>
            </a:r>
            <a:r>
              <a:rPr lang="en-US" sz="2000" dirty="0" err="1" smtClean="0"/>
              <a:t>user_id</a:t>
            </a:r>
            <a:r>
              <a:rPr lang="en-US" sz="2000" dirty="0" smtClean="0"/>
              <a:t>, as this will not change the total behavior of each user.</a:t>
            </a:r>
          </a:p>
          <a:p>
            <a:pPr lvl="1"/>
            <a:r>
              <a:rPr lang="en-US" sz="1700" dirty="0" smtClean="0"/>
              <a:t>First get the </a:t>
            </a:r>
            <a:r>
              <a:rPr lang="en-US" sz="1700" dirty="0" err="1" smtClean="0"/>
              <a:t>user_id</a:t>
            </a:r>
            <a:r>
              <a:rPr lang="en-US" sz="1700" dirty="0" smtClean="0"/>
              <a:t> set for all loyal and churn users. </a:t>
            </a:r>
          </a:p>
          <a:p>
            <a:pPr lvl="1"/>
            <a:r>
              <a:rPr lang="en-US" sz="1700" dirty="0" smtClean="0"/>
              <a:t>Then sample 10% of each set to make sampled loyal and churn user set.</a:t>
            </a:r>
          </a:p>
          <a:p>
            <a:pPr lvl="1"/>
            <a:r>
              <a:rPr lang="en-US" sz="1700" dirty="0" smtClean="0"/>
              <a:t>The last step is read in data line by line by matching the </a:t>
            </a:r>
            <a:r>
              <a:rPr lang="en-US" sz="1700" dirty="0" err="1" smtClean="0"/>
              <a:t>user_id</a:t>
            </a:r>
            <a:r>
              <a:rPr lang="en-US" sz="1700" dirty="0" smtClean="0"/>
              <a:t> with sampled user set.</a:t>
            </a:r>
          </a:p>
          <a:p>
            <a:endParaRPr lang="en-US" sz="2000" dirty="0"/>
          </a:p>
          <a:p>
            <a:r>
              <a:rPr lang="en-US" sz="2000" dirty="0">
                <a:solidFill>
                  <a:schemeClr val="tx1"/>
                </a:solidFill>
              </a:rPr>
              <a:t>Down sampling: 10: 1</a:t>
            </a:r>
          </a:p>
          <a:p>
            <a:pPr lvl="1"/>
            <a:r>
              <a:rPr lang="en-US" dirty="0">
                <a:solidFill>
                  <a:schemeClr val="tx1"/>
                </a:solidFill>
              </a:rPr>
              <a:t>24K good users + 50K churns</a:t>
            </a:r>
          </a:p>
          <a:p>
            <a:endParaRPr lang="en-US" sz="2000" dirty="0"/>
          </a:p>
        </p:txBody>
      </p:sp>
    </p:spTree>
    <p:extLst>
      <p:ext uri="{BB962C8B-B14F-4D97-AF65-F5344CB8AC3E}">
        <p14:creationId xmlns:p14="http://schemas.microsoft.com/office/powerpoint/2010/main" val="2173153685"/>
      </p:ext>
    </p:extLst>
  </p:cSld>
  <p:clrMapOvr>
    <a:masterClrMapping/>
  </p:clrMapOvr>
  <mc:AlternateContent xmlns:mc="http://schemas.openxmlformats.org/markup-compatibility/2006" xmlns:p14="http://schemas.microsoft.com/office/powerpoint/2010/main">
    <mc:Choice Requires="p14">
      <p:transition spd="slow" p14:dur="2000" advTm="63445"/>
    </mc:Choice>
    <mc:Fallback xmlns="">
      <p:transition xmlns:p14="http://schemas.microsoft.com/office/powerpoint/2010/main" spd="slow" advTm="63445"/>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b="1" dirty="0" smtClean="0"/>
              <a:t>EDA and Feature engineering: Group by </a:t>
            </a:r>
            <a:r>
              <a:rPr lang="en-US" sz="2400" b="1" dirty="0" err="1" smtClean="0"/>
              <a:t>user_id</a:t>
            </a:r>
            <a:endParaRPr lang="en-US" sz="2400" b="1" dirty="0"/>
          </a:p>
        </p:txBody>
      </p:sp>
      <p:sp>
        <p:nvSpPr>
          <p:cNvPr id="3" name="文本占位符 2"/>
          <p:cNvSpPr>
            <a:spLocks noGrp="1"/>
          </p:cNvSpPr>
          <p:nvPr>
            <p:ph type="body" idx="1"/>
          </p:nvPr>
        </p:nvSpPr>
        <p:spPr>
          <a:xfrm>
            <a:off x="136007" y="1067068"/>
            <a:ext cx="8515350" cy="3991573"/>
          </a:xfrm>
        </p:spPr>
        <p:txBody>
          <a:bodyPr/>
          <a:lstStyle/>
          <a:p>
            <a:r>
              <a:rPr lang="en-US" sz="1400" dirty="0"/>
              <a:t>1. Count: No. of play logs in 5 time windows:</a:t>
            </a:r>
          </a:p>
          <a:p>
            <a:pPr marL="139700" indent="0">
              <a:buNone/>
            </a:pPr>
            <a:r>
              <a:rPr lang="en-US" sz="1400" dirty="0"/>
              <a:t> </a:t>
            </a:r>
            <a:r>
              <a:rPr lang="en-US" sz="1400" dirty="0" smtClean="0"/>
              <a:t>	1.1 04/15 - 04</a:t>
            </a:r>
            <a:r>
              <a:rPr lang="en-US" sz="1400" dirty="0"/>
              <a:t>/21: 	</a:t>
            </a:r>
            <a:r>
              <a:rPr lang="en-US" sz="1400" dirty="0" smtClean="0"/>
              <a:t>”count_in_recent_1week”</a:t>
            </a:r>
            <a:endParaRPr lang="en-US" sz="1400" dirty="0"/>
          </a:p>
          <a:p>
            <a:pPr marL="139700" indent="0">
              <a:buNone/>
            </a:pPr>
            <a:r>
              <a:rPr lang="en-US" sz="1400" dirty="0"/>
              <a:t> </a:t>
            </a:r>
            <a:r>
              <a:rPr lang="en-US" sz="1400" dirty="0" smtClean="0"/>
              <a:t>	1.2 </a:t>
            </a:r>
            <a:r>
              <a:rPr lang="en-US" sz="1400" dirty="0"/>
              <a:t>04</a:t>
            </a:r>
            <a:r>
              <a:rPr lang="en-US" sz="1400" dirty="0" smtClean="0"/>
              <a:t>/08 </a:t>
            </a:r>
            <a:r>
              <a:rPr lang="mr-IN" sz="1400" dirty="0" smtClean="0"/>
              <a:t>–</a:t>
            </a:r>
            <a:r>
              <a:rPr lang="en-US" sz="1400" dirty="0" smtClean="0"/>
              <a:t> </a:t>
            </a:r>
            <a:r>
              <a:rPr lang="en-US" sz="1400" dirty="0"/>
              <a:t>04</a:t>
            </a:r>
            <a:r>
              <a:rPr lang="en-US" sz="1400" dirty="0" smtClean="0"/>
              <a:t>/14: </a:t>
            </a:r>
            <a:r>
              <a:rPr lang="en-US" sz="1400" dirty="0"/>
              <a:t>	"</a:t>
            </a:r>
            <a:r>
              <a:rPr lang="en-US" sz="1400" dirty="0" smtClean="0"/>
              <a:t>count_in_recent_2week</a:t>
            </a:r>
            <a:r>
              <a:rPr lang="en-US" sz="1400" dirty="0"/>
              <a:t>”</a:t>
            </a:r>
          </a:p>
          <a:p>
            <a:pPr marL="139700" indent="0">
              <a:buNone/>
            </a:pPr>
            <a:r>
              <a:rPr lang="en-US" sz="1400" dirty="0"/>
              <a:t> </a:t>
            </a:r>
            <a:r>
              <a:rPr lang="en-US" sz="1400" dirty="0" smtClean="0"/>
              <a:t>	1.3 04/01</a:t>
            </a:r>
            <a:r>
              <a:rPr lang="mr-IN" sz="1400" dirty="0" smtClean="0"/>
              <a:t>–</a:t>
            </a:r>
            <a:r>
              <a:rPr lang="en-US" sz="1400" dirty="0" smtClean="0"/>
              <a:t> </a:t>
            </a:r>
            <a:r>
              <a:rPr lang="en-US" sz="1400" dirty="0"/>
              <a:t>04</a:t>
            </a:r>
            <a:r>
              <a:rPr lang="en-US" sz="1400" dirty="0" smtClean="0"/>
              <a:t>/07: </a:t>
            </a:r>
            <a:r>
              <a:rPr lang="en-US" sz="1400" dirty="0"/>
              <a:t>	"</a:t>
            </a:r>
            <a:r>
              <a:rPr lang="en-US" sz="1400" dirty="0" smtClean="0"/>
              <a:t>count_in_recent_3week</a:t>
            </a:r>
            <a:r>
              <a:rPr lang="en-US" sz="1400" dirty="0"/>
              <a:t>”</a:t>
            </a:r>
          </a:p>
          <a:p>
            <a:pPr marL="139700" indent="0">
              <a:buNone/>
            </a:pPr>
            <a:r>
              <a:rPr lang="en-US" sz="1400" dirty="0"/>
              <a:t> </a:t>
            </a:r>
            <a:r>
              <a:rPr lang="en-US" sz="1400" dirty="0" smtClean="0"/>
              <a:t>	1.4 03/30 </a:t>
            </a:r>
            <a:r>
              <a:rPr lang="mr-IN" sz="1400" dirty="0" smtClean="0"/>
              <a:t>–</a:t>
            </a:r>
            <a:r>
              <a:rPr lang="en-US" sz="1400" dirty="0" smtClean="0"/>
              <a:t> 03/31:</a:t>
            </a:r>
            <a:r>
              <a:rPr lang="en-US" sz="1400" dirty="0"/>
              <a:t>	"</a:t>
            </a:r>
            <a:r>
              <a:rPr lang="en-US" sz="1400" dirty="0" smtClean="0"/>
              <a:t>count_in_recent_4week</a:t>
            </a:r>
            <a:r>
              <a:rPr lang="en-US" sz="1400" dirty="0"/>
              <a:t>”</a:t>
            </a:r>
          </a:p>
          <a:p>
            <a:pPr marL="139700" indent="0">
              <a:buNone/>
            </a:pPr>
            <a:r>
              <a:rPr lang="en-US" sz="1400" dirty="0"/>
              <a:t> </a:t>
            </a:r>
            <a:r>
              <a:rPr lang="en-US" sz="1400" dirty="0" smtClean="0"/>
              <a:t>	1.5 </a:t>
            </a:r>
            <a:r>
              <a:rPr lang="en-US" sz="1400" dirty="0"/>
              <a:t>03/01 </a:t>
            </a:r>
            <a:r>
              <a:rPr lang="mr-IN" sz="1400" dirty="0"/>
              <a:t>–</a:t>
            </a:r>
            <a:r>
              <a:rPr lang="en-US" sz="1400" dirty="0"/>
              <a:t> 03/</a:t>
            </a:r>
            <a:r>
              <a:rPr lang="en-US" sz="1400" dirty="0" smtClean="0"/>
              <a:t>09:	“count_in_recent_8week”</a:t>
            </a:r>
            <a:endParaRPr lang="en-US" sz="1400" dirty="0"/>
          </a:p>
          <a:p>
            <a:r>
              <a:rPr lang="en-US" sz="1400" dirty="0" smtClean="0"/>
              <a:t> 2. </a:t>
            </a:r>
            <a:r>
              <a:rPr lang="en-US" sz="1400" dirty="0"/>
              <a:t>User </a:t>
            </a:r>
            <a:r>
              <a:rPr lang="en-US" sz="1400" dirty="0" smtClean="0"/>
              <a:t>related</a:t>
            </a:r>
            <a:endParaRPr lang="en-US" sz="1400" dirty="0"/>
          </a:p>
          <a:p>
            <a:pPr marL="139700" indent="0">
              <a:buNone/>
            </a:pPr>
            <a:r>
              <a:rPr lang="en-US" sz="1400" dirty="0"/>
              <a:t> </a:t>
            </a:r>
            <a:r>
              <a:rPr lang="en-US" sz="1400" dirty="0" smtClean="0"/>
              <a:t>	2.1 Preferred device</a:t>
            </a:r>
            <a:r>
              <a:rPr lang="en-US" sz="1400" dirty="0"/>
              <a:t>: majority vote of </a:t>
            </a:r>
            <a:r>
              <a:rPr lang="en-US" sz="1400" dirty="0" smtClean="0"/>
              <a:t>devices (</a:t>
            </a:r>
            <a:r>
              <a:rPr lang="en-US" sz="1400" dirty="0" err="1" smtClean="0"/>
              <a:t>ip</a:t>
            </a:r>
            <a:r>
              <a:rPr lang="en-US" sz="1400" dirty="0" smtClean="0"/>
              <a:t> or </a:t>
            </a:r>
            <a:r>
              <a:rPr lang="en-US" sz="1400" dirty="0" err="1" smtClean="0"/>
              <a:t>ar</a:t>
            </a:r>
            <a:r>
              <a:rPr lang="en-US" sz="1400" dirty="0" smtClean="0"/>
              <a:t>), </a:t>
            </a:r>
            <a:r>
              <a:rPr lang="en-US" sz="1400" dirty="0"/>
              <a:t>if more than one device is used: "</a:t>
            </a:r>
            <a:r>
              <a:rPr lang="en-US" sz="1400" dirty="0" smtClean="0"/>
              <a:t>device”</a:t>
            </a:r>
            <a:endParaRPr lang="en-US" sz="1400" dirty="0"/>
          </a:p>
          <a:p>
            <a:r>
              <a:rPr lang="en-US" sz="1400" dirty="0" smtClean="0"/>
              <a:t> 3. </a:t>
            </a:r>
            <a:r>
              <a:rPr lang="en-US" sz="1400" dirty="0"/>
              <a:t>Music </a:t>
            </a:r>
            <a:r>
              <a:rPr lang="en-US" sz="1400" dirty="0" smtClean="0"/>
              <a:t>related</a:t>
            </a:r>
            <a:endParaRPr lang="en-US" sz="1400" dirty="0"/>
          </a:p>
          <a:p>
            <a:pPr marL="139700" indent="0">
              <a:buNone/>
            </a:pPr>
            <a:r>
              <a:rPr lang="en-US" sz="1400" dirty="0" smtClean="0"/>
              <a:t> 	3.1 </a:t>
            </a:r>
            <a:r>
              <a:rPr lang="en-US" sz="1400" dirty="0"/>
              <a:t>Total time playing music: "</a:t>
            </a:r>
            <a:r>
              <a:rPr lang="en-US" sz="1400" dirty="0" err="1" smtClean="0"/>
              <a:t>total_play_time</a:t>
            </a:r>
            <a:r>
              <a:rPr lang="en-US" sz="1400" dirty="0" smtClean="0"/>
              <a:t>”</a:t>
            </a:r>
            <a:endParaRPr lang="en-US" sz="1400" dirty="0"/>
          </a:p>
          <a:p>
            <a:pPr marL="139700" indent="0">
              <a:buNone/>
            </a:pPr>
            <a:r>
              <a:rPr lang="en-US" sz="1400" dirty="0"/>
              <a:t> </a:t>
            </a:r>
            <a:r>
              <a:rPr lang="en-US" sz="1400" dirty="0" smtClean="0"/>
              <a:t>	</a:t>
            </a:r>
            <a:r>
              <a:rPr lang="en-US" sz="1400" dirty="0"/>
              <a:t>3</a:t>
            </a:r>
            <a:r>
              <a:rPr lang="en-US" sz="1400" dirty="0" smtClean="0"/>
              <a:t>.2 Music completion ratio </a:t>
            </a:r>
            <a:r>
              <a:rPr lang="en-US" sz="1400" dirty="0"/>
              <a:t>for each user: "</a:t>
            </a:r>
            <a:r>
              <a:rPr lang="en-US" sz="1400" dirty="0" err="1" smtClean="0"/>
              <a:t>completion_ratio_avg</a:t>
            </a:r>
            <a:r>
              <a:rPr lang="en-US" sz="1400" dirty="0" smtClean="0"/>
              <a:t>”</a:t>
            </a:r>
            <a:endParaRPr lang="en-US" sz="1400" dirty="0"/>
          </a:p>
          <a:p>
            <a:pPr marL="139700" indent="0">
              <a:buNone/>
            </a:pPr>
            <a:r>
              <a:rPr lang="en-US" sz="1400" dirty="0" smtClean="0"/>
              <a:t>	3.3 Most frequent song type “</a:t>
            </a:r>
            <a:r>
              <a:rPr lang="en-US" sz="1400" dirty="0" err="1" smtClean="0"/>
              <a:t>major_song_type</a:t>
            </a:r>
            <a:r>
              <a:rPr lang="en-US" sz="1400" dirty="0" smtClean="0"/>
              <a:t>”</a:t>
            </a:r>
            <a:endParaRPr lang="en-US" sz="1400" dirty="0"/>
          </a:p>
        </p:txBody>
      </p:sp>
    </p:spTree>
    <p:extLst>
      <p:ext uri="{BB962C8B-B14F-4D97-AF65-F5344CB8AC3E}">
        <p14:creationId xmlns:p14="http://schemas.microsoft.com/office/powerpoint/2010/main" val="3213287242"/>
      </p:ext>
    </p:extLst>
  </p:cSld>
  <p:clrMapOvr>
    <a:masterClrMapping/>
  </p:clrMapOvr>
  <mc:AlternateContent xmlns:mc="http://schemas.openxmlformats.org/markup-compatibility/2006" xmlns:p14="http://schemas.microsoft.com/office/powerpoint/2010/main">
    <mc:Choice Requires="p14">
      <p:transition spd="slow" p14:dur="2000" advTm="69937"/>
    </mc:Choice>
    <mc:Fallback xmlns="">
      <p:transition xmlns:p14="http://schemas.microsoft.com/office/powerpoint/2010/main" spd="slow" advTm="69937"/>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54574"/>
            <a:ext cx="7886700" cy="994200"/>
          </a:xfrm>
        </p:spPr>
        <p:txBody>
          <a:bodyPr/>
          <a:lstStyle/>
          <a:p>
            <a:r>
              <a:rPr lang="en-US" sz="2800" b="1" dirty="0"/>
              <a:t>EDA and Feature </a:t>
            </a:r>
            <a:r>
              <a:rPr lang="en-US" sz="2800" b="1" dirty="0" smtClean="0"/>
              <a:t>engineering – Derived features</a:t>
            </a:r>
            <a:endParaRPr lang="en-US" sz="2800" b="1" dirty="0"/>
          </a:p>
        </p:txBody>
      </p:sp>
      <p:sp>
        <p:nvSpPr>
          <p:cNvPr id="3" name="文本占位符 2"/>
          <p:cNvSpPr>
            <a:spLocks noGrp="1"/>
          </p:cNvSpPr>
          <p:nvPr>
            <p:ph type="body" idx="1"/>
          </p:nvPr>
        </p:nvSpPr>
        <p:spPr>
          <a:xfrm>
            <a:off x="617703" y="1105257"/>
            <a:ext cx="7886700" cy="3449710"/>
          </a:xfrm>
        </p:spPr>
        <p:txBody>
          <a:bodyPr/>
          <a:lstStyle/>
          <a:p>
            <a:r>
              <a:rPr lang="en-US" dirty="0" smtClean="0"/>
              <a:t>Average song completion ratio: </a:t>
            </a:r>
          </a:p>
          <a:p>
            <a:pPr lvl="1"/>
            <a:r>
              <a:rPr lang="en-US" dirty="0" err="1" smtClean="0"/>
              <a:t>play_time</a:t>
            </a:r>
            <a:r>
              <a:rPr lang="en-US" dirty="0" smtClean="0"/>
              <a:t>/</a:t>
            </a:r>
            <a:r>
              <a:rPr lang="en-US" dirty="0" err="1" smtClean="0"/>
              <a:t>song_length</a:t>
            </a:r>
            <a:r>
              <a:rPr lang="en-US" dirty="0" smtClean="0"/>
              <a:t> average for each user id</a:t>
            </a:r>
          </a:p>
          <a:p>
            <a:r>
              <a:rPr lang="en-US" dirty="0" smtClean="0"/>
              <a:t>How many times popular songs a user played</a:t>
            </a:r>
          </a:p>
          <a:p>
            <a:pPr lvl="1"/>
            <a:r>
              <a:rPr lang="en-US" dirty="0" smtClean="0"/>
              <a:t> Popular songs: top 100 most played songs</a:t>
            </a:r>
          </a:p>
          <a:p>
            <a:r>
              <a:rPr lang="en-US" dirty="0" smtClean="0"/>
              <a:t>How many times rare songs a user played</a:t>
            </a:r>
          </a:p>
          <a:p>
            <a:pPr lvl="1"/>
            <a:r>
              <a:rPr lang="en-US" dirty="0" smtClean="0"/>
              <a:t>Rare songs: songs only played once in Period 1 </a:t>
            </a:r>
          </a:p>
          <a:p>
            <a:r>
              <a:rPr lang="en-US" dirty="0"/>
              <a:t> </a:t>
            </a:r>
            <a:r>
              <a:rPr lang="en-US" dirty="0" smtClean="0"/>
              <a:t>Song popularity ratio:</a:t>
            </a:r>
          </a:p>
          <a:p>
            <a:pPr lvl="1"/>
            <a:r>
              <a:rPr lang="en-US" dirty="0" smtClean="0"/>
              <a:t>The ratio between popular songs and unpopular songs played by each user</a:t>
            </a:r>
            <a:endParaRPr lang="en-US" dirty="0"/>
          </a:p>
          <a:p>
            <a:endParaRPr lang="en-US" dirty="0"/>
          </a:p>
          <a:p>
            <a:r>
              <a:rPr lang="en-US" dirty="0" smtClean="0">
                <a:solidFill>
                  <a:srgbClr val="C00000"/>
                </a:solidFill>
              </a:rPr>
              <a:t>Facts: &gt; 224k songs have only been played once</a:t>
            </a:r>
          </a:p>
          <a:p>
            <a:endParaRPr lang="en-US" dirty="0"/>
          </a:p>
        </p:txBody>
      </p:sp>
    </p:spTree>
    <p:extLst>
      <p:ext uri="{BB962C8B-B14F-4D97-AF65-F5344CB8AC3E}">
        <p14:creationId xmlns:p14="http://schemas.microsoft.com/office/powerpoint/2010/main" val="1399732372"/>
      </p:ext>
    </p:extLst>
  </p:cSld>
  <p:clrMapOvr>
    <a:masterClrMapping/>
  </p:clrMapOvr>
  <mc:AlternateContent xmlns:mc="http://schemas.openxmlformats.org/markup-compatibility/2006" xmlns:p14="http://schemas.microsoft.com/office/powerpoint/2010/main">
    <mc:Choice Requires="p14">
      <p:transition spd="slow" p14:dur="2000" advTm="65816"/>
    </mc:Choice>
    <mc:Fallback xmlns="">
      <p:transition xmlns:p14="http://schemas.microsoft.com/office/powerpoint/2010/main" spd="slow" advTm="65816"/>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7703" y="251681"/>
            <a:ext cx="7886700" cy="994200"/>
          </a:xfrm>
        </p:spPr>
        <p:txBody>
          <a:bodyPr/>
          <a:lstStyle/>
          <a:p>
            <a:r>
              <a:rPr lang="en-US" sz="2800" dirty="0" smtClean="0"/>
              <a:t>Machine Learning models: </a:t>
            </a:r>
            <a:r>
              <a:rPr lang="en-US" sz="2800" b="1" i="1" dirty="0" smtClean="0"/>
              <a:t>Random Forest</a:t>
            </a:r>
            <a:endParaRPr lang="en-US" sz="2800" b="1" i="1" dirty="0"/>
          </a:p>
        </p:txBody>
      </p:sp>
      <p:sp>
        <p:nvSpPr>
          <p:cNvPr id="6" name="文本框 5"/>
          <p:cNvSpPr txBox="1"/>
          <p:nvPr/>
        </p:nvSpPr>
        <p:spPr>
          <a:xfrm>
            <a:off x="157920" y="1118700"/>
            <a:ext cx="2963797" cy="1169551"/>
          </a:xfrm>
          <a:prstGeom prst="rect">
            <a:avLst/>
          </a:prstGeom>
          <a:noFill/>
        </p:spPr>
        <p:txBody>
          <a:bodyPr wrap="none" rtlCol="0">
            <a:spAutoFit/>
          </a:bodyPr>
          <a:lstStyle/>
          <a:p>
            <a:r>
              <a:rPr lang="en-US" dirty="0" smtClean="0"/>
              <a:t>Best parameters from grid search:</a:t>
            </a:r>
          </a:p>
          <a:p>
            <a:r>
              <a:rPr lang="en-US" dirty="0" smtClean="0"/>
              <a:t>50 trees</a:t>
            </a:r>
          </a:p>
          <a:p>
            <a:r>
              <a:rPr lang="en-US" dirty="0" smtClean="0"/>
              <a:t>Max depth = 50</a:t>
            </a:r>
          </a:p>
          <a:p>
            <a:r>
              <a:rPr lang="en-US" dirty="0" smtClean="0"/>
              <a:t>Min leaves = 10</a:t>
            </a:r>
          </a:p>
          <a:p>
            <a:r>
              <a:rPr lang="en-US" dirty="0" smtClean="0"/>
              <a:t>Max features per tree = </a:t>
            </a:r>
            <a:r>
              <a:rPr lang="en-US" dirty="0" err="1" smtClean="0"/>
              <a:t>sqrt</a:t>
            </a:r>
            <a:r>
              <a:rPr lang="en-US" dirty="0" smtClean="0"/>
              <a:t>(n)</a:t>
            </a:r>
            <a:endParaRPr lang="en-US" dirty="0"/>
          </a:p>
        </p:txBody>
      </p:sp>
      <p:sp>
        <p:nvSpPr>
          <p:cNvPr id="9" name="文本框 8"/>
          <p:cNvSpPr txBox="1"/>
          <p:nvPr/>
        </p:nvSpPr>
        <p:spPr>
          <a:xfrm>
            <a:off x="146971" y="2406520"/>
            <a:ext cx="2979752" cy="1169551"/>
          </a:xfrm>
          <a:prstGeom prst="rect">
            <a:avLst/>
          </a:prstGeom>
          <a:noFill/>
        </p:spPr>
        <p:txBody>
          <a:bodyPr wrap="none" rtlCol="0">
            <a:spAutoFit/>
          </a:bodyPr>
          <a:lstStyle/>
          <a:p>
            <a:r>
              <a:rPr lang="en-US" dirty="0" smtClean="0"/>
              <a:t>Metrics:</a:t>
            </a:r>
          </a:p>
          <a:p>
            <a:pPr lvl="0"/>
            <a:r>
              <a:rPr lang="en-US" dirty="0" smtClean="0">
                <a:solidFill>
                  <a:schemeClr val="tx1"/>
                </a:solidFill>
                <a:latin typeface="Arial Unicode MS" panose="020B0604020202020204" pitchFamily="34" charset="-122"/>
              </a:rPr>
              <a:t>Mean Accuracy</a:t>
            </a:r>
            <a:r>
              <a:rPr lang="en-US" dirty="0">
                <a:solidFill>
                  <a:schemeClr val="tx1"/>
                </a:solidFill>
                <a:latin typeface="Arial Unicode MS" panose="020B0604020202020204" pitchFamily="34" charset="-122"/>
              </a:rPr>
              <a:t>: </a:t>
            </a:r>
            <a:r>
              <a:rPr lang="en-US" dirty="0" smtClean="0">
                <a:solidFill>
                  <a:schemeClr val="tx1"/>
                </a:solidFill>
                <a:latin typeface="Arial Unicode MS" panose="020B0604020202020204" pitchFamily="34" charset="-122"/>
              </a:rPr>
              <a:t>0.884</a:t>
            </a:r>
          </a:p>
          <a:p>
            <a:r>
              <a:rPr lang="de-DE" dirty="0"/>
              <a:t>C</a:t>
            </a:r>
            <a:r>
              <a:rPr lang="de-DE" dirty="0" smtClean="0"/>
              <a:t>ross</a:t>
            </a:r>
            <a:r>
              <a:rPr lang="de-DE" dirty="0"/>
              <a:t>-</a:t>
            </a:r>
            <a:r>
              <a:rPr lang="de-DE" dirty="0" smtClean="0"/>
              <a:t>validation: </a:t>
            </a:r>
          </a:p>
          <a:p>
            <a:r>
              <a:rPr lang="de-DE" dirty="0" smtClean="0"/>
              <a:t>[ 0.883  0.883  0.885  0.882  0.887]</a:t>
            </a:r>
            <a:endParaRPr lang="en-US" dirty="0"/>
          </a:p>
          <a:p>
            <a:pPr lvl="0"/>
            <a:endParaRPr lang="en-US" dirty="0"/>
          </a:p>
        </p:txBody>
      </p:sp>
      <p:sp>
        <p:nvSpPr>
          <p:cNvPr id="12" name="文本框 11"/>
          <p:cNvSpPr txBox="1"/>
          <p:nvPr/>
        </p:nvSpPr>
        <p:spPr>
          <a:xfrm>
            <a:off x="168867" y="3446684"/>
            <a:ext cx="2377574" cy="1600438"/>
          </a:xfrm>
          <a:prstGeom prst="rect">
            <a:avLst/>
          </a:prstGeom>
          <a:noFill/>
        </p:spPr>
        <p:txBody>
          <a:bodyPr wrap="none" rtlCol="0">
            <a:spAutoFit/>
          </a:bodyPr>
          <a:lstStyle/>
          <a:p>
            <a:r>
              <a:rPr lang="en-US" dirty="0" smtClean="0"/>
              <a:t>Most important features:</a:t>
            </a:r>
          </a:p>
          <a:p>
            <a:pPr marL="285750" indent="-285750">
              <a:buFont typeface="Arial" panose="020B0604020202020204" pitchFamily="34" charset="0"/>
              <a:buChar char="•"/>
            </a:pPr>
            <a:r>
              <a:rPr lang="en-US" dirty="0" smtClean="0"/>
              <a:t>count_in_recent_1week</a:t>
            </a:r>
          </a:p>
          <a:p>
            <a:pPr marL="285750" indent="-285750">
              <a:buFont typeface="Arial" panose="020B0604020202020204" pitchFamily="34" charset="0"/>
              <a:buChar char="•"/>
            </a:pPr>
            <a:r>
              <a:rPr lang="en-US" dirty="0" err="1" smtClean="0"/>
              <a:t>days_since_last_play</a:t>
            </a:r>
            <a:endParaRPr lang="en-US" dirty="0" smtClean="0"/>
          </a:p>
          <a:p>
            <a:pPr marL="285750" indent="-285750">
              <a:buFont typeface="Arial" panose="020B0604020202020204" pitchFamily="34" charset="0"/>
              <a:buChar char="•"/>
            </a:pPr>
            <a:r>
              <a:rPr lang="en-US" dirty="0" smtClean="0"/>
              <a:t>count_in_recent_2week</a:t>
            </a:r>
          </a:p>
          <a:p>
            <a:pPr marL="285750" indent="-285750">
              <a:buFont typeface="Arial" panose="020B0604020202020204" pitchFamily="34" charset="0"/>
              <a:buChar char="•"/>
            </a:pPr>
            <a:r>
              <a:rPr lang="en-US" dirty="0" smtClean="0"/>
              <a:t>count_in_recent_3week</a:t>
            </a:r>
          </a:p>
          <a:p>
            <a:pPr marL="285750" indent="-285750">
              <a:buFont typeface="Arial" panose="020B0604020202020204" pitchFamily="34" charset="0"/>
              <a:buChar char="•"/>
            </a:pPr>
            <a:r>
              <a:rPr lang="en-US" dirty="0" err="1" smtClean="0"/>
              <a:t>active_days</a:t>
            </a:r>
            <a:endParaRPr lang="en-US" dirty="0" smtClean="0"/>
          </a:p>
          <a:p>
            <a:pPr marL="285750" indent="-285750">
              <a:buFont typeface="Arial" panose="020B0604020202020204" pitchFamily="34" charset="0"/>
              <a:buChar char="•"/>
            </a:pPr>
            <a:r>
              <a:rPr lang="en-US" dirty="0" smtClean="0"/>
              <a:t>…</a:t>
            </a:r>
            <a:endParaRPr lang="en-US" dirty="0"/>
          </a:p>
        </p:txBody>
      </p:sp>
      <p:pic>
        <p:nvPicPr>
          <p:cNvPr id="3" name="Picture 2"/>
          <p:cNvPicPr>
            <a:picLocks noChangeAspect="1"/>
          </p:cNvPicPr>
          <p:nvPr/>
        </p:nvPicPr>
        <p:blipFill rotWithShape="1">
          <a:blip r:embed="rId3"/>
          <a:srcRect l="912" t="33634" r="3794"/>
          <a:stretch/>
        </p:blipFill>
        <p:spPr>
          <a:xfrm>
            <a:off x="3076292" y="1357731"/>
            <a:ext cx="6119719" cy="3413488"/>
          </a:xfrm>
          <a:prstGeom prst="rect">
            <a:avLst/>
          </a:prstGeom>
        </p:spPr>
      </p:pic>
    </p:spTree>
    <p:extLst>
      <p:ext uri="{BB962C8B-B14F-4D97-AF65-F5344CB8AC3E}">
        <p14:creationId xmlns:p14="http://schemas.microsoft.com/office/powerpoint/2010/main" val="1735354975"/>
      </p:ext>
    </p:extLst>
  </p:cSld>
  <p:clrMapOvr>
    <a:masterClrMapping/>
  </p:clrMapOvr>
  <mc:AlternateContent xmlns:mc="http://schemas.openxmlformats.org/markup-compatibility/2006" xmlns:p14="http://schemas.microsoft.com/office/powerpoint/2010/main">
    <mc:Choice Requires="p14">
      <p:transition spd="slow" p14:dur="2000" advTm="33183"/>
    </mc:Choice>
    <mc:Fallback xmlns="">
      <p:transition xmlns:p14="http://schemas.microsoft.com/office/powerpoint/2010/main" spd="slow" advTm="33183"/>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580"/>
            <a:ext cx="7886700" cy="994200"/>
          </a:xfrm>
        </p:spPr>
        <p:txBody>
          <a:bodyPr/>
          <a:lstStyle/>
          <a:p>
            <a:r>
              <a:rPr lang="en-US" sz="2800" dirty="0" smtClean="0"/>
              <a:t>Machine Learning models: </a:t>
            </a:r>
            <a:r>
              <a:rPr lang="en-US" sz="2800" b="1" i="1" dirty="0" smtClean="0"/>
              <a:t>Logistic Regression</a:t>
            </a:r>
            <a:endParaRPr lang="en-US" sz="2800" b="1" i="1" dirty="0"/>
          </a:p>
        </p:txBody>
      </p:sp>
      <p:sp>
        <p:nvSpPr>
          <p:cNvPr id="6" name="文本框 5"/>
          <p:cNvSpPr txBox="1"/>
          <p:nvPr/>
        </p:nvSpPr>
        <p:spPr>
          <a:xfrm>
            <a:off x="201710" y="1268304"/>
            <a:ext cx="2898662" cy="738664"/>
          </a:xfrm>
          <a:prstGeom prst="rect">
            <a:avLst/>
          </a:prstGeom>
          <a:noFill/>
        </p:spPr>
        <p:txBody>
          <a:bodyPr wrap="none" rtlCol="0">
            <a:spAutoFit/>
          </a:bodyPr>
          <a:lstStyle/>
          <a:p>
            <a:r>
              <a:rPr lang="en-US" dirty="0" smtClean="0"/>
              <a:t>Best </a:t>
            </a:r>
            <a:r>
              <a:rPr lang="en-US" dirty="0"/>
              <a:t>p</a:t>
            </a:r>
            <a:r>
              <a:rPr lang="en-US" dirty="0" smtClean="0"/>
              <a:t>arameters from grid search:</a:t>
            </a:r>
          </a:p>
          <a:p>
            <a:r>
              <a:rPr lang="en-US" dirty="0" smtClean="0"/>
              <a:t>penalty = ‘l1’, </a:t>
            </a:r>
          </a:p>
          <a:p>
            <a:r>
              <a:rPr lang="en-US" dirty="0" smtClean="0"/>
              <a:t>C = 10</a:t>
            </a:r>
            <a:endParaRPr lang="en-US" dirty="0"/>
          </a:p>
        </p:txBody>
      </p:sp>
      <p:sp>
        <p:nvSpPr>
          <p:cNvPr id="9" name="文本框 8"/>
          <p:cNvSpPr txBox="1"/>
          <p:nvPr/>
        </p:nvSpPr>
        <p:spPr>
          <a:xfrm>
            <a:off x="190762" y="2102491"/>
            <a:ext cx="2979752" cy="1169551"/>
          </a:xfrm>
          <a:prstGeom prst="rect">
            <a:avLst/>
          </a:prstGeom>
          <a:noFill/>
        </p:spPr>
        <p:txBody>
          <a:bodyPr wrap="none" rtlCol="0">
            <a:spAutoFit/>
          </a:bodyPr>
          <a:lstStyle/>
          <a:p>
            <a:r>
              <a:rPr lang="en-US" dirty="0" smtClean="0"/>
              <a:t>Metrics:</a:t>
            </a:r>
          </a:p>
          <a:p>
            <a:pPr lvl="0"/>
            <a:r>
              <a:rPr lang="en-US" dirty="0">
                <a:solidFill>
                  <a:schemeClr val="tx1"/>
                </a:solidFill>
                <a:latin typeface="Arial Unicode MS" panose="020B0604020202020204" pitchFamily="34" charset="-122"/>
              </a:rPr>
              <a:t>A</a:t>
            </a:r>
            <a:r>
              <a:rPr lang="en-US" dirty="0" smtClean="0">
                <a:solidFill>
                  <a:schemeClr val="tx1"/>
                </a:solidFill>
                <a:latin typeface="Arial Unicode MS" panose="020B0604020202020204" pitchFamily="34" charset="-122"/>
              </a:rPr>
              <a:t>ccuracy</a:t>
            </a:r>
            <a:r>
              <a:rPr lang="en-US" dirty="0">
                <a:solidFill>
                  <a:schemeClr val="tx1"/>
                </a:solidFill>
                <a:latin typeface="Arial Unicode MS" panose="020B0604020202020204" pitchFamily="34" charset="-122"/>
              </a:rPr>
              <a:t>: </a:t>
            </a:r>
            <a:r>
              <a:rPr lang="en-US" dirty="0" smtClean="0">
                <a:solidFill>
                  <a:schemeClr val="tx1"/>
                </a:solidFill>
                <a:latin typeface="Arial Unicode MS" panose="020B0604020202020204" pitchFamily="34" charset="-122"/>
              </a:rPr>
              <a:t>0.862</a:t>
            </a:r>
            <a:endParaRPr lang="en-US" sz="3200" dirty="0">
              <a:solidFill>
                <a:schemeClr val="tx1"/>
              </a:solidFill>
              <a:latin typeface="Arial" panose="020B0604020202020204" pitchFamily="34" charset="0"/>
            </a:endParaRPr>
          </a:p>
          <a:p>
            <a:r>
              <a:rPr lang="de-DE" dirty="0"/>
              <a:t>C</a:t>
            </a:r>
            <a:r>
              <a:rPr lang="de-DE" dirty="0" smtClean="0"/>
              <a:t>ross</a:t>
            </a:r>
            <a:r>
              <a:rPr lang="de-DE" dirty="0"/>
              <a:t>-</a:t>
            </a:r>
            <a:r>
              <a:rPr lang="de-DE" dirty="0" smtClean="0"/>
              <a:t>validation: </a:t>
            </a:r>
          </a:p>
          <a:p>
            <a:r>
              <a:rPr lang="de-DE" dirty="0" smtClean="0"/>
              <a:t>[ 0.858  0.865  0.862  0.863  0.861]</a:t>
            </a:r>
            <a:endParaRPr lang="en-US" dirty="0"/>
          </a:p>
          <a:p>
            <a:endParaRPr lang="en-US" dirty="0"/>
          </a:p>
        </p:txBody>
      </p:sp>
      <p:sp>
        <p:nvSpPr>
          <p:cNvPr id="7" name="文本框 6"/>
          <p:cNvSpPr txBox="1"/>
          <p:nvPr/>
        </p:nvSpPr>
        <p:spPr>
          <a:xfrm>
            <a:off x="201710" y="3268184"/>
            <a:ext cx="2223686" cy="1600438"/>
          </a:xfrm>
          <a:prstGeom prst="rect">
            <a:avLst/>
          </a:prstGeom>
          <a:noFill/>
        </p:spPr>
        <p:txBody>
          <a:bodyPr wrap="none" rtlCol="0">
            <a:spAutoFit/>
          </a:bodyPr>
          <a:lstStyle/>
          <a:p>
            <a:r>
              <a:rPr lang="en-US" dirty="0" smtClean="0"/>
              <a:t>Most important features:</a:t>
            </a:r>
          </a:p>
          <a:p>
            <a:pPr marL="285750" indent="-285750">
              <a:buFont typeface="Arial" panose="020B0604020202020204" pitchFamily="34" charset="0"/>
              <a:buChar char="•"/>
            </a:pPr>
            <a:r>
              <a:rPr lang="en-US" dirty="0" err="1" smtClean="0"/>
              <a:t>Play_time_bins</a:t>
            </a:r>
            <a:endParaRPr lang="en-US" dirty="0" smtClean="0"/>
          </a:p>
          <a:p>
            <a:pPr marL="285750" indent="-285750">
              <a:buFont typeface="Arial" panose="020B0604020202020204" pitchFamily="34" charset="0"/>
              <a:buChar char="•"/>
            </a:pPr>
            <a:r>
              <a:rPr lang="en-US" dirty="0" smtClean="0"/>
              <a:t>Device</a:t>
            </a:r>
          </a:p>
          <a:p>
            <a:pPr marL="285750" indent="-285750">
              <a:buFont typeface="Arial" panose="020B0604020202020204" pitchFamily="34" charset="0"/>
              <a:buChar char="•"/>
            </a:pPr>
            <a:r>
              <a:rPr lang="en-US" dirty="0" err="1" smtClean="0"/>
              <a:t>Song_popularity_ratio</a:t>
            </a:r>
            <a:endParaRPr lang="en-US" dirty="0" smtClean="0"/>
          </a:p>
          <a:p>
            <a:pPr marL="285750" indent="-285750">
              <a:buFont typeface="Arial" panose="020B0604020202020204" pitchFamily="34" charset="0"/>
              <a:buChar char="•"/>
            </a:pPr>
            <a:r>
              <a:rPr lang="en-US" dirty="0" err="1" smtClean="0"/>
              <a:t>Major_song_type</a:t>
            </a:r>
            <a:endParaRPr lang="en-US" dirty="0" smtClean="0"/>
          </a:p>
          <a:p>
            <a:pPr marL="285750" indent="-285750">
              <a:buFont typeface="Arial" panose="020B0604020202020204" pitchFamily="34" charset="0"/>
              <a:buChar char="•"/>
            </a:pPr>
            <a:r>
              <a:rPr lang="en-US" dirty="0" err="1" smtClean="0"/>
              <a:t>Days_since_last_play</a:t>
            </a:r>
            <a:endParaRPr lang="en-US" dirty="0" smtClean="0"/>
          </a:p>
          <a:p>
            <a:pPr marL="285750" indent="-285750">
              <a:buFont typeface="Arial" panose="020B0604020202020204" pitchFamily="34" charset="0"/>
              <a:buChar char="•"/>
            </a:pPr>
            <a:r>
              <a:rPr lang="en-US" dirty="0" smtClean="0"/>
              <a:t>...</a:t>
            </a:r>
            <a:endParaRPr lang="en-US" dirty="0"/>
          </a:p>
        </p:txBody>
      </p:sp>
      <p:pic>
        <p:nvPicPr>
          <p:cNvPr id="5" name="Picture 4"/>
          <p:cNvPicPr>
            <a:picLocks noChangeAspect="1"/>
          </p:cNvPicPr>
          <p:nvPr/>
        </p:nvPicPr>
        <p:blipFill rotWithShape="1">
          <a:blip r:embed="rId3"/>
          <a:srcRect l="1018" t="2767" r="2180"/>
          <a:stretch/>
        </p:blipFill>
        <p:spPr>
          <a:xfrm>
            <a:off x="3549181" y="1270134"/>
            <a:ext cx="5384078" cy="3873365"/>
          </a:xfrm>
          <a:prstGeom prst="rect">
            <a:avLst/>
          </a:prstGeom>
        </p:spPr>
      </p:pic>
    </p:spTree>
    <p:extLst>
      <p:ext uri="{BB962C8B-B14F-4D97-AF65-F5344CB8AC3E}">
        <p14:creationId xmlns:p14="http://schemas.microsoft.com/office/powerpoint/2010/main" val="485203148"/>
      </p:ext>
    </p:extLst>
  </p:cSld>
  <p:clrMapOvr>
    <a:masterClrMapping/>
  </p:clrMapOvr>
  <mc:AlternateContent xmlns:mc="http://schemas.openxmlformats.org/markup-compatibility/2006" xmlns:p14="http://schemas.microsoft.com/office/powerpoint/2010/main">
    <mc:Choice Requires="p14">
      <p:transition spd="slow" p14:dur="2000" advTm="49142"/>
    </mc:Choice>
    <mc:Fallback xmlns="">
      <p:transition xmlns:p14="http://schemas.microsoft.com/office/powerpoint/2010/main" spd="slow" advTm="49142"/>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670</Words>
  <Application>Microsoft Macintosh PowerPoint</Application>
  <PresentationFormat>On-screen Show (16:9)</PresentationFormat>
  <Paragraphs>123</Paragraphs>
  <Slides>13</Slides>
  <Notes>5</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simple-light-2</vt:lpstr>
      <vt:lpstr>Office Theme</vt:lpstr>
      <vt:lpstr>Churn Prediction  for Music Box Users  -- DS-501 Capstone Project</vt:lpstr>
      <vt:lpstr>Data Source</vt:lpstr>
      <vt:lpstr>Project Description:</vt:lpstr>
      <vt:lpstr>Churn Definition</vt:lpstr>
      <vt:lpstr>Down Sampling</vt:lpstr>
      <vt:lpstr>EDA and Feature engineering: Group by user_id</vt:lpstr>
      <vt:lpstr>EDA and Feature engineering – Derived features</vt:lpstr>
      <vt:lpstr>Machine Learning models: Random Forest</vt:lpstr>
      <vt:lpstr>Machine Learning models: Logistic Regression</vt:lpstr>
      <vt:lpstr>Model selection</vt:lpstr>
      <vt:lpstr>Business value</vt:lpstr>
      <vt:lpstr>Future Plan</vt:lpstr>
      <vt:lpstr>The end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陈宇轩</dc:creator>
  <cp:lastModifiedBy>Xiaoxi Wu</cp:lastModifiedBy>
  <cp:revision>30</cp:revision>
  <dcterms:modified xsi:type="dcterms:W3CDTF">2018-01-02T04:25:29Z</dcterms:modified>
</cp:coreProperties>
</file>