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0" r:id="rId5"/>
    <p:sldId id="262" r:id="rId6"/>
    <p:sldId id="263" r:id="rId7"/>
    <p:sldId id="259"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8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4541E8C-7F7B-4B45-808C-F5AF6270A0BC}" type="datetimeFigureOut">
              <a:rPr lang="zh-CN" altLang="en-US" smtClean="0"/>
              <a:t>2020/5/17</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361913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4541E8C-7F7B-4B45-808C-F5AF6270A0BC}" type="datetimeFigureOut">
              <a:rPr lang="zh-CN" altLang="en-US" smtClean="0"/>
              <a:t>2020/5/17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277150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4541E8C-7F7B-4B45-808C-F5AF6270A0BC}" type="datetimeFigureOut">
              <a:rPr lang="zh-CN" altLang="en-US" smtClean="0"/>
              <a:t>2020/5/17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742073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4541E8C-7F7B-4B45-808C-F5AF6270A0BC}" type="datetimeFigureOut">
              <a:rPr lang="zh-CN" altLang="en-US" smtClean="0"/>
              <a:t>2020/5/17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1714884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4541E8C-7F7B-4B45-808C-F5AF6270A0BC}" type="datetimeFigureOut">
              <a:rPr lang="zh-CN" altLang="en-US" smtClean="0"/>
              <a:t>2020/5/17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1187069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541E8C-7F7B-4B45-808C-F5AF6270A0BC}" type="datetimeFigureOut">
              <a:rPr lang="zh-CN" altLang="en-US" smtClean="0"/>
              <a:t>2020/5/17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1546160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541E8C-7F7B-4B45-808C-F5AF6270A0BC}" type="datetimeFigureOut">
              <a:rPr lang="zh-CN" altLang="en-US" smtClean="0"/>
              <a:t>2020/5/17</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3519524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4541E8C-7F7B-4B45-808C-F5AF6270A0BC}" type="datetimeFigureOut">
              <a:rPr lang="zh-CN" altLang="en-US" smtClean="0"/>
              <a:t>2020/5/17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1578927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4541E8C-7F7B-4B45-808C-F5AF6270A0BC}" type="datetimeFigureOut">
              <a:rPr lang="zh-CN" altLang="en-US" smtClean="0"/>
              <a:t>2020/5/17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123634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4541E8C-7F7B-4B45-808C-F5AF6270A0BC}" type="datetimeFigureOut">
              <a:rPr lang="zh-CN" altLang="en-US" smtClean="0"/>
              <a:t>2020/5/17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312755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4541E8C-7F7B-4B45-808C-F5AF6270A0BC}" type="datetimeFigureOut">
              <a:rPr lang="zh-CN" altLang="en-US" smtClean="0"/>
              <a:t>2020/5/17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173735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4541E8C-7F7B-4B45-808C-F5AF6270A0BC}" type="datetimeFigureOut">
              <a:rPr lang="zh-CN" altLang="en-US" smtClean="0"/>
              <a:t>2020/5/17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351589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4541E8C-7F7B-4B45-808C-F5AF6270A0BC}" type="datetimeFigureOut">
              <a:rPr lang="zh-CN" altLang="en-US" smtClean="0"/>
              <a:t>2020/5/17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192825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4541E8C-7F7B-4B45-808C-F5AF6270A0BC}" type="datetimeFigureOut">
              <a:rPr lang="zh-CN" altLang="en-US" smtClean="0"/>
              <a:t>2020/5/17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321116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41E8C-7F7B-4B45-808C-F5AF6270A0BC}" type="datetimeFigureOut">
              <a:rPr lang="zh-CN" altLang="en-US" smtClean="0"/>
              <a:t>2020/5/17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387832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4541E8C-7F7B-4B45-808C-F5AF6270A0BC}" type="datetimeFigureOut">
              <a:rPr lang="zh-CN" altLang="en-US" smtClean="0"/>
              <a:t>2020/5/17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395419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4541E8C-7F7B-4B45-808C-F5AF6270A0BC}" type="datetimeFigureOut">
              <a:rPr lang="zh-CN" altLang="en-US" smtClean="0"/>
              <a:t>2020/5/17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183170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4541E8C-7F7B-4B45-808C-F5AF6270A0BC}" type="datetimeFigureOut">
              <a:rPr lang="zh-CN" altLang="en-US" smtClean="0"/>
              <a:t>2020/5/17</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D2FF7DA-F9DC-4C95-BF71-B9811FF7DFB3}" type="slidenum">
              <a:rPr lang="zh-CN" altLang="en-US" smtClean="0"/>
              <a:t>‹#›</a:t>
            </a:fld>
            <a:endParaRPr lang="zh-CN" altLang="en-US"/>
          </a:p>
        </p:txBody>
      </p:sp>
    </p:spTree>
    <p:extLst>
      <p:ext uri="{BB962C8B-B14F-4D97-AF65-F5344CB8AC3E}">
        <p14:creationId xmlns:p14="http://schemas.microsoft.com/office/powerpoint/2010/main" val="42096990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B8208-45C3-40C1-80EE-4C873AC2C461}"/>
              </a:ext>
            </a:extLst>
          </p:cNvPr>
          <p:cNvSpPr>
            <a:spLocks noGrp="1"/>
          </p:cNvSpPr>
          <p:nvPr>
            <p:ph type="ctrTitle"/>
          </p:nvPr>
        </p:nvSpPr>
        <p:spPr/>
        <p:txBody>
          <a:bodyPr>
            <a:normAutofit/>
          </a:bodyPr>
          <a:lstStyle/>
          <a:p>
            <a:r>
              <a:rPr lang="en-US" altLang="zh-CN" sz="4000" b="1" dirty="0"/>
              <a:t>The Product-Minded Software Engineer</a:t>
            </a:r>
            <a:br>
              <a:rPr lang="en-US" altLang="zh-CN" b="1" dirty="0"/>
            </a:br>
            <a:endParaRPr lang="zh-CN" altLang="en-US" dirty="0"/>
          </a:p>
        </p:txBody>
      </p:sp>
      <p:sp>
        <p:nvSpPr>
          <p:cNvPr id="3" name="副标题 2">
            <a:extLst>
              <a:ext uri="{FF2B5EF4-FFF2-40B4-BE49-F238E27FC236}">
                <a16:creationId xmlns:a16="http://schemas.microsoft.com/office/drawing/2014/main" id="{A18D5003-CD81-4353-BB83-B02D041B51F3}"/>
              </a:ext>
            </a:extLst>
          </p:cNvPr>
          <p:cNvSpPr>
            <a:spLocks noGrp="1"/>
          </p:cNvSpPr>
          <p:nvPr>
            <p:ph type="subTitle" idx="1"/>
          </p:nvPr>
        </p:nvSpPr>
        <p:spPr/>
        <p:txBody>
          <a:bodyPr/>
          <a:lstStyle/>
          <a:p>
            <a:r>
              <a:rPr lang="zh-CN" altLang="en-US" b="1" dirty="0"/>
              <a:t>注重产品的软件工程师</a:t>
            </a:r>
          </a:p>
          <a:p>
            <a:endParaRPr lang="zh-CN" altLang="en-US" dirty="0"/>
          </a:p>
        </p:txBody>
      </p:sp>
    </p:spTree>
    <p:extLst>
      <p:ext uri="{BB962C8B-B14F-4D97-AF65-F5344CB8AC3E}">
        <p14:creationId xmlns:p14="http://schemas.microsoft.com/office/powerpoint/2010/main" val="1197973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37829-6AFA-4002-AE80-061CA8745B2E}"/>
              </a:ext>
            </a:extLst>
          </p:cNvPr>
          <p:cNvSpPr>
            <a:spLocks noGrp="1"/>
          </p:cNvSpPr>
          <p:nvPr>
            <p:ph type="title"/>
          </p:nvPr>
        </p:nvSpPr>
        <p:spPr>
          <a:xfrm>
            <a:off x="781538" y="2503045"/>
            <a:ext cx="5134708" cy="3678924"/>
          </a:xfrm>
        </p:spPr>
        <p:txBody>
          <a:bodyPr/>
          <a:lstStyle/>
          <a:p>
            <a:r>
              <a:rPr lang="en-US" altLang="zh-CN" sz="1200" dirty="0"/>
              <a:t>A typical project for a product-minded engineer usually goes like this:</a:t>
            </a:r>
            <a:br>
              <a:rPr lang="en-US" altLang="zh-CN" sz="1200" dirty="0"/>
            </a:br>
            <a:r>
              <a:rPr lang="en-US" altLang="zh-CN" sz="1200" dirty="0"/>
              <a:t>1.They ask a lot of questions to understand exactly why the product feature is being built.</a:t>
            </a:r>
            <a:br>
              <a:rPr lang="en-US" altLang="zh-CN" sz="1200" dirty="0"/>
            </a:br>
            <a:r>
              <a:rPr lang="en-US" altLang="zh-CN" sz="1200" dirty="0"/>
              <a:t>2.They bring suggestions and tradeoffs to the table, some of which are included in the revised spec.</a:t>
            </a:r>
            <a:br>
              <a:rPr lang="en-US" altLang="zh-CN" sz="1200" dirty="0"/>
            </a:br>
            <a:r>
              <a:rPr lang="en-US" altLang="zh-CN" sz="1200" dirty="0"/>
              <a:t>3.They build the feature quickly, getting early feedback, as they do.</a:t>
            </a:r>
            <a:br>
              <a:rPr lang="en-US" altLang="zh-CN" sz="1200" dirty="0"/>
            </a:br>
            <a:r>
              <a:rPr lang="en-US" altLang="zh-CN" sz="1200" dirty="0"/>
              <a:t>4.After shipping the feature, they actively follow up to understand if the feature lives up to the expectation.</a:t>
            </a:r>
            <a:br>
              <a:rPr lang="en-US" altLang="zh-CN" sz="1200" dirty="0"/>
            </a:br>
            <a:r>
              <a:rPr lang="en-US" altLang="zh-CN" sz="1200" dirty="0"/>
              <a:t>5.When it does not, they dig deep, to understand why it did not and learn something new about product usage in the real world.</a:t>
            </a:r>
            <a:br>
              <a:rPr lang="en-US" altLang="zh-CN" sz="1200" dirty="0"/>
            </a:br>
            <a:r>
              <a:rPr lang="en-US" altLang="zh-CN" sz="1200" dirty="0"/>
              <a:t>After each project, their product understanding deepens, and they start to develop better and better product instincts. The next time, they'll bring even more relevant suggestions to the table. Over time, they become a </a:t>
            </a:r>
            <a:r>
              <a:rPr lang="en-US" altLang="zh-CN" sz="1200" dirty="0" err="1"/>
              <a:t>goto</a:t>
            </a:r>
            <a:r>
              <a:rPr lang="en-US" altLang="zh-CN" sz="1200" dirty="0"/>
              <a:t> person for product managers, their advice being sought well before projects are kicked off. They build a strong reputation outside the team, opening more doors for their continued career growth.</a:t>
            </a:r>
          </a:p>
        </p:txBody>
      </p:sp>
      <p:sp>
        <p:nvSpPr>
          <p:cNvPr id="3" name="文本占位符 2">
            <a:extLst>
              <a:ext uri="{FF2B5EF4-FFF2-40B4-BE49-F238E27FC236}">
                <a16:creationId xmlns:a16="http://schemas.microsoft.com/office/drawing/2014/main" id="{6C39DB68-B95E-4050-8830-58585326E482}"/>
              </a:ext>
            </a:extLst>
          </p:cNvPr>
          <p:cNvSpPr>
            <a:spLocks noGrp="1"/>
          </p:cNvSpPr>
          <p:nvPr>
            <p:ph type="body" idx="1"/>
          </p:nvPr>
        </p:nvSpPr>
        <p:spPr>
          <a:xfrm>
            <a:off x="6950267" y="2821355"/>
            <a:ext cx="4843149" cy="3157936"/>
          </a:xfrm>
        </p:spPr>
        <p:txBody>
          <a:bodyPr>
            <a:noAutofit/>
          </a:bodyPr>
          <a:lstStyle/>
          <a:p>
            <a:r>
              <a:rPr lang="zh-CN" altLang="en-US" sz="1200" dirty="0"/>
              <a:t>对于产品工程师来说，一个典型的项目通常是这样的：</a:t>
            </a:r>
          </a:p>
          <a:p>
            <a:r>
              <a:rPr lang="en-US" altLang="zh-CN" sz="1200" dirty="0"/>
              <a:t>1.</a:t>
            </a:r>
            <a:r>
              <a:rPr lang="zh-CN" altLang="en-US" sz="1200" dirty="0"/>
              <a:t>他们提出了许多问题，以确切了解为什么要构建产品功能。</a:t>
            </a:r>
          </a:p>
          <a:p>
            <a:r>
              <a:rPr lang="en-US" altLang="zh-CN" sz="1200" dirty="0"/>
              <a:t>2.</a:t>
            </a:r>
            <a:r>
              <a:rPr lang="zh-CN" altLang="en-US" sz="1200" dirty="0"/>
              <a:t>它们带来了建议和折衷，其中一些已包含在修订的规范中。</a:t>
            </a:r>
          </a:p>
          <a:p>
            <a:r>
              <a:rPr lang="en-US" altLang="zh-CN" sz="1200" dirty="0"/>
              <a:t>3.</a:t>
            </a:r>
            <a:r>
              <a:rPr lang="zh-CN" altLang="en-US" sz="1200" dirty="0"/>
              <a:t>他们可以快速构建功能，并尽早获得反馈。</a:t>
            </a:r>
          </a:p>
          <a:p>
            <a:r>
              <a:rPr lang="en-US" altLang="zh-CN" sz="1200" dirty="0"/>
              <a:t>4.</a:t>
            </a:r>
            <a:r>
              <a:rPr lang="zh-CN" altLang="en-US" sz="1200" dirty="0"/>
              <a:t>交付功能后，他们会积极跟进以了解功能是否符合预期。</a:t>
            </a:r>
          </a:p>
          <a:p>
            <a:r>
              <a:rPr lang="en-US" altLang="zh-CN" sz="1200" dirty="0"/>
              <a:t>55.</a:t>
            </a:r>
            <a:r>
              <a:rPr lang="zh-CN" altLang="en-US" sz="1200" dirty="0"/>
              <a:t>如果没有，他们会深入研究，以了解为什么没有这样做，并了解有关现实世界中产品使用的新知识。</a:t>
            </a:r>
          </a:p>
          <a:p>
            <a:r>
              <a:rPr lang="zh-CN" altLang="en-US" sz="1200" dirty="0"/>
              <a:t>在每个项目之后，他们对产品的理解加深，并且他们开始发展越来越好的产品本能。下次，他们将为您带来更多相关建议。随着时间的推移，他们成为产品经理的首选，在项目启动之前就已经很好地征求了他们的建议。他们在团队之外建立了良好的声誉，为他们的职业生涯不断发展打开了更多的大门。</a:t>
            </a:r>
          </a:p>
        </p:txBody>
      </p:sp>
      <p:sp>
        <p:nvSpPr>
          <p:cNvPr id="4" name="文本框 3">
            <a:extLst>
              <a:ext uri="{FF2B5EF4-FFF2-40B4-BE49-F238E27FC236}">
                <a16:creationId xmlns:a16="http://schemas.microsoft.com/office/drawing/2014/main" id="{E0E256FC-74E1-443E-9410-91EB0A23A41C}"/>
              </a:ext>
            </a:extLst>
          </p:cNvPr>
          <p:cNvSpPr txBox="1"/>
          <p:nvPr/>
        </p:nvSpPr>
        <p:spPr>
          <a:xfrm>
            <a:off x="781538" y="1395049"/>
            <a:ext cx="5314462" cy="1107996"/>
          </a:xfrm>
          <a:prstGeom prst="rect">
            <a:avLst/>
          </a:prstGeom>
          <a:noFill/>
        </p:spPr>
        <p:txBody>
          <a:bodyPr wrap="square" rtlCol="0">
            <a:spAutoFit/>
          </a:bodyPr>
          <a:lstStyle/>
          <a:p>
            <a:r>
              <a:rPr lang="en-US" altLang="zh-CN" sz="2400" b="1" dirty="0">
                <a:solidFill>
                  <a:schemeClr val="bg1"/>
                </a:solidFill>
              </a:rPr>
              <a:t>9. Strong product instincts through repeated cycles of learning</a:t>
            </a:r>
          </a:p>
          <a:p>
            <a:endParaRPr lang="zh-CN" altLang="en-US" dirty="0"/>
          </a:p>
        </p:txBody>
      </p:sp>
      <p:sp>
        <p:nvSpPr>
          <p:cNvPr id="5" name="文本框 4">
            <a:extLst>
              <a:ext uri="{FF2B5EF4-FFF2-40B4-BE49-F238E27FC236}">
                <a16:creationId xmlns:a16="http://schemas.microsoft.com/office/drawing/2014/main" id="{37A2733B-EA74-48DD-8FC0-5DEBD46D3FA8}"/>
              </a:ext>
            </a:extLst>
          </p:cNvPr>
          <p:cNvSpPr txBox="1"/>
          <p:nvPr/>
        </p:nvSpPr>
        <p:spPr>
          <a:xfrm>
            <a:off x="6950268" y="1949047"/>
            <a:ext cx="4843148" cy="738664"/>
          </a:xfrm>
          <a:prstGeom prst="rect">
            <a:avLst/>
          </a:prstGeom>
          <a:noFill/>
        </p:spPr>
        <p:txBody>
          <a:bodyPr wrap="square" rtlCol="0">
            <a:spAutoFit/>
          </a:bodyPr>
          <a:lstStyle/>
          <a:p>
            <a:r>
              <a:rPr lang="en-US" altLang="zh-CN" sz="2400" b="1" dirty="0"/>
              <a:t>9.</a:t>
            </a:r>
            <a:r>
              <a:rPr lang="zh-CN" altLang="en-US" sz="2400" b="1" dirty="0"/>
              <a:t>通过反复学习来增强产品的直觉</a:t>
            </a:r>
          </a:p>
          <a:p>
            <a:endParaRPr lang="zh-CN" altLang="en-US" dirty="0"/>
          </a:p>
        </p:txBody>
      </p:sp>
    </p:spTree>
    <p:extLst>
      <p:ext uri="{BB962C8B-B14F-4D97-AF65-F5344CB8AC3E}">
        <p14:creationId xmlns:p14="http://schemas.microsoft.com/office/powerpoint/2010/main" val="30400749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37829-6AFA-4002-AE80-061CA8745B2E}"/>
              </a:ext>
            </a:extLst>
          </p:cNvPr>
          <p:cNvSpPr>
            <a:spLocks noGrp="1"/>
          </p:cNvSpPr>
          <p:nvPr>
            <p:ph type="title"/>
          </p:nvPr>
        </p:nvSpPr>
        <p:spPr>
          <a:xfrm>
            <a:off x="781538" y="2821354"/>
            <a:ext cx="4314093" cy="3056897"/>
          </a:xfrm>
        </p:spPr>
        <p:txBody>
          <a:bodyPr/>
          <a:lstStyle/>
          <a:p>
            <a:br>
              <a:rPr lang="en-US" altLang="zh-CN" sz="2400" dirty="0"/>
            </a:br>
            <a:r>
              <a:rPr lang="en-US" altLang="zh-CN" sz="2400" dirty="0"/>
              <a:t>If you work on a user-facing product, here are a few tips I've seen work well, to growing your product-minded muscle.</a:t>
            </a:r>
            <a:br>
              <a:rPr lang="en-US" altLang="zh-CN" sz="2400" dirty="0"/>
            </a:br>
            <a:br>
              <a:rPr lang="en-US" altLang="zh-CN" sz="2400" dirty="0"/>
            </a:br>
            <a:endParaRPr lang="zh-CN" altLang="en-US" sz="2400" dirty="0"/>
          </a:p>
        </p:txBody>
      </p:sp>
      <p:sp>
        <p:nvSpPr>
          <p:cNvPr id="3" name="文本占位符 2">
            <a:extLst>
              <a:ext uri="{FF2B5EF4-FFF2-40B4-BE49-F238E27FC236}">
                <a16:creationId xmlns:a16="http://schemas.microsoft.com/office/drawing/2014/main" id="{6C39DB68-B95E-4050-8830-58585326E482}"/>
              </a:ext>
            </a:extLst>
          </p:cNvPr>
          <p:cNvSpPr>
            <a:spLocks noGrp="1"/>
          </p:cNvSpPr>
          <p:nvPr>
            <p:ph type="body" idx="1"/>
          </p:nvPr>
        </p:nvSpPr>
        <p:spPr>
          <a:xfrm>
            <a:off x="6950267" y="3429000"/>
            <a:ext cx="4843149" cy="1744785"/>
          </a:xfrm>
        </p:spPr>
        <p:txBody>
          <a:bodyPr>
            <a:normAutofit/>
          </a:bodyPr>
          <a:lstStyle/>
          <a:p>
            <a:r>
              <a:rPr lang="zh-CN" altLang="en-US" dirty="0"/>
              <a:t>如果您使用的是面向用户的产品，那么以下是我见过的一些技巧，它们可以帮助您培养注重产品的健壮。</a:t>
            </a:r>
          </a:p>
        </p:txBody>
      </p:sp>
      <p:sp>
        <p:nvSpPr>
          <p:cNvPr id="4" name="文本框 3">
            <a:extLst>
              <a:ext uri="{FF2B5EF4-FFF2-40B4-BE49-F238E27FC236}">
                <a16:creationId xmlns:a16="http://schemas.microsoft.com/office/drawing/2014/main" id="{E0E256FC-74E1-443E-9410-91EB0A23A41C}"/>
              </a:ext>
            </a:extLst>
          </p:cNvPr>
          <p:cNvSpPr txBox="1"/>
          <p:nvPr/>
        </p:nvSpPr>
        <p:spPr>
          <a:xfrm>
            <a:off x="781538" y="1542237"/>
            <a:ext cx="5017477" cy="1477328"/>
          </a:xfrm>
          <a:prstGeom prst="rect">
            <a:avLst/>
          </a:prstGeom>
          <a:noFill/>
        </p:spPr>
        <p:txBody>
          <a:bodyPr wrap="square" rtlCol="0">
            <a:spAutoFit/>
          </a:bodyPr>
          <a:lstStyle/>
          <a:p>
            <a:r>
              <a:rPr lang="en-US" altLang="zh-CN" sz="2400" b="1" dirty="0">
                <a:solidFill>
                  <a:schemeClr val="bg1"/>
                </a:solidFill>
              </a:rPr>
              <a:t>Tips to become a more product-minded engineer</a:t>
            </a:r>
          </a:p>
          <a:p>
            <a:br>
              <a:rPr lang="en-US" altLang="zh-CN" sz="2400" dirty="0"/>
            </a:br>
            <a:endParaRPr lang="zh-CN" altLang="en-US" dirty="0"/>
          </a:p>
        </p:txBody>
      </p:sp>
      <p:sp>
        <p:nvSpPr>
          <p:cNvPr id="5" name="文本框 4">
            <a:extLst>
              <a:ext uri="{FF2B5EF4-FFF2-40B4-BE49-F238E27FC236}">
                <a16:creationId xmlns:a16="http://schemas.microsoft.com/office/drawing/2014/main" id="{37A2733B-EA74-48DD-8FC0-5DEBD46D3FA8}"/>
              </a:ext>
            </a:extLst>
          </p:cNvPr>
          <p:cNvSpPr txBox="1"/>
          <p:nvPr/>
        </p:nvSpPr>
        <p:spPr>
          <a:xfrm>
            <a:off x="6950266" y="2267356"/>
            <a:ext cx="4843149" cy="738664"/>
          </a:xfrm>
          <a:prstGeom prst="rect">
            <a:avLst/>
          </a:prstGeom>
          <a:noFill/>
        </p:spPr>
        <p:txBody>
          <a:bodyPr wrap="square" rtlCol="0">
            <a:spAutoFit/>
          </a:bodyPr>
          <a:lstStyle/>
          <a:p>
            <a:r>
              <a:rPr lang="zh-CN" altLang="en-US" sz="2400" b="1" dirty="0"/>
              <a:t>成为更具产品意识的工程师的提示</a:t>
            </a:r>
          </a:p>
          <a:p>
            <a:endParaRPr lang="zh-CN" altLang="en-US" dirty="0"/>
          </a:p>
        </p:txBody>
      </p:sp>
    </p:spTree>
    <p:extLst>
      <p:ext uri="{BB962C8B-B14F-4D97-AF65-F5344CB8AC3E}">
        <p14:creationId xmlns:p14="http://schemas.microsoft.com/office/powerpoint/2010/main" val="15309090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7E5E0-772F-4825-90E9-B07172E3CD58}"/>
              </a:ext>
            </a:extLst>
          </p:cNvPr>
          <p:cNvSpPr>
            <a:spLocks noGrp="1"/>
          </p:cNvSpPr>
          <p:nvPr>
            <p:ph type="title"/>
          </p:nvPr>
        </p:nvSpPr>
        <p:spPr>
          <a:xfrm>
            <a:off x="1154955" y="1672492"/>
            <a:ext cx="4354892" cy="3610708"/>
          </a:xfrm>
        </p:spPr>
        <p:txBody>
          <a:bodyPr/>
          <a:lstStyle/>
          <a:p>
            <a:r>
              <a:rPr lang="en-US" altLang="zh-CN" sz="2400" b="1" dirty="0"/>
              <a:t>Understand how and why your company is successful</a:t>
            </a:r>
            <a:r>
              <a:rPr lang="en-US" altLang="zh-CN" sz="2400" dirty="0"/>
              <a:t>. What is the business model? How is money made? What parts are most profitable, what parts of the company are expanding the most? Why? How does your team fit into all of this?</a:t>
            </a:r>
            <a:endParaRPr lang="zh-CN" altLang="en-US" sz="2400" dirty="0"/>
          </a:p>
        </p:txBody>
      </p:sp>
      <p:sp>
        <p:nvSpPr>
          <p:cNvPr id="3" name="文本占位符 2">
            <a:extLst>
              <a:ext uri="{FF2B5EF4-FFF2-40B4-BE49-F238E27FC236}">
                <a16:creationId xmlns:a16="http://schemas.microsoft.com/office/drawing/2014/main" id="{19553284-2298-41A3-836F-AD95A28721C0}"/>
              </a:ext>
            </a:extLst>
          </p:cNvPr>
          <p:cNvSpPr>
            <a:spLocks noGrp="1"/>
          </p:cNvSpPr>
          <p:nvPr>
            <p:ph type="body" idx="1"/>
          </p:nvPr>
        </p:nvSpPr>
        <p:spPr>
          <a:xfrm>
            <a:off x="6895559" y="2677644"/>
            <a:ext cx="4354892" cy="2283824"/>
          </a:xfrm>
        </p:spPr>
        <p:txBody>
          <a:bodyPr/>
          <a:lstStyle/>
          <a:p>
            <a:r>
              <a:rPr lang="en-US" altLang="zh-CN" b="1" dirty="0"/>
              <a:t>	</a:t>
            </a:r>
            <a:r>
              <a:rPr lang="zh-CN" altLang="en-US" b="1" dirty="0"/>
              <a:t>了解您的公司成功的方式和原因</a:t>
            </a:r>
            <a:r>
              <a:rPr lang="zh-CN" altLang="en-US" dirty="0"/>
              <a:t>。什么是商业模式？钱是怎么赚的？哪些部门最有利可图，公司的哪些部门最能扩展？为什么？您的团队如何适应所有这些？</a:t>
            </a:r>
          </a:p>
        </p:txBody>
      </p:sp>
    </p:spTree>
    <p:extLst>
      <p:ext uri="{BB962C8B-B14F-4D97-AF65-F5344CB8AC3E}">
        <p14:creationId xmlns:p14="http://schemas.microsoft.com/office/powerpoint/2010/main" val="32428665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7E5E0-772F-4825-90E9-B07172E3CD58}"/>
              </a:ext>
            </a:extLst>
          </p:cNvPr>
          <p:cNvSpPr>
            <a:spLocks noGrp="1"/>
          </p:cNvSpPr>
          <p:nvPr>
            <p:ph type="title"/>
          </p:nvPr>
        </p:nvSpPr>
        <p:spPr>
          <a:xfrm>
            <a:off x="1154955" y="1672492"/>
            <a:ext cx="4354892" cy="3610708"/>
          </a:xfrm>
        </p:spPr>
        <p:txBody>
          <a:bodyPr/>
          <a:lstStyle/>
          <a:p>
            <a:r>
              <a:rPr lang="en-US" altLang="zh-CN" sz="1800" b="1" dirty="0"/>
              <a:t>Build a strong relationship with your product manager</a:t>
            </a:r>
            <a:r>
              <a:rPr lang="en-US" altLang="zh-CN" sz="1800" dirty="0"/>
              <a:t>. Most product managers jump on the opportunity to mentor engineers. Having engineers be interested in product means they can scale themselves more. Before coming in, asking a lot of product questions, take time to build this relationship and make it clear to your product manager, that you'd like to get more involved in product topics.</a:t>
            </a:r>
            <a:endParaRPr lang="zh-CN" altLang="en-US" sz="1800" dirty="0"/>
          </a:p>
        </p:txBody>
      </p:sp>
      <p:sp>
        <p:nvSpPr>
          <p:cNvPr id="3" name="文本占位符 2">
            <a:extLst>
              <a:ext uri="{FF2B5EF4-FFF2-40B4-BE49-F238E27FC236}">
                <a16:creationId xmlns:a16="http://schemas.microsoft.com/office/drawing/2014/main" id="{19553284-2298-41A3-836F-AD95A28721C0}"/>
              </a:ext>
            </a:extLst>
          </p:cNvPr>
          <p:cNvSpPr>
            <a:spLocks noGrp="1"/>
          </p:cNvSpPr>
          <p:nvPr>
            <p:ph type="body" idx="1"/>
          </p:nvPr>
        </p:nvSpPr>
        <p:spPr>
          <a:xfrm>
            <a:off x="6895559" y="2677644"/>
            <a:ext cx="4354892" cy="2283824"/>
          </a:xfrm>
        </p:spPr>
        <p:txBody>
          <a:bodyPr/>
          <a:lstStyle/>
          <a:p>
            <a:r>
              <a:rPr lang="zh-CN" altLang="en-US" b="1" dirty="0"/>
              <a:t>与产品经理建立牢固的关系</a:t>
            </a:r>
            <a:r>
              <a:rPr lang="zh-CN" altLang="en-US" dirty="0"/>
              <a:t>。大多数产品经理会抓住机会来指导工程师。使工程师对产品感兴趣意味着他们可以进一步扩展自己。在进来之前，先问很多产品问题，花一些时间建立这种关系，并向您的产品经理明确表示，您希望更多地参与产品主题。</a:t>
            </a:r>
          </a:p>
        </p:txBody>
      </p:sp>
    </p:spTree>
    <p:extLst>
      <p:ext uri="{BB962C8B-B14F-4D97-AF65-F5344CB8AC3E}">
        <p14:creationId xmlns:p14="http://schemas.microsoft.com/office/powerpoint/2010/main" val="18840674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7E5E0-772F-4825-90E9-B07172E3CD58}"/>
              </a:ext>
            </a:extLst>
          </p:cNvPr>
          <p:cNvSpPr>
            <a:spLocks noGrp="1"/>
          </p:cNvSpPr>
          <p:nvPr>
            <p:ph type="title"/>
          </p:nvPr>
        </p:nvSpPr>
        <p:spPr>
          <a:xfrm>
            <a:off x="1154955" y="1672492"/>
            <a:ext cx="4354892" cy="3610708"/>
          </a:xfrm>
        </p:spPr>
        <p:txBody>
          <a:bodyPr/>
          <a:lstStyle/>
          <a:p>
            <a:r>
              <a:rPr lang="en-US" altLang="zh-CN" sz="2400" b="1" dirty="0"/>
              <a:t>Engage in user research, customer support</a:t>
            </a:r>
            <a:r>
              <a:rPr lang="en-US" altLang="zh-CN" sz="2400" dirty="0"/>
              <a:t>, and other activities, where you can learn more about how the product works. Pair with designers, UX people, data scientists, operations people and others, who frequently interact with users.</a:t>
            </a:r>
            <a:endParaRPr lang="zh-CN" altLang="en-US" sz="2400" dirty="0"/>
          </a:p>
        </p:txBody>
      </p:sp>
      <p:sp>
        <p:nvSpPr>
          <p:cNvPr id="3" name="文本占位符 2">
            <a:extLst>
              <a:ext uri="{FF2B5EF4-FFF2-40B4-BE49-F238E27FC236}">
                <a16:creationId xmlns:a16="http://schemas.microsoft.com/office/drawing/2014/main" id="{19553284-2298-41A3-836F-AD95A28721C0}"/>
              </a:ext>
            </a:extLst>
          </p:cNvPr>
          <p:cNvSpPr>
            <a:spLocks noGrp="1"/>
          </p:cNvSpPr>
          <p:nvPr>
            <p:ph type="body" idx="1"/>
          </p:nvPr>
        </p:nvSpPr>
        <p:spPr>
          <a:xfrm>
            <a:off x="6895559" y="2677644"/>
            <a:ext cx="4354892" cy="2283824"/>
          </a:xfrm>
        </p:spPr>
        <p:txBody>
          <a:bodyPr/>
          <a:lstStyle/>
          <a:p>
            <a:r>
              <a:rPr lang="zh-CN" altLang="en-US" b="1" dirty="0"/>
              <a:t>参与用户研究，客户支持</a:t>
            </a:r>
            <a:r>
              <a:rPr lang="zh-CN" altLang="en-US" dirty="0"/>
              <a:t>和其他活动，在这里您可以了解有关产品工作原理的更多信息。与经常与用户互动的设计师，</a:t>
            </a:r>
            <a:r>
              <a:rPr lang="en-US" altLang="zh-CN" dirty="0"/>
              <a:t>UX</a:t>
            </a:r>
            <a:r>
              <a:rPr lang="zh-CN" altLang="en-US" dirty="0"/>
              <a:t>用户，数据科学家，操作人员和其他人员配对。</a:t>
            </a:r>
          </a:p>
        </p:txBody>
      </p:sp>
    </p:spTree>
    <p:extLst>
      <p:ext uri="{BB962C8B-B14F-4D97-AF65-F5344CB8AC3E}">
        <p14:creationId xmlns:p14="http://schemas.microsoft.com/office/powerpoint/2010/main" val="32933972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7E5E0-772F-4825-90E9-B07172E3CD58}"/>
              </a:ext>
            </a:extLst>
          </p:cNvPr>
          <p:cNvSpPr>
            <a:spLocks noGrp="1"/>
          </p:cNvSpPr>
          <p:nvPr>
            <p:ph type="title"/>
          </p:nvPr>
        </p:nvSpPr>
        <p:spPr>
          <a:xfrm>
            <a:off x="1154955" y="1672492"/>
            <a:ext cx="4354892" cy="3610708"/>
          </a:xfrm>
        </p:spPr>
        <p:txBody>
          <a:bodyPr/>
          <a:lstStyle/>
          <a:p>
            <a:r>
              <a:rPr lang="en-US" altLang="zh-CN" sz="2000" b="1" dirty="0"/>
              <a:t>Bring well-backed product suggestions to the table. </a:t>
            </a:r>
            <a:r>
              <a:rPr lang="en-US" altLang="zh-CN" sz="2000" dirty="0"/>
              <a:t>After you have a good understanding of the business, the product and stakeholders: take initiative. You could bring small suggestions to a project you are working on. Or you could suggest a larger effort, outlining the engineering effort and the product effort, making this easy to prioritize in the backlog.</a:t>
            </a:r>
            <a:endParaRPr lang="zh-CN" altLang="en-US" sz="2000" dirty="0"/>
          </a:p>
        </p:txBody>
      </p:sp>
      <p:sp>
        <p:nvSpPr>
          <p:cNvPr id="3" name="文本占位符 2">
            <a:extLst>
              <a:ext uri="{FF2B5EF4-FFF2-40B4-BE49-F238E27FC236}">
                <a16:creationId xmlns:a16="http://schemas.microsoft.com/office/drawing/2014/main" id="{19553284-2298-41A3-836F-AD95A28721C0}"/>
              </a:ext>
            </a:extLst>
          </p:cNvPr>
          <p:cNvSpPr>
            <a:spLocks noGrp="1"/>
          </p:cNvSpPr>
          <p:nvPr>
            <p:ph type="body" idx="1"/>
          </p:nvPr>
        </p:nvSpPr>
        <p:spPr>
          <a:xfrm>
            <a:off x="6895559" y="2677644"/>
            <a:ext cx="4354892" cy="2283824"/>
          </a:xfrm>
        </p:spPr>
        <p:txBody>
          <a:bodyPr/>
          <a:lstStyle/>
          <a:p>
            <a:r>
              <a:rPr lang="zh-CN" altLang="en-US" b="1" dirty="0"/>
              <a:t>提出支持良好的产品建议。</a:t>
            </a:r>
            <a:r>
              <a:rPr lang="zh-CN" altLang="en-US" dirty="0"/>
              <a:t>对业务，产品和利益相关者有充分的了解之后：采取主动。您可以为正在进行的项目带来一些建议。或者，您可以建议更大的工作量，概述工程工作量和产品工作量，以便在待办事项中轻松确定优先级。</a:t>
            </a:r>
          </a:p>
        </p:txBody>
      </p:sp>
    </p:spTree>
    <p:extLst>
      <p:ext uri="{BB962C8B-B14F-4D97-AF65-F5344CB8AC3E}">
        <p14:creationId xmlns:p14="http://schemas.microsoft.com/office/powerpoint/2010/main" val="9185497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7E5E0-772F-4825-90E9-B07172E3CD58}"/>
              </a:ext>
            </a:extLst>
          </p:cNvPr>
          <p:cNvSpPr>
            <a:spLocks noGrp="1"/>
          </p:cNvSpPr>
          <p:nvPr>
            <p:ph type="title"/>
          </p:nvPr>
        </p:nvSpPr>
        <p:spPr>
          <a:xfrm>
            <a:off x="1154955" y="1672492"/>
            <a:ext cx="4354892" cy="3610708"/>
          </a:xfrm>
        </p:spPr>
        <p:txBody>
          <a:bodyPr/>
          <a:lstStyle/>
          <a:p>
            <a:r>
              <a:rPr lang="en-US" altLang="zh-CN" sz="2000" b="1" dirty="0"/>
              <a:t>Offer product/engineering tradeoffs</a:t>
            </a:r>
            <a:r>
              <a:rPr lang="en-US" altLang="zh-CN" sz="2000" dirty="0"/>
              <a:t> for the projects you work on. Think of not only making engineering tradeoffs for the product feature your team is building but suggest product tradeoffs that result in less engineering effort. Be open to the feedback on these from others.</a:t>
            </a:r>
            <a:endParaRPr lang="zh-CN" altLang="en-US" sz="2000" dirty="0"/>
          </a:p>
        </p:txBody>
      </p:sp>
      <p:sp>
        <p:nvSpPr>
          <p:cNvPr id="3" name="文本占位符 2">
            <a:extLst>
              <a:ext uri="{FF2B5EF4-FFF2-40B4-BE49-F238E27FC236}">
                <a16:creationId xmlns:a16="http://schemas.microsoft.com/office/drawing/2014/main" id="{19553284-2298-41A3-836F-AD95A28721C0}"/>
              </a:ext>
            </a:extLst>
          </p:cNvPr>
          <p:cNvSpPr>
            <a:spLocks noGrp="1"/>
          </p:cNvSpPr>
          <p:nvPr>
            <p:ph type="body" idx="1"/>
          </p:nvPr>
        </p:nvSpPr>
        <p:spPr>
          <a:xfrm>
            <a:off x="6895559" y="2677644"/>
            <a:ext cx="4354892" cy="2283824"/>
          </a:xfrm>
        </p:spPr>
        <p:txBody>
          <a:bodyPr/>
          <a:lstStyle/>
          <a:p>
            <a:r>
              <a:rPr lang="zh-CN" altLang="en-US" dirty="0"/>
              <a:t>为您从事的项目</a:t>
            </a:r>
            <a:r>
              <a:rPr lang="zh-CN" altLang="en-US" b="1" dirty="0"/>
              <a:t>提供产品</a:t>
            </a:r>
            <a:r>
              <a:rPr lang="en-US" altLang="zh-CN" b="1" dirty="0"/>
              <a:t>/</a:t>
            </a:r>
            <a:r>
              <a:rPr lang="zh-CN" altLang="en-US" b="1" dirty="0"/>
              <a:t>工程权衡</a:t>
            </a:r>
            <a:r>
              <a:rPr lang="zh-CN" altLang="en-US" dirty="0"/>
              <a:t>。不仅要考虑团队要构建的产品功能的工程设计权衡，还要考虑产品折衷方案，从而减少工程工作量。对他人的反馈意见持开放态度。</a:t>
            </a:r>
          </a:p>
        </p:txBody>
      </p:sp>
    </p:spTree>
    <p:extLst>
      <p:ext uri="{BB962C8B-B14F-4D97-AF65-F5344CB8AC3E}">
        <p14:creationId xmlns:p14="http://schemas.microsoft.com/office/powerpoint/2010/main" val="38478818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7E5E0-772F-4825-90E9-B07172E3CD58}"/>
              </a:ext>
            </a:extLst>
          </p:cNvPr>
          <p:cNvSpPr>
            <a:spLocks noGrp="1"/>
          </p:cNvSpPr>
          <p:nvPr>
            <p:ph type="title"/>
          </p:nvPr>
        </p:nvSpPr>
        <p:spPr>
          <a:xfrm>
            <a:off x="1154955" y="1672492"/>
            <a:ext cx="4354892" cy="3610708"/>
          </a:xfrm>
        </p:spPr>
        <p:txBody>
          <a:bodyPr/>
          <a:lstStyle/>
          <a:p>
            <a:r>
              <a:rPr lang="en-US" altLang="zh-CN" sz="1800" b="1" dirty="0"/>
              <a:t>Ask for frequent feedback from your product manager. </a:t>
            </a:r>
            <a:r>
              <a:rPr lang="en-US" altLang="zh-CN" sz="1800" dirty="0"/>
              <a:t>Being a great product-minded engineer means you have built up good product skills, on top of your existing engineering skillset. The best person to give you feedback on how you're doing on the product skillset is your product manager. Reach out for feedback on how valuable they see your product suggestions and ask for thoughts on areas for further growth.</a:t>
            </a:r>
            <a:endParaRPr lang="zh-CN" altLang="en-US" sz="1800" dirty="0"/>
          </a:p>
        </p:txBody>
      </p:sp>
      <p:sp>
        <p:nvSpPr>
          <p:cNvPr id="3" name="文本占位符 2">
            <a:extLst>
              <a:ext uri="{FF2B5EF4-FFF2-40B4-BE49-F238E27FC236}">
                <a16:creationId xmlns:a16="http://schemas.microsoft.com/office/drawing/2014/main" id="{19553284-2298-41A3-836F-AD95A28721C0}"/>
              </a:ext>
            </a:extLst>
          </p:cNvPr>
          <p:cNvSpPr>
            <a:spLocks noGrp="1"/>
          </p:cNvSpPr>
          <p:nvPr>
            <p:ph type="body" idx="1"/>
          </p:nvPr>
        </p:nvSpPr>
        <p:spPr>
          <a:xfrm>
            <a:off x="6895559" y="2677644"/>
            <a:ext cx="4354892" cy="2283824"/>
          </a:xfrm>
        </p:spPr>
        <p:txBody>
          <a:bodyPr>
            <a:normAutofit fontScale="92500"/>
          </a:bodyPr>
          <a:lstStyle/>
          <a:p>
            <a:r>
              <a:rPr lang="zh-CN" altLang="en-US" b="1" dirty="0"/>
              <a:t>要求产品经理经常提供反馈。</a:t>
            </a:r>
            <a:r>
              <a:rPr lang="zh-CN" altLang="en-US" dirty="0"/>
              <a:t>成为一名优秀的产品工程师，意味着您在现有工程技能之上还建立了良好的产品技能。产品经理会为您提供有关您在产品技能方面的表现的最佳反馈。寻求反馈，了解他们对您的产品建议的重视程度，并就进一步发展的领域提出想法。</a:t>
            </a:r>
          </a:p>
        </p:txBody>
      </p:sp>
    </p:spTree>
    <p:extLst>
      <p:ext uri="{BB962C8B-B14F-4D97-AF65-F5344CB8AC3E}">
        <p14:creationId xmlns:p14="http://schemas.microsoft.com/office/powerpoint/2010/main" val="966287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37829-6AFA-4002-AE80-061CA8745B2E}"/>
              </a:ext>
            </a:extLst>
          </p:cNvPr>
          <p:cNvSpPr>
            <a:spLocks noGrp="1"/>
          </p:cNvSpPr>
          <p:nvPr>
            <p:ph type="title"/>
          </p:nvPr>
        </p:nvSpPr>
        <p:spPr>
          <a:xfrm>
            <a:off x="781538" y="2821354"/>
            <a:ext cx="4314093" cy="3056897"/>
          </a:xfrm>
        </p:spPr>
        <p:txBody>
          <a:bodyPr/>
          <a:lstStyle/>
          <a:p>
            <a:r>
              <a:rPr lang="en-US" altLang="zh-CN" sz="2000" dirty="0"/>
              <a:t>Product-minded engineers don’t settle for getting a specification and jumping to implement it. They think about other ideas and approach the product manager with these. They often challenge existing specifications, suggesting alternative product approaches, that might work better.</a:t>
            </a:r>
            <a:endParaRPr lang="zh-CN" altLang="en-US" sz="2000" dirty="0"/>
          </a:p>
        </p:txBody>
      </p:sp>
      <p:sp>
        <p:nvSpPr>
          <p:cNvPr id="3" name="文本占位符 2">
            <a:extLst>
              <a:ext uri="{FF2B5EF4-FFF2-40B4-BE49-F238E27FC236}">
                <a16:creationId xmlns:a16="http://schemas.microsoft.com/office/drawing/2014/main" id="{6C39DB68-B95E-4050-8830-58585326E482}"/>
              </a:ext>
            </a:extLst>
          </p:cNvPr>
          <p:cNvSpPr>
            <a:spLocks noGrp="1"/>
          </p:cNvSpPr>
          <p:nvPr>
            <p:ph type="body" idx="1"/>
          </p:nvPr>
        </p:nvSpPr>
        <p:spPr>
          <a:xfrm>
            <a:off x="6950267" y="3429000"/>
            <a:ext cx="4843149" cy="1714623"/>
          </a:xfrm>
        </p:spPr>
        <p:txBody>
          <a:bodyPr>
            <a:normAutofit/>
          </a:bodyPr>
          <a:lstStyle/>
          <a:p>
            <a:r>
              <a:rPr lang="zh-CN" altLang="en-US" dirty="0"/>
              <a:t>  </a:t>
            </a:r>
            <a:r>
              <a:rPr lang="en-US" altLang="zh-CN" dirty="0"/>
              <a:t>	</a:t>
            </a:r>
            <a:r>
              <a:rPr lang="zh-CN" altLang="en-US" dirty="0"/>
              <a:t>精通产品的工程师不会为获得规范而急于实施它。他们考虑其他想法，并与这些想法联系产品经理。他们经常挑战现有规格，建议采用其他产品方法，效果可能会更好。</a:t>
            </a:r>
          </a:p>
        </p:txBody>
      </p:sp>
      <p:sp>
        <p:nvSpPr>
          <p:cNvPr id="4" name="文本框 3">
            <a:extLst>
              <a:ext uri="{FF2B5EF4-FFF2-40B4-BE49-F238E27FC236}">
                <a16:creationId xmlns:a16="http://schemas.microsoft.com/office/drawing/2014/main" id="{E0E256FC-74E1-443E-9410-91EB0A23A41C}"/>
              </a:ext>
            </a:extLst>
          </p:cNvPr>
          <p:cNvSpPr txBox="1"/>
          <p:nvPr/>
        </p:nvSpPr>
        <p:spPr>
          <a:xfrm>
            <a:off x="781538" y="1665348"/>
            <a:ext cx="5134708" cy="1231106"/>
          </a:xfrm>
          <a:prstGeom prst="rect">
            <a:avLst/>
          </a:prstGeom>
          <a:noFill/>
        </p:spPr>
        <p:txBody>
          <a:bodyPr wrap="square" rtlCol="0">
            <a:spAutoFit/>
          </a:bodyPr>
          <a:lstStyle/>
          <a:p>
            <a:r>
              <a:rPr lang="en-US" altLang="zh-CN" sz="2800" b="1" dirty="0">
                <a:solidFill>
                  <a:schemeClr val="bg1"/>
                </a:solidFill>
              </a:rPr>
              <a:t>1. Proactive with product ideas/opinions</a:t>
            </a:r>
          </a:p>
          <a:p>
            <a:endParaRPr lang="zh-CN" altLang="en-US" dirty="0"/>
          </a:p>
        </p:txBody>
      </p:sp>
      <p:sp>
        <p:nvSpPr>
          <p:cNvPr id="5" name="文本框 4">
            <a:extLst>
              <a:ext uri="{FF2B5EF4-FFF2-40B4-BE49-F238E27FC236}">
                <a16:creationId xmlns:a16="http://schemas.microsoft.com/office/drawing/2014/main" id="{37A2733B-EA74-48DD-8FC0-5DEBD46D3FA8}"/>
              </a:ext>
            </a:extLst>
          </p:cNvPr>
          <p:cNvSpPr txBox="1"/>
          <p:nvPr/>
        </p:nvSpPr>
        <p:spPr>
          <a:xfrm>
            <a:off x="6950267" y="2280901"/>
            <a:ext cx="4314092" cy="800219"/>
          </a:xfrm>
          <a:prstGeom prst="rect">
            <a:avLst/>
          </a:prstGeom>
          <a:noFill/>
        </p:spPr>
        <p:txBody>
          <a:bodyPr wrap="square" rtlCol="0">
            <a:spAutoFit/>
          </a:bodyPr>
          <a:lstStyle/>
          <a:p>
            <a:r>
              <a:rPr lang="en-US" altLang="zh-CN" sz="2800" b="1" dirty="0"/>
              <a:t>1.</a:t>
            </a:r>
            <a:r>
              <a:rPr lang="zh-CN" altLang="en-US" sz="2800" b="1" dirty="0"/>
              <a:t>积极参与产品构想</a:t>
            </a:r>
            <a:r>
              <a:rPr lang="en-US" altLang="zh-CN" sz="2800" b="1" dirty="0"/>
              <a:t>/</a:t>
            </a:r>
            <a:r>
              <a:rPr lang="zh-CN" altLang="en-US" sz="2800" b="1" dirty="0"/>
              <a:t>意见</a:t>
            </a:r>
          </a:p>
          <a:p>
            <a:endParaRPr lang="zh-CN" altLang="en-US" dirty="0"/>
          </a:p>
        </p:txBody>
      </p:sp>
    </p:spTree>
    <p:extLst>
      <p:ext uri="{BB962C8B-B14F-4D97-AF65-F5344CB8AC3E}">
        <p14:creationId xmlns:p14="http://schemas.microsoft.com/office/powerpoint/2010/main" val="24288309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37829-6AFA-4002-AE80-061CA8745B2E}"/>
              </a:ext>
            </a:extLst>
          </p:cNvPr>
          <p:cNvSpPr>
            <a:spLocks noGrp="1"/>
          </p:cNvSpPr>
          <p:nvPr>
            <p:ph type="title"/>
          </p:nvPr>
        </p:nvSpPr>
        <p:spPr>
          <a:xfrm>
            <a:off x="781538" y="2821354"/>
            <a:ext cx="4908062" cy="3056897"/>
          </a:xfrm>
        </p:spPr>
        <p:txBody>
          <a:bodyPr/>
          <a:lstStyle/>
          <a:p>
            <a:r>
              <a:rPr lang="en-US" altLang="zh-CN" sz="1000" dirty="0"/>
              <a:t>Because they have a strong understanding of the product "why," as well as the engineering side of things, they can bring suggestions that few other people can. For example, when scoping the effort to build the product, the engineering effort to build a key feature might be significant. Many engineers would start to look for ways to reduce the effort and try to figure out what the impact of the reduced effort would mean for the feature itself.</a:t>
            </a:r>
            <a:br>
              <a:rPr lang="en-US" altLang="zh-CN" sz="1000" dirty="0"/>
            </a:br>
            <a:r>
              <a:rPr lang="en-US" altLang="zh-CN" sz="1000" dirty="0"/>
              <a:t>Product-minded engineers attack this problem from both angles: both looking for engineering tradeoffs and what the product impact is. They also start making product tradeoffs, evaluating the engineering impact. They often go back to the product manager, suggesting a completely different feature to be built, given the product impact would be similar, but the engineering effort vastly smaller.</a:t>
            </a:r>
            <a:br>
              <a:rPr lang="en-US" altLang="zh-CN" sz="1000" dirty="0"/>
            </a:br>
            <a:r>
              <a:rPr lang="en-US" altLang="zh-CN" sz="1000" b="1" dirty="0"/>
              <a:t>Juggling both the product and engineering tradeoffs and the impact of each is a unique strength product-minded engineers have. </a:t>
            </a:r>
            <a:r>
              <a:rPr lang="en-US" altLang="zh-CN" sz="1000" dirty="0"/>
              <a:t>They can quickly go back-and-forth between the two sides of the same coin: product features and engineering effort and tradeoffs. Because they do it all in their head, using their engineering and product insights, they get to valuable conclusions remarkably quickly.</a:t>
            </a:r>
          </a:p>
        </p:txBody>
      </p:sp>
      <p:sp>
        <p:nvSpPr>
          <p:cNvPr id="3" name="文本占位符 2">
            <a:extLst>
              <a:ext uri="{FF2B5EF4-FFF2-40B4-BE49-F238E27FC236}">
                <a16:creationId xmlns:a16="http://schemas.microsoft.com/office/drawing/2014/main" id="{6C39DB68-B95E-4050-8830-58585326E482}"/>
              </a:ext>
            </a:extLst>
          </p:cNvPr>
          <p:cNvSpPr>
            <a:spLocks noGrp="1"/>
          </p:cNvSpPr>
          <p:nvPr>
            <p:ph type="body" idx="1"/>
          </p:nvPr>
        </p:nvSpPr>
        <p:spPr>
          <a:xfrm>
            <a:off x="6950267" y="3196492"/>
            <a:ext cx="4843149" cy="2681759"/>
          </a:xfrm>
        </p:spPr>
        <p:txBody>
          <a:bodyPr>
            <a:normAutofit fontScale="92500" lnSpcReduction="20000"/>
          </a:bodyPr>
          <a:lstStyle/>
          <a:p>
            <a:r>
              <a:rPr lang="en-US" altLang="zh-CN" dirty="0"/>
              <a:t>	</a:t>
            </a:r>
            <a:r>
              <a:rPr lang="zh-CN" altLang="en-US" dirty="0"/>
              <a:t>提出想法时，有产品意识的工程师不仅会凭空获得这些想法。他们花时间了解业务的运作方式，产品的适用范围以及目标是什么。他们也对产品如何使用户感觉以及这些用户如何从使用该产品中受益感到同情。他们经常直接研究有关业务和用户指标的数据，尽其所能地掌握这些数据。他们可能会直接访问它（如果可能的话），或者与产品经理或数据科学家联系以获取此类信息。他们这样做是因为他们的好奇心。这是我观察到的下一个特征。</a:t>
            </a:r>
          </a:p>
        </p:txBody>
      </p:sp>
      <p:sp>
        <p:nvSpPr>
          <p:cNvPr id="4" name="文本框 3">
            <a:extLst>
              <a:ext uri="{FF2B5EF4-FFF2-40B4-BE49-F238E27FC236}">
                <a16:creationId xmlns:a16="http://schemas.microsoft.com/office/drawing/2014/main" id="{E0E256FC-74E1-443E-9410-91EB0A23A41C}"/>
              </a:ext>
            </a:extLst>
          </p:cNvPr>
          <p:cNvSpPr txBox="1"/>
          <p:nvPr/>
        </p:nvSpPr>
        <p:spPr>
          <a:xfrm>
            <a:off x="781538" y="1573014"/>
            <a:ext cx="4681416" cy="1107996"/>
          </a:xfrm>
          <a:prstGeom prst="rect">
            <a:avLst/>
          </a:prstGeom>
          <a:noFill/>
        </p:spPr>
        <p:txBody>
          <a:bodyPr wrap="square" rtlCol="0">
            <a:spAutoFit/>
          </a:bodyPr>
          <a:lstStyle/>
          <a:p>
            <a:r>
              <a:rPr lang="en-US" altLang="zh-CN" sz="2400" b="1" dirty="0">
                <a:solidFill>
                  <a:schemeClr val="bg1"/>
                </a:solidFill>
              </a:rPr>
              <a:t>2. Interest in the business, user behavior and data on this</a:t>
            </a:r>
          </a:p>
          <a:p>
            <a:endParaRPr lang="zh-CN" altLang="en-US" dirty="0"/>
          </a:p>
        </p:txBody>
      </p:sp>
      <p:sp>
        <p:nvSpPr>
          <p:cNvPr id="5" name="文本框 4">
            <a:extLst>
              <a:ext uri="{FF2B5EF4-FFF2-40B4-BE49-F238E27FC236}">
                <a16:creationId xmlns:a16="http://schemas.microsoft.com/office/drawing/2014/main" id="{37A2733B-EA74-48DD-8FC0-5DEBD46D3FA8}"/>
              </a:ext>
            </a:extLst>
          </p:cNvPr>
          <p:cNvSpPr txBox="1"/>
          <p:nvPr/>
        </p:nvSpPr>
        <p:spPr>
          <a:xfrm>
            <a:off x="6950267" y="2127012"/>
            <a:ext cx="4843148" cy="1107996"/>
          </a:xfrm>
          <a:prstGeom prst="rect">
            <a:avLst/>
          </a:prstGeom>
          <a:noFill/>
        </p:spPr>
        <p:txBody>
          <a:bodyPr wrap="square" rtlCol="0">
            <a:spAutoFit/>
          </a:bodyPr>
          <a:lstStyle/>
          <a:p>
            <a:r>
              <a:rPr lang="en-US" altLang="zh-CN" sz="2400" b="1" dirty="0"/>
              <a:t>2.</a:t>
            </a:r>
            <a:r>
              <a:rPr lang="zh-CN" altLang="en-US" sz="2400" b="1" dirty="0"/>
              <a:t>对业务，用户行为和有关数据的兴趣</a:t>
            </a:r>
          </a:p>
          <a:p>
            <a:endParaRPr lang="zh-CN" altLang="en-US" dirty="0"/>
          </a:p>
        </p:txBody>
      </p:sp>
    </p:spTree>
    <p:extLst>
      <p:ext uri="{BB962C8B-B14F-4D97-AF65-F5344CB8AC3E}">
        <p14:creationId xmlns:p14="http://schemas.microsoft.com/office/powerpoint/2010/main" val="333172408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37829-6AFA-4002-AE80-061CA8745B2E}"/>
              </a:ext>
            </a:extLst>
          </p:cNvPr>
          <p:cNvSpPr>
            <a:spLocks noGrp="1"/>
          </p:cNvSpPr>
          <p:nvPr>
            <p:ph type="title"/>
          </p:nvPr>
        </p:nvSpPr>
        <p:spPr>
          <a:xfrm>
            <a:off x="781538" y="2821354"/>
            <a:ext cx="4947139" cy="3056897"/>
          </a:xfrm>
        </p:spPr>
        <p:txBody>
          <a:bodyPr/>
          <a:lstStyle/>
          <a:p>
            <a:r>
              <a:rPr lang="en-US" altLang="zh-CN" sz="1400" dirty="0"/>
              <a:t>Product-minded engineers like to understand the "why?" behind all things. Why build this feature for the product, why not the other one? Why ship this first milestone, instead of choosing another one, that's a lot simpler to build? How will things be measured - why don't we choose a more thorough way to measure things?</a:t>
            </a:r>
            <a:br>
              <a:rPr lang="en-US" altLang="zh-CN" sz="1400" dirty="0"/>
            </a:br>
            <a:br>
              <a:rPr lang="en-US" altLang="zh-CN" sz="1400" dirty="0"/>
            </a:br>
            <a:r>
              <a:rPr lang="en-US" altLang="zh-CN" sz="1400" dirty="0"/>
              <a:t>They are autonomous in finding answers they can, by themselves. They turn to the product manager and other people in the business for other, product-related questions. Even though they ask many questions, doing this frequently, they manage not to annoy people, as they've built up strong relationships with them.</a:t>
            </a:r>
          </a:p>
        </p:txBody>
      </p:sp>
      <p:sp>
        <p:nvSpPr>
          <p:cNvPr id="3" name="文本占位符 2">
            <a:extLst>
              <a:ext uri="{FF2B5EF4-FFF2-40B4-BE49-F238E27FC236}">
                <a16:creationId xmlns:a16="http://schemas.microsoft.com/office/drawing/2014/main" id="{6C39DB68-B95E-4050-8830-58585326E482}"/>
              </a:ext>
            </a:extLst>
          </p:cNvPr>
          <p:cNvSpPr>
            <a:spLocks noGrp="1"/>
          </p:cNvSpPr>
          <p:nvPr>
            <p:ph type="body" idx="1"/>
          </p:nvPr>
        </p:nvSpPr>
        <p:spPr>
          <a:xfrm>
            <a:off x="6950267" y="3081120"/>
            <a:ext cx="4843149" cy="2797131"/>
          </a:xfrm>
        </p:spPr>
        <p:txBody>
          <a:bodyPr>
            <a:normAutofit fontScale="92500" lnSpcReduction="20000"/>
          </a:bodyPr>
          <a:lstStyle/>
          <a:p>
            <a:r>
              <a:rPr lang="en-US" altLang="zh-CN" dirty="0"/>
              <a:t>	</a:t>
            </a:r>
            <a:r>
              <a:rPr lang="zh-CN" altLang="en-US" dirty="0"/>
              <a:t>精通产品的工程师喜欢理解“为什么”？在万物背后。为什么要为产品构建此功能，为什么不为另一个构建功能？为什么要发布这个第一个里程碑，而不是选择另一个里程碑，这要容易得多？如何测量事物</a:t>
            </a:r>
            <a:r>
              <a:rPr lang="en-US" altLang="zh-CN" dirty="0"/>
              <a:t>-</a:t>
            </a:r>
            <a:r>
              <a:rPr lang="zh-CN" altLang="en-US" dirty="0"/>
              <a:t>我们为什么不选择更全面的测量方法？</a:t>
            </a:r>
          </a:p>
          <a:p>
            <a:r>
              <a:rPr lang="en-US" altLang="zh-CN" dirty="0"/>
              <a:t>	</a:t>
            </a:r>
            <a:r>
              <a:rPr lang="zh-CN" altLang="en-US" dirty="0"/>
              <a:t>他们可以自行寻找答案。他们向产品经理和业务中的其他人员寻求其他与产品相关的问题。即使他们经常问很多问题，但他们却不会惹恼别人，因为他们已经与他们建立了牢固的关系。</a:t>
            </a:r>
          </a:p>
        </p:txBody>
      </p:sp>
      <p:sp>
        <p:nvSpPr>
          <p:cNvPr id="4" name="文本框 3">
            <a:extLst>
              <a:ext uri="{FF2B5EF4-FFF2-40B4-BE49-F238E27FC236}">
                <a16:creationId xmlns:a16="http://schemas.microsoft.com/office/drawing/2014/main" id="{E0E256FC-74E1-443E-9410-91EB0A23A41C}"/>
              </a:ext>
            </a:extLst>
          </p:cNvPr>
          <p:cNvSpPr txBox="1"/>
          <p:nvPr/>
        </p:nvSpPr>
        <p:spPr>
          <a:xfrm>
            <a:off x="781538" y="1665348"/>
            <a:ext cx="5134708" cy="1107996"/>
          </a:xfrm>
          <a:prstGeom prst="rect">
            <a:avLst/>
          </a:prstGeom>
          <a:noFill/>
        </p:spPr>
        <p:txBody>
          <a:bodyPr wrap="square" rtlCol="0">
            <a:spAutoFit/>
          </a:bodyPr>
          <a:lstStyle/>
          <a:p>
            <a:r>
              <a:rPr lang="en-US" altLang="zh-CN" sz="2400" b="1" dirty="0">
                <a:solidFill>
                  <a:schemeClr val="bg1"/>
                </a:solidFill>
              </a:rPr>
              <a:t>3. Curiosity and a keen interest in "why?"</a:t>
            </a:r>
          </a:p>
          <a:p>
            <a:endParaRPr lang="zh-CN" altLang="en-US" dirty="0"/>
          </a:p>
        </p:txBody>
      </p:sp>
      <p:sp>
        <p:nvSpPr>
          <p:cNvPr id="5" name="文本框 4">
            <a:extLst>
              <a:ext uri="{FF2B5EF4-FFF2-40B4-BE49-F238E27FC236}">
                <a16:creationId xmlns:a16="http://schemas.microsoft.com/office/drawing/2014/main" id="{37A2733B-EA74-48DD-8FC0-5DEBD46D3FA8}"/>
              </a:ext>
            </a:extLst>
          </p:cNvPr>
          <p:cNvSpPr txBox="1"/>
          <p:nvPr/>
        </p:nvSpPr>
        <p:spPr>
          <a:xfrm>
            <a:off x="6950267" y="2021135"/>
            <a:ext cx="4772810" cy="1107996"/>
          </a:xfrm>
          <a:prstGeom prst="rect">
            <a:avLst/>
          </a:prstGeom>
          <a:noFill/>
        </p:spPr>
        <p:txBody>
          <a:bodyPr wrap="square" rtlCol="0">
            <a:spAutoFit/>
          </a:bodyPr>
          <a:lstStyle/>
          <a:p>
            <a:r>
              <a:rPr lang="en-US" altLang="zh-CN" sz="2400" b="1" dirty="0"/>
              <a:t>3.</a:t>
            </a:r>
            <a:r>
              <a:rPr lang="zh-CN" altLang="en-US" sz="2400" b="1" dirty="0"/>
              <a:t>好奇心和对“为什么”的浓厚兴趣</a:t>
            </a:r>
          </a:p>
          <a:p>
            <a:endParaRPr lang="zh-CN" altLang="en-US" dirty="0"/>
          </a:p>
        </p:txBody>
      </p:sp>
    </p:spTree>
    <p:extLst>
      <p:ext uri="{BB962C8B-B14F-4D97-AF65-F5344CB8AC3E}">
        <p14:creationId xmlns:p14="http://schemas.microsoft.com/office/powerpoint/2010/main" val="41993590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37829-6AFA-4002-AE80-061CA8745B2E}"/>
              </a:ext>
            </a:extLst>
          </p:cNvPr>
          <p:cNvSpPr>
            <a:spLocks noGrp="1"/>
          </p:cNvSpPr>
          <p:nvPr>
            <p:ph type="title"/>
          </p:nvPr>
        </p:nvSpPr>
        <p:spPr>
          <a:xfrm>
            <a:off x="781538" y="2821354"/>
            <a:ext cx="4314093" cy="3056897"/>
          </a:xfrm>
        </p:spPr>
        <p:txBody>
          <a:bodyPr/>
          <a:lstStyle/>
          <a:p>
            <a:br>
              <a:rPr lang="en-US" altLang="zh-CN" sz="1800" dirty="0"/>
            </a:br>
            <a:r>
              <a:rPr lang="en-US" altLang="zh-CN" sz="1800" dirty="0"/>
              <a:t>Product-minded engineers like talking with people outside engineering, learning about what and why they do. They are smooth communicators, making it clear they're interested in learning more about how other disciplines work. I frequently see them grabbing coffee, lunch, or doing a hallway chat with non-engineers.</a:t>
            </a:r>
            <a:br>
              <a:rPr lang="en-US" altLang="zh-CN" sz="1800" dirty="0"/>
            </a:br>
            <a:br>
              <a:rPr lang="en-US" altLang="zh-CN" sz="1800" dirty="0"/>
            </a:br>
            <a:endParaRPr lang="zh-CN" altLang="en-US" sz="1800" dirty="0"/>
          </a:p>
        </p:txBody>
      </p:sp>
      <p:sp>
        <p:nvSpPr>
          <p:cNvPr id="3" name="文本占位符 2">
            <a:extLst>
              <a:ext uri="{FF2B5EF4-FFF2-40B4-BE49-F238E27FC236}">
                <a16:creationId xmlns:a16="http://schemas.microsoft.com/office/drawing/2014/main" id="{6C39DB68-B95E-4050-8830-58585326E482}"/>
              </a:ext>
            </a:extLst>
          </p:cNvPr>
          <p:cNvSpPr>
            <a:spLocks noGrp="1"/>
          </p:cNvSpPr>
          <p:nvPr>
            <p:ph type="body" idx="1"/>
          </p:nvPr>
        </p:nvSpPr>
        <p:spPr>
          <a:xfrm>
            <a:off x="6950267" y="3429000"/>
            <a:ext cx="4843149" cy="1744785"/>
          </a:xfrm>
        </p:spPr>
        <p:txBody>
          <a:bodyPr>
            <a:normAutofit lnSpcReduction="10000"/>
          </a:bodyPr>
          <a:lstStyle/>
          <a:p>
            <a:r>
              <a:rPr lang="en-US" altLang="zh-CN" dirty="0"/>
              <a:t>	</a:t>
            </a:r>
            <a:r>
              <a:rPr lang="zh-CN" altLang="en-US" dirty="0"/>
              <a:t>精通产品的工程师喜欢与工程学以外的人交谈，了解他们做什么以及为什么这么做。他们是沟通流畅的人，很清楚他们有兴趣进一步了解其他学科的工作方式。我经常看到他们喝咖啡，午餐或与非工程师聊天。</a:t>
            </a:r>
          </a:p>
        </p:txBody>
      </p:sp>
      <p:sp>
        <p:nvSpPr>
          <p:cNvPr id="4" name="文本框 3">
            <a:extLst>
              <a:ext uri="{FF2B5EF4-FFF2-40B4-BE49-F238E27FC236}">
                <a16:creationId xmlns:a16="http://schemas.microsoft.com/office/drawing/2014/main" id="{E0E256FC-74E1-443E-9410-91EB0A23A41C}"/>
              </a:ext>
            </a:extLst>
          </p:cNvPr>
          <p:cNvSpPr txBox="1"/>
          <p:nvPr/>
        </p:nvSpPr>
        <p:spPr>
          <a:xfrm>
            <a:off x="781538" y="1542237"/>
            <a:ext cx="5572370" cy="1107996"/>
          </a:xfrm>
          <a:prstGeom prst="rect">
            <a:avLst/>
          </a:prstGeom>
          <a:noFill/>
        </p:spPr>
        <p:txBody>
          <a:bodyPr wrap="square" rtlCol="0">
            <a:spAutoFit/>
          </a:bodyPr>
          <a:lstStyle/>
          <a:p>
            <a:r>
              <a:rPr lang="en-US" altLang="zh-CN" sz="2400" b="1" dirty="0">
                <a:solidFill>
                  <a:schemeClr val="bg1"/>
                </a:solidFill>
              </a:rPr>
              <a:t>4. Strong communicators and great relationships with non-engineers</a:t>
            </a:r>
          </a:p>
          <a:p>
            <a:endParaRPr lang="zh-CN" altLang="en-US" dirty="0"/>
          </a:p>
        </p:txBody>
      </p:sp>
      <p:sp>
        <p:nvSpPr>
          <p:cNvPr id="5" name="文本框 4">
            <a:extLst>
              <a:ext uri="{FF2B5EF4-FFF2-40B4-BE49-F238E27FC236}">
                <a16:creationId xmlns:a16="http://schemas.microsoft.com/office/drawing/2014/main" id="{37A2733B-EA74-48DD-8FC0-5DEBD46D3FA8}"/>
              </a:ext>
            </a:extLst>
          </p:cNvPr>
          <p:cNvSpPr txBox="1"/>
          <p:nvPr/>
        </p:nvSpPr>
        <p:spPr>
          <a:xfrm>
            <a:off x="6950266" y="2267356"/>
            <a:ext cx="4843149" cy="1107996"/>
          </a:xfrm>
          <a:prstGeom prst="rect">
            <a:avLst/>
          </a:prstGeom>
          <a:noFill/>
        </p:spPr>
        <p:txBody>
          <a:bodyPr wrap="square" rtlCol="0">
            <a:spAutoFit/>
          </a:bodyPr>
          <a:lstStyle/>
          <a:p>
            <a:r>
              <a:rPr lang="en-US" altLang="zh-CN" sz="2400" b="1" dirty="0"/>
              <a:t>4.</a:t>
            </a:r>
            <a:r>
              <a:rPr lang="zh-CN" altLang="en-US" sz="2400" b="1" dirty="0"/>
              <a:t>强大的沟通者和与非工程师的良好关系</a:t>
            </a:r>
          </a:p>
          <a:p>
            <a:endParaRPr lang="zh-CN" altLang="en-US" dirty="0"/>
          </a:p>
        </p:txBody>
      </p:sp>
    </p:spTree>
    <p:extLst>
      <p:ext uri="{BB962C8B-B14F-4D97-AF65-F5344CB8AC3E}">
        <p14:creationId xmlns:p14="http://schemas.microsoft.com/office/powerpoint/2010/main" val="20396349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37829-6AFA-4002-AE80-061CA8745B2E}"/>
              </a:ext>
            </a:extLst>
          </p:cNvPr>
          <p:cNvSpPr>
            <a:spLocks noGrp="1"/>
          </p:cNvSpPr>
          <p:nvPr>
            <p:ph type="title"/>
          </p:nvPr>
        </p:nvSpPr>
        <p:spPr>
          <a:xfrm>
            <a:off x="781538" y="2821354"/>
            <a:ext cx="5134708" cy="3056897"/>
          </a:xfrm>
        </p:spPr>
        <p:txBody>
          <a:bodyPr/>
          <a:lstStyle/>
          <a:p>
            <a:r>
              <a:rPr lang="en-US" altLang="zh-CN" sz="1600" dirty="0"/>
              <a:t>When coming with ideas, product-minded engineers don't just get these from thin air. They take the time to understand how the business works, how the product fits in, and what its goals are. They are also empathetic about how the product makes users feel and how those users benefit from using this product. They often dive straight to data about business and user metrics, getting their hands on this data however they can. They might access it directly - if this is possible - or approach the product manager or data scientists to get this kind of information. They do this because of their curious nature. This is the next trait I've observed.</a:t>
            </a:r>
            <a:endParaRPr lang="zh-CN" altLang="en-US" sz="1600" dirty="0"/>
          </a:p>
        </p:txBody>
      </p:sp>
      <p:sp>
        <p:nvSpPr>
          <p:cNvPr id="3" name="文本占位符 2">
            <a:extLst>
              <a:ext uri="{FF2B5EF4-FFF2-40B4-BE49-F238E27FC236}">
                <a16:creationId xmlns:a16="http://schemas.microsoft.com/office/drawing/2014/main" id="{6C39DB68-B95E-4050-8830-58585326E482}"/>
              </a:ext>
            </a:extLst>
          </p:cNvPr>
          <p:cNvSpPr>
            <a:spLocks noGrp="1"/>
          </p:cNvSpPr>
          <p:nvPr>
            <p:ph type="body" idx="1"/>
          </p:nvPr>
        </p:nvSpPr>
        <p:spPr>
          <a:xfrm>
            <a:off x="6950267" y="2821355"/>
            <a:ext cx="4843149" cy="3157936"/>
          </a:xfrm>
        </p:spPr>
        <p:txBody>
          <a:bodyPr>
            <a:noAutofit/>
          </a:bodyPr>
          <a:lstStyle/>
          <a:p>
            <a:r>
              <a:rPr lang="en-US" altLang="zh-CN" sz="1400" dirty="0"/>
              <a:t>	</a:t>
            </a:r>
            <a:r>
              <a:rPr lang="zh-CN" altLang="en-US" sz="1400" dirty="0"/>
              <a:t>因为他们对产品“为什么”以及工程方面有深刻的了解，所以他们可以提出很少有人可以提出的建议。例如，在确定构建产品的工作量时，用于构建关键功能的工程工作可能很重要。许多工程师将开始寻找减少工作量的方法，并试图弄清楚减少工作量对功能本身的影响。</a:t>
            </a:r>
          </a:p>
          <a:p>
            <a:r>
              <a:rPr lang="en-US" altLang="zh-CN" sz="1400" dirty="0"/>
              <a:t>	</a:t>
            </a:r>
            <a:r>
              <a:rPr lang="zh-CN" altLang="en-US" sz="1400" dirty="0"/>
              <a:t>注重产品的工程师从两个角度解决了这个问题：既要寻找工程权衡，又要寻找对产品的影响。他们还开始进行产品折衷，评估工程影响。他们经常回到产品经理那里，建议要构建一个完全不同的功能，因为对产品的影响将是相似的，但是工程工作量要小得多。</a:t>
            </a:r>
          </a:p>
          <a:p>
            <a:r>
              <a:rPr lang="en-US" altLang="zh-CN" sz="1400" b="1" dirty="0"/>
              <a:t>	</a:t>
            </a:r>
            <a:r>
              <a:rPr lang="zh-CN" altLang="en-US" sz="1400" b="1" dirty="0"/>
              <a:t>兼顾产品和工程方面的权衡以及两者的影响，是专心产品的工程师所拥有的独特优势。</a:t>
            </a:r>
            <a:r>
              <a:rPr lang="zh-CN" altLang="en-US" sz="1400" dirty="0"/>
              <a:t>它们可以在同一枚硬币的两个侧面之间来回快速移动：产品功能，工程设计和权衡。因为他们利用他们的工程和产品洞察力在脑海中完成所有工作，所以他们可以非常迅速地得出有价值的结论。</a:t>
            </a:r>
          </a:p>
        </p:txBody>
      </p:sp>
      <p:sp>
        <p:nvSpPr>
          <p:cNvPr id="4" name="文本框 3">
            <a:extLst>
              <a:ext uri="{FF2B5EF4-FFF2-40B4-BE49-F238E27FC236}">
                <a16:creationId xmlns:a16="http://schemas.microsoft.com/office/drawing/2014/main" id="{E0E256FC-74E1-443E-9410-91EB0A23A41C}"/>
              </a:ext>
            </a:extLst>
          </p:cNvPr>
          <p:cNvSpPr txBox="1"/>
          <p:nvPr/>
        </p:nvSpPr>
        <p:spPr>
          <a:xfrm>
            <a:off x="781538" y="1573014"/>
            <a:ext cx="5080000" cy="1107996"/>
          </a:xfrm>
          <a:prstGeom prst="rect">
            <a:avLst/>
          </a:prstGeom>
          <a:noFill/>
        </p:spPr>
        <p:txBody>
          <a:bodyPr wrap="square" rtlCol="0">
            <a:spAutoFit/>
          </a:bodyPr>
          <a:lstStyle/>
          <a:p>
            <a:r>
              <a:rPr lang="en-US" altLang="zh-CN" sz="2400" b="1" dirty="0">
                <a:solidFill>
                  <a:schemeClr val="bg1"/>
                </a:solidFill>
              </a:rPr>
              <a:t>5. Offering product/engineering tradeoffs upfront</a:t>
            </a:r>
          </a:p>
          <a:p>
            <a:endParaRPr lang="zh-CN" altLang="en-US" dirty="0"/>
          </a:p>
        </p:txBody>
      </p:sp>
      <p:sp>
        <p:nvSpPr>
          <p:cNvPr id="5" name="文本框 4">
            <a:extLst>
              <a:ext uri="{FF2B5EF4-FFF2-40B4-BE49-F238E27FC236}">
                <a16:creationId xmlns:a16="http://schemas.microsoft.com/office/drawing/2014/main" id="{37A2733B-EA74-48DD-8FC0-5DEBD46D3FA8}"/>
              </a:ext>
            </a:extLst>
          </p:cNvPr>
          <p:cNvSpPr txBox="1"/>
          <p:nvPr/>
        </p:nvSpPr>
        <p:spPr>
          <a:xfrm>
            <a:off x="6950268" y="1949047"/>
            <a:ext cx="4843148" cy="738664"/>
          </a:xfrm>
          <a:prstGeom prst="rect">
            <a:avLst/>
          </a:prstGeom>
          <a:noFill/>
        </p:spPr>
        <p:txBody>
          <a:bodyPr wrap="square" rtlCol="0">
            <a:spAutoFit/>
          </a:bodyPr>
          <a:lstStyle/>
          <a:p>
            <a:r>
              <a:rPr lang="en-US" altLang="zh-CN" sz="2400" b="1" dirty="0"/>
              <a:t>5.</a:t>
            </a:r>
            <a:r>
              <a:rPr lang="zh-CN" altLang="en-US" sz="2400" b="1" dirty="0"/>
              <a:t>预先提供产品</a:t>
            </a:r>
            <a:r>
              <a:rPr lang="en-US" altLang="zh-CN" sz="2400" b="1" dirty="0"/>
              <a:t>/</a:t>
            </a:r>
            <a:r>
              <a:rPr lang="zh-CN" altLang="en-US" sz="2400" b="1" dirty="0"/>
              <a:t>工程权衡</a:t>
            </a:r>
          </a:p>
          <a:p>
            <a:endParaRPr lang="zh-CN" altLang="en-US" dirty="0"/>
          </a:p>
        </p:txBody>
      </p:sp>
    </p:spTree>
    <p:extLst>
      <p:ext uri="{BB962C8B-B14F-4D97-AF65-F5344CB8AC3E}">
        <p14:creationId xmlns:p14="http://schemas.microsoft.com/office/powerpoint/2010/main" val="3724485490"/>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37829-6AFA-4002-AE80-061CA8745B2E}"/>
              </a:ext>
            </a:extLst>
          </p:cNvPr>
          <p:cNvSpPr>
            <a:spLocks noGrp="1"/>
          </p:cNvSpPr>
          <p:nvPr>
            <p:ph type="title"/>
          </p:nvPr>
        </p:nvSpPr>
        <p:spPr>
          <a:xfrm>
            <a:off x="781538" y="2618154"/>
            <a:ext cx="4908062" cy="3260097"/>
          </a:xfrm>
        </p:spPr>
        <p:txBody>
          <a:bodyPr/>
          <a:lstStyle/>
          <a:p>
            <a:r>
              <a:rPr lang="en-US" altLang="zh-CN" sz="1200" dirty="0"/>
              <a:t>Edge cases are a funny thing. On one extreme, engineers often forget about many of these, having to come back to addressing them, after getting feedback from people testing the product or end users. On the other hand, handling all possible edge cases in a new product or feature can take a lot of time.</a:t>
            </a:r>
            <a:br>
              <a:rPr lang="en-US" altLang="zh-CN" sz="1200" dirty="0"/>
            </a:br>
            <a:r>
              <a:rPr lang="en-US" altLang="zh-CN" sz="1200" b="1" dirty="0"/>
              <a:t>Product-minded engineers quickly map out edge cases and think of ways to reduce work on them: often bringing solutions that require no engineering work. </a:t>
            </a:r>
            <a:r>
              <a:rPr lang="en-US" altLang="zh-CN" sz="1200" dirty="0"/>
              <a:t>They are focused on the "minimum lovable product concept" and evaluate the impact of an edge case and the effort of handling it. They come with good middle-ground suggestions: mapping out most things that can go wrong and bring suggestions on what edge cases need to be addressed, before shipping even an early version.</a:t>
            </a:r>
            <a:br>
              <a:rPr lang="en-US" altLang="zh-CN" sz="1200" dirty="0"/>
            </a:br>
            <a:r>
              <a:rPr lang="en-US" altLang="zh-CN" sz="1200" dirty="0"/>
              <a:t>For example, if one in a thousand users might be hit by an error, they will consider the effort to fix it and think about what happens if they don't do anything. Can customer support help the person in this case, during validation? Can the user just retry and succeed the next time? Can the product be slightly modified, so this edge case won't occur?</a:t>
            </a:r>
          </a:p>
        </p:txBody>
      </p:sp>
      <p:sp>
        <p:nvSpPr>
          <p:cNvPr id="3" name="文本占位符 2">
            <a:extLst>
              <a:ext uri="{FF2B5EF4-FFF2-40B4-BE49-F238E27FC236}">
                <a16:creationId xmlns:a16="http://schemas.microsoft.com/office/drawing/2014/main" id="{6C39DB68-B95E-4050-8830-58585326E482}"/>
              </a:ext>
            </a:extLst>
          </p:cNvPr>
          <p:cNvSpPr>
            <a:spLocks noGrp="1"/>
          </p:cNvSpPr>
          <p:nvPr>
            <p:ph type="body" idx="1"/>
          </p:nvPr>
        </p:nvSpPr>
        <p:spPr>
          <a:xfrm>
            <a:off x="6950267" y="3001108"/>
            <a:ext cx="4843149" cy="2877143"/>
          </a:xfrm>
        </p:spPr>
        <p:txBody>
          <a:bodyPr>
            <a:normAutofit fontScale="62500" lnSpcReduction="20000"/>
          </a:bodyPr>
          <a:lstStyle/>
          <a:p>
            <a:r>
              <a:rPr lang="en-US" altLang="zh-CN" dirty="0"/>
              <a:t>	</a:t>
            </a:r>
            <a:r>
              <a:rPr lang="zh-CN" altLang="en-US" dirty="0"/>
              <a:t>边缘保护套是一件有趣的事。在一个极端情况下，工程师通常会忘记其中的许多内容，而在从测试产品或最终用户的人员那里获得反馈后，不得不重新解决这些问题。另一方面，处理新产品或功能中所有可能的情况可能会花费很多时间。</a:t>
            </a:r>
          </a:p>
          <a:p>
            <a:r>
              <a:rPr lang="en-US" altLang="zh-CN" b="1" dirty="0"/>
              <a:t>	</a:t>
            </a:r>
            <a:r>
              <a:rPr lang="zh-CN" altLang="en-US" b="1" dirty="0"/>
              <a:t>精通产品的工程师可以快速规划出边缘案例，并思考减少工作量的方法：通常带来不需要工程工作的解决方案。</a:t>
            </a:r>
            <a:r>
              <a:rPr lang="zh-CN" altLang="en-US" dirty="0"/>
              <a:t>他们专注于“最低限度的可爱产品概念”，并评估边缘情况的影响以及处理情况。他们提出了很好的建议：在发布甚至是早期版本之前，勾勒出大多数可能出错的地方，并提出需要解决哪些极端情况的建议。</a:t>
            </a:r>
          </a:p>
          <a:p>
            <a:r>
              <a:rPr lang="en-US" altLang="zh-CN" dirty="0"/>
              <a:t>	</a:t>
            </a:r>
            <a:r>
              <a:rPr lang="zh-CN" altLang="en-US" dirty="0"/>
              <a:t>例如，如果一千个用户中有一个可能被错误击中，他们将考虑进行修复，并考虑如果不采取任何措施会发生什么情况。在这种情况下，客户支持可以在验证过程中帮助此人吗？用户能否在下一次重试并成功？可以对产品稍加修改，以免发生这种情况吗？</a:t>
            </a:r>
          </a:p>
        </p:txBody>
      </p:sp>
      <p:sp>
        <p:nvSpPr>
          <p:cNvPr id="4" name="文本框 3">
            <a:extLst>
              <a:ext uri="{FF2B5EF4-FFF2-40B4-BE49-F238E27FC236}">
                <a16:creationId xmlns:a16="http://schemas.microsoft.com/office/drawing/2014/main" id="{E0E256FC-74E1-443E-9410-91EB0A23A41C}"/>
              </a:ext>
            </a:extLst>
          </p:cNvPr>
          <p:cNvSpPr txBox="1"/>
          <p:nvPr/>
        </p:nvSpPr>
        <p:spPr>
          <a:xfrm>
            <a:off x="781538" y="1510158"/>
            <a:ext cx="4908062" cy="1107996"/>
          </a:xfrm>
          <a:prstGeom prst="rect">
            <a:avLst/>
          </a:prstGeom>
          <a:noFill/>
        </p:spPr>
        <p:txBody>
          <a:bodyPr wrap="square" rtlCol="0">
            <a:spAutoFit/>
          </a:bodyPr>
          <a:lstStyle/>
          <a:p>
            <a:r>
              <a:rPr lang="en-US" altLang="zh-CN" sz="2400" b="1" dirty="0">
                <a:solidFill>
                  <a:schemeClr val="bg1"/>
                </a:solidFill>
              </a:rPr>
              <a:t>6. Pragmatic handling of edge cases</a:t>
            </a:r>
          </a:p>
          <a:p>
            <a:endParaRPr lang="zh-CN" altLang="en-US" dirty="0"/>
          </a:p>
        </p:txBody>
      </p:sp>
      <p:sp>
        <p:nvSpPr>
          <p:cNvPr id="5" name="文本框 4">
            <a:extLst>
              <a:ext uri="{FF2B5EF4-FFF2-40B4-BE49-F238E27FC236}">
                <a16:creationId xmlns:a16="http://schemas.microsoft.com/office/drawing/2014/main" id="{37A2733B-EA74-48DD-8FC0-5DEBD46D3FA8}"/>
              </a:ext>
            </a:extLst>
          </p:cNvPr>
          <p:cNvSpPr txBox="1"/>
          <p:nvPr/>
        </p:nvSpPr>
        <p:spPr>
          <a:xfrm>
            <a:off x="6950267" y="2127012"/>
            <a:ext cx="4843148" cy="738664"/>
          </a:xfrm>
          <a:prstGeom prst="rect">
            <a:avLst/>
          </a:prstGeom>
          <a:noFill/>
        </p:spPr>
        <p:txBody>
          <a:bodyPr wrap="square" rtlCol="0">
            <a:spAutoFit/>
          </a:bodyPr>
          <a:lstStyle/>
          <a:p>
            <a:r>
              <a:rPr lang="en-US" altLang="zh-CN" sz="2400" b="1" dirty="0"/>
              <a:t>6.</a:t>
            </a:r>
            <a:r>
              <a:rPr lang="zh-CN" altLang="en-US" sz="2400" b="1" dirty="0"/>
              <a:t>边缘案例的务实处理</a:t>
            </a:r>
          </a:p>
          <a:p>
            <a:endParaRPr lang="zh-CN" altLang="en-US" dirty="0"/>
          </a:p>
        </p:txBody>
      </p:sp>
    </p:spTree>
    <p:extLst>
      <p:ext uri="{BB962C8B-B14F-4D97-AF65-F5344CB8AC3E}">
        <p14:creationId xmlns:p14="http://schemas.microsoft.com/office/powerpoint/2010/main" val="33327948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37829-6AFA-4002-AE80-061CA8745B2E}"/>
              </a:ext>
            </a:extLst>
          </p:cNvPr>
          <p:cNvSpPr>
            <a:spLocks noGrp="1"/>
          </p:cNvSpPr>
          <p:nvPr>
            <p:ph type="title"/>
          </p:nvPr>
        </p:nvSpPr>
        <p:spPr>
          <a:xfrm>
            <a:off x="781538" y="2821354"/>
            <a:ext cx="4314093" cy="3056897"/>
          </a:xfrm>
        </p:spPr>
        <p:txBody>
          <a:bodyPr/>
          <a:lstStyle/>
          <a:p>
            <a:r>
              <a:rPr lang="en-US" altLang="zh-CN" sz="1600" dirty="0"/>
              <a:t>Even before the feature they are working on is production-ready, product-minded engineers find creative ways to get early feedback. This could be doing hallway testing with colleagues, showing the work-in-progress feature to the product manager, organizing a team bug bash on the beta build, and many other, creative ways. They are continuously </a:t>
            </a:r>
            <a:r>
              <a:rPr lang="en-US" altLang="zh-CN" sz="1600" dirty="0" err="1"/>
              <a:t>thinking:"how</a:t>
            </a:r>
            <a:r>
              <a:rPr lang="en-US" altLang="zh-CN" sz="1600" dirty="0"/>
              <a:t> can we validate that people will use this feature, the way we think they will?"</a:t>
            </a:r>
            <a:endParaRPr lang="zh-CN" altLang="en-US" sz="1600" dirty="0"/>
          </a:p>
        </p:txBody>
      </p:sp>
      <p:sp>
        <p:nvSpPr>
          <p:cNvPr id="3" name="文本占位符 2">
            <a:extLst>
              <a:ext uri="{FF2B5EF4-FFF2-40B4-BE49-F238E27FC236}">
                <a16:creationId xmlns:a16="http://schemas.microsoft.com/office/drawing/2014/main" id="{6C39DB68-B95E-4050-8830-58585326E482}"/>
              </a:ext>
            </a:extLst>
          </p:cNvPr>
          <p:cNvSpPr>
            <a:spLocks noGrp="1"/>
          </p:cNvSpPr>
          <p:nvPr>
            <p:ph type="body" idx="1"/>
          </p:nvPr>
        </p:nvSpPr>
        <p:spPr>
          <a:xfrm>
            <a:off x="6950267" y="3254671"/>
            <a:ext cx="4843149" cy="2190262"/>
          </a:xfrm>
        </p:spPr>
        <p:txBody>
          <a:bodyPr>
            <a:normAutofit fontScale="92500" lnSpcReduction="10000"/>
          </a:bodyPr>
          <a:lstStyle/>
          <a:p>
            <a:r>
              <a:rPr lang="en-US" altLang="zh-CN" dirty="0"/>
              <a:t>	</a:t>
            </a:r>
            <a:r>
              <a:rPr lang="zh-CN" altLang="en-US" dirty="0"/>
              <a:t>甚至在他们正在使用的功能尚未投入生产之前，具有产品意识的工程师便找到了创新的方法来获得早期反馈。这可能是与同事进行走廊测试，向产品经理展示正在进行的工作功能，在</a:t>
            </a:r>
            <a:r>
              <a:rPr lang="en-US" altLang="zh-CN" dirty="0"/>
              <a:t>beta</a:t>
            </a:r>
            <a:r>
              <a:rPr lang="zh-CN" altLang="en-US" dirty="0"/>
              <a:t>版本上组织团队的错误重击，以及许多其他创造性的方式。他们不断思考：“我们如何验证人们将以我们认为的方式使用此功能？”</a:t>
            </a:r>
          </a:p>
        </p:txBody>
      </p:sp>
      <p:sp>
        <p:nvSpPr>
          <p:cNvPr id="4" name="文本框 3">
            <a:extLst>
              <a:ext uri="{FF2B5EF4-FFF2-40B4-BE49-F238E27FC236}">
                <a16:creationId xmlns:a16="http://schemas.microsoft.com/office/drawing/2014/main" id="{E0E256FC-74E1-443E-9410-91EB0A23A41C}"/>
              </a:ext>
            </a:extLst>
          </p:cNvPr>
          <p:cNvSpPr txBox="1"/>
          <p:nvPr/>
        </p:nvSpPr>
        <p:spPr>
          <a:xfrm>
            <a:off x="781538" y="1665348"/>
            <a:ext cx="5314462" cy="738664"/>
          </a:xfrm>
          <a:prstGeom prst="rect">
            <a:avLst/>
          </a:prstGeom>
          <a:noFill/>
        </p:spPr>
        <p:txBody>
          <a:bodyPr wrap="square" rtlCol="0">
            <a:spAutoFit/>
          </a:bodyPr>
          <a:lstStyle/>
          <a:p>
            <a:r>
              <a:rPr lang="en-US" altLang="zh-CN" sz="2400" b="1" dirty="0">
                <a:solidFill>
                  <a:schemeClr val="bg1"/>
                </a:solidFill>
              </a:rPr>
              <a:t>7. Quick product validation cycles</a:t>
            </a:r>
          </a:p>
          <a:p>
            <a:endParaRPr lang="zh-CN" altLang="en-US" dirty="0"/>
          </a:p>
        </p:txBody>
      </p:sp>
      <p:sp>
        <p:nvSpPr>
          <p:cNvPr id="5" name="文本框 4">
            <a:extLst>
              <a:ext uri="{FF2B5EF4-FFF2-40B4-BE49-F238E27FC236}">
                <a16:creationId xmlns:a16="http://schemas.microsoft.com/office/drawing/2014/main" id="{37A2733B-EA74-48DD-8FC0-5DEBD46D3FA8}"/>
              </a:ext>
            </a:extLst>
          </p:cNvPr>
          <p:cNvSpPr txBox="1"/>
          <p:nvPr/>
        </p:nvSpPr>
        <p:spPr>
          <a:xfrm>
            <a:off x="6950267" y="2280901"/>
            <a:ext cx="4314092" cy="738664"/>
          </a:xfrm>
          <a:prstGeom prst="rect">
            <a:avLst/>
          </a:prstGeom>
          <a:noFill/>
        </p:spPr>
        <p:txBody>
          <a:bodyPr wrap="square" rtlCol="0">
            <a:spAutoFit/>
          </a:bodyPr>
          <a:lstStyle/>
          <a:p>
            <a:r>
              <a:rPr lang="en-US" altLang="zh-CN" sz="2400" b="1" dirty="0"/>
              <a:t>7.</a:t>
            </a:r>
            <a:r>
              <a:rPr lang="zh-CN" altLang="en-US" sz="2400" b="1" dirty="0"/>
              <a:t>快速的产品验证周期</a:t>
            </a:r>
          </a:p>
          <a:p>
            <a:endParaRPr lang="zh-CN" altLang="en-US" dirty="0"/>
          </a:p>
        </p:txBody>
      </p:sp>
    </p:spTree>
    <p:extLst>
      <p:ext uri="{BB962C8B-B14F-4D97-AF65-F5344CB8AC3E}">
        <p14:creationId xmlns:p14="http://schemas.microsoft.com/office/powerpoint/2010/main" val="393819798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37829-6AFA-4002-AE80-061CA8745B2E}"/>
              </a:ext>
            </a:extLst>
          </p:cNvPr>
          <p:cNvSpPr>
            <a:spLocks noGrp="1"/>
          </p:cNvSpPr>
          <p:nvPr>
            <p:ph type="title"/>
          </p:nvPr>
        </p:nvSpPr>
        <p:spPr>
          <a:xfrm>
            <a:off x="781538" y="2821354"/>
            <a:ext cx="5134708" cy="3056897"/>
          </a:xfrm>
        </p:spPr>
        <p:txBody>
          <a:bodyPr/>
          <a:lstStyle/>
          <a:p>
            <a:r>
              <a:rPr lang="en-US" altLang="zh-CN" sz="1100" dirty="0"/>
              <a:t>Most experienced engineers own their work end-to-end: from getting the specification, through implementing it, all the way to rolling it out and validating that it works correctly. Product-minded engineers often go a step beyond this.</a:t>
            </a:r>
            <a:br>
              <a:rPr lang="en-US" altLang="zh-CN" sz="1100" dirty="0"/>
            </a:br>
            <a:r>
              <a:rPr lang="en-US" altLang="zh-CN" sz="1100" dirty="0"/>
              <a:t>They consider their work done only after getting results on user behavior and business metrics. After rollout, they still actively engage with product managers, data scientists, and customer support channels, to learn how the feature is being used in the real world. It can take weeks to get enough reliable data to draw conclusions. Even though they might be working on a new project</a:t>
            </a:r>
            <a:r>
              <a:rPr lang="en-US" altLang="zh-CN" sz="1200" dirty="0"/>
              <a:t>,</a:t>
            </a:r>
            <a:r>
              <a:rPr lang="en-US" altLang="zh-CN" sz="1100" dirty="0"/>
              <a:t> they make checking on the results one of their top priorities. It's not a time-consuming activity, but it needs that additional persistence from someone wanting to know: how is my work </a:t>
            </a:r>
            <a:r>
              <a:rPr lang="en-US" altLang="zh-CN" sz="1100" i="1" dirty="0"/>
              <a:t>really</a:t>
            </a:r>
            <a:r>
              <a:rPr lang="en-US" altLang="zh-CN" sz="1100" dirty="0"/>
              <a:t> doing?</a:t>
            </a:r>
            <a:br>
              <a:rPr lang="en-US" altLang="zh-CN" sz="1100" dirty="0"/>
            </a:br>
            <a:r>
              <a:rPr lang="en-US" altLang="zh-CN" sz="1100" dirty="0"/>
              <a:t>When a feature performs worse than expected, they are curious to understand where the mismatch was. They are just as interested in finding the root cause between the product plan and the real world result, as they are to debug a hard-to-reproduce bug in the codebase. They'll often spend a good amount of time debating hypothesizes and learnings with the product manager and data scientists.</a:t>
            </a:r>
          </a:p>
        </p:txBody>
      </p:sp>
      <p:sp>
        <p:nvSpPr>
          <p:cNvPr id="3" name="文本占位符 2">
            <a:extLst>
              <a:ext uri="{FF2B5EF4-FFF2-40B4-BE49-F238E27FC236}">
                <a16:creationId xmlns:a16="http://schemas.microsoft.com/office/drawing/2014/main" id="{6C39DB68-B95E-4050-8830-58585326E482}"/>
              </a:ext>
            </a:extLst>
          </p:cNvPr>
          <p:cNvSpPr>
            <a:spLocks noGrp="1"/>
          </p:cNvSpPr>
          <p:nvPr>
            <p:ph type="body" idx="1"/>
          </p:nvPr>
        </p:nvSpPr>
        <p:spPr>
          <a:xfrm>
            <a:off x="6950267" y="2821355"/>
            <a:ext cx="4843149" cy="3157936"/>
          </a:xfrm>
        </p:spPr>
        <p:txBody>
          <a:bodyPr>
            <a:noAutofit/>
          </a:bodyPr>
          <a:lstStyle/>
          <a:p>
            <a:r>
              <a:rPr lang="en-US" altLang="zh-CN" sz="1400" dirty="0"/>
              <a:t>	</a:t>
            </a:r>
            <a:r>
              <a:rPr lang="zh-CN" altLang="en-US" sz="1400" dirty="0"/>
              <a:t>最有经验的工程师端到端地拥有他们的工作：从获得规范到实施规范，一直到推出并验证其正常工作。精通产品的工程师通常会超越此范围。</a:t>
            </a:r>
          </a:p>
          <a:p>
            <a:r>
              <a:rPr lang="en-US" altLang="zh-CN" sz="1400" dirty="0"/>
              <a:t>	</a:t>
            </a:r>
            <a:r>
              <a:rPr lang="zh-CN" altLang="en-US" sz="1400" dirty="0"/>
              <a:t>他们认为只有在获得有关用户行为和业务指标的结果后，他们的工作才能完成。推出后，他们仍然积极与产品经理，数据科学家和客户支持渠道互动，以了解该功能在现实世界中的使用情况。获得足够可靠的数据得出结论可能需要花费数周的时间。即使他们可能正在从事一个新项目，他们还是将检查结果作为其首要任务之一。这不是一项耗时的活动，但需要其他想要知道的人的坚持不懈：我的工作</a:t>
            </a:r>
            <a:r>
              <a:rPr lang="zh-CN" altLang="en-US" sz="1400" i="1" dirty="0"/>
              <a:t>真的</a:t>
            </a:r>
            <a:r>
              <a:rPr lang="zh-CN" altLang="en-US" sz="1400" dirty="0"/>
              <a:t>如何？</a:t>
            </a:r>
          </a:p>
          <a:p>
            <a:r>
              <a:rPr lang="en-US" altLang="zh-CN" sz="1400" dirty="0"/>
              <a:t>	</a:t>
            </a:r>
            <a:r>
              <a:rPr lang="zh-CN" altLang="en-US" sz="1400" dirty="0"/>
              <a:t>当某个功能的性能比预期的差时，他们会很好地了解不匹配的位置。他们同样希望在产品计划和实际结果之间找到根本原因，就像调试代码库中难以重现的错误一样。他们通常会花费大量时间与产品经理和数据科学家讨论假设和学习。</a:t>
            </a:r>
          </a:p>
        </p:txBody>
      </p:sp>
      <p:sp>
        <p:nvSpPr>
          <p:cNvPr id="4" name="文本框 3">
            <a:extLst>
              <a:ext uri="{FF2B5EF4-FFF2-40B4-BE49-F238E27FC236}">
                <a16:creationId xmlns:a16="http://schemas.microsoft.com/office/drawing/2014/main" id="{E0E256FC-74E1-443E-9410-91EB0A23A41C}"/>
              </a:ext>
            </a:extLst>
          </p:cNvPr>
          <p:cNvSpPr txBox="1"/>
          <p:nvPr/>
        </p:nvSpPr>
        <p:spPr>
          <a:xfrm>
            <a:off x="781538" y="1573014"/>
            <a:ext cx="5134708" cy="1107996"/>
          </a:xfrm>
          <a:prstGeom prst="rect">
            <a:avLst/>
          </a:prstGeom>
          <a:noFill/>
        </p:spPr>
        <p:txBody>
          <a:bodyPr wrap="square" rtlCol="0">
            <a:spAutoFit/>
          </a:bodyPr>
          <a:lstStyle/>
          <a:p>
            <a:r>
              <a:rPr lang="en-US" altLang="zh-CN" sz="2400" b="1" dirty="0">
                <a:solidFill>
                  <a:schemeClr val="bg1"/>
                </a:solidFill>
              </a:rPr>
              <a:t>8. End-to-end product feature ownership</a:t>
            </a:r>
          </a:p>
          <a:p>
            <a:endParaRPr lang="zh-CN" altLang="en-US" dirty="0"/>
          </a:p>
        </p:txBody>
      </p:sp>
      <p:sp>
        <p:nvSpPr>
          <p:cNvPr id="5" name="文本框 4">
            <a:extLst>
              <a:ext uri="{FF2B5EF4-FFF2-40B4-BE49-F238E27FC236}">
                <a16:creationId xmlns:a16="http://schemas.microsoft.com/office/drawing/2014/main" id="{37A2733B-EA74-48DD-8FC0-5DEBD46D3FA8}"/>
              </a:ext>
            </a:extLst>
          </p:cNvPr>
          <p:cNvSpPr txBox="1"/>
          <p:nvPr/>
        </p:nvSpPr>
        <p:spPr>
          <a:xfrm>
            <a:off x="6950267" y="1757680"/>
            <a:ext cx="4843148" cy="738664"/>
          </a:xfrm>
          <a:prstGeom prst="rect">
            <a:avLst/>
          </a:prstGeom>
          <a:noFill/>
        </p:spPr>
        <p:txBody>
          <a:bodyPr wrap="square" rtlCol="0">
            <a:spAutoFit/>
          </a:bodyPr>
          <a:lstStyle/>
          <a:p>
            <a:r>
              <a:rPr lang="en-US" altLang="zh-CN" sz="2400" b="1" dirty="0"/>
              <a:t>8.</a:t>
            </a:r>
            <a:r>
              <a:rPr lang="zh-CN" altLang="en-US" sz="2400" b="1" dirty="0"/>
              <a:t>端到端产品功能所有权</a:t>
            </a:r>
          </a:p>
          <a:p>
            <a:endParaRPr lang="zh-CN" altLang="en-US" dirty="0"/>
          </a:p>
        </p:txBody>
      </p:sp>
    </p:spTree>
    <p:extLst>
      <p:ext uri="{BB962C8B-B14F-4D97-AF65-F5344CB8AC3E}">
        <p14:creationId xmlns:p14="http://schemas.microsoft.com/office/powerpoint/2010/main" val="24921264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298</TotalTime>
  <Words>3472</Words>
  <Application>Microsoft Office PowerPoint</Application>
  <PresentationFormat>宽屏</PresentationFormat>
  <Paragraphs>68</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Century Gothic</vt:lpstr>
      <vt:lpstr>Wingdings 3</vt:lpstr>
      <vt:lpstr>离子会议室</vt:lpstr>
      <vt:lpstr>The Product-Minded Software Engineer </vt:lpstr>
      <vt:lpstr>Product-minded engineers don’t settle for getting a specification and jumping to implement it. They think about other ideas and approach the product manager with these. They often challenge existing specifications, suggesting alternative product approaches, that might work better.</vt:lpstr>
      <vt:lpstr>Because they have a strong understanding of the product "why," as well as the engineering side of things, they can bring suggestions that few other people can. For example, when scoping the effort to build the product, the engineering effort to build a key feature might be significant. Many engineers would start to look for ways to reduce the effort and try to figure out what the impact of the reduced effort would mean for the feature itself. Product-minded engineers attack this problem from both angles: both looking for engineering tradeoffs and what the product impact is. They also start making product tradeoffs, evaluating the engineering impact. They often go back to the product manager, suggesting a completely different feature to be built, given the product impact would be similar, but the engineering effort vastly smaller. Juggling both the product and engineering tradeoffs and the impact of each is a unique strength product-minded engineers have. They can quickly go back-and-forth between the two sides of the same coin: product features and engineering effort and tradeoffs. Because they do it all in their head, using their engineering and product insights, they get to valuable conclusions remarkably quickly.</vt:lpstr>
      <vt:lpstr>Product-minded engineers like to understand the "why?" behind all things. Why build this feature for the product, why not the other one? Why ship this first milestone, instead of choosing another one, that's a lot simpler to build? How will things be measured - why don't we choose a more thorough way to measure things?  They are autonomous in finding answers they can, by themselves. They turn to the product manager and other people in the business for other, product-related questions. Even though they ask many questions, doing this frequently, they manage not to annoy people, as they've built up strong relationships with them.</vt:lpstr>
      <vt:lpstr> Product-minded engineers like talking with people outside engineering, learning about what and why they do. They are smooth communicators, making it clear they're interested in learning more about how other disciplines work. I frequently see them grabbing coffee, lunch, or doing a hallway chat with non-engineers.  </vt:lpstr>
      <vt:lpstr>When coming with ideas, product-minded engineers don't just get these from thin air. They take the time to understand how the business works, how the product fits in, and what its goals are. They are also empathetic about how the product makes users feel and how those users benefit from using this product. They often dive straight to data about business and user metrics, getting their hands on this data however they can. They might access it directly - if this is possible - or approach the product manager or data scientists to get this kind of information. They do this because of their curious nature. This is the next trait I've observed.</vt:lpstr>
      <vt:lpstr>Edge cases are a funny thing. On one extreme, engineers often forget about many of these, having to come back to addressing them, after getting feedback from people testing the product or end users. On the other hand, handling all possible edge cases in a new product or feature can take a lot of time. Product-minded engineers quickly map out edge cases and think of ways to reduce work on them: often bringing solutions that require no engineering work. They are focused on the "minimum lovable product concept" and evaluate the impact of an edge case and the effort of handling it. They come with good middle-ground suggestions: mapping out most things that can go wrong and bring suggestions on what edge cases need to be addressed, before shipping even an early version. For example, if one in a thousand users might be hit by an error, they will consider the effort to fix it and think about what happens if they don't do anything. Can customer support help the person in this case, during validation? Can the user just retry and succeed the next time? Can the product be slightly modified, so this edge case won't occur?</vt:lpstr>
      <vt:lpstr>Even before the feature they are working on is production-ready, product-minded engineers find creative ways to get early feedback. This could be doing hallway testing with colleagues, showing the work-in-progress feature to the product manager, organizing a team bug bash on the beta build, and many other, creative ways. They are continuously thinking:"how can we validate that people will use this feature, the way we think they will?"</vt:lpstr>
      <vt:lpstr>Most experienced engineers own their work end-to-end: from getting the specification, through implementing it, all the way to rolling it out and validating that it works correctly. Product-minded engineers often go a step beyond this. They consider their work done only after getting results on user behavior and business metrics. After rollout, they still actively engage with product managers, data scientists, and customer support channels, to learn how the feature is being used in the real world. It can take weeks to get enough reliable data to draw conclusions. Even though they might be working on a new project, they make checking on the results one of their top priorities. It's not a time-consuming activity, but it needs that additional persistence from someone wanting to know: how is my work really doing? When a feature performs worse than expected, they are curious to understand where the mismatch was. They are just as interested in finding the root cause between the product plan and the real world result, as they are to debug a hard-to-reproduce bug in the codebase. They'll often spend a good amount of time debating hypothesizes and learnings with the product manager and data scientists.</vt:lpstr>
      <vt:lpstr>A typical project for a product-minded engineer usually goes like this: 1.They ask a lot of questions to understand exactly why the product feature is being built. 2.They bring suggestions and tradeoffs to the table, some of which are included in the revised spec. 3.They build the feature quickly, getting early feedback, as they do. 4.After shipping the feature, they actively follow up to understand if the feature lives up to the expectation. 5.When it does not, they dig deep, to understand why it did not and learn something new about product usage in the real world. After each project, their product understanding deepens, and they start to develop better and better product instincts. The next time, they'll bring even more relevant suggestions to the table. Over time, they become a goto person for product managers, their advice being sought well before projects are kicked off. They build a strong reputation outside the team, opening more doors for their continued career growth.</vt:lpstr>
      <vt:lpstr> If you work on a user-facing product, here are a few tips I've seen work well, to growing your product-minded muscle.  </vt:lpstr>
      <vt:lpstr>Understand how and why your company is successful. What is the business model? How is money made? What parts are most profitable, what parts of the company are expanding the most? Why? How does your team fit into all of this?</vt:lpstr>
      <vt:lpstr>Build a strong relationship with your product manager. Most product managers jump on the opportunity to mentor engineers. Having engineers be interested in product means they can scale themselves more. Before coming in, asking a lot of product questions, take time to build this relationship and make it clear to your product manager, that you'd like to get more involved in product topics.</vt:lpstr>
      <vt:lpstr>Engage in user research, customer support, and other activities, where you can learn more about how the product works. Pair with designers, UX people, data scientists, operations people and others, who frequently interact with users.</vt:lpstr>
      <vt:lpstr>Bring well-backed product suggestions to the table. After you have a good understanding of the business, the product and stakeholders: take initiative. You could bring small suggestions to a project you are working on. Or you could suggest a larger effort, outlining the engineering effort and the product effort, making this easy to prioritize in the backlog.</vt:lpstr>
      <vt:lpstr>Offer product/engineering tradeoffs for the projects you work on. Think of not only making engineering tradeoffs for the product feature your team is building but suggest product tradeoffs that result in less engineering effort. Be open to the feedback on these from others.</vt:lpstr>
      <vt:lpstr>Ask for frequent feedback from your product manager. Being a great product-minded engineer means you have built up good product skills, on top of your existing engineering skillset. The best person to give you feedback on how you're doing on the product skillset is your product manager. Reach out for feedback on how valuable they see your product suggestions and ask for thoughts on areas for further growth.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Product-Minded Software Engineer </dc:title>
  <dc:creator>席 光平</dc:creator>
  <cp:lastModifiedBy>席 光平</cp:lastModifiedBy>
  <cp:revision>9</cp:revision>
  <dcterms:created xsi:type="dcterms:W3CDTF">2020-05-17T04:22:32Z</dcterms:created>
  <dcterms:modified xsi:type="dcterms:W3CDTF">2020-05-17T09:21:12Z</dcterms:modified>
</cp:coreProperties>
</file>