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5" d="100"/>
          <a:sy n="95" d="100"/>
        </p:scale>
        <p:origin x="-128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8F1B935B-42D4-8240-83CE-4D4591B77460}" type="datetimeFigureOut">
              <a:rPr kumimoji="1" lang="zh-CN" altLang="en-US" smtClean="0"/>
              <a:t>12/22/15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9CAEBF3-5858-F846-BB31-930C144DF25B}" type="slidenum">
              <a:rPr kumimoji="1" lang="zh-CN" altLang="en-US" smtClean="0"/>
              <a:t>‹#›</a:t>
            </a:fld>
            <a:endParaRPr kumimoji="1" lang="zh-CN" altLang="en-US"/>
          </a:p>
        </p:txBody>
      </p:sp>
    </p:spTree>
    <p:extLst>
      <p:ext uri="{BB962C8B-B14F-4D97-AF65-F5344CB8AC3E}">
        <p14:creationId xmlns:p14="http://schemas.microsoft.com/office/powerpoint/2010/main" val="2343978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8F1B935B-42D4-8240-83CE-4D4591B77460}" type="datetimeFigureOut">
              <a:rPr kumimoji="1" lang="zh-CN" altLang="en-US" smtClean="0"/>
              <a:t>12/22/15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9CAEBF3-5858-F846-BB31-930C144DF25B}" type="slidenum">
              <a:rPr kumimoji="1" lang="zh-CN" altLang="en-US" smtClean="0"/>
              <a:t>‹#›</a:t>
            </a:fld>
            <a:endParaRPr kumimoji="1" lang="zh-CN" altLang="en-US"/>
          </a:p>
        </p:txBody>
      </p:sp>
    </p:spTree>
    <p:extLst>
      <p:ext uri="{BB962C8B-B14F-4D97-AF65-F5344CB8AC3E}">
        <p14:creationId xmlns:p14="http://schemas.microsoft.com/office/powerpoint/2010/main" val="2868506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8F1B935B-42D4-8240-83CE-4D4591B77460}" type="datetimeFigureOut">
              <a:rPr kumimoji="1" lang="zh-CN" altLang="en-US" smtClean="0"/>
              <a:t>12/22/15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9CAEBF3-5858-F846-BB31-930C144DF25B}" type="slidenum">
              <a:rPr kumimoji="1" lang="zh-CN" altLang="en-US" smtClean="0"/>
              <a:t>‹#›</a:t>
            </a:fld>
            <a:endParaRPr kumimoji="1" lang="zh-CN" altLang="en-US"/>
          </a:p>
        </p:txBody>
      </p:sp>
    </p:spTree>
    <p:extLst>
      <p:ext uri="{BB962C8B-B14F-4D97-AF65-F5344CB8AC3E}">
        <p14:creationId xmlns:p14="http://schemas.microsoft.com/office/powerpoint/2010/main" val="4184076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8F1B935B-42D4-8240-83CE-4D4591B77460}" type="datetimeFigureOut">
              <a:rPr kumimoji="1" lang="zh-CN" altLang="en-US" smtClean="0"/>
              <a:t>12/22/15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9CAEBF3-5858-F846-BB31-930C144DF25B}" type="slidenum">
              <a:rPr kumimoji="1" lang="zh-CN" altLang="en-US" smtClean="0"/>
              <a:t>‹#›</a:t>
            </a:fld>
            <a:endParaRPr kumimoji="1" lang="zh-CN" altLang="en-US"/>
          </a:p>
        </p:txBody>
      </p:sp>
    </p:spTree>
    <p:extLst>
      <p:ext uri="{BB962C8B-B14F-4D97-AF65-F5344CB8AC3E}">
        <p14:creationId xmlns:p14="http://schemas.microsoft.com/office/powerpoint/2010/main" val="2006323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8F1B935B-42D4-8240-83CE-4D4591B77460}" type="datetimeFigureOut">
              <a:rPr kumimoji="1" lang="zh-CN" altLang="en-US" smtClean="0"/>
              <a:t>12/22/15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9CAEBF3-5858-F846-BB31-930C144DF25B}" type="slidenum">
              <a:rPr kumimoji="1" lang="zh-CN" altLang="en-US" smtClean="0"/>
              <a:t>‹#›</a:t>
            </a:fld>
            <a:endParaRPr kumimoji="1" lang="zh-CN" altLang="en-US"/>
          </a:p>
        </p:txBody>
      </p:sp>
    </p:spTree>
    <p:extLst>
      <p:ext uri="{BB962C8B-B14F-4D97-AF65-F5344CB8AC3E}">
        <p14:creationId xmlns:p14="http://schemas.microsoft.com/office/powerpoint/2010/main" val="462811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8F1B935B-42D4-8240-83CE-4D4591B77460}" type="datetimeFigureOut">
              <a:rPr kumimoji="1" lang="zh-CN" altLang="en-US" smtClean="0"/>
              <a:t>12/22/15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9CAEBF3-5858-F846-BB31-930C144DF25B}" type="slidenum">
              <a:rPr kumimoji="1" lang="zh-CN" altLang="en-US" smtClean="0"/>
              <a:t>‹#›</a:t>
            </a:fld>
            <a:endParaRPr kumimoji="1" lang="zh-CN" altLang="en-US"/>
          </a:p>
        </p:txBody>
      </p:sp>
    </p:spTree>
    <p:extLst>
      <p:ext uri="{BB962C8B-B14F-4D97-AF65-F5344CB8AC3E}">
        <p14:creationId xmlns:p14="http://schemas.microsoft.com/office/powerpoint/2010/main" val="315566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8F1B935B-42D4-8240-83CE-4D4591B77460}" type="datetimeFigureOut">
              <a:rPr kumimoji="1" lang="zh-CN" altLang="en-US" smtClean="0"/>
              <a:t>12/22/15</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D9CAEBF3-5858-F846-BB31-930C144DF25B}" type="slidenum">
              <a:rPr kumimoji="1" lang="zh-CN" altLang="en-US" smtClean="0"/>
              <a:t>‹#›</a:t>
            </a:fld>
            <a:endParaRPr kumimoji="1" lang="zh-CN" altLang="en-US"/>
          </a:p>
        </p:txBody>
      </p:sp>
    </p:spTree>
    <p:extLst>
      <p:ext uri="{BB962C8B-B14F-4D97-AF65-F5344CB8AC3E}">
        <p14:creationId xmlns:p14="http://schemas.microsoft.com/office/powerpoint/2010/main" val="1759895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8F1B935B-42D4-8240-83CE-4D4591B77460}" type="datetimeFigureOut">
              <a:rPr kumimoji="1" lang="zh-CN" altLang="en-US" smtClean="0"/>
              <a:t>12/22/15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D9CAEBF3-5858-F846-BB31-930C144DF25B}" type="slidenum">
              <a:rPr kumimoji="1" lang="zh-CN" altLang="en-US" smtClean="0"/>
              <a:t>‹#›</a:t>
            </a:fld>
            <a:endParaRPr kumimoji="1" lang="zh-CN" altLang="en-US"/>
          </a:p>
        </p:txBody>
      </p:sp>
    </p:spTree>
    <p:extLst>
      <p:ext uri="{BB962C8B-B14F-4D97-AF65-F5344CB8AC3E}">
        <p14:creationId xmlns:p14="http://schemas.microsoft.com/office/powerpoint/2010/main" val="3324194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F1B935B-42D4-8240-83CE-4D4591B77460}" type="datetimeFigureOut">
              <a:rPr kumimoji="1" lang="zh-CN" altLang="en-US" smtClean="0"/>
              <a:t>12/22/15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D9CAEBF3-5858-F846-BB31-930C144DF25B}" type="slidenum">
              <a:rPr kumimoji="1" lang="zh-CN" altLang="en-US" smtClean="0"/>
              <a:t>‹#›</a:t>
            </a:fld>
            <a:endParaRPr kumimoji="1" lang="zh-CN" altLang="en-US"/>
          </a:p>
        </p:txBody>
      </p:sp>
    </p:spTree>
    <p:extLst>
      <p:ext uri="{BB962C8B-B14F-4D97-AF65-F5344CB8AC3E}">
        <p14:creationId xmlns:p14="http://schemas.microsoft.com/office/powerpoint/2010/main" val="3415071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8F1B935B-42D4-8240-83CE-4D4591B77460}" type="datetimeFigureOut">
              <a:rPr kumimoji="1" lang="zh-CN" altLang="en-US" smtClean="0"/>
              <a:t>12/22/15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9CAEBF3-5858-F846-BB31-930C144DF25B}" type="slidenum">
              <a:rPr kumimoji="1" lang="zh-CN" altLang="en-US" smtClean="0"/>
              <a:t>‹#›</a:t>
            </a:fld>
            <a:endParaRPr kumimoji="1" lang="zh-CN" altLang="en-US"/>
          </a:p>
        </p:txBody>
      </p:sp>
    </p:spTree>
    <p:extLst>
      <p:ext uri="{BB962C8B-B14F-4D97-AF65-F5344CB8AC3E}">
        <p14:creationId xmlns:p14="http://schemas.microsoft.com/office/powerpoint/2010/main" val="493258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8F1B935B-42D4-8240-83CE-4D4591B77460}" type="datetimeFigureOut">
              <a:rPr kumimoji="1" lang="zh-CN" altLang="en-US" smtClean="0"/>
              <a:t>12/22/15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9CAEBF3-5858-F846-BB31-930C144DF25B}" type="slidenum">
              <a:rPr kumimoji="1" lang="zh-CN" altLang="en-US" smtClean="0"/>
              <a:t>‹#›</a:t>
            </a:fld>
            <a:endParaRPr kumimoji="1" lang="zh-CN" altLang="en-US"/>
          </a:p>
        </p:txBody>
      </p:sp>
    </p:spTree>
    <p:extLst>
      <p:ext uri="{BB962C8B-B14F-4D97-AF65-F5344CB8AC3E}">
        <p14:creationId xmlns:p14="http://schemas.microsoft.com/office/powerpoint/2010/main" val="13517616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1B935B-42D4-8240-83CE-4D4591B77460}" type="datetimeFigureOut">
              <a:rPr kumimoji="1" lang="zh-CN" altLang="en-US" smtClean="0"/>
              <a:t>12/22/15</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CAEBF3-5858-F846-BB31-930C144DF25B}" type="slidenum">
              <a:rPr kumimoji="1" lang="zh-CN" altLang="en-US" smtClean="0"/>
              <a:t>‹#›</a:t>
            </a:fld>
            <a:endParaRPr kumimoji="1" lang="zh-CN" altLang="en-US"/>
          </a:p>
        </p:txBody>
      </p:sp>
    </p:spTree>
    <p:extLst>
      <p:ext uri="{BB962C8B-B14F-4D97-AF65-F5344CB8AC3E}">
        <p14:creationId xmlns:p14="http://schemas.microsoft.com/office/powerpoint/2010/main" val="2069716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u="sng" dirty="0"/>
              <a:t>计算机图形学及其在工程产品的发展</a:t>
            </a:r>
            <a:r>
              <a:rPr lang="en-US" altLang="zh-CN" dirty="0" smtClean="0">
                <a:effectLst/>
              </a:rPr>
              <a:t> </a:t>
            </a:r>
            <a:endParaRPr kumimoji="1" lang="zh-CN" altLang="en-US" dirty="0"/>
          </a:p>
        </p:txBody>
      </p:sp>
      <p:sp>
        <p:nvSpPr>
          <p:cNvPr id="3" name="副标题 2"/>
          <p:cNvSpPr>
            <a:spLocks noGrp="1"/>
          </p:cNvSpPr>
          <p:nvPr>
            <p:ph type="subTitle" idx="1"/>
          </p:nvPr>
        </p:nvSpPr>
        <p:spPr/>
        <p:txBody>
          <a:bodyPr/>
          <a:lstStyle/>
          <a:p>
            <a:r>
              <a:rPr lang="en-US" altLang="zh-CN" dirty="0"/>
              <a:t>Evolution of computer graphics and its Impact on </a:t>
            </a:r>
          </a:p>
          <a:p>
            <a:r>
              <a:rPr lang="en-US" altLang="zh-CN" dirty="0"/>
              <a:t>Engineering Product Development </a:t>
            </a:r>
          </a:p>
          <a:p>
            <a:endParaRPr kumimoji="1" lang="zh-CN" altLang="en-US" dirty="0"/>
          </a:p>
        </p:txBody>
      </p:sp>
    </p:spTree>
    <p:extLst>
      <p:ext uri="{BB962C8B-B14F-4D97-AF65-F5344CB8AC3E}">
        <p14:creationId xmlns:p14="http://schemas.microsoft.com/office/powerpoint/2010/main" val="3386350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计算机动画技术</a:t>
            </a:r>
            <a:endParaRPr kumimoji="1" lang="zh-CN" altLang="en-US" dirty="0"/>
          </a:p>
        </p:txBody>
      </p:sp>
      <p:sp>
        <p:nvSpPr>
          <p:cNvPr id="3" name="内容占位符 2"/>
          <p:cNvSpPr>
            <a:spLocks noGrp="1"/>
          </p:cNvSpPr>
          <p:nvPr>
            <p:ph idx="1"/>
          </p:nvPr>
        </p:nvSpPr>
        <p:spPr/>
        <p:txBody>
          <a:bodyPr>
            <a:normAutofit fontScale="40000" lnSpcReduction="20000"/>
          </a:bodyPr>
          <a:lstStyle/>
          <a:p>
            <a:r>
              <a:rPr lang="zh-CN" altLang="zh-CN" dirty="0"/>
              <a:t>计算机动画技术的发展是和许多其它学科的发展密切相关的。计算机图形学、计算机绘画、计算机音乐、计算机辅助设计、电影技术、电视技术、计算机软件和硬件技术等众多学科的最新成果都对计算机动画技术的研究和发展起着十分重要的推动作用</a:t>
            </a:r>
            <a:r>
              <a:rPr lang="en-US" altLang="zh-CN" dirty="0"/>
              <a:t>50</a:t>
            </a:r>
            <a:r>
              <a:rPr lang="zh-CN" altLang="zh-CN" dirty="0"/>
              <a:t>年代到</a:t>
            </a:r>
            <a:r>
              <a:rPr lang="en-US" altLang="zh-CN" dirty="0"/>
              <a:t>60</a:t>
            </a:r>
            <a:r>
              <a:rPr lang="zh-CN" altLang="zh-CN" dirty="0"/>
              <a:t>年代之间，大部分的计算机绘画艺术作品都是在打印机和绘图仪上产生的。一直到</a:t>
            </a:r>
            <a:r>
              <a:rPr lang="en-US" altLang="zh-CN" dirty="0"/>
              <a:t>60</a:t>
            </a:r>
            <a:r>
              <a:rPr lang="zh-CN" altLang="zh-CN" dirty="0"/>
              <a:t>年代后期，才出现利用计算机显示点阵的特性，通过精心地设计图案来进行计算机艺术创造的活动。</a:t>
            </a:r>
            <a:endParaRPr lang="en-US" altLang="zh-CN" dirty="0"/>
          </a:p>
          <a:p>
            <a:r>
              <a:rPr lang="zh-CN" altLang="zh-CN" dirty="0"/>
              <a:t>计算机动画的一个重要应用就是制作电影特技 可以说电影特技的发展和计算机动画的发展是相互促进的。</a:t>
            </a:r>
            <a:r>
              <a:rPr lang="en-US" altLang="zh-CN" dirty="0"/>
              <a:t>1987</a:t>
            </a:r>
            <a:r>
              <a:rPr lang="zh-CN" altLang="zh-CN" dirty="0"/>
              <a:t>年由著名的计算机动画专家塔尔曼夫妇领导的</a:t>
            </a:r>
            <a:r>
              <a:rPr lang="en-US" altLang="zh-CN" dirty="0"/>
              <a:t>MIRA </a:t>
            </a:r>
            <a:r>
              <a:rPr lang="zh-CN" altLang="zh-CN" dirty="0"/>
              <a:t>实验室制作了一部七分钟的计算机动画片《相会在蒙特利尔》 再现了国际影星玛丽莲•梦露的风采。</a:t>
            </a:r>
            <a:r>
              <a:rPr lang="en-US" altLang="zh-CN" dirty="0"/>
              <a:t>1988</a:t>
            </a:r>
            <a:r>
              <a:rPr lang="zh-CN" altLang="zh-CN" dirty="0"/>
              <a:t>年，美国电影《谁陷害了兔子罗杰》</a:t>
            </a:r>
            <a:r>
              <a:rPr lang="en-US" altLang="zh-CN" dirty="0"/>
              <a:t> (Who Framed Roger Rabbit?)</a:t>
            </a:r>
            <a:r>
              <a:rPr lang="zh-CN" altLang="zh-CN" dirty="0"/>
              <a:t>中二维动画人物和真实演员的完美结合，令人瞠目结舌、叹为观止 其中用了不少计算机动画处理。</a:t>
            </a:r>
            <a:r>
              <a:rPr lang="en-US" altLang="zh-CN" dirty="0"/>
              <a:t>1991</a:t>
            </a:r>
            <a:r>
              <a:rPr lang="zh-CN" altLang="zh-CN" dirty="0"/>
              <a:t>年美国电影《终结者</a:t>
            </a:r>
            <a:r>
              <a:rPr lang="en-US" altLang="zh-CN" dirty="0"/>
              <a:t>II</a:t>
            </a:r>
            <a:r>
              <a:rPr lang="zh-CN" altLang="zh-CN" dirty="0"/>
              <a:t>：世界末日》展现了奇妙的计算机技术。此外，还有《侏罗纪公园》</a:t>
            </a:r>
            <a:r>
              <a:rPr lang="en-US" altLang="zh-CN" dirty="0"/>
              <a:t>(Jurassic Park)</a:t>
            </a:r>
            <a:r>
              <a:rPr lang="zh-CN" altLang="zh-CN" dirty="0"/>
              <a:t>、《狮子王》、《玩具总动员》</a:t>
            </a:r>
            <a:r>
              <a:rPr lang="en-US" altLang="zh-CN" dirty="0"/>
              <a:t>(Toy Story)</a:t>
            </a:r>
            <a:r>
              <a:rPr lang="zh-CN" altLang="zh-CN" dirty="0"/>
              <a:t>等。</a:t>
            </a:r>
            <a:endParaRPr lang="en-US" altLang="zh-CN" dirty="0"/>
          </a:p>
          <a:p>
            <a:r>
              <a:rPr lang="zh-CN" altLang="zh-CN" dirty="0"/>
              <a:t>计算机动画的应用领域十分宽广 除了用来制作影视作品外， 在科学研究、视觉模拟、电子游戏、工业设计、教学训练、写真仿真、过程控制、平面绘画、建筑设计等许多方面都有重要应用，如军事战术模拟。科学计算的可视化是发达国家八十年代后期提出并发展起来的一门新兴技术，它将科学计算过程中及计算结果的数据转换为几何图形及图象信息在屏幕上显示出来并进行交互处理，成为发现和理解科学计算过程中各种现象的有力工具。</a:t>
            </a:r>
            <a:r>
              <a:rPr lang="en-US" altLang="zh-CN" dirty="0"/>
              <a:t>1987</a:t>
            </a:r>
            <a:r>
              <a:rPr lang="zh-CN" altLang="zh-CN" dirty="0"/>
              <a:t>年</a:t>
            </a:r>
            <a:r>
              <a:rPr lang="en-US" altLang="zh-CN" dirty="0"/>
              <a:t>2</a:t>
            </a:r>
            <a:r>
              <a:rPr lang="zh-CN" altLang="zh-CN" dirty="0"/>
              <a:t>月英国国家科学基金会在华盛顿召开了有关科学计算可视化的首次会议。会议一致认为“将图形和图象技术应用于科学计算是一个全新的领域” 科学家们不仅需要分析由计算机得出的计算数据，而且需要了解在计算机过程中数据的变化。会议将这一技术定名为“科学计算可视化</a:t>
            </a:r>
            <a:r>
              <a:rPr lang="en-US" altLang="zh-CN" dirty="0"/>
              <a:t>(Visualization in Scientific Computing)</a:t>
            </a:r>
            <a:r>
              <a:rPr lang="zh-CN" altLang="zh-CN" dirty="0"/>
              <a:t>”。科学计算可视化将图形生成技术图象理解技术结合在一起， 它即可理解送入计算机的图象数据．也可以从复杂的多维数据中产生图形。它涉及到下列相互独立的几个领域：计算机图形学、图象处理、计算机视觉、计算机辅助设计及交互技术等。科学计算可视按其实现的功能来分， 可以分为三个档次：</a:t>
            </a:r>
            <a:r>
              <a:rPr lang="en-US" altLang="zh-CN" dirty="0"/>
              <a:t>(1)</a:t>
            </a:r>
            <a:r>
              <a:rPr lang="zh-CN" altLang="zh-CN" dirty="0"/>
              <a:t>结果数据的后处理；</a:t>
            </a:r>
            <a:r>
              <a:rPr lang="en-US" altLang="zh-CN" dirty="0"/>
              <a:t>(2)</a:t>
            </a:r>
            <a:r>
              <a:rPr lang="zh-CN" altLang="zh-CN" dirty="0"/>
              <a:t>结果数据的实时跟踪处理及显示；</a:t>
            </a:r>
            <a:r>
              <a:rPr lang="en-US" altLang="zh-CN" dirty="0"/>
              <a:t>(3)</a:t>
            </a:r>
            <a:r>
              <a:rPr lang="zh-CN" altLang="zh-CN" dirty="0"/>
              <a:t>结果数据的实时显示及交互处理。</a:t>
            </a:r>
            <a:endParaRPr lang="en-US" altLang="zh-CN" dirty="0"/>
          </a:p>
          <a:p>
            <a:endParaRPr kumimoji="1" lang="zh-CN" altLang="en-US" dirty="0"/>
          </a:p>
        </p:txBody>
      </p:sp>
    </p:spTree>
    <p:extLst>
      <p:ext uri="{BB962C8B-B14F-4D97-AF65-F5344CB8AC3E}">
        <p14:creationId xmlns:p14="http://schemas.microsoft.com/office/powerpoint/2010/main" val="1242069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虚拟现实</a:t>
            </a:r>
            <a:endParaRPr kumimoji="1" lang="zh-CN" altLang="en-US" dirty="0"/>
          </a:p>
        </p:txBody>
      </p:sp>
      <p:sp>
        <p:nvSpPr>
          <p:cNvPr id="3" name="内容占位符 2"/>
          <p:cNvSpPr>
            <a:spLocks noGrp="1"/>
          </p:cNvSpPr>
          <p:nvPr>
            <p:ph idx="1"/>
          </p:nvPr>
        </p:nvSpPr>
        <p:spPr/>
        <p:txBody>
          <a:bodyPr>
            <a:normAutofit fontScale="70000" lnSpcReduction="20000"/>
          </a:bodyPr>
          <a:lstStyle/>
          <a:p>
            <a:r>
              <a:rPr lang="zh-CN" altLang="zh-CN" dirty="0"/>
              <a:t>“虚拟现实”</a:t>
            </a:r>
            <a:r>
              <a:rPr lang="en-US" altLang="zh-CN" dirty="0"/>
              <a:t>(Virtual Reality)- </a:t>
            </a:r>
            <a:r>
              <a:rPr lang="zh-CN" altLang="zh-CN" dirty="0"/>
              <a:t>词是由美国喷气推动实验室</a:t>
            </a:r>
            <a:r>
              <a:rPr lang="en-US" altLang="zh-CN" dirty="0"/>
              <a:t>(VPL)</a:t>
            </a:r>
            <a:r>
              <a:rPr lang="zh-CN" altLang="zh-CN" dirty="0"/>
              <a:t>的创始人拉尼尔</a:t>
            </a:r>
            <a:r>
              <a:rPr lang="en-US" altLang="zh-CN" dirty="0"/>
              <a:t>(</a:t>
            </a:r>
            <a:r>
              <a:rPr lang="en-US" altLang="zh-CN" dirty="0" err="1"/>
              <a:t>Jaron</a:t>
            </a:r>
            <a:r>
              <a:rPr lang="en-US" altLang="zh-CN" dirty="0"/>
              <a:t> Lanier)</a:t>
            </a:r>
            <a:r>
              <a:rPr lang="zh-CN" altLang="zh-CN" dirty="0"/>
              <a:t>首先提出的 在克鲁格</a:t>
            </a:r>
            <a:r>
              <a:rPr lang="en-US" altLang="zh-CN" dirty="0"/>
              <a:t>(</a:t>
            </a:r>
            <a:r>
              <a:rPr lang="en-US" altLang="zh-CN" dirty="0" err="1"/>
              <a:t>Myren</a:t>
            </a:r>
            <a:r>
              <a:rPr lang="en-US" altLang="zh-CN" dirty="0"/>
              <a:t> </a:t>
            </a:r>
            <a:r>
              <a:rPr lang="en-US" altLang="zh-CN" dirty="0" err="1"/>
              <a:t>Kruege</a:t>
            </a:r>
            <a:r>
              <a:rPr lang="en-US" altLang="zh-CN" dirty="0"/>
              <a:t>)70</a:t>
            </a:r>
            <a:r>
              <a:rPr lang="zh-CN" altLang="zh-CN" dirty="0"/>
              <a:t>年代中早期实验里．被称为 人工现实”</a:t>
            </a:r>
            <a:r>
              <a:rPr lang="en-US" altLang="zh-CN" dirty="0"/>
              <a:t>(Artificial reality)</a:t>
            </a:r>
            <a:r>
              <a:rPr lang="zh-CN" altLang="zh-CN" dirty="0"/>
              <a:t>；而在吉布森</a:t>
            </a:r>
            <a:r>
              <a:rPr lang="en-US" altLang="zh-CN" dirty="0"/>
              <a:t>(William Gibson)l984 </a:t>
            </a:r>
            <a:r>
              <a:rPr lang="zh-CN" altLang="zh-CN" dirty="0"/>
              <a:t>年出版的科幻小说</a:t>
            </a:r>
            <a:r>
              <a:rPr lang="en-US" altLang="zh-CN" dirty="0" err="1"/>
              <a:t>Neuremanccr</a:t>
            </a:r>
            <a:r>
              <a:rPr lang="zh-CN" altLang="zh-CN" dirty="0"/>
              <a:t>里，又被称为“可控空间”</a:t>
            </a:r>
            <a:r>
              <a:rPr lang="en-US" altLang="zh-CN" dirty="0"/>
              <a:t>(</a:t>
            </a:r>
            <a:r>
              <a:rPr lang="en-US" altLang="zh-CN" dirty="0" err="1"/>
              <a:t>Cyberspaee</a:t>
            </a:r>
            <a:r>
              <a:rPr lang="en-US" altLang="zh-CN" dirty="0"/>
              <a:t>)</a:t>
            </a:r>
            <a:r>
              <a:rPr lang="zh-CN" altLang="zh-CN" dirty="0"/>
              <a:t>。虚拟现实， 也育人称之为虚拟环境</a:t>
            </a:r>
            <a:r>
              <a:rPr lang="en-US" altLang="zh-CN" dirty="0"/>
              <a:t>(Virtual Environment)</a:t>
            </a:r>
            <a:r>
              <a:rPr lang="zh-CN" altLang="zh-CN" dirty="0"/>
              <a:t>是美国国家航空和航天局及军事部门为模拟而开发的一门高新技术 它利用计算机图形产生器，位置跟踪器，多功能传感器和控制器等有效地模拟实际场景和情形，从而能够使观察者产生一种真实的身临其境的感觉虚拟环境由硬件和软件组成，硬件部分主要包括：传感器</a:t>
            </a:r>
            <a:r>
              <a:rPr lang="en-US" altLang="zh-CN" dirty="0"/>
              <a:t>(Sensors)</a:t>
            </a:r>
            <a:r>
              <a:rPr lang="zh-CN" altLang="zh-CN" dirty="0"/>
              <a:t>、印象器</a:t>
            </a:r>
            <a:r>
              <a:rPr lang="en-US" altLang="zh-CN" dirty="0"/>
              <a:t>(</a:t>
            </a:r>
            <a:r>
              <a:rPr lang="en-US" altLang="zh-CN" dirty="0" err="1"/>
              <a:t>Efeeter</a:t>
            </a:r>
            <a:r>
              <a:rPr lang="en-US" altLang="zh-CN" dirty="0"/>
              <a:t>)</a:t>
            </a:r>
            <a:r>
              <a:rPr lang="zh-CN" altLang="zh-CN" dirty="0"/>
              <a:t>和连接侍感器与印象器 产生模拟物理环境的特殊硬件。利用虚拟现实技术产生虚拟现实环境的软件需完成以下三个功能：建立作用器</a:t>
            </a:r>
            <a:r>
              <a:rPr lang="en-US" altLang="zh-CN" dirty="0"/>
              <a:t>(Actors)</a:t>
            </a:r>
            <a:r>
              <a:rPr lang="zh-CN" altLang="zh-CN" dirty="0"/>
              <a:t>以及物体的外形和动力学模型：建立物体之间以及周围环境之间接照牛顿运动定律所决定的相互作用；描述周围环境的内容</a:t>
            </a:r>
            <a:r>
              <a:rPr lang="zh-CN" altLang="zh-CN" dirty="0" smtClean="0"/>
              <a:t>特性</a:t>
            </a:r>
            <a:r>
              <a:rPr lang="zh-CN" altLang="en-US" dirty="0" smtClean="0"/>
              <a:t>。</a:t>
            </a:r>
            <a:endParaRPr lang="en-US" altLang="zh-CN" dirty="0"/>
          </a:p>
          <a:p>
            <a:endParaRPr kumimoji="1" lang="zh-CN" altLang="en-US" dirty="0"/>
          </a:p>
        </p:txBody>
      </p:sp>
    </p:spTree>
    <p:extLst>
      <p:ext uri="{BB962C8B-B14F-4D97-AF65-F5344CB8AC3E}">
        <p14:creationId xmlns:p14="http://schemas.microsoft.com/office/powerpoint/2010/main" val="1971050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94632"/>
            <a:ext cx="8229600" cy="5631531"/>
          </a:xfrm>
        </p:spPr>
        <p:txBody>
          <a:bodyPr>
            <a:normAutofit fontScale="92500" lnSpcReduction="10000"/>
          </a:bodyPr>
          <a:lstStyle/>
          <a:p>
            <a:r>
              <a:rPr lang="zh-CN" altLang="zh-CN" dirty="0"/>
              <a:t>虚拟现实技术主要研究用计算机模拟（构造）三维图形空间，并使用户能够自然地与该空间进行交互。它涉及很多科学的知识，对三维图形处理技术的要求特别高。简单的虚拟现实系统早在</a:t>
            </a:r>
            <a:r>
              <a:rPr lang="en-US" altLang="zh-CN" dirty="0"/>
              <a:t>70</a:t>
            </a:r>
            <a:r>
              <a:rPr lang="zh-CN" altLang="zh-CN" dirty="0"/>
              <a:t>年代便被应用于军事领域，训练驾驶员。</a:t>
            </a:r>
            <a:r>
              <a:rPr lang="en-US" altLang="zh-CN" dirty="0"/>
              <a:t>80</a:t>
            </a:r>
            <a:r>
              <a:rPr lang="zh-CN" altLang="zh-CN" dirty="0"/>
              <a:t>年代后随着计算机软硬件技术的提高，它也得到重视并迅速发展。它已在航空航天、医学、教育、艺术、建筑等领域得到初步的应用。例如，</a:t>
            </a:r>
            <a:r>
              <a:rPr lang="en-US" altLang="zh-CN" dirty="0"/>
              <a:t>1997</a:t>
            </a:r>
            <a:r>
              <a:rPr lang="zh-CN" altLang="zh-CN" dirty="0"/>
              <a:t>年</a:t>
            </a:r>
            <a:r>
              <a:rPr lang="en-US" altLang="zh-CN" dirty="0"/>
              <a:t>7</a:t>
            </a:r>
            <a:r>
              <a:rPr lang="zh-CN" altLang="zh-CN" dirty="0"/>
              <a:t>月，美国航天局的旅居者号火星车着陆距地球约</a:t>
            </a:r>
            <a:r>
              <a:rPr lang="en-US" altLang="zh-CN" dirty="0"/>
              <a:t>1.9</a:t>
            </a:r>
            <a:r>
              <a:rPr lang="zh-CN" altLang="zh-CN" dirty="0"/>
              <a:t>亿公里的火星。这辆在火星表面缓慢爬行的小车中并没有驾驶员，它是由地球上的工程师通过虚拟现实系统操纵的。</a:t>
            </a:r>
            <a:endParaRPr lang="en-US" altLang="zh-CN" dirty="0"/>
          </a:p>
          <a:p>
            <a:endParaRPr kumimoji="1" lang="zh-CN" altLang="en-US" dirty="0"/>
          </a:p>
        </p:txBody>
      </p:sp>
    </p:spTree>
    <p:extLst>
      <p:ext uri="{BB962C8B-B14F-4D97-AF65-F5344CB8AC3E}">
        <p14:creationId xmlns:p14="http://schemas.microsoft.com/office/powerpoint/2010/main" val="3732771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34738"/>
            <a:ext cx="8229600" cy="5591426"/>
          </a:xfrm>
        </p:spPr>
        <p:txBody>
          <a:bodyPr>
            <a:normAutofit fontScale="92500" lnSpcReduction="10000"/>
          </a:bodyPr>
          <a:lstStyle/>
          <a:p>
            <a:r>
              <a:rPr lang="en-US" altLang="zh-CN" dirty="0"/>
              <a:t> </a:t>
            </a:r>
            <a:r>
              <a:rPr lang="zh-CN" altLang="zh-CN" dirty="0"/>
              <a:t>虚拟现实技术主要应用于脑外科规划的双手操作空间接口工具、虚拟环境用于恐高症治疗、虚拟风洞、封闭式战斗作战训练器、虚拟现实技术在建筑设计中应用、地理信息系统（地理信息系统是建立在地理图形之上的关于人口、矿藏、森林、旅游等资源的综合信息管理系统。它在发达国家中已得到广泛应用，我国也对其开展了广泛的研究与应用。在地理信息系统中，计算机图形学技术被用来产生高精度的各种资源的图形，包括地理图、地形图、森林分布图、人口分布图、矿藏分布图、气象图、水资源分布图等等。地理信息系统为管理和决策者提供非常有效的支持。）</a:t>
            </a:r>
            <a:endParaRPr lang="en-US" altLang="zh-CN" dirty="0"/>
          </a:p>
          <a:p>
            <a:endParaRPr kumimoji="1" lang="zh-CN" altLang="en-US" dirty="0"/>
          </a:p>
        </p:txBody>
      </p:sp>
    </p:spTree>
    <p:extLst>
      <p:ext uri="{BB962C8B-B14F-4D97-AF65-F5344CB8AC3E}">
        <p14:creationId xmlns:p14="http://schemas.microsoft.com/office/powerpoint/2010/main" val="1779232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总结</a:t>
            </a:r>
            <a:endParaRPr kumimoji="1" lang="zh-CN" altLang="en-US" dirty="0"/>
          </a:p>
        </p:txBody>
      </p:sp>
      <p:sp>
        <p:nvSpPr>
          <p:cNvPr id="3" name="内容占位符 2"/>
          <p:cNvSpPr>
            <a:spLocks noGrp="1"/>
          </p:cNvSpPr>
          <p:nvPr>
            <p:ph idx="1"/>
          </p:nvPr>
        </p:nvSpPr>
        <p:spPr/>
        <p:txBody>
          <a:bodyPr>
            <a:normAutofit fontScale="92500" lnSpcReduction="10000"/>
          </a:bodyPr>
          <a:lstStyle/>
          <a:p>
            <a:r>
              <a:rPr lang="zh-CN" altLang="zh-CN" dirty="0"/>
              <a:t>计算机图形学的发展迅速，如今已经成为了一门学科走进了我们的世界，走在了科学的前端。计算机图形学已经应用到了各个领域，在我们的生活中到处可见，使我们的生活变得绚丽多彩，给我的生活带来很大的便利，不仅提高人们物质生活水平，同时也带来了精神世界的享受。只是计算机图形学发展的迟，还有好多没有好多领域发展不成熟，需要慢慢去完善，所以计算机图形学有很大的发展前景，而且在人们的生活中会扮演很重要的作用。</a:t>
            </a:r>
            <a:endParaRPr lang="en-US" altLang="zh-CN" dirty="0"/>
          </a:p>
          <a:p>
            <a:endParaRPr kumimoji="1" lang="zh-CN" altLang="en-US" dirty="0"/>
          </a:p>
        </p:txBody>
      </p:sp>
    </p:spTree>
    <p:extLst>
      <p:ext uri="{BB962C8B-B14F-4D97-AF65-F5344CB8AC3E}">
        <p14:creationId xmlns:p14="http://schemas.microsoft.com/office/powerpoint/2010/main" val="3130716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内容占位符 2"/>
          <p:cNvSpPr>
            <a:spLocks noGrp="1"/>
          </p:cNvSpPr>
          <p:nvPr>
            <p:ph idx="1"/>
          </p:nvPr>
        </p:nvSpPr>
        <p:spPr/>
        <p:txBody>
          <a:bodyPr/>
          <a:lstStyle/>
          <a:p>
            <a:r>
              <a:rPr lang="zh-CN" altLang="zh-CN" dirty="0"/>
              <a:t>计算机图形学是研究怎样用计算机表示、生成、处理、和显示图形的一门学科，在计算机辅助设计、地理信息系统、计算机游戏、计算机动画、虚拟现实等方面有着广泛的应用。</a:t>
            </a:r>
            <a:r>
              <a:rPr lang="en-US" altLang="zh-CN" dirty="0" smtClean="0">
                <a:effectLst/>
              </a:rPr>
              <a:t> </a:t>
            </a:r>
            <a:endParaRPr kumimoji="1" lang="zh-CN" altLang="en-US" dirty="0"/>
          </a:p>
        </p:txBody>
      </p:sp>
    </p:spTree>
    <p:extLst>
      <p:ext uri="{BB962C8B-B14F-4D97-AF65-F5344CB8AC3E}">
        <p14:creationId xmlns:p14="http://schemas.microsoft.com/office/powerpoint/2010/main" val="2722350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计算机图形</a:t>
            </a:r>
            <a:r>
              <a:rPr lang="en-US" altLang="zh-CN" dirty="0" smtClean="0">
                <a:effectLst/>
              </a:rPr>
              <a:t> </a:t>
            </a:r>
            <a:endParaRPr kumimoji="1" lang="zh-CN" altLang="en-US" dirty="0"/>
          </a:p>
        </p:txBody>
      </p:sp>
      <p:sp>
        <p:nvSpPr>
          <p:cNvPr id="3" name="内容占位符 2"/>
          <p:cNvSpPr>
            <a:spLocks noGrp="1"/>
          </p:cNvSpPr>
          <p:nvPr>
            <p:ph idx="1"/>
          </p:nvPr>
        </p:nvSpPr>
        <p:spPr/>
        <p:txBody>
          <a:bodyPr/>
          <a:lstStyle/>
          <a:p>
            <a:r>
              <a:rPr lang="zh-CN" altLang="zh-CN" dirty="0"/>
              <a:t>用计算机表示、生成、处理和显示对象。从范围上说，计算机图形包括了山、水、虫、水、人等客观世界存在的所有物体甚至意识形态；从内容上说，计算机图形学也已不仅仅是物体的形状，还包含了物体的材质、运动等各种属性。因此，计算机图形是储存在计算机内部的物体的坐标、纹理等各种属性。</a:t>
            </a:r>
            <a:endParaRPr lang="en-US" altLang="zh-CN" dirty="0"/>
          </a:p>
          <a:p>
            <a:endParaRPr kumimoji="1" lang="zh-CN" altLang="en-US" dirty="0"/>
          </a:p>
        </p:txBody>
      </p:sp>
    </p:spTree>
    <p:extLst>
      <p:ext uri="{BB962C8B-B14F-4D97-AF65-F5344CB8AC3E}">
        <p14:creationId xmlns:p14="http://schemas.microsoft.com/office/powerpoint/2010/main" val="3818504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数字图形</a:t>
            </a:r>
            <a:r>
              <a:rPr lang="en-US" altLang="zh-CN" dirty="0" smtClean="0">
                <a:effectLst/>
              </a:rPr>
              <a:t> </a:t>
            </a:r>
            <a:endParaRPr kumimoji="1" lang="zh-CN" altLang="en-US" dirty="0"/>
          </a:p>
        </p:txBody>
      </p:sp>
      <p:sp>
        <p:nvSpPr>
          <p:cNvPr id="3" name="内容占位符 2"/>
          <p:cNvSpPr>
            <a:spLocks noGrp="1"/>
          </p:cNvSpPr>
          <p:nvPr>
            <p:ph idx="1"/>
          </p:nvPr>
        </p:nvSpPr>
        <p:spPr/>
        <p:txBody>
          <a:bodyPr>
            <a:normAutofit fontScale="92500"/>
          </a:bodyPr>
          <a:lstStyle/>
          <a:p>
            <a:r>
              <a:rPr lang="en-US" altLang="zh-CN" dirty="0"/>
              <a:t> </a:t>
            </a:r>
            <a:r>
              <a:rPr lang="zh-CN" altLang="zh-CN" dirty="0"/>
              <a:t>由规则排列的像素上的颜色值组成的二维数组。数字图像可能由数码相机、摄像机或者其成像设备如</a:t>
            </a:r>
            <a:r>
              <a:rPr lang="en-US" altLang="zh-CN" dirty="0"/>
              <a:t>CT</a:t>
            </a:r>
            <a:r>
              <a:rPr lang="zh-CN" altLang="zh-CN" dirty="0"/>
              <a:t>机从外界获取，也可能在计算机上通过计算机图形装化而成。</a:t>
            </a:r>
            <a:endParaRPr lang="en-US" altLang="zh-CN" dirty="0"/>
          </a:p>
          <a:p>
            <a:r>
              <a:rPr lang="zh-CN" altLang="zh-CN" dirty="0"/>
              <a:t>除了计算机图形和数字图像外，物体在计算机内部的表达还可以是符号或抽象模型、图像中的的一个区域等，研究物体的这些在计算机内部的表达及表达间的装换形成了和计算机图形学密切相关的几个重要学科。</a:t>
            </a:r>
            <a:r>
              <a:rPr lang="en-US" altLang="zh-CN" dirty="0" smtClean="0">
                <a:effectLst/>
              </a:rPr>
              <a:t> </a:t>
            </a:r>
            <a:endParaRPr kumimoji="1" lang="zh-CN" altLang="en-US" dirty="0"/>
          </a:p>
        </p:txBody>
      </p:sp>
    </p:spTree>
    <p:extLst>
      <p:ext uri="{BB962C8B-B14F-4D97-AF65-F5344CB8AC3E}">
        <p14:creationId xmlns:p14="http://schemas.microsoft.com/office/powerpoint/2010/main" val="1692136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图像处理</a:t>
            </a:r>
            <a:r>
              <a:rPr lang="en-US" altLang="zh-CN" dirty="0" smtClean="0">
                <a:effectLst/>
              </a:rPr>
              <a:t> </a:t>
            </a:r>
            <a:endParaRPr kumimoji="1" lang="zh-CN" altLang="en-US" dirty="0"/>
          </a:p>
        </p:txBody>
      </p:sp>
      <p:sp>
        <p:nvSpPr>
          <p:cNvPr id="3" name="内容占位符 2"/>
          <p:cNvSpPr>
            <a:spLocks noGrp="1"/>
          </p:cNvSpPr>
          <p:nvPr>
            <p:ph idx="1"/>
          </p:nvPr>
        </p:nvSpPr>
        <p:spPr/>
        <p:txBody>
          <a:bodyPr/>
          <a:lstStyle/>
          <a:p>
            <a:r>
              <a:rPr lang="en-US" altLang="zh-CN" dirty="0"/>
              <a:t> </a:t>
            </a:r>
            <a:r>
              <a:rPr lang="zh-CN" altLang="zh-CN" dirty="0"/>
              <a:t>将客观世界中原来存在的物体的影像处理成新的数字化图像的相关技术，如</a:t>
            </a:r>
            <a:r>
              <a:rPr lang="en-US" altLang="zh-CN" dirty="0"/>
              <a:t>CT</a:t>
            </a:r>
            <a:r>
              <a:rPr lang="zh-CN" altLang="zh-CN" dirty="0"/>
              <a:t>扫描，人脸识别，</a:t>
            </a:r>
            <a:r>
              <a:rPr lang="en-US" altLang="zh-CN" dirty="0"/>
              <a:t>X</a:t>
            </a:r>
            <a:r>
              <a:rPr lang="zh-CN" altLang="zh-CN" dirty="0"/>
              <a:t>射线探伤等。</a:t>
            </a:r>
            <a:r>
              <a:rPr lang="en-US" altLang="zh-CN" dirty="0" smtClean="0">
                <a:effectLst/>
              </a:rPr>
              <a:t> </a:t>
            </a:r>
            <a:endParaRPr kumimoji="1" lang="zh-CN" altLang="en-US" dirty="0"/>
          </a:p>
        </p:txBody>
      </p:sp>
    </p:spTree>
    <p:extLst>
      <p:ext uri="{BB962C8B-B14F-4D97-AF65-F5344CB8AC3E}">
        <p14:creationId xmlns:p14="http://schemas.microsoft.com/office/powerpoint/2010/main" val="638294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模式识别</a:t>
            </a:r>
            <a:r>
              <a:rPr lang="en-US" altLang="zh-CN" dirty="0" smtClean="0">
                <a:effectLst/>
              </a:rPr>
              <a:t> </a:t>
            </a:r>
            <a:endParaRPr kumimoji="1" lang="zh-CN" altLang="en-US" dirty="0"/>
          </a:p>
        </p:txBody>
      </p:sp>
      <p:sp>
        <p:nvSpPr>
          <p:cNvPr id="3" name="内容占位符 2"/>
          <p:cNvSpPr>
            <a:spLocks noGrp="1"/>
          </p:cNvSpPr>
          <p:nvPr>
            <p:ph idx="1"/>
          </p:nvPr>
        </p:nvSpPr>
        <p:spPr/>
        <p:txBody>
          <a:bodyPr/>
          <a:lstStyle/>
          <a:p>
            <a:r>
              <a:rPr lang="zh-CN" altLang="zh-CN" dirty="0"/>
              <a:t>对所输入的图像进行分析和识别，找出其中蕴含的内在联系或抽象模型，如邮政分拣，人脸识别，地貌地形识别等。</a:t>
            </a:r>
            <a:r>
              <a:rPr lang="en-US" altLang="zh-CN" dirty="0" smtClean="0">
                <a:effectLst/>
              </a:rPr>
              <a:t> </a:t>
            </a:r>
            <a:endParaRPr kumimoji="1" lang="zh-CN" altLang="en-US" dirty="0"/>
          </a:p>
        </p:txBody>
      </p:sp>
    </p:spTree>
    <p:extLst>
      <p:ext uri="{BB962C8B-B14F-4D97-AF65-F5344CB8AC3E}">
        <p14:creationId xmlns:p14="http://schemas.microsoft.com/office/powerpoint/2010/main" val="1915738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计算几何</a:t>
            </a:r>
            <a:r>
              <a:rPr lang="en-US" altLang="zh-CN" dirty="0" smtClean="0">
                <a:effectLst/>
              </a:rPr>
              <a:t> </a:t>
            </a:r>
            <a:endParaRPr kumimoji="1" lang="zh-CN" altLang="en-US" dirty="0"/>
          </a:p>
        </p:txBody>
      </p:sp>
      <p:sp>
        <p:nvSpPr>
          <p:cNvPr id="3" name="内容占位符 2"/>
          <p:cNvSpPr>
            <a:spLocks noGrp="1"/>
          </p:cNvSpPr>
          <p:nvPr>
            <p:ph idx="1"/>
          </p:nvPr>
        </p:nvSpPr>
        <p:spPr/>
        <p:txBody>
          <a:bodyPr/>
          <a:lstStyle/>
          <a:p>
            <a:r>
              <a:rPr lang="zh-CN" altLang="zh-CN" dirty="0"/>
              <a:t>也称为计算机辅助几何设计，是研究几何模型和数据处理的学科，探究几何形体的计算机表示、分析和综合，研究如何灵活、有效地建立几何形体的数学模型以及在计算机中更好的储存和管理这些模型数据。</a:t>
            </a:r>
            <a:endParaRPr lang="en-US" altLang="zh-CN" dirty="0"/>
          </a:p>
          <a:p>
            <a:endParaRPr kumimoji="1" lang="zh-CN" altLang="en-US" dirty="0"/>
          </a:p>
        </p:txBody>
      </p:sp>
    </p:spTree>
    <p:extLst>
      <p:ext uri="{BB962C8B-B14F-4D97-AF65-F5344CB8AC3E}">
        <p14:creationId xmlns:p14="http://schemas.microsoft.com/office/powerpoint/2010/main" val="2918666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计算机视觉</a:t>
            </a:r>
            <a:r>
              <a:rPr lang="en-US" altLang="zh-CN" dirty="0" smtClean="0">
                <a:effectLst/>
              </a:rPr>
              <a:t> </a:t>
            </a:r>
            <a:endParaRPr kumimoji="1" lang="zh-CN" altLang="en-US" dirty="0"/>
          </a:p>
        </p:txBody>
      </p:sp>
      <p:sp>
        <p:nvSpPr>
          <p:cNvPr id="3" name="内容占位符 2"/>
          <p:cNvSpPr>
            <a:spLocks noGrp="1"/>
          </p:cNvSpPr>
          <p:nvPr>
            <p:ph idx="1"/>
          </p:nvPr>
        </p:nvSpPr>
        <p:spPr/>
        <p:txBody>
          <a:bodyPr/>
          <a:lstStyle/>
          <a:p>
            <a:r>
              <a:rPr lang="zh-CN" altLang="zh-CN" dirty="0"/>
              <a:t>模拟人的视觉机理使计算机获得与人类相似的获取和处理视觉信息能力的学科。</a:t>
            </a:r>
            <a:endParaRPr lang="en-US" altLang="zh-CN" dirty="0"/>
          </a:p>
          <a:p>
            <a:endParaRPr kumimoji="1" lang="zh-CN" altLang="en-US" dirty="0"/>
          </a:p>
        </p:txBody>
      </p:sp>
    </p:spTree>
    <p:extLst>
      <p:ext uri="{BB962C8B-B14F-4D97-AF65-F5344CB8AC3E}">
        <p14:creationId xmlns:p14="http://schemas.microsoft.com/office/powerpoint/2010/main" val="1847900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00526"/>
            <a:ext cx="8229600" cy="5925637"/>
          </a:xfrm>
        </p:spPr>
        <p:txBody>
          <a:bodyPr>
            <a:normAutofit fontScale="62500" lnSpcReduction="20000"/>
          </a:bodyPr>
          <a:lstStyle/>
          <a:p>
            <a:r>
              <a:rPr lang="en-US" altLang="zh-CN" dirty="0" smtClean="0"/>
              <a:t>CAD </a:t>
            </a:r>
            <a:r>
              <a:rPr lang="zh-CN" altLang="zh-CN" dirty="0"/>
              <a:t>的发展也显现出智能化的趋势，就大多数流行的</a:t>
            </a:r>
            <a:r>
              <a:rPr lang="en-US" altLang="zh-CN" dirty="0"/>
              <a:t>CAD</a:t>
            </a:r>
            <a:r>
              <a:rPr lang="zh-CN" altLang="zh-CN" dirty="0"/>
              <a:t>软件来看，主要功能是支持产品的后续阶段一一工程图的绘制和输出，产品设计功能相对薄弱， 利用</a:t>
            </a:r>
            <a:r>
              <a:rPr lang="en-US" altLang="zh-CN" dirty="0"/>
              <a:t>AutoCAD</a:t>
            </a:r>
            <a:r>
              <a:rPr lang="zh-CN" altLang="zh-CN" dirty="0"/>
              <a:t>最常用的功能还是交互式绘图，如果要想进行产品设计， 最基本的是要其中的</a:t>
            </a:r>
            <a:r>
              <a:rPr lang="en-US" altLang="zh-CN" dirty="0" err="1"/>
              <a:t>AutoLisp</a:t>
            </a:r>
            <a:r>
              <a:rPr lang="zh-CN" altLang="zh-CN" dirty="0"/>
              <a:t>语言编写程序，有时还要用其他高级语言协助编写，很不方便。而新一代的智能</a:t>
            </a:r>
            <a:r>
              <a:rPr lang="en-US" altLang="zh-CN" dirty="0"/>
              <a:t>CAD </a:t>
            </a:r>
            <a:r>
              <a:rPr lang="zh-CN" altLang="zh-CN" dirty="0"/>
              <a:t>系统可以实现从概念设计到结构设计的全过程。智能</a:t>
            </a:r>
            <a:r>
              <a:rPr lang="en-US" altLang="zh-CN" dirty="0"/>
              <a:t>CAD</a:t>
            </a:r>
            <a:r>
              <a:rPr lang="zh-CN" altLang="zh-CN" dirty="0"/>
              <a:t>的另一个领域是工程图纸的自动输入与智能识别，随着</a:t>
            </a:r>
            <a:r>
              <a:rPr lang="en-US" altLang="zh-CN" dirty="0"/>
              <a:t>CAD</a:t>
            </a:r>
            <a:r>
              <a:rPr lang="zh-CN" altLang="zh-CN" dirty="0"/>
              <a:t>技术的迅速推广应用，各个工厂、设计院都需将成千上万张长期积累下来的设计图纸快速而准确输入计算机，作为新产品开发的技术资料。多年来，</a:t>
            </a:r>
            <a:r>
              <a:rPr lang="en-US" altLang="zh-CN" dirty="0"/>
              <a:t>CAD </a:t>
            </a:r>
            <a:r>
              <a:rPr lang="zh-CN" altLang="zh-CN" dirty="0"/>
              <a:t>中普遍采用的图形输入方法是图形数字化仪交互输入和鼠标加键盘的交互输入方法．很难适应工程界大量图纸输入的迫切需要。因此， 基于光电扫描仪的图纸自动输入方法已成为国内外</a:t>
            </a:r>
            <a:r>
              <a:rPr lang="en-US" altLang="zh-CN" dirty="0"/>
              <a:t>CAD</a:t>
            </a:r>
            <a:r>
              <a:rPr lang="zh-CN" altLang="zh-CN" dirty="0"/>
              <a:t>工作者的努力探索的新课题。但由于工程图的智能识别涉及到计算机的硬件、计算机图形学、模式识别及人工智能等高新技术内容，使得研究工作的难点较大。工程图的自动输入与智能识别是两个密不可分的过程，用扫描仪将手绘图纸输入到计算机后，形成的是点阵图象。</a:t>
            </a:r>
            <a:r>
              <a:rPr lang="en-US" altLang="zh-CN" dirty="0" smtClean="0">
                <a:effectLst/>
              </a:rPr>
              <a:t> </a:t>
            </a:r>
            <a:r>
              <a:rPr lang="en-US" altLang="zh-CN" dirty="0"/>
              <a:t>1952</a:t>
            </a:r>
            <a:r>
              <a:rPr lang="zh-CN" altLang="zh-CN" dirty="0"/>
              <a:t>年．美国的</a:t>
            </a:r>
            <a:r>
              <a:rPr lang="en-US" altLang="zh-CN" dirty="0"/>
              <a:t>Ben </a:t>
            </a:r>
            <a:r>
              <a:rPr lang="zh-CN" altLang="zh-CN" dirty="0"/>
              <a:t>．</a:t>
            </a:r>
            <a:r>
              <a:rPr lang="en-US" altLang="zh-CN" dirty="0" err="1"/>
              <a:t>Laposke</a:t>
            </a:r>
            <a:r>
              <a:rPr lang="zh-CN" altLang="zh-CN" dirty="0"/>
              <a:t>用模拟计算机做的波型图《电子抽象画》预示着电脑美术的开始</a:t>
            </a:r>
            <a:r>
              <a:rPr lang="en-US" altLang="zh-CN" dirty="0"/>
              <a:t>(</a:t>
            </a:r>
            <a:r>
              <a:rPr lang="zh-CN" altLang="zh-CN" dirty="0"/>
              <a:t>比计算机图形学的正式确立还要早</a:t>
            </a:r>
            <a:r>
              <a:rPr lang="en-US" altLang="zh-CN" dirty="0"/>
              <a:t>)</a:t>
            </a:r>
            <a:r>
              <a:rPr lang="zh-CN" altLang="zh-CN" dirty="0"/>
              <a:t>。计算机美术的发展可分为三个阶段：代表作品：</a:t>
            </a:r>
            <a:r>
              <a:rPr lang="en-US" altLang="zh-CN" dirty="0"/>
              <a:t>1960</a:t>
            </a:r>
            <a:r>
              <a:rPr lang="zh-CN" altLang="zh-CN" dirty="0"/>
              <a:t>年</a:t>
            </a:r>
            <a:r>
              <a:rPr lang="en-US" altLang="zh-CN" dirty="0" err="1"/>
              <a:t>Wiuiam</a:t>
            </a:r>
            <a:r>
              <a:rPr lang="en-US" altLang="zh-CN" dirty="0"/>
              <a:t> </a:t>
            </a:r>
            <a:r>
              <a:rPr lang="en-US" altLang="zh-CN" dirty="0" err="1"/>
              <a:t>Ferrter</a:t>
            </a:r>
            <a:r>
              <a:rPr lang="zh-CN" altLang="zh-CN" dirty="0"/>
              <a:t>为波音公司制作的人体工程学实验动态模拟．模拟飞行员在飞机中各种情况；</a:t>
            </a:r>
            <a:r>
              <a:rPr lang="en-US" altLang="zh-CN" dirty="0"/>
              <a:t>1963</a:t>
            </a:r>
            <a:r>
              <a:rPr lang="zh-CN" altLang="zh-CN" dirty="0"/>
              <a:t>年</a:t>
            </a:r>
            <a:r>
              <a:rPr lang="en-US" altLang="zh-CN" dirty="0"/>
              <a:t>Kenneth Know </a:t>
            </a:r>
            <a:r>
              <a:rPr lang="en-US" altLang="zh-CN" dirty="0" err="1"/>
              <a:t>Iton</a:t>
            </a:r>
            <a:r>
              <a:rPr lang="zh-CN" altLang="zh-CN" dirty="0"/>
              <a:t>的打印机作品《裸体》。</a:t>
            </a:r>
            <a:r>
              <a:rPr lang="en-US" altLang="zh-CN" dirty="0"/>
              <a:t>1967</a:t>
            </a:r>
            <a:r>
              <a:rPr lang="zh-CN" altLang="zh-CN" dirty="0"/>
              <a:t>年日本</a:t>
            </a:r>
            <a:r>
              <a:rPr lang="en-US" altLang="zh-CN" dirty="0"/>
              <a:t>GTG</a:t>
            </a:r>
            <a:r>
              <a:rPr lang="zh-CN" altLang="zh-CN" dirty="0"/>
              <a:t>小组的《回到方块》。</a:t>
            </a:r>
            <a:r>
              <a:rPr lang="en-US" altLang="zh-CN" dirty="0" smtClean="0">
                <a:effectLst/>
              </a:rPr>
              <a:t> </a:t>
            </a:r>
            <a:endParaRPr kumimoji="1" lang="zh-CN" altLang="en-US" dirty="0"/>
          </a:p>
        </p:txBody>
      </p:sp>
    </p:spTree>
    <p:extLst>
      <p:ext uri="{BB962C8B-B14F-4D97-AF65-F5344CB8AC3E}">
        <p14:creationId xmlns:p14="http://schemas.microsoft.com/office/powerpoint/2010/main" val="902773709"/>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TotalTime>
  <Words>1070</Words>
  <Application>Microsoft Macintosh PowerPoint</Application>
  <PresentationFormat>全屏显示(4:3)</PresentationFormat>
  <Paragraphs>28</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计算机图形学及其在工程产品的发展 </vt:lpstr>
      <vt:lpstr>PowerPoint 演示文稿</vt:lpstr>
      <vt:lpstr>计算机图形 </vt:lpstr>
      <vt:lpstr>数字图形 </vt:lpstr>
      <vt:lpstr>图像处理 </vt:lpstr>
      <vt:lpstr>模式识别 </vt:lpstr>
      <vt:lpstr>计算几何 </vt:lpstr>
      <vt:lpstr>计算机视觉 </vt:lpstr>
      <vt:lpstr>PowerPoint 演示文稿</vt:lpstr>
      <vt:lpstr>计算机动画技术</vt:lpstr>
      <vt:lpstr>虚拟现实</vt:lpstr>
      <vt:lpstr>PowerPoint 演示文稿</vt:lpstr>
      <vt:lpstr>PowerPoint 演示文稿</vt:lpstr>
      <vt:lpstr>总结</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计算机图形学及其在工程产品的发展 </dc:title>
  <dc:creator>zhouxw zhou</dc:creator>
  <cp:lastModifiedBy>zhouxw zhou</cp:lastModifiedBy>
  <cp:revision>2</cp:revision>
  <dcterms:created xsi:type="dcterms:W3CDTF">2015-12-22T23:45:15Z</dcterms:created>
  <dcterms:modified xsi:type="dcterms:W3CDTF">2015-12-22T23:54:48Z</dcterms:modified>
</cp:coreProperties>
</file>