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4" r:id="rId3"/>
    <p:sldId id="276" r:id="rId4"/>
    <p:sldId id="277" r:id="rId5"/>
    <p:sldId id="290" r:id="rId7"/>
    <p:sldId id="278" r:id="rId8"/>
    <p:sldId id="279" r:id="rId9"/>
    <p:sldId id="286" r:id="rId10"/>
    <p:sldId id="287" r:id="rId11"/>
    <p:sldId id="288" r:id="rId12"/>
    <p:sldId id="289" r:id="rId13"/>
    <p:sldId id="266" r:id="rId14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 autoAdjust="0"/>
  </p:normalViewPr>
  <p:slideViewPr>
    <p:cSldViewPr showGuides="1">
      <p:cViewPr varScale="1">
        <p:scale>
          <a:sx n="74" d="100"/>
          <a:sy n="74" d="100"/>
        </p:scale>
        <p:origin x="540" y="72"/>
      </p:cViewPr>
      <p:guideLst>
        <p:guide orient="horz" pos="2386"/>
        <p:guide orient="horz" pos="945"/>
        <p:guide orient="horz" pos="3656"/>
        <p:guide orient="horz" pos="192"/>
        <p:guide pos="4655"/>
        <p:guide pos="437"/>
        <p:guide pos="71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56"/>
        <p:guide pos="2176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zh-CN">
                <a:solidFill>
                  <a:schemeClr val="tx2"/>
                </a:solidFill>
              </a:rPr>
            </a:fld>
            <a:endParaRPr lang="zh-CN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8796F01-7154-41E0-B48B-A6921757531A}" type="slidenum">
              <a:rPr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8796F01-7154-41E0-B48B-A6921757531A}" type="slidenum">
              <a:rPr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CN" sz="54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b="0">
                <a:solidFill>
                  <a:schemeClr val="tx1"/>
                </a:solidFill>
              </a:defRPr>
            </a:lvl1pPr>
            <a:lvl2pPr marL="609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</a:defRPr>
            </a:lvl1pPr>
            <a:lvl2pPr marL="609600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045" latinLnBrk="0">
              <a:defRPr lang="zh-CN" sz="1800"/>
            </a:lvl5pPr>
            <a:lvl6pPr marL="2011045" latinLnBrk="0">
              <a:defRPr lang="zh-CN" sz="1800"/>
            </a:lvl6pPr>
            <a:lvl7pPr marL="2011045" latinLnBrk="0">
              <a:defRPr lang="zh-CN" sz="1800"/>
            </a:lvl7pPr>
            <a:lvl8pPr marL="2011045" latinLnBrk="0">
              <a:defRPr lang="zh-CN" sz="1800"/>
            </a:lvl8pPr>
            <a:lvl9pPr marL="2011045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045" latinLnBrk="0">
              <a:defRPr lang="zh-CN" sz="1800"/>
            </a:lvl5pPr>
            <a:lvl6pPr marL="2011045" latinLnBrk="0">
              <a:defRPr lang="zh-CN" sz="1800"/>
            </a:lvl6pPr>
            <a:lvl7pPr marL="2011045" latinLnBrk="0">
              <a:defRPr lang="zh-CN" sz="1800"/>
            </a:lvl7pPr>
            <a:lvl8pPr marL="2011045" latinLnBrk="0">
              <a:defRPr lang="zh-CN" sz="1800"/>
            </a:lvl8pPr>
            <a:lvl9pPr marL="2011045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600" indent="0" latinLnBrk="0">
              <a:buNone/>
              <a:defRPr lang="zh-CN" sz="2700" b="1"/>
            </a:lvl2pPr>
            <a:lvl3pPr marL="1219200" indent="0" latinLnBrk="0">
              <a:buNone/>
              <a:defRPr lang="zh-CN" sz="2400" b="1"/>
            </a:lvl3pPr>
            <a:lvl4pPr marL="1828165" indent="0" latinLnBrk="0">
              <a:buNone/>
              <a:defRPr lang="zh-CN" sz="2100" b="1"/>
            </a:lvl4pPr>
            <a:lvl5pPr marL="2437765" indent="0" latinLnBrk="0">
              <a:buNone/>
              <a:defRPr lang="zh-CN" sz="2100" b="1"/>
            </a:lvl5pPr>
            <a:lvl6pPr marL="3047365" indent="0" latinLnBrk="0">
              <a:buNone/>
              <a:defRPr lang="zh-CN" sz="2100" b="1"/>
            </a:lvl6pPr>
            <a:lvl7pPr marL="3656965" indent="0" latinLnBrk="0">
              <a:buNone/>
              <a:defRPr lang="zh-CN" sz="2100" b="1"/>
            </a:lvl7pPr>
            <a:lvl8pPr marL="4266565" indent="0" latinLnBrk="0">
              <a:buNone/>
              <a:defRPr lang="zh-CN" sz="2100" b="1"/>
            </a:lvl8pPr>
            <a:lvl9pPr marL="4876165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045" latinLnBrk="0">
              <a:defRPr lang="zh-CN" sz="1800"/>
            </a:lvl5pPr>
            <a:lvl6pPr marL="2011045" latinLnBrk="0">
              <a:defRPr lang="zh-CN" sz="1800"/>
            </a:lvl6pPr>
            <a:lvl7pPr marL="2011045" latinLnBrk="0">
              <a:defRPr lang="zh-CN" sz="1800"/>
            </a:lvl7pPr>
            <a:lvl8pPr marL="2011045" latinLnBrk="0">
              <a:defRPr lang="zh-CN" sz="1800"/>
            </a:lvl8pPr>
            <a:lvl9pPr marL="2011045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600" indent="0" latinLnBrk="0">
              <a:buNone/>
              <a:defRPr lang="zh-CN" sz="2700" b="1"/>
            </a:lvl2pPr>
            <a:lvl3pPr marL="1219200" indent="0" latinLnBrk="0">
              <a:buNone/>
              <a:defRPr lang="zh-CN" sz="2400" b="1"/>
            </a:lvl3pPr>
            <a:lvl4pPr marL="1828165" indent="0" latinLnBrk="0">
              <a:buNone/>
              <a:defRPr lang="zh-CN" sz="2100" b="1"/>
            </a:lvl4pPr>
            <a:lvl5pPr marL="2437765" indent="0" latinLnBrk="0">
              <a:buNone/>
              <a:defRPr lang="zh-CN" sz="2100" b="1"/>
            </a:lvl5pPr>
            <a:lvl6pPr marL="3047365" indent="0" latinLnBrk="0">
              <a:buNone/>
              <a:defRPr lang="zh-CN" sz="2100" b="1"/>
            </a:lvl6pPr>
            <a:lvl7pPr marL="3656965" indent="0" latinLnBrk="0">
              <a:buNone/>
              <a:defRPr lang="zh-CN" sz="2100" b="1"/>
            </a:lvl7pPr>
            <a:lvl8pPr marL="4266565" indent="0" latinLnBrk="0">
              <a:buNone/>
              <a:defRPr lang="zh-CN" sz="2100" b="1"/>
            </a:lvl8pPr>
            <a:lvl9pPr marL="4876165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045" latinLnBrk="0">
              <a:defRPr lang="zh-CN" sz="1800"/>
            </a:lvl5pPr>
            <a:lvl6pPr marL="2011045" latinLnBrk="0">
              <a:defRPr lang="zh-CN" sz="1800"/>
            </a:lvl6pPr>
            <a:lvl7pPr marL="2011045" latinLnBrk="0">
              <a:defRPr lang="zh-CN" sz="1800"/>
            </a:lvl7pPr>
            <a:lvl8pPr marL="2011045" latinLnBrk="0">
              <a:defRPr lang="zh-CN" sz="1800"/>
            </a:lvl8pPr>
            <a:lvl9pPr marL="2011045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609600" indent="0" latinLnBrk="0">
              <a:buNone/>
              <a:defRPr lang="zh-CN" sz="1600"/>
            </a:lvl2pPr>
            <a:lvl3pPr marL="1219200" indent="0" latinLnBrk="0">
              <a:buNone/>
              <a:defRPr lang="zh-CN" sz="1300"/>
            </a:lvl3pPr>
            <a:lvl4pPr marL="1828165" indent="0" latinLnBrk="0">
              <a:buNone/>
              <a:defRPr lang="zh-CN" sz="1200"/>
            </a:lvl4pPr>
            <a:lvl5pPr marL="2437765" indent="0" latinLnBrk="0">
              <a:buNone/>
              <a:defRPr lang="zh-CN" sz="1200"/>
            </a:lvl5pPr>
            <a:lvl6pPr marL="3047365" indent="0" latinLnBrk="0">
              <a:buNone/>
              <a:defRPr lang="zh-CN" sz="1200"/>
            </a:lvl6pPr>
            <a:lvl7pPr marL="3656965" indent="0" latinLnBrk="0">
              <a:buNone/>
              <a:defRPr lang="zh-CN" sz="1200"/>
            </a:lvl7pPr>
            <a:lvl8pPr marL="4266565" indent="0" latinLnBrk="0">
              <a:buNone/>
              <a:defRPr lang="zh-CN" sz="1200"/>
            </a:lvl8pPr>
            <a:lvl9pPr marL="4876165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600" indent="0" latinLnBrk="0">
              <a:buNone/>
              <a:defRPr lang="zh-CN" sz="3700"/>
            </a:lvl2pPr>
            <a:lvl3pPr marL="1219200" indent="0" latinLnBrk="0">
              <a:buNone/>
              <a:defRPr lang="zh-CN" sz="3200"/>
            </a:lvl3pPr>
            <a:lvl4pPr marL="1828165" indent="0" latinLnBrk="0">
              <a:buNone/>
              <a:defRPr lang="zh-CN" sz="2700"/>
            </a:lvl4pPr>
            <a:lvl5pPr marL="2437765" indent="0" latinLnBrk="0">
              <a:buNone/>
              <a:defRPr lang="zh-CN" sz="2700"/>
            </a:lvl5pPr>
            <a:lvl6pPr marL="3047365" indent="0" latinLnBrk="0">
              <a:buNone/>
              <a:defRPr lang="zh-CN" sz="2700"/>
            </a:lvl6pPr>
            <a:lvl7pPr marL="3656965" indent="0" latinLnBrk="0">
              <a:buNone/>
              <a:defRPr lang="zh-CN" sz="2700"/>
            </a:lvl7pPr>
            <a:lvl8pPr marL="4266565" indent="0" latinLnBrk="0">
              <a:buNone/>
              <a:defRPr lang="zh-CN" sz="2700"/>
            </a:lvl8pPr>
            <a:lvl9pPr marL="4876165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609600" indent="0" latinLnBrk="0">
              <a:buNone/>
              <a:defRPr lang="zh-CN" sz="1600"/>
            </a:lvl2pPr>
            <a:lvl3pPr marL="1219200" indent="0" latinLnBrk="0">
              <a:buNone/>
              <a:defRPr lang="zh-CN" sz="1300"/>
            </a:lvl3pPr>
            <a:lvl4pPr marL="1828165" indent="0" latinLnBrk="0">
              <a:buNone/>
              <a:defRPr lang="zh-CN" sz="1200"/>
            </a:lvl4pPr>
            <a:lvl5pPr marL="2437765" indent="0" latinLnBrk="0">
              <a:buNone/>
              <a:defRPr lang="zh-CN" sz="1200"/>
            </a:lvl5pPr>
            <a:lvl6pPr marL="3047365" indent="0" latinLnBrk="0">
              <a:buNone/>
              <a:defRPr lang="zh-CN" sz="1200"/>
            </a:lvl6pPr>
            <a:lvl7pPr marL="3656965" indent="0" latinLnBrk="0">
              <a:buNone/>
              <a:defRPr lang="zh-CN" sz="1200"/>
            </a:lvl7pPr>
            <a:lvl8pPr marL="4266565" indent="0" latinLnBrk="0">
              <a:buNone/>
              <a:defRPr lang="zh-CN" sz="1200"/>
            </a:lvl8pPr>
            <a:lvl9pPr marL="4876165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3772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1764" y="-315416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DD204D1-F9BD-4643-8480-6EA41EB484F1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</a:fld>
            <a:endParaRPr lang="en-US" altLang="zh-CN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333772" y="1196752"/>
            <a:ext cx="11341248" cy="0"/>
          </a:xfrm>
          <a:prstGeom prst="line">
            <a:avLst/>
          </a:prstGeom>
          <a:ln w="57150" cmpd="sng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565" rtl="0" eaLnBrk="1" latinLnBrk="0" hangingPunct="1">
        <a:lnSpc>
          <a:spcPct val="85000"/>
        </a:lnSpc>
        <a:spcBef>
          <a:spcPct val="0"/>
        </a:spcBef>
        <a:buNone/>
        <a:defRPr lang="zh-CN" sz="4400" kern="1200" cap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5000"/>
        </a:lnSpc>
        <a:spcBef>
          <a:spcPts val="1865"/>
        </a:spcBef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3152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itchFamily="34" charset="0"/>
        <a:buChar char="–"/>
        <a:defRPr lang="zh-CN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5824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8496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11045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43776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48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0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8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穿过</a:t>
            </a:r>
            <a:r>
              <a:rPr lang="zh-CN" altLang="en-US" dirty="0"/>
              <a:t>墙壁捕获人体图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穿过墙壁捕获人体图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700405" y="1632585"/>
            <a:ext cx="231648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/>
              <a:t>有什么用处呢？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2300" y="2636520"/>
            <a:ext cx="11629390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en-US" altLang="zh-CN"/>
              <a:t>1</a:t>
            </a:r>
            <a:r>
              <a:rPr lang="zh-CN" altLang="en-US"/>
              <a:t>、玩虚拟现实游戏，在不同的房间里完成交互这都不成问题了，甚至可以走动着玩。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300" y="3429000"/>
            <a:ext cx="9190990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在那些需要动作捕捉的电影摄制时，演员也不需要穿体感设备。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2300" y="4292600"/>
            <a:ext cx="8581390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识别出房间里的人处于昏迷状态时，它会主动打电话报警。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2300" y="5156835"/>
            <a:ext cx="11629390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当你坐到客厅沙发上，它可能会自动帮你打开电视机，并且替你关掉卧室里的灯光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6414" y="4077335"/>
            <a:ext cx="7008574" cy="1930400"/>
          </a:xfrm>
        </p:spPr>
        <p:txBody>
          <a:bodyPr/>
          <a:lstStyle/>
          <a:p>
            <a:r>
              <a:rPr lang="zh-CN"/>
              <a:t>谢谢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穿过</a:t>
            </a:r>
            <a:r>
              <a:rPr lang="zh-CN" altLang="en-US" dirty="0"/>
              <a:t>墙壁捕获人体图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13892" y="2060848"/>
            <a:ext cx="9433048" cy="136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800" dirty="0"/>
              <a:t>曾经，我们以为关上门、躲到墙后面，就可以安心做一些一个人才会做的事情</a:t>
            </a:r>
            <a:r>
              <a:rPr lang="zh-CN" altLang="en-US" sz="3200" dirty="0" smtClean="0"/>
              <a:t>。</a:t>
            </a:r>
            <a:endParaRPr lang="zh-CN" altLang="en-US" sz="3200" dirty="0" smtClean="0"/>
          </a:p>
          <a:p>
            <a:pPr>
              <a:lnSpc>
                <a:spcPct val="95000"/>
              </a:lnSpc>
            </a:pPr>
            <a:r>
              <a:rPr lang="zh-CN" altLang="en-US" sz="2800" dirty="0"/>
              <a:t>可是很快，墙也不保险了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510405" y="4509135"/>
            <a:ext cx="5426710" cy="1342390"/>
            <a:chOff x="7103" y="7101"/>
            <a:chExt cx="8546" cy="2114"/>
          </a:xfrm>
        </p:grpSpPr>
        <p:pic>
          <p:nvPicPr>
            <p:cNvPr id="3" name="图片 2" descr="office6\wpsassist\cache\A000220150318G54PPIC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4247" y="7101"/>
              <a:ext cx="1402" cy="211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103" y="7441"/>
              <a:ext cx="6768" cy="1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95000"/>
                </a:lnSpc>
              </a:pPr>
              <a:r>
                <a:rPr lang="zh-CN" altLang="en-US" sz="5400"/>
                <a:t>这是为什么呢</a:t>
              </a:r>
              <a:endParaRPr lang="zh-CN" altLang="en-US" sz="5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穿过墙壁捕获人体图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955" y="1844675"/>
            <a:ext cx="7904480" cy="5543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 sz="3200"/>
              <a:t>麻省理工学院计算机科学和人工智能实验室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909955" y="2780665"/>
            <a:ext cx="1808480" cy="5543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 sz="3200"/>
              <a:t>射频捕捉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981710" y="3716655"/>
            <a:ext cx="1960880" cy="496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 sz="2800"/>
              <a:t>能干嘛呢？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054100" y="4436745"/>
            <a:ext cx="9418320" cy="786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/>
              <a:t>在没有任何可见光的路径，仅靠无线信号就能识别一个处于完全封闭环境里的人物影像。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22790" y="5876925"/>
            <a:ext cx="22402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高大上</a:t>
            </a:r>
            <a:endParaRPr lang="zh-CN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穿过墙壁捕获人体图 </a:t>
            </a:r>
          </a:p>
        </p:txBody>
      </p:sp>
      <p:pic>
        <p:nvPicPr>
          <p:cNvPr id="3" name="图片 2" descr="STT`87@()6~GMC%5OU1LXX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0500" y="1706880"/>
            <a:ext cx="5506720" cy="4163060"/>
          </a:xfrm>
          <a:prstGeom prst="rect">
            <a:avLst/>
          </a:prstGeom>
        </p:spPr>
      </p:pic>
      <p:pic>
        <p:nvPicPr>
          <p:cNvPr id="6" name="图片 5" descr="20J9_$UILGR]]ONJO}28{B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78830" y="1739265"/>
            <a:ext cx="6089015" cy="4065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穿过墙壁捕获人体图</a:t>
            </a:r>
            <a:endParaRPr lang="zh-CN"/>
          </a:p>
        </p:txBody>
      </p:sp>
      <p:sp>
        <p:nvSpPr>
          <p:cNvPr id="7" name="文本框 6"/>
          <p:cNvSpPr txBox="1"/>
          <p:nvPr/>
        </p:nvSpPr>
        <p:spPr>
          <a:xfrm>
            <a:off x="765810" y="1772285"/>
            <a:ext cx="3383280" cy="6121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 sz="3600"/>
              <a:t>通俗点说就是：</a:t>
            </a:r>
            <a:endParaRPr lang="zh-CN" altLang="en-US" sz="3600"/>
          </a:p>
        </p:txBody>
      </p:sp>
      <p:sp>
        <p:nvSpPr>
          <p:cNvPr id="8" name="矩形 7"/>
          <p:cNvSpPr/>
          <p:nvPr/>
        </p:nvSpPr>
        <p:spPr>
          <a:xfrm>
            <a:off x="814388" y="2563813"/>
            <a:ext cx="720725" cy="75565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2275" y="2551113"/>
            <a:ext cx="6408738" cy="7556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它能认出墙后面的人是谁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4388" y="3463925"/>
            <a:ext cx="720725" cy="75565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2275" y="3463925"/>
            <a:ext cx="6408738" cy="7556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它知道墙后面的人在干嘛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388" y="4365625"/>
            <a:ext cx="720725" cy="75565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06563" y="4365625"/>
            <a:ext cx="6394450" cy="7556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你用手在空气中写字，它知道写的是啥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7565" y="5589270"/>
            <a:ext cx="6278880" cy="5543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 sz="3200"/>
              <a:t>这么厉害，那它是如何办到的呢？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3" grpId="0" bldLvl="0" animBg="1"/>
      <p:bldP spid="14" grpId="0" bldLvl="0" animBg="1"/>
      <p:bldP spid="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穿过墙壁捕获人体图</a:t>
            </a:r>
            <a:endParaRPr lang="zh-CN"/>
          </a:p>
        </p:txBody>
      </p:sp>
      <p:sp>
        <p:nvSpPr>
          <p:cNvPr id="7" name="文本框 6"/>
          <p:cNvSpPr txBox="1"/>
          <p:nvPr/>
        </p:nvSpPr>
        <p:spPr>
          <a:xfrm>
            <a:off x="405765" y="1844675"/>
            <a:ext cx="11466830" cy="17278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 sz="2800"/>
              <a:t>1、研究人员使用一个由 20 支天线紧凑排列的阵列向外发射无线信号，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通过分析反射的信号，来对人的身影进行建模。信号强度大约只有 Wi-Fi 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信号的千分之一，频率在 5.46G 赫兹到 7.24G 赫兹之间。这种信号的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频率比 X 光、太拉赫（百亿赫）和毫米波的都低，可以穿墙而过。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477520" y="4076700"/>
            <a:ext cx="11403330" cy="1322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 sz="2800"/>
              <a:t>2、采用了一种“由粗至精”的算法，它扫描三维空间，寻找人体四肢的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射频反射，形成三维的反射快照。多张快照重叠在一起，就能重建人的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身影。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穿过墙壁捕获人体图</a:t>
            </a:r>
            <a:endParaRPr lang="zh-CN"/>
          </a:p>
        </p:txBody>
      </p:sp>
      <p:sp>
        <p:nvSpPr>
          <p:cNvPr id="7" name="文本框 6"/>
          <p:cNvSpPr txBox="1"/>
          <p:nvPr/>
        </p:nvSpPr>
        <p:spPr>
          <a:xfrm>
            <a:off x="478155" y="1700530"/>
            <a:ext cx="2954655" cy="496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 sz="2800"/>
              <a:t>运用到的技术：</a:t>
            </a:r>
            <a:endParaRPr lang="zh-CN" altLang="en-US" sz="2800"/>
          </a:p>
        </p:txBody>
      </p:sp>
      <p:grpSp>
        <p:nvGrpSpPr>
          <p:cNvPr id="3" name="组合 2"/>
          <p:cNvGrpSpPr/>
          <p:nvPr/>
        </p:nvGrpSpPr>
        <p:grpSpPr>
          <a:xfrm>
            <a:off x="694055" y="2480945"/>
            <a:ext cx="2693035" cy="1306830"/>
            <a:chOff x="1298575" y="1889125"/>
            <a:chExt cx="1881188" cy="927100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298575" y="1889125"/>
              <a:ext cx="1881188" cy="9271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楷体_GB2312" pitchFamily="1" charset="-122"/>
                <a:cs typeface="+mn-cs"/>
              </a:endParaRPr>
            </a:p>
          </p:txBody>
        </p:sp>
        <p:sp>
          <p:nvSpPr>
            <p:cNvPr id="14362" name="文本框 8"/>
            <p:cNvSpPr txBox="1"/>
            <p:nvPr/>
          </p:nvSpPr>
          <p:spPr>
            <a:xfrm>
              <a:off x="1503949" y="2193654"/>
              <a:ext cx="1495724" cy="3428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u"/>
                <a:defRPr sz="2800" b="1" kern="1200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itchFamily="34" charset="0"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运动捕捉系统</a:t>
              </a:r>
              <a:endPara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006215" y="2492375"/>
            <a:ext cx="2693035" cy="1306830"/>
            <a:chOff x="1298575" y="1889125"/>
            <a:chExt cx="1881188" cy="927100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1298575" y="1889125"/>
              <a:ext cx="1881188" cy="9271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楷体_GB2312" pitchFamily="1" charset="-122"/>
                <a:cs typeface="+mn-cs"/>
              </a:endParaRPr>
            </a:p>
          </p:txBody>
        </p:sp>
        <p:sp>
          <p:nvSpPr>
            <p:cNvPr id="27" name="文本框 8"/>
            <p:cNvSpPr txBox="1"/>
            <p:nvPr/>
          </p:nvSpPr>
          <p:spPr>
            <a:xfrm>
              <a:off x="1399266" y="2042740"/>
              <a:ext cx="1770739" cy="6023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u"/>
                <a:defRPr sz="2800" b="1" kern="1200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>
                  <a:srgbClr val="000000"/>
                </a:buClr>
                <a:buFont typeface="Arial" pitchFamily="34" charset="0"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成像和图像重建算法</a:t>
              </a:r>
              <a:endPara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90765" y="2492375"/>
            <a:ext cx="2693035" cy="1306830"/>
            <a:chOff x="1298575" y="1889125"/>
            <a:chExt cx="1881188" cy="92710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298575" y="1889125"/>
              <a:ext cx="1881188" cy="9271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楷体_GB2312" pitchFamily="1" charset="-122"/>
                <a:cs typeface="+mn-cs"/>
              </a:endParaRPr>
            </a:p>
          </p:txBody>
        </p:sp>
        <p:sp>
          <p:nvSpPr>
            <p:cNvPr id="30" name="文本框 8"/>
            <p:cNvSpPr txBox="1"/>
            <p:nvPr/>
          </p:nvSpPr>
          <p:spPr>
            <a:xfrm>
              <a:off x="1349142" y="2144550"/>
              <a:ext cx="1770739" cy="3428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u"/>
                <a:defRPr sz="2800" b="1" kern="1200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>
                  <a:srgbClr val="000000"/>
                </a:buClr>
                <a:buFont typeface="Arial" pitchFamily="34" charset="0"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雷达系统</a:t>
              </a:r>
              <a:endPara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4055" y="4436745"/>
            <a:ext cx="2693035" cy="1306830"/>
            <a:chOff x="1298575" y="1889125"/>
            <a:chExt cx="1881188" cy="927100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1298575" y="1889125"/>
              <a:ext cx="1881188" cy="9271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楷体_GB2312" pitchFamily="1" charset="-122"/>
                <a:cs typeface="+mn-cs"/>
              </a:endParaRPr>
            </a:p>
          </p:txBody>
        </p:sp>
        <p:sp>
          <p:nvSpPr>
            <p:cNvPr id="33" name="文本框 8"/>
            <p:cNvSpPr txBox="1"/>
            <p:nvPr/>
          </p:nvSpPr>
          <p:spPr>
            <a:xfrm>
              <a:off x="1499513" y="2093646"/>
              <a:ext cx="1495724" cy="6023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u"/>
                <a:defRPr sz="2800" b="1" kern="1200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itchFamily="34" charset="0"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设备无关的定位和手势识别</a:t>
              </a:r>
              <a:endPara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006215" y="4436745"/>
            <a:ext cx="2693035" cy="1306830"/>
            <a:chOff x="1298575" y="1889125"/>
            <a:chExt cx="1881188" cy="927100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1298575" y="1889125"/>
              <a:ext cx="1881188" cy="9271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楷体_GB2312" pitchFamily="1" charset="-122"/>
                <a:cs typeface="+mn-cs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1650771" y="2195906"/>
              <a:ext cx="1495724" cy="3428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u"/>
                <a:defRPr sz="2800" b="1" kern="1200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itchFamily="34" charset="0"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天线阵列</a:t>
              </a:r>
              <a:endPara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390130" y="4436745"/>
            <a:ext cx="2693035" cy="1306830"/>
            <a:chOff x="1298575" y="1889125"/>
            <a:chExt cx="1881188" cy="927100"/>
          </a:xfrm>
        </p:grpSpPr>
        <p:sp>
          <p:nvSpPr>
            <p:cNvPr id="38" name="圆角矩形 37"/>
            <p:cNvSpPr/>
            <p:nvPr/>
          </p:nvSpPr>
          <p:spPr bwMode="auto">
            <a:xfrm>
              <a:off x="1298575" y="1889125"/>
              <a:ext cx="1881188" cy="9271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楷体_GB2312" pitchFamily="1" charset="-122"/>
                <a:cs typeface="+mn-cs"/>
              </a:endParaRPr>
            </a:p>
          </p:txBody>
        </p:sp>
        <p:sp>
          <p:nvSpPr>
            <p:cNvPr id="39" name="文本框 8"/>
            <p:cNvSpPr txBox="1"/>
            <p:nvPr/>
          </p:nvSpPr>
          <p:spPr>
            <a:xfrm>
              <a:off x="1550080" y="2195456"/>
              <a:ext cx="1495724" cy="3428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u"/>
                <a:defRPr sz="2800" b="1" kern="1200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itchFamily="34" charset="0"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消除静态反射</a:t>
              </a:r>
              <a:endPara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穿过墙壁捕获人体图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94055" y="2132965"/>
            <a:ext cx="11562080" cy="2538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 sz="2800"/>
              <a:t>在识别准确度上，RF-Capture 做得非常不错。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通过射频反射在 15 个人中识别出特定的人，准确率是 88.2%，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而要在 5 个人中找出一个人，准确率会高达 95.7%。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识别身体特定部位的动作，人离墙 8 米远时，准确率是 76.4，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走到离墙 3 米远时，准确率会升高到 99.13%。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当人走到离墙只有两三厘米时，它能隔着墙识别出人在空气中写下的字。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穿过墙壁捕获人体图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700405" y="1632585"/>
            <a:ext cx="384048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/>
              <a:t>这么厉害的东西也有缺陷。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8345" y="2996565"/>
            <a:ext cx="7904480" cy="10172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5000"/>
              </a:lnSpc>
            </a:pPr>
            <a:r>
              <a:rPr lang="zh-CN" altLang="en-US" sz="3200"/>
              <a:t>不是所有部位都能显示在所有射频快照里，</a:t>
            </a:r>
            <a:endParaRPr lang="zh-CN" altLang="en-US" sz="3200"/>
          </a:p>
          <a:p>
            <a:pPr algn="l">
              <a:lnSpc>
                <a:spcPct val="95000"/>
              </a:lnSpc>
            </a:pPr>
            <a:r>
              <a:rPr lang="zh-CN" altLang="en-US" sz="3200"/>
              <a:t>导致它不能实现完整的骨骼跟踪。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蓝色书架演示文稿(宽屏)</Template>
  <TotalTime>0</TotalTime>
  <Words>898</Words>
  <Application>Kingsoft Office WPP</Application>
  <PresentationFormat>自定义</PresentationFormat>
  <Paragraphs>98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Books_16x9</vt:lpstr>
      <vt:lpstr>穿过墙壁捕获人体图</vt:lpstr>
      <vt:lpstr>穿过墙壁捕获人体图</vt:lpstr>
      <vt:lpstr>标题和内容版式与图表 </vt:lpstr>
      <vt:lpstr>穿过墙壁捕获人体图 </vt:lpstr>
      <vt:lpstr>两栏内容版式与表格</vt:lpstr>
      <vt:lpstr>两栏内容版式与 SmartArt</vt:lpstr>
      <vt:lpstr>穿过墙壁捕获人体图</vt:lpstr>
      <vt:lpstr>穿过墙壁捕获人体图</vt:lpstr>
      <vt:lpstr>穿过墙壁捕获人体图</vt:lpstr>
      <vt:lpstr>穿过墙壁捕获人体图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Hardor</cp:lastModifiedBy>
  <cp:revision>4</cp:revision>
  <dcterms:created xsi:type="dcterms:W3CDTF">2014-09-25T01:22:00Z</dcterms:created>
  <dcterms:modified xsi:type="dcterms:W3CDTF">2015-12-22T09:13:31Z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  <property fmtid="{D5CDD505-2E9C-101B-9397-08002B2CF9AE}" pid="3" name="KSOProductBuildVer">
    <vt:lpwstr>2052-10.1.0.5400</vt:lpwstr>
  </property>
</Properties>
</file>