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61C"/>
    <a:srgbClr val="C5C5C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CD60AC-D4EB-4D6E-A1EC-F23080DB8E41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B7DE5C-9967-49D1-9697-AA2EE31FC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D44A2-957C-430A-AE04-BCE772986093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5EFA-8AE1-4C3D-9669-1CE64088E6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4D5A6-B2E8-48B4-ACA9-4905CC8ED388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15B9B-9561-4A45-9AC2-4E2838B17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72D7-2390-488C-B940-73EF976EE9B6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29E1-D851-497A-A3F7-9E0033684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A2C8-1EEF-4AD4-B302-E897A051A542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A89E1-9927-4A00-8EC6-DB91FC929E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F3AEA-AB07-4A1D-9F9B-BF893D5BA132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EA41-9DEB-4EB4-AB99-2BE752151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7381-7BBC-4497-BB1F-2F2B6A78D60B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35B82-D256-4B32-8E8A-3ECDFC5430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9624-9445-4BE7-A1E0-E9ECD258D55A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A67E-E645-48F3-A8E8-32DEB7FA4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F977-2DE3-42A0-B959-CC8C6280889B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6327-B31D-43D7-8851-8F23AF139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F980-5C98-4736-B475-7414F5C20E53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D3A0-5358-4C68-9FEF-552EA88DC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AD36-2761-466D-9459-320DD803C773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3185-732D-4D92-BE9B-8C339B339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7B38B-0366-4EC6-93DD-3102FCEDE811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19E5-91BE-4758-9F4D-9F6330F4BD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1ACF3D-2EDE-46F3-A553-B50DFE35D115}" type="datetimeFigureOut">
              <a:rPr lang="zh-CN" altLang="en-US"/>
              <a:pPr>
                <a:defRPr/>
              </a:pPr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11BEA8-8E34-4AF7-ADCF-1DA7784AB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707904" y="260648"/>
            <a:ext cx="48577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200" b="1" dirty="0"/>
              <a:t>更大的图片：使用图匹配的数据驱动的图像外推</a:t>
            </a:r>
            <a:endParaRPr lang="zh-CN" altLang="zh-CN" b="1" dirty="0"/>
          </a:p>
          <a:p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48880"/>
            <a:ext cx="1333333" cy="914286"/>
          </a:xfrm>
          <a:prstGeom prst="rect">
            <a:avLst/>
          </a:prstGeom>
        </p:spPr>
      </p:pic>
      <p:sp>
        <p:nvSpPr>
          <p:cNvPr id="3" name="左箭头 2"/>
          <p:cNvSpPr/>
          <p:nvPr/>
        </p:nvSpPr>
        <p:spPr>
          <a:xfrm>
            <a:off x="3285104" y="2691113"/>
            <a:ext cx="288032" cy="259383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283968" y="1916832"/>
            <a:ext cx="288032" cy="28803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20021" y="2660033"/>
            <a:ext cx="288032" cy="2904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5" y="1919908"/>
            <a:ext cx="4514286" cy="1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227687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传统的数据驱动方式：只能从单方向去外推图像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79712" y="364502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基于图匹配的数据驱动方式：能够从多个方向进行图像外推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" name="等腰三角形 41"/>
          <p:cNvSpPr/>
          <p:nvPr/>
        </p:nvSpPr>
        <p:spPr bwMode="auto">
          <a:xfrm rot="5400000" flipH="1">
            <a:off x="2695475" y="1604169"/>
            <a:ext cx="160338" cy="219075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800919" y="1530350"/>
            <a:ext cx="2138363" cy="1089025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肘形连接符 8"/>
          <p:cNvCxnSpPr/>
          <p:nvPr/>
        </p:nvCxnSpPr>
        <p:spPr bwMode="auto">
          <a:xfrm rot="5400000" flipH="1" flipV="1">
            <a:off x="1009551" y="2434431"/>
            <a:ext cx="1154112" cy="339725"/>
          </a:xfrm>
          <a:prstGeom prst="bentConnector3">
            <a:avLst>
              <a:gd name="adj1" fmla="val 100127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 bwMode="auto">
          <a:xfrm>
            <a:off x="1729482" y="1992313"/>
            <a:ext cx="71437" cy="71437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 flipH="1">
            <a:off x="4097393" y="1512514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等腰三角形 41"/>
          <p:cNvSpPr/>
          <p:nvPr/>
        </p:nvSpPr>
        <p:spPr bwMode="auto">
          <a:xfrm rot="5400000" flipH="1">
            <a:off x="4702277" y="1165970"/>
            <a:ext cx="67903" cy="124567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4143874" y="1293098"/>
            <a:ext cx="1216785" cy="461206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9" name="肘形连接符 18"/>
          <p:cNvCxnSpPr/>
          <p:nvPr/>
        </p:nvCxnSpPr>
        <p:spPr bwMode="auto">
          <a:xfrm rot="5400000">
            <a:off x="5247208" y="3925356"/>
            <a:ext cx="1117601" cy="377884"/>
          </a:xfrm>
          <a:prstGeom prst="bentConnector3">
            <a:avLst>
              <a:gd name="adj1" fmla="val 99773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 flipV="1">
            <a:off x="5558756" y="4647187"/>
            <a:ext cx="71438" cy="69850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等腰三角形 41"/>
          <p:cNvSpPr/>
          <p:nvPr/>
        </p:nvSpPr>
        <p:spPr bwMode="auto">
          <a:xfrm rot="16200000">
            <a:off x="4503069" y="4192430"/>
            <a:ext cx="158750" cy="219075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 flipH="1">
            <a:off x="3418806" y="4119405"/>
            <a:ext cx="2139950" cy="1089025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468313" y="3374912"/>
            <a:ext cx="8675687" cy="0"/>
          </a:xfrm>
          <a:prstGeom prst="line">
            <a:avLst/>
          </a:prstGeom>
          <a:ln w="44450" cmpd="sng">
            <a:solidFill>
              <a:srgbClr val="47661C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2"/>
          <p:cNvGrpSpPr>
            <a:grpSpLocks/>
          </p:cNvGrpSpPr>
          <p:nvPr/>
        </p:nvGrpSpPr>
        <p:grpSpPr bwMode="auto">
          <a:xfrm flipH="1">
            <a:off x="1221852" y="3181877"/>
            <a:ext cx="388685" cy="387340"/>
            <a:chOff x="3277322" y="4879035"/>
            <a:chExt cx="281615" cy="281071"/>
          </a:xfrm>
          <a:solidFill>
            <a:srgbClr val="47661C"/>
          </a:solidFill>
        </p:grpSpPr>
        <p:sp>
          <p:nvSpPr>
            <p:cNvPr id="25" name="椭圆 24"/>
            <p:cNvSpPr/>
            <p:nvPr/>
          </p:nvSpPr>
          <p:spPr>
            <a:xfrm>
              <a:off x="3277322" y="487903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8"/>
            <p:cNvSpPr/>
            <p:nvPr/>
          </p:nvSpPr>
          <p:spPr>
            <a:xfrm>
              <a:off x="3312402" y="491416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 flipH="1">
            <a:off x="2405391" y="3175154"/>
            <a:ext cx="388685" cy="387340"/>
            <a:chOff x="3277005" y="4878913"/>
            <a:chExt cx="281615" cy="281071"/>
          </a:xfrm>
          <a:solidFill>
            <a:srgbClr val="47661C"/>
          </a:solidFill>
        </p:grpSpPr>
        <p:sp>
          <p:nvSpPr>
            <p:cNvPr id="28" name="椭圆 27"/>
            <p:cNvSpPr/>
            <p:nvPr/>
          </p:nvSpPr>
          <p:spPr>
            <a:xfrm>
              <a:off x="3277005" y="4878913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12086" y="4914047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4"/>
          <p:cNvGrpSpPr>
            <a:grpSpLocks/>
          </p:cNvGrpSpPr>
          <p:nvPr/>
        </p:nvGrpSpPr>
        <p:grpSpPr bwMode="auto">
          <a:xfrm flipH="1">
            <a:off x="3629276" y="3175154"/>
            <a:ext cx="388685" cy="387340"/>
            <a:chOff x="3276737" y="4878912"/>
            <a:chExt cx="281615" cy="281071"/>
          </a:xfrm>
          <a:solidFill>
            <a:srgbClr val="47661C"/>
          </a:solidFill>
        </p:grpSpPr>
        <p:sp>
          <p:nvSpPr>
            <p:cNvPr id="31" name="椭圆 30"/>
            <p:cNvSpPr/>
            <p:nvPr/>
          </p:nvSpPr>
          <p:spPr>
            <a:xfrm>
              <a:off x="3276737" y="4878912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6"/>
            <p:cNvSpPr/>
            <p:nvPr/>
          </p:nvSpPr>
          <p:spPr>
            <a:xfrm>
              <a:off x="3311817" y="4914046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5"/>
          <p:cNvGrpSpPr>
            <a:grpSpLocks/>
          </p:cNvGrpSpPr>
          <p:nvPr/>
        </p:nvGrpSpPr>
        <p:grpSpPr bwMode="auto">
          <a:xfrm flipH="1">
            <a:off x="4417404" y="3185913"/>
            <a:ext cx="388685" cy="387340"/>
            <a:chOff x="3277347" y="4879365"/>
            <a:chExt cx="281615" cy="281071"/>
          </a:xfrm>
          <a:solidFill>
            <a:srgbClr val="47661C"/>
          </a:solidFill>
        </p:grpSpPr>
        <p:sp>
          <p:nvSpPr>
            <p:cNvPr id="34" name="椭圆 33"/>
            <p:cNvSpPr/>
            <p:nvPr/>
          </p:nvSpPr>
          <p:spPr>
            <a:xfrm>
              <a:off x="3277347" y="487936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312427" y="491449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72"/>
          <p:cNvGrpSpPr>
            <a:grpSpLocks/>
          </p:cNvGrpSpPr>
          <p:nvPr/>
        </p:nvGrpSpPr>
        <p:grpSpPr bwMode="auto">
          <a:xfrm flipH="1">
            <a:off x="5795958" y="3175154"/>
            <a:ext cx="387341" cy="387340"/>
            <a:chOff x="3277471" y="4878914"/>
            <a:chExt cx="280641" cy="281071"/>
          </a:xfrm>
          <a:solidFill>
            <a:srgbClr val="47661C"/>
          </a:solidFill>
        </p:grpSpPr>
        <p:sp>
          <p:nvSpPr>
            <p:cNvPr id="37" name="椭圆 36"/>
            <p:cNvSpPr/>
            <p:nvPr/>
          </p:nvSpPr>
          <p:spPr>
            <a:xfrm>
              <a:off x="3277471" y="4878914"/>
              <a:ext cx="280641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12551" y="4914048"/>
              <a:ext cx="210480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75"/>
          <p:cNvGrpSpPr>
            <a:grpSpLocks/>
          </p:cNvGrpSpPr>
          <p:nvPr/>
        </p:nvGrpSpPr>
        <p:grpSpPr bwMode="auto">
          <a:xfrm flipH="1">
            <a:off x="7431390" y="3175154"/>
            <a:ext cx="388685" cy="387340"/>
            <a:chOff x="3276827" y="4878914"/>
            <a:chExt cx="281615" cy="281071"/>
          </a:xfrm>
          <a:solidFill>
            <a:srgbClr val="47661C"/>
          </a:solidFill>
        </p:grpSpPr>
        <p:sp>
          <p:nvSpPr>
            <p:cNvPr id="40" name="椭圆 39"/>
            <p:cNvSpPr/>
            <p:nvPr/>
          </p:nvSpPr>
          <p:spPr>
            <a:xfrm>
              <a:off x="3276827" y="4878914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11907" y="4914048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78"/>
          <p:cNvGrpSpPr>
            <a:grpSpLocks/>
          </p:cNvGrpSpPr>
          <p:nvPr/>
        </p:nvGrpSpPr>
        <p:grpSpPr bwMode="auto">
          <a:xfrm flipH="1">
            <a:off x="7923633" y="3181877"/>
            <a:ext cx="388685" cy="387340"/>
            <a:chOff x="3277045" y="4879035"/>
            <a:chExt cx="281615" cy="281071"/>
          </a:xfrm>
          <a:solidFill>
            <a:srgbClr val="47661C"/>
          </a:solidFill>
        </p:grpSpPr>
        <p:sp>
          <p:nvSpPr>
            <p:cNvPr id="43" name="椭圆 42"/>
            <p:cNvSpPr/>
            <p:nvPr/>
          </p:nvSpPr>
          <p:spPr>
            <a:xfrm>
              <a:off x="3277045" y="487903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312125" y="491416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75" name="矩形 12"/>
          <p:cNvSpPr>
            <a:spLocks noChangeArrowheads="1"/>
          </p:cNvSpPr>
          <p:nvPr/>
        </p:nvSpPr>
        <p:spPr bwMode="auto">
          <a:xfrm>
            <a:off x="4300480" y="1375820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特征提取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6" name="矩形 13"/>
          <p:cNvSpPr>
            <a:spLocks noChangeArrowheads="1"/>
          </p:cNvSpPr>
          <p:nvPr/>
        </p:nvSpPr>
        <p:spPr bwMode="auto">
          <a:xfrm>
            <a:off x="3504840" y="4362183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使用图匹配的图像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78" name="矩形 15"/>
          <p:cNvSpPr>
            <a:spLocks noChangeArrowheads="1"/>
          </p:cNvSpPr>
          <p:nvPr/>
        </p:nvSpPr>
        <p:spPr bwMode="auto">
          <a:xfrm>
            <a:off x="1975720" y="1890197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图像库的预处理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 flipH="1">
            <a:off x="4097581" y="2572268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等腰三角形 41"/>
          <p:cNvSpPr/>
          <p:nvPr/>
        </p:nvSpPr>
        <p:spPr bwMode="auto">
          <a:xfrm rot="5400000" flipH="1">
            <a:off x="4703872" y="2218549"/>
            <a:ext cx="67903" cy="124567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 bwMode="auto">
          <a:xfrm>
            <a:off x="4145469" y="2345677"/>
            <a:ext cx="1216785" cy="461206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" name="矩形 12"/>
          <p:cNvSpPr>
            <a:spLocks noChangeArrowheads="1"/>
          </p:cNvSpPr>
          <p:nvPr/>
        </p:nvSpPr>
        <p:spPr bwMode="auto">
          <a:xfrm>
            <a:off x="4216497" y="2322969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区域划分与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标签划分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 flipH="1">
            <a:off x="3194858" y="3996903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等腰三角形 41"/>
          <p:cNvSpPr/>
          <p:nvPr/>
        </p:nvSpPr>
        <p:spPr bwMode="auto">
          <a:xfrm rot="5400000" flipH="1">
            <a:off x="2536658" y="3648273"/>
            <a:ext cx="67903" cy="124567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1966831" y="3776068"/>
            <a:ext cx="1216785" cy="461206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3" name="矩形 12"/>
          <p:cNvSpPr>
            <a:spLocks noChangeArrowheads="1"/>
          </p:cNvSpPr>
          <p:nvPr/>
        </p:nvSpPr>
        <p:spPr bwMode="auto">
          <a:xfrm>
            <a:off x="1951804" y="375215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以图为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基础的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图像表达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 flipH="1">
            <a:off x="3178566" y="4688304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等腰三角形 41"/>
          <p:cNvSpPr/>
          <p:nvPr/>
        </p:nvSpPr>
        <p:spPr bwMode="auto">
          <a:xfrm rot="5400000" flipH="1">
            <a:off x="2521431" y="4340631"/>
            <a:ext cx="67903" cy="124567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 bwMode="auto">
          <a:xfrm>
            <a:off x="1963028" y="4467759"/>
            <a:ext cx="1216785" cy="461206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7" name="矩形 12"/>
          <p:cNvSpPr>
            <a:spLocks noChangeArrowheads="1"/>
          </p:cNvSpPr>
          <p:nvPr/>
        </p:nvSpPr>
        <p:spPr bwMode="auto">
          <a:xfrm>
            <a:off x="1948864" y="4575693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候选图像表达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 flipH="1">
            <a:off x="3203502" y="5456804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等腰三角形 41"/>
          <p:cNvSpPr/>
          <p:nvPr/>
        </p:nvSpPr>
        <p:spPr bwMode="auto">
          <a:xfrm rot="5400000" flipH="1">
            <a:off x="2540903" y="5102555"/>
            <a:ext cx="67903" cy="1245670"/>
          </a:xfrm>
          <a:custGeom>
            <a:avLst/>
            <a:gdLst>
              <a:gd name="connsiteX0" fmla="*/ 0 w 218921"/>
              <a:gd name="connsiteY0" fmla="*/ 2984088 h 2984088"/>
              <a:gd name="connsiteX1" fmla="*/ 218921 w 218921"/>
              <a:gd name="connsiteY1" fmla="*/ 0 h 2984088"/>
              <a:gd name="connsiteX2" fmla="*/ 218921 w 218921"/>
              <a:gd name="connsiteY2" fmla="*/ 2984088 h 2984088"/>
              <a:gd name="connsiteX3" fmla="*/ 0 w 218921"/>
              <a:gd name="connsiteY3" fmla="*/ 2984088 h 2984088"/>
              <a:gd name="connsiteX0" fmla="*/ 0 w 218921"/>
              <a:gd name="connsiteY0" fmla="*/ 2984088 h 2984088"/>
              <a:gd name="connsiteX1" fmla="*/ 108463 w 218921"/>
              <a:gd name="connsiteY1" fmla="*/ 2339462 h 2984088"/>
              <a:gd name="connsiteX2" fmla="*/ 218921 w 218921"/>
              <a:gd name="connsiteY2" fmla="*/ 0 h 2984088"/>
              <a:gd name="connsiteX3" fmla="*/ 218921 w 218921"/>
              <a:gd name="connsiteY3" fmla="*/ 2984088 h 2984088"/>
              <a:gd name="connsiteX4" fmla="*/ 0 w 218921"/>
              <a:gd name="connsiteY4" fmla="*/ 2984088 h 2984088"/>
              <a:gd name="connsiteX0" fmla="*/ 2453 w 221374"/>
              <a:gd name="connsiteY0" fmla="*/ 2984088 h 2984088"/>
              <a:gd name="connsiteX1" fmla="*/ 110916 w 221374"/>
              <a:gd name="connsiteY1" fmla="*/ 2339462 h 2984088"/>
              <a:gd name="connsiteX2" fmla="*/ 221374 w 221374"/>
              <a:gd name="connsiteY2" fmla="*/ 0 h 2984088"/>
              <a:gd name="connsiteX3" fmla="*/ 221374 w 221374"/>
              <a:gd name="connsiteY3" fmla="*/ 2984088 h 2984088"/>
              <a:gd name="connsiteX4" fmla="*/ 2453 w 221374"/>
              <a:gd name="connsiteY4" fmla="*/ 2984088 h 2984088"/>
              <a:gd name="connsiteX0" fmla="*/ 8070 w 226991"/>
              <a:gd name="connsiteY0" fmla="*/ 2984088 h 3049797"/>
              <a:gd name="connsiteX1" fmla="*/ 116533 w 226991"/>
              <a:gd name="connsiteY1" fmla="*/ 2339462 h 3049797"/>
              <a:gd name="connsiteX2" fmla="*/ 226991 w 226991"/>
              <a:gd name="connsiteY2" fmla="*/ 0 h 3049797"/>
              <a:gd name="connsiteX3" fmla="*/ 226991 w 226991"/>
              <a:gd name="connsiteY3" fmla="*/ 2984088 h 3049797"/>
              <a:gd name="connsiteX4" fmla="*/ 8070 w 226991"/>
              <a:gd name="connsiteY4" fmla="*/ 2984088 h 3049797"/>
              <a:gd name="connsiteX0" fmla="*/ 3727 w 222648"/>
              <a:gd name="connsiteY0" fmla="*/ 2984088 h 3055655"/>
              <a:gd name="connsiteX1" fmla="*/ 112190 w 222648"/>
              <a:gd name="connsiteY1" fmla="*/ 2339462 h 3055655"/>
              <a:gd name="connsiteX2" fmla="*/ 222648 w 222648"/>
              <a:gd name="connsiteY2" fmla="*/ 0 h 3055655"/>
              <a:gd name="connsiteX3" fmla="*/ 222648 w 222648"/>
              <a:gd name="connsiteY3" fmla="*/ 2984088 h 3055655"/>
              <a:gd name="connsiteX4" fmla="*/ 3727 w 222648"/>
              <a:gd name="connsiteY4" fmla="*/ 2984088 h 305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48" h="3055655">
                <a:moveTo>
                  <a:pt x="3727" y="2984088"/>
                </a:moveTo>
                <a:cubicBezTo>
                  <a:pt x="-14683" y="2876650"/>
                  <a:pt x="37271" y="3497108"/>
                  <a:pt x="112190" y="2339462"/>
                </a:cubicBezTo>
                <a:cubicBezTo>
                  <a:pt x="187109" y="1181816"/>
                  <a:pt x="185829" y="779821"/>
                  <a:pt x="222648" y="0"/>
                </a:cubicBezTo>
                <a:lnTo>
                  <a:pt x="222648" y="2984088"/>
                </a:lnTo>
                <a:lnTo>
                  <a:pt x="3727" y="298408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9000">
                <a:srgbClr val="5B595B"/>
              </a:gs>
              <a:gs pos="100000">
                <a:schemeClr val="bg2">
                  <a:lumMod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 bwMode="auto">
          <a:xfrm>
            <a:off x="1982500" y="5229683"/>
            <a:ext cx="1216785" cy="461206"/>
          </a:xfrm>
          <a:prstGeom prst="rect">
            <a:avLst/>
          </a:prstGeom>
          <a:solidFill>
            <a:srgbClr val="C5C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1" name="矩形 12"/>
          <p:cNvSpPr>
            <a:spLocks noChangeArrowheads="1"/>
          </p:cNvSpPr>
          <p:nvPr/>
        </p:nvSpPr>
        <p:spPr bwMode="auto">
          <a:xfrm>
            <a:off x="2323467" y="5325776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外推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 bwMode="auto">
          <a:xfrm flipV="1">
            <a:off x="2585112" y="4743519"/>
            <a:ext cx="5515280" cy="7560"/>
          </a:xfrm>
          <a:prstGeom prst="line">
            <a:avLst/>
          </a:prstGeom>
          <a:ln w="44450" cmpd="sng">
            <a:solidFill>
              <a:srgbClr val="47661C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6206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图像库的预处理：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3212976"/>
            <a:ext cx="8675687" cy="0"/>
          </a:xfrm>
          <a:prstGeom prst="line">
            <a:avLst/>
          </a:prstGeom>
          <a:ln w="44450" cmpd="sng">
            <a:solidFill>
              <a:srgbClr val="47661C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2"/>
          <p:cNvGrpSpPr>
            <a:grpSpLocks/>
          </p:cNvGrpSpPr>
          <p:nvPr/>
        </p:nvGrpSpPr>
        <p:grpSpPr bwMode="auto">
          <a:xfrm flipH="1">
            <a:off x="933051" y="3019941"/>
            <a:ext cx="388685" cy="387340"/>
            <a:chOff x="3277322" y="4879035"/>
            <a:chExt cx="281615" cy="281071"/>
          </a:xfrm>
          <a:solidFill>
            <a:srgbClr val="47661C"/>
          </a:solidFill>
        </p:grpSpPr>
        <p:sp>
          <p:nvSpPr>
            <p:cNvPr id="19" name="椭圆 18"/>
            <p:cNvSpPr/>
            <p:nvPr/>
          </p:nvSpPr>
          <p:spPr>
            <a:xfrm>
              <a:off x="3277322" y="487903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8"/>
            <p:cNvSpPr/>
            <p:nvPr/>
          </p:nvSpPr>
          <p:spPr>
            <a:xfrm>
              <a:off x="3312402" y="491416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8"/>
          <p:cNvGrpSpPr>
            <a:grpSpLocks/>
          </p:cNvGrpSpPr>
          <p:nvPr/>
        </p:nvGrpSpPr>
        <p:grpSpPr bwMode="auto">
          <a:xfrm flipH="1">
            <a:off x="1650570" y="3012082"/>
            <a:ext cx="388685" cy="387340"/>
            <a:chOff x="3277005" y="4878913"/>
            <a:chExt cx="281615" cy="281071"/>
          </a:xfrm>
          <a:solidFill>
            <a:srgbClr val="47661C"/>
          </a:solidFill>
        </p:grpSpPr>
        <p:sp>
          <p:nvSpPr>
            <p:cNvPr id="22" name="椭圆 21"/>
            <p:cNvSpPr/>
            <p:nvPr/>
          </p:nvSpPr>
          <p:spPr>
            <a:xfrm>
              <a:off x="3277005" y="4878913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312086" y="4914047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34"/>
          <p:cNvGrpSpPr>
            <a:grpSpLocks/>
          </p:cNvGrpSpPr>
          <p:nvPr/>
        </p:nvGrpSpPr>
        <p:grpSpPr bwMode="auto">
          <a:xfrm flipH="1">
            <a:off x="3340475" y="3013218"/>
            <a:ext cx="388685" cy="387340"/>
            <a:chOff x="3276737" y="4878912"/>
            <a:chExt cx="281615" cy="281071"/>
          </a:xfrm>
          <a:solidFill>
            <a:srgbClr val="47661C"/>
          </a:solidFill>
        </p:grpSpPr>
        <p:sp>
          <p:nvSpPr>
            <p:cNvPr id="25" name="椭圆 24"/>
            <p:cNvSpPr/>
            <p:nvPr/>
          </p:nvSpPr>
          <p:spPr>
            <a:xfrm>
              <a:off x="3276737" y="4878912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36"/>
            <p:cNvSpPr/>
            <p:nvPr/>
          </p:nvSpPr>
          <p:spPr>
            <a:xfrm>
              <a:off x="3311817" y="4914046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65"/>
          <p:cNvGrpSpPr>
            <a:grpSpLocks/>
          </p:cNvGrpSpPr>
          <p:nvPr/>
        </p:nvGrpSpPr>
        <p:grpSpPr bwMode="auto">
          <a:xfrm flipH="1">
            <a:off x="4128603" y="3023977"/>
            <a:ext cx="388685" cy="387340"/>
            <a:chOff x="3277347" y="4879365"/>
            <a:chExt cx="281615" cy="281071"/>
          </a:xfrm>
          <a:solidFill>
            <a:srgbClr val="47661C"/>
          </a:solidFill>
        </p:grpSpPr>
        <p:sp>
          <p:nvSpPr>
            <p:cNvPr id="28" name="椭圆 27"/>
            <p:cNvSpPr/>
            <p:nvPr/>
          </p:nvSpPr>
          <p:spPr>
            <a:xfrm>
              <a:off x="3277347" y="487936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12427" y="491449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" name="组合 72"/>
          <p:cNvGrpSpPr>
            <a:grpSpLocks/>
          </p:cNvGrpSpPr>
          <p:nvPr/>
        </p:nvGrpSpPr>
        <p:grpSpPr bwMode="auto">
          <a:xfrm flipH="1">
            <a:off x="5507157" y="3013218"/>
            <a:ext cx="387341" cy="387340"/>
            <a:chOff x="3277471" y="4878914"/>
            <a:chExt cx="280641" cy="281071"/>
          </a:xfrm>
          <a:solidFill>
            <a:srgbClr val="47661C"/>
          </a:solidFill>
        </p:grpSpPr>
        <p:sp>
          <p:nvSpPr>
            <p:cNvPr id="31" name="椭圆 30"/>
            <p:cNvSpPr/>
            <p:nvPr/>
          </p:nvSpPr>
          <p:spPr>
            <a:xfrm>
              <a:off x="3277471" y="4878914"/>
              <a:ext cx="280641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312551" y="4914048"/>
              <a:ext cx="210480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" name="组合 75"/>
          <p:cNvGrpSpPr>
            <a:grpSpLocks/>
          </p:cNvGrpSpPr>
          <p:nvPr/>
        </p:nvGrpSpPr>
        <p:grpSpPr bwMode="auto">
          <a:xfrm flipH="1">
            <a:off x="7142589" y="3013218"/>
            <a:ext cx="388685" cy="387340"/>
            <a:chOff x="3276827" y="4878914"/>
            <a:chExt cx="281615" cy="281071"/>
          </a:xfrm>
          <a:solidFill>
            <a:srgbClr val="47661C"/>
          </a:solidFill>
        </p:grpSpPr>
        <p:sp>
          <p:nvSpPr>
            <p:cNvPr id="34" name="椭圆 33"/>
            <p:cNvSpPr/>
            <p:nvPr/>
          </p:nvSpPr>
          <p:spPr>
            <a:xfrm>
              <a:off x="3276827" y="4878914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311907" y="4914048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78"/>
          <p:cNvGrpSpPr>
            <a:grpSpLocks/>
          </p:cNvGrpSpPr>
          <p:nvPr/>
        </p:nvGrpSpPr>
        <p:grpSpPr bwMode="auto">
          <a:xfrm flipH="1">
            <a:off x="7634832" y="3019941"/>
            <a:ext cx="388685" cy="387340"/>
            <a:chOff x="3277045" y="4879035"/>
            <a:chExt cx="281615" cy="281071"/>
          </a:xfrm>
          <a:solidFill>
            <a:srgbClr val="47661C"/>
          </a:solidFill>
        </p:grpSpPr>
        <p:sp>
          <p:nvSpPr>
            <p:cNvPr id="37" name="椭圆 36"/>
            <p:cNvSpPr/>
            <p:nvPr/>
          </p:nvSpPr>
          <p:spPr>
            <a:xfrm>
              <a:off x="3277045" y="4879035"/>
              <a:ext cx="281615" cy="281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12125" y="4914169"/>
              <a:ext cx="211455" cy="2108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39" name="肘形连接符 38"/>
          <p:cNvCxnSpPr/>
          <p:nvPr/>
        </p:nvCxnSpPr>
        <p:spPr bwMode="auto">
          <a:xfrm rot="16200000" flipV="1">
            <a:off x="533256" y="2785223"/>
            <a:ext cx="1186593" cy="336"/>
          </a:xfrm>
          <a:prstGeom prst="bentConnector3">
            <a:avLst>
              <a:gd name="adj1" fmla="val 50000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1230" y="18789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一个大的图像库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39552" y="1844824"/>
            <a:ext cx="132496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肘形连接符 44"/>
          <p:cNvCxnSpPr/>
          <p:nvPr/>
        </p:nvCxnSpPr>
        <p:spPr bwMode="auto">
          <a:xfrm rot="16200000" flipV="1">
            <a:off x="1245273" y="3598221"/>
            <a:ext cx="1186593" cy="336"/>
          </a:xfrm>
          <a:prstGeom prst="bentConnector3">
            <a:avLst>
              <a:gd name="adj1" fmla="val 50000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" y="4191686"/>
            <a:ext cx="2253639" cy="110366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03648" y="5310044"/>
            <a:ext cx="176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图像的分层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419993" y="4597191"/>
            <a:ext cx="13227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特征的提取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417795" y="4563499"/>
            <a:ext cx="132496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/>
          <p:nvPr/>
        </p:nvCxnSpPr>
        <p:spPr bwMode="auto">
          <a:xfrm rot="16200000" flipV="1">
            <a:off x="3736749" y="5274293"/>
            <a:ext cx="686721" cy="336"/>
          </a:xfrm>
          <a:prstGeom prst="bentConnector3">
            <a:avLst>
              <a:gd name="adj1" fmla="val 50000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大括号 46"/>
          <p:cNvSpPr/>
          <p:nvPr/>
        </p:nvSpPr>
        <p:spPr>
          <a:xfrm rot="5400000" flipH="1">
            <a:off x="4016227" y="5179771"/>
            <a:ext cx="115436" cy="8760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635895" y="5700651"/>
            <a:ext cx="400110" cy="871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颜色特征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8760" y="5700651"/>
            <a:ext cx="400110" cy="871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纹理</a:t>
            </a:r>
            <a:r>
              <a:rPr lang="zh-CN" altLang="en-US" sz="1400" dirty="0" smtClean="0"/>
              <a:t>特征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5324926" y="4563499"/>
            <a:ext cx="132496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342751" y="4628103"/>
            <a:ext cx="127354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区域划分与标签分配</a:t>
            </a:r>
            <a:endParaRPr lang="zh-CN" altLang="en-US" sz="900" dirty="0"/>
          </a:p>
        </p:txBody>
      </p:sp>
      <p:cxnSp>
        <p:nvCxnSpPr>
          <p:cNvPr id="64" name="肘形连接符 63"/>
          <p:cNvCxnSpPr/>
          <p:nvPr/>
        </p:nvCxnSpPr>
        <p:spPr bwMode="auto">
          <a:xfrm rot="16200000" flipV="1">
            <a:off x="5691839" y="5196911"/>
            <a:ext cx="964232" cy="396490"/>
          </a:xfrm>
          <a:prstGeom prst="bentConnector3">
            <a:avLst>
              <a:gd name="adj1" fmla="val -577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314256" y="570065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K-means</a:t>
            </a:r>
            <a:r>
              <a:rPr lang="zh-CN" altLang="en-US" sz="1000" dirty="0" smtClean="0"/>
              <a:t>算法获取聚类中心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6384012" y="5703010"/>
            <a:ext cx="1451903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66" y="1338695"/>
            <a:ext cx="1587521" cy="1186521"/>
          </a:xfrm>
          <a:prstGeom prst="rect">
            <a:avLst/>
          </a:prstGeom>
        </p:spPr>
      </p:pic>
      <p:cxnSp>
        <p:nvCxnSpPr>
          <p:cNvPr id="78" name="肘形连接符 77"/>
          <p:cNvCxnSpPr/>
          <p:nvPr/>
        </p:nvCxnSpPr>
        <p:spPr bwMode="auto">
          <a:xfrm rot="16200000" flipV="1">
            <a:off x="4691524" y="3551570"/>
            <a:ext cx="2035638" cy="3339"/>
          </a:xfrm>
          <a:prstGeom prst="bentConnector3">
            <a:avLst>
              <a:gd name="adj1" fmla="val 50000"/>
            </a:avLst>
          </a:prstGeom>
          <a:ln cap="rnd">
            <a:solidFill>
              <a:srgbClr val="47661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6206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使用图匹配的</a:t>
            </a:r>
            <a:r>
              <a:rPr lang="zh-CN" altLang="en-US" dirty="0" smtClean="0">
                <a:latin typeface="宋体" panose="02010600030101010101" pitchFamily="2" charset="-122"/>
              </a:rPr>
              <a:t>图像外推：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5" name="椭圆 14"/>
          <p:cNvSpPr/>
          <p:nvPr/>
        </p:nvSpPr>
        <p:spPr bwMode="auto">
          <a:xfrm flipH="1">
            <a:off x="756300" y="2142729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576" y="1988840"/>
            <a:ext cx="201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以图为基础的图像表示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flipH="1">
            <a:off x="756300" y="3068264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5576" y="2914375"/>
            <a:ext cx="201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候选图像检索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 flipH="1">
            <a:off x="757416" y="3993799"/>
            <a:ext cx="45719" cy="45719"/>
          </a:xfrm>
          <a:prstGeom prst="ellipse">
            <a:avLst/>
          </a:prstGeom>
          <a:solidFill>
            <a:srgbClr val="D16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6692" y="3839910"/>
            <a:ext cx="65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879124" y="2121377"/>
            <a:ext cx="273737" cy="13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1051" y="2026642"/>
            <a:ext cx="193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26" y="1431305"/>
            <a:ext cx="1123810" cy="151428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19077" y="3839910"/>
            <a:ext cx="12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局部弯曲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690271"/>
            <a:ext cx="3057143" cy="857143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5564600" y="2149168"/>
            <a:ext cx="273737" cy="13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520404" y="3949587"/>
            <a:ext cx="273737" cy="13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050629" y="3949587"/>
            <a:ext cx="273737" cy="13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1920" y="292494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198</Words>
  <Application>Microsoft Office PowerPoint</Application>
  <PresentationFormat>全屏显示(4:3)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汪超</cp:lastModifiedBy>
  <cp:revision>299</cp:revision>
  <dcterms:created xsi:type="dcterms:W3CDTF">2013-10-30T09:04:50Z</dcterms:created>
  <dcterms:modified xsi:type="dcterms:W3CDTF">2015-12-21T12:28:56Z</dcterms:modified>
</cp:coreProperties>
</file>