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3" r:id="rId6"/>
    <p:sldId id="264" r:id="rId7"/>
    <p:sldId id="265"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6"/>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8ABD9E80-4B0F-D240-95E0-5D684B6C9DC0}" type="datetimeFigureOut">
              <a:rPr lang="en-US" smtClean="0"/>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149715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8ABD9E80-4B0F-D240-95E0-5D684B6C9DC0}" type="datetimeFigureOut">
              <a:rPr lang="en-US" smtClean="0"/>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29917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8ABD9E80-4B0F-D240-95E0-5D684B6C9DC0}" type="datetimeFigureOut">
              <a:rPr lang="en-US" smtClean="0"/>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95293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8ABD9E80-4B0F-D240-95E0-5D684B6C9DC0}" type="datetimeFigureOut">
              <a:rPr lang="en-US" smtClean="0"/>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27661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8ABD9E80-4B0F-D240-95E0-5D684B6C9DC0}" type="datetimeFigureOut">
              <a:rPr lang="en-US" smtClean="0"/>
              <a:t>12/22/15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186154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8ABD9E80-4B0F-D240-95E0-5D684B6C9DC0}" type="datetimeFigureOut">
              <a:rPr lang="en-US" smtClean="0"/>
              <a:t>12/22/15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22648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8ABD9E80-4B0F-D240-95E0-5D684B6C9DC0}" type="datetimeFigureOut">
              <a:rPr lang="en-US" smtClean="0"/>
              <a:t>12/22/15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119328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8ABD9E80-4B0F-D240-95E0-5D684B6C9DC0}" type="datetimeFigureOut">
              <a:rPr lang="en-US" smtClean="0"/>
              <a:t>12/22/15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10876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D9E80-4B0F-D240-95E0-5D684B6C9DC0}" type="datetimeFigureOut">
              <a:rPr lang="en-US" smtClean="0"/>
              <a:t>12/22/15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42956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ABD9E80-4B0F-D240-95E0-5D684B6C9DC0}" type="datetimeFigureOut">
              <a:rPr lang="en-US" smtClean="0"/>
              <a:t>12/22/15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192369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8ABD9E80-4B0F-D240-95E0-5D684B6C9DC0}" type="datetimeFigureOut">
              <a:rPr lang="en-US" smtClean="0"/>
              <a:t>12/22/15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378518-D84A-3E4D-BF98-5336E5349E7A}" type="slidenum">
              <a:rPr lang="en-US" smtClean="0"/>
              <a:t>‹#›</a:t>
            </a:fld>
            <a:endParaRPr lang="en-US"/>
          </a:p>
        </p:txBody>
      </p:sp>
    </p:spTree>
    <p:extLst>
      <p:ext uri="{BB962C8B-B14F-4D97-AF65-F5344CB8AC3E}">
        <p14:creationId xmlns:p14="http://schemas.microsoft.com/office/powerpoint/2010/main" val="11483152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D9E80-4B0F-D240-95E0-5D684B6C9DC0}" type="datetimeFigureOut">
              <a:rPr lang="en-US" smtClean="0"/>
              <a:t>12/22/15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78518-D84A-3E4D-BF98-5336E5349E7A}" type="slidenum">
              <a:rPr lang="en-US" smtClean="0"/>
              <a:t>‹#›</a:t>
            </a:fld>
            <a:endParaRPr lang="en-US"/>
          </a:p>
        </p:txBody>
      </p:sp>
    </p:spTree>
    <p:extLst>
      <p:ext uri="{BB962C8B-B14F-4D97-AF65-F5344CB8AC3E}">
        <p14:creationId xmlns:p14="http://schemas.microsoft.com/office/powerpoint/2010/main" val="87431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714" y="2135915"/>
            <a:ext cx="9144000" cy="2387600"/>
          </a:xfrm>
        </p:spPr>
        <p:txBody>
          <a:bodyPr/>
          <a:lstStyle/>
          <a:p>
            <a:r>
              <a:rPr lang="zh-CN" altLang="en-US" dirty="0" smtClean="0"/>
              <a:t>基于</a:t>
            </a:r>
            <a:r>
              <a:rPr lang="en-US" altLang="zh-CN" dirty="0" smtClean="0"/>
              <a:t>GPU</a:t>
            </a:r>
            <a:r>
              <a:rPr lang="zh-CN" altLang="en-US" dirty="0" smtClean="0"/>
              <a:t>的并行计算设计与分析 </a:t>
            </a:r>
            <a:endParaRPr lang="en-US" dirty="0"/>
          </a:p>
        </p:txBody>
      </p:sp>
    </p:spTree>
    <p:extLst>
      <p:ext uri="{BB962C8B-B14F-4D97-AF65-F5344CB8AC3E}">
        <p14:creationId xmlns:p14="http://schemas.microsoft.com/office/powerpoint/2010/main" val="68417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69493" y="1883391"/>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857960" y="3603010"/>
            <a:ext cx="11264622" cy="1754326"/>
          </a:xfrm>
          <a:prstGeom prst="rect">
            <a:avLst/>
          </a:prstGeom>
          <a:noFill/>
        </p:spPr>
        <p:txBody>
          <a:bodyPr wrap="none" rtlCol="0">
            <a:spAutoFit/>
          </a:bodyPr>
          <a:lstStyle/>
          <a:p>
            <a:r>
              <a:rPr lang="zh-CN" altLang="en-US" dirty="0"/>
              <a:t>为了尽可能地利用并行处理器的性能，硬件厂商会提供特别地并行编程模型，比如</a:t>
            </a:r>
            <a:r>
              <a:rPr lang="en-US" dirty="0"/>
              <a:t>NVIDIA GPU</a:t>
            </a:r>
            <a:r>
              <a:rPr lang="zh-CN" altLang="en-US" dirty="0"/>
              <a:t>的</a:t>
            </a:r>
            <a:r>
              <a:rPr lang="en-US" dirty="0"/>
              <a:t>CUDA</a:t>
            </a:r>
            <a:r>
              <a:rPr lang="zh-CN" altLang="en-US" dirty="0" smtClean="0"/>
              <a:t>，</a:t>
            </a:r>
          </a:p>
          <a:p>
            <a:r>
              <a:rPr lang="zh-CN" altLang="en-US" dirty="0" smtClean="0"/>
              <a:t>不同</a:t>
            </a:r>
            <a:r>
              <a:rPr lang="zh-CN" altLang="en-US" dirty="0"/>
              <a:t>的设备有不同的编程模型。但是不同的编程模型提高了开发人员的编程难度，因此为了统一不同处理器</a:t>
            </a:r>
            <a:r>
              <a:rPr lang="zh-CN" altLang="en-US" dirty="0" smtClean="0"/>
              <a:t>的</a:t>
            </a:r>
          </a:p>
          <a:p>
            <a:r>
              <a:rPr lang="zh-CN" altLang="en-US" dirty="0" smtClean="0"/>
              <a:t>编程</a:t>
            </a:r>
            <a:r>
              <a:rPr lang="zh-CN" altLang="en-US" dirty="0"/>
              <a:t>接口，</a:t>
            </a:r>
            <a:r>
              <a:rPr lang="en-US" dirty="0" err="1"/>
              <a:t>Khronos</a:t>
            </a:r>
            <a:r>
              <a:rPr lang="zh-CN" altLang="en-US" dirty="0"/>
              <a:t>组织提出了</a:t>
            </a:r>
            <a:r>
              <a:rPr lang="en-US" dirty="0" err="1"/>
              <a:t>OpenCL</a:t>
            </a:r>
            <a:r>
              <a:rPr lang="zh-CN" altLang="en-US" dirty="0"/>
              <a:t>标准。</a:t>
            </a:r>
            <a:r>
              <a:rPr lang="en-US" dirty="0" err="1"/>
              <a:t>OpenCL</a:t>
            </a:r>
            <a:r>
              <a:rPr lang="zh-CN" altLang="en-US" dirty="0"/>
              <a:t>是一个跨平台的计算框架，它统一了不同处理器的</a:t>
            </a:r>
            <a:r>
              <a:rPr lang="zh-CN" altLang="en-US" dirty="0" smtClean="0"/>
              <a:t>编程</a:t>
            </a:r>
          </a:p>
          <a:p>
            <a:r>
              <a:rPr lang="zh-CN" altLang="en-US" dirty="0" smtClean="0"/>
              <a:t>接口。</a:t>
            </a:r>
            <a:r>
              <a:rPr lang="zh-CN" altLang="en-US" dirty="0"/>
              <a:t>一个</a:t>
            </a:r>
            <a:r>
              <a:rPr lang="en-US" dirty="0" err="1"/>
              <a:t>OpenCL</a:t>
            </a:r>
            <a:r>
              <a:rPr lang="zh-CN" altLang="en-US" dirty="0"/>
              <a:t>程序可以运行在不同平台设备上并且不需要修改任何程序。目前的流处理器平台</a:t>
            </a:r>
            <a:r>
              <a:rPr lang="zh-CN" altLang="en-US" dirty="0" smtClean="0"/>
              <a:t>支持</a:t>
            </a:r>
          </a:p>
          <a:p>
            <a:r>
              <a:rPr lang="en-US" dirty="0" err="1" smtClean="0"/>
              <a:t>OpenCL</a:t>
            </a:r>
            <a:r>
              <a:rPr lang="zh-CN" altLang="en-US" dirty="0"/>
              <a:t>的编程，比如</a:t>
            </a:r>
            <a:r>
              <a:rPr lang="en-US" dirty="0"/>
              <a:t>GPU</a:t>
            </a:r>
            <a:r>
              <a:rPr lang="zh-CN" altLang="en-US" dirty="0"/>
              <a:t>、</a:t>
            </a:r>
            <a:r>
              <a:rPr lang="en-US" dirty="0"/>
              <a:t>CPU</a:t>
            </a:r>
            <a:r>
              <a:rPr lang="zh-CN" altLang="en-US" dirty="0"/>
              <a:t>、单元处理器、</a:t>
            </a:r>
            <a:r>
              <a:rPr lang="en-US" dirty="0"/>
              <a:t>FPGA</a:t>
            </a:r>
            <a:r>
              <a:rPr lang="zh-CN" altLang="en-US" dirty="0"/>
              <a:t>等。</a:t>
            </a:r>
            <a:r>
              <a:rPr lang="en-US" dirty="0" err="1"/>
              <a:t>OpenCL</a:t>
            </a:r>
            <a:r>
              <a:rPr lang="zh-CN" altLang="en-US" dirty="0"/>
              <a:t>的编译器会将程序编译到每个支持</a:t>
            </a:r>
            <a:r>
              <a:rPr lang="en-US" dirty="0" err="1"/>
              <a:t>OpenCL</a:t>
            </a:r>
            <a:r>
              <a:rPr lang="zh-CN" altLang="en-US" dirty="0" smtClean="0"/>
              <a:t>的</a:t>
            </a:r>
          </a:p>
          <a:p>
            <a:r>
              <a:rPr lang="zh-CN" altLang="en-US" dirty="0" smtClean="0"/>
              <a:t>设备</a:t>
            </a:r>
            <a:r>
              <a:rPr lang="zh-CN" altLang="en-US" dirty="0"/>
              <a:t>中。</a:t>
            </a:r>
            <a:r>
              <a:rPr lang="en-US" dirty="0" smtClean="0">
                <a:effectLst/>
              </a:rPr>
              <a:t> </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36" y="675433"/>
            <a:ext cx="3165054" cy="2785248"/>
          </a:xfrm>
          <a:prstGeom prst="rect">
            <a:avLst/>
          </a:prstGeom>
        </p:spPr>
      </p:pic>
    </p:spTree>
    <p:extLst>
      <p:ext uri="{BB962C8B-B14F-4D97-AF65-F5344CB8AC3E}">
        <p14:creationId xmlns:p14="http://schemas.microsoft.com/office/powerpoint/2010/main" val="125876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59" y="3287559"/>
            <a:ext cx="10283584" cy="923330"/>
          </a:xfrm>
          <a:prstGeom prst="rect">
            <a:avLst/>
          </a:prstGeom>
          <a:noFill/>
        </p:spPr>
        <p:txBody>
          <a:bodyPr wrap="none" rtlCol="0">
            <a:spAutoFit/>
          </a:bodyPr>
          <a:lstStyle/>
          <a:p>
            <a:r>
              <a:rPr lang="zh-CN" altLang="en-US" dirty="0"/>
              <a:t>混合</a:t>
            </a:r>
            <a:r>
              <a:rPr lang="en-US" dirty="0" err="1"/>
              <a:t>OpenCL</a:t>
            </a:r>
            <a:r>
              <a:rPr lang="zh-CN" altLang="en-US" dirty="0"/>
              <a:t>将</a:t>
            </a:r>
            <a:r>
              <a:rPr lang="en-US" dirty="0" err="1"/>
              <a:t>OpenCL</a:t>
            </a:r>
            <a:r>
              <a:rPr lang="zh-CN" altLang="en-US" dirty="0"/>
              <a:t>的设备连接到一个网络中，它将</a:t>
            </a:r>
            <a:r>
              <a:rPr lang="en-US" dirty="0" err="1"/>
              <a:t>OpenCL</a:t>
            </a:r>
            <a:r>
              <a:rPr lang="zh-CN" altLang="en-US" dirty="0"/>
              <a:t>的环境扩大了一个级别</a:t>
            </a:r>
            <a:r>
              <a:rPr lang="zh-CN" altLang="en-US" dirty="0" smtClean="0"/>
              <a:t>。</a:t>
            </a:r>
            <a:endParaRPr lang="en-US" altLang="zh-CN" dirty="0" smtClean="0"/>
          </a:p>
          <a:p>
            <a:r>
              <a:rPr lang="zh-CN" altLang="en-US" dirty="0" smtClean="0"/>
              <a:t>通过</a:t>
            </a:r>
            <a:r>
              <a:rPr lang="zh-CN" altLang="en-US" dirty="0"/>
              <a:t>使用混合</a:t>
            </a:r>
            <a:r>
              <a:rPr lang="en-US" dirty="0" err="1"/>
              <a:t>OpenCL</a:t>
            </a:r>
            <a:r>
              <a:rPr lang="zh-CN" altLang="en-US" dirty="0"/>
              <a:t>，运行</a:t>
            </a:r>
            <a:r>
              <a:rPr lang="en-US" dirty="0" err="1"/>
              <a:t>OpenCL</a:t>
            </a:r>
            <a:r>
              <a:rPr lang="zh-CN" altLang="en-US" dirty="0"/>
              <a:t>的程序能够在高性能云计算机上运行</a:t>
            </a:r>
            <a:r>
              <a:rPr lang="zh-CN" altLang="en-US" dirty="0" smtClean="0"/>
              <a:t>，从而</a:t>
            </a:r>
            <a:r>
              <a:rPr lang="zh-CN" altLang="en-US" dirty="0"/>
              <a:t>提供分布式的计算</a:t>
            </a:r>
            <a:r>
              <a:rPr lang="zh-CN" altLang="en-US" dirty="0" smtClean="0"/>
              <a:t>。</a:t>
            </a:r>
            <a:endParaRPr lang="en-US" altLang="zh-CN" dirty="0" smtClean="0"/>
          </a:p>
          <a:p>
            <a:r>
              <a:rPr lang="zh-CN" altLang="en-US" dirty="0" smtClean="0"/>
              <a:t>混合</a:t>
            </a:r>
            <a:r>
              <a:rPr lang="en-US" dirty="0" err="1"/>
              <a:t>OpenCL</a:t>
            </a:r>
            <a:r>
              <a:rPr lang="zh-CN" altLang="en-US" dirty="0"/>
              <a:t>包括了两个元素，一个提供了</a:t>
            </a:r>
            <a:r>
              <a:rPr lang="en-US" dirty="0" err="1"/>
              <a:t>OpenCL</a:t>
            </a:r>
            <a:r>
              <a:rPr lang="zh-CN" altLang="en-US" dirty="0"/>
              <a:t>实现的抽象以及一个连接不同运行</a:t>
            </a:r>
            <a:r>
              <a:rPr lang="en-US" dirty="0" err="1"/>
              <a:t>OpenCL</a:t>
            </a:r>
            <a:r>
              <a:rPr lang="en-US" dirty="0"/>
              <a:t> </a:t>
            </a:r>
            <a:r>
              <a:rPr lang="zh-CN" altLang="en-US" dirty="0"/>
              <a:t>的程序。</a:t>
            </a:r>
            <a:endParaRPr lang="en-US" dirty="0"/>
          </a:p>
        </p:txBody>
      </p:sp>
      <p:sp>
        <p:nvSpPr>
          <p:cNvPr id="3" name="TextBox 2"/>
          <p:cNvSpPr txBox="1"/>
          <p:nvPr/>
        </p:nvSpPr>
        <p:spPr>
          <a:xfrm>
            <a:off x="787459" y="1718632"/>
            <a:ext cx="2568332" cy="646331"/>
          </a:xfrm>
          <a:prstGeom prst="rect">
            <a:avLst/>
          </a:prstGeom>
          <a:noFill/>
        </p:spPr>
        <p:txBody>
          <a:bodyPr wrap="none" rtlCol="0">
            <a:spAutoFit/>
          </a:bodyPr>
          <a:lstStyle/>
          <a:p>
            <a:r>
              <a:rPr lang="zh-CN" altLang="en-US" sz="3600" dirty="0" smtClean="0"/>
              <a:t>混合</a:t>
            </a:r>
            <a:r>
              <a:rPr lang="en-US" altLang="zh-CN" sz="3600" dirty="0" err="1" smtClean="0"/>
              <a:t>OpenCL</a:t>
            </a:r>
            <a:endParaRPr lang="en-US" sz="3600" dirty="0"/>
          </a:p>
        </p:txBody>
      </p:sp>
    </p:spTree>
    <p:extLst>
      <p:ext uri="{BB962C8B-B14F-4D97-AF65-F5344CB8AC3E}">
        <p14:creationId xmlns:p14="http://schemas.microsoft.com/office/powerpoint/2010/main" val="452030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59" y="1252259"/>
            <a:ext cx="11189025" cy="923330"/>
          </a:xfrm>
          <a:prstGeom prst="rect">
            <a:avLst/>
          </a:prstGeom>
          <a:noFill/>
        </p:spPr>
        <p:txBody>
          <a:bodyPr wrap="none" rtlCol="0">
            <a:spAutoFit/>
          </a:bodyPr>
          <a:lstStyle/>
          <a:p>
            <a:r>
              <a:rPr lang="en-US" dirty="0" err="1"/>
              <a:t>OpenCL</a:t>
            </a:r>
            <a:r>
              <a:rPr lang="zh-CN" altLang="en-US" dirty="0"/>
              <a:t>中有描述执行</a:t>
            </a:r>
            <a:r>
              <a:rPr lang="en-US" dirty="0" err="1"/>
              <a:t>OpenCL</a:t>
            </a:r>
            <a:r>
              <a:rPr lang="zh-CN" altLang="en-US" dirty="0"/>
              <a:t>代码的平台抽象出的对象</a:t>
            </a:r>
            <a:r>
              <a:rPr lang="zh-CN" altLang="en-US" dirty="0" smtClean="0"/>
              <a:t>，平台</a:t>
            </a:r>
            <a:r>
              <a:rPr lang="zh-CN" altLang="en-US" dirty="0"/>
              <a:t>可以看成是某个厂商特定得</a:t>
            </a:r>
            <a:r>
              <a:rPr lang="en-US" dirty="0" err="1"/>
              <a:t>OpenCL</a:t>
            </a:r>
            <a:r>
              <a:rPr lang="en-US" dirty="0"/>
              <a:t> API</a:t>
            </a:r>
            <a:r>
              <a:rPr lang="zh-CN" altLang="en-US" dirty="0"/>
              <a:t>的实现</a:t>
            </a:r>
            <a:r>
              <a:rPr lang="zh-CN" altLang="en-US" dirty="0" smtClean="0"/>
              <a:t>，</a:t>
            </a:r>
            <a:endParaRPr lang="en-US" altLang="zh-CN" dirty="0" smtClean="0"/>
          </a:p>
          <a:p>
            <a:r>
              <a:rPr lang="zh-CN" altLang="en-US" dirty="0" smtClean="0"/>
              <a:t>即</a:t>
            </a:r>
            <a:r>
              <a:rPr lang="zh-CN" altLang="en-US" dirty="0"/>
              <a:t>选用某个公司的平台后没办法与另外一个公司的平台上的设备进行通信</a:t>
            </a:r>
            <a:r>
              <a:rPr lang="zh-CN" altLang="en-US" dirty="0" smtClean="0"/>
              <a:t>，在</a:t>
            </a:r>
            <a:r>
              <a:rPr lang="en-US" dirty="0" err="1"/>
              <a:t>OpenCL</a:t>
            </a:r>
            <a:r>
              <a:rPr lang="en-US" dirty="0"/>
              <a:t> API</a:t>
            </a:r>
            <a:r>
              <a:rPr lang="zh-CN" altLang="en-US" dirty="0"/>
              <a:t>中，用</a:t>
            </a:r>
            <a:r>
              <a:rPr lang="en-US" dirty="0" err="1" smtClean="0"/>
              <a:t>cl_platform_id</a:t>
            </a:r>
            <a:endParaRPr lang="en-US" dirty="0" smtClean="0"/>
          </a:p>
          <a:p>
            <a:r>
              <a:rPr lang="zh-CN" altLang="en-US" dirty="0" smtClean="0"/>
              <a:t>表示</a:t>
            </a:r>
            <a:r>
              <a:rPr lang="zh-CN" altLang="en-US" dirty="0"/>
              <a:t>设备的平台</a:t>
            </a:r>
            <a:r>
              <a:rPr lang="en-US" dirty="0"/>
              <a:t>id</a:t>
            </a:r>
            <a:r>
              <a:rPr lang="zh-CN" altLang="en-US" dirty="0"/>
              <a:t>号，利用这个</a:t>
            </a:r>
            <a:r>
              <a:rPr lang="en-US" dirty="0"/>
              <a:t>id</a:t>
            </a:r>
            <a:r>
              <a:rPr lang="zh-CN" altLang="en-US" dirty="0"/>
              <a:t>号</a:t>
            </a:r>
            <a:r>
              <a:rPr lang="zh-CN" altLang="en-US" dirty="0" smtClean="0"/>
              <a:t>，就</a:t>
            </a:r>
            <a:r>
              <a:rPr lang="zh-CN" altLang="en-US" dirty="0"/>
              <a:t>可以调用</a:t>
            </a:r>
            <a:r>
              <a:rPr lang="en-US" dirty="0" err="1"/>
              <a:t>OpenCL</a:t>
            </a:r>
            <a:r>
              <a:rPr lang="en-US" dirty="0"/>
              <a:t> API</a:t>
            </a:r>
            <a:r>
              <a:rPr lang="zh-CN" altLang="en-US" dirty="0"/>
              <a:t>相应地找到是用哪个平台执行</a:t>
            </a:r>
            <a:r>
              <a:rPr lang="en-US" dirty="0" err="1"/>
              <a:t>OpenCL</a:t>
            </a:r>
            <a:r>
              <a:rPr lang="zh-CN" altLang="en-US" dirty="0"/>
              <a:t>代码。</a:t>
            </a:r>
            <a:endParaRPr lang="en-US" dirty="0"/>
          </a:p>
        </p:txBody>
      </p:sp>
      <p:sp>
        <p:nvSpPr>
          <p:cNvPr id="3" name="TextBox 2"/>
          <p:cNvSpPr txBox="1"/>
          <p:nvPr/>
        </p:nvSpPr>
        <p:spPr>
          <a:xfrm>
            <a:off x="787459" y="605928"/>
            <a:ext cx="3616696" cy="646331"/>
          </a:xfrm>
          <a:prstGeom prst="rect">
            <a:avLst/>
          </a:prstGeom>
          <a:noFill/>
        </p:spPr>
        <p:txBody>
          <a:bodyPr wrap="none" rtlCol="0">
            <a:spAutoFit/>
          </a:bodyPr>
          <a:lstStyle/>
          <a:p>
            <a:r>
              <a:rPr lang="en-US" sz="3600" b="1" dirty="0" err="1"/>
              <a:t>OpenCL</a:t>
            </a:r>
            <a:r>
              <a:rPr lang="zh-CN" altLang="en-US" sz="3600" b="1" dirty="0"/>
              <a:t>平台模型</a:t>
            </a:r>
            <a:r>
              <a:rPr lang="en-US" sz="3600" dirty="0" smtClean="0">
                <a:effectLst/>
              </a:rPr>
              <a:t> </a:t>
            </a:r>
            <a:endParaRPr lang="en-US" sz="3600" dirty="0"/>
          </a:p>
        </p:txBody>
      </p:sp>
      <p:grpSp>
        <p:nvGrpSpPr>
          <p:cNvPr id="5" name="Group 4"/>
          <p:cNvGrpSpPr>
            <a:grpSpLocks/>
          </p:cNvGrpSpPr>
          <p:nvPr/>
        </p:nvGrpSpPr>
        <p:grpSpPr bwMode="auto">
          <a:xfrm>
            <a:off x="2595807" y="2310945"/>
            <a:ext cx="6658362" cy="4059264"/>
            <a:chOff x="2426" y="2956"/>
            <a:chExt cx="7560" cy="4676"/>
          </a:xfrm>
        </p:grpSpPr>
        <p:grpSp>
          <p:nvGrpSpPr>
            <p:cNvPr id="6" name="Group 5"/>
            <p:cNvGrpSpPr>
              <a:grpSpLocks/>
            </p:cNvGrpSpPr>
            <p:nvPr/>
          </p:nvGrpSpPr>
          <p:grpSpPr bwMode="auto">
            <a:xfrm>
              <a:off x="2426" y="2956"/>
              <a:ext cx="7560" cy="4400"/>
              <a:chOff x="0" y="0"/>
              <a:chExt cx="4800600" cy="2794000"/>
            </a:xfrm>
          </p:grpSpPr>
          <p:sp>
            <p:nvSpPr>
              <p:cNvPr id="8" name="Rectangle 7"/>
              <p:cNvSpPr>
                <a:spLocks noChangeArrowheads="1"/>
              </p:cNvSpPr>
              <p:nvPr/>
            </p:nvSpPr>
            <p:spPr bwMode="auto">
              <a:xfrm>
                <a:off x="0" y="0"/>
                <a:ext cx="4800600" cy="279400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endParaRPr lang="en-US"/>
              </a:p>
            </p:txBody>
          </p:sp>
          <p:sp>
            <p:nvSpPr>
              <p:cNvPr id="9" name="Rounded Rectangle 8"/>
              <p:cNvSpPr>
                <a:spLocks noChangeArrowheads="1"/>
              </p:cNvSpPr>
              <p:nvPr/>
            </p:nvSpPr>
            <p:spPr bwMode="auto">
              <a:xfrm>
                <a:off x="2052320" y="2407920"/>
                <a:ext cx="691515" cy="304800"/>
              </a:xfrm>
              <a:prstGeom prst="roundRect">
                <a:avLst>
                  <a:gd name="adj" fmla="val 16667"/>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12700" algn="ctr">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050" kern="100">
                    <a:effectLst/>
                    <a:latin typeface="Times New Roman" charset="0"/>
                    <a:ea typeface="宋体" charset="0"/>
                  </a:rPr>
                  <a:t>平台</a:t>
                </a:r>
                <a:endParaRPr lang="en-US" sz="1050" kern="100">
                  <a:effectLst/>
                  <a:latin typeface="Times New Roman" charset="0"/>
                  <a:ea typeface="宋体" charset="0"/>
                </a:endParaRPr>
              </a:p>
            </p:txBody>
          </p:sp>
          <p:grpSp>
            <p:nvGrpSpPr>
              <p:cNvPr id="10" name="Group 9"/>
              <p:cNvGrpSpPr>
                <a:grpSpLocks/>
              </p:cNvGrpSpPr>
              <p:nvPr/>
            </p:nvGrpSpPr>
            <p:grpSpPr bwMode="auto">
              <a:xfrm>
                <a:off x="203200" y="213360"/>
                <a:ext cx="2153920" cy="2159000"/>
                <a:chOff x="0" y="0"/>
                <a:chExt cx="2153920" cy="2159000"/>
              </a:xfrm>
            </p:grpSpPr>
            <p:sp>
              <p:nvSpPr>
                <p:cNvPr id="24" name="Rectangle 23"/>
                <p:cNvSpPr>
                  <a:spLocks noChangeArrowheads="1"/>
                </p:cNvSpPr>
                <p:nvPr/>
              </p:nvSpPr>
              <p:spPr bwMode="auto">
                <a:xfrm>
                  <a:off x="0" y="0"/>
                  <a:ext cx="2153920" cy="215900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50" kern="100">
                      <a:effectLst/>
                      <a:latin typeface="Times New Roman" charset="0"/>
                      <a:ea typeface="宋体" charset="0"/>
                    </a:rPr>
                    <a:t> </a:t>
                  </a:r>
                </a:p>
              </p:txBody>
            </p:sp>
            <p:sp>
              <p:nvSpPr>
                <p:cNvPr id="25" name="Rounded Rectangle 24"/>
                <p:cNvSpPr>
                  <a:spLocks noChangeArrowheads="1"/>
                </p:cNvSpPr>
                <p:nvPr/>
              </p:nvSpPr>
              <p:spPr bwMode="auto">
                <a:xfrm>
                  <a:off x="711200" y="1818640"/>
                  <a:ext cx="691515" cy="304800"/>
                </a:xfrm>
                <a:prstGeom prst="roundRect">
                  <a:avLst>
                    <a:gd name="adj" fmla="val 16667"/>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12700" algn="ctr">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050" kern="100">
                      <a:effectLst/>
                      <a:latin typeface="Times New Roman" charset="0"/>
                      <a:ea typeface="宋体" charset="0"/>
                    </a:rPr>
                    <a:t>设备</a:t>
                  </a:r>
                  <a:endParaRPr lang="en-US" sz="1050" kern="100">
                    <a:effectLst/>
                    <a:latin typeface="Times New Roman" charset="0"/>
                    <a:ea typeface="宋体" charset="0"/>
                  </a:endParaRPr>
                </a:p>
              </p:txBody>
            </p:sp>
            <p:grpSp>
              <p:nvGrpSpPr>
                <p:cNvPr id="26" name="Group 25"/>
                <p:cNvGrpSpPr>
                  <a:grpSpLocks/>
                </p:cNvGrpSpPr>
                <p:nvPr/>
              </p:nvGrpSpPr>
              <p:grpSpPr bwMode="auto">
                <a:xfrm>
                  <a:off x="254000" y="172720"/>
                  <a:ext cx="824865" cy="1645920"/>
                  <a:chOff x="0" y="0"/>
                  <a:chExt cx="824865" cy="1645920"/>
                </a:xfrm>
              </p:grpSpPr>
              <p:sp>
                <p:nvSpPr>
                  <p:cNvPr id="32" name="Rectangle 31"/>
                  <p:cNvSpPr>
                    <a:spLocks noChangeArrowheads="1"/>
                  </p:cNvSpPr>
                  <p:nvPr/>
                </p:nvSpPr>
                <p:spPr bwMode="auto">
                  <a:xfrm>
                    <a:off x="0" y="0"/>
                    <a:ext cx="824865" cy="164592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endParaRPr lang="en-US"/>
                  </a:p>
                </p:txBody>
              </p:sp>
              <p:sp>
                <p:nvSpPr>
                  <p:cNvPr id="33" name="Rounded Rectangle 32"/>
                  <p:cNvSpPr>
                    <a:spLocks noChangeArrowheads="1"/>
                  </p:cNvSpPr>
                  <p:nvPr/>
                </p:nvSpPr>
                <p:spPr bwMode="auto">
                  <a:xfrm>
                    <a:off x="40640" y="1330960"/>
                    <a:ext cx="749935" cy="279400"/>
                  </a:xfrm>
                  <a:prstGeom prst="roundRect">
                    <a:avLst>
                      <a:gd name="adj" fmla="val 16667"/>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12700" algn="ctr">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000" kern="100">
                        <a:effectLst/>
                        <a:latin typeface="Times New Roman" charset="0"/>
                        <a:ea typeface="宋体" charset="0"/>
                      </a:rPr>
                      <a:t>计算单元</a:t>
                    </a:r>
                    <a:endParaRPr lang="en-US" sz="1050" kern="100">
                      <a:effectLst/>
                      <a:latin typeface="Times New Roman" charset="0"/>
                      <a:ea typeface="宋体" charset="0"/>
                    </a:endParaRPr>
                  </a:p>
                </p:txBody>
              </p:sp>
              <p:sp>
                <p:nvSpPr>
                  <p:cNvPr id="34" name="Rectangle 33"/>
                  <p:cNvSpPr>
                    <a:spLocks noChangeArrowheads="1"/>
                  </p:cNvSpPr>
                  <p:nvPr/>
                </p:nvSpPr>
                <p:spPr bwMode="auto">
                  <a:xfrm>
                    <a:off x="213360" y="18288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sp>
                <p:nvSpPr>
                  <p:cNvPr id="35" name="Rectangle 34"/>
                  <p:cNvSpPr>
                    <a:spLocks noChangeArrowheads="1"/>
                  </p:cNvSpPr>
                  <p:nvPr/>
                </p:nvSpPr>
                <p:spPr bwMode="auto">
                  <a:xfrm>
                    <a:off x="213360" y="71120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grpSp>
            <p:grpSp>
              <p:nvGrpSpPr>
                <p:cNvPr id="27" name="Group 26"/>
                <p:cNvGrpSpPr>
                  <a:grpSpLocks/>
                </p:cNvGrpSpPr>
                <p:nvPr/>
              </p:nvGrpSpPr>
              <p:grpSpPr bwMode="auto">
                <a:xfrm>
                  <a:off x="1168400" y="172720"/>
                  <a:ext cx="824865" cy="1645920"/>
                  <a:chOff x="0" y="0"/>
                  <a:chExt cx="824865" cy="1645920"/>
                </a:xfrm>
              </p:grpSpPr>
              <p:sp>
                <p:nvSpPr>
                  <p:cNvPr id="28" name="Rectangle 27"/>
                  <p:cNvSpPr>
                    <a:spLocks noChangeArrowheads="1"/>
                  </p:cNvSpPr>
                  <p:nvPr/>
                </p:nvSpPr>
                <p:spPr bwMode="auto">
                  <a:xfrm>
                    <a:off x="0" y="0"/>
                    <a:ext cx="824865" cy="164592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endParaRPr lang="en-US"/>
                  </a:p>
                </p:txBody>
              </p:sp>
              <p:sp>
                <p:nvSpPr>
                  <p:cNvPr id="29" name="Rounded Rectangle 28"/>
                  <p:cNvSpPr>
                    <a:spLocks noChangeArrowheads="1"/>
                  </p:cNvSpPr>
                  <p:nvPr/>
                </p:nvSpPr>
                <p:spPr bwMode="auto">
                  <a:xfrm>
                    <a:off x="40640" y="1330960"/>
                    <a:ext cx="749935" cy="279400"/>
                  </a:xfrm>
                  <a:prstGeom prst="roundRect">
                    <a:avLst>
                      <a:gd name="adj" fmla="val 16667"/>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12700" algn="ctr">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000" kern="100">
                        <a:effectLst/>
                        <a:latin typeface="Times New Roman" charset="0"/>
                        <a:ea typeface="宋体" charset="0"/>
                      </a:rPr>
                      <a:t>计算单元</a:t>
                    </a:r>
                    <a:endParaRPr lang="en-US" sz="1050" kern="100">
                      <a:effectLst/>
                      <a:latin typeface="Times New Roman" charset="0"/>
                      <a:ea typeface="宋体" charset="0"/>
                    </a:endParaRPr>
                  </a:p>
                </p:txBody>
              </p:sp>
              <p:sp>
                <p:nvSpPr>
                  <p:cNvPr id="30" name="Rectangle 29"/>
                  <p:cNvSpPr>
                    <a:spLocks noChangeArrowheads="1"/>
                  </p:cNvSpPr>
                  <p:nvPr/>
                </p:nvSpPr>
                <p:spPr bwMode="auto">
                  <a:xfrm>
                    <a:off x="213360" y="18288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sp>
                <p:nvSpPr>
                  <p:cNvPr id="31" name="Rectangle 30"/>
                  <p:cNvSpPr>
                    <a:spLocks noChangeArrowheads="1"/>
                  </p:cNvSpPr>
                  <p:nvPr/>
                </p:nvSpPr>
                <p:spPr bwMode="auto">
                  <a:xfrm>
                    <a:off x="213360" y="71120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grpSp>
          </p:grpSp>
          <p:grpSp>
            <p:nvGrpSpPr>
              <p:cNvPr id="11" name="Group 10"/>
              <p:cNvGrpSpPr>
                <a:grpSpLocks/>
              </p:cNvGrpSpPr>
              <p:nvPr/>
            </p:nvGrpSpPr>
            <p:grpSpPr bwMode="auto">
              <a:xfrm>
                <a:off x="2448560" y="213360"/>
                <a:ext cx="2153920" cy="2159000"/>
                <a:chOff x="0" y="0"/>
                <a:chExt cx="2153920" cy="2159000"/>
              </a:xfrm>
            </p:grpSpPr>
            <p:sp>
              <p:nvSpPr>
                <p:cNvPr id="12" name="Rectangle 11"/>
                <p:cNvSpPr>
                  <a:spLocks noChangeArrowheads="1"/>
                </p:cNvSpPr>
                <p:nvPr/>
              </p:nvSpPr>
              <p:spPr bwMode="auto">
                <a:xfrm>
                  <a:off x="0" y="0"/>
                  <a:ext cx="2153920" cy="215900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50" kern="100">
                      <a:effectLst/>
                      <a:latin typeface="Times New Roman" charset="0"/>
                      <a:ea typeface="宋体" charset="0"/>
                    </a:rPr>
                    <a:t> </a:t>
                  </a:r>
                </a:p>
              </p:txBody>
            </p:sp>
            <p:sp>
              <p:nvSpPr>
                <p:cNvPr id="13" name="Rounded Rectangle 12"/>
                <p:cNvSpPr>
                  <a:spLocks noChangeArrowheads="1"/>
                </p:cNvSpPr>
                <p:nvPr/>
              </p:nvSpPr>
              <p:spPr bwMode="auto">
                <a:xfrm>
                  <a:off x="711200" y="1818640"/>
                  <a:ext cx="691515" cy="304800"/>
                </a:xfrm>
                <a:prstGeom prst="roundRect">
                  <a:avLst>
                    <a:gd name="adj" fmla="val 16667"/>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12700" algn="ctr">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050" kern="100">
                      <a:effectLst/>
                      <a:latin typeface="Times New Roman" charset="0"/>
                      <a:ea typeface="宋体" charset="0"/>
                    </a:rPr>
                    <a:t>设备</a:t>
                  </a:r>
                  <a:endParaRPr lang="en-US" sz="1050" kern="100">
                    <a:effectLst/>
                    <a:latin typeface="Times New Roman" charset="0"/>
                    <a:ea typeface="宋体" charset="0"/>
                  </a:endParaRPr>
                </a:p>
              </p:txBody>
            </p:sp>
            <p:grpSp>
              <p:nvGrpSpPr>
                <p:cNvPr id="14" name="Group 13"/>
                <p:cNvGrpSpPr>
                  <a:grpSpLocks/>
                </p:cNvGrpSpPr>
                <p:nvPr/>
              </p:nvGrpSpPr>
              <p:grpSpPr bwMode="auto">
                <a:xfrm>
                  <a:off x="254000" y="172720"/>
                  <a:ext cx="824865" cy="1645920"/>
                  <a:chOff x="0" y="0"/>
                  <a:chExt cx="824865" cy="1645920"/>
                </a:xfrm>
              </p:grpSpPr>
              <p:sp>
                <p:nvSpPr>
                  <p:cNvPr id="20" name="Rectangle 19"/>
                  <p:cNvSpPr>
                    <a:spLocks noChangeArrowheads="1"/>
                  </p:cNvSpPr>
                  <p:nvPr/>
                </p:nvSpPr>
                <p:spPr bwMode="auto">
                  <a:xfrm>
                    <a:off x="0" y="0"/>
                    <a:ext cx="824865" cy="164592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endParaRPr lang="en-US"/>
                  </a:p>
                </p:txBody>
              </p:sp>
              <p:sp>
                <p:nvSpPr>
                  <p:cNvPr id="21" name="Rounded Rectangle 20"/>
                  <p:cNvSpPr>
                    <a:spLocks noChangeArrowheads="1"/>
                  </p:cNvSpPr>
                  <p:nvPr/>
                </p:nvSpPr>
                <p:spPr bwMode="auto">
                  <a:xfrm>
                    <a:off x="40640" y="1330960"/>
                    <a:ext cx="749935" cy="279400"/>
                  </a:xfrm>
                  <a:prstGeom prst="roundRect">
                    <a:avLst>
                      <a:gd name="adj" fmla="val 16667"/>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12700" algn="ctr">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000" kern="100">
                        <a:effectLst/>
                        <a:latin typeface="Times New Roman" charset="0"/>
                        <a:ea typeface="宋体" charset="0"/>
                      </a:rPr>
                      <a:t>计算单元</a:t>
                    </a:r>
                    <a:endParaRPr lang="en-US" sz="1050" kern="100">
                      <a:effectLst/>
                      <a:latin typeface="Times New Roman" charset="0"/>
                      <a:ea typeface="宋体" charset="0"/>
                    </a:endParaRPr>
                  </a:p>
                </p:txBody>
              </p:sp>
              <p:sp>
                <p:nvSpPr>
                  <p:cNvPr id="22" name="Rectangle 21"/>
                  <p:cNvSpPr>
                    <a:spLocks noChangeArrowheads="1"/>
                  </p:cNvSpPr>
                  <p:nvPr/>
                </p:nvSpPr>
                <p:spPr bwMode="auto">
                  <a:xfrm>
                    <a:off x="213360" y="18288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sp>
                <p:nvSpPr>
                  <p:cNvPr id="23" name="Rectangle 22"/>
                  <p:cNvSpPr>
                    <a:spLocks noChangeArrowheads="1"/>
                  </p:cNvSpPr>
                  <p:nvPr/>
                </p:nvSpPr>
                <p:spPr bwMode="auto">
                  <a:xfrm>
                    <a:off x="213360" y="71120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grpSp>
            <p:grpSp>
              <p:nvGrpSpPr>
                <p:cNvPr id="15" name="Group 14"/>
                <p:cNvGrpSpPr>
                  <a:grpSpLocks/>
                </p:cNvGrpSpPr>
                <p:nvPr/>
              </p:nvGrpSpPr>
              <p:grpSpPr bwMode="auto">
                <a:xfrm>
                  <a:off x="1168400" y="172720"/>
                  <a:ext cx="824865" cy="1645920"/>
                  <a:chOff x="0" y="0"/>
                  <a:chExt cx="824865" cy="1645920"/>
                </a:xfrm>
              </p:grpSpPr>
              <p:sp>
                <p:nvSpPr>
                  <p:cNvPr id="16" name="Rectangle 15"/>
                  <p:cNvSpPr>
                    <a:spLocks noChangeArrowheads="1"/>
                  </p:cNvSpPr>
                  <p:nvPr/>
                </p:nvSpPr>
                <p:spPr bwMode="auto">
                  <a:xfrm>
                    <a:off x="0" y="0"/>
                    <a:ext cx="824865" cy="164592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endParaRPr lang="en-US"/>
                  </a:p>
                </p:txBody>
              </p:sp>
              <p:sp>
                <p:nvSpPr>
                  <p:cNvPr id="17" name="Rounded Rectangle 16"/>
                  <p:cNvSpPr>
                    <a:spLocks noChangeArrowheads="1"/>
                  </p:cNvSpPr>
                  <p:nvPr/>
                </p:nvSpPr>
                <p:spPr bwMode="auto">
                  <a:xfrm>
                    <a:off x="40640" y="1330960"/>
                    <a:ext cx="749935" cy="279400"/>
                  </a:xfrm>
                  <a:prstGeom prst="roundRect">
                    <a:avLst>
                      <a:gd name="adj" fmla="val 16667"/>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12700" algn="ctr">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000" kern="100">
                        <a:effectLst/>
                        <a:latin typeface="Times New Roman" charset="0"/>
                        <a:ea typeface="宋体" charset="0"/>
                      </a:rPr>
                      <a:t>计算单元</a:t>
                    </a:r>
                    <a:endParaRPr lang="en-US" sz="1050" kern="100">
                      <a:effectLst/>
                      <a:latin typeface="Times New Roman" charset="0"/>
                      <a:ea typeface="宋体" charset="0"/>
                    </a:endParaRPr>
                  </a:p>
                </p:txBody>
              </p:sp>
              <p:sp>
                <p:nvSpPr>
                  <p:cNvPr id="18" name="Rectangle 17"/>
                  <p:cNvSpPr>
                    <a:spLocks noChangeArrowheads="1"/>
                  </p:cNvSpPr>
                  <p:nvPr/>
                </p:nvSpPr>
                <p:spPr bwMode="auto">
                  <a:xfrm>
                    <a:off x="213360" y="18288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sp>
                <p:nvSpPr>
                  <p:cNvPr id="19" name="Rectangle 18"/>
                  <p:cNvSpPr>
                    <a:spLocks noChangeArrowheads="1"/>
                  </p:cNvSpPr>
                  <p:nvPr/>
                </p:nvSpPr>
                <p:spPr bwMode="auto">
                  <a:xfrm>
                    <a:off x="213360" y="711200"/>
                    <a:ext cx="375920" cy="365760"/>
                  </a:xfrm>
                  <a:prstGeom prst="rect">
                    <a:avLst/>
                  </a:prstGeom>
                  <a:solidFill>
                    <a:srgbClr val="FFFFFF"/>
                  </a:solidFill>
                  <a:ln w="12700" algn="ctr">
                    <a:solidFill>
                      <a:srgbClr val="000000"/>
                    </a:solidFill>
                    <a:miter lim="800000"/>
                    <a:headEnd/>
                    <a:tailEnd/>
                  </a:ln>
                </p:spPr>
                <p:txBody>
                  <a:bodyPr rot="0" vert="horz" wrap="square" lIns="91440" tIns="45720" rIns="91440" bIns="45720" anchor="ctr" anchorCtr="0" upright="1">
                    <a:noAutofit/>
                  </a:bodyPr>
                  <a:lstStyle/>
                  <a:p>
                    <a:pPr algn="ctr">
                      <a:spcAft>
                        <a:spcPts val="0"/>
                      </a:spcAft>
                    </a:pPr>
                    <a:r>
                      <a:rPr lang="en-US" sz="1000" kern="100">
                        <a:effectLst/>
                        <a:latin typeface="Times New Roman" charset="0"/>
                        <a:ea typeface="宋体" charset="0"/>
                      </a:rPr>
                      <a:t>PU</a:t>
                    </a:r>
                    <a:endParaRPr lang="en-US" sz="1050" kern="100">
                      <a:effectLst/>
                      <a:latin typeface="Times New Roman" charset="0"/>
                      <a:ea typeface="宋体" charset="0"/>
                    </a:endParaRPr>
                  </a:p>
                </p:txBody>
              </p:sp>
            </p:grpSp>
          </p:grpSp>
        </p:grpSp>
        <p:sp>
          <p:nvSpPr>
            <p:cNvPr id="7" name="文本框 208"/>
            <p:cNvSpPr txBox="1">
              <a:spLocks noChangeArrowheads="1"/>
            </p:cNvSpPr>
            <p:nvPr/>
          </p:nvSpPr>
          <p:spPr bwMode="auto">
            <a:xfrm>
              <a:off x="2426" y="7446"/>
              <a:ext cx="7560" cy="186"/>
            </a:xfrm>
            <a:prstGeom prst="rect">
              <a:avLst/>
            </a:prstGeom>
            <a:solidFill>
              <a:srgbClr val="FFFFFF"/>
            </a:solidFill>
            <a:ln>
              <a:noFill/>
            </a:ln>
            <a:extLst>
              <a:ext uri="{91240B29-F687-4f45-9708-019B960494DF}">
                <a14:hiddenLine xmlns:wpc="http://schemas.microsoft.com/office/word/2010/wordprocessingCanvas" xmlns:mo="http://schemas.microsoft.com/office/mac/office/2008/main" xmlns:mc="http://schemas.openxmlformats.org/markup-compatibility/2006" xmlns:mv="urn:schemas-microsoft-com:mac:vml"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 xmlns:o="urn:schemas-microsoft-com:office:office" xmlns:v="urn:schemas-microsoft-com:vml" xmlns:w10="urn:schemas-microsoft-com:office:word" xmlns:w="http://schemas.openxmlformats.org/wordprocessingml/2006/main" xmlns:a14="http://schemas.microsoft.com/office/drawing/2010/main" xmlns:lc="http://schemas.openxmlformats.org/drawingml/2006/lockedCanvas" w="9525">
                  <a:solidFill>
                    <a:srgbClr val="000000"/>
                  </a:solidFill>
                  <a:miter lim="800000"/>
                  <a:headEnd/>
                  <a:tailEnd/>
                </a14:hiddenLine>
              </a:ext>
            </a:extLst>
          </p:spPr>
          <p:txBody>
            <a:bodyPr rot="0" vert="horz" wrap="square" lIns="0" tIns="0" rIns="0" bIns="0" anchor="t" anchorCtr="0" upright="1">
              <a:spAutoFit/>
            </a:bodyPr>
            <a:lstStyle/>
            <a:p>
              <a:pPr algn="ctr">
                <a:spcAft>
                  <a:spcPts val="0"/>
                </a:spcAft>
              </a:pPr>
              <a:r>
                <a:rPr lang="zh-CN" sz="1050" kern="100" dirty="0" smtClean="0">
                  <a:effectLst/>
                  <a:latin typeface="Calibri Light" charset="0"/>
                  <a:ea typeface="黑体" charset="0"/>
                  <a:cs typeface="Times New Roman" charset="0"/>
                </a:rPr>
                <a:t>层次化</a:t>
              </a:r>
              <a:r>
                <a:rPr lang="zh-CN" sz="1050" kern="100" dirty="0">
                  <a:effectLst/>
                  <a:latin typeface="Calibri Light" charset="0"/>
                  <a:ea typeface="黑体" charset="0"/>
                  <a:cs typeface="Times New Roman" charset="0"/>
                </a:rPr>
                <a:t>的平台模型</a:t>
              </a:r>
              <a:endParaRPr lang="en-US" sz="1000" kern="100" dirty="0">
                <a:effectLst/>
                <a:latin typeface="Calibri Light" charset="0"/>
                <a:ea typeface="黑体" charset="0"/>
                <a:cs typeface="Times New Roman" charset="0"/>
              </a:endParaRPr>
            </a:p>
          </p:txBody>
        </p:sp>
      </p:grpSp>
    </p:spTree>
    <p:extLst>
      <p:ext uri="{BB962C8B-B14F-4D97-AF65-F5344CB8AC3E}">
        <p14:creationId xmlns:p14="http://schemas.microsoft.com/office/powerpoint/2010/main" val="1075172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59" y="1252259"/>
            <a:ext cx="9348072" cy="923330"/>
          </a:xfrm>
          <a:prstGeom prst="rect">
            <a:avLst/>
          </a:prstGeom>
          <a:noFill/>
        </p:spPr>
        <p:txBody>
          <a:bodyPr wrap="none" rtlCol="0">
            <a:spAutoFit/>
          </a:bodyPr>
          <a:lstStyle/>
          <a:p>
            <a:r>
              <a:rPr lang="en-US" dirty="0" err="1"/>
              <a:t>OpenCL</a:t>
            </a:r>
            <a:r>
              <a:rPr lang="zh-CN" altLang="en-US" dirty="0"/>
              <a:t>执行模型分为两个部分：第一部分是执行在一个或者多个设备上的内核</a:t>
            </a:r>
            <a:r>
              <a:rPr lang="en-US" dirty="0"/>
              <a:t>kernel</a:t>
            </a:r>
            <a:r>
              <a:rPr lang="zh-CN" altLang="en-US" dirty="0"/>
              <a:t>函数</a:t>
            </a:r>
            <a:r>
              <a:rPr lang="zh-CN" altLang="en-US" dirty="0" smtClean="0"/>
              <a:t>，</a:t>
            </a:r>
            <a:endParaRPr lang="en-US" altLang="zh-CN" dirty="0" smtClean="0"/>
          </a:p>
          <a:p>
            <a:r>
              <a:rPr lang="zh-CN" altLang="en-US" dirty="0" smtClean="0"/>
              <a:t>第二</a:t>
            </a:r>
            <a:r>
              <a:rPr lang="zh-CN" altLang="en-US" dirty="0"/>
              <a:t>部分是执行在主机上的那一部分代码</a:t>
            </a:r>
            <a:r>
              <a:rPr lang="zh-CN" altLang="en-US" dirty="0" smtClean="0"/>
              <a:t>。</a:t>
            </a:r>
            <a:endParaRPr lang="en-US" altLang="zh-CN" dirty="0" smtClean="0"/>
          </a:p>
          <a:p>
            <a:r>
              <a:rPr lang="en-US" dirty="0"/>
              <a:t>kernel</a:t>
            </a:r>
            <a:r>
              <a:rPr lang="zh-CN" altLang="en-US" dirty="0"/>
              <a:t>输入数据寻址模型图：</a:t>
            </a:r>
            <a:r>
              <a:rPr lang="en-US" dirty="0" smtClean="0">
                <a:effectLst/>
              </a:rPr>
              <a:t> </a:t>
            </a:r>
            <a:endParaRPr lang="en-US" dirty="0"/>
          </a:p>
        </p:txBody>
      </p:sp>
      <p:sp>
        <p:nvSpPr>
          <p:cNvPr id="3" name="TextBox 2"/>
          <p:cNvSpPr txBox="1"/>
          <p:nvPr/>
        </p:nvSpPr>
        <p:spPr>
          <a:xfrm>
            <a:off x="787459" y="605928"/>
            <a:ext cx="3616696" cy="646331"/>
          </a:xfrm>
          <a:prstGeom prst="rect">
            <a:avLst/>
          </a:prstGeom>
          <a:noFill/>
        </p:spPr>
        <p:txBody>
          <a:bodyPr wrap="none" rtlCol="0">
            <a:spAutoFit/>
          </a:bodyPr>
          <a:lstStyle/>
          <a:p>
            <a:r>
              <a:rPr lang="en-US" sz="3600" b="1" dirty="0" err="1" smtClean="0"/>
              <a:t>OpenCL</a:t>
            </a:r>
            <a:r>
              <a:rPr lang="zh-CN" altLang="en-US" sz="3600" b="1" dirty="0" smtClean="0"/>
              <a:t>执行</a:t>
            </a:r>
            <a:r>
              <a:rPr lang="zh-CN" altLang="en-US" sz="3600" b="1" dirty="0" smtClean="0"/>
              <a:t>模型</a:t>
            </a:r>
            <a:r>
              <a:rPr lang="en-US" sz="3600" dirty="0" smtClean="0">
                <a:effectLst/>
              </a:rPr>
              <a:t> </a:t>
            </a:r>
            <a:endParaRPr lang="en-US" sz="3600" dirty="0"/>
          </a:p>
        </p:txBody>
      </p:sp>
      <p:pic>
        <p:nvPicPr>
          <p:cNvPr id="36" name="Picture 35" descr="1"/>
          <p:cNvPicPr/>
          <p:nvPr/>
        </p:nvPicPr>
        <p:blipFill>
          <a:blip r:embed="rId2">
            <a:extLst>
              <a:ext uri="{28A0092B-C50C-407E-A947-70E740481C1C}">
                <a14:useLocalDpi xmlns:a14="http://schemas.microsoft.com/office/drawing/2010/main" val="0"/>
              </a:ext>
            </a:extLst>
          </a:blip>
          <a:srcRect/>
          <a:stretch>
            <a:fillRect/>
          </a:stretch>
        </p:blipFill>
        <p:spPr bwMode="auto">
          <a:xfrm>
            <a:off x="1739319" y="2175589"/>
            <a:ext cx="6975023" cy="4181144"/>
          </a:xfrm>
          <a:prstGeom prst="rect">
            <a:avLst/>
          </a:prstGeom>
          <a:noFill/>
          <a:ln>
            <a:noFill/>
          </a:ln>
        </p:spPr>
      </p:pic>
      <p:sp>
        <p:nvSpPr>
          <p:cNvPr id="37" name="文本框 534"/>
          <p:cNvSpPr txBox="1">
            <a:spLocks/>
          </p:cNvSpPr>
          <p:nvPr/>
        </p:nvSpPr>
        <p:spPr>
          <a:xfrm>
            <a:off x="2595807" y="6356733"/>
            <a:ext cx="5336338" cy="161583"/>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spcAft>
                <a:spcPts val="0"/>
              </a:spcAft>
            </a:pPr>
            <a:r>
              <a:rPr lang="en-US" sz="1050" kern="100" dirty="0" smtClean="0">
                <a:effectLst/>
                <a:latin typeface="宋体" charset="0"/>
                <a:ea typeface="黑体" charset="0"/>
                <a:cs typeface="Times New Roman" charset="0"/>
              </a:rPr>
              <a:t>kernel</a:t>
            </a:r>
            <a:r>
              <a:rPr lang="zh-CN" sz="1050" kern="100" dirty="0">
                <a:effectLst/>
                <a:latin typeface="宋体" charset="0"/>
                <a:ea typeface="黑体" charset="0"/>
                <a:cs typeface="Times New Roman" charset="0"/>
              </a:rPr>
              <a:t>数据寻址模型</a:t>
            </a:r>
            <a:endParaRPr lang="en-US" sz="1000" kern="100" dirty="0">
              <a:effectLst/>
              <a:latin typeface="Calibri Light" charset="0"/>
              <a:ea typeface="黑体" charset="0"/>
              <a:cs typeface="Times New Roman" charset="0"/>
            </a:endParaRPr>
          </a:p>
        </p:txBody>
      </p:sp>
    </p:spTree>
    <p:extLst>
      <p:ext uri="{BB962C8B-B14F-4D97-AF65-F5344CB8AC3E}">
        <p14:creationId xmlns:p14="http://schemas.microsoft.com/office/powerpoint/2010/main" val="182717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59" y="1252259"/>
            <a:ext cx="11202234" cy="3970318"/>
          </a:xfrm>
          <a:prstGeom prst="rect">
            <a:avLst/>
          </a:prstGeom>
          <a:noFill/>
        </p:spPr>
        <p:txBody>
          <a:bodyPr wrap="none" rtlCol="0">
            <a:spAutoFit/>
          </a:bodyPr>
          <a:lstStyle/>
          <a:p>
            <a:r>
              <a:rPr lang="zh-CN" altLang="en-US" dirty="0"/>
              <a:t>主机是通过一个</a:t>
            </a:r>
            <a:r>
              <a:rPr lang="en-US" dirty="0"/>
              <a:t>context</a:t>
            </a:r>
            <a:r>
              <a:rPr lang="zh-CN" altLang="en-US" dirty="0"/>
              <a:t>对象用于执行内核函</a:t>
            </a:r>
            <a:r>
              <a:rPr lang="zh-CN" altLang="en-US" dirty="0" smtClean="0"/>
              <a:t>数</a:t>
            </a:r>
          </a:p>
          <a:p>
            <a:r>
              <a:rPr lang="zh-CN" altLang="en-US" dirty="0"/>
              <a:t>主机</a:t>
            </a:r>
            <a:r>
              <a:rPr lang="en-US" dirty="0"/>
              <a:t>host</a:t>
            </a:r>
            <a:r>
              <a:rPr lang="zh-CN" altLang="en-US" dirty="0"/>
              <a:t>是通过一个命令队列</a:t>
            </a:r>
            <a:r>
              <a:rPr lang="en-US" dirty="0"/>
              <a:t>command queue</a:t>
            </a:r>
            <a:r>
              <a:rPr lang="zh-CN" altLang="en-US" dirty="0"/>
              <a:t>使设备执行内核的函数。主机首先将一个命令</a:t>
            </a:r>
            <a:r>
              <a:rPr lang="en-US" dirty="0"/>
              <a:t>command</a:t>
            </a:r>
            <a:r>
              <a:rPr lang="zh-CN" altLang="en-US" dirty="0"/>
              <a:t>入队</a:t>
            </a:r>
            <a:r>
              <a:rPr lang="zh-CN" altLang="en-US" dirty="0" smtClean="0"/>
              <a:t>命令</a:t>
            </a:r>
          </a:p>
          <a:p>
            <a:r>
              <a:rPr lang="zh-CN" altLang="en-US" dirty="0" smtClean="0"/>
              <a:t>队列，之后</a:t>
            </a:r>
            <a:r>
              <a:rPr lang="en-US" dirty="0" smtClean="0"/>
              <a:t>context</a:t>
            </a:r>
            <a:r>
              <a:rPr lang="zh-CN" altLang="en-US" dirty="0" smtClean="0"/>
              <a:t>中的设备就会执行命令。这些命令包括：</a:t>
            </a:r>
          </a:p>
          <a:p>
            <a:pPr lvl="0" indent="-342900">
              <a:lnSpc>
                <a:spcPct val="150000"/>
              </a:lnSpc>
              <a:spcAft>
                <a:spcPts val="0"/>
              </a:spcAft>
              <a:buFont typeface="+mj-lt"/>
              <a:buAutoNum type="arabicPeriod"/>
            </a:pPr>
            <a:r>
              <a:rPr lang="zh-CN" dirty="0"/>
              <a:t>内核执行命令：用于设备执行指定的内核程序</a:t>
            </a:r>
            <a:endParaRPr lang="en-US" dirty="0"/>
          </a:p>
          <a:p>
            <a:pPr indent="-342900">
              <a:lnSpc>
                <a:spcPct val="150000"/>
              </a:lnSpc>
              <a:buFont typeface="+mj-lt"/>
              <a:buAutoNum type="arabicPeriod"/>
            </a:pPr>
            <a:r>
              <a:rPr lang="zh-CN" dirty="0"/>
              <a:t>内存命令：用于将主机与设备的内存交互，以及内存地址映射等。</a:t>
            </a:r>
            <a:endParaRPr lang="en-US" dirty="0"/>
          </a:p>
          <a:p>
            <a:pPr lvl="0" indent="-342900">
              <a:lnSpc>
                <a:spcPct val="150000"/>
              </a:lnSpc>
              <a:spcAft>
                <a:spcPts val="0"/>
              </a:spcAft>
              <a:buFont typeface="+mj-lt"/>
              <a:buAutoNum type="arabicPeriod"/>
            </a:pPr>
            <a:r>
              <a:rPr lang="zh-CN" dirty="0"/>
              <a:t>同步命令：用于命令之间的同步。</a:t>
            </a:r>
            <a:endParaRPr lang="en-US" dirty="0"/>
          </a:p>
          <a:p>
            <a:pPr indent="304800" algn="just">
              <a:lnSpc>
                <a:spcPct val="150000"/>
              </a:lnSpc>
              <a:spcAft>
                <a:spcPts val="0"/>
              </a:spcAft>
            </a:pPr>
            <a:r>
              <a:rPr lang="zh-CN" dirty="0"/>
              <a:t>命令队列中命令的执行有</a:t>
            </a:r>
            <a:r>
              <a:rPr lang="en-US" dirty="0"/>
              <a:t>2</a:t>
            </a:r>
            <a:r>
              <a:rPr lang="zh-CN" dirty="0"/>
              <a:t>种方式：</a:t>
            </a:r>
            <a:endParaRPr lang="en-US" dirty="0"/>
          </a:p>
          <a:p>
            <a:pPr marL="342900" lvl="0" indent="-342900" algn="just">
              <a:lnSpc>
                <a:spcPct val="150000"/>
              </a:lnSpc>
              <a:spcAft>
                <a:spcPts val="0"/>
              </a:spcAft>
              <a:buFont typeface="+mj-lt"/>
              <a:buAutoNum type="arabicPeriod"/>
            </a:pPr>
            <a:r>
              <a:rPr lang="zh-CN" dirty="0"/>
              <a:t>顺序执行：队列中的命令将会按照命令入队的顺序去执行，命令与命令之间没有关系，不需要同步处理</a:t>
            </a:r>
            <a:r>
              <a:rPr lang="zh-CN" kern="100" dirty="0" smtClean="0">
                <a:effectLst/>
                <a:latin typeface="Times New Roman" charset="0"/>
                <a:ea typeface="仿宋_GB2312" charset="0"/>
              </a:rPr>
              <a:t>。</a:t>
            </a:r>
            <a:endParaRPr lang="en-US" sz="1400" kern="100" dirty="0" smtClean="0">
              <a:effectLst/>
              <a:latin typeface="Times New Roman" charset="0"/>
              <a:ea typeface="宋体" charset="0"/>
            </a:endParaRPr>
          </a:p>
          <a:p>
            <a:pPr marL="342900" lvl="0" indent="-342900" algn="just">
              <a:lnSpc>
                <a:spcPct val="150000"/>
              </a:lnSpc>
              <a:spcAft>
                <a:spcPts val="0"/>
              </a:spcAft>
              <a:buFont typeface="+mj-lt"/>
              <a:buAutoNum type="arabicPeriod"/>
            </a:pPr>
            <a:r>
              <a:rPr lang="zh-CN" dirty="0"/>
              <a:t>无序执行：队列中的命令将不按照入队的顺序执行，命令之间为并发执行，命令之间需要同步处理。</a:t>
            </a:r>
            <a:endParaRPr lang="en-US" dirty="0"/>
          </a:p>
          <a:p>
            <a:endParaRPr lang="en-US" dirty="0"/>
          </a:p>
          <a:p>
            <a:endParaRPr lang="en-US" dirty="0"/>
          </a:p>
        </p:txBody>
      </p:sp>
      <p:sp>
        <p:nvSpPr>
          <p:cNvPr id="3" name="TextBox 2"/>
          <p:cNvSpPr txBox="1"/>
          <p:nvPr/>
        </p:nvSpPr>
        <p:spPr>
          <a:xfrm>
            <a:off x="787459" y="605928"/>
            <a:ext cx="3616696" cy="646331"/>
          </a:xfrm>
          <a:prstGeom prst="rect">
            <a:avLst/>
          </a:prstGeom>
          <a:noFill/>
        </p:spPr>
        <p:txBody>
          <a:bodyPr wrap="none" rtlCol="0">
            <a:spAutoFit/>
          </a:bodyPr>
          <a:lstStyle/>
          <a:p>
            <a:r>
              <a:rPr lang="en-US" sz="3600" b="1" dirty="0" err="1" smtClean="0"/>
              <a:t>OpenCL</a:t>
            </a:r>
            <a:r>
              <a:rPr lang="zh-CN" altLang="en-US" sz="3600" b="1" dirty="0" smtClean="0"/>
              <a:t>执行</a:t>
            </a:r>
            <a:r>
              <a:rPr lang="zh-CN" altLang="en-US" sz="3600" b="1" dirty="0" smtClean="0"/>
              <a:t>模型</a:t>
            </a:r>
            <a:r>
              <a:rPr lang="en-US" sz="3600" dirty="0" smtClean="0">
                <a:effectLst/>
              </a:rPr>
              <a:t> </a:t>
            </a:r>
            <a:endParaRPr lang="en-US" sz="3600" dirty="0"/>
          </a:p>
        </p:txBody>
      </p:sp>
    </p:spTree>
    <p:extLst>
      <p:ext uri="{BB962C8B-B14F-4D97-AF65-F5344CB8AC3E}">
        <p14:creationId xmlns:p14="http://schemas.microsoft.com/office/powerpoint/2010/main" val="825500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59" y="1252259"/>
            <a:ext cx="11535530" cy="923330"/>
          </a:xfrm>
          <a:prstGeom prst="rect">
            <a:avLst/>
          </a:prstGeom>
          <a:noFill/>
        </p:spPr>
        <p:txBody>
          <a:bodyPr wrap="none" rtlCol="0">
            <a:spAutoFit/>
          </a:bodyPr>
          <a:lstStyle/>
          <a:p>
            <a:r>
              <a:rPr lang="en-US" dirty="0" err="1"/>
              <a:t>OpenCL</a:t>
            </a:r>
            <a:r>
              <a:rPr lang="zh-CN" altLang="en-US" dirty="0"/>
              <a:t>定义了一个抽象的内存模型供开发者利用其模型编写代码，厂商则负责映射该模型到实际的内存硬件中</a:t>
            </a:r>
            <a:r>
              <a:rPr lang="zh-CN" altLang="en-US" dirty="0" smtClean="0"/>
              <a:t>。</a:t>
            </a:r>
            <a:endParaRPr lang="en-US" altLang="zh-CN" dirty="0" smtClean="0"/>
          </a:p>
          <a:p>
            <a:r>
              <a:rPr lang="en-US" dirty="0" err="1" smtClean="0"/>
              <a:t>OpenCL</a:t>
            </a:r>
            <a:r>
              <a:rPr lang="zh-CN" altLang="en-US" dirty="0"/>
              <a:t>的内存分为全局内存、本地内存、常量内存和私有内存四种</a:t>
            </a:r>
            <a:r>
              <a:rPr lang="zh-CN" altLang="en-US" dirty="0" smtClean="0"/>
              <a:t>内存</a:t>
            </a:r>
            <a:endParaRPr lang="en-US" altLang="zh-CN" dirty="0" smtClean="0"/>
          </a:p>
          <a:p>
            <a:r>
              <a:rPr lang="en-US" dirty="0" err="1"/>
              <a:t>OpenCL</a:t>
            </a:r>
            <a:r>
              <a:rPr lang="zh-CN" altLang="en-US" dirty="0"/>
              <a:t>内存与实际硬件内存的映射关系：</a:t>
            </a:r>
            <a:r>
              <a:rPr lang="en-US" dirty="0" smtClean="0">
                <a:effectLst/>
              </a:rPr>
              <a:t> </a:t>
            </a:r>
          </a:p>
        </p:txBody>
      </p:sp>
      <p:sp>
        <p:nvSpPr>
          <p:cNvPr id="3" name="TextBox 2"/>
          <p:cNvSpPr txBox="1"/>
          <p:nvPr/>
        </p:nvSpPr>
        <p:spPr>
          <a:xfrm>
            <a:off x="787459" y="605928"/>
            <a:ext cx="3616696" cy="646331"/>
          </a:xfrm>
          <a:prstGeom prst="rect">
            <a:avLst/>
          </a:prstGeom>
          <a:noFill/>
        </p:spPr>
        <p:txBody>
          <a:bodyPr wrap="none" rtlCol="0">
            <a:spAutoFit/>
          </a:bodyPr>
          <a:lstStyle/>
          <a:p>
            <a:r>
              <a:rPr lang="en-US" sz="3600" b="1" dirty="0" err="1" smtClean="0"/>
              <a:t>OpenCL</a:t>
            </a:r>
            <a:r>
              <a:rPr lang="zh-CN" altLang="en-US" sz="3600" b="1" dirty="0" smtClean="0"/>
              <a:t>内存</a:t>
            </a:r>
            <a:r>
              <a:rPr lang="zh-CN" altLang="en-US" sz="3600" b="1" dirty="0" smtClean="0"/>
              <a:t>模型</a:t>
            </a:r>
            <a:r>
              <a:rPr lang="en-US" sz="3600" dirty="0" smtClean="0">
                <a:effectLst/>
              </a:rPr>
              <a:t> </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705099" y="2175589"/>
            <a:ext cx="5965175" cy="3248599"/>
          </a:xfrm>
          <a:prstGeom prst="rect">
            <a:avLst/>
          </a:prstGeom>
        </p:spPr>
      </p:pic>
      <p:sp>
        <p:nvSpPr>
          <p:cNvPr id="6" name="文本框 245"/>
          <p:cNvSpPr txBox="1">
            <a:spLocks/>
          </p:cNvSpPr>
          <p:nvPr/>
        </p:nvSpPr>
        <p:spPr>
          <a:xfrm>
            <a:off x="3358823" y="5424188"/>
            <a:ext cx="4657725" cy="172720"/>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spcAft>
                <a:spcPts val="0"/>
              </a:spcAft>
            </a:pPr>
            <a:r>
              <a:rPr lang="zh-CN" sz="1050" kern="100">
                <a:effectLst/>
                <a:latin typeface="Calibri Light" charset="0"/>
                <a:ea typeface="宋体" charset="0"/>
                <a:cs typeface="Times New Roman" charset="0"/>
              </a:rPr>
              <a:t>图</a:t>
            </a:r>
            <a:r>
              <a:rPr lang="en-US" sz="1050" kern="100">
                <a:effectLst/>
                <a:latin typeface="宋体" charset="0"/>
                <a:ea typeface="黑体" charset="0"/>
                <a:cs typeface="Times New Roman" charset="0"/>
              </a:rPr>
              <a:t>2-3 OpenCL</a:t>
            </a:r>
            <a:r>
              <a:rPr lang="zh-CN" sz="1050" kern="100">
                <a:effectLst/>
                <a:latin typeface="宋体" charset="0"/>
                <a:ea typeface="黑体" charset="0"/>
                <a:cs typeface="Times New Roman" charset="0"/>
              </a:rPr>
              <a:t>内存与实际硬件映射模型</a:t>
            </a:r>
            <a:endParaRPr lang="en-US" sz="1000" kern="100">
              <a:effectLst/>
              <a:latin typeface="Calibri Light" charset="0"/>
              <a:ea typeface="黑体" charset="0"/>
              <a:cs typeface="Times New Roman" charset="0"/>
            </a:endParaRPr>
          </a:p>
        </p:txBody>
      </p:sp>
    </p:spTree>
    <p:extLst>
      <p:ext uri="{BB962C8B-B14F-4D97-AF65-F5344CB8AC3E}">
        <p14:creationId xmlns:p14="http://schemas.microsoft.com/office/powerpoint/2010/main" val="1667359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59" y="1252259"/>
            <a:ext cx="11575477" cy="3416320"/>
          </a:xfrm>
          <a:prstGeom prst="rect">
            <a:avLst/>
          </a:prstGeom>
          <a:noFill/>
        </p:spPr>
        <p:txBody>
          <a:bodyPr wrap="none" rtlCol="0">
            <a:spAutoFit/>
          </a:bodyPr>
          <a:lstStyle/>
          <a:p>
            <a:r>
              <a:rPr lang="zh-CN" altLang="en-US" dirty="0"/>
              <a:t>在</a:t>
            </a:r>
            <a:r>
              <a:rPr lang="en-US" dirty="0" err="1"/>
              <a:t>OpenCL</a:t>
            </a:r>
            <a:r>
              <a:rPr lang="zh-CN" altLang="en-US" dirty="0"/>
              <a:t>的执行模型中支持两种编程模型，分别为数据并行编程模型</a:t>
            </a:r>
            <a:r>
              <a:rPr lang="en-US" dirty="0"/>
              <a:t>(data parallel programming model)</a:t>
            </a:r>
            <a:r>
              <a:rPr lang="zh-CN" altLang="en-US" dirty="0"/>
              <a:t>与任务</a:t>
            </a:r>
            <a:r>
              <a:rPr lang="zh-CN" altLang="en-US" dirty="0" smtClean="0"/>
              <a:t>并行</a:t>
            </a:r>
            <a:endParaRPr lang="en-US" altLang="zh-CN" dirty="0" smtClean="0"/>
          </a:p>
          <a:p>
            <a:r>
              <a:rPr lang="zh-CN" altLang="en-US" dirty="0" smtClean="0"/>
              <a:t>编程</a:t>
            </a:r>
            <a:r>
              <a:rPr lang="zh-CN" altLang="en-US" dirty="0"/>
              <a:t>模型</a:t>
            </a:r>
            <a:r>
              <a:rPr lang="en-US" dirty="0"/>
              <a:t>(task parallel programming model)</a:t>
            </a:r>
            <a:r>
              <a:rPr lang="zh-CN" altLang="en-US" dirty="0"/>
              <a:t>，或者是两种混合的编程模型。 </a:t>
            </a:r>
            <a:endParaRPr lang="en-US" altLang="zh-CN" dirty="0" smtClean="0"/>
          </a:p>
          <a:p>
            <a:endParaRPr lang="en-US" altLang="zh-CN" dirty="0" smtClean="0"/>
          </a:p>
          <a:p>
            <a:r>
              <a:rPr lang="zh-CN" altLang="en-US" dirty="0"/>
              <a:t>数据并行编程模型定义了一系列指令同时应用在多个内存对象元素上的计算</a:t>
            </a:r>
            <a:r>
              <a:rPr lang="zh-CN" altLang="en-US" dirty="0" smtClean="0"/>
              <a:t>。</a:t>
            </a:r>
            <a:endParaRPr lang="en-US" altLang="zh-CN" dirty="0" smtClean="0"/>
          </a:p>
          <a:p>
            <a:r>
              <a:rPr lang="en-US" dirty="0" err="1" smtClean="0"/>
              <a:t>OpenCL</a:t>
            </a:r>
            <a:r>
              <a:rPr lang="zh-CN" altLang="en-US" dirty="0"/>
              <a:t>定义的寻址空间指定了数据是如何映射到</a:t>
            </a:r>
            <a:r>
              <a:rPr lang="en-US" dirty="0"/>
              <a:t>work-item</a:t>
            </a:r>
            <a:r>
              <a:rPr lang="zh-CN" altLang="en-US" dirty="0"/>
              <a:t>的</a:t>
            </a:r>
            <a:r>
              <a:rPr lang="zh-CN" altLang="en-US" dirty="0" smtClean="0"/>
              <a:t>。</a:t>
            </a:r>
            <a:endParaRPr lang="en-US" altLang="zh-CN" dirty="0" smtClean="0"/>
          </a:p>
          <a:p>
            <a:r>
              <a:rPr lang="zh-CN" altLang="en-US" dirty="0" smtClean="0"/>
              <a:t>在</a:t>
            </a:r>
            <a:r>
              <a:rPr lang="zh-CN" altLang="en-US" dirty="0"/>
              <a:t>严格的数据并行编程模型中，每一个</a:t>
            </a:r>
            <a:r>
              <a:rPr lang="en-US" dirty="0"/>
              <a:t>work-item</a:t>
            </a:r>
            <a:r>
              <a:rPr lang="zh-CN" altLang="en-US" dirty="0"/>
              <a:t>都必须至少有一个对应的内存对象元素能够在</a:t>
            </a:r>
            <a:r>
              <a:rPr lang="en-US" dirty="0"/>
              <a:t>kernel</a:t>
            </a:r>
            <a:r>
              <a:rPr lang="zh-CN" altLang="en-US" dirty="0"/>
              <a:t>内核下</a:t>
            </a:r>
            <a:r>
              <a:rPr lang="zh-CN" altLang="en-US" dirty="0" smtClean="0"/>
              <a:t>并行</a:t>
            </a:r>
            <a:endParaRPr lang="en-US" altLang="zh-CN" dirty="0" smtClean="0"/>
          </a:p>
          <a:p>
            <a:r>
              <a:rPr lang="zh-CN" altLang="en-US" dirty="0" smtClean="0"/>
              <a:t>执行</a:t>
            </a:r>
            <a:r>
              <a:rPr lang="zh-CN" altLang="en-US" dirty="0"/>
              <a:t>。当然在</a:t>
            </a:r>
            <a:r>
              <a:rPr lang="en-US" dirty="0" err="1"/>
              <a:t>OpenCL</a:t>
            </a:r>
            <a:r>
              <a:rPr lang="zh-CN" altLang="en-US" dirty="0"/>
              <a:t>中并不要求这种一一对应的关系</a:t>
            </a:r>
            <a:r>
              <a:rPr lang="zh-CN" altLang="en-US" dirty="0" smtClean="0"/>
              <a:t>。</a:t>
            </a:r>
            <a:endParaRPr lang="en-US" altLang="zh-CN" dirty="0" smtClean="0"/>
          </a:p>
          <a:p>
            <a:endParaRPr lang="en-US" dirty="0"/>
          </a:p>
          <a:p>
            <a:r>
              <a:rPr lang="en-US" dirty="0" err="1"/>
              <a:t>OpenCL</a:t>
            </a:r>
            <a:r>
              <a:rPr lang="zh-CN" altLang="en-US" dirty="0"/>
              <a:t>的任务编程模型是每一个</a:t>
            </a:r>
            <a:r>
              <a:rPr lang="en-US" dirty="0"/>
              <a:t>kernel</a:t>
            </a:r>
            <a:r>
              <a:rPr lang="zh-CN" altLang="en-US" dirty="0"/>
              <a:t>由一个计算单元中的一个</a:t>
            </a:r>
            <a:r>
              <a:rPr lang="en-US" dirty="0"/>
              <a:t>work-item</a:t>
            </a:r>
            <a:r>
              <a:rPr lang="zh-CN" altLang="en-US" dirty="0"/>
              <a:t>去执行，在这种方式下，仅仅只是</a:t>
            </a:r>
            <a:r>
              <a:rPr lang="zh-CN" altLang="en-US" dirty="0" smtClean="0"/>
              <a:t>不</a:t>
            </a:r>
            <a:endParaRPr lang="en-US" altLang="zh-CN" dirty="0" smtClean="0"/>
          </a:p>
          <a:p>
            <a:r>
              <a:rPr lang="zh-CN" altLang="en-US" dirty="0" smtClean="0"/>
              <a:t>同</a:t>
            </a:r>
            <a:r>
              <a:rPr lang="zh-CN" altLang="en-US" dirty="0"/>
              <a:t>的计算单元之间并行，也就是不同任务之间的并行，不涉及到寻址空间的问题。</a:t>
            </a:r>
            <a:endParaRPr lang="en-US" dirty="0"/>
          </a:p>
          <a:p>
            <a:endParaRPr lang="en-US" dirty="0"/>
          </a:p>
          <a:p>
            <a:endParaRPr lang="en-US" dirty="0"/>
          </a:p>
        </p:txBody>
      </p:sp>
      <p:sp>
        <p:nvSpPr>
          <p:cNvPr id="3" name="TextBox 2"/>
          <p:cNvSpPr txBox="1"/>
          <p:nvPr/>
        </p:nvSpPr>
        <p:spPr>
          <a:xfrm>
            <a:off x="787459" y="605928"/>
            <a:ext cx="3616696" cy="646331"/>
          </a:xfrm>
          <a:prstGeom prst="rect">
            <a:avLst/>
          </a:prstGeom>
          <a:noFill/>
        </p:spPr>
        <p:txBody>
          <a:bodyPr wrap="none" rtlCol="0">
            <a:spAutoFit/>
          </a:bodyPr>
          <a:lstStyle/>
          <a:p>
            <a:r>
              <a:rPr lang="en-US" sz="3600" b="1" dirty="0" err="1" smtClean="0"/>
              <a:t>OpenCL</a:t>
            </a:r>
            <a:r>
              <a:rPr lang="zh-CN" altLang="en-US" sz="3600" b="1" dirty="0"/>
              <a:t>编程模型</a:t>
            </a:r>
            <a:r>
              <a:rPr lang="en-US" sz="3600" dirty="0" smtClean="0">
                <a:effectLst/>
              </a:rPr>
              <a:t> </a:t>
            </a:r>
            <a:endParaRPr lang="en-US" sz="3600" dirty="0"/>
          </a:p>
        </p:txBody>
      </p:sp>
    </p:spTree>
    <p:extLst>
      <p:ext uri="{BB962C8B-B14F-4D97-AF65-F5344CB8AC3E}">
        <p14:creationId xmlns:p14="http://schemas.microsoft.com/office/powerpoint/2010/main" val="18294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3054" y="1252259"/>
            <a:ext cx="11424922" cy="1200329"/>
          </a:xfrm>
          <a:prstGeom prst="rect">
            <a:avLst/>
          </a:prstGeom>
          <a:noFill/>
        </p:spPr>
        <p:txBody>
          <a:bodyPr wrap="none" rtlCol="0">
            <a:spAutoFit/>
          </a:bodyPr>
          <a:lstStyle/>
          <a:p>
            <a:r>
              <a:rPr lang="zh-CN" altLang="en-US" dirty="0"/>
              <a:t>仅仅使用</a:t>
            </a:r>
            <a:r>
              <a:rPr lang="en-US" dirty="0" err="1"/>
              <a:t>OpenCL</a:t>
            </a:r>
            <a:r>
              <a:rPr lang="zh-CN" altLang="en-US" dirty="0"/>
              <a:t>有几个问题：</a:t>
            </a:r>
            <a:r>
              <a:rPr lang="en-US" dirty="0"/>
              <a:t>(1) </a:t>
            </a:r>
            <a:r>
              <a:rPr lang="en-US" dirty="0" err="1"/>
              <a:t>OpenCL</a:t>
            </a:r>
            <a:r>
              <a:rPr lang="zh-CN" altLang="en-US" dirty="0"/>
              <a:t>的运行库与一个特定厂商的设备是紧密联系在一起的，因此它不能</a:t>
            </a:r>
            <a:r>
              <a:rPr lang="zh-CN" altLang="en-US" dirty="0" smtClean="0"/>
              <a:t>利用</a:t>
            </a:r>
            <a:endParaRPr lang="en-US" altLang="zh-CN" dirty="0" smtClean="0"/>
          </a:p>
          <a:p>
            <a:r>
              <a:rPr lang="zh-CN" altLang="en-US" dirty="0" smtClean="0"/>
              <a:t>其它</a:t>
            </a:r>
            <a:r>
              <a:rPr lang="zh-CN" altLang="en-US" dirty="0"/>
              <a:t>厂商的设备。</a:t>
            </a:r>
            <a:r>
              <a:rPr lang="en-US" dirty="0"/>
              <a:t>(2) </a:t>
            </a:r>
            <a:r>
              <a:rPr lang="zh-CN" altLang="en-US" dirty="0"/>
              <a:t>而且它只能利用单机上连接的本地设备</a:t>
            </a:r>
            <a:r>
              <a:rPr lang="zh-CN" altLang="en-US" dirty="0" smtClean="0"/>
              <a:t>。</a:t>
            </a:r>
            <a:endParaRPr lang="en-US" altLang="zh-CN" dirty="0" smtClean="0"/>
          </a:p>
          <a:p>
            <a:r>
              <a:rPr lang="zh-CN" altLang="en-US" dirty="0" smtClean="0"/>
              <a:t>开发</a:t>
            </a:r>
            <a:r>
              <a:rPr lang="zh-CN" altLang="en-US" dirty="0"/>
              <a:t>混合</a:t>
            </a:r>
            <a:r>
              <a:rPr lang="en-US" dirty="0" err="1"/>
              <a:t>OpenCL</a:t>
            </a:r>
            <a:r>
              <a:rPr lang="zh-CN" altLang="en-US" dirty="0"/>
              <a:t>可以解决上面这两个问题，它运行在有比较大规模的</a:t>
            </a:r>
            <a:r>
              <a:rPr lang="en-US" dirty="0" err="1"/>
              <a:t>OpenCL</a:t>
            </a:r>
            <a:r>
              <a:rPr lang="zh-CN" altLang="en-US" dirty="0"/>
              <a:t>环境中，它能够使得</a:t>
            </a:r>
            <a:r>
              <a:rPr lang="en-US" dirty="0" err="1"/>
              <a:t>OpenCL</a:t>
            </a:r>
            <a:r>
              <a:rPr lang="zh-CN" altLang="en-US" dirty="0"/>
              <a:t>程序</a:t>
            </a:r>
            <a:r>
              <a:rPr lang="zh-CN" altLang="en-US" dirty="0" smtClean="0"/>
              <a:t>运</a:t>
            </a:r>
            <a:endParaRPr lang="en-US" altLang="zh-CN" dirty="0" smtClean="0"/>
          </a:p>
          <a:p>
            <a:r>
              <a:rPr lang="zh-CN" altLang="en-US" dirty="0" smtClean="0"/>
              <a:t>行</a:t>
            </a:r>
            <a:r>
              <a:rPr lang="zh-CN" altLang="en-US" dirty="0"/>
              <a:t>在高性能云计算机中。混合</a:t>
            </a:r>
            <a:r>
              <a:rPr lang="en-US" dirty="0" err="1"/>
              <a:t>OpenCL</a:t>
            </a:r>
            <a:r>
              <a:rPr lang="zh-CN" altLang="en-US" dirty="0"/>
              <a:t>可以提供更多种类的并行计算平台以及</a:t>
            </a:r>
            <a:r>
              <a:rPr lang="en-US" dirty="0" err="1"/>
              <a:t>OpenCL</a:t>
            </a:r>
            <a:r>
              <a:rPr lang="zh-CN" altLang="en-US" dirty="0"/>
              <a:t>程序的利用价值。</a:t>
            </a:r>
            <a:endParaRPr lang="en-US" dirty="0"/>
          </a:p>
        </p:txBody>
      </p:sp>
      <p:sp>
        <p:nvSpPr>
          <p:cNvPr id="3" name="TextBox 2"/>
          <p:cNvSpPr txBox="1"/>
          <p:nvPr/>
        </p:nvSpPr>
        <p:spPr>
          <a:xfrm>
            <a:off x="787459" y="605928"/>
            <a:ext cx="5747086" cy="646331"/>
          </a:xfrm>
          <a:prstGeom prst="rect">
            <a:avLst/>
          </a:prstGeom>
          <a:noFill/>
        </p:spPr>
        <p:txBody>
          <a:bodyPr wrap="none" rtlCol="0">
            <a:spAutoFit/>
          </a:bodyPr>
          <a:lstStyle/>
          <a:p>
            <a:r>
              <a:rPr lang="zh-CN" altLang="en-US" sz="3600" b="1" dirty="0"/>
              <a:t>混合</a:t>
            </a:r>
            <a:r>
              <a:rPr lang="en-US" sz="3600" b="1" dirty="0" err="1"/>
              <a:t>OpenCL</a:t>
            </a:r>
            <a:r>
              <a:rPr lang="en-US" sz="3600" b="1" dirty="0"/>
              <a:t>(Hybrid </a:t>
            </a:r>
            <a:r>
              <a:rPr lang="en-US" sz="3600" b="1" dirty="0" err="1"/>
              <a:t>OpenCL</a:t>
            </a:r>
            <a:r>
              <a:rPr lang="en-US" sz="3600" b="1" dirty="0"/>
              <a:t>)</a:t>
            </a:r>
            <a:endParaRPr lang="en-US" sz="3600" dirty="0"/>
          </a:p>
        </p:txBody>
      </p:sp>
      <p:sp>
        <p:nvSpPr>
          <p:cNvPr id="2" name="Rectangle 1"/>
          <p:cNvSpPr/>
          <p:nvPr/>
        </p:nvSpPr>
        <p:spPr>
          <a:xfrm>
            <a:off x="613002" y="2577014"/>
            <a:ext cx="11334974" cy="1338828"/>
          </a:xfrm>
          <a:prstGeom prst="rect">
            <a:avLst/>
          </a:prstGeom>
        </p:spPr>
        <p:txBody>
          <a:bodyPr wrap="square">
            <a:spAutoFit/>
          </a:bodyPr>
          <a:lstStyle/>
          <a:p>
            <a:pPr indent="304800">
              <a:lnSpc>
                <a:spcPct val="150000"/>
              </a:lnSpc>
              <a:spcAft>
                <a:spcPts val="0"/>
              </a:spcAft>
            </a:pPr>
            <a:r>
              <a:rPr lang="zh-CN" dirty="0"/>
              <a:t>混合</a:t>
            </a:r>
            <a:r>
              <a:rPr lang="en-US" dirty="0" err="1"/>
              <a:t>OpenCL</a:t>
            </a:r>
            <a:r>
              <a:rPr lang="zh-CN" dirty="0"/>
              <a:t>将网络层与</a:t>
            </a:r>
            <a:r>
              <a:rPr lang="en-US" dirty="0" err="1"/>
              <a:t>OpenCL</a:t>
            </a:r>
            <a:r>
              <a:rPr lang="zh-CN" dirty="0"/>
              <a:t>的运行时连接起来。网络层将多个</a:t>
            </a:r>
            <a:r>
              <a:rPr lang="en-US" dirty="0" err="1"/>
              <a:t>OpenCL</a:t>
            </a:r>
            <a:r>
              <a:rPr lang="zh-CN" dirty="0"/>
              <a:t>运行时通过网络上的远程主机相连接。</a:t>
            </a:r>
            <a:r>
              <a:rPr lang="en-US" dirty="0" err="1"/>
              <a:t>OpenCL</a:t>
            </a:r>
            <a:r>
              <a:rPr lang="zh-CN" dirty="0"/>
              <a:t>的运行时加了一层网络层叫做混合</a:t>
            </a:r>
            <a:r>
              <a:rPr lang="en-US" dirty="0" err="1"/>
              <a:t>OpenCL</a:t>
            </a:r>
            <a:r>
              <a:rPr lang="zh-CN" dirty="0"/>
              <a:t>运行时</a:t>
            </a:r>
            <a:r>
              <a:rPr lang="en-US" dirty="0"/>
              <a:t>(Hybrid </a:t>
            </a:r>
            <a:r>
              <a:rPr lang="en-US" dirty="0" err="1"/>
              <a:t>OpenCL</a:t>
            </a:r>
            <a:r>
              <a:rPr lang="en-US" dirty="0"/>
              <a:t> runtime)</a:t>
            </a:r>
            <a:r>
              <a:rPr lang="zh-CN" dirty="0"/>
              <a:t>。在远程主机上，桥接程序与混合</a:t>
            </a:r>
            <a:r>
              <a:rPr lang="en-US" dirty="0" err="1"/>
              <a:t>OpenCL</a:t>
            </a:r>
            <a:r>
              <a:rPr lang="zh-CN" dirty="0"/>
              <a:t>运行时进行交互并且复制</a:t>
            </a:r>
            <a:r>
              <a:rPr lang="en-US" dirty="0" err="1"/>
              <a:t>OpenCL</a:t>
            </a:r>
            <a:r>
              <a:rPr lang="zh-CN" dirty="0"/>
              <a:t>应用的</a:t>
            </a:r>
            <a:r>
              <a:rPr lang="en-US" dirty="0"/>
              <a:t>API</a:t>
            </a:r>
            <a:r>
              <a:rPr lang="zh-CN" dirty="0"/>
              <a:t>与管理实际的</a:t>
            </a:r>
            <a:r>
              <a:rPr lang="en-US" dirty="0" err="1"/>
              <a:t>OpenCL</a:t>
            </a:r>
            <a:r>
              <a:rPr lang="zh-CN" dirty="0"/>
              <a:t>资源。</a:t>
            </a:r>
            <a:endParaRPr lang="en-US" dirty="0"/>
          </a:p>
        </p:txBody>
      </p:sp>
    </p:spTree>
    <p:extLst>
      <p:ext uri="{BB962C8B-B14F-4D97-AF65-F5344CB8AC3E}">
        <p14:creationId xmlns:p14="http://schemas.microsoft.com/office/powerpoint/2010/main" val="1957721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984</Words>
  <Application>Microsoft Macintosh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Calibri</vt:lpstr>
      <vt:lpstr>Calibri Light</vt:lpstr>
      <vt:lpstr>DengXian</vt:lpstr>
      <vt:lpstr>DengXian Light</vt:lpstr>
      <vt:lpstr>Times New Roman</vt:lpstr>
      <vt:lpstr>仿宋_GB2312</vt:lpstr>
      <vt:lpstr>宋体</vt:lpstr>
      <vt:lpstr>黑体</vt:lpstr>
      <vt:lpstr>Arial</vt:lpstr>
      <vt:lpstr>Office Theme</vt:lpstr>
      <vt:lpstr>基于GPU的并行计算设计与分析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基于GPU的并行计算设计与分析 </dc:title>
  <dc:creator>Xin Huang</dc:creator>
  <cp:lastModifiedBy>Xin Huang</cp:lastModifiedBy>
  <cp:revision>5</cp:revision>
  <dcterms:created xsi:type="dcterms:W3CDTF">2015-12-22T08:20:58Z</dcterms:created>
  <dcterms:modified xsi:type="dcterms:W3CDTF">2015-12-22T08:35:38Z</dcterms:modified>
</cp:coreProperties>
</file>