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0" r:id="rId4"/>
    <p:sldId id="274" r:id="rId5"/>
    <p:sldId id="275" r:id="rId6"/>
    <p:sldId id="276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4"/>
        <p:guide pos="2902"/>
      </p:guideLst>
    </p:cSldViewPr>
  </p:slide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p>
            <a:pPr lvl="0"/>
            <a:endParaRPr>
              <a:ea typeface="宋体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p>
            <a:pPr lvl="0"/>
            <a:endParaRPr lang="zh-CN" altLang="en-US" dirty="0">
              <a:ea typeface="宋体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3" name="备注占位符 4"/>
          <p:cNvSpPr>
            <a:spLocks noGrp="1" noRot="1" noChangeAspect="1"/>
          </p:cNvSpPr>
          <p:nvPr>
            <p:ph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p>
            <a:pPr lvl="0"/>
            <a:endParaRPr>
              <a:ea typeface="宋体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p>
            <a:pPr lvl="0"/>
            <a:fld id="{9A0DB2DC-4C9A-4742-B13C-FB6460FD3503}" type="slidenum">
              <a:rPr lang="zh-CN" altLang="en-US" dirty="0">
                <a:ea typeface="宋体" charset="-122"/>
              </a:rPr>
            </a:fld>
            <a:endParaRPr lang="zh-CN" altLang="en-US" dirty="0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>
      <a:defRPr sz="1200" kern="1200">
        <a:latin typeface="+mn-lt"/>
        <a:ea typeface="+mn-ea"/>
        <a:cs typeface="+mn-cs"/>
      </a:defRPr>
    </a:lvl1pPr>
    <a:lvl2pPr marL="0" lvl="1" indent="0">
      <a:defRPr sz="1200" kern="1200">
        <a:latin typeface="+mn-lt"/>
        <a:ea typeface="+mn-ea"/>
        <a:cs typeface="+mn-cs"/>
      </a:defRPr>
    </a:lvl2pPr>
    <a:lvl3pPr marL="0" lvl="2" indent="0">
      <a:defRPr sz="1200" kern="1200">
        <a:latin typeface="+mn-lt"/>
        <a:ea typeface="+mn-ea"/>
        <a:cs typeface="+mn-cs"/>
      </a:defRPr>
    </a:lvl3pPr>
    <a:lvl4pPr marL="0" lvl="3" indent="0">
      <a:defRPr sz="1200" kern="1200">
        <a:latin typeface="+mn-lt"/>
        <a:ea typeface="+mn-ea"/>
        <a:cs typeface="+mn-cs"/>
      </a:defRPr>
    </a:lvl4pPr>
    <a:lvl5pPr marL="0" lvl="4" indent="0">
      <a:defRPr sz="1200" kern="1200">
        <a:latin typeface="+mn-lt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lvl="0" algn="ctr" defTabSz="914400" eaLnBrk="1" fontAlgn="base" latinLnBrk="0" hangingPunct="1"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42950" lvl="1" indent="-285750" algn="l" defTabSz="914400" eaLnBrk="1" fontAlgn="base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lvl="2" indent="-228600" algn="l" defTabSz="914400" eaLnBrk="1" fontAlgn="base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lvl="3" indent="-228600" algn="l" defTabSz="914400" eaLnBrk="1" fontAlgn="base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lvl="4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3073"/>
          <p:cNvGrpSpPr>
            <a:grpSpLocks noChangeAspect="1"/>
          </p:cNvGrpSpPr>
          <p:nvPr/>
        </p:nvGrpSpPr>
        <p:grpSpPr>
          <a:xfrm>
            <a:off x="-830897" y="114618"/>
            <a:ext cx="9866312" cy="5373687"/>
            <a:chOff x="0" y="0"/>
            <a:chExt cx="9869109" cy="5373216"/>
          </a:xfrm>
        </p:grpSpPr>
        <p:pic>
          <p:nvPicPr>
            <p:cNvPr id="3075" name="图片 10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0" y="0"/>
              <a:ext cx="3784941" cy="537321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3076" name="图片 1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2948" r="50633"/>
            <a:stretch>
              <a:fillRect/>
            </a:stretch>
          </p:blipFill>
          <p:spPr>
            <a:xfrm>
              <a:off x="1336669" y="4203848"/>
              <a:ext cx="1584176" cy="116936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3077" name="图片 1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2948" r="50633"/>
            <a:stretch>
              <a:fillRect/>
            </a:stretch>
          </p:blipFill>
          <p:spPr>
            <a:xfrm>
              <a:off x="2920845" y="4203848"/>
              <a:ext cx="1584176" cy="116936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3078" name="图片 1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2948" r="50633"/>
            <a:stretch>
              <a:fillRect/>
            </a:stretch>
          </p:blipFill>
          <p:spPr>
            <a:xfrm>
              <a:off x="4361005" y="4203848"/>
              <a:ext cx="1584176" cy="116936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3079" name="图片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2948" r="50633"/>
            <a:stretch>
              <a:fillRect/>
            </a:stretch>
          </p:blipFill>
          <p:spPr>
            <a:xfrm>
              <a:off x="5873173" y="4203848"/>
              <a:ext cx="1584176" cy="116936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3080" name="图片 1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2948" r="50633"/>
            <a:stretch>
              <a:fillRect/>
            </a:stretch>
          </p:blipFill>
          <p:spPr>
            <a:xfrm>
              <a:off x="7313333" y="4203848"/>
              <a:ext cx="1584176" cy="116936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3081" name="图片 1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2948" r="50633"/>
            <a:stretch>
              <a:fillRect/>
            </a:stretch>
          </p:blipFill>
          <p:spPr>
            <a:xfrm>
              <a:off x="8284933" y="4203848"/>
              <a:ext cx="1584176" cy="116936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3082" name="TextBox 3"/>
          <p:cNvSpPr/>
          <p:nvPr/>
        </p:nvSpPr>
        <p:spPr>
          <a:xfrm>
            <a:off x="1475105" y="3068320"/>
            <a:ext cx="7520940" cy="8489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ctr"/>
            <a:r>
              <a:rPr lang="en-US" altLang="x-none" sz="2400" b="1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  <a:cs typeface="+mn-ea"/>
              </a:rPr>
              <a:t>Perceptual Models of Preference in 3D Printing Direction</a:t>
            </a:r>
            <a:endParaRPr lang="en-US" altLang="x-none" sz="2400" b="1" dirty="0">
              <a:solidFill>
                <a:srgbClr val="000000"/>
              </a:solidFill>
              <a:latin typeface="微软雅黑" pitchFamily="2" charset="-122"/>
              <a:ea typeface="微软雅黑" pitchFamily="2" charset="-122"/>
              <a:cs typeface="+mn-ea"/>
            </a:endParaRPr>
          </a:p>
        </p:txBody>
      </p:sp>
      <p:sp>
        <p:nvSpPr>
          <p:cNvPr id="3083" name="TextBox 4"/>
          <p:cNvSpPr/>
          <p:nvPr/>
        </p:nvSpPr>
        <p:spPr>
          <a:xfrm>
            <a:off x="4787900" y="5580063"/>
            <a:ext cx="4248150" cy="4178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ctr"/>
            <a:r>
              <a:rPr lang="zh-CN" altLang="en-US" sz="2000" b="1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rPr>
              <a:t>韩梦薇  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rPr>
              <a:t>21551055</a:t>
            </a:r>
            <a:endParaRPr lang="en-US" altLang="zh-CN" sz="2000" b="1" dirty="0">
              <a:solidFill>
                <a:srgbClr val="000000"/>
              </a:solidFill>
              <a:latin typeface="微软雅黑" pitchFamily="2" charset="-122"/>
              <a:ea typeface="微软雅黑" pitchFamily="2" charset="-122"/>
              <a:sym typeface="微软雅黑" pitchFamily="2" charset="-122"/>
            </a:endParaRPr>
          </a:p>
        </p:txBody>
      </p:sp>
      <p:sp>
        <p:nvSpPr>
          <p:cNvPr id="3084" name="TextBox 5"/>
          <p:cNvSpPr/>
          <p:nvPr/>
        </p:nvSpPr>
        <p:spPr>
          <a:xfrm>
            <a:off x="4787900" y="5930900"/>
            <a:ext cx="424815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r"/>
            <a:endParaRPr lang="en-US" altLang="x-none" dirty="0">
              <a:ea typeface="宋体" charset="-122"/>
            </a:endParaRPr>
          </a:p>
        </p:txBody>
      </p:sp>
      <p:sp>
        <p:nvSpPr>
          <p:cNvPr id="3085" name="直接连接符 7"/>
          <p:cNvSpPr/>
          <p:nvPr/>
        </p:nvSpPr>
        <p:spPr>
          <a:xfrm>
            <a:off x="0" y="5445125"/>
            <a:ext cx="9144000" cy="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086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544637" y="4292600"/>
            <a:ext cx="1125537" cy="11271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C 0.00659 -0.04768 0.02291 -0.07592 0.04774 -0.1125 C 0.05034 -0.11643 0.05139 -0.12176 0.05451 -0.125 C 0.05746 -0.12778 0.06163 -0.12731 0.06475 -0.12916 C 0.09705 -0.14907 0.04271 -0.1243 0.09548 -0.14583 C 0.09878 -0.14722 0.10225 -0.14861 0.10555 -0.15 C 0.10885 -0.15139 0.11562 -0.15416 0.11562 -0.15393 C 0.13715 -0.15278 0.15885 -0.15231 0.18038 -0.15 C 0.18975 -0.14884 0.20694 -0.13403 0.21094 -0.12916 C 0.22465 -0.1125 0.23784 -0.09861 0.25173 -0.08333 C 0.2868 -0.04537 0.2592 -0.06898 0.28246 -0.05 C 0.28472 -0.04583 0.28646 -0.04097 0.28923 -0.0375 C 0.30295 -0.02083 0.29722 -0.03889 0.30625 -0.01666 C 0.31302 0.00023 0.31805 0.01759 0.32673 0.03334 C 0.33559 0.03056 0.34392 0.03009 0.35052 0.02084 C 0.3559 0.0132 0.35833 0.00301 0.36406 -0.00416 C 0.38021 -0.02407 0.38715 -0.0412 0.40833 -0.05416 C 0.42882 -0.09166 0.44861 -0.10185 0.47986 -0.12083 C 0.4835 -0.12315 0.48628 -0.12731 0.4901 -0.12916 C 0.50243 -0.13495 0.51805 -0.13704 0.5309 -0.14166 C 0.56684 -0.15416 0.51632 -0.13426 0.56493 -0.15416 C 0.57378 -0.15787 0.59219 -0.1625 0.59219 -0.16227 C 0.63073 -0.16111 0.66944 -0.16065 0.70798 -0.15833 C 0.71562 -0.15787 0.72448 -0.15787 0.73159 -0.15416 C 0.73628 -0.15208 0.73819 -0.14537 0.74201 -0.14166 C 0.74913 -0.13426 0.75746 -0.13009 0.7658 -0.125 C 0.77882 -0.10116 0.80069 -0.09074 0.81684 -0.07083 C 0.83958 -0.04305 0.80659 -0.07222 0.83385 -0.05 C 0.84896 -0.02222 0.86163 0.00185 0.88489 0.02084 C 0.90191 0.01389 0.91128 -0.00069 0.92587 -0.0125 C 0.93489 -0.0294 0.94948 -0.04282 0.96319 -0.05416 C 0.96857 -0.07361 0.96302 -0.06319 0.98021 -0.075 C 0.99896 -0.08773 1.01354 -0.10185 1.03472 -0.10833 C 1.04392 -0.11574 1.04774 -0.11967 1.0585 -0.125 C 1.06857 -0.12986 1.08038 -0.13009 1.08923 -0.1375 C 1.1092 -0.1537 1.1283 -0.15532 1.15052 -0.1625 C 1.17361 -0.17014 1.19757 -0.1875 1.22205 -0.1875 " pathEditMode="relative" rAng="0" ptsTypes="ffffffffffffffffffffffffffffffffffffA">
                                      <p:cBhvr>
                                        <p:cTn id="6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00" y="-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170" name="图片 22"/>
          <p:cNvPicPr>
            <a:picLocks noChangeAspect="1"/>
          </p:cNvPicPr>
          <p:nvPr/>
        </p:nvPicPr>
        <p:blipFill>
          <a:blip r:embed="rId1"/>
          <a:srcRect t="5901"/>
          <a:stretch>
            <a:fillRect/>
          </a:stretch>
        </p:blipFill>
        <p:spPr>
          <a:xfrm rot="10800000">
            <a:off x="5724525" y="981075"/>
            <a:ext cx="3168650" cy="2981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直接连接符 10"/>
          <p:cNvSpPr/>
          <p:nvPr/>
        </p:nvSpPr>
        <p:spPr>
          <a:xfrm>
            <a:off x="1187450" y="981075"/>
            <a:ext cx="7705725" cy="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2" name="矩形 8"/>
          <p:cNvSpPr/>
          <p:nvPr/>
        </p:nvSpPr>
        <p:spPr>
          <a:xfrm>
            <a:off x="1690053" y="979805"/>
            <a:ext cx="511175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en-US" altLang="x-none" sz="3200" b="1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1.</a:t>
            </a:r>
            <a:r>
              <a:rPr lang="zh-CN" altLang="en-US" sz="3200" b="1" dirty="0">
                <a:solidFill>
                  <a:srgbClr val="000000"/>
                </a:solidFill>
                <a:latin typeface="Calibri" charset="0"/>
                <a:ea typeface="宋体" charset="0"/>
                <a:sym typeface="Calibri" charset="0"/>
              </a:rPr>
              <a:t>介绍</a:t>
            </a:r>
            <a:r>
              <a:rPr lang="en-US" altLang="x-none" sz="3200" b="1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 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173" name="直接连接符 12"/>
          <p:cNvSpPr/>
          <p:nvPr/>
        </p:nvSpPr>
        <p:spPr>
          <a:xfrm rot="-5400000" flipV="1">
            <a:off x="7034213" y="2828925"/>
            <a:ext cx="3743325" cy="46038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6" name="直接连接符 23"/>
          <p:cNvSpPr/>
          <p:nvPr/>
        </p:nvSpPr>
        <p:spPr>
          <a:xfrm rot="-10800000" flipV="1">
            <a:off x="8915400" y="4724400"/>
            <a:ext cx="228600" cy="635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7" name="直接连接符 42"/>
          <p:cNvSpPr/>
          <p:nvPr/>
        </p:nvSpPr>
        <p:spPr>
          <a:xfrm rot="5400000">
            <a:off x="696913" y="490538"/>
            <a:ext cx="981075" cy="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7178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19700" y="4724400"/>
            <a:ext cx="720725" cy="720725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7179" name="直接箭头连接符 15"/>
          <p:cNvCxnSpPr/>
          <p:nvPr/>
        </p:nvCxnSpPr>
        <p:spPr>
          <a:xfrm flipV="1">
            <a:off x="2051050" y="5445125"/>
            <a:ext cx="3529013" cy="360363"/>
          </a:xfrm>
          <a:prstGeom prst="straightConnector1">
            <a:avLst/>
          </a:prstGeom>
          <a:ln w="762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cxnSp>
      <p:pic>
        <p:nvPicPr>
          <p:cNvPr id="7180" name="图片 19"/>
          <p:cNvPicPr>
            <a:picLocks noChangeAspect="1"/>
          </p:cNvPicPr>
          <p:nvPr/>
        </p:nvPicPr>
        <p:blipFill>
          <a:blip r:embed="rId3">
            <a:biLevel thresh="50000"/>
            <a:grayscl/>
          </a:blip>
          <a:srcRect/>
          <a:stretch>
            <a:fillRect/>
          </a:stretch>
        </p:blipFill>
        <p:spPr>
          <a:xfrm>
            <a:off x="3851275" y="4797425"/>
            <a:ext cx="792163" cy="79216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7181" name="图片 24"/>
          <p:cNvPicPr>
            <a:picLocks noChangeAspect="1"/>
          </p:cNvPicPr>
          <p:nvPr/>
        </p:nvPicPr>
        <p:blipFill>
          <a:blip r:embed="rId4">
            <a:biLevel thresh="50000"/>
            <a:grayscl/>
          </a:blip>
          <a:srcRect/>
          <a:stretch>
            <a:fillRect/>
          </a:stretch>
        </p:blipFill>
        <p:spPr>
          <a:xfrm>
            <a:off x="1619250" y="5300663"/>
            <a:ext cx="936625" cy="9366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466725" y="1844040"/>
            <a:ext cx="6109335" cy="3017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400" b="1" u="none">
                <a:latin typeface="仿宋_GB2312" charset="0"/>
                <a:ea typeface="仿宋_GB2312" charset="0"/>
                <a:cs typeface="仿宋_GB2312" charset="0"/>
              </a:rPr>
              <a:t>    </a:t>
            </a:r>
            <a:r>
              <a:rPr lang="zh-CN" altLang="en-US" sz="2400" b="1" u="none">
                <a:latin typeface="仿宋_GB2312" charset="0"/>
                <a:ea typeface="仿宋_GB2312" charset="0"/>
                <a:cs typeface="仿宋_GB2312" charset="0"/>
              </a:rPr>
              <a:t>随着计算机科学和制造业的快速发展，</a:t>
            </a:r>
            <a:r>
              <a:rPr lang="en-US" altLang="zh-CN" sz="2400" b="1" u="none">
                <a:latin typeface="仿宋_GB2312" charset="0"/>
                <a:ea typeface="仿宋_GB2312" charset="0"/>
                <a:cs typeface="仿宋_GB2312" charset="0"/>
              </a:rPr>
              <a:t>3D</a:t>
            </a:r>
            <a:r>
              <a:rPr lang="zh-CN" altLang="en-US" sz="2400" b="1" u="none">
                <a:latin typeface="仿宋_GB2312" charset="0"/>
                <a:ea typeface="仿宋_GB2312" charset="0"/>
                <a:cs typeface="仿宋_GB2312" charset="0"/>
              </a:rPr>
              <a:t>打印已经开始活跃于各个领域中。而</a:t>
            </a:r>
            <a:r>
              <a:rPr lang="en-US" altLang="zh-CN" sz="2400" b="1" u="none">
                <a:latin typeface="仿宋_GB2312" charset="0"/>
                <a:ea typeface="仿宋_GB2312" charset="0"/>
                <a:cs typeface="仿宋_GB2312" charset="0"/>
              </a:rPr>
              <a:t>3D</a:t>
            </a:r>
            <a:r>
              <a:rPr lang="zh-CN" altLang="en-US" sz="2400" b="1" u="none">
                <a:latin typeface="仿宋_GB2312" charset="0"/>
                <a:ea typeface="仿宋_GB2312" charset="0"/>
                <a:cs typeface="仿宋_GB2312" charset="0"/>
              </a:rPr>
              <a:t>打印的质量也是广受关注的问题之一。所读这篇论文介绍了确定</a:t>
            </a:r>
            <a:r>
              <a:rPr lang="en-US" altLang="zh-CN" sz="2400" b="1" u="none">
                <a:latin typeface="仿宋_GB2312" charset="0"/>
                <a:ea typeface="仿宋_GB2312" charset="0"/>
                <a:cs typeface="仿宋_GB2312" charset="0"/>
              </a:rPr>
              <a:t>3D</a:t>
            </a:r>
            <a:r>
              <a:rPr lang="zh-CN" altLang="en-US" sz="2400" b="1" u="none">
                <a:latin typeface="仿宋_GB2312" charset="0"/>
                <a:ea typeface="仿宋_GB2312" charset="0"/>
                <a:cs typeface="仿宋_GB2312" charset="0"/>
              </a:rPr>
              <a:t>打印方向的感知模型。这种感知模型在</a:t>
            </a:r>
            <a:r>
              <a:rPr lang="en-US" altLang="zh-CN" sz="2400" b="1" u="none">
                <a:latin typeface="仿宋_GB2312" charset="0"/>
                <a:ea typeface="仿宋_GB2312" charset="0"/>
                <a:cs typeface="仿宋_GB2312" charset="0"/>
              </a:rPr>
              <a:t>3D</a:t>
            </a:r>
            <a:r>
              <a:rPr lang="zh-CN" altLang="en-US" sz="2400" b="1" u="none">
                <a:latin typeface="仿宋_GB2312" charset="0"/>
                <a:ea typeface="仿宋_GB2312" charset="0"/>
                <a:cs typeface="仿宋_GB2312" charset="0"/>
              </a:rPr>
              <a:t>打印方向的确定上主要受到四个因素的制约，有支撑结构与打印实体的接触面积、视觉显著性、人类的视觉偏好和平滑保护。</a:t>
            </a:r>
            <a:endParaRPr lang="zh-CN" altLang="en-US" sz="2400" b="1" u="none">
              <a:latin typeface="仿宋_GB2312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9217"/>
          <p:cNvGrpSpPr/>
          <p:nvPr/>
        </p:nvGrpSpPr>
        <p:grpSpPr>
          <a:xfrm>
            <a:off x="2222500" y="5445125"/>
            <a:ext cx="1412875" cy="1412875"/>
            <a:chOff x="0" y="0"/>
            <a:chExt cx="1412776" cy="1412776"/>
          </a:xfrm>
        </p:grpSpPr>
        <p:pic>
          <p:nvPicPr>
            <p:cNvPr id="9219" name="图片 12"/>
            <p:cNvPicPr>
              <a:picLocks noChangeAspect="1"/>
            </p:cNvPicPr>
            <p:nvPr/>
          </p:nvPicPr>
          <p:blipFill>
            <a:blip r:embed="rId1"/>
            <a:srcRect t="50969"/>
            <a:stretch>
              <a:fillRect/>
            </a:stretch>
          </p:blipFill>
          <p:spPr>
            <a:xfrm>
              <a:off x="0" y="720080"/>
              <a:ext cx="1412776" cy="69269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9220" name="等腰三角形 17"/>
            <p:cNvSpPr/>
            <p:nvPr/>
          </p:nvSpPr>
          <p:spPr>
            <a:xfrm rot="10800000">
              <a:off x="188640" y="720080"/>
              <a:ext cx="936104" cy="144016"/>
            </a:xfrm>
            <a:prstGeom prst="triangle">
              <a:avLst>
                <a:gd name="adj" fmla="val 48370"/>
              </a:avLst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endParaRPr>
            </a:p>
          </p:txBody>
        </p:sp>
        <p:sp>
          <p:nvSpPr>
            <p:cNvPr id="9221" name="矩形 19"/>
            <p:cNvSpPr/>
            <p:nvPr/>
          </p:nvSpPr>
          <p:spPr>
            <a:xfrm>
              <a:off x="188640" y="0"/>
              <a:ext cx="864096" cy="7200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endParaRPr>
            </a:p>
          </p:txBody>
        </p:sp>
      </p:grpSp>
      <p:pic>
        <p:nvPicPr>
          <p:cNvPr id="9222" name="图片 1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95513" y="5445125"/>
            <a:ext cx="1412875" cy="14128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23" name="矩形 20"/>
          <p:cNvSpPr/>
          <p:nvPr/>
        </p:nvSpPr>
        <p:spPr>
          <a:xfrm>
            <a:off x="179388" y="1646238"/>
            <a:ext cx="6624637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sz="2400" dirty="0">
                <a:solidFill>
                  <a:srgbClr val="000000"/>
                </a:solidFill>
                <a:latin typeface="Calibri" charset="0"/>
                <a:sym typeface="Calibri" charset="0"/>
              </a:rPr>
              <a:t>M1 ：接触面积。</a:t>
            </a:r>
            <a:endParaRPr sz="2400" dirty="0">
              <a:solidFill>
                <a:srgbClr val="000000"/>
              </a:solidFill>
              <a:latin typeface="Calibri" charset="0"/>
              <a:sym typeface="Calibri" charset="0"/>
            </a:endParaRPr>
          </a:p>
        </p:txBody>
      </p:sp>
      <p:sp>
        <p:nvSpPr>
          <p:cNvPr id="9224" name="矩形 21"/>
          <p:cNvSpPr/>
          <p:nvPr/>
        </p:nvSpPr>
        <p:spPr>
          <a:xfrm>
            <a:off x="249873" y="2276158"/>
            <a:ext cx="6565900" cy="2148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rPr>
              <a:t>打印方向与表面区域的切线之间的夹角α1大于αmax时就需要支撑物，打印方向与表面区域的切线之间的夹角α2 &lt; αmax则该区域就可以支撑自身而不会脱落所以不需要支撑物。支撑结构与打印实体的接触面积包括悬臂的投影。图中包括红色和蓝色部分。</a:t>
            </a:r>
            <a:endParaRPr lang="zh-CN" altLang="en-US" dirty="0">
              <a:solidFill>
                <a:srgbClr val="000000"/>
              </a:solidFill>
              <a:latin typeface="微软雅黑" pitchFamily="2" charset="-122"/>
              <a:ea typeface="微软雅黑" pitchFamily="2" charset="-122"/>
              <a:sym typeface="微软雅黑" pitchFamily="2" charset="-122"/>
            </a:endParaRPr>
          </a:p>
        </p:txBody>
      </p:sp>
      <p:sp>
        <p:nvSpPr>
          <p:cNvPr id="9225" name="直接连接符 7"/>
          <p:cNvSpPr/>
          <p:nvPr/>
        </p:nvSpPr>
        <p:spPr>
          <a:xfrm rot="10800000">
            <a:off x="0" y="4724400"/>
            <a:ext cx="7235825" cy="1588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6" name="直接连接符 8"/>
          <p:cNvSpPr/>
          <p:nvPr/>
        </p:nvSpPr>
        <p:spPr>
          <a:xfrm rot="5400000" flipH="1" flipV="1">
            <a:off x="7235825" y="3644900"/>
            <a:ext cx="1079500" cy="107950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7" name="直接连接符 10"/>
          <p:cNvSpPr/>
          <p:nvPr/>
        </p:nvSpPr>
        <p:spPr>
          <a:xfrm rot="5400000" flipH="1" flipV="1">
            <a:off x="6492875" y="1820863"/>
            <a:ext cx="3644900" cy="1587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8" name="矩形 11"/>
          <p:cNvSpPr/>
          <p:nvPr/>
        </p:nvSpPr>
        <p:spPr>
          <a:xfrm>
            <a:off x="250825" y="1052513"/>
            <a:ext cx="511175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en-US" altLang="x-none" sz="3200" b="1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2.</a:t>
            </a:r>
            <a:r>
              <a:rPr lang="zh-CN" altLang="en-US" sz="3200" b="1" dirty="0">
                <a:solidFill>
                  <a:srgbClr val="000000"/>
                </a:solidFill>
                <a:latin typeface="Calibri" charset="0"/>
                <a:ea typeface="宋体" charset="0"/>
                <a:sym typeface="Calibri" charset="0"/>
              </a:rPr>
              <a:t>度量标准</a:t>
            </a:r>
            <a:endParaRPr lang="zh-CN" altLang="en-US" sz="3200" b="1" dirty="0">
              <a:solidFill>
                <a:srgbClr val="000000"/>
              </a:solidFill>
              <a:latin typeface="Calibri" charset="0"/>
              <a:ea typeface="宋体" charset="0"/>
              <a:sym typeface="Calibri" charset="0"/>
            </a:endParaRPr>
          </a:p>
        </p:txBody>
      </p:sp>
      <p:pic>
        <p:nvPicPr>
          <p:cNvPr id="9229" name="图片 9"/>
          <p:cNvPicPr>
            <a:picLocks noChangeAspect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>
          <a:xfrm>
            <a:off x="7235825" y="4581525"/>
            <a:ext cx="1627188" cy="1625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30" name="直接连接符 14"/>
          <p:cNvSpPr/>
          <p:nvPr/>
        </p:nvSpPr>
        <p:spPr>
          <a:xfrm rot="-10800000" flipV="1">
            <a:off x="2843213" y="4868863"/>
            <a:ext cx="4608512" cy="1584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1" name="直接连接符 16"/>
          <p:cNvSpPr/>
          <p:nvPr/>
        </p:nvSpPr>
        <p:spPr>
          <a:xfrm rot="-10800000" flipV="1">
            <a:off x="2843213" y="5734050"/>
            <a:ext cx="5040312" cy="719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3" name="图片 2" descr="]Q9TXSVZG7L}TC6B83QRH`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68670" y="259080"/>
            <a:ext cx="2238375" cy="1990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1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9217"/>
          <p:cNvGrpSpPr/>
          <p:nvPr/>
        </p:nvGrpSpPr>
        <p:grpSpPr>
          <a:xfrm>
            <a:off x="2222500" y="5445125"/>
            <a:ext cx="1412875" cy="1412875"/>
            <a:chOff x="0" y="0"/>
            <a:chExt cx="1412776" cy="1412776"/>
          </a:xfrm>
        </p:grpSpPr>
        <p:pic>
          <p:nvPicPr>
            <p:cNvPr id="9219" name="图片 12"/>
            <p:cNvPicPr>
              <a:picLocks noChangeAspect="1"/>
            </p:cNvPicPr>
            <p:nvPr/>
          </p:nvPicPr>
          <p:blipFill>
            <a:blip r:embed="rId1"/>
            <a:srcRect t="50969"/>
            <a:stretch>
              <a:fillRect/>
            </a:stretch>
          </p:blipFill>
          <p:spPr>
            <a:xfrm>
              <a:off x="0" y="720080"/>
              <a:ext cx="1412776" cy="69269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9220" name="等腰三角形 17"/>
            <p:cNvSpPr/>
            <p:nvPr/>
          </p:nvSpPr>
          <p:spPr>
            <a:xfrm rot="10800000">
              <a:off x="188640" y="720080"/>
              <a:ext cx="936104" cy="144016"/>
            </a:xfrm>
            <a:prstGeom prst="triangle">
              <a:avLst>
                <a:gd name="adj" fmla="val 48370"/>
              </a:avLst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endParaRPr>
            </a:p>
          </p:txBody>
        </p:sp>
        <p:sp>
          <p:nvSpPr>
            <p:cNvPr id="9221" name="矩形 19"/>
            <p:cNvSpPr/>
            <p:nvPr/>
          </p:nvSpPr>
          <p:spPr>
            <a:xfrm>
              <a:off x="188640" y="0"/>
              <a:ext cx="864096" cy="7200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endParaRPr>
            </a:p>
          </p:txBody>
        </p:sp>
      </p:grpSp>
      <p:pic>
        <p:nvPicPr>
          <p:cNvPr id="9222" name="图片 1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95513" y="5445125"/>
            <a:ext cx="1412875" cy="14128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23" name="矩形 20"/>
          <p:cNvSpPr/>
          <p:nvPr/>
        </p:nvSpPr>
        <p:spPr>
          <a:xfrm>
            <a:off x="179388" y="1646238"/>
            <a:ext cx="6624637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en-US" sz="2400" dirty="0">
                <a:solidFill>
                  <a:srgbClr val="000000"/>
                </a:solidFill>
                <a:latin typeface="Calibri" charset="0"/>
                <a:sym typeface="Calibri" charset="0"/>
              </a:rPr>
              <a:t>  </a:t>
            </a:r>
            <a:r>
              <a:rPr sz="2400" dirty="0">
                <a:solidFill>
                  <a:srgbClr val="000000"/>
                </a:solidFill>
                <a:latin typeface="Calibri" charset="0"/>
                <a:sym typeface="Calibri" charset="0"/>
              </a:rPr>
              <a:t>M2: 视觉显著性。</a:t>
            </a:r>
            <a:endParaRPr sz="2400" dirty="0">
              <a:solidFill>
                <a:srgbClr val="000000"/>
              </a:solidFill>
              <a:latin typeface="Calibri" charset="0"/>
              <a:sym typeface="Calibri" charset="0"/>
            </a:endParaRPr>
          </a:p>
        </p:txBody>
      </p:sp>
      <p:sp>
        <p:nvSpPr>
          <p:cNvPr id="9224" name="矩形 21"/>
          <p:cNvSpPr/>
          <p:nvPr/>
        </p:nvSpPr>
        <p:spPr>
          <a:xfrm>
            <a:off x="249873" y="2276158"/>
            <a:ext cx="65659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rPr>
              <a:t>χ(x) 表示在x点的网络显著性，M2 定义为支撑结构的接触所有的点的网格凸度的积分。</a:t>
            </a:r>
            <a:endParaRPr lang="zh-CN" altLang="en-US" dirty="0">
              <a:solidFill>
                <a:srgbClr val="000000"/>
              </a:solidFill>
              <a:latin typeface="微软雅黑" pitchFamily="2" charset="-122"/>
              <a:ea typeface="微软雅黑" pitchFamily="2" charset="-122"/>
              <a:sym typeface="微软雅黑" pitchFamily="2" charset="-122"/>
            </a:endParaRPr>
          </a:p>
        </p:txBody>
      </p:sp>
      <p:sp>
        <p:nvSpPr>
          <p:cNvPr id="9225" name="直接连接符 7"/>
          <p:cNvSpPr/>
          <p:nvPr/>
        </p:nvSpPr>
        <p:spPr>
          <a:xfrm rot="10800000">
            <a:off x="0" y="4724400"/>
            <a:ext cx="7235825" cy="1588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6" name="直接连接符 8"/>
          <p:cNvSpPr/>
          <p:nvPr/>
        </p:nvSpPr>
        <p:spPr>
          <a:xfrm rot="5400000" flipH="1" flipV="1">
            <a:off x="7235825" y="3644900"/>
            <a:ext cx="1079500" cy="107950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7" name="直接连接符 10"/>
          <p:cNvSpPr/>
          <p:nvPr/>
        </p:nvSpPr>
        <p:spPr>
          <a:xfrm rot="5400000" flipH="1" flipV="1">
            <a:off x="6492875" y="1820863"/>
            <a:ext cx="3644900" cy="1587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8" name="矩形 11"/>
          <p:cNvSpPr/>
          <p:nvPr/>
        </p:nvSpPr>
        <p:spPr>
          <a:xfrm>
            <a:off x="250825" y="1052513"/>
            <a:ext cx="511175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en-US" altLang="x-none" sz="3200" b="1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2.</a:t>
            </a:r>
            <a:r>
              <a:rPr lang="zh-CN" altLang="en-US" sz="3200" b="1" dirty="0">
                <a:solidFill>
                  <a:srgbClr val="000000"/>
                </a:solidFill>
                <a:latin typeface="Calibri" charset="0"/>
                <a:ea typeface="宋体" charset="0"/>
                <a:sym typeface="Calibri" charset="0"/>
              </a:rPr>
              <a:t>度量标准</a:t>
            </a:r>
            <a:endParaRPr lang="zh-CN" altLang="en-US" sz="3200" b="1" dirty="0">
              <a:solidFill>
                <a:srgbClr val="000000"/>
              </a:solidFill>
              <a:latin typeface="Calibri" charset="0"/>
              <a:ea typeface="宋体" charset="0"/>
              <a:sym typeface="Calibri" charset="0"/>
            </a:endParaRPr>
          </a:p>
        </p:txBody>
      </p:sp>
      <p:pic>
        <p:nvPicPr>
          <p:cNvPr id="9229" name="图片 9"/>
          <p:cNvPicPr>
            <a:picLocks noChangeAspect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>
          <a:xfrm>
            <a:off x="7235825" y="4581525"/>
            <a:ext cx="1627188" cy="1625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30" name="直接连接符 14"/>
          <p:cNvSpPr/>
          <p:nvPr/>
        </p:nvSpPr>
        <p:spPr>
          <a:xfrm rot="-10800000" flipV="1">
            <a:off x="2843213" y="4868863"/>
            <a:ext cx="4608512" cy="1584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1" name="直接连接符 16"/>
          <p:cNvSpPr/>
          <p:nvPr/>
        </p:nvSpPr>
        <p:spPr>
          <a:xfrm rot="-10800000" flipV="1">
            <a:off x="2843213" y="5734050"/>
            <a:ext cx="5040312" cy="719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-2147482622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79675" y="3327400"/>
            <a:ext cx="3293110" cy="65024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1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9217"/>
          <p:cNvGrpSpPr/>
          <p:nvPr/>
        </p:nvGrpSpPr>
        <p:grpSpPr>
          <a:xfrm>
            <a:off x="2222500" y="5445125"/>
            <a:ext cx="1412875" cy="1412875"/>
            <a:chOff x="0" y="0"/>
            <a:chExt cx="1412776" cy="1412776"/>
          </a:xfrm>
        </p:grpSpPr>
        <p:pic>
          <p:nvPicPr>
            <p:cNvPr id="9219" name="图片 12"/>
            <p:cNvPicPr>
              <a:picLocks noChangeAspect="1"/>
            </p:cNvPicPr>
            <p:nvPr/>
          </p:nvPicPr>
          <p:blipFill>
            <a:blip r:embed="rId1"/>
            <a:srcRect t="50969"/>
            <a:stretch>
              <a:fillRect/>
            </a:stretch>
          </p:blipFill>
          <p:spPr>
            <a:xfrm>
              <a:off x="0" y="720080"/>
              <a:ext cx="1412776" cy="69269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9220" name="等腰三角形 17"/>
            <p:cNvSpPr/>
            <p:nvPr/>
          </p:nvSpPr>
          <p:spPr>
            <a:xfrm rot="10800000">
              <a:off x="188640" y="720080"/>
              <a:ext cx="936104" cy="144016"/>
            </a:xfrm>
            <a:prstGeom prst="triangle">
              <a:avLst>
                <a:gd name="adj" fmla="val 48370"/>
              </a:avLst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endParaRPr>
            </a:p>
          </p:txBody>
        </p:sp>
        <p:sp>
          <p:nvSpPr>
            <p:cNvPr id="9221" name="矩形 19"/>
            <p:cNvSpPr/>
            <p:nvPr/>
          </p:nvSpPr>
          <p:spPr>
            <a:xfrm>
              <a:off x="188640" y="0"/>
              <a:ext cx="864096" cy="7200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endParaRPr>
            </a:p>
          </p:txBody>
        </p:sp>
      </p:grpSp>
      <p:pic>
        <p:nvPicPr>
          <p:cNvPr id="9222" name="图片 1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95513" y="5445125"/>
            <a:ext cx="1412875" cy="14128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23" name="矩形 20"/>
          <p:cNvSpPr/>
          <p:nvPr/>
        </p:nvSpPr>
        <p:spPr>
          <a:xfrm>
            <a:off x="179388" y="1646238"/>
            <a:ext cx="6624637" cy="8261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en-US" sz="2400" dirty="0">
                <a:solidFill>
                  <a:srgbClr val="000000"/>
                </a:solidFill>
                <a:latin typeface="Calibri" charset="0"/>
                <a:sym typeface="Calibri" charset="0"/>
              </a:rPr>
              <a:t>  </a:t>
            </a:r>
            <a:r>
              <a:rPr sz="2400" dirty="0">
                <a:solidFill>
                  <a:srgbClr val="000000"/>
                </a:solidFill>
                <a:latin typeface="Calibri" charset="0"/>
                <a:sym typeface="Calibri" charset="0"/>
              </a:rPr>
              <a:t>M3: 视觉偏好。</a:t>
            </a:r>
            <a:endParaRPr sz="2400" dirty="0">
              <a:solidFill>
                <a:srgbClr val="000000"/>
              </a:solidFill>
              <a:latin typeface="Calibri" charset="0"/>
              <a:sym typeface="Calibri" charset="0"/>
            </a:endParaRPr>
          </a:p>
          <a:p>
            <a:pPr lvl="0"/>
            <a:r>
              <a:rPr sz="2400" dirty="0">
                <a:solidFill>
                  <a:srgbClr val="000000"/>
                </a:solidFill>
                <a:latin typeface="Calibri" charset="0"/>
                <a:sym typeface="Calibri" charset="0"/>
              </a:rPr>
              <a:t>  M4: 平滑熵。</a:t>
            </a:r>
            <a:endParaRPr sz="2400" dirty="0">
              <a:solidFill>
                <a:srgbClr val="000000"/>
              </a:solidFill>
              <a:latin typeface="Calibri" charset="0"/>
              <a:sym typeface="Calibri" charset="0"/>
            </a:endParaRPr>
          </a:p>
        </p:txBody>
      </p:sp>
      <p:sp>
        <p:nvSpPr>
          <p:cNvPr id="9224" name="矩形 21"/>
          <p:cNvSpPr/>
          <p:nvPr/>
        </p:nvSpPr>
        <p:spPr>
          <a:xfrm>
            <a:off x="249873" y="2563178"/>
            <a:ext cx="656590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rPr>
              <a:t>给定一个阈值τ,如果区域S= {x : π(x) &gt; τ } 则视为该X点平滑。</a:t>
            </a:r>
            <a:endParaRPr lang="zh-CN" altLang="en-US" dirty="0">
              <a:solidFill>
                <a:srgbClr val="000000"/>
              </a:solidFill>
              <a:latin typeface="微软雅黑" pitchFamily="2" charset="-122"/>
              <a:ea typeface="微软雅黑" pitchFamily="2" charset="-122"/>
              <a:sym typeface="微软雅黑" pitchFamily="2" charset="-122"/>
            </a:endParaRPr>
          </a:p>
        </p:txBody>
      </p:sp>
      <p:sp>
        <p:nvSpPr>
          <p:cNvPr id="9225" name="直接连接符 7"/>
          <p:cNvSpPr/>
          <p:nvPr/>
        </p:nvSpPr>
        <p:spPr>
          <a:xfrm rot="10800000">
            <a:off x="0" y="4724400"/>
            <a:ext cx="7235825" cy="1588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6" name="直接连接符 8"/>
          <p:cNvSpPr/>
          <p:nvPr/>
        </p:nvSpPr>
        <p:spPr>
          <a:xfrm rot="5400000" flipH="1" flipV="1">
            <a:off x="7235825" y="3644900"/>
            <a:ext cx="1079500" cy="107950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7" name="直接连接符 10"/>
          <p:cNvSpPr/>
          <p:nvPr/>
        </p:nvSpPr>
        <p:spPr>
          <a:xfrm rot="5400000" flipH="1" flipV="1">
            <a:off x="6492875" y="1820863"/>
            <a:ext cx="3644900" cy="1587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8" name="矩形 11"/>
          <p:cNvSpPr/>
          <p:nvPr/>
        </p:nvSpPr>
        <p:spPr>
          <a:xfrm>
            <a:off x="250825" y="1052513"/>
            <a:ext cx="511175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en-US" altLang="x-none" sz="3200" b="1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2.</a:t>
            </a:r>
            <a:r>
              <a:rPr lang="zh-CN" altLang="en-US" sz="3200" b="1" dirty="0">
                <a:solidFill>
                  <a:srgbClr val="000000"/>
                </a:solidFill>
                <a:latin typeface="Calibri" charset="0"/>
                <a:ea typeface="宋体" charset="0"/>
                <a:sym typeface="Calibri" charset="0"/>
              </a:rPr>
              <a:t>度量标准</a:t>
            </a:r>
            <a:endParaRPr lang="zh-CN" altLang="en-US" sz="3200" b="1" dirty="0">
              <a:solidFill>
                <a:srgbClr val="000000"/>
              </a:solidFill>
              <a:latin typeface="Calibri" charset="0"/>
              <a:ea typeface="宋体" charset="0"/>
              <a:sym typeface="Calibri" charset="0"/>
            </a:endParaRPr>
          </a:p>
        </p:txBody>
      </p:sp>
      <p:pic>
        <p:nvPicPr>
          <p:cNvPr id="9229" name="图片 9"/>
          <p:cNvPicPr>
            <a:picLocks noChangeAspect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>
          <a:xfrm>
            <a:off x="7235825" y="4581525"/>
            <a:ext cx="1627188" cy="1625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30" name="直接连接符 14"/>
          <p:cNvSpPr/>
          <p:nvPr/>
        </p:nvSpPr>
        <p:spPr>
          <a:xfrm rot="-10800000" flipV="1">
            <a:off x="2843213" y="4868863"/>
            <a:ext cx="4608512" cy="1584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1" name="直接连接符 16"/>
          <p:cNvSpPr/>
          <p:nvPr/>
        </p:nvSpPr>
        <p:spPr>
          <a:xfrm rot="-10800000" flipV="1">
            <a:off x="2843213" y="5734050"/>
            <a:ext cx="5040312" cy="719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-2147482620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6020" y="3502025"/>
            <a:ext cx="3969385" cy="78994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1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矩形 21"/>
          <p:cNvSpPr/>
          <p:nvPr/>
        </p:nvSpPr>
        <p:spPr>
          <a:xfrm>
            <a:off x="394335" y="1056005"/>
            <a:ext cx="7993063" cy="1874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ELM</a:t>
            </a:r>
            <a:r>
              <a:rPr lang="zh-CN" altLang="en-US" dirty="0">
                <a:ea typeface="宋体" charset="-122"/>
              </a:rPr>
              <a:t>：ELM是一种旨在克服缓慢的学习速度和过多的人为干预的一种机器学习          技术。在打印方向的选择中首先要通过ELM进行成对的学习；</a:t>
            </a:r>
            <a:endParaRPr lang="zh-CN" altLang="en-US" dirty="0">
              <a:ea typeface="宋体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         推测两个打印方向那个相对较好可以使用如下评估函数：</a:t>
            </a:r>
            <a:endParaRPr lang="zh-CN" altLang="en-US" dirty="0">
              <a:ea typeface="宋体" charset="-122"/>
            </a:endParaRPr>
          </a:p>
          <a:p>
            <a:pPr lvl="0"/>
            <a:endParaRPr lang="zh-CN" altLang="en-US" dirty="0">
              <a:ea typeface="宋体" charset="-122"/>
            </a:endParaRPr>
          </a:p>
          <a:p>
            <a:pPr lvl="0"/>
            <a:endParaRPr lang="zh-CN" altLang="en-US" dirty="0">
              <a:ea typeface="宋体" charset="-122"/>
            </a:endParaRPr>
          </a:p>
        </p:txBody>
      </p:sp>
      <p:sp>
        <p:nvSpPr>
          <p:cNvPr id="8196" name="直接连接符 7"/>
          <p:cNvSpPr/>
          <p:nvPr/>
        </p:nvSpPr>
        <p:spPr>
          <a:xfrm rot="10800000">
            <a:off x="0" y="5944235"/>
            <a:ext cx="9144000" cy="1588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8197" name="图片 5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rcRect/>
          <a:stretch>
            <a:fillRect/>
          </a:stretch>
        </p:blipFill>
        <p:spPr>
          <a:xfrm>
            <a:off x="6083300" y="6137275"/>
            <a:ext cx="792163" cy="7207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201" name="图片 8"/>
          <p:cNvPicPr>
            <a:picLocks noChangeAspect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>
          <a:xfrm>
            <a:off x="3132138" y="6165850"/>
            <a:ext cx="792162" cy="7905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172" name="矩形 8"/>
          <p:cNvSpPr/>
          <p:nvPr/>
        </p:nvSpPr>
        <p:spPr>
          <a:xfrm>
            <a:off x="398463" y="334010"/>
            <a:ext cx="511175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en-US" altLang="x-none" sz="3200" b="1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3.</a:t>
            </a:r>
            <a:r>
              <a:rPr lang="zh-CN" altLang="en-US" sz="3200" b="1" dirty="0">
                <a:solidFill>
                  <a:srgbClr val="000000"/>
                </a:solidFill>
                <a:latin typeface="Calibri" charset="0"/>
                <a:ea typeface="宋体" charset="0"/>
                <a:sym typeface="Calibri" charset="0"/>
              </a:rPr>
              <a:t>相关技术</a:t>
            </a:r>
            <a:r>
              <a:rPr lang="en-US" altLang="x-none" sz="3200" b="1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 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-2147482613" name="图片 8" descr="IMG_25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4830" y="2058670"/>
            <a:ext cx="7137400" cy="74549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矩形 21"/>
          <p:cNvSpPr/>
          <p:nvPr/>
        </p:nvSpPr>
        <p:spPr>
          <a:xfrm>
            <a:off x="521335" y="2833370"/>
            <a:ext cx="7993063" cy="3520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其中</a:t>
            </a:r>
            <a:r>
              <a:rPr lang="en-US" altLang="zh-CN" dirty="0">
                <a:ea typeface="宋体" charset="-122"/>
              </a:rPr>
              <a:t>M</a:t>
            </a:r>
            <a:r>
              <a:rPr lang="en-US" altLang="zh-CN" baseline="-25000" dirty="0">
                <a:ea typeface="宋体" charset="-122"/>
              </a:rPr>
              <a:t>1,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M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M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M</a:t>
            </a:r>
            <a:r>
              <a:rPr lang="en-US" altLang="zh-CN" baseline="-25000" dirty="0">
                <a:ea typeface="宋体" charset="-122"/>
              </a:rPr>
              <a:t>4</a:t>
            </a:r>
            <a:r>
              <a:rPr lang="zh-CN" altLang="en-US" dirty="0">
                <a:ea typeface="宋体" charset="-122"/>
              </a:rPr>
              <a:t>，就是上边提到的四个限制因素的值。因为在da和db两个打印方向中的优先选择已经由ELM培训中的土耳其机器人给出，所以在这对打印方向的相关评分可以根据下列的原则给出：</a:t>
            </a:r>
            <a:endParaRPr lang="zh-CN" altLang="en-US" dirty="0">
              <a:ea typeface="宋体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dirty="0">
                <a:ea typeface="宋体" charset="-122"/>
                <a:cs typeface="+mn-ea"/>
              </a:rPr>
              <a:t>①从零开始，优先偏好假设为da,则db加一分，相应的db减一分。</a:t>
            </a:r>
            <a:endParaRPr lang="zh-CN" altLang="en-US" dirty="0">
              <a:ea typeface="宋体" charset="-122"/>
              <a:cs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dirty="0">
                <a:ea typeface="宋体" charset="-122"/>
                <a:cs typeface="+mn-ea"/>
              </a:rPr>
              <a:t>②当在此次HIT中所有的分数得到更新后，最终的分数除以土耳其机器人的数量是的分数分布在-1到1之间。</a:t>
            </a:r>
            <a:endParaRPr lang="zh-CN" altLang="en-US" dirty="0">
              <a:ea typeface="宋体" charset="-122"/>
              <a:cs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dirty="0">
                <a:ea typeface="宋体" charset="-122"/>
                <a:cs typeface="+mn-ea"/>
              </a:rPr>
              <a:t>根据最终的结果，分数越高代表此方向的偏好更优。</a:t>
            </a:r>
            <a:endParaRPr lang="zh-CN" altLang="en-US" dirty="0">
              <a:ea typeface="宋体" charset="-122"/>
              <a:cs typeface="+mn-ea"/>
            </a:endParaRPr>
          </a:p>
          <a:p>
            <a:pPr lvl="0"/>
            <a:endParaRPr lang="zh-CN" altLang="en-US" dirty="0">
              <a:ea typeface="宋体" charset="-122"/>
            </a:endParaRPr>
          </a:p>
          <a:p>
            <a:pPr lvl="0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9217"/>
          <p:cNvGrpSpPr/>
          <p:nvPr/>
        </p:nvGrpSpPr>
        <p:grpSpPr>
          <a:xfrm>
            <a:off x="2222500" y="5445125"/>
            <a:ext cx="1412875" cy="1412875"/>
            <a:chOff x="0" y="0"/>
            <a:chExt cx="1412776" cy="1412776"/>
          </a:xfrm>
        </p:grpSpPr>
        <p:pic>
          <p:nvPicPr>
            <p:cNvPr id="9219" name="图片 12"/>
            <p:cNvPicPr>
              <a:picLocks noChangeAspect="1"/>
            </p:cNvPicPr>
            <p:nvPr/>
          </p:nvPicPr>
          <p:blipFill>
            <a:blip r:embed="rId1"/>
            <a:srcRect t="50969"/>
            <a:stretch>
              <a:fillRect/>
            </a:stretch>
          </p:blipFill>
          <p:spPr>
            <a:xfrm>
              <a:off x="0" y="720080"/>
              <a:ext cx="1412776" cy="69269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9220" name="等腰三角形 17"/>
            <p:cNvSpPr/>
            <p:nvPr/>
          </p:nvSpPr>
          <p:spPr>
            <a:xfrm rot="10800000">
              <a:off x="188640" y="720080"/>
              <a:ext cx="936104" cy="144016"/>
            </a:xfrm>
            <a:prstGeom prst="triangle">
              <a:avLst>
                <a:gd name="adj" fmla="val 48370"/>
              </a:avLst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endParaRPr>
            </a:p>
          </p:txBody>
        </p:sp>
        <p:sp>
          <p:nvSpPr>
            <p:cNvPr id="9221" name="矩形 19"/>
            <p:cNvSpPr/>
            <p:nvPr/>
          </p:nvSpPr>
          <p:spPr>
            <a:xfrm>
              <a:off x="188640" y="0"/>
              <a:ext cx="864096" cy="7200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anchor="ctr"/>
            <a:p>
              <a:pPr lvl="0" algn="ctr"/>
              <a:endParaRPr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endParaRPr>
            </a:p>
          </p:txBody>
        </p:sp>
      </p:grpSp>
      <p:pic>
        <p:nvPicPr>
          <p:cNvPr id="9222" name="图片 1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95513" y="5445125"/>
            <a:ext cx="1412875" cy="14128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23" name="矩形 20"/>
          <p:cNvSpPr/>
          <p:nvPr/>
        </p:nvSpPr>
        <p:spPr>
          <a:xfrm>
            <a:off x="179388" y="1646238"/>
            <a:ext cx="6624637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en-US" altLang="x-none" sz="2400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用于评估的DL-ELM</a:t>
            </a:r>
            <a:r>
              <a:rPr lang="zh-CN" altLang="en-US" sz="2400" dirty="0">
                <a:solidFill>
                  <a:srgbClr val="000000"/>
                </a:solidFill>
                <a:latin typeface="Calibri" charset="0"/>
                <a:ea typeface="宋体" charset="0"/>
                <a:sym typeface="Calibri" charset="0"/>
              </a:rPr>
              <a:t>：</a:t>
            </a:r>
            <a:endParaRPr lang="zh-CN" altLang="en-US" sz="2400" dirty="0">
              <a:solidFill>
                <a:srgbClr val="000000"/>
              </a:solidFill>
              <a:latin typeface="Calibri" charset="0"/>
              <a:ea typeface="宋体" charset="0"/>
              <a:sym typeface="Calibri" charset="0"/>
            </a:endParaRPr>
          </a:p>
        </p:txBody>
      </p:sp>
      <p:sp>
        <p:nvSpPr>
          <p:cNvPr id="9224" name="矩形 21"/>
          <p:cNvSpPr/>
          <p:nvPr/>
        </p:nvSpPr>
        <p:spPr>
          <a:xfrm>
            <a:off x="249873" y="2276158"/>
            <a:ext cx="6565900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rPr>
              <a:t>将配对中表现较好的将会被加入AMT数据集中去学习。</a:t>
            </a:r>
            <a:endParaRPr lang="zh-CN" altLang="en-US" dirty="0">
              <a:solidFill>
                <a:srgbClr val="000000"/>
              </a:solidFill>
              <a:latin typeface="微软雅黑" pitchFamily="2" charset="-122"/>
              <a:ea typeface="微软雅黑" pitchFamily="2" charset="-122"/>
              <a:sym typeface="微软雅黑" pitchFamily="2" charset="-122"/>
            </a:endParaRPr>
          </a:p>
        </p:txBody>
      </p:sp>
      <p:sp>
        <p:nvSpPr>
          <p:cNvPr id="9225" name="直接连接符 7"/>
          <p:cNvSpPr/>
          <p:nvPr/>
        </p:nvSpPr>
        <p:spPr>
          <a:xfrm rot="10800000">
            <a:off x="0" y="4724400"/>
            <a:ext cx="7235825" cy="1588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6" name="直接连接符 8"/>
          <p:cNvSpPr/>
          <p:nvPr/>
        </p:nvSpPr>
        <p:spPr>
          <a:xfrm rot="5400000" flipH="1" flipV="1">
            <a:off x="7235825" y="3644900"/>
            <a:ext cx="1079500" cy="107950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7" name="直接连接符 10"/>
          <p:cNvSpPr/>
          <p:nvPr/>
        </p:nvSpPr>
        <p:spPr>
          <a:xfrm rot="5400000" flipH="1" flipV="1">
            <a:off x="6492875" y="1820863"/>
            <a:ext cx="3644900" cy="1587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8" name="矩形 11"/>
          <p:cNvSpPr/>
          <p:nvPr/>
        </p:nvSpPr>
        <p:spPr>
          <a:xfrm>
            <a:off x="250825" y="1052513"/>
            <a:ext cx="511175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en-US" altLang="x-none" sz="3200" b="1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3.</a:t>
            </a:r>
            <a:r>
              <a:rPr lang="zh-CN" altLang="en-US" sz="3200" b="1" dirty="0">
                <a:solidFill>
                  <a:srgbClr val="000000"/>
                </a:solidFill>
                <a:latin typeface="Calibri" charset="0"/>
                <a:ea typeface="宋体" charset="0"/>
                <a:sym typeface="Calibri" charset="0"/>
              </a:rPr>
              <a:t>相关</a:t>
            </a:r>
            <a:r>
              <a:rPr lang="zh-CN" altLang="en-US" sz="3200" b="1" dirty="0">
                <a:solidFill>
                  <a:srgbClr val="000000"/>
                </a:solidFill>
                <a:latin typeface="Calibri" charset="0"/>
                <a:ea typeface="宋体" charset="0"/>
                <a:sym typeface="Calibri" charset="0"/>
              </a:rPr>
              <a:t>技术</a:t>
            </a:r>
            <a:endParaRPr lang="zh-CN" altLang="en-US" sz="3200" b="1" dirty="0">
              <a:solidFill>
                <a:srgbClr val="000000"/>
              </a:solidFill>
              <a:latin typeface="Calibri" charset="0"/>
              <a:ea typeface="宋体" charset="0"/>
              <a:sym typeface="Calibri" charset="0"/>
            </a:endParaRPr>
          </a:p>
        </p:txBody>
      </p:sp>
      <p:pic>
        <p:nvPicPr>
          <p:cNvPr id="9229" name="图片 9"/>
          <p:cNvPicPr>
            <a:picLocks noChangeAspect="1"/>
          </p:cNvPicPr>
          <p:nvPr/>
        </p:nvPicPr>
        <p:blipFill>
          <a:blip r:embed="rId2">
            <a:biLevel thresh="50000"/>
            <a:grayscl/>
          </a:blip>
          <a:srcRect/>
          <a:stretch>
            <a:fillRect/>
          </a:stretch>
        </p:blipFill>
        <p:spPr>
          <a:xfrm>
            <a:off x="7235825" y="4581525"/>
            <a:ext cx="1627188" cy="1625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30" name="直接连接符 14"/>
          <p:cNvSpPr/>
          <p:nvPr/>
        </p:nvSpPr>
        <p:spPr>
          <a:xfrm rot="-10800000" flipV="1">
            <a:off x="2843213" y="4868863"/>
            <a:ext cx="4608512" cy="1584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1" name="直接连接符 16"/>
          <p:cNvSpPr/>
          <p:nvPr/>
        </p:nvSpPr>
        <p:spPr>
          <a:xfrm rot="-10800000" flipV="1">
            <a:off x="2843213" y="5734050"/>
            <a:ext cx="5040312" cy="719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1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直接连接符 7"/>
          <p:cNvSpPr/>
          <p:nvPr/>
        </p:nvSpPr>
        <p:spPr>
          <a:xfrm rot="10800000">
            <a:off x="5435600" y="5949950"/>
            <a:ext cx="2878138" cy="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3" name="直接连接符 8"/>
          <p:cNvSpPr/>
          <p:nvPr/>
        </p:nvSpPr>
        <p:spPr>
          <a:xfrm rot="10800000">
            <a:off x="827088" y="4581525"/>
            <a:ext cx="4608512" cy="1368425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4" name="直接连接符 10"/>
          <p:cNvSpPr/>
          <p:nvPr/>
        </p:nvSpPr>
        <p:spPr>
          <a:xfrm rot="5400000" flipH="1" flipV="1">
            <a:off x="7859713" y="6402388"/>
            <a:ext cx="909637" cy="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5" name="直接连接符 9"/>
          <p:cNvSpPr/>
          <p:nvPr/>
        </p:nvSpPr>
        <p:spPr>
          <a:xfrm rot="10800000">
            <a:off x="827088" y="4581525"/>
            <a:ext cx="7921625" cy="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6" name="矩形 12"/>
          <p:cNvSpPr/>
          <p:nvPr/>
        </p:nvSpPr>
        <p:spPr>
          <a:xfrm>
            <a:off x="2916238" y="4716463"/>
            <a:ext cx="511175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ctr"/>
            <a:r>
              <a:rPr lang="en-US" altLang="x-none" sz="3200" b="1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4. </a:t>
            </a:r>
            <a:r>
              <a:rPr lang="zh-CN" altLang="en-US" sz="3200" b="1" dirty="0">
                <a:solidFill>
                  <a:srgbClr val="000000"/>
                </a:solidFill>
                <a:latin typeface="Calibri" charset="0"/>
                <a:ea typeface="宋体" charset="0"/>
                <a:sym typeface="Calibri" charset="0"/>
              </a:rPr>
              <a:t>总结</a:t>
            </a:r>
            <a:endParaRPr lang="zh-CN" altLang="en-US" sz="3200" b="1" dirty="0">
              <a:solidFill>
                <a:srgbClr val="000000"/>
              </a:solidFill>
              <a:latin typeface="Calibri" charset="0"/>
              <a:ea typeface="宋体" charset="0"/>
              <a:sym typeface="Calibri" charset="0"/>
            </a:endParaRPr>
          </a:p>
        </p:txBody>
      </p:sp>
      <p:sp>
        <p:nvSpPr>
          <p:cNvPr id="10247" name="矩形 13"/>
          <p:cNvSpPr/>
          <p:nvPr/>
        </p:nvSpPr>
        <p:spPr>
          <a:xfrm>
            <a:off x="426085" y="278765"/>
            <a:ext cx="8251825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en-US" altLang="x-none" sz="2400" dirty="0">
                <a:solidFill>
                  <a:srgbClr val="000000"/>
                </a:solidFill>
                <a:latin typeface="Calibri" charset="0"/>
                <a:ea typeface="Calibri" charset="0"/>
                <a:sym typeface="Calibri" charset="0"/>
              </a:rPr>
              <a:t>采用感知模型来选出最合适的打印方向，可以避免按照用户地自己的主观偏好来确定打印方向，并最小化支撑结构去除后对外观造成的影响。感知模型是很有前途的，但是还存在着一定的局限性，这些局限性的解决鼓舞着未来的工作。首先，考虑的因素的不全面性。比如对称因素在研究打印方向的使用。第二，从大量训练集中得到的感知模型在很大的程度上取决于个人的偏好。因为人们的个人偏好一般会受到年龄，性别和文化背景等因素的影响。但是，因为这种偏好的不同性又使得它具有研究的价值。最后，对支持网格显著性和面积的计算是研究过程中的瓶颈，提高CPU工作的计算性能也是工作的一部分。</a:t>
            </a:r>
            <a:endParaRPr lang="en-US" altLang="x-none" sz="2400" dirty="0">
              <a:solidFill>
                <a:srgbClr val="000000"/>
              </a:solidFill>
              <a:latin typeface="Calibri" charset="0"/>
              <a:ea typeface="Calibri" charset="0"/>
              <a:sym typeface="Calibri" charset="0"/>
            </a:endParaRPr>
          </a:p>
        </p:txBody>
      </p:sp>
      <p:sp>
        <p:nvSpPr>
          <p:cNvPr id="10249" name="直接连接符 22"/>
          <p:cNvSpPr/>
          <p:nvPr/>
        </p:nvSpPr>
        <p:spPr>
          <a:xfrm rot="5400000" flipH="1" flipV="1">
            <a:off x="6981825" y="2801938"/>
            <a:ext cx="3500438" cy="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50" name="直接连接符 24"/>
          <p:cNvSpPr/>
          <p:nvPr/>
        </p:nvSpPr>
        <p:spPr>
          <a:xfrm>
            <a:off x="8745538" y="1052513"/>
            <a:ext cx="398462" cy="1587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图片 1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875" r="3177"/>
          <a:stretch>
            <a:fillRect/>
          </a:stretch>
        </p:blipFill>
        <p:spPr>
          <a:xfrm>
            <a:off x="2124075" y="5289550"/>
            <a:ext cx="2663825" cy="901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291" name="矩形 12"/>
          <p:cNvSpPr/>
          <p:nvPr/>
        </p:nvSpPr>
        <p:spPr>
          <a:xfrm>
            <a:off x="1985010" y="3063875"/>
            <a:ext cx="5083175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ctr"/>
            <a:r>
              <a:rPr lang="en-US" altLang="x-none" sz="4000" dirty="0">
                <a:ea typeface="宋体" charset="-122"/>
              </a:rPr>
              <a:t>END!  THANK YOU!</a:t>
            </a:r>
            <a:endParaRPr lang="en-US" altLang="x-none" sz="4000" dirty="0">
              <a:ea typeface="宋体" charset="-122"/>
            </a:endParaRPr>
          </a:p>
        </p:txBody>
      </p:sp>
      <p:sp>
        <p:nvSpPr>
          <p:cNvPr id="12294" name="直接连接符 24"/>
          <p:cNvSpPr/>
          <p:nvPr/>
        </p:nvSpPr>
        <p:spPr>
          <a:xfrm>
            <a:off x="0" y="1052513"/>
            <a:ext cx="682625" cy="1587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5" name="直接连接符 7"/>
          <p:cNvSpPr/>
          <p:nvPr/>
        </p:nvSpPr>
        <p:spPr>
          <a:xfrm rot="5400000">
            <a:off x="-1871662" y="3606800"/>
            <a:ext cx="5110162" cy="1588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6" name="直接连接符 9"/>
          <p:cNvSpPr/>
          <p:nvPr/>
        </p:nvSpPr>
        <p:spPr>
          <a:xfrm>
            <a:off x="682625" y="6165850"/>
            <a:ext cx="7848600" cy="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7" name="直接连接符 14"/>
          <p:cNvSpPr/>
          <p:nvPr/>
        </p:nvSpPr>
        <p:spPr>
          <a:xfrm rot="5400000">
            <a:off x="8185150" y="6511925"/>
            <a:ext cx="692150" cy="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2298" name="图片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875" r="3177"/>
          <a:stretch>
            <a:fillRect/>
          </a:stretch>
        </p:blipFill>
        <p:spPr>
          <a:xfrm>
            <a:off x="682625" y="4284663"/>
            <a:ext cx="2881313" cy="18986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7F7F7F"/>
      </a:hlink>
      <a:folHlink>
        <a:srgbClr val="A5A5A5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7F7F7F"/>
      </a:hlink>
      <a:folHlink>
        <a:srgbClr val="A5A5A5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Kingsoft Office WPP</Application>
  <PresentationFormat>全屏显示(4:3)</PresentationFormat>
  <Paragraphs>69</Paragraphs>
  <Slides>9</Slides>
  <Notes>16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10种必备求生工具</dc:title>
  <dc:creator>Louiechot</dc:creator>
  <cp:keywords>求生 Luiechot PPT书摘</cp:keywords>
  <dc:subject>10种必备求生工具</dc:subject>
  <cp:category>PPT书摘</cp:category>
  <cp:lastModifiedBy>hmw</cp:lastModifiedBy>
  <cp:revision>116</cp:revision>
  <dcterms:created xsi:type="dcterms:W3CDTF">2011-08-23T11:39:00Z</dcterms:created>
  <dcterms:modified xsi:type="dcterms:W3CDTF">2015-12-22T16:00:52Z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