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3"/>
    <p:sldId id="257" r:id="rId5"/>
    <p:sldId id="258" r:id="rId6"/>
    <p:sldId id="259" r:id="rId7"/>
    <p:sldId id="260" r:id="rId8"/>
    <p:sldId id="261" r:id="rId9"/>
    <p:sldId id="266" r:id="rId10"/>
    <p:sldId id="262" r:id="rId11"/>
    <p:sldId id="263" r:id="rId12"/>
    <p:sldId id="264" r:id="rId13"/>
    <p:sldId id="265"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C:\Users\dell\AppData\Roaming\Tencent\Users\1608459461\QQ\WinTemp\RichOle\6ODLP2[I67)83YQ6OVA1$BI.png" TargetMode="Externa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oleObject" Target="../embeddings/oleObject2.bin"/><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103630" y="142240"/>
            <a:ext cx="9807575" cy="3000375"/>
          </a:xfrm>
        </p:spPr>
        <p:txBody>
          <a:bodyPr>
            <a:noAutofit/>
          </a:bodyPr>
          <a:p>
            <a:br>
              <a:rPr lang="zh-CN" altLang="en-US" sz="4000"/>
            </a:br>
            <a:br>
              <a:rPr lang="zh-CN" altLang="en-US" sz="4000"/>
            </a:br>
            <a:br>
              <a:rPr lang="zh-CN" altLang="en-US" sz="4000"/>
            </a:br>
            <a:br>
              <a:rPr lang="zh-CN" altLang="en-US" sz="4000"/>
            </a:br>
            <a:r>
              <a:rPr lang="zh-CN" altLang="en-US" sz="4000"/>
              <a:t>  基于以活动为中心的功能性三维场景建模</a:t>
            </a:r>
            <a:endParaRPr lang="zh-CN" altLang="en-US" sz="4000"/>
          </a:p>
        </p:txBody>
      </p:sp>
      <p:sp>
        <p:nvSpPr>
          <p:cNvPr id="3" name="副标题 2"/>
          <p:cNvSpPr>
            <a:spLocks noGrp="1"/>
          </p:cNvSpPr>
          <p:nvPr>
            <p:ph type="subTitle" idx="1"/>
          </p:nvPr>
        </p:nvSpPr>
        <p:spPr/>
        <p:txBody>
          <a:bodyPr>
            <a:normAutofit lnSpcReduction="20000"/>
          </a:bodyPr>
          <a:p>
            <a:endParaRPr lang="zh-CN" altLang="en-US"/>
          </a:p>
          <a:p>
            <a:endParaRPr lang="zh-CN" altLang="en-US"/>
          </a:p>
          <a:p>
            <a:r>
              <a:rPr lang="zh-CN" altLang="en-US"/>
              <a:t>徐克</a:t>
            </a:r>
            <a:endParaRPr lang="zh-CN" altLang="en-US"/>
          </a:p>
          <a:p>
            <a:r>
              <a:rPr lang="en-US" altLang="zh-CN"/>
              <a:t>20151072</a:t>
            </a:r>
            <a:endParaRPr lang="en-US" altLang="zh-CN"/>
          </a:p>
          <a:p>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成果展示</a:t>
            </a:r>
            <a:endParaRPr lang="zh-CN" altLang="en-US"/>
          </a:p>
        </p:txBody>
      </p:sp>
      <p:pic>
        <p:nvPicPr>
          <p:cNvPr id="10" name="内容占位符 9" descr="IMG_256"/>
          <p:cNvPicPr>
            <a:picLocks noChangeAspect="1"/>
          </p:cNvPicPr>
          <p:nvPr>
            <p:ph idx="1"/>
          </p:nvPr>
        </p:nvPicPr>
        <p:blipFill>
          <a:blip r:embed="rId1" r:link="rId2"/>
          <a:srcRect/>
          <a:stretch>
            <a:fillRect/>
          </a:stretch>
        </p:blipFill>
        <p:spPr>
          <a:xfrm>
            <a:off x="2690495" y="1500505"/>
            <a:ext cx="6505575" cy="3324225"/>
          </a:xfrm>
          <a:prstGeom prst="rect">
            <a:avLst/>
          </a:prstGeom>
          <a:noFill/>
          <a:ln w="9525">
            <a:noFill/>
            <a:miter/>
          </a:ln>
        </p:spPr>
      </p:pic>
      <p:sp>
        <p:nvSpPr>
          <p:cNvPr id="4" name="文本框 3"/>
          <p:cNvSpPr txBox="1"/>
          <p:nvPr/>
        </p:nvSpPr>
        <p:spPr>
          <a:xfrm>
            <a:off x="2317115" y="5097780"/>
            <a:ext cx="7329805" cy="368300"/>
          </a:xfrm>
          <a:prstGeom prst="rect">
            <a:avLst/>
          </a:prstGeom>
          <a:noFill/>
        </p:spPr>
        <p:txBody>
          <a:bodyPr wrap="square" rtlCol="0">
            <a:spAutoFit/>
          </a:bodyPr>
          <a:p>
            <a:r>
              <a:rPr lang="zh-CN" altLang="en-US"/>
              <a:t>注：左图：3D扫描</a:t>
            </a:r>
            <a:r>
              <a:rPr lang="zh-CN" altLang="en-US">
                <a:sym typeface="+mn-ea"/>
              </a:rPr>
              <a:t>输入</a:t>
            </a:r>
            <a:r>
              <a:rPr lang="zh-CN" altLang="en-US"/>
              <a:t>；右：用我们的方法在不同的环境中建模的结果</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lgn="ctr">
              <a:buNone/>
            </a:pPr>
            <a:endParaRPr lang="zh-CN" altLang="en-US" sz="8000"/>
          </a:p>
          <a:p>
            <a:pPr marL="0" indent="0" algn="ctr">
              <a:buNone/>
            </a:pPr>
            <a:r>
              <a:rPr lang="zh-CN" altLang="en-US" sz="8000" i="1"/>
              <a:t>谢谢观看！</a:t>
            </a:r>
            <a:endParaRPr lang="zh-CN" altLang="en-US" sz="8000" i="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简介</a:t>
            </a:r>
            <a:endParaRPr lang="zh-CN" altLang="en-US"/>
          </a:p>
        </p:txBody>
      </p:sp>
      <p:sp>
        <p:nvSpPr>
          <p:cNvPr id="3" name="内容占位符 2"/>
          <p:cNvSpPr>
            <a:spLocks noGrp="1"/>
          </p:cNvSpPr>
          <p:nvPr>
            <p:ph idx="1"/>
          </p:nvPr>
        </p:nvSpPr>
        <p:spPr/>
        <p:txBody>
          <a:bodyPr>
            <a:normAutofit lnSpcReduction="10000"/>
          </a:bodyPr>
          <a:p>
            <a:pPr marL="457200" indent="-457200"/>
            <a:r>
              <a:rPr lang="zh-CN" altLang="en-US"/>
              <a:t>使用在一系列的活动中观察到的场景，以相关的活动区域为中心引导场景建模；</a:t>
            </a:r>
            <a:endParaRPr lang="zh-CN" altLang="en-US"/>
          </a:p>
          <a:p>
            <a:pPr marL="457200" indent="-457200"/>
            <a:r>
              <a:rPr lang="zh-CN" altLang="en-US"/>
              <a:t>采用环境中的RGB-D相机进行扫描得到的数据生成一组3D模型作为输入，它允许相同的交互类型作为扫描输入；</a:t>
            </a:r>
            <a:endParaRPr lang="zh-CN" altLang="en-US"/>
          </a:p>
          <a:p>
            <a:pPr marL="457200" indent="-457200"/>
            <a:r>
              <a:rPr lang="zh-CN" altLang="en-US"/>
              <a:t>允许遮挡和噪声数据的存在；</a:t>
            </a:r>
            <a:endParaRPr lang="zh-CN" altLang="en-US"/>
          </a:p>
          <a:p>
            <a:pPr marL="457200" indent="-457200"/>
            <a:r>
              <a:rPr lang="zh-CN" altLang="en-US"/>
              <a:t>以活动为中心对环境中的功能进行解析，用人类的活动作为一个隐藏的变量来表示对象之间的上下文关系；</a:t>
            </a:r>
            <a:endParaRPr lang="zh-CN" altLang="en-US"/>
          </a:p>
          <a:p>
            <a:pPr marL="457200" indent="-457200"/>
            <a:r>
              <a:rPr lang="zh-CN" altLang="en-US"/>
              <a:t>根据构建场景模板合成大量具有真实性的候选场景，然后使用一个简单的贪心算法从候选的场景集合中进行估算，选择估算结果最高的场景。</a:t>
            </a:r>
            <a:endParaRPr lang="zh-CN" altLang="en-US"/>
          </a:p>
          <a:p>
            <a:pPr marL="457200" indent="-457200"/>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合成过程</a:t>
            </a:r>
            <a:endParaRPr lang="zh-CN" altLang="en-US"/>
          </a:p>
        </p:txBody>
      </p:sp>
      <p:sp>
        <p:nvSpPr>
          <p:cNvPr id="25" name="流程图: 过程 24"/>
          <p:cNvSpPr/>
          <p:nvPr/>
        </p:nvSpPr>
        <p:spPr>
          <a:xfrm>
            <a:off x="4398010" y="1448435"/>
            <a:ext cx="2488565" cy="64325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a:t>给定一个三维场景</a:t>
            </a:r>
            <a:endParaRPr lang="zh-CN" altLang="en-US" sz="2000" b="1"/>
          </a:p>
        </p:txBody>
      </p:sp>
      <p:sp>
        <p:nvSpPr>
          <p:cNvPr id="26" name="流程图: 过程 25"/>
          <p:cNvSpPr/>
          <p:nvPr/>
        </p:nvSpPr>
        <p:spPr>
          <a:xfrm>
            <a:off x="3645535" y="2604770"/>
            <a:ext cx="3997325" cy="6127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a:t>为捕获的场景构建相应的场景模板</a:t>
            </a:r>
            <a:endParaRPr lang="zh-CN" altLang="en-US" sz="2000" b="1"/>
          </a:p>
        </p:txBody>
      </p:sp>
      <p:sp>
        <p:nvSpPr>
          <p:cNvPr id="27" name="流程图: 过程 26"/>
          <p:cNvSpPr/>
          <p:nvPr/>
        </p:nvSpPr>
        <p:spPr>
          <a:xfrm>
            <a:off x="4572000" y="3665220"/>
            <a:ext cx="2077720" cy="58229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a:t>生成候选场景</a:t>
            </a:r>
            <a:endParaRPr lang="zh-CN" altLang="en-US" sz="2000" b="1"/>
          </a:p>
        </p:txBody>
      </p:sp>
      <p:sp>
        <p:nvSpPr>
          <p:cNvPr id="28" name="流程图: 过程 27"/>
          <p:cNvSpPr/>
          <p:nvPr/>
        </p:nvSpPr>
        <p:spPr>
          <a:xfrm>
            <a:off x="4609465" y="4720590"/>
            <a:ext cx="2047240" cy="56769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a:t>合成场景</a:t>
            </a:r>
            <a:endParaRPr lang="zh-CN" altLang="en-US" sz="2000" b="1"/>
          </a:p>
        </p:txBody>
      </p:sp>
      <p:cxnSp>
        <p:nvCxnSpPr>
          <p:cNvPr id="29" name="直接箭头连接符 28"/>
          <p:cNvCxnSpPr>
            <a:stCxn id="25" idx="2"/>
            <a:endCxn id="26" idx="0"/>
          </p:cNvCxnSpPr>
          <p:nvPr/>
        </p:nvCxnSpPr>
        <p:spPr>
          <a:xfrm>
            <a:off x="5642610" y="2091690"/>
            <a:ext cx="1905" cy="51308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30" name="直接箭头连接符 29"/>
          <p:cNvCxnSpPr/>
          <p:nvPr/>
        </p:nvCxnSpPr>
        <p:spPr>
          <a:xfrm>
            <a:off x="5617210" y="3178810"/>
            <a:ext cx="1905" cy="51308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31" name="直接箭头连接符 30"/>
          <p:cNvCxnSpPr/>
          <p:nvPr/>
        </p:nvCxnSpPr>
        <p:spPr>
          <a:xfrm>
            <a:off x="5617210" y="4230370"/>
            <a:ext cx="1905" cy="51308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输入</a:t>
            </a:r>
            <a:endParaRPr lang="zh-CN" altLang="en-US"/>
          </a:p>
        </p:txBody>
      </p:sp>
      <p:sp>
        <p:nvSpPr>
          <p:cNvPr id="3" name="内容占位符 2"/>
          <p:cNvSpPr>
            <a:spLocks noGrp="1"/>
          </p:cNvSpPr>
          <p:nvPr>
            <p:ph idx="1"/>
          </p:nvPr>
        </p:nvSpPr>
        <p:spPr/>
        <p:txBody>
          <a:bodyPr/>
          <a:p>
            <a:pPr marL="0" indent="0">
              <a:buNone/>
            </a:pPr>
            <a:r>
              <a:rPr lang="en-US" altLang="zh-CN"/>
              <a:t>         </a:t>
            </a:r>
            <a:r>
              <a:rPr lang="zh-CN" altLang="en-US"/>
              <a:t>采用环境中的RGB-D相机进行扫描得到的数据生成一组3D模型作为输入，其允许相同的交互类型作为扫描输入</a:t>
            </a:r>
            <a:endParaRPr lang="zh-CN" altLang="en-US"/>
          </a:p>
          <a:p>
            <a:pPr marL="0" indent="0">
              <a:buNone/>
            </a:pPr>
            <a:endParaRPr lang="zh-CN" altLang="en-US"/>
          </a:p>
        </p:txBody>
      </p:sp>
      <p:pic>
        <p:nvPicPr>
          <p:cNvPr id="4" name="图片 3" descr="M%_A]VB5J74AVZV2HS92YOR"/>
          <p:cNvPicPr>
            <a:picLocks noChangeAspect="1"/>
          </p:cNvPicPr>
          <p:nvPr/>
        </p:nvPicPr>
        <p:blipFill>
          <a:blip r:embed="rId1"/>
          <a:srcRect/>
          <a:stretch>
            <a:fillRect/>
          </a:stretch>
        </p:blipFill>
        <p:spPr>
          <a:xfrm>
            <a:off x="3662680" y="2580005"/>
            <a:ext cx="4616450" cy="3404235"/>
          </a:xfrm>
          <a:prstGeom prst="rect">
            <a:avLst/>
          </a:prstGeom>
        </p:spPr>
      </p:pic>
      <p:sp>
        <p:nvSpPr>
          <p:cNvPr id="5" name="文本框 4"/>
          <p:cNvSpPr txBox="1"/>
          <p:nvPr/>
        </p:nvSpPr>
        <p:spPr>
          <a:xfrm>
            <a:off x="5273040" y="6149340"/>
            <a:ext cx="2316480" cy="365760"/>
          </a:xfrm>
          <a:prstGeom prst="rect">
            <a:avLst/>
          </a:prstGeom>
          <a:noFill/>
        </p:spPr>
        <p:txBody>
          <a:bodyPr wrap="square" rtlCol="0">
            <a:spAutoFit/>
          </a:bodyPr>
          <a:p>
            <a:r>
              <a:rPr lang="zh-CN" altLang="en-US"/>
              <a:t>扫描得到的场景</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场景模板</a:t>
            </a:r>
            <a:endParaRPr lang="zh-CN" altLang="en-US"/>
          </a:p>
        </p:txBody>
      </p:sp>
      <p:sp>
        <p:nvSpPr>
          <p:cNvPr id="3" name="内容占位符 2"/>
          <p:cNvSpPr>
            <a:spLocks noGrp="1"/>
          </p:cNvSpPr>
          <p:nvPr>
            <p:ph idx="1"/>
          </p:nvPr>
        </p:nvSpPr>
        <p:spPr/>
        <p:txBody>
          <a:bodyPr/>
          <a:p>
            <a:pPr marL="457200" indent="-457200"/>
            <a:r>
              <a:rPr lang="zh-CN" altLang="en-US"/>
              <a:t>一个场景模板是一个场景同时用其几何和活动特性进行编码的高级表示，它是输入扫描对象和输出场景对象的中间表示；</a:t>
            </a:r>
            <a:endParaRPr lang="zh-CN" altLang="en-US"/>
          </a:p>
          <a:p>
            <a:pPr marL="457200" indent="-457200"/>
            <a:r>
              <a:rPr lang="zh-CN" altLang="en-US"/>
              <a:t>场景模板被定义在一个已知范围的固定矩形空间中；</a:t>
            </a:r>
            <a:endParaRPr lang="zh-CN" altLang="en-US"/>
          </a:p>
          <a:p>
            <a:pPr marL="457200" indent="-457200"/>
            <a:r>
              <a:rPr lang="zh-CN" altLang="en-US"/>
              <a:t>场景模板需要捕捉环境中几何布局的大致位置，重点是引导合成结果朝场景布局逼真的方向发展，并且需要捕捉场景中对象的属性。</a:t>
            </a:r>
            <a:endParaRPr lang="zh-CN" altLang="en-US"/>
          </a:p>
          <a:p>
            <a:pPr marL="457200" indent="-457200"/>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构建场景模板的具体做法</a:t>
            </a:r>
            <a:endParaRPr lang="zh-CN" altLang="en-US"/>
          </a:p>
        </p:txBody>
      </p:sp>
      <p:sp>
        <p:nvSpPr>
          <p:cNvPr id="3" name="内容占位符 2"/>
          <p:cNvSpPr>
            <a:spLocks noGrp="1"/>
          </p:cNvSpPr>
          <p:nvPr>
            <p:ph idx="1"/>
          </p:nvPr>
        </p:nvSpPr>
        <p:spPr/>
        <p:txBody>
          <a:bodyPr>
            <a:normAutofit/>
          </a:bodyPr>
          <a:p>
            <a:pPr marL="342900" indent="-342900" algn="l"/>
            <a:r>
              <a:rPr lang="zh-CN" altLang="en-US"/>
              <a:t>首先确定场景的几何描述</a:t>
            </a:r>
            <a:endParaRPr lang="zh-CN" altLang="en-US"/>
          </a:p>
          <a:p>
            <a:pPr marL="457200" indent="-457200" algn="l">
              <a:buNone/>
            </a:pPr>
            <a:r>
              <a:rPr lang="en-US" altLang="zh-CN"/>
              <a:t>	</a:t>
            </a:r>
            <a:r>
              <a:rPr lang="zh-CN" altLang="en-US"/>
              <a:t>将一个场景划分为垂直排列的均匀栅格，各覆盖5厘米×5厘米。每列存储两个距离：</a:t>
            </a:r>
            <a:endParaRPr lang="zh-CN" altLang="en-US"/>
          </a:p>
          <a:p>
            <a:pPr marL="457200" indent="-457200" algn="l">
              <a:buNone/>
            </a:pPr>
            <a:r>
              <a:rPr lang="zh-CN" altLang="en-US"/>
              <a:t>         CS：地面上最高支撑平面的高度，如图中蓝色区域；</a:t>
            </a:r>
            <a:endParaRPr lang="zh-CN" altLang="en-US"/>
          </a:p>
          <a:p>
            <a:pPr marL="457200" indent="-457200" algn="l">
              <a:buNone/>
            </a:pPr>
            <a:r>
              <a:rPr lang="zh-CN" altLang="en-US"/>
              <a:t>         CR：最高支撑平面上方观测到的最高几何体的高度，如图中绿色区域。</a:t>
            </a:r>
            <a:endParaRPr lang="zh-CN" altLang="en-US"/>
          </a:p>
          <a:p>
            <a:pPr marL="0" indent="0">
              <a:buNone/>
            </a:pPr>
            <a:endParaRPr lang="en-US" altLang="zh-CN"/>
          </a:p>
          <a:p>
            <a:pPr marL="0" indent="0">
              <a:buNone/>
            </a:pPr>
            <a:endParaRPr lang="en-US" altLang="zh-CN"/>
          </a:p>
          <a:p>
            <a:pPr marL="0" indent="0">
              <a:buNone/>
            </a:pPr>
            <a:endParaRPr lang="en-US" altLang="zh-CN"/>
          </a:p>
          <a:p>
            <a:pPr marL="0" indent="0">
              <a:buNone/>
            </a:pPr>
            <a:endParaRPr lang="en-US" altLang="zh-CN"/>
          </a:p>
          <a:p>
            <a:pPr marL="0" indent="0">
              <a:buNone/>
            </a:pPr>
            <a:endParaRPr lang="en-US" altLang="zh-CN"/>
          </a:p>
          <a:p>
            <a:endParaRPr lang="zh-CN" altLang="en-US"/>
          </a:p>
        </p:txBody>
      </p:sp>
      <p:pic>
        <p:nvPicPr>
          <p:cNvPr id="4" name="图片 3"/>
          <p:cNvPicPr>
            <a:picLocks noChangeAspect="1"/>
          </p:cNvPicPr>
          <p:nvPr/>
        </p:nvPicPr>
        <p:blipFill>
          <a:blip r:embed="rId1"/>
          <a:srcRect/>
          <a:stretch>
            <a:fillRect/>
          </a:stretch>
        </p:blipFill>
        <p:spPr>
          <a:xfrm>
            <a:off x="3265805" y="4275455"/>
            <a:ext cx="5734685" cy="1856740"/>
          </a:xfrm>
          <a:prstGeom prst="rect">
            <a:avLst/>
          </a:prstGeom>
        </p:spPr>
      </p:pic>
      <p:sp>
        <p:nvSpPr>
          <p:cNvPr id="5" name="文本框 4"/>
          <p:cNvSpPr txBox="1"/>
          <p:nvPr/>
        </p:nvSpPr>
        <p:spPr>
          <a:xfrm>
            <a:off x="4785360" y="6347460"/>
            <a:ext cx="2849880" cy="365760"/>
          </a:xfrm>
          <a:prstGeom prst="rect">
            <a:avLst/>
          </a:prstGeom>
          <a:noFill/>
        </p:spPr>
        <p:txBody>
          <a:bodyPr wrap="square" rtlCol="0">
            <a:spAutoFit/>
          </a:bodyPr>
          <a:p>
            <a:pPr algn="ctr"/>
            <a:r>
              <a:rPr lang="zh-CN" altLang="en-US"/>
              <a:t>场景的几何描述</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构建场景模板的具体做法</a:t>
            </a:r>
            <a:endParaRPr lang="zh-CN" altLang="en-US"/>
          </a:p>
        </p:txBody>
      </p:sp>
      <p:sp>
        <p:nvSpPr>
          <p:cNvPr id="3" name="内容占位符 2"/>
          <p:cNvSpPr>
            <a:spLocks noGrp="1"/>
          </p:cNvSpPr>
          <p:nvPr>
            <p:ph idx="1"/>
          </p:nvPr>
        </p:nvSpPr>
        <p:spPr/>
        <p:txBody>
          <a:bodyPr/>
          <a:p>
            <a:r>
              <a:rPr lang="zh-CN" altLang="en-US">
                <a:sym typeface="+mn-ea"/>
              </a:rPr>
              <a:t>确定场景的活动描述</a:t>
            </a:r>
            <a:endParaRPr lang="zh-CN" altLang="en-US"/>
          </a:p>
          <a:p>
            <a:pPr marL="0" indent="0">
              <a:buNone/>
            </a:pPr>
            <a:r>
              <a:rPr lang="zh-CN" altLang="en-US"/>
              <a:t>         将一个场景模板中表示的多个活动作为一组活动映射，它们是连续分布定义在二维平面上的一组活动。</a:t>
            </a:r>
            <a:endParaRPr lang="zh-CN" altLang="en-US"/>
          </a:p>
          <a:p>
            <a:pPr marL="0" indent="0">
              <a:buNone/>
            </a:pPr>
            <a:r>
              <a:rPr lang="zh-CN" altLang="en-US"/>
              <a:t>         定义一组密集的活动样本（X，Y，θ），范围从0％（委托代理几乎不可能执行的活动）到100的％（委托代理极有可能执行的活动）。（X，Y，θ）的三个分量分别代表执行活动可能的位置和方向。这种表示方法从场景模板生成场景时将尝试定位对象，从而执行在活动映射中指定的活动。</a:t>
            </a:r>
            <a:endParaRPr lang="zh-CN" altLang="en-US"/>
          </a:p>
          <a:p>
            <a:pPr marL="0" indent="0">
              <a:buNone/>
            </a:pP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构建场景模板的具体做法</a:t>
            </a:r>
            <a:endParaRPr lang="zh-CN" altLang="en-US"/>
          </a:p>
        </p:txBody>
      </p:sp>
      <p:sp>
        <p:nvSpPr>
          <p:cNvPr id="3" name="内容占位符 2"/>
          <p:cNvSpPr>
            <a:spLocks noGrp="1"/>
          </p:cNvSpPr>
          <p:nvPr>
            <p:ph idx="1"/>
          </p:nvPr>
        </p:nvSpPr>
        <p:spPr/>
        <p:txBody>
          <a:bodyPr/>
          <a:p>
            <a:r>
              <a:rPr lang="zh-CN" altLang="en-US">
                <a:sym typeface="+mn-ea"/>
              </a:rPr>
              <a:t>取样委托代理</a:t>
            </a:r>
            <a:endParaRPr lang="zh-CN" altLang="en-US">
              <a:sym typeface="+mn-ea"/>
            </a:endParaRPr>
          </a:p>
          <a:p>
            <a:pPr marL="0" indent="0">
              <a:buNone/>
            </a:pPr>
            <a:r>
              <a:rPr lang="zh-CN" altLang="en-US"/>
              <a:t>（X，Y，Z，θ）坐标表示代理人的头部预期位置和方向，代理人的头部位置隐性制约了身体其他部位的期望位置，委托代理的高度将被作为在场景数据库中进行活动观察的平均高度。</a:t>
            </a:r>
            <a:endParaRPr lang="zh-CN" altLang="en-US"/>
          </a:p>
        </p:txBody>
      </p:sp>
      <p:pic>
        <p:nvPicPr>
          <p:cNvPr id="4" name="图片 4" descr="2356.tmp"/>
          <p:cNvPicPr>
            <a:picLocks noChangeAspect="1"/>
          </p:cNvPicPr>
          <p:nvPr/>
        </p:nvPicPr>
        <p:blipFill>
          <a:blip r:embed="rId1"/>
          <a:srcRect/>
          <a:stretch>
            <a:fillRect/>
          </a:stretch>
        </p:blipFill>
        <p:spPr>
          <a:xfrm>
            <a:off x="3731260" y="3545840"/>
            <a:ext cx="5321935" cy="25711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场景合成</a:t>
            </a:r>
            <a:endParaRPr lang="zh-CN" altLang="en-US"/>
          </a:p>
        </p:txBody>
      </p:sp>
      <p:sp>
        <p:nvSpPr>
          <p:cNvPr id="3" name="内容占位符 2"/>
          <p:cNvSpPr>
            <a:spLocks noGrp="1"/>
          </p:cNvSpPr>
          <p:nvPr>
            <p:ph idx="1"/>
          </p:nvPr>
        </p:nvSpPr>
        <p:spPr/>
        <p:txBody>
          <a:bodyPr/>
          <a:p>
            <a:pPr marL="0" indent="0">
              <a:buNone/>
            </a:pPr>
            <a:r>
              <a:rPr lang="zh-CN" altLang="en-US"/>
              <a:t>生成大量相似的候选场景，然后使用贪心算法从候选的场景集合中选择估算结果最高的场景。场景模板的估算函数需要输入一个场景模板T和对象布置O，输出结果为0（完全不同）到1（完全一致）之间的值：</a:t>
            </a:r>
            <a:endParaRPr lang="zh-CN" altLang="en-US"/>
          </a:p>
          <a:p>
            <a:pPr marL="0" indent="0">
              <a:buNone/>
            </a:pPr>
            <a:endParaRPr lang="zh-CN" altLang="en-US"/>
          </a:p>
        </p:txBody>
      </p:sp>
      <p:pic>
        <p:nvPicPr>
          <p:cNvPr id="6" name="图片 6"/>
          <p:cNvPicPr>
            <a:picLocks noChangeAspect="1"/>
          </p:cNvPicPr>
          <p:nvPr/>
        </p:nvPicPr>
        <p:blipFill>
          <a:blip r:embed="rId1"/>
          <a:srcRect/>
          <a:stretch>
            <a:fillRect/>
          </a:stretch>
        </p:blipFill>
        <p:spPr>
          <a:xfrm>
            <a:off x="3493135" y="3661410"/>
            <a:ext cx="5277485" cy="771525"/>
          </a:xfrm>
          <a:prstGeom prst="rect">
            <a:avLst/>
          </a:prstGeom>
          <a:noFill/>
          <a:ln w="9525">
            <a:noFill/>
            <a:miter/>
          </a:ln>
        </p:spPr>
      </p:pic>
      <p:sp>
        <p:nvSpPr>
          <p:cNvPr id="4" name="文本框 3"/>
          <p:cNvSpPr txBox="1"/>
          <p:nvPr/>
        </p:nvSpPr>
        <p:spPr>
          <a:xfrm>
            <a:off x="1082040" y="4930140"/>
            <a:ext cx="10271760" cy="916940"/>
          </a:xfrm>
          <a:prstGeom prst="rect">
            <a:avLst/>
          </a:prstGeom>
          <a:noFill/>
        </p:spPr>
        <p:txBody>
          <a:bodyPr wrap="square" rtlCol="0">
            <a:spAutoFit/>
          </a:bodyPr>
          <a:p>
            <a:r>
              <a:rPr lang="zh-CN" altLang="en-US"/>
              <a:t>注：               </a:t>
            </a:r>
            <a:r>
              <a:rPr lang="zh-CN" altLang="en-US">
                <a:sym typeface="+mn-ea"/>
              </a:rPr>
              <a:t>声明对象所需的活动位置和方向，          只有在模板的每个代理均有可绑定的一组对象约束时返回一个高分评估。</a:t>
            </a:r>
            <a:r>
              <a:rPr lang="zh-CN" altLang="en-US"/>
              <a:t>根据公式生成一个候选的场景，根据估算函数计算匹配分数，选择得分最高的来合成场景。</a:t>
            </a:r>
            <a:endParaRPr lang="zh-CN" altLang="en-US"/>
          </a:p>
        </p:txBody>
      </p:sp>
      <p:graphicFrame>
        <p:nvGraphicFramePr>
          <p:cNvPr id="-2147482616" name="对象 -2147482617"/>
          <p:cNvGraphicFramePr>
            <a:graphicFrameLocks noChangeAspect="1"/>
          </p:cNvGraphicFramePr>
          <p:nvPr/>
        </p:nvGraphicFramePr>
        <p:xfrm>
          <a:off x="1579245" y="4925695"/>
          <a:ext cx="821690" cy="309880"/>
        </p:xfrm>
        <a:graphic>
          <a:graphicData uri="http://schemas.openxmlformats.org/presentationml/2006/ole">
            <mc:AlternateContent xmlns:mc="http://schemas.openxmlformats.org/markup-compatibility/2006">
              <mc:Choice xmlns:v="urn:schemas-microsoft-com:vml" Requires="v">
                <p:oleObj spid="_x0000_s3076" name="" r:id="rId2" imgW="469900" imgH="177165" progId="Equation.KSEE3">
                  <p:embed/>
                </p:oleObj>
              </mc:Choice>
              <mc:Fallback>
                <p:oleObj name="" r:id="rId2" imgW="469900" imgH="177165" progId="Equation.KSEE3">
                  <p:embed/>
                  <p:pic>
                    <p:nvPicPr>
                      <p:cNvPr id="0" name="图片 3075"/>
                      <p:cNvPicPr/>
                      <p:nvPr/>
                    </p:nvPicPr>
                    <p:blipFill>
                      <a:blip r:embed="rId3"/>
                      <a:srcRect/>
                      <a:stretch>
                        <a:fillRect/>
                      </a:stretch>
                    </p:blipFill>
                    <p:spPr>
                      <a:xfrm>
                        <a:off x="1579245" y="4925695"/>
                        <a:ext cx="821690" cy="309880"/>
                      </a:xfrm>
                      <a:prstGeom prst="rect">
                        <a:avLst/>
                      </a:prstGeom>
                      <a:noFill/>
                      <a:ln w="38100">
                        <a:noFill/>
                        <a:miter/>
                      </a:ln>
                    </p:spPr>
                  </p:pic>
                </p:oleObj>
              </mc:Fallback>
            </mc:AlternateContent>
          </a:graphicData>
        </a:graphic>
      </p:graphicFrame>
      <p:graphicFrame>
        <p:nvGraphicFramePr>
          <p:cNvPr id="-2147482615" name="对象 -2147482616"/>
          <p:cNvGraphicFramePr>
            <a:graphicFrameLocks noChangeAspect="1"/>
          </p:cNvGraphicFramePr>
          <p:nvPr/>
        </p:nvGraphicFramePr>
        <p:xfrm>
          <a:off x="5812155" y="4956810"/>
          <a:ext cx="569595" cy="283845"/>
        </p:xfrm>
        <a:graphic>
          <a:graphicData uri="http://schemas.openxmlformats.org/presentationml/2006/ole">
            <mc:AlternateContent xmlns:mc="http://schemas.openxmlformats.org/markup-compatibility/2006">
              <mc:Choice xmlns:v="urn:schemas-microsoft-com:vml" Requires="v">
                <p:oleObj spid="_x0000_s5" name="" r:id="rId4" imgW="355600" imgH="177165" progId="Equation.KSEE3">
                  <p:embed/>
                </p:oleObj>
              </mc:Choice>
              <mc:Fallback>
                <p:oleObj name="" r:id="rId4" imgW="355600" imgH="177165" progId="Equation.KSEE3">
                  <p:embed/>
                  <p:pic>
                    <p:nvPicPr>
                      <p:cNvPr id="0" name="图片 4"/>
                      <p:cNvPicPr/>
                      <p:nvPr/>
                    </p:nvPicPr>
                    <p:blipFill>
                      <a:blip r:embed="rId5"/>
                      <a:srcRect/>
                      <a:stretch>
                        <a:fillRect/>
                      </a:stretch>
                    </p:blipFill>
                    <p:spPr>
                      <a:xfrm>
                        <a:off x="5812155" y="4956810"/>
                        <a:ext cx="569595" cy="283845"/>
                      </a:xfrm>
                      <a:prstGeom prst="rect">
                        <a:avLst/>
                      </a:prstGeom>
                      <a:noFill/>
                      <a:ln w="38100">
                        <a:noFill/>
                        <a:miter/>
                      </a:ln>
                    </p:spPr>
                  </p:pic>
                </p:oleObj>
              </mc:Fallback>
            </mc:AlternateContent>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1198</Words>
  <Application>Kingsoft Office WPP</Application>
  <PresentationFormat>宽屏</PresentationFormat>
  <Paragraphs>80</Paragraphs>
  <Slides>11</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11</vt:i4>
      </vt:variant>
    </vt:vector>
  </HeadingPairs>
  <TitlesOfParts>
    <vt:vector size="13" baseType="lpstr">
      <vt:lpstr>Office 主题</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dell</cp:lastModifiedBy>
  <cp:revision>1</cp:revision>
  <dcterms:created xsi:type="dcterms:W3CDTF">2015-12-22T14:23:45Z</dcterms:created>
  <dcterms:modified xsi:type="dcterms:W3CDTF">2015-12-22T15:53:10Z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