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88" r:id="rId3"/>
    <p:sldId id="293" r:id="rId4"/>
    <p:sldId id="294" r:id="rId5"/>
    <p:sldId id="295" r:id="rId6"/>
    <p:sldId id="296" r:id="rId7"/>
    <p:sldId id="297" r:id="rId8"/>
    <p:sldId id="298" r:id="rId9"/>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22678E"/>
    <a:srgbClr val="48BFE0"/>
    <a:srgbClr val="79C8EF"/>
    <a:srgbClr val="BDD8E5"/>
    <a:srgbClr val="C3CFE5"/>
    <a:srgbClr val="00A0F0"/>
    <a:srgbClr val="577283"/>
    <a:srgbClr val="567284"/>
    <a:srgbClr val="0072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255" autoAdjust="0"/>
    <p:restoredTop sz="50000" autoAdjust="0"/>
  </p:normalViewPr>
  <p:slideViewPr>
    <p:cSldViewPr>
      <p:cViewPr varScale="1">
        <p:scale>
          <a:sx n="55" d="100"/>
          <a:sy n="55" d="100"/>
        </p:scale>
        <p:origin x="2248" y="184"/>
      </p:cViewPr>
      <p:guideLst>
        <p:guide orient="horz" pos="180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5"/>
            <a:ext cx="7772400" cy="1225021"/>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FE90A5C-9793-46EB-8BB9-1397BE05DB97}" type="datetimeFigureOut">
              <a:rPr lang="zh-CN" altLang="en-US" smtClean="0"/>
              <a:pPr/>
              <a:t>15/12/26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2FB000-D558-447E-9907-1BC8E46D7DB8}" type="slidenum">
              <a:rPr lang="zh-CN" altLang="en-US" smtClean="0"/>
              <a:pPr/>
              <a:t>‹#›</a:t>
            </a:fld>
            <a:endParaRPr lang="zh-CN" altLang="en-US"/>
          </a:p>
        </p:txBody>
      </p:sp>
    </p:spTree>
    <p:extLst>
      <p:ext uri="{BB962C8B-B14F-4D97-AF65-F5344CB8AC3E}">
        <p14:creationId xmlns:p14="http://schemas.microsoft.com/office/powerpoint/2010/main" val="806329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E90A5C-9793-46EB-8BB9-1397BE05DB97}" type="datetimeFigureOut">
              <a:rPr lang="zh-CN" altLang="en-US" smtClean="0"/>
              <a:pPr/>
              <a:t>15/12/26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2FB000-D558-447E-9907-1BC8E46D7DB8}" type="slidenum">
              <a:rPr lang="zh-CN" altLang="en-US" smtClean="0"/>
              <a:pPr/>
              <a:t>‹#›</a:t>
            </a:fld>
            <a:endParaRPr lang="zh-CN" altLang="en-US"/>
          </a:p>
        </p:txBody>
      </p:sp>
    </p:spTree>
    <p:extLst>
      <p:ext uri="{BB962C8B-B14F-4D97-AF65-F5344CB8AC3E}">
        <p14:creationId xmlns:p14="http://schemas.microsoft.com/office/powerpoint/2010/main" val="4028416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90500"/>
            <a:ext cx="2057400" cy="4064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90500"/>
            <a:ext cx="6019800" cy="4064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E90A5C-9793-46EB-8BB9-1397BE05DB97}" type="datetimeFigureOut">
              <a:rPr lang="zh-CN" altLang="en-US" smtClean="0"/>
              <a:pPr/>
              <a:t>15/12/26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2FB000-D558-447E-9907-1BC8E46D7DB8}" type="slidenum">
              <a:rPr lang="zh-CN" altLang="en-US" smtClean="0"/>
              <a:pPr/>
              <a:t>‹#›</a:t>
            </a:fld>
            <a:endParaRPr lang="zh-CN" altLang="en-US"/>
          </a:p>
        </p:txBody>
      </p:sp>
    </p:spTree>
    <p:extLst>
      <p:ext uri="{BB962C8B-B14F-4D97-AF65-F5344CB8AC3E}">
        <p14:creationId xmlns:p14="http://schemas.microsoft.com/office/powerpoint/2010/main" val="1367839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E90A5C-9793-46EB-8BB9-1397BE05DB97}" type="datetimeFigureOut">
              <a:rPr lang="zh-CN" altLang="en-US" smtClean="0"/>
              <a:pPr/>
              <a:t>15/12/26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2FB000-D558-447E-9907-1BC8E46D7DB8}" type="slidenum">
              <a:rPr lang="zh-CN" altLang="en-US" smtClean="0"/>
              <a:pPr/>
              <a:t>‹#›</a:t>
            </a:fld>
            <a:endParaRPr lang="zh-CN" altLang="en-US"/>
          </a:p>
        </p:txBody>
      </p:sp>
    </p:spTree>
    <p:extLst>
      <p:ext uri="{BB962C8B-B14F-4D97-AF65-F5344CB8AC3E}">
        <p14:creationId xmlns:p14="http://schemas.microsoft.com/office/powerpoint/2010/main" val="1094288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FE90A5C-9793-46EB-8BB9-1397BE05DB97}" type="datetimeFigureOut">
              <a:rPr lang="zh-CN" altLang="en-US" smtClean="0"/>
              <a:pPr/>
              <a:t>15/12/26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2FB000-D558-447E-9907-1BC8E46D7DB8}" type="slidenum">
              <a:rPr lang="zh-CN" altLang="en-US" smtClean="0"/>
              <a:pPr/>
              <a:t>‹#›</a:t>
            </a:fld>
            <a:endParaRPr lang="zh-CN" altLang="en-US"/>
          </a:p>
        </p:txBody>
      </p:sp>
    </p:spTree>
    <p:extLst>
      <p:ext uri="{BB962C8B-B14F-4D97-AF65-F5344CB8AC3E}">
        <p14:creationId xmlns:p14="http://schemas.microsoft.com/office/powerpoint/2010/main" val="4285434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FE90A5C-9793-46EB-8BB9-1397BE05DB97}" type="datetimeFigureOut">
              <a:rPr lang="zh-CN" altLang="en-US" smtClean="0"/>
              <a:pPr/>
              <a:t>15/12/26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2FB000-D558-447E-9907-1BC8E46D7DB8}" type="slidenum">
              <a:rPr lang="zh-CN" altLang="en-US" smtClean="0"/>
              <a:pPr/>
              <a:t>‹#›</a:t>
            </a:fld>
            <a:endParaRPr lang="zh-CN" altLang="en-US"/>
          </a:p>
        </p:txBody>
      </p:sp>
    </p:spTree>
    <p:extLst>
      <p:ext uri="{BB962C8B-B14F-4D97-AF65-F5344CB8AC3E}">
        <p14:creationId xmlns:p14="http://schemas.microsoft.com/office/powerpoint/2010/main" val="2356505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FE90A5C-9793-46EB-8BB9-1397BE05DB97}" type="datetimeFigureOut">
              <a:rPr lang="zh-CN" altLang="en-US" smtClean="0"/>
              <a:pPr/>
              <a:t>15/12/26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E2FB000-D558-447E-9907-1BC8E46D7DB8}" type="slidenum">
              <a:rPr lang="zh-CN" altLang="en-US" smtClean="0"/>
              <a:pPr/>
              <a:t>‹#›</a:t>
            </a:fld>
            <a:endParaRPr lang="zh-CN" altLang="en-US"/>
          </a:p>
        </p:txBody>
      </p:sp>
    </p:spTree>
    <p:extLst>
      <p:ext uri="{BB962C8B-B14F-4D97-AF65-F5344CB8AC3E}">
        <p14:creationId xmlns:p14="http://schemas.microsoft.com/office/powerpoint/2010/main" val="2811492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FE90A5C-9793-46EB-8BB9-1397BE05DB97}" type="datetimeFigureOut">
              <a:rPr lang="zh-CN" altLang="en-US" smtClean="0"/>
              <a:pPr/>
              <a:t>15/12/26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E2FB000-D558-447E-9907-1BC8E46D7DB8}" type="slidenum">
              <a:rPr lang="zh-CN" altLang="en-US" smtClean="0"/>
              <a:pPr/>
              <a:t>‹#›</a:t>
            </a:fld>
            <a:endParaRPr lang="zh-CN" altLang="en-US"/>
          </a:p>
        </p:txBody>
      </p:sp>
    </p:spTree>
    <p:extLst>
      <p:ext uri="{BB962C8B-B14F-4D97-AF65-F5344CB8AC3E}">
        <p14:creationId xmlns:p14="http://schemas.microsoft.com/office/powerpoint/2010/main" val="3011112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FE90A5C-9793-46EB-8BB9-1397BE05DB97}" type="datetimeFigureOut">
              <a:rPr lang="zh-CN" altLang="en-US" smtClean="0"/>
              <a:pPr/>
              <a:t>15/12/26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E2FB000-D558-447E-9907-1BC8E46D7DB8}" type="slidenum">
              <a:rPr lang="zh-CN" altLang="en-US" smtClean="0"/>
              <a:pPr/>
              <a:t>‹#›</a:t>
            </a:fld>
            <a:endParaRPr lang="zh-CN" altLang="en-US"/>
          </a:p>
        </p:txBody>
      </p:sp>
    </p:spTree>
    <p:extLst>
      <p:ext uri="{BB962C8B-B14F-4D97-AF65-F5344CB8AC3E}">
        <p14:creationId xmlns:p14="http://schemas.microsoft.com/office/powerpoint/2010/main" val="1143375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FE90A5C-9793-46EB-8BB9-1397BE05DB97}" type="datetimeFigureOut">
              <a:rPr lang="zh-CN" altLang="en-US" smtClean="0"/>
              <a:pPr/>
              <a:t>15/12/26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2FB000-D558-447E-9907-1BC8E46D7DB8}" type="slidenum">
              <a:rPr lang="zh-CN" altLang="en-US" smtClean="0"/>
              <a:pPr/>
              <a:t>‹#›</a:t>
            </a:fld>
            <a:endParaRPr lang="zh-CN" altLang="en-US"/>
          </a:p>
        </p:txBody>
      </p:sp>
    </p:spTree>
    <p:extLst>
      <p:ext uri="{BB962C8B-B14F-4D97-AF65-F5344CB8AC3E}">
        <p14:creationId xmlns:p14="http://schemas.microsoft.com/office/powerpoint/2010/main" val="3162030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FE90A5C-9793-46EB-8BB9-1397BE05DB97}" type="datetimeFigureOut">
              <a:rPr lang="zh-CN" altLang="en-US" smtClean="0"/>
              <a:pPr/>
              <a:t>15/12/26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2FB000-D558-447E-9907-1BC8E46D7DB8}" type="slidenum">
              <a:rPr lang="zh-CN" altLang="en-US" smtClean="0"/>
              <a:pPr/>
              <a:t>‹#›</a:t>
            </a:fld>
            <a:endParaRPr lang="zh-CN" altLang="en-US"/>
          </a:p>
        </p:txBody>
      </p:sp>
    </p:spTree>
    <p:extLst>
      <p:ext uri="{BB962C8B-B14F-4D97-AF65-F5344CB8AC3E}">
        <p14:creationId xmlns:p14="http://schemas.microsoft.com/office/powerpoint/2010/main" val="36711009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alpha val="5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5FE90A5C-9793-46EB-8BB9-1397BE05DB97}" type="datetimeFigureOut">
              <a:rPr lang="zh-CN" altLang="en-US" smtClean="0"/>
              <a:pPr/>
              <a:t>15/12/26</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1E2FB000-D558-447E-9907-1BC8E46D7DB8}" type="slidenum">
              <a:rPr lang="zh-CN" altLang="en-US" smtClean="0"/>
              <a:pPr/>
              <a:t>‹#›</a:t>
            </a:fld>
            <a:endParaRPr lang="zh-CN" altLang="en-US"/>
          </a:p>
        </p:txBody>
      </p:sp>
    </p:spTree>
    <p:extLst>
      <p:ext uri="{BB962C8B-B14F-4D97-AF65-F5344CB8AC3E}">
        <p14:creationId xmlns:p14="http://schemas.microsoft.com/office/powerpoint/2010/main" val="3530129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4514" y="1201316"/>
            <a:ext cx="9158514" cy="1224136"/>
          </a:xfrm>
          <a:prstGeom prst="roundRect">
            <a:avLst>
              <a:gd name="adj" fmla="val 0"/>
            </a:avLst>
          </a:prstGeom>
          <a:gradFill>
            <a:gsLst>
              <a:gs pos="0">
                <a:srgbClr val="717171"/>
              </a:gs>
              <a:gs pos="50000">
                <a:srgbClr val="5B5B5B"/>
              </a:gs>
              <a:gs pos="100000">
                <a:srgbClr val="717171"/>
              </a:gs>
            </a:gsLst>
            <a:lin ang="5400000" scaled="0"/>
          </a:gradFill>
          <a:ln w="3175">
            <a:solidFill>
              <a:srgbClr val="5B5B5B"/>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旋转圆柱面上的三维打印</a:t>
            </a:r>
            <a:endParaRPr lang="zh-CN" altLang="en-US" sz="2800" dirty="0"/>
          </a:p>
        </p:txBody>
      </p:sp>
      <p:sp>
        <p:nvSpPr>
          <p:cNvPr id="6" name="圆角矩形 5"/>
          <p:cNvSpPr/>
          <p:nvPr/>
        </p:nvSpPr>
        <p:spPr>
          <a:xfrm>
            <a:off x="2571736" y="2928938"/>
            <a:ext cx="4500594" cy="1214446"/>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lnSpc>
                <a:spcPct val="150000"/>
              </a:lnSpc>
            </a:pPr>
            <a:r>
              <a:rPr lang="zh-CN" altLang="en-US" dirty="0" smtClean="0">
                <a:solidFill>
                  <a:schemeClr val="tx1"/>
                </a:solidFill>
                <a:latin typeface="微软雅黑" pitchFamily="34" charset="-122"/>
                <a:ea typeface="微软雅黑" pitchFamily="34" charset="-122"/>
              </a:rPr>
              <a:t>浙江大学软件学院</a:t>
            </a:r>
            <a:endParaRPr lang="en-US" altLang="zh-CN" dirty="0" smtClean="0">
              <a:solidFill>
                <a:schemeClr val="tx1"/>
              </a:solidFill>
              <a:latin typeface="微软雅黑" pitchFamily="34" charset="-122"/>
              <a:ea typeface="微软雅黑" pitchFamily="34" charset="-122"/>
            </a:endParaRPr>
          </a:p>
          <a:p>
            <a:pPr algn="ctr">
              <a:lnSpc>
                <a:spcPct val="150000"/>
              </a:lnSpc>
            </a:pPr>
            <a:r>
              <a:rPr lang="zh-CN" altLang="en-US" dirty="0" smtClean="0">
                <a:latin typeface="微软雅黑" pitchFamily="34" charset="-122"/>
                <a:ea typeface="微软雅黑" pitchFamily="34" charset="-122"/>
              </a:rPr>
              <a:t>移动互联网与游戏开发</a:t>
            </a:r>
            <a:endParaRPr lang="en-US" altLang="zh-CN" dirty="0" smtClean="0">
              <a:latin typeface="微软雅黑" pitchFamily="34" charset="-122"/>
              <a:ea typeface="微软雅黑" pitchFamily="34" charset="-122"/>
            </a:endParaRPr>
          </a:p>
          <a:p>
            <a:pPr algn="ctr">
              <a:lnSpc>
                <a:spcPct val="150000"/>
              </a:lnSpc>
            </a:pPr>
            <a:r>
              <a:rPr lang="zh-CN" altLang="en-US" dirty="0" smtClean="0">
                <a:solidFill>
                  <a:schemeClr val="tx1"/>
                </a:solidFill>
                <a:latin typeface="微软雅黑" pitchFamily="34" charset="-122"/>
                <a:ea typeface="微软雅黑" pitchFamily="34" charset="-122"/>
              </a:rPr>
              <a:t>顾金跃</a:t>
            </a:r>
            <a:endParaRPr lang="en-US" altLang="zh-CN" dirty="0" smtClean="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4277740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769268"/>
            <a:ext cx="8496944" cy="4608512"/>
          </a:xfrm>
          <a:prstGeom prst="rect">
            <a:avLst/>
          </a:prstGeom>
          <a:solidFill>
            <a:schemeClr val="bg1"/>
          </a:solidFill>
          <a:ln w="3175" cmpd="sng">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53" name="直接连接符 52"/>
          <p:cNvCxnSpPr/>
          <p:nvPr/>
        </p:nvCxnSpPr>
        <p:spPr>
          <a:xfrm>
            <a:off x="6415742" y="2651228"/>
            <a:ext cx="1382516" cy="0"/>
          </a:xfrm>
          <a:prstGeom prst="line">
            <a:avLst/>
          </a:prstGeom>
          <a:ln>
            <a:solidFill>
              <a:srgbClr val="FFFFFF">
                <a:alpha val="21961"/>
              </a:srgb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197418" y="2660383"/>
            <a:ext cx="1370478" cy="0"/>
          </a:xfrm>
          <a:prstGeom prst="line">
            <a:avLst/>
          </a:prstGeom>
          <a:ln>
            <a:solidFill>
              <a:srgbClr val="FFFFFF">
                <a:alpha val="36078"/>
              </a:srgbClr>
            </a:solidFill>
          </a:ln>
          <a:effectLst>
            <a:glow rad="25400">
              <a:schemeClr val="bg1">
                <a:alpha val="15000"/>
              </a:schemeClr>
            </a:glow>
            <a:softEdge rad="0"/>
          </a:effectLst>
        </p:spPr>
        <p:style>
          <a:lnRef idx="1">
            <a:schemeClr val="accent1"/>
          </a:lnRef>
          <a:fillRef idx="0">
            <a:schemeClr val="accent1"/>
          </a:fillRef>
          <a:effectRef idx="0">
            <a:schemeClr val="accent1"/>
          </a:effectRef>
          <a:fontRef idx="minor">
            <a:schemeClr val="tx1"/>
          </a:fontRef>
        </p:style>
      </p:cxnSp>
      <p:sp>
        <p:nvSpPr>
          <p:cNvPr id="29" name="内容占位符 28"/>
          <p:cNvSpPr>
            <a:spLocks noGrp="1"/>
          </p:cNvSpPr>
          <p:nvPr>
            <p:ph idx="1"/>
          </p:nvPr>
        </p:nvSpPr>
        <p:spPr>
          <a:xfrm>
            <a:off x="142844" y="769268"/>
            <a:ext cx="8496944" cy="4608512"/>
          </a:xfrm>
        </p:spPr>
        <p:txBody>
          <a:bodyPr>
            <a:normAutofit/>
          </a:bodyPr>
          <a:lstStyle/>
          <a:p>
            <a:pPr>
              <a:lnSpc>
                <a:spcPct val="150000"/>
              </a:lnSpc>
              <a:buNone/>
            </a:pPr>
            <a:r>
              <a:rPr lang="zh-CN" altLang="en-US" sz="2000" dirty="0" smtClean="0">
                <a:latin typeface="微软雅黑" pitchFamily="34" charset="-122"/>
                <a:ea typeface="微软雅黑" pitchFamily="34" charset="-122"/>
              </a:rPr>
              <a:t>           </a:t>
            </a:r>
            <a:endParaRPr lang="en-US" altLang="zh-CN" sz="2000" dirty="0" smtClean="0">
              <a:latin typeface="微软雅黑" pitchFamily="34" charset="-122"/>
              <a:ea typeface="微软雅黑" pitchFamily="34" charset="-122"/>
            </a:endParaRPr>
          </a:p>
          <a:p>
            <a:pPr>
              <a:lnSpc>
                <a:spcPct val="150000"/>
              </a:lnSpc>
              <a:buNone/>
            </a:pPr>
            <a:r>
              <a:rPr lang="zh-CN" altLang="en-US" sz="2000" dirty="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    </a:t>
            </a:r>
            <a:r>
              <a:rPr lang="zh-CN" altLang="zh-CN" sz="2000" dirty="0" smtClean="0">
                <a:latin typeface="微软雅黑" pitchFamily="34" charset="-122"/>
                <a:ea typeface="微软雅黑" pitchFamily="34" charset="-122"/>
              </a:rPr>
              <a:t>本</a:t>
            </a:r>
            <a:r>
              <a:rPr lang="zh-CN" altLang="zh-CN" sz="2000" dirty="0">
                <a:latin typeface="微软雅黑" pitchFamily="34" charset="-122"/>
                <a:ea typeface="微软雅黑" pitchFamily="34" charset="-122"/>
              </a:rPr>
              <a:t>发明公开了一种适于制造固体物体的装置。该装置具有可旋转的绕轴线旋转的表面，以及适于将所用材料用于制造固体物体的涂敷器。涂布和表面相对于彼此可移动的方向垂直于轴线。本发明公开了一种用于该装置的确定指令的方法。</a:t>
            </a:r>
          </a:p>
          <a:p>
            <a:pPr>
              <a:lnSpc>
                <a:spcPct val="150000"/>
              </a:lnSpc>
              <a:buNone/>
            </a:pPr>
            <a:endParaRPr lang="en-US" altLang="zh-CN" sz="2000" dirty="0" smtClean="0">
              <a:latin typeface="微软雅黑" pitchFamily="34" charset="-122"/>
              <a:ea typeface="微软雅黑" pitchFamily="34" charset="-122"/>
            </a:endParaRPr>
          </a:p>
          <a:p>
            <a:pPr>
              <a:lnSpc>
                <a:spcPct val="150000"/>
              </a:lnSpc>
              <a:buNone/>
            </a:pPr>
            <a:r>
              <a:rPr lang="en-US" altLang="zh-CN" sz="2000" dirty="0" smtClean="0">
                <a:latin typeface="微软雅黑" pitchFamily="34" charset="-122"/>
                <a:ea typeface="微软雅黑" pitchFamily="34" charset="-122"/>
              </a:rPr>
              <a:t>          </a:t>
            </a:r>
          </a:p>
        </p:txBody>
      </p:sp>
      <p:sp>
        <p:nvSpPr>
          <p:cNvPr id="30" name="圆角矩形 29"/>
          <p:cNvSpPr/>
          <p:nvPr/>
        </p:nvSpPr>
        <p:spPr>
          <a:xfrm>
            <a:off x="501452" y="193204"/>
            <a:ext cx="8136904" cy="492832"/>
          </a:xfrm>
          <a:prstGeom prst="roundRect">
            <a:avLst>
              <a:gd name="adj" fmla="val 9369"/>
            </a:avLst>
          </a:prstGeom>
          <a:gradFill>
            <a:gsLst>
              <a:gs pos="0">
                <a:srgbClr val="717171"/>
              </a:gs>
              <a:gs pos="50000">
                <a:srgbClr val="5B5B5B"/>
              </a:gs>
              <a:gs pos="100000">
                <a:srgbClr val="717171"/>
              </a:gs>
            </a:gsLst>
            <a:lin ang="5400000" scaled="0"/>
          </a:gradFill>
          <a:ln w="3175">
            <a:solidFill>
              <a:srgbClr val="5B5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smtClean="0">
                <a:solidFill>
                  <a:schemeClr val="bg1"/>
                </a:solidFill>
                <a:latin typeface="微软雅黑" pitchFamily="34" charset="-122"/>
                <a:ea typeface="微软雅黑" pitchFamily="34" charset="-122"/>
              </a:rPr>
              <a:t>简介</a:t>
            </a:r>
            <a:endParaRPr lang="zh-CN" altLang="en-US" sz="3200" dirty="0">
              <a:solidFill>
                <a:schemeClr val="bg1"/>
              </a:solidFill>
              <a:latin typeface="微软雅黑" pitchFamily="34" charset="-122"/>
              <a:ea typeface="微软雅黑" pitchFamily="34" charset="-122"/>
            </a:endParaRPr>
          </a:p>
        </p:txBody>
      </p:sp>
      <p:sp>
        <p:nvSpPr>
          <p:cNvPr id="31" name="TextBox 30"/>
          <p:cNvSpPr txBox="1"/>
          <p:nvPr/>
        </p:nvSpPr>
        <p:spPr>
          <a:xfrm>
            <a:off x="467544" y="175201"/>
            <a:ext cx="8208912" cy="523220"/>
          </a:xfrm>
          <a:prstGeom prst="rect">
            <a:avLst/>
          </a:prstGeom>
          <a:noFill/>
        </p:spPr>
        <p:txBody>
          <a:bodyPr wrap="square" rtlCol="0">
            <a:spAutoFit/>
          </a:bodyPr>
          <a:lstStyle/>
          <a:p>
            <a:endParaRPr lang="zh-CN" altLang="en-US" sz="2800" b="1" dirty="0">
              <a:solidFill>
                <a:schemeClr val="bg1"/>
              </a:solidFill>
              <a:latin typeface="+mj-lt"/>
              <a:cs typeface="Arial" pitchFamily="34" charset="0"/>
            </a:endParaRPr>
          </a:p>
        </p:txBody>
      </p:sp>
    </p:spTree>
    <p:extLst>
      <p:ext uri="{BB962C8B-B14F-4D97-AF65-F5344CB8AC3E}">
        <p14:creationId xmlns:p14="http://schemas.microsoft.com/office/powerpoint/2010/main" val="25652857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769268"/>
            <a:ext cx="8496944" cy="4608512"/>
          </a:xfrm>
          <a:prstGeom prst="rect">
            <a:avLst/>
          </a:prstGeom>
          <a:solidFill>
            <a:schemeClr val="bg1"/>
          </a:solidFill>
          <a:ln w="3175" cmpd="sng">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53" name="直接连接符 52"/>
          <p:cNvCxnSpPr/>
          <p:nvPr/>
        </p:nvCxnSpPr>
        <p:spPr>
          <a:xfrm>
            <a:off x="6415742" y="2651228"/>
            <a:ext cx="1382516" cy="0"/>
          </a:xfrm>
          <a:prstGeom prst="line">
            <a:avLst/>
          </a:prstGeom>
          <a:ln>
            <a:solidFill>
              <a:srgbClr val="FFFFFF">
                <a:alpha val="21961"/>
              </a:srgb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197418" y="2660383"/>
            <a:ext cx="1370478" cy="0"/>
          </a:xfrm>
          <a:prstGeom prst="line">
            <a:avLst/>
          </a:prstGeom>
          <a:ln>
            <a:solidFill>
              <a:srgbClr val="FFFFFF">
                <a:alpha val="36078"/>
              </a:srgbClr>
            </a:solidFill>
          </a:ln>
          <a:effectLst>
            <a:glow rad="25400">
              <a:schemeClr val="bg1">
                <a:alpha val="15000"/>
              </a:schemeClr>
            </a:glow>
            <a:softEdge rad="0"/>
          </a:effectLst>
        </p:spPr>
        <p:style>
          <a:lnRef idx="1">
            <a:schemeClr val="accent1"/>
          </a:lnRef>
          <a:fillRef idx="0">
            <a:schemeClr val="accent1"/>
          </a:fillRef>
          <a:effectRef idx="0">
            <a:schemeClr val="accent1"/>
          </a:effectRef>
          <a:fontRef idx="minor">
            <a:schemeClr val="tx1"/>
          </a:fontRef>
        </p:style>
      </p:cxnSp>
      <p:sp>
        <p:nvSpPr>
          <p:cNvPr id="29" name="内容占位符 28"/>
          <p:cNvSpPr>
            <a:spLocks noGrp="1"/>
          </p:cNvSpPr>
          <p:nvPr>
            <p:ph idx="1"/>
          </p:nvPr>
        </p:nvSpPr>
        <p:spPr>
          <a:xfrm>
            <a:off x="142844" y="769268"/>
            <a:ext cx="8496944" cy="4608512"/>
          </a:xfrm>
        </p:spPr>
        <p:txBody>
          <a:bodyPr>
            <a:normAutofit lnSpcReduction="10000"/>
          </a:bodyPr>
          <a:lstStyle/>
          <a:p>
            <a:pPr>
              <a:lnSpc>
                <a:spcPct val="150000"/>
              </a:lnSpc>
              <a:buNone/>
            </a:pPr>
            <a:r>
              <a:rPr lang="zh-CN" altLang="en-US" sz="2000" dirty="0" smtClean="0">
                <a:latin typeface="微软雅黑" pitchFamily="34" charset="-122"/>
                <a:ea typeface="微软雅黑" pitchFamily="34" charset="-122"/>
              </a:rPr>
              <a:t>            </a:t>
            </a:r>
            <a:r>
              <a:rPr lang="zh-CN" altLang="zh-CN" sz="2000" dirty="0" smtClean="0">
                <a:latin typeface="微软雅黑" pitchFamily="34" charset="-122"/>
                <a:ea typeface="微软雅黑" pitchFamily="34" charset="-122"/>
              </a:rPr>
              <a:t>一</a:t>
            </a:r>
            <a:r>
              <a:rPr lang="zh-CN" altLang="zh-CN" sz="2000" dirty="0">
                <a:latin typeface="微软雅黑" pitchFamily="34" charset="-122"/>
                <a:ea typeface="微软雅黑" pitchFamily="34" charset="-122"/>
              </a:rPr>
              <a:t>个用来制造坚实固体的设备，该装置包括：围绕旋转轴和可绕旋转轴线旋转的圆柱体，具有表面的圆柱；使用中至少在一个方向上施加在该表面用于制造固体物体的上涂装置，至少有一个上涂装置和所述表面绕着轴线是可移位的</a:t>
            </a:r>
            <a:r>
              <a:rPr lang="zh-CN" altLang="zh-CN" sz="2000" dirty="0" smtClean="0">
                <a:latin typeface="微软雅黑" pitchFamily="34" charset="-122"/>
                <a:ea typeface="微软雅黑" pitchFamily="34" charset="-122"/>
              </a:rPr>
              <a:t>。</a:t>
            </a:r>
            <a:endParaRPr lang="zh-CN" altLang="en-US" sz="2000" dirty="0" smtClean="0">
              <a:latin typeface="微软雅黑" pitchFamily="34" charset="-122"/>
              <a:ea typeface="微软雅黑" pitchFamily="34" charset="-122"/>
            </a:endParaRPr>
          </a:p>
          <a:p>
            <a:pPr>
              <a:lnSpc>
                <a:spcPct val="150000"/>
              </a:lnSpc>
              <a:buNone/>
            </a:pPr>
            <a:r>
              <a:rPr lang="zh-CN" altLang="en-US" sz="2000" dirty="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           </a:t>
            </a:r>
            <a:r>
              <a:rPr lang="zh-CN" altLang="zh-CN" sz="2000" dirty="0" smtClean="0">
                <a:latin typeface="微软雅黑" pitchFamily="34" charset="-122"/>
                <a:ea typeface="微软雅黑" pitchFamily="34" charset="-122"/>
              </a:rPr>
              <a:t>用于</a:t>
            </a:r>
            <a:r>
              <a:rPr lang="zh-CN" altLang="zh-CN" sz="2000" dirty="0">
                <a:latin typeface="微软雅黑" pitchFamily="34" charset="-122"/>
                <a:ea typeface="微软雅黑" pitchFamily="34" charset="-122"/>
              </a:rPr>
              <a:t>接收指令制造坚实固体的控制器，所述指令在表示多个材料的单独确定的弯曲层的数据的形式被按顺序由装置施加。至少有两个具有不同的边界的层中的形状，在使用的控制器表面协调转动，对于表面的涂敷器的位移，材料在上涂装置中的应用，使得所述多个材料层被依次施加到形成堆叠的多个层表面上，至少在一个方向上对于所接受的指令统一</a:t>
            </a:r>
            <a:r>
              <a:rPr lang="zh-CN" altLang="zh-CN"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p:txBody>
      </p:sp>
      <p:sp>
        <p:nvSpPr>
          <p:cNvPr id="30" name="圆角矩形 29"/>
          <p:cNvSpPr/>
          <p:nvPr/>
        </p:nvSpPr>
        <p:spPr>
          <a:xfrm>
            <a:off x="501452" y="193204"/>
            <a:ext cx="8136904" cy="492832"/>
          </a:xfrm>
          <a:prstGeom prst="roundRect">
            <a:avLst>
              <a:gd name="adj" fmla="val 9369"/>
            </a:avLst>
          </a:prstGeom>
          <a:gradFill>
            <a:gsLst>
              <a:gs pos="0">
                <a:srgbClr val="717171"/>
              </a:gs>
              <a:gs pos="50000">
                <a:srgbClr val="5B5B5B"/>
              </a:gs>
              <a:gs pos="100000">
                <a:srgbClr val="717171"/>
              </a:gs>
            </a:gsLst>
            <a:lin ang="5400000" scaled="0"/>
          </a:gradFill>
          <a:ln w="3175">
            <a:solidFill>
              <a:srgbClr val="5B5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smtClean="0">
                <a:solidFill>
                  <a:schemeClr val="bg1"/>
                </a:solidFill>
                <a:latin typeface="微软雅黑" pitchFamily="34" charset="-122"/>
                <a:ea typeface="微软雅黑" pitchFamily="34" charset="-122"/>
              </a:rPr>
              <a:t>相关工作</a:t>
            </a:r>
            <a:endParaRPr lang="zh-CN" altLang="en-US" sz="3200" dirty="0">
              <a:solidFill>
                <a:schemeClr val="bg1"/>
              </a:solidFill>
              <a:latin typeface="微软雅黑" pitchFamily="34" charset="-122"/>
              <a:ea typeface="微软雅黑" pitchFamily="34" charset="-122"/>
            </a:endParaRPr>
          </a:p>
        </p:txBody>
      </p:sp>
      <p:sp>
        <p:nvSpPr>
          <p:cNvPr id="31" name="TextBox 30"/>
          <p:cNvSpPr txBox="1"/>
          <p:nvPr/>
        </p:nvSpPr>
        <p:spPr>
          <a:xfrm>
            <a:off x="467544" y="175201"/>
            <a:ext cx="8208912" cy="523220"/>
          </a:xfrm>
          <a:prstGeom prst="rect">
            <a:avLst/>
          </a:prstGeom>
          <a:noFill/>
        </p:spPr>
        <p:txBody>
          <a:bodyPr wrap="square" rtlCol="0">
            <a:spAutoFit/>
          </a:bodyPr>
          <a:lstStyle/>
          <a:p>
            <a:endParaRPr lang="zh-CN" altLang="en-US" sz="2800" b="1" dirty="0">
              <a:solidFill>
                <a:schemeClr val="bg1"/>
              </a:solidFill>
              <a:latin typeface="+mj-lt"/>
              <a:cs typeface="Arial" pitchFamily="34" charset="0"/>
            </a:endParaRPr>
          </a:p>
        </p:txBody>
      </p:sp>
    </p:spTree>
    <p:extLst>
      <p:ext uri="{BB962C8B-B14F-4D97-AF65-F5344CB8AC3E}">
        <p14:creationId xmlns:p14="http://schemas.microsoft.com/office/powerpoint/2010/main" val="25652857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769268"/>
            <a:ext cx="8496944" cy="4608512"/>
          </a:xfrm>
          <a:prstGeom prst="rect">
            <a:avLst/>
          </a:prstGeom>
          <a:solidFill>
            <a:schemeClr val="bg1"/>
          </a:solidFill>
          <a:ln w="3175" cmpd="sng">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53" name="直接连接符 52"/>
          <p:cNvCxnSpPr/>
          <p:nvPr/>
        </p:nvCxnSpPr>
        <p:spPr>
          <a:xfrm>
            <a:off x="6415742" y="2651228"/>
            <a:ext cx="1382516" cy="0"/>
          </a:xfrm>
          <a:prstGeom prst="line">
            <a:avLst/>
          </a:prstGeom>
          <a:ln>
            <a:solidFill>
              <a:srgbClr val="FFFFFF">
                <a:alpha val="21961"/>
              </a:srgb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197418" y="2660383"/>
            <a:ext cx="1370478" cy="0"/>
          </a:xfrm>
          <a:prstGeom prst="line">
            <a:avLst/>
          </a:prstGeom>
          <a:ln>
            <a:solidFill>
              <a:srgbClr val="FFFFFF">
                <a:alpha val="36078"/>
              </a:srgbClr>
            </a:solidFill>
          </a:ln>
          <a:effectLst>
            <a:glow rad="25400">
              <a:schemeClr val="bg1">
                <a:alpha val="15000"/>
              </a:schemeClr>
            </a:glow>
            <a:softEdge rad="0"/>
          </a:effectLst>
        </p:spPr>
        <p:style>
          <a:lnRef idx="1">
            <a:schemeClr val="accent1"/>
          </a:lnRef>
          <a:fillRef idx="0">
            <a:schemeClr val="accent1"/>
          </a:fillRef>
          <a:effectRef idx="0">
            <a:schemeClr val="accent1"/>
          </a:effectRef>
          <a:fontRef idx="minor">
            <a:schemeClr val="tx1"/>
          </a:fontRef>
        </p:style>
      </p:cxnSp>
      <p:sp>
        <p:nvSpPr>
          <p:cNvPr id="29" name="内容占位符 28"/>
          <p:cNvSpPr>
            <a:spLocks noGrp="1"/>
          </p:cNvSpPr>
          <p:nvPr>
            <p:ph idx="1"/>
          </p:nvPr>
        </p:nvSpPr>
        <p:spPr>
          <a:xfrm>
            <a:off x="142844" y="769268"/>
            <a:ext cx="8496944" cy="4608512"/>
          </a:xfrm>
        </p:spPr>
        <p:txBody>
          <a:bodyPr>
            <a:normAutofit/>
          </a:bodyPr>
          <a:lstStyle/>
          <a:p>
            <a:pPr>
              <a:lnSpc>
                <a:spcPct val="150000"/>
              </a:lnSpc>
              <a:buNone/>
            </a:pPr>
            <a:r>
              <a:rPr lang="zh-CN" altLang="en-US" sz="2000" dirty="0" smtClean="0">
                <a:latin typeface="微软雅黑" pitchFamily="34" charset="-122"/>
                <a:ea typeface="微软雅黑" pitchFamily="34" charset="-122"/>
              </a:rPr>
              <a:t>           </a:t>
            </a:r>
            <a:endParaRPr lang="en-US" altLang="zh-CN" sz="2000" dirty="0" smtClean="0">
              <a:latin typeface="微软雅黑" pitchFamily="34" charset="-122"/>
              <a:ea typeface="微软雅黑" pitchFamily="34" charset="-122"/>
            </a:endParaRPr>
          </a:p>
          <a:p>
            <a:pPr>
              <a:lnSpc>
                <a:spcPct val="150000"/>
              </a:lnSpc>
              <a:buNone/>
            </a:pPr>
            <a:r>
              <a:rPr lang="zh-CN" altLang="en-US" sz="2000" dirty="0" smtClean="0">
                <a:latin typeface="微软雅黑" pitchFamily="34" charset="-122"/>
                <a:ea typeface="微软雅黑" pitchFamily="34" charset="-122"/>
              </a:rPr>
              <a:t>     一、一种用于包含固体对象的装置</a:t>
            </a:r>
            <a:endParaRPr lang="en-US" altLang="zh-CN" sz="2000" dirty="0" smtClean="0">
              <a:latin typeface="微软雅黑" pitchFamily="34" charset="-122"/>
              <a:ea typeface="微软雅黑" pitchFamily="34" charset="-122"/>
            </a:endParaRPr>
          </a:p>
          <a:p>
            <a:pPr lvl="0" algn="ctr"/>
            <a:r>
              <a:rPr lang="zh-CN" altLang="zh-CN" sz="2000" dirty="0"/>
              <a:t>绕旋转轴线的表面</a:t>
            </a:r>
            <a:r>
              <a:rPr lang="zh-CN" altLang="zh-CN" sz="2000" dirty="0" smtClean="0"/>
              <a:t>转动</a:t>
            </a:r>
            <a:r>
              <a:rPr lang="zh-CN" altLang="en-US" sz="2000" dirty="0" smtClean="0"/>
              <a:t>                                                              </a:t>
            </a:r>
            <a:r>
              <a:rPr lang="zh-CN" altLang="zh-CN" sz="2000" dirty="0" smtClean="0"/>
              <a:t>。</a:t>
            </a:r>
          </a:p>
          <a:p>
            <a:pPr lvl="0" algn="ctr"/>
            <a:r>
              <a:rPr lang="zh-CN" altLang="zh-CN" sz="2000" dirty="0" smtClean="0"/>
              <a:t>适于</a:t>
            </a:r>
            <a:r>
              <a:rPr lang="zh-CN" altLang="zh-CN" sz="2000" dirty="0"/>
              <a:t>应用在至少一个表面方向上制成固体物体的施加器。</a:t>
            </a:r>
          </a:p>
          <a:p>
            <a:pPr lvl="0" algn="ctr"/>
            <a:r>
              <a:rPr lang="zh-CN" altLang="zh-CN" sz="2000" dirty="0"/>
              <a:t>涂抹器和该表面是可相对于彼此在横向的方向上的轴线。</a:t>
            </a:r>
          </a:p>
          <a:p>
            <a:pPr algn="ctr">
              <a:lnSpc>
                <a:spcPct val="150000"/>
              </a:lnSpc>
              <a:buNone/>
            </a:pPr>
            <a:endParaRPr lang="en-US" altLang="zh-CN" sz="2000" spc="-300" dirty="0" smtClean="0">
              <a:latin typeface="微软雅黑" pitchFamily="34" charset="-122"/>
              <a:ea typeface="微软雅黑" pitchFamily="34" charset="-122"/>
            </a:endParaRPr>
          </a:p>
        </p:txBody>
      </p:sp>
      <p:sp>
        <p:nvSpPr>
          <p:cNvPr id="30" name="圆角矩形 29"/>
          <p:cNvSpPr/>
          <p:nvPr/>
        </p:nvSpPr>
        <p:spPr>
          <a:xfrm>
            <a:off x="501452" y="193204"/>
            <a:ext cx="8136904" cy="492832"/>
          </a:xfrm>
          <a:prstGeom prst="roundRect">
            <a:avLst>
              <a:gd name="adj" fmla="val 9369"/>
            </a:avLst>
          </a:prstGeom>
          <a:gradFill>
            <a:gsLst>
              <a:gs pos="0">
                <a:srgbClr val="717171"/>
              </a:gs>
              <a:gs pos="50000">
                <a:srgbClr val="5B5B5B"/>
              </a:gs>
              <a:gs pos="100000">
                <a:srgbClr val="717171"/>
              </a:gs>
            </a:gsLst>
            <a:lin ang="5400000" scaled="0"/>
          </a:gradFill>
          <a:ln w="3175">
            <a:solidFill>
              <a:srgbClr val="5B5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smtClean="0">
                <a:solidFill>
                  <a:schemeClr val="bg1"/>
                </a:solidFill>
                <a:latin typeface="微软雅黑" pitchFamily="34" charset="-122"/>
                <a:ea typeface="微软雅黑" pitchFamily="34" charset="-122"/>
              </a:rPr>
              <a:t>发明内容</a:t>
            </a:r>
            <a:endParaRPr lang="zh-CN" altLang="en-US" sz="32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5652857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769268"/>
            <a:ext cx="8496944" cy="4608512"/>
          </a:xfrm>
          <a:prstGeom prst="rect">
            <a:avLst/>
          </a:prstGeom>
          <a:solidFill>
            <a:schemeClr val="bg1"/>
          </a:solidFill>
          <a:ln w="3175" cmpd="sng">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53" name="直接连接符 52"/>
          <p:cNvCxnSpPr/>
          <p:nvPr/>
        </p:nvCxnSpPr>
        <p:spPr>
          <a:xfrm>
            <a:off x="6415742" y="2651228"/>
            <a:ext cx="1382516" cy="0"/>
          </a:xfrm>
          <a:prstGeom prst="line">
            <a:avLst/>
          </a:prstGeom>
          <a:ln>
            <a:solidFill>
              <a:srgbClr val="FFFFFF">
                <a:alpha val="21961"/>
              </a:srgb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197418" y="2660383"/>
            <a:ext cx="1370478" cy="0"/>
          </a:xfrm>
          <a:prstGeom prst="line">
            <a:avLst/>
          </a:prstGeom>
          <a:ln>
            <a:solidFill>
              <a:srgbClr val="FFFFFF">
                <a:alpha val="36078"/>
              </a:srgbClr>
            </a:solidFill>
          </a:ln>
          <a:effectLst>
            <a:glow rad="25400">
              <a:schemeClr val="bg1">
                <a:alpha val="15000"/>
              </a:schemeClr>
            </a:glow>
            <a:softEdge rad="0"/>
          </a:effectLst>
        </p:spPr>
        <p:style>
          <a:lnRef idx="1">
            <a:schemeClr val="accent1"/>
          </a:lnRef>
          <a:fillRef idx="0">
            <a:schemeClr val="accent1"/>
          </a:fillRef>
          <a:effectRef idx="0">
            <a:schemeClr val="accent1"/>
          </a:effectRef>
          <a:fontRef idx="minor">
            <a:schemeClr val="tx1"/>
          </a:fontRef>
        </p:style>
      </p:cxnSp>
      <p:sp>
        <p:nvSpPr>
          <p:cNvPr id="29" name="内容占位符 28"/>
          <p:cNvSpPr>
            <a:spLocks noGrp="1"/>
          </p:cNvSpPr>
          <p:nvPr>
            <p:ph idx="1"/>
          </p:nvPr>
        </p:nvSpPr>
        <p:spPr>
          <a:xfrm>
            <a:off x="142844" y="769268"/>
            <a:ext cx="8496944" cy="4608512"/>
          </a:xfrm>
        </p:spPr>
        <p:txBody>
          <a:bodyPr>
            <a:normAutofit/>
          </a:bodyPr>
          <a:lstStyle/>
          <a:p>
            <a:pPr>
              <a:lnSpc>
                <a:spcPct val="150000"/>
              </a:lnSpc>
              <a:buNone/>
            </a:pPr>
            <a:r>
              <a:rPr lang="zh-CN" altLang="en-US" sz="2000" dirty="0" smtClean="0">
                <a:latin typeface="微软雅黑" pitchFamily="34" charset="-122"/>
                <a:ea typeface="微软雅黑" pitchFamily="34" charset="-122"/>
              </a:rPr>
              <a:t>           </a:t>
            </a:r>
            <a:endParaRPr lang="en-US" altLang="zh-CN" sz="2000" dirty="0" smtClean="0">
              <a:latin typeface="微软雅黑" pitchFamily="34" charset="-122"/>
              <a:ea typeface="微软雅黑" pitchFamily="34" charset="-122"/>
            </a:endParaRPr>
          </a:p>
          <a:p>
            <a:pPr>
              <a:lnSpc>
                <a:spcPct val="150000"/>
              </a:lnSpc>
              <a:buNone/>
            </a:pPr>
            <a:r>
              <a:rPr lang="zh-CN" altLang="en-US" sz="2000" dirty="0" smtClean="0">
                <a:latin typeface="微软雅黑" pitchFamily="34" charset="-122"/>
                <a:ea typeface="微软雅黑" pitchFamily="34" charset="-122"/>
              </a:rPr>
              <a:t>     二、一种确定装置的指示</a:t>
            </a:r>
            <a:endParaRPr lang="zh-CN" altLang="en-US" sz="2000" dirty="0">
              <a:latin typeface="微软雅黑" pitchFamily="34" charset="-122"/>
              <a:ea typeface="微软雅黑" pitchFamily="34" charset="-122"/>
            </a:endParaRPr>
          </a:p>
          <a:p>
            <a:pPr>
              <a:lnSpc>
                <a:spcPct val="150000"/>
              </a:lnSpc>
              <a:buNone/>
            </a:pPr>
            <a:r>
              <a:rPr lang="zh-CN" altLang="en-US" sz="2000" dirty="0" smtClean="0">
                <a:latin typeface="微软雅黑" pitchFamily="34" charset="-122"/>
                <a:ea typeface="微软雅黑" pitchFamily="34" charset="-122"/>
              </a:rPr>
              <a:t>          </a:t>
            </a:r>
            <a:r>
              <a:rPr lang="zh-CN" altLang="en-US" sz="2000" dirty="0" smtClean="0"/>
              <a:t>（</a:t>
            </a:r>
            <a:r>
              <a:rPr lang="en-US" altLang="zh-CN" sz="2000" dirty="0" smtClean="0"/>
              <a:t>1</a:t>
            </a:r>
            <a:r>
              <a:rPr lang="zh-CN" altLang="en-US" sz="2000" dirty="0" smtClean="0"/>
              <a:t>）功能</a:t>
            </a:r>
            <a:r>
              <a:rPr lang="zh-CN" altLang="zh-CN" sz="2000" dirty="0" smtClean="0"/>
              <a:t>表示</a:t>
            </a:r>
            <a:r>
              <a:rPr lang="zh-CN" altLang="zh-CN" sz="2000" dirty="0"/>
              <a:t>信息的实体</a:t>
            </a:r>
            <a:r>
              <a:rPr lang="zh-CN" altLang="zh-CN" sz="2000" dirty="0" smtClean="0"/>
              <a:t>对象</a:t>
            </a:r>
            <a:r>
              <a:rPr lang="zh-CN" altLang="en-US" sz="2000" dirty="0" smtClean="0"/>
              <a:t>            </a:t>
            </a:r>
            <a:r>
              <a:rPr lang="zh-CN" altLang="zh-CN" sz="2000" dirty="0" smtClean="0"/>
              <a:t>。</a:t>
            </a:r>
            <a:endParaRPr lang="zh-CN" altLang="zh-CN" sz="2000" dirty="0"/>
          </a:p>
          <a:p>
            <a:pPr marL="0" lvl="0" indent="0" algn="ctr">
              <a:buNone/>
            </a:pPr>
            <a:r>
              <a:rPr lang="zh-CN" altLang="en-US" sz="2000" dirty="0" smtClean="0"/>
              <a:t>           （</a:t>
            </a:r>
            <a:r>
              <a:rPr lang="en-US" altLang="zh-CN" sz="2000" dirty="0" smtClean="0"/>
              <a:t>2</a:t>
            </a:r>
            <a:r>
              <a:rPr lang="zh-CN" altLang="en-US" sz="2000" dirty="0" smtClean="0"/>
              <a:t>）</a:t>
            </a:r>
            <a:r>
              <a:rPr lang="zh-CN" altLang="zh-CN" sz="2000" dirty="0" smtClean="0"/>
              <a:t>将</a:t>
            </a:r>
            <a:r>
              <a:rPr lang="zh-CN" altLang="zh-CN" sz="2000" dirty="0"/>
              <a:t>信息分解成由该设备顺序地应用于所用的材料的多个</a:t>
            </a:r>
            <a:r>
              <a:rPr lang="zh-CN" altLang="zh-CN" sz="2000" dirty="0" smtClean="0"/>
              <a:t>弯曲层的数据</a:t>
            </a:r>
            <a:r>
              <a:rPr lang="zh-CN" altLang="zh-CN" sz="2000" dirty="0"/>
              <a:t>，被用于制造固体对象的材料。</a:t>
            </a:r>
          </a:p>
          <a:p>
            <a:pPr algn="ctr">
              <a:lnSpc>
                <a:spcPct val="150000"/>
              </a:lnSpc>
              <a:buNone/>
            </a:pPr>
            <a:endParaRPr lang="en-US" altLang="zh-CN" sz="2000" dirty="0" smtClean="0">
              <a:latin typeface="微软雅黑" pitchFamily="34" charset="-122"/>
              <a:ea typeface="微软雅黑" pitchFamily="34" charset="-122"/>
            </a:endParaRPr>
          </a:p>
        </p:txBody>
      </p:sp>
      <p:sp>
        <p:nvSpPr>
          <p:cNvPr id="30" name="圆角矩形 29"/>
          <p:cNvSpPr/>
          <p:nvPr/>
        </p:nvSpPr>
        <p:spPr>
          <a:xfrm>
            <a:off x="501452" y="193204"/>
            <a:ext cx="8136904" cy="492832"/>
          </a:xfrm>
          <a:prstGeom prst="roundRect">
            <a:avLst>
              <a:gd name="adj" fmla="val 9369"/>
            </a:avLst>
          </a:prstGeom>
          <a:gradFill>
            <a:gsLst>
              <a:gs pos="0">
                <a:srgbClr val="717171"/>
              </a:gs>
              <a:gs pos="50000">
                <a:srgbClr val="5B5B5B"/>
              </a:gs>
              <a:gs pos="100000">
                <a:srgbClr val="717171"/>
              </a:gs>
            </a:gsLst>
            <a:lin ang="5400000" scaled="0"/>
          </a:gradFill>
          <a:ln w="3175">
            <a:solidFill>
              <a:srgbClr val="5B5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smtClean="0">
                <a:solidFill>
                  <a:schemeClr val="bg1"/>
                </a:solidFill>
                <a:latin typeface="微软雅黑" pitchFamily="34" charset="-122"/>
                <a:ea typeface="微软雅黑" pitchFamily="34" charset="-122"/>
              </a:rPr>
              <a:t>发明内容</a:t>
            </a:r>
            <a:endParaRPr lang="zh-CN" altLang="en-US" sz="32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5652857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769268"/>
            <a:ext cx="8496944" cy="4608512"/>
          </a:xfrm>
          <a:prstGeom prst="rect">
            <a:avLst/>
          </a:prstGeom>
          <a:solidFill>
            <a:schemeClr val="bg1"/>
          </a:solidFill>
          <a:ln w="3175" cmpd="sng">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53" name="直接连接符 52"/>
          <p:cNvCxnSpPr/>
          <p:nvPr/>
        </p:nvCxnSpPr>
        <p:spPr>
          <a:xfrm>
            <a:off x="6415742" y="2651228"/>
            <a:ext cx="1382516" cy="0"/>
          </a:xfrm>
          <a:prstGeom prst="line">
            <a:avLst/>
          </a:prstGeom>
          <a:ln>
            <a:solidFill>
              <a:srgbClr val="FFFFFF">
                <a:alpha val="21961"/>
              </a:srgb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197418" y="2660383"/>
            <a:ext cx="1370478" cy="0"/>
          </a:xfrm>
          <a:prstGeom prst="line">
            <a:avLst/>
          </a:prstGeom>
          <a:ln>
            <a:solidFill>
              <a:srgbClr val="FFFFFF">
                <a:alpha val="36078"/>
              </a:srgbClr>
            </a:solidFill>
          </a:ln>
          <a:effectLst>
            <a:glow rad="25400">
              <a:schemeClr val="bg1">
                <a:alpha val="15000"/>
              </a:schemeClr>
            </a:glow>
            <a:softEdge rad="0"/>
          </a:effectLst>
        </p:spPr>
        <p:style>
          <a:lnRef idx="1">
            <a:schemeClr val="accent1"/>
          </a:lnRef>
          <a:fillRef idx="0">
            <a:schemeClr val="accent1"/>
          </a:fillRef>
          <a:effectRef idx="0">
            <a:schemeClr val="accent1"/>
          </a:effectRef>
          <a:fontRef idx="minor">
            <a:schemeClr val="tx1"/>
          </a:fontRef>
        </p:style>
      </p:cxnSp>
      <p:sp>
        <p:nvSpPr>
          <p:cNvPr id="29" name="内容占位符 28"/>
          <p:cNvSpPr>
            <a:spLocks noGrp="1"/>
          </p:cNvSpPr>
          <p:nvPr>
            <p:ph idx="1"/>
          </p:nvPr>
        </p:nvSpPr>
        <p:spPr>
          <a:xfrm>
            <a:off x="323528" y="769268"/>
            <a:ext cx="8316260" cy="4608512"/>
          </a:xfrm>
        </p:spPr>
        <p:txBody>
          <a:bodyPr>
            <a:normAutofit/>
          </a:bodyPr>
          <a:lstStyle/>
          <a:p>
            <a:pPr>
              <a:lnSpc>
                <a:spcPct val="150000"/>
              </a:lnSpc>
              <a:buNone/>
            </a:pPr>
            <a:r>
              <a:rPr lang="zh-CN" altLang="en-US" sz="2000" dirty="0" smtClean="0">
                <a:latin typeface="微软雅黑" pitchFamily="34" charset="-122"/>
                <a:ea typeface="微软雅黑" pitchFamily="34" charset="-122"/>
              </a:rPr>
              <a:t>           </a:t>
            </a:r>
            <a:endParaRPr lang="en-US" altLang="zh-CN" sz="2000" dirty="0" smtClean="0">
              <a:latin typeface="微软雅黑" pitchFamily="34" charset="-122"/>
              <a:ea typeface="微软雅黑" pitchFamily="34" charset="-122"/>
            </a:endParaRPr>
          </a:p>
          <a:p>
            <a:pPr marL="0" lvl="0" indent="0">
              <a:buNone/>
            </a:pPr>
            <a:r>
              <a:rPr lang="zh-CN" altLang="en-US" sz="2000" dirty="0" smtClean="0">
                <a:latin typeface="微软雅黑" pitchFamily="34" charset="-122"/>
                <a:ea typeface="微软雅黑" pitchFamily="34" charset="-122"/>
              </a:rPr>
              <a:t>     三、</a:t>
            </a:r>
            <a:r>
              <a:rPr lang="zh-CN" altLang="zh-CN" sz="2000" dirty="0">
                <a:latin typeface="微软雅黑" pitchFamily="34" charset="-122"/>
                <a:ea typeface="微软雅黑" pitchFamily="34" charset="-122"/>
              </a:rPr>
              <a:t>一种用于确定适于制造固体物体的装置的方法 </a:t>
            </a:r>
            <a:r>
              <a:rPr lang="zh-CN" altLang="en-US" sz="2000" dirty="0">
                <a:latin typeface="微软雅黑" pitchFamily="34" charset="-122"/>
                <a:ea typeface="微软雅黑" pitchFamily="34" charset="-122"/>
              </a:rPr>
              <a:t>      </a:t>
            </a:r>
          </a:p>
          <a:p>
            <a:pPr marL="0" lvl="0" indent="0">
              <a:buNone/>
            </a:pPr>
            <a:r>
              <a:rPr lang="zh-CN" altLang="en-US" sz="2000" dirty="0"/>
              <a:t>            </a:t>
            </a:r>
            <a:r>
              <a:rPr lang="zh-CN" altLang="en-US" sz="2000" dirty="0" smtClean="0"/>
              <a:t>  （</a:t>
            </a:r>
            <a:r>
              <a:rPr lang="en-US" altLang="zh-CN" sz="2000" dirty="0" smtClean="0"/>
              <a:t>1</a:t>
            </a:r>
            <a:r>
              <a:rPr lang="zh-CN" altLang="en-US" sz="2000" dirty="0" smtClean="0"/>
              <a:t>）网络</a:t>
            </a:r>
            <a:r>
              <a:rPr lang="zh-CN" altLang="en-US" sz="2000" dirty="0"/>
              <a:t>快照是</a:t>
            </a:r>
            <a:r>
              <a:rPr lang="zh-CN" altLang="zh-CN" sz="2000" dirty="0"/>
              <a:t>接收信息表示固体对象。</a:t>
            </a:r>
          </a:p>
          <a:p>
            <a:pPr marL="0" lvl="0" indent="0">
              <a:buNone/>
            </a:pPr>
            <a:r>
              <a:rPr lang="zh-CN" altLang="en-US" sz="2000" dirty="0" smtClean="0"/>
              <a:t>              （</a:t>
            </a:r>
            <a:r>
              <a:rPr lang="en-US" altLang="zh-CN" sz="2000" dirty="0" smtClean="0"/>
              <a:t>2</a:t>
            </a:r>
            <a:r>
              <a:rPr lang="zh-CN" altLang="en-US" sz="2000" dirty="0" smtClean="0"/>
              <a:t>）</a:t>
            </a:r>
            <a:r>
              <a:rPr lang="zh-CN" altLang="zh-CN" sz="2000" dirty="0" smtClean="0"/>
              <a:t>构造交点多元化虚圆柱表面，圆柱表面具有不同半径。</a:t>
            </a:r>
          </a:p>
          <a:p>
            <a:pPr marL="0" lvl="0" indent="0">
              <a:buNone/>
            </a:pPr>
            <a:r>
              <a:rPr lang="zh-CN" altLang="en-US" sz="2000" dirty="0" smtClean="0"/>
              <a:t>              （</a:t>
            </a:r>
            <a:r>
              <a:rPr lang="en-US" altLang="zh-CN" sz="2000" dirty="0" smtClean="0"/>
              <a:t>3</a:t>
            </a:r>
            <a:r>
              <a:rPr lang="zh-CN" altLang="en-US" sz="2000" dirty="0" smtClean="0"/>
              <a:t>）</a:t>
            </a:r>
            <a:r>
              <a:rPr lang="zh-CN" altLang="zh-CN" sz="2000" dirty="0" smtClean="0"/>
              <a:t>对于</a:t>
            </a:r>
            <a:r>
              <a:rPr lang="zh-CN" altLang="zh-CN" sz="2000" dirty="0"/>
              <a:t>每一个假想的圆柱面，使用交叉点确定一个区域的边界，</a:t>
            </a:r>
            <a:r>
              <a:rPr lang="zh-CN" altLang="zh-CN" sz="2000" dirty="0" smtClean="0"/>
              <a:t>该区</a:t>
            </a:r>
            <a:r>
              <a:rPr lang="zh-CN" altLang="en-US" sz="2000" dirty="0" smtClean="0"/>
              <a:t> </a:t>
            </a:r>
            <a:r>
              <a:rPr lang="zh-CN" altLang="zh-CN" sz="2000" dirty="0" smtClean="0"/>
              <a:t>域</a:t>
            </a:r>
            <a:r>
              <a:rPr lang="zh-CN" altLang="zh-CN" sz="2000" dirty="0"/>
              <a:t>对应于由该装置施加的材料的一个弯曲的层，所使用的材料使固体物体。</a:t>
            </a:r>
          </a:p>
        </p:txBody>
      </p:sp>
      <p:sp>
        <p:nvSpPr>
          <p:cNvPr id="30" name="圆角矩形 29"/>
          <p:cNvSpPr/>
          <p:nvPr/>
        </p:nvSpPr>
        <p:spPr>
          <a:xfrm>
            <a:off x="501452" y="193204"/>
            <a:ext cx="8136904" cy="492832"/>
          </a:xfrm>
          <a:prstGeom prst="roundRect">
            <a:avLst>
              <a:gd name="adj" fmla="val 9369"/>
            </a:avLst>
          </a:prstGeom>
          <a:gradFill>
            <a:gsLst>
              <a:gs pos="0">
                <a:srgbClr val="717171"/>
              </a:gs>
              <a:gs pos="50000">
                <a:srgbClr val="5B5B5B"/>
              </a:gs>
              <a:gs pos="100000">
                <a:srgbClr val="717171"/>
              </a:gs>
            </a:gsLst>
            <a:lin ang="5400000" scaled="0"/>
          </a:gradFill>
          <a:ln w="3175">
            <a:solidFill>
              <a:srgbClr val="5B5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smtClean="0">
                <a:solidFill>
                  <a:schemeClr val="bg1"/>
                </a:solidFill>
                <a:latin typeface="微软雅黑" pitchFamily="34" charset="-122"/>
                <a:ea typeface="微软雅黑" pitchFamily="34" charset="-122"/>
              </a:rPr>
              <a:t>发明内容</a:t>
            </a:r>
            <a:endParaRPr lang="zh-CN" altLang="en-US" sz="32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565285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769268"/>
            <a:ext cx="8314828" cy="4608512"/>
          </a:xfrm>
          <a:prstGeom prst="rect">
            <a:avLst/>
          </a:prstGeom>
          <a:solidFill>
            <a:schemeClr val="bg1"/>
          </a:solidFill>
          <a:ln w="3175" cmpd="sng">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53" name="直接连接符 52"/>
          <p:cNvCxnSpPr/>
          <p:nvPr/>
        </p:nvCxnSpPr>
        <p:spPr>
          <a:xfrm>
            <a:off x="6415742" y="2651228"/>
            <a:ext cx="1382516" cy="0"/>
          </a:xfrm>
          <a:prstGeom prst="line">
            <a:avLst/>
          </a:prstGeom>
          <a:ln>
            <a:solidFill>
              <a:srgbClr val="FFFFFF">
                <a:alpha val="21961"/>
              </a:srgb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197418" y="2660383"/>
            <a:ext cx="1370478" cy="0"/>
          </a:xfrm>
          <a:prstGeom prst="line">
            <a:avLst/>
          </a:prstGeom>
          <a:ln>
            <a:solidFill>
              <a:srgbClr val="FFFFFF">
                <a:alpha val="36078"/>
              </a:srgbClr>
            </a:solidFill>
          </a:ln>
          <a:effectLst>
            <a:glow rad="25400">
              <a:schemeClr val="bg1">
                <a:alpha val="15000"/>
              </a:schemeClr>
            </a:glow>
            <a:softEdge rad="0"/>
          </a:effectLst>
        </p:spPr>
        <p:style>
          <a:lnRef idx="1">
            <a:schemeClr val="accent1"/>
          </a:lnRef>
          <a:fillRef idx="0">
            <a:schemeClr val="accent1"/>
          </a:fillRef>
          <a:effectRef idx="0">
            <a:schemeClr val="accent1"/>
          </a:effectRef>
          <a:fontRef idx="minor">
            <a:schemeClr val="tx1"/>
          </a:fontRef>
        </p:style>
      </p:cxnSp>
      <p:sp>
        <p:nvSpPr>
          <p:cNvPr id="29" name="内容占位符 28"/>
          <p:cNvSpPr>
            <a:spLocks noGrp="1"/>
          </p:cNvSpPr>
          <p:nvPr>
            <p:ph idx="1"/>
          </p:nvPr>
        </p:nvSpPr>
        <p:spPr>
          <a:xfrm>
            <a:off x="323528" y="769268"/>
            <a:ext cx="8316260" cy="4608512"/>
          </a:xfrm>
        </p:spPr>
        <p:txBody>
          <a:bodyPr>
            <a:normAutofit/>
          </a:bodyPr>
          <a:lstStyle/>
          <a:p>
            <a:pPr>
              <a:lnSpc>
                <a:spcPct val="150000"/>
              </a:lnSpc>
              <a:buNone/>
            </a:pPr>
            <a:r>
              <a:rPr lang="zh-CN" altLang="en-US" sz="2000" dirty="0" smtClean="0">
                <a:latin typeface="微软雅黑" pitchFamily="34" charset="-122"/>
                <a:ea typeface="微软雅黑" pitchFamily="34" charset="-122"/>
              </a:rPr>
              <a:t>           </a:t>
            </a:r>
            <a:endParaRPr lang="en-US" altLang="zh-CN" sz="2000" dirty="0" smtClean="0">
              <a:latin typeface="微软雅黑" pitchFamily="34" charset="-122"/>
              <a:ea typeface="微软雅黑" pitchFamily="34" charset="-122"/>
            </a:endParaRPr>
          </a:p>
          <a:p>
            <a:pPr>
              <a:lnSpc>
                <a:spcPct val="150000"/>
              </a:lnSpc>
              <a:buNone/>
            </a:pPr>
            <a:r>
              <a:rPr lang="zh-CN" altLang="en-US" sz="2000" dirty="0" smtClean="0"/>
              <a:t>               </a:t>
            </a:r>
            <a:r>
              <a:rPr lang="zh-CN" altLang="zh-CN" sz="2000" dirty="0" smtClean="0"/>
              <a:t>在</a:t>
            </a:r>
            <a:r>
              <a:rPr lang="zh-CN" altLang="zh-CN" sz="2000" dirty="0"/>
              <a:t>一个实施方案中，该设备包括配置成接收指令制造固体物体的控制器</a:t>
            </a:r>
            <a:r>
              <a:rPr lang="zh-CN" altLang="zh-CN" sz="2000" dirty="0" smtClean="0"/>
              <a:t>。所述</a:t>
            </a:r>
            <a:r>
              <a:rPr lang="zh-CN" altLang="zh-CN" sz="2000" dirty="0"/>
              <a:t>控制器可接收在指示多个材料的弯曲层的数据的形式的指令被装置按顺序施加。这些层可以单独确定。每个单独确定层可以不同于另一个所述层，例如，各自的边界的形状。不是每一个层都需要是不同的。但是，控制器可以被配置为协调表面的转动，相对于表面的涂敷器的位移，该材料在涂布器中的应用，使得所述多个材料层至少在施加表面的一个方向上使所接收的指令一致。 </a:t>
            </a:r>
            <a:r>
              <a:rPr lang="zh-CN" altLang="zh-CN" sz="2000" dirty="0" smtClean="0"/>
              <a:t> </a:t>
            </a:r>
            <a:endParaRPr lang="en-US" altLang="zh-CN" sz="2000" dirty="0" smtClean="0">
              <a:latin typeface="微软雅黑" pitchFamily="34" charset="-122"/>
              <a:ea typeface="微软雅黑" pitchFamily="34" charset="-122"/>
            </a:endParaRPr>
          </a:p>
        </p:txBody>
      </p:sp>
      <p:sp>
        <p:nvSpPr>
          <p:cNvPr id="30" name="圆角矩形 29"/>
          <p:cNvSpPr/>
          <p:nvPr/>
        </p:nvSpPr>
        <p:spPr>
          <a:xfrm>
            <a:off x="501452" y="193204"/>
            <a:ext cx="8136904" cy="492832"/>
          </a:xfrm>
          <a:prstGeom prst="roundRect">
            <a:avLst>
              <a:gd name="adj" fmla="val 9369"/>
            </a:avLst>
          </a:prstGeom>
          <a:gradFill>
            <a:gsLst>
              <a:gs pos="0">
                <a:srgbClr val="717171"/>
              </a:gs>
              <a:gs pos="50000">
                <a:srgbClr val="5B5B5B"/>
              </a:gs>
              <a:gs pos="100000">
                <a:srgbClr val="717171"/>
              </a:gs>
            </a:gsLst>
            <a:lin ang="5400000" scaled="0"/>
          </a:gradFill>
          <a:ln w="3175">
            <a:solidFill>
              <a:srgbClr val="5B5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smtClean="0">
                <a:solidFill>
                  <a:schemeClr val="bg1"/>
                </a:solidFill>
                <a:latin typeface="微软雅黑" pitchFamily="34" charset="-122"/>
                <a:ea typeface="微软雅黑" pitchFamily="34" charset="-122"/>
              </a:rPr>
              <a:t>实施例</a:t>
            </a:r>
            <a:endParaRPr lang="zh-CN" altLang="en-US" sz="32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5652857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769268"/>
            <a:ext cx="8496944" cy="4608512"/>
          </a:xfrm>
          <a:prstGeom prst="rect">
            <a:avLst/>
          </a:prstGeom>
          <a:solidFill>
            <a:schemeClr val="bg1"/>
          </a:solidFill>
          <a:ln w="3175" cmpd="sng">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53" name="直接连接符 52"/>
          <p:cNvCxnSpPr/>
          <p:nvPr/>
        </p:nvCxnSpPr>
        <p:spPr>
          <a:xfrm>
            <a:off x="6415742" y="2651228"/>
            <a:ext cx="1382516" cy="0"/>
          </a:xfrm>
          <a:prstGeom prst="line">
            <a:avLst/>
          </a:prstGeom>
          <a:ln>
            <a:solidFill>
              <a:srgbClr val="FFFFFF">
                <a:alpha val="21961"/>
              </a:srgb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197418" y="2660383"/>
            <a:ext cx="1370478" cy="0"/>
          </a:xfrm>
          <a:prstGeom prst="line">
            <a:avLst/>
          </a:prstGeom>
          <a:ln>
            <a:solidFill>
              <a:srgbClr val="FFFFFF">
                <a:alpha val="36078"/>
              </a:srgbClr>
            </a:solidFill>
          </a:ln>
          <a:effectLst>
            <a:glow rad="25400">
              <a:schemeClr val="bg1">
                <a:alpha val="15000"/>
              </a:schemeClr>
            </a:glow>
            <a:softEdge rad="0"/>
          </a:effectLst>
        </p:spPr>
        <p:style>
          <a:lnRef idx="1">
            <a:schemeClr val="accent1"/>
          </a:lnRef>
          <a:fillRef idx="0">
            <a:schemeClr val="accent1"/>
          </a:fillRef>
          <a:effectRef idx="0">
            <a:schemeClr val="accent1"/>
          </a:effectRef>
          <a:fontRef idx="minor">
            <a:schemeClr val="tx1"/>
          </a:fontRef>
        </p:style>
      </p:cxnSp>
      <p:sp>
        <p:nvSpPr>
          <p:cNvPr id="29" name="内容占位符 28"/>
          <p:cNvSpPr>
            <a:spLocks noGrp="1"/>
          </p:cNvSpPr>
          <p:nvPr>
            <p:ph idx="1"/>
          </p:nvPr>
        </p:nvSpPr>
        <p:spPr>
          <a:xfrm>
            <a:off x="323528" y="769268"/>
            <a:ext cx="8316260" cy="4608512"/>
          </a:xfrm>
        </p:spPr>
        <p:txBody>
          <a:bodyPr>
            <a:normAutofit/>
          </a:bodyPr>
          <a:lstStyle/>
          <a:p>
            <a:pPr>
              <a:lnSpc>
                <a:spcPct val="150000"/>
              </a:lnSpc>
              <a:buNone/>
            </a:pPr>
            <a:r>
              <a:rPr lang="zh-CN" altLang="en-US" sz="2000" dirty="0" smtClean="0">
                <a:latin typeface="微软雅黑" pitchFamily="34" charset="-122"/>
                <a:ea typeface="微软雅黑" pitchFamily="34" charset="-122"/>
              </a:rPr>
              <a:t>           </a:t>
            </a:r>
            <a:endParaRPr lang="en-US" altLang="zh-CN" sz="2000" dirty="0" smtClean="0">
              <a:latin typeface="微软雅黑" pitchFamily="34" charset="-122"/>
              <a:ea typeface="微软雅黑" pitchFamily="34" charset="-122"/>
            </a:endParaRPr>
          </a:p>
          <a:p>
            <a:pPr>
              <a:lnSpc>
                <a:spcPct val="150000"/>
              </a:lnSpc>
              <a:buNone/>
            </a:pPr>
            <a:r>
              <a:rPr lang="zh-CN" altLang="en-US" sz="2000" dirty="0" smtClean="0">
                <a:latin typeface="微软雅黑" pitchFamily="34" charset="-122"/>
                <a:ea typeface="微软雅黑" pitchFamily="34" charset="-122"/>
              </a:rPr>
              <a:t>           旋转圆柱面上的三维打印的关键是，旋转轴和可绕旋转轴旋转的圆柱体以及涂装置。</a:t>
            </a:r>
          </a:p>
          <a:p>
            <a:pPr>
              <a:lnSpc>
                <a:spcPct val="150000"/>
              </a:lnSpc>
              <a:buNone/>
            </a:pPr>
            <a:r>
              <a:rPr lang="zh-CN" altLang="en-US" sz="2000" dirty="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          在未来，三维打印技术一定会越来越成熟，各种技术产品将走近百姓。而旋转圆柱面上的三维打印技术对于固体打印是一个技术上的突破，或以此为切入点，或有更好想法，来促进三维打印的发展。未来，这是趋势。</a:t>
            </a:r>
            <a:endParaRPr lang="en-US" altLang="zh-CN" sz="2000" dirty="0" smtClean="0">
              <a:latin typeface="微软雅黑" pitchFamily="34" charset="-122"/>
              <a:ea typeface="微软雅黑" pitchFamily="34" charset="-122"/>
            </a:endParaRPr>
          </a:p>
        </p:txBody>
      </p:sp>
      <p:sp>
        <p:nvSpPr>
          <p:cNvPr id="30" name="圆角矩形 29"/>
          <p:cNvSpPr/>
          <p:nvPr/>
        </p:nvSpPr>
        <p:spPr>
          <a:xfrm>
            <a:off x="501452" y="193204"/>
            <a:ext cx="8136904" cy="492832"/>
          </a:xfrm>
          <a:prstGeom prst="roundRect">
            <a:avLst>
              <a:gd name="adj" fmla="val 9369"/>
            </a:avLst>
          </a:prstGeom>
          <a:gradFill>
            <a:gsLst>
              <a:gs pos="0">
                <a:srgbClr val="717171"/>
              </a:gs>
              <a:gs pos="50000">
                <a:srgbClr val="5B5B5B"/>
              </a:gs>
              <a:gs pos="100000">
                <a:srgbClr val="717171"/>
              </a:gs>
            </a:gsLst>
            <a:lin ang="5400000" scaled="0"/>
          </a:gradFill>
          <a:ln w="3175">
            <a:solidFill>
              <a:srgbClr val="5B5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smtClean="0">
                <a:solidFill>
                  <a:schemeClr val="bg1"/>
                </a:solidFill>
                <a:latin typeface="微软雅黑" pitchFamily="34" charset="-122"/>
                <a:ea typeface="微软雅黑" pitchFamily="34" charset="-122"/>
              </a:rPr>
              <a:t>总结与未来工作</a:t>
            </a:r>
            <a:endParaRPr lang="zh-CN" altLang="en-US" sz="3200" dirty="0">
              <a:solidFill>
                <a:schemeClr val="bg1"/>
              </a:solidFill>
              <a:latin typeface="微软雅黑" pitchFamily="34" charset="-122"/>
              <a:ea typeface="微软雅黑" pitchFamily="34" charset="-122"/>
            </a:endParaRPr>
          </a:p>
        </p:txBody>
      </p:sp>
      <p:sp>
        <p:nvSpPr>
          <p:cNvPr id="31" name="TextBox 30"/>
          <p:cNvSpPr txBox="1"/>
          <p:nvPr/>
        </p:nvSpPr>
        <p:spPr>
          <a:xfrm>
            <a:off x="467544" y="175201"/>
            <a:ext cx="8208912" cy="523220"/>
          </a:xfrm>
          <a:prstGeom prst="rect">
            <a:avLst/>
          </a:prstGeom>
          <a:noFill/>
        </p:spPr>
        <p:txBody>
          <a:bodyPr wrap="square" rtlCol="0">
            <a:spAutoFit/>
          </a:bodyPr>
          <a:lstStyle/>
          <a:p>
            <a:endParaRPr lang="zh-CN" altLang="en-US" sz="2800" b="1" dirty="0">
              <a:solidFill>
                <a:schemeClr val="bg1"/>
              </a:solidFill>
              <a:latin typeface="+mj-lt"/>
              <a:cs typeface="Arial" pitchFamily="34" charset="0"/>
            </a:endParaRPr>
          </a:p>
        </p:txBody>
      </p:sp>
    </p:spTree>
    <p:extLst>
      <p:ext uri="{BB962C8B-B14F-4D97-AF65-F5344CB8AC3E}">
        <p14:creationId xmlns:p14="http://schemas.microsoft.com/office/powerpoint/2010/main" val="2565285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1875</TotalTime>
  <Words>684</Words>
  <Application>Microsoft Macintosh PowerPoint</Application>
  <PresentationFormat>全屏显示(16:10)</PresentationFormat>
  <Paragraphs>36</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Calibri</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Noah</dc:creator>
  <cp:lastModifiedBy>Microsoft Office 用户</cp:lastModifiedBy>
  <cp:revision>124</cp:revision>
  <dcterms:created xsi:type="dcterms:W3CDTF">2011-02-19T10:37:15Z</dcterms:created>
  <dcterms:modified xsi:type="dcterms:W3CDTF">2015-12-26T15:22:39Z</dcterms:modified>
</cp:coreProperties>
</file>