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4" r:id="rId3"/>
    <p:sldId id="265" r:id="rId4"/>
    <p:sldId id="266" r:id="rId5"/>
    <p:sldId id="267" r:id="rId6"/>
    <p:sldId id="270" r:id="rId7"/>
    <p:sldId id="268" r:id="rId8"/>
    <p:sldId id="269" r:id="rId9"/>
    <p:sldId id="258"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微软雅黑"/>
      </a:defRPr>
    </a:lvl1pPr>
    <a:lvl2pPr marL="457200" algn="l" rtl="0" fontAlgn="base">
      <a:spcBef>
        <a:spcPct val="0"/>
      </a:spcBef>
      <a:spcAft>
        <a:spcPct val="0"/>
      </a:spcAft>
      <a:defRPr kern="1200">
        <a:solidFill>
          <a:schemeClr val="tx1"/>
        </a:solidFill>
        <a:latin typeface="Arial" charset="0"/>
        <a:ea typeface="宋体" charset="-122"/>
        <a:cs typeface="微软雅黑"/>
      </a:defRPr>
    </a:lvl2pPr>
    <a:lvl3pPr marL="914400" algn="l" rtl="0" fontAlgn="base">
      <a:spcBef>
        <a:spcPct val="0"/>
      </a:spcBef>
      <a:spcAft>
        <a:spcPct val="0"/>
      </a:spcAft>
      <a:defRPr kern="1200">
        <a:solidFill>
          <a:schemeClr val="tx1"/>
        </a:solidFill>
        <a:latin typeface="Arial" charset="0"/>
        <a:ea typeface="宋体" charset="-122"/>
        <a:cs typeface="微软雅黑"/>
      </a:defRPr>
    </a:lvl3pPr>
    <a:lvl4pPr marL="1371600" algn="l" rtl="0" fontAlgn="base">
      <a:spcBef>
        <a:spcPct val="0"/>
      </a:spcBef>
      <a:spcAft>
        <a:spcPct val="0"/>
      </a:spcAft>
      <a:defRPr kern="1200">
        <a:solidFill>
          <a:schemeClr val="tx1"/>
        </a:solidFill>
        <a:latin typeface="Arial" charset="0"/>
        <a:ea typeface="宋体" charset="-122"/>
        <a:cs typeface="微软雅黑"/>
      </a:defRPr>
    </a:lvl4pPr>
    <a:lvl5pPr marL="1828800" algn="l" rtl="0" fontAlgn="base">
      <a:spcBef>
        <a:spcPct val="0"/>
      </a:spcBef>
      <a:spcAft>
        <a:spcPct val="0"/>
      </a:spcAft>
      <a:defRPr kern="1200">
        <a:solidFill>
          <a:schemeClr val="tx1"/>
        </a:solidFill>
        <a:latin typeface="Arial" charset="0"/>
        <a:ea typeface="宋体" charset="-122"/>
        <a:cs typeface="微软雅黑"/>
      </a:defRPr>
    </a:lvl5pPr>
    <a:lvl6pPr marL="2286000" algn="l" defTabSz="914400" rtl="0" eaLnBrk="1" latinLnBrk="0" hangingPunct="1">
      <a:defRPr kern="1200">
        <a:solidFill>
          <a:schemeClr val="tx1"/>
        </a:solidFill>
        <a:latin typeface="Arial" charset="0"/>
        <a:ea typeface="宋体" charset="-122"/>
        <a:cs typeface="微软雅黑"/>
      </a:defRPr>
    </a:lvl6pPr>
    <a:lvl7pPr marL="2743200" algn="l" defTabSz="914400" rtl="0" eaLnBrk="1" latinLnBrk="0" hangingPunct="1">
      <a:defRPr kern="1200">
        <a:solidFill>
          <a:schemeClr val="tx1"/>
        </a:solidFill>
        <a:latin typeface="Arial" charset="0"/>
        <a:ea typeface="宋体" charset="-122"/>
        <a:cs typeface="微软雅黑"/>
      </a:defRPr>
    </a:lvl7pPr>
    <a:lvl8pPr marL="3200400" algn="l" defTabSz="914400" rtl="0" eaLnBrk="1" latinLnBrk="0" hangingPunct="1">
      <a:defRPr kern="1200">
        <a:solidFill>
          <a:schemeClr val="tx1"/>
        </a:solidFill>
        <a:latin typeface="Arial" charset="0"/>
        <a:ea typeface="宋体" charset="-122"/>
        <a:cs typeface="微软雅黑"/>
      </a:defRPr>
    </a:lvl8pPr>
    <a:lvl9pPr marL="3657600" algn="l" defTabSz="914400" rtl="0" eaLnBrk="1" latinLnBrk="0" hangingPunct="1">
      <a:defRPr kern="1200">
        <a:solidFill>
          <a:schemeClr val="tx1"/>
        </a:solidFill>
        <a:latin typeface="Arial" charset="0"/>
        <a:ea typeface="宋体" charset="-122"/>
        <a:cs typeface="微软雅黑"/>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5" autoAdjust="0"/>
    <p:restoredTop sz="94666"/>
  </p:normalViewPr>
  <p:slideViewPr>
    <p:cSldViewPr>
      <p:cViewPr>
        <p:scale>
          <a:sx n="75" d="100"/>
          <a:sy n="75" d="100"/>
        </p:scale>
        <p:origin x="872" y="760"/>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7DEBDFD-C028-4F67-AAA1-FCBAAAFEC5A8}" type="datetimeFigureOut">
              <a:rPr lang="zh-CN" altLang="en-US"/>
              <a:pPr>
                <a:defRPr/>
              </a:pPr>
              <a:t>15/12/13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C7210ED-CFF1-4173-B58C-766A6CFF0104}" type="slidenum">
              <a:rPr lang="zh-CN" altLang="en-US"/>
              <a:pPr>
                <a:defRPr/>
              </a:pPr>
              <a:t>‹#›</a:t>
            </a:fld>
            <a:endParaRPr lang="zh-CN"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hyperlink" Target="http://www.nordridesig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E:\PAT 图片资源素材\PPT\待整理\精选 0 (13).jpg"/>
          <p:cNvPicPr>
            <a:picLocks noChangeAspect="1" noChangeArrowheads="1"/>
          </p:cNvPicPr>
          <p:nvPr userDrawn="1"/>
        </p:nvPicPr>
        <p:blipFill>
          <a:blip r:embed="rId2"/>
          <a:srcRect t="3262" r="11656" b="5074"/>
          <a:stretch>
            <a:fillRect/>
          </a:stretch>
        </p:blipFill>
        <p:spPr bwMode="auto">
          <a:xfrm>
            <a:off x="3111500" y="0"/>
            <a:ext cx="6057900" cy="6858000"/>
          </a:xfrm>
          <a:prstGeom prst="rect">
            <a:avLst/>
          </a:prstGeom>
          <a:noFill/>
          <a:ln w="9525">
            <a:noFill/>
            <a:miter lim="800000"/>
            <a:headEnd/>
            <a:tailEnd/>
          </a:ln>
        </p:spPr>
      </p:pic>
      <p:sp>
        <p:nvSpPr>
          <p:cNvPr id="6" name="右箭头 25"/>
          <p:cNvSpPr/>
          <p:nvPr userDrawn="1"/>
        </p:nvSpPr>
        <p:spPr bwMode="auto">
          <a:xfrm rot="5400000">
            <a:off x="-651187" y="279685"/>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7.4</a:t>
            </a:r>
            <a:endParaRPr lang="zh-CN" altLang="en-US" sz="1000" b="1" dirty="0">
              <a:solidFill>
                <a:schemeClr val="bg1"/>
              </a:solidFill>
              <a:latin typeface="Arial" pitchFamily="34" charset="0"/>
              <a:ea typeface="+mn-ea"/>
              <a:cs typeface="Arial" pitchFamily="34" charset="0"/>
            </a:endParaRPr>
          </a:p>
        </p:txBody>
      </p:sp>
      <p:sp>
        <p:nvSpPr>
          <p:cNvPr id="7" name="右箭头 26"/>
          <p:cNvSpPr/>
          <p:nvPr userDrawn="1"/>
        </p:nvSpPr>
        <p:spPr bwMode="auto">
          <a:xfrm rot="5400000">
            <a:off x="-1135628" y="496056"/>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6.8</a:t>
            </a:r>
            <a:endParaRPr lang="zh-CN" altLang="en-US" sz="1000" b="1" dirty="0">
              <a:solidFill>
                <a:schemeClr val="bg1"/>
              </a:solidFill>
              <a:latin typeface="Arial" pitchFamily="34" charset="0"/>
              <a:ea typeface="+mn-ea"/>
              <a:cs typeface="Arial" pitchFamily="34" charset="0"/>
            </a:endParaRPr>
          </a:p>
        </p:txBody>
      </p:sp>
      <p:sp>
        <p:nvSpPr>
          <p:cNvPr id="8" name="右箭头 27"/>
          <p:cNvSpPr/>
          <p:nvPr userDrawn="1"/>
        </p:nvSpPr>
        <p:spPr bwMode="auto">
          <a:xfrm rot="5400000">
            <a:off x="-586931" y="3008241"/>
            <a:ext cx="357080" cy="484438"/>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0</a:t>
            </a:r>
            <a:endParaRPr lang="zh-CN" altLang="en-US" sz="1000" b="1" dirty="0">
              <a:solidFill>
                <a:schemeClr val="bg1"/>
              </a:solidFill>
              <a:latin typeface="Arial" pitchFamily="34" charset="0"/>
              <a:ea typeface="+mn-ea"/>
              <a:cs typeface="Arial" pitchFamily="34" charset="0"/>
            </a:endParaRPr>
          </a:p>
        </p:txBody>
      </p:sp>
      <p:sp>
        <p:nvSpPr>
          <p:cNvPr id="9" name="右箭头 28"/>
          <p:cNvSpPr/>
          <p:nvPr userDrawn="1"/>
        </p:nvSpPr>
        <p:spPr bwMode="auto">
          <a:xfrm rot="5400000">
            <a:off x="-651191" y="5896309"/>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8.2</a:t>
            </a:r>
            <a:endParaRPr lang="zh-CN" altLang="en-US" sz="1000" b="1" dirty="0">
              <a:solidFill>
                <a:schemeClr val="bg1"/>
              </a:solidFill>
              <a:latin typeface="Arial" pitchFamily="34" charset="0"/>
              <a:ea typeface="+mn-ea"/>
              <a:cs typeface="Arial" pitchFamily="34" charset="0"/>
            </a:endParaRPr>
          </a:p>
        </p:txBody>
      </p:sp>
      <p:sp>
        <p:nvSpPr>
          <p:cNvPr id="10" name="右箭头 29"/>
          <p:cNvSpPr/>
          <p:nvPr userDrawn="1"/>
        </p:nvSpPr>
        <p:spPr bwMode="auto">
          <a:xfrm rot="5400000">
            <a:off x="-1135628" y="5968169"/>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8.4</a:t>
            </a:r>
            <a:endParaRPr lang="zh-CN" altLang="en-US" sz="1000" b="1" dirty="0">
              <a:solidFill>
                <a:schemeClr val="bg1"/>
              </a:solidFill>
              <a:latin typeface="Arial" pitchFamily="34" charset="0"/>
              <a:ea typeface="+mn-ea"/>
              <a:cs typeface="Arial" pitchFamily="34" charset="0"/>
            </a:endParaRPr>
          </a:p>
        </p:txBody>
      </p:sp>
      <p:sp>
        <p:nvSpPr>
          <p:cNvPr id="11" name="右箭头 30"/>
          <p:cNvSpPr/>
          <p:nvPr userDrawn="1"/>
        </p:nvSpPr>
        <p:spPr bwMode="auto">
          <a:xfrm rot="5400000">
            <a:off x="-1563758" y="6257094"/>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9.2</a:t>
            </a:r>
            <a:endParaRPr lang="zh-CN" altLang="en-US" sz="1000" b="1" dirty="0">
              <a:solidFill>
                <a:schemeClr val="bg1"/>
              </a:solidFill>
              <a:latin typeface="Arial" pitchFamily="34" charset="0"/>
              <a:ea typeface="+mn-ea"/>
              <a:cs typeface="Arial" pitchFamily="34" charset="0"/>
            </a:endParaRPr>
          </a:p>
        </p:txBody>
      </p:sp>
      <p:sp>
        <p:nvSpPr>
          <p:cNvPr id="12" name="右箭头 31"/>
          <p:cNvSpPr/>
          <p:nvPr userDrawn="1"/>
        </p:nvSpPr>
        <p:spPr bwMode="auto">
          <a:xfrm>
            <a:off x="-17463" y="-674688"/>
            <a:ext cx="485776"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11.4</a:t>
            </a:r>
            <a:endParaRPr lang="zh-CN" altLang="en-US" sz="1000" b="1" dirty="0">
              <a:solidFill>
                <a:schemeClr val="bg1"/>
              </a:solidFill>
              <a:latin typeface="Arial" pitchFamily="34" charset="0"/>
              <a:ea typeface="+mn-ea"/>
              <a:cs typeface="Arial" pitchFamily="34" charset="0"/>
            </a:endParaRPr>
          </a:p>
        </p:txBody>
      </p:sp>
      <p:sp>
        <p:nvSpPr>
          <p:cNvPr id="13" name="右箭头 32"/>
          <p:cNvSpPr/>
          <p:nvPr userDrawn="1"/>
        </p:nvSpPr>
        <p:spPr bwMode="auto">
          <a:xfrm>
            <a:off x="4086225" y="-674688"/>
            <a:ext cx="485775"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0</a:t>
            </a:r>
            <a:endParaRPr lang="zh-CN" altLang="en-US" sz="1000" b="1" dirty="0">
              <a:solidFill>
                <a:schemeClr val="bg1"/>
              </a:solidFill>
              <a:latin typeface="Arial" pitchFamily="34" charset="0"/>
              <a:ea typeface="+mn-ea"/>
              <a:cs typeface="Arial" pitchFamily="34" charset="0"/>
            </a:endParaRPr>
          </a:p>
        </p:txBody>
      </p:sp>
      <p:sp>
        <p:nvSpPr>
          <p:cNvPr id="14" name="右箭头 33"/>
          <p:cNvSpPr/>
          <p:nvPr userDrawn="1"/>
        </p:nvSpPr>
        <p:spPr bwMode="auto">
          <a:xfrm>
            <a:off x="8189913" y="-674688"/>
            <a:ext cx="485775"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11.4</a:t>
            </a:r>
            <a:endParaRPr lang="zh-CN" altLang="en-US" sz="1000" b="1" dirty="0">
              <a:solidFill>
                <a:schemeClr val="bg1"/>
              </a:solidFill>
              <a:latin typeface="Arial" pitchFamily="34" charset="0"/>
              <a:ea typeface="+mn-ea"/>
              <a:cs typeface="Arial" pitchFamily="34" charset="0"/>
            </a:endParaRPr>
          </a:p>
        </p:txBody>
      </p:sp>
      <p:sp>
        <p:nvSpPr>
          <p:cNvPr id="16" name="Rectangle 5">
            <a:hlinkClick r:id="rId3"/>
          </p:cNvPr>
          <p:cNvSpPr txBox="1">
            <a:spLocks noChangeArrowheads="1"/>
          </p:cNvSpPr>
          <p:nvPr userDrawn="1"/>
        </p:nvSpPr>
        <p:spPr bwMode="gray">
          <a:xfrm>
            <a:off x="-17463" y="5876925"/>
            <a:ext cx="3060701" cy="504825"/>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indent="355600" eaLnBrk="0" fontAlgn="auto" hangingPunct="0">
              <a:spcBef>
                <a:spcPct val="60000"/>
              </a:spcBef>
              <a:spcAft>
                <a:spcPts val="0"/>
              </a:spcAft>
              <a:buClr>
                <a:schemeClr val="accent1"/>
              </a:buClr>
              <a:defRPr/>
            </a:pPr>
            <a:r>
              <a:rPr lang="en-US" altLang="zh-CN"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BY</a:t>
            </a: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   杨雪琪</a:t>
            </a:r>
            <a:endParaRPr lang="zh-CN" altLang="en-US"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p:ph type="ctrTitle" hasCustomPrompt="1"/>
          </p:nvPr>
        </p:nvSpPr>
        <p:spPr>
          <a:xfrm>
            <a:off x="468313" y="2279742"/>
            <a:ext cx="6047903" cy="639678"/>
          </a:xfrm>
          <a:prstGeom prst="rect">
            <a:avLst/>
          </a:prstGeom>
        </p:spPr>
        <p:txBody>
          <a:bodyPr>
            <a:normAutofit/>
          </a:bodyPr>
          <a:lstStyle>
            <a:lvl1pPr algn="l">
              <a:defRPr sz="3200" b="1">
                <a:solidFill>
                  <a:schemeClr val="tx1"/>
                </a:solidFill>
                <a:latin typeface="+mj-ea"/>
                <a:ea typeface="+mj-ea"/>
              </a:defRPr>
            </a:lvl1pPr>
          </a:lstStyle>
          <a:p>
            <a:r>
              <a:rPr lang="zh-CN" altLang="en-US" dirty="0" smtClean="0"/>
              <a:t>用近似凸性分析形状的分割</a:t>
            </a:r>
            <a:endParaRPr lang="zh-CN" altLang="en-US" dirty="0"/>
          </a:p>
        </p:txBody>
      </p:sp>
      <p:sp>
        <p:nvSpPr>
          <p:cNvPr id="3" name="副标题 2"/>
          <p:cNvSpPr>
            <a:spLocks noGrp="1"/>
          </p:cNvSpPr>
          <p:nvPr>
            <p:ph type="subTitle" idx="1" hasCustomPrompt="1"/>
          </p:nvPr>
        </p:nvSpPr>
        <p:spPr>
          <a:xfrm>
            <a:off x="468314" y="2952936"/>
            <a:ext cx="6047292" cy="372244"/>
          </a:xfrm>
          <a:prstGeom prst="rect">
            <a:avLst/>
          </a:prstGeom>
        </p:spPr>
        <p:txBody>
          <a:bodyPr>
            <a:normAutofit/>
          </a:bodyPr>
          <a:lstStyle>
            <a:lvl1pPr marL="0" indent="0" algn="l">
              <a:buNone/>
              <a:defRPr sz="18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浙江大学硕士研究生读书报告</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7838" y="6381750"/>
            <a:ext cx="8188325" cy="1158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8"/>
          <p:cNvSpPr>
            <a:spLocks noGrp="1"/>
          </p:cNvSpPr>
          <p:nvPr>
            <p:ph sz="quarter" idx="12"/>
          </p:nvPr>
        </p:nvSpPr>
        <p:spPr>
          <a:xfrm>
            <a:off x="468312" y="981075"/>
            <a:ext cx="8207376" cy="54006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2"/>
          <p:cNvSpPr>
            <a:spLocks noGrp="1"/>
          </p:cNvSpPr>
          <p:nvPr>
            <p:ph type="ftr" sz="quarter" idx="13"/>
          </p:nvPr>
        </p:nvSpPr>
        <p:spPr/>
        <p:txBody>
          <a:bodyPr/>
          <a:lstStyle>
            <a:lvl1pPr>
              <a:defRPr/>
            </a:lvl1pPr>
          </a:lstStyle>
          <a:p>
            <a:pPr>
              <a:defRPr/>
            </a:pPr>
            <a:endParaRPr lang="zh-CN" altLang="en-US"/>
          </a:p>
        </p:txBody>
      </p:sp>
      <p:sp>
        <p:nvSpPr>
          <p:cNvPr id="7" name="灯片编号占位符 3"/>
          <p:cNvSpPr>
            <a:spLocks noGrp="1"/>
          </p:cNvSpPr>
          <p:nvPr>
            <p:ph type="sldNum" sz="quarter" idx="14"/>
          </p:nvPr>
        </p:nvSpPr>
        <p:spPr/>
        <p:txBody>
          <a:bodyPr/>
          <a:lstStyle>
            <a:lvl1pPr>
              <a:defRPr dirty="0"/>
            </a:lvl1pPr>
          </a:lstStyle>
          <a:p>
            <a:pPr>
              <a:defRPr/>
            </a:pPr>
            <a:r>
              <a:rPr lang="en-US" altLang="zh-CN"/>
              <a:t>P</a:t>
            </a:r>
            <a:fld id="{5ECFA312-B112-4072-BB41-6986BA355A0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dirty="0"/>
            </a:lvl1pPr>
          </a:lstStyle>
          <a:p>
            <a:pPr>
              <a:defRPr/>
            </a:pPr>
            <a:r>
              <a:rPr lang="en-US" altLang="zh-CN"/>
              <a:t>P</a:t>
            </a:r>
            <a:fld id="{96CEAEB6-0354-4AEC-8A9F-35137115CEAA}"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lvl1pPr>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dirty="0"/>
            </a:lvl1pPr>
          </a:lstStyle>
          <a:p>
            <a:pPr>
              <a:defRPr/>
            </a:pPr>
            <a:r>
              <a:rPr lang="en-US" altLang="zh-CN"/>
              <a:t>P</a:t>
            </a:r>
            <a:fld id="{49D15FF3-8D50-4662-BE14-B2231B1339CE}"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grpSp>
        <p:nvGrpSpPr>
          <p:cNvPr id="4" name="组合 1"/>
          <p:cNvGrpSpPr>
            <a:grpSpLocks/>
          </p:cNvGrpSpPr>
          <p:nvPr userDrawn="1"/>
        </p:nvGrpSpPr>
        <p:grpSpPr bwMode="auto">
          <a:xfrm>
            <a:off x="741363" y="1398588"/>
            <a:ext cx="7672387" cy="4811712"/>
            <a:chOff x="468311" y="1227376"/>
            <a:chExt cx="8219055" cy="5154374"/>
          </a:xfrm>
        </p:grpSpPr>
        <p:sp>
          <p:nvSpPr>
            <p:cNvPr id="5" name="矩形 5"/>
            <p:cNvSpPr/>
            <p:nvPr userDrawn="1"/>
          </p:nvSpPr>
          <p:spPr bwMode="auto">
            <a:xfrm>
              <a:off x="7476531"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6" name="矩形 6"/>
            <p:cNvSpPr/>
            <p:nvPr userDrawn="1"/>
          </p:nvSpPr>
          <p:spPr bwMode="auto">
            <a:xfrm>
              <a:off x="3265816"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7" name="矩形 7"/>
            <p:cNvSpPr/>
            <p:nvPr userDrawn="1"/>
          </p:nvSpPr>
          <p:spPr bwMode="auto">
            <a:xfrm>
              <a:off x="468311" y="2817392"/>
              <a:ext cx="2607037"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8" name="左大括号 9"/>
            <p:cNvSpPr/>
            <p:nvPr userDrawn="1"/>
          </p:nvSpPr>
          <p:spPr>
            <a:xfrm rot="5400000">
              <a:off x="4342312" y="-2229990"/>
              <a:ext cx="455748" cy="820375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0" name="椭圆 11"/>
            <p:cNvSpPr/>
            <p:nvPr userDrawn="1"/>
          </p:nvSpPr>
          <p:spPr bwMode="auto">
            <a:xfrm>
              <a:off x="1169203" y="2564904"/>
              <a:ext cx="504056" cy="504056"/>
            </a:xfrm>
            <a:prstGeom prst="ellipse">
              <a:avLst/>
            </a:prstGeom>
            <a:solidFill>
              <a:schemeClr val="tx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1" name="椭圆 12"/>
            <p:cNvSpPr/>
            <p:nvPr userDrawn="1"/>
          </p:nvSpPr>
          <p:spPr bwMode="auto">
            <a:xfrm>
              <a:off x="1870093" y="2564904"/>
              <a:ext cx="504056" cy="504056"/>
            </a:xfrm>
            <a:prstGeom prst="ellipse">
              <a:avLst/>
            </a:prstGeom>
            <a:solidFill>
              <a:schemeClr val="bg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2" name="椭圆 13"/>
            <p:cNvSpPr/>
            <p:nvPr userDrawn="1"/>
          </p:nvSpPr>
          <p:spPr bwMode="auto">
            <a:xfrm>
              <a:off x="2570983" y="2564904"/>
              <a:ext cx="504056" cy="504056"/>
            </a:xfrm>
            <a:prstGeom prst="ellipse">
              <a:avLst/>
            </a:prstGeom>
            <a:solidFill>
              <a:schemeClr val="tx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3" name="椭圆 14"/>
            <p:cNvSpPr/>
            <p:nvPr userDrawn="1"/>
          </p:nvSpPr>
          <p:spPr bwMode="auto">
            <a:xfrm>
              <a:off x="3271873" y="2564904"/>
              <a:ext cx="504056" cy="504056"/>
            </a:xfrm>
            <a:prstGeom prst="ellipse">
              <a:avLst/>
            </a:prstGeom>
            <a:solidFill>
              <a:schemeClr val="accent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4" name="椭圆 15"/>
            <p:cNvSpPr/>
            <p:nvPr userDrawn="1"/>
          </p:nvSpPr>
          <p:spPr bwMode="auto">
            <a:xfrm>
              <a:off x="3972763" y="2564904"/>
              <a:ext cx="504056" cy="504056"/>
            </a:xfrm>
            <a:prstGeom prst="ellipse">
              <a:avLst/>
            </a:prstGeom>
            <a:solidFill>
              <a:schemeClr val="accent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5" name="椭圆 16"/>
            <p:cNvSpPr/>
            <p:nvPr userDrawn="1"/>
          </p:nvSpPr>
          <p:spPr bwMode="auto">
            <a:xfrm>
              <a:off x="4673653" y="2564904"/>
              <a:ext cx="504056" cy="504056"/>
            </a:xfrm>
            <a:prstGeom prst="ellipse">
              <a:avLst/>
            </a:prstGeom>
            <a:solidFill>
              <a:schemeClr val="accent3"/>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6" name="椭圆 17"/>
            <p:cNvSpPr/>
            <p:nvPr userDrawn="1"/>
          </p:nvSpPr>
          <p:spPr bwMode="auto">
            <a:xfrm>
              <a:off x="5374543" y="2564904"/>
              <a:ext cx="504056" cy="504056"/>
            </a:xfrm>
            <a:prstGeom prst="ellipse">
              <a:avLst/>
            </a:prstGeom>
            <a:solidFill>
              <a:schemeClr val="accent4"/>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7" name="椭圆 18"/>
            <p:cNvSpPr/>
            <p:nvPr userDrawn="1"/>
          </p:nvSpPr>
          <p:spPr bwMode="auto">
            <a:xfrm>
              <a:off x="6075433" y="2564904"/>
              <a:ext cx="504056" cy="504056"/>
            </a:xfrm>
            <a:prstGeom prst="ellipse">
              <a:avLst/>
            </a:prstGeom>
            <a:solidFill>
              <a:schemeClr val="accent5"/>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8" name="椭圆 19"/>
            <p:cNvSpPr/>
            <p:nvPr userDrawn="1"/>
          </p:nvSpPr>
          <p:spPr bwMode="auto">
            <a:xfrm>
              <a:off x="6776323" y="2564904"/>
              <a:ext cx="504056" cy="504056"/>
            </a:xfrm>
            <a:prstGeom prst="ellipse">
              <a:avLst/>
            </a:prstGeom>
            <a:solidFill>
              <a:schemeClr val="accent6"/>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9" name="椭圆 20"/>
            <p:cNvSpPr/>
            <p:nvPr userDrawn="1"/>
          </p:nvSpPr>
          <p:spPr bwMode="auto">
            <a:xfrm>
              <a:off x="7477213" y="2564904"/>
              <a:ext cx="504056" cy="504056"/>
            </a:xfrm>
            <a:prstGeom prst="ellipse">
              <a:avLst/>
            </a:prstGeom>
            <a:solidFill>
              <a:srgbClr val="0070C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0" name="椭圆 21"/>
            <p:cNvSpPr/>
            <p:nvPr userDrawn="1"/>
          </p:nvSpPr>
          <p:spPr bwMode="auto">
            <a:xfrm>
              <a:off x="8178102" y="2564904"/>
              <a:ext cx="504056" cy="504056"/>
            </a:xfrm>
            <a:prstGeom prst="ellipse">
              <a:avLst/>
            </a:prstGeom>
            <a:solidFill>
              <a:srgbClr val="7030A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1" name="左大括号 22"/>
            <p:cNvSpPr/>
            <p:nvPr userDrawn="1"/>
          </p:nvSpPr>
          <p:spPr>
            <a:xfrm rot="5400000">
              <a:off x="3736040" y="1751976"/>
              <a:ext cx="227874" cy="11547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2" name="左大括号 23"/>
            <p:cNvSpPr/>
            <p:nvPr userDrawn="1"/>
          </p:nvSpPr>
          <p:spPr>
            <a:xfrm rot="5400000">
              <a:off x="5888163" y="1050474"/>
              <a:ext cx="227874" cy="255772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左大括号 24"/>
            <p:cNvSpPr/>
            <p:nvPr userDrawn="1"/>
          </p:nvSpPr>
          <p:spPr>
            <a:xfrm rot="5400000">
              <a:off x="7940801" y="1751126"/>
              <a:ext cx="227874" cy="11564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左大括号 25"/>
            <p:cNvSpPr/>
            <p:nvPr userDrawn="1"/>
          </p:nvSpPr>
          <p:spPr>
            <a:xfrm rot="5400000">
              <a:off x="1605173" y="1078534"/>
              <a:ext cx="227874" cy="2501599"/>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左大括号 26"/>
            <p:cNvSpPr/>
            <p:nvPr userDrawn="1"/>
          </p:nvSpPr>
          <p:spPr>
            <a:xfrm rot="5400000" flipH="1">
              <a:off x="4343162" y="632890"/>
              <a:ext cx="414935" cy="8164635"/>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内容占位符 4"/>
            <p:cNvSpPr txBox="1">
              <a:spLocks/>
            </p:cNvSpPr>
            <p:nvPr userDrawn="1"/>
          </p:nvSpPr>
          <p:spPr>
            <a:xfrm>
              <a:off x="468311" y="5009405"/>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7" name="TextBox 28"/>
            <p:cNvSpPr txBox="1"/>
            <p:nvPr userDrawn="1"/>
          </p:nvSpPr>
          <p:spPr>
            <a:xfrm>
              <a:off x="1305012" y="1916099"/>
              <a:ext cx="891120" cy="278891"/>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文字与背景</a:t>
              </a:r>
            </a:p>
          </p:txBody>
        </p:sp>
        <p:sp>
          <p:nvSpPr>
            <p:cNvPr id="28" name="TextBox 29"/>
            <p:cNvSpPr txBox="1"/>
            <p:nvPr userDrawn="1"/>
          </p:nvSpPr>
          <p:spPr>
            <a:xfrm>
              <a:off x="3554920" y="1916099"/>
              <a:ext cx="590113"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常用色</a:t>
              </a:r>
            </a:p>
          </p:txBody>
        </p:sp>
        <p:sp>
          <p:nvSpPr>
            <p:cNvPr id="29" name="TextBox 30"/>
            <p:cNvSpPr txBox="1"/>
            <p:nvPr userDrawn="1"/>
          </p:nvSpPr>
          <p:spPr>
            <a:xfrm>
              <a:off x="5707895" y="1916099"/>
              <a:ext cx="588412"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辅助色</a:t>
              </a:r>
            </a:p>
          </p:txBody>
        </p:sp>
        <p:sp>
          <p:nvSpPr>
            <p:cNvPr id="30" name="TextBox 31"/>
            <p:cNvSpPr txBox="1"/>
            <p:nvPr userDrawn="1"/>
          </p:nvSpPr>
          <p:spPr>
            <a:xfrm>
              <a:off x="7729922" y="1916099"/>
              <a:ext cx="588412"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链接色</a:t>
              </a:r>
            </a:p>
          </p:txBody>
        </p:sp>
        <p:cxnSp>
          <p:nvCxnSpPr>
            <p:cNvPr id="31" name="直接连接符 32"/>
            <p:cNvCxnSpPr>
              <a:stCxn id="11" idx="7"/>
              <a:endCxn id="11" idx="3"/>
            </p:cNvCxnSpPr>
            <p:nvPr userDrawn="1"/>
          </p:nvCxnSpPr>
          <p:spPr>
            <a:xfrm flipH="1">
              <a:off x="541437" y="2638835"/>
              <a:ext cx="357128"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2" name="直接连接符 33"/>
            <p:cNvCxnSpPr>
              <a:stCxn id="12" idx="7"/>
              <a:endCxn id="12" idx="3"/>
            </p:cNvCxnSpPr>
            <p:nvPr userDrawn="1"/>
          </p:nvCxnSpPr>
          <p:spPr>
            <a:xfrm flipH="1">
              <a:off x="1243790"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3" name="直接连接符 34"/>
            <p:cNvCxnSpPr>
              <a:stCxn id="30731" idx="7"/>
              <a:endCxn id="30731" idx="3"/>
            </p:cNvCxnSpPr>
            <p:nvPr userDrawn="1"/>
          </p:nvCxnSpPr>
          <p:spPr>
            <a:xfrm flipH="1">
              <a:off x="1944442"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5"/>
            <p:cNvCxnSpPr>
              <a:stCxn id="30730" idx="7"/>
              <a:endCxn id="30730" idx="3"/>
            </p:cNvCxnSpPr>
            <p:nvPr userDrawn="1"/>
          </p:nvCxnSpPr>
          <p:spPr>
            <a:xfrm flipH="1">
              <a:off x="2645094"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sp>
          <p:nvSpPr>
            <p:cNvPr id="35" name="TextBox 36"/>
            <p:cNvSpPr txBox="1"/>
            <p:nvPr userDrawn="1"/>
          </p:nvSpPr>
          <p:spPr>
            <a:xfrm>
              <a:off x="468311" y="5611400"/>
              <a:ext cx="8203750" cy="770350"/>
            </a:xfrm>
            <a:prstGeom prst="rect">
              <a:avLst/>
            </a:prstGeom>
            <a:solidFill>
              <a:schemeClr val="accent1">
                <a:lumMod val="20000"/>
                <a:lumOff val="80000"/>
                <a:alpha val="27843"/>
              </a:schemeClr>
            </a:solidFill>
            <a:ln w="3175">
              <a:solidFill>
                <a:schemeClr val="bg1">
                  <a:lumMod val="75000"/>
                </a:schemeClr>
              </a:solidFill>
            </a:ln>
          </p:spPr>
          <p:txBody>
            <a:bodyPr anchor="ctr"/>
            <a:lstStyle/>
            <a:p>
              <a:pPr fontAlgn="auto">
                <a:lnSpc>
                  <a:spcPct val="120000"/>
                </a:lnSpc>
                <a:spcBef>
                  <a:spcPts val="0"/>
                </a:spcBef>
                <a:spcAft>
                  <a:spcPts val="0"/>
                </a:spcAft>
                <a:defRPr/>
              </a:pPr>
              <a:r>
                <a:rPr lang="zh-CN" altLang="en-US" sz="800" b="1" dirty="0">
                  <a:solidFill>
                    <a:prstClr val="black"/>
                  </a:solidFill>
                  <a:latin typeface="Arial" pitchFamily="34" charset="0"/>
                  <a:ea typeface="微软雅黑" pitchFamily="34" charset="-122"/>
                  <a:cs typeface="Arial" pitchFamily="34" charset="0"/>
                </a:rPr>
                <a:t>配色规则：</a:t>
              </a:r>
              <a:endParaRPr lang="en-US" altLang="zh-CN" sz="800" b="1" dirty="0">
                <a:solidFill>
                  <a:prstClr val="black"/>
                </a:solidFill>
                <a:latin typeface="Arial" pitchFamily="34" charset="0"/>
                <a:ea typeface="微软雅黑" pitchFamily="34" charset="-122"/>
                <a:cs typeface="Arial" pitchFamily="34" charset="0"/>
              </a:endParaRPr>
            </a:p>
            <a:p>
              <a:pPr fontAlgn="auto">
                <a:lnSpc>
                  <a:spcPct val="120000"/>
                </a:lnSpc>
                <a:spcBef>
                  <a:spcPts val="0"/>
                </a:spcBef>
                <a:spcAft>
                  <a:spcPts val="0"/>
                </a:spcAft>
                <a:defRPr/>
              </a:pPr>
              <a:r>
                <a:rPr lang="zh-CN" altLang="en-US" sz="800" dirty="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a:solidFill>
                  <a:schemeClr val="tx1">
                    <a:lumMod val="50000"/>
                    <a:lumOff val="50000"/>
                  </a:schemeClr>
                </a:solidFill>
                <a:latin typeface="Arial" pitchFamily="34" charset="0"/>
                <a:ea typeface="微软雅黑" pitchFamily="34" charset="-122"/>
                <a:cs typeface="Arial" pitchFamily="34" charset="0"/>
              </a:endParaRPr>
            </a:p>
            <a:p>
              <a:pPr fontAlgn="auto">
                <a:lnSpc>
                  <a:spcPct val="120000"/>
                </a:lnSpc>
                <a:spcBef>
                  <a:spcPts val="0"/>
                </a:spcBef>
                <a:spcAft>
                  <a:spcPts val="0"/>
                </a:spcAft>
                <a:defRPr/>
              </a:pPr>
              <a:r>
                <a:rPr lang="zh-CN" altLang="en-US" sz="800" dirty="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a:solidFill>
                    <a:schemeClr val="tx1">
                      <a:lumMod val="50000"/>
                      <a:lumOff val="50000"/>
                    </a:schemeClr>
                  </a:solidFill>
                  <a:latin typeface="Arial" pitchFamily="34" charset="0"/>
                  <a:ea typeface="微软雅黑" pitchFamily="34" charset="-122"/>
                  <a:cs typeface="Arial" pitchFamily="34" charset="0"/>
                </a:rPr>
                <a:t>03</a:t>
              </a:r>
              <a:r>
                <a:rPr lang="zh-CN" altLang="en-US" sz="800" dirty="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a:solidFill>
                  <a:schemeClr val="tx1">
                    <a:lumMod val="50000"/>
                    <a:lumOff val="50000"/>
                  </a:schemeClr>
                </a:solidFill>
                <a:latin typeface="Arial" pitchFamily="34" charset="0"/>
                <a:ea typeface="微软雅黑" pitchFamily="34" charset="-122"/>
                <a:cs typeface="Arial" pitchFamily="34" charset="0"/>
              </a:endParaRPr>
            </a:p>
          </p:txBody>
        </p:sp>
        <p:sp>
          <p:nvSpPr>
            <p:cNvPr id="36"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7" name="椭圆 38"/>
            <p:cNvSpPr/>
            <p:nvPr userDrawn="1"/>
          </p:nvSpPr>
          <p:spPr bwMode="auto">
            <a:xfrm>
              <a:off x="1169203" y="3778814"/>
              <a:ext cx="504056" cy="504056"/>
            </a:xfrm>
            <a:prstGeom prst="ellipse">
              <a:avLst/>
            </a:prstGeom>
            <a:solidFill>
              <a:schemeClr val="tx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8" name="椭圆 39"/>
            <p:cNvSpPr/>
            <p:nvPr userDrawn="1"/>
          </p:nvSpPr>
          <p:spPr bwMode="auto">
            <a:xfrm>
              <a:off x="1870093" y="3778814"/>
              <a:ext cx="504056" cy="504056"/>
            </a:xfrm>
            <a:prstGeom prst="ellipse">
              <a:avLst/>
            </a:prstGeom>
            <a:solidFill>
              <a:schemeClr val="bg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9" name="椭圆 40"/>
            <p:cNvSpPr/>
            <p:nvPr userDrawn="1"/>
          </p:nvSpPr>
          <p:spPr bwMode="auto">
            <a:xfrm>
              <a:off x="2570983" y="3778814"/>
              <a:ext cx="504056" cy="504056"/>
            </a:xfrm>
            <a:prstGeom prst="ellipse">
              <a:avLst/>
            </a:prstGeom>
            <a:solidFill>
              <a:schemeClr val="tx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cxnSp>
          <p:nvCxnSpPr>
            <p:cNvPr id="40" name="直接连接符 41"/>
            <p:cNvCxnSpPr>
              <a:stCxn id="38" idx="7"/>
              <a:endCxn id="38" idx="3"/>
            </p:cNvCxnSpPr>
            <p:nvPr userDrawn="1"/>
          </p:nvCxnSpPr>
          <p:spPr>
            <a:xfrm flipH="1">
              <a:off x="541437" y="3853029"/>
              <a:ext cx="357128"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1" name="直接连接符 42"/>
            <p:cNvCxnSpPr>
              <a:stCxn id="39" idx="7"/>
              <a:endCxn id="39" idx="3"/>
            </p:cNvCxnSpPr>
            <p:nvPr userDrawn="1"/>
          </p:nvCxnSpPr>
          <p:spPr>
            <a:xfrm flipH="1">
              <a:off x="1243790"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直接连接符 43"/>
            <p:cNvCxnSpPr>
              <a:stCxn id="40" idx="7"/>
              <a:endCxn id="40" idx="3"/>
            </p:cNvCxnSpPr>
            <p:nvPr userDrawn="1"/>
          </p:nvCxnSpPr>
          <p:spPr>
            <a:xfrm flipH="1">
              <a:off x="1944442"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4"/>
            <p:cNvCxnSpPr>
              <a:stCxn id="41" idx="7"/>
              <a:endCxn id="41" idx="3"/>
            </p:cNvCxnSpPr>
            <p:nvPr userDrawn="1"/>
          </p:nvCxnSpPr>
          <p:spPr>
            <a:xfrm flipH="1">
              <a:off x="2645094"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sp>
          <p:nvSpPr>
            <p:cNvPr id="44" name="椭圆 45"/>
            <p:cNvSpPr/>
            <p:nvPr userDrawn="1"/>
          </p:nvSpPr>
          <p:spPr bwMode="auto">
            <a:xfrm>
              <a:off x="3271873" y="3778814"/>
              <a:ext cx="504056" cy="504056"/>
            </a:xfrm>
            <a:prstGeom prst="ellipse">
              <a:avLst/>
            </a:prstGeom>
            <a:solidFill>
              <a:schemeClr val="accent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5" name="椭圆 46"/>
            <p:cNvSpPr/>
            <p:nvPr userDrawn="1"/>
          </p:nvSpPr>
          <p:spPr bwMode="auto">
            <a:xfrm>
              <a:off x="3972763" y="3778814"/>
              <a:ext cx="504056" cy="504056"/>
            </a:xfrm>
            <a:prstGeom prst="ellipse">
              <a:avLst/>
            </a:prstGeom>
            <a:solidFill>
              <a:schemeClr val="accent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6" name="椭圆 47"/>
            <p:cNvSpPr/>
            <p:nvPr userDrawn="1"/>
          </p:nvSpPr>
          <p:spPr bwMode="auto">
            <a:xfrm>
              <a:off x="7477213" y="3778814"/>
              <a:ext cx="504056" cy="504056"/>
            </a:xfrm>
            <a:prstGeom prst="ellipse">
              <a:avLst/>
            </a:prstGeom>
            <a:solidFill>
              <a:srgbClr val="0070C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7" name="椭圆 48"/>
            <p:cNvSpPr/>
            <p:nvPr userDrawn="1"/>
          </p:nvSpPr>
          <p:spPr bwMode="auto">
            <a:xfrm>
              <a:off x="8178102" y="3778814"/>
              <a:ext cx="504056" cy="504056"/>
            </a:xfrm>
            <a:prstGeom prst="ellipse">
              <a:avLst/>
            </a:prstGeom>
            <a:solidFill>
              <a:srgbClr val="7030A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8" name="内容占位符 4"/>
            <p:cNvSpPr txBox="1">
              <a:spLocks/>
            </p:cNvSpPr>
            <p:nvPr userDrawn="1"/>
          </p:nvSpPr>
          <p:spPr>
            <a:xfrm>
              <a:off x="468311" y="1227376"/>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9" name="日期占位符 55"/>
          <p:cNvSpPr>
            <a:spLocks noGrp="1"/>
          </p:cNvSpPr>
          <p:nvPr>
            <p:ph type="dt" sz="half" idx="10"/>
          </p:nvPr>
        </p:nvSpPr>
        <p:spPr/>
        <p:txBody>
          <a:bodyPr/>
          <a:lstStyle>
            <a:lvl1pPr>
              <a:defRPr/>
            </a:lvl1pPr>
          </a:lstStyle>
          <a:p>
            <a:pPr>
              <a:defRPr/>
            </a:pPr>
            <a:endParaRPr lang="zh-CN" altLang="en-US"/>
          </a:p>
        </p:txBody>
      </p:sp>
      <p:sp>
        <p:nvSpPr>
          <p:cNvPr id="50" name="页脚占位符 56"/>
          <p:cNvSpPr>
            <a:spLocks noGrp="1"/>
          </p:cNvSpPr>
          <p:nvPr>
            <p:ph type="ftr" sz="quarter" idx="11"/>
          </p:nvPr>
        </p:nvSpPr>
        <p:spPr/>
        <p:txBody>
          <a:bodyPr/>
          <a:lstStyle>
            <a:lvl1pPr>
              <a:defRPr/>
            </a:lvl1pPr>
          </a:lstStyle>
          <a:p>
            <a:pPr>
              <a:defRPr/>
            </a:pPr>
            <a:endParaRPr lang="zh-CN" altLang="en-US"/>
          </a:p>
        </p:txBody>
      </p:sp>
      <p:sp>
        <p:nvSpPr>
          <p:cNvPr id="51" name="灯片编号占位符 57"/>
          <p:cNvSpPr>
            <a:spLocks noGrp="1"/>
          </p:cNvSpPr>
          <p:nvPr>
            <p:ph type="sldNum" sz="quarter" idx="12"/>
          </p:nvPr>
        </p:nvSpPr>
        <p:spPr/>
        <p:txBody>
          <a:bodyPr/>
          <a:lstStyle>
            <a:lvl1pPr>
              <a:defRPr/>
            </a:lvl1pPr>
          </a:lstStyle>
          <a:p>
            <a:pPr>
              <a:defRPr/>
            </a:pPr>
            <a:r>
              <a:rPr lang="en-US" altLang="zh-CN"/>
              <a:t>P</a:t>
            </a:r>
            <a:fld id="{50FA9E29-8CAE-40A8-97AA-4EEEA752C49C}"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 name="Picture 5" descr="E:\PAT 图片资源素材\PPT\待整理\精选 0 (13).jpg"/>
          <p:cNvPicPr>
            <a:picLocks noChangeAspect="1" noChangeArrowheads="1"/>
          </p:cNvPicPr>
          <p:nvPr userDrawn="1"/>
        </p:nvPicPr>
        <p:blipFill>
          <a:blip r:embed="rId2"/>
          <a:srcRect t="14659" r="33231" b="6422"/>
          <a:stretch>
            <a:fillRect/>
          </a:stretch>
        </p:blipFill>
        <p:spPr bwMode="auto">
          <a:xfrm>
            <a:off x="3851275" y="0"/>
            <a:ext cx="52927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5" descr="E:\PAT 图片资源素材\PPT\待整理\精选 0 (13).jpg"/>
          <p:cNvPicPr>
            <a:picLocks noChangeAspect="1" noChangeArrowheads="1"/>
          </p:cNvPicPr>
          <p:nvPr userDrawn="1"/>
        </p:nvPicPr>
        <p:blipFill>
          <a:blip r:embed="rId8"/>
          <a:srcRect t="5074" r="20206" b="3262"/>
          <a:stretch>
            <a:fillRect/>
          </a:stretch>
        </p:blipFill>
        <p:spPr bwMode="auto">
          <a:xfrm rot="10800000" flipH="1" flipV="1">
            <a:off x="5353050" y="765175"/>
            <a:ext cx="3790950" cy="6092825"/>
          </a:xfrm>
          <a:prstGeom prst="rect">
            <a:avLst/>
          </a:prstGeom>
          <a:noFill/>
          <a:ln w="9525">
            <a:noFill/>
            <a:miter lim="800000"/>
            <a:headEnd/>
            <a:tailEnd/>
          </a:ln>
        </p:spPr>
      </p:pic>
      <p:sp>
        <p:nvSpPr>
          <p:cNvPr id="35" name="梯形 34"/>
          <p:cNvSpPr/>
          <p:nvPr userDrawn="1"/>
        </p:nvSpPr>
        <p:spPr bwMode="auto">
          <a:xfrm rot="16200000">
            <a:off x="4179093" y="-4199731"/>
            <a:ext cx="78581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a:lstStyle/>
          <a:p>
            <a:pPr algn="ctr" fontAlgn="auto">
              <a:spcBef>
                <a:spcPts val="0"/>
              </a:spcBef>
              <a:spcAft>
                <a:spcPts val="0"/>
              </a:spcAft>
              <a:defRPr/>
            </a:pPr>
            <a:endParaRPr lang="zh-CN" altLang="en-US">
              <a:latin typeface="+mn-lt"/>
              <a:ea typeface="+mn-ea"/>
              <a:cs typeface="+mn-cs"/>
            </a:endParaRPr>
          </a:p>
        </p:txBody>
      </p:sp>
      <p:sp>
        <p:nvSpPr>
          <p:cNvPr id="15" name="矩形 14"/>
          <p:cNvSpPr/>
          <p:nvPr userDrawn="1"/>
        </p:nvSpPr>
        <p:spPr bwMode="auto">
          <a:xfrm>
            <a:off x="0" y="765175"/>
            <a:ext cx="8675688" cy="5616575"/>
          </a:xfrm>
          <a:prstGeom prst="rect">
            <a:avLst/>
          </a:prstGeom>
          <a:solidFill>
            <a:schemeClr val="bg1">
              <a:alpha val="90000"/>
            </a:schemeClr>
          </a:soli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fontAlgn="auto">
              <a:spcBef>
                <a:spcPts val="0"/>
              </a:spcBef>
              <a:spcAft>
                <a:spcPts val="0"/>
              </a:spcAft>
              <a:defRPr sz="900" dirty="0">
                <a:solidFill>
                  <a:schemeClr val="tx1"/>
                </a:solidFill>
                <a:latin typeface="Arial" pitchFamily="34" charset="0"/>
                <a:ea typeface="+mn-ea"/>
                <a:cs typeface="Arial" pitchFamily="34" charset="0"/>
              </a:defRPr>
            </a:lvl1pPr>
          </a:lstStyle>
          <a:p>
            <a:pPr>
              <a:defRPr/>
            </a:pPr>
            <a:endParaRPr lang="zh-CN" altLang="en-US"/>
          </a:p>
        </p:txBody>
      </p:sp>
      <p:sp>
        <p:nvSpPr>
          <p:cNvPr id="1030" name="文本占位符 13"/>
          <p:cNvSpPr>
            <a:spLocks noGrp="1"/>
          </p:cNvSpPr>
          <p:nvPr>
            <p:ph type="body" idx="1"/>
          </p:nvPr>
        </p:nvSpPr>
        <p:spPr bwMode="auto">
          <a:xfrm flipH="1">
            <a:off x="468313" y="981075"/>
            <a:ext cx="8207375"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6"/>
          <p:cNvSpPr>
            <a:spLocks noGrp="1"/>
          </p:cNvSpPr>
          <p:nvPr>
            <p:ph type="dt" sz="half" idx="2"/>
          </p:nvPr>
        </p:nvSpPr>
        <p:spPr>
          <a:xfrm>
            <a:off x="6530975" y="6453188"/>
            <a:ext cx="2133600" cy="268287"/>
          </a:xfrm>
          <a:prstGeom prst="rect">
            <a:avLst/>
          </a:prstGeom>
          <a:solidFill>
            <a:srgbClr val="FFFFFF">
              <a:alpha val="69804"/>
            </a:srgbClr>
          </a:solidFill>
        </p:spPr>
        <p:txBody>
          <a:bodyPr vert="horz" lIns="91440" tIns="45720" rIns="91440" bIns="45720" rtlCol="0" anchor="ctr"/>
          <a:lstStyle>
            <a:lvl1pPr algn="r" fontAlgn="auto">
              <a:spcBef>
                <a:spcPts val="0"/>
              </a:spcBef>
              <a:spcAft>
                <a:spcPts val="0"/>
              </a:spcAft>
              <a:defRPr sz="900">
                <a:solidFill>
                  <a:schemeClr val="tx1"/>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468313" y="6453188"/>
            <a:ext cx="1008062" cy="268287"/>
          </a:xfrm>
          <a:prstGeom prst="rect">
            <a:avLst/>
          </a:prstGeom>
          <a:noFill/>
        </p:spPr>
        <p:txBody>
          <a:bodyPr vert="horz" lIns="91440" tIns="45720" rIns="91440" bIns="45720" rtlCol="0" anchor="ctr"/>
          <a:lstStyle>
            <a:lvl1pPr algn="l" fontAlgn="auto">
              <a:spcBef>
                <a:spcPts val="0"/>
              </a:spcBef>
              <a:spcAft>
                <a:spcPts val="0"/>
              </a:spcAft>
              <a:defRPr sz="900" smtClean="0">
                <a:solidFill>
                  <a:schemeClr val="tx1"/>
                </a:solidFill>
                <a:latin typeface="Arial" pitchFamily="34" charset="0"/>
                <a:ea typeface="+mn-ea"/>
                <a:cs typeface="Arial" pitchFamily="34" charset="0"/>
              </a:defRPr>
            </a:lvl1pPr>
          </a:lstStyle>
          <a:p>
            <a:pPr>
              <a:defRPr/>
            </a:pPr>
            <a:r>
              <a:rPr lang="en-US" altLang="zh-CN"/>
              <a:t>P</a:t>
            </a:r>
            <a:fld id="{A2719E20-FE21-4738-94B7-2CCF1221B3FA}" type="slidenum">
              <a:rPr lang="zh-CN" altLang="en-US"/>
              <a:pPr>
                <a:defRPr/>
              </a:pPr>
              <a:t>‹#›</a:t>
            </a:fld>
            <a:endParaRPr lang="zh-CN" altLang="en-US" dirty="0"/>
          </a:p>
        </p:txBody>
      </p:sp>
      <p:pic>
        <p:nvPicPr>
          <p:cNvPr id="1034" name="Picture 2"/>
          <p:cNvPicPr>
            <a:picLocks noChangeAspect="1" noChangeArrowheads="1"/>
          </p:cNvPicPr>
          <p:nvPr userDrawn="1"/>
        </p:nvPicPr>
        <p:blipFill>
          <a:blip r:embed="rId9"/>
          <a:srcRect/>
          <a:stretch>
            <a:fillRect/>
          </a:stretch>
        </p:blipFill>
        <p:spPr bwMode="auto">
          <a:xfrm>
            <a:off x="477838" y="6381750"/>
            <a:ext cx="8188325" cy="115888"/>
          </a:xfrm>
          <a:prstGeom prst="rect">
            <a:avLst/>
          </a:prstGeom>
          <a:noFill/>
          <a:ln w="9525">
            <a:noFill/>
            <a:miter lim="800000"/>
            <a:headEnd/>
            <a:tailEnd/>
          </a:ln>
        </p:spPr>
      </p:pic>
      <p:pic>
        <p:nvPicPr>
          <p:cNvPr id="1035" name="Picture 2"/>
          <p:cNvPicPr>
            <a:picLocks noChangeAspect="1" noChangeArrowheads="1"/>
          </p:cNvPicPr>
          <p:nvPr userDrawn="1"/>
        </p:nvPicPr>
        <p:blipFill>
          <a:blip r:embed="rId9"/>
          <a:srcRect/>
          <a:stretch>
            <a:fillRect/>
          </a:stretch>
        </p:blipFill>
        <p:spPr bwMode="auto">
          <a:xfrm>
            <a:off x="0" y="765175"/>
            <a:ext cx="8666163" cy="123825"/>
          </a:xfrm>
          <a:prstGeom prst="rect">
            <a:avLst/>
          </a:prstGeom>
          <a:noFill/>
          <a:ln w="9525">
            <a:noFill/>
            <a:miter lim="800000"/>
            <a:headEnd/>
            <a:tailEnd/>
          </a:ln>
        </p:spPr>
      </p:pic>
      <p:sp>
        <p:nvSpPr>
          <p:cNvPr id="1036" name="标题占位符 12"/>
          <p:cNvSpPr>
            <a:spLocks noGrp="1"/>
          </p:cNvSpPr>
          <p:nvPr>
            <p:ph type="title"/>
          </p:nvPr>
        </p:nvSpPr>
        <p:spPr bwMode="auto">
          <a:xfrm>
            <a:off x="477838" y="188913"/>
            <a:ext cx="7078662" cy="349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用近似凸性分析形状的分割</a:t>
            </a:r>
            <a:endParaRPr lang="zh-CN" altLang="en-US" dirty="0" smtClean="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fontAlgn="base">
        <a:spcBef>
          <a:spcPct val="0"/>
        </a:spcBef>
        <a:spcAft>
          <a:spcPct val="0"/>
        </a:spcAft>
        <a:defRPr sz="2800" b="1" kern="1200">
          <a:solidFill>
            <a:schemeClr val="tx1"/>
          </a:solidFill>
          <a:latin typeface="+mn-lt"/>
          <a:ea typeface="+mj-ea"/>
          <a:cs typeface="微软雅黑"/>
        </a:defRPr>
      </a:lvl1pPr>
      <a:lvl2pPr algn="l" rtl="0" fontAlgn="base">
        <a:spcBef>
          <a:spcPct val="0"/>
        </a:spcBef>
        <a:spcAft>
          <a:spcPct val="0"/>
        </a:spcAft>
        <a:defRPr sz="2800" b="1">
          <a:solidFill>
            <a:schemeClr val="tx1"/>
          </a:solidFill>
          <a:latin typeface="Arial" charset="0"/>
          <a:ea typeface="微软雅黑"/>
          <a:cs typeface="微软雅黑"/>
        </a:defRPr>
      </a:lvl2pPr>
      <a:lvl3pPr algn="l" rtl="0" fontAlgn="base">
        <a:spcBef>
          <a:spcPct val="0"/>
        </a:spcBef>
        <a:spcAft>
          <a:spcPct val="0"/>
        </a:spcAft>
        <a:defRPr sz="2800" b="1">
          <a:solidFill>
            <a:schemeClr val="tx1"/>
          </a:solidFill>
          <a:latin typeface="Arial" charset="0"/>
          <a:ea typeface="微软雅黑"/>
          <a:cs typeface="微软雅黑"/>
        </a:defRPr>
      </a:lvl3pPr>
      <a:lvl4pPr algn="l" rtl="0" fontAlgn="base">
        <a:spcBef>
          <a:spcPct val="0"/>
        </a:spcBef>
        <a:spcAft>
          <a:spcPct val="0"/>
        </a:spcAft>
        <a:defRPr sz="2800" b="1">
          <a:solidFill>
            <a:schemeClr val="tx1"/>
          </a:solidFill>
          <a:latin typeface="Arial" charset="0"/>
          <a:ea typeface="微软雅黑"/>
          <a:cs typeface="微软雅黑"/>
        </a:defRPr>
      </a:lvl4pPr>
      <a:lvl5pPr algn="l" rtl="0" fontAlgn="base">
        <a:spcBef>
          <a:spcPct val="0"/>
        </a:spcBef>
        <a:spcAft>
          <a:spcPct val="0"/>
        </a:spcAft>
        <a:defRPr sz="2800" b="1">
          <a:solidFill>
            <a:schemeClr val="tx1"/>
          </a:solidFill>
          <a:latin typeface="Arial" charset="0"/>
          <a:ea typeface="微软雅黑"/>
          <a:cs typeface="微软雅黑"/>
        </a:defRPr>
      </a:lvl5pPr>
      <a:lvl6pPr marL="457200" algn="l" rtl="0" fontAlgn="base">
        <a:spcBef>
          <a:spcPct val="0"/>
        </a:spcBef>
        <a:spcAft>
          <a:spcPct val="0"/>
        </a:spcAft>
        <a:defRPr sz="2800" b="1">
          <a:solidFill>
            <a:schemeClr val="tx1"/>
          </a:solidFill>
          <a:latin typeface="Arial" charset="0"/>
          <a:ea typeface="微软雅黑"/>
          <a:cs typeface="微软雅黑"/>
        </a:defRPr>
      </a:lvl6pPr>
      <a:lvl7pPr marL="914400" algn="l" rtl="0" fontAlgn="base">
        <a:spcBef>
          <a:spcPct val="0"/>
        </a:spcBef>
        <a:spcAft>
          <a:spcPct val="0"/>
        </a:spcAft>
        <a:defRPr sz="2800" b="1">
          <a:solidFill>
            <a:schemeClr val="tx1"/>
          </a:solidFill>
          <a:latin typeface="Arial" charset="0"/>
          <a:ea typeface="微软雅黑"/>
          <a:cs typeface="微软雅黑"/>
        </a:defRPr>
      </a:lvl7pPr>
      <a:lvl8pPr marL="1371600" algn="l" rtl="0" fontAlgn="base">
        <a:spcBef>
          <a:spcPct val="0"/>
        </a:spcBef>
        <a:spcAft>
          <a:spcPct val="0"/>
        </a:spcAft>
        <a:defRPr sz="2800" b="1">
          <a:solidFill>
            <a:schemeClr val="tx1"/>
          </a:solidFill>
          <a:latin typeface="Arial" charset="0"/>
          <a:ea typeface="微软雅黑"/>
          <a:cs typeface="微软雅黑"/>
        </a:defRPr>
      </a:lvl8pPr>
      <a:lvl9pPr marL="1828800" algn="l" rtl="0" fontAlgn="base">
        <a:spcBef>
          <a:spcPct val="0"/>
        </a:spcBef>
        <a:spcAft>
          <a:spcPct val="0"/>
        </a:spcAft>
        <a:defRPr sz="2800" b="1">
          <a:solidFill>
            <a:schemeClr val="tx1"/>
          </a:solidFill>
          <a:latin typeface="Arial" charset="0"/>
          <a:ea typeface="微软雅黑"/>
          <a:cs typeface="微软雅黑"/>
        </a:defRPr>
      </a:lvl9pPr>
    </p:titleStyle>
    <p:bodyStyle>
      <a:lvl1pPr marL="342900" indent="-342900" algn="l" rtl="0" fontAlgn="base">
        <a:lnSpc>
          <a:spcPct val="120000"/>
        </a:lnSpc>
        <a:spcBef>
          <a:spcPct val="20000"/>
        </a:spcBef>
        <a:spcAft>
          <a:spcPct val="0"/>
        </a:spcAft>
        <a:buFont typeface="Arial" charset="0"/>
        <a:buChar char="•"/>
        <a:defRPr kern="1200">
          <a:solidFill>
            <a:schemeClr val="tx1"/>
          </a:solidFill>
          <a:latin typeface="+mn-lt"/>
          <a:ea typeface="+mj-ea"/>
          <a:cs typeface="微软雅黑"/>
        </a:defRPr>
      </a:lvl1pPr>
      <a:lvl2pPr marL="742950" indent="-285750" algn="l" rtl="0" fontAlgn="base">
        <a:lnSpc>
          <a:spcPct val="120000"/>
        </a:lnSpc>
        <a:spcBef>
          <a:spcPct val="20000"/>
        </a:spcBef>
        <a:spcAft>
          <a:spcPct val="0"/>
        </a:spcAft>
        <a:buFont typeface="Arial" charset="0"/>
        <a:buChar char="–"/>
        <a:defRPr sz="1600" kern="1200">
          <a:solidFill>
            <a:schemeClr val="tx1"/>
          </a:solidFill>
          <a:latin typeface="+mn-lt"/>
          <a:ea typeface="+mj-ea"/>
          <a:cs typeface="微软雅黑"/>
        </a:defRPr>
      </a:lvl2pPr>
      <a:lvl3pPr marL="1143000" indent="-228600" algn="l" rtl="0" fontAlgn="base">
        <a:lnSpc>
          <a:spcPct val="120000"/>
        </a:lnSpc>
        <a:spcBef>
          <a:spcPct val="20000"/>
        </a:spcBef>
        <a:spcAft>
          <a:spcPct val="0"/>
        </a:spcAft>
        <a:buFont typeface="Arial" charset="0"/>
        <a:buChar char="•"/>
        <a:defRPr sz="1400" kern="1200">
          <a:solidFill>
            <a:schemeClr val="tx1"/>
          </a:solidFill>
          <a:latin typeface="+mn-lt"/>
          <a:ea typeface="+mj-ea"/>
          <a:cs typeface="微软雅黑"/>
        </a:defRPr>
      </a:lvl3pPr>
      <a:lvl4pPr marL="1600200" indent="-228600" algn="l" rtl="0" fontAlgn="base">
        <a:lnSpc>
          <a:spcPct val="120000"/>
        </a:lnSpc>
        <a:spcBef>
          <a:spcPct val="20000"/>
        </a:spcBef>
        <a:spcAft>
          <a:spcPct val="0"/>
        </a:spcAft>
        <a:buFont typeface="Arial" charset="0"/>
        <a:buChar char="–"/>
        <a:defRPr sz="1200" kern="1200">
          <a:solidFill>
            <a:schemeClr val="tx1"/>
          </a:solidFill>
          <a:latin typeface="+mn-lt"/>
          <a:ea typeface="+mj-ea"/>
          <a:cs typeface="微软雅黑"/>
        </a:defRPr>
      </a:lvl4pPr>
      <a:lvl5pPr marL="2057400" indent="-228600" algn="l" rtl="0" fontAlgn="base">
        <a:lnSpc>
          <a:spcPct val="120000"/>
        </a:lnSpc>
        <a:spcBef>
          <a:spcPct val="20000"/>
        </a:spcBef>
        <a:spcAft>
          <a:spcPct val="0"/>
        </a:spcAft>
        <a:buFont typeface="Arial" charset="0"/>
        <a:buChar char="»"/>
        <a:defRPr sz="1200" kern="1200">
          <a:solidFill>
            <a:schemeClr val="tx1"/>
          </a:solidFill>
          <a:latin typeface="+mn-lt"/>
          <a:ea typeface="+mj-ea"/>
          <a:cs typeface="微软雅黑"/>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8788" y="2427288"/>
            <a:ext cx="6048375" cy="639762"/>
          </a:xfrm>
        </p:spPr>
        <p:txBody>
          <a:bodyPr rtlCol="0"/>
          <a:lstStyle/>
          <a:p>
            <a:pPr fontAlgn="auto">
              <a:spcAft>
                <a:spcPts val="0"/>
              </a:spcAft>
              <a:defRPr/>
            </a:pPr>
            <a:r>
              <a:rPr lang="zh-CN" altLang="en-US" dirty="0"/>
              <a:t>用近似凸性分析形状的分割</a:t>
            </a:r>
            <a:endParaRPr lang="zh-CN" altLang="en-US" dirty="0">
              <a:cs typeface="+mj-cs"/>
            </a:endParaRPr>
          </a:p>
        </p:txBody>
      </p:sp>
      <p:sp>
        <p:nvSpPr>
          <p:cNvPr id="3" name="副标题 2"/>
          <p:cNvSpPr>
            <a:spLocks noGrp="1"/>
          </p:cNvSpPr>
          <p:nvPr>
            <p:ph type="subTitle" idx="1"/>
          </p:nvPr>
        </p:nvSpPr>
        <p:spPr>
          <a:xfrm>
            <a:off x="474663" y="3003550"/>
            <a:ext cx="6048375" cy="371475"/>
          </a:xfrm>
        </p:spPr>
        <p:txBody>
          <a:bodyPr rtlCol="0">
            <a:normAutofit fontScale="92500" lnSpcReduction="20000"/>
          </a:bodyPr>
          <a:lstStyle/>
          <a:p>
            <a:r>
              <a:rPr lang="zh-CN" altLang="en-US" dirty="0"/>
              <a:t>浙江大学硕士研究生读书报告</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a:t>用近似凸性分析形状的分割</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2</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lvl="0">
              <a:buFont typeface="Wingdings" charset="2"/>
              <a:buChar char="Ø"/>
            </a:pPr>
            <a:r>
              <a:rPr lang="zh-CN" altLang="en-US" sz="3600" dirty="0" smtClean="0"/>
              <a:t>背景介绍</a:t>
            </a:r>
          </a:p>
          <a:p>
            <a:pPr lvl="0">
              <a:buFont typeface="Wingdings" charset="2"/>
              <a:buChar char="Ø"/>
            </a:pPr>
            <a:r>
              <a:rPr lang="zh-CN" altLang="en-US" sz="3600" dirty="0" smtClean="0"/>
              <a:t>相关工作</a:t>
            </a:r>
          </a:p>
          <a:p>
            <a:pPr lvl="0">
              <a:buFont typeface="Wingdings" charset="2"/>
              <a:buChar char="Ø"/>
            </a:pPr>
            <a:r>
              <a:rPr lang="zh-CN" altLang="en-US" sz="3600" dirty="0" smtClean="0"/>
              <a:t>具体内容</a:t>
            </a:r>
          </a:p>
          <a:p>
            <a:pPr lvl="0">
              <a:buFont typeface="Wingdings" charset="2"/>
              <a:buChar char="Ø"/>
            </a:pPr>
            <a:r>
              <a:rPr lang="zh-CN" altLang="en-US" sz="3600" dirty="0" smtClean="0"/>
              <a:t>总结</a:t>
            </a:r>
            <a:endParaRPr lang="zh-CN" altLang="en-US" sz="3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背景介绍</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3</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lvl="0" indent="720000">
              <a:buNone/>
            </a:pPr>
            <a:r>
              <a:rPr lang="zh-CN" altLang="zh-CN" sz="2400" dirty="0"/>
              <a:t>随着现代技术的发展，扫描技术成本的减少，扫描已经成为</a:t>
            </a:r>
            <a:r>
              <a:rPr lang="en-US" altLang="zh-CN" sz="2400" dirty="0"/>
              <a:t>3D</a:t>
            </a:r>
            <a:r>
              <a:rPr lang="zh-CN" altLang="zh-CN" sz="2400" dirty="0"/>
              <a:t>形状获取的重要来源。然而对点云的直接分割还没有获得研究界的多方关注。相反，通常的做法是从扫描点云网格中重建，其次是国家最先进的网格分割技术。分割点云在分割管道前期可以大大简化了分析和重建后续的步骤，因为它提供了来自形状语义部分的线索</a:t>
            </a:r>
            <a:r>
              <a:rPr lang="zh-CN" altLang="zh-CN" sz="2400" dirty="0"/>
              <a:t> </a:t>
            </a:r>
            <a:r>
              <a:rPr lang="zh-CN" altLang="en-US" sz="2400" dirty="0" smtClean="0"/>
              <a:t>。</a:t>
            </a:r>
          </a:p>
          <a:p>
            <a:pPr marL="0" lvl="0" indent="720000">
              <a:buNone/>
            </a:pPr>
            <a:r>
              <a:rPr lang="zh-CN" altLang="zh-CN" sz="2400" dirty="0"/>
              <a:t>常见的网格分割技术通常避免部分几何体的直接定义，而是将重点放在识别部分之间的界限。国家最先进的方法中最突出的例子是随机削减分割和凹感分割。然而这些技术不能定义部分的一个目标函数，它们通常搜索三角形网格的表面上凹部。</a:t>
            </a:r>
            <a:r>
              <a:rPr lang="zh-CN" altLang="zh-CN" sz="2400" dirty="0"/>
              <a:t> </a:t>
            </a:r>
            <a:endParaRPr lang="zh-CN" altLang="en-US" sz="2400" dirty="0" smtClean="0"/>
          </a:p>
        </p:txBody>
      </p:sp>
    </p:spTree>
    <p:extLst>
      <p:ext uri="{BB962C8B-B14F-4D97-AF65-F5344CB8AC3E}">
        <p14:creationId xmlns:p14="http://schemas.microsoft.com/office/powerpoint/2010/main" val="1704365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相关工作</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4</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lvl="0" indent="720000">
              <a:buNone/>
            </a:pPr>
            <a:r>
              <a:rPr lang="zh-CN" altLang="en-US" sz="2400" dirty="0" smtClean="0"/>
              <a:t>网格分割：与</a:t>
            </a:r>
            <a:r>
              <a:rPr lang="en-US" altLang="zh-CN" sz="2400" dirty="0"/>
              <a:t>Chen et </a:t>
            </a:r>
            <a:r>
              <a:rPr lang="en-US" altLang="zh-CN" sz="2400" dirty="0" smtClean="0"/>
              <a:t>al</a:t>
            </a:r>
            <a:r>
              <a:rPr lang="zh-CN" altLang="en-US" sz="2400" dirty="0" smtClean="0"/>
              <a:t>基准相比较的一系列算法［</a:t>
            </a:r>
            <a:r>
              <a:rPr lang="en-US" altLang="zh-CN" sz="2400" dirty="0" smtClean="0"/>
              <a:t>2009</a:t>
            </a:r>
            <a:r>
              <a:rPr lang="zh-CN" altLang="en-US" sz="2400" dirty="0" smtClean="0"/>
              <a:t>］；许多提出的算法引入了某种形式的极小规则来分割模型表面，例如基于随机切割的分解方式</a:t>
            </a:r>
            <a:r>
              <a:rPr lang="en-US" altLang="zh-CN" sz="2400" dirty="0"/>
              <a:t>[</a:t>
            </a:r>
            <a:r>
              <a:rPr lang="en-US" altLang="zh-CN" sz="2400" dirty="0" err="1"/>
              <a:t>Golovinskiy</a:t>
            </a:r>
            <a:r>
              <a:rPr lang="en-US" altLang="zh-CN" sz="2400" dirty="0"/>
              <a:t> and </a:t>
            </a:r>
            <a:r>
              <a:rPr lang="en-US" altLang="zh-CN" sz="2400" dirty="0" err="1"/>
              <a:t>Funkhouser</a:t>
            </a:r>
            <a:r>
              <a:rPr lang="en-US" altLang="zh-CN" sz="2400" dirty="0"/>
              <a:t> 2008</a:t>
            </a:r>
            <a:r>
              <a:rPr lang="en-US" altLang="zh-CN" sz="2400" dirty="0" smtClean="0"/>
              <a:t>];</a:t>
            </a:r>
            <a:r>
              <a:rPr lang="zh-CN" altLang="en-US" sz="2400" dirty="0" smtClean="0"/>
              <a:t>随机切割方式也适用于点云，但是在内容上前景和背景分离，而不是分割对象成语义部分</a:t>
            </a:r>
            <a:r>
              <a:rPr lang="en-US" altLang="zh-CN" sz="2400" dirty="0"/>
              <a:t>[</a:t>
            </a:r>
            <a:r>
              <a:rPr lang="en-US" altLang="zh-CN" sz="2400" dirty="0" err="1"/>
              <a:t>Golovinskiy</a:t>
            </a:r>
            <a:r>
              <a:rPr lang="en-US" altLang="zh-CN" sz="2400" dirty="0"/>
              <a:t> and </a:t>
            </a:r>
            <a:r>
              <a:rPr lang="en-US" altLang="zh-CN" sz="2400" dirty="0" err="1"/>
              <a:t>Funkhouser</a:t>
            </a:r>
            <a:r>
              <a:rPr lang="en-US" altLang="zh-CN" sz="2400" dirty="0"/>
              <a:t> 2009]</a:t>
            </a:r>
            <a:endParaRPr lang="zh-CN" altLang="en-US" sz="2400" dirty="0" smtClean="0"/>
          </a:p>
          <a:p>
            <a:pPr marL="0" lvl="0" indent="720000">
              <a:buNone/>
            </a:pPr>
            <a:r>
              <a:rPr lang="zh-CN" altLang="en-US" sz="2400" dirty="0" smtClean="0"/>
              <a:t>凸</a:t>
            </a:r>
            <a:r>
              <a:rPr lang="zh-CN" altLang="en-US" sz="2400" dirty="0"/>
              <a:t>分解：</a:t>
            </a:r>
            <a:r>
              <a:rPr lang="zh-CN" altLang="en-US" sz="2400" dirty="0" smtClean="0"/>
              <a:t>形状精确</a:t>
            </a:r>
            <a:r>
              <a:rPr lang="zh-CN" altLang="en-US" sz="2400" dirty="0"/>
              <a:t>分解成凸部是昂贵</a:t>
            </a:r>
            <a:r>
              <a:rPr lang="zh-CN" altLang="en-US" sz="2400" dirty="0" smtClean="0"/>
              <a:t>的且分割要求过于严格，</a:t>
            </a:r>
            <a:r>
              <a:rPr lang="zh-CN" altLang="en-US" sz="2400" dirty="0"/>
              <a:t>因为它可以产生大量的一小部分。因此，研究人员专注于</a:t>
            </a:r>
            <a:r>
              <a:rPr lang="zh-CN" altLang="en-US" sz="2400" dirty="0" smtClean="0"/>
              <a:t>获得凸分解的研究。</a:t>
            </a:r>
            <a:r>
              <a:rPr lang="fr-FR" altLang="zh-CN" sz="2400" dirty="0" err="1" smtClean="0"/>
              <a:t>Ren</a:t>
            </a:r>
            <a:r>
              <a:rPr lang="fr-FR" altLang="zh-CN" sz="2400" dirty="0" smtClean="0"/>
              <a:t> </a:t>
            </a:r>
            <a:r>
              <a:rPr lang="fr-FR" altLang="zh-CN" sz="2400" dirty="0"/>
              <a:t>et al. [</a:t>
            </a:r>
            <a:r>
              <a:rPr lang="fr-FR" altLang="zh-CN" sz="2400" dirty="0" smtClean="0"/>
              <a:t>2011]</a:t>
            </a:r>
            <a:r>
              <a:rPr lang="zh-CN" altLang="en-US" sz="2400" dirty="0" smtClean="0"/>
              <a:t>通过优化</a:t>
            </a:r>
            <a:r>
              <a:rPr lang="en-US" altLang="zh-CN" sz="2400" dirty="0"/>
              <a:t>Lien and Amato [2007]</a:t>
            </a:r>
            <a:r>
              <a:rPr lang="zh-CN" altLang="en-US" sz="2400" dirty="0" smtClean="0"/>
              <a:t>的标准以</a:t>
            </a:r>
            <a:r>
              <a:rPr lang="zh-CN" altLang="en-US" sz="2400" dirty="0"/>
              <a:t>尽量减少产生零件的数量</a:t>
            </a:r>
            <a:r>
              <a:rPr lang="zh-CN" altLang="en-US" sz="2400" dirty="0" smtClean="0"/>
              <a:t>。</a:t>
            </a:r>
            <a:r>
              <a:rPr lang="en-US" altLang="zh-CN" sz="2400" dirty="0" err="1" smtClean="0"/>
              <a:t>Kraevoy</a:t>
            </a:r>
            <a:r>
              <a:rPr lang="en-US" altLang="zh-CN" sz="2400" dirty="0" smtClean="0"/>
              <a:t> </a:t>
            </a:r>
            <a:r>
              <a:rPr lang="en-US" altLang="zh-CN" sz="2400" dirty="0"/>
              <a:t>et al. [2007]</a:t>
            </a:r>
            <a:r>
              <a:rPr lang="zh-CN" altLang="en-US" sz="2400" dirty="0" smtClean="0"/>
              <a:t>提</a:t>
            </a:r>
            <a:r>
              <a:rPr lang="zh-CN" altLang="en-US" sz="2400" dirty="0"/>
              <a:t>出了一个贪婪的区域生长的方法来获得弱凸部。</a:t>
            </a:r>
            <a:endParaRPr lang="zh-CN" altLang="en-US" sz="2400" dirty="0" smtClean="0"/>
          </a:p>
        </p:txBody>
      </p:sp>
    </p:spTree>
    <p:extLst>
      <p:ext uri="{BB962C8B-B14F-4D97-AF65-F5344CB8AC3E}">
        <p14:creationId xmlns:p14="http://schemas.microsoft.com/office/powerpoint/2010/main" val="296864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相关工作</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5</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indent="720000">
              <a:buNone/>
            </a:pPr>
            <a:r>
              <a:rPr lang="zh-CN" altLang="en-US" sz="2400" dirty="0"/>
              <a:t>点集分析</a:t>
            </a:r>
            <a:r>
              <a:rPr lang="zh-CN" altLang="en-US" sz="2400" dirty="0" smtClean="0"/>
              <a:t>：</a:t>
            </a:r>
            <a:r>
              <a:rPr lang="fr-FR" altLang="zh-CN" sz="2400" dirty="0"/>
              <a:t>Gal et al. [</a:t>
            </a:r>
            <a:r>
              <a:rPr lang="fr-FR" altLang="zh-CN" sz="2400" dirty="0" smtClean="0"/>
              <a:t>2007]</a:t>
            </a:r>
            <a:r>
              <a:rPr lang="zh-CN" altLang="en-US" sz="2400" dirty="0" smtClean="0"/>
              <a:t>使用从特意挑选的内容模型中的当地形状数据库，将它们装配到一个不完整的输入点集；</a:t>
            </a:r>
            <a:r>
              <a:rPr lang="en-US" altLang="zh-CN" sz="2400" dirty="0" err="1"/>
              <a:t>Attene</a:t>
            </a:r>
            <a:r>
              <a:rPr lang="en-US" altLang="zh-CN" sz="2400" dirty="0"/>
              <a:t> and </a:t>
            </a:r>
            <a:r>
              <a:rPr lang="en-US" altLang="zh-CN" sz="2400" dirty="0" err="1" smtClean="0"/>
              <a:t>Patane</a:t>
            </a:r>
            <a:r>
              <a:rPr lang="en-US" altLang="zh-CN" sz="2400" dirty="0" smtClean="0"/>
              <a:t> </a:t>
            </a:r>
            <a:r>
              <a:rPr lang="en-US" altLang="zh-CN" sz="2400" dirty="0"/>
              <a:t>[2010</a:t>
            </a:r>
            <a:r>
              <a:rPr lang="en-US" altLang="zh-CN" sz="2400" dirty="0" smtClean="0"/>
              <a:t>]</a:t>
            </a:r>
            <a:r>
              <a:rPr lang="zh-CN" altLang="en-US" sz="2400" dirty="0"/>
              <a:t>创建检测基元的分层组织来获得点集的多分辨率表示</a:t>
            </a:r>
            <a:r>
              <a:rPr lang="zh-CN" altLang="en-US" sz="2400" dirty="0" smtClean="0"/>
              <a:t>。</a:t>
            </a:r>
            <a:r>
              <a:rPr lang="fr-FR" altLang="zh-CN" sz="2400" dirty="0"/>
              <a:t>Li et al. [2011</a:t>
            </a:r>
            <a:r>
              <a:rPr lang="fr-FR" altLang="zh-CN" sz="2400" dirty="0" smtClean="0"/>
              <a:t>]</a:t>
            </a:r>
            <a:r>
              <a:rPr lang="zh-CN" altLang="en-US" sz="2400" dirty="0"/>
              <a:t>同时在本地和全球性</a:t>
            </a:r>
            <a:r>
              <a:rPr lang="zh-CN" altLang="en-US" sz="2400" dirty="0" smtClean="0"/>
              <a:t>问题</a:t>
            </a:r>
            <a:r>
              <a:rPr lang="zh-CN" altLang="en-US" sz="2400" dirty="0" smtClean="0"/>
              <a:t>根据观测数据模拟操作，</a:t>
            </a:r>
            <a:r>
              <a:rPr lang="zh-CN" altLang="en-US" sz="2400" dirty="0" smtClean="0"/>
              <a:t>同时</a:t>
            </a:r>
            <a:r>
              <a:rPr lang="zh-CN" altLang="en-US" sz="2400" dirty="0" smtClean="0"/>
              <a:t>反复</a:t>
            </a:r>
            <a:r>
              <a:rPr lang="zh-CN" altLang="en-US" sz="2400" dirty="0" smtClean="0"/>
              <a:t>优化</a:t>
            </a:r>
            <a:r>
              <a:rPr lang="zh-CN" altLang="en-US" sz="2400" dirty="0"/>
              <a:t>全球</a:t>
            </a:r>
            <a:r>
              <a:rPr lang="zh-CN" altLang="en-US" sz="2400" dirty="0" smtClean="0"/>
              <a:t>关系。</a:t>
            </a:r>
          </a:p>
          <a:p>
            <a:pPr marL="0" indent="720000">
              <a:buNone/>
            </a:pPr>
            <a:r>
              <a:rPr lang="zh-CN" altLang="en-US" sz="2400" dirty="0" smtClean="0"/>
              <a:t>场景</a:t>
            </a:r>
            <a:r>
              <a:rPr lang="zh-CN" altLang="en-US" sz="2400" dirty="0"/>
              <a:t>分割</a:t>
            </a:r>
            <a:r>
              <a:rPr lang="zh-CN" altLang="en-US" sz="2400" dirty="0" smtClean="0"/>
              <a:t>：</a:t>
            </a:r>
            <a:r>
              <a:rPr lang="zh-CN" altLang="en-US" sz="2400" dirty="0" smtClean="0"/>
              <a:t>图形模型</a:t>
            </a:r>
            <a:r>
              <a:rPr lang="en-US" altLang="zh-CN" sz="2400" dirty="0"/>
              <a:t>[</a:t>
            </a:r>
            <a:r>
              <a:rPr lang="en-US" altLang="zh-CN" sz="2400" dirty="0" err="1"/>
              <a:t>Anguelov</a:t>
            </a:r>
            <a:r>
              <a:rPr lang="en-US" altLang="zh-CN" sz="2400" dirty="0"/>
              <a:t> et al. 2005; </a:t>
            </a:r>
            <a:r>
              <a:rPr lang="en-US" altLang="zh-CN" sz="2400" dirty="0" err="1"/>
              <a:t>Koppula</a:t>
            </a:r>
            <a:r>
              <a:rPr lang="en-US" altLang="zh-CN" sz="2400" dirty="0"/>
              <a:t> et al. 2011; Shao et al. 2012</a:t>
            </a:r>
            <a:r>
              <a:rPr lang="en-US" altLang="zh-CN" sz="2400" dirty="0" smtClean="0"/>
              <a:t>]</a:t>
            </a:r>
            <a:r>
              <a:rPr lang="zh-CN" altLang="en-US" sz="2400" dirty="0"/>
              <a:t>；多阶段标记</a:t>
            </a:r>
            <a:r>
              <a:rPr lang="zh-CN" altLang="en-US" sz="2400" dirty="0" smtClean="0"/>
              <a:t>程序</a:t>
            </a:r>
            <a:r>
              <a:rPr lang="nb-NO" altLang="zh-CN" sz="2400" dirty="0"/>
              <a:t>[</a:t>
            </a:r>
            <a:r>
              <a:rPr lang="nb-NO" altLang="zh-CN" sz="2400" dirty="0" err="1"/>
              <a:t>Xiong</a:t>
            </a:r>
            <a:r>
              <a:rPr lang="nb-NO" altLang="zh-CN" sz="2400" dirty="0"/>
              <a:t> et al. 2011</a:t>
            </a:r>
            <a:r>
              <a:rPr lang="nb-NO" altLang="zh-CN" sz="2400" dirty="0" smtClean="0"/>
              <a:t>]</a:t>
            </a:r>
            <a:r>
              <a:rPr lang="zh-CN" altLang="en-US" sz="2400" dirty="0"/>
              <a:t>；单一的每像素</a:t>
            </a:r>
            <a:r>
              <a:rPr lang="zh-CN" altLang="en-US" sz="2400" dirty="0" smtClean="0"/>
              <a:t>分类</a:t>
            </a:r>
            <a:r>
              <a:rPr lang="fr-FR" altLang="zh-CN" sz="2400" dirty="0"/>
              <a:t>[</a:t>
            </a:r>
            <a:r>
              <a:rPr lang="fr-FR" altLang="zh-CN" sz="2400" dirty="0" err="1"/>
              <a:t>Shotton</a:t>
            </a:r>
            <a:r>
              <a:rPr lang="fr-FR" altLang="zh-CN" sz="2400" dirty="0"/>
              <a:t> et al. 2011</a:t>
            </a:r>
            <a:r>
              <a:rPr lang="fr-FR" altLang="zh-CN" sz="2400" dirty="0" smtClean="0"/>
              <a:t>]</a:t>
            </a:r>
            <a:r>
              <a:rPr lang="zh-CN" altLang="en-US" sz="2400" dirty="0" smtClean="0"/>
              <a:t>；交错分割和分类</a:t>
            </a:r>
            <a:r>
              <a:rPr lang="fr-FR" altLang="zh-CN" sz="2400" dirty="0" smtClean="0"/>
              <a:t> </a:t>
            </a:r>
            <a:r>
              <a:rPr lang="fr-FR" altLang="zh-CN" sz="2400" dirty="0"/>
              <a:t>[Nan et al. 2012</a:t>
            </a:r>
            <a:r>
              <a:rPr lang="fr-FR" altLang="zh-CN" sz="2400" dirty="0" smtClean="0"/>
              <a:t>]</a:t>
            </a:r>
            <a:r>
              <a:rPr lang="zh-CN" altLang="en-US" sz="2400" dirty="0" smtClean="0"/>
              <a:t>；</a:t>
            </a:r>
            <a:endParaRPr lang="zh-CN" altLang="en-US" sz="2400"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具体内容</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6</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indent="720000">
              <a:buNone/>
            </a:pPr>
            <a:r>
              <a:rPr lang="zh-CN" altLang="zh-CN" sz="2400" dirty="0"/>
              <a:t>通过寻找接纳几何特征搜索的最小数目部件的方式</a:t>
            </a:r>
            <a:r>
              <a:rPr lang="zh-CN" altLang="zh-CN" sz="2400" dirty="0" smtClean="0"/>
              <a:t>，提</a:t>
            </a:r>
            <a:r>
              <a:rPr lang="zh-CN" altLang="zh-CN" sz="2400" dirty="0"/>
              <a:t>出了基于期望几何形状的优化部分充分利用分解的图形分解方法。划分是基于一个中间级分析，其中第一形状被分解为近似凸形组件，然后将其合并到基于非本地几何签名相一致的部分。这个方法是专门用来处理不完整的形状，通过点云表示。</a:t>
            </a:r>
          </a:p>
          <a:p>
            <a:pPr marL="0" indent="720000">
              <a:buNone/>
            </a:pPr>
            <a:endParaRPr lang="zh-CN" altLang="en-US" sz="2400" dirty="0"/>
          </a:p>
        </p:txBody>
      </p:sp>
    </p:spTree>
    <p:extLst>
      <p:ext uri="{BB962C8B-B14F-4D97-AF65-F5344CB8AC3E}">
        <p14:creationId xmlns:p14="http://schemas.microsoft.com/office/powerpoint/2010/main" val="692981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具体内容</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7</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indent="720000">
              <a:buNone/>
            </a:pPr>
            <a:r>
              <a:rPr lang="zh-CN" altLang="zh-CN" sz="2400" dirty="0" smtClean="0"/>
              <a:t>不</a:t>
            </a:r>
            <a:r>
              <a:rPr lang="zh-CN" altLang="zh-CN" sz="2400" dirty="0"/>
              <a:t>带参数的分割算法：用一个期望</a:t>
            </a:r>
            <a:r>
              <a:rPr lang="zh-CN" altLang="zh-CN" sz="2400" dirty="0" smtClean="0"/>
              <a:t>几何</a:t>
            </a:r>
            <a:r>
              <a:rPr lang="zh-CN" altLang="en-US" sz="2400" dirty="0" smtClean="0"/>
              <a:t>描述</a:t>
            </a:r>
            <a:r>
              <a:rPr lang="zh-CN" altLang="zh-CN" sz="2400" dirty="0" smtClean="0"/>
              <a:t>一</a:t>
            </a:r>
            <a:r>
              <a:rPr lang="zh-CN" altLang="zh-CN" sz="2400" dirty="0"/>
              <a:t>个形状的部分。主要的思想是具体化一部分通过一系列的弱凸组件来形成一个相似的体积轮廓。因此，我们直接搜索那些符合这样特征的部分，而不是用</a:t>
            </a:r>
            <a:r>
              <a:rPr lang="en-US" altLang="zh-CN" sz="2400" dirty="0" err="1"/>
              <a:t>Markovian</a:t>
            </a:r>
            <a:r>
              <a:rPr lang="zh-CN" altLang="zh-CN" sz="2400" dirty="0"/>
              <a:t>方法。注意，虽然我们也用图片切割优化来细化分割边界。此外我们用弱凸组件来补全不完整的部分</a:t>
            </a:r>
            <a:r>
              <a:rPr lang="zh-CN" altLang="zh-CN" sz="2400" dirty="0" smtClean="0"/>
              <a:t>。</a:t>
            </a:r>
            <a:endParaRPr lang="zh-CN" altLang="zh-CN" sz="2400" dirty="0"/>
          </a:p>
        </p:txBody>
      </p:sp>
    </p:spTree>
    <p:extLst>
      <p:ext uri="{BB962C8B-B14F-4D97-AF65-F5344CB8AC3E}">
        <p14:creationId xmlns:p14="http://schemas.microsoft.com/office/powerpoint/2010/main" val="311269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总结</a:t>
            </a:r>
            <a:endParaRPr lang="zh-CN" altLang="en-US" dirty="0" smtClean="0"/>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8</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r>
              <a:rPr lang="en-US" altLang="zh-CN" sz="2400" dirty="0"/>
              <a:t>	</a:t>
            </a:r>
            <a:r>
              <a:rPr lang="zh-CN" altLang="zh-CN" sz="2400" dirty="0"/>
              <a:t>局限性。一个局限是不是所有的语义上的物体都支持</a:t>
            </a:r>
            <a:r>
              <a:rPr lang="zh-CN" altLang="zh-CN" sz="2400" dirty="0" smtClean="0"/>
              <a:t>部分</a:t>
            </a:r>
            <a:r>
              <a:rPr lang="zh-CN" altLang="en-US" sz="2400" dirty="0" smtClean="0"/>
              <a:t>描述</a:t>
            </a:r>
            <a:r>
              <a:rPr lang="zh-CN" altLang="zh-CN" sz="2400" dirty="0" smtClean="0"/>
              <a:t>。</a:t>
            </a:r>
            <a:r>
              <a:rPr lang="zh-CN" altLang="en-US" sz="2400" dirty="0" smtClean="0"/>
              <a:t>比如</a:t>
            </a:r>
            <a:r>
              <a:rPr lang="zh-CN" altLang="zh-CN" sz="2400" dirty="0" smtClean="0"/>
              <a:t>椅子</a:t>
            </a:r>
            <a:r>
              <a:rPr lang="zh-CN" altLang="zh-CN" sz="2400" dirty="0"/>
              <a:t>存在不同的</a:t>
            </a:r>
            <a:r>
              <a:rPr lang="zh-CN" altLang="zh-CN" sz="2400" dirty="0" smtClean="0"/>
              <a:t>语义</a:t>
            </a:r>
            <a:r>
              <a:rPr lang="zh-CN" altLang="en-US" sz="2400" dirty="0" smtClean="0"/>
              <a:t>表达</a:t>
            </a:r>
            <a:r>
              <a:rPr lang="zh-CN" altLang="zh-CN" sz="2400" dirty="0" smtClean="0"/>
              <a:t>。</a:t>
            </a:r>
            <a:r>
              <a:rPr lang="zh-CN" altLang="zh-CN" sz="2400" dirty="0"/>
              <a:t>另一个局限由于有些物体比较稀疏，扫描之后，算法得到的信息不够和不准确引起的。</a:t>
            </a:r>
          </a:p>
          <a:p>
            <a:r>
              <a:rPr lang="en-US" altLang="zh-CN" sz="2400" dirty="0"/>
              <a:t>	</a:t>
            </a:r>
            <a:r>
              <a:rPr lang="zh-CN" altLang="en-US" sz="2400" dirty="0" smtClean="0"/>
              <a:t>凸</a:t>
            </a:r>
            <a:r>
              <a:rPr lang="zh-CN" altLang="zh-CN" sz="2400" dirty="0" smtClean="0"/>
              <a:t>包</a:t>
            </a:r>
            <a:r>
              <a:rPr lang="zh-CN" altLang="zh-CN" sz="2400" dirty="0"/>
              <a:t>的显示影响分割是事实。虽然我们的算法不需要传入参数，但是我们需要精确提供一些参数来更加精确地显示。</a:t>
            </a:r>
          </a:p>
          <a:p>
            <a:r>
              <a:rPr lang="en-US" altLang="zh-CN" sz="2400" dirty="0"/>
              <a:t>	</a:t>
            </a:r>
            <a:r>
              <a:rPr lang="zh-CN" altLang="zh-CN" sz="2400" dirty="0"/>
              <a:t>展望。虽然我们的算法基于</a:t>
            </a:r>
            <a:r>
              <a:rPr lang="zh-CN" altLang="zh-CN" sz="2400" dirty="0" smtClean="0"/>
              <a:t>部分</a:t>
            </a:r>
            <a:r>
              <a:rPr lang="zh-CN" altLang="en-US" sz="2400" dirty="0" smtClean="0"/>
              <a:t>描述</a:t>
            </a:r>
            <a:r>
              <a:rPr lang="zh-CN" altLang="zh-CN" sz="2400" dirty="0" smtClean="0"/>
              <a:t>，</a:t>
            </a:r>
            <a:r>
              <a:rPr lang="zh-CN" altLang="zh-CN" sz="2400" dirty="0"/>
              <a:t>这个研究基于启发性算法。因此，算法需要先进的优化技术比如线性编程。此外，我们需要另一个几何属性去合并弱凸性到更大的片段。</a:t>
            </a:r>
            <a:r>
              <a:rPr lang="zh-CN" altLang="zh-CN" sz="2400" dirty="0"/>
              <a:t> </a:t>
            </a:r>
            <a:endParaRPr lang="zh-CN" altLang="en-US" sz="2400" dirty="0"/>
          </a:p>
        </p:txBody>
      </p:sp>
    </p:spTree>
    <p:extLst>
      <p:ext uri="{BB962C8B-B14F-4D97-AF65-F5344CB8AC3E}">
        <p14:creationId xmlns:p14="http://schemas.microsoft.com/office/powerpoint/2010/main" val="1891342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450850" y="1989138"/>
            <a:ext cx="5040313" cy="728662"/>
          </a:xfrm>
          <a:prstGeom prst="rect">
            <a:avLst/>
          </a:prstGeom>
        </p:spPr>
        <p:txBody>
          <a:bodyPr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pPr fontAlgn="auto">
              <a:spcAft>
                <a:spcPts val="0"/>
              </a:spcAft>
              <a:defRPr/>
            </a:pPr>
            <a:r>
              <a:rPr lang="zh-CN" altLang="en-US" sz="4400" dirty="0" smtClean="0">
                <a:solidFill>
                  <a:schemeClr val="tx1"/>
                </a:solidFill>
              </a:rPr>
              <a:t>谢谢各位</a:t>
            </a:r>
            <a:endParaRPr lang="zh-CN" altLang="en-US" sz="4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2019</TotalTime>
  <Words>676</Words>
  <Application>Microsoft Macintosh PowerPoint</Application>
  <PresentationFormat>全屏显示(4:3)</PresentationFormat>
  <Paragraphs>32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Calibri</vt:lpstr>
      <vt:lpstr>Wingdings</vt:lpstr>
      <vt:lpstr>由Nordri®（www.nordridesign.com ） 设计提供</vt:lpstr>
      <vt:lpstr>用近似凸性分析形状的分割</vt:lpstr>
      <vt:lpstr>用近似凸性分析形状的分割</vt:lpstr>
      <vt:lpstr>背景介绍</vt:lpstr>
      <vt:lpstr>相关工作</vt:lpstr>
      <vt:lpstr>相关工作</vt:lpstr>
      <vt:lpstr>具体内容</vt:lpstr>
      <vt:lpstr>具体内容</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Microsoft Office 用户</cp:lastModifiedBy>
  <cp:revision>387</cp:revision>
  <dcterms:created xsi:type="dcterms:W3CDTF">2011-11-03T02:06:41Z</dcterms:created>
  <dcterms:modified xsi:type="dcterms:W3CDTF">2015-12-13T14:24:10Z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