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68" r:id="rId1"/>
  </p:sldMasterIdLst>
  <p:notesMasterIdLst>
    <p:notesMasterId r:id="rId29"/>
  </p:notesMasterIdLst>
  <p:sldIdLst>
    <p:sldId id="256" r:id="rId2"/>
    <p:sldId id="285" r:id="rId3"/>
    <p:sldId id="287" r:id="rId4"/>
    <p:sldId id="296" r:id="rId5"/>
    <p:sldId id="297" r:id="rId6"/>
    <p:sldId id="258" r:id="rId7"/>
    <p:sldId id="261" r:id="rId8"/>
    <p:sldId id="304" r:id="rId9"/>
    <p:sldId id="308" r:id="rId10"/>
    <p:sldId id="288" r:id="rId11"/>
    <p:sldId id="305" r:id="rId12"/>
    <p:sldId id="289" r:id="rId13"/>
    <p:sldId id="303" r:id="rId14"/>
    <p:sldId id="260" r:id="rId15"/>
    <p:sldId id="307" r:id="rId16"/>
    <p:sldId id="298" r:id="rId17"/>
    <p:sldId id="292" r:id="rId18"/>
    <p:sldId id="278" r:id="rId19"/>
    <p:sldId id="299" r:id="rId20"/>
    <p:sldId id="279" r:id="rId21"/>
    <p:sldId id="293" r:id="rId22"/>
    <p:sldId id="283" r:id="rId23"/>
    <p:sldId id="284" r:id="rId24"/>
    <p:sldId id="270" r:id="rId25"/>
    <p:sldId id="294" r:id="rId26"/>
    <p:sldId id="301" r:id="rId27"/>
    <p:sldId id="295" r:id="rId28"/>
  </p:sldIdLst>
  <p:sldSz cx="9144000" cy="6858000" type="screen4x3"/>
  <p:notesSz cx="6985000" cy="9283700"/>
  <p:defaultTextStyle>
    <a:defPPr>
      <a:defRPr lang="en-US"/>
    </a:defPPr>
    <a:lvl1pPr algn="l" rtl="0" fontAlgn="base">
      <a:spcBef>
        <a:spcPct val="0"/>
      </a:spcBef>
      <a:spcAft>
        <a:spcPct val="0"/>
      </a:spcAft>
      <a:defRPr kern="1200">
        <a:solidFill>
          <a:schemeClr val="tx1"/>
        </a:solidFill>
        <a:latin typeface="Gill Sans MT"/>
        <a:ea typeface="宋体" charset="-122"/>
        <a:cs typeface="+mn-cs"/>
      </a:defRPr>
    </a:lvl1pPr>
    <a:lvl2pPr marL="457200" algn="l" rtl="0" fontAlgn="base">
      <a:spcBef>
        <a:spcPct val="0"/>
      </a:spcBef>
      <a:spcAft>
        <a:spcPct val="0"/>
      </a:spcAft>
      <a:defRPr kern="1200">
        <a:solidFill>
          <a:schemeClr val="tx1"/>
        </a:solidFill>
        <a:latin typeface="Gill Sans MT"/>
        <a:ea typeface="宋体" charset="-122"/>
        <a:cs typeface="+mn-cs"/>
      </a:defRPr>
    </a:lvl2pPr>
    <a:lvl3pPr marL="914400" algn="l" rtl="0" fontAlgn="base">
      <a:spcBef>
        <a:spcPct val="0"/>
      </a:spcBef>
      <a:spcAft>
        <a:spcPct val="0"/>
      </a:spcAft>
      <a:defRPr kern="1200">
        <a:solidFill>
          <a:schemeClr val="tx1"/>
        </a:solidFill>
        <a:latin typeface="Gill Sans MT"/>
        <a:ea typeface="宋体" charset="-122"/>
        <a:cs typeface="+mn-cs"/>
      </a:defRPr>
    </a:lvl3pPr>
    <a:lvl4pPr marL="1371600" algn="l" rtl="0" fontAlgn="base">
      <a:spcBef>
        <a:spcPct val="0"/>
      </a:spcBef>
      <a:spcAft>
        <a:spcPct val="0"/>
      </a:spcAft>
      <a:defRPr kern="1200">
        <a:solidFill>
          <a:schemeClr val="tx1"/>
        </a:solidFill>
        <a:latin typeface="Gill Sans MT"/>
        <a:ea typeface="宋体" charset="-122"/>
        <a:cs typeface="+mn-cs"/>
      </a:defRPr>
    </a:lvl4pPr>
    <a:lvl5pPr marL="1828800" algn="l" rtl="0" fontAlgn="base">
      <a:spcBef>
        <a:spcPct val="0"/>
      </a:spcBef>
      <a:spcAft>
        <a:spcPct val="0"/>
      </a:spcAft>
      <a:defRPr kern="1200">
        <a:solidFill>
          <a:schemeClr val="tx1"/>
        </a:solidFill>
        <a:latin typeface="Gill Sans MT"/>
        <a:ea typeface="宋体" charset="-122"/>
        <a:cs typeface="+mn-cs"/>
      </a:defRPr>
    </a:lvl5pPr>
    <a:lvl6pPr marL="2286000" algn="l" defTabSz="914400" rtl="0" eaLnBrk="1" latinLnBrk="0" hangingPunct="1">
      <a:defRPr kern="1200">
        <a:solidFill>
          <a:schemeClr val="tx1"/>
        </a:solidFill>
        <a:latin typeface="Gill Sans MT"/>
        <a:ea typeface="宋体" charset="-122"/>
        <a:cs typeface="+mn-cs"/>
      </a:defRPr>
    </a:lvl6pPr>
    <a:lvl7pPr marL="2743200" algn="l" defTabSz="914400" rtl="0" eaLnBrk="1" latinLnBrk="0" hangingPunct="1">
      <a:defRPr kern="1200">
        <a:solidFill>
          <a:schemeClr val="tx1"/>
        </a:solidFill>
        <a:latin typeface="Gill Sans MT"/>
        <a:ea typeface="宋体" charset="-122"/>
        <a:cs typeface="+mn-cs"/>
      </a:defRPr>
    </a:lvl7pPr>
    <a:lvl8pPr marL="3200400" algn="l" defTabSz="914400" rtl="0" eaLnBrk="1" latinLnBrk="0" hangingPunct="1">
      <a:defRPr kern="1200">
        <a:solidFill>
          <a:schemeClr val="tx1"/>
        </a:solidFill>
        <a:latin typeface="Gill Sans MT"/>
        <a:ea typeface="宋体" charset="-122"/>
        <a:cs typeface="+mn-cs"/>
      </a:defRPr>
    </a:lvl8pPr>
    <a:lvl9pPr marL="3657600" algn="l" defTabSz="914400" rtl="0" eaLnBrk="1" latinLnBrk="0" hangingPunct="1">
      <a:defRPr kern="1200">
        <a:solidFill>
          <a:schemeClr val="tx1"/>
        </a:solidFill>
        <a:latin typeface="Gill Sans MT"/>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DF86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69" autoAdjust="0"/>
    <p:restoredTop sz="86339" autoAdjust="0"/>
  </p:normalViewPr>
  <p:slideViewPr>
    <p:cSldViewPr>
      <p:cViewPr varScale="1">
        <p:scale>
          <a:sx n="82" d="100"/>
          <a:sy n="82" d="100"/>
        </p:scale>
        <p:origin x="1840" y="160"/>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4212"/>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atin typeface="Gill Sans MT" pitchFamily="34" charset="0"/>
                <a:ea typeface="+mn-ea"/>
              </a:defRPr>
            </a:lvl1pPr>
          </a:lstStyle>
          <a:p>
            <a:pPr>
              <a:defRPr/>
            </a:pPr>
            <a:endParaRPr lang="en-US"/>
          </a:p>
        </p:txBody>
      </p:sp>
      <p:sp>
        <p:nvSpPr>
          <p:cNvPr id="3" name="Date Placeholder 2"/>
          <p:cNvSpPr>
            <a:spLocks noGrp="1"/>
          </p:cNvSpPr>
          <p:nvPr>
            <p:ph type="dt" idx="1"/>
          </p:nvPr>
        </p:nvSpPr>
        <p:spPr>
          <a:xfrm>
            <a:off x="3956050" y="0"/>
            <a:ext cx="3027363" cy="463550"/>
          </a:xfrm>
          <a:prstGeom prst="rect">
            <a:avLst/>
          </a:prstGeom>
        </p:spPr>
        <p:txBody>
          <a:bodyPr vert="horz" lIns="91440" tIns="45720" rIns="91440" bIns="45720" rtlCol="0"/>
          <a:lstStyle>
            <a:lvl1pPr algn="r">
              <a:defRPr sz="1200">
                <a:latin typeface="Gill Sans MT" pitchFamily="34" charset="0"/>
                <a:ea typeface="+mn-ea"/>
              </a:defRPr>
            </a:lvl1pPr>
          </a:lstStyle>
          <a:p>
            <a:pPr>
              <a:defRPr/>
            </a:pPr>
            <a:fld id="{68CE06E6-C155-4C27-83B8-2CA2EF4C4024}" type="datetimeFigureOut">
              <a:rPr lang="en-US"/>
              <a:pPr>
                <a:defRPr/>
              </a:pPr>
              <a:t>12/23/15</a:t>
            </a:fld>
            <a:endParaRPr lang="en-US"/>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98500" y="4410075"/>
            <a:ext cx="5588000" cy="4176713"/>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18563"/>
            <a:ext cx="3027363" cy="463550"/>
          </a:xfrm>
          <a:prstGeom prst="rect">
            <a:avLst/>
          </a:prstGeom>
        </p:spPr>
        <p:txBody>
          <a:bodyPr vert="horz" lIns="91440" tIns="45720" rIns="91440" bIns="45720" rtlCol="0" anchor="b"/>
          <a:lstStyle>
            <a:lvl1pPr algn="l">
              <a:defRPr sz="1200">
                <a:latin typeface="Gill Sans MT" pitchFamily="34" charset="0"/>
                <a:ea typeface="+mn-ea"/>
              </a:defRPr>
            </a:lvl1pPr>
          </a:lstStyle>
          <a:p>
            <a:pPr>
              <a:defRPr/>
            </a:pPr>
            <a:endParaRPr lang="en-US"/>
          </a:p>
        </p:txBody>
      </p:sp>
      <p:sp>
        <p:nvSpPr>
          <p:cNvPr id="7" name="Slide Number Placeholder 6"/>
          <p:cNvSpPr>
            <a:spLocks noGrp="1"/>
          </p:cNvSpPr>
          <p:nvPr>
            <p:ph type="sldNum" sz="quarter" idx="5"/>
          </p:nvPr>
        </p:nvSpPr>
        <p:spPr>
          <a:xfrm>
            <a:off x="3956050" y="8818563"/>
            <a:ext cx="3027363" cy="463550"/>
          </a:xfrm>
          <a:prstGeom prst="rect">
            <a:avLst/>
          </a:prstGeom>
        </p:spPr>
        <p:txBody>
          <a:bodyPr vert="horz" lIns="91440" tIns="45720" rIns="91440" bIns="45720" rtlCol="0" anchor="b"/>
          <a:lstStyle>
            <a:lvl1pPr algn="r">
              <a:defRPr sz="1200">
                <a:latin typeface="Gill Sans MT" pitchFamily="34" charset="0"/>
                <a:ea typeface="+mn-ea"/>
              </a:defRPr>
            </a:lvl1pPr>
          </a:lstStyle>
          <a:p>
            <a:pPr>
              <a:defRPr/>
            </a:pPr>
            <a:fld id="{87C9A486-E00A-43A3-83AA-BCEB6F9C8C78}" type="slidenum">
              <a:rPr lang="en-US"/>
              <a:pPr>
                <a:defRPr/>
              </a:pPr>
              <a:t>‹#›</a:t>
            </a:fld>
            <a:endParaRPr lang="en-US"/>
          </a:p>
        </p:txBody>
      </p:sp>
    </p:spTree>
    <p:extLst>
      <p:ext uri="{BB962C8B-B14F-4D97-AF65-F5344CB8AC3E}">
        <p14:creationId xmlns:p14="http://schemas.microsoft.com/office/powerpoint/2010/main" val="7492418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Hello everyone. In this talk, we’ll present a multi-touch technique that uses only two-finger gestures for full 6 degrees of freedom manipulation of 3D objects.</a:t>
            </a:r>
          </a:p>
          <a:p>
            <a:pPr eaLnBrk="1" hangingPunct="1">
              <a:spcBef>
                <a:spcPct val="0"/>
              </a:spcBef>
            </a:pPr>
            <a:endParaRPr lang="en-US" altLang="zh-CN" smtClean="0"/>
          </a:p>
          <a:p>
            <a:pPr eaLnBrk="1" hangingPunct="1"/>
            <a:endParaRPr lang="en-US" altLang="zh-CN" smtClean="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A05B9F2-60F1-4F65-80E7-C7A0E3F5825B}" type="slidenum">
              <a:rPr lang="en-US" altLang="zh-CN" smtClean="0">
                <a:latin typeface="Gill Sans MT"/>
              </a:rPr>
              <a:pPr>
                <a:defRPr/>
              </a:pPr>
              <a:t>1</a:t>
            </a:fld>
            <a:endParaRPr lang="en-US" altLang="zh-CN" smtClean="0">
              <a:latin typeface="Gill Sans MT"/>
            </a:endParaRPr>
          </a:p>
        </p:txBody>
      </p:sp>
    </p:spTree>
    <p:extLst>
      <p:ext uri="{BB962C8B-B14F-4D97-AF65-F5344CB8AC3E}">
        <p14:creationId xmlns:p14="http://schemas.microsoft.com/office/powerpoint/2010/main" val="137806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我决定</a:t>
            </a:r>
            <a:r>
              <a:rPr lang="en-US" altLang="zh-CN" smtClean="0"/>
              <a:t>st</a:t>
            </a:r>
            <a:r>
              <a:rPr lang="zh-CN" altLang="en-US" smtClean="0"/>
              <a:t>与</a:t>
            </a:r>
            <a:r>
              <a:rPr lang="en-US" altLang="zh-CN" smtClean="0"/>
              <a:t>ss</a:t>
            </a:r>
            <a:r>
              <a:rPr lang="zh-CN" altLang="en-US" smtClean="0"/>
              <a:t>的区别就是</a:t>
            </a:r>
            <a:r>
              <a:rPr lang="en-US" altLang="zh-CN" smtClean="0"/>
              <a:t>ss</a:t>
            </a:r>
            <a:r>
              <a:rPr lang="zh-CN" altLang="en-US" smtClean="0"/>
              <a:t>需要三个触点都在物体上，而</a:t>
            </a:r>
            <a:r>
              <a:rPr lang="en-US" altLang="zh-CN" smtClean="0"/>
              <a:t>st</a:t>
            </a:r>
            <a:r>
              <a:rPr lang="zh-CN" altLang="en-US" smtClean="0"/>
              <a:t>则只需要俩个触点确定一个轴，另一个确定旋转方向。</a:t>
            </a:r>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0129A4B-4854-422E-9E67-14ECFA184F86}" type="slidenum">
              <a:rPr lang="en-US" altLang="zh-CN" smtClean="0">
                <a:latin typeface="Gill Sans MT"/>
              </a:rPr>
              <a:pPr>
                <a:defRPr/>
              </a:pPr>
              <a:t>10</a:t>
            </a:fld>
            <a:endParaRPr lang="en-US" altLang="zh-CN" smtClean="0">
              <a:latin typeface="Gill Sans MT"/>
            </a:endParaRPr>
          </a:p>
        </p:txBody>
      </p:sp>
    </p:spTree>
    <p:extLst>
      <p:ext uri="{BB962C8B-B14F-4D97-AF65-F5344CB8AC3E}">
        <p14:creationId xmlns:p14="http://schemas.microsoft.com/office/powerpoint/2010/main" val="1159126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我理解的是</a:t>
            </a:r>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1EAC922-3511-4C71-BAB8-AE6069A8444D}" type="slidenum">
              <a:rPr lang="en-US" altLang="zh-CN" smtClean="0">
                <a:latin typeface="Gill Sans MT"/>
              </a:rPr>
              <a:pPr>
                <a:defRPr/>
              </a:pPr>
              <a:t>11</a:t>
            </a:fld>
            <a:endParaRPr lang="en-US" altLang="zh-CN" smtClean="0">
              <a:latin typeface="Gill Sans MT"/>
            </a:endParaRPr>
          </a:p>
        </p:txBody>
      </p:sp>
    </p:spTree>
    <p:extLst>
      <p:ext uri="{BB962C8B-B14F-4D97-AF65-F5344CB8AC3E}">
        <p14:creationId xmlns:p14="http://schemas.microsoft.com/office/powerpoint/2010/main" val="805750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The DS3 technique also needs 3 touch points.</a:t>
            </a:r>
          </a:p>
          <a:p>
            <a:pPr eaLnBrk="1" hangingPunct="1">
              <a:spcBef>
                <a:spcPct val="0"/>
              </a:spcBef>
            </a:pPr>
            <a:endParaRPr lang="en-US" altLang="zh-CN" smtClean="0"/>
          </a:p>
          <a:p>
            <a:pPr eaLnBrk="1" hangingPunct="1">
              <a:spcBef>
                <a:spcPct val="0"/>
              </a:spcBef>
            </a:pPr>
            <a:r>
              <a:rPr lang="en-US" altLang="zh-CN" smtClean="0"/>
              <a:t>It separates translation from rotation, based on the number of direct fingers.</a:t>
            </a:r>
          </a:p>
          <a:p>
            <a:pPr eaLnBrk="1" hangingPunct="1">
              <a:spcBef>
                <a:spcPct val="0"/>
              </a:spcBef>
            </a:pPr>
            <a:endParaRPr lang="en-US" altLang="zh-CN" smtClean="0"/>
          </a:p>
          <a:p>
            <a:pPr eaLnBrk="1" hangingPunct="1">
              <a:spcBef>
                <a:spcPct val="0"/>
              </a:spcBef>
            </a:pPr>
            <a:r>
              <a:rPr lang="en-US" altLang="zh-CN" smtClean="0"/>
              <a:t>&lt;click&gt;</a:t>
            </a:r>
          </a:p>
          <a:p>
            <a:pPr eaLnBrk="1" hangingPunct="1">
              <a:spcBef>
                <a:spcPct val="0"/>
              </a:spcBef>
            </a:pPr>
            <a:r>
              <a:rPr lang="en-US" altLang="zh-CN" smtClean="0"/>
              <a:t>One direct finger is for translations Tx &amp; Ty.</a:t>
            </a:r>
          </a:p>
          <a:p>
            <a:pPr eaLnBrk="1" hangingPunct="1">
              <a:spcBef>
                <a:spcPct val="0"/>
              </a:spcBef>
            </a:pPr>
            <a:r>
              <a:rPr lang="en-US" altLang="zh-CN" smtClean="0"/>
              <a:t>And two direct fingers are for rotations.</a:t>
            </a:r>
          </a:p>
          <a:p>
            <a:pPr eaLnBrk="1" hangingPunct="1">
              <a:spcBef>
                <a:spcPct val="0"/>
              </a:spcBef>
            </a:pPr>
            <a:r>
              <a:rPr lang="en-US" altLang="zh-CN" smtClean="0"/>
              <a:t>The indirect finger is used to control the depth of the object.</a:t>
            </a:r>
          </a:p>
          <a:p>
            <a:pPr eaLnBrk="1" hangingPunct="1">
              <a:spcBef>
                <a:spcPct val="0"/>
              </a:spcBef>
            </a:pPr>
            <a:endParaRPr lang="en-US" altLang="zh-CN" smtClean="0"/>
          </a:p>
          <a:p>
            <a:pPr eaLnBrk="1" hangingPunct="1">
              <a:spcBef>
                <a:spcPct val="0"/>
              </a:spcBef>
            </a:pPr>
            <a:r>
              <a:rPr kumimoji="1" lang="en-US" altLang="zh-CN" smtClean="0">
                <a:solidFill>
                  <a:srgbClr val="D2533C"/>
                </a:solidFill>
              </a:rPr>
              <a:t>Again because of its complex operation modes, bimanual</a:t>
            </a:r>
            <a:r>
              <a:rPr kumimoji="1" lang="en-US" altLang="zh-CN" smtClean="0"/>
              <a:t> interaction is demanded, as shown in this video.</a:t>
            </a:r>
          </a:p>
          <a:p>
            <a:pPr eaLnBrk="1" hangingPunct="1">
              <a:spcBef>
                <a:spcPct val="0"/>
              </a:spcBef>
            </a:pPr>
            <a:endParaRPr lang="en-US" altLang="zh-CN" smtClean="0"/>
          </a:p>
          <a:p>
            <a:pPr eaLnBrk="1" hangingPunct="1">
              <a:spcBef>
                <a:spcPct val="0"/>
              </a:spcBef>
            </a:pPr>
            <a:endParaRPr lang="en-US" altLang="zh-HK" smtClean="0"/>
          </a:p>
          <a:p>
            <a:pPr eaLnBrk="1" hangingPunct="1">
              <a:spcBef>
                <a:spcPct val="0"/>
              </a:spcBef>
            </a:pPr>
            <a:r>
              <a:rPr lang="zh-CN" altLang="en-US" smtClean="0"/>
              <a:t>一个直接的手指是在</a:t>
            </a:r>
            <a:r>
              <a:rPr lang="en-US" altLang="zh-CN" smtClean="0"/>
              <a:t>x</a:t>
            </a:r>
            <a:r>
              <a:rPr lang="zh-CN" altLang="en-US" smtClean="0"/>
              <a:t>、</a:t>
            </a:r>
            <a:r>
              <a:rPr lang="en-US" altLang="zh-CN" smtClean="0"/>
              <a:t>y</a:t>
            </a:r>
            <a:r>
              <a:rPr lang="zh-CN" altLang="en-US" smtClean="0"/>
              <a:t>轴的平移。 </a:t>
            </a:r>
            <a:br>
              <a:rPr lang="zh-CN" altLang="en-US" smtClean="0"/>
            </a:br>
            <a:r>
              <a:rPr lang="zh-CN" altLang="en-US" smtClean="0"/>
              <a:t>两个直接手指是旋转。 </a:t>
            </a:r>
            <a:br>
              <a:rPr lang="zh-CN" altLang="en-US" smtClean="0"/>
            </a:br>
            <a:r>
              <a:rPr lang="zh-CN" altLang="en-US" smtClean="0"/>
              <a:t>间接手指是用来控制物体的深度。 </a:t>
            </a:r>
            <a:endParaRPr lang="en-US" altLang="zh-CN"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100F2BC-0F3F-490F-A46D-B6DC87A9A458}" type="slidenum">
              <a:rPr lang="en-US" altLang="zh-CN" smtClean="0">
                <a:latin typeface="Gill Sans MT"/>
              </a:rPr>
              <a:pPr>
                <a:defRPr/>
              </a:pPr>
              <a:t>12</a:t>
            </a:fld>
            <a:endParaRPr lang="en-US" altLang="zh-CN" smtClean="0">
              <a:latin typeface="Gill Sans MT"/>
            </a:endParaRPr>
          </a:p>
        </p:txBody>
      </p:sp>
    </p:spTree>
    <p:extLst>
      <p:ext uri="{BB962C8B-B14F-4D97-AF65-F5344CB8AC3E}">
        <p14:creationId xmlns:p14="http://schemas.microsoft.com/office/powerpoint/2010/main" val="1632621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其关键思想是将手势分为基础上，</a:t>
            </a:r>
            <a:r>
              <a:rPr lang="en-US" altLang="zh-CN" smtClean="0"/>
              <a:t>2</a:t>
            </a:r>
            <a:r>
              <a:rPr lang="zh-CN" altLang="en-US" smtClean="0"/>
              <a:t>个手指的移动特性两种操作模式。</a:t>
            </a:r>
          </a:p>
          <a:p>
            <a:pPr eaLnBrk="1" hangingPunct="1">
              <a:spcBef>
                <a:spcPct val="0"/>
              </a:spcBef>
            </a:pPr>
            <a:r>
              <a:rPr lang="zh-CN" altLang="en-US" smtClean="0"/>
              <a:t>根据手指的移动特性将手势分成两类，一类是移动的手指，一类是固定的手指。</a:t>
            </a:r>
          </a:p>
          <a:p>
            <a:pPr eaLnBrk="1" hangingPunct="1">
              <a:spcBef>
                <a:spcPct val="0"/>
              </a:spcBef>
            </a:pPr>
            <a:r>
              <a:rPr lang="en-US" altLang="zh-CN" smtClean="0"/>
              <a:t>2m</a:t>
            </a:r>
            <a:r>
              <a:rPr lang="zh-CN" altLang="en-US" smtClean="0"/>
              <a:t>就是指俩个手指都是移动手指，</a:t>
            </a:r>
            <a:r>
              <a:rPr lang="en-US" altLang="zh-CN" smtClean="0"/>
              <a:t>1m+1f</a:t>
            </a:r>
            <a:r>
              <a:rPr lang="zh-CN" altLang="en-US" smtClean="0"/>
              <a:t>指俩个手指中一个是移动手指一个是固定的手指</a:t>
            </a:r>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F9B869C-0F4D-4850-9BD0-249366D87AC9}" type="slidenum">
              <a:rPr lang="en-US" altLang="zh-CN" smtClean="0">
                <a:latin typeface="Gill Sans MT"/>
              </a:rPr>
              <a:pPr>
                <a:defRPr/>
              </a:pPr>
              <a:t>13</a:t>
            </a:fld>
            <a:endParaRPr lang="en-US" altLang="zh-CN" smtClean="0">
              <a:latin typeface="Gill Sans MT"/>
            </a:endParaRPr>
          </a:p>
        </p:txBody>
      </p:sp>
    </p:spTree>
    <p:extLst>
      <p:ext uri="{BB962C8B-B14F-4D97-AF65-F5344CB8AC3E}">
        <p14:creationId xmlns:p14="http://schemas.microsoft.com/office/powerpoint/2010/main" val="1100661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noTextEdi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在</a:t>
            </a:r>
            <a:r>
              <a:rPr lang="en-US" altLang="zh-CN" smtClean="0"/>
              <a:t>2m</a:t>
            </a:r>
            <a:r>
              <a:rPr lang="zh-CN" altLang="en-US" smtClean="0"/>
              <a:t>模式中，双指移动的手势被解释为那些在</a:t>
            </a:r>
            <a:r>
              <a:rPr lang="en-US" altLang="zh-CN" smtClean="0"/>
              <a:t>2</a:t>
            </a:r>
            <a:r>
              <a:rPr lang="zh-CN" altLang="en-US" smtClean="0"/>
              <a:t>维操作中广泛应用的手势，旋转</a:t>
            </a:r>
            <a:r>
              <a:rPr lang="en-US" altLang="zh-CN" smtClean="0"/>
              <a:t>-</a:t>
            </a:r>
            <a:r>
              <a:rPr lang="zh-CN" altLang="en-US" smtClean="0"/>
              <a:t>缩放</a:t>
            </a:r>
            <a:r>
              <a:rPr lang="en-US" altLang="zh-CN" smtClean="0"/>
              <a:t>-</a:t>
            </a:r>
            <a:r>
              <a:rPr lang="zh-CN" altLang="en-US" smtClean="0"/>
              <a:t>平移手势，即</a:t>
            </a:r>
            <a:r>
              <a:rPr lang="en-US" altLang="zh-CN" smtClean="0"/>
              <a:t>RST</a:t>
            </a:r>
            <a:r>
              <a:rPr lang="zh-CN" altLang="en-US" smtClean="0"/>
              <a:t>手势。</a:t>
            </a:r>
          </a:p>
          <a:p>
            <a:pPr eaLnBrk="1" hangingPunct="1">
              <a:spcBef>
                <a:spcPct val="0"/>
              </a:spcBef>
            </a:pPr>
            <a:r>
              <a:rPr lang="en-US" altLang="zh-CN" smtClean="0"/>
              <a:t>2m</a:t>
            </a:r>
            <a:r>
              <a:rPr lang="zh-CN" altLang="en-US" smtClean="0"/>
              <a:t>模式来控制所有方向的移动和</a:t>
            </a:r>
            <a:r>
              <a:rPr lang="en-US" altLang="zh-CN" smtClean="0"/>
              <a:t>z</a:t>
            </a:r>
            <a:r>
              <a:rPr lang="zh-CN" altLang="en-US" smtClean="0"/>
              <a:t>轴的旋转</a:t>
            </a:r>
          </a:p>
          <a:p>
            <a:pPr eaLnBrk="1" hangingPunct="1">
              <a:spcBef>
                <a:spcPct val="0"/>
              </a:spcBef>
            </a:pPr>
            <a:r>
              <a:rPr lang="zh-CN" altLang="en-US" smtClean="0"/>
              <a:t>有个疑问就是那个</a:t>
            </a:r>
            <a:r>
              <a:rPr lang="en-US" altLang="zh-CN" smtClean="0"/>
              <a:t>gif</a:t>
            </a:r>
            <a:r>
              <a:rPr lang="zh-CN" altLang="en-US" smtClean="0"/>
              <a:t>做的好像那些手指都是直接手指。不大对</a:t>
            </a:r>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BB6FC5B-756C-4082-A6E1-921B40CAF660}" type="slidenum">
              <a:rPr lang="en-US" altLang="zh-CN" smtClean="0">
                <a:latin typeface="Gill Sans MT"/>
              </a:rPr>
              <a:pPr>
                <a:defRPr/>
              </a:pPr>
              <a:t>14</a:t>
            </a:fld>
            <a:endParaRPr lang="en-US" altLang="zh-CN" smtClean="0">
              <a:latin typeface="Gill Sans MT"/>
            </a:endParaRPr>
          </a:p>
        </p:txBody>
      </p:sp>
    </p:spTree>
    <p:extLst>
      <p:ext uri="{BB962C8B-B14F-4D97-AF65-F5344CB8AC3E}">
        <p14:creationId xmlns:p14="http://schemas.microsoft.com/office/powerpoint/2010/main" val="1433925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zh-HK" smtClean="0"/>
              <a:t>Note that these three RST-style gestures can be performed as a single integral gesture, involving a single pair of finger-down, finger-up touch gesture.  (can be removed if no time, as it sounds similar to slide 21, which unfortunately looks very simple, and therefore not impressive))))</a:t>
            </a:r>
            <a:endParaRPr lang="en-US" altLang="zh-CN" smtClean="0"/>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FC199C3-1ACD-42CA-A401-17D310239B8B}" type="slidenum">
              <a:rPr lang="en-US" altLang="zh-CN" smtClean="0">
                <a:latin typeface="Gill Sans MT"/>
              </a:rPr>
              <a:pPr>
                <a:defRPr/>
              </a:pPr>
              <a:t>15</a:t>
            </a:fld>
            <a:endParaRPr lang="en-US" altLang="zh-CN" smtClean="0">
              <a:latin typeface="Gill Sans MT"/>
            </a:endParaRPr>
          </a:p>
        </p:txBody>
      </p:sp>
    </p:spTree>
    <p:extLst>
      <p:ext uri="{BB962C8B-B14F-4D97-AF65-F5344CB8AC3E}">
        <p14:creationId xmlns:p14="http://schemas.microsoft.com/office/powerpoint/2010/main" val="1141616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HK" smtClean="0"/>
              <a:t>Under the 1m+1f mode, one finger is moving while the other finger is fixed, we call them pin-panning gestures. </a:t>
            </a:r>
          </a:p>
          <a:p>
            <a:pPr eaLnBrk="1" hangingPunct="1">
              <a:spcBef>
                <a:spcPct val="0"/>
              </a:spcBef>
            </a:pPr>
            <a:endParaRPr lang="en-US" altLang="zh-HK" smtClean="0"/>
          </a:p>
          <a:p>
            <a:pPr eaLnBrk="1" hangingPunct="1">
              <a:spcBef>
                <a:spcPct val="0"/>
              </a:spcBef>
            </a:pPr>
            <a:r>
              <a:rPr lang="en-US" altLang="zh-HK" smtClean="0"/>
              <a:t>These gestures manipulate the remaining two DOF controls, which are rotations in the x and y axes.</a:t>
            </a:r>
            <a:endParaRPr lang="en-US" altLang="zh-CN" smtClean="0"/>
          </a:p>
          <a:p>
            <a:pPr eaLnBrk="1" hangingPunct="1">
              <a:spcBef>
                <a:spcPct val="0"/>
              </a:spcBef>
            </a:pPr>
            <a:endParaRPr lang="en-US" altLang="zh-HK" smtClean="0"/>
          </a:p>
        </p:txBody>
      </p:sp>
      <p:sp>
        <p:nvSpPr>
          <p:cNvPr id="522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2732E3B-DF68-4120-A5E7-B4BCDF5F12FA}" type="slidenum">
              <a:rPr lang="en-US" altLang="zh-CN" smtClean="0">
                <a:latin typeface="Gill Sans MT"/>
              </a:rPr>
              <a:pPr>
                <a:defRPr/>
              </a:pPr>
              <a:t>16</a:t>
            </a:fld>
            <a:endParaRPr lang="en-US" altLang="zh-CN" smtClean="0">
              <a:latin typeface="Gill Sans MT"/>
            </a:endParaRPr>
          </a:p>
        </p:txBody>
      </p:sp>
    </p:spTree>
    <p:extLst>
      <p:ext uri="{BB962C8B-B14F-4D97-AF65-F5344CB8AC3E}">
        <p14:creationId xmlns:p14="http://schemas.microsoft.com/office/powerpoint/2010/main" val="84353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zh-CN" smtClean="0"/>
              <a:t>The video shows the pin-panning gesture for rotation in x and y directions (video can’t play????)</a:t>
            </a:r>
          </a:p>
          <a:p>
            <a:pPr eaLnBrk="1" hangingPunct="1"/>
            <a:endParaRPr lang="en-US" altLang="zh-CN" smtClean="0"/>
          </a:p>
        </p:txBody>
      </p:sp>
      <p:sp>
        <p:nvSpPr>
          <p:cNvPr id="542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B37535E-D5F0-4840-8602-6C49A8CAB675}" type="slidenum">
              <a:rPr lang="en-US" altLang="zh-CN" smtClean="0">
                <a:latin typeface="Gill Sans MT"/>
              </a:rPr>
              <a:pPr>
                <a:defRPr/>
              </a:pPr>
              <a:t>17</a:t>
            </a:fld>
            <a:endParaRPr lang="en-US" altLang="zh-CN" smtClean="0">
              <a:latin typeface="Gill Sans MT"/>
            </a:endParaRPr>
          </a:p>
        </p:txBody>
      </p:sp>
    </p:spTree>
    <p:extLst>
      <p:ext uri="{BB962C8B-B14F-4D97-AF65-F5344CB8AC3E}">
        <p14:creationId xmlns:p14="http://schemas.microsoft.com/office/powerpoint/2010/main" val="939819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zh-CN" smtClean="0"/>
              <a:t>Our solution offers several advantages.</a:t>
            </a:r>
          </a:p>
          <a:p>
            <a:pPr eaLnBrk="1" hangingPunct="1"/>
            <a:endParaRPr lang="en-US" altLang="zh-CN" smtClean="0"/>
          </a:p>
          <a:p>
            <a:pPr eaLnBrk="1" hangingPunct="1"/>
            <a:r>
              <a:rPr lang="en-US" altLang="zh-CN" smtClean="0"/>
              <a:t>First, The transition between the two modes is seamless.  </a:t>
            </a:r>
          </a:p>
          <a:p>
            <a:pPr eaLnBrk="1" hangingPunct="1"/>
            <a:endParaRPr lang="en-US" altLang="zh-CN" smtClean="0"/>
          </a:p>
          <a:p>
            <a:pPr eaLnBrk="1" hangingPunct="1"/>
            <a:r>
              <a:rPr lang="en-US" altLang="zh-CN" smtClean="0">
                <a:solidFill>
                  <a:srgbClr val="FF0000"/>
                </a:solidFill>
              </a:rPr>
              <a:t>&lt;&lt;&lt;&lt;click, then only show the video, just show text before this&gt;&gt;&gt;&gt;</a:t>
            </a:r>
          </a:p>
          <a:p>
            <a:pPr eaLnBrk="1" hangingPunct="1"/>
            <a:endParaRPr lang="en-US" altLang="zh-CN" smtClean="0"/>
          </a:p>
          <a:p>
            <a:pPr eaLnBrk="1" hangingPunct="1"/>
            <a:r>
              <a:rPr lang="en-US" altLang="zh-CN" smtClean="0"/>
              <a:t>That is, it is possible to control the full 6DOF using a single multitouch action, </a:t>
            </a:r>
          </a:p>
          <a:p>
            <a:pPr eaLnBrk="1" hangingPunct="1"/>
            <a:r>
              <a:rPr lang="en-US" altLang="zh-CN" smtClean="0"/>
              <a:t>and to switch between the two modes without lifting any finger. </a:t>
            </a:r>
          </a:p>
          <a:p>
            <a:pPr eaLnBrk="1" hangingPunct="1"/>
            <a:endParaRPr lang="en-US" altLang="zh-CN" smtClean="0"/>
          </a:p>
          <a:p>
            <a:pPr eaLnBrk="1" hangingPunct="1"/>
            <a:r>
              <a:rPr lang="en-US" altLang="zh-CN" smtClean="0"/>
              <a:t>This video shows the transition from mode 2m to mode 1m+1f, and back to mode 2m</a:t>
            </a:r>
          </a:p>
          <a:p>
            <a:pPr eaLnBrk="1" hangingPunct="1"/>
            <a:r>
              <a:rPr lang="zh-CN" altLang="en-US" smtClean="0"/>
              <a:t>优点：可以用只用一个动作就可以控制六个维度，不需要单独的抬起放下动作，状态的转换是无缝的</a:t>
            </a:r>
          </a:p>
        </p:txBody>
      </p:sp>
      <p:sp>
        <p:nvSpPr>
          <p:cNvPr id="563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E135CAE-A2B2-445A-A59B-8AEDC0E566A9}" type="slidenum">
              <a:rPr lang="en-US" altLang="zh-CN" smtClean="0">
                <a:latin typeface="Gill Sans MT"/>
              </a:rPr>
              <a:pPr>
                <a:defRPr/>
              </a:pPr>
              <a:t>18</a:t>
            </a:fld>
            <a:endParaRPr lang="en-US" altLang="zh-CN" smtClean="0">
              <a:latin typeface="Gill Sans MT"/>
            </a:endParaRPr>
          </a:p>
        </p:txBody>
      </p:sp>
    </p:spTree>
    <p:extLst>
      <p:ext uri="{BB962C8B-B14F-4D97-AF65-F5344CB8AC3E}">
        <p14:creationId xmlns:p14="http://schemas.microsoft.com/office/powerpoint/2010/main" val="356426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bwMode="auto">
          <a:noFill/>
          <a:ln>
            <a:solidFill>
              <a:srgbClr val="000000"/>
            </a:solidFill>
            <a:miter lim="800000"/>
            <a:headEnd/>
            <a:tailEnd/>
          </a:ln>
        </p:spPr>
      </p:sp>
      <p:sp>
        <p:nvSpPr>
          <p:cNvPr id="614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我们的方法的第二个优势是不依赖手指的直接性。 使得它的性能在很大程度上不敏感的触摸屏的尺寸和被操纵的对象的大小。 </a:t>
            </a:r>
          </a:p>
          <a:p>
            <a:pPr eaLnBrk="1" hangingPunct="1"/>
            <a:r>
              <a:rPr lang="zh-CN" altLang="en-US" smtClean="0"/>
              <a:t>我们的技术自然地支持单手互动。 </a:t>
            </a:r>
            <a:br>
              <a:rPr lang="zh-CN" altLang="en-US" smtClean="0"/>
            </a:br>
            <a:r>
              <a:rPr lang="zh-CN" altLang="en-US" smtClean="0"/>
              <a:t>由于拇指的对抗性本质，强烈推荐使用拇指和其余四指从同一只手之一。 </a:t>
            </a:r>
            <a:endParaRPr lang="en-US" altLang="zh-CN" smtClean="0"/>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90619D8-A950-48C8-9C05-AA4E45ED705B}" type="slidenum">
              <a:rPr lang="en-US" altLang="zh-CN" smtClean="0">
                <a:latin typeface="Gill Sans MT"/>
              </a:rPr>
              <a:pPr>
                <a:defRPr/>
              </a:pPr>
              <a:t>19</a:t>
            </a:fld>
            <a:endParaRPr lang="en-US" altLang="zh-CN" smtClean="0">
              <a:latin typeface="Gill Sans MT"/>
            </a:endParaRPr>
          </a:p>
        </p:txBody>
      </p:sp>
    </p:spTree>
    <p:extLst>
      <p:ext uri="{BB962C8B-B14F-4D97-AF65-F5344CB8AC3E}">
        <p14:creationId xmlns:p14="http://schemas.microsoft.com/office/powerpoint/2010/main" val="945117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ea typeface="PMingLiU" pitchFamily="18" charset="-120"/>
              </a:rPr>
              <a:t>一个在三维物体的全面三维操作就是指它可以在六个自由度上操作</a:t>
            </a:r>
            <a:endParaRPr lang="en-US" altLang="zh-HK" smtClean="0"/>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66CD3A0-11F3-4B1B-817F-9E3D6E770827}" type="slidenum">
              <a:rPr lang="en-US" altLang="zh-CN" smtClean="0">
                <a:latin typeface="Gill Sans MT"/>
              </a:rPr>
              <a:pPr>
                <a:defRPr/>
              </a:pPr>
              <a:t>2</a:t>
            </a:fld>
            <a:endParaRPr lang="en-US" altLang="zh-CN" smtClean="0">
              <a:latin typeface="Gill Sans MT"/>
            </a:endParaRPr>
          </a:p>
        </p:txBody>
      </p:sp>
    </p:spTree>
    <p:extLst>
      <p:ext uri="{BB962C8B-B14F-4D97-AF65-F5344CB8AC3E}">
        <p14:creationId xmlns:p14="http://schemas.microsoft.com/office/powerpoint/2010/main" val="42999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bwMode="auto">
          <a:noFill/>
          <a:ln>
            <a:solidFill>
              <a:srgbClr val="000000"/>
            </a:solidFill>
            <a:miter lim="800000"/>
            <a:headEnd/>
            <a:tailEnd/>
          </a:ln>
        </p:spPr>
      </p:sp>
      <p:sp>
        <p:nvSpPr>
          <p:cNvPr id="634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zh-CN" smtClean="0"/>
              <a:t>We now address the mode classification issue. </a:t>
            </a:r>
          </a:p>
          <a:p>
            <a:pPr eaLnBrk="1" hangingPunct="1"/>
            <a:endParaRPr lang="en-US" altLang="zh-CN" smtClean="0"/>
          </a:p>
          <a:p>
            <a:pPr eaLnBrk="1" hangingPunct="1"/>
            <a:r>
              <a:rPr lang="en-US" altLang="zh-CN" smtClean="0"/>
              <a:t>We note that strictly relying on finger immobility does not work for two reasons. </a:t>
            </a:r>
          </a:p>
          <a:p>
            <a:pPr eaLnBrk="1" hangingPunct="1"/>
            <a:endParaRPr lang="en-US" altLang="zh-CN" smtClean="0"/>
          </a:p>
          <a:p>
            <a:pPr eaLnBrk="1" hangingPunct="1"/>
            <a:r>
              <a:rPr lang="en-US" altLang="zh-CN" smtClean="0"/>
              <a:t>First, it is difficult to keep one finger completely fixed while the other finger from the same hand is moving.  Muscle bulks between fingers are correlated, and different gestures have different correlation between finger’s movements.</a:t>
            </a:r>
          </a:p>
          <a:p>
            <a:pPr eaLnBrk="1" hangingPunct="1"/>
            <a:endParaRPr lang="en-US" altLang="zh-CN" smtClean="0"/>
          </a:p>
          <a:p>
            <a:pPr eaLnBrk="1" hangingPunct="1"/>
            <a:r>
              <a:rPr lang="en-US" altLang="zh-CN" smtClean="0"/>
              <a:t>Second, imprecise multitouch input may lead to slightly different detected positions even when a contact finger remains stationary.</a:t>
            </a:r>
          </a:p>
          <a:p>
            <a:pPr eaLnBrk="1" hangingPunct="1"/>
            <a:endParaRPr lang="en-US" altLang="zh-CN" smtClean="0"/>
          </a:p>
        </p:txBody>
      </p:sp>
      <p:sp>
        <p:nvSpPr>
          <p:cNvPr id="604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11B848F-122C-4ACD-A308-8EF9BD1B6976}" type="slidenum">
              <a:rPr lang="en-US" altLang="zh-CN" smtClean="0">
                <a:latin typeface="Gill Sans MT"/>
              </a:rPr>
              <a:pPr>
                <a:defRPr/>
              </a:pPr>
              <a:t>20</a:t>
            </a:fld>
            <a:endParaRPr lang="en-US" altLang="zh-CN" smtClean="0">
              <a:latin typeface="Gill Sans MT"/>
            </a:endParaRPr>
          </a:p>
        </p:txBody>
      </p:sp>
    </p:spTree>
    <p:extLst>
      <p:ext uri="{BB962C8B-B14F-4D97-AF65-F5344CB8AC3E}">
        <p14:creationId xmlns:p14="http://schemas.microsoft.com/office/powerpoint/2010/main" val="18899471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bwMode="auto">
          <a:noFill/>
          <a:ln>
            <a:solidFill>
              <a:srgbClr val="000000"/>
            </a:solidFill>
            <a:miter lim="800000"/>
            <a:headEnd/>
            <a:tailEnd/>
          </a:ln>
        </p:spPr>
      </p:sp>
      <p:sp>
        <p:nvSpPr>
          <p:cNvPr id="655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zh-CN" smtClean="0"/>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56FE77A-DFE6-4D2F-A98D-73B878D04FB7}" type="slidenum">
              <a:rPr lang="en-US" altLang="zh-CN" smtClean="0">
                <a:latin typeface="Gill Sans MT"/>
              </a:rPr>
              <a:pPr>
                <a:defRPr/>
              </a:pPr>
              <a:t>21</a:t>
            </a:fld>
            <a:endParaRPr lang="en-US" altLang="zh-CN" smtClean="0">
              <a:latin typeface="Gill Sans MT"/>
            </a:endParaRPr>
          </a:p>
        </p:txBody>
      </p:sp>
    </p:spTree>
    <p:extLst>
      <p:ext uri="{BB962C8B-B14F-4D97-AF65-F5344CB8AC3E}">
        <p14:creationId xmlns:p14="http://schemas.microsoft.com/office/powerpoint/2010/main" val="1780695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zh-CN" smtClean="0"/>
          </a:p>
        </p:txBody>
      </p:sp>
      <p:sp>
        <p:nvSpPr>
          <p:cNvPr id="645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42FC61A-F846-45B4-BEDB-D46DFFC0E192}" type="slidenum">
              <a:rPr lang="en-US" altLang="zh-CN" smtClean="0">
                <a:latin typeface="Gill Sans MT"/>
              </a:rPr>
              <a:pPr>
                <a:defRPr/>
              </a:pPr>
              <a:t>22</a:t>
            </a:fld>
            <a:endParaRPr lang="en-US" altLang="zh-CN" smtClean="0">
              <a:latin typeface="Gill Sans MT"/>
            </a:endParaRPr>
          </a:p>
        </p:txBody>
      </p:sp>
    </p:spTree>
    <p:extLst>
      <p:ext uri="{BB962C8B-B14F-4D97-AF65-F5344CB8AC3E}">
        <p14:creationId xmlns:p14="http://schemas.microsoft.com/office/powerpoint/2010/main" val="709393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p:spPr>
      </p:sp>
      <p:sp>
        <p:nvSpPr>
          <p:cNvPr id="69634" name="Notes Placeholder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这个应该是</a:t>
            </a:r>
            <a:r>
              <a:rPr lang="en-US" altLang="zh-CN" smtClean="0"/>
              <a:t>matlab</a:t>
            </a:r>
            <a:r>
              <a:rPr lang="zh-CN" altLang="en-US" smtClean="0"/>
              <a:t>建的模型</a:t>
            </a:r>
          </a:p>
          <a:p>
            <a:r>
              <a:rPr lang="zh-CN" altLang="en-US" smtClean="0"/>
              <a:t>红色代表</a:t>
            </a:r>
            <a:r>
              <a:rPr lang="en-US" altLang="zh-CN" smtClean="0"/>
              <a:t>the1m+1f mode</a:t>
            </a:r>
            <a:r>
              <a:rPr lang="zh-CN" altLang="en-US" smtClean="0"/>
              <a:t>。其他颜色是其他模式，绿色是平移，青色是旋转，蓝色是缩放。</a:t>
            </a:r>
          </a:p>
          <a:p>
            <a:r>
              <a:rPr lang="zh-CN" altLang="en-US" smtClean="0"/>
              <a:t>从可视化，可以看出，该特征空间中不能很好地使用线性平面分开。我们的</a:t>
            </a:r>
            <a:r>
              <a:rPr lang="en-US" altLang="zh-CN" smtClean="0"/>
              <a:t>SVM</a:t>
            </a:r>
            <a:r>
              <a:rPr lang="zh-CN" altLang="en-US" smtClean="0"/>
              <a:t>分类器解决了非线性边界，并给出高精确度的两个交叉验证和实际分类情况而言。 </a:t>
            </a:r>
          </a:p>
        </p:txBody>
      </p:sp>
      <p:sp>
        <p:nvSpPr>
          <p:cNvPr id="665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13232626-8983-493B-82AF-7C5554DA038D}" type="slidenum">
              <a:rPr lang="en-US" altLang="zh-CN" smtClean="0">
                <a:latin typeface="Gill Sans MT"/>
              </a:rPr>
              <a:pPr>
                <a:defRPr/>
              </a:pPr>
              <a:t>23</a:t>
            </a:fld>
            <a:endParaRPr lang="en-US" altLang="zh-CN" smtClean="0">
              <a:latin typeface="Gill Sans MT"/>
            </a:endParaRPr>
          </a:p>
        </p:txBody>
      </p:sp>
    </p:spTree>
    <p:extLst>
      <p:ext uri="{BB962C8B-B14F-4D97-AF65-F5344CB8AC3E}">
        <p14:creationId xmlns:p14="http://schemas.microsoft.com/office/powerpoint/2010/main" val="491705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p:spPr>
      </p:sp>
      <p:sp>
        <p:nvSpPr>
          <p:cNvPr id="71682" name="Notes Placeholder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最后，我们进行了一项试验实验来评估我们的技术的有效性。 </a:t>
            </a:r>
            <a:endParaRPr lang="zh-HK" altLang="en-US" smtClean="0"/>
          </a:p>
        </p:txBody>
      </p:sp>
      <p:sp>
        <p:nvSpPr>
          <p:cNvPr id="686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834DF4A-9A8F-4DC4-BE8F-FC5D1182876B}" type="slidenum">
              <a:rPr lang="en-US" altLang="zh-CN" smtClean="0">
                <a:latin typeface="Gill Sans MT"/>
              </a:rPr>
              <a:pPr>
                <a:defRPr/>
              </a:pPr>
              <a:t>24</a:t>
            </a:fld>
            <a:endParaRPr lang="en-US" altLang="zh-CN" smtClean="0">
              <a:latin typeface="Gill Sans MT"/>
            </a:endParaRPr>
          </a:p>
        </p:txBody>
      </p:sp>
    </p:spTree>
    <p:extLst>
      <p:ext uri="{BB962C8B-B14F-4D97-AF65-F5344CB8AC3E}">
        <p14:creationId xmlns:p14="http://schemas.microsoft.com/office/powerpoint/2010/main" val="19185026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zh-TW" smtClean="0"/>
              <a:t>This bar chart shows the task completion time. The results are similar for other measured quantities.</a:t>
            </a:r>
          </a:p>
          <a:p>
            <a:endParaRPr lang="en-US" altLang="zh-TW" smtClean="0"/>
          </a:p>
          <a:p>
            <a:r>
              <a:rPr lang="en-US" altLang="zh-TW" smtClean="0"/>
              <a:t>Our method performs equally well or better than other state-of-art 3-finger techniques in all manipulation scenarios.</a:t>
            </a:r>
          </a:p>
          <a:p>
            <a:endParaRPr lang="en-US" altLang="zh-TW" smtClean="0">
              <a:solidFill>
                <a:srgbClr val="D2533C"/>
              </a:solidFill>
            </a:endParaRPr>
          </a:p>
          <a:p>
            <a:r>
              <a:rPr lang="en-US" altLang="zh-TW" smtClean="0">
                <a:solidFill>
                  <a:srgbClr val="D2533C"/>
                </a:solidFill>
              </a:rPr>
              <a:t>The results show that our method is insensitive to screen size. The main reason is our interface only involves two fingers and supports indirect manipulation, leading to less hand occlusion and fewer operations.</a:t>
            </a:r>
          </a:p>
          <a:p>
            <a:endParaRPr lang="en-US" altLang="zh-TW" smtClean="0">
              <a:solidFill>
                <a:srgbClr val="D2533C"/>
              </a:solidFill>
            </a:endParaRPr>
          </a:p>
          <a:p>
            <a:r>
              <a:rPr lang="en-US" altLang="zh-TW" smtClean="0">
                <a:solidFill>
                  <a:srgbClr val="3366FF"/>
                </a:solidFill>
              </a:rPr>
              <a:t>We also observe that our method has high performance for complex task, especially when working on small screen size.</a:t>
            </a:r>
          </a:p>
          <a:p>
            <a:endParaRPr lang="en-US" altLang="zh-HK" smtClean="0"/>
          </a:p>
          <a:p>
            <a:endParaRPr lang="en-US" altLang="zh-HK" smtClean="0"/>
          </a:p>
          <a:p>
            <a:r>
              <a:rPr lang="en-US" altLang="zh-HK" smtClean="0"/>
              <a:t>([Q&amp;A] should not compare the ratio between finishing time between screen sizes: there is a constant time increases when screen size becomes small.)</a:t>
            </a:r>
            <a:endParaRPr lang="zh-HK" altLang="en-US" smtClean="0"/>
          </a:p>
        </p:txBody>
      </p:sp>
      <p:sp>
        <p:nvSpPr>
          <p:cNvPr id="706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59AA9C4-F0D3-4C33-841B-F80A0FC3D5D2}" type="slidenum">
              <a:rPr lang="en-US" altLang="zh-CN" smtClean="0">
                <a:latin typeface="Gill Sans MT"/>
              </a:rPr>
              <a:pPr>
                <a:defRPr/>
              </a:pPr>
              <a:t>25</a:t>
            </a:fld>
            <a:endParaRPr lang="en-US" altLang="zh-CN" smtClean="0">
              <a:latin typeface="Gill Sans MT"/>
            </a:endParaRPr>
          </a:p>
        </p:txBody>
      </p:sp>
    </p:spTree>
    <p:extLst>
      <p:ext uri="{BB962C8B-B14F-4D97-AF65-F5344CB8AC3E}">
        <p14:creationId xmlns:p14="http://schemas.microsoft.com/office/powerpoint/2010/main" val="752392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zh-TW" smtClean="0">
                <a:solidFill>
                  <a:srgbClr val="D2533C"/>
                </a:solidFill>
              </a:rPr>
              <a:t>Our method is also insensitive to the object size, comparable to the performance of state-of-art 3 finger techniques.</a:t>
            </a:r>
          </a:p>
          <a:p>
            <a:endParaRPr lang="en-US" altLang="zh-HK" smtClean="0"/>
          </a:p>
          <a:p>
            <a:r>
              <a:rPr lang="en-US" altLang="zh-HK" smtClean="0"/>
              <a:t>As our technique is independent of the directness of fingers, our method has no obvious performance drop when working with small objects.</a:t>
            </a:r>
          </a:p>
          <a:p>
            <a:endParaRPr lang="en-US" altLang="zh-HK" smtClean="0"/>
          </a:p>
        </p:txBody>
      </p:sp>
      <p:sp>
        <p:nvSpPr>
          <p:cNvPr id="727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7CB9A09-DDD8-456E-965C-127D7D12CDAA}" type="slidenum">
              <a:rPr lang="en-US" altLang="zh-CN" smtClean="0">
                <a:latin typeface="Gill Sans MT"/>
              </a:rPr>
              <a:pPr>
                <a:defRPr/>
              </a:pPr>
              <a:t>26</a:t>
            </a:fld>
            <a:endParaRPr lang="en-US" altLang="zh-CN" smtClean="0">
              <a:latin typeface="Gill Sans MT"/>
            </a:endParaRPr>
          </a:p>
        </p:txBody>
      </p:sp>
    </p:spTree>
    <p:extLst>
      <p:ext uri="{BB962C8B-B14F-4D97-AF65-F5344CB8AC3E}">
        <p14:creationId xmlns:p14="http://schemas.microsoft.com/office/powerpoint/2010/main" val="14746123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r>
              <a:rPr lang="en-US" altLang="ja-JP" smtClean="0"/>
              <a:t>We now conclude the talk.</a:t>
            </a:r>
          </a:p>
          <a:p>
            <a:pPr defTabSz="457200" eaLnBrk="1" hangingPunct="1">
              <a:spcBef>
                <a:spcPct val="0"/>
              </a:spcBef>
            </a:pPr>
            <a:endParaRPr lang="en-US" altLang="ja-JP" smtClean="0"/>
          </a:p>
          <a:p>
            <a:pPr defTabSz="457200" eaLnBrk="1" hangingPunct="1">
              <a:spcBef>
                <a:spcPct val="0"/>
              </a:spcBef>
            </a:pPr>
            <a:r>
              <a:rPr lang="en-US" altLang="ja-JP" smtClean="0"/>
              <a:t>We introduce for the first time a single-hand, two-finger multitouch technique for full 6DOF manipulation of 3D objects.</a:t>
            </a:r>
          </a:p>
          <a:p>
            <a:pPr defTabSz="457200" eaLnBrk="1" hangingPunct="1">
              <a:spcBef>
                <a:spcPct val="0"/>
              </a:spcBef>
            </a:pPr>
            <a:endParaRPr lang="en-US" altLang="ja-JP" smtClean="0"/>
          </a:p>
          <a:p>
            <a:pPr defTabSz="457200" eaLnBrk="1" hangingPunct="1">
              <a:spcBef>
                <a:spcPct val="0"/>
              </a:spcBef>
            </a:pPr>
            <a:r>
              <a:rPr lang="en-US" altLang="ja-JP" smtClean="0"/>
              <a:t>Our interface has several desirable features.</a:t>
            </a:r>
          </a:p>
          <a:p>
            <a:pPr defTabSz="457200" eaLnBrk="1" hangingPunct="1">
              <a:spcBef>
                <a:spcPct val="0"/>
              </a:spcBef>
            </a:pPr>
            <a:r>
              <a:rPr lang="en-US" altLang="ja-JP" smtClean="0"/>
              <a:t>it is independent of the directness of the touching fingers.</a:t>
            </a:r>
          </a:p>
          <a:p>
            <a:pPr defTabSz="457200" eaLnBrk="1" hangingPunct="1">
              <a:spcBef>
                <a:spcPct val="0"/>
              </a:spcBef>
            </a:pPr>
            <a:r>
              <a:rPr lang="en-US" altLang="ja-JP" smtClean="0"/>
              <a:t>It provides seamless operations for all 6DOF without explicit mode switching,</a:t>
            </a:r>
          </a:p>
          <a:p>
            <a:pPr defTabSz="457200" eaLnBrk="1" hangingPunct="1">
              <a:spcBef>
                <a:spcPct val="0"/>
              </a:spcBef>
            </a:pPr>
            <a:r>
              <a:rPr lang="en-US" altLang="ja-JP" smtClean="0"/>
              <a:t>It supports efficient manipulation on small-sized touch screens.</a:t>
            </a:r>
          </a:p>
          <a:p>
            <a:pPr defTabSz="457200" eaLnBrk="1" hangingPunct="1">
              <a:spcBef>
                <a:spcPct val="0"/>
              </a:spcBef>
            </a:pPr>
            <a:endParaRPr lang="en-US" altLang="ja-JP" smtClean="0"/>
          </a:p>
          <a:p>
            <a:pPr defTabSz="457200" eaLnBrk="1" hangingPunct="1">
              <a:spcBef>
                <a:spcPct val="0"/>
              </a:spcBef>
            </a:pPr>
            <a:r>
              <a:rPr lang="en-US" altLang="ja-JP" smtClean="0"/>
              <a:t>Finally, the </a:t>
            </a:r>
            <a:r>
              <a:rPr lang="en-US" altLang="zh-HK" smtClean="0"/>
              <a:t>pilot user study shows that the performance of our 2-finger technique is comparable to that of the-state-of-the-art 3-finger techniques.</a:t>
            </a:r>
            <a:endParaRPr lang="en-US" altLang="ja-JP" smtClean="0"/>
          </a:p>
        </p:txBody>
      </p:sp>
      <p:sp>
        <p:nvSpPr>
          <p:cNvPr id="747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6D23D74-997B-4A77-9590-ADEC052D1B8D}" type="slidenum">
              <a:rPr lang="en-US" altLang="zh-CN" smtClean="0">
                <a:latin typeface="Gill Sans MT"/>
              </a:rPr>
              <a:pPr>
                <a:defRPr/>
              </a:pPr>
              <a:t>27</a:t>
            </a:fld>
            <a:endParaRPr lang="en-US" altLang="zh-CN" smtClean="0">
              <a:latin typeface="Gill Sans MT"/>
            </a:endParaRPr>
          </a:p>
        </p:txBody>
      </p:sp>
    </p:spTree>
    <p:extLst>
      <p:ext uri="{BB962C8B-B14F-4D97-AF65-F5344CB8AC3E}">
        <p14:creationId xmlns:p14="http://schemas.microsoft.com/office/powerpoint/2010/main" val="2053999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比起鼠标，多点触控显示器通过多个接触点提供额外的输入带宽，使直接操作允许用户直接触摸数据</a:t>
            </a: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B5F9CAEF-895D-43C5-98D8-E1D58FF290E6}" type="slidenum">
              <a:rPr lang="en-US" altLang="zh-CN" smtClean="0">
                <a:latin typeface="Gill Sans MT"/>
              </a:rPr>
              <a:pPr>
                <a:defRPr/>
              </a:pPr>
              <a:t>3</a:t>
            </a:fld>
            <a:endParaRPr lang="en-US" altLang="zh-CN" smtClean="0">
              <a:latin typeface="Gill Sans MT"/>
            </a:endParaRPr>
          </a:p>
        </p:txBody>
      </p:sp>
    </p:spTree>
    <p:extLst>
      <p:ext uri="{BB962C8B-B14F-4D97-AF65-F5344CB8AC3E}">
        <p14:creationId xmlns:p14="http://schemas.microsoft.com/office/powerpoint/2010/main" val="982906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三维对象操作方法大致可以分为两类：直接操作和间接操作。 </a:t>
            </a:r>
          </a:p>
          <a:p>
            <a:r>
              <a:rPr lang="zh-CN" altLang="en-US" smtClean="0"/>
              <a:t>现实世界中一般人们拿捏物体比较一致。手到哪物体跟着到哪</a:t>
            </a:r>
          </a:p>
        </p:txBody>
      </p:sp>
      <p:sp>
        <p:nvSpPr>
          <p:cNvPr id="215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A605D09-ACD6-4BE3-A751-9ED99009EE87}" type="slidenum">
              <a:rPr lang="en-US" altLang="zh-CN" smtClean="0">
                <a:latin typeface="Gill Sans MT"/>
              </a:rPr>
              <a:pPr>
                <a:defRPr/>
              </a:pPr>
              <a:t>4</a:t>
            </a:fld>
            <a:endParaRPr lang="en-US" altLang="zh-CN" smtClean="0">
              <a:latin typeface="Gill Sans MT"/>
            </a:endParaRPr>
          </a:p>
        </p:txBody>
      </p:sp>
    </p:spTree>
    <p:extLst>
      <p:ext uri="{BB962C8B-B14F-4D97-AF65-F5344CB8AC3E}">
        <p14:creationId xmlns:p14="http://schemas.microsoft.com/office/powerpoint/2010/main" val="135497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对于间接操纵技术，手指不必是在对象上，即，它们可以在任何地方放置在屏幕上。 </a:t>
            </a:r>
          </a:p>
          <a:p>
            <a:r>
              <a:rPr lang="zh-CN" altLang="en-US" smtClean="0"/>
              <a:t>间接操作有它的优势，屏幕为小型触摸面板          或操控微小物体。 </a:t>
            </a:r>
            <a:endParaRPr lang="en-US" altLang="zh-HK" smtClean="0"/>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BA27A2D-D22C-405B-9F82-45EB9D65254E}" type="slidenum">
              <a:rPr lang="en-US" altLang="zh-CN" smtClean="0">
                <a:latin typeface="Gill Sans MT"/>
              </a:rPr>
              <a:pPr>
                <a:defRPr/>
              </a:pPr>
              <a:t>5</a:t>
            </a:fld>
            <a:endParaRPr lang="en-US" altLang="zh-CN" smtClean="0">
              <a:latin typeface="Gill Sans MT"/>
            </a:endParaRPr>
          </a:p>
        </p:txBody>
      </p:sp>
    </p:spTree>
    <p:extLst>
      <p:ext uri="{BB962C8B-B14F-4D97-AF65-F5344CB8AC3E}">
        <p14:creationId xmlns:p14="http://schemas.microsoft.com/office/powerpoint/2010/main" val="511702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拇指和同一只手的其它手指有对抗性，我的理解是，食指动的时候其它三个手指会连带着动。而拇指和其他手指都是分开的，所以操作起来会很灵活，这就为俩个手指控制创造了条件。</a:t>
            </a:r>
          </a:p>
          <a:p>
            <a:pPr eaLnBrk="1" hangingPunct="1">
              <a:spcBef>
                <a:spcPct val="0"/>
              </a:spcBef>
            </a:pPr>
            <a:r>
              <a:rPr lang="zh-CN" altLang="en-US" smtClean="0"/>
              <a:t>另一个手可以拿着它</a:t>
            </a:r>
          </a:p>
          <a:p>
            <a:pPr eaLnBrk="1" hangingPunct="1">
              <a:spcBef>
                <a:spcPct val="0"/>
              </a:spcBef>
            </a:pPr>
            <a:r>
              <a:rPr lang="en-US" altLang="zh-CN" smtClean="0"/>
              <a:t>4</a:t>
            </a:r>
            <a:r>
              <a:rPr lang="zh-CN" altLang="en-US" smtClean="0"/>
              <a:t>看视频就可以看出。不需要重新手指，重新定位</a:t>
            </a:r>
          </a:p>
        </p:txBody>
      </p:sp>
      <p:sp>
        <p:nvSpPr>
          <p:cNvPr id="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B0ACA1C-6526-4A54-9BDC-E69A7AC6FBD1}" type="slidenum">
              <a:rPr lang="en-US" altLang="zh-CN" smtClean="0">
                <a:latin typeface="Gill Sans MT"/>
              </a:rPr>
              <a:pPr>
                <a:defRPr/>
              </a:pPr>
              <a:t>6</a:t>
            </a:fld>
            <a:endParaRPr lang="en-US" altLang="zh-CN" smtClean="0">
              <a:latin typeface="Gill Sans MT"/>
            </a:endParaRPr>
          </a:p>
        </p:txBody>
      </p:sp>
    </p:spTree>
    <p:extLst>
      <p:ext uri="{BB962C8B-B14F-4D97-AF65-F5344CB8AC3E}">
        <p14:creationId xmlns:p14="http://schemas.microsoft.com/office/powerpoint/2010/main" val="2084420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这些方法依赖于任一手指的数目或手指的直接性来区分不同的自由度。 </a:t>
            </a:r>
          </a:p>
          <a:p>
            <a:pPr eaLnBrk="1" hangingPunct="1">
              <a:spcBef>
                <a:spcPct val="0"/>
              </a:spcBef>
            </a:pPr>
            <a:r>
              <a:rPr lang="zh-CN" altLang="en-US" smtClean="0"/>
              <a:t>所以的操作必须是直接操作</a:t>
            </a:r>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15273E82-9215-41A7-86E2-6F5D1B1E004C}" type="slidenum">
              <a:rPr lang="en-US" altLang="zh-CN" smtClean="0">
                <a:latin typeface="Gill Sans MT"/>
              </a:rPr>
              <a:pPr>
                <a:defRPr/>
              </a:pPr>
              <a:t>7</a:t>
            </a:fld>
            <a:endParaRPr lang="en-US" altLang="zh-CN" smtClean="0">
              <a:latin typeface="Gill Sans MT"/>
            </a:endParaRPr>
          </a:p>
        </p:txBody>
      </p:sp>
    </p:spTree>
    <p:extLst>
      <p:ext uri="{BB962C8B-B14F-4D97-AF65-F5344CB8AC3E}">
        <p14:creationId xmlns:p14="http://schemas.microsoft.com/office/powerpoint/2010/main" val="1937477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我们可以通过连接非优势手的两个触点定义一个轴，然后很容易地旋转对象绕该轴线。 </a:t>
            </a:r>
          </a:p>
          <a:p>
            <a:pPr eaLnBrk="1" hangingPunct="1">
              <a:spcBef>
                <a:spcPct val="0"/>
              </a:spcBef>
            </a:pPr>
            <a:r>
              <a:rPr lang="en-US" altLang="zh-CN" smtClean="0"/>
              <a:t>If we moved the dominant finger in a manner which did not coincide with rotating about this axis, the object turned to follow the direction of the dominant finger. </a:t>
            </a:r>
            <a:endParaRPr lang="zh-CN" altLang="en-US" smtClean="0"/>
          </a:p>
        </p:txBody>
      </p:sp>
      <p:sp>
        <p:nvSpPr>
          <p:cNvPr id="296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99E8C74-D19E-4317-B8C9-8A4518F46E82}" type="slidenum">
              <a:rPr lang="en-US" altLang="zh-CN" smtClean="0">
                <a:latin typeface="Gill Sans MT"/>
              </a:rPr>
              <a:pPr>
                <a:defRPr/>
              </a:pPr>
              <a:t>8</a:t>
            </a:fld>
            <a:endParaRPr lang="en-US" altLang="zh-CN" smtClean="0">
              <a:latin typeface="Gill Sans MT"/>
            </a:endParaRPr>
          </a:p>
        </p:txBody>
      </p:sp>
    </p:spTree>
    <p:extLst>
      <p:ext uri="{BB962C8B-B14F-4D97-AF65-F5344CB8AC3E}">
        <p14:creationId xmlns:p14="http://schemas.microsoft.com/office/powerpoint/2010/main" val="1827336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TextEdit="1"/>
          </p:cNvSpPr>
          <p:nvPr>
            <p:ph type="sldImg"/>
          </p:nvPr>
        </p:nvSpPr>
        <p:spPr bwMode="auto">
          <a:noFill/>
          <a:ln>
            <a:solidFill>
              <a:srgbClr val="000000"/>
            </a:solidFill>
            <a:miter lim="800000"/>
            <a:headEnd/>
            <a:tailEnd/>
          </a:ln>
        </p:spPr>
      </p:sp>
      <p:sp>
        <p:nvSpPr>
          <p:cNvPr id="31746" name="Rectangle 3"/>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所以的接触点都跟三维物体绑定</a:t>
            </a:r>
          </a:p>
          <a:p>
            <a:r>
              <a:rPr lang="zh-CN" altLang="en-US" smtClean="0"/>
              <a:t>缺点：不能旋转</a:t>
            </a:r>
            <a:r>
              <a:rPr lang="en-US" altLang="zh-CN" smtClean="0"/>
              <a:t>180</a:t>
            </a:r>
            <a:r>
              <a:rPr lang="zh-CN" altLang="en-US" smtClean="0"/>
              <a:t>以上，</a:t>
            </a:r>
          </a:p>
        </p:txBody>
      </p:sp>
    </p:spTree>
    <p:extLst>
      <p:ext uri="{BB962C8B-B14F-4D97-AF65-F5344CB8AC3E}">
        <p14:creationId xmlns:p14="http://schemas.microsoft.com/office/powerpoint/2010/main" val="572660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7"/>
          <p:cNvCxnSpPr/>
          <p:nvPr/>
        </p:nvCxnSpPr>
        <p:spPr>
          <a:xfrm>
            <a:off x="685800" y="339883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ltLang="ja-JP"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3B7DAF31-702E-4C72-BE69-3DE064FD46AF}" type="datetimeFigureOut">
              <a:rPr lang="en-US" altLang="zh-CN"/>
              <a:pPr>
                <a:defRPr/>
              </a:pPr>
              <a:t>12/23/15</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B5C4A6C-22E1-4FDD-BC97-BC23F34A9238}"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347824A-C881-4A9F-A8AA-8B96A80EC170}" type="datetimeFigureOut">
              <a:rPr lang="en-US" altLang="zh-CN"/>
              <a:pPr>
                <a:defRPr/>
              </a:pPr>
              <a:t>12/23/15</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97D65127-16FD-43B2-B94E-4531D9E33F21}"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ltLang="ja-JP"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0684435-1AB6-4084-9330-315A3E30730C}" type="datetimeFigureOut">
              <a:rPr lang="en-US" altLang="zh-CN"/>
              <a:pPr>
                <a:defRPr/>
              </a:pPr>
              <a:t>12/23/15</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A2F94DEC-B68E-4E1F-859A-5263550F1A3C}"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94F3D32-2BA7-48AD-BCD0-2A6CFD034850}" type="datetimeFigureOut">
              <a:rPr lang="en-US" altLang="zh-CN"/>
              <a:pPr>
                <a:defRPr/>
              </a:pPr>
              <a:t>12/23/15</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80903C23-DBF3-4983-AEFB-862E4CC9F868}"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cxnSp>
        <p:nvCxnSpPr>
          <p:cNvPr id="4" name="Straight Connector 6"/>
          <p:cNvCxnSpPr/>
          <p:nvPr/>
        </p:nvCxnSpPr>
        <p:spPr>
          <a:xfrm>
            <a:off x="731838" y="459898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en-US" altLang="ja-JP"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69E766A-BAF7-4EEC-A8C8-DFC0F781B57E}" type="datetimeFigureOut">
              <a:rPr lang="en-US" altLang="zh-CN"/>
              <a:pPr>
                <a:defRPr/>
              </a:pPr>
              <a:t>12/23/15</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24170724-E2AF-480E-AA1D-3382E53B7CF9}"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6190883E-07D7-4980-8C53-A333044149B7}" type="datetimeFigureOut">
              <a:rPr lang="en-US" altLang="zh-CN"/>
              <a:pPr>
                <a:defRPr/>
              </a:pPr>
              <a:t>12/23/15</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47691CE-993B-491F-A446-DA8CBFC113F0}"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10"/>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ltLang="ja-JP"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59FF0471-6658-49F8-B122-678909DD8697}" type="datetimeFigureOut">
              <a:rPr lang="en-US" altLang="zh-CN"/>
              <a:pPr>
                <a:defRPr/>
              </a:pPr>
              <a:t>12/23/15</a:t>
            </a:fld>
            <a:endParaRPr lang="en-US" altLang="zh-CN"/>
          </a:p>
        </p:txBody>
      </p:sp>
      <p:sp>
        <p:nvSpPr>
          <p:cNvPr id="9" name="Footer Placeholder 7"/>
          <p:cNvSpPr>
            <a:spLocks noGrp="1"/>
          </p:cNvSpPr>
          <p:nvPr>
            <p:ph type="ftr" sz="quarter" idx="11"/>
          </p:nvPr>
        </p:nvSpPr>
        <p:spPr/>
        <p:txBody>
          <a:bodyPr/>
          <a:lstStyle>
            <a:lvl1pPr>
              <a:defRPr/>
            </a:lvl1pPr>
          </a:lstStyle>
          <a:p>
            <a:pPr>
              <a:defRPr/>
            </a:pPr>
            <a:endParaRPr lang="en-US" altLang="zh-CN"/>
          </a:p>
        </p:txBody>
      </p:sp>
      <p:sp>
        <p:nvSpPr>
          <p:cNvPr id="10" name="Slide Number Placeholder 8"/>
          <p:cNvSpPr>
            <a:spLocks noGrp="1"/>
          </p:cNvSpPr>
          <p:nvPr>
            <p:ph type="sldNum" sz="quarter" idx="12"/>
          </p:nvPr>
        </p:nvSpPr>
        <p:spPr/>
        <p:txBody>
          <a:bodyPr/>
          <a:lstStyle>
            <a:lvl1pPr>
              <a:defRPr/>
            </a:lvl1pPr>
          </a:lstStyle>
          <a:p>
            <a:pPr>
              <a:defRPr/>
            </a:pPr>
            <a:fld id="{DB13EE0C-93E2-4B90-A165-264481C0B2B1}"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336E42D-EAAF-4FA1-8302-2547445E4362}" type="datetimeFigureOut">
              <a:rPr lang="en-US" altLang="zh-CN"/>
              <a:pPr>
                <a:defRPr/>
              </a:pPr>
              <a:t>12/23/15</a:t>
            </a:fld>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B2F293D3-9DED-4E7D-91E0-B4DC3F75BA2E}"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CF9A902-A264-400C-9E0A-635CE6A8DFD5}" type="datetimeFigureOut">
              <a:rPr lang="en-US" altLang="zh-CN"/>
              <a:pPr>
                <a:defRPr/>
              </a:pPr>
              <a:t>12/23/15</a:t>
            </a:fld>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B585B03C-F195-4809-9152-477F6C17680B}"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8"/>
          <p:cNvCxnSpPr/>
          <p:nvPr/>
        </p:nvCxnSpPr>
        <p:spPr>
          <a:xfrm rot="5400000">
            <a:off x="-13494" y="3580607"/>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ltLang="ja-JP"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3C208FE4-E6C5-4FAC-B885-DA68B13E8F09}" type="datetimeFigureOut">
              <a:rPr lang="en-US" altLang="zh-CN"/>
              <a:pPr>
                <a:defRPr/>
              </a:pPr>
              <a:t>12/23/15</a:t>
            </a:fld>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8" name="Slide Number Placeholder 6"/>
          <p:cNvSpPr>
            <a:spLocks noGrp="1"/>
          </p:cNvSpPr>
          <p:nvPr>
            <p:ph type="sldNum" sz="quarter" idx="12"/>
          </p:nvPr>
        </p:nvSpPr>
        <p:spPr/>
        <p:txBody>
          <a:bodyPr/>
          <a:lstStyle>
            <a:lvl1pPr>
              <a:defRPr/>
            </a:lvl1pPr>
          </a:lstStyle>
          <a:p>
            <a:pPr>
              <a:defRPr/>
            </a:pPr>
            <a:fld id="{C6A6077A-D883-4321-B968-452FC0A8A2DE}"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en-US" altLang="ja-JP"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Drag picture to placeholder or click icon to add</a:t>
            </a:r>
            <a:endParaRPr lang="en-US" noProof="0"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128771C-57A6-4FAC-A7B2-E411A8052E19}" type="datetimeFigureOut">
              <a:rPr lang="en-US" altLang="zh-CN"/>
              <a:pPr>
                <a:defRPr/>
              </a:pPr>
              <a:t>12/23/15</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1EBF5A48-9E82-4FE6-9049-6DC08A12F6EA}"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ltLang="ja-JP" smtClean="0"/>
              <a:t>Click to edit Master title style</a:t>
            </a:r>
            <a:endParaRPr lang="en-US" dirty="0"/>
          </a:p>
        </p:txBody>
      </p:sp>
      <p:sp>
        <p:nvSpPr>
          <p:cNvPr id="1028"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ltLang="zh-CN" smtClean="0"/>
          </a:p>
        </p:txBody>
      </p:sp>
      <p:sp>
        <p:nvSpPr>
          <p:cNvPr id="7" name="Rectangle 6"/>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lgn="l">
              <a:defRPr sz="1200">
                <a:solidFill>
                  <a:srgbClr val="FFFFFF"/>
                </a:solidFill>
                <a:latin typeface="Gill Sans MT" pitchFamily="34" charset="0"/>
                <a:ea typeface="+mn-ea"/>
              </a:defRPr>
            </a:lvl1pPr>
          </a:lstStyle>
          <a:p>
            <a:pPr>
              <a:defRPr/>
            </a:pPr>
            <a:fld id="{221DA746-5B62-47D0-8EDD-1E9C20D7EC4A}" type="datetimeFigureOut">
              <a:rPr lang="en-US" altLang="zh-CN"/>
              <a:pPr>
                <a:defRPr/>
              </a:pPr>
              <a:t>12/23/15</a:t>
            </a:fld>
            <a:endParaRPr lang="en-US" altLang="zh-CN"/>
          </a:p>
        </p:txBody>
      </p:sp>
      <p:sp>
        <p:nvSpPr>
          <p:cNvPr id="5"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ctr">
              <a:defRPr sz="1200">
                <a:solidFill>
                  <a:srgbClr val="FFFFFF"/>
                </a:solidFill>
                <a:latin typeface="Gill Sans MT" pitchFamily="34" charset="0"/>
                <a:ea typeface="+mn-ea"/>
              </a:defRPr>
            </a:lvl1pPr>
          </a:lstStyle>
          <a:p>
            <a:pPr>
              <a:defRPr/>
            </a:pPr>
            <a:endParaRPr lang="en-US" altLang="zh-CN"/>
          </a:p>
        </p:txBody>
      </p:sp>
      <p:sp>
        <p:nvSpPr>
          <p:cNvPr id="6" name="Slide Number Placeholder 5"/>
          <p:cNvSpPr>
            <a:spLocks noGrp="1"/>
          </p:cNvSpPr>
          <p:nvPr>
            <p:ph type="sldNum" sz="quarter" idx="4"/>
          </p:nvPr>
        </p:nvSpPr>
        <p:spPr>
          <a:xfrm>
            <a:off x="7620000" y="19050"/>
            <a:ext cx="1066800" cy="328613"/>
          </a:xfrm>
          <a:prstGeom prst="rect">
            <a:avLst/>
          </a:prstGeom>
        </p:spPr>
        <p:txBody>
          <a:bodyPr vert="horz" lIns="91440" tIns="45720" rIns="91440" bIns="45720" rtlCol="0" anchor="ctr"/>
          <a:lstStyle>
            <a:lvl1pPr algn="l">
              <a:defRPr sz="1400" b="1">
                <a:solidFill>
                  <a:srgbClr val="FFFFFF"/>
                </a:solidFill>
                <a:latin typeface="Gill Sans MT" pitchFamily="34" charset="0"/>
                <a:ea typeface="+mn-ea"/>
              </a:defRPr>
            </a:lvl1pPr>
          </a:lstStyle>
          <a:p>
            <a:pPr>
              <a:defRPr/>
            </a:pPr>
            <a:fld id="{59E42B05-F337-46D0-AB8F-A7D6D6C07FC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80" r:id="rId1"/>
    <p:sldLayoutId id="2147483873" r:id="rId2"/>
    <p:sldLayoutId id="2147483881" r:id="rId3"/>
    <p:sldLayoutId id="2147483874" r:id="rId4"/>
    <p:sldLayoutId id="2147483882" r:id="rId5"/>
    <p:sldLayoutId id="2147483875" r:id="rId6"/>
    <p:sldLayoutId id="2147483876" r:id="rId7"/>
    <p:sldLayoutId id="2147483883" r:id="rId8"/>
    <p:sldLayoutId id="2147483877" r:id="rId9"/>
    <p:sldLayoutId id="2147483878" r:id="rId10"/>
    <p:sldLayoutId id="2147483879" r:id="rId11"/>
  </p:sldLayoutIdLst>
  <p:txStyles>
    <p:titleStyle>
      <a:lvl1pPr algn="l" rtl="0" eaLnBrk="0" fontAlgn="base" hangingPunct="0">
        <a:spcBef>
          <a:spcPct val="0"/>
        </a:spcBef>
        <a:spcAft>
          <a:spcPct val="0"/>
        </a:spcAft>
        <a:defRPr kumimoji="1" sz="4000" kern="1200" spc="-1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charset="0"/>
        </a:defRPr>
      </a:lvl2pPr>
      <a:lvl3pPr algn="l" rtl="0" eaLnBrk="0" fontAlgn="base" hangingPunct="0">
        <a:spcBef>
          <a:spcPct val="0"/>
        </a:spcBef>
        <a:spcAft>
          <a:spcPct val="0"/>
        </a:spcAft>
        <a:defRPr kumimoji="1" sz="4000">
          <a:solidFill>
            <a:schemeClr val="tx2"/>
          </a:solidFill>
          <a:latin typeface="Arial" charset="0"/>
        </a:defRPr>
      </a:lvl3pPr>
      <a:lvl4pPr algn="l" rtl="0" eaLnBrk="0" fontAlgn="base" hangingPunct="0">
        <a:spcBef>
          <a:spcPct val="0"/>
        </a:spcBef>
        <a:spcAft>
          <a:spcPct val="0"/>
        </a:spcAft>
        <a:defRPr kumimoji="1" sz="4000">
          <a:solidFill>
            <a:schemeClr val="tx2"/>
          </a:solidFill>
          <a:latin typeface="Arial" charset="0"/>
        </a:defRPr>
      </a:lvl4pPr>
      <a:lvl5pPr algn="l" rtl="0" eaLnBrk="0" fontAlgn="base" hangingPunct="0">
        <a:spcBef>
          <a:spcPct val="0"/>
        </a:spcBef>
        <a:spcAft>
          <a:spcPct val="0"/>
        </a:spcAft>
        <a:defRPr kumimoji="1" sz="4000">
          <a:solidFill>
            <a:schemeClr val="tx2"/>
          </a:solidFill>
          <a:latin typeface="Arial" charset="0"/>
        </a:defRPr>
      </a:lvl5pPr>
      <a:lvl6pPr marL="457200" algn="l" rtl="0" fontAlgn="base">
        <a:spcBef>
          <a:spcPct val="0"/>
        </a:spcBef>
        <a:spcAft>
          <a:spcPct val="0"/>
        </a:spcAft>
        <a:defRPr kumimoji="1" sz="4000">
          <a:solidFill>
            <a:schemeClr val="tx2"/>
          </a:solidFill>
          <a:latin typeface="Arial" charset="0"/>
        </a:defRPr>
      </a:lvl6pPr>
      <a:lvl7pPr marL="914400" algn="l" rtl="0" fontAlgn="base">
        <a:spcBef>
          <a:spcPct val="0"/>
        </a:spcBef>
        <a:spcAft>
          <a:spcPct val="0"/>
        </a:spcAft>
        <a:defRPr kumimoji="1" sz="4000">
          <a:solidFill>
            <a:schemeClr val="tx2"/>
          </a:solidFill>
          <a:latin typeface="Arial" charset="0"/>
        </a:defRPr>
      </a:lvl7pPr>
      <a:lvl8pPr marL="1371600" algn="l" rtl="0" fontAlgn="base">
        <a:spcBef>
          <a:spcPct val="0"/>
        </a:spcBef>
        <a:spcAft>
          <a:spcPct val="0"/>
        </a:spcAft>
        <a:defRPr kumimoji="1" sz="4000">
          <a:solidFill>
            <a:schemeClr val="tx2"/>
          </a:solidFill>
          <a:latin typeface="Arial" charset="0"/>
        </a:defRPr>
      </a:lvl8pPr>
      <a:lvl9pPr marL="1828800" algn="l" rtl="0" fontAlgn="base">
        <a:spcBef>
          <a:spcPct val="0"/>
        </a:spcBef>
        <a:spcAft>
          <a:spcPct val="0"/>
        </a:spcAft>
        <a:defRPr kumimoji="1" sz="4000">
          <a:solidFill>
            <a:schemeClr val="tx2"/>
          </a:solidFill>
          <a:latin typeface="Arial" charset="0"/>
        </a:defRPr>
      </a:lvl9pPr>
    </p:titleStyle>
    <p:bodyStyle>
      <a:lvl1pPr marL="182563" indent="-182563" algn="l" rtl="0" eaLnBrk="0" fontAlgn="base" hangingPunct="0">
        <a:spcBef>
          <a:spcPct val="20000"/>
        </a:spcBef>
        <a:spcAft>
          <a:spcPct val="0"/>
        </a:spcAft>
        <a:buClr>
          <a:schemeClr val="accent1"/>
        </a:buClr>
        <a:buSzPct val="85000"/>
        <a:buFont typeface="Arial" charset="0"/>
        <a:buChar char="•"/>
        <a:defRPr kumimoji="1" sz="2400"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accent1"/>
        </a:buClr>
        <a:buSzPct val="85000"/>
        <a:buFont typeface="Arial" charset="0"/>
        <a:buChar char="•"/>
        <a:defRPr kumimoji="1" sz="2000" kern="1200">
          <a:solidFill>
            <a:schemeClr val="tx1"/>
          </a:solidFill>
          <a:latin typeface="+mn-lt"/>
          <a:ea typeface="+mn-ea"/>
          <a:cs typeface="+mn-cs"/>
        </a:defRPr>
      </a:lvl2pPr>
      <a:lvl3pPr marL="730250" indent="-182563" algn="l" rtl="0" eaLnBrk="0" fontAlgn="base" hangingPunct="0">
        <a:spcBef>
          <a:spcPct val="20000"/>
        </a:spcBef>
        <a:spcAft>
          <a:spcPct val="0"/>
        </a:spcAft>
        <a:buClr>
          <a:schemeClr val="accent1"/>
        </a:buClr>
        <a:buSzPct val="90000"/>
        <a:buFont typeface="Arial" charset="0"/>
        <a:buChar char="•"/>
        <a:defRPr kumimoji="1" kern="1200">
          <a:solidFill>
            <a:schemeClr val="tx1"/>
          </a:solidFill>
          <a:latin typeface="+mn-lt"/>
          <a:ea typeface="+mn-ea"/>
          <a:cs typeface="+mn-cs"/>
        </a:defRPr>
      </a:lvl3pPr>
      <a:lvl4pPr marL="1004888" indent="-182563" algn="l" rtl="0" eaLnBrk="0" fontAlgn="base" hangingPunct="0">
        <a:spcBef>
          <a:spcPct val="20000"/>
        </a:spcBef>
        <a:spcAft>
          <a:spcPct val="0"/>
        </a:spcAft>
        <a:buClr>
          <a:schemeClr val="accent1"/>
        </a:buClr>
        <a:buFont typeface="Arial" charset="0"/>
        <a:buChar char="•"/>
        <a:defRPr kumimoji="1"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charset="0"/>
        <a:buChar char="•"/>
        <a:defRPr kumimoji="1"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5.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5.xml"/><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video" Target="NULL" TargetMode="External"/><Relationship Id="rId2" Type="http://schemas.microsoft.com/office/2007/relationships/media" Target="NUL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5.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7.xml"/><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video" Target="NULL" TargetMode="External"/><Relationship Id="rId2" Type="http://schemas.microsoft.com/office/2007/relationships/media" Target="NULL" TargetMode="Externa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8.xml"/><Relationship Id="rId5" Type="http://schemas.openxmlformats.org/officeDocument/2006/relationships/image" Target="../media/image18.png"/><Relationship Id="rId1" Type="http://schemas.openxmlformats.org/officeDocument/2006/relationships/video" Target="NULL" TargetMode="External"/><Relationship Id="rId2" Type="http://schemas.microsoft.com/office/2007/relationships/media" Target="NULL" TargetMode="Externa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9.xml"/><Relationship Id="rId5" Type="http://schemas.openxmlformats.org/officeDocument/2006/relationships/image" Target="../media/image19.png"/><Relationship Id="rId1" Type="http://schemas.openxmlformats.org/officeDocument/2006/relationships/video" Target="NULL" TargetMode="External"/><Relationship Id="rId2" Type="http://schemas.microsoft.com/office/2007/relationships/media" Target="NUL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0.xml"/><Relationship Id="rId5" Type="http://schemas.openxmlformats.org/officeDocument/2006/relationships/image" Target="../media/image14.png"/><Relationship Id="rId6" Type="http://schemas.openxmlformats.org/officeDocument/2006/relationships/image" Target="../media/image20.png"/><Relationship Id="rId1" Type="http://schemas.openxmlformats.org/officeDocument/2006/relationships/video" Target="NULL" TargetMode="External"/><Relationship Id="rId2" Type="http://schemas.microsoft.com/office/2007/relationships/media" Target="NUL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3.xml"/><Relationship Id="rId5" Type="http://schemas.openxmlformats.org/officeDocument/2006/relationships/image" Target="../media/image23.png"/><Relationship Id="rId1" Type="http://schemas.openxmlformats.org/officeDocument/2006/relationships/video" Target="NULL" TargetMode="External"/><Relationship Id="rId2" Type="http://schemas.microsoft.com/office/2007/relationships/media" Target="NUL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jpe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7.xml"/><Relationship Id="rId5" Type="http://schemas.openxmlformats.org/officeDocument/2006/relationships/image" Target="../media/image29.png"/><Relationship Id="rId1" Type="http://schemas.openxmlformats.org/officeDocument/2006/relationships/video" Target="NULL" TargetMode="External"/><Relationship Id="rId2" Type="http://schemas.microsoft.com/office/2007/relationships/media" Target="NUL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sz="3600" cap="none" dirty="0"/>
              <a:t>T</a:t>
            </a:r>
            <a:r>
              <a:rPr lang="en-US" sz="3600" cap="none" dirty="0" smtClean="0"/>
              <a:t>wo-Finger Gestures </a:t>
            </a:r>
            <a:br>
              <a:rPr lang="en-US" sz="3600" cap="none" dirty="0" smtClean="0"/>
            </a:br>
            <a:r>
              <a:rPr lang="en-US" sz="3600" cap="none" dirty="0" smtClean="0"/>
              <a:t>for 6DOF Manipulation of 3D Objects</a:t>
            </a:r>
            <a:endParaRPr lang="en-US" sz="3600" cap="none" dirty="0"/>
          </a:p>
        </p:txBody>
      </p:sp>
      <p:sp>
        <p:nvSpPr>
          <p:cNvPr id="3" name="Subtitle 2"/>
          <p:cNvSpPr>
            <a:spLocks noGrp="1"/>
          </p:cNvSpPr>
          <p:nvPr>
            <p:ph type="subTitle" idx="1"/>
          </p:nvPr>
        </p:nvSpPr>
        <p:spPr>
          <a:xfrm>
            <a:off x="685800" y="3505200"/>
            <a:ext cx="6400800" cy="2300288"/>
          </a:xfrm>
        </p:spPr>
        <p:txBody>
          <a:bodyPr rtlCol="0">
            <a:normAutofit/>
          </a:bodyPr>
          <a:lstStyle/>
          <a:p>
            <a:pPr eaLnBrk="1" fontAlgn="auto" hangingPunct="1">
              <a:spcAft>
                <a:spcPts val="0"/>
              </a:spcAft>
              <a:buFont typeface="Arial" pitchFamily="34" charset="0"/>
              <a:buNone/>
              <a:defRPr/>
            </a:pPr>
            <a:r>
              <a:rPr lang="en-US" altLang="zh-CN" dirty="0" err="1"/>
              <a:t>Jingbo</a:t>
            </a:r>
            <a:r>
              <a:rPr lang="en-US" altLang="zh-CN" dirty="0"/>
              <a:t> </a:t>
            </a:r>
            <a:r>
              <a:rPr lang="en-US" altLang="zh-CN" dirty="0" smtClean="0"/>
              <a:t>Liu</a:t>
            </a:r>
          </a:p>
          <a:p>
            <a:pPr eaLnBrk="1" fontAlgn="auto" hangingPunct="1">
              <a:spcAft>
                <a:spcPts val="0"/>
              </a:spcAft>
              <a:buFont typeface="Arial" pitchFamily="34" charset="0"/>
              <a:buNone/>
              <a:defRPr/>
            </a:pPr>
            <a:r>
              <a:rPr lang="en-US" altLang="zh-CN" dirty="0" smtClean="0"/>
              <a:t>Oscar </a:t>
            </a:r>
            <a:r>
              <a:rPr lang="en-US" altLang="zh-CN" dirty="0"/>
              <a:t>Kin-Chung </a:t>
            </a:r>
            <a:r>
              <a:rPr lang="en-US" altLang="zh-CN" dirty="0" smtClean="0"/>
              <a:t>Au</a:t>
            </a:r>
          </a:p>
          <a:p>
            <a:pPr eaLnBrk="1" fontAlgn="auto" hangingPunct="1">
              <a:spcAft>
                <a:spcPts val="0"/>
              </a:spcAft>
              <a:buFont typeface="Arial" pitchFamily="34" charset="0"/>
              <a:buNone/>
              <a:defRPr/>
            </a:pPr>
            <a:r>
              <a:rPr lang="en-US" altLang="zh-CN" dirty="0" err="1" smtClean="0"/>
              <a:t>Hongbo</a:t>
            </a:r>
            <a:r>
              <a:rPr lang="en-US" altLang="zh-CN" dirty="0" smtClean="0"/>
              <a:t> Fu</a:t>
            </a:r>
          </a:p>
          <a:p>
            <a:pPr eaLnBrk="1" fontAlgn="auto" hangingPunct="1">
              <a:spcAft>
                <a:spcPts val="0"/>
              </a:spcAft>
              <a:buFont typeface="Arial" pitchFamily="34" charset="0"/>
              <a:buNone/>
              <a:defRPr/>
            </a:pPr>
            <a:r>
              <a:rPr lang="en-US" altLang="zh-CN" dirty="0" err="1" smtClean="0"/>
              <a:t>Chiew</a:t>
            </a:r>
            <a:r>
              <a:rPr lang="en-US" altLang="zh-CN" dirty="0" err="1"/>
              <a:t>-Lan</a:t>
            </a:r>
            <a:r>
              <a:rPr lang="en-US" altLang="zh-CN" dirty="0"/>
              <a:t> </a:t>
            </a:r>
            <a:r>
              <a:rPr lang="en-US" altLang="zh-CN" dirty="0" smtClean="0"/>
              <a:t>Tai</a:t>
            </a:r>
          </a:p>
        </p:txBody>
      </p:sp>
      <p:grpSp>
        <p:nvGrpSpPr>
          <p:cNvPr id="14341" name="Group 5"/>
          <p:cNvGrpSpPr>
            <a:grpSpLocks/>
          </p:cNvGrpSpPr>
          <p:nvPr/>
        </p:nvGrpSpPr>
        <p:grpSpPr bwMode="auto">
          <a:xfrm>
            <a:off x="5867400" y="476250"/>
            <a:ext cx="3103563" cy="2836863"/>
            <a:chOff x="4860032" y="1484784"/>
            <a:chExt cx="3212107" cy="2935648"/>
          </a:xfrm>
        </p:grpSpPr>
        <p:pic>
          <p:nvPicPr>
            <p:cNvPr id="14342"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860032" y="1484784"/>
              <a:ext cx="1876425" cy="1676400"/>
            </a:xfrm>
            <a:prstGeom prst="rect">
              <a:avLst/>
            </a:prstGeom>
            <a:noFill/>
            <a:ln w="9525">
              <a:noFill/>
              <a:miter lim="800000"/>
              <a:headEnd/>
              <a:tailEnd/>
            </a:ln>
          </p:spPr>
        </p:pic>
        <p:pic>
          <p:nvPicPr>
            <p:cNvPr id="8" name="Picture 7" descr="cube.png"/>
            <p:cNvPicPr>
              <a:picLocks noChangeAspect="1"/>
            </p:cNvPicPr>
            <p:nvPr/>
          </p:nvPicPr>
          <p:blipFill>
            <a:blip r:embed="rId4"/>
            <a:stretch>
              <a:fillRect/>
            </a:stretch>
          </p:blipFill>
          <p:spPr>
            <a:xfrm>
              <a:off x="5357868" y="1926692"/>
              <a:ext cx="722929" cy="722823"/>
            </a:xfrm>
            <a:prstGeom prst="rect">
              <a:avLst/>
            </a:prstGeom>
            <a:ln>
              <a:noFill/>
            </a:ln>
            <a:effectLst>
              <a:outerShdw blurRad="292100" dist="139700" dir="2700000" algn="tl" rotWithShape="0">
                <a:srgbClr val="333333">
                  <a:alpha val="65000"/>
                </a:srgbClr>
              </a:outerShdw>
            </a:effectLst>
          </p:spPr>
        </p:pic>
        <p:sp>
          <p:nvSpPr>
            <p:cNvPr id="9" name="Donut 8"/>
            <p:cNvSpPr/>
            <p:nvPr/>
          </p:nvSpPr>
          <p:spPr>
            <a:xfrm>
              <a:off x="5724261" y="2204322"/>
              <a:ext cx="287529" cy="289129"/>
            </a:xfrm>
            <a:prstGeom prst="donut">
              <a:avLst>
                <a:gd name="adj" fmla="val 20165"/>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sp>
          <p:nvSpPr>
            <p:cNvPr id="10" name="Donut 9"/>
            <p:cNvSpPr/>
            <p:nvPr/>
          </p:nvSpPr>
          <p:spPr>
            <a:xfrm>
              <a:off x="6011790" y="1989118"/>
              <a:ext cx="289172" cy="287486"/>
            </a:xfrm>
            <a:prstGeom prst="donut">
              <a:avLst>
                <a:gd name="adj" fmla="val 20165"/>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pic>
          <p:nvPicPr>
            <p:cNvPr id="14346" name="Picture 10" descr="hands02.png"/>
            <p:cNvPicPr>
              <a:picLocks noChangeAspect="1"/>
            </p:cNvPicPr>
            <p:nvPr/>
          </p:nvPicPr>
          <p:blipFill>
            <a:blip r:embed="rId5"/>
            <a:srcRect/>
            <a:stretch>
              <a:fillRect/>
            </a:stretch>
          </p:blipFill>
          <p:spPr bwMode="auto">
            <a:xfrm rot="-1373895">
              <a:off x="5435044" y="1783336"/>
              <a:ext cx="2637095" cy="263709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wrap="square" numCol="1" anchorCtr="0" compatLnSpc="1">
            <a:prstTxWarp prst="textNoShape">
              <a:avLst/>
            </a:prstTxWarp>
          </a:bodyPr>
          <a:lstStyle/>
          <a:p>
            <a:pPr eaLnBrk="1" hangingPunct="1">
              <a:defRPr/>
            </a:pPr>
            <a:r>
              <a:rPr lang="zh-CN" altLang="en-US" b="1" smtClean="0"/>
              <a:t>现存的方法</a:t>
            </a:r>
            <a:endParaRPr lang="en-US" altLang="zh-CN" b="1" smtClean="0"/>
          </a:p>
        </p:txBody>
      </p:sp>
      <p:sp>
        <p:nvSpPr>
          <p:cNvPr id="32770" name="Content Placeholder 2"/>
          <p:cNvSpPr>
            <a:spLocks noGrp="1"/>
          </p:cNvSpPr>
          <p:nvPr>
            <p:ph idx="1"/>
          </p:nvPr>
        </p:nvSpPr>
        <p:spPr/>
        <p:txBody>
          <a:bodyPr/>
          <a:lstStyle/>
          <a:p>
            <a:pPr eaLnBrk="1" hangingPunct="1">
              <a:buFont typeface="Arial" charset="0"/>
              <a:buNone/>
            </a:pPr>
            <a:r>
              <a:rPr lang="en-US" altLang="zh-CN" sz="2800" b="1" smtClean="0">
                <a:ea typeface="宋体" charset="-122"/>
              </a:rPr>
              <a:t>Sticky Tool </a:t>
            </a:r>
            <a:r>
              <a:rPr lang="en-US" altLang="zh-CN" sz="1800" smtClean="0">
                <a:ea typeface="宋体" charset="-122"/>
              </a:rPr>
              <a:t>[Hancock et al. 2009]</a:t>
            </a:r>
            <a:endParaRPr lang="en-US" altLang="zh-CN" sz="2800" smtClean="0">
              <a:ea typeface="宋体" charset="-122"/>
            </a:endParaRPr>
          </a:p>
          <a:p>
            <a:pPr eaLnBrk="1" hangingPunct="1">
              <a:buFont typeface="Arial" charset="0"/>
              <a:buNone/>
            </a:pPr>
            <a:endParaRPr lang="en-US" altLang="zh-CN" smtClean="0">
              <a:ea typeface="宋体" charset="-122"/>
            </a:endParaRPr>
          </a:p>
          <a:p>
            <a:pPr eaLnBrk="1" hangingPunct="1"/>
            <a:endParaRPr lang="en-US" altLang="zh-CN" smtClean="0">
              <a:ea typeface="宋体" charset="-122"/>
            </a:endParaRPr>
          </a:p>
          <a:p>
            <a:pPr eaLnBrk="1" hangingPunct="1"/>
            <a:endParaRPr lang="en-US" altLang="zh-CN" smtClean="0">
              <a:ea typeface="宋体" charset="-122"/>
            </a:endParaRPr>
          </a:p>
        </p:txBody>
      </p:sp>
      <p:sp>
        <p:nvSpPr>
          <p:cNvPr id="32771" name="Content Placeholder 2"/>
          <p:cNvSpPr txBox="1">
            <a:spLocks/>
          </p:cNvSpPr>
          <p:nvPr/>
        </p:nvSpPr>
        <p:spPr bwMode="auto">
          <a:xfrm>
            <a:off x="3708400" y="2133600"/>
            <a:ext cx="5256213" cy="4724400"/>
          </a:xfrm>
          <a:prstGeom prst="rect">
            <a:avLst/>
          </a:prstGeom>
          <a:noFill/>
          <a:ln w="9525">
            <a:noFill/>
            <a:miter lim="800000"/>
            <a:headEnd/>
            <a:tailEnd/>
          </a:ln>
        </p:spPr>
        <p:txBody>
          <a:bodyPr/>
          <a:lstStyle/>
          <a:p>
            <a:pPr marL="182563" indent="-182563">
              <a:spcBef>
                <a:spcPct val="20000"/>
              </a:spcBef>
              <a:buClr>
                <a:schemeClr val="accent1"/>
              </a:buClr>
              <a:buSzPct val="85000"/>
              <a:buFont typeface="Arial" charset="0"/>
              <a:buChar char="•"/>
            </a:pPr>
            <a:r>
              <a:rPr kumimoji="1" lang="zh-CN" altLang="en-US" sz="2400">
                <a:latin typeface="Arial" charset="0"/>
              </a:rPr>
              <a:t>需要三个触摸点</a:t>
            </a:r>
          </a:p>
          <a:p>
            <a:pPr marL="182563" indent="-182563">
              <a:spcBef>
                <a:spcPct val="20000"/>
              </a:spcBef>
              <a:buClr>
                <a:schemeClr val="accent1"/>
              </a:buClr>
              <a:buSzPct val="85000"/>
              <a:buFont typeface="Arial" charset="0"/>
              <a:buChar char="•"/>
            </a:pPr>
            <a:r>
              <a:rPr kumimoji="1" lang="zh-CN" altLang="en-US" sz="2400">
                <a:latin typeface="Arial" charset="0"/>
              </a:rPr>
              <a:t>两个直接接触点和一个非直接接触点</a:t>
            </a:r>
          </a:p>
          <a:p>
            <a:pPr marL="182563" indent="-182563">
              <a:spcBef>
                <a:spcPct val="20000"/>
              </a:spcBef>
              <a:buClr>
                <a:schemeClr val="accent1"/>
              </a:buClr>
              <a:buSzPct val="85000"/>
              <a:buFont typeface="Arial" charset="0"/>
              <a:buChar char="•"/>
            </a:pPr>
            <a:r>
              <a:rPr lang="zh-CN" altLang="en-US"/>
              <a:t>手势和</a:t>
            </a:r>
            <a:r>
              <a:rPr lang="en-US" altLang="zh-CN"/>
              <a:t>3D</a:t>
            </a:r>
            <a:r>
              <a:rPr lang="zh-CN" altLang="en-US"/>
              <a:t>变换之间的映射依赖于手指的直接性。</a:t>
            </a:r>
            <a:endParaRPr kumimoji="1" lang="en-US" altLang="zh-CN" sz="2400">
              <a:latin typeface="Arial" charset="0"/>
            </a:endParaRPr>
          </a:p>
          <a:p>
            <a:pPr marL="182563" indent="-182563">
              <a:spcBef>
                <a:spcPct val="20000"/>
              </a:spcBef>
              <a:buClr>
                <a:schemeClr val="accent1"/>
              </a:buClr>
              <a:buSzPct val="85000"/>
              <a:buFont typeface="Arial" charset="0"/>
              <a:buChar char="•"/>
            </a:pPr>
            <a:r>
              <a:rPr kumimoji="1" lang="zh-CN" altLang="en-US"/>
              <a:t>因为复杂的控制，通常</a:t>
            </a:r>
            <a:r>
              <a:rPr kumimoji="1" lang="zh-CN" altLang="en-US" sz="2400">
                <a:latin typeface="Arial" charset="0"/>
              </a:rPr>
              <a:t>需要两只手</a:t>
            </a:r>
          </a:p>
          <a:p>
            <a:pPr marL="182563" indent="-182563">
              <a:spcBef>
                <a:spcPct val="20000"/>
              </a:spcBef>
              <a:buClr>
                <a:schemeClr val="accent1"/>
              </a:buClr>
              <a:buSzPct val="85000"/>
              <a:buFont typeface="Arial" charset="0"/>
              <a:buChar char="•"/>
            </a:pPr>
            <a:endParaRPr kumimoji="1" lang="en-US" altLang="zh-CN" sz="2400">
              <a:latin typeface="Arial" charset="0"/>
            </a:endParaRPr>
          </a:p>
          <a:p>
            <a:pPr marL="182563" indent="-182563">
              <a:spcBef>
                <a:spcPct val="20000"/>
              </a:spcBef>
              <a:buClr>
                <a:schemeClr val="accent1"/>
              </a:buClr>
              <a:buSzPct val="85000"/>
              <a:buFont typeface="Arial" charset="0"/>
              <a:buChar char="•"/>
            </a:pPr>
            <a:endParaRPr kumimoji="1" lang="en-US" altLang="zh-CN" sz="2400">
              <a:latin typeface="Arial" charset="0"/>
            </a:endParaRPr>
          </a:p>
          <a:p>
            <a:pPr marL="182563" indent="-182563">
              <a:spcBef>
                <a:spcPct val="20000"/>
              </a:spcBef>
              <a:buClr>
                <a:schemeClr val="accent1"/>
              </a:buClr>
              <a:buSzPct val="85000"/>
              <a:buFont typeface="Arial" charset="0"/>
              <a:buChar char="•"/>
            </a:pPr>
            <a:endParaRPr kumimoji="1" lang="en-US" altLang="zh-CN" sz="2400">
              <a:latin typeface="Arial" charset="0"/>
            </a:endParaRPr>
          </a:p>
          <a:p>
            <a:pPr marL="182563" indent="-182563">
              <a:spcBef>
                <a:spcPct val="20000"/>
              </a:spcBef>
              <a:buClr>
                <a:schemeClr val="accent1"/>
              </a:buClr>
              <a:buSzPct val="85000"/>
              <a:buFont typeface="Arial" charset="0"/>
              <a:buChar char="•"/>
            </a:pPr>
            <a:endParaRPr kumimoji="1" lang="en-US" altLang="zh-CN" sz="2400">
              <a:latin typeface="Arial" charset="0"/>
            </a:endParaRPr>
          </a:p>
          <a:p>
            <a:pPr marL="182563" indent="-182563">
              <a:spcBef>
                <a:spcPct val="20000"/>
              </a:spcBef>
              <a:buClr>
                <a:schemeClr val="accent1"/>
              </a:buClr>
              <a:buSzPct val="85000"/>
              <a:buFont typeface="Arial" charset="0"/>
              <a:buChar char="•"/>
            </a:pPr>
            <a:endParaRPr kumimoji="1" lang="en-US" altLang="zh-CN" sz="2400">
              <a:latin typeface="Arial" charset="0"/>
            </a:endParaRPr>
          </a:p>
          <a:p>
            <a:pPr marL="182563" indent="-182563">
              <a:spcBef>
                <a:spcPct val="20000"/>
              </a:spcBef>
              <a:buClr>
                <a:schemeClr val="accent1"/>
              </a:buClr>
              <a:buSzPct val="85000"/>
              <a:buFont typeface="Arial" charset="0"/>
              <a:buChar char="•"/>
            </a:pPr>
            <a:endParaRPr kumimoji="1" lang="en-US" altLang="zh-CN" sz="2400">
              <a:latin typeface="Arial" charset="0"/>
            </a:endParaRPr>
          </a:p>
        </p:txBody>
      </p:sp>
      <p:pic>
        <p:nvPicPr>
          <p:cNvPr id="7" name="Picture 2" descr="C:\Users\Jingbo\Dropbox\research\papers\me\touch\ppt\pics\taxonomy_st.png"/>
          <p:cNvPicPr>
            <a:picLocks noChangeAspect="1" noChangeArrowheads="1"/>
          </p:cNvPicPr>
          <p:nvPr/>
        </p:nvPicPr>
        <p:blipFill>
          <a:blip r:embed="rId3"/>
          <a:srcRect r="70741" b="52650"/>
          <a:stretch>
            <a:fillRect/>
          </a:stretch>
        </p:blipFill>
        <p:spPr bwMode="auto">
          <a:xfrm>
            <a:off x="539750" y="2492375"/>
            <a:ext cx="2674938" cy="3246438"/>
          </a:xfrm>
          <a:prstGeom prst="rect">
            <a:avLst/>
          </a:prstGeom>
          <a:ln>
            <a:noFill/>
          </a:ln>
          <a:effectLst>
            <a:outerShdw blurRad="292100" dist="139700" dir="2700000" algn="tl" rotWithShape="0">
              <a:srgbClr val="333333">
                <a:alpha val="65000"/>
              </a:srgbClr>
            </a:outerShdw>
          </a:effectLst>
          <a:extLst/>
        </p:spPr>
      </p:pic>
      <p:grpSp>
        <p:nvGrpSpPr>
          <p:cNvPr id="32773" name="Group 2"/>
          <p:cNvGrpSpPr>
            <a:grpSpLocks/>
          </p:cNvGrpSpPr>
          <p:nvPr/>
        </p:nvGrpSpPr>
        <p:grpSpPr bwMode="auto">
          <a:xfrm>
            <a:off x="4140200" y="4311650"/>
            <a:ext cx="4746625" cy="1828800"/>
            <a:chOff x="4139952" y="4312166"/>
            <a:chExt cx="4746194" cy="1828197"/>
          </a:xfrm>
        </p:grpSpPr>
        <p:pic>
          <p:nvPicPr>
            <p:cNvPr id="8" name="Picture 7" descr="cube.png"/>
            <p:cNvPicPr>
              <a:picLocks noChangeAspect="1"/>
            </p:cNvPicPr>
            <p:nvPr/>
          </p:nvPicPr>
          <p:blipFill>
            <a:blip r:embed="rId4"/>
            <a:stretch>
              <a:fillRect/>
            </a:stretch>
          </p:blipFill>
          <p:spPr>
            <a:xfrm rot="1397727">
              <a:off x="5287611" y="4312166"/>
              <a:ext cx="1928637" cy="1828197"/>
            </a:xfrm>
            <a:prstGeom prst="rect">
              <a:avLst/>
            </a:prstGeom>
            <a:ln>
              <a:noFill/>
            </a:ln>
            <a:effectLst>
              <a:outerShdw blurRad="292100" dist="139700" dir="2700000" algn="tl" rotWithShape="0">
                <a:srgbClr val="333333">
                  <a:alpha val="65000"/>
                </a:srgbClr>
              </a:outerShdw>
            </a:effectLst>
          </p:spPr>
        </p:pic>
        <p:sp>
          <p:nvSpPr>
            <p:cNvPr id="9" name="Donut 8"/>
            <p:cNvSpPr/>
            <p:nvPr/>
          </p:nvSpPr>
          <p:spPr>
            <a:xfrm>
              <a:off x="6660673" y="5085024"/>
              <a:ext cx="360330" cy="360243"/>
            </a:xfrm>
            <a:prstGeom prst="donut">
              <a:avLst>
                <a:gd name="adj" fmla="val 20165"/>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sp>
          <p:nvSpPr>
            <p:cNvPr id="10" name="Donut 9"/>
            <p:cNvSpPr/>
            <p:nvPr/>
          </p:nvSpPr>
          <p:spPr>
            <a:xfrm>
              <a:off x="4716163" y="4940609"/>
              <a:ext cx="360329" cy="360244"/>
            </a:xfrm>
            <a:prstGeom prst="donut">
              <a:avLst>
                <a:gd name="adj" fmla="val 20165"/>
              </a:avLst>
            </a:prstGeom>
            <a:solidFill>
              <a:srgbClr val="008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sp>
          <p:nvSpPr>
            <p:cNvPr id="11" name="Donut 10"/>
            <p:cNvSpPr/>
            <p:nvPr/>
          </p:nvSpPr>
          <p:spPr>
            <a:xfrm>
              <a:off x="6155894" y="5516682"/>
              <a:ext cx="360330" cy="360243"/>
            </a:xfrm>
            <a:prstGeom prst="donut">
              <a:avLst>
                <a:gd name="adj" fmla="val 20165"/>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sp>
          <p:nvSpPr>
            <p:cNvPr id="32778" name="TextBox 1"/>
            <p:cNvSpPr txBox="1">
              <a:spLocks noChangeArrowheads="1"/>
            </p:cNvSpPr>
            <p:nvPr/>
          </p:nvSpPr>
          <p:spPr bwMode="auto">
            <a:xfrm>
              <a:off x="4139952" y="5157192"/>
              <a:ext cx="834746" cy="369332"/>
            </a:xfrm>
            <a:prstGeom prst="rect">
              <a:avLst/>
            </a:prstGeom>
            <a:noFill/>
            <a:ln w="9525">
              <a:noFill/>
              <a:miter lim="800000"/>
              <a:headEnd/>
              <a:tailEnd/>
            </a:ln>
          </p:spPr>
          <p:txBody>
            <a:bodyPr wrap="none">
              <a:spAutoFit/>
            </a:bodyPr>
            <a:lstStyle/>
            <a:p>
              <a:r>
                <a:rPr kumimoji="1" lang="en-US" altLang="ja-JP" b="1">
                  <a:solidFill>
                    <a:srgbClr val="008000"/>
                  </a:solidFill>
                  <a:ea typeface="MS PGothic" pitchFamily="34" charset="-128"/>
                </a:rPr>
                <a:t>R</a:t>
              </a:r>
              <a:r>
                <a:rPr kumimoji="1" lang="en-US" altLang="ja-JP" b="1" baseline="-25000">
                  <a:solidFill>
                    <a:srgbClr val="008000"/>
                  </a:solidFill>
                  <a:ea typeface="MS PGothic" pitchFamily="34" charset="-128"/>
                </a:rPr>
                <a:t>X</a:t>
              </a:r>
              <a:r>
                <a:rPr kumimoji="1" lang="en-US" altLang="ja-JP" b="1">
                  <a:solidFill>
                    <a:srgbClr val="008000"/>
                  </a:solidFill>
                  <a:ea typeface="MS PGothic" pitchFamily="34" charset="-128"/>
                </a:rPr>
                <a:t>, R</a:t>
              </a:r>
              <a:r>
                <a:rPr kumimoji="1" lang="en-US" altLang="ja-JP" b="1" baseline="-25000">
                  <a:solidFill>
                    <a:srgbClr val="008000"/>
                  </a:solidFill>
                  <a:ea typeface="MS PGothic" pitchFamily="34" charset="-128"/>
                </a:rPr>
                <a:t>Y</a:t>
              </a:r>
              <a:endParaRPr kumimoji="1" lang="ja-JP" altLang="en-US" b="1" baseline="-25000">
                <a:solidFill>
                  <a:srgbClr val="008000"/>
                </a:solidFill>
                <a:ea typeface="MS PGothic" pitchFamily="34" charset="-128"/>
              </a:endParaRPr>
            </a:p>
          </p:txBody>
        </p:sp>
        <p:sp>
          <p:nvSpPr>
            <p:cNvPr id="32779" name="TextBox 11"/>
            <p:cNvSpPr txBox="1">
              <a:spLocks noChangeArrowheads="1"/>
            </p:cNvSpPr>
            <p:nvPr/>
          </p:nvSpPr>
          <p:spPr bwMode="auto">
            <a:xfrm>
              <a:off x="7164288" y="5301208"/>
              <a:ext cx="1721858" cy="369332"/>
            </a:xfrm>
            <a:prstGeom prst="rect">
              <a:avLst/>
            </a:prstGeom>
            <a:noFill/>
            <a:ln w="9525">
              <a:noFill/>
              <a:miter lim="800000"/>
              <a:headEnd/>
              <a:tailEnd/>
            </a:ln>
          </p:spPr>
          <p:txBody>
            <a:bodyPr wrap="none">
              <a:spAutoFit/>
            </a:bodyPr>
            <a:lstStyle/>
            <a:p>
              <a:r>
                <a:rPr kumimoji="1" lang="en-US" altLang="ja-JP" b="1">
                  <a:solidFill>
                    <a:schemeClr val="tx2"/>
                  </a:solidFill>
                  <a:ea typeface="MS PGothic" pitchFamily="34" charset="-128"/>
                </a:rPr>
                <a:t>T</a:t>
              </a:r>
              <a:r>
                <a:rPr kumimoji="1" lang="en-US" altLang="ja-JP" b="1" baseline="-25000">
                  <a:solidFill>
                    <a:schemeClr val="tx2"/>
                  </a:solidFill>
                  <a:ea typeface="MS PGothic" pitchFamily="34" charset="-128"/>
                </a:rPr>
                <a:t>X</a:t>
              </a:r>
              <a:r>
                <a:rPr kumimoji="1" lang="en-US" altLang="ja-JP" b="1">
                  <a:solidFill>
                    <a:schemeClr val="tx2"/>
                  </a:solidFill>
                  <a:ea typeface="MS PGothic" pitchFamily="34" charset="-128"/>
                </a:rPr>
                <a:t>,  T</a:t>
              </a:r>
              <a:r>
                <a:rPr kumimoji="1" lang="en-US" altLang="ja-JP" b="1" baseline="-25000">
                  <a:solidFill>
                    <a:schemeClr val="tx2"/>
                  </a:solidFill>
                  <a:ea typeface="MS PGothic" pitchFamily="34" charset="-128"/>
                </a:rPr>
                <a:t>Y</a:t>
              </a:r>
              <a:r>
                <a:rPr kumimoji="1" lang="en-US" altLang="ja-JP" b="1">
                  <a:solidFill>
                    <a:schemeClr val="tx2"/>
                  </a:solidFill>
                  <a:ea typeface="MS PGothic" pitchFamily="34" charset="-128"/>
                </a:rPr>
                <a:t>,  T</a:t>
              </a:r>
              <a:r>
                <a:rPr kumimoji="1" lang="en-US" altLang="ja-JP" b="1" baseline="-25000">
                  <a:solidFill>
                    <a:schemeClr val="tx2"/>
                  </a:solidFill>
                  <a:ea typeface="MS PGothic" pitchFamily="34" charset="-128"/>
                </a:rPr>
                <a:t>Z</a:t>
              </a:r>
              <a:r>
                <a:rPr kumimoji="1" lang="en-US" altLang="ja-JP" b="1">
                  <a:solidFill>
                    <a:schemeClr val="tx2"/>
                  </a:solidFill>
                  <a:ea typeface="MS PGothic" pitchFamily="34" charset="-128"/>
                </a:rPr>
                <a:t>,  R</a:t>
              </a:r>
              <a:r>
                <a:rPr kumimoji="1" lang="en-US" altLang="ja-JP" b="1" baseline="-25000">
                  <a:solidFill>
                    <a:schemeClr val="tx2"/>
                  </a:solidFill>
                  <a:ea typeface="MS PGothic" pitchFamily="34" charset="-128"/>
                </a:rPr>
                <a:t>Z</a:t>
              </a:r>
              <a:endParaRPr kumimoji="1" lang="ja-JP" altLang="en-US" b="1" baseline="-25000">
                <a:solidFill>
                  <a:schemeClr val="tx2"/>
                </a:solidFill>
                <a:ea typeface="MS PGothic" pitchFamily="34" charset="-128"/>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wrap="square" numCol="1" anchorCtr="0" compatLnSpc="1">
            <a:prstTxWarp prst="textNoShape">
              <a:avLst/>
            </a:prstTxWarp>
          </a:bodyPr>
          <a:lstStyle/>
          <a:p>
            <a:pPr eaLnBrk="1" hangingPunct="1">
              <a:defRPr/>
            </a:pPr>
            <a:r>
              <a:rPr lang="zh-CN" altLang="en-US" b="1" smtClean="0"/>
              <a:t>现存的方法</a:t>
            </a:r>
            <a:endParaRPr lang="en-US" altLang="zh-CN" b="1" smtClean="0"/>
          </a:p>
        </p:txBody>
      </p:sp>
      <p:sp>
        <p:nvSpPr>
          <p:cNvPr id="34818" name="Content Placeholder 2"/>
          <p:cNvSpPr>
            <a:spLocks noGrp="1"/>
          </p:cNvSpPr>
          <p:nvPr>
            <p:ph idx="1"/>
          </p:nvPr>
        </p:nvSpPr>
        <p:spPr>
          <a:xfrm>
            <a:off x="468313" y="1628775"/>
            <a:ext cx="8229600" cy="4876800"/>
          </a:xfrm>
        </p:spPr>
        <p:txBody>
          <a:bodyPr/>
          <a:lstStyle/>
          <a:p>
            <a:pPr eaLnBrk="1" hangingPunct="1">
              <a:buFont typeface="Arial" charset="0"/>
              <a:buNone/>
            </a:pPr>
            <a:r>
              <a:rPr lang="en-US" altLang="zh-CN" sz="2800" b="1" smtClean="0">
                <a:ea typeface="宋体" charset="-122"/>
              </a:rPr>
              <a:t>Sticky Tool</a:t>
            </a:r>
            <a:endParaRPr lang="en-US" altLang="zh-CN" smtClean="0">
              <a:ea typeface="宋体" charset="-122"/>
            </a:endParaRPr>
          </a:p>
          <a:p>
            <a:pPr eaLnBrk="1" hangingPunct="1"/>
            <a:r>
              <a:rPr lang="zh-CN" altLang="en-US" smtClean="0">
                <a:ea typeface="宋体" charset="-122"/>
              </a:rPr>
              <a:t>我理解的是</a:t>
            </a:r>
          </a:p>
          <a:p>
            <a:pPr eaLnBrk="1" hangingPunct="1">
              <a:buFont typeface="Arial" charset="0"/>
              <a:buNone/>
            </a:pPr>
            <a:r>
              <a:rPr lang="zh-CN" altLang="en-US" smtClean="0">
                <a:ea typeface="宋体" charset="-122"/>
              </a:rPr>
              <a:t>改进的</a:t>
            </a:r>
            <a:r>
              <a:rPr lang="en-US" altLang="zh-CN" smtClean="0">
                <a:ea typeface="宋体" charset="-122"/>
              </a:rPr>
              <a:t>RST</a:t>
            </a:r>
            <a:r>
              <a:rPr lang="zh-CN" altLang="en-US" smtClean="0">
                <a:ea typeface="宋体" charset="-122"/>
              </a:rPr>
              <a:t>手势</a:t>
            </a:r>
          </a:p>
          <a:p>
            <a:pPr eaLnBrk="1" hangingPunct="1"/>
            <a:r>
              <a:rPr lang="zh-CN" altLang="en-US" smtClean="0">
                <a:ea typeface="宋体" charset="-122"/>
              </a:rPr>
              <a:t>文章介绍了三个概念：</a:t>
            </a:r>
          </a:p>
          <a:p>
            <a:pPr marL="742950" lvl="1" indent="-285750"/>
            <a:r>
              <a:rPr lang="en-US" altLang="zh-CN" smtClean="0">
                <a:ea typeface="宋体" charset="-122"/>
              </a:rPr>
              <a:t>sticky fingers</a:t>
            </a:r>
          </a:p>
          <a:p>
            <a:pPr marL="742950" lvl="1" indent="-285750"/>
            <a:r>
              <a:rPr lang="en-US" altLang="zh-CN" smtClean="0">
                <a:ea typeface="宋体" charset="-122"/>
              </a:rPr>
              <a:t>opposable thumbs</a:t>
            </a:r>
          </a:p>
          <a:p>
            <a:pPr marL="742950" lvl="1" indent="-285750"/>
            <a:r>
              <a:rPr lang="en-US" altLang="zh-CN" smtClean="0">
                <a:ea typeface="宋体" charset="-122"/>
              </a:rPr>
              <a:t> and virtual tools</a:t>
            </a:r>
          </a:p>
          <a:p>
            <a:r>
              <a:rPr lang="zh-CN" altLang="en-US" smtClean="0">
                <a:ea typeface="宋体" charset="-122"/>
              </a:rPr>
              <a:t>最后文章还介绍了</a:t>
            </a:r>
          </a:p>
          <a:p>
            <a:pPr marL="742950" lvl="1" indent="-285750"/>
            <a:r>
              <a:rPr lang="en-US" altLang="zh-CN" smtClean="0">
                <a:ea typeface="宋体" charset="-122"/>
              </a:rPr>
              <a:t>Virtual Objects as Nouns</a:t>
            </a:r>
          </a:p>
          <a:p>
            <a:pPr marL="742950" lvl="1" indent="-285750"/>
            <a:r>
              <a:rPr lang="en-US" altLang="zh-CN" smtClean="0">
                <a:ea typeface="宋体" charset="-122"/>
              </a:rPr>
              <a:t>Virtual Objects as Verbs</a:t>
            </a:r>
          </a:p>
          <a:p>
            <a:pPr marL="742950" lvl="1" indent="-285750"/>
            <a:r>
              <a:rPr lang="zh-CN" altLang="en-US" smtClean="0">
                <a:ea typeface="宋体" charset="-122"/>
              </a:rPr>
              <a:t>。。。。</a:t>
            </a:r>
          </a:p>
        </p:txBody>
      </p:sp>
      <p:pic>
        <p:nvPicPr>
          <p:cNvPr id="34819" name="Picture 7"/>
          <p:cNvPicPr>
            <a:picLocks noChangeAspect="1" noChangeArrowheads="1"/>
          </p:cNvPicPr>
          <p:nvPr/>
        </p:nvPicPr>
        <p:blipFill>
          <a:blip r:embed="rId3"/>
          <a:srcRect/>
          <a:stretch>
            <a:fillRect/>
          </a:stretch>
        </p:blipFill>
        <p:spPr bwMode="auto">
          <a:xfrm>
            <a:off x="3708400" y="431800"/>
            <a:ext cx="5114925" cy="6381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wrap="square" numCol="1" anchorCtr="0" compatLnSpc="1">
            <a:prstTxWarp prst="textNoShape">
              <a:avLst/>
            </a:prstTxWarp>
          </a:bodyPr>
          <a:lstStyle/>
          <a:p>
            <a:pPr eaLnBrk="1" hangingPunct="1">
              <a:defRPr/>
            </a:pPr>
            <a:r>
              <a:rPr lang="zh-CN" altLang="en-US" b="1" smtClean="0"/>
              <a:t>现存的方法</a:t>
            </a:r>
            <a:endParaRPr lang="en-US" altLang="zh-CN" b="1" smtClean="0"/>
          </a:p>
        </p:txBody>
      </p:sp>
      <p:sp>
        <p:nvSpPr>
          <p:cNvPr id="37890" name="Content Placeholder 2"/>
          <p:cNvSpPr>
            <a:spLocks noGrp="1"/>
          </p:cNvSpPr>
          <p:nvPr>
            <p:ph idx="1"/>
          </p:nvPr>
        </p:nvSpPr>
        <p:spPr/>
        <p:txBody>
          <a:bodyPr/>
          <a:lstStyle/>
          <a:p>
            <a:pPr eaLnBrk="1" hangingPunct="1">
              <a:buFont typeface="Arial" charset="0"/>
              <a:buNone/>
            </a:pPr>
            <a:r>
              <a:rPr lang="en-US" altLang="zh-CN" sz="2800" b="1" smtClean="0">
                <a:ea typeface="宋体" charset="-122"/>
              </a:rPr>
              <a:t>DS3 </a:t>
            </a:r>
            <a:r>
              <a:rPr lang="en-US" altLang="zh-CN" sz="1800" smtClean="0">
                <a:ea typeface="宋体" charset="-122"/>
              </a:rPr>
              <a:t>[Martinet et al. 2012]</a:t>
            </a:r>
            <a:endParaRPr lang="en-US" altLang="zh-CN" sz="2800" smtClean="0">
              <a:ea typeface="宋体" charset="-122"/>
            </a:endParaRPr>
          </a:p>
          <a:p>
            <a:pPr eaLnBrk="1" hangingPunct="1">
              <a:buFont typeface="Arial" charset="0"/>
              <a:buNone/>
            </a:pPr>
            <a:endParaRPr lang="en-US" altLang="zh-CN" smtClean="0">
              <a:ea typeface="宋体" charset="-122"/>
            </a:endParaRPr>
          </a:p>
          <a:p>
            <a:pPr eaLnBrk="1" hangingPunct="1"/>
            <a:endParaRPr lang="en-US" altLang="zh-CN" smtClean="0">
              <a:ea typeface="宋体" charset="-122"/>
            </a:endParaRPr>
          </a:p>
          <a:p>
            <a:pPr eaLnBrk="1" hangingPunct="1"/>
            <a:endParaRPr lang="en-US" altLang="zh-CN" smtClean="0">
              <a:ea typeface="宋体" charset="-122"/>
            </a:endParaRPr>
          </a:p>
        </p:txBody>
      </p:sp>
      <p:sp>
        <p:nvSpPr>
          <p:cNvPr id="37891" name="Content Placeholder 2"/>
          <p:cNvSpPr txBox="1">
            <a:spLocks/>
          </p:cNvSpPr>
          <p:nvPr/>
        </p:nvSpPr>
        <p:spPr bwMode="auto">
          <a:xfrm>
            <a:off x="3924300" y="1628775"/>
            <a:ext cx="5040313" cy="4679950"/>
          </a:xfrm>
          <a:prstGeom prst="rect">
            <a:avLst/>
          </a:prstGeom>
          <a:noFill/>
          <a:ln w="9525">
            <a:noFill/>
            <a:miter lim="800000"/>
            <a:headEnd/>
            <a:tailEnd/>
          </a:ln>
        </p:spPr>
        <p:txBody>
          <a:bodyPr/>
          <a:lstStyle/>
          <a:p>
            <a:pPr marL="182563" indent="-182563">
              <a:spcBef>
                <a:spcPct val="20000"/>
              </a:spcBef>
              <a:buClr>
                <a:schemeClr val="accent1"/>
              </a:buClr>
              <a:buSzPct val="85000"/>
              <a:buFont typeface="Arial" charset="0"/>
              <a:buChar char="•"/>
            </a:pPr>
            <a:r>
              <a:rPr kumimoji="1" lang="zh-CN" altLang="en-US" sz="2400">
                <a:latin typeface="Arial" charset="0"/>
              </a:rPr>
              <a:t>需要三指</a:t>
            </a:r>
          </a:p>
          <a:p>
            <a:pPr marL="182563" indent="-182563">
              <a:spcBef>
                <a:spcPct val="20000"/>
              </a:spcBef>
              <a:buClr>
                <a:schemeClr val="accent1"/>
              </a:buClr>
              <a:buSzPct val="85000"/>
              <a:buFont typeface="Arial" charset="0"/>
              <a:buChar char="•"/>
            </a:pPr>
            <a:r>
              <a:rPr kumimoji="1" lang="zh-CN" altLang="en-US" sz="2400">
                <a:latin typeface="Arial" charset="0"/>
              </a:rPr>
              <a:t>分离旋转和平移</a:t>
            </a:r>
          </a:p>
          <a:p>
            <a:pPr marL="182563" indent="-182563">
              <a:spcBef>
                <a:spcPct val="20000"/>
              </a:spcBef>
              <a:buClr>
                <a:schemeClr val="accent1"/>
              </a:buClr>
              <a:buSzPct val="85000"/>
              <a:buFont typeface="Arial" charset="0"/>
              <a:buChar char="•"/>
            </a:pPr>
            <a:r>
              <a:rPr kumimoji="1" lang="zh-CN" altLang="en-US" sz="2400">
                <a:latin typeface="Arial" charset="0"/>
              </a:rPr>
              <a:t>需要将手指进行直接性划分</a:t>
            </a:r>
          </a:p>
          <a:p>
            <a:pPr marL="182563" indent="-182563">
              <a:spcBef>
                <a:spcPct val="20000"/>
              </a:spcBef>
              <a:buClr>
                <a:schemeClr val="accent1"/>
              </a:buClr>
              <a:buSzPct val="85000"/>
              <a:buFont typeface="Arial" charset="0"/>
              <a:buChar char="•"/>
            </a:pPr>
            <a:r>
              <a:rPr kumimoji="1" lang="zh-CN" altLang="en-US" sz="2400">
                <a:latin typeface="Arial" charset="0"/>
              </a:rPr>
              <a:t>需要两手的操作</a:t>
            </a:r>
          </a:p>
          <a:p>
            <a:pPr marL="182563" indent="-182563">
              <a:spcBef>
                <a:spcPct val="20000"/>
              </a:spcBef>
              <a:buClr>
                <a:schemeClr val="accent1"/>
              </a:buClr>
              <a:buSzPct val="85000"/>
              <a:buFont typeface="Arial" charset="0"/>
              <a:buChar char="•"/>
            </a:pPr>
            <a:endParaRPr kumimoji="1" lang="en-US" altLang="zh-CN" sz="2400">
              <a:latin typeface="Arial" charset="0"/>
            </a:endParaRPr>
          </a:p>
          <a:p>
            <a:pPr marL="182563" indent="-182563">
              <a:spcBef>
                <a:spcPct val="20000"/>
              </a:spcBef>
              <a:buClr>
                <a:schemeClr val="accent1"/>
              </a:buClr>
              <a:buSzPct val="85000"/>
              <a:buFont typeface="Arial" charset="0"/>
              <a:buChar char="•"/>
            </a:pPr>
            <a:endParaRPr kumimoji="1" lang="en-US" altLang="zh-CN" sz="2400">
              <a:latin typeface="Arial" charset="0"/>
            </a:endParaRPr>
          </a:p>
          <a:p>
            <a:pPr marL="182563" indent="-182563">
              <a:spcBef>
                <a:spcPct val="20000"/>
              </a:spcBef>
              <a:buClr>
                <a:schemeClr val="accent1"/>
              </a:buClr>
              <a:buSzPct val="85000"/>
              <a:buFont typeface="Arial" charset="0"/>
              <a:buChar char="•"/>
            </a:pPr>
            <a:endParaRPr kumimoji="1" lang="en-US" altLang="zh-CN" sz="2400">
              <a:latin typeface="Arial" charset="0"/>
            </a:endParaRPr>
          </a:p>
          <a:p>
            <a:pPr marL="182563" indent="-182563">
              <a:spcBef>
                <a:spcPct val="20000"/>
              </a:spcBef>
              <a:buClr>
                <a:schemeClr val="accent1"/>
              </a:buClr>
              <a:buSzPct val="85000"/>
              <a:buFont typeface="Arial" charset="0"/>
              <a:buChar char="•"/>
            </a:pPr>
            <a:endParaRPr kumimoji="1" lang="en-US" altLang="zh-CN" sz="2400">
              <a:latin typeface="Arial" charset="0"/>
            </a:endParaRPr>
          </a:p>
          <a:p>
            <a:pPr marL="182563" indent="-182563">
              <a:spcBef>
                <a:spcPct val="20000"/>
              </a:spcBef>
              <a:buClr>
                <a:schemeClr val="accent1"/>
              </a:buClr>
              <a:buSzPct val="85000"/>
            </a:pPr>
            <a:endParaRPr kumimoji="1" lang="en-US" altLang="zh-CN" sz="2400">
              <a:latin typeface="Arial" charset="0"/>
            </a:endParaRPr>
          </a:p>
        </p:txBody>
      </p:sp>
      <p:pic>
        <p:nvPicPr>
          <p:cNvPr id="8" name="Picture 2" descr="C:\Users\Jingbo\Dropbox\research\papers\me\touch\ppt\pics\taxonomy2_ds3.png"/>
          <p:cNvPicPr>
            <a:picLocks noChangeAspect="1" noChangeArrowheads="1"/>
          </p:cNvPicPr>
          <p:nvPr/>
        </p:nvPicPr>
        <p:blipFill>
          <a:blip r:embed="rId3"/>
          <a:srcRect r="62927" b="52650"/>
          <a:stretch>
            <a:fillRect/>
          </a:stretch>
        </p:blipFill>
        <p:spPr bwMode="auto">
          <a:xfrm>
            <a:off x="539750" y="2492375"/>
            <a:ext cx="3240088" cy="3246438"/>
          </a:xfrm>
          <a:prstGeom prst="rect">
            <a:avLst/>
          </a:prstGeom>
          <a:ln>
            <a:noFill/>
          </a:ln>
          <a:effectLst>
            <a:outerShdw blurRad="292100" dist="139700" dir="2700000" algn="tl" rotWithShape="0">
              <a:srgbClr val="333333">
                <a:alpha val="65000"/>
              </a:srgbClr>
            </a:outerShdw>
          </a:effectLst>
          <a:extLst/>
        </p:spPr>
      </p:pic>
      <p:grpSp>
        <p:nvGrpSpPr>
          <p:cNvPr id="37893" name="Group 6"/>
          <p:cNvGrpSpPr>
            <a:grpSpLocks/>
          </p:cNvGrpSpPr>
          <p:nvPr/>
        </p:nvGrpSpPr>
        <p:grpSpPr bwMode="auto">
          <a:xfrm>
            <a:off x="4356100" y="4005263"/>
            <a:ext cx="4225925" cy="1827212"/>
            <a:chOff x="4355976" y="4312166"/>
            <a:chExt cx="4226333" cy="1828197"/>
          </a:xfrm>
        </p:grpSpPr>
        <p:pic>
          <p:nvPicPr>
            <p:cNvPr id="9" name="Picture 8" descr="cube.png"/>
            <p:cNvPicPr>
              <a:picLocks noChangeAspect="1"/>
            </p:cNvPicPr>
            <p:nvPr/>
          </p:nvPicPr>
          <p:blipFill>
            <a:blip r:embed="rId4"/>
            <a:stretch>
              <a:fillRect/>
            </a:stretch>
          </p:blipFill>
          <p:spPr>
            <a:xfrm rot="1397727">
              <a:off x="5286341" y="4312166"/>
              <a:ext cx="1930586" cy="1828197"/>
            </a:xfrm>
            <a:prstGeom prst="rect">
              <a:avLst/>
            </a:prstGeom>
            <a:ln>
              <a:noFill/>
            </a:ln>
            <a:effectLst>
              <a:outerShdw blurRad="292100" dist="139700" dir="2700000" algn="tl" rotWithShape="0">
                <a:srgbClr val="333333">
                  <a:alpha val="65000"/>
                </a:srgbClr>
              </a:outerShdw>
            </a:effectLst>
          </p:spPr>
        </p:pic>
        <p:sp>
          <p:nvSpPr>
            <p:cNvPr id="10" name="Donut 9"/>
            <p:cNvSpPr/>
            <p:nvPr/>
          </p:nvSpPr>
          <p:spPr>
            <a:xfrm>
              <a:off x="6659661" y="5085695"/>
              <a:ext cx="360397" cy="358968"/>
            </a:xfrm>
            <a:prstGeom prst="donut">
              <a:avLst>
                <a:gd name="adj" fmla="val 20165"/>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sp>
          <p:nvSpPr>
            <p:cNvPr id="11" name="Donut 10"/>
            <p:cNvSpPr/>
            <p:nvPr/>
          </p:nvSpPr>
          <p:spPr>
            <a:xfrm>
              <a:off x="4716374" y="4941155"/>
              <a:ext cx="360397" cy="360556"/>
            </a:xfrm>
            <a:prstGeom prst="donut">
              <a:avLst>
                <a:gd name="adj" fmla="val 20165"/>
              </a:avLst>
            </a:prstGeom>
            <a:solidFill>
              <a:srgbClr val="008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sp>
          <p:nvSpPr>
            <p:cNvPr id="12" name="Donut 11"/>
            <p:cNvSpPr/>
            <p:nvPr/>
          </p:nvSpPr>
          <p:spPr>
            <a:xfrm>
              <a:off x="6156375" y="5517728"/>
              <a:ext cx="360398" cy="358968"/>
            </a:xfrm>
            <a:prstGeom prst="donut">
              <a:avLst>
                <a:gd name="adj" fmla="val 20165"/>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sp>
          <p:nvSpPr>
            <p:cNvPr id="37898" name="TextBox 12"/>
            <p:cNvSpPr txBox="1">
              <a:spLocks noChangeArrowheads="1"/>
            </p:cNvSpPr>
            <p:nvPr/>
          </p:nvSpPr>
          <p:spPr bwMode="auto">
            <a:xfrm>
              <a:off x="4355976" y="5157192"/>
              <a:ext cx="458141" cy="369332"/>
            </a:xfrm>
            <a:prstGeom prst="rect">
              <a:avLst/>
            </a:prstGeom>
            <a:noFill/>
            <a:ln w="9525">
              <a:noFill/>
              <a:miter lim="800000"/>
              <a:headEnd/>
              <a:tailEnd/>
            </a:ln>
          </p:spPr>
          <p:txBody>
            <a:bodyPr wrap="none">
              <a:spAutoFit/>
            </a:bodyPr>
            <a:lstStyle/>
            <a:p>
              <a:r>
                <a:rPr kumimoji="1" lang="en-US" altLang="ja-JP" b="1">
                  <a:solidFill>
                    <a:srgbClr val="008000"/>
                  </a:solidFill>
                  <a:ea typeface="MS PGothic" pitchFamily="34" charset="-128"/>
                </a:rPr>
                <a:t>T</a:t>
              </a:r>
              <a:r>
                <a:rPr kumimoji="1" lang="en-US" altLang="ja-JP" b="1" baseline="-25000">
                  <a:solidFill>
                    <a:srgbClr val="008000"/>
                  </a:solidFill>
                  <a:ea typeface="MS PGothic" pitchFamily="34" charset="-128"/>
                </a:rPr>
                <a:t>Z</a:t>
              </a:r>
              <a:endParaRPr kumimoji="1" lang="ja-JP" altLang="en-US" b="1">
                <a:solidFill>
                  <a:srgbClr val="008000"/>
                </a:solidFill>
                <a:ea typeface="MS PGothic" pitchFamily="34" charset="-128"/>
              </a:endParaRPr>
            </a:p>
          </p:txBody>
        </p:sp>
        <p:sp>
          <p:nvSpPr>
            <p:cNvPr id="37899" name="TextBox 13"/>
            <p:cNvSpPr txBox="1">
              <a:spLocks noChangeArrowheads="1"/>
            </p:cNvSpPr>
            <p:nvPr/>
          </p:nvSpPr>
          <p:spPr bwMode="auto">
            <a:xfrm>
              <a:off x="7380312" y="4725144"/>
              <a:ext cx="1201997" cy="1158779"/>
            </a:xfrm>
            <a:prstGeom prst="rect">
              <a:avLst/>
            </a:prstGeom>
            <a:noFill/>
            <a:ln w="9525">
              <a:noFill/>
              <a:miter lim="800000"/>
              <a:headEnd/>
              <a:tailEnd/>
            </a:ln>
          </p:spPr>
          <p:txBody>
            <a:bodyPr wrap="none">
              <a:spAutoFit/>
            </a:bodyPr>
            <a:lstStyle/>
            <a:p>
              <a:pPr>
                <a:lnSpc>
                  <a:spcPct val="130000"/>
                </a:lnSpc>
              </a:pPr>
              <a:r>
                <a:rPr kumimoji="1" lang="en-US" altLang="ja-JP" b="1">
                  <a:solidFill>
                    <a:schemeClr val="tx2"/>
                  </a:solidFill>
                  <a:ea typeface="MS PGothic" pitchFamily="34" charset="-128"/>
                </a:rPr>
                <a:t>T</a:t>
              </a:r>
              <a:r>
                <a:rPr kumimoji="1" lang="en-US" altLang="ja-JP" b="1" baseline="-25000">
                  <a:solidFill>
                    <a:schemeClr val="tx2"/>
                  </a:solidFill>
                  <a:ea typeface="MS PGothic" pitchFamily="34" charset="-128"/>
                </a:rPr>
                <a:t>X</a:t>
              </a:r>
              <a:r>
                <a:rPr kumimoji="1" lang="en-US" altLang="ja-JP" b="1">
                  <a:solidFill>
                    <a:schemeClr val="tx2"/>
                  </a:solidFill>
                  <a:ea typeface="MS PGothic" pitchFamily="34" charset="-128"/>
                </a:rPr>
                <a:t>, T</a:t>
              </a:r>
              <a:r>
                <a:rPr kumimoji="1" lang="en-US" altLang="ja-JP" b="1" baseline="-25000">
                  <a:solidFill>
                    <a:schemeClr val="tx2"/>
                  </a:solidFill>
                  <a:ea typeface="MS PGothic" pitchFamily="34" charset="-128"/>
                </a:rPr>
                <a:t>Y</a:t>
              </a:r>
              <a:endParaRPr kumimoji="1" lang="en-US" altLang="ja-JP" b="1">
                <a:solidFill>
                  <a:schemeClr val="tx2"/>
                </a:solidFill>
                <a:ea typeface="MS PGothic" pitchFamily="34" charset="-128"/>
              </a:endParaRPr>
            </a:p>
            <a:p>
              <a:pPr>
                <a:lnSpc>
                  <a:spcPct val="130000"/>
                </a:lnSpc>
              </a:pPr>
              <a:r>
                <a:rPr kumimoji="1" lang="en-US" altLang="ja-JP" sz="1400" b="1">
                  <a:solidFill>
                    <a:schemeClr val="tx2"/>
                  </a:solidFill>
                  <a:ea typeface="MS PGothic" pitchFamily="34" charset="-128"/>
                </a:rPr>
                <a:t>OR</a:t>
              </a:r>
              <a:endParaRPr kumimoji="1" lang="en-US" altLang="ja-JP" b="1">
                <a:solidFill>
                  <a:schemeClr val="tx2"/>
                </a:solidFill>
                <a:ea typeface="MS PGothic" pitchFamily="34" charset="-128"/>
              </a:endParaRPr>
            </a:p>
            <a:p>
              <a:pPr>
                <a:lnSpc>
                  <a:spcPct val="130000"/>
                </a:lnSpc>
              </a:pPr>
              <a:r>
                <a:rPr kumimoji="1" lang="en-US" altLang="ja-JP" b="1">
                  <a:solidFill>
                    <a:schemeClr val="tx2"/>
                  </a:solidFill>
                  <a:ea typeface="MS PGothic" pitchFamily="34" charset="-128"/>
                </a:rPr>
                <a:t>R</a:t>
              </a:r>
              <a:r>
                <a:rPr kumimoji="1" lang="en-US" altLang="ja-JP" b="1" baseline="-25000">
                  <a:solidFill>
                    <a:schemeClr val="tx2"/>
                  </a:solidFill>
                  <a:ea typeface="MS PGothic" pitchFamily="34" charset="-128"/>
                </a:rPr>
                <a:t>X</a:t>
              </a:r>
              <a:r>
                <a:rPr kumimoji="1" lang="en-US" altLang="ja-JP" b="1">
                  <a:solidFill>
                    <a:schemeClr val="tx2"/>
                  </a:solidFill>
                  <a:ea typeface="MS PGothic" pitchFamily="34" charset="-128"/>
                </a:rPr>
                <a:t>, R</a:t>
              </a:r>
              <a:r>
                <a:rPr kumimoji="1" lang="en-US" altLang="ja-JP" b="1" baseline="-25000">
                  <a:solidFill>
                    <a:schemeClr val="tx2"/>
                  </a:solidFill>
                  <a:ea typeface="MS PGothic" pitchFamily="34" charset="-128"/>
                </a:rPr>
                <a:t>Y</a:t>
              </a:r>
              <a:r>
                <a:rPr kumimoji="1" lang="en-US" altLang="ja-JP" b="1">
                  <a:solidFill>
                    <a:schemeClr val="tx2"/>
                  </a:solidFill>
                  <a:ea typeface="MS PGothic" pitchFamily="34" charset="-128"/>
                </a:rPr>
                <a:t>, R</a:t>
              </a:r>
              <a:r>
                <a:rPr kumimoji="1" lang="en-US" altLang="ja-JP" b="1" baseline="-25000">
                  <a:solidFill>
                    <a:schemeClr val="tx2"/>
                  </a:solidFill>
                  <a:ea typeface="MS PGothic" pitchFamily="34" charset="-128"/>
                </a:rPr>
                <a:t>Z</a:t>
              </a:r>
              <a:endParaRPr kumimoji="1" lang="ja-JP" altLang="en-US" b="1" baseline="-25000">
                <a:solidFill>
                  <a:schemeClr val="tx2"/>
                </a:solidFill>
                <a:ea typeface="MS PGothic" pitchFamily="34" charset="-128"/>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wrap="square" numCol="1" anchorCtr="0" compatLnSpc="1">
            <a:prstTxWarp prst="textNoShape">
              <a:avLst/>
            </a:prstTxWarp>
          </a:bodyPr>
          <a:lstStyle/>
          <a:p>
            <a:pPr eaLnBrk="1" hangingPunct="1">
              <a:defRPr/>
            </a:pPr>
            <a:r>
              <a:rPr lang="zh-CN" altLang="en-US" b="1" smtClean="0"/>
              <a:t>这篇文章介绍的方法</a:t>
            </a:r>
          </a:p>
        </p:txBody>
      </p:sp>
      <p:sp>
        <p:nvSpPr>
          <p:cNvPr id="41986" name="Content Placeholder 2"/>
          <p:cNvSpPr>
            <a:spLocks noGrp="1"/>
          </p:cNvSpPr>
          <p:nvPr>
            <p:ph idx="1"/>
          </p:nvPr>
        </p:nvSpPr>
        <p:spPr>
          <a:xfrm>
            <a:off x="457200" y="1600200"/>
            <a:ext cx="8229600" cy="1612900"/>
          </a:xfrm>
        </p:spPr>
        <p:txBody>
          <a:bodyPr/>
          <a:lstStyle/>
          <a:p>
            <a:pPr marL="0" indent="0" eaLnBrk="1" hangingPunct="1">
              <a:lnSpc>
                <a:spcPct val="90000"/>
              </a:lnSpc>
              <a:buFont typeface="Arial" charset="0"/>
              <a:buNone/>
            </a:pPr>
            <a:r>
              <a:rPr lang="zh-CN" altLang="en-US" sz="2200" smtClean="0">
                <a:ea typeface="宋体" charset="-122"/>
              </a:rPr>
              <a:t>只用两指来完成</a:t>
            </a:r>
            <a:r>
              <a:rPr lang="en-US" altLang="zh-CN" sz="2200" smtClean="0">
                <a:ea typeface="宋体" charset="-122"/>
              </a:rPr>
              <a:t>6</a:t>
            </a:r>
            <a:r>
              <a:rPr lang="zh-CN" altLang="en-US" sz="2200" smtClean="0">
                <a:ea typeface="宋体" charset="-122"/>
              </a:rPr>
              <a:t>个自由度的控制</a:t>
            </a:r>
          </a:p>
          <a:p>
            <a:pPr marL="0" indent="0" eaLnBrk="1" hangingPunct="1">
              <a:spcBef>
                <a:spcPct val="0"/>
              </a:spcBef>
            </a:pPr>
            <a:r>
              <a:rPr lang="zh-CN" altLang="en-US" smtClean="0">
                <a:ea typeface="宋体" charset="-122"/>
              </a:rPr>
              <a:t>根据手指的移动特性将手势分成两类</a:t>
            </a:r>
            <a:endParaRPr lang="en-US" altLang="zh-CN" sz="2200" smtClean="0">
              <a:ea typeface="宋体" charset="-122"/>
            </a:endParaRPr>
          </a:p>
          <a:p>
            <a:pPr marL="0" indent="0" eaLnBrk="1" hangingPunct="1">
              <a:lnSpc>
                <a:spcPct val="90000"/>
              </a:lnSpc>
              <a:buFont typeface="Arial" charset="0"/>
              <a:buNone/>
            </a:pPr>
            <a:r>
              <a:rPr lang="zh-CN" altLang="en-US" sz="2200" smtClean="0">
                <a:ea typeface="宋体" charset="-122"/>
              </a:rPr>
              <a:t>关键思想</a:t>
            </a:r>
            <a:r>
              <a:rPr lang="en-US" altLang="zh-CN" sz="2200" smtClean="0">
                <a:ea typeface="宋体" charset="-122"/>
              </a:rPr>
              <a:t>: </a:t>
            </a:r>
            <a:r>
              <a:rPr lang="zh-CN" altLang="en-US" sz="2200" b="1" smtClean="0">
                <a:solidFill>
                  <a:srgbClr val="D2533C"/>
                </a:solidFill>
                <a:ea typeface="宋体" charset="-122"/>
              </a:rPr>
              <a:t>俩种操作模式</a:t>
            </a:r>
          </a:p>
          <a:p>
            <a:pPr marL="0" indent="0" eaLnBrk="1" hangingPunct="1">
              <a:lnSpc>
                <a:spcPct val="90000"/>
              </a:lnSpc>
              <a:buFont typeface="Arial" charset="0"/>
              <a:buNone/>
            </a:pPr>
            <a:endParaRPr lang="en-US" altLang="zh-CN" sz="2200" smtClean="0">
              <a:ea typeface="宋体" charset="-122"/>
            </a:endParaRPr>
          </a:p>
        </p:txBody>
      </p:sp>
      <p:sp>
        <p:nvSpPr>
          <p:cNvPr id="41987" name="Content Placeholder 2"/>
          <p:cNvSpPr txBox="1">
            <a:spLocks/>
          </p:cNvSpPr>
          <p:nvPr/>
        </p:nvSpPr>
        <p:spPr bwMode="auto">
          <a:xfrm>
            <a:off x="179388" y="3284538"/>
            <a:ext cx="4321175" cy="3313112"/>
          </a:xfrm>
          <a:prstGeom prst="rect">
            <a:avLst/>
          </a:prstGeom>
          <a:noFill/>
          <a:ln w="9525">
            <a:noFill/>
            <a:miter lim="800000"/>
            <a:headEnd/>
            <a:tailEnd/>
          </a:ln>
        </p:spPr>
        <p:txBody>
          <a:bodyPr/>
          <a:lstStyle/>
          <a:p>
            <a:pPr>
              <a:spcBef>
                <a:spcPct val="20000"/>
              </a:spcBef>
              <a:buClr>
                <a:schemeClr val="accent1"/>
              </a:buClr>
              <a:buSzPct val="85000"/>
              <a:buFont typeface="Arial" charset="0"/>
              <a:buNone/>
            </a:pPr>
            <a:r>
              <a:rPr kumimoji="1" lang="en-US" altLang="zh-CN" sz="2800" b="1">
                <a:solidFill>
                  <a:srgbClr val="D2533C"/>
                </a:solidFill>
                <a:latin typeface="Arial" charset="0"/>
              </a:rPr>
              <a:t>Mode </a:t>
            </a:r>
            <a:r>
              <a:rPr kumimoji="1" lang="en-US" altLang="zh-CN" sz="2400" b="1">
                <a:solidFill>
                  <a:srgbClr val="D2533C"/>
                </a:solidFill>
                <a:latin typeface="Arial" charset="0"/>
              </a:rPr>
              <a:t>2m </a:t>
            </a:r>
            <a:br>
              <a:rPr kumimoji="1" lang="en-US" altLang="zh-CN" sz="2400" b="1">
                <a:solidFill>
                  <a:srgbClr val="D2533C"/>
                </a:solidFill>
                <a:latin typeface="Arial" charset="0"/>
              </a:rPr>
            </a:br>
            <a:r>
              <a:rPr kumimoji="1" lang="en-US" altLang="zh-CN" sz="2000">
                <a:latin typeface="Arial" charset="0"/>
              </a:rPr>
              <a:t>–</a:t>
            </a:r>
            <a:r>
              <a:rPr lang="zh-CN" altLang="en-US"/>
              <a:t>俩个手指都是移动手指</a:t>
            </a:r>
            <a:endParaRPr kumimoji="1" lang="en-US" altLang="zh-CN" sz="2400">
              <a:latin typeface="Arial" charset="0"/>
            </a:endParaRPr>
          </a:p>
          <a:p>
            <a:pPr>
              <a:spcBef>
                <a:spcPct val="20000"/>
              </a:spcBef>
              <a:buClr>
                <a:schemeClr val="accent1"/>
              </a:buClr>
              <a:buSzPct val="85000"/>
              <a:buFont typeface="Arial" charset="0"/>
              <a:buNone/>
            </a:pPr>
            <a:endParaRPr kumimoji="1" lang="en-US" altLang="zh-CN" sz="2400">
              <a:latin typeface="Arial" charset="0"/>
            </a:endParaRPr>
          </a:p>
        </p:txBody>
      </p:sp>
      <p:grpSp>
        <p:nvGrpSpPr>
          <p:cNvPr id="41988" name="Group 1"/>
          <p:cNvGrpSpPr>
            <a:grpSpLocks/>
          </p:cNvGrpSpPr>
          <p:nvPr/>
        </p:nvGrpSpPr>
        <p:grpSpPr bwMode="auto">
          <a:xfrm>
            <a:off x="1603375" y="4954588"/>
            <a:ext cx="1455738" cy="1498600"/>
            <a:chOff x="254517" y="4916370"/>
            <a:chExt cx="1702358" cy="1753173"/>
          </a:xfrm>
        </p:grpSpPr>
        <p:sp>
          <p:nvSpPr>
            <p:cNvPr id="6" name="Donut 5"/>
            <p:cNvSpPr/>
            <p:nvPr/>
          </p:nvSpPr>
          <p:spPr>
            <a:xfrm>
              <a:off x="744618" y="5436379"/>
              <a:ext cx="720300" cy="720584"/>
            </a:xfrm>
            <a:prstGeom prst="donut">
              <a:avLst>
                <a:gd name="adj" fmla="val 20165"/>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sp>
          <p:nvSpPr>
            <p:cNvPr id="8" name="Right Arrow 7"/>
            <p:cNvSpPr/>
            <p:nvPr/>
          </p:nvSpPr>
          <p:spPr>
            <a:xfrm rot="16200000">
              <a:off x="892120" y="4922953"/>
              <a:ext cx="432721" cy="419556"/>
            </a:xfrm>
            <a:prstGeom prst="rightArrow">
              <a:avLst/>
            </a:prstGeom>
            <a:solidFill>
              <a:schemeClr val="tx2">
                <a:alpha val="5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9" name="Right Arrow 8"/>
            <p:cNvSpPr/>
            <p:nvPr/>
          </p:nvSpPr>
          <p:spPr>
            <a:xfrm rot="5400000">
              <a:off x="892120" y="6243403"/>
              <a:ext cx="432722" cy="419556"/>
            </a:xfrm>
            <a:prstGeom prst="rightArrow">
              <a:avLst/>
            </a:prstGeom>
            <a:solidFill>
              <a:schemeClr val="tx2">
                <a:alpha val="5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0" name="Right Arrow 9"/>
            <p:cNvSpPr/>
            <p:nvPr/>
          </p:nvSpPr>
          <p:spPr>
            <a:xfrm>
              <a:off x="1557739" y="5566381"/>
              <a:ext cx="399136" cy="455007"/>
            </a:xfrm>
            <a:prstGeom prst="rightArrow">
              <a:avLst/>
            </a:prstGeom>
            <a:solidFill>
              <a:schemeClr val="tx2">
                <a:alpha val="5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2" name="Right Arrow 11"/>
            <p:cNvSpPr/>
            <p:nvPr/>
          </p:nvSpPr>
          <p:spPr>
            <a:xfrm rot="10800000">
              <a:off x="254517" y="5551524"/>
              <a:ext cx="399136" cy="455007"/>
            </a:xfrm>
            <a:prstGeom prst="rightArrow">
              <a:avLst/>
            </a:prstGeom>
            <a:solidFill>
              <a:schemeClr val="tx2">
                <a:alpha val="5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grpSp>
      <p:grpSp>
        <p:nvGrpSpPr>
          <p:cNvPr id="41989" name="Group 18"/>
          <p:cNvGrpSpPr>
            <a:grpSpLocks/>
          </p:cNvGrpSpPr>
          <p:nvPr/>
        </p:nvGrpSpPr>
        <p:grpSpPr bwMode="auto">
          <a:xfrm>
            <a:off x="2124075" y="3789363"/>
            <a:ext cx="1455738" cy="1498600"/>
            <a:chOff x="254517" y="4916370"/>
            <a:chExt cx="1702358" cy="1753173"/>
          </a:xfrm>
        </p:grpSpPr>
        <p:sp>
          <p:nvSpPr>
            <p:cNvPr id="20" name="Donut 19"/>
            <p:cNvSpPr/>
            <p:nvPr/>
          </p:nvSpPr>
          <p:spPr>
            <a:xfrm>
              <a:off x="744618" y="5436379"/>
              <a:ext cx="720300" cy="720584"/>
            </a:xfrm>
            <a:prstGeom prst="donut">
              <a:avLst>
                <a:gd name="adj" fmla="val 20165"/>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sp>
          <p:nvSpPr>
            <p:cNvPr id="21" name="Right Arrow 20"/>
            <p:cNvSpPr/>
            <p:nvPr/>
          </p:nvSpPr>
          <p:spPr>
            <a:xfrm rot="16200000">
              <a:off x="892120" y="4922953"/>
              <a:ext cx="432721" cy="419556"/>
            </a:xfrm>
            <a:prstGeom prst="rightArrow">
              <a:avLst/>
            </a:prstGeom>
            <a:solidFill>
              <a:schemeClr val="tx2">
                <a:alpha val="5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2" name="Right Arrow 21"/>
            <p:cNvSpPr/>
            <p:nvPr/>
          </p:nvSpPr>
          <p:spPr>
            <a:xfrm rot="5400000">
              <a:off x="892120" y="6243403"/>
              <a:ext cx="432722" cy="419556"/>
            </a:xfrm>
            <a:prstGeom prst="rightArrow">
              <a:avLst/>
            </a:prstGeom>
            <a:solidFill>
              <a:schemeClr val="tx2">
                <a:alpha val="5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3" name="Right Arrow 22"/>
            <p:cNvSpPr/>
            <p:nvPr/>
          </p:nvSpPr>
          <p:spPr>
            <a:xfrm>
              <a:off x="1557739" y="5566381"/>
              <a:ext cx="399136" cy="455007"/>
            </a:xfrm>
            <a:prstGeom prst="rightArrow">
              <a:avLst/>
            </a:prstGeom>
            <a:solidFill>
              <a:schemeClr val="tx2">
                <a:alpha val="5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4" name="Right Arrow 23"/>
            <p:cNvSpPr/>
            <p:nvPr/>
          </p:nvSpPr>
          <p:spPr>
            <a:xfrm rot="10800000">
              <a:off x="254517" y="5551524"/>
              <a:ext cx="399136" cy="455007"/>
            </a:xfrm>
            <a:prstGeom prst="rightArrow">
              <a:avLst/>
            </a:prstGeom>
            <a:solidFill>
              <a:schemeClr val="tx2">
                <a:alpha val="5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grpSp>
      <p:sp>
        <p:nvSpPr>
          <p:cNvPr id="41990" name="Content Placeholder 2"/>
          <p:cNvSpPr txBox="1">
            <a:spLocks/>
          </p:cNvSpPr>
          <p:nvPr/>
        </p:nvSpPr>
        <p:spPr bwMode="auto">
          <a:xfrm>
            <a:off x="4427538" y="3284538"/>
            <a:ext cx="4608512" cy="3313112"/>
          </a:xfrm>
          <a:prstGeom prst="rect">
            <a:avLst/>
          </a:prstGeom>
          <a:noFill/>
          <a:ln w="9525">
            <a:noFill/>
            <a:miter lim="800000"/>
            <a:headEnd/>
            <a:tailEnd/>
          </a:ln>
        </p:spPr>
        <p:txBody>
          <a:bodyPr/>
          <a:lstStyle/>
          <a:p>
            <a:pPr>
              <a:spcBef>
                <a:spcPct val="20000"/>
              </a:spcBef>
              <a:buClr>
                <a:schemeClr val="accent1"/>
              </a:buClr>
              <a:buSzPct val="85000"/>
              <a:buFont typeface="Arial" charset="0"/>
              <a:buNone/>
            </a:pPr>
            <a:r>
              <a:rPr kumimoji="1" lang="en-US" altLang="zh-CN" sz="2800" b="1">
                <a:solidFill>
                  <a:srgbClr val="D2533C"/>
                </a:solidFill>
                <a:latin typeface="Arial" charset="0"/>
              </a:rPr>
              <a:t>Mode </a:t>
            </a:r>
            <a:r>
              <a:rPr kumimoji="1" lang="en-US" altLang="zh-TW" sz="2400" b="1">
                <a:solidFill>
                  <a:srgbClr val="D2533C"/>
                </a:solidFill>
                <a:latin typeface="Arial" charset="0"/>
              </a:rPr>
              <a:t>1</a:t>
            </a:r>
            <a:r>
              <a:rPr kumimoji="1" lang="en-US" altLang="zh-CN" sz="2400" b="1">
                <a:solidFill>
                  <a:srgbClr val="D2533C"/>
                </a:solidFill>
                <a:latin typeface="Arial" charset="0"/>
              </a:rPr>
              <a:t>m</a:t>
            </a:r>
            <a:r>
              <a:rPr kumimoji="1" lang="zh-TW" altLang="en-US" sz="2400" b="1">
                <a:solidFill>
                  <a:srgbClr val="D2533C"/>
                </a:solidFill>
                <a:latin typeface="Arial" charset="0"/>
              </a:rPr>
              <a:t> </a:t>
            </a:r>
            <a:r>
              <a:rPr kumimoji="1" lang="en-US" altLang="zh-TW" sz="2400" b="1">
                <a:solidFill>
                  <a:srgbClr val="D2533C"/>
                </a:solidFill>
                <a:latin typeface="Arial" charset="0"/>
              </a:rPr>
              <a:t>+ 1f</a:t>
            </a:r>
            <a:r>
              <a:rPr kumimoji="1" lang="en-US" altLang="zh-CN" sz="2400" b="1">
                <a:solidFill>
                  <a:srgbClr val="D2533C"/>
                </a:solidFill>
                <a:latin typeface="Arial" charset="0"/>
              </a:rPr>
              <a:t> </a:t>
            </a:r>
            <a:br>
              <a:rPr kumimoji="1" lang="en-US" altLang="zh-CN" sz="2400" b="1">
                <a:solidFill>
                  <a:srgbClr val="D2533C"/>
                </a:solidFill>
                <a:latin typeface="Arial" charset="0"/>
              </a:rPr>
            </a:br>
            <a:r>
              <a:rPr kumimoji="1" lang="en-US" altLang="zh-CN" sz="2000">
                <a:latin typeface="Arial" charset="0"/>
              </a:rPr>
              <a:t>–</a:t>
            </a:r>
            <a:r>
              <a:rPr lang="zh-CN" altLang="en-US"/>
              <a:t>一个是移动手指一个是固定的手指</a:t>
            </a:r>
          </a:p>
          <a:p>
            <a:pPr>
              <a:spcBef>
                <a:spcPct val="20000"/>
              </a:spcBef>
              <a:buClr>
                <a:schemeClr val="accent1"/>
              </a:buClr>
              <a:buSzPct val="85000"/>
              <a:buFont typeface="Arial" charset="0"/>
              <a:buNone/>
            </a:pPr>
            <a:endParaRPr kumimoji="1" lang="en-US" altLang="zh-CN" sz="2000">
              <a:latin typeface="Arial" charset="0"/>
            </a:endParaRPr>
          </a:p>
          <a:p>
            <a:pPr>
              <a:spcBef>
                <a:spcPct val="20000"/>
              </a:spcBef>
              <a:buClr>
                <a:schemeClr val="accent1"/>
              </a:buClr>
              <a:buSzPct val="85000"/>
              <a:buFont typeface="Arial" charset="0"/>
              <a:buNone/>
            </a:pPr>
            <a:endParaRPr kumimoji="1" lang="en-US" altLang="zh-CN" sz="2400">
              <a:latin typeface="Arial" charset="0"/>
            </a:endParaRPr>
          </a:p>
        </p:txBody>
      </p:sp>
      <p:grpSp>
        <p:nvGrpSpPr>
          <p:cNvPr id="41991" name="Group 25"/>
          <p:cNvGrpSpPr>
            <a:grpSpLocks/>
          </p:cNvGrpSpPr>
          <p:nvPr/>
        </p:nvGrpSpPr>
        <p:grpSpPr bwMode="auto">
          <a:xfrm>
            <a:off x="5651500" y="4941888"/>
            <a:ext cx="1455738" cy="1498600"/>
            <a:chOff x="254517" y="4916370"/>
            <a:chExt cx="1702358" cy="1753173"/>
          </a:xfrm>
        </p:grpSpPr>
        <p:sp>
          <p:nvSpPr>
            <p:cNvPr id="27" name="Donut 26"/>
            <p:cNvSpPr/>
            <p:nvPr/>
          </p:nvSpPr>
          <p:spPr>
            <a:xfrm>
              <a:off x="744618" y="5436379"/>
              <a:ext cx="720300" cy="720584"/>
            </a:xfrm>
            <a:prstGeom prst="donut">
              <a:avLst>
                <a:gd name="adj" fmla="val 20165"/>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sp>
          <p:nvSpPr>
            <p:cNvPr id="28" name="Right Arrow 27"/>
            <p:cNvSpPr/>
            <p:nvPr/>
          </p:nvSpPr>
          <p:spPr>
            <a:xfrm rot="16200000">
              <a:off x="892120" y="4922953"/>
              <a:ext cx="432721" cy="419556"/>
            </a:xfrm>
            <a:prstGeom prst="rightArrow">
              <a:avLst/>
            </a:prstGeom>
            <a:solidFill>
              <a:schemeClr val="tx2">
                <a:alpha val="5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9" name="Right Arrow 28"/>
            <p:cNvSpPr/>
            <p:nvPr/>
          </p:nvSpPr>
          <p:spPr>
            <a:xfrm rot="5400000">
              <a:off x="892120" y="6243403"/>
              <a:ext cx="432722" cy="419556"/>
            </a:xfrm>
            <a:prstGeom prst="rightArrow">
              <a:avLst/>
            </a:prstGeom>
            <a:solidFill>
              <a:schemeClr val="tx2">
                <a:alpha val="5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30" name="Right Arrow 29"/>
            <p:cNvSpPr/>
            <p:nvPr/>
          </p:nvSpPr>
          <p:spPr>
            <a:xfrm>
              <a:off x="1557739" y="5566381"/>
              <a:ext cx="399136" cy="455007"/>
            </a:xfrm>
            <a:prstGeom prst="rightArrow">
              <a:avLst/>
            </a:prstGeom>
            <a:solidFill>
              <a:schemeClr val="tx2">
                <a:alpha val="5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31" name="Right Arrow 30"/>
            <p:cNvSpPr/>
            <p:nvPr/>
          </p:nvSpPr>
          <p:spPr>
            <a:xfrm rot="10800000">
              <a:off x="254517" y="5551524"/>
              <a:ext cx="399136" cy="455007"/>
            </a:xfrm>
            <a:prstGeom prst="rightArrow">
              <a:avLst/>
            </a:prstGeom>
            <a:solidFill>
              <a:schemeClr val="tx2">
                <a:alpha val="5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grpSp>
      <p:grpSp>
        <p:nvGrpSpPr>
          <p:cNvPr id="41992" name="Group 3"/>
          <p:cNvGrpSpPr>
            <a:grpSpLocks/>
          </p:cNvGrpSpPr>
          <p:nvPr/>
        </p:nvGrpSpPr>
        <p:grpSpPr bwMode="auto">
          <a:xfrm>
            <a:off x="6659563" y="4221163"/>
            <a:ext cx="615950" cy="615950"/>
            <a:chOff x="6876256" y="4869160"/>
            <a:chExt cx="615825" cy="615824"/>
          </a:xfrm>
        </p:grpSpPr>
        <p:sp>
          <p:nvSpPr>
            <p:cNvPr id="32" name="Donut 31"/>
            <p:cNvSpPr/>
            <p:nvPr/>
          </p:nvSpPr>
          <p:spPr>
            <a:xfrm>
              <a:off x="6876256" y="4869160"/>
              <a:ext cx="615825" cy="615824"/>
            </a:xfrm>
            <a:prstGeom prst="donut">
              <a:avLst>
                <a:gd name="adj" fmla="val 20165"/>
              </a:avLst>
            </a:prstGeom>
            <a:solidFill>
              <a:srgbClr val="3366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sp>
          <p:nvSpPr>
            <p:cNvPr id="3" name="Oval 2"/>
            <p:cNvSpPr/>
            <p:nvPr/>
          </p:nvSpPr>
          <p:spPr>
            <a:xfrm>
              <a:off x="7077827" y="5070731"/>
              <a:ext cx="215856" cy="215856"/>
            </a:xfrm>
            <a:prstGeom prst="ellipse">
              <a:avLst/>
            </a:prstGeom>
            <a:solidFill>
              <a:srgbClr val="3366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ja-JP" altLang="en-US">
                <a:solidFill>
                  <a:srgbClr val="FFFFFF"/>
                </a:solidFill>
              </a:endParaRPr>
            </a:p>
          </p:txBody>
        </p:sp>
      </p:grpSp>
      <p:pic>
        <p:nvPicPr>
          <p:cNvPr id="41993" name="Picture 34" descr="hands02.png"/>
          <p:cNvPicPr>
            <a:picLocks noChangeAspect="1"/>
          </p:cNvPicPr>
          <p:nvPr/>
        </p:nvPicPr>
        <p:blipFill>
          <a:blip r:embed="rId3"/>
          <a:srcRect/>
          <a:stretch>
            <a:fillRect/>
          </a:stretch>
        </p:blipFill>
        <p:spPr bwMode="auto">
          <a:xfrm rot="-843311">
            <a:off x="6100763" y="3949700"/>
            <a:ext cx="3541712" cy="3541713"/>
          </a:xfrm>
          <a:prstGeom prst="rect">
            <a:avLst/>
          </a:prstGeom>
          <a:noFill/>
          <a:ln w="9525">
            <a:noFill/>
            <a:miter lim="800000"/>
            <a:headEnd/>
            <a:tailEnd/>
          </a:ln>
        </p:spPr>
      </p:pic>
      <p:pic>
        <p:nvPicPr>
          <p:cNvPr id="41994" name="Picture 35" descr="hands02.png"/>
          <p:cNvPicPr>
            <a:picLocks noChangeAspect="1"/>
          </p:cNvPicPr>
          <p:nvPr/>
        </p:nvPicPr>
        <p:blipFill>
          <a:blip r:embed="rId3"/>
          <a:srcRect/>
          <a:stretch>
            <a:fillRect/>
          </a:stretch>
        </p:blipFill>
        <p:spPr bwMode="auto">
          <a:xfrm rot="-843311">
            <a:off x="2051050" y="3933825"/>
            <a:ext cx="3541713" cy="3541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fontAlgn="auto" hangingPunct="1">
              <a:spcAft>
                <a:spcPts val="0"/>
              </a:spcAft>
              <a:defRPr/>
            </a:pPr>
            <a:r>
              <a:rPr lang="en-US" altLang="zh-CN" b="1" dirty="0" smtClean="0"/>
              <a:t>Mode 2m</a:t>
            </a:r>
          </a:p>
        </p:txBody>
      </p:sp>
      <p:pic>
        <p:nvPicPr>
          <p:cNvPr id="11268" name="Picture 4" descr="C:\Users\Jingbo\Dropbox\research\papers\me\touch\ppt\pics\taxonomy2_2p.png"/>
          <p:cNvPicPr>
            <a:picLocks noChangeAspect="1" noChangeArrowheads="1"/>
          </p:cNvPicPr>
          <p:nvPr/>
        </p:nvPicPr>
        <p:blipFill>
          <a:blip r:embed="rId3"/>
          <a:srcRect r="74075" b="52650"/>
          <a:stretch>
            <a:fillRect/>
          </a:stretch>
        </p:blipFill>
        <p:spPr bwMode="auto">
          <a:xfrm>
            <a:off x="395288" y="1916113"/>
            <a:ext cx="2370137" cy="3246437"/>
          </a:xfrm>
          <a:prstGeom prst="rect">
            <a:avLst/>
          </a:prstGeom>
          <a:ln>
            <a:noFill/>
          </a:ln>
          <a:effectLst>
            <a:outerShdw blurRad="292100" dist="139700" dir="2700000" algn="tl" rotWithShape="0">
              <a:srgbClr val="333333">
                <a:alpha val="65000"/>
              </a:srgbClr>
            </a:outerShdw>
          </a:effectLst>
          <a:extLst/>
        </p:spPr>
      </p:pic>
      <p:sp>
        <p:nvSpPr>
          <p:cNvPr id="5" name="Content Placeholder 2"/>
          <p:cNvSpPr txBox="1">
            <a:spLocks/>
          </p:cNvSpPr>
          <p:nvPr/>
        </p:nvSpPr>
        <p:spPr>
          <a:xfrm>
            <a:off x="3132138" y="1628775"/>
            <a:ext cx="5616575" cy="4392613"/>
          </a:xfrm>
          <a:prstGeom prst="rect">
            <a:avLst/>
          </a:prstGeom>
        </p:spPr>
        <p:txBody>
          <a:bodyPr>
            <a:normAutofit/>
          </a:bodyPr>
          <a:lstStyle/>
          <a:p>
            <a:pPr marL="182880" indent="-182880" fontAlgn="auto">
              <a:spcBef>
                <a:spcPct val="20000"/>
              </a:spcBef>
              <a:spcAft>
                <a:spcPts val="0"/>
              </a:spcAft>
              <a:buClr>
                <a:schemeClr val="accent1"/>
              </a:buClr>
              <a:buSzPct val="85000"/>
              <a:buFont typeface="Arial" pitchFamily="34" charset="0"/>
              <a:buChar char="•"/>
              <a:defRPr/>
            </a:pPr>
            <a:r>
              <a:rPr kumimoji="1" lang="en-US" altLang="zh-CN" sz="2800" dirty="0">
                <a:latin typeface="+mn-lt"/>
                <a:ea typeface="宋体" pitchFamily="2" charset="-122"/>
              </a:rPr>
              <a:t>involves </a:t>
            </a:r>
            <a:r>
              <a:rPr kumimoji="1" lang="en-US" altLang="zh-CN" sz="2800" dirty="0">
                <a:solidFill>
                  <a:srgbClr val="D2533C"/>
                </a:solidFill>
                <a:latin typeface="+mn-lt"/>
                <a:ea typeface="宋体" pitchFamily="2" charset="-122"/>
              </a:rPr>
              <a:t>2 moving fingers</a:t>
            </a:r>
          </a:p>
          <a:p>
            <a:pPr marL="182880" indent="-182880" fontAlgn="auto">
              <a:spcBef>
                <a:spcPct val="20000"/>
              </a:spcBef>
              <a:spcAft>
                <a:spcPts val="0"/>
              </a:spcAft>
              <a:buClr>
                <a:schemeClr val="accent1"/>
              </a:buClr>
              <a:buSzPct val="85000"/>
              <a:buFont typeface="Arial" pitchFamily="34" charset="0"/>
              <a:buChar char="•"/>
              <a:defRPr/>
            </a:pPr>
            <a:r>
              <a:rPr kumimoji="1" lang="en-US" altLang="zh-CN" sz="2800" dirty="0">
                <a:latin typeface="+mn-lt"/>
                <a:ea typeface="宋体" pitchFamily="2" charset="-122"/>
              </a:rPr>
              <a:t>controls 4 DOF by an </a:t>
            </a:r>
            <a:r>
              <a:rPr kumimoji="1" lang="en-US" altLang="zh-CN" sz="2800" dirty="0">
                <a:solidFill>
                  <a:srgbClr val="D2533C"/>
                </a:solidFill>
                <a:latin typeface="+mn-lt"/>
                <a:ea typeface="宋体" pitchFamily="2" charset="-122"/>
              </a:rPr>
              <a:t>RST</a:t>
            </a:r>
            <a:r>
              <a:rPr kumimoji="1" lang="en-US" altLang="zh-CN" sz="2800" dirty="0">
                <a:latin typeface="+mn-lt"/>
                <a:ea typeface="宋体" pitchFamily="2" charset="-122"/>
              </a:rPr>
              <a:t> style gesture</a:t>
            </a:r>
          </a:p>
          <a:p>
            <a:pPr marL="182880" indent="-182880" fontAlgn="auto">
              <a:spcBef>
                <a:spcPct val="20000"/>
              </a:spcBef>
              <a:spcAft>
                <a:spcPts val="0"/>
              </a:spcAft>
              <a:buClr>
                <a:schemeClr val="accent1"/>
              </a:buClr>
              <a:buSzPct val="85000"/>
              <a:buFont typeface="Arial" pitchFamily="34" charset="0"/>
              <a:buChar char="•"/>
              <a:defRPr/>
            </a:pPr>
            <a:endParaRPr kumimoji="1" lang="en-US" altLang="zh-CN" sz="2400" dirty="0">
              <a:latin typeface="+mn-lt"/>
              <a:ea typeface="宋体" pitchFamily="2" charset="-122"/>
            </a:endParaRPr>
          </a:p>
          <a:p>
            <a:pPr marL="182880" indent="-182880" fontAlgn="auto">
              <a:spcBef>
                <a:spcPct val="20000"/>
              </a:spcBef>
              <a:spcAft>
                <a:spcPts val="0"/>
              </a:spcAft>
              <a:buClr>
                <a:schemeClr val="accent1"/>
              </a:buClr>
              <a:buSzPct val="85000"/>
              <a:defRPr/>
            </a:pPr>
            <a:endParaRPr kumimoji="1" lang="en-US" altLang="zh-CN" sz="2400" dirty="0">
              <a:latin typeface="+mn-lt"/>
              <a:ea typeface="宋体" pitchFamily="2" charset="-122"/>
            </a:endParaRPr>
          </a:p>
        </p:txBody>
      </p:sp>
      <p:sp>
        <p:nvSpPr>
          <p:cNvPr id="6" name="Right Arrow 5"/>
          <p:cNvSpPr/>
          <p:nvPr/>
        </p:nvSpPr>
        <p:spPr>
          <a:xfrm rot="16200000">
            <a:off x="1416844" y="5314156"/>
            <a:ext cx="549275" cy="576263"/>
          </a:xfrm>
          <a:prstGeom prst="rightArrow">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7" name="Rounded Rectangle 6"/>
          <p:cNvSpPr/>
          <p:nvPr/>
        </p:nvSpPr>
        <p:spPr>
          <a:xfrm>
            <a:off x="1331913" y="2205038"/>
            <a:ext cx="647700" cy="2952750"/>
          </a:xfrm>
          <a:prstGeom prst="roundRect">
            <a:avLst>
              <a:gd name="adj" fmla="val 41916"/>
            </a:avLst>
          </a:prstGeom>
          <a:noFill/>
          <a:ln w="57150">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pic>
        <p:nvPicPr>
          <p:cNvPr id="9" name="Picture 8" descr="cube.png"/>
          <p:cNvPicPr>
            <a:picLocks noChangeAspect="1"/>
          </p:cNvPicPr>
          <p:nvPr/>
        </p:nvPicPr>
        <p:blipFill>
          <a:blip r:embed="rId4"/>
          <a:stretch>
            <a:fillRect/>
          </a:stretch>
        </p:blipFill>
        <p:spPr>
          <a:xfrm>
            <a:off x="4351338" y="4168775"/>
            <a:ext cx="1928812" cy="1827213"/>
          </a:xfrm>
          <a:prstGeom prst="rect">
            <a:avLst/>
          </a:prstGeom>
          <a:ln>
            <a:noFill/>
          </a:ln>
          <a:effectLst>
            <a:outerShdw blurRad="292100" dist="139700" dir="2700000" algn="tl" rotWithShape="0">
              <a:srgbClr val="333333">
                <a:alpha val="65000"/>
              </a:srgbClr>
            </a:outerShdw>
          </a:effectLst>
        </p:spPr>
      </p:pic>
      <p:sp>
        <p:nvSpPr>
          <p:cNvPr id="10" name="Donut 9"/>
          <p:cNvSpPr/>
          <p:nvPr/>
        </p:nvSpPr>
        <p:spPr>
          <a:xfrm>
            <a:off x="6875463" y="4652963"/>
            <a:ext cx="360362" cy="360362"/>
          </a:xfrm>
          <a:prstGeom prst="donut">
            <a:avLst>
              <a:gd name="adj" fmla="val 20165"/>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sp>
        <p:nvSpPr>
          <p:cNvPr id="12" name="Donut 11"/>
          <p:cNvSpPr/>
          <p:nvPr/>
        </p:nvSpPr>
        <p:spPr>
          <a:xfrm>
            <a:off x="6732588" y="5229225"/>
            <a:ext cx="360362" cy="360363"/>
          </a:xfrm>
          <a:prstGeom prst="donut">
            <a:avLst>
              <a:gd name="adj" fmla="val 20165"/>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grpSp>
        <p:nvGrpSpPr>
          <p:cNvPr id="13" name="Group 12"/>
          <p:cNvGrpSpPr>
            <a:grpSpLocks/>
          </p:cNvGrpSpPr>
          <p:nvPr/>
        </p:nvGrpSpPr>
        <p:grpSpPr bwMode="auto">
          <a:xfrm>
            <a:off x="5481638" y="3716338"/>
            <a:ext cx="1403350" cy="1538287"/>
            <a:chOff x="5482183" y="3717031"/>
            <a:chExt cx="1402485" cy="1538089"/>
          </a:xfrm>
        </p:grpSpPr>
        <p:sp>
          <p:nvSpPr>
            <p:cNvPr id="2" name="Circular Arrow 1"/>
            <p:cNvSpPr/>
            <p:nvPr/>
          </p:nvSpPr>
          <p:spPr>
            <a:xfrm rot="2799966">
              <a:off x="5482667" y="3987974"/>
              <a:ext cx="1266662" cy="1267630"/>
            </a:xfrm>
            <a:prstGeom prst="circularArrow">
              <a:avLst>
                <a:gd name="adj1" fmla="val 12500"/>
                <a:gd name="adj2" fmla="val 1142319"/>
                <a:gd name="adj3" fmla="val 20457681"/>
                <a:gd name="adj4" fmla="val 12049892"/>
                <a:gd name="adj5" fmla="val 12500"/>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ja-JP" altLang="en-US">
                <a:solidFill>
                  <a:schemeClr val="tx1"/>
                </a:solidFill>
              </a:endParaRPr>
            </a:p>
          </p:txBody>
        </p:sp>
        <p:sp>
          <p:nvSpPr>
            <p:cNvPr id="44052" name="TextBox 18"/>
            <p:cNvSpPr txBox="1">
              <a:spLocks noChangeArrowheads="1"/>
            </p:cNvSpPr>
            <p:nvPr/>
          </p:nvSpPr>
          <p:spPr bwMode="auto">
            <a:xfrm>
              <a:off x="6372200" y="3717031"/>
              <a:ext cx="512468" cy="438582"/>
            </a:xfrm>
            <a:prstGeom prst="rect">
              <a:avLst/>
            </a:prstGeom>
            <a:noFill/>
            <a:ln w="9525">
              <a:noFill/>
              <a:miter lim="800000"/>
              <a:headEnd/>
              <a:tailEnd/>
            </a:ln>
          </p:spPr>
          <p:txBody>
            <a:bodyPr wrap="none">
              <a:spAutoFit/>
            </a:bodyPr>
            <a:lstStyle/>
            <a:p>
              <a:pPr>
                <a:lnSpc>
                  <a:spcPct val="130000"/>
                </a:lnSpc>
              </a:pPr>
              <a:r>
                <a:rPr kumimoji="1" lang="en-US" altLang="ja-JP" b="1">
                  <a:solidFill>
                    <a:schemeClr val="tx2"/>
                  </a:solidFill>
                  <a:ea typeface="MS PGothic" pitchFamily="34" charset="-128"/>
                </a:rPr>
                <a:t> R</a:t>
              </a:r>
              <a:r>
                <a:rPr kumimoji="1" lang="en-US" altLang="ja-JP" b="1" baseline="-25000">
                  <a:solidFill>
                    <a:schemeClr val="tx2"/>
                  </a:solidFill>
                  <a:ea typeface="MS PGothic" pitchFamily="34" charset="-128"/>
                </a:rPr>
                <a:t>Z</a:t>
              </a:r>
              <a:endParaRPr kumimoji="1" lang="en-US" altLang="ja-JP" b="1">
                <a:solidFill>
                  <a:schemeClr val="tx2"/>
                </a:solidFill>
                <a:ea typeface="MS PGothic" pitchFamily="34" charset="-128"/>
              </a:endParaRPr>
            </a:p>
          </p:txBody>
        </p:sp>
      </p:grpSp>
      <p:grpSp>
        <p:nvGrpSpPr>
          <p:cNvPr id="11" name="Group 10"/>
          <p:cNvGrpSpPr>
            <a:grpSpLocks/>
          </p:cNvGrpSpPr>
          <p:nvPr/>
        </p:nvGrpSpPr>
        <p:grpSpPr bwMode="auto">
          <a:xfrm>
            <a:off x="4211638" y="3789363"/>
            <a:ext cx="2327275" cy="2168525"/>
            <a:chOff x="4211960" y="3789039"/>
            <a:chExt cx="2326627" cy="2169532"/>
          </a:xfrm>
        </p:grpSpPr>
        <p:sp>
          <p:nvSpPr>
            <p:cNvPr id="15" name="Left Arrow 14"/>
            <p:cNvSpPr/>
            <p:nvPr/>
          </p:nvSpPr>
          <p:spPr>
            <a:xfrm rot="20222461">
              <a:off x="4219895" y="5075511"/>
              <a:ext cx="807813" cy="576530"/>
            </a:xfrm>
            <a:prstGeom prst="leftArrow">
              <a:avLst/>
            </a:prstGeom>
            <a:solidFill>
              <a:schemeClr val="tx2"/>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6" name="Left Arrow 15"/>
            <p:cNvSpPr/>
            <p:nvPr/>
          </p:nvSpPr>
          <p:spPr>
            <a:xfrm rot="12156236">
              <a:off x="5732362" y="5073922"/>
              <a:ext cx="806225" cy="576531"/>
            </a:xfrm>
            <a:prstGeom prst="leftArrow">
              <a:avLst/>
            </a:prstGeom>
            <a:solidFill>
              <a:schemeClr val="tx2"/>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7" name="Left Arrow 16"/>
            <p:cNvSpPr/>
            <p:nvPr/>
          </p:nvSpPr>
          <p:spPr>
            <a:xfrm rot="5400000">
              <a:off x="4959958" y="3904400"/>
              <a:ext cx="806824" cy="576102"/>
            </a:xfrm>
            <a:prstGeom prst="leftArrow">
              <a:avLst/>
            </a:prstGeom>
            <a:solidFill>
              <a:schemeClr val="tx2"/>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44048" name="Rectangle 2"/>
            <p:cNvSpPr>
              <a:spLocks noChangeArrowheads="1"/>
            </p:cNvSpPr>
            <p:nvPr/>
          </p:nvSpPr>
          <p:spPr bwMode="auto">
            <a:xfrm>
              <a:off x="4211960" y="5589239"/>
              <a:ext cx="479618" cy="369332"/>
            </a:xfrm>
            <a:prstGeom prst="rect">
              <a:avLst/>
            </a:prstGeom>
            <a:noFill/>
            <a:ln w="9525">
              <a:noFill/>
              <a:miter lim="800000"/>
              <a:headEnd/>
              <a:tailEnd/>
            </a:ln>
          </p:spPr>
          <p:txBody>
            <a:bodyPr wrap="none">
              <a:spAutoFit/>
            </a:bodyPr>
            <a:lstStyle/>
            <a:p>
              <a:r>
                <a:rPr kumimoji="1" lang="en-US" altLang="ja-JP" b="1">
                  <a:solidFill>
                    <a:schemeClr val="tx2"/>
                  </a:solidFill>
                  <a:ea typeface="MS PGothic" pitchFamily="34" charset="-128"/>
                </a:rPr>
                <a:t>T</a:t>
              </a:r>
              <a:r>
                <a:rPr kumimoji="1" lang="en-US" altLang="ja-JP" b="1" baseline="-25000">
                  <a:solidFill>
                    <a:schemeClr val="tx2"/>
                  </a:solidFill>
                  <a:ea typeface="MS PGothic" pitchFamily="34" charset="-128"/>
                </a:rPr>
                <a:t>X</a:t>
              </a:r>
              <a:endParaRPr lang="ja-JP" altLang="en-US">
                <a:ea typeface="MS PGothic" pitchFamily="34" charset="-128"/>
              </a:endParaRPr>
            </a:p>
          </p:txBody>
        </p:sp>
        <p:sp>
          <p:nvSpPr>
            <p:cNvPr id="44049" name="Rectangle 20"/>
            <p:cNvSpPr>
              <a:spLocks noChangeArrowheads="1"/>
            </p:cNvSpPr>
            <p:nvPr/>
          </p:nvSpPr>
          <p:spPr bwMode="auto">
            <a:xfrm>
              <a:off x="4644008" y="3851755"/>
              <a:ext cx="459644" cy="369332"/>
            </a:xfrm>
            <a:prstGeom prst="rect">
              <a:avLst/>
            </a:prstGeom>
            <a:noFill/>
            <a:ln w="9525">
              <a:noFill/>
              <a:miter lim="800000"/>
              <a:headEnd/>
              <a:tailEnd/>
            </a:ln>
          </p:spPr>
          <p:txBody>
            <a:bodyPr wrap="none">
              <a:spAutoFit/>
            </a:bodyPr>
            <a:lstStyle/>
            <a:p>
              <a:r>
                <a:rPr kumimoji="1" lang="en-US" altLang="ja-JP" b="1">
                  <a:solidFill>
                    <a:schemeClr val="tx2"/>
                  </a:solidFill>
                  <a:ea typeface="MS PGothic" pitchFamily="34" charset="-128"/>
                </a:rPr>
                <a:t>T</a:t>
              </a:r>
              <a:r>
                <a:rPr kumimoji="1" lang="en-US" altLang="ja-JP" b="1" baseline="-25000">
                  <a:solidFill>
                    <a:schemeClr val="tx2"/>
                  </a:solidFill>
                  <a:ea typeface="MS PGothic" pitchFamily="34" charset="-128"/>
                </a:rPr>
                <a:t>Y</a:t>
              </a:r>
              <a:endParaRPr lang="ja-JP" altLang="en-US">
                <a:ea typeface="MS PGothic" pitchFamily="34" charset="-128"/>
              </a:endParaRPr>
            </a:p>
          </p:txBody>
        </p:sp>
        <p:sp>
          <p:nvSpPr>
            <p:cNvPr id="44050" name="Rectangle 21"/>
            <p:cNvSpPr>
              <a:spLocks noChangeArrowheads="1"/>
            </p:cNvSpPr>
            <p:nvPr/>
          </p:nvSpPr>
          <p:spPr bwMode="auto">
            <a:xfrm>
              <a:off x="5940152" y="5589239"/>
              <a:ext cx="458141" cy="369332"/>
            </a:xfrm>
            <a:prstGeom prst="rect">
              <a:avLst/>
            </a:prstGeom>
            <a:noFill/>
            <a:ln w="9525">
              <a:noFill/>
              <a:miter lim="800000"/>
              <a:headEnd/>
              <a:tailEnd/>
            </a:ln>
          </p:spPr>
          <p:txBody>
            <a:bodyPr wrap="none">
              <a:spAutoFit/>
            </a:bodyPr>
            <a:lstStyle/>
            <a:p>
              <a:r>
                <a:rPr kumimoji="1" lang="en-US" altLang="ja-JP" b="1">
                  <a:solidFill>
                    <a:schemeClr val="tx2"/>
                  </a:solidFill>
                  <a:ea typeface="MS PGothic" pitchFamily="34" charset="-128"/>
                </a:rPr>
                <a:t>T</a:t>
              </a:r>
              <a:r>
                <a:rPr kumimoji="1" lang="en-US" altLang="ja-JP" b="1" baseline="-25000">
                  <a:solidFill>
                    <a:schemeClr val="tx2"/>
                  </a:solidFill>
                  <a:ea typeface="MS PGothic" pitchFamily="34" charset="-128"/>
                </a:rPr>
                <a:t>Z</a:t>
              </a:r>
              <a:endParaRPr lang="ja-JP" altLang="en-US">
                <a:ea typeface="MS PGothic" pitchFamily="34" charset="-128"/>
              </a:endParaRPr>
            </a:p>
          </p:txBody>
        </p:sp>
      </p:grpSp>
      <p:sp>
        <p:nvSpPr>
          <p:cNvPr id="4" name="Parallelogram 3"/>
          <p:cNvSpPr/>
          <p:nvPr/>
        </p:nvSpPr>
        <p:spPr>
          <a:xfrm rot="16200000" flipH="1">
            <a:off x="4104481" y="3248819"/>
            <a:ext cx="3311525" cy="3240088"/>
          </a:xfrm>
          <a:prstGeom prst="parallelogram">
            <a:avLst>
              <a:gd name="adj" fmla="val 25816"/>
            </a:avLst>
          </a:prstGeom>
          <a:noFill/>
          <a:ln w="76200" cmpd="sng">
            <a:solidFill>
              <a:srgbClr val="008000">
                <a:alpha val="51000"/>
              </a:srgb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ja-JP" altLang="en-US">
              <a:solidFill>
                <a:srgbClr val="FFFFFF"/>
              </a:solidFill>
            </a:endParaRPr>
          </a:p>
        </p:txBody>
      </p:sp>
      <p:pic>
        <p:nvPicPr>
          <p:cNvPr id="44044" name="Picture 24" descr="hands02.png"/>
          <p:cNvPicPr>
            <a:picLocks noChangeAspect="1"/>
          </p:cNvPicPr>
          <p:nvPr/>
        </p:nvPicPr>
        <p:blipFill>
          <a:blip r:embed="rId5"/>
          <a:srcRect/>
          <a:stretch>
            <a:fillRect/>
          </a:stretch>
        </p:blipFill>
        <p:spPr bwMode="auto">
          <a:xfrm rot="-843311">
            <a:off x="6534150" y="4394200"/>
            <a:ext cx="2386013" cy="23860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altLang="zh-CN" b="1" smtClean="0"/>
              <a:t>Mode 2m</a:t>
            </a:r>
            <a:endParaRPr lang="en-US" altLang="zh-CN" b="1" smtClean="0">
              <a:ea typeface="宋体" charset="-122"/>
            </a:endParaRPr>
          </a:p>
        </p:txBody>
      </p:sp>
      <p:sp>
        <p:nvSpPr>
          <p:cNvPr id="52226" name="Content Placeholder 2"/>
          <p:cNvSpPr>
            <a:spLocks noGrp="1"/>
          </p:cNvSpPr>
          <p:nvPr>
            <p:ph idx="1"/>
          </p:nvPr>
        </p:nvSpPr>
        <p:spPr/>
        <p:txBody>
          <a:bodyPr/>
          <a:lstStyle/>
          <a:p>
            <a:pPr eaLnBrk="1" hangingPunct="1">
              <a:buFont typeface="Arial" charset="0"/>
              <a:buNone/>
            </a:pPr>
            <a:r>
              <a:rPr lang="en-US" altLang="zh-CN" b="1" smtClean="0">
                <a:ea typeface="宋体" charset="-122"/>
              </a:rPr>
              <a:t>Integral RST-style gesture</a:t>
            </a:r>
            <a:r>
              <a:rPr lang="zh-CN" altLang="en-US" b="1" smtClean="0">
                <a:ea typeface="宋体" charset="-122"/>
              </a:rPr>
              <a:t>整体的</a:t>
            </a:r>
            <a:r>
              <a:rPr lang="en-US" altLang="zh-CN" b="1" smtClean="0">
                <a:ea typeface="宋体" charset="-122"/>
              </a:rPr>
              <a:t>RST</a:t>
            </a:r>
            <a:r>
              <a:rPr lang="zh-CN" altLang="en-US" b="1" smtClean="0">
                <a:ea typeface="宋体" charset="-122"/>
              </a:rPr>
              <a:t>手势</a:t>
            </a:r>
          </a:p>
        </p:txBody>
      </p:sp>
      <p:pic>
        <p:nvPicPr>
          <p:cNvPr id="7" name="Picture 4" descr="C:\Users\Jingbo\Dropbox\research\papers\me\touch\ppt\pics\taxonomy2_2p.png"/>
          <p:cNvPicPr>
            <a:picLocks noChangeAspect="1" noChangeArrowheads="1"/>
          </p:cNvPicPr>
          <p:nvPr/>
        </p:nvPicPr>
        <p:blipFill>
          <a:blip r:embed="rId5"/>
          <a:srcRect r="74075" b="52650"/>
          <a:stretch>
            <a:fillRect/>
          </a:stretch>
        </p:blipFill>
        <p:spPr bwMode="auto">
          <a:xfrm>
            <a:off x="688975" y="2420938"/>
            <a:ext cx="2370138" cy="3246437"/>
          </a:xfrm>
          <a:prstGeom prst="rect">
            <a:avLst/>
          </a:prstGeom>
          <a:ln>
            <a:noFill/>
          </a:ln>
          <a:effectLst>
            <a:outerShdw blurRad="292100" dist="139700" dir="2700000" algn="tl" rotWithShape="0">
              <a:srgbClr val="333333">
                <a:alpha val="65000"/>
              </a:srgbClr>
            </a:outerShdw>
          </a:effectLst>
          <a:extLst/>
        </p:spPr>
      </p:pic>
      <p:sp>
        <p:nvSpPr>
          <p:cNvPr id="8" name="Right Arrow 7"/>
          <p:cNvSpPr/>
          <p:nvPr/>
        </p:nvSpPr>
        <p:spPr>
          <a:xfrm rot="16200000">
            <a:off x="1710531" y="5818982"/>
            <a:ext cx="549275" cy="576262"/>
          </a:xfrm>
          <a:prstGeom prst="rightArrow">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0" name="Rounded Rectangle 9"/>
          <p:cNvSpPr/>
          <p:nvPr/>
        </p:nvSpPr>
        <p:spPr>
          <a:xfrm>
            <a:off x="1625600" y="2708275"/>
            <a:ext cx="647700" cy="2952750"/>
          </a:xfrm>
          <a:prstGeom prst="roundRect">
            <a:avLst>
              <a:gd name="adj" fmla="val 41916"/>
            </a:avLst>
          </a:prstGeom>
          <a:noFill/>
          <a:ln w="57150">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pic>
        <p:nvPicPr>
          <p:cNvPr id="5" name="Shape">
            <a:hlinkClick r:id="" action="ppaction://media"/>
          </p:cNvPr>
          <p:cNvPicPr>
            <a:picLocks noRot="1" noChangeAspect="1"/>
          </p:cNvPicPr>
          <p:nvPr>
            <a:videoFile r:link="rId1"/>
            <p:extLst>
              <p:ext uri="{DAA4B4D4-6D71-4841-9C94-3DE7FCFB9230}">
                <p14:media xmlns:p14="http://schemas.microsoft.com/office/powerpoint/2010/main" r:link="rId2"/>
              </p:ext>
            </p:extLst>
          </p:nvPr>
        </p:nvPicPr>
        <p:blipFill>
          <a:blip r:embed="rId6"/>
          <a:srcRect t="12543" b="14124"/>
          <a:stretch>
            <a:fillRect/>
          </a:stretch>
        </p:blipFill>
        <p:spPr bwMode="auto">
          <a:xfrm>
            <a:off x="3708400" y="2687638"/>
            <a:ext cx="4930775" cy="27130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mute="1">
                <p:cTn id="7" fill="hold" display="0">
                  <p:stCondLst>
                    <p:cond delay="indefinite"/>
                  </p:stCondLst>
                </p:cTn>
                <p:tgtEl>
                  <p:spTgt spid="5"/>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fontAlgn="auto" hangingPunct="1">
              <a:spcAft>
                <a:spcPts val="0"/>
              </a:spcAft>
              <a:defRPr/>
            </a:pPr>
            <a:r>
              <a:rPr lang="en-US" altLang="zh-CN" b="1" dirty="0" smtClean="0"/>
              <a:t>Mode 1m + 1f</a:t>
            </a:r>
          </a:p>
        </p:txBody>
      </p:sp>
      <p:pic>
        <p:nvPicPr>
          <p:cNvPr id="11268" name="Picture 4" descr="C:\Users\Jingbo\Dropbox\research\papers\me\touch\ppt\pics\taxonomy2_2p.png"/>
          <p:cNvPicPr>
            <a:picLocks noChangeAspect="1" noChangeArrowheads="1"/>
          </p:cNvPicPr>
          <p:nvPr/>
        </p:nvPicPr>
        <p:blipFill>
          <a:blip r:embed="rId3"/>
          <a:srcRect r="74075" b="52650"/>
          <a:stretch>
            <a:fillRect/>
          </a:stretch>
        </p:blipFill>
        <p:spPr bwMode="auto">
          <a:xfrm>
            <a:off x="444500" y="1962150"/>
            <a:ext cx="2370138" cy="3246438"/>
          </a:xfrm>
          <a:prstGeom prst="rect">
            <a:avLst/>
          </a:prstGeom>
          <a:ln>
            <a:noFill/>
          </a:ln>
          <a:effectLst>
            <a:outerShdw blurRad="292100" dist="139700" dir="2700000" algn="tl" rotWithShape="0">
              <a:srgbClr val="333333">
                <a:alpha val="65000"/>
              </a:srgbClr>
            </a:outerShdw>
          </a:effectLst>
          <a:extLst/>
        </p:spPr>
      </p:pic>
      <p:sp>
        <p:nvSpPr>
          <p:cNvPr id="5" name="Content Placeholder 2"/>
          <p:cNvSpPr txBox="1">
            <a:spLocks/>
          </p:cNvSpPr>
          <p:nvPr/>
        </p:nvSpPr>
        <p:spPr>
          <a:xfrm>
            <a:off x="3181350" y="1674813"/>
            <a:ext cx="5962650" cy="4392612"/>
          </a:xfrm>
          <a:prstGeom prst="rect">
            <a:avLst/>
          </a:prstGeom>
        </p:spPr>
        <p:txBody>
          <a:bodyPr>
            <a:normAutofit/>
          </a:bodyPr>
          <a:lstStyle/>
          <a:p>
            <a:pPr marL="182880" indent="-182880" fontAlgn="auto">
              <a:spcBef>
                <a:spcPct val="20000"/>
              </a:spcBef>
              <a:spcAft>
                <a:spcPts val="0"/>
              </a:spcAft>
              <a:buClr>
                <a:schemeClr val="accent1"/>
              </a:buClr>
              <a:buSzPct val="85000"/>
              <a:buFont typeface="Arial" pitchFamily="34" charset="0"/>
              <a:buChar char="•"/>
              <a:defRPr/>
            </a:pPr>
            <a:r>
              <a:rPr kumimoji="1" lang="en-US" altLang="zh-CN" sz="2800" dirty="0">
                <a:latin typeface="+mn-lt"/>
                <a:ea typeface="宋体" pitchFamily="2" charset="-122"/>
              </a:rPr>
              <a:t>involve </a:t>
            </a:r>
            <a:r>
              <a:rPr kumimoji="1" lang="en-US" altLang="zh-CN" sz="2800" dirty="0">
                <a:solidFill>
                  <a:srgbClr val="D2533C"/>
                </a:solidFill>
                <a:latin typeface="+mn-lt"/>
                <a:ea typeface="宋体" pitchFamily="2" charset="-122"/>
              </a:rPr>
              <a:t>1 moving </a:t>
            </a:r>
            <a:r>
              <a:rPr kumimoji="1" lang="en-US" altLang="zh-CN" sz="2800" dirty="0">
                <a:latin typeface="+mn-lt"/>
                <a:ea typeface="宋体" pitchFamily="2" charset="-122"/>
              </a:rPr>
              <a:t>and </a:t>
            </a:r>
            <a:r>
              <a:rPr kumimoji="1" lang="en-US" altLang="zh-CN" sz="2800" dirty="0">
                <a:solidFill>
                  <a:srgbClr val="3366FF"/>
                </a:solidFill>
                <a:latin typeface="+mn-lt"/>
                <a:ea typeface="宋体" pitchFamily="2" charset="-122"/>
              </a:rPr>
              <a:t>1 fixed finger</a:t>
            </a:r>
          </a:p>
          <a:p>
            <a:pPr marL="182880" indent="-182880" fontAlgn="auto">
              <a:spcBef>
                <a:spcPct val="20000"/>
              </a:spcBef>
              <a:spcAft>
                <a:spcPts val="0"/>
              </a:spcAft>
              <a:buClr>
                <a:schemeClr val="accent1"/>
              </a:buClr>
              <a:buSzPct val="85000"/>
              <a:buFont typeface="Arial" pitchFamily="34" charset="0"/>
              <a:buChar char="•"/>
              <a:defRPr/>
            </a:pPr>
            <a:r>
              <a:rPr kumimoji="1" lang="en-US" altLang="zh-CN" sz="2800" b="1" dirty="0">
                <a:solidFill>
                  <a:schemeClr val="tx2"/>
                </a:solidFill>
                <a:latin typeface="+mn-lt"/>
                <a:ea typeface="宋体" pitchFamily="2" charset="-122"/>
              </a:rPr>
              <a:t>Pin-panning gesture</a:t>
            </a:r>
          </a:p>
          <a:p>
            <a:pPr marL="182880" indent="-182880" fontAlgn="auto">
              <a:spcBef>
                <a:spcPct val="20000"/>
              </a:spcBef>
              <a:spcAft>
                <a:spcPts val="0"/>
              </a:spcAft>
              <a:buClr>
                <a:schemeClr val="accent1"/>
              </a:buClr>
              <a:buSzPct val="85000"/>
              <a:buFont typeface="Arial" pitchFamily="34" charset="0"/>
              <a:buChar char="•"/>
              <a:defRPr/>
            </a:pPr>
            <a:r>
              <a:rPr kumimoji="1" lang="en-US" altLang="zh-CN" sz="2800" dirty="0">
                <a:latin typeface="+mn-lt"/>
                <a:ea typeface="宋体" pitchFamily="2" charset="-122"/>
              </a:rPr>
              <a:t>control remaining 2 DOF</a:t>
            </a:r>
          </a:p>
          <a:p>
            <a:pPr marL="182880" indent="-182880" fontAlgn="auto">
              <a:spcBef>
                <a:spcPct val="20000"/>
              </a:spcBef>
              <a:spcAft>
                <a:spcPts val="0"/>
              </a:spcAft>
              <a:buClr>
                <a:schemeClr val="accent1"/>
              </a:buClr>
              <a:buSzPct val="85000"/>
              <a:defRPr/>
            </a:pPr>
            <a:endParaRPr kumimoji="1" lang="en-US" altLang="zh-CN" sz="2400" dirty="0">
              <a:latin typeface="+mn-lt"/>
              <a:ea typeface="宋体" pitchFamily="2" charset="-122"/>
            </a:endParaRPr>
          </a:p>
        </p:txBody>
      </p:sp>
      <p:sp>
        <p:nvSpPr>
          <p:cNvPr id="6" name="Right Arrow 5"/>
          <p:cNvSpPr/>
          <p:nvPr/>
        </p:nvSpPr>
        <p:spPr>
          <a:xfrm rot="16200000">
            <a:off x="2186781" y="5360195"/>
            <a:ext cx="549275" cy="576262"/>
          </a:xfrm>
          <a:prstGeom prst="rightArrow">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7" name="Rounded Rectangle 6"/>
          <p:cNvSpPr/>
          <p:nvPr/>
        </p:nvSpPr>
        <p:spPr>
          <a:xfrm>
            <a:off x="2100263" y="2251075"/>
            <a:ext cx="649287" cy="2951163"/>
          </a:xfrm>
          <a:prstGeom prst="roundRect">
            <a:avLst>
              <a:gd name="adj" fmla="val 41916"/>
            </a:avLst>
          </a:prstGeom>
          <a:noFill/>
          <a:ln w="57150">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grpSp>
        <p:nvGrpSpPr>
          <p:cNvPr id="54278" name="Group 2"/>
          <p:cNvGrpSpPr>
            <a:grpSpLocks/>
          </p:cNvGrpSpPr>
          <p:nvPr/>
        </p:nvGrpSpPr>
        <p:grpSpPr bwMode="auto">
          <a:xfrm>
            <a:off x="4117975" y="3259138"/>
            <a:ext cx="3311525" cy="3311525"/>
            <a:chOff x="4283968" y="3789040"/>
            <a:chExt cx="3312368" cy="3312368"/>
          </a:xfrm>
        </p:grpSpPr>
        <p:pic>
          <p:nvPicPr>
            <p:cNvPr id="9" name="Picture 8" descr="cube.png"/>
            <p:cNvPicPr>
              <a:picLocks noChangeAspect="1"/>
            </p:cNvPicPr>
            <p:nvPr/>
          </p:nvPicPr>
          <p:blipFill>
            <a:blip r:embed="rId4"/>
            <a:stretch>
              <a:fillRect/>
            </a:stretch>
          </p:blipFill>
          <p:spPr>
            <a:xfrm>
              <a:off x="4566615" y="4744958"/>
              <a:ext cx="1930891" cy="1827677"/>
            </a:xfrm>
            <a:prstGeom prst="rect">
              <a:avLst/>
            </a:prstGeom>
            <a:ln>
              <a:noFill/>
            </a:ln>
            <a:effectLst>
              <a:outerShdw blurRad="292100" dist="139700" dir="2700000" algn="tl" rotWithShape="0">
                <a:srgbClr val="333333">
                  <a:alpha val="65000"/>
                </a:srgbClr>
              </a:outerShdw>
            </a:effectLst>
          </p:spPr>
        </p:pic>
        <p:sp>
          <p:nvSpPr>
            <p:cNvPr id="10" name="Donut 9"/>
            <p:cNvSpPr/>
            <p:nvPr/>
          </p:nvSpPr>
          <p:spPr>
            <a:xfrm>
              <a:off x="7092971" y="4508360"/>
              <a:ext cx="358866" cy="360455"/>
            </a:xfrm>
            <a:prstGeom prst="donut">
              <a:avLst>
                <a:gd name="adj" fmla="val 20165"/>
              </a:avLst>
            </a:prstGeom>
            <a:solidFill>
              <a:srgbClr val="3366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sp>
          <p:nvSpPr>
            <p:cNvPr id="11" name="Donut 10"/>
            <p:cNvSpPr/>
            <p:nvPr/>
          </p:nvSpPr>
          <p:spPr>
            <a:xfrm>
              <a:off x="6803972" y="5300725"/>
              <a:ext cx="360454" cy="360454"/>
            </a:xfrm>
            <a:prstGeom prst="donut">
              <a:avLst>
                <a:gd name="adj" fmla="val 20165"/>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sp>
          <p:nvSpPr>
            <p:cNvPr id="54283" name="TextBox 15"/>
            <p:cNvSpPr txBox="1">
              <a:spLocks noChangeArrowheads="1"/>
            </p:cNvSpPr>
            <p:nvPr/>
          </p:nvSpPr>
          <p:spPr bwMode="auto">
            <a:xfrm>
              <a:off x="4283968" y="4941168"/>
              <a:ext cx="512468" cy="438582"/>
            </a:xfrm>
            <a:prstGeom prst="rect">
              <a:avLst/>
            </a:prstGeom>
            <a:noFill/>
            <a:ln w="9525">
              <a:noFill/>
              <a:miter lim="800000"/>
              <a:headEnd/>
              <a:tailEnd/>
            </a:ln>
          </p:spPr>
          <p:txBody>
            <a:bodyPr wrap="none">
              <a:spAutoFit/>
            </a:bodyPr>
            <a:lstStyle/>
            <a:p>
              <a:pPr>
                <a:lnSpc>
                  <a:spcPct val="130000"/>
                </a:lnSpc>
              </a:pPr>
              <a:r>
                <a:rPr kumimoji="1" lang="en-US" altLang="ja-JP" b="1">
                  <a:solidFill>
                    <a:schemeClr val="tx2"/>
                  </a:solidFill>
                  <a:ea typeface="MS PGothic" pitchFamily="34" charset="-128"/>
                </a:rPr>
                <a:t> R</a:t>
              </a:r>
              <a:r>
                <a:rPr kumimoji="1" lang="en-US" altLang="ja-JP" b="1" baseline="-25000">
                  <a:solidFill>
                    <a:schemeClr val="tx2"/>
                  </a:solidFill>
                  <a:ea typeface="MS PGothic" pitchFamily="34" charset="-128"/>
                </a:rPr>
                <a:t>Y</a:t>
              </a:r>
              <a:endParaRPr kumimoji="1" lang="en-US" altLang="ja-JP" b="1">
                <a:solidFill>
                  <a:schemeClr val="tx2"/>
                </a:solidFill>
                <a:ea typeface="MS PGothic" pitchFamily="34" charset="-128"/>
              </a:endParaRPr>
            </a:p>
          </p:txBody>
        </p:sp>
        <p:sp>
          <p:nvSpPr>
            <p:cNvPr id="20" name="Parallelogram 19"/>
            <p:cNvSpPr/>
            <p:nvPr/>
          </p:nvSpPr>
          <p:spPr>
            <a:xfrm rot="16200000" flipH="1">
              <a:off x="4319696" y="3824768"/>
              <a:ext cx="3312368" cy="3240912"/>
            </a:xfrm>
            <a:prstGeom prst="parallelogram">
              <a:avLst>
                <a:gd name="adj" fmla="val 25816"/>
              </a:avLst>
            </a:prstGeom>
            <a:noFill/>
            <a:ln w="76200" cmpd="sng">
              <a:solidFill>
                <a:srgbClr val="008000">
                  <a:alpha val="51000"/>
                </a:srgb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ja-JP" altLang="en-US">
                <a:solidFill>
                  <a:srgbClr val="FFFFFF"/>
                </a:solidFill>
              </a:endParaRPr>
            </a:p>
          </p:txBody>
        </p:sp>
        <p:sp>
          <p:nvSpPr>
            <p:cNvPr id="21" name="Curved Right Arrow 20"/>
            <p:cNvSpPr/>
            <p:nvPr/>
          </p:nvSpPr>
          <p:spPr>
            <a:xfrm rot="19720147">
              <a:off x="4552324" y="5313428"/>
              <a:ext cx="720908" cy="1105181"/>
            </a:xfrm>
            <a:prstGeom prst="curvedRightArrow">
              <a:avLst>
                <a:gd name="adj1" fmla="val 27165"/>
                <a:gd name="adj2" fmla="val 64821"/>
                <a:gd name="adj3" fmla="val 35694"/>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sp>
          <p:nvSpPr>
            <p:cNvPr id="22" name="Curved Right Arrow 21"/>
            <p:cNvSpPr/>
            <p:nvPr/>
          </p:nvSpPr>
          <p:spPr>
            <a:xfrm rot="14457408">
              <a:off x="5805180" y="5619894"/>
              <a:ext cx="720908" cy="1105181"/>
            </a:xfrm>
            <a:prstGeom prst="curvedRightArrow">
              <a:avLst>
                <a:gd name="adj1" fmla="val 27165"/>
                <a:gd name="adj2" fmla="val 64821"/>
                <a:gd name="adj3" fmla="val 35694"/>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pic>
          <p:nvPicPr>
            <p:cNvPr id="54287" name="Picture 22" descr="cube.png"/>
            <p:cNvPicPr>
              <a:picLocks noChangeAspect="1"/>
            </p:cNvPicPr>
            <p:nvPr/>
          </p:nvPicPr>
          <p:blipFill>
            <a:blip r:embed="rId4"/>
            <a:srcRect b="49467"/>
            <a:stretch>
              <a:fillRect/>
            </a:stretch>
          </p:blipFill>
          <p:spPr bwMode="auto">
            <a:xfrm>
              <a:off x="4572000" y="4725144"/>
              <a:ext cx="1929953" cy="923816"/>
            </a:xfrm>
            <a:prstGeom prst="rect">
              <a:avLst/>
            </a:prstGeom>
            <a:noFill/>
            <a:ln w="9525">
              <a:noFill/>
              <a:miter lim="800000"/>
              <a:headEnd/>
              <a:tailEnd/>
            </a:ln>
          </p:spPr>
        </p:pic>
        <p:pic>
          <p:nvPicPr>
            <p:cNvPr id="54288" name="Picture 23" descr="cube.png"/>
            <p:cNvPicPr>
              <a:picLocks noChangeAspect="1"/>
            </p:cNvPicPr>
            <p:nvPr/>
          </p:nvPicPr>
          <p:blipFill>
            <a:blip r:embed="rId4"/>
            <a:srcRect l="45799" r="19981"/>
            <a:stretch>
              <a:fillRect/>
            </a:stretch>
          </p:blipFill>
          <p:spPr bwMode="auto">
            <a:xfrm>
              <a:off x="5455921" y="4735304"/>
              <a:ext cx="660399" cy="1828197"/>
            </a:xfrm>
            <a:prstGeom prst="rect">
              <a:avLst/>
            </a:prstGeom>
            <a:noFill/>
            <a:ln w="9525">
              <a:noFill/>
              <a:miter lim="800000"/>
              <a:headEnd/>
              <a:tailEnd/>
            </a:ln>
          </p:spPr>
        </p:pic>
        <p:sp>
          <p:nvSpPr>
            <p:cNvPr id="54289" name="TextBox 24"/>
            <p:cNvSpPr txBox="1">
              <a:spLocks noChangeArrowheads="1"/>
            </p:cNvSpPr>
            <p:nvPr/>
          </p:nvSpPr>
          <p:spPr bwMode="auto">
            <a:xfrm>
              <a:off x="6435796" y="5949280"/>
              <a:ext cx="530915" cy="438582"/>
            </a:xfrm>
            <a:prstGeom prst="rect">
              <a:avLst/>
            </a:prstGeom>
            <a:noFill/>
            <a:ln w="9525">
              <a:noFill/>
              <a:miter lim="800000"/>
              <a:headEnd/>
              <a:tailEnd/>
            </a:ln>
          </p:spPr>
          <p:txBody>
            <a:bodyPr wrap="none">
              <a:spAutoFit/>
            </a:bodyPr>
            <a:lstStyle/>
            <a:p>
              <a:pPr>
                <a:lnSpc>
                  <a:spcPct val="130000"/>
                </a:lnSpc>
              </a:pPr>
              <a:r>
                <a:rPr kumimoji="1" lang="en-US" altLang="ja-JP" b="1">
                  <a:solidFill>
                    <a:schemeClr val="tx2"/>
                  </a:solidFill>
                  <a:ea typeface="MS PGothic" pitchFamily="34" charset="-128"/>
                </a:rPr>
                <a:t> R</a:t>
              </a:r>
              <a:r>
                <a:rPr kumimoji="1" lang="en-US" altLang="ja-JP" b="1" baseline="-25000">
                  <a:solidFill>
                    <a:schemeClr val="tx2"/>
                  </a:solidFill>
                  <a:ea typeface="MS PGothic" pitchFamily="34" charset="-128"/>
                </a:rPr>
                <a:t>X</a:t>
              </a:r>
              <a:endParaRPr kumimoji="1" lang="en-US" altLang="ja-JP" b="1">
                <a:solidFill>
                  <a:schemeClr val="tx2"/>
                </a:solidFill>
                <a:ea typeface="MS PGothic" pitchFamily="34" charset="-128"/>
              </a:endParaRPr>
            </a:p>
          </p:txBody>
        </p:sp>
        <p:sp>
          <p:nvSpPr>
            <p:cNvPr id="2" name="Oval 1"/>
            <p:cNvSpPr/>
            <p:nvPr/>
          </p:nvSpPr>
          <p:spPr>
            <a:xfrm>
              <a:off x="7215239" y="4632217"/>
              <a:ext cx="119093" cy="119093"/>
            </a:xfrm>
            <a:prstGeom prst="ellipse">
              <a:avLst/>
            </a:prstGeom>
            <a:solidFill>
              <a:srgbClr val="3366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ja-JP" altLang="en-US">
                <a:solidFill>
                  <a:srgbClr val="FFFFFF"/>
                </a:solidFill>
              </a:endParaRPr>
            </a:p>
          </p:txBody>
        </p:sp>
      </p:grpSp>
      <p:pic>
        <p:nvPicPr>
          <p:cNvPr id="54279" name="Picture 27" descr="hands02.png"/>
          <p:cNvPicPr>
            <a:picLocks noChangeAspect="1"/>
          </p:cNvPicPr>
          <p:nvPr/>
        </p:nvPicPr>
        <p:blipFill>
          <a:blip r:embed="rId5"/>
          <a:srcRect/>
          <a:stretch>
            <a:fillRect/>
          </a:stretch>
        </p:blipFill>
        <p:spPr bwMode="auto">
          <a:xfrm rot="-843311">
            <a:off x="6530975" y="3729038"/>
            <a:ext cx="2386013" cy="23860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altLang="zh-CN" b="1" smtClean="0"/>
              <a:t>Mode 1m + 1f</a:t>
            </a:r>
            <a:endParaRPr lang="en-US" altLang="zh-CN" b="1" smtClean="0">
              <a:ea typeface="宋体" charset="-122"/>
            </a:endParaRPr>
          </a:p>
        </p:txBody>
      </p:sp>
      <p:sp>
        <p:nvSpPr>
          <p:cNvPr id="56322" name="Content Placeholder 2"/>
          <p:cNvSpPr>
            <a:spLocks noGrp="1"/>
          </p:cNvSpPr>
          <p:nvPr>
            <p:ph idx="1"/>
          </p:nvPr>
        </p:nvSpPr>
        <p:spPr/>
        <p:txBody>
          <a:bodyPr/>
          <a:lstStyle/>
          <a:p>
            <a:pPr eaLnBrk="1" hangingPunct="1">
              <a:buFont typeface="Arial" charset="0"/>
              <a:buNone/>
            </a:pPr>
            <a:r>
              <a:rPr lang="en-US" altLang="zh-CN" b="1" smtClean="0">
                <a:ea typeface="宋体" charset="-122"/>
              </a:rPr>
              <a:t>Pin-panning for xy-rotation</a:t>
            </a:r>
          </a:p>
        </p:txBody>
      </p:sp>
      <p:pic>
        <p:nvPicPr>
          <p:cNvPr id="7" name="Picture 2" descr="C:\Users\Jingbo\Dropbox\research\papers\me\touch\ppt\taxonomy\our_rot.png"/>
          <p:cNvPicPr>
            <a:picLocks noChangeAspect="1" noChangeArrowheads="1"/>
          </p:cNvPicPr>
          <p:nvPr/>
        </p:nvPicPr>
        <p:blipFill>
          <a:blip r:embed="rId5"/>
          <a:srcRect/>
          <a:stretch>
            <a:fillRect/>
          </a:stretch>
        </p:blipFill>
        <p:spPr bwMode="auto">
          <a:xfrm>
            <a:off x="539750" y="2349500"/>
            <a:ext cx="2457450" cy="3382963"/>
          </a:xfrm>
          <a:prstGeom prst="rect">
            <a:avLst/>
          </a:prstGeom>
          <a:ln>
            <a:noFill/>
          </a:ln>
          <a:effectLst>
            <a:outerShdw blurRad="292100" dist="139700" dir="2700000" algn="tl" rotWithShape="0">
              <a:srgbClr val="333333">
                <a:alpha val="65000"/>
              </a:srgbClr>
            </a:outerShdw>
          </a:effectLst>
          <a:extLst/>
        </p:spPr>
      </p:pic>
      <p:pic>
        <p:nvPicPr>
          <p:cNvPr id="4" name="Shape">
            <a:hlinkClick r:id="" action="ppaction://media"/>
          </p:cNvPr>
          <p:cNvPicPr>
            <a:picLocks noChangeAspect="1"/>
          </p:cNvPicPr>
          <p:nvPr>
            <a:videoFile r:link="rId1"/>
            <p:extLst>
              <p:ext uri="{DAA4B4D4-6D71-4841-9C94-3DE7FCFB9230}">
                <p14:media xmlns:p14="http://schemas.microsoft.com/office/powerpoint/2010/main" r:link="rId2"/>
              </p:ext>
            </p:extLst>
          </p:nvPr>
        </p:nvPicPr>
        <p:blipFill>
          <a:blip r:embed="rId6"/>
          <a:srcRect l="35599" t="37975" r="2505" b="15845"/>
          <a:stretch>
            <a:fillRect/>
          </a:stretch>
        </p:blipFill>
        <p:spPr bwMode="auto">
          <a:xfrm>
            <a:off x="4235450" y="2960688"/>
            <a:ext cx="3860800" cy="2159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9655"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repeatCount="indefinite"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smtClean="0"/>
              <a:t>Main Features</a:t>
            </a:r>
            <a:endParaRPr lang="en-US" b="1" dirty="0"/>
          </a:p>
        </p:txBody>
      </p:sp>
      <p:sp>
        <p:nvSpPr>
          <p:cNvPr id="58370" name="Content Placeholder 2"/>
          <p:cNvSpPr>
            <a:spLocks noGrp="1"/>
          </p:cNvSpPr>
          <p:nvPr>
            <p:ph idx="1"/>
          </p:nvPr>
        </p:nvSpPr>
        <p:spPr/>
        <p:txBody>
          <a:bodyPr/>
          <a:lstStyle/>
          <a:p>
            <a:pPr marL="0" indent="0" eaLnBrk="1" hangingPunct="1">
              <a:buFont typeface="Arial" charset="0"/>
              <a:buNone/>
            </a:pPr>
            <a:r>
              <a:rPr lang="en-US" altLang="zh-CN" sz="2800" b="1" smtClean="0">
                <a:solidFill>
                  <a:schemeClr val="tx2"/>
                </a:solidFill>
                <a:ea typeface="宋体" charset="-122"/>
              </a:rPr>
              <a:t>Seamless transition </a:t>
            </a:r>
            <a:r>
              <a:rPr lang="en-US" altLang="zh-CN" sz="2800" smtClean="0">
                <a:ea typeface="宋体" charset="-122"/>
              </a:rPr>
              <a:t>between the two modes</a:t>
            </a:r>
          </a:p>
        </p:txBody>
      </p:sp>
      <p:pic>
        <p:nvPicPr>
          <p:cNvPr id="4" name="Shape">
            <a:hlinkClick r:id="" action="ppaction://media"/>
          </p:cNvPr>
          <p:cNvPicPr>
            <a:picLocks noChangeAspect="1"/>
          </p:cNvPicPr>
          <p:nvPr>
            <a:videoFile r:link="rId1"/>
            <p:extLst>
              <p:ext uri="{DAA4B4D4-6D71-4841-9C94-3DE7FCFB9230}">
                <p14:media xmlns:p14="http://schemas.microsoft.com/office/powerpoint/2010/main" r:link="rId2"/>
              </p:ext>
            </p:extLst>
          </p:nvPr>
        </p:nvPicPr>
        <p:blipFill>
          <a:blip r:embed="rId5"/>
          <a:srcRect/>
          <a:stretch>
            <a:fillRect/>
          </a:stretch>
        </p:blipFill>
        <p:spPr bwMode="auto">
          <a:xfrm>
            <a:off x="1835150" y="2205038"/>
            <a:ext cx="5184775" cy="38877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990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repeatCount="indefinite"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smtClean="0"/>
              <a:t>Main Features</a:t>
            </a:r>
            <a:endParaRPr lang="en-US" b="1" dirty="0"/>
          </a:p>
        </p:txBody>
      </p:sp>
      <p:sp>
        <p:nvSpPr>
          <p:cNvPr id="60418" name="Content Placeholder 2"/>
          <p:cNvSpPr>
            <a:spLocks noGrp="1"/>
          </p:cNvSpPr>
          <p:nvPr>
            <p:ph idx="1"/>
          </p:nvPr>
        </p:nvSpPr>
        <p:spPr/>
        <p:txBody>
          <a:bodyPr/>
          <a:lstStyle/>
          <a:p>
            <a:pPr marL="0" indent="0" eaLnBrk="1" hangingPunct="1">
              <a:buFont typeface="Arial" charset="0"/>
              <a:buNone/>
            </a:pPr>
            <a:r>
              <a:rPr lang="en-US" altLang="zh-CN" sz="2800" b="1" smtClean="0">
                <a:solidFill>
                  <a:srgbClr val="D2533C"/>
                </a:solidFill>
                <a:ea typeface="宋体" charset="-122"/>
              </a:rPr>
              <a:t>Independent of the </a:t>
            </a:r>
            <a:r>
              <a:rPr lang="en-US" altLang="zh-CN" sz="2800" b="1" smtClean="0">
                <a:solidFill>
                  <a:schemeClr val="tx2"/>
                </a:solidFill>
                <a:ea typeface="宋体" charset="-122"/>
              </a:rPr>
              <a:t>directness</a:t>
            </a:r>
            <a:r>
              <a:rPr lang="en-US" altLang="zh-CN" sz="2800" b="1" smtClean="0">
                <a:ea typeface="宋体" charset="-122"/>
              </a:rPr>
              <a:t> </a:t>
            </a:r>
            <a:r>
              <a:rPr lang="en-US" altLang="zh-CN" sz="2800" smtClean="0">
                <a:ea typeface="宋体" charset="-122"/>
              </a:rPr>
              <a:t>of fingers</a:t>
            </a:r>
          </a:p>
        </p:txBody>
      </p:sp>
      <p:pic>
        <p:nvPicPr>
          <p:cNvPr id="4" name="Shape">
            <a:hlinkClick r:id="" action="ppaction://media"/>
          </p:cNvPr>
          <p:cNvPicPr>
            <a:picLocks noChangeAspect="1"/>
          </p:cNvPicPr>
          <p:nvPr>
            <a:videoFile r:link="rId1"/>
            <p:extLst>
              <p:ext uri="{DAA4B4D4-6D71-4841-9C94-3DE7FCFB9230}">
                <p14:media xmlns:p14="http://schemas.microsoft.com/office/powerpoint/2010/main" r:link="rId2"/>
              </p:ext>
            </p:extLst>
          </p:nvPr>
        </p:nvPicPr>
        <p:blipFill>
          <a:blip r:embed="rId5"/>
          <a:srcRect/>
          <a:stretch>
            <a:fillRect/>
          </a:stretch>
        </p:blipFill>
        <p:spPr bwMode="auto">
          <a:xfrm>
            <a:off x="1811338" y="2273300"/>
            <a:ext cx="5281612" cy="39592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492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repeatCount="indefinite"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altLang="zh-CN" b="1" smtClean="0">
                <a:ea typeface="MS PGothic" pitchFamily="34" charset="-128"/>
              </a:rPr>
              <a:t>6</a:t>
            </a:r>
            <a:r>
              <a:rPr lang="zh-CN" altLang="en-US" b="1" smtClean="0">
                <a:ea typeface="MS PGothic" pitchFamily="34" charset="-128"/>
              </a:rPr>
              <a:t>自由度的操作</a:t>
            </a:r>
            <a:endParaRPr lang="ja-JP" altLang="en-US" b="1" smtClean="0"/>
          </a:p>
        </p:txBody>
      </p:sp>
      <p:sp>
        <p:nvSpPr>
          <p:cNvPr id="16386" name="Content Placeholder 2"/>
          <p:cNvSpPr>
            <a:spLocks noGrp="1"/>
          </p:cNvSpPr>
          <p:nvPr>
            <p:ph idx="1"/>
          </p:nvPr>
        </p:nvSpPr>
        <p:spPr/>
        <p:txBody>
          <a:bodyPr/>
          <a:lstStyle/>
          <a:p>
            <a:pPr eaLnBrk="1" hangingPunct="1"/>
            <a:r>
              <a:rPr lang="zh-CN" altLang="en-US" sz="3200" smtClean="0">
                <a:ea typeface="MS PGothic" pitchFamily="34" charset="-128"/>
              </a:rPr>
              <a:t>分别关于</a:t>
            </a:r>
            <a:r>
              <a:rPr lang="en-US" altLang="zh-CN" sz="3200" smtClean="0">
                <a:ea typeface="MS PGothic" pitchFamily="34" charset="-128"/>
              </a:rPr>
              <a:t>x</a:t>
            </a:r>
            <a:r>
              <a:rPr lang="zh-CN" altLang="en-US" sz="3200" smtClean="0">
                <a:ea typeface="MS PGothic" pitchFamily="34" charset="-128"/>
              </a:rPr>
              <a:t>、</a:t>
            </a:r>
            <a:r>
              <a:rPr lang="en-US" altLang="zh-CN" sz="3200" smtClean="0">
                <a:ea typeface="MS PGothic" pitchFamily="34" charset="-128"/>
              </a:rPr>
              <a:t>y</a:t>
            </a:r>
            <a:r>
              <a:rPr lang="zh-CN" altLang="en-US" sz="3200" smtClean="0">
                <a:ea typeface="MS PGothic" pitchFamily="34" charset="-128"/>
              </a:rPr>
              <a:t>、</a:t>
            </a:r>
            <a:r>
              <a:rPr lang="en-US" altLang="zh-CN" sz="3200" smtClean="0">
                <a:ea typeface="MS PGothic" pitchFamily="34" charset="-128"/>
              </a:rPr>
              <a:t>z</a:t>
            </a:r>
            <a:r>
              <a:rPr lang="zh-CN" altLang="en-US" sz="3200" smtClean="0">
                <a:ea typeface="MS PGothic" pitchFamily="34" charset="-128"/>
              </a:rPr>
              <a:t>轴的</a:t>
            </a:r>
            <a:r>
              <a:rPr lang="en-US" altLang="zh-CN" sz="3200" smtClean="0">
                <a:ea typeface="MS PGothic" pitchFamily="34" charset="-128"/>
              </a:rPr>
              <a:t>3</a:t>
            </a:r>
            <a:r>
              <a:rPr lang="zh-CN" altLang="en-US" sz="3200" smtClean="0">
                <a:ea typeface="MS PGothic" pitchFamily="34" charset="-128"/>
              </a:rPr>
              <a:t>个独立平移操作</a:t>
            </a:r>
          </a:p>
          <a:p>
            <a:pPr eaLnBrk="1" hangingPunct="1"/>
            <a:r>
              <a:rPr lang="zh-CN" altLang="en-US" sz="3200" smtClean="0">
                <a:ea typeface="MS PGothic" pitchFamily="34" charset="-128"/>
              </a:rPr>
              <a:t>分别关于</a:t>
            </a:r>
            <a:r>
              <a:rPr lang="en-US" altLang="zh-CN" sz="3200" smtClean="0">
                <a:ea typeface="MS PGothic" pitchFamily="34" charset="-128"/>
              </a:rPr>
              <a:t>x</a:t>
            </a:r>
            <a:r>
              <a:rPr lang="zh-CN" altLang="en-US" sz="3200" smtClean="0">
                <a:ea typeface="MS PGothic" pitchFamily="34" charset="-128"/>
              </a:rPr>
              <a:t>、</a:t>
            </a:r>
            <a:r>
              <a:rPr lang="en-US" altLang="zh-CN" sz="3200" smtClean="0">
                <a:ea typeface="MS PGothic" pitchFamily="34" charset="-128"/>
              </a:rPr>
              <a:t>y</a:t>
            </a:r>
            <a:r>
              <a:rPr lang="zh-CN" altLang="en-US" sz="3200" smtClean="0">
                <a:ea typeface="MS PGothic" pitchFamily="34" charset="-128"/>
              </a:rPr>
              <a:t>、</a:t>
            </a:r>
            <a:r>
              <a:rPr lang="en-US" altLang="zh-CN" sz="3200" smtClean="0">
                <a:ea typeface="MS PGothic" pitchFamily="34" charset="-128"/>
              </a:rPr>
              <a:t>z</a:t>
            </a:r>
            <a:r>
              <a:rPr lang="zh-CN" altLang="en-US" sz="3200" smtClean="0">
                <a:ea typeface="MS PGothic" pitchFamily="34" charset="-128"/>
              </a:rPr>
              <a:t>轴的</a:t>
            </a:r>
            <a:r>
              <a:rPr lang="en-US" altLang="zh-CN" sz="3200" smtClean="0">
                <a:ea typeface="MS PGothic" pitchFamily="34" charset="-128"/>
              </a:rPr>
              <a:t>3</a:t>
            </a:r>
            <a:r>
              <a:rPr lang="zh-CN" altLang="en-US" sz="3200" smtClean="0">
                <a:ea typeface="MS PGothic" pitchFamily="34" charset="-128"/>
              </a:rPr>
              <a:t>个独立旋转操作</a:t>
            </a:r>
            <a:endParaRPr lang="ja-JP" altLang="en-US" sz="3200" smtClean="0"/>
          </a:p>
        </p:txBody>
      </p:sp>
      <p:grpSp>
        <p:nvGrpSpPr>
          <p:cNvPr id="16387" name="Group 9"/>
          <p:cNvGrpSpPr>
            <a:grpSpLocks/>
          </p:cNvGrpSpPr>
          <p:nvPr/>
        </p:nvGrpSpPr>
        <p:grpSpPr bwMode="auto">
          <a:xfrm>
            <a:off x="1411288" y="3213100"/>
            <a:ext cx="2720975" cy="2593975"/>
            <a:chOff x="1636457" y="2852936"/>
            <a:chExt cx="2720197" cy="2594868"/>
          </a:xfrm>
        </p:grpSpPr>
        <p:pic>
          <p:nvPicPr>
            <p:cNvPr id="4" name="Picture 3" descr="cube.png"/>
            <p:cNvPicPr>
              <a:picLocks noChangeAspect="1"/>
            </p:cNvPicPr>
            <p:nvPr/>
          </p:nvPicPr>
          <p:blipFill>
            <a:blip r:embed="rId3"/>
            <a:stretch>
              <a:fillRect/>
            </a:stretch>
          </p:blipFill>
          <p:spPr>
            <a:xfrm>
              <a:off x="1907841" y="3356347"/>
              <a:ext cx="2090140" cy="2091457"/>
            </a:xfrm>
            <a:prstGeom prst="rect">
              <a:avLst/>
            </a:prstGeom>
            <a:ln>
              <a:noFill/>
            </a:ln>
            <a:effectLst>
              <a:outerShdw blurRad="292100" dist="139700" dir="2700000" algn="tl" rotWithShape="0">
                <a:srgbClr val="333333">
                  <a:alpha val="65000"/>
                </a:srgbClr>
              </a:outerShdw>
            </a:effectLst>
          </p:spPr>
        </p:pic>
        <p:sp>
          <p:nvSpPr>
            <p:cNvPr id="5" name="Left Arrow 4"/>
            <p:cNvSpPr/>
            <p:nvPr/>
          </p:nvSpPr>
          <p:spPr>
            <a:xfrm rot="20222461">
              <a:off x="1636457" y="4374285"/>
              <a:ext cx="806219" cy="576461"/>
            </a:xfrm>
            <a:prstGeom prst="leftArrow">
              <a:avLst/>
            </a:prstGeom>
            <a:solidFill>
              <a:schemeClr val="tx2"/>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7" name="Left Arrow 6"/>
            <p:cNvSpPr/>
            <p:nvPr/>
          </p:nvSpPr>
          <p:spPr>
            <a:xfrm rot="12156236">
              <a:off x="3550435" y="4426691"/>
              <a:ext cx="806219" cy="574873"/>
            </a:xfrm>
            <a:prstGeom prst="leftArrow">
              <a:avLst/>
            </a:prstGeom>
            <a:solidFill>
              <a:schemeClr val="tx2"/>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8" name="Left Arrow 7"/>
            <p:cNvSpPr/>
            <p:nvPr/>
          </p:nvSpPr>
          <p:spPr>
            <a:xfrm rot="5400000">
              <a:off x="2584463" y="2968251"/>
              <a:ext cx="806728" cy="576097"/>
            </a:xfrm>
            <a:prstGeom prst="leftArrow">
              <a:avLst/>
            </a:prstGeom>
            <a:solidFill>
              <a:schemeClr val="tx2"/>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grpSp>
      <p:grpSp>
        <p:nvGrpSpPr>
          <p:cNvPr id="16388" name="Group 15"/>
          <p:cNvGrpSpPr>
            <a:grpSpLocks/>
          </p:cNvGrpSpPr>
          <p:nvPr/>
        </p:nvGrpSpPr>
        <p:grpSpPr bwMode="auto">
          <a:xfrm rot="-2134850">
            <a:off x="4932363" y="3529013"/>
            <a:ext cx="2841625" cy="2347912"/>
            <a:chOff x="4972017" y="3387873"/>
            <a:chExt cx="2841700" cy="2347963"/>
          </a:xfrm>
        </p:grpSpPr>
        <p:pic>
          <p:nvPicPr>
            <p:cNvPr id="9" name="Picture 8" descr="cube.png"/>
            <p:cNvPicPr>
              <a:picLocks noChangeAspect="1"/>
            </p:cNvPicPr>
            <p:nvPr/>
          </p:nvPicPr>
          <p:blipFill>
            <a:blip r:embed="rId3"/>
            <a:stretch>
              <a:fillRect/>
            </a:stretch>
          </p:blipFill>
          <p:spPr>
            <a:xfrm>
              <a:off x="5364262" y="3641691"/>
              <a:ext cx="2090793" cy="2090783"/>
            </a:xfrm>
            <a:prstGeom prst="rect">
              <a:avLst/>
            </a:prstGeom>
            <a:ln>
              <a:noFill/>
            </a:ln>
            <a:effectLst>
              <a:outerShdw blurRad="292100" dist="139700" dir="2700000" algn="tl" rotWithShape="0">
                <a:srgbClr val="333333">
                  <a:alpha val="65000"/>
                </a:srgbClr>
              </a:outerShdw>
            </a:effectLst>
          </p:spPr>
        </p:pic>
        <p:sp>
          <p:nvSpPr>
            <p:cNvPr id="11" name="Curved Right Arrow 10"/>
            <p:cNvSpPr/>
            <p:nvPr/>
          </p:nvSpPr>
          <p:spPr>
            <a:xfrm rot="6953912">
              <a:off x="6534804" y="3097433"/>
              <a:ext cx="720741" cy="1295434"/>
            </a:xfrm>
            <a:prstGeom prst="curvedRightArrow">
              <a:avLst>
                <a:gd name="adj1" fmla="val 27165"/>
                <a:gd name="adj2" fmla="val 64821"/>
                <a:gd name="adj3" fmla="val 35694"/>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sp>
          <p:nvSpPr>
            <p:cNvPr id="12" name="Curved Right Arrow 11"/>
            <p:cNvSpPr/>
            <p:nvPr/>
          </p:nvSpPr>
          <p:spPr>
            <a:xfrm rot="13657789">
              <a:off x="6803605" y="4634083"/>
              <a:ext cx="719154" cy="1295434"/>
            </a:xfrm>
            <a:prstGeom prst="curvedRightArrow">
              <a:avLst>
                <a:gd name="adj1" fmla="val 27165"/>
                <a:gd name="adj2" fmla="val 64821"/>
                <a:gd name="adj3" fmla="val 35694"/>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sp>
          <p:nvSpPr>
            <p:cNvPr id="13" name="Curved Right Arrow 12"/>
            <p:cNvSpPr/>
            <p:nvPr/>
          </p:nvSpPr>
          <p:spPr>
            <a:xfrm rot="254997">
              <a:off x="4971958" y="4173154"/>
              <a:ext cx="720744" cy="1106511"/>
            </a:xfrm>
            <a:prstGeom prst="curvedRightArrow">
              <a:avLst>
                <a:gd name="adj1" fmla="val 27165"/>
                <a:gd name="adj2" fmla="val 64821"/>
                <a:gd name="adj3" fmla="val 35694"/>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pic>
          <p:nvPicPr>
            <p:cNvPr id="16393" name="Picture 13" descr="cube.png"/>
            <p:cNvPicPr>
              <a:picLocks noChangeAspect="1"/>
            </p:cNvPicPr>
            <p:nvPr/>
          </p:nvPicPr>
          <p:blipFill>
            <a:blip r:embed="rId3"/>
            <a:srcRect l="37885" t="48216" r="13901"/>
            <a:stretch>
              <a:fillRect/>
            </a:stretch>
          </p:blipFill>
          <p:spPr bwMode="auto">
            <a:xfrm>
              <a:off x="6156176" y="4653136"/>
              <a:ext cx="1008112" cy="1082700"/>
            </a:xfrm>
            <a:prstGeom prst="rect">
              <a:avLst/>
            </a:prstGeom>
            <a:noFill/>
            <a:ln w="9525">
              <a:noFill/>
              <a:miter lim="800000"/>
              <a:headEnd/>
              <a:tailEnd/>
            </a:ln>
          </p:spPr>
        </p:pic>
        <p:pic>
          <p:nvPicPr>
            <p:cNvPr id="16394" name="Picture 14" descr="cube.png"/>
            <p:cNvPicPr>
              <a:picLocks noChangeAspect="1"/>
            </p:cNvPicPr>
            <p:nvPr/>
          </p:nvPicPr>
          <p:blipFill>
            <a:blip r:embed="rId3"/>
            <a:srcRect t="13776" b="48340"/>
            <a:stretch>
              <a:fillRect/>
            </a:stretch>
          </p:blipFill>
          <p:spPr bwMode="auto">
            <a:xfrm>
              <a:off x="5364088" y="3933056"/>
              <a:ext cx="2090812" cy="792088"/>
            </a:xfrm>
            <a:prstGeom prst="rect">
              <a:avLst/>
            </a:prstGeom>
            <a:noFill/>
            <a:ln w="9525">
              <a:noFill/>
              <a:miter lim="800000"/>
              <a:headEnd/>
              <a:tailEnd/>
            </a:ln>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zh-CN" altLang="en-US" sz="3600" b="1" smtClean="0">
                <a:ea typeface="宋体" charset="-122"/>
              </a:rPr>
              <a:t>问题：模式分类 </a:t>
            </a:r>
          </a:p>
        </p:txBody>
      </p:sp>
      <p:sp>
        <p:nvSpPr>
          <p:cNvPr id="62466" name="Content Placeholder 2"/>
          <p:cNvSpPr>
            <a:spLocks noGrp="1"/>
          </p:cNvSpPr>
          <p:nvPr>
            <p:ph idx="1"/>
          </p:nvPr>
        </p:nvSpPr>
        <p:spPr>
          <a:xfrm>
            <a:off x="468313" y="1628775"/>
            <a:ext cx="8229600" cy="4876800"/>
          </a:xfrm>
        </p:spPr>
        <p:txBody>
          <a:bodyPr/>
          <a:lstStyle/>
          <a:p>
            <a:pPr eaLnBrk="1" hangingPunct="1">
              <a:buFont typeface="Arial" charset="0"/>
              <a:buNone/>
            </a:pPr>
            <a:r>
              <a:rPr lang="zh-CN" altLang="en-US" smtClean="0">
                <a:ea typeface="宋体" charset="-122"/>
              </a:rPr>
              <a:t>区分</a:t>
            </a:r>
            <a:r>
              <a:rPr lang="en-US" altLang="zh-CN" smtClean="0">
                <a:solidFill>
                  <a:schemeClr val="tx2"/>
                </a:solidFill>
                <a:ea typeface="宋体" charset="-122"/>
              </a:rPr>
              <a:t> 2m </a:t>
            </a:r>
            <a:r>
              <a:rPr lang="zh-CN" altLang="en-US" smtClean="0">
                <a:solidFill>
                  <a:schemeClr val="tx2"/>
                </a:solidFill>
                <a:ea typeface="宋体" charset="-122"/>
              </a:rPr>
              <a:t>模式和</a:t>
            </a:r>
            <a:r>
              <a:rPr lang="en-US" altLang="zh-CN" smtClean="0">
                <a:ea typeface="宋体" charset="-122"/>
              </a:rPr>
              <a:t> </a:t>
            </a:r>
            <a:r>
              <a:rPr lang="en-US" altLang="zh-CN" smtClean="0">
                <a:solidFill>
                  <a:schemeClr val="tx2"/>
                </a:solidFill>
                <a:ea typeface="宋体" charset="-122"/>
              </a:rPr>
              <a:t>1m+1f </a:t>
            </a:r>
            <a:r>
              <a:rPr lang="zh-CN" altLang="en-US" smtClean="0">
                <a:solidFill>
                  <a:schemeClr val="tx2"/>
                </a:solidFill>
                <a:ea typeface="宋体" charset="-122"/>
              </a:rPr>
              <a:t>模式</a:t>
            </a:r>
          </a:p>
          <a:p>
            <a:pPr eaLnBrk="1" hangingPunct="1">
              <a:buFont typeface="Arial" charset="0"/>
              <a:buNone/>
            </a:pPr>
            <a:endParaRPr lang="en-US" altLang="zh-CN" smtClean="0">
              <a:ea typeface="宋体" charset="-122"/>
            </a:endParaRPr>
          </a:p>
          <a:p>
            <a:pPr eaLnBrk="1" hangingPunct="1">
              <a:buFont typeface="Arial" charset="0"/>
              <a:buNone/>
            </a:pPr>
            <a:endParaRPr lang="en-US" altLang="zh-CN" smtClean="0">
              <a:ea typeface="宋体" charset="-122"/>
            </a:endParaRPr>
          </a:p>
          <a:p>
            <a:pPr eaLnBrk="1" hangingPunct="1">
              <a:buFont typeface="Arial" charset="0"/>
              <a:buNone/>
            </a:pPr>
            <a:r>
              <a:rPr lang="zh-CN" altLang="en-US" smtClean="0">
                <a:ea typeface="宋体" charset="-122"/>
              </a:rPr>
              <a:t>不能依赖于手指动不动来划分模式</a:t>
            </a:r>
            <a:endParaRPr lang="zh-CN" altLang="en-US" smtClean="0">
              <a:solidFill>
                <a:schemeClr val="tx2"/>
              </a:solidFill>
              <a:ea typeface="宋体" charset="-122"/>
            </a:endParaRPr>
          </a:p>
          <a:p>
            <a:pPr lvl="1" eaLnBrk="1" hangingPunct="1"/>
            <a:r>
              <a:rPr lang="zh-CN" altLang="en-US" sz="2400" smtClean="0">
                <a:ea typeface="宋体" charset="-122"/>
              </a:rPr>
              <a:t>很难保持手指完全固定</a:t>
            </a:r>
          </a:p>
          <a:p>
            <a:pPr lvl="1" eaLnBrk="1" hangingPunct="1"/>
            <a:r>
              <a:rPr lang="zh-CN" altLang="en-US" sz="2400" smtClean="0">
                <a:ea typeface="宋体" charset="-122"/>
              </a:rPr>
              <a:t>硬件输入的不精确可能导致不同的位置 </a:t>
            </a:r>
            <a:endParaRPr lang="zh-CN" altLang="en-US" sz="1600" smtClean="0">
              <a:ea typeface="宋体" charset="-122"/>
            </a:endParaRPr>
          </a:p>
          <a:p>
            <a:pPr eaLnBrk="1" hangingPunct="1">
              <a:buFont typeface="Arial" charset="0"/>
              <a:buNone/>
            </a:pPr>
            <a:endParaRPr lang="en-US" altLang="zh-CN" smtClean="0">
              <a:ea typeface="宋体" charset="-122"/>
            </a:endParaRPr>
          </a:p>
        </p:txBody>
      </p:sp>
      <p:pic>
        <p:nvPicPr>
          <p:cNvPr id="4" name="Picture 4" descr="C:\Users\Jingbo\Dropbox\research\papers\me\touch\ppt\pics\taxonomy2_2p.png"/>
          <p:cNvPicPr>
            <a:picLocks noChangeAspect="1" noChangeArrowheads="1"/>
          </p:cNvPicPr>
          <p:nvPr/>
        </p:nvPicPr>
        <p:blipFill>
          <a:blip r:embed="rId5"/>
          <a:srcRect r="74075" b="52650"/>
          <a:stretch>
            <a:fillRect/>
          </a:stretch>
        </p:blipFill>
        <p:spPr bwMode="auto">
          <a:xfrm>
            <a:off x="6305550" y="692150"/>
            <a:ext cx="2370138" cy="3246438"/>
          </a:xfrm>
          <a:prstGeom prst="rect">
            <a:avLst/>
          </a:prstGeom>
          <a:ln>
            <a:noFill/>
          </a:ln>
          <a:effectLst>
            <a:outerShdw blurRad="292100" dist="139700" dir="2700000" algn="tl" rotWithShape="0">
              <a:srgbClr val="333333">
                <a:alpha val="65000"/>
              </a:srgbClr>
            </a:outerShdw>
          </a:effectLst>
          <a:extLst/>
        </p:spPr>
      </p:pic>
      <p:sp>
        <p:nvSpPr>
          <p:cNvPr id="5" name="Rounded Rectangle 4"/>
          <p:cNvSpPr/>
          <p:nvPr/>
        </p:nvSpPr>
        <p:spPr>
          <a:xfrm>
            <a:off x="7242175" y="981075"/>
            <a:ext cx="647700" cy="2952750"/>
          </a:xfrm>
          <a:prstGeom prst="roundRect">
            <a:avLst>
              <a:gd name="adj" fmla="val 41916"/>
            </a:avLst>
          </a:prstGeom>
          <a:noFill/>
          <a:ln w="57150">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7" name="Rounded Rectangle 6"/>
          <p:cNvSpPr/>
          <p:nvPr/>
        </p:nvSpPr>
        <p:spPr>
          <a:xfrm>
            <a:off x="7962900" y="981075"/>
            <a:ext cx="647700" cy="2952750"/>
          </a:xfrm>
          <a:prstGeom prst="roundRect">
            <a:avLst>
              <a:gd name="adj" fmla="val 41916"/>
            </a:avLst>
          </a:prstGeom>
          <a:noFill/>
          <a:ln w="57150">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dirty="0"/>
              <a:t>s</a:t>
            </a:r>
            <a:endParaRPr lang="zh-TW" altLang="en-US" dirty="0"/>
          </a:p>
        </p:txBody>
      </p:sp>
      <p:pic>
        <p:nvPicPr>
          <p:cNvPr id="6" name="Shape">
            <a:hlinkClick r:id="" action="ppaction://media"/>
          </p:cNvPr>
          <p:cNvPicPr>
            <a:picLocks noRot="1" noChangeAspect="1"/>
          </p:cNvPicPr>
          <p:nvPr>
            <a:videoFile r:link="rId1"/>
            <p:extLst>
              <p:ext uri="{DAA4B4D4-6D71-4841-9C94-3DE7FCFB9230}">
                <p14:media xmlns:p14="http://schemas.microsoft.com/office/powerpoint/2010/main" r:link="rId2"/>
              </p:ext>
            </p:extLst>
          </p:nvPr>
        </p:nvPicPr>
        <p:blipFill>
          <a:blip r:embed="rId6"/>
          <a:srcRect/>
          <a:stretch>
            <a:fillRect/>
          </a:stretch>
        </p:blipFill>
        <p:spPr bwMode="auto">
          <a:xfrm>
            <a:off x="5537200" y="4178300"/>
            <a:ext cx="3138488" cy="23542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 presetClass="mediacall" presetSubtype="0" fill="hold" nodeType="afterEffect">
                                  <p:stCondLst>
                                    <p:cond delay="0"/>
                                  </p:stCondLst>
                                  <p:childTnLst>
                                    <p:cmd type="call" cmd="playFrom(0.0)">
                                      <p:cBhvr>
                                        <p:cTn id="19" dur="1449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20" repeatCount="indefinite" fill="hold" display="0">
                  <p:stCondLst>
                    <p:cond delay="indefinite"/>
                  </p:stCondLst>
                </p:cTn>
                <p:tgtEl>
                  <p:spTgt spid="6"/>
                </p:tgtEl>
              </p:cMediaNode>
            </p:video>
            <p:seq concurrent="1" nextAc="seek">
              <p:cTn id="21" restart="whenNotActive" fill="hold" evtFilter="cancelBubble" nodeType="interactiveSeq">
                <p:stCondLst>
                  <p:cond evt="onClick" delay="0">
                    <p:tgtEl>
                      <p:spTgt spid="6"/>
                    </p:tgtEl>
                  </p:cond>
                </p:stCondLst>
                <p:endSync evt="end" delay="0">
                  <p:rtn val="all"/>
                </p:endSync>
                <p:childTnLst>
                  <p:par>
                    <p:cTn id="22" fill="hold">
                      <p:stCondLst>
                        <p:cond delay="0"/>
                      </p:stCondLst>
                      <p:childTnLst>
                        <p:par>
                          <p:cTn id="23" fill="hold">
                            <p:stCondLst>
                              <p:cond delay="0"/>
                            </p:stCondLst>
                            <p:childTnLst>
                              <p:par>
                                <p:cTn id="24" presetID="2" presetClass="mediacall" presetSubtype="0" fill="hold" nodeType="clickEffect">
                                  <p:stCondLst>
                                    <p:cond delay="0"/>
                                  </p:stCondLst>
                                  <p:childTnLst>
                                    <p:cmd type="call" cmd="togglePause">
                                      <p:cBhvr>
                                        <p:cTn id="25" dur="1" fill="hold"/>
                                        <p:tgtEl>
                                          <p:spTgt spid="6"/>
                                        </p:tgtEl>
                                      </p:cBhvr>
                                    </p:cmd>
                                  </p:childTnLst>
                                </p:cTn>
                              </p:par>
                            </p:childTnLst>
                          </p:cTn>
                        </p:par>
                      </p:childTnLst>
                    </p:cTn>
                  </p:par>
                </p:childTnLst>
              </p:cTn>
              <p:nextCondLst>
                <p:cond evt="onClick" delay="0">
                  <p:tgtEl>
                    <p:spTgt spid="6"/>
                  </p:tgtEl>
                </p:cond>
              </p:nextCondLst>
            </p:seq>
          </p:childTnLst>
        </p:cTn>
      </p:par>
    </p:tnLst>
    <p:bldLst>
      <p:bldP spid="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zh-CN" altLang="en-US" b="1" smtClean="0">
                <a:ea typeface="宋体" charset="-122"/>
              </a:rPr>
              <a:t>模式区分 </a:t>
            </a:r>
          </a:p>
        </p:txBody>
      </p:sp>
      <p:sp>
        <p:nvSpPr>
          <p:cNvPr id="64514" name="Content Placeholder 2"/>
          <p:cNvSpPr>
            <a:spLocks noGrp="1"/>
          </p:cNvSpPr>
          <p:nvPr>
            <p:ph idx="1"/>
          </p:nvPr>
        </p:nvSpPr>
        <p:spPr>
          <a:xfrm>
            <a:off x="468313" y="1628775"/>
            <a:ext cx="8229600" cy="2549525"/>
          </a:xfrm>
        </p:spPr>
        <p:txBody>
          <a:bodyPr/>
          <a:lstStyle/>
          <a:p>
            <a:pPr eaLnBrk="1" hangingPunct="1">
              <a:buFont typeface="Arial" charset="0"/>
              <a:buNone/>
            </a:pPr>
            <a:r>
              <a:rPr lang="zh-CN" altLang="en-US" smtClean="0">
                <a:ea typeface="宋体" charset="-122"/>
              </a:rPr>
              <a:t>解决方法 </a:t>
            </a:r>
            <a:r>
              <a:rPr lang="en-US" altLang="zh-CN" smtClean="0">
                <a:ea typeface="宋体" charset="-122"/>
              </a:rPr>
              <a:t>– </a:t>
            </a:r>
            <a:r>
              <a:rPr lang="zh-CN" altLang="en-US" smtClean="0">
                <a:ea typeface="宋体" charset="-122"/>
              </a:rPr>
              <a:t>基于学习的识别</a:t>
            </a:r>
          </a:p>
          <a:p>
            <a:pPr eaLnBrk="1" hangingPunct="1">
              <a:buFont typeface="Arial" charset="0"/>
              <a:buNone/>
            </a:pPr>
            <a:r>
              <a:rPr lang="zh-CN" altLang="en-US" smtClean="0">
                <a:ea typeface="宋体" charset="-122"/>
              </a:rPr>
              <a:t>定义一个特征向量</a:t>
            </a:r>
            <a:endParaRPr lang="zh-CN" altLang="en-US" smtClean="0">
              <a:solidFill>
                <a:schemeClr val="tx2"/>
              </a:solidFill>
              <a:ea typeface="宋体" charset="-122"/>
            </a:endParaRPr>
          </a:p>
          <a:p>
            <a:pPr lvl="1" eaLnBrk="1" hangingPunct="1"/>
            <a:r>
              <a:rPr lang="zh-CN" altLang="en-US" smtClean="0">
                <a:ea typeface="宋体" charset="-122"/>
              </a:rPr>
              <a:t>两个接触点的速度</a:t>
            </a:r>
          </a:p>
          <a:p>
            <a:pPr lvl="1" eaLnBrk="1" hangingPunct="1"/>
            <a:r>
              <a:rPr lang="zh-CN" altLang="en-US" smtClean="0">
                <a:ea typeface="宋体" charset="-122"/>
              </a:rPr>
              <a:t>向心加速度的大小</a:t>
            </a:r>
            <a:endParaRPr lang="en-US" altLang="zh-CN" smtClean="0">
              <a:ea typeface="宋体" charset="-122"/>
            </a:endParaRPr>
          </a:p>
          <a:p>
            <a:pPr eaLnBrk="1" hangingPunct="1"/>
            <a:endParaRPr lang="en-US" altLang="zh-CN" smtClean="0">
              <a:solidFill>
                <a:schemeClr val="tx2"/>
              </a:solidFill>
              <a:ea typeface="宋体" charset="-122"/>
            </a:endParaRPr>
          </a:p>
          <a:p>
            <a:pPr eaLnBrk="1" hangingPunct="1">
              <a:buFont typeface="Arial" charset="0"/>
              <a:buNone/>
            </a:pPr>
            <a:r>
              <a:rPr lang="zh-CN" altLang="en-US" smtClean="0">
                <a:ea typeface="宋体" charset="-122"/>
              </a:rPr>
              <a:t>这样两种点的界限就比较好的划分出来</a:t>
            </a:r>
          </a:p>
        </p:txBody>
      </p:sp>
      <p:grpSp>
        <p:nvGrpSpPr>
          <p:cNvPr id="64515" name="Group 44"/>
          <p:cNvGrpSpPr>
            <a:grpSpLocks/>
          </p:cNvGrpSpPr>
          <p:nvPr/>
        </p:nvGrpSpPr>
        <p:grpSpPr bwMode="auto">
          <a:xfrm>
            <a:off x="2700338" y="4149725"/>
            <a:ext cx="3365500" cy="2663825"/>
            <a:chOff x="2555776" y="3429000"/>
            <a:chExt cx="3456384" cy="2736304"/>
          </a:xfrm>
        </p:grpSpPr>
        <p:cxnSp>
          <p:nvCxnSpPr>
            <p:cNvPr id="9" name="Straight Connector 8"/>
            <p:cNvCxnSpPr/>
            <p:nvPr/>
          </p:nvCxnSpPr>
          <p:spPr>
            <a:xfrm>
              <a:off x="2844351" y="3429000"/>
              <a:ext cx="0" cy="2736304"/>
            </a:xfrm>
            <a:prstGeom prst="line">
              <a:avLst/>
            </a:prstGeom>
            <a:ln>
              <a:solidFill>
                <a:schemeClr val="accent5">
                  <a:lumMod val="75000"/>
                </a:schemeClr>
              </a:solidFill>
            </a:ln>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2555776" y="5876672"/>
              <a:ext cx="3456384" cy="0"/>
            </a:xfrm>
            <a:prstGeom prst="line">
              <a:avLst/>
            </a:prstGeom>
            <a:ln>
              <a:solidFill>
                <a:schemeClr val="accent5">
                  <a:lumMod val="75000"/>
                </a:schemeClr>
              </a:solidFill>
            </a:ln>
          </p:spPr>
          <p:style>
            <a:lnRef idx="3">
              <a:schemeClr val="accent2"/>
            </a:lnRef>
            <a:fillRef idx="0">
              <a:schemeClr val="accent2"/>
            </a:fillRef>
            <a:effectRef idx="2">
              <a:schemeClr val="accent2"/>
            </a:effectRef>
            <a:fontRef idx="minor">
              <a:schemeClr val="tx1"/>
            </a:fontRef>
          </p:style>
        </p:cxnSp>
        <p:sp>
          <p:nvSpPr>
            <p:cNvPr id="13" name="Oval 12"/>
            <p:cNvSpPr/>
            <p:nvPr/>
          </p:nvSpPr>
          <p:spPr>
            <a:xfrm>
              <a:off x="3276399" y="3861134"/>
              <a:ext cx="143473" cy="143501"/>
            </a:xfrm>
            <a:prstGeom prst="ellipse">
              <a:avLst/>
            </a:prstGeom>
            <a:solidFill>
              <a:srgbClr val="00B050"/>
            </a:solidFill>
            <a:ln>
              <a:solidFill>
                <a:srgbClr val="00823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4" name="Oval 13"/>
            <p:cNvSpPr/>
            <p:nvPr/>
          </p:nvSpPr>
          <p:spPr>
            <a:xfrm>
              <a:off x="3780183" y="3861134"/>
              <a:ext cx="143473" cy="143501"/>
            </a:xfrm>
            <a:prstGeom prst="ellipse">
              <a:avLst/>
            </a:prstGeom>
            <a:solidFill>
              <a:srgbClr val="00B050"/>
            </a:solidFill>
            <a:ln>
              <a:solidFill>
                <a:srgbClr val="00823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5" name="Oval 14"/>
            <p:cNvSpPr/>
            <p:nvPr/>
          </p:nvSpPr>
          <p:spPr>
            <a:xfrm>
              <a:off x="3419872" y="4221517"/>
              <a:ext cx="143473" cy="143501"/>
            </a:xfrm>
            <a:prstGeom prst="ellipse">
              <a:avLst/>
            </a:prstGeom>
            <a:solidFill>
              <a:srgbClr val="00B050"/>
            </a:solidFill>
            <a:ln>
              <a:solidFill>
                <a:srgbClr val="00823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6" name="Oval 15"/>
            <p:cNvSpPr/>
            <p:nvPr/>
          </p:nvSpPr>
          <p:spPr>
            <a:xfrm>
              <a:off x="3851919" y="3572501"/>
              <a:ext cx="143473" cy="145132"/>
            </a:xfrm>
            <a:prstGeom prst="ellipse">
              <a:avLst/>
            </a:prstGeom>
            <a:solidFill>
              <a:srgbClr val="00B050"/>
            </a:solidFill>
            <a:ln>
              <a:solidFill>
                <a:srgbClr val="00823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7" name="Oval 16"/>
            <p:cNvSpPr/>
            <p:nvPr/>
          </p:nvSpPr>
          <p:spPr>
            <a:xfrm>
              <a:off x="3131296" y="4365018"/>
              <a:ext cx="145103" cy="143501"/>
            </a:xfrm>
            <a:prstGeom prst="ellipse">
              <a:avLst/>
            </a:prstGeom>
            <a:solidFill>
              <a:srgbClr val="00B050"/>
            </a:solidFill>
            <a:ln>
              <a:solidFill>
                <a:srgbClr val="00823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8" name="Oval 17"/>
            <p:cNvSpPr/>
            <p:nvPr/>
          </p:nvSpPr>
          <p:spPr>
            <a:xfrm>
              <a:off x="4140495" y="3789384"/>
              <a:ext cx="143473" cy="143501"/>
            </a:xfrm>
            <a:prstGeom prst="ellipse">
              <a:avLst/>
            </a:prstGeom>
            <a:solidFill>
              <a:srgbClr val="00B050"/>
            </a:solidFill>
            <a:ln>
              <a:solidFill>
                <a:srgbClr val="00823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9" name="Oval 18"/>
            <p:cNvSpPr/>
            <p:nvPr/>
          </p:nvSpPr>
          <p:spPr>
            <a:xfrm>
              <a:off x="3428023" y="4012788"/>
              <a:ext cx="143473" cy="145132"/>
            </a:xfrm>
            <a:prstGeom prst="ellipse">
              <a:avLst/>
            </a:prstGeom>
            <a:solidFill>
              <a:srgbClr val="00B050"/>
            </a:solidFill>
            <a:ln>
              <a:solidFill>
                <a:srgbClr val="00823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0" name="Oval 19"/>
            <p:cNvSpPr/>
            <p:nvPr/>
          </p:nvSpPr>
          <p:spPr>
            <a:xfrm>
              <a:off x="3563345" y="4725402"/>
              <a:ext cx="145102" cy="143501"/>
            </a:xfrm>
            <a:prstGeom prst="ellipse">
              <a:avLst/>
            </a:prstGeom>
            <a:solidFill>
              <a:srgbClr val="00B050"/>
            </a:solidFill>
            <a:ln>
              <a:solidFill>
                <a:srgbClr val="00823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1" name="Oval 20"/>
            <p:cNvSpPr/>
            <p:nvPr/>
          </p:nvSpPr>
          <p:spPr>
            <a:xfrm>
              <a:off x="3780183" y="4221517"/>
              <a:ext cx="143473" cy="143501"/>
            </a:xfrm>
            <a:prstGeom prst="ellipse">
              <a:avLst/>
            </a:prstGeom>
            <a:solidFill>
              <a:srgbClr val="00B050"/>
            </a:solidFill>
            <a:ln>
              <a:solidFill>
                <a:srgbClr val="00823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2" name="Oval 21"/>
            <p:cNvSpPr/>
            <p:nvPr/>
          </p:nvSpPr>
          <p:spPr>
            <a:xfrm>
              <a:off x="4427441" y="3644252"/>
              <a:ext cx="145102" cy="145132"/>
            </a:xfrm>
            <a:prstGeom prst="ellipse">
              <a:avLst/>
            </a:prstGeom>
            <a:solidFill>
              <a:srgbClr val="00B050"/>
            </a:solidFill>
            <a:ln>
              <a:solidFill>
                <a:srgbClr val="00823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3" name="Oval 22"/>
            <p:cNvSpPr/>
            <p:nvPr/>
          </p:nvSpPr>
          <p:spPr>
            <a:xfrm>
              <a:off x="3059560" y="4868903"/>
              <a:ext cx="145103" cy="143501"/>
            </a:xfrm>
            <a:prstGeom prst="ellipse">
              <a:avLst/>
            </a:prstGeom>
            <a:solidFill>
              <a:srgbClr val="00B050"/>
            </a:solidFill>
            <a:ln>
              <a:solidFill>
                <a:srgbClr val="00823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4" name="Oval 23"/>
            <p:cNvSpPr/>
            <p:nvPr/>
          </p:nvSpPr>
          <p:spPr>
            <a:xfrm>
              <a:off x="3348136" y="4508519"/>
              <a:ext cx="143473" cy="145132"/>
            </a:xfrm>
            <a:prstGeom prst="ellipse">
              <a:avLst/>
            </a:prstGeom>
            <a:solidFill>
              <a:srgbClr val="00B050"/>
            </a:solidFill>
            <a:ln>
              <a:solidFill>
                <a:srgbClr val="00823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5" name="Oval 24"/>
            <p:cNvSpPr/>
            <p:nvPr/>
          </p:nvSpPr>
          <p:spPr>
            <a:xfrm>
              <a:off x="3348136" y="5012404"/>
              <a:ext cx="143473" cy="145131"/>
            </a:xfrm>
            <a:prstGeom prst="ellipse">
              <a:avLst/>
            </a:prstGeom>
            <a:solidFill>
              <a:srgbClr val="00B050"/>
            </a:solidFill>
            <a:ln>
              <a:solidFill>
                <a:srgbClr val="00823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6" name="Oval 25"/>
            <p:cNvSpPr/>
            <p:nvPr/>
          </p:nvSpPr>
          <p:spPr>
            <a:xfrm>
              <a:off x="3059560" y="5229286"/>
              <a:ext cx="145103" cy="143501"/>
            </a:xfrm>
            <a:prstGeom prst="ellipse">
              <a:avLst/>
            </a:prstGeom>
            <a:solidFill>
              <a:srgbClr val="00B050"/>
            </a:solidFill>
            <a:ln>
              <a:solidFill>
                <a:srgbClr val="00823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7" name="Oval 26"/>
            <p:cNvSpPr/>
            <p:nvPr/>
          </p:nvSpPr>
          <p:spPr>
            <a:xfrm>
              <a:off x="4500807" y="5085785"/>
              <a:ext cx="143473" cy="143501"/>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8" name="Oval 27"/>
            <p:cNvSpPr/>
            <p:nvPr/>
          </p:nvSpPr>
          <p:spPr>
            <a:xfrm>
              <a:off x="4652432" y="5237440"/>
              <a:ext cx="143473" cy="143501"/>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9" name="Oval 28"/>
            <p:cNvSpPr/>
            <p:nvPr/>
          </p:nvSpPr>
          <p:spPr>
            <a:xfrm>
              <a:off x="4283968" y="5301036"/>
              <a:ext cx="143473" cy="143501"/>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30" name="Oval 29"/>
            <p:cNvSpPr/>
            <p:nvPr/>
          </p:nvSpPr>
          <p:spPr>
            <a:xfrm>
              <a:off x="5004591" y="4725402"/>
              <a:ext cx="143473" cy="143501"/>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31" name="Oval 30"/>
            <p:cNvSpPr/>
            <p:nvPr/>
          </p:nvSpPr>
          <p:spPr>
            <a:xfrm>
              <a:off x="5076328" y="5012404"/>
              <a:ext cx="143473" cy="145131"/>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32" name="Oval 31"/>
            <p:cNvSpPr/>
            <p:nvPr/>
          </p:nvSpPr>
          <p:spPr>
            <a:xfrm>
              <a:off x="4644279" y="4725402"/>
              <a:ext cx="143473" cy="143501"/>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33" name="Oval 32"/>
            <p:cNvSpPr/>
            <p:nvPr/>
          </p:nvSpPr>
          <p:spPr>
            <a:xfrm>
              <a:off x="3923656" y="5517919"/>
              <a:ext cx="145103" cy="143501"/>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34" name="Oval 33"/>
            <p:cNvSpPr/>
            <p:nvPr/>
          </p:nvSpPr>
          <p:spPr>
            <a:xfrm>
              <a:off x="5219800" y="4508519"/>
              <a:ext cx="145102" cy="14513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35" name="Oval 34"/>
            <p:cNvSpPr/>
            <p:nvPr/>
          </p:nvSpPr>
          <p:spPr>
            <a:xfrm>
              <a:off x="4932855" y="4365018"/>
              <a:ext cx="143473" cy="143501"/>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36" name="Oval 35"/>
            <p:cNvSpPr/>
            <p:nvPr/>
          </p:nvSpPr>
          <p:spPr>
            <a:xfrm>
              <a:off x="4572543" y="5444537"/>
              <a:ext cx="143473" cy="14513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37" name="Oval 36"/>
            <p:cNvSpPr/>
            <p:nvPr/>
          </p:nvSpPr>
          <p:spPr>
            <a:xfrm>
              <a:off x="5364903" y="5229286"/>
              <a:ext cx="143473" cy="143501"/>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38" name="Oval 37"/>
            <p:cNvSpPr/>
            <p:nvPr/>
          </p:nvSpPr>
          <p:spPr>
            <a:xfrm>
              <a:off x="3491608" y="5517919"/>
              <a:ext cx="145102" cy="143501"/>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grpSp>
      <p:sp>
        <p:nvSpPr>
          <p:cNvPr id="40" name="Freeform 39"/>
          <p:cNvSpPr/>
          <p:nvPr/>
        </p:nvSpPr>
        <p:spPr>
          <a:xfrm>
            <a:off x="3059113" y="4437063"/>
            <a:ext cx="2449512" cy="1944687"/>
          </a:xfrm>
          <a:custGeom>
            <a:avLst/>
            <a:gdLst>
              <a:gd name="connsiteX0" fmla="*/ 0 w 2300288"/>
              <a:gd name="connsiteY0" fmla="*/ 1643062 h 1643062"/>
              <a:gd name="connsiteX1" fmla="*/ 923925 w 2300288"/>
              <a:gd name="connsiteY1" fmla="*/ 952500 h 1643062"/>
              <a:gd name="connsiteX2" fmla="*/ 1157288 w 2300288"/>
              <a:gd name="connsiteY2" fmla="*/ 195262 h 1643062"/>
              <a:gd name="connsiteX3" fmla="*/ 2300288 w 2300288"/>
              <a:gd name="connsiteY3" fmla="*/ 0 h 1643062"/>
              <a:gd name="connsiteX0" fmla="*/ 0 w 1851761"/>
              <a:gd name="connsiteY0" fmla="*/ 1715718 h 1715718"/>
              <a:gd name="connsiteX1" fmla="*/ 923925 w 1851761"/>
              <a:gd name="connsiteY1" fmla="*/ 1025156 h 1715718"/>
              <a:gd name="connsiteX2" fmla="*/ 1157288 w 1851761"/>
              <a:gd name="connsiteY2" fmla="*/ 267918 h 1715718"/>
              <a:gd name="connsiteX3" fmla="*/ 1851761 w 1851761"/>
              <a:gd name="connsiteY3" fmla="*/ 0 h 1715718"/>
              <a:gd name="connsiteX0" fmla="*/ 0 w 1851761"/>
              <a:gd name="connsiteY0" fmla="*/ 1715718 h 1715718"/>
              <a:gd name="connsiteX1" fmla="*/ 923925 w 1851761"/>
              <a:gd name="connsiteY1" fmla="*/ 1025156 h 1715718"/>
              <a:gd name="connsiteX2" fmla="*/ 1211008 w 1851761"/>
              <a:gd name="connsiteY2" fmla="*/ 363281 h 1715718"/>
              <a:gd name="connsiteX3" fmla="*/ 1851761 w 1851761"/>
              <a:gd name="connsiteY3" fmla="*/ 0 h 1715718"/>
            </a:gdLst>
            <a:ahLst/>
            <a:cxnLst>
              <a:cxn ang="0">
                <a:pos x="connsiteX0" y="connsiteY0"/>
              </a:cxn>
              <a:cxn ang="0">
                <a:pos x="connsiteX1" y="connsiteY1"/>
              </a:cxn>
              <a:cxn ang="0">
                <a:pos x="connsiteX2" y="connsiteY2"/>
              </a:cxn>
              <a:cxn ang="0">
                <a:pos x="connsiteX3" y="connsiteY3"/>
              </a:cxn>
            </a:cxnLst>
            <a:rect l="l" t="t" r="r" b="b"/>
            <a:pathLst>
              <a:path w="1851761" h="1715718">
                <a:moveTo>
                  <a:pt x="0" y="1715718"/>
                </a:moveTo>
                <a:cubicBezTo>
                  <a:pt x="365522" y="1491087"/>
                  <a:pt x="722090" y="1250562"/>
                  <a:pt x="923925" y="1025156"/>
                </a:cubicBezTo>
                <a:cubicBezTo>
                  <a:pt x="1125760" y="799750"/>
                  <a:pt x="1056369" y="534140"/>
                  <a:pt x="1211008" y="363281"/>
                </a:cubicBezTo>
                <a:cubicBezTo>
                  <a:pt x="1365647" y="192422"/>
                  <a:pt x="1597761" y="68263"/>
                  <a:pt x="1851761" y="0"/>
                </a:cubicBezTo>
              </a:path>
            </a:pathLst>
          </a:custGeom>
          <a:ln>
            <a:solidFill>
              <a:srgbClr val="0070C0"/>
            </a:solidFill>
          </a:ln>
        </p:spPr>
        <p:style>
          <a:lnRef idx="3">
            <a:schemeClr val="accent2"/>
          </a:lnRef>
          <a:fillRef idx="0">
            <a:schemeClr val="accent2"/>
          </a:fillRef>
          <a:effectRef idx="2">
            <a:schemeClr val="accent2"/>
          </a:effectRef>
          <a:fontRef idx="minor">
            <a:schemeClr val="tx1"/>
          </a:fontRef>
        </p:style>
        <p:txBody>
          <a:bodyPr anchor="ctr"/>
          <a:lstStyle/>
          <a:p>
            <a:pPr algn="ctr">
              <a:defRPr/>
            </a:pPr>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zh-CN" altLang="en-US" b="1" smtClean="0">
                <a:ea typeface="微軟正黑體" pitchFamily="34" charset="-120"/>
              </a:rPr>
              <a:t>模式分类</a:t>
            </a:r>
            <a:r>
              <a:rPr lang="zh-TW" altLang="en-US" b="1" smtClean="0"/>
              <a:t> </a:t>
            </a:r>
            <a:endParaRPr lang="zh-CN" altLang="en-US" smtClean="0">
              <a:ea typeface="宋体" charset="-122"/>
            </a:endParaRPr>
          </a:p>
        </p:txBody>
      </p:sp>
      <p:sp>
        <p:nvSpPr>
          <p:cNvPr id="66562" name="Content Placeholder 2"/>
          <p:cNvSpPr>
            <a:spLocks noGrp="1"/>
          </p:cNvSpPr>
          <p:nvPr>
            <p:ph idx="1"/>
          </p:nvPr>
        </p:nvSpPr>
        <p:spPr>
          <a:xfrm>
            <a:off x="468313" y="1576388"/>
            <a:ext cx="8229600" cy="4876800"/>
          </a:xfrm>
        </p:spPr>
        <p:txBody>
          <a:bodyPr/>
          <a:lstStyle/>
          <a:p>
            <a:pPr eaLnBrk="1" hangingPunct="1">
              <a:buFont typeface="Arial" charset="0"/>
              <a:buNone/>
            </a:pPr>
            <a:r>
              <a:rPr lang="zh-CN" altLang="en-US" smtClean="0">
                <a:ea typeface="宋体" charset="-122"/>
              </a:rPr>
              <a:t>解决方法 </a:t>
            </a:r>
            <a:r>
              <a:rPr lang="en-US" altLang="zh-CN" smtClean="0">
                <a:ea typeface="宋体" charset="-122"/>
              </a:rPr>
              <a:t>– </a:t>
            </a:r>
            <a:r>
              <a:rPr lang="zh-CN" altLang="en-US" smtClean="0">
                <a:ea typeface="宋体" charset="-122"/>
              </a:rPr>
              <a:t>基于学习的识别</a:t>
            </a:r>
          </a:p>
          <a:p>
            <a:pPr eaLnBrk="1" hangingPunct="1">
              <a:buFont typeface="Arial" charset="0"/>
              <a:buNone/>
            </a:pPr>
            <a:endParaRPr lang="en-US" altLang="zh-CN" smtClean="0">
              <a:ea typeface="宋体" charset="-122"/>
            </a:endParaRPr>
          </a:p>
          <a:p>
            <a:pPr eaLnBrk="1" hangingPunct="1">
              <a:buFont typeface="Arial" charset="0"/>
              <a:buNone/>
            </a:pPr>
            <a:r>
              <a:rPr lang="zh-CN" altLang="en-US" smtClean="0">
                <a:ea typeface="宋体" charset="-122"/>
              </a:rPr>
              <a:t>采用支持向量机（</a:t>
            </a:r>
            <a:r>
              <a:rPr lang="en-US" altLang="zh-CN" smtClean="0">
                <a:ea typeface="宋体" charset="-122"/>
              </a:rPr>
              <a:t>SVM</a:t>
            </a:r>
            <a:r>
              <a:rPr lang="zh-CN" altLang="en-US" smtClean="0">
                <a:ea typeface="宋体" charset="-122"/>
              </a:rPr>
              <a:t>）分类 </a:t>
            </a:r>
            <a:br>
              <a:rPr lang="zh-CN" altLang="en-US" smtClean="0">
                <a:ea typeface="宋体" charset="-122"/>
              </a:rPr>
            </a:br>
            <a:endParaRPr lang="en-US" altLang="zh-CN" smtClean="0">
              <a:ea typeface="宋体" charset="-122"/>
            </a:endParaRPr>
          </a:p>
          <a:p>
            <a:pPr eaLnBrk="1" hangingPunct="1">
              <a:buFont typeface="Arial" charset="0"/>
              <a:buNone/>
            </a:pPr>
            <a:r>
              <a:rPr lang="zh-CN" altLang="en-US" smtClean="0">
                <a:ea typeface="宋体" charset="-122"/>
              </a:rPr>
              <a:t>涉及</a:t>
            </a:r>
            <a:r>
              <a:rPr lang="en-US" altLang="zh-CN" smtClean="0">
                <a:ea typeface="宋体" charset="-122"/>
              </a:rPr>
              <a:t>12</a:t>
            </a:r>
            <a:r>
              <a:rPr lang="zh-CN" altLang="en-US" smtClean="0">
                <a:ea typeface="宋体" charset="-122"/>
              </a:rPr>
              <a:t>个用户的</a:t>
            </a:r>
            <a:r>
              <a:rPr lang="en-US" altLang="zh-CN" smtClean="0">
                <a:ea typeface="宋体" charset="-122"/>
              </a:rPr>
              <a:t>5000</a:t>
            </a:r>
            <a:r>
              <a:rPr lang="zh-CN" altLang="en-US" smtClean="0">
                <a:ea typeface="宋体" charset="-122"/>
              </a:rPr>
              <a:t>多个训练样本</a:t>
            </a:r>
          </a:p>
        </p:txBody>
      </p:sp>
      <p:pic>
        <p:nvPicPr>
          <p:cNvPr id="13318" name="Picture 6"/>
          <p:cNvPicPr>
            <a:picLocks noChangeAspect="1" noChangeArrowheads="1"/>
          </p:cNvPicPr>
          <p:nvPr/>
        </p:nvPicPr>
        <p:blipFill>
          <a:blip r:embed="rId3"/>
          <a:srcRect/>
          <a:stretch>
            <a:fillRect/>
          </a:stretch>
        </p:blipFill>
        <p:spPr bwMode="auto">
          <a:xfrm>
            <a:off x="4716463" y="4597400"/>
            <a:ext cx="2676525" cy="2000250"/>
          </a:xfrm>
          <a:prstGeom prst="rect">
            <a:avLst/>
          </a:prstGeom>
          <a:noFill/>
          <a:ln w="9525">
            <a:noFill/>
            <a:miter lim="800000"/>
            <a:headEnd/>
            <a:tailEnd/>
          </a:ln>
        </p:spPr>
      </p:pic>
      <p:pic>
        <p:nvPicPr>
          <p:cNvPr id="13319"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11188" y="3810000"/>
            <a:ext cx="3933825" cy="304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3319"/>
                                        </p:tgtEl>
                                        <p:attrNameLst>
                                          <p:attrName>style.visibility</p:attrName>
                                        </p:attrNameLst>
                                      </p:cBhvr>
                                      <p:to>
                                        <p:strVal val="visible"/>
                                      </p:to>
                                    </p:set>
                                    <p:animEffect transition="in" filter="fade">
                                      <p:cBhvr>
                                        <p:cTn id="7" dur="1000"/>
                                        <p:tgtEl>
                                          <p:spTgt spid="13319"/>
                                        </p:tgtEl>
                                      </p:cBhvr>
                                    </p:animEffect>
                                    <p:anim calcmode="lin" valueType="num">
                                      <p:cBhvr>
                                        <p:cTn id="8" dur="1000" fill="hold"/>
                                        <p:tgtEl>
                                          <p:spTgt spid="13319"/>
                                        </p:tgtEl>
                                        <p:attrNameLst>
                                          <p:attrName>ppt_x</p:attrName>
                                        </p:attrNameLst>
                                      </p:cBhvr>
                                      <p:tavLst>
                                        <p:tav tm="0">
                                          <p:val>
                                            <p:strVal val="#ppt_x"/>
                                          </p:val>
                                        </p:tav>
                                        <p:tav tm="100000">
                                          <p:val>
                                            <p:strVal val="#ppt_x"/>
                                          </p:val>
                                        </p:tav>
                                      </p:tavLst>
                                    </p:anim>
                                    <p:anim calcmode="lin" valueType="num">
                                      <p:cBhvr>
                                        <p:cTn id="9" dur="1000" fill="hold"/>
                                        <p:tgtEl>
                                          <p:spTgt spid="133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3318"/>
                                        </p:tgtEl>
                                        <p:attrNameLst>
                                          <p:attrName>style.visibility</p:attrName>
                                        </p:attrNameLst>
                                      </p:cBhvr>
                                      <p:to>
                                        <p:strVal val="visible"/>
                                      </p:to>
                                    </p:set>
                                    <p:animEffect transition="in" filter="fade">
                                      <p:cBhvr>
                                        <p:cTn id="14" dur="1000"/>
                                        <p:tgtEl>
                                          <p:spTgt spid="13318"/>
                                        </p:tgtEl>
                                      </p:cBhvr>
                                    </p:animEffect>
                                    <p:anim calcmode="lin" valueType="num">
                                      <p:cBhvr>
                                        <p:cTn id="15" dur="1000" fill="hold"/>
                                        <p:tgtEl>
                                          <p:spTgt spid="13318"/>
                                        </p:tgtEl>
                                        <p:attrNameLst>
                                          <p:attrName>ppt_x</p:attrName>
                                        </p:attrNameLst>
                                      </p:cBhvr>
                                      <p:tavLst>
                                        <p:tav tm="0">
                                          <p:val>
                                            <p:strVal val="#ppt_x"/>
                                          </p:val>
                                        </p:tav>
                                        <p:tav tm="100000">
                                          <p:val>
                                            <p:strVal val="#ppt_x"/>
                                          </p:val>
                                        </p:tav>
                                      </p:tavLst>
                                    </p:anim>
                                    <p:anim calcmode="lin" valueType="num">
                                      <p:cBhvr>
                                        <p:cTn id="16" dur="1000" fill="hold"/>
                                        <p:tgtEl>
                                          <p:spTgt spid="133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zh-CN" altLang="en-US" b="1" smtClean="0">
                <a:ea typeface="宋体" charset="-122"/>
              </a:rPr>
              <a:t>验证</a:t>
            </a:r>
          </a:p>
        </p:txBody>
      </p:sp>
      <p:sp>
        <p:nvSpPr>
          <p:cNvPr id="68610" name="Content Placeholder 2"/>
          <p:cNvSpPr>
            <a:spLocks noGrp="1"/>
          </p:cNvSpPr>
          <p:nvPr>
            <p:ph idx="1"/>
          </p:nvPr>
        </p:nvSpPr>
        <p:spPr/>
        <p:txBody>
          <a:bodyPr/>
          <a:lstStyle/>
          <a:p>
            <a:pPr marL="0" indent="0" eaLnBrk="1" hangingPunct="1">
              <a:buFont typeface="Arial" charset="0"/>
              <a:buNone/>
            </a:pPr>
            <a:r>
              <a:rPr lang="zh-CN" altLang="en-US" smtClean="0">
                <a:ea typeface="宋体" charset="-122"/>
              </a:rPr>
              <a:t>高交叉验证精确度 </a:t>
            </a:r>
            <a:r>
              <a:rPr lang="en-US" altLang="zh-CN" b="1" smtClean="0">
                <a:solidFill>
                  <a:schemeClr val="tx2"/>
                </a:solidFill>
                <a:ea typeface="宋体" charset="-122"/>
              </a:rPr>
              <a:t>96:03%</a:t>
            </a:r>
          </a:p>
          <a:p>
            <a:pPr marL="0" indent="0" eaLnBrk="1" hangingPunct="1">
              <a:buFont typeface="Arial" charset="0"/>
              <a:buNone/>
            </a:pPr>
            <a:r>
              <a:rPr lang="zh-CN" altLang="en-US" smtClean="0">
                <a:ea typeface="宋体" charset="-122"/>
              </a:rPr>
              <a:t>高分类精度 </a:t>
            </a:r>
            <a:r>
              <a:rPr lang="en-US" altLang="zh-CN" b="1" smtClean="0">
                <a:solidFill>
                  <a:schemeClr val="tx2"/>
                </a:solidFill>
                <a:ea typeface="宋体" charset="-122"/>
              </a:rPr>
              <a:t>91.4%</a:t>
            </a:r>
          </a:p>
        </p:txBody>
      </p:sp>
      <p:pic>
        <p:nvPicPr>
          <p:cNvPr id="5" name="Shape">
            <a:hlinkClick r:id="" action="ppaction://media"/>
          </p:cNvPr>
          <p:cNvPicPr>
            <a:picLocks noRot="1" noChangeAspect="1"/>
          </p:cNvPicPr>
          <p:nvPr>
            <a:videoFile r:link="rId1"/>
            <p:extLst>
              <p:ext uri="{DAA4B4D4-6D71-4841-9C94-3DE7FCFB9230}">
                <p14:media xmlns:p14="http://schemas.microsoft.com/office/powerpoint/2010/main" r:link="rId2"/>
              </p:ext>
            </p:extLst>
          </p:nvPr>
        </p:nvPicPr>
        <p:blipFill>
          <a:blip r:embed="rId5"/>
          <a:srcRect/>
          <a:stretch>
            <a:fillRect/>
          </a:stretch>
        </p:blipFill>
        <p:spPr bwMode="auto">
          <a:xfrm>
            <a:off x="2051050" y="2781300"/>
            <a:ext cx="5005388" cy="37528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154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repeatCount="indefinite"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fontAlgn="auto" hangingPunct="1">
              <a:spcAft>
                <a:spcPts val="0"/>
              </a:spcAft>
              <a:defRPr/>
            </a:pPr>
            <a:r>
              <a:rPr lang="en-US" altLang="zh-CN" b="1" dirty="0" smtClean="0"/>
              <a:t>User Study</a:t>
            </a:r>
          </a:p>
        </p:txBody>
      </p:sp>
      <p:sp>
        <p:nvSpPr>
          <p:cNvPr id="70658" name="Content Placeholder 2"/>
          <p:cNvSpPr>
            <a:spLocks noGrp="1"/>
          </p:cNvSpPr>
          <p:nvPr>
            <p:ph idx="1"/>
          </p:nvPr>
        </p:nvSpPr>
        <p:spPr/>
        <p:txBody>
          <a:bodyPr/>
          <a:lstStyle/>
          <a:p>
            <a:pPr marL="0" indent="0" eaLnBrk="1" hangingPunct="1">
              <a:lnSpc>
                <a:spcPct val="90000"/>
              </a:lnSpc>
              <a:buFont typeface="Arial" charset="0"/>
              <a:buNone/>
            </a:pPr>
            <a:r>
              <a:rPr lang="en-US" altLang="zh-CN" sz="3200" smtClean="0">
                <a:solidFill>
                  <a:srgbClr val="D2533C"/>
                </a:solidFill>
                <a:ea typeface="宋体" charset="-122"/>
              </a:rPr>
              <a:t>3D docking task</a:t>
            </a:r>
          </a:p>
          <a:p>
            <a:pPr marL="0" indent="0" eaLnBrk="1" hangingPunct="1">
              <a:lnSpc>
                <a:spcPct val="90000"/>
              </a:lnSpc>
            </a:pPr>
            <a:endParaRPr lang="en-US" altLang="zh-CN" smtClean="0">
              <a:ea typeface="宋体" charset="-122"/>
            </a:endParaRPr>
          </a:p>
          <a:p>
            <a:pPr marL="0" indent="0" eaLnBrk="1" hangingPunct="1">
              <a:lnSpc>
                <a:spcPct val="90000"/>
              </a:lnSpc>
              <a:buFont typeface="Arial" charset="0"/>
              <a:buNone/>
            </a:pPr>
            <a:r>
              <a:rPr lang="zh-CN" altLang="en-US" smtClean="0">
                <a:ea typeface="宋体" charset="-122"/>
              </a:rPr>
              <a:t>与现在</a:t>
            </a:r>
            <a:r>
              <a:rPr lang="zh-CN" altLang="en-US" smtClean="0">
                <a:solidFill>
                  <a:schemeClr val="tx2"/>
                </a:solidFill>
                <a:ea typeface="宋体" charset="-122"/>
              </a:rPr>
              <a:t>顶尖水平的</a:t>
            </a:r>
            <a:r>
              <a:rPr lang="zh-CN" altLang="en-US" smtClean="0">
                <a:ea typeface="宋体" charset="-122"/>
              </a:rPr>
              <a:t>技术比较</a:t>
            </a:r>
            <a:endParaRPr lang="en-US" altLang="zh-CN" smtClean="0">
              <a:ea typeface="宋体" charset="-122"/>
            </a:endParaRPr>
          </a:p>
          <a:p>
            <a:pPr lvl="1" eaLnBrk="1" hangingPunct="1">
              <a:lnSpc>
                <a:spcPct val="90000"/>
              </a:lnSpc>
            </a:pPr>
            <a:r>
              <a:rPr lang="en-US" altLang="zh-CN" sz="2400" smtClean="0">
                <a:ea typeface="宋体" charset="-122"/>
              </a:rPr>
              <a:t>sticky tools</a:t>
            </a:r>
          </a:p>
          <a:p>
            <a:pPr lvl="1" eaLnBrk="1" hangingPunct="1">
              <a:lnSpc>
                <a:spcPct val="90000"/>
              </a:lnSpc>
            </a:pPr>
            <a:r>
              <a:rPr lang="en-US" altLang="zh-CN" sz="2400" smtClean="0">
                <a:ea typeface="宋体" charset="-122"/>
              </a:rPr>
              <a:t>screen-space manipulation</a:t>
            </a:r>
          </a:p>
          <a:p>
            <a:pPr lvl="1" eaLnBrk="1" hangingPunct="1">
              <a:lnSpc>
                <a:spcPct val="90000"/>
              </a:lnSpc>
            </a:pPr>
            <a:r>
              <a:rPr lang="en-US" altLang="zh-CN" sz="2400" smtClean="0">
                <a:ea typeface="宋体" charset="-122"/>
              </a:rPr>
              <a:t>DS3</a:t>
            </a:r>
          </a:p>
          <a:p>
            <a:pPr lvl="1" eaLnBrk="1" hangingPunct="1">
              <a:lnSpc>
                <a:spcPct val="90000"/>
              </a:lnSpc>
              <a:buFont typeface="Arial" charset="0"/>
              <a:buNone/>
            </a:pPr>
            <a:endParaRPr lang="en-US" altLang="zh-CN" smtClean="0">
              <a:ea typeface="宋体" charset="-122"/>
            </a:endParaRPr>
          </a:p>
          <a:p>
            <a:pPr marL="0" indent="0" eaLnBrk="1" hangingPunct="1">
              <a:lnSpc>
                <a:spcPct val="90000"/>
              </a:lnSpc>
              <a:buFont typeface="Arial" charset="0"/>
              <a:buNone/>
            </a:pPr>
            <a:r>
              <a:rPr lang="zh-CN" altLang="en-US" smtClean="0">
                <a:ea typeface="宋体" charset="-122"/>
              </a:rPr>
              <a:t>测试 </a:t>
            </a:r>
          </a:p>
          <a:p>
            <a:pPr lvl="1" eaLnBrk="1" hangingPunct="1">
              <a:lnSpc>
                <a:spcPct val="90000"/>
              </a:lnSpc>
            </a:pPr>
            <a:r>
              <a:rPr lang="zh-CN" altLang="en-US" sz="2400" smtClean="0">
                <a:ea typeface="宋体" charset="-122"/>
              </a:rPr>
              <a:t>两种屏幕大小</a:t>
            </a:r>
          </a:p>
          <a:p>
            <a:pPr lvl="1" eaLnBrk="1" hangingPunct="1">
              <a:lnSpc>
                <a:spcPct val="90000"/>
              </a:lnSpc>
            </a:pPr>
            <a:r>
              <a:rPr lang="zh-CN" altLang="en-US" sz="2400" smtClean="0">
                <a:ea typeface="宋体" charset="-122"/>
              </a:rPr>
              <a:t>三种物体大小</a:t>
            </a:r>
          </a:p>
          <a:p>
            <a:pPr lvl="1" eaLnBrk="1" hangingPunct="1">
              <a:lnSpc>
                <a:spcPct val="90000"/>
              </a:lnSpc>
            </a:pPr>
            <a:r>
              <a:rPr lang="zh-CN" altLang="en-US" sz="2400" smtClean="0">
                <a:ea typeface="宋体" charset="-122"/>
              </a:rPr>
              <a:t>两种困难程度</a:t>
            </a:r>
          </a:p>
        </p:txBody>
      </p:sp>
      <p:pic>
        <p:nvPicPr>
          <p:cNvPr id="9217" name="Picture 1"/>
          <p:cNvPicPr>
            <a:picLocks noChangeAspect="1" noChangeArrowheads="1"/>
          </p:cNvPicPr>
          <p:nvPr/>
        </p:nvPicPr>
        <p:blipFill>
          <a:blip r:embed="rId3"/>
          <a:srcRect/>
          <a:stretch>
            <a:fillRect/>
          </a:stretch>
        </p:blipFill>
        <p:spPr bwMode="auto">
          <a:xfrm>
            <a:off x="5148263" y="3500438"/>
            <a:ext cx="3254375" cy="22193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wrap="square" numCol="1" anchorCtr="0" compatLnSpc="1">
            <a:prstTxWarp prst="textNoShape">
              <a:avLst/>
            </a:prstTxWarp>
          </a:bodyPr>
          <a:lstStyle/>
          <a:p>
            <a:pPr eaLnBrk="1" hangingPunct="1"/>
            <a:r>
              <a:rPr lang="zh-CN" altLang="en-US" b="1" smtClean="0">
                <a:ea typeface="宋体" charset="-122"/>
              </a:rPr>
              <a:t>结果 </a:t>
            </a:r>
            <a:r>
              <a:rPr lang="en-US" altLang="zh-CN" b="1" smtClean="0">
                <a:ea typeface="宋体" charset="-122"/>
              </a:rPr>
              <a:t>- </a:t>
            </a:r>
            <a:r>
              <a:rPr lang="zh-CN" altLang="en-US" b="1" smtClean="0">
                <a:ea typeface="宋体" charset="-122"/>
              </a:rPr>
              <a:t>完成时间</a:t>
            </a:r>
            <a:r>
              <a:rPr lang="zh-CN" altLang="en-US" smtClean="0">
                <a:ea typeface="宋体" charset="-122"/>
              </a:rPr>
              <a:t> </a:t>
            </a:r>
            <a:endParaRPr lang="en-US" altLang="zh-CN" smtClean="0">
              <a:ea typeface="宋体" charset="-122"/>
            </a:endParaRPr>
          </a:p>
        </p:txBody>
      </p:sp>
      <p:pic>
        <p:nvPicPr>
          <p:cNvPr id="72706" name="Picture 4" descr="C:\Users\goldfish\Google Drive\projects\Two-finger 6DOF Manipulation\v10\pictures\results\11inch_completion_time.png"/>
          <p:cNvPicPr>
            <a:picLocks noChangeAspect="1" noChangeArrowheads="1"/>
          </p:cNvPicPr>
          <p:nvPr/>
        </p:nvPicPr>
        <p:blipFill>
          <a:blip r:embed="rId3"/>
          <a:srcRect/>
          <a:stretch>
            <a:fillRect/>
          </a:stretch>
        </p:blipFill>
        <p:spPr bwMode="auto">
          <a:xfrm>
            <a:off x="4859338" y="1751013"/>
            <a:ext cx="3211512" cy="2409825"/>
          </a:xfrm>
          <a:prstGeom prst="rect">
            <a:avLst/>
          </a:prstGeom>
          <a:noFill/>
          <a:ln w="9525">
            <a:noFill/>
            <a:miter lim="800000"/>
            <a:headEnd/>
            <a:tailEnd/>
          </a:ln>
        </p:spPr>
      </p:pic>
      <p:pic>
        <p:nvPicPr>
          <p:cNvPr id="72707" name="Picture 5" descr="C:\Users\goldfish\Google Drive\projects\Two-finger 6DOF Manipulation\v10\pictures\results\5inch_completion_time.png"/>
          <p:cNvPicPr>
            <a:picLocks noChangeAspect="1" noChangeArrowheads="1"/>
          </p:cNvPicPr>
          <p:nvPr/>
        </p:nvPicPr>
        <p:blipFill>
          <a:blip r:embed="rId4"/>
          <a:srcRect/>
          <a:stretch>
            <a:fillRect/>
          </a:stretch>
        </p:blipFill>
        <p:spPr bwMode="auto">
          <a:xfrm>
            <a:off x="1042988" y="1663700"/>
            <a:ext cx="3313112" cy="2486025"/>
          </a:xfrm>
          <a:prstGeom prst="rect">
            <a:avLst/>
          </a:prstGeom>
          <a:noFill/>
          <a:ln w="9525">
            <a:noFill/>
            <a:miter lim="800000"/>
            <a:headEnd/>
            <a:tailEnd/>
          </a:ln>
        </p:spPr>
      </p:pic>
      <p:sp>
        <p:nvSpPr>
          <p:cNvPr id="72708" name="Content Placeholder 2"/>
          <p:cNvSpPr>
            <a:spLocks noGrp="1"/>
          </p:cNvSpPr>
          <p:nvPr>
            <p:ph idx="1"/>
          </p:nvPr>
        </p:nvSpPr>
        <p:spPr>
          <a:xfrm>
            <a:off x="539750" y="4557713"/>
            <a:ext cx="8229600" cy="1871662"/>
          </a:xfrm>
        </p:spPr>
        <p:txBody>
          <a:bodyPr/>
          <a:lstStyle/>
          <a:p>
            <a:pPr eaLnBrk="1" hangingPunct="1"/>
            <a:r>
              <a:rPr lang="zh-CN" altLang="en-US" smtClean="0">
                <a:ea typeface="微軟正黑體" pitchFamily="34" charset="-120"/>
              </a:rPr>
              <a:t>和顶尖技术比较</a:t>
            </a:r>
            <a:endParaRPr lang="zh-CN" altLang="en-US" smtClean="0">
              <a:solidFill>
                <a:srgbClr val="D2533C"/>
              </a:solidFill>
              <a:ea typeface="微軟正黑體" pitchFamily="34" charset="-120"/>
            </a:endParaRPr>
          </a:p>
          <a:p>
            <a:pPr eaLnBrk="1" hangingPunct="1"/>
            <a:r>
              <a:rPr lang="zh-CN" altLang="en-US" smtClean="0">
                <a:solidFill>
                  <a:srgbClr val="D2533C"/>
                </a:solidFill>
                <a:ea typeface="微軟正黑體" pitchFamily="34" charset="-120"/>
              </a:rPr>
              <a:t>不受屏幕大小影响</a:t>
            </a:r>
          </a:p>
          <a:p>
            <a:pPr eaLnBrk="1" hangingPunct="1"/>
            <a:r>
              <a:rPr lang="zh-CN" altLang="en-US" smtClean="0">
                <a:solidFill>
                  <a:srgbClr val="3366FF"/>
                </a:solidFill>
                <a:ea typeface="微軟正黑體" pitchFamily="34" charset="-120"/>
              </a:rPr>
              <a:t>对于复杂的任务有更高的性能</a:t>
            </a:r>
          </a:p>
        </p:txBody>
      </p:sp>
      <p:sp>
        <p:nvSpPr>
          <p:cNvPr id="8" name="Rounded Rectangle 7"/>
          <p:cNvSpPr/>
          <p:nvPr/>
        </p:nvSpPr>
        <p:spPr>
          <a:xfrm>
            <a:off x="1979613" y="1576388"/>
            <a:ext cx="1368425" cy="431800"/>
          </a:xfrm>
          <a:prstGeom prst="roundRect">
            <a:avLst>
              <a:gd name="adj" fmla="val 41916"/>
            </a:avLst>
          </a:prstGeom>
          <a:noFill/>
          <a:ln w="57150">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9" name="Rounded Rectangle 8"/>
          <p:cNvSpPr/>
          <p:nvPr/>
        </p:nvSpPr>
        <p:spPr>
          <a:xfrm>
            <a:off x="5776913" y="1658938"/>
            <a:ext cx="1368425" cy="433387"/>
          </a:xfrm>
          <a:prstGeom prst="roundRect">
            <a:avLst>
              <a:gd name="adj" fmla="val 41916"/>
            </a:avLst>
          </a:prstGeom>
          <a:noFill/>
          <a:ln w="57150">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0" name="Rounded Rectangle 9"/>
          <p:cNvSpPr/>
          <p:nvPr/>
        </p:nvSpPr>
        <p:spPr>
          <a:xfrm>
            <a:off x="5122863" y="2190750"/>
            <a:ext cx="1152525" cy="647700"/>
          </a:xfrm>
          <a:prstGeom prst="roundRect">
            <a:avLst>
              <a:gd name="adj" fmla="val 28198"/>
            </a:avLst>
          </a:prstGeom>
          <a:noFill/>
          <a:ln w="57150">
            <a:solidFill>
              <a:srgbClr val="3366F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72712" name="TextBox 1"/>
          <p:cNvSpPr txBox="1">
            <a:spLocks noChangeArrowheads="1"/>
          </p:cNvSpPr>
          <p:nvPr/>
        </p:nvSpPr>
        <p:spPr bwMode="auto">
          <a:xfrm>
            <a:off x="7899400" y="5308600"/>
            <a:ext cx="184150" cy="369888"/>
          </a:xfrm>
          <a:prstGeom prst="rect">
            <a:avLst/>
          </a:prstGeom>
          <a:noFill/>
          <a:ln w="9525">
            <a:noFill/>
            <a:miter lim="800000"/>
            <a:headEnd/>
            <a:tailEnd/>
          </a:ln>
        </p:spPr>
        <p:txBody>
          <a:bodyPr wrap="none">
            <a:spAutoFit/>
          </a:bodyPr>
          <a:lstStyle/>
          <a:p>
            <a:endParaRPr lang="en-US" altLang="zh-CN"/>
          </a:p>
        </p:txBody>
      </p:sp>
      <p:sp>
        <p:nvSpPr>
          <p:cNvPr id="72713" name="TextBox 2"/>
          <p:cNvSpPr txBox="1">
            <a:spLocks noChangeArrowheads="1"/>
          </p:cNvSpPr>
          <p:nvPr/>
        </p:nvSpPr>
        <p:spPr bwMode="auto">
          <a:xfrm>
            <a:off x="1331913" y="3792538"/>
            <a:ext cx="936625" cy="431800"/>
          </a:xfrm>
          <a:prstGeom prst="rect">
            <a:avLst/>
          </a:prstGeom>
          <a:solidFill>
            <a:schemeClr val="bg1"/>
          </a:solidFill>
          <a:ln w="9525">
            <a:noFill/>
            <a:miter lim="800000"/>
            <a:headEnd/>
            <a:tailEnd/>
          </a:ln>
        </p:spPr>
        <p:txBody>
          <a:bodyPr>
            <a:spAutoFit/>
          </a:bodyPr>
          <a:lstStyle/>
          <a:p>
            <a:r>
              <a:rPr lang="en-US" altLang="zh-HK" sz="2200" b="1">
                <a:ea typeface="微軟正黑體" pitchFamily="34" charset="-120"/>
              </a:rPr>
              <a:t>OUR</a:t>
            </a:r>
            <a:endParaRPr lang="zh-HK" altLang="en-US" sz="2200" b="1">
              <a:ea typeface="微軟正黑體" pitchFamily="34" charset="-120"/>
            </a:endParaRPr>
          </a:p>
        </p:txBody>
      </p:sp>
      <p:sp>
        <p:nvSpPr>
          <p:cNvPr id="72714" name="TextBox 10"/>
          <p:cNvSpPr txBox="1">
            <a:spLocks noChangeArrowheads="1"/>
          </p:cNvSpPr>
          <p:nvPr/>
        </p:nvSpPr>
        <p:spPr bwMode="auto">
          <a:xfrm>
            <a:off x="5065713" y="3798888"/>
            <a:ext cx="936625" cy="431800"/>
          </a:xfrm>
          <a:prstGeom prst="rect">
            <a:avLst/>
          </a:prstGeom>
          <a:solidFill>
            <a:schemeClr val="bg1"/>
          </a:solidFill>
          <a:ln w="9525">
            <a:noFill/>
            <a:miter lim="800000"/>
            <a:headEnd/>
            <a:tailEnd/>
          </a:ln>
        </p:spPr>
        <p:txBody>
          <a:bodyPr>
            <a:spAutoFit/>
          </a:bodyPr>
          <a:lstStyle/>
          <a:p>
            <a:r>
              <a:rPr lang="en-US" altLang="zh-HK" sz="2200" b="1">
                <a:ea typeface="微軟正黑體" pitchFamily="34" charset="-120"/>
              </a:rPr>
              <a:t>OUR</a:t>
            </a:r>
            <a:endParaRPr lang="zh-HK" altLang="en-US" sz="2200" b="1">
              <a:ea typeface="微軟正黑體" pitchFamily="34"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3" name="Picture 6" descr="C:\Users\goldfish\Google Drive\projects\Two-finger 6DOF Manipulation\v10\pictures\results\11inch_objsize.png"/>
          <p:cNvPicPr>
            <a:picLocks noChangeAspect="1" noChangeArrowheads="1"/>
          </p:cNvPicPr>
          <p:nvPr/>
        </p:nvPicPr>
        <p:blipFill>
          <a:blip r:embed="rId3"/>
          <a:srcRect/>
          <a:stretch>
            <a:fillRect/>
          </a:stretch>
        </p:blipFill>
        <p:spPr bwMode="auto">
          <a:xfrm>
            <a:off x="4932363" y="1765300"/>
            <a:ext cx="3095625" cy="2322513"/>
          </a:xfrm>
          <a:prstGeom prst="rect">
            <a:avLst/>
          </a:prstGeom>
          <a:noFill/>
          <a:ln w="9525">
            <a:noFill/>
            <a:miter lim="800000"/>
            <a:headEnd/>
            <a:tailEnd/>
          </a:ln>
        </p:spPr>
      </p:pic>
      <p:pic>
        <p:nvPicPr>
          <p:cNvPr id="74754" name="Picture 7" descr="C:\Users\goldfish\Google Drive\projects\Two-finger 6DOF Manipulation\v10\pictures\results\5inch_objsize.png"/>
          <p:cNvPicPr>
            <a:picLocks noChangeAspect="1" noChangeArrowheads="1"/>
          </p:cNvPicPr>
          <p:nvPr/>
        </p:nvPicPr>
        <p:blipFill>
          <a:blip r:embed="rId4"/>
          <a:srcRect/>
          <a:stretch>
            <a:fillRect/>
          </a:stretch>
        </p:blipFill>
        <p:spPr bwMode="auto">
          <a:xfrm>
            <a:off x="1042988" y="1647825"/>
            <a:ext cx="3295650" cy="2471738"/>
          </a:xfrm>
          <a:prstGeom prst="rect">
            <a:avLst/>
          </a:prstGeom>
          <a:noFill/>
          <a:ln w="9525">
            <a:noFill/>
            <a:miter lim="800000"/>
            <a:headEnd/>
            <a:tailEnd/>
          </a:ln>
        </p:spPr>
      </p:pic>
      <p:sp>
        <p:nvSpPr>
          <p:cNvPr id="23554" name="Title 1"/>
          <p:cNvSpPr>
            <a:spLocks noGrp="1"/>
          </p:cNvSpPr>
          <p:nvPr>
            <p:ph type="title"/>
          </p:nvPr>
        </p:nvSpPr>
        <p:spPr/>
        <p:txBody>
          <a:bodyPr wrap="square" numCol="1" anchorCtr="0" compatLnSpc="1">
            <a:prstTxWarp prst="textNoShape">
              <a:avLst/>
            </a:prstTxWarp>
          </a:bodyPr>
          <a:lstStyle/>
          <a:p>
            <a:pPr eaLnBrk="1" hangingPunct="1"/>
            <a:r>
              <a:rPr lang="zh-CN" altLang="en-US" b="1" smtClean="0">
                <a:ea typeface="宋体" charset="-122"/>
              </a:rPr>
              <a:t>结果 </a:t>
            </a:r>
            <a:r>
              <a:rPr lang="en-US" altLang="zh-CN" b="1" smtClean="0">
                <a:ea typeface="宋体" charset="-122"/>
              </a:rPr>
              <a:t>- </a:t>
            </a:r>
            <a:r>
              <a:rPr lang="zh-CN" altLang="en-US" b="1" smtClean="0">
                <a:ea typeface="宋体" charset="-122"/>
              </a:rPr>
              <a:t>完成时间</a:t>
            </a:r>
            <a:r>
              <a:rPr lang="zh-CN" altLang="en-US" smtClean="0">
                <a:ea typeface="宋体" charset="-122"/>
              </a:rPr>
              <a:t> </a:t>
            </a:r>
            <a:endParaRPr lang="en-US" altLang="zh-CN" smtClean="0">
              <a:ea typeface="宋体" charset="-122"/>
            </a:endParaRPr>
          </a:p>
        </p:txBody>
      </p:sp>
      <p:sp>
        <p:nvSpPr>
          <p:cNvPr id="74756" name="Content Placeholder 2"/>
          <p:cNvSpPr>
            <a:spLocks noGrp="1"/>
          </p:cNvSpPr>
          <p:nvPr>
            <p:ph idx="1"/>
          </p:nvPr>
        </p:nvSpPr>
        <p:spPr>
          <a:xfrm>
            <a:off x="468313" y="4581525"/>
            <a:ext cx="8229600" cy="1871663"/>
          </a:xfrm>
        </p:spPr>
        <p:txBody>
          <a:bodyPr/>
          <a:lstStyle/>
          <a:p>
            <a:pPr eaLnBrk="1" hangingPunct="1"/>
            <a:r>
              <a:rPr lang="zh-CN" altLang="en-US" smtClean="0">
                <a:ea typeface="微軟正黑體" pitchFamily="34" charset="-120"/>
              </a:rPr>
              <a:t>与顶尖技术比较</a:t>
            </a:r>
          </a:p>
          <a:p>
            <a:pPr eaLnBrk="1" hangingPunct="1"/>
            <a:endParaRPr lang="en-US" altLang="zh-TW" smtClean="0">
              <a:solidFill>
                <a:srgbClr val="3366FF"/>
              </a:solidFill>
            </a:endParaRPr>
          </a:p>
          <a:p>
            <a:pPr eaLnBrk="1" hangingPunct="1"/>
            <a:r>
              <a:rPr lang="zh-CN" altLang="en-US" smtClean="0">
                <a:solidFill>
                  <a:schemeClr val="tx2"/>
                </a:solidFill>
                <a:ea typeface="微軟正黑體" pitchFamily="34" charset="-120"/>
              </a:rPr>
              <a:t>不受物体大小影响</a:t>
            </a:r>
          </a:p>
        </p:txBody>
      </p:sp>
      <p:sp>
        <p:nvSpPr>
          <p:cNvPr id="9" name="Rounded Rectangle 8"/>
          <p:cNvSpPr/>
          <p:nvPr/>
        </p:nvSpPr>
        <p:spPr>
          <a:xfrm>
            <a:off x="5119688" y="2033588"/>
            <a:ext cx="1108075" cy="1152525"/>
          </a:xfrm>
          <a:prstGeom prst="roundRect">
            <a:avLst>
              <a:gd name="adj" fmla="val 28058"/>
            </a:avLst>
          </a:prstGeom>
          <a:noFill/>
          <a:ln w="57150">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74758" name="TextBox 7"/>
          <p:cNvSpPr txBox="1">
            <a:spLocks noChangeArrowheads="1"/>
          </p:cNvSpPr>
          <p:nvPr/>
        </p:nvSpPr>
        <p:spPr bwMode="auto">
          <a:xfrm>
            <a:off x="1331913" y="3743325"/>
            <a:ext cx="936625" cy="430213"/>
          </a:xfrm>
          <a:prstGeom prst="rect">
            <a:avLst/>
          </a:prstGeom>
          <a:solidFill>
            <a:schemeClr val="bg1"/>
          </a:solidFill>
          <a:ln w="9525">
            <a:noFill/>
            <a:miter lim="800000"/>
            <a:headEnd/>
            <a:tailEnd/>
          </a:ln>
        </p:spPr>
        <p:txBody>
          <a:bodyPr>
            <a:spAutoFit/>
          </a:bodyPr>
          <a:lstStyle/>
          <a:p>
            <a:r>
              <a:rPr lang="en-US" altLang="zh-HK" sz="2200" b="1">
                <a:ea typeface="微軟正黑體" pitchFamily="34" charset="-120"/>
              </a:rPr>
              <a:t>OUR</a:t>
            </a:r>
            <a:endParaRPr lang="zh-HK" altLang="en-US" sz="2200" b="1">
              <a:ea typeface="微軟正黑體" pitchFamily="34" charset="-120"/>
            </a:endParaRPr>
          </a:p>
        </p:txBody>
      </p:sp>
      <p:sp>
        <p:nvSpPr>
          <p:cNvPr id="74759" name="TextBox 11"/>
          <p:cNvSpPr txBox="1">
            <a:spLocks noChangeArrowheads="1"/>
          </p:cNvSpPr>
          <p:nvPr/>
        </p:nvSpPr>
        <p:spPr bwMode="auto">
          <a:xfrm>
            <a:off x="5119688" y="3725863"/>
            <a:ext cx="935037" cy="431800"/>
          </a:xfrm>
          <a:prstGeom prst="rect">
            <a:avLst/>
          </a:prstGeom>
          <a:solidFill>
            <a:schemeClr val="bg1"/>
          </a:solidFill>
          <a:ln w="9525">
            <a:noFill/>
            <a:miter lim="800000"/>
            <a:headEnd/>
            <a:tailEnd/>
          </a:ln>
        </p:spPr>
        <p:txBody>
          <a:bodyPr>
            <a:spAutoFit/>
          </a:bodyPr>
          <a:lstStyle/>
          <a:p>
            <a:r>
              <a:rPr lang="en-US" altLang="zh-HK" sz="2200" b="1">
                <a:ea typeface="微軟正黑體" pitchFamily="34" charset="-120"/>
              </a:rPr>
              <a:t>OUR</a:t>
            </a:r>
            <a:endParaRPr lang="zh-HK" altLang="en-US" sz="2200" b="1">
              <a:ea typeface="微軟正黑體" pitchFamily="34"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zh-CN" altLang="en-US" b="1" smtClean="0">
                <a:ea typeface="微軟正黑體" pitchFamily="34" charset="-120"/>
              </a:rPr>
              <a:t>结论</a:t>
            </a:r>
          </a:p>
        </p:txBody>
      </p:sp>
      <p:sp>
        <p:nvSpPr>
          <p:cNvPr id="76802" name="Content Placeholder 2"/>
          <p:cNvSpPr>
            <a:spLocks noGrp="1"/>
          </p:cNvSpPr>
          <p:nvPr>
            <p:ph idx="1"/>
          </p:nvPr>
        </p:nvSpPr>
        <p:spPr/>
        <p:txBody>
          <a:bodyPr/>
          <a:lstStyle/>
          <a:p>
            <a:pPr eaLnBrk="1" hangingPunct="1">
              <a:lnSpc>
                <a:spcPct val="90000"/>
              </a:lnSpc>
            </a:pPr>
            <a:r>
              <a:rPr lang="zh-CN" altLang="en-US" dirty="0" smtClean="0">
                <a:latin typeface="STSong" charset="-122"/>
                <a:ea typeface="STSong" charset="-122"/>
                <a:cs typeface="STSong" charset="-122"/>
              </a:rPr>
              <a:t>对于六个自由度操控三维物体，第一次引入单手的两指多点触控技术</a:t>
            </a:r>
          </a:p>
          <a:p>
            <a:pPr eaLnBrk="1" hangingPunct="1">
              <a:lnSpc>
                <a:spcPct val="90000"/>
              </a:lnSpc>
            </a:pPr>
            <a:endParaRPr lang="en-US" altLang="zh-CN" dirty="0" smtClean="0">
              <a:solidFill>
                <a:srgbClr val="D2533C"/>
              </a:solidFill>
              <a:latin typeface="STSong" charset="-122"/>
              <a:ea typeface="STSong" charset="-122"/>
              <a:cs typeface="STSong" charset="-122"/>
            </a:endParaRPr>
          </a:p>
          <a:p>
            <a:pPr eaLnBrk="1" hangingPunct="1">
              <a:lnSpc>
                <a:spcPct val="90000"/>
              </a:lnSpc>
            </a:pPr>
            <a:r>
              <a:rPr lang="zh-CN" altLang="en-US" dirty="0" smtClean="0">
                <a:solidFill>
                  <a:srgbClr val="D2533C"/>
                </a:solidFill>
                <a:latin typeface="STSong" charset="-122"/>
                <a:ea typeface="STSong" charset="-122"/>
                <a:cs typeface="STSong" charset="-122"/>
              </a:rPr>
              <a:t>不依赖于手指的直接性</a:t>
            </a:r>
          </a:p>
          <a:p>
            <a:pPr eaLnBrk="1" hangingPunct="1">
              <a:lnSpc>
                <a:spcPct val="90000"/>
              </a:lnSpc>
            </a:pPr>
            <a:endParaRPr lang="en-US" altLang="zh-TW" dirty="0" smtClean="0">
              <a:solidFill>
                <a:schemeClr val="tx2"/>
              </a:solidFill>
              <a:latin typeface="STSong" charset="-122"/>
              <a:ea typeface="STSong" charset="-122"/>
              <a:cs typeface="STSong" charset="-122"/>
            </a:endParaRPr>
          </a:p>
          <a:p>
            <a:pPr eaLnBrk="1" hangingPunct="1">
              <a:lnSpc>
                <a:spcPct val="90000"/>
              </a:lnSpc>
            </a:pPr>
            <a:r>
              <a:rPr lang="zh-CN" altLang="en-US" dirty="0" smtClean="0">
                <a:solidFill>
                  <a:schemeClr val="tx2"/>
                </a:solidFill>
                <a:latin typeface="STSong" charset="-122"/>
                <a:ea typeface="STSong" charset="-122"/>
                <a:cs typeface="STSong" charset="-122"/>
              </a:rPr>
              <a:t>无缝隙操作</a:t>
            </a:r>
          </a:p>
          <a:p>
            <a:pPr eaLnBrk="1" hangingPunct="1">
              <a:lnSpc>
                <a:spcPct val="90000"/>
              </a:lnSpc>
            </a:pPr>
            <a:endParaRPr lang="en-US" altLang="ja-JP" dirty="0" smtClean="0">
              <a:solidFill>
                <a:srgbClr val="D2533C"/>
              </a:solidFill>
              <a:latin typeface="STSong" charset="-122"/>
              <a:ea typeface="STSong" charset="-122"/>
              <a:cs typeface="STSong" charset="-122"/>
            </a:endParaRPr>
          </a:p>
          <a:p>
            <a:pPr eaLnBrk="1" hangingPunct="1">
              <a:lnSpc>
                <a:spcPct val="90000"/>
              </a:lnSpc>
            </a:pPr>
            <a:r>
              <a:rPr lang="zh-CN" altLang="en-US" dirty="0" smtClean="0">
                <a:solidFill>
                  <a:srgbClr val="D2533C"/>
                </a:solidFill>
                <a:latin typeface="STSong" charset="-122"/>
                <a:ea typeface="STSong" charset="-122"/>
                <a:cs typeface="STSong" charset="-122"/>
              </a:rPr>
              <a:t>支持不同型号大小的</a:t>
            </a:r>
          </a:p>
          <a:p>
            <a:pPr eaLnBrk="1" hangingPunct="1">
              <a:lnSpc>
                <a:spcPct val="90000"/>
              </a:lnSpc>
              <a:buFont typeface="Arial" charset="0"/>
              <a:buNone/>
            </a:pPr>
            <a:r>
              <a:rPr lang="zh-CN" altLang="en-US" dirty="0" smtClean="0">
                <a:solidFill>
                  <a:srgbClr val="D2533C"/>
                </a:solidFill>
                <a:latin typeface="STSong" charset="-122"/>
                <a:ea typeface="STSong" charset="-122"/>
                <a:cs typeface="STSong" charset="-122"/>
              </a:rPr>
              <a:t>多点触控屏幕</a:t>
            </a:r>
            <a:endParaRPr lang="zh-CN" altLang="en-US" dirty="0" smtClean="0">
              <a:latin typeface="STSong" charset="-122"/>
              <a:ea typeface="STSong" charset="-122"/>
              <a:cs typeface="STSong" charset="-122"/>
            </a:endParaRPr>
          </a:p>
          <a:p>
            <a:pPr eaLnBrk="1" hangingPunct="1">
              <a:lnSpc>
                <a:spcPct val="90000"/>
              </a:lnSpc>
              <a:buFont typeface="Arial" charset="0"/>
              <a:buNone/>
            </a:pPr>
            <a:endParaRPr lang="en-US" altLang="zh-CN" dirty="0" smtClean="0">
              <a:latin typeface="STSong" charset="-122"/>
              <a:ea typeface="STSong" charset="-122"/>
              <a:cs typeface="STSong" charset="-122"/>
            </a:endParaRPr>
          </a:p>
          <a:p>
            <a:pPr eaLnBrk="1" hangingPunct="1">
              <a:lnSpc>
                <a:spcPct val="90000"/>
              </a:lnSpc>
            </a:pPr>
            <a:r>
              <a:rPr lang="zh-CN" altLang="en-US" dirty="0" smtClean="0">
                <a:solidFill>
                  <a:srgbClr val="D2533C"/>
                </a:solidFill>
                <a:latin typeface="STSong" charset="-122"/>
                <a:ea typeface="STSong" charset="-122"/>
                <a:cs typeface="STSong" charset="-122"/>
              </a:rPr>
              <a:t>与世界顶尖的三指技术</a:t>
            </a:r>
          </a:p>
          <a:p>
            <a:pPr eaLnBrk="1" hangingPunct="1">
              <a:lnSpc>
                <a:spcPct val="90000"/>
              </a:lnSpc>
              <a:buFont typeface="Arial" charset="0"/>
              <a:buNone/>
            </a:pPr>
            <a:r>
              <a:rPr lang="zh-CN" altLang="en-US" dirty="0" smtClean="0">
                <a:solidFill>
                  <a:srgbClr val="D2533C"/>
                </a:solidFill>
                <a:latin typeface="STSong" charset="-122"/>
                <a:ea typeface="STSong" charset="-122"/>
                <a:cs typeface="STSong" charset="-122"/>
              </a:rPr>
              <a:t>相媲美</a:t>
            </a:r>
            <a:endParaRPr lang="zh-CN" altLang="en-US" dirty="0" smtClean="0">
              <a:latin typeface="STSong" charset="-122"/>
              <a:ea typeface="STSong" charset="-122"/>
              <a:cs typeface="STSong" charset="-122"/>
            </a:endParaRPr>
          </a:p>
        </p:txBody>
      </p:sp>
      <p:pic>
        <p:nvPicPr>
          <p:cNvPr id="5" name="Shape">
            <a:hlinkClick r:id="" action="ppaction://media"/>
          </p:cNvPr>
          <p:cNvPicPr>
            <a:picLocks noRot="1" noChangeAspect="1"/>
          </p:cNvPicPr>
          <p:nvPr>
            <a:videoFile r:link="rId1"/>
            <p:extLst>
              <p:ext uri="{DAA4B4D4-6D71-4841-9C94-3DE7FCFB9230}">
                <p14:media xmlns:p14="http://schemas.microsoft.com/office/powerpoint/2010/main" r:link="rId2"/>
              </p:ext>
            </p:extLst>
          </p:nvPr>
        </p:nvPicPr>
        <p:blipFill>
          <a:blip r:embed="rId5"/>
          <a:srcRect/>
          <a:stretch>
            <a:fillRect/>
          </a:stretch>
        </p:blipFill>
        <p:spPr bwMode="auto">
          <a:xfrm>
            <a:off x="4572000" y="3217863"/>
            <a:ext cx="4200525" cy="3149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107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repeatCount="indefinite"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zh-CN" altLang="en-US" sz="3600" b="1" smtClean="0">
                <a:ea typeface="MS PGothic" pitchFamily="34" charset="-128"/>
              </a:rPr>
              <a:t>多点触控的三维物体六个自由度操作</a:t>
            </a:r>
            <a:r>
              <a:rPr lang="ja-JP" altLang="en-US" sz="3600" b="1" smtClean="0"/>
              <a:t> </a:t>
            </a:r>
          </a:p>
        </p:txBody>
      </p:sp>
      <p:sp>
        <p:nvSpPr>
          <p:cNvPr id="18434" name="Content Placeholder 2"/>
          <p:cNvSpPr>
            <a:spLocks noGrp="1"/>
          </p:cNvSpPr>
          <p:nvPr>
            <p:ph idx="1"/>
          </p:nvPr>
        </p:nvSpPr>
        <p:spPr/>
        <p:txBody>
          <a:bodyPr/>
          <a:lstStyle/>
          <a:p>
            <a:pPr eaLnBrk="1" hangingPunct="1">
              <a:spcBef>
                <a:spcPct val="0"/>
              </a:spcBef>
            </a:pPr>
            <a:r>
              <a:rPr lang="zh-CN" altLang="en-US" sz="1800" smtClean="0">
                <a:latin typeface="微软雅黑" pitchFamily="34" charset="-122"/>
                <a:ea typeface="微软雅黑" pitchFamily="34" charset="-122"/>
              </a:rPr>
              <a:t>多点触摸输入设备可以为</a:t>
            </a:r>
            <a:r>
              <a:rPr lang="en-US" altLang="zh-CN" sz="1800" smtClean="0">
                <a:latin typeface="微软雅黑" pitchFamily="34" charset="-122"/>
                <a:ea typeface="微软雅黑" pitchFamily="34" charset="-122"/>
              </a:rPr>
              <a:t>6</a:t>
            </a:r>
            <a:r>
              <a:rPr lang="zh-CN" altLang="en-US" sz="1800" smtClean="0">
                <a:latin typeface="微软雅黑" pitchFamily="34" charset="-122"/>
                <a:ea typeface="微软雅黑" pitchFamily="34" charset="-122"/>
              </a:rPr>
              <a:t>自由度操作</a:t>
            </a:r>
            <a:r>
              <a:rPr lang="en-US" altLang="zh-CN" sz="1800" smtClean="0">
                <a:latin typeface="微软雅黑" pitchFamily="34" charset="-122"/>
                <a:ea typeface="微软雅黑" pitchFamily="34" charset="-122"/>
              </a:rPr>
              <a:t>3D</a:t>
            </a:r>
            <a:r>
              <a:rPr lang="zh-CN" altLang="en-US" sz="1800" smtClean="0">
                <a:latin typeface="微软雅黑" pitchFamily="34" charset="-122"/>
                <a:ea typeface="微软雅黑" pitchFamily="34" charset="-122"/>
              </a:rPr>
              <a:t>对象提供额外的输入带宽。触摸面板可以同时跟踪多个接触点。 </a:t>
            </a:r>
          </a:p>
          <a:p>
            <a:pPr eaLnBrk="1" hangingPunct="1">
              <a:spcBef>
                <a:spcPct val="0"/>
              </a:spcBef>
            </a:pPr>
            <a:r>
              <a:rPr lang="zh-CN" altLang="en-US" sz="1800" smtClean="0">
                <a:latin typeface="微软雅黑" pitchFamily="34" charset="-122"/>
                <a:ea typeface="微软雅黑" pitchFamily="34" charset="-122"/>
              </a:rPr>
              <a:t>每个触控点提供</a:t>
            </a:r>
            <a:r>
              <a:rPr lang="en-US" altLang="zh-CN" sz="1800" smtClean="0">
                <a:latin typeface="微软雅黑" pitchFamily="34" charset="-122"/>
                <a:ea typeface="微软雅黑" pitchFamily="34" charset="-122"/>
              </a:rPr>
              <a:t>x</a:t>
            </a:r>
            <a:r>
              <a:rPr lang="zh-CN" altLang="en-US" sz="1800" smtClean="0">
                <a:latin typeface="微软雅黑" pitchFamily="34" charset="-122"/>
                <a:ea typeface="微软雅黑" pitchFamily="34" charset="-122"/>
              </a:rPr>
              <a:t>坐标和</a:t>
            </a:r>
            <a:r>
              <a:rPr lang="en-US" altLang="zh-CN" sz="1800" smtClean="0">
                <a:latin typeface="微软雅黑" pitchFamily="34" charset="-122"/>
                <a:ea typeface="微软雅黑" pitchFamily="34" charset="-122"/>
              </a:rPr>
              <a:t>Y</a:t>
            </a:r>
            <a:r>
              <a:rPr lang="zh-CN" altLang="en-US" sz="1800" smtClean="0">
                <a:latin typeface="微软雅黑" pitchFamily="34" charset="-122"/>
                <a:ea typeface="微软雅黑" pitchFamily="34" charset="-122"/>
              </a:rPr>
              <a:t>坐标形成的二维矢量。每个这样的点可以提供二个自由度。 </a:t>
            </a:r>
          </a:p>
          <a:p>
            <a:pPr eaLnBrk="1" hangingPunct="1">
              <a:spcBef>
                <a:spcPct val="0"/>
              </a:spcBef>
            </a:pPr>
            <a:r>
              <a:rPr lang="zh-CN" altLang="en-US" sz="1800" smtClean="0">
                <a:latin typeface="微软雅黑" pitchFamily="34" charset="-122"/>
                <a:ea typeface="微软雅黑" pitchFamily="34" charset="-122"/>
              </a:rPr>
              <a:t>基本上，使用触摸面板操作</a:t>
            </a:r>
            <a:r>
              <a:rPr lang="en-US" altLang="zh-CN" sz="1800" smtClean="0">
                <a:latin typeface="微软雅黑" pitchFamily="34" charset="-122"/>
                <a:ea typeface="微软雅黑" pitchFamily="34" charset="-122"/>
              </a:rPr>
              <a:t>3D</a:t>
            </a:r>
            <a:r>
              <a:rPr lang="zh-CN" altLang="en-US" sz="1800" smtClean="0">
                <a:latin typeface="微软雅黑" pitchFamily="34" charset="-122"/>
                <a:ea typeface="微软雅黑" pitchFamily="34" charset="-122"/>
              </a:rPr>
              <a:t>对象是一个映射问题。输入是由二维的点的表示的手势，输出的是三维变换。然而，二维到三维是没有直接的映射的，不会像扫描设备一样，三维动作可以直接扫描成为三维。 </a:t>
            </a:r>
          </a:p>
          <a:p>
            <a:pPr eaLnBrk="1" hangingPunct="1">
              <a:spcBef>
                <a:spcPct val="0"/>
              </a:spcBef>
            </a:pPr>
            <a:r>
              <a:rPr lang="zh-CN" altLang="en-US" sz="1800" smtClean="0">
                <a:latin typeface="微软雅黑" pitchFamily="34" charset="-122"/>
                <a:ea typeface="微软雅黑" pitchFamily="34" charset="-122"/>
              </a:rPr>
              <a:t>由每个接触点提供</a:t>
            </a:r>
            <a:r>
              <a:rPr lang="en-US" altLang="zh-CN" sz="1800" smtClean="0">
                <a:latin typeface="微软雅黑" pitchFamily="34" charset="-122"/>
                <a:ea typeface="微软雅黑" pitchFamily="34" charset="-122"/>
              </a:rPr>
              <a:t>2</a:t>
            </a:r>
            <a:r>
              <a:rPr lang="zh-CN" altLang="en-US" sz="1800" smtClean="0">
                <a:latin typeface="微软雅黑" pitchFamily="34" charset="-122"/>
                <a:ea typeface="微软雅黑" pitchFamily="34" charset="-122"/>
              </a:rPr>
              <a:t>个自由度，现有的方法需要至少</a:t>
            </a:r>
            <a:r>
              <a:rPr lang="en-US" altLang="zh-CN" sz="1800" smtClean="0">
                <a:latin typeface="微软雅黑" pitchFamily="34" charset="-122"/>
                <a:ea typeface="微软雅黑" pitchFamily="34" charset="-122"/>
              </a:rPr>
              <a:t>3</a:t>
            </a:r>
            <a:r>
              <a:rPr lang="zh-CN" altLang="en-US" sz="1800" smtClean="0">
                <a:latin typeface="微软雅黑" pitchFamily="34" charset="-122"/>
                <a:ea typeface="微软雅黑" pitchFamily="34" charset="-122"/>
              </a:rPr>
              <a:t>个接触点来实现六自由度操纵。</a:t>
            </a:r>
            <a:endParaRPr lang="zh-HK" altLang="en-US" sz="1800" smtClean="0">
              <a:latin typeface="微软雅黑" pitchFamily="34" charset="-122"/>
              <a:ea typeface="微软雅黑" pitchFamily="34" charset="-122"/>
            </a:endParaRPr>
          </a:p>
          <a:p>
            <a:pPr eaLnBrk="1" hangingPunct="1"/>
            <a:endParaRPr lang="zh-CN" altLang="en-US" sz="3200" smtClean="0">
              <a:ea typeface="MS PGothic" pitchFamily="34" charset="-128"/>
            </a:endParaRPr>
          </a:p>
        </p:txBody>
      </p:sp>
      <p:sp>
        <p:nvSpPr>
          <p:cNvPr id="4" name="Donut 3"/>
          <p:cNvSpPr/>
          <p:nvPr/>
        </p:nvSpPr>
        <p:spPr>
          <a:xfrm>
            <a:off x="1042988" y="3933825"/>
            <a:ext cx="1008062" cy="1008063"/>
          </a:xfrm>
          <a:prstGeom prst="donut">
            <a:avLst>
              <a:gd name="adj" fmla="val 20165"/>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sp>
        <p:nvSpPr>
          <p:cNvPr id="5" name="TextBox 4"/>
          <p:cNvSpPr txBox="1"/>
          <p:nvPr/>
        </p:nvSpPr>
        <p:spPr>
          <a:xfrm>
            <a:off x="1763713" y="4724400"/>
            <a:ext cx="1295400" cy="523875"/>
          </a:xfrm>
          <a:prstGeom prst="rect">
            <a:avLst/>
          </a:prstGeom>
          <a:noFill/>
        </p:spPr>
        <p:txBody>
          <a:bodyPr>
            <a:spAutoFit/>
          </a:bodyPr>
          <a:lstStyle/>
          <a:p>
            <a:pPr>
              <a:defRPr/>
            </a:pPr>
            <a:r>
              <a:rPr lang="en-US" altLang="zh-TW" sz="2800" b="1" dirty="0">
                <a:solidFill>
                  <a:schemeClr val="tx2"/>
                </a:solidFill>
                <a:latin typeface="+mj-lt"/>
                <a:ea typeface="+mn-ea"/>
              </a:rPr>
              <a:t>(X, Y)</a:t>
            </a:r>
            <a:endParaRPr lang="zh-TW" altLang="en-US" sz="1600" b="1" dirty="0">
              <a:solidFill>
                <a:schemeClr val="tx2"/>
              </a:solidFill>
              <a:latin typeface="+mj-lt"/>
              <a:ea typeface="+mn-ea"/>
            </a:endParaRPr>
          </a:p>
        </p:txBody>
      </p:sp>
      <p:sp>
        <p:nvSpPr>
          <p:cNvPr id="6" name="Donut 5"/>
          <p:cNvSpPr/>
          <p:nvPr/>
        </p:nvSpPr>
        <p:spPr>
          <a:xfrm>
            <a:off x="684213" y="5229225"/>
            <a:ext cx="1008062" cy="1008063"/>
          </a:xfrm>
          <a:prstGeom prst="donut">
            <a:avLst>
              <a:gd name="adj" fmla="val 20165"/>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0070C0"/>
              </a:solidFill>
            </a:endParaRPr>
          </a:p>
        </p:txBody>
      </p:sp>
      <p:sp>
        <p:nvSpPr>
          <p:cNvPr id="7" name="TextBox 6"/>
          <p:cNvSpPr txBox="1"/>
          <p:nvPr/>
        </p:nvSpPr>
        <p:spPr>
          <a:xfrm>
            <a:off x="1476375" y="5949950"/>
            <a:ext cx="1295400" cy="522288"/>
          </a:xfrm>
          <a:prstGeom prst="rect">
            <a:avLst/>
          </a:prstGeom>
          <a:noFill/>
        </p:spPr>
        <p:txBody>
          <a:bodyPr>
            <a:spAutoFit/>
          </a:bodyPr>
          <a:lstStyle/>
          <a:p>
            <a:pPr>
              <a:defRPr/>
            </a:pPr>
            <a:r>
              <a:rPr lang="en-US" altLang="zh-TW" sz="2800" b="1" dirty="0">
                <a:solidFill>
                  <a:srgbClr val="0070C0"/>
                </a:solidFill>
                <a:latin typeface="+mj-lt"/>
                <a:ea typeface="+mn-ea"/>
              </a:rPr>
              <a:t>(X, Y)</a:t>
            </a:r>
            <a:endParaRPr lang="zh-TW" altLang="en-US" sz="1600" b="1" dirty="0">
              <a:solidFill>
                <a:srgbClr val="0070C0"/>
              </a:solidFill>
              <a:latin typeface="+mj-lt"/>
              <a:ea typeface="+mn-ea"/>
            </a:endParaRPr>
          </a:p>
        </p:txBody>
      </p:sp>
      <p:sp>
        <p:nvSpPr>
          <p:cNvPr id="8" name="Donut 7"/>
          <p:cNvSpPr/>
          <p:nvPr/>
        </p:nvSpPr>
        <p:spPr>
          <a:xfrm>
            <a:off x="2700338" y="5013325"/>
            <a:ext cx="1008062" cy="1008063"/>
          </a:xfrm>
          <a:prstGeom prst="donut">
            <a:avLst>
              <a:gd name="adj" fmla="val 20165"/>
            </a:avLst>
          </a:prstGeom>
          <a:solidFill>
            <a:srgbClr val="00B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sp>
        <p:nvSpPr>
          <p:cNvPr id="9" name="TextBox 8"/>
          <p:cNvSpPr txBox="1"/>
          <p:nvPr/>
        </p:nvSpPr>
        <p:spPr>
          <a:xfrm>
            <a:off x="3563938" y="5661025"/>
            <a:ext cx="1295400" cy="523875"/>
          </a:xfrm>
          <a:prstGeom prst="rect">
            <a:avLst/>
          </a:prstGeom>
          <a:noFill/>
        </p:spPr>
        <p:txBody>
          <a:bodyPr>
            <a:spAutoFit/>
          </a:bodyPr>
          <a:lstStyle/>
          <a:p>
            <a:pPr>
              <a:defRPr/>
            </a:pPr>
            <a:r>
              <a:rPr lang="en-US" altLang="zh-TW" sz="2800" b="1" dirty="0">
                <a:solidFill>
                  <a:srgbClr val="00B050"/>
                </a:solidFill>
                <a:latin typeface="+mj-lt"/>
                <a:ea typeface="+mn-ea"/>
              </a:rPr>
              <a:t>(X, Y)</a:t>
            </a:r>
            <a:endParaRPr lang="zh-TW" altLang="en-US" sz="1600" b="1" dirty="0">
              <a:solidFill>
                <a:srgbClr val="00B050"/>
              </a:solidFill>
              <a:latin typeface="+mj-lt"/>
              <a:ea typeface="+mn-ea"/>
            </a:endParaRPr>
          </a:p>
        </p:txBody>
      </p:sp>
      <p:sp>
        <p:nvSpPr>
          <p:cNvPr id="10" name="Right Arrow 9"/>
          <p:cNvSpPr/>
          <p:nvPr/>
        </p:nvSpPr>
        <p:spPr>
          <a:xfrm>
            <a:off x="5003800" y="4581525"/>
            <a:ext cx="936625" cy="576263"/>
          </a:xfrm>
          <a:prstGeom prst="rightArrow">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1" name="TextBox 10"/>
          <p:cNvSpPr txBox="1"/>
          <p:nvPr/>
        </p:nvSpPr>
        <p:spPr>
          <a:xfrm>
            <a:off x="6011863" y="4149725"/>
            <a:ext cx="2447925" cy="1938338"/>
          </a:xfrm>
          <a:prstGeom prst="rect">
            <a:avLst/>
          </a:prstGeom>
          <a:noFill/>
        </p:spPr>
        <p:txBody>
          <a:bodyPr>
            <a:spAutoFit/>
          </a:bodyPr>
          <a:lstStyle/>
          <a:p>
            <a:pPr algn="ctr">
              <a:defRPr/>
            </a:pPr>
            <a:r>
              <a:rPr lang="en-US" altLang="zh-TW" sz="2400" b="1" dirty="0">
                <a:solidFill>
                  <a:srgbClr val="DF8677"/>
                </a:solidFill>
                <a:effectLst>
                  <a:outerShdw blurRad="38100" dist="38100" dir="2700000" algn="tl">
                    <a:srgbClr val="000000">
                      <a:alpha val="43137"/>
                    </a:srgbClr>
                  </a:outerShdw>
                </a:effectLst>
                <a:latin typeface="+mj-lt"/>
                <a:ea typeface="+mn-ea"/>
              </a:rPr>
              <a:t>Rotation</a:t>
            </a:r>
            <a:endParaRPr lang="en-US" altLang="zh-TW" sz="2800" b="1" dirty="0">
              <a:solidFill>
                <a:srgbClr val="DF8677"/>
              </a:solidFill>
              <a:effectLst>
                <a:outerShdw blurRad="38100" dist="38100" dir="2700000" algn="tl">
                  <a:srgbClr val="000000">
                    <a:alpha val="43137"/>
                  </a:srgbClr>
                </a:outerShdw>
              </a:effectLst>
              <a:latin typeface="+mj-lt"/>
              <a:ea typeface="+mn-ea"/>
            </a:endParaRPr>
          </a:p>
          <a:p>
            <a:pPr algn="ctr">
              <a:defRPr/>
            </a:pPr>
            <a:r>
              <a:rPr lang="en-US" altLang="zh-TW" sz="2800" b="1" dirty="0">
                <a:solidFill>
                  <a:srgbClr val="DF8677"/>
                </a:solidFill>
                <a:effectLst>
                  <a:outerShdw blurRad="38100" dist="38100" dir="2700000" algn="tl">
                    <a:srgbClr val="000000">
                      <a:alpha val="43137"/>
                    </a:srgbClr>
                  </a:outerShdw>
                </a:effectLst>
                <a:latin typeface="+mj-lt"/>
                <a:ea typeface="+mn-ea"/>
              </a:rPr>
              <a:t>+</a:t>
            </a:r>
          </a:p>
          <a:p>
            <a:pPr algn="ctr">
              <a:defRPr/>
            </a:pPr>
            <a:r>
              <a:rPr lang="en-US" altLang="zh-TW" sz="2400" b="1" dirty="0">
                <a:solidFill>
                  <a:srgbClr val="DF8677"/>
                </a:solidFill>
                <a:effectLst>
                  <a:outerShdw blurRad="38100" dist="38100" dir="2700000" algn="tl">
                    <a:srgbClr val="000000">
                      <a:alpha val="43137"/>
                    </a:srgbClr>
                  </a:outerShdw>
                </a:effectLst>
                <a:latin typeface="+mj-lt"/>
                <a:ea typeface="+mn-ea"/>
              </a:rPr>
              <a:t>Translation</a:t>
            </a:r>
            <a:endParaRPr lang="en-US" altLang="zh-TW" sz="2800" b="1" dirty="0">
              <a:solidFill>
                <a:srgbClr val="DF8677"/>
              </a:solidFill>
              <a:effectLst>
                <a:outerShdw blurRad="38100" dist="38100" dir="2700000" algn="tl">
                  <a:srgbClr val="000000">
                    <a:alpha val="43137"/>
                  </a:srgbClr>
                </a:outerShdw>
              </a:effectLst>
              <a:latin typeface="+mj-lt"/>
              <a:ea typeface="+mn-ea"/>
            </a:endParaRPr>
          </a:p>
          <a:p>
            <a:pPr algn="ctr">
              <a:defRPr/>
            </a:pPr>
            <a:r>
              <a:rPr lang="en-US" altLang="zh-TW" sz="4400" b="1" dirty="0">
                <a:solidFill>
                  <a:schemeClr val="tx2"/>
                </a:solidFill>
                <a:effectLst>
                  <a:outerShdw blurRad="38100" dist="38100" dir="2700000" algn="tl">
                    <a:srgbClr val="000000">
                      <a:alpha val="43137"/>
                    </a:srgbClr>
                  </a:outerShdw>
                </a:effectLst>
                <a:latin typeface="+mj-lt"/>
                <a:ea typeface="+mn-ea"/>
              </a:rPr>
              <a:t>6DOF</a:t>
            </a:r>
            <a:endParaRPr lang="en-US" altLang="zh-TW" sz="1600" b="1" dirty="0">
              <a:solidFill>
                <a:schemeClr val="tx2"/>
              </a:solidFill>
              <a:effectLst>
                <a:outerShdw blurRad="38100" dist="38100" dir="2700000" algn="tl">
                  <a:srgbClr val="000000">
                    <a:alpha val="43137"/>
                  </a:srgbClr>
                </a:outerShdw>
              </a:effectLst>
              <a:latin typeface="+mj-lt"/>
              <a:ea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zh-CN" altLang="en-US" b="1" smtClean="0">
                <a:ea typeface="MS PGothic" pitchFamily="34" charset="-128"/>
              </a:rPr>
              <a:t>直接操作</a:t>
            </a:r>
          </a:p>
        </p:txBody>
      </p:sp>
      <p:sp>
        <p:nvSpPr>
          <p:cNvPr id="20482" name="Content Placeholder 2"/>
          <p:cNvSpPr>
            <a:spLocks noGrp="1"/>
          </p:cNvSpPr>
          <p:nvPr>
            <p:ph idx="1"/>
          </p:nvPr>
        </p:nvSpPr>
        <p:spPr/>
        <p:txBody>
          <a:bodyPr/>
          <a:lstStyle/>
          <a:p>
            <a:pPr eaLnBrk="1" hangingPunct="1"/>
            <a:r>
              <a:rPr lang="zh-CN" altLang="en-US" smtClean="0">
                <a:ea typeface="MS PGothic" pitchFamily="34" charset="-128"/>
              </a:rPr>
              <a:t>触点一直在物体上</a:t>
            </a:r>
            <a:endParaRPr lang="ja-JP" altLang="en-US" smtClean="0">
              <a:solidFill>
                <a:srgbClr val="D2533C"/>
              </a:solidFill>
            </a:endParaRPr>
          </a:p>
        </p:txBody>
      </p:sp>
      <p:grpSp>
        <p:nvGrpSpPr>
          <p:cNvPr id="20483" name="Group 16"/>
          <p:cNvGrpSpPr>
            <a:grpSpLocks/>
          </p:cNvGrpSpPr>
          <p:nvPr/>
        </p:nvGrpSpPr>
        <p:grpSpPr bwMode="auto">
          <a:xfrm>
            <a:off x="684213" y="3141663"/>
            <a:ext cx="3849687" cy="3057525"/>
            <a:chOff x="755576" y="3645024"/>
            <a:chExt cx="3562421" cy="2770333"/>
          </a:xfrm>
        </p:grpSpPr>
        <p:pic>
          <p:nvPicPr>
            <p:cNvPr id="4" name="Picture 3" descr="cube.png"/>
            <p:cNvPicPr>
              <a:picLocks noChangeAspect="1"/>
            </p:cNvPicPr>
            <p:nvPr/>
          </p:nvPicPr>
          <p:blipFill>
            <a:blip r:embed="rId3"/>
            <a:stretch>
              <a:fillRect/>
            </a:stretch>
          </p:blipFill>
          <p:spPr>
            <a:xfrm>
              <a:off x="755576" y="3645024"/>
              <a:ext cx="2090443" cy="2091414"/>
            </a:xfrm>
            <a:prstGeom prst="rect">
              <a:avLst/>
            </a:prstGeom>
            <a:ln>
              <a:noFill/>
            </a:ln>
            <a:effectLst>
              <a:outerShdw blurRad="292100" dist="139700" dir="2700000" algn="tl" rotWithShape="0">
                <a:srgbClr val="333333">
                  <a:alpha val="65000"/>
                </a:srgbClr>
              </a:outerShdw>
            </a:effectLst>
          </p:spPr>
        </p:pic>
        <p:sp>
          <p:nvSpPr>
            <p:cNvPr id="6" name="Donut 5"/>
            <p:cNvSpPr/>
            <p:nvPr/>
          </p:nvSpPr>
          <p:spPr>
            <a:xfrm>
              <a:off x="2339201" y="4220379"/>
              <a:ext cx="359914" cy="361035"/>
            </a:xfrm>
            <a:prstGeom prst="donut">
              <a:avLst>
                <a:gd name="adj" fmla="val 20165"/>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sp>
          <p:nvSpPr>
            <p:cNvPr id="7" name="Donut 6"/>
            <p:cNvSpPr/>
            <p:nvPr/>
          </p:nvSpPr>
          <p:spPr>
            <a:xfrm>
              <a:off x="2051269" y="5084849"/>
              <a:ext cx="359914" cy="361036"/>
            </a:xfrm>
            <a:prstGeom prst="donut">
              <a:avLst>
                <a:gd name="adj" fmla="val 20165"/>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pic>
          <p:nvPicPr>
            <p:cNvPr id="20494" name="Picture 4" descr="hands02.png"/>
            <p:cNvPicPr>
              <a:picLocks noChangeAspect="1"/>
            </p:cNvPicPr>
            <p:nvPr/>
          </p:nvPicPr>
          <p:blipFill>
            <a:blip r:embed="rId4"/>
            <a:srcRect/>
            <a:stretch>
              <a:fillRect/>
            </a:stretch>
          </p:blipFill>
          <p:spPr bwMode="auto">
            <a:xfrm rot="-843311">
              <a:off x="1932088" y="4029447"/>
              <a:ext cx="2385909" cy="2385910"/>
            </a:xfrm>
            <a:prstGeom prst="rect">
              <a:avLst/>
            </a:prstGeom>
            <a:noFill/>
            <a:ln w="9525">
              <a:noFill/>
              <a:miter lim="800000"/>
              <a:headEnd/>
              <a:tailEnd/>
            </a:ln>
          </p:spPr>
        </p:pic>
      </p:grpSp>
      <p:grpSp>
        <p:nvGrpSpPr>
          <p:cNvPr id="20484" name="Group 15"/>
          <p:cNvGrpSpPr>
            <a:grpSpLocks/>
          </p:cNvGrpSpPr>
          <p:nvPr/>
        </p:nvGrpSpPr>
        <p:grpSpPr bwMode="auto">
          <a:xfrm>
            <a:off x="5795963" y="3141663"/>
            <a:ext cx="3209925" cy="3270250"/>
            <a:chOff x="5724128" y="3645024"/>
            <a:chExt cx="2706265" cy="2910340"/>
          </a:xfrm>
        </p:grpSpPr>
        <p:grpSp>
          <p:nvGrpSpPr>
            <p:cNvPr id="20486" name="Group 14"/>
            <p:cNvGrpSpPr>
              <a:grpSpLocks/>
            </p:cNvGrpSpPr>
            <p:nvPr/>
          </p:nvGrpSpPr>
          <p:grpSpPr bwMode="auto">
            <a:xfrm>
              <a:off x="5724128" y="3645024"/>
              <a:ext cx="1626929" cy="1626929"/>
              <a:chOff x="5220341" y="3397165"/>
              <a:chExt cx="2090812" cy="2090812"/>
            </a:xfrm>
          </p:grpSpPr>
          <p:pic>
            <p:nvPicPr>
              <p:cNvPr id="10" name="Picture 9" descr="cube.png"/>
              <p:cNvPicPr>
                <a:picLocks noChangeAspect="1"/>
              </p:cNvPicPr>
              <p:nvPr/>
            </p:nvPicPr>
            <p:blipFill>
              <a:blip r:embed="rId3"/>
              <a:stretch>
                <a:fillRect/>
              </a:stretch>
            </p:blipFill>
            <p:spPr>
              <a:xfrm rot="1397727">
                <a:off x="5220341" y="3397165"/>
                <a:ext cx="2091554" cy="2091584"/>
              </a:xfrm>
              <a:prstGeom prst="rect">
                <a:avLst/>
              </a:prstGeom>
              <a:ln>
                <a:noFill/>
              </a:ln>
              <a:effectLst>
                <a:outerShdw blurRad="292100" dist="139700" dir="2700000" algn="tl" rotWithShape="0">
                  <a:srgbClr val="333333">
                    <a:alpha val="65000"/>
                  </a:srgbClr>
                </a:outerShdw>
              </a:effectLst>
            </p:spPr>
          </p:pic>
          <p:sp>
            <p:nvSpPr>
              <p:cNvPr id="11" name="Donut 10"/>
              <p:cNvSpPr/>
              <p:nvPr/>
            </p:nvSpPr>
            <p:spPr>
              <a:xfrm rot="1397727">
                <a:off x="6861248" y="4281367"/>
                <a:ext cx="359485" cy="359491"/>
              </a:xfrm>
              <a:prstGeom prst="donut">
                <a:avLst>
                  <a:gd name="adj" fmla="val 20165"/>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sp>
            <p:nvSpPr>
              <p:cNvPr id="12" name="Donut 11"/>
              <p:cNvSpPr/>
              <p:nvPr/>
            </p:nvSpPr>
            <p:spPr>
              <a:xfrm rot="1397727">
                <a:off x="6283318" y="4895044"/>
                <a:ext cx="359485" cy="359491"/>
              </a:xfrm>
              <a:prstGeom prst="donut">
                <a:avLst>
                  <a:gd name="adj" fmla="val 20165"/>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grpSp>
        <p:pic>
          <p:nvPicPr>
            <p:cNvPr id="20487" name="Picture 13" descr="01.png"/>
            <p:cNvPicPr>
              <a:picLocks noChangeAspect="1"/>
            </p:cNvPicPr>
            <p:nvPr/>
          </p:nvPicPr>
          <p:blipFill>
            <a:blip r:embed="rId5"/>
            <a:srcRect/>
            <a:stretch>
              <a:fillRect/>
            </a:stretch>
          </p:blipFill>
          <p:spPr bwMode="auto">
            <a:xfrm rot="1339918">
              <a:off x="6242789" y="4367760"/>
              <a:ext cx="2187604" cy="2187604"/>
            </a:xfrm>
            <a:prstGeom prst="rect">
              <a:avLst/>
            </a:prstGeom>
            <a:noFill/>
            <a:ln w="9525">
              <a:noFill/>
              <a:miter lim="800000"/>
              <a:headEnd/>
              <a:tailEnd/>
            </a:ln>
          </p:spPr>
        </p:pic>
      </p:grpSp>
      <p:sp>
        <p:nvSpPr>
          <p:cNvPr id="22" name="Right Arrow 21"/>
          <p:cNvSpPr/>
          <p:nvPr/>
        </p:nvSpPr>
        <p:spPr>
          <a:xfrm>
            <a:off x="4572000" y="4076700"/>
            <a:ext cx="936625" cy="576263"/>
          </a:xfrm>
          <a:prstGeom prst="rightArrow">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zh-CN" altLang="en-US" b="1" smtClean="0">
                <a:ea typeface="MS PGothic" pitchFamily="34" charset="-128"/>
              </a:rPr>
              <a:t>不直接操作</a:t>
            </a:r>
          </a:p>
        </p:txBody>
      </p:sp>
      <p:sp>
        <p:nvSpPr>
          <p:cNvPr id="22530" name="Content Placeholder 2"/>
          <p:cNvSpPr>
            <a:spLocks noGrp="1"/>
          </p:cNvSpPr>
          <p:nvPr>
            <p:ph idx="1"/>
          </p:nvPr>
        </p:nvSpPr>
        <p:spPr/>
        <p:txBody>
          <a:bodyPr/>
          <a:lstStyle/>
          <a:p>
            <a:pPr eaLnBrk="1" hangingPunct="1"/>
            <a:r>
              <a:rPr lang="zh-CN" altLang="en-US" smtClean="0">
                <a:ea typeface="MS PGothic" pitchFamily="34" charset="-128"/>
              </a:rPr>
              <a:t>触点不需要在物体上，可是在屏幕上的任何位置</a:t>
            </a:r>
            <a:endParaRPr lang="zh-CN" altLang="en-US" smtClean="0">
              <a:solidFill>
                <a:srgbClr val="D2533C"/>
              </a:solidFill>
              <a:ea typeface="MS PGothic" pitchFamily="34" charset="-128"/>
            </a:endParaRPr>
          </a:p>
        </p:txBody>
      </p:sp>
      <p:pic>
        <p:nvPicPr>
          <p:cNvPr id="4" name="Picture 3" descr="cube.png"/>
          <p:cNvPicPr>
            <a:picLocks noChangeAspect="1"/>
          </p:cNvPicPr>
          <p:nvPr/>
        </p:nvPicPr>
        <p:blipFill>
          <a:blip r:embed="rId3"/>
          <a:stretch>
            <a:fillRect/>
          </a:stretch>
        </p:blipFill>
        <p:spPr>
          <a:xfrm>
            <a:off x="238125" y="3057525"/>
            <a:ext cx="2317750" cy="2317750"/>
          </a:xfrm>
          <a:prstGeom prst="rect">
            <a:avLst/>
          </a:prstGeom>
          <a:ln>
            <a:noFill/>
          </a:ln>
          <a:effectLst>
            <a:outerShdw blurRad="292100" dist="139700" dir="2700000" algn="tl" rotWithShape="0">
              <a:srgbClr val="333333">
                <a:alpha val="65000"/>
              </a:srgbClr>
            </a:outerShdw>
          </a:effectLst>
        </p:spPr>
      </p:pic>
      <p:sp>
        <p:nvSpPr>
          <p:cNvPr id="6" name="Donut 5"/>
          <p:cNvSpPr/>
          <p:nvPr/>
        </p:nvSpPr>
        <p:spPr>
          <a:xfrm>
            <a:off x="2830513" y="4221163"/>
            <a:ext cx="360362" cy="360362"/>
          </a:xfrm>
          <a:prstGeom prst="donut">
            <a:avLst>
              <a:gd name="adj" fmla="val 20165"/>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sp>
        <p:nvSpPr>
          <p:cNvPr id="7" name="Donut 6"/>
          <p:cNvSpPr/>
          <p:nvPr/>
        </p:nvSpPr>
        <p:spPr>
          <a:xfrm>
            <a:off x="2541588" y="5013325"/>
            <a:ext cx="360362" cy="360363"/>
          </a:xfrm>
          <a:prstGeom prst="donut">
            <a:avLst>
              <a:gd name="adj" fmla="val 20165"/>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pic>
        <p:nvPicPr>
          <p:cNvPr id="22534" name="Picture 4" descr="hands02.png"/>
          <p:cNvPicPr>
            <a:picLocks noChangeAspect="1"/>
          </p:cNvPicPr>
          <p:nvPr/>
        </p:nvPicPr>
        <p:blipFill>
          <a:blip r:embed="rId4"/>
          <a:srcRect/>
          <a:stretch>
            <a:fillRect/>
          </a:stretch>
        </p:blipFill>
        <p:spPr bwMode="auto">
          <a:xfrm rot="-843311">
            <a:off x="2449513" y="3970338"/>
            <a:ext cx="2386012" cy="2386012"/>
          </a:xfrm>
          <a:prstGeom prst="rect">
            <a:avLst/>
          </a:prstGeom>
          <a:noFill/>
          <a:ln w="9525">
            <a:noFill/>
            <a:miter lim="800000"/>
            <a:headEnd/>
            <a:tailEnd/>
          </a:ln>
        </p:spPr>
      </p:pic>
      <p:pic>
        <p:nvPicPr>
          <p:cNvPr id="10" name="Picture 9" descr="cube.png"/>
          <p:cNvPicPr>
            <a:picLocks noChangeAspect="1"/>
          </p:cNvPicPr>
          <p:nvPr/>
        </p:nvPicPr>
        <p:blipFill>
          <a:blip r:embed="rId3"/>
          <a:stretch>
            <a:fillRect/>
          </a:stretch>
        </p:blipFill>
        <p:spPr>
          <a:xfrm rot="1397727">
            <a:off x="5430838" y="3016250"/>
            <a:ext cx="1930400" cy="1827213"/>
          </a:xfrm>
          <a:prstGeom prst="rect">
            <a:avLst/>
          </a:prstGeom>
          <a:ln>
            <a:noFill/>
          </a:ln>
          <a:effectLst>
            <a:outerShdw blurRad="292100" dist="139700" dir="2700000" algn="tl" rotWithShape="0">
              <a:srgbClr val="333333">
                <a:alpha val="65000"/>
              </a:srgbClr>
            </a:outerShdw>
          </a:effectLst>
        </p:spPr>
      </p:pic>
      <p:sp>
        <p:nvSpPr>
          <p:cNvPr id="11" name="Donut 10"/>
          <p:cNvSpPr/>
          <p:nvPr/>
        </p:nvSpPr>
        <p:spPr>
          <a:xfrm rot="1397727">
            <a:off x="7859713" y="4203700"/>
            <a:ext cx="333375" cy="314325"/>
          </a:xfrm>
          <a:prstGeom prst="donut">
            <a:avLst>
              <a:gd name="adj" fmla="val 20165"/>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sp>
        <p:nvSpPr>
          <p:cNvPr id="12" name="Donut 11"/>
          <p:cNvSpPr/>
          <p:nvPr/>
        </p:nvSpPr>
        <p:spPr>
          <a:xfrm rot="1397727">
            <a:off x="7359650" y="4705350"/>
            <a:ext cx="331788" cy="315913"/>
          </a:xfrm>
          <a:prstGeom prst="donut">
            <a:avLst>
              <a:gd name="adj" fmla="val 20165"/>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pic>
        <p:nvPicPr>
          <p:cNvPr id="22538" name="Picture 13" descr="01.png"/>
          <p:cNvPicPr>
            <a:picLocks noChangeAspect="1"/>
          </p:cNvPicPr>
          <p:nvPr/>
        </p:nvPicPr>
        <p:blipFill>
          <a:blip r:embed="rId5"/>
          <a:srcRect/>
          <a:stretch>
            <a:fillRect/>
          </a:stretch>
        </p:blipFill>
        <p:spPr bwMode="auto">
          <a:xfrm rot="1339918">
            <a:off x="6958013" y="4262438"/>
            <a:ext cx="2595562" cy="2457450"/>
          </a:xfrm>
          <a:prstGeom prst="rect">
            <a:avLst/>
          </a:prstGeom>
          <a:noFill/>
          <a:ln w="9525">
            <a:noFill/>
            <a:miter lim="800000"/>
            <a:headEnd/>
            <a:tailEnd/>
          </a:ln>
        </p:spPr>
      </p:pic>
      <p:sp>
        <p:nvSpPr>
          <p:cNvPr id="18" name="Right Arrow 17"/>
          <p:cNvSpPr/>
          <p:nvPr/>
        </p:nvSpPr>
        <p:spPr>
          <a:xfrm>
            <a:off x="4284663" y="4292600"/>
            <a:ext cx="935037" cy="576263"/>
          </a:xfrm>
          <a:prstGeom prst="rightArrow">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wrap="square" numCol="1" anchorCtr="0" compatLnSpc="1">
            <a:prstTxWarp prst="textNoShape">
              <a:avLst/>
            </a:prstTxWarp>
          </a:bodyPr>
          <a:lstStyle/>
          <a:p>
            <a:pPr eaLnBrk="1" hangingPunct="1">
              <a:defRPr/>
            </a:pPr>
            <a:r>
              <a:rPr lang="zh-CN" altLang="en-US" b="1" smtClean="0">
                <a:ea typeface="微軟正黑體" pitchFamily="34" charset="-120"/>
              </a:rPr>
              <a:t>设计原则</a:t>
            </a:r>
            <a:endParaRPr lang="zh-CN" altLang="en-US" smtClean="0"/>
          </a:p>
        </p:txBody>
      </p:sp>
      <p:sp>
        <p:nvSpPr>
          <p:cNvPr id="24578" name="Content Placeholder 2"/>
          <p:cNvSpPr>
            <a:spLocks noGrp="1"/>
          </p:cNvSpPr>
          <p:nvPr>
            <p:ph idx="1"/>
          </p:nvPr>
        </p:nvSpPr>
        <p:spPr>
          <a:xfrm>
            <a:off x="468313" y="1628775"/>
            <a:ext cx="8229600" cy="5068888"/>
          </a:xfrm>
        </p:spPr>
        <p:txBody>
          <a:bodyPr/>
          <a:lstStyle/>
          <a:p>
            <a:pPr eaLnBrk="1" hangingPunct="1">
              <a:lnSpc>
                <a:spcPct val="90000"/>
              </a:lnSpc>
              <a:buFont typeface="Arial" charset="0"/>
              <a:buNone/>
            </a:pPr>
            <a:r>
              <a:rPr lang="en-US" altLang="zh-CN" b="1" smtClean="0">
                <a:ea typeface="宋体" charset="-122"/>
              </a:rPr>
              <a:t>Two-finger operations</a:t>
            </a:r>
          </a:p>
          <a:p>
            <a:pPr lvl="1" eaLnBrk="1" hangingPunct="1">
              <a:lnSpc>
                <a:spcPct val="90000"/>
              </a:lnSpc>
            </a:pPr>
            <a:r>
              <a:rPr lang="zh-CN" altLang="en-US" smtClean="0">
                <a:solidFill>
                  <a:srgbClr val="57576E"/>
                </a:solidFill>
                <a:ea typeface="宋体" charset="-122"/>
              </a:rPr>
              <a:t>有些设备只支持最多支持两触点</a:t>
            </a:r>
          </a:p>
          <a:p>
            <a:pPr lvl="1" eaLnBrk="1" hangingPunct="1">
              <a:lnSpc>
                <a:spcPct val="90000"/>
              </a:lnSpc>
            </a:pPr>
            <a:r>
              <a:rPr lang="zh-CN" altLang="en-US" smtClean="0">
                <a:solidFill>
                  <a:srgbClr val="57576E"/>
                </a:solidFill>
                <a:ea typeface="宋体" charset="-122"/>
              </a:rPr>
              <a:t>当屏幕很小时减少拥挤</a:t>
            </a:r>
          </a:p>
          <a:p>
            <a:pPr lvl="1" eaLnBrk="1" hangingPunct="1">
              <a:lnSpc>
                <a:spcPct val="90000"/>
              </a:lnSpc>
            </a:pPr>
            <a:r>
              <a:rPr lang="zh-CN" altLang="en-US" smtClean="0">
                <a:solidFill>
                  <a:srgbClr val="57576E"/>
                </a:solidFill>
                <a:ea typeface="宋体" charset="-122"/>
              </a:rPr>
              <a:t>容易使用</a:t>
            </a:r>
          </a:p>
          <a:p>
            <a:pPr lvl="1" eaLnBrk="1" hangingPunct="1">
              <a:lnSpc>
                <a:spcPct val="90000"/>
              </a:lnSpc>
            </a:pPr>
            <a:r>
              <a:rPr lang="zh-CN" altLang="en-US" smtClean="0">
                <a:solidFill>
                  <a:srgbClr val="57576E"/>
                </a:solidFill>
                <a:ea typeface="宋体" charset="-122"/>
              </a:rPr>
              <a:t>没有一指的操作</a:t>
            </a:r>
          </a:p>
          <a:p>
            <a:pPr eaLnBrk="1" hangingPunct="1">
              <a:lnSpc>
                <a:spcPct val="90000"/>
              </a:lnSpc>
              <a:buFont typeface="Arial" charset="0"/>
              <a:buNone/>
            </a:pPr>
            <a:r>
              <a:rPr lang="en-US" altLang="zh-CN" b="1" smtClean="0">
                <a:ea typeface="宋体" charset="-122"/>
              </a:rPr>
              <a:t>Unimanual interaction</a:t>
            </a:r>
            <a:r>
              <a:rPr lang="zh-CN" altLang="en-US" b="1" smtClean="0">
                <a:ea typeface="宋体" charset="-122"/>
              </a:rPr>
              <a:t>单手操作</a:t>
            </a:r>
          </a:p>
          <a:p>
            <a:pPr lvl="1" eaLnBrk="1" hangingPunct="1">
              <a:lnSpc>
                <a:spcPct val="90000"/>
              </a:lnSpc>
            </a:pPr>
            <a:r>
              <a:rPr lang="zh-CN" altLang="en-US" smtClean="0">
                <a:solidFill>
                  <a:srgbClr val="57576E"/>
                </a:solidFill>
                <a:ea typeface="宋体" charset="-122"/>
              </a:rPr>
              <a:t>更适合移动设备或者小型设备</a:t>
            </a:r>
          </a:p>
          <a:p>
            <a:pPr lvl="1" eaLnBrk="1" hangingPunct="1">
              <a:lnSpc>
                <a:spcPct val="90000"/>
              </a:lnSpc>
            </a:pPr>
            <a:endParaRPr lang="en-US" altLang="zh-CN" smtClean="0">
              <a:ea typeface="宋体" charset="-122"/>
            </a:endParaRPr>
          </a:p>
          <a:p>
            <a:pPr eaLnBrk="1" hangingPunct="1">
              <a:lnSpc>
                <a:spcPct val="90000"/>
              </a:lnSpc>
              <a:buFont typeface="Arial" charset="0"/>
              <a:buNone/>
            </a:pPr>
            <a:r>
              <a:rPr lang="zh-CN" altLang="en-US" b="1" smtClean="0">
                <a:ea typeface="宋体" charset="-122"/>
              </a:rPr>
              <a:t>不依赖于手指的直接操作物体</a:t>
            </a:r>
          </a:p>
          <a:p>
            <a:pPr lvl="1" eaLnBrk="1" hangingPunct="1">
              <a:lnSpc>
                <a:spcPct val="90000"/>
              </a:lnSpc>
            </a:pPr>
            <a:r>
              <a:rPr lang="zh-CN" altLang="en-US" smtClean="0">
                <a:solidFill>
                  <a:srgbClr val="57576E"/>
                </a:solidFill>
                <a:ea typeface="宋体" charset="-122"/>
              </a:rPr>
              <a:t>适合小型屏幕或者小型物体</a:t>
            </a:r>
          </a:p>
          <a:p>
            <a:pPr lvl="1" eaLnBrk="1" hangingPunct="1">
              <a:lnSpc>
                <a:spcPct val="90000"/>
              </a:lnSpc>
            </a:pPr>
            <a:endParaRPr lang="en-US" altLang="zh-CN" smtClean="0">
              <a:ea typeface="宋体" charset="-122"/>
            </a:endParaRPr>
          </a:p>
          <a:p>
            <a:pPr eaLnBrk="1" hangingPunct="1">
              <a:lnSpc>
                <a:spcPct val="90000"/>
              </a:lnSpc>
              <a:buFont typeface="Arial" charset="0"/>
              <a:buNone/>
            </a:pPr>
            <a:r>
              <a:rPr lang="zh-CN" altLang="en-US" b="1" smtClean="0">
                <a:ea typeface="宋体" charset="-122"/>
              </a:rPr>
              <a:t>无缝操作</a:t>
            </a:r>
          </a:p>
          <a:p>
            <a:pPr lvl="1" eaLnBrk="1" hangingPunct="1">
              <a:lnSpc>
                <a:spcPct val="90000"/>
              </a:lnSpc>
            </a:pPr>
            <a:r>
              <a:rPr lang="zh-CN" altLang="en-US" smtClean="0">
                <a:solidFill>
                  <a:srgbClr val="57576E"/>
                </a:solidFill>
                <a:ea typeface="宋体" charset="-122"/>
              </a:rPr>
              <a:t>在转换操作时可以做到无缝操作</a:t>
            </a:r>
          </a:p>
        </p:txBody>
      </p:sp>
      <p:grpSp>
        <p:nvGrpSpPr>
          <p:cNvPr id="24579" name="Group 9"/>
          <p:cNvGrpSpPr>
            <a:grpSpLocks/>
          </p:cNvGrpSpPr>
          <p:nvPr/>
        </p:nvGrpSpPr>
        <p:grpSpPr bwMode="auto">
          <a:xfrm>
            <a:off x="4787900" y="1557338"/>
            <a:ext cx="4183063" cy="3822700"/>
            <a:chOff x="4860032" y="1484784"/>
            <a:chExt cx="3212107" cy="2935648"/>
          </a:xfrm>
        </p:grpSpPr>
        <p:pic>
          <p:nvPicPr>
            <p:cNvPr id="24580" name="Picture 3"/>
            <p:cNvPicPr>
              <a:picLocks noChangeAspect="1" noChangeArrowheads="1"/>
            </p:cNvPicPr>
            <p:nvPr/>
          </p:nvPicPr>
          <p:blipFill>
            <a:blip r:embed="rId3"/>
            <a:srcRect/>
            <a:stretch>
              <a:fillRect/>
            </a:stretch>
          </p:blipFill>
          <p:spPr bwMode="auto">
            <a:xfrm>
              <a:off x="4860032" y="1484784"/>
              <a:ext cx="1876425" cy="1676400"/>
            </a:xfrm>
            <a:prstGeom prst="rect">
              <a:avLst/>
            </a:prstGeom>
            <a:noFill/>
            <a:ln w="9525">
              <a:noFill/>
              <a:miter lim="800000"/>
              <a:headEnd/>
              <a:tailEnd/>
            </a:ln>
          </p:spPr>
        </p:pic>
        <p:pic>
          <p:nvPicPr>
            <p:cNvPr id="9" name="Picture 8" descr="cube.png"/>
            <p:cNvPicPr>
              <a:picLocks noChangeAspect="1"/>
            </p:cNvPicPr>
            <p:nvPr/>
          </p:nvPicPr>
          <p:blipFill>
            <a:blip r:embed="rId4"/>
            <a:stretch>
              <a:fillRect/>
            </a:stretch>
          </p:blipFill>
          <p:spPr>
            <a:xfrm>
              <a:off x="5357390" y="1927325"/>
              <a:ext cx="722877" cy="722940"/>
            </a:xfrm>
            <a:prstGeom prst="rect">
              <a:avLst/>
            </a:prstGeom>
            <a:ln>
              <a:noFill/>
            </a:ln>
            <a:effectLst>
              <a:outerShdw blurRad="292100" dist="139700" dir="2700000" algn="tl" rotWithShape="0">
                <a:srgbClr val="333333">
                  <a:alpha val="65000"/>
                </a:srgbClr>
              </a:outerShdw>
            </a:effectLst>
          </p:spPr>
        </p:pic>
        <p:sp>
          <p:nvSpPr>
            <p:cNvPr id="7" name="Donut 6"/>
            <p:cNvSpPr/>
            <p:nvPr/>
          </p:nvSpPr>
          <p:spPr>
            <a:xfrm>
              <a:off x="5724315" y="2205285"/>
              <a:ext cx="287688" cy="287713"/>
            </a:xfrm>
            <a:prstGeom prst="donut">
              <a:avLst>
                <a:gd name="adj" fmla="val 20165"/>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sp>
          <p:nvSpPr>
            <p:cNvPr id="8" name="Donut 7"/>
            <p:cNvSpPr/>
            <p:nvPr/>
          </p:nvSpPr>
          <p:spPr>
            <a:xfrm>
              <a:off x="6012002" y="1988281"/>
              <a:ext cx="287688" cy="288933"/>
            </a:xfrm>
            <a:prstGeom prst="donut">
              <a:avLst>
                <a:gd name="adj" fmla="val 20165"/>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pic>
          <p:nvPicPr>
            <p:cNvPr id="24584" name="Picture 5" descr="hands02.png"/>
            <p:cNvPicPr>
              <a:picLocks noChangeAspect="1"/>
            </p:cNvPicPr>
            <p:nvPr/>
          </p:nvPicPr>
          <p:blipFill>
            <a:blip r:embed="rId5"/>
            <a:srcRect/>
            <a:stretch>
              <a:fillRect/>
            </a:stretch>
          </p:blipFill>
          <p:spPr bwMode="auto">
            <a:xfrm rot="-1373895">
              <a:off x="5435044" y="1783336"/>
              <a:ext cx="2637095" cy="263709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wrap="square" numCol="1" anchorCtr="0" compatLnSpc="1">
            <a:prstTxWarp prst="textNoShape">
              <a:avLst/>
            </a:prstTxWarp>
          </a:bodyPr>
          <a:lstStyle/>
          <a:p>
            <a:pPr eaLnBrk="1" hangingPunct="1">
              <a:defRPr/>
            </a:pPr>
            <a:r>
              <a:rPr lang="zh-CN" altLang="en-US" b="1" smtClean="0"/>
              <a:t>现存的方法</a:t>
            </a:r>
          </a:p>
        </p:txBody>
      </p:sp>
      <p:sp>
        <p:nvSpPr>
          <p:cNvPr id="26626" name="Content Placeholder 2"/>
          <p:cNvSpPr>
            <a:spLocks noGrp="1"/>
          </p:cNvSpPr>
          <p:nvPr>
            <p:ph idx="1"/>
          </p:nvPr>
        </p:nvSpPr>
        <p:spPr/>
        <p:txBody>
          <a:bodyPr/>
          <a:lstStyle/>
          <a:p>
            <a:pPr eaLnBrk="1" hangingPunct="1">
              <a:buFont typeface="Arial" charset="0"/>
              <a:buNone/>
            </a:pPr>
            <a:r>
              <a:rPr lang="en-US" altLang="zh-CN" sz="2800" b="1" smtClean="0">
                <a:ea typeface="宋体" charset="-122"/>
              </a:rPr>
              <a:t>Screen-Space Manipulation </a:t>
            </a:r>
            <a:r>
              <a:rPr lang="en-US" altLang="zh-CN" sz="1800" smtClean="0">
                <a:ea typeface="宋体" charset="-122"/>
              </a:rPr>
              <a:t>[Reisnam et al. 2009]</a:t>
            </a:r>
            <a:endParaRPr lang="en-US" altLang="zh-CN" sz="2800" smtClean="0">
              <a:ea typeface="宋体" charset="-122"/>
            </a:endParaRPr>
          </a:p>
          <a:p>
            <a:pPr eaLnBrk="1" hangingPunct="1">
              <a:buFont typeface="Arial" charset="0"/>
              <a:buNone/>
            </a:pPr>
            <a:endParaRPr lang="en-US" altLang="zh-CN" smtClean="0">
              <a:ea typeface="宋体" charset="-122"/>
            </a:endParaRPr>
          </a:p>
          <a:p>
            <a:pPr eaLnBrk="1" hangingPunct="1"/>
            <a:endParaRPr lang="en-US" altLang="zh-CN" smtClean="0">
              <a:ea typeface="宋体" charset="-122"/>
            </a:endParaRPr>
          </a:p>
          <a:p>
            <a:pPr eaLnBrk="1" hangingPunct="1"/>
            <a:endParaRPr lang="en-US" altLang="zh-CN" smtClean="0">
              <a:ea typeface="宋体" charset="-122"/>
            </a:endParaRPr>
          </a:p>
        </p:txBody>
      </p:sp>
      <p:pic>
        <p:nvPicPr>
          <p:cNvPr id="6148" name="Picture 6" descr="C:\Users\Jingbo\Dropbox\research\papers\me\touch\ppt\pics\taxonomy2_ss.png"/>
          <p:cNvPicPr>
            <a:picLocks noChangeAspect="1" noChangeArrowheads="1"/>
          </p:cNvPicPr>
          <p:nvPr/>
        </p:nvPicPr>
        <p:blipFill>
          <a:blip r:embed="rId3"/>
          <a:srcRect r="69804" b="52373"/>
          <a:stretch>
            <a:fillRect/>
          </a:stretch>
        </p:blipFill>
        <p:spPr bwMode="auto">
          <a:xfrm>
            <a:off x="539750" y="2492375"/>
            <a:ext cx="2760663" cy="3265488"/>
          </a:xfrm>
          <a:prstGeom prst="rect">
            <a:avLst/>
          </a:prstGeom>
          <a:ln>
            <a:noFill/>
          </a:ln>
          <a:effectLst>
            <a:outerShdw blurRad="292100" dist="139700" dir="2700000" algn="tl" rotWithShape="0">
              <a:srgbClr val="333333">
                <a:alpha val="65000"/>
              </a:srgbClr>
            </a:outerShdw>
          </a:effectLst>
          <a:extLst/>
        </p:spPr>
      </p:pic>
      <p:sp>
        <p:nvSpPr>
          <p:cNvPr id="26628" name="Content Placeholder 2"/>
          <p:cNvSpPr txBox="1">
            <a:spLocks/>
          </p:cNvSpPr>
          <p:nvPr/>
        </p:nvSpPr>
        <p:spPr bwMode="auto">
          <a:xfrm>
            <a:off x="3708400" y="2276475"/>
            <a:ext cx="4986338" cy="4581525"/>
          </a:xfrm>
          <a:prstGeom prst="rect">
            <a:avLst/>
          </a:prstGeom>
          <a:noFill/>
          <a:ln w="9525">
            <a:noFill/>
            <a:miter lim="800000"/>
            <a:headEnd/>
            <a:tailEnd/>
          </a:ln>
        </p:spPr>
        <p:txBody>
          <a:bodyPr/>
          <a:lstStyle/>
          <a:p>
            <a:pPr marL="182563" indent="-182563">
              <a:spcBef>
                <a:spcPct val="20000"/>
              </a:spcBef>
              <a:buClr>
                <a:schemeClr val="accent1"/>
              </a:buClr>
              <a:buSzPct val="85000"/>
              <a:buFont typeface="Arial" charset="0"/>
              <a:buChar char="•"/>
            </a:pPr>
            <a:r>
              <a:rPr kumimoji="1" lang="en-US" altLang="zh-CN" sz="2400">
                <a:latin typeface="Arial" charset="0"/>
              </a:rPr>
              <a:t>6</a:t>
            </a:r>
            <a:r>
              <a:rPr kumimoji="1" lang="zh-CN" altLang="en-US" sz="2400">
                <a:latin typeface="Arial" charset="0"/>
              </a:rPr>
              <a:t>个自由度需要三指</a:t>
            </a:r>
          </a:p>
          <a:p>
            <a:pPr marL="182563" indent="-182563">
              <a:spcBef>
                <a:spcPct val="20000"/>
              </a:spcBef>
              <a:buClr>
                <a:schemeClr val="accent1"/>
              </a:buClr>
              <a:buSzPct val="85000"/>
              <a:buFont typeface="Arial" charset="0"/>
              <a:buChar char="•"/>
            </a:pPr>
            <a:r>
              <a:rPr kumimoji="1" lang="zh-CN" altLang="en-US" sz="2400">
                <a:latin typeface="Arial" charset="0"/>
              </a:rPr>
              <a:t>直接操作</a:t>
            </a:r>
          </a:p>
          <a:p>
            <a:pPr marL="182563" indent="-182563">
              <a:spcBef>
                <a:spcPct val="20000"/>
              </a:spcBef>
              <a:buClr>
                <a:schemeClr val="accent1"/>
              </a:buClr>
              <a:buSzPct val="85000"/>
              <a:buFont typeface="Arial" charset="0"/>
              <a:buChar char="•"/>
            </a:pPr>
            <a:r>
              <a:rPr kumimoji="1" lang="zh-CN" altLang="en-US" sz="2400">
                <a:latin typeface="Arial" charset="0"/>
              </a:rPr>
              <a:t>对于小屏幕或者物体很小的很难操纵</a:t>
            </a:r>
          </a:p>
          <a:p>
            <a:pPr marL="182563" indent="-182563">
              <a:spcBef>
                <a:spcPct val="20000"/>
              </a:spcBef>
              <a:buClr>
                <a:schemeClr val="accent1"/>
              </a:buClr>
              <a:buSzPct val="85000"/>
              <a:buFont typeface="Arial" charset="0"/>
              <a:buNone/>
            </a:pPr>
            <a:endParaRPr kumimoji="1" lang="en-US" altLang="zh-CN" sz="2400">
              <a:solidFill>
                <a:srgbClr val="C00000"/>
              </a:solidFill>
              <a:latin typeface="Arial" charset="0"/>
            </a:endParaRPr>
          </a:p>
          <a:p>
            <a:pPr marL="182563" indent="-182563">
              <a:spcBef>
                <a:spcPct val="20000"/>
              </a:spcBef>
              <a:buClr>
                <a:schemeClr val="accent1"/>
              </a:buClr>
              <a:buSzPct val="85000"/>
              <a:buFont typeface="Arial" charset="0"/>
              <a:buChar char="•"/>
            </a:pPr>
            <a:endParaRPr kumimoji="1" lang="en-US" altLang="zh-CN" sz="2400">
              <a:solidFill>
                <a:srgbClr val="C00000"/>
              </a:solidFill>
              <a:latin typeface="Arial" charset="0"/>
            </a:endParaRPr>
          </a:p>
        </p:txBody>
      </p:sp>
      <p:pic>
        <p:nvPicPr>
          <p:cNvPr id="7" name="Picture 6" descr="cube.png"/>
          <p:cNvPicPr>
            <a:picLocks noChangeAspect="1"/>
          </p:cNvPicPr>
          <p:nvPr/>
        </p:nvPicPr>
        <p:blipFill>
          <a:blip r:embed="rId4"/>
          <a:stretch>
            <a:fillRect/>
          </a:stretch>
        </p:blipFill>
        <p:spPr>
          <a:xfrm rot="1397727">
            <a:off x="5214938" y="4694238"/>
            <a:ext cx="1930400" cy="1828800"/>
          </a:xfrm>
          <a:prstGeom prst="rect">
            <a:avLst/>
          </a:prstGeom>
          <a:ln>
            <a:noFill/>
          </a:ln>
          <a:effectLst>
            <a:outerShdw blurRad="292100" dist="139700" dir="2700000" algn="tl" rotWithShape="0">
              <a:srgbClr val="333333">
                <a:alpha val="65000"/>
              </a:srgbClr>
            </a:outerShdw>
          </a:effectLst>
        </p:spPr>
      </p:pic>
      <p:sp>
        <p:nvSpPr>
          <p:cNvPr id="8" name="Donut 7"/>
          <p:cNvSpPr/>
          <p:nvPr/>
        </p:nvSpPr>
        <p:spPr>
          <a:xfrm>
            <a:off x="6443663" y="5661025"/>
            <a:ext cx="360362" cy="360363"/>
          </a:xfrm>
          <a:prstGeom prst="donut">
            <a:avLst>
              <a:gd name="adj" fmla="val 20165"/>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sp>
        <p:nvSpPr>
          <p:cNvPr id="9" name="Donut 8"/>
          <p:cNvSpPr/>
          <p:nvPr/>
        </p:nvSpPr>
        <p:spPr>
          <a:xfrm>
            <a:off x="5651500" y="5445125"/>
            <a:ext cx="360363" cy="360363"/>
          </a:xfrm>
          <a:prstGeom prst="donut">
            <a:avLst>
              <a:gd name="adj" fmla="val 20165"/>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sp>
        <p:nvSpPr>
          <p:cNvPr id="10" name="Donut 9"/>
          <p:cNvSpPr/>
          <p:nvPr/>
        </p:nvSpPr>
        <p:spPr>
          <a:xfrm>
            <a:off x="6156325" y="6021388"/>
            <a:ext cx="360363" cy="360362"/>
          </a:xfrm>
          <a:prstGeom prst="donut">
            <a:avLst>
              <a:gd name="adj" fmla="val 20165"/>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wrap="square" numCol="1" anchorCtr="0" compatLnSpc="1">
            <a:prstTxWarp prst="textNoShape">
              <a:avLst/>
            </a:prstTxWarp>
          </a:bodyPr>
          <a:lstStyle/>
          <a:p>
            <a:pPr eaLnBrk="1" hangingPunct="1">
              <a:defRPr/>
            </a:pPr>
            <a:r>
              <a:rPr lang="zh-CN" altLang="en-US" b="1" smtClean="0"/>
              <a:t>现存的方法</a:t>
            </a:r>
          </a:p>
        </p:txBody>
      </p:sp>
      <p:sp>
        <p:nvSpPr>
          <p:cNvPr id="28674" name="Content Placeholder 2"/>
          <p:cNvSpPr>
            <a:spLocks noGrp="1"/>
          </p:cNvSpPr>
          <p:nvPr>
            <p:ph idx="1"/>
          </p:nvPr>
        </p:nvSpPr>
        <p:spPr>
          <a:xfrm>
            <a:off x="468313" y="1628775"/>
            <a:ext cx="8229600" cy="4876800"/>
          </a:xfrm>
        </p:spPr>
        <p:txBody>
          <a:bodyPr/>
          <a:lstStyle/>
          <a:p>
            <a:pPr eaLnBrk="1" hangingPunct="1">
              <a:buFont typeface="Arial" charset="0"/>
              <a:buNone/>
            </a:pPr>
            <a:r>
              <a:rPr lang="en-US" altLang="zh-CN" sz="2800" b="1" smtClean="0">
                <a:ea typeface="宋体" charset="-122"/>
              </a:rPr>
              <a:t>Screen-Space Manipulation </a:t>
            </a:r>
            <a:r>
              <a:rPr lang="en-US" altLang="zh-CN" sz="1800" smtClean="0">
                <a:ea typeface="宋体" charset="-122"/>
              </a:rPr>
              <a:t>[Reisnam et al. 2009]</a:t>
            </a:r>
            <a:endParaRPr lang="en-US" altLang="zh-CN" sz="2800" smtClean="0">
              <a:ea typeface="宋体" charset="-122"/>
            </a:endParaRPr>
          </a:p>
          <a:p>
            <a:pPr eaLnBrk="1" hangingPunct="1">
              <a:buFont typeface="Arial" charset="0"/>
              <a:buNone/>
            </a:pPr>
            <a:endParaRPr lang="en-US" altLang="zh-CN" smtClean="0">
              <a:ea typeface="宋体" charset="-122"/>
            </a:endParaRPr>
          </a:p>
          <a:p>
            <a:pPr eaLnBrk="1" hangingPunct="1"/>
            <a:endParaRPr lang="en-US" altLang="zh-CN" smtClean="0">
              <a:ea typeface="宋体" charset="-122"/>
            </a:endParaRPr>
          </a:p>
          <a:p>
            <a:pPr eaLnBrk="1" hangingPunct="1"/>
            <a:endParaRPr lang="en-US" altLang="zh-CN" smtClean="0">
              <a:ea typeface="宋体" charset="-122"/>
            </a:endParaRPr>
          </a:p>
        </p:txBody>
      </p:sp>
      <p:sp>
        <p:nvSpPr>
          <p:cNvPr id="28675" name="Content Placeholder 2"/>
          <p:cNvSpPr txBox="1">
            <a:spLocks/>
          </p:cNvSpPr>
          <p:nvPr/>
        </p:nvSpPr>
        <p:spPr bwMode="auto">
          <a:xfrm>
            <a:off x="3708400" y="2276475"/>
            <a:ext cx="4986338" cy="4581525"/>
          </a:xfrm>
          <a:prstGeom prst="rect">
            <a:avLst/>
          </a:prstGeom>
          <a:noFill/>
          <a:ln w="9525">
            <a:noFill/>
            <a:miter lim="800000"/>
            <a:headEnd/>
            <a:tailEnd/>
          </a:ln>
        </p:spPr>
        <p:txBody>
          <a:bodyPr/>
          <a:lstStyle/>
          <a:p>
            <a:pPr marL="182563" indent="-182563">
              <a:spcBef>
                <a:spcPct val="20000"/>
              </a:spcBef>
              <a:buClr>
                <a:schemeClr val="accent1"/>
              </a:buClr>
              <a:buSzPct val="85000"/>
              <a:buFont typeface="Arial" charset="0"/>
              <a:buChar char="•"/>
            </a:pPr>
            <a:endParaRPr kumimoji="1" lang="en-US" altLang="zh-CN" sz="2400">
              <a:solidFill>
                <a:srgbClr val="C00000"/>
              </a:solidFill>
              <a:latin typeface="Arial" charset="0"/>
            </a:endParaRPr>
          </a:p>
          <a:p>
            <a:pPr marL="182563" indent="-182563">
              <a:spcBef>
                <a:spcPct val="20000"/>
              </a:spcBef>
              <a:buClr>
                <a:schemeClr val="accent1"/>
              </a:buClr>
              <a:buSzPct val="85000"/>
              <a:buFont typeface="Arial" charset="0"/>
              <a:buChar char="•"/>
            </a:pPr>
            <a:endParaRPr kumimoji="1" lang="en-US" altLang="zh-CN" sz="2400">
              <a:solidFill>
                <a:srgbClr val="C00000"/>
              </a:solidFill>
              <a:latin typeface="Arial" charset="0"/>
            </a:endParaRPr>
          </a:p>
        </p:txBody>
      </p:sp>
      <p:pic>
        <p:nvPicPr>
          <p:cNvPr id="28676" name="Picture 11"/>
          <p:cNvPicPr>
            <a:picLocks noChangeAspect="1" noChangeArrowheads="1"/>
          </p:cNvPicPr>
          <p:nvPr/>
        </p:nvPicPr>
        <p:blipFill>
          <a:blip r:embed="rId3"/>
          <a:srcRect/>
          <a:stretch>
            <a:fillRect/>
          </a:stretch>
        </p:blipFill>
        <p:spPr bwMode="auto">
          <a:xfrm>
            <a:off x="1476375" y="2276475"/>
            <a:ext cx="6443663" cy="3176588"/>
          </a:xfrm>
          <a:prstGeom prst="rect">
            <a:avLst/>
          </a:prstGeom>
          <a:noFill/>
          <a:ln w="9525">
            <a:noFill/>
            <a:miter lim="800000"/>
            <a:headEnd/>
            <a:tailEnd/>
          </a:ln>
        </p:spPr>
      </p:pic>
      <p:sp>
        <p:nvSpPr>
          <p:cNvPr id="28677" name="Text Box 12"/>
          <p:cNvSpPr txBox="1">
            <a:spLocks noChangeArrowheads="1"/>
          </p:cNvSpPr>
          <p:nvPr/>
        </p:nvSpPr>
        <p:spPr bwMode="auto">
          <a:xfrm>
            <a:off x="1600200" y="6099175"/>
            <a:ext cx="184150" cy="366713"/>
          </a:xfrm>
          <a:prstGeom prst="rect">
            <a:avLst/>
          </a:prstGeom>
          <a:noFill/>
          <a:ln w="9525">
            <a:noFill/>
            <a:miter lim="800000"/>
            <a:headEnd/>
            <a:tailEnd/>
          </a:ln>
        </p:spPr>
        <p:txBody>
          <a:bodyPr wrap="none">
            <a:spAutoFit/>
          </a:bodyPr>
          <a:lstStyle/>
          <a:p>
            <a:endParaRPr lang="zh-CN" altLang="en-US"/>
          </a:p>
        </p:txBody>
      </p:sp>
      <p:pic>
        <p:nvPicPr>
          <p:cNvPr id="28678" name="Picture 14"/>
          <p:cNvPicPr>
            <a:picLocks noChangeAspect="1" noChangeArrowheads="1"/>
          </p:cNvPicPr>
          <p:nvPr/>
        </p:nvPicPr>
        <p:blipFill>
          <a:blip r:embed="rId4"/>
          <a:srcRect/>
          <a:stretch>
            <a:fillRect/>
          </a:stretch>
        </p:blipFill>
        <p:spPr bwMode="auto">
          <a:xfrm>
            <a:off x="1619250" y="5441950"/>
            <a:ext cx="6011863" cy="1416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3"/>
          <p:cNvSpPr>
            <a:spLocks noGrp="1"/>
          </p:cNvSpPr>
          <p:nvPr>
            <p:ph type="body" idx="1"/>
          </p:nvPr>
        </p:nvSpPr>
        <p:spPr>
          <a:xfrm>
            <a:off x="457200" y="620713"/>
            <a:ext cx="8229600" cy="5856287"/>
          </a:xfrm>
        </p:spPr>
        <p:txBody>
          <a:bodyPr/>
          <a:lstStyle/>
          <a:p>
            <a:pPr eaLnBrk="1" hangingPunct="1"/>
            <a:r>
              <a:rPr lang="zh-CN" altLang="en-US" smtClean="0">
                <a:ea typeface="宋体" charset="-122"/>
              </a:rPr>
              <a:t>此方法使用一个约束求解器整合操作的所有自由度。 </a:t>
            </a:r>
            <a:br>
              <a:rPr lang="zh-CN" altLang="en-US" smtClean="0">
                <a:ea typeface="宋体" charset="-122"/>
              </a:rPr>
            </a:br>
            <a:r>
              <a:rPr lang="zh-CN" altLang="en-US" smtClean="0">
                <a:ea typeface="宋体" charset="-122"/>
              </a:rPr>
              <a:t>求解器需要用户的手指作为输入，并返回自由度的更新值。 </a:t>
            </a:r>
            <a:br>
              <a:rPr lang="zh-CN" altLang="en-US" smtClean="0">
                <a:ea typeface="宋体" charset="-122"/>
              </a:rPr>
            </a:br>
            <a:r>
              <a:rPr lang="zh-CN" altLang="en-US" smtClean="0">
                <a:ea typeface="宋体" charset="-122"/>
              </a:rPr>
              <a:t>用最小二乘来缩小。该算法的简化版本，可以描述如下： </a:t>
            </a:r>
            <a:br>
              <a:rPr lang="zh-CN" altLang="en-US" smtClean="0">
                <a:ea typeface="宋体" charset="-122"/>
              </a:rPr>
            </a:br>
            <a:r>
              <a:rPr lang="en-US" altLang="zh-CN" smtClean="0">
                <a:ea typeface="宋体" charset="-122"/>
              </a:rPr>
              <a:t>1</a:t>
            </a:r>
            <a:r>
              <a:rPr lang="zh-CN" altLang="en-US" smtClean="0">
                <a:ea typeface="宋体" charset="-122"/>
              </a:rPr>
              <a:t>。当手指触摸投影屏幕上的</a:t>
            </a:r>
            <a:r>
              <a:rPr lang="en-US" altLang="zh-CN" smtClean="0">
                <a:ea typeface="宋体" charset="-122"/>
              </a:rPr>
              <a:t>3D</a:t>
            </a:r>
            <a:r>
              <a:rPr lang="zh-CN" altLang="en-US" smtClean="0">
                <a:ea typeface="宋体" charset="-122"/>
              </a:rPr>
              <a:t>对象： </a:t>
            </a:r>
            <a:br>
              <a:rPr lang="zh-CN" altLang="en-US" smtClean="0">
                <a:ea typeface="宋体" charset="-122"/>
              </a:rPr>
            </a:br>
            <a:r>
              <a:rPr lang="zh-CN" altLang="en-US" smtClean="0">
                <a:ea typeface="宋体" charset="-122"/>
              </a:rPr>
              <a:t> </a:t>
            </a:r>
            <a:r>
              <a:rPr lang="en-US" altLang="zh-CN" smtClean="0">
                <a:ea typeface="宋体" charset="-122"/>
              </a:rPr>
              <a:t>a.</a:t>
            </a:r>
            <a:r>
              <a:rPr lang="zh-CN" altLang="en-US" smtClean="0">
                <a:ea typeface="宋体" charset="-122"/>
              </a:rPr>
              <a:t>记录的手指在屏幕上（点</a:t>
            </a:r>
            <a:r>
              <a:rPr lang="en-US" altLang="zh-CN" smtClean="0">
                <a:ea typeface="宋体" charset="-122"/>
              </a:rPr>
              <a:t>F2d1</a:t>
            </a:r>
            <a:r>
              <a:rPr lang="zh-CN" altLang="en-US" smtClean="0">
                <a:ea typeface="宋体" charset="-122"/>
              </a:rPr>
              <a:t>）的二维位置。 </a:t>
            </a:r>
            <a:br>
              <a:rPr lang="zh-CN" altLang="en-US" smtClean="0">
                <a:ea typeface="宋体" charset="-122"/>
              </a:rPr>
            </a:br>
            <a:r>
              <a:rPr lang="zh-CN" altLang="en-US" smtClean="0">
                <a:ea typeface="宋体" charset="-122"/>
              </a:rPr>
              <a:t> </a:t>
            </a:r>
            <a:r>
              <a:rPr lang="en-US" altLang="zh-CN" smtClean="0">
                <a:ea typeface="宋体" charset="-122"/>
              </a:rPr>
              <a:t>b.</a:t>
            </a:r>
            <a:r>
              <a:rPr lang="zh-CN" altLang="en-US" smtClean="0">
                <a:ea typeface="宋体" charset="-122"/>
              </a:rPr>
              <a:t>记录对应于手指的</a:t>
            </a:r>
            <a:r>
              <a:rPr lang="en-US" altLang="zh-CN" smtClean="0">
                <a:ea typeface="宋体" charset="-122"/>
              </a:rPr>
              <a:t>2D</a:t>
            </a:r>
            <a:r>
              <a:rPr lang="zh-CN" altLang="en-US" smtClean="0">
                <a:ea typeface="宋体" charset="-122"/>
              </a:rPr>
              <a:t>位置的光线投射到</a:t>
            </a:r>
            <a:r>
              <a:rPr lang="en-US" altLang="zh-CN" smtClean="0">
                <a:ea typeface="宋体" charset="-122"/>
              </a:rPr>
              <a:t>3D</a:t>
            </a:r>
            <a:r>
              <a:rPr lang="zh-CN" altLang="en-US" smtClean="0">
                <a:ea typeface="宋体" charset="-122"/>
              </a:rPr>
              <a:t>场景（点</a:t>
            </a:r>
            <a:r>
              <a:rPr lang="en-US" altLang="zh-CN" smtClean="0">
                <a:ea typeface="宋体" charset="-122"/>
              </a:rPr>
              <a:t>P3d1</a:t>
            </a:r>
            <a:r>
              <a:rPr lang="zh-CN" altLang="en-US" smtClean="0">
                <a:ea typeface="宋体" charset="-122"/>
              </a:rPr>
              <a:t>）的三维点。 </a:t>
            </a:r>
            <a:br>
              <a:rPr lang="zh-CN" altLang="en-US" smtClean="0">
                <a:ea typeface="宋体" charset="-122"/>
              </a:rPr>
            </a:br>
            <a:r>
              <a:rPr lang="en-US" altLang="zh-CN" smtClean="0">
                <a:ea typeface="宋体" charset="-122"/>
              </a:rPr>
              <a:t>2</a:t>
            </a:r>
            <a:r>
              <a:rPr lang="zh-CN" altLang="en-US" smtClean="0">
                <a:ea typeface="宋体" charset="-122"/>
              </a:rPr>
              <a:t>。当手指移动： </a:t>
            </a:r>
            <a:br>
              <a:rPr lang="zh-CN" altLang="en-US" smtClean="0">
                <a:ea typeface="宋体" charset="-122"/>
              </a:rPr>
            </a:br>
            <a:r>
              <a:rPr lang="zh-CN" altLang="en-US" smtClean="0">
                <a:ea typeface="宋体" charset="-122"/>
              </a:rPr>
              <a:t> </a:t>
            </a:r>
            <a:r>
              <a:rPr lang="en-US" altLang="zh-CN" smtClean="0">
                <a:ea typeface="宋体" charset="-122"/>
              </a:rPr>
              <a:t>a.</a:t>
            </a:r>
            <a:r>
              <a:rPr lang="zh-CN" altLang="en-US" smtClean="0">
                <a:ea typeface="宋体" charset="-122"/>
              </a:rPr>
              <a:t>记录新的位置（点</a:t>
            </a:r>
            <a:r>
              <a:rPr lang="en-US" altLang="zh-CN" smtClean="0">
                <a:ea typeface="宋体" charset="-122"/>
              </a:rPr>
              <a:t>F2d2</a:t>
            </a:r>
            <a:r>
              <a:rPr lang="zh-CN" altLang="en-US" smtClean="0">
                <a:ea typeface="宋体" charset="-122"/>
              </a:rPr>
              <a:t>）。 </a:t>
            </a:r>
            <a:br>
              <a:rPr lang="zh-CN" altLang="en-US" smtClean="0">
                <a:ea typeface="宋体" charset="-122"/>
              </a:rPr>
            </a:br>
            <a:r>
              <a:rPr lang="zh-CN" altLang="en-US" smtClean="0">
                <a:ea typeface="宋体" charset="-122"/>
              </a:rPr>
              <a:t> </a:t>
            </a:r>
            <a:r>
              <a:rPr lang="en-US" altLang="zh-CN" smtClean="0">
                <a:ea typeface="宋体" charset="-122"/>
              </a:rPr>
              <a:t>b.</a:t>
            </a:r>
            <a:r>
              <a:rPr lang="zh-CN" altLang="en-US" smtClean="0">
                <a:ea typeface="宋体" charset="-122"/>
              </a:rPr>
              <a:t>使用约束解算器，使得当</a:t>
            </a:r>
            <a:r>
              <a:rPr lang="en-US" altLang="zh-CN" smtClean="0">
                <a:ea typeface="宋体" charset="-122"/>
              </a:rPr>
              <a:t>F2d2</a:t>
            </a:r>
            <a:r>
              <a:rPr lang="zh-CN" altLang="en-US" smtClean="0">
                <a:ea typeface="宋体" charset="-122"/>
              </a:rPr>
              <a:t>映射到屏幕上的</a:t>
            </a:r>
            <a:r>
              <a:rPr lang="en-US" altLang="zh-CN" smtClean="0">
                <a:ea typeface="宋体" charset="-122"/>
              </a:rPr>
              <a:t>P3d1</a:t>
            </a:r>
            <a:r>
              <a:rPr lang="zh-CN" altLang="en-US" smtClean="0">
                <a:ea typeface="宋体" charset="-122"/>
              </a:rPr>
              <a:t>点来调整</a:t>
            </a:r>
            <a:r>
              <a:rPr lang="en-US" altLang="zh-CN" smtClean="0">
                <a:ea typeface="宋体" charset="-122"/>
              </a:rPr>
              <a:t>3D</a:t>
            </a:r>
            <a:r>
              <a:rPr lang="zh-CN" altLang="en-US" smtClean="0">
                <a:ea typeface="宋体" charset="-122"/>
              </a:rPr>
              <a:t>对象的位置和方向。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Clarity.thmx</Template>
  <TotalTime>3417</TotalTime>
  <Words>2135</Words>
  <Application>Microsoft Macintosh PowerPoint</Application>
  <PresentationFormat>全屏显示(4:3)</PresentationFormat>
  <Paragraphs>288</Paragraphs>
  <Slides>27</Slides>
  <Notes>27</Notes>
  <HiddenSlides>0</HiddenSlides>
  <MMClips>7</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Arial</vt:lpstr>
      <vt:lpstr>Calibri</vt:lpstr>
      <vt:lpstr>Gill Sans MT</vt:lpstr>
      <vt:lpstr>MS PGothic</vt:lpstr>
      <vt:lpstr>ＭＳ Ｐゴシック</vt:lpstr>
      <vt:lpstr>PMingLiU</vt:lpstr>
      <vt:lpstr>STSong</vt:lpstr>
      <vt:lpstr>华文新魏</vt:lpstr>
      <vt:lpstr>宋体</vt:lpstr>
      <vt:lpstr>微软雅黑</vt:lpstr>
      <vt:lpstr>微軟正黑體</vt:lpstr>
      <vt:lpstr>新細明體</vt:lpstr>
      <vt:lpstr>Clarity</vt:lpstr>
      <vt:lpstr>Two-Finger Gestures  for 6DOF Manipulation of 3D Objects</vt:lpstr>
      <vt:lpstr>6自由度的操作</vt:lpstr>
      <vt:lpstr>多点触控的三维物体六个自由度操作 </vt:lpstr>
      <vt:lpstr>直接操作</vt:lpstr>
      <vt:lpstr>不直接操作</vt:lpstr>
      <vt:lpstr>设计原则</vt:lpstr>
      <vt:lpstr>现存的方法</vt:lpstr>
      <vt:lpstr>现存的方法</vt:lpstr>
      <vt:lpstr>PowerPoint 演示文稿</vt:lpstr>
      <vt:lpstr>现存的方法</vt:lpstr>
      <vt:lpstr>现存的方法</vt:lpstr>
      <vt:lpstr>现存的方法</vt:lpstr>
      <vt:lpstr>这篇文章介绍的方法</vt:lpstr>
      <vt:lpstr>Mode 2m</vt:lpstr>
      <vt:lpstr>Mode 2m</vt:lpstr>
      <vt:lpstr>Mode 1m + 1f</vt:lpstr>
      <vt:lpstr>Mode 1m + 1f</vt:lpstr>
      <vt:lpstr>Main Features</vt:lpstr>
      <vt:lpstr>Main Features</vt:lpstr>
      <vt:lpstr>问题：模式分类 </vt:lpstr>
      <vt:lpstr>模式区分 </vt:lpstr>
      <vt:lpstr>模式分类 </vt:lpstr>
      <vt:lpstr>验证</vt:lpstr>
      <vt:lpstr>User Study</vt:lpstr>
      <vt:lpstr>结果 - 完成时间 </vt:lpstr>
      <vt:lpstr>结果 - 完成时间 </vt:lpstr>
      <vt:lpstr>结论</vt:lpstr>
    </vt:vector>
  </TitlesOfParts>
  <Company>HKUST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jingbo</dc:creator>
  <cp:lastModifiedBy>Microsoft Office 用户</cp:lastModifiedBy>
  <cp:revision>319</cp:revision>
  <cp:lastPrinted>2011-08-25T08:09:25Z</cp:lastPrinted>
  <dcterms:created xsi:type="dcterms:W3CDTF">2011-08-25T06:08:07Z</dcterms:created>
  <dcterms:modified xsi:type="dcterms:W3CDTF">2015-12-22T18:28:34Z</dcterms:modified>
</cp:coreProperties>
</file>