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0" r:id="rId6"/>
    <p:sldId id="261" r:id="rId7"/>
    <p:sldId id="268" r:id="rId8"/>
    <p:sldId id="262" r:id="rId9"/>
    <p:sldId id="270" r:id="rId10"/>
    <p:sldId id="263" r:id="rId11"/>
    <p:sldId id="269"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EB98C59-411F-C846-8C35-392827249919}">
          <p14:sldIdLst>
            <p14:sldId id="256"/>
            <p14:sldId id="257"/>
            <p14:sldId id="258"/>
            <p14:sldId id="259"/>
            <p14:sldId id="260"/>
            <p14:sldId id="261"/>
            <p14:sldId id="268"/>
            <p14:sldId id="262"/>
            <p14:sldId id="270"/>
            <p14:sldId id="263"/>
            <p14:sldId id="269"/>
            <p14:sldId id="264"/>
            <p14:sldId id="265"/>
          </p14:sldIdLst>
        </p14:section>
        <p14:section name="无标题的节" id="{E3B06A9E-179F-6045-9E7D-F3E5BE84C5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47" autoAdjust="0"/>
    <p:restoredTop sz="94633" autoAdjust="0"/>
  </p:normalViewPr>
  <p:slideViewPr>
    <p:cSldViewPr snapToGrid="0" snapToObjects="1">
      <p:cViewPr varScale="1">
        <p:scale>
          <a:sx n="93" d="100"/>
          <a:sy n="93" d="100"/>
        </p:scale>
        <p:origin x="-752" y="-104"/>
      </p:cViewPr>
      <p:guideLst>
        <p:guide orient="horz" pos="2160"/>
        <p:guide pos="2880"/>
      </p:guideLst>
    </p:cSldViewPr>
  </p:slideViewPr>
  <p:outlineViewPr>
    <p:cViewPr>
      <p:scale>
        <a:sx n="33" d="100"/>
        <a:sy n="33" d="100"/>
      </p:scale>
      <p:origin x="0" y="89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15/12/22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15/12/22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15/12/22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15/12/22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15/12/22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15/12/22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15/12/22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15/12/22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15/12/22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15/12/22</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05793"/>
            <a:ext cx="7772400" cy="978408"/>
          </a:xfrm>
        </p:spPr>
        <p:txBody>
          <a:bodyPr/>
          <a:lstStyle/>
          <a:p>
            <a:r>
              <a:rPr kumimoji="1" lang="zh-CN" altLang="en-US" dirty="0" smtClean="0"/>
              <a:t>读书报告</a:t>
            </a:r>
            <a:endParaRPr kumimoji="1" lang="zh-CN" altLang="en-US" dirty="0"/>
          </a:p>
        </p:txBody>
      </p:sp>
      <p:sp>
        <p:nvSpPr>
          <p:cNvPr id="3" name="副标题 2"/>
          <p:cNvSpPr>
            <a:spLocks noGrp="1"/>
          </p:cNvSpPr>
          <p:nvPr>
            <p:ph type="subTitle" idx="1"/>
          </p:nvPr>
        </p:nvSpPr>
        <p:spPr>
          <a:xfrm>
            <a:off x="685800" y="3352799"/>
            <a:ext cx="7772400" cy="2252897"/>
          </a:xfrm>
        </p:spPr>
        <p:txBody>
          <a:bodyPr>
            <a:normAutofit/>
          </a:bodyPr>
          <a:lstStyle/>
          <a:p>
            <a:r>
              <a:rPr lang="en-US" altLang="zh-CN" dirty="0" err="1">
                <a:effectLst/>
              </a:rPr>
              <a:t>Multiperson</a:t>
            </a:r>
            <a:r>
              <a:rPr lang="en-US" altLang="zh-CN" dirty="0">
                <a:effectLst/>
              </a:rPr>
              <a:t> Tracking-by-Detection from a </a:t>
            </a:r>
            <a:r>
              <a:rPr lang="en-US" altLang="zh-CN" dirty="0" smtClean="0">
                <a:effectLst/>
              </a:rPr>
              <a:t>Single</a:t>
            </a:r>
          </a:p>
          <a:p>
            <a:r>
              <a:rPr lang="en-US" altLang="zh-CN" dirty="0" smtClean="0">
                <a:effectLst/>
              </a:rPr>
              <a:t> </a:t>
            </a:r>
            <a:r>
              <a:rPr lang="en-US" altLang="zh-CN" dirty="0" err="1">
                <a:effectLst/>
              </a:rPr>
              <a:t>Uncalibrated</a:t>
            </a:r>
            <a:r>
              <a:rPr lang="en-US" altLang="zh-CN" dirty="0">
                <a:effectLst/>
              </a:rPr>
              <a:t> Camera</a:t>
            </a:r>
            <a:endParaRPr lang="zh-CN" altLang="zh-CN" dirty="0">
              <a:effectLst/>
            </a:endParaRPr>
          </a:p>
          <a:p>
            <a:endParaRPr lang="en-US" altLang="zh-CN" dirty="0" smtClean="0">
              <a:effectLst/>
            </a:endParaRPr>
          </a:p>
          <a:p>
            <a:r>
              <a:rPr lang="zh-CN" altLang="en-US" dirty="0" smtClean="0">
                <a:effectLst/>
              </a:rPr>
              <a:t>                              </a:t>
            </a:r>
            <a:r>
              <a:rPr lang="zh-CN" altLang="zh-CN" dirty="0" smtClean="0">
                <a:effectLst/>
              </a:rPr>
              <a:t>单视觉未校准相机实现多目标检测</a:t>
            </a:r>
            <a:endParaRPr lang="en-US" altLang="zh-CN" dirty="0" smtClean="0">
              <a:effectLst/>
            </a:endParaRPr>
          </a:p>
          <a:p>
            <a:endParaRPr lang="en-US" altLang="zh-CN" dirty="0" smtClean="0">
              <a:effectLst/>
            </a:endParaRPr>
          </a:p>
          <a:p>
            <a:r>
              <a:rPr lang="zh-CN" altLang="en-US" dirty="0" smtClean="0">
                <a:effectLst/>
              </a:rPr>
              <a:t>                         刘溢辉 </a:t>
            </a:r>
            <a:r>
              <a:rPr lang="en-US" altLang="zh-CN" dirty="0" smtClean="0">
                <a:effectLst/>
              </a:rPr>
              <a:t>NB15074</a:t>
            </a:r>
            <a:endParaRPr lang="zh-CN" altLang="zh-CN" dirty="0">
              <a:effectLst/>
            </a:endParaRPr>
          </a:p>
          <a:p>
            <a:endParaRPr kumimoji="1" lang="zh-CN" altLang="en-US" dirty="0"/>
          </a:p>
        </p:txBody>
      </p:sp>
    </p:spTree>
    <p:extLst>
      <p:ext uri="{BB962C8B-B14F-4D97-AF65-F5344CB8AC3E}">
        <p14:creationId xmlns:p14="http://schemas.microsoft.com/office/powerpoint/2010/main" val="11417954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构建梯度方向直方图</a:t>
            </a:r>
            <a:endParaRPr kumimoji="1" lang="zh-CN" altLang="en-US" sz="3200" dirty="0"/>
          </a:p>
        </p:txBody>
      </p:sp>
      <p:pic>
        <p:nvPicPr>
          <p:cNvPr id="4" name="内容占位符 3"/>
          <p:cNvPicPr>
            <a:picLocks noGrp="1" noChangeAspect="1"/>
          </p:cNvPicPr>
          <p:nvPr>
            <p:ph idx="1"/>
          </p:nvPr>
        </p:nvPicPr>
        <p:blipFill>
          <a:blip r:embed="rId2"/>
          <a:srcRect l="2846" r="2846"/>
          <a:stretch>
            <a:fillRect/>
          </a:stretch>
        </p:blipFill>
        <p:spPr>
          <a:xfrm>
            <a:off x="4156656" y="1869141"/>
            <a:ext cx="4580018" cy="4257022"/>
          </a:xfrm>
        </p:spPr>
      </p:pic>
      <p:sp>
        <p:nvSpPr>
          <p:cNvPr id="5" name="文本框 4"/>
          <p:cNvSpPr txBox="1"/>
          <p:nvPr/>
        </p:nvSpPr>
        <p:spPr>
          <a:xfrm>
            <a:off x="910871" y="1975463"/>
            <a:ext cx="2771104" cy="4524316"/>
          </a:xfrm>
          <a:prstGeom prst="rect">
            <a:avLst/>
          </a:prstGeom>
          <a:noFill/>
        </p:spPr>
        <p:txBody>
          <a:bodyPr wrap="square" rtlCol="0">
            <a:spAutoFit/>
          </a:bodyPr>
          <a:lstStyle/>
          <a:p>
            <a:r>
              <a:rPr kumimoji="1" lang="zh-CN" altLang="en-US" dirty="0" smtClean="0"/>
              <a:t>假设我们采用</a:t>
            </a:r>
            <a:r>
              <a:rPr kumimoji="1" lang="en-US" altLang="zh-CN" dirty="0" smtClean="0"/>
              <a:t>9</a:t>
            </a:r>
            <a:r>
              <a:rPr kumimoji="1" lang="zh-CN" altLang="en-US" dirty="0" smtClean="0"/>
              <a:t>个</a:t>
            </a:r>
            <a:r>
              <a:rPr kumimoji="1" lang="en-US" altLang="zh-CN" dirty="0" smtClean="0"/>
              <a:t>BIN</a:t>
            </a:r>
            <a:r>
              <a:rPr kumimoji="1" lang="zh-CN" altLang="en-US" dirty="0" smtClean="0"/>
              <a:t>的直方图（如图）</a:t>
            </a:r>
            <a:endParaRPr kumimoji="1" lang="en-US" altLang="zh-CN" dirty="0" smtClean="0"/>
          </a:p>
          <a:p>
            <a:r>
              <a:rPr kumimoji="1" lang="zh-CN" altLang="en-US" dirty="0" smtClean="0"/>
              <a:t>如果这个像</a:t>
            </a:r>
            <a:r>
              <a:rPr kumimoji="1" lang="zh-CN" altLang="en-US" dirty="0"/>
              <a:t>素的梯度方向是</a:t>
            </a:r>
            <a:r>
              <a:rPr kumimoji="1" lang="en-US" altLang="zh-CN" dirty="0"/>
              <a:t>20-40</a:t>
            </a:r>
            <a:r>
              <a:rPr kumimoji="1" lang="zh-CN" altLang="en-US" dirty="0"/>
              <a:t>度，直方图第</a:t>
            </a:r>
            <a:r>
              <a:rPr kumimoji="1" lang="en-US" altLang="zh-CN" dirty="0"/>
              <a:t>2</a:t>
            </a:r>
            <a:r>
              <a:rPr kumimoji="1" lang="zh-CN" altLang="en-US" dirty="0"/>
              <a:t>个</a:t>
            </a:r>
            <a:r>
              <a:rPr kumimoji="1" lang="en-US" altLang="zh-CN" dirty="0"/>
              <a:t>bin</a:t>
            </a:r>
            <a:r>
              <a:rPr kumimoji="1" lang="zh-CN" altLang="en-US" dirty="0"/>
              <a:t>的计数就加一，这样，对</a:t>
            </a:r>
            <a:r>
              <a:rPr kumimoji="1" lang="en-US" altLang="zh-CN" dirty="0"/>
              <a:t>cell</a:t>
            </a:r>
            <a:r>
              <a:rPr kumimoji="1" lang="zh-CN" altLang="en-US" dirty="0"/>
              <a:t>内每个像素用梯度方向在直方图中进行加权投影（映射到固定的角度范围），就可以得到这个</a:t>
            </a:r>
            <a:r>
              <a:rPr kumimoji="1" lang="en-US" altLang="zh-CN" dirty="0"/>
              <a:t>cell</a:t>
            </a:r>
            <a:r>
              <a:rPr kumimoji="1" lang="zh-CN" altLang="en-US" dirty="0"/>
              <a:t>的梯度方向直方图了，就是该</a:t>
            </a:r>
            <a:r>
              <a:rPr kumimoji="1" lang="en-US" altLang="zh-CN" dirty="0"/>
              <a:t>cell</a:t>
            </a:r>
            <a:r>
              <a:rPr kumimoji="1" lang="zh-CN" altLang="en-US" dirty="0"/>
              <a:t>对应的</a:t>
            </a:r>
            <a:r>
              <a:rPr kumimoji="1" lang="en-US" altLang="zh-CN" dirty="0"/>
              <a:t>9</a:t>
            </a:r>
            <a:r>
              <a:rPr kumimoji="1" lang="zh-CN" altLang="en-US" dirty="0"/>
              <a:t>维特征</a:t>
            </a:r>
            <a:r>
              <a:rPr kumimoji="1" lang="zh-CN" altLang="en-US" dirty="0" smtClean="0"/>
              <a:t>向量</a:t>
            </a:r>
            <a:endParaRPr kumimoji="1" lang="en-US" altLang="zh-CN" dirty="0" smtClean="0"/>
          </a:p>
          <a:p>
            <a:endParaRPr kumimoji="1" lang="en-US" altLang="zh-CN" dirty="0" smtClean="0"/>
          </a:p>
          <a:p>
            <a:r>
              <a:rPr kumimoji="1" lang="zh-CN" altLang="en-US" dirty="0" smtClean="0"/>
              <a:t>梯度大小</a:t>
            </a:r>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val="24875671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3950" y="615728"/>
            <a:ext cx="8990050" cy="4801315"/>
          </a:xfrm>
          <a:prstGeom prst="rect">
            <a:avLst/>
          </a:prstGeom>
          <a:noFill/>
        </p:spPr>
        <p:txBody>
          <a:bodyPr wrap="square" rtlCol="0">
            <a:spAutoFit/>
          </a:bodyPr>
          <a:lstStyle/>
          <a:p>
            <a:endParaRPr kumimoji="1" lang="zh-CN" altLang="en-US" dirty="0"/>
          </a:p>
          <a:p>
            <a:r>
              <a:rPr kumimoji="1" lang="en-US" altLang="zh-CN" dirty="0"/>
              <a:t>1</a:t>
            </a:r>
            <a:r>
              <a:rPr kumimoji="1" lang="zh-CN" altLang="en-US" dirty="0"/>
              <a:t>）</a:t>
            </a:r>
            <a:r>
              <a:rPr kumimoji="1" lang="zh-CN" altLang="en-US" dirty="0" smtClean="0"/>
              <a:t>灰度化</a:t>
            </a:r>
            <a:endParaRPr kumimoji="1" lang="zh-CN" altLang="en-US" dirty="0"/>
          </a:p>
          <a:p>
            <a:endParaRPr kumimoji="1" lang="zh-CN" altLang="en-US" dirty="0"/>
          </a:p>
          <a:p>
            <a:r>
              <a:rPr kumimoji="1" lang="en-US" altLang="zh-CN" dirty="0"/>
              <a:t>2</a:t>
            </a:r>
            <a:r>
              <a:rPr kumimoji="1" lang="zh-CN" altLang="en-US" dirty="0"/>
              <a:t>）采用</a:t>
            </a:r>
            <a:r>
              <a:rPr kumimoji="1" lang="en-US" altLang="zh-CN" dirty="0"/>
              <a:t>Gamma</a:t>
            </a:r>
            <a:r>
              <a:rPr kumimoji="1" lang="zh-CN" altLang="en-US" dirty="0"/>
              <a:t>校正法对输入图像进行颜色空间的标准化（归一化</a:t>
            </a:r>
            <a:r>
              <a:rPr kumimoji="1" lang="zh-CN" altLang="en-US" dirty="0" smtClean="0"/>
              <a:t>）</a:t>
            </a:r>
            <a:endParaRPr kumimoji="1" lang="en-US" altLang="zh-CN" dirty="0" smtClean="0"/>
          </a:p>
          <a:p>
            <a:endParaRPr kumimoji="1" lang="zh-CN" altLang="en-US" dirty="0"/>
          </a:p>
          <a:p>
            <a:r>
              <a:rPr kumimoji="1" lang="en-US" altLang="zh-CN" dirty="0"/>
              <a:t>3</a:t>
            </a:r>
            <a:r>
              <a:rPr kumimoji="1" lang="zh-CN" altLang="en-US" dirty="0"/>
              <a:t>）计算图像每个像素的梯度（包括大小和方向</a:t>
            </a:r>
            <a:r>
              <a:rPr kumimoji="1" lang="zh-CN" altLang="en-US" dirty="0" smtClean="0"/>
              <a:t>）</a:t>
            </a:r>
            <a:r>
              <a:rPr kumimoji="1" lang="en-US" altLang="zh-CN" dirty="0" smtClean="0"/>
              <a:t>:</a:t>
            </a:r>
            <a:r>
              <a:rPr kumimoji="1" lang="zh-CN" altLang="en-US" dirty="0" smtClean="0"/>
              <a:t>主要是为了捕获轮</a:t>
            </a:r>
            <a:r>
              <a:rPr kumimoji="1" lang="zh-CN" altLang="en-US" dirty="0"/>
              <a:t>廓信息</a:t>
            </a:r>
            <a:r>
              <a:rPr kumimoji="1" lang="zh-CN" altLang="en-US" dirty="0" smtClean="0"/>
              <a:t>，同时进一步</a:t>
            </a:r>
            <a:r>
              <a:rPr kumimoji="1" lang="zh-CN" altLang="en-US" dirty="0"/>
              <a:t>弱化光</a:t>
            </a:r>
            <a:r>
              <a:rPr kumimoji="1" lang="zh-CN" altLang="en-US" dirty="0" smtClean="0"/>
              <a:t>照的干扰</a:t>
            </a:r>
            <a:endParaRPr kumimoji="1" lang="zh-CN" altLang="en-US" dirty="0"/>
          </a:p>
          <a:p>
            <a:endParaRPr kumimoji="1" lang="zh-CN" altLang="en-US" dirty="0"/>
          </a:p>
          <a:p>
            <a:r>
              <a:rPr kumimoji="1" lang="en-US" altLang="zh-CN" dirty="0"/>
              <a:t>4</a:t>
            </a:r>
            <a:r>
              <a:rPr kumimoji="1" lang="zh-CN" altLang="en-US" dirty="0"/>
              <a:t>）将图像划分成小</a:t>
            </a:r>
            <a:r>
              <a:rPr kumimoji="1" lang="en-US" altLang="zh-CN" dirty="0" smtClean="0"/>
              <a:t>cells</a:t>
            </a:r>
            <a:endParaRPr kumimoji="1" lang="zh-CN" altLang="en-US" dirty="0"/>
          </a:p>
          <a:p>
            <a:endParaRPr kumimoji="1" lang="zh-CN" altLang="en-US" dirty="0"/>
          </a:p>
          <a:p>
            <a:r>
              <a:rPr kumimoji="1" lang="en-US" altLang="zh-CN" dirty="0"/>
              <a:t>5</a:t>
            </a:r>
            <a:r>
              <a:rPr kumimoji="1" lang="zh-CN" altLang="en-US" dirty="0"/>
              <a:t>）统计每个</a:t>
            </a:r>
            <a:r>
              <a:rPr kumimoji="1" lang="en-US" altLang="zh-CN" dirty="0"/>
              <a:t>cell</a:t>
            </a:r>
            <a:r>
              <a:rPr kumimoji="1" lang="zh-CN" altLang="en-US" dirty="0"/>
              <a:t>的梯度直方图（不同梯度的个数），即可形成每个</a:t>
            </a:r>
            <a:r>
              <a:rPr kumimoji="1" lang="en-US" altLang="zh-CN" dirty="0" smtClean="0"/>
              <a:t>cell</a:t>
            </a:r>
            <a:r>
              <a:rPr kumimoji="1" lang="zh-CN" altLang="en-US" dirty="0" smtClean="0"/>
              <a:t>的</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6</a:t>
            </a:r>
            <a:r>
              <a:rPr kumimoji="1" lang="zh-CN" altLang="en-US" dirty="0"/>
              <a:t>）将每几个</a:t>
            </a:r>
            <a:r>
              <a:rPr kumimoji="1" lang="en-US" altLang="zh-CN" dirty="0"/>
              <a:t>cell</a:t>
            </a:r>
            <a:r>
              <a:rPr kumimoji="1" lang="zh-CN" altLang="en-US" dirty="0" smtClean="0"/>
              <a:t>组成一个</a:t>
            </a:r>
            <a:r>
              <a:rPr kumimoji="1" lang="zh-CN" altLang="en-US" dirty="0" smtClean="0"/>
              <a:t>块</a:t>
            </a:r>
            <a:r>
              <a:rPr kumimoji="1" lang="zh-CN" altLang="en-US" dirty="0" smtClean="0"/>
              <a:t>（</a:t>
            </a:r>
            <a:r>
              <a:rPr kumimoji="1" lang="zh-CN" altLang="en-US" dirty="0"/>
              <a:t>例如</a:t>
            </a:r>
            <a:r>
              <a:rPr kumimoji="1" lang="en-US" altLang="zh-CN" dirty="0"/>
              <a:t>3*3</a:t>
            </a:r>
            <a:r>
              <a:rPr kumimoji="1" lang="zh-CN" altLang="en-US" dirty="0"/>
              <a:t>个</a:t>
            </a:r>
            <a:r>
              <a:rPr kumimoji="1" lang="en-US" altLang="zh-CN" dirty="0"/>
              <a:t>cell</a:t>
            </a:r>
            <a:r>
              <a:rPr kumimoji="1" lang="en-US" altLang="zh-CN" dirty="0" smtClean="0"/>
              <a:t>/</a:t>
            </a:r>
            <a:r>
              <a:rPr kumimoji="1" lang="zh-CN" altLang="en-US" dirty="0" smtClean="0"/>
              <a:t>快</a:t>
            </a:r>
            <a:r>
              <a:rPr kumimoji="1" lang="zh-CN" altLang="en-US" dirty="0" smtClean="0"/>
              <a:t>）</a:t>
            </a:r>
            <a:r>
              <a:rPr kumimoji="1" lang="zh-CN" altLang="en-US" dirty="0"/>
              <a:t>，</a:t>
            </a:r>
            <a:r>
              <a:rPr kumimoji="1" lang="zh-CN" altLang="en-US" dirty="0" smtClean="0"/>
              <a:t>一个</a:t>
            </a:r>
            <a:r>
              <a:rPr kumimoji="1" lang="zh-CN" altLang="en-US" dirty="0" smtClean="0"/>
              <a:t>块</a:t>
            </a:r>
            <a:r>
              <a:rPr kumimoji="1" lang="zh-CN" altLang="en-US" dirty="0" smtClean="0"/>
              <a:t>所有</a:t>
            </a:r>
            <a:r>
              <a:rPr kumimoji="1" lang="en-US" altLang="zh-CN" dirty="0" smtClean="0"/>
              <a:t>cell</a:t>
            </a:r>
            <a:r>
              <a:rPr kumimoji="1" lang="zh-CN" altLang="en-US" dirty="0" smtClean="0"/>
              <a:t>的特征</a:t>
            </a:r>
            <a:r>
              <a:rPr kumimoji="1" lang="zh-CN" altLang="en-US" dirty="0" smtClean="0"/>
              <a:t>描述符</a:t>
            </a:r>
            <a:r>
              <a:rPr kumimoji="1" lang="zh-CN" altLang="en-US" dirty="0" smtClean="0"/>
              <a:t>串联起来便得到该</a:t>
            </a:r>
            <a:r>
              <a:rPr kumimoji="1" lang="en-US" altLang="zh-CN" dirty="0"/>
              <a:t>block</a:t>
            </a:r>
            <a:r>
              <a:rPr kumimoji="1" lang="zh-CN" altLang="en-US" dirty="0"/>
              <a:t>的</a:t>
            </a:r>
            <a:r>
              <a:rPr kumimoji="1" lang="en-US" altLang="zh-CN" dirty="0"/>
              <a:t>HOG</a:t>
            </a:r>
            <a:r>
              <a:rPr kumimoji="1" lang="zh-CN" altLang="en-US" dirty="0" smtClean="0"/>
              <a:t>特征</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7</a:t>
            </a:r>
            <a:r>
              <a:rPr kumimoji="1" lang="zh-CN" altLang="en-US" dirty="0"/>
              <a:t>）</a:t>
            </a:r>
            <a:r>
              <a:rPr kumimoji="1" lang="zh-CN" altLang="en-US" dirty="0" smtClean="0"/>
              <a:t>将图像内的所有</a:t>
            </a:r>
            <a:r>
              <a:rPr kumimoji="1" lang="zh-CN" altLang="en-US" dirty="0" smtClean="0"/>
              <a:t>块</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串联起来就可以得到</a:t>
            </a:r>
            <a:r>
              <a:rPr kumimoji="1" lang="zh-CN" altLang="en-US" dirty="0" smtClean="0"/>
              <a:t>待检测目标</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了</a:t>
            </a:r>
            <a:r>
              <a:rPr kumimoji="1" lang="zh-CN" altLang="en-US" dirty="0"/>
              <a:t>。这个就是最终的可供分类使用的特征向量了</a:t>
            </a:r>
          </a:p>
        </p:txBody>
      </p:sp>
    </p:spTree>
    <p:extLst>
      <p:ext uri="{BB962C8B-B14F-4D97-AF65-F5344CB8AC3E}">
        <p14:creationId xmlns:p14="http://schemas.microsoft.com/office/powerpoint/2010/main" val="6159223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块内归一化梯度直方图</a:t>
            </a:r>
            <a:endParaRPr kumimoji="1" lang="zh-CN" altLang="en-US" sz="3200" dirty="0"/>
          </a:p>
        </p:txBody>
      </p:sp>
      <p:sp>
        <p:nvSpPr>
          <p:cNvPr id="3" name="内容占位符 2"/>
          <p:cNvSpPr>
            <a:spLocks noGrp="1"/>
          </p:cNvSpPr>
          <p:nvPr>
            <p:ph idx="1"/>
          </p:nvPr>
        </p:nvSpPr>
        <p:spPr/>
        <p:txBody>
          <a:bodyPr/>
          <a:lstStyle/>
          <a:p>
            <a:r>
              <a:rPr kumimoji="1" lang="zh-CN" altLang="en-US" dirty="0" smtClean="0"/>
              <a:t>行人检测的最佳参数设置：</a:t>
            </a:r>
            <a:endParaRPr kumimoji="1" lang="en-US" altLang="zh-CN" dirty="0" smtClean="0"/>
          </a:p>
          <a:p>
            <a:pPr marL="0" indent="0">
              <a:buNone/>
            </a:pPr>
            <a:r>
              <a:rPr kumimoji="1" lang="en-US" altLang="zh-CN" dirty="0"/>
              <a:t>	</a:t>
            </a:r>
            <a:r>
              <a:rPr kumimoji="1" lang="zh-CN" altLang="zh-CN" dirty="0" smtClean="0"/>
              <a:t>6</a:t>
            </a:r>
            <a:r>
              <a:rPr kumimoji="1" lang="zh-CN" altLang="en-US" dirty="0" smtClean="0"/>
              <a:t> * </a:t>
            </a:r>
            <a:r>
              <a:rPr kumimoji="1" lang="en-US" altLang="zh-CN" dirty="0" smtClean="0"/>
              <a:t>6</a:t>
            </a:r>
            <a:r>
              <a:rPr kumimoji="1" lang="zh-CN" altLang="en-US" dirty="0" smtClean="0"/>
              <a:t> 像素</a:t>
            </a:r>
            <a:r>
              <a:rPr kumimoji="1" lang="zh-CN" altLang="zh-CN" dirty="0" smtClean="0"/>
              <a:t>/</a:t>
            </a:r>
            <a:r>
              <a:rPr kumimoji="1" lang="zh-CN" altLang="en-US" dirty="0" smtClean="0"/>
              <a:t>细胞</a:t>
            </a:r>
            <a:endParaRPr kumimoji="1" lang="en-US" altLang="zh-CN" dirty="0" smtClean="0"/>
          </a:p>
          <a:p>
            <a:pPr marL="0" indent="0">
              <a:buNone/>
            </a:pPr>
            <a:r>
              <a:rPr kumimoji="1" lang="en-US" altLang="zh-CN" dirty="0"/>
              <a:t>	</a:t>
            </a:r>
            <a:r>
              <a:rPr kumimoji="1" lang="en-US" altLang="zh-CN" dirty="0" smtClean="0"/>
              <a:t>3</a:t>
            </a:r>
            <a:r>
              <a:rPr kumimoji="1" lang="zh-CN" altLang="en-US" dirty="0" smtClean="0"/>
              <a:t> * </a:t>
            </a:r>
            <a:r>
              <a:rPr kumimoji="1" lang="en-US" altLang="zh-CN" dirty="0" smtClean="0"/>
              <a:t>3</a:t>
            </a:r>
            <a:r>
              <a:rPr kumimoji="1" lang="zh-CN" altLang="en-US" dirty="0" smtClean="0"/>
              <a:t> 细胞</a:t>
            </a:r>
            <a:r>
              <a:rPr kumimoji="1" lang="en-US" altLang="zh-CN" dirty="0" smtClean="0"/>
              <a:t>/</a:t>
            </a:r>
            <a:r>
              <a:rPr kumimoji="1" lang="zh-CN" altLang="en-US" dirty="0" smtClean="0"/>
              <a:t>区间</a:t>
            </a:r>
            <a:endParaRPr kumimoji="1" lang="en-US" altLang="zh-CN" dirty="0" smtClean="0"/>
          </a:p>
          <a:p>
            <a:pPr marL="0" indent="0">
              <a:buNone/>
            </a:pPr>
            <a:r>
              <a:rPr kumimoji="1" lang="en-US" altLang="zh-CN" dirty="0"/>
              <a:t>	</a:t>
            </a:r>
            <a:r>
              <a:rPr kumimoji="1" lang="en-US" altLang="zh-CN" dirty="0" smtClean="0"/>
              <a:t>9</a:t>
            </a:r>
            <a:r>
              <a:rPr kumimoji="1" lang="zh-CN" altLang="en-US" dirty="0" smtClean="0"/>
              <a:t>个直方图通道</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33252043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优点</a:t>
            </a:r>
            <a:endParaRPr kumimoji="1" lang="zh-CN" altLang="en-US" sz="3200" dirty="0"/>
          </a:p>
        </p:txBody>
      </p:sp>
      <p:sp>
        <p:nvSpPr>
          <p:cNvPr id="3" name="内容占位符 2"/>
          <p:cNvSpPr>
            <a:spLocks noGrp="1"/>
          </p:cNvSpPr>
          <p:nvPr>
            <p:ph idx="1"/>
          </p:nvPr>
        </p:nvSpPr>
        <p:spPr/>
        <p:txBody>
          <a:bodyPr/>
          <a:lstStyle/>
          <a:p>
            <a:r>
              <a:rPr kumimoji="1" lang="zh-CN" altLang="en-US" dirty="0"/>
              <a:t>首先由于</a:t>
            </a:r>
            <a:r>
              <a:rPr kumimoji="1" lang="en-US" altLang="zh-CN" dirty="0"/>
              <a:t>HOG</a:t>
            </a:r>
            <a:r>
              <a:rPr kumimoji="1" lang="zh-CN" altLang="en-US" dirty="0"/>
              <a:t>是在图像的局部方格单元上操作，所以它对图像几何的和光学的形变都能保持很好的不变性，这两种形变只会出现在更大的空间领域上</a:t>
            </a:r>
            <a:r>
              <a:rPr kumimoji="1" lang="zh-CN" altLang="en-US" dirty="0" smtClean="0"/>
              <a:t>。</a:t>
            </a:r>
            <a:endParaRPr kumimoji="1" lang="en-US" altLang="zh-CN" dirty="0" smtClean="0"/>
          </a:p>
          <a:p>
            <a:r>
              <a:rPr kumimoji="1" lang="zh-CN" altLang="en-US" dirty="0" smtClean="0"/>
              <a:t>其</a:t>
            </a:r>
            <a:r>
              <a:rPr kumimoji="1" lang="zh-CN" altLang="en-US" dirty="0"/>
              <a:t>次，在粗的空域抽样、精细的方向抽样以及较强的局部光学归一化等条件下，只要行人大体上能够保持直立的姿势，可以容许行人有一些细微的肢体动作，这些细微的动作可以被忽略而不影响检测效果</a:t>
            </a:r>
            <a:r>
              <a:rPr kumimoji="1" lang="zh-CN" altLang="en-US" dirty="0" smtClean="0"/>
              <a:t>。</a:t>
            </a:r>
            <a:endParaRPr kumimoji="1" lang="zh-CN" altLang="en-US" dirty="0"/>
          </a:p>
        </p:txBody>
      </p:sp>
    </p:spTree>
    <p:extLst>
      <p:ext uri="{BB962C8B-B14F-4D97-AF65-F5344CB8AC3E}">
        <p14:creationId xmlns:p14="http://schemas.microsoft.com/office/powerpoint/2010/main" val="28911065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HOG</a:t>
            </a:r>
            <a:r>
              <a:rPr kumimoji="1" lang="zh-CN" altLang="en-US" dirty="0" smtClean="0"/>
              <a:t>特征</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方向梯度直方图特征是一种在计算机视觉和图像处理中用来进行物体检测的特征描述子。</a:t>
            </a:r>
            <a:endParaRPr kumimoji="1" lang="en-US" altLang="zh-CN" dirty="0" smtClean="0"/>
          </a:p>
          <a:p>
            <a:r>
              <a:rPr kumimoji="1" lang="zh-CN" altLang="en-US" dirty="0" smtClean="0"/>
              <a:t>主要思想：在一幅图像中，局部目标的表象和审查能够被梯度或边缘分布很好的描述。</a:t>
            </a:r>
            <a:endParaRPr kumimoji="1" lang="en-US" altLang="zh-CN" dirty="0" smtClean="0"/>
          </a:p>
          <a:p>
            <a:r>
              <a:rPr kumimoji="1" lang="zh-CN" altLang="en-US" dirty="0" smtClean="0"/>
              <a:t>具体实现方法：将图像分成小的连通区域（细胞单元），然后采集各个细胞单元的梯度或边缘的方向直方图。组合这些直方图形成特征描述器。</a:t>
            </a:r>
            <a:endParaRPr kumimoji="1" lang="zh-CN" altLang="en-US" dirty="0"/>
          </a:p>
        </p:txBody>
      </p:sp>
    </p:spTree>
    <p:extLst>
      <p:ext uri="{BB962C8B-B14F-4D97-AF65-F5344CB8AC3E}">
        <p14:creationId xmlns:p14="http://schemas.microsoft.com/office/powerpoint/2010/main" val="5378093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HOG</a:t>
            </a:r>
            <a:r>
              <a:rPr kumimoji="1" lang="zh-CN" altLang="en-US" dirty="0" smtClean="0"/>
              <a:t>提取算法</a:t>
            </a:r>
            <a:endParaRPr kumimoji="1" lang="zh-CN" altLang="en-US" dirty="0"/>
          </a:p>
        </p:txBody>
      </p:sp>
    </p:spTree>
    <p:extLst>
      <p:ext uri="{BB962C8B-B14F-4D97-AF65-F5344CB8AC3E}">
        <p14:creationId xmlns:p14="http://schemas.microsoft.com/office/powerpoint/2010/main" val="33427251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1346396859_7322.jpg"/>
          <p:cNvPicPr>
            <a:picLocks noGrp="1" noChangeAspect="1"/>
          </p:cNvPicPr>
          <p:nvPr>
            <p:ph idx="1"/>
          </p:nvPr>
        </p:nvPicPr>
        <p:blipFill>
          <a:blip r:embed="rId2">
            <a:extLst>
              <a:ext uri="{28A0092B-C50C-407E-A947-70E740481C1C}">
                <a14:useLocalDpi xmlns:a14="http://schemas.microsoft.com/office/drawing/2010/main" val="0"/>
              </a:ext>
            </a:extLst>
          </a:blip>
          <a:srcRect l="-22801" r="-22801"/>
          <a:stretch>
            <a:fillRect/>
          </a:stretch>
        </p:blipFill>
        <p:spPr>
          <a:xfrm>
            <a:off x="685800" y="128588"/>
            <a:ext cx="7770813" cy="6400703"/>
          </a:xfrm>
        </p:spPr>
      </p:pic>
    </p:spTree>
    <p:extLst>
      <p:ext uri="{BB962C8B-B14F-4D97-AF65-F5344CB8AC3E}">
        <p14:creationId xmlns:p14="http://schemas.microsoft.com/office/powerpoint/2010/main" val="24894583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3950" y="615728"/>
            <a:ext cx="8990050" cy="4801315"/>
          </a:xfrm>
          <a:prstGeom prst="rect">
            <a:avLst/>
          </a:prstGeom>
          <a:noFill/>
        </p:spPr>
        <p:txBody>
          <a:bodyPr wrap="square" rtlCol="0">
            <a:spAutoFit/>
          </a:bodyPr>
          <a:lstStyle/>
          <a:p>
            <a:endParaRPr kumimoji="1" lang="zh-CN" altLang="en-US" dirty="0"/>
          </a:p>
          <a:p>
            <a:r>
              <a:rPr kumimoji="1" lang="en-US" altLang="zh-CN" dirty="0"/>
              <a:t>1</a:t>
            </a:r>
            <a:r>
              <a:rPr kumimoji="1" lang="zh-CN" altLang="en-US" dirty="0"/>
              <a:t>）</a:t>
            </a:r>
            <a:r>
              <a:rPr kumimoji="1" lang="zh-CN" altLang="en-US" dirty="0" smtClean="0"/>
              <a:t>灰度化</a:t>
            </a:r>
            <a:endParaRPr kumimoji="1" lang="zh-CN" altLang="en-US" dirty="0"/>
          </a:p>
          <a:p>
            <a:endParaRPr kumimoji="1" lang="zh-CN" altLang="en-US" dirty="0"/>
          </a:p>
          <a:p>
            <a:r>
              <a:rPr kumimoji="1" lang="en-US" altLang="zh-CN" dirty="0"/>
              <a:t>2</a:t>
            </a:r>
            <a:r>
              <a:rPr kumimoji="1" lang="zh-CN" altLang="en-US" dirty="0"/>
              <a:t>）采用</a:t>
            </a:r>
            <a:r>
              <a:rPr kumimoji="1" lang="en-US" altLang="zh-CN" dirty="0"/>
              <a:t>Gamma</a:t>
            </a:r>
            <a:r>
              <a:rPr kumimoji="1" lang="zh-CN" altLang="en-US" dirty="0"/>
              <a:t>校正法对输入图像进行颜色空间的标准化（归一化</a:t>
            </a:r>
            <a:r>
              <a:rPr kumimoji="1" lang="zh-CN" altLang="en-US" dirty="0" smtClean="0"/>
              <a:t>）</a:t>
            </a:r>
            <a:endParaRPr kumimoji="1" lang="en-US" altLang="zh-CN" dirty="0" smtClean="0"/>
          </a:p>
          <a:p>
            <a:endParaRPr kumimoji="1" lang="zh-CN" altLang="en-US" dirty="0"/>
          </a:p>
          <a:p>
            <a:r>
              <a:rPr kumimoji="1" lang="en-US" altLang="zh-CN" dirty="0"/>
              <a:t>3</a:t>
            </a:r>
            <a:r>
              <a:rPr kumimoji="1" lang="zh-CN" altLang="en-US" dirty="0"/>
              <a:t>）计算图像每个像素的梯度（包括大小和方向</a:t>
            </a:r>
            <a:r>
              <a:rPr kumimoji="1" lang="zh-CN" altLang="en-US" dirty="0" smtClean="0"/>
              <a:t>）</a:t>
            </a:r>
            <a:r>
              <a:rPr kumimoji="1" lang="en-US" altLang="zh-CN" dirty="0" smtClean="0"/>
              <a:t>:</a:t>
            </a:r>
            <a:r>
              <a:rPr kumimoji="1" lang="zh-CN" altLang="en-US" dirty="0" smtClean="0"/>
              <a:t>主要是为了捕获轮</a:t>
            </a:r>
            <a:r>
              <a:rPr kumimoji="1" lang="zh-CN" altLang="en-US" dirty="0"/>
              <a:t>廓信息</a:t>
            </a:r>
            <a:r>
              <a:rPr kumimoji="1" lang="zh-CN" altLang="en-US" dirty="0" smtClean="0"/>
              <a:t>，同时进一步</a:t>
            </a:r>
            <a:r>
              <a:rPr kumimoji="1" lang="zh-CN" altLang="en-US" dirty="0"/>
              <a:t>弱化光</a:t>
            </a:r>
            <a:r>
              <a:rPr kumimoji="1" lang="zh-CN" altLang="en-US" dirty="0" smtClean="0"/>
              <a:t>照的干扰</a:t>
            </a:r>
            <a:endParaRPr kumimoji="1" lang="zh-CN" altLang="en-US" dirty="0"/>
          </a:p>
          <a:p>
            <a:endParaRPr kumimoji="1" lang="zh-CN" altLang="en-US" dirty="0"/>
          </a:p>
          <a:p>
            <a:r>
              <a:rPr kumimoji="1" lang="en-US" altLang="zh-CN" dirty="0"/>
              <a:t>4</a:t>
            </a:r>
            <a:r>
              <a:rPr kumimoji="1" lang="zh-CN" altLang="en-US" dirty="0"/>
              <a:t>）将图像划分成小</a:t>
            </a:r>
            <a:r>
              <a:rPr kumimoji="1" lang="en-US" altLang="zh-CN" dirty="0" smtClean="0"/>
              <a:t>cells</a:t>
            </a:r>
            <a:endParaRPr kumimoji="1" lang="zh-CN" altLang="en-US" dirty="0"/>
          </a:p>
          <a:p>
            <a:endParaRPr kumimoji="1" lang="zh-CN" altLang="en-US" dirty="0"/>
          </a:p>
          <a:p>
            <a:r>
              <a:rPr kumimoji="1" lang="en-US" altLang="zh-CN" dirty="0"/>
              <a:t>5</a:t>
            </a:r>
            <a:r>
              <a:rPr kumimoji="1" lang="zh-CN" altLang="en-US" dirty="0"/>
              <a:t>）统计每个</a:t>
            </a:r>
            <a:r>
              <a:rPr kumimoji="1" lang="en-US" altLang="zh-CN" dirty="0"/>
              <a:t>cell</a:t>
            </a:r>
            <a:r>
              <a:rPr kumimoji="1" lang="zh-CN" altLang="en-US" dirty="0"/>
              <a:t>的梯度直方图（不同梯度的个数），即可形成每个</a:t>
            </a:r>
            <a:r>
              <a:rPr kumimoji="1" lang="en-US" altLang="zh-CN" dirty="0" smtClean="0"/>
              <a:t>cell</a:t>
            </a:r>
            <a:r>
              <a:rPr kumimoji="1" lang="zh-CN" altLang="en-US" dirty="0" smtClean="0"/>
              <a:t>的</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6</a:t>
            </a:r>
            <a:r>
              <a:rPr kumimoji="1" lang="zh-CN" altLang="en-US" dirty="0"/>
              <a:t>）将每几个</a:t>
            </a:r>
            <a:r>
              <a:rPr kumimoji="1" lang="en-US" altLang="zh-CN" dirty="0"/>
              <a:t>cell</a:t>
            </a:r>
            <a:r>
              <a:rPr kumimoji="1" lang="zh-CN" altLang="en-US" dirty="0" smtClean="0"/>
              <a:t>组成一个</a:t>
            </a:r>
            <a:r>
              <a:rPr kumimoji="1" lang="zh-CN" altLang="en-US" dirty="0" smtClean="0"/>
              <a:t>块</a:t>
            </a:r>
            <a:r>
              <a:rPr kumimoji="1" lang="zh-CN" altLang="en-US" dirty="0" smtClean="0"/>
              <a:t>（</a:t>
            </a:r>
            <a:r>
              <a:rPr kumimoji="1" lang="zh-CN" altLang="en-US" dirty="0"/>
              <a:t>例如</a:t>
            </a:r>
            <a:r>
              <a:rPr kumimoji="1" lang="en-US" altLang="zh-CN" dirty="0"/>
              <a:t>3*3</a:t>
            </a:r>
            <a:r>
              <a:rPr kumimoji="1" lang="zh-CN" altLang="en-US" dirty="0"/>
              <a:t>个</a:t>
            </a:r>
            <a:r>
              <a:rPr kumimoji="1" lang="en-US" altLang="zh-CN" dirty="0"/>
              <a:t>cell</a:t>
            </a:r>
            <a:r>
              <a:rPr kumimoji="1" lang="en-US" altLang="zh-CN" dirty="0" smtClean="0"/>
              <a:t>/</a:t>
            </a:r>
            <a:r>
              <a:rPr kumimoji="1" lang="zh-CN" altLang="en-US" dirty="0" smtClean="0"/>
              <a:t>快</a:t>
            </a:r>
            <a:r>
              <a:rPr kumimoji="1" lang="zh-CN" altLang="en-US" dirty="0" smtClean="0"/>
              <a:t>）</a:t>
            </a:r>
            <a:r>
              <a:rPr kumimoji="1" lang="zh-CN" altLang="en-US" dirty="0"/>
              <a:t>，</a:t>
            </a:r>
            <a:r>
              <a:rPr kumimoji="1" lang="zh-CN" altLang="en-US" dirty="0" smtClean="0"/>
              <a:t>一个</a:t>
            </a:r>
            <a:r>
              <a:rPr kumimoji="1" lang="zh-CN" altLang="en-US" dirty="0" smtClean="0"/>
              <a:t>块</a:t>
            </a:r>
            <a:r>
              <a:rPr kumimoji="1" lang="zh-CN" altLang="en-US" dirty="0" smtClean="0"/>
              <a:t>所有</a:t>
            </a:r>
            <a:r>
              <a:rPr kumimoji="1" lang="en-US" altLang="zh-CN" dirty="0" smtClean="0"/>
              <a:t>cell</a:t>
            </a:r>
            <a:r>
              <a:rPr kumimoji="1" lang="zh-CN" altLang="en-US" dirty="0" smtClean="0"/>
              <a:t>的特征</a:t>
            </a:r>
            <a:r>
              <a:rPr kumimoji="1" lang="zh-CN" altLang="en-US" dirty="0" smtClean="0"/>
              <a:t>描述符</a:t>
            </a:r>
            <a:r>
              <a:rPr kumimoji="1" lang="zh-CN" altLang="en-US" dirty="0" smtClean="0"/>
              <a:t>串联起来便得到该</a:t>
            </a:r>
            <a:r>
              <a:rPr kumimoji="1" lang="en-US" altLang="zh-CN" dirty="0"/>
              <a:t>block</a:t>
            </a:r>
            <a:r>
              <a:rPr kumimoji="1" lang="zh-CN" altLang="en-US" dirty="0"/>
              <a:t>的</a:t>
            </a:r>
            <a:r>
              <a:rPr kumimoji="1" lang="en-US" altLang="zh-CN" dirty="0"/>
              <a:t>HOG</a:t>
            </a:r>
            <a:r>
              <a:rPr kumimoji="1" lang="zh-CN" altLang="en-US" dirty="0" smtClean="0"/>
              <a:t>特征</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7</a:t>
            </a:r>
            <a:r>
              <a:rPr kumimoji="1" lang="zh-CN" altLang="en-US" dirty="0"/>
              <a:t>）</a:t>
            </a:r>
            <a:r>
              <a:rPr kumimoji="1" lang="zh-CN" altLang="en-US" dirty="0" smtClean="0"/>
              <a:t>将图像内的所有</a:t>
            </a:r>
            <a:r>
              <a:rPr kumimoji="1" lang="zh-CN" altLang="en-US" dirty="0" smtClean="0"/>
              <a:t>块</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串联起来就可以得到</a:t>
            </a:r>
            <a:r>
              <a:rPr kumimoji="1" lang="zh-CN" altLang="en-US" dirty="0" smtClean="0"/>
              <a:t>待检测目标</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了</a:t>
            </a:r>
            <a:r>
              <a:rPr kumimoji="1" lang="zh-CN" altLang="en-US" dirty="0"/>
              <a:t>。这个就是最终的可供分类使用的特征向量了</a:t>
            </a:r>
          </a:p>
        </p:txBody>
      </p:sp>
    </p:spTree>
    <p:extLst>
      <p:ext uri="{BB962C8B-B14F-4D97-AF65-F5344CB8AC3E}">
        <p14:creationId xmlns:p14="http://schemas.microsoft.com/office/powerpoint/2010/main" val="11191522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标准化</a:t>
            </a:r>
            <a:r>
              <a:rPr kumimoji="1" lang="en-US" altLang="zh-CN" sz="3200" dirty="0" smtClean="0"/>
              <a:t>gamma</a:t>
            </a:r>
            <a:r>
              <a:rPr kumimoji="1" lang="zh-CN" altLang="en-US" sz="3200" dirty="0" smtClean="0"/>
              <a:t>空间和颜色空间</a:t>
            </a:r>
            <a:endParaRPr kumimoji="1" lang="zh-CN" altLang="en-US" sz="3200" dirty="0"/>
          </a:p>
        </p:txBody>
      </p:sp>
      <p:sp>
        <p:nvSpPr>
          <p:cNvPr id="5" name="文本框 4"/>
          <p:cNvSpPr txBox="1"/>
          <p:nvPr/>
        </p:nvSpPr>
        <p:spPr>
          <a:xfrm>
            <a:off x="685801" y="2116567"/>
            <a:ext cx="7268292" cy="1877437"/>
          </a:xfrm>
          <a:prstGeom prst="rect">
            <a:avLst/>
          </a:prstGeom>
          <a:noFill/>
        </p:spPr>
        <p:txBody>
          <a:bodyPr wrap="square" rtlCol="0">
            <a:spAutoFit/>
          </a:bodyPr>
          <a:lstStyle/>
          <a:p>
            <a:r>
              <a:rPr kumimoji="1" lang="en-US" altLang="zh-CN" sz="4000" dirty="0" smtClean="0"/>
              <a:t>Gamma</a:t>
            </a:r>
            <a:r>
              <a:rPr kumimoji="1" lang="zh-CN" altLang="en-US" sz="4000" dirty="0" smtClean="0"/>
              <a:t>压缩公式：</a:t>
            </a:r>
            <a:endParaRPr kumimoji="1" lang="en-US" altLang="zh-CN" sz="4000" dirty="0" smtClean="0"/>
          </a:p>
          <a:p>
            <a:endParaRPr kumimoji="1" lang="en-US" altLang="zh-CN" dirty="0"/>
          </a:p>
          <a:p>
            <a:endParaRPr kumimoji="1" lang="en-US" altLang="zh-CN" dirty="0" smtClean="0"/>
          </a:p>
          <a:p>
            <a:pPr algn="ctr"/>
            <a:r>
              <a:rPr kumimoji="1" lang="zh-CN" altLang="zh-CN" dirty="0"/>
              <a:t> </a:t>
            </a:r>
            <a:r>
              <a:rPr kumimoji="1" lang="zh-CN" altLang="en-US" dirty="0" smtClean="0"/>
              <a:t>         </a:t>
            </a:r>
            <a:r>
              <a:rPr kumimoji="1" lang="zh-CN" altLang="en-US" sz="4000" dirty="0" smtClean="0"/>
              <a:t> </a:t>
            </a:r>
            <a:r>
              <a:rPr kumimoji="1" lang="en-US" altLang="zh-CN" sz="4000" dirty="0" smtClean="0"/>
              <a:t>I(x,</a:t>
            </a:r>
            <a:r>
              <a:rPr kumimoji="1" lang="zh-CN" altLang="en-US" sz="4000" dirty="0" smtClean="0"/>
              <a:t> </a:t>
            </a:r>
            <a:r>
              <a:rPr kumimoji="1" lang="en-US" altLang="zh-CN" sz="4000" dirty="0" smtClean="0"/>
              <a:t>y)</a:t>
            </a:r>
            <a:r>
              <a:rPr kumimoji="1" lang="zh-CN" altLang="en-US" sz="4000" dirty="0" smtClean="0"/>
              <a:t> </a:t>
            </a:r>
            <a:r>
              <a:rPr kumimoji="1" lang="en-US" altLang="zh-CN" sz="4000" dirty="0" smtClean="0"/>
              <a:t>=</a:t>
            </a:r>
            <a:r>
              <a:rPr kumimoji="1" lang="zh-CN" altLang="en-US" sz="4000" dirty="0" smtClean="0"/>
              <a:t> </a:t>
            </a:r>
            <a:r>
              <a:rPr kumimoji="1" lang="en-US" altLang="zh-CN" sz="4000" dirty="0" smtClean="0"/>
              <a:t>I(x,</a:t>
            </a:r>
            <a:r>
              <a:rPr kumimoji="1" lang="zh-CN" altLang="en-US" sz="4000" dirty="0" smtClean="0"/>
              <a:t> </a:t>
            </a:r>
            <a:r>
              <a:rPr kumimoji="1" lang="en-US" altLang="zh-CN" sz="4000" dirty="0" smtClean="0"/>
              <a:t>y)</a:t>
            </a:r>
            <a:r>
              <a:rPr kumimoji="1" lang="en-US" altLang="zh-CN" sz="4000" baseline="30000" dirty="0" smtClean="0"/>
              <a:t>gamma</a:t>
            </a:r>
            <a:endParaRPr kumimoji="1" lang="zh-CN" altLang="en-US" sz="4000" baseline="30000" dirty="0"/>
          </a:p>
        </p:txBody>
      </p:sp>
    </p:spTree>
    <p:extLst>
      <p:ext uri="{BB962C8B-B14F-4D97-AF65-F5344CB8AC3E}">
        <p14:creationId xmlns:p14="http://schemas.microsoft.com/office/powerpoint/2010/main" val="667320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3950" y="615728"/>
            <a:ext cx="8990050" cy="4801315"/>
          </a:xfrm>
          <a:prstGeom prst="rect">
            <a:avLst/>
          </a:prstGeom>
          <a:noFill/>
        </p:spPr>
        <p:txBody>
          <a:bodyPr wrap="square" rtlCol="0">
            <a:spAutoFit/>
          </a:bodyPr>
          <a:lstStyle/>
          <a:p>
            <a:endParaRPr kumimoji="1" lang="zh-CN" altLang="en-US" dirty="0"/>
          </a:p>
          <a:p>
            <a:r>
              <a:rPr kumimoji="1" lang="en-US" altLang="zh-CN" dirty="0"/>
              <a:t>1</a:t>
            </a:r>
            <a:r>
              <a:rPr kumimoji="1" lang="zh-CN" altLang="en-US" dirty="0"/>
              <a:t>）</a:t>
            </a:r>
            <a:r>
              <a:rPr kumimoji="1" lang="zh-CN" altLang="en-US" dirty="0" smtClean="0"/>
              <a:t>灰度化</a:t>
            </a:r>
            <a:endParaRPr kumimoji="1" lang="zh-CN" altLang="en-US" dirty="0"/>
          </a:p>
          <a:p>
            <a:endParaRPr kumimoji="1" lang="zh-CN" altLang="en-US" dirty="0"/>
          </a:p>
          <a:p>
            <a:r>
              <a:rPr kumimoji="1" lang="en-US" altLang="zh-CN" dirty="0"/>
              <a:t>2</a:t>
            </a:r>
            <a:r>
              <a:rPr kumimoji="1" lang="zh-CN" altLang="en-US" dirty="0"/>
              <a:t>）采用</a:t>
            </a:r>
            <a:r>
              <a:rPr kumimoji="1" lang="en-US" altLang="zh-CN" dirty="0"/>
              <a:t>Gamma</a:t>
            </a:r>
            <a:r>
              <a:rPr kumimoji="1" lang="zh-CN" altLang="en-US" dirty="0"/>
              <a:t>校正法对输入图像进行颜色空间的标准化（归一化</a:t>
            </a:r>
            <a:r>
              <a:rPr kumimoji="1" lang="zh-CN" altLang="en-US" dirty="0" smtClean="0"/>
              <a:t>）</a:t>
            </a:r>
            <a:endParaRPr kumimoji="1" lang="en-US" altLang="zh-CN" dirty="0" smtClean="0"/>
          </a:p>
          <a:p>
            <a:endParaRPr kumimoji="1" lang="zh-CN" altLang="en-US" dirty="0"/>
          </a:p>
          <a:p>
            <a:r>
              <a:rPr kumimoji="1" lang="en-US" altLang="zh-CN" dirty="0"/>
              <a:t>3</a:t>
            </a:r>
            <a:r>
              <a:rPr kumimoji="1" lang="zh-CN" altLang="en-US" dirty="0"/>
              <a:t>）计算图像每个像素的梯度（包括大小和方向</a:t>
            </a:r>
            <a:r>
              <a:rPr kumimoji="1" lang="zh-CN" altLang="en-US" dirty="0" smtClean="0"/>
              <a:t>）</a:t>
            </a:r>
            <a:r>
              <a:rPr kumimoji="1" lang="en-US" altLang="zh-CN" dirty="0" smtClean="0"/>
              <a:t>:</a:t>
            </a:r>
            <a:r>
              <a:rPr kumimoji="1" lang="zh-CN" altLang="en-US" dirty="0" smtClean="0"/>
              <a:t>主要是为了捕获轮</a:t>
            </a:r>
            <a:r>
              <a:rPr kumimoji="1" lang="zh-CN" altLang="en-US" dirty="0"/>
              <a:t>廓信息</a:t>
            </a:r>
            <a:r>
              <a:rPr kumimoji="1" lang="zh-CN" altLang="en-US" dirty="0" smtClean="0"/>
              <a:t>，同时进一步</a:t>
            </a:r>
            <a:r>
              <a:rPr kumimoji="1" lang="zh-CN" altLang="en-US" dirty="0"/>
              <a:t>弱化光</a:t>
            </a:r>
            <a:r>
              <a:rPr kumimoji="1" lang="zh-CN" altLang="en-US" dirty="0" smtClean="0"/>
              <a:t>照的干扰</a:t>
            </a:r>
            <a:endParaRPr kumimoji="1" lang="zh-CN" altLang="en-US" dirty="0"/>
          </a:p>
          <a:p>
            <a:endParaRPr kumimoji="1" lang="zh-CN" altLang="en-US" dirty="0"/>
          </a:p>
          <a:p>
            <a:r>
              <a:rPr kumimoji="1" lang="en-US" altLang="zh-CN" dirty="0"/>
              <a:t>4</a:t>
            </a:r>
            <a:r>
              <a:rPr kumimoji="1" lang="zh-CN" altLang="en-US" dirty="0"/>
              <a:t>）将图像划分成小</a:t>
            </a:r>
            <a:r>
              <a:rPr kumimoji="1" lang="en-US" altLang="zh-CN" dirty="0" smtClean="0"/>
              <a:t>cells</a:t>
            </a:r>
            <a:endParaRPr kumimoji="1" lang="zh-CN" altLang="en-US" dirty="0"/>
          </a:p>
          <a:p>
            <a:endParaRPr kumimoji="1" lang="zh-CN" altLang="en-US" dirty="0"/>
          </a:p>
          <a:p>
            <a:r>
              <a:rPr kumimoji="1" lang="en-US" altLang="zh-CN" dirty="0"/>
              <a:t>5</a:t>
            </a:r>
            <a:r>
              <a:rPr kumimoji="1" lang="zh-CN" altLang="en-US" dirty="0"/>
              <a:t>）统计每个</a:t>
            </a:r>
            <a:r>
              <a:rPr kumimoji="1" lang="en-US" altLang="zh-CN" dirty="0"/>
              <a:t>cell</a:t>
            </a:r>
            <a:r>
              <a:rPr kumimoji="1" lang="zh-CN" altLang="en-US" dirty="0"/>
              <a:t>的梯度直方图（不同梯度的个数），即可形成每个</a:t>
            </a:r>
            <a:r>
              <a:rPr kumimoji="1" lang="en-US" altLang="zh-CN" dirty="0" smtClean="0"/>
              <a:t>cell</a:t>
            </a:r>
            <a:r>
              <a:rPr kumimoji="1" lang="zh-CN" altLang="en-US" dirty="0" smtClean="0"/>
              <a:t>的</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6</a:t>
            </a:r>
            <a:r>
              <a:rPr kumimoji="1" lang="zh-CN" altLang="en-US" dirty="0"/>
              <a:t>）将每几个</a:t>
            </a:r>
            <a:r>
              <a:rPr kumimoji="1" lang="en-US" altLang="zh-CN" dirty="0"/>
              <a:t>cell</a:t>
            </a:r>
            <a:r>
              <a:rPr kumimoji="1" lang="zh-CN" altLang="en-US" dirty="0" smtClean="0"/>
              <a:t>组成一个</a:t>
            </a:r>
            <a:r>
              <a:rPr kumimoji="1" lang="zh-CN" altLang="en-US" dirty="0" smtClean="0"/>
              <a:t>块</a:t>
            </a:r>
            <a:r>
              <a:rPr kumimoji="1" lang="zh-CN" altLang="en-US" dirty="0" smtClean="0"/>
              <a:t>（</a:t>
            </a:r>
            <a:r>
              <a:rPr kumimoji="1" lang="zh-CN" altLang="en-US" dirty="0"/>
              <a:t>例如</a:t>
            </a:r>
            <a:r>
              <a:rPr kumimoji="1" lang="en-US" altLang="zh-CN" dirty="0"/>
              <a:t>3*3</a:t>
            </a:r>
            <a:r>
              <a:rPr kumimoji="1" lang="zh-CN" altLang="en-US" dirty="0"/>
              <a:t>个</a:t>
            </a:r>
            <a:r>
              <a:rPr kumimoji="1" lang="en-US" altLang="zh-CN" dirty="0"/>
              <a:t>cell</a:t>
            </a:r>
            <a:r>
              <a:rPr kumimoji="1" lang="en-US" altLang="zh-CN" dirty="0" smtClean="0"/>
              <a:t>/</a:t>
            </a:r>
            <a:r>
              <a:rPr kumimoji="1" lang="zh-CN" altLang="en-US" dirty="0" smtClean="0"/>
              <a:t>快</a:t>
            </a:r>
            <a:r>
              <a:rPr kumimoji="1" lang="zh-CN" altLang="en-US" dirty="0" smtClean="0"/>
              <a:t>）</a:t>
            </a:r>
            <a:r>
              <a:rPr kumimoji="1" lang="zh-CN" altLang="en-US" dirty="0"/>
              <a:t>，</a:t>
            </a:r>
            <a:r>
              <a:rPr kumimoji="1" lang="zh-CN" altLang="en-US" dirty="0" smtClean="0"/>
              <a:t>一个</a:t>
            </a:r>
            <a:r>
              <a:rPr kumimoji="1" lang="zh-CN" altLang="en-US" dirty="0" smtClean="0"/>
              <a:t>块</a:t>
            </a:r>
            <a:r>
              <a:rPr kumimoji="1" lang="zh-CN" altLang="en-US" dirty="0" smtClean="0"/>
              <a:t>所有</a:t>
            </a:r>
            <a:r>
              <a:rPr kumimoji="1" lang="en-US" altLang="zh-CN" dirty="0" smtClean="0"/>
              <a:t>cell</a:t>
            </a:r>
            <a:r>
              <a:rPr kumimoji="1" lang="zh-CN" altLang="en-US" dirty="0" smtClean="0"/>
              <a:t>的特征</a:t>
            </a:r>
            <a:r>
              <a:rPr kumimoji="1" lang="zh-CN" altLang="en-US" dirty="0" smtClean="0"/>
              <a:t>描述符</a:t>
            </a:r>
            <a:r>
              <a:rPr kumimoji="1" lang="zh-CN" altLang="en-US" dirty="0" smtClean="0"/>
              <a:t>串联起来便得到该</a:t>
            </a:r>
            <a:r>
              <a:rPr kumimoji="1" lang="en-US" altLang="zh-CN" dirty="0"/>
              <a:t>block</a:t>
            </a:r>
            <a:r>
              <a:rPr kumimoji="1" lang="zh-CN" altLang="en-US" dirty="0"/>
              <a:t>的</a:t>
            </a:r>
            <a:r>
              <a:rPr kumimoji="1" lang="en-US" altLang="zh-CN" dirty="0"/>
              <a:t>HOG</a:t>
            </a:r>
            <a:r>
              <a:rPr kumimoji="1" lang="zh-CN" altLang="en-US" dirty="0" smtClean="0"/>
              <a:t>特征</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7</a:t>
            </a:r>
            <a:r>
              <a:rPr kumimoji="1" lang="zh-CN" altLang="en-US" dirty="0"/>
              <a:t>）</a:t>
            </a:r>
            <a:r>
              <a:rPr kumimoji="1" lang="zh-CN" altLang="en-US" dirty="0" smtClean="0"/>
              <a:t>将图像内的所有</a:t>
            </a:r>
            <a:r>
              <a:rPr kumimoji="1" lang="zh-CN" altLang="en-US" dirty="0" smtClean="0"/>
              <a:t>块</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串联起来就可以得到</a:t>
            </a:r>
            <a:r>
              <a:rPr kumimoji="1" lang="zh-CN" altLang="en-US" dirty="0" smtClean="0"/>
              <a:t>待检测目标</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了</a:t>
            </a:r>
            <a:r>
              <a:rPr kumimoji="1" lang="zh-CN" altLang="en-US" dirty="0"/>
              <a:t>。这个就是最终的可供分类使用的特征向量了</a:t>
            </a:r>
          </a:p>
        </p:txBody>
      </p:sp>
    </p:spTree>
    <p:extLst>
      <p:ext uri="{BB962C8B-B14F-4D97-AF65-F5344CB8AC3E}">
        <p14:creationId xmlns:p14="http://schemas.microsoft.com/office/powerpoint/2010/main" val="1458974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计算图像梯度</a:t>
            </a:r>
            <a:endParaRPr kumimoji="1" lang="zh-CN" altLang="en-US" sz="3200" dirty="0"/>
          </a:p>
        </p:txBody>
      </p:sp>
      <p:pic>
        <p:nvPicPr>
          <p:cNvPr id="4" name="内容占位符 3"/>
          <p:cNvPicPr>
            <a:picLocks noGrp="1" noChangeAspect="1"/>
          </p:cNvPicPr>
          <p:nvPr>
            <p:ph idx="1"/>
          </p:nvPr>
        </p:nvPicPr>
        <p:blipFill>
          <a:blip r:embed="rId2"/>
          <a:srcRect t="-27497" b="-27497"/>
          <a:stretch>
            <a:fillRect/>
          </a:stretch>
        </p:blipFill>
        <p:spPr>
          <a:xfrm>
            <a:off x="685800" y="715309"/>
            <a:ext cx="7770813" cy="4257022"/>
          </a:xfrm>
        </p:spPr>
      </p:pic>
    </p:spTree>
    <p:extLst>
      <p:ext uri="{BB962C8B-B14F-4D97-AF65-F5344CB8AC3E}">
        <p14:creationId xmlns:p14="http://schemas.microsoft.com/office/powerpoint/2010/main" val="14441817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3950" y="615728"/>
            <a:ext cx="8990050" cy="4801315"/>
          </a:xfrm>
          <a:prstGeom prst="rect">
            <a:avLst/>
          </a:prstGeom>
          <a:noFill/>
        </p:spPr>
        <p:txBody>
          <a:bodyPr wrap="square" rtlCol="0">
            <a:spAutoFit/>
          </a:bodyPr>
          <a:lstStyle/>
          <a:p>
            <a:endParaRPr kumimoji="1" lang="zh-CN" altLang="en-US" dirty="0"/>
          </a:p>
          <a:p>
            <a:r>
              <a:rPr kumimoji="1" lang="en-US" altLang="zh-CN" dirty="0"/>
              <a:t>1</a:t>
            </a:r>
            <a:r>
              <a:rPr kumimoji="1" lang="zh-CN" altLang="en-US" dirty="0"/>
              <a:t>）</a:t>
            </a:r>
            <a:r>
              <a:rPr kumimoji="1" lang="zh-CN" altLang="en-US" dirty="0" smtClean="0"/>
              <a:t>灰度化</a:t>
            </a:r>
            <a:endParaRPr kumimoji="1" lang="zh-CN" altLang="en-US" dirty="0"/>
          </a:p>
          <a:p>
            <a:endParaRPr kumimoji="1" lang="zh-CN" altLang="en-US" dirty="0"/>
          </a:p>
          <a:p>
            <a:r>
              <a:rPr kumimoji="1" lang="en-US" altLang="zh-CN" dirty="0"/>
              <a:t>2</a:t>
            </a:r>
            <a:r>
              <a:rPr kumimoji="1" lang="zh-CN" altLang="en-US" dirty="0"/>
              <a:t>）采用</a:t>
            </a:r>
            <a:r>
              <a:rPr kumimoji="1" lang="en-US" altLang="zh-CN" dirty="0"/>
              <a:t>Gamma</a:t>
            </a:r>
            <a:r>
              <a:rPr kumimoji="1" lang="zh-CN" altLang="en-US" dirty="0"/>
              <a:t>校正法对输入图像进行颜色空间的标准化（归一化</a:t>
            </a:r>
            <a:r>
              <a:rPr kumimoji="1" lang="zh-CN" altLang="en-US" dirty="0" smtClean="0"/>
              <a:t>）</a:t>
            </a:r>
            <a:endParaRPr kumimoji="1" lang="en-US" altLang="zh-CN" dirty="0" smtClean="0"/>
          </a:p>
          <a:p>
            <a:endParaRPr kumimoji="1" lang="zh-CN" altLang="en-US" dirty="0"/>
          </a:p>
          <a:p>
            <a:r>
              <a:rPr kumimoji="1" lang="en-US" altLang="zh-CN" dirty="0"/>
              <a:t>3</a:t>
            </a:r>
            <a:r>
              <a:rPr kumimoji="1" lang="zh-CN" altLang="en-US" dirty="0"/>
              <a:t>）计算图像每个像素的梯度（包括大小和方向</a:t>
            </a:r>
            <a:r>
              <a:rPr kumimoji="1" lang="zh-CN" altLang="en-US" dirty="0" smtClean="0"/>
              <a:t>）</a:t>
            </a:r>
            <a:r>
              <a:rPr kumimoji="1" lang="en-US" altLang="zh-CN" dirty="0" smtClean="0"/>
              <a:t>:</a:t>
            </a:r>
            <a:r>
              <a:rPr kumimoji="1" lang="zh-CN" altLang="en-US" dirty="0" smtClean="0"/>
              <a:t>主要是为了捕获轮</a:t>
            </a:r>
            <a:r>
              <a:rPr kumimoji="1" lang="zh-CN" altLang="en-US" dirty="0"/>
              <a:t>廓信息</a:t>
            </a:r>
            <a:r>
              <a:rPr kumimoji="1" lang="zh-CN" altLang="en-US" dirty="0" smtClean="0"/>
              <a:t>，同时进一步</a:t>
            </a:r>
            <a:r>
              <a:rPr kumimoji="1" lang="zh-CN" altLang="en-US" dirty="0"/>
              <a:t>弱化光</a:t>
            </a:r>
            <a:r>
              <a:rPr kumimoji="1" lang="zh-CN" altLang="en-US" dirty="0" smtClean="0"/>
              <a:t>照的干扰</a:t>
            </a:r>
            <a:endParaRPr kumimoji="1" lang="zh-CN" altLang="en-US" dirty="0"/>
          </a:p>
          <a:p>
            <a:endParaRPr kumimoji="1" lang="zh-CN" altLang="en-US" dirty="0"/>
          </a:p>
          <a:p>
            <a:r>
              <a:rPr kumimoji="1" lang="en-US" altLang="zh-CN" dirty="0"/>
              <a:t>4</a:t>
            </a:r>
            <a:r>
              <a:rPr kumimoji="1" lang="zh-CN" altLang="en-US" dirty="0"/>
              <a:t>）将图像划分成小</a:t>
            </a:r>
            <a:r>
              <a:rPr kumimoji="1" lang="en-US" altLang="zh-CN" dirty="0" smtClean="0"/>
              <a:t>cells</a:t>
            </a:r>
            <a:endParaRPr kumimoji="1" lang="zh-CN" altLang="en-US" dirty="0"/>
          </a:p>
          <a:p>
            <a:endParaRPr kumimoji="1" lang="zh-CN" altLang="en-US" dirty="0"/>
          </a:p>
          <a:p>
            <a:r>
              <a:rPr kumimoji="1" lang="en-US" altLang="zh-CN" dirty="0"/>
              <a:t>5</a:t>
            </a:r>
            <a:r>
              <a:rPr kumimoji="1" lang="zh-CN" altLang="en-US" dirty="0"/>
              <a:t>）统计每个</a:t>
            </a:r>
            <a:r>
              <a:rPr kumimoji="1" lang="en-US" altLang="zh-CN" dirty="0"/>
              <a:t>cell</a:t>
            </a:r>
            <a:r>
              <a:rPr kumimoji="1" lang="zh-CN" altLang="en-US" dirty="0"/>
              <a:t>的梯度直方图（不同梯度的个数），即可形成每个</a:t>
            </a:r>
            <a:r>
              <a:rPr kumimoji="1" lang="en-US" altLang="zh-CN" dirty="0" smtClean="0"/>
              <a:t>cell</a:t>
            </a:r>
            <a:r>
              <a:rPr kumimoji="1" lang="zh-CN" altLang="en-US" dirty="0" smtClean="0"/>
              <a:t>的</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6</a:t>
            </a:r>
            <a:r>
              <a:rPr kumimoji="1" lang="zh-CN" altLang="en-US" dirty="0"/>
              <a:t>）将每几个</a:t>
            </a:r>
            <a:r>
              <a:rPr kumimoji="1" lang="en-US" altLang="zh-CN" dirty="0"/>
              <a:t>cell</a:t>
            </a:r>
            <a:r>
              <a:rPr kumimoji="1" lang="zh-CN" altLang="en-US" dirty="0" smtClean="0"/>
              <a:t>组成一个</a:t>
            </a:r>
            <a:r>
              <a:rPr kumimoji="1" lang="zh-CN" altLang="en-US" dirty="0" smtClean="0"/>
              <a:t>块</a:t>
            </a:r>
            <a:r>
              <a:rPr kumimoji="1" lang="zh-CN" altLang="en-US" dirty="0" smtClean="0"/>
              <a:t>（</a:t>
            </a:r>
            <a:r>
              <a:rPr kumimoji="1" lang="zh-CN" altLang="en-US" dirty="0"/>
              <a:t>例如</a:t>
            </a:r>
            <a:r>
              <a:rPr kumimoji="1" lang="en-US" altLang="zh-CN" dirty="0"/>
              <a:t>3*3</a:t>
            </a:r>
            <a:r>
              <a:rPr kumimoji="1" lang="zh-CN" altLang="en-US" dirty="0"/>
              <a:t>个</a:t>
            </a:r>
            <a:r>
              <a:rPr kumimoji="1" lang="en-US" altLang="zh-CN" dirty="0"/>
              <a:t>cell</a:t>
            </a:r>
            <a:r>
              <a:rPr kumimoji="1" lang="en-US" altLang="zh-CN" dirty="0" smtClean="0"/>
              <a:t>/</a:t>
            </a:r>
            <a:r>
              <a:rPr kumimoji="1" lang="zh-CN" altLang="en-US" dirty="0" smtClean="0"/>
              <a:t>快</a:t>
            </a:r>
            <a:r>
              <a:rPr kumimoji="1" lang="zh-CN" altLang="en-US" dirty="0" smtClean="0"/>
              <a:t>）</a:t>
            </a:r>
            <a:r>
              <a:rPr kumimoji="1" lang="zh-CN" altLang="en-US" dirty="0"/>
              <a:t>，</a:t>
            </a:r>
            <a:r>
              <a:rPr kumimoji="1" lang="zh-CN" altLang="en-US" dirty="0" smtClean="0"/>
              <a:t>一个</a:t>
            </a:r>
            <a:r>
              <a:rPr kumimoji="1" lang="zh-CN" altLang="en-US" dirty="0" smtClean="0"/>
              <a:t>块</a:t>
            </a:r>
            <a:r>
              <a:rPr kumimoji="1" lang="zh-CN" altLang="en-US" dirty="0" smtClean="0"/>
              <a:t>所有</a:t>
            </a:r>
            <a:r>
              <a:rPr kumimoji="1" lang="en-US" altLang="zh-CN" dirty="0" smtClean="0"/>
              <a:t>cell</a:t>
            </a:r>
            <a:r>
              <a:rPr kumimoji="1" lang="zh-CN" altLang="en-US" dirty="0" smtClean="0"/>
              <a:t>的特征</a:t>
            </a:r>
            <a:r>
              <a:rPr kumimoji="1" lang="zh-CN" altLang="en-US" dirty="0" smtClean="0"/>
              <a:t>描述符</a:t>
            </a:r>
            <a:r>
              <a:rPr kumimoji="1" lang="zh-CN" altLang="en-US" dirty="0" smtClean="0"/>
              <a:t>串联起来便得到该</a:t>
            </a:r>
            <a:r>
              <a:rPr kumimoji="1" lang="en-US" altLang="zh-CN" dirty="0"/>
              <a:t>block</a:t>
            </a:r>
            <a:r>
              <a:rPr kumimoji="1" lang="zh-CN" altLang="en-US" dirty="0"/>
              <a:t>的</a:t>
            </a:r>
            <a:r>
              <a:rPr kumimoji="1" lang="en-US" altLang="zh-CN" dirty="0"/>
              <a:t>HOG</a:t>
            </a:r>
            <a:r>
              <a:rPr kumimoji="1" lang="zh-CN" altLang="en-US" dirty="0" smtClean="0"/>
              <a:t>特征</a:t>
            </a:r>
            <a:r>
              <a:rPr kumimoji="1" lang="zh-CN" altLang="en-US" dirty="0" smtClean="0"/>
              <a:t>描述符</a:t>
            </a:r>
            <a:r>
              <a:rPr kumimoji="1" lang="zh-CN" altLang="en-US" dirty="0" smtClean="0"/>
              <a:t>。</a:t>
            </a:r>
            <a:endParaRPr kumimoji="1" lang="zh-CN" altLang="en-US" dirty="0"/>
          </a:p>
          <a:p>
            <a:endParaRPr kumimoji="1" lang="zh-CN" altLang="en-US" dirty="0"/>
          </a:p>
          <a:p>
            <a:r>
              <a:rPr kumimoji="1" lang="en-US" altLang="zh-CN" dirty="0"/>
              <a:t>7</a:t>
            </a:r>
            <a:r>
              <a:rPr kumimoji="1" lang="zh-CN" altLang="en-US" dirty="0"/>
              <a:t>）</a:t>
            </a:r>
            <a:r>
              <a:rPr kumimoji="1" lang="zh-CN" altLang="en-US" dirty="0" smtClean="0"/>
              <a:t>将图像内的所有</a:t>
            </a:r>
            <a:r>
              <a:rPr kumimoji="1" lang="zh-CN" altLang="en-US" dirty="0" smtClean="0"/>
              <a:t>块</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串联起来就可以得到</a:t>
            </a:r>
            <a:r>
              <a:rPr kumimoji="1" lang="zh-CN" altLang="en-US" dirty="0" smtClean="0"/>
              <a:t>待检测目标</a:t>
            </a:r>
            <a:r>
              <a:rPr kumimoji="1" lang="zh-CN" altLang="en-US" dirty="0" smtClean="0"/>
              <a:t>的</a:t>
            </a:r>
            <a:r>
              <a:rPr kumimoji="1" lang="en-US" altLang="zh-CN" dirty="0"/>
              <a:t>HOG</a:t>
            </a:r>
            <a:r>
              <a:rPr kumimoji="1" lang="zh-CN" altLang="en-US" dirty="0" smtClean="0"/>
              <a:t>特征</a:t>
            </a:r>
            <a:r>
              <a:rPr kumimoji="1" lang="zh-CN" altLang="en-US" dirty="0" smtClean="0"/>
              <a:t>描述符</a:t>
            </a:r>
            <a:r>
              <a:rPr kumimoji="1" lang="zh-CN" altLang="en-US" dirty="0" smtClean="0"/>
              <a:t>了</a:t>
            </a:r>
            <a:r>
              <a:rPr kumimoji="1" lang="zh-CN" altLang="en-US" dirty="0"/>
              <a:t>。这个就是最终的可供分类使用的特征向量了</a:t>
            </a:r>
          </a:p>
        </p:txBody>
      </p:sp>
    </p:spTree>
    <p:extLst>
      <p:ext uri="{BB962C8B-B14F-4D97-AF65-F5344CB8AC3E}">
        <p14:creationId xmlns:p14="http://schemas.microsoft.com/office/powerpoint/2010/main" val="61592232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故事">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故事">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72</TotalTime>
  <Words>600</Words>
  <Application>Microsoft Macintosh PowerPoint</Application>
  <PresentationFormat>全屏显示(4:3)</PresentationFormat>
  <Paragraphs>87</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故事</vt:lpstr>
      <vt:lpstr>读书报告</vt:lpstr>
      <vt:lpstr>HOG特征</vt:lpstr>
      <vt:lpstr>HOG提取算法</vt:lpstr>
      <vt:lpstr>PowerPoint 演示文稿</vt:lpstr>
      <vt:lpstr>PowerPoint 演示文稿</vt:lpstr>
      <vt:lpstr>标准化gamma空间和颜色空间</vt:lpstr>
      <vt:lpstr>PowerPoint 演示文稿</vt:lpstr>
      <vt:lpstr>计算图像梯度</vt:lpstr>
      <vt:lpstr>PowerPoint 演示文稿</vt:lpstr>
      <vt:lpstr>构建梯度方向直方图</vt:lpstr>
      <vt:lpstr>PowerPoint 演示文稿</vt:lpstr>
      <vt:lpstr>块内归一化梯度直方图</vt:lpstr>
      <vt:lpstr>优点</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D大调</dc:title>
  <dc:creator>LYH miao</dc:creator>
  <cp:lastModifiedBy>LYH miao</cp:lastModifiedBy>
  <cp:revision>8</cp:revision>
  <dcterms:created xsi:type="dcterms:W3CDTF">2015-12-20T05:07:55Z</dcterms:created>
  <dcterms:modified xsi:type="dcterms:W3CDTF">2015-12-22T13:30:57Z</dcterms:modified>
</cp:coreProperties>
</file>