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906528-9605-411D-A644-660CDF05CBCF}">
  <a:tblStyle styleId="{21906528-9605-411D-A644-660CDF05CB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6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8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3769c1803_0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3769c1803_0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3769c1803_0_1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3769c1803_0_1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3769c1803_0_1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3769c1803_0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3769c1803_0_1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3769c1803_0_1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3769c1803_0_1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3769c1803_0_1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3769c1803_0_1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3769c1803_0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3769c1803_0_1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3769c1803_0_1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769c1803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769c1803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3769c1803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3769c1803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3769c1803_0_1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3769c1803_0_1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769c1803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769c1803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3769c1803_0_1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3769c1803_0_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3769c1803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3769c1803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3769c1803_0_1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3769c1803_0_1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769c1803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769c1803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3769c1803_0_1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3769c1803_0_1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3769c1803_0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3769c1803_0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769c1803_0_1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3769c1803_0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459500"/>
            <a:ext cx="85206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/>
              <a:t>APS1052 Project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LSTM for Bitcoin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74750" y="2708650"/>
            <a:ext cx="36534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5"/>
                </a:solidFill>
              </a:rPr>
              <a:t>Tao Wu, Zhoujie (Terrence) Zhao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884850" y="674425"/>
            <a:ext cx="73743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evaluation, we created the following plots for each model: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training curves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predictions compared to the actual values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strategy returns compared to the market returns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also computed the following metrics for predictions: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CAGR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Sharpe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White’s Reality Check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Training Curves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00" y="1338450"/>
            <a:ext cx="2595901" cy="194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375" y="3196575"/>
            <a:ext cx="2595901" cy="19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3950" y="1338450"/>
            <a:ext cx="2595901" cy="194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3900" y="3196575"/>
            <a:ext cx="2595901" cy="194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506300" y="3595300"/>
            <a:ext cx="85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LSTM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23"/>
          <p:cNvCxnSpPr>
            <a:stCxn id="126" idx="0"/>
          </p:cNvCxnSpPr>
          <p:nvPr/>
        </p:nvCxnSpPr>
        <p:spPr>
          <a:xfrm rot="10800000">
            <a:off x="928250" y="3301900"/>
            <a:ext cx="3600" cy="29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3"/>
          <p:cNvSpPr txBox="1"/>
          <p:nvPr/>
        </p:nvSpPr>
        <p:spPr>
          <a:xfrm>
            <a:off x="5262038" y="3595300"/>
            <a:ext cx="85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seq2seq LSTM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23"/>
          <p:cNvCxnSpPr>
            <a:stCxn id="128" idx="0"/>
          </p:cNvCxnSpPr>
          <p:nvPr/>
        </p:nvCxnSpPr>
        <p:spPr>
          <a:xfrm rot="10800000">
            <a:off x="5683988" y="3301900"/>
            <a:ext cx="3600" cy="29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3"/>
          <p:cNvSpPr txBox="1"/>
          <p:nvPr/>
        </p:nvSpPr>
        <p:spPr>
          <a:xfrm>
            <a:off x="3126700" y="2387088"/>
            <a:ext cx="85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RNN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23"/>
          <p:cNvCxnSpPr>
            <a:stCxn id="130" idx="2"/>
          </p:cNvCxnSpPr>
          <p:nvPr/>
        </p:nvCxnSpPr>
        <p:spPr>
          <a:xfrm flipH="1">
            <a:off x="3550150" y="2756388"/>
            <a:ext cx="2100" cy="34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3"/>
          <p:cNvSpPr txBox="1"/>
          <p:nvPr/>
        </p:nvSpPr>
        <p:spPr>
          <a:xfrm>
            <a:off x="7591375" y="2202288"/>
            <a:ext cx="85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 + conv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23"/>
          <p:cNvCxnSpPr>
            <a:stCxn id="132" idx="2"/>
          </p:cNvCxnSpPr>
          <p:nvPr/>
        </p:nvCxnSpPr>
        <p:spPr>
          <a:xfrm flipH="1">
            <a:off x="8014825" y="2756388"/>
            <a:ext cx="2100" cy="34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Training Curves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1244850" y="2135175"/>
            <a:ext cx="6654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the training curves, we can see that the simple RNN model has the worst loss during training and validation. The two sequence-to-sequence models generate slightly better losses compared to the original LSTM.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Predictions vs. Actual Values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506300" y="3595300"/>
            <a:ext cx="85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LSTM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146;p25"/>
          <p:cNvCxnSpPr>
            <a:stCxn id="145" idx="0"/>
          </p:cNvCxnSpPr>
          <p:nvPr/>
        </p:nvCxnSpPr>
        <p:spPr>
          <a:xfrm rot="10800000">
            <a:off x="928250" y="3301900"/>
            <a:ext cx="3600" cy="29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5"/>
          <p:cNvSpPr txBox="1"/>
          <p:nvPr/>
        </p:nvSpPr>
        <p:spPr>
          <a:xfrm>
            <a:off x="5262038" y="3595300"/>
            <a:ext cx="85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seq2seq LSTM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" name="Google Shape;148;p25"/>
          <p:cNvCxnSpPr>
            <a:stCxn id="147" idx="0"/>
          </p:cNvCxnSpPr>
          <p:nvPr/>
        </p:nvCxnSpPr>
        <p:spPr>
          <a:xfrm rot="10800000">
            <a:off x="5683988" y="3301900"/>
            <a:ext cx="3600" cy="29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5"/>
          <p:cNvSpPr txBox="1"/>
          <p:nvPr/>
        </p:nvSpPr>
        <p:spPr>
          <a:xfrm>
            <a:off x="3126700" y="2387088"/>
            <a:ext cx="85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RNN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25"/>
          <p:cNvCxnSpPr>
            <a:stCxn id="149" idx="2"/>
          </p:cNvCxnSpPr>
          <p:nvPr/>
        </p:nvCxnSpPr>
        <p:spPr>
          <a:xfrm flipH="1">
            <a:off x="3550150" y="2756388"/>
            <a:ext cx="2100" cy="34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5"/>
          <p:cNvSpPr txBox="1"/>
          <p:nvPr/>
        </p:nvSpPr>
        <p:spPr>
          <a:xfrm>
            <a:off x="7591375" y="2202288"/>
            <a:ext cx="85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 + conv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" name="Google Shape;152;p25"/>
          <p:cNvCxnSpPr>
            <a:stCxn id="151" idx="2"/>
          </p:cNvCxnSpPr>
          <p:nvPr/>
        </p:nvCxnSpPr>
        <p:spPr>
          <a:xfrm flipH="1">
            <a:off x="8014825" y="2756388"/>
            <a:ext cx="2100" cy="34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50" y="1354975"/>
            <a:ext cx="2546850" cy="19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275" y="3233362"/>
            <a:ext cx="2546850" cy="19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175" y="1291700"/>
            <a:ext cx="2546850" cy="191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1077" y="3233350"/>
            <a:ext cx="2546850" cy="191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1244850" y="2135175"/>
            <a:ext cx="6654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plots of model predictions compared to actual values align well with the plots of training losses. The RNN model does not seem to be a good predictor, while both sequence-to-sequence models fit very well with the ground truth, and the original LSTM performs in-between.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Predictions vs. Actual Values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Strategy Returns vs. Market Returns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06300" y="3595300"/>
            <a:ext cx="85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LSTM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" name="Google Shape;169;p27"/>
          <p:cNvCxnSpPr>
            <a:stCxn id="168" idx="0"/>
          </p:cNvCxnSpPr>
          <p:nvPr/>
        </p:nvCxnSpPr>
        <p:spPr>
          <a:xfrm rot="10800000">
            <a:off x="928250" y="3301900"/>
            <a:ext cx="3600" cy="29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7"/>
          <p:cNvSpPr txBox="1"/>
          <p:nvPr/>
        </p:nvSpPr>
        <p:spPr>
          <a:xfrm>
            <a:off x="5262038" y="3595300"/>
            <a:ext cx="85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seq2seq LSTM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27"/>
          <p:cNvCxnSpPr>
            <a:stCxn id="170" idx="0"/>
          </p:cNvCxnSpPr>
          <p:nvPr/>
        </p:nvCxnSpPr>
        <p:spPr>
          <a:xfrm rot="10800000">
            <a:off x="5683988" y="3301900"/>
            <a:ext cx="3600" cy="29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7"/>
          <p:cNvSpPr txBox="1"/>
          <p:nvPr/>
        </p:nvSpPr>
        <p:spPr>
          <a:xfrm>
            <a:off x="3126700" y="2387088"/>
            <a:ext cx="85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RNN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27"/>
          <p:cNvCxnSpPr>
            <a:stCxn id="172" idx="2"/>
          </p:cNvCxnSpPr>
          <p:nvPr/>
        </p:nvCxnSpPr>
        <p:spPr>
          <a:xfrm flipH="1">
            <a:off x="3550150" y="2756388"/>
            <a:ext cx="2100" cy="34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7"/>
          <p:cNvSpPr txBox="1"/>
          <p:nvPr/>
        </p:nvSpPr>
        <p:spPr>
          <a:xfrm>
            <a:off x="7591375" y="2202288"/>
            <a:ext cx="85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 + conv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" name="Google Shape;175;p27"/>
          <p:cNvCxnSpPr>
            <a:stCxn id="174" idx="2"/>
          </p:cNvCxnSpPr>
          <p:nvPr/>
        </p:nvCxnSpPr>
        <p:spPr>
          <a:xfrm flipH="1">
            <a:off x="8014825" y="2756388"/>
            <a:ext cx="2100" cy="34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50" y="1354975"/>
            <a:ext cx="2595899" cy="194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750" y="3196575"/>
            <a:ext cx="2595901" cy="194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7850" y="1306375"/>
            <a:ext cx="2595899" cy="194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0375" y="3196586"/>
            <a:ext cx="2595899" cy="194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1244850" y="2135175"/>
            <a:ext cx="6654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Again, RNN produces the worst results in terms of strategy returns. In these plots we can see that the hybrid net (GRU + 1D conv) achieves the highest strategy returns. The LSTMs - sequence-to-point LSTM and sequence-to-sequence LSTM - have similar performance.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Strategy Returns vs. Market Returns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Evaluation Metrics</a:t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952500" y="193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{21906528-9605-411D-A644-660CDF05CBCF}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1"/>
                          </a:solidFill>
                        </a:rPr>
                        <a:t>CAGR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1"/>
                          </a:solidFill>
                        </a:rPr>
                        <a:t>Sharpe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1"/>
                          </a:solidFill>
                        </a:rPr>
                        <a:t>WhiteReality Check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5"/>
                          </a:solidFill>
                        </a:rPr>
                        <a:t>Market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5"/>
                          </a:solidFill>
                        </a:rPr>
                        <a:t>18.2%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5"/>
                          </a:solidFill>
                        </a:rPr>
                        <a:t>0.3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LSTM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38.0%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0.102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RNN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30.1%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0.165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seq2seq LSTM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45.5%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1.0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0.070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GRU + 1D conv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53.1%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1.1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0.039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/>
        </p:nvSpPr>
        <p:spPr>
          <a:xfrm>
            <a:off x="1244850" y="1577525"/>
            <a:ext cx="66543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quantified results given by these metrics confirmed our previous conclusions.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CAGR shows the rank of each predictor: GRU+1D-conv &gt; seq2seq-LSTM &gt; LSTM &gt; RNN. Note that they all gain more than the market growth.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Sharpe ratio, which 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evaluates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return of an 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investment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compared to its risk, follows the same rank for each model.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White’s Reality Check shows that the prediction of the hybrid model (GRU+1D-conv) is the most effective indicator to the trade returns.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Evaluation Metrics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We implemented 4 models to predict Bitcoin prices and evaluate their performance in several metrics.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To draw a conclusion, all models make </a:t>
            </a:r>
            <a:r>
              <a:rPr lang="en-CA">
                <a:solidFill>
                  <a:schemeClr val="dk1"/>
                </a:solidFill>
              </a:rPr>
              <a:t>positive</a:t>
            </a:r>
            <a:r>
              <a:rPr lang="en-CA">
                <a:solidFill>
                  <a:schemeClr val="dk1"/>
                </a:solidFill>
              </a:rPr>
              <a:t> predictions to help determine </a:t>
            </a:r>
            <a:r>
              <a:rPr lang="en-CA">
                <a:solidFill>
                  <a:schemeClr val="dk1"/>
                </a:solidFill>
              </a:rPr>
              <a:t>the</a:t>
            </a:r>
            <a:r>
              <a:rPr lang="en-CA">
                <a:solidFill>
                  <a:schemeClr val="dk1"/>
                </a:solidFill>
              </a:rPr>
              <a:t> trading strategies.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Their performance can be ranked as: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GRU+1D-conv &gt; seq2seq-LSTM &gt; LSTM &gt; RNN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In general, sequence-to-sequence models make better  predictions than sequence-to-point models.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Program Description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i="1" lang="en-CA">
                <a:solidFill>
                  <a:schemeClr val="accent5"/>
                </a:solidFill>
              </a:rPr>
              <a:t>conda_modules.txt</a:t>
            </a:r>
            <a:endParaRPr i="1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The</a:t>
            </a:r>
            <a:r>
              <a:rPr lang="en-CA" sz="1000">
                <a:solidFill>
                  <a:schemeClr val="dk1"/>
                </a:solidFill>
              </a:rPr>
              <a:t> list of conda modules imported by the program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i="1" lang="en-CA">
                <a:solidFill>
                  <a:schemeClr val="accent5"/>
                </a:solidFill>
              </a:rPr>
              <a:t>data/btc_dataset.csv</a:t>
            </a:r>
            <a:endParaRPr i="1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The d</a:t>
            </a:r>
            <a:r>
              <a:rPr lang="en-CA" sz="1000">
                <a:solidFill>
                  <a:schemeClr val="dk1"/>
                </a:solidFill>
              </a:rPr>
              <a:t>ata file, containing daily bitcoin prices along with other attributes from 10/01/2013 to 10/09/2020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i="1" lang="en-CA">
                <a:solidFill>
                  <a:schemeClr val="accent5"/>
                </a:solidFill>
              </a:rPr>
              <a:t>plots/*</a:t>
            </a:r>
            <a:endParaRPr i="1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Plots and screenshots of the results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i="1" lang="en-CA">
                <a:solidFill>
                  <a:schemeClr val="accent5"/>
                </a:solidFill>
              </a:rPr>
              <a:t>saved_models/*</a:t>
            </a:r>
            <a:endParaRPr i="1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Trained models that are saved in h5 files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Program Description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177875"/>
            <a:ext cx="4166400" cy="4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i="1" lang="en-CA">
                <a:solidFill>
                  <a:schemeClr val="accent5"/>
                </a:solidFill>
              </a:rPr>
              <a:t>main.py</a:t>
            </a:r>
            <a:endParaRPr i="1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The main code to run the program which includes the pipeline of reading configurations, loading data, creating models, training/testing, and plotting results</a:t>
            </a:r>
            <a:endParaRPr sz="10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i="1" lang="en-CA">
                <a:solidFill>
                  <a:schemeClr val="accent5"/>
                </a:solidFill>
              </a:rPr>
              <a:t>config.json</a:t>
            </a:r>
            <a:endParaRPr i="1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The configuration file that specifies data, model structures, and parameter settings for training</a:t>
            </a:r>
            <a:endParaRPr sz="10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i="1" lang="en-CA">
                <a:solidFill>
                  <a:schemeClr val="accent5"/>
                </a:solidFill>
              </a:rPr>
              <a:t>core/dataloader.py</a:t>
            </a:r>
            <a:endParaRPr i="1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The data loader class for reading data and creating train/test sets for each model specified in </a:t>
            </a:r>
            <a:r>
              <a:rPr i="1" lang="en-CA" sz="1000">
                <a:solidFill>
                  <a:schemeClr val="dk1"/>
                </a:solidFill>
              </a:rPr>
              <a:t>config.json</a:t>
            </a:r>
            <a:endParaRPr i="1" sz="10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i="1" lang="en-CA">
                <a:solidFill>
                  <a:schemeClr val="accent5"/>
                </a:solidFill>
              </a:rPr>
              <a:t>core/model.py</a:t>
            </a:r>
            <a:endParaRPr i="1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The model class for building RNN, LSTM, etc.</a:t>
            </a:r>
            <a:endParaRPr sz="10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i="1" lang="en-CA">
                <a:solidFill>
                  <a:schemeClr val="accent5"/>
                </a:solidFill>
              </a:rPr>
              <a:t>core/utils.py</a:t>
            </a:r>
            <a:endParaRPr i="1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The utility file containing helper functions such as computing returns and plotting results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884850" y="511375"/>
            <a:ext cx="7374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project, we started with the LSTM model in </a:t>
            </a:r>
            <a:r>
              <a:rPr i="1"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S10.Miscellaneous\LSTMBitcoin\core\model.py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implemented three alternatives.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modifications we tried are: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original LSTM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Downgrade the LSTM to an RNN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Upgrade the LSTM to a sequence-to-sequence LSTM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 a hybrid net combining GRU and 1-D convolutional layers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trained these models with the bitcoin data, then evaluated the model predictions on test set with multiple metrics and plots.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LSTM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88475" y="1541575"/>
            <a:ext cx="7967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original LSTM was constructed (with </a:t>
            </a:r>
            <a:r>
              <a:rPr i="1"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tensorflow.keras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as: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LSTM(units=100, return_sequences=True)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Dropout(rate=0.05)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LSTM(units=100, return_sequences=True)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LSTM(units=100, return_sequences=False)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Dropout(rate=0.05)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Dense(units=1, activation=’linear’)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RNN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88475" y="1541575"/>
            <a:ext cx="7967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downgraded RNN was constructed (with </a:t>
            </a:r>
            <a:r>
              <a:rPr i="1"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tensorflow.keras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as: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SimpleRNN</a:t>
            </a: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(units=100, return_sequences=True)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Dropout(rate=0.05)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SimpleRNN</a:t>
            </a: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(units=100, return_sequences=True)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SimpleRNN</a:t>
            </a: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(units=100, return_sequences=False)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Dropout(rate=0.05)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Dense(units=1, activation=’linear’)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Sequence-to-sequence LSTM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88475" y="1541575"/>
            <a:ext cx="7967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sequence-to-sequence LSTM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was constructed (with </a:t>
            </a:r>
            <a:r>
              <a:rPr i="1"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tensorflow.keras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as: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Denote </a:t>
            </a:r>
            <a:r>
              <a:rPr i="1"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fut_steps</a:t>
            </a:r>
            <a:r>
              <a:rPr lang="en-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the number of future steps to predict,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LSTM(units=100, return_sequences=True)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Dropout(rate=0.05)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LSTM(units=100, return_sequences=True)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LSTM(units=100, return_sequences=True)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Dropout(rate=0.05)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TimeDistributed( Dense(units=</a:t>
            </a:r>
            <a:r>
              <a:rPr i="1"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fut_steps</a:t>
            </a:r>
            <a:r>
              <a:rPr lang="en-CA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activation=’linear’) </a:t>
            </a:r>
            <a:r>
              <a:rPr lang="en-CA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Hybrid net with GRU and 1D conv layer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88475" y="1541575"/>
            <a:ext cx="7967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hybrid net combining GRU and 1D convolutional layer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was constructed (with </a:t>
            </a:r>
            <a:r>
              <a:rPr i="1"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tensorflow.keras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as: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Denote </a:t>
            </a:r>
            <a:r>
              <a:rPr i="1"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fut_steps</a:t>
            </a:r>
            <a:r>
              <a:rPr lang="en-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the number of future steps to predict,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Conv1D(filters=100, kernel_size=4, strides=2, padding=’valid’)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GRU(units=100, return_sequences=True</a:t>
            </a: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GRU(units=100, return_sequences=True</a:t>
            </a:r>
            <a:r>
              <a:rPr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-CA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TimeDistributed( Dense(units=</a:t>
            </a:r>
            <a:r>
              <a:rPr i="1" lang="en-CA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fut_steps</a:t>
            </a:r>
            <a:r>
              <a:rPr lang="en-CA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activation=None) </a:t>
            </a:r>
            <a:r>
              <a:rPr lang="en-CA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077950" y="1400825"/>
            <a:ext cx="6782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equence-to-sequence model takes a sequence of data as inputs and returns a sequence of predictions of length </a:t>
            </a:r>
            <a:r>
              <a:rPr i="1" lang="en-CA" sz="13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fut_steps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In our experiments, the last two models - the seq2seq LSTM and the hybrid net of GRU and 1D convolutional layer - are sequence-to-sequence models. We set input </a:t>
            </a:r>
            <a:r>
              <a:rPr i="1" lang="en-CA" sz="13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sequence_length=20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1" lang="en-CA" sz="13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fut_steps=3</a:t>
            </a:r>
            <a:r>
              <a:rPr lang="en-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