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16utu\AppData\Roaming\Microsoft\Excel\ProcessingTimeExtrapolation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Time taken to process subsets of Forest1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13500139130173"/>
          <c:y val="0.11649782619072292"/>
          <c:w val="0.7654179545608375"/>
          <c:h val="0.70780922190378781"/>
        </c:manualLayout>
      </c:layout>
      <c:scatterChart>
        <c:scatterStyle val="smoothMarker"/>
        <c:varyColors val="0"/>
        <c:ser>
          <c:idx val="0"/>
          <c:order val="0"/>
          <c:tx>
            <c:v>Process Time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'Forest1 Processing'!$C$2:$C$45</c:f>
              <c:numCache>
                <c:formatCode>General</c:formatCode>
                <c:ptCount val="44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51</c:v>
                </c:pt>
                <c:pt idx="6">
                  <c:v>52</c:v>
                </c:pt>
                <c:pt idx="7">
                  <c:v>53</c:v>
                </c:pt>
                <c:pt idx="8">
                  <c:v>54</c:v>
                </c:pt>
                <c:pt idx="9">
                  <c:v>54</c:v>
                </c:pt>
                <c:pt idx="10">
                  <c:v>55</c:v>
                </c:pt>
                <c:pt idx="11">
                  <c:v>56</c:v>
                </c:pt>
                <c:pt idx="12">
                  <c:v>56</c:v>
                </c:pt>
                <c:pt idx="13">
                  <c:v>56</c:v>
                </c:pt>
                <c:pt idx="14">
                  <c:v>57</c:v>
                </c:pt>
                <c:pt idx="15">
                  <c:v>58</c:v>
                </c:pt>
                <c:pt idx="16">
                  <c:v>59</c:v>
                </c:pt>
                <c:pt idx="17">
                  <c:v>60</c:v>
                </c:pt>
                <c:pt idx="18">
                  <c:v>61</c:v>
                </c:pt>
                <c:pt idx="19">
                  <c:v>62</c:v>
                </c:pt>
                <c:pt idx="20">
                  <c:v>63</c:v>
                </c:pt>
                <c:pt idx="21">
                  <c:v>64</c:v>
                </c:pt>
                <c:pt idx="22">
                  <c:v>65</c:v>
                </c:pt>
                <c:pt idx="23">
                  <c:v>66</c:v>
                </c:pt>
                <c:pt idx="24">
                  <c:v>66</c:v>
                </c:pt>
                <c:pt idx="25">
                  <c:v>66</c:v>
                </c:pt>
                <c:pt idx="26">
                  <c:v>66</c:v>
                </c:pt>
                <c:pt idx="27">
                  <c:v>66</c:v>
                </c:pt>
                <c:pt idx="28">
                  <c:v>67</c:v>
                </c:pt>
                <c:pt idx="29">
                  <c:v>68</c:v>
                </c:pt>
                <c:pt idx="30">
                  <c:v>69</c:v>
                </c:pt>
                <c:pt idx="31">
                  <c:v>70</c:v>
                </c:pt>
                <c:pt idx="32">
                  <c:v>71</c:v>
                </c:pt>
                <c:pt idx="33">
                  <c:v>71</c:v>
                </c:pt>
                <c:pt idx="34">
                  <c:v>71</c:v>
                </c:pt>
                <c:pt idx="35">
                  <c:v>72</c:v>
                </c:pt>
                <c:pt idx="36">
                  <c:v>73</c:v>
                </c:pt>
                <c:pt idx="37">
                  <c:v>73</c:v>
                </c:pt>
                <c:pt idx="38">
                  <c:v>74</c:v>
                </c:pt>
                <c:pt idx="39">
                  <c:v>75</c:v>
                </c:pt>
                <c:pt idx="40">
                  <c:v>76</c:v>
                </c:pt>
                <c:pt idx="41">
                  <c:v>77</c:v>
                </c:pt>
                <c:pt idx="42">
                  <c:v>78</c:v>
                </c:pt>
                <c:pt idx="43">
                  <c:v>79</c:v>
                </c:pt>
              </c:numCache>
            </c:numRef>
          </c:xVal>
          <c:yVal>
            <c:numRef>
              <c:f>'Forest1 Processing'!$D$2:$D$45</c:f>
              <c:numCache>
                <c:formatCode>General</c:formatCode>
                <c:ptCount val="44"/>
                <c:pt idx="0">
                  <c:v>1195</c:v>
                </c:pt>
                <c:pt idx="1">
                  <c:v>5869</c:v>
                </c:pt>
                <c:pt idx="2">
                  <c:v>11469</c:v>
                </c:pt>
                <c:pt idx="3">
                  <c:v>18602</c:v>
                </c:pt>
                <c:pt idx="4">
                  <c:v>30098</c:v>
                </c:pt>
                <c:pt idx="5">
                  <c:v>32362</c:v>
                </c:pt>
                <c:pt idx="6">
                  <c:v>37169</c:v>
                </c:pt>
                <c:pt idx="7">
                  <c:v>39038</c:v>
                </c:pt>
                <c:pt idx="8">
                  <c:v>242919</c:v>
                </c:pt>
                <c:pt idx="9">
                  <c:v>43830</c:v>
                </c:pt>
                <c:pt idx="10">
                  <c:v>47562</c:v>
                </c:pt>
                <c:pt idx="11">
                  <c:v>89156</c:v>
                </c:pt>
                <c:pt idx="12">
                  <c:v>82084</c:v>
                </c:pt>
                <c:pt idx="13">
                  <c:v>55626</c:v>
                </c:pt>
                <c:pt idx="14">
                  <c:v>73297</c:v>
                </c:pt>
                <c:pt idx="15">
                  <c:v>79340</c:v>
                </c:pt>
                <c:pt idx="16">
                  <c:v>96783</c:v>
                </c:pt>
                <c:pt idx="17">
                  <c:v>120869</c:v>
                </c:pt>
                <c:pt idx="18">
                  <c:v>139989</c:v>
                </c:pt>
                <c:pt idx="19">
                  <c:v>180415</c:v>
                </c:pt>
                <c:pt idx="20">
                  <c:v>244787</c:v>
                </c:pt>
                <c:pt idx="21">
                  <c:v>279875</c:v>
                </c:pt>
                <c:pt idx="22">
                  <c:v>282665</c:v>
                </c:pt>
                <c:pt idx="23" formatCode="0">
                  <c:v>809061</c:v>
                </c:pt>
                <c:pt idx="24" formatCode="0">
                  <c:v>595174</c:v>
                </c:pt>
                <c:pt idx="25" formatCode="0">
                  <c:v>666395</c:v>
                </c:pt>
                <c:pt idx="26" formatCode="0">
                  <c:v>1930064</c:v>
                </c:pt>
                <c:pt idx="27" formatCode="0">
                  <c:v>317918</c:v>
                </c:pt>
                <c:pt idx="28" formatCode="0">
                  <c:v>509197</c:v>
                </c:pt>
                <c:pt idx="29" formatCode="0">
                  <c:v>664614</c:v>
                </c:pt>
                <c:pt idx="30" formatCode="0">
                  <c:v>711559</c:v>
                </c:pt>
                <c:pt idx="31" formatCode="0">
                  <c:v>743164</c:v>
                </c:pt>
                <c:pt idx="32" formatCode="0">
                  <c:v>1162769</c:v>
                </c:pt>
                <c:pt idx="33" formatCode="0">
                  <c:v>1435281</c:v>
                </c:pt>
                <c:pt idx="34" formatCode="0">
                  <c:v>1109696</c:v>
                </c:pt>
                <c:pt idx="35" formatCode="0">
                  <c:v>1393977</c:v>
                </c:pt>
                <c:pt idx="36">
                  <c:v>2505126</c:v>
                </c:pt>
                <c:pt idx="37">
                  <c:v>1614447</c:v>
                </c:pt>
                <c:pt idx="38">
                  <c:v>1940835</c:v>
                </c:pt>
                <c:pt idx="39">
                  <c:v>2114103</c:v>
                </c:pt>
                <c:pt idx="40">
                  <c:v>2364937</c:v>
                </c:pt>
                <c:pt idx="41">
                  <c:v>2555695</c:v>
                </c:pt>
                <c:pt idx="42" formatCode="0">
                  <c:v>3305786</c:v>
                </c:pt>
                <c:pt idx="43" formatCode="0">
                  <c:v>4112484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ED-4B3C-9A0D-845CE8429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666096"/>
        <c:axId val="413669048"/>
      </c:scatterChart>
      <c:scatterChart>
        <c:scatterStyle val="smoothMarker"/>
        <c:varyColors val="0"/>
        <c:ser>
          <c:idx val="1"/>
          <c:order val="1"/>
          <c:tx>
            <c:v>MSSF Time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'Forest1 Processing'!$C$2:$C$45</c:f>
              <c:numCache>
                <c:formatCode>General</c:formatCode>
                <c:ptCount val="44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51</c:v>
                </c:pt>
                <c:pt idx="6">
                  <c:v>52</c:v>
                </c:pt>
                <c:pt idx="7">
                  <c:v>53</c:v>
                </c:pt>
                <c:pt idx="8">
                  <c:v>54</c:v>
                </c:pt>
                <c:pt idx="9">
                  <c:v>54</c:v>
                </c:pt>
                <c:pt idx="10">
                  <c:v>55</c:v>
                </c:pt>
                <c:pt idx="11">
                  <c:v>56</c:v>
                </c:pt>
                <c:pt idx="12">
                  <c:v>56</c:v>
                </c:pt>
                <c:pt idx="13">
                  <c:v>56</c:v>
                </c:pt>
                <c:pt idx="14">
                  <c:v>57</c:v>
                </c:pt>
                <c:pt idx="15">
                  <c:v>58</c:v>
                </c:pt>
                <c:pt idx="16">
                  <c:v>59</c:v>
                </c:pt>
                <c:pt idx="17">
                  <c:v>60</c:v>
                </c:pt>
                <c:pt idx="18">
                  <c:v>61</c:v>
                </c:pt>
                <c:pt idx="19">
                  <c:v>62</c:v>
                </c:pt>
                <c:pt idx="20">
                  <c:v>63</c:v>
                </c:pt>
                <c:pt idx="21">
                  <c:v>64</c:v>
                </c:pt>
                <c:pt idx="22">
                  <c:v>65</c:v>
                </c:pt>
                <c:pt idx="23">
                  <c:v>66</c:v>
                </c:pt>
                <c:pt idx="24">
                  <c:v>66</c:v>
                </c:pt>
                <c:pt idx="25">
                  <c:v>66</c:v>
                </c:pt>
                <c:pt idx="26">
                  <c:v>66</c:v>
                </c:pt>
                <c:pt idx="27">
                  <c:v>66</c:v>
                </c:pt>
                <c:pt idx="28">
                  <c:v>67</c:v>
                </c:pt>
                <c:pt idx="29">
                  <c:v>68</c:v>
                </c:pt>
                <c:pt idx="30">
                  <c:v>69</c:v>
                </c:pt>
                <c:pt idx="31">
                  <c:v>70</c:v>
                </c:pt>
                <c:pt idx="32">
                  <c:v>71</c:v>
                </c:pt>
                <c:pt idx="33">
                  <c:v>71</c:v>
                </c:pt>
                <c:pt idx="34">
                  <c:v>71</c:v>
                </c:pt>
                <c:pt idx="35">
                  <c:v>72</c:v>
                </c:pt>
                <c:pt idx="36">
                  <c:v>73</c:v>
                </c:pt>
                <c:pt idx="37">
                  <c:v>73</c:v>
                </c:pt>
                <c:pt idx="38">
                  <c:v>74</c:v>
                </c:pt>
                <c:pt idx="39">
                  <c:v>75</c:v>
                </c:pt>
                <c:pt idx="40">
                  <c:v>76</c:v>
                </c:pt>
                <c:pt idx="41">
                  <c:v>77</c:v>
                </c:pt>
                <c:pt idx="42">
                  <c:v>78</c:v>
                </c:pt>
                <c:pt idx="43">
                  <c:v>79</c:v>
                </c:pt>
              </c:numCache>
            </c:numRef>
          </c:xVal>
          <c:yVal>
            <c:numRef>
              <c:f>'Forest1 Processing'!$G$2:$G$45</c:f>
              <c:numCache>
                <c:formatCode>General</c:formatCode>
                <c:ptCount val="44"/>
                <c:pt idx="0">
                  <c:v>117</c:v>
                </c:pt>
                <c:pt idx="1">
                  <c:v>392</c:v>
                </c:pt>
                <c:pt idx="2">
                  <c:v>612</c:v>
                </c:pt>
                <c:pt idx="3">
                  <c:v>725</c:v>
                </c:pt>
                <c:pt idx="4">
                  <c:v>906</c:v>
                </c:pt>
                <c:pt idx="5">
                  <c:v>1349</c:v>
                </c:pt>
                <c:pt idx="6">
                  <c:v>1011</c:v>
                </c:pt>
                <c:pt idx="7">
                  <c:v>976</c:v>
                </c:pt>
                <c:pt idx="8">
                  <c:v>81722</c:v>
                </c:pt>
                <c:pt idx="9">
                  <c:v>1138</c:v>
                </c:pt>
                <c:pt idx="10">
                  <c:v>1107</c:v>
                </c:pt>
                <c:pt idx="11">
                  <c:v>2851</c:v>
                </c:pt>
                <c:pt idx="12">
                  <c:v>3492</c:v>
                </c:pt>
                <c:pt idx="13">
                  <c:v>1549</c:v>
                </c:pt>
                <c:pt idx="14">
                  <c:v>4091</c:v>
                </c:pt>
                <c:pt idx="15">
                  <c:v>2924</c:v>
                </c:pt>
                <c:pt idx="16">
                  <c:v>4344</c:v>
                </c:pt>
                <c:pt idx="17">
                  <c:v>5882</c:v>
                </c:pt>
                <c:pt idx="18">
                  <c:v>5875</c:v>
                </c:pt>
                <c:pt idx="19">
                  <c:v>9828</c:v>
                </c:pt>
                <c:pt idx="20">
                  <c:v>15496</c:v>
                </c:pt>
                <c:pt idx="21">
                  <c:v>17421</c:v>
                </c:pt>
                <c:pt idx="22">
                  <c:v>17682</c:v>
                </c:pt>
                <c:pt idx="23">
                  <c:v>212413</c:v>
                </c:pt>
                <c:pt idx="24">
                  <c:v>165984</c:v>
                </c:pt>
                <c:pt idx="25">
                  <c:v>138154</c:v>
                </c:pt>
                <c:pt idx="26">
                  <c:v>1341610</c:v>
                </c:pt>
                <c:pt idx="27">
                  <c:v>18467</c:v>
                </c:pt>
                <c:pt idx="28">
                  <c:v>35294</c:v>
                </c:pt>
                <c:pt idx="29">
                  <c:v>55980</c:v>
                </c:pt>
                <c:pt idx="30">
                  <c:v>59892</c:v>
                </c:pt>
                <c:pt idx="31">
                  <c:v>64117</c:v>
                </c:pt>
                <c:pt idx="32">
                  <c:v>207746</c:v>
                </c:pt>
                <c:pt idx="33">
                  <c:v>349558</c:v>
                </c:pt>
                <c:pt idx="34">
                  <c:v>155955</c:v>
                </c:pt>
                <c:pt idx="35">
                  <c:v>249984</c:v>
                </c:pt>
                <c:pt idx="36">
                  <c:v>700271</c:v>
                </c:pt>
                <c:pt idx="37">
                  <c:v>325120</c:v>
                </c:pt>
                <c:pt idx="38">
                  <c:v>411064</c:v>
                </c:pt>
                <c:pt idx="39">
                  <c:v>491724</c:v>
                </c:pt>
                <c:pt idx="40">
                  <c:v>611868</c:v>
                </c:pt>
                <c:pt idx="41">
                  <c:v>626432</c:v>
                </c:pt>
                <c:pt idx="42">
                  <c:v>1002787</c:v>
                </c:pt>
                <c:pt idx="43">
                  <c:v>1423967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ED-4B3C-9A0D-845CE8429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884776"/>
        <c:axId val="413704400"/>
      </c:scatterChart>
      <c:valAx>
        <c:axId val="413666096"/>
        <c:scaling>
          <c:orientation val="minMax"/>
          <c:min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Species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669048"/>
        <c:crosses val="autoZero"/>
        <c:crossBetween val="midCat"/>
      </c:valAx>
      <c:valAx>
        <c:axId val="41366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Processing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666096"/>
        <c:crosses val="autoZero"/>
        <c:crossBetween val="midCat"/>
      </c:valAx>
      <c:valAx>
        <c:axId val="413704400"/>
        <c:scaling>
          <c:orientation val="minMax"/>
          <c:max val="18000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MSSF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884776"/>
        <c:crosses val="max"/>
        <c:crossBetween val="midCat"/>
      </c:valAx>
      <c:valAx>
        <c:axId val="490884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3704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980837638848155"/>
          <c:y val="0.92197645574075071"/>
          <c:w val="0.64332438387894919"/>
          <c:h val="5.7472232790385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8326D-45A6-4435-9403-D04046812344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5CA20-57B8-4F45-AF4F-4A23F2FD0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65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5CA20-57B8-4F45-AF4F-4A23F2FD08E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79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31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56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5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84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73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81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1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4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48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8E14-10DC-434A-99E0-21EB8D0FB268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7989-91EB-4AF0-95FC-BE7E7D9BF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6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Species Selection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404320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 of the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Originally developed by </a:t>
            </a:r>
            <a:r>
              <a:rPr lang="en-GB" dirty="0" err="1" smtClean="0"/>
              <a:t>Taoyang</a:t>
            </a:r>
            <a:r>
              <a:rPr lang="en-GB" dirty="0" smtClean="0"/>
              <a:t> Wu in 2014</a:t>
            </a:r>
          </a:p>
          <a:p>
            <a:r>
              <a:rPr lang="en-GB" dirty="0" smtClean="0"/>
              <a:t>Selects sub-sets of species in a habit that use all resources but with species that are maximally reliant on few resources (maximum and mean sensitivity values are minimised)</a:t>
            </a:r>
          </a:p>
          <a:p>
            <a:r>
              <a:rPr lang="en-GB" dirty="0" smtClean="0"/>
              <a:t>Allows monitoring of the health of an environment based upon the success of the selected species sub-set</a:t>
            </a:r>
          </a:p>
          <a:p>
            <a:r>
              <a:rPr lang="en-GB" dirty="0" smtClean="0"/>
              <a:t>Current software is essentially a command line program coded in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86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Dataset							Total species subsets</a:t>
            </a:r>
          </a:p>
          <a:p>
            <a:pPr marL="0" indent="0">
              <a:buNone/>
            </a:pPr>
            <a:r>
              <a:rPr lang="en-GB" dirty="0" err="1" smtClean="0"/>
              <a:t>Forest_D_ALL</a:t>
            </a:r>
            <a:r>
              <a:rPr lang="en-GB" dirty="0" smtClean="0"/>
              <a:t> - 18 </a:t>
            </a:r>
            <a:r>
              <a:rPr lang="en-GB" dirty="0"/>
              <a:t>species X 29 </a:t>
            </a:r>
            <a:r>
              <a:rPr lang="en-GB" dirty="0" smtClean="0"/>
              <a:t>resources -  522 </a:t>
            </a:r>
            <a:r>
              <a:rPr lang="en-GB" dirty="0"/>
              <a:t>	</a:t>
            </a:r>
            <a:r>
              <a:rPr lang="en-GB" dirty="0" smtClean="0"/>
              <a:t>2</a:t>
            </a:r>
            <a:r>
              <a:rPr lang="en-GB" baseline="30000" dirty="0" smtClean="0"/>
              <a:t>n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2.62x10</a:t>
            </a:r>
            <a:r>
              <a:rPr lang="en-GB" baseline="30000" dirty="0" smtClean="0"/>
              <a:t>5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Forest2            - 46 </a:t>
            </a:r>
            <a:r>
              <a:rPr lang="en-GB" dirty="0"/>
              <a:t>species X 39 </a:t>
            </a:r>
            <a:r>
              <a:rPr lang="en-GB" dirty="0" smtClean="0"/>
              <a:t>resources - 1794</a:t>
            </a:r>
            <a:r>
              <a:rPr lang="en-GB" dirty="0"/>
              <a:t>	</a:t>
            </a:r>
            <a:r>
              <a:rPr lang="en-GB" dirty="0" smtClean="0"/>
              <a:t>2</a:t>
            </a:r>
            <a:r>
              <a:rPr lang="en-GB" baseline="30000" dirty="0" smtClean="0"/>
              <a:t>n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7.03x10</a:t>
            </a:r>
            <a:r>
              <a:rPr lang="en-GB" baseline="30000" dirty="0" smtClean="0"/>
              <a:t>13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Forest1            - 89 </a:t>
            </a:r>
            <a:r>
              <a:rPr lang="en-GB" dirty="0"/>
              <a:t>species X 37 </a:t>
            </a:r>
            <a:r>
              <a:rPr lang="en-GB" dirty="0" smtClean="0"/>
              <a:t>resources - 3293</a:t>
            </a:r>
            <a:r>
              <a:rPr lang="en-GB" dirty="0"/>
              <a:t>	2</a:t>
            </a:r>
            <a:r>
              <a:rPr lang="en-GB" baseline="30000" dirty="0"/>
              <a:t>n</a:t>
            </a:r>
            <a:r>
              <a:rPr lang="en-GB" dirty="0"/>
              <a:t> = </a:t>
            </a:r>
            <a:r>
              <a:rPr lang="en-GB" dirty="0" smtClean="0"/>
              <a:t>6.19x10</a:t>
            </a:r>
            <a:r>
              <a:rPr lang="en-GB" baseline="30000" dirty="0" smtClean="0"/>
              <a:t>26</a:t>
            </a:r>
            <a:endParaRPr lang="en-GB" baseline="30000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Problem is NP-Hard/Complete, meaning no known algorithm can solve without exponential growth as the dataset size increases</a:t>
            </a:r>
          </a:p>
          <a:p>
            <a:pPr marL="0" indent="0">
              <a:buNone/>
            </a:pPr>
            <a:r>
              <a:rPr lang="en-GB" dirty="0" smtClean="0"/>
              <a:t>Weighted Set Cover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77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Translation / Source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Original code in Java</a:t>
            </a:r>
          </a:p>
          <a:p>
            <a:r>
              <a:rPr lang="en-GB" dirty="0" smtClean="0"/>
              <a:t>Initially converted by SW (Jan 2018) to C++ - 100 times slower due to lack of garbage collection and use of dynamically resized vectors</a:t>
            </a:r>
          </a:p>
          <a:p>
            <a:r>
              <a:rPr lang="en-GB" dirty="0" smtClean="0"/>
              <a:t>Reverted to Java for ease of development</a:t>
            </a:r>
          </a:p>
          <a:p>
            <a:r>
              <a:rPr lang="en-GB" dirty="0" smtClean="0"/>
              <a:t>C++ and Java code version controlled in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Unit Test set up to ensure consistent output as software develops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0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Changes to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962" cy="4351338"/>
          </a:xfrm>
        </p:spPr>
        <p:txBody>
          <a:bodyPr/>
          <a:lstStyle/>
          <a:p>
            <a:r>
              <a:rPr lang="en-GB" dirty="0"/>
              <a:t>Avoiding multiple unnecessary calls to </a:t>
            </a:r>
            <a:r>
              <a:rPr lang="en-GB" dirty="0" err="1" smtClean="0"/>
              <a:t>getFirstNonCompleteLeaf</a:t>
            </a:r>
            <a:r>
              <a:rPr lang="en-GB" dirty="0" smtClean="0"/>
              <a:t>() </a:t>
            </a:r>
            <a:r>
              <a:rPr lang="en-GB" dirty="0"/>
              <a:t>in while loop of </a:t>
            </a:r>
            <a:r>
              <a:rPr lang="en-GB" dirty="0" err="1"/>
              <a:t>getMinimalConstSpecTreeRootedAt</a:t>
            </a:r>
            <a:r>
              <a:rPr lang="en-GB" dirty="0"/>
              <a:t>() method</a:t>
            </a:r>
          </a:p>
          <a:p>
            <a:r>
              <a:rPr lang="en-GB" dirty="0" err="1"/>
              <a:t>parallelStream</a:t>
            </a:r>
            <a:r>
              <a:rPr lang="en-GB" dirty="0"/>
              <a:t> replaced nested for loop in </a:t>
            </a:r>
            <a:r>
              <a:rPr lang="en-GB" dirty="0" err="1"/>
              <a:t>getMinDomSpecSets</a:t>
            </a:r>
            <a:r>
              <a:rPr lang="en-GB" dirty="0"/>
              <a:t>() (Can’t be used with multi-threaded GUI)</a:t>
            </a:r>
          </a:p>
          <a:p>
            <a:r>
              <a:rPr lang="en-GB" dirty="0"/>
              <a:t>Sorted output species in number order (has a time penalty but important for consistent comparison of output between software versions</a:t>
            </a:r>
            <a:r>
              <a:rPr lang="en-GB" dirty="0" smtClean="0"/>
              <a:t>)</a:t>
            </a:r>
          </a:p>
          <a:p>
            <a:r>
              <a:rPr lang="en-GB" dirty="0" smtClean="0"/>
              <a:t>GUI developed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22" r="81867" b="50772"/>
          <a:stretch/>
        </p:blipFill>
        <p:spPr>
          <a:xfrm>
            <a:off x="9701162" y="3264408"/>
            <a:ext cx="2161965" cy="33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1825625"/>
            <a:ext cx="4005072" cy="380707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Allows dataset file selection</a:t>
            </a:r>
          </a:p>
          <a:p>
            <a:r>
              <a:rPr lang="en-GB" dirty="0" smtClean="0"/>
              <a:t>Allows truncation to 3 consecutive min mean sensitivity increases</a:t>
            </a:r>
          </a:p>
          <a:p>
            <a:r>
              <a:rPr lang="en-GB" dirty="0" smtClean="0"/>
              <a:t>Displays results plot</a:t>
            </a:r>
          </a:p>
          <a:p>
            <a:r>
              <a:rPr lang="en-GB" dirty="0" smtClean="0"/>
              <a:t>Displays processing time in real time </a:t>
            </a:r>
          </a:p>
          <a:p>
            <a:r>
              <a:rPr lang="en-GB" dirty="0" smtClean="0"/>
              <a:t>Allows cancellation of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42" y="3300983"/>
            <a:ext cx="4790980" cy="3401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853" y="175478"/>
            <a:ext cx="4647819" cy="330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Original Software</a:t>
            </a:r>
            <a:r>
              <a:rPr lang="en-GB" dirty="0"/>
              <a:t>	</a:t>
            </a: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 smtClean="0"/>
              <a:t>				</a:t>
            </a:r>
            <a:r>
              <a:rPr lang="en-GB" dirty="0"/>
              <a:t>	Full output</a:t>
            </a:r>
            <a:br>
              <a:rPr lang="en-GB" dirty="0"/>
            </a:br>
            <a:r>
              <a:rPr lang="en-GB" dirty="0" err="1"/>
              <a:t>Forest_D_ALL</a:t>
            </a:r>
            <a:r>
              <a:rPr lang="en-GB" dirty="0"/>
              <a:t> 		</a:t>
            </a:r>
            <a:r>
              <a:rPr lang="en-GB" dirty="0" smtClean="0"/>
              <a:t> </a:t>
            </a:r>
            <a:r>
              <a:rPr lang="en-GB" dirty="0"/>
              <a:t>	~300ms</a:t>
            </a:r>
            <a:br>
              <a:rPr lang="en-GB" dirty="0"/>
            </a:br>
            <a:r>
              <a:rPr lang="en-GB" dirty="0"/>
              <a:t>Forest2 		</a:t>
            </a:r>
            <a:r>
              <a:rPr lang="en-GB" dirty="0" smtClean="0"/>
              <a:t>	 </a:t>
            </a:r>
            <a:r>
              <a:rPr lang="en-GB" dirty="0"/>
              <a:t>	~10400ms</a:t>
            </a:r>
            <a:br>
              <a:rPr lang="en-GB" dirty="0"/>
            </a:br>
            <a:r>
              <a:rPr lang="en-GB" dirty="0"/>
              <a:t>Forest1 (50m </a:t>
            </a:r>
            <a:r>
              <a:rPr lang="en-GB" dirty="0" smtClean="0"/>
              <a:t>calls) 		</a:t>
            </a:r>
            <a:r>
              <a:rPr lang="en-GB" dirty="0"/>
              <a:t>	~120400ms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Revised software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 </a:t>
            </a:r>
            <a:r>
              <a:rPr lang="en-GB" dirty="0"/>
              <a:t>	</a:t>
            </a:r>
            <a:r>
              <a:rPr lang="en-GB" dirty="0" smtClean="0"/>
              <a:t>	 </a:t>
            </a:r>
            <a:r>
              <a:rPr lang="en-GB" dirty="0"/>
              <a:t>	Full output		Truncated output</a:t>
            </a:r>
            <a:br>
              <a:rPr lang="en-GB" dirty="0"/>
            </a:br>
            <a:r>
              <a:rPr lang="en-GB" dirty="0" err="1"/>
              <a:t>Forest_D_ALL</a:t>
            </a:r>
            <a:r>
              <a:rPr lang="en-GB" dirty="0"/>
              <a:t> 		</a:t>
            </a:r>
            <a:r>
              <a:rPr lang="en-GB" dirty="0" smtClean="0"/>
              <a:t> </a:t>
            </a:r>
            <a:r>
              <a:rPr lang="en-GB" dirty="0"/>
              <a:t>	~300ms		</a:t>
            </a:r>
            <a:r>
              <a:rPr lang="en-GB" dirty="0" smtClean="0"/>
              <a:t>~</a:t>
            </a:r>
            <a:r>
              <a:rPr lang="en-GB" dirty="0"/>
              <a:t>260ms</a:t>
            </a:r>
            <a:br>
              <a:rPr lang="en-GB" dirty="0"/>
            </a:br>
            <a:r>
              <a:rPr lang="en-GB" dirty="0"/>
              <a:t>Forest2 		</a:t>
            </a:r>
            <a:r>
              <a:rPr lang="en-GB" dirty="0" smtClean="0"/>
              <a:t>	 </a:t>
            </a:r>
            <a:r>
              <a:rPr lang="en-GB" dirty="0"/>
              <a:t>	~10600ms		~2200ms</a:t>
            </a:r>
            <a:br>
              <a:rPr lang="en-GB" dirty="0"/>
            </a:br>
            <a:r>
              <a:rPr lang="en-GB" dirty="0"/>
              <a:t>Forest1 (50m </a:t>
            </a:r>
            <a:r>
              <a:rPr lang="en-GB" dirty="0" smtClean="0"/>
              <a:t>calls</a:t>
            </a:r>
            <a:r>
              <a:rPr lang="en-GB" dirty="0"/>
              <a:t>) </a:t>
            </a:r>
            <a:r>
              <a:rPr lang="en-GB" dirty="0" smtClean="0"/>
              <a:t>		</a:t>
            </a:r>
            <a:r>
              <a:rPr lang="en-GB" dirty="0"/>
              <a:t>	~62000ms</a:t>
            </a:r>
          </a:p>
        </p:txBody>
      </p:sp>
    </p:spTree>
    <p:extLst>
      <p:ext uri="{BB962C8B-B14F-4D97-AF65-F5344CB8AC3E}">
        <p14:creationId xmlns:p14="http://schemas.microsoft.com/office/powerpoint/2010/main" val="225266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Species Identification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2223"/>
            <a:ext cx="5791200" cy="4238435"/>
          </a:xfrm>
        </p:spPr>
        <p:txBody>
          <a:bodyPr/>
          <a:lstStyle/>
          <a:p>
            <a:r>
              <a:rPr lang="en-GB" dirty="0" smtClean="0"/>
              <a:t>Tests carried out to determine what size datasets could be processed</a:t>
            </a:r>
          </a:p>
          <a:p>
            <a:r>
              <a:rPr lang="en-GB" dirty="0" smtClean="0"/>
              <a:t>Discovered that ‘problem species’ exist in Forest1 dataset that balloon </a:t>
            </a:r>
            <a:r>
              <a:rPr lang="en-GB" dirty="0" err="1" smtClean="0"/>
              <a:t>MinSpecSetFamily</a:t>
            </a:r>
            <a:r>
              <a:rPr lang="en-GB" dirty="0" smtClean="0"/>
              <a:t> size, and hence processing time, way beyond the exponential growth expected</a:t>
            </a:r>
          </a:p>
          <a:p>
            <a:r>
              <a:rPr lang="en-GB" dirty="0" smtClean="0"/>
              <a:t>Manually identified 10 species out of 89 that after removal allowed solving for 79 species within </a:t>
            </a:r>
            <a:r>
              <a:rPr lang="en-GB" dirty="0" smtClean="0"/>
              <a:t>~1 hour 8 </a:t>
            </a:r>
            <a:r>
              <a:rPr lang="en-GB" dirty="0" err="1" smtClean="0"/>
              <a:t>mins</a:t>
            </a:r>
            <a:endParaRPr lang="en-GB" dirty="0" smtClean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01613"/>
              </p:ext>
            </p:extLst>
          </p:nvPr>
        </p:nvGraphicFramePr>
        <p:xfrm>
          <a:off x="5797296" y="1792223"/>
          <a:ext cx="6291072" cy="371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423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Automated Problem Species 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" y="1690688"/>
            <a:ext cx="4974336" cy="4486275"/>
          </a:xfrm>
        </p:spPr>
        <p:txBody>
          <a:bodyPr>
            <a:noAutofit/>
          </a:bodyPr>
          <a:lstStyle/>
          <a:p>
            <a:r>
              <a:rPr lang="en-GB" sz="2400" dirty="0" smtClean="0"/>
              <a:t>Select data file</a:t>
            </a:r>
          </a:p>
          <a:p>
            <a:r>
              <a:rPr lang="en-GB" sz="2400" dirty="0" smtClean="0"/>
              <a:t>Algorithm starts with first n species</a:t>
            </a:r>
          </a:p>
          <a:p>
            <a:r>
              <a:rPr lang="en-GB" sz="2400" dirty="0" smtClean="0"/>
              <a:t>Adds additional species 1 by 1</a:t>
            </a:r>
          </a:p>
          <a:p>
            <a:r>
              <a:rPr lang="en-GB" sz="2400" dirty="0" smtClean="0"/>
              <a:t>Fits exponential curve to </a:t>
            </a:r>
            <a:r>
              <a:rPr lang="en-GB" sz="2400" dirty="0" err="1" smtClean="0"/>
              <a:t>numSpecies</a:t>
            </a:r>
            <a:r>
              <a:rPr lang="en-GB" sz="2400" dirty="0" smtClean="0"/>
              <a:t> vs processing time data</a:t>
            </a:r>
          </a:p>
          <a:p>
            <a:r>
              <a:rPr lang="en-GB" sz="2400" dirty="0" smtClean="0"/>
              <a:t>Identifies problem species if it adds more than allowable % exponential divergence 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71" y="1690688"/>
            <a:ext cx="6827139" cy="48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350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Species Selection</vt:lpstr>
      <vt:lpstr>Purpose of the Software</vt:lpstr>
      <vt:lpstr>Dataset Size</vt:lpstr>
      <vt:lpstr>Code Translation / Source Control</vt:lpstr>
      <vt:lpstr>Initial Changes to Algorithm</vt:lpstr>
      <vt:lpstr>GUI</vt:lpstr>
      <vt:lpstr>Benchmarking</vt:lpstr>
      <vt:lpstr>Problem Species Identification</vt:lpstr>
      <vt:lpstr>Automated Problem Species ID</vt:lpstr>
    </vt:vector>
  </TitlesOfParts>
  <Company>University of East Anglia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Species Selection</dc:title>
  <dc:creator>Stephen Whiddett (CMP - Staff)</dc:creator>
  <cp:lastModifiedBy>Stephen Whiddett (CMP - Staff)</cp:lastModifiedBy>
  <cp:revision>9</cp:revision>
  <dcterms:created xsi:type="dcterms:W3CDTF">2018-02-21T10:43:13Z</dcterms:created>
  <dcterms:modified xsi:type="dcterms:W3CDTF">2018-02-21T15:11:08Z</dcterms:modified>
</cp:coreProperties>
</file>