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3"/>
  </p:notesMasterIdLst>
  <p:sldIdLst>
    <p:sldId id="273" r:id="rId5"/>
    <p:sldId id="284" r:id="rId6"/>
    <p:sldId id="286" r:id="rId7"/>
    <p:sldId id="288" r:id="rId8"/>
    <p:sldId id="290" r:id="rId9"/>
    <p:sldId id="291" r:id="rId10"/>
    <p:sldId id="263" r:id="rId11"/>
    <p:sldId id="293" r:id="rId12"/>
    <p:sldId id="264" r:id="rId13"/>
    <p:sldId id="294" r:id="rId14"/>
    <p:sldId id="295" r:id="rId15"/>
    <p:sldId id="297" r:id="rId16"/>
    <p:sldId id="268" r:id="rId17"/>
    <p:sldId id="296" r:id="rId18"/>
    <p:sldId id="270" r:id="rId19"/>
    <p:sldId id="271" r:id="rId20"/>
    <p:sldId id="272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o Proietti" initials="RP" lastIdx="1" clrIdx="0">
    <p:extLst>
      <p:ext uri="{19B8F6BF-5375-455C-9EA6-DF929625EA0E}">
        <p15:presenceInfo xmlns:p15="http://schemas.microsoft.com/office/powerpoint/2012/main" userId="Roberto Proiett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14534-C17C-48A7-A4E2-6C0080752990}" v="7" dt="2020-01-28T01:12:50.975"/>
    <p1510:client id="{7BF83FF4-7983-4DC4-99E2-F054C3E6C409}" v="456" dt="2020-07-09T18:49:53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73" autoAdjust="0"/>
    <p:restoredTop sz="94660"/>
  </p:normalViewPr>
  <p:slideViewPr>
    <p:cSldViewPr snapToGrid="0">
      <p:cViewPr>
        <p:scale>
          <a:sx n="75" d="100"/>
          <a:sy n="75" d="100"/>
        </p:scale>
        <p:origin x="1248" y="2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Proietti" clId="Web-{7BF83FF4-7983-4DC4-99E2-F054C3E6C409}"/>
    <pc:docChg chg="addSld delSld modSld sldOrd">
      <pc:chgData name="Roberto Proietti" userId="" providerId="" clId="Web-{7BF83FF4-7983-4DC4-99E2-F054C3E6C409}" dt="2020-07-09T18:49:53.441" v="444"/>
      <pc:docMkLst>
        <pc:docMk/>
      </pc:docMkLst>
      <pc:sldChg chg="modSp ord modCm">
        <pc:chgData name="Roberto Proietti" userId="" providerId="" clId="Web-{7BF83FF4-7983-4DC4-99E2-F054C3E6C409}" dt="2020-07-09T18:47:11.546" v="441" actId="14100"/>
        <pc:sldMkLst>
          <pc:docMk/>
          <pc:sldMk cId="641298892" sldId="257"/>
        </pc:sldMkLst>
        <pc:spChg chg="mod">
          <ac:chgData name="Roberto Proietti" userId="" providerId="" clId="Web-{7BF83FF4-7983-4DC4-99E2-F054C3E6C409}" dt="2020-07-09T18:22:32.354" v="42" actId="1076"/>
          <ac:spMkLst>
            <pc:docMk/>
            <pc:sldMk cId="641298892" sldId="257"/>
            <ac:spMk id="11" creationId="{00000000-0000-0000-0000-000000000000}"/>
          </ac:spMkLst>
        </pc:spChg>
        <pc:spChg chg="mod">
          <ac:chgData name="Roberto Proietti" userId="" providerId="" clId="Web-{7BF83FF4-7983-4DC4-99E2-F054C3E6C409}" dt="2020-07-09T18:47:11.546" v="441" actId="14100"/>
          <ac:spMkLst>
            <pc:docMk/>
            <pc:sldMk cId="641298892" sldId="257"/>
            <ac:spMk id="12" creationId="{00000000-0000-0000-0000-000000000000}"/>
          </ac:spMkLst>
        </pc:spChg>
      </pc:sldChg>
      <pc:sldChg chg="del ord">
        <pc:chgData name="Roberto Proietti" userId="" providerId="" clId="Web-{7BF83FF4-7983-4DC4-99E2-F054C3E6C409}" dt="2020-07-09T18:22:01.088" v="39"/>
        <pc:sldMkLst>
          <pc:docMk/>
          <pc:sldMk cId="2708652940" sldId="260"/>
        </pc:sldMkLst>
      </pc:sldChg>
      <pc:sldChg chg="addSp delSp modSp mod modClrScheme chgLayout">
        <pc:chgData name="Roberto Proietti" userId="" providerId="" clId="Web-{7BF83FF4-7983-4DC4-99E2-F054C3E6C409}" dt="2020-07-09T18:49:53.441" v="444"/>
        <pc:sldMkLst>
          <pc:docMk/>
          <pc:sldMk cId="422074942" sldId="261"/>
        </pc:sldMkLst>
        <pc:spChg chg="add mod">
          <ac:chgData name="Roberto Proietti" userId="" providerId="" clId="Web-{7BF83FF4-7983-4DC4-99E2-F054C3E6C409}" dt="2020-07-09T18:49:53.441" v="444"/>
          <ac:spMkLst>
            <pc:docMk/>
            <pc:sldMk cId="422074942" sldId="261"/>
            <ac:spMk id="2" creationId="{8318F51E-9B9B-4895-9BCF-AA552BE3B58B}"/>
          </ac:spMkLst>
        </pc:spChg>
        <pc:spChg chg="add del mod">
          <ac:chgData name="Roberto Proietti" userId="" providerId="" clId="Web-{7BF83FF4-7983-4DC4-99E2-F054C3E6C409}" dt="2020-07-09T18:04:44.578" v="8"/>
          <ac:spMkLst>
            <pc:docMk/>
            <pc:sldMk cId="422074942" sldId="261"/>
            <ac:spMk id="3" creationId="{DF0FD09D-AB81-4DDB-92A6-2D4D3B39E773}"/>
          </ac:spMkLst>
        </pc:spChg>
        <pc:spChg chg="add mod">
          <ac:chgData name="Roberto Proietti" userId="" providerId="" clId="Web-{7BF83FF4-7983-4DC4-99E2-F054C3E6C409}" dt="2020-07-09T18:49:11.752" v="443" actId="1076"/>
          <ac:spMkLst>
            <pc:docMk/>
            <pc:sldMk cId="422074942" sldId="261"/>
            <ac:spMk id="7" creationId="{1B750E91-AFE5-401F-8A90-3528B6B1FABA}"/>
          </ac:spMkLst>
        </pc:spChg>
        <pc:spChg chg="add mod">
          <ac:chgData name="Roberto Proietti" userId="" providerId="" clId="Web-{7BF83FF4-7983-4DC4-99E2-F054C3E6C409}" dt="2020-07-09T18:21:49.291" v="36" actId="14100"/>
          <ac:spMkLst>
            <pc:docMk/>
            <pc:sldMk cId="422074942" sldId="261"/>
            <ac:spMk id="8" creationId="{7EED8BEF-E347-4721-8840-69EE5CB8E794}"/>
          </ac:spMkLst>
        </pc:spChg>
        <pc:spChg chg="add mod">
          <ac:chgData name="Roberto Proietti" userId="" providerId="" clId="Web-{7BF83FF4-7983-4DC4-99E2-F054C3E6C409}" dt="2020-07-09T18:21:54.806" v="38" actId="14100"/>
          <ac:spMkLst>
            <pc:docMk/>
            <pc:sldMk cId="422074942" sldId="261"/>
            <ac:spMk id="9" creationId="{B54E2E92-A82D-48C5-8A60-761477AD0386}"/>
          </ac:spMkLst>
        </pc:spChg>
        <pc:spChg chg="add mod">
          <ac:chgData name="Roberto Proietti" userId="" providerId="" clId="Web-{7BF83FF4-7983-4DC4-99E2-F054C3E6C409}" dt="2020-07-09T18:21:43.244" v="34" actId="14100"/>
          <ac:spMkLst>
            <pc:docMk/>
            <pc:sldMk cId="422074942" sldId="261"/>
            <ac:spMk id="10" creationId="{1D359DC9-B078-42BF-8D2C-B5D9E9A03415}"/>
          </ac:spMkLst>
        </pc:spChg>
        <pc:picChg chg="add mod">
          <ac:chgData name="Roberto Proietti" userId="" providerId="" clId="Web-{7BF83FF4-7983-4DC4-99E2-F054C3E6C409}" dt="2020-07-09T18:04:49.016" v="10" actId="1076"/>
          <ac:picMkLst>
            <pc:docMk/>
            <pc:sldMk cId="422074942" sldId="261"/>
            <ac:picMk id="5" creationId="{377922A3-868D-4D90-A453-F3C4DC3B50CA}"/>
          </ac:picMkLst>
        </pc:picChg>
      </pc:sldChg>
      <pc:sldChg chg="modSp new">
        <pc:chgData name="Roberto Proietti" userId="" providerId="" clId="Web-{7BF83FF4-7983-4DC4-99E2-F054C3E6C409}" dt="2020-07-09T18:46:35.514" v="408" actId="20577"/>
        <pc:sldMkLst>
          <pc:docMk/>
          <pc:sldMk cId="2119476037" sldId="262"/>
        </pc:sldMkLst>
        <pc:spChg chg="mod">
          <ac:chgData name="Roberto Proietti" userId="" providerId="" clId="Web-{7BF83FF4-7983-4DC4-99E2-F054C3E6C409}" dt="2020-07-09T18:39:26.051" v="337" actId="20577"/>
          <ac:spMkLst>
            <pc:docMk/>
            <pc:sldMk cId="2119476037" sldId="262"/>
            <ac:spMk id="2" creationId="{5BBF3643-599E-4028-BEDA-BAF17C777771}"/>
          </ac:spMkLst>
        </pc:spChg>
        <pc:spChg chg="mod">
          <ac:chgData name="Roberto Proietti" userId="" providerId="" clId="Web-{7BF83FF4-7983-4DC4-99E2-F054C3E6C409}" dt="2020-07-09T18:46:35.514" v="408" actId="20577"/>
          <ac:spMkLst>
            <pc:docMk/>
            <pc:sldMk cId="2119476037" sldId="262"/>
            <ac:spMk id="3" creationId="{88DDA863-E1D7-4E1F-BFA6-424EED98BD04}"/>
          </ac:spMkLst>
        </pc:spChg>
      </pc:sldChg>
    </pc:docChg>
  </pc:docChgLst>
  <pc:docChgLst>
    <pc:chgData name="Roberto Proietti" userId="x913vNLmd+Gq8BDGaFA+R16MPSYXCpd89pDppJem0UA=" providerId="None" clId="Web-{7BF83FF4-7983-4DC4-99E2-F054C3E6C409}"/>
    <pc:docChg chg="addSld sldOrd">
      <pc:chgData name="Roberto Proietti" userId="x913vNLmd+Gq8BDGaFA+R16MPSYXCpd89pDppJem0UA=" providerId="None" clId="Web-{7BF83FF4-7983-4DC4-99E2-F054C3E6C409}" dt="2020-07-09T18:03:13.592" v="1"/>
      <pc:docMkLst>
        <pc:docMk/>
      </pc:docMkLst>
      <pc:sldChg chg="new ord">
        <pc:chgData name="Roberto Proietti" userId="x913vNLmd+Gq8BDGaFA+R16MPSYXCpd89pDppJem0UA=" providerId="None" clId="Web-{7BF83FF4-7983-4DC4-99E2-F054C3E6C409}" dt="2020-07-09T18:03:13.592" v="1"/>
        <pc:sldMkLst>
          <pc:docMk/>
          <pc:sldMk cId="422074942" sldId="261"/>
        </pc:sldMkLst>
      </pc:sldChg>
    </pc:docChg>
  </pc:docChgLst>
  <pc:docChgLst>
    <pc:chgData clId="Web-{01614534-C17C-48A7-A4E2-6C0080752990}"/>
    <pc:docChg chg="modSld">
      <pc:chgData name="" userId="" providerId="" clId="Web-{01614534-C17C-48A7-A4E2-6C0080752990}" dt="2020-01-28T01:12:50.975" v="6" actId="20577"/>
      <pc:docMkLst>
        <pc:docMk/>
      </pc:docMkLst>
      <pc:sldChg chg="modSp">
        <pc:chgData name="" userId="" providerId="" clId="Web-{01614534-C17C-48A7-A4E2-6C0080752990}" dt="2020-01-28T01:12:50.975" v="6" actId="20577"/>
        <pc:sldMkLst>
          <pc:docMk/>
          <pc:sldMk cId="0" sldId="256"/>
        </pc:sldMkLst>
        <pc:spChg chg="mod">
          <ac:chgData name="" userId="" providerId="" clId="Web-{01614534-C17C-48A7-A4E2-6C0080752990}" dt="2020-01-28T01:12:50.975" v="6" actId="20577"/>
          <ac:spMkLst>
            <pc:docMk/>
            <pc:sldMk cId="0" sldId="256"/>
            <ac:spMk id="5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1D93EC2-1E6F-4DDF-BB71-21A45414BAF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0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l="-65111" t="-46" r="65111" b="4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3515360" y="-7017"/>
            <a:ext cx="8546252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 userDrawn="1"/>
        </p:nvSpPr>
        <p:spPr>
          <a:xfrm>
            <a:off x="3679375" y="-7017"/>
            <a:ext cx="8546252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3"/>
            <a:ext cx="3351345" cy="104037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3112008" cy="1050059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1" y="1376196"/>
            <a:ext cx="2861352" cy="1050059"/>
          </a:xfrm>
        </p:spPr>
        <p:txBody>
          <a:bodyPr anchor="ctr">
            <a:normAutofit/>
          </a:bodyPr>
          <a:lstStyle>
            <a:lvl1pPr algn="r">
              <a:defRPr sz="44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4745168" y="1487414"/>
            <a:ext cx="6605587" cy="4343400"/>
          </a:xfrm>
        </p:spPr>
        <p:txBody>
          <a:bodyPr>
            <a:normAutofit/>
          </a:bodyPr>
          <a:lstStyle>
            <a:lvl1pPr marL="571500" indent="-571500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4000"/>
            </a:lvl1pPr>
            <a:lvl2pPr>
              <a:defRPr sz="3200"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34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6309360"/>
            <a:ext cx="10187640" cy="548280"/>
          </a:xfrm>
          <a:prstGeom prst="rect">
            <a:avLst/>
          </a:prstGeom>
          <a:gradFill rotWithShape="0">
            <a:gsLst>
              <a:gs pos="0">
                <a:srgbClr val="BD9406"/>
              </a:gs>
              <a:gs pos="100000">
                <a:srgbClr val="004B8A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10188360" y="6309360"/>
            <a:ext cx="2009160" cy="548280"/>
          </a:xfrm>
          <a:prstGeom prst="rect">
            <a:avLst/>
          </a:prstGeom>
          <a:solidFill>
            <a:srgbClr val="004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8"/>
          <p:cNvPicPr/>
          <p:nvPr/>
        </p:nvPicPr>
        <p:blipFill>
          <a:blip r:embed="rId15"/>
          <a:srcRect l="4893" t="28892" r="17208" b="28098"/>
          <a:stretch/>
        </p:blipFill>
        <p:spPr>
          <a:xfrm>
            <a:off x="10188360" y="6364440"/>
            <a:ext cx="1883160" cy="45684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0" y="6235920"/>
            <a:ext cx="12197160" cy="45360"/>
          </a:xfrm>
          <a:prstGeom prst="rect">
            <a:avLst/>
          </a:prstGeom>
          <a:solidFill>
            <a:srgbClr val="004B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7"/>
          <p:cNvPicPr/>
          <p:nvPr/>
        </p:nvPicPr>
        <p:blipFill>
          <a:blip r:embed="rId16"/>
          <a:stretch/>
        </p:blipFill>
        <p:spPr>
          <a:xfrm>
            <a:off x="108000" y="6359400"/>
            <a:ext cx="1577160" cy="4568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42E25C5-E6FF-46D2-BA25-8356B5D03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235" y="1001481"/>
            <a:ext cx="4561205" cy="272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66D4596-AEF8-49AB-B2AA-13EE4B629832}"/>
              </a:ext>
            </a:extLst>
          </p:cNvPr>
          <p:cNvSpPr txBox="1">
            <a:spLocks/>
          </p:cNvSpPr>
          <p:nvPr/>
        </p:nvSpPr>
        <p:spPr>
          <a:xfrm>
            <a:off x="162560" y="1162495"/>
            <a:ext cx="7172960" cy="2402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Multi-domain, multi-campus testbed experiment based on </a:t>
            </a:r>
            <a:r>
              <a:rPr lang="en-US" sz="36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DeepRMSA</a:t>
            </a:r>
            <a:endParaRPr lang="en-US" sz="36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6CEB5A5-0D29-43B1-AEB2-8BD267CF959B}"/>
              </a:ext>
            </a:extLst>
          </p:cNvPr>
          <p:cNvSpPr txBox="1">
            <a:spLocks/>
          </p:cNvSpPr>
          <p:nvPr/>
        </p:nvSpPr>
        <p:spPr bwMode="auto">
          <a:xfrm>
            <a:off x="391478" y="3086903"/>
            <a:ext cx="7010400" cy="47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0" i="0" cap="all" baseline="0">
                <a:solidFill>
                  <a:srgbClr val="002855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all" spc="0" normalizeH="0" baseline="0" noProof="0" dirty="0">
                <a:ln>
                  <a:noFill/>
                </a:ln>
                <a:solidFill>
                  <a:srgbClr val="002855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NEXT GENERATION NETWORKING SYSTEMS LABORATORY</a:t>
            </a:r>
          </a:p>
        </p:txBody>
      </p:sp>
      <p:sp>
        <p:nvSpPr>
          <p:cNvPr id="9" name="Rectangle 32">
            <a:extLst>
              <a:ext uri="{FF2B5EF4-FFF2-40B4-BE49-F238E27FC236}">
                <a16:creationId xmlns:a16="http://schemas.microsoft.com/office/drawing/2014/main" id="{CB6D594C-5F5A-4883-9E15-64A113A31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8" y="4351077"/>
            <a:ext cx="7010400" cy="1019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indent="0" fontAlgn="base">
              <a:spcBef>
                <a:spcPct val="0"/>
              </a:spcBef>
              <a:spcAft>
                <a:spcPct val="0"/>
              </a:spcAft>
              <a:buFontTx/>
              <a:buNone/>
              <a:defRPr sz="1600" b="0">
                <a:solidFill>
                  <a:srgbClr val="002062"/>
                </a:solidFill>
                <a:latin typeface="Calibri" panose="020F0502020204030204" pitchFamily="34" charset="0"/>
                <a:cs typeface="Lucida Sans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Lucida Sans"/>
                <a:ea typeface="ＭＳ Ｐゴシック" pitchFamily="-28" charset="-128"/>
                <a:cs typeface="Lucida Sans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Lucida Sans"/>
                <a:ea typeface="ＭＳ Ｐゴシック" pitchFamily="-28" charset="-128"/>
                <a:cs typeface="Lucida Sans"/>
              </a:defRPr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Lucida Sans"/>
                <a:ea typeface="ＭＳ Ｐゴシック" pitchFamily="-28" charset="-128"/>
                <a:cs typeface="Lucida Sans"/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Lucida Sans"/>
                <a:ea typeface="ＭＳ Ｐゴシック" pitchFamily="-28" charset="-128"/>
                <a:cs typeface="Lucida Sans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</a:defRPr>
            </a:lvl9pPr>
          </a:lstStyle>
          <a:p>
            <a:r>
              <a:rPr lang="en-US" dirty="0" err="1"/>
              <a:t>YuFeng</a:t>
            </a:r>
            <a:r>
              <a:rPr lang="en-US" dirty="0"/>
              <a:t> Chen from USTC</a:t>
            </a:r>
          </a:p>
          <a:p>
            <a:endParaRPr lang="en-US" dirty="0"/>
          </a:p>
          <a:p>
            <a:pPr algn="l"/>
            <a:r>
              <a:rPr lang="en-US" dirty="0"/>
              <a:t>Mentor: Dr. </a:t>
            </a:r>
            <a:r>
              <a:rPr lang="en-US" dirty="0" err="1"/>
              <a:t>Xiaoliang</a:t>
            </a:r>
            <a:r>
              <a:rPr lang="en-US" dirty="0"/>
              <a:t> Chen, Dr. </a:t>
            </a:r>
            <a:r>
              <a:rPr lang="en-US" altLang="zh-CN" dirty="0"/>
              <a:t>Roberto </a:t>
            </a:r>
            <a:r>
              <a:rPr lang="en-US" altLang="zh-CN" dirty="0" err="1"/>
              <a:t>rproietti</a:t>
            </a:r>
            <a:r>
              <a:rPr lang="en-US" altLang="zh-CN" dirty="0"/>
              <a:t>, Prof. S.J. Ben </a:t>
            </a:r>
            <a:r>
              <a:rPr lang="en-US" altLang="zh-CN" dirty="0" err="1"/>
              <a:t>Yoo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081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C30255E-AE4B-48EE-AC2B-DB86B0BCE3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726" y="4230888"/>
            <a:ext cx="4311884" cy="191048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E6ED319-0D80-4761-ABB5-223ABA6C69FB}"/>
              </a:ext>
            </a:extLst>
          </p:cNvPr>
          <p:cNvSpPr txBox="1">
            <a:spLocks/>
          </p:cNvSpPr>
          <p:nvPr/>
        </p:nvSpPr>
        <p:spPr bwMode="auto">
          <a:xfrm>
            <a:off x="294428" y="0"/>
            <a:ext cx="936773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>
                <a:solidFill>
                  <a:srgbClr val="C2990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9pPr>
          </a:lstStyle>
          <a:p>
            <a:r>
              <a:rPr lang="en-US" dirty="0"/>
              <a:t>Previous Work: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Routing, modulation and spectrum assignment(RMSA)</a:t>
            </a:r>
          </a:p>
          <a:p>
            <a:endParaRPr lang="en-US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C7BAC78-877A-447A-9567-66B903BBB268}"/>
              </a:ext>
            </a:extLst>
          </p:cNvPr>
          <p:cNvSpPr txBox="1">
            <a:spLocks/>
          </p:cNvSpPr>
          <p:nvPr/>
        </p:nvSpPr>
        <p:spPr bwMode="auto">
          <a:xfrm>
            <a:off x="135385" y="1102311"/>
            <a:ext cx="6167761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206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2062"/>
                </a:solidFill>
                <a:effectLst/>
                <a:uLnTx/>
                <a:uFillTx/>
              </a:rPr>
              <a:t>A standalone </a:t>
            </a:r>
            <a:r>
              <a:rPr lang="en-US" kern="0" dirty="0"/>
              <a:t>simulation by </a:t>
            </a:r>
            <a:r>
              <a:rPr lang="en-US" kern="0" dirty="0" err="1"/>
              <a:t>Dr.Chen</a:t>
            </a:r>
            <a:r>
              <a:rPr lang="en-US" kern="0" dirty="0"/>
              <a:t>.(</a:t>
            </a:r>
            <a:r>
              <a:rPr lang="en-US" kern="0" dirty="0" err="1"/>
              <a:t>DeepRMSA</a:t>
            </a:r>
            <a:r>
              <a:rPr lang="en-US" kern="0" dirty="0"/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2062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kern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206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F5EC03-0FED-425A-ACBA-3836E5C98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31" y="1921117"/>
            <a:ext cx="3895730" cy="3834572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C9B7401F-9F80-43A9-B3CD-0A1555D7BF3A}"/>
              </a:ext>
            </a:extLst>
          </p:cNvPr>
          <p:cNvGrpSpPr/>
          <p:nvPr/>
        </p:nvGrpSpPr>
        <p:grpSpPr>
          <a:xfrm>
            <a:off x="5983527" y="1229360"/>
            <a:ext cx="4974962" cy="2834651"/>
            <a:chOff x="6613781" y="2912651"/>
            <a:chExt cx="3637885" cy="203527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8AB91D12-EA1F-4263-968F-DC2128819F1E}"/>
                    </a:ext>
                  </a:extLst>
                </p:cNvPr>
                <p:cNvSpPr/>
                <p:nvPr/>
              </p:nvSpPr>
              <p:spPr>
                <a:xfrm>
                  <a:off x="7720071" y="4353366"/>
                  <a:ext cx="1288540" cy="594564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𝐷𝑅𝐿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𝑚𝑜𝑑𝑢𝑙𝑒</m:t>
                        </m:r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8AB91D12-EA1F-4263-968F-DC2128819F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071" y="4353366"/>
                  <a:ext cx="1288540" cy="594564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: 圆角 7">
                  <a:extLst>
                    <a:ext uri="{FF2B5EF4-FFF2-40B4-BE49-F238E27FC236}">
                      <a16:creationId xmlns:a16="http://schemas.microsoft.com/office/drawing/2014/main" id="{9FA77FC7-E01F-42A1-806A-C4771CCE785A}"/>
                    </a:ext>
                  </a:extLst>
                </p:cNvPr>
                <p:cNvSpPr/>
                <p:nvPr/>
              </p:nvSpPr>
              <p:spPr>
                <a:xfrm>
                  <a:off x="6613781" y="2912651"/>
                  <a:ext cx="991680" cy="29882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𝐼𝑛𝑡𝑟𝑎</m:t>
                        </m:r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𝐷𝑜𝑚𝑎𝑖𝑛</m:t>
                        </m:r>
                      </m:oMath>
                    </m:oMathPara>
                  </a14:m>
                  <a:endParaRPr lang="en-US" altLang="zh-CN" sz="10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𝑅𝑒𝑞𝑢𝑒𝑠𝑡</m:t>
                        </m:r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矩形: 圆角 7">
                  <a:extLst>
                    <a:ext uri="{FF2B5EF4-FFF2-40B4-BE49-F238E27FC236}">
                      <a16:creationId xmlns:a16="http://schemas.microsoft.com/office/drawing/2014/main" id="{9FA77FC7-E01F-42A1-806A-C4771CCE78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781" y="2912651"/>
                  <a:ext cx="991680" cy="298824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矩形: 圆角 8">
                  <a:extLst>
                    <a:ext uri="{FF2B5EF4-FFF2-40B4-BE49-F238E27FC236}">
                      <a16:creationId xmlns:a16="http://schemas.microsoft.com/office/drawing/2014/main" id="{9E1B0EB0-2AA2-4A01-89C0-BF0BC456AD66}"/>
                    </a:ext>
                  </a:extLst>
                </p:cNvPr>
                <p:cNvSpPr/>
                <p:nvPr/>
              </p:nvSpPr>
              <p:spPr>
                <a:xfrm>
                  <a:off x="7287919" y="3958942"/>
                  <a:ext cx="864304" cy="16176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𝑇𝑜𝑝𝑜𝑙𝑜𝑔𝑦</m:t>
                                </m:r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𝑇𝑟𝑎𝑓𝑓𝑖𝑐</m:t>
                                </m:r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𝐴𝑣𝑎𝑖𝑙𝑎𝑏𝑙𝑒</m:t>
                                </m:r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𝑓𝑟𝑒𝑞</m:t>
                                </m:r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𝑠𝑙𝑜𝑡𝑠</m:t>
                                </m:r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altLang="zh-CN" sz="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9" name="矩形: 圆角 8">
                  <a:extLst>
                    <a:ext uri="{FF2B5EF4-FFF2-40B4-BE49-F238E27FC236}">
                      <a16:creationId xmlns:a16="http://schemas.microsoft.com/office/drawing/2014/main" id="{9E1B0EB0-2AA2-4A01-89C0-BF0BC456AD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7919" y="3958942"/>
                  <a:ext cx="864304" cy="161764"/>
                </a:xfrm>
                <a:prstGeom prst="roundRect">
                  <a:avLst/>
                </a:prstGeom>
                <a:blipFill>
                  <a:blip r:embed="rId6"/>
                  <a:stretch>
                    <a:fillRect l="-14141" t="-19512" r="-10606" b="-41463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3A36C428-AF21-40C9-95F1-588BE91AB47E}"/>
                </a:ext>
              </a:extLst>
            </p:cNvPr>
            <p:cNvCxnSpPr>
              <a:cxnSpLocks/>
            </p:cNvCxnSpPr>
            <p:nvPr/>
          </p:nvCxnSpPr>
          <p:spPr>
            <a:xfrm>
              <a:off x="8190156" y="3726282"/>
              <a:ext cx="0" cy="627084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8399699-C229-4B83-BA58-246D1692E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5124" y="3726282"/>
              <a:ext cx="0" cy="636202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9072FFB3-7B2C-4EAF-AE3A-5E6CFDB79F9B}"/>
                    </a:ext>
                  </a:extLst>
                </p:cNvPr>
                <p:cNvSpPr/>
                <p:nvPr/>
              </p:nvSpPr>
              <p:spPr>
                <a:xfrm>
                  <a:off x="7720071" y="3131718"/>
                  <a:ext cx="1288540" cy="594564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𝑆𝐷𝑁</m:t>
                        </m:r>
                      </m:oMath>
                    </m:oMathPara>
                  </a14:m>
                  <a:endParaRPr lang="en-US" altLang="zh-CN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𝐶𝑜𝑛𝑡𝑟𝑜𝑙𝑙𝑒𝑟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9072FFB3-7B2C-4EAF-AE3A-5E6CFDB79F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071" y="3131718"/>
                  <a:ext cx="1288540" cy="594564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050D728-10FB-43EE-B6EE-24108DD53395}"/>
                </a:ext>
              </a:extLst>
            </p:cNvPr>
            <p:cNvCxnSpPr>
              <a:cxnSpLocks/>
            </p:cNvCxnSpPr>
            <p:nvPr/>
          </p:nvCxnSpPr>
          <p:spPr>
            <a:xfrm>
              <a:off x="6613781" y="3319466"/>
              <a:ext cx="110629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4314131A-2F7C-41BF-A9F6-17D7868D07B6}"/>
                    </a:ext>
                  </a:extLst>
                </p:cNvPr>
                <p:cNvSpPr/>
                <p:nvPr/>
              </p:nvSpPr>
              <p:spPr>
                <a:xfrm>
                  <a:off x="8523058" y="3958942"/>
                  <a:ext cx="864304" cy="16176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𝑃𝑎𝑡h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𝐹𝑟𝑒𝑞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𝑠𝑙𝑜𝑡</m:t>
                            </m:r>
                          </m:e>
                        </m:d>
                      </m:oMath>
                    </m:oMathPara>
                  </a14:m>
                  <a:endParaRPr lang="en-US" altLang="zh-CN" sz="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4314131A-2F7C-41BF-A9F6-17D7868D07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3058" y="3958942"/>
                  <a:ext cx="864304" cy="161764"/>
                </a:xfrm>
                <a:prstGeom prst="roundRect">
                  <a:avLst/>
                </a:prstGeom>
                <a:blipFill>
                  <a:blip r:embed="rId8"/>
                  <a:stretch>
                    <a:fillRect l="-13636" r="-9091" b="-3170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89E44D9B-27A4-4918-894A-945AD49939A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9010" y="4017399"/>
              <a:ext cx="1188000" cy="11203"/>
            </a:xfrm>
            <a:prstGeom prst="bentConnector4">
              <a:avLst>
                <a:gd name="adj1" fmla="val -1474"/>
                <a:gd name="adj2" fmla="val 7513907"/>
              </a:avLst>
            </a:prstGeom>
            <a:ln>
              <a:tailEnd type="triangl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09828A73-22DF-4234-9C41-5D264FB39E10}"/>
                    </a:ext>
                  </a:extLst>
                </p:cNvPr>
                <p:cNvSpPr/>
                <p:nvPr/>
              </p:nvSpPr>
              <p:spPr>
                <a:xfrm>
                  <a:off x="9387362" y="3680848"/>
                  <a:ext cx="864304" cy="16176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𝑅𝑒𝑤𝑎𝑟𝑑</m:t>
                            </m:r>
                          </m:e>
                        </m:d>
                      </m:oMath>
                    </m:oMathPara>
                  </a14:m>
                  <a:endParaRPr lang="en-US" altLang="zh-CN" sz="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09828A73-22DF-4234-9C41-5D264FB39E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7362" y="3680848"/>
                  <a:ext cx="864304" cy="161764"/>
                </a:xfrm>
                <a:prstGeom prst="roundRect">
                  <a:avLst/>
                </a:prstGeom>
                <a:blipFill>
                  <a:blip r:embed="rId9"/>
                  <a:stretch>
                    <a:fillRect b="-9756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2317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C30255E-AE4B-48EE-AC2B-DB86B0BCE3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726" y="4230888"/>
            <a:ext cx="4311884" cy="191048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E6ED319-0D80-4761-ABB5-223ABA6C69FB}"/>
              </a:ext>
            </a:extLst>
          </p:cNvPr>
          <p:cNvSpPr txBox="1">
            <a:spLocks/>
          </p:cNvSpPr>
          <p:nvPr/>
        </p:nvSpPr>
        <p:spPr bwMode="auto">
          <a:xfrm>
            <a:off x="294428" y="0"/>
            <a:ext cx="936773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>
                <a:solidFill>
                  <a:srgbClr val="C2990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9pPr>
          </a:lstStyle>
          <a:p>
            <a:r>
              <a:rPr lang="en-US" dirty="0"/>
              <a:t>Previous Work: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Routing, modulation and spectrum assignment(RMSA)</a:t>
            </a:r>
          </a:p>
          <a:p>
            <a:endParaRPr lang="en-US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C7BAC78-877A-447A-9567-66B903BBB268}"/>
              </a:ext>
            </a:extLst>
          </p:cNvPr>
          <p:cNvSpPr txBox="1">
            <a:spLocks/>
          </p:cNvSpPr>
          <p:nvPr/>
        </p:nvSpPr>
        <p:spPr bwMode="auto">
          <a:xfrm>
            <a:off x="135385" y="1102311"/>
            <a:ext cx="6167761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206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2062"/>
                </a:solidFill>
                <a:effectLst/>
                <a:uLnTx/>
                <a:uFillTx/>
              </a:rPr>
              <a:t>A standalone </a:t>
            </a:r>
            <a:r>
              <a:rPr lang="en-US" kern="0" dirty="0"/>
              <a:t>simulation by </a:t>
            </a:r>
            <a:r>
              <a:rPr lang="en-US" kern="0" dirty="0" err="1"/>
              <a:t>Dr.Chen</a:t>
            </a:r>
            <a:r>
              <a:rPr lang="en-US" kern="0" dirty="0"/>
              <a:t>.(</a:t>
            </a:r>
            <a:r>
              <a:rPr lang="en-US" kern="0" dirty="0" err="1"/>
              <a:t>DeepRMSA</a:t>
            </a:r>
            <a:r>
              <a:rPr lang="en-US" kern="0" dirty="0"/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2062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kern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206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9B7401F-9F80-43A9-B3CD-0A1555D7BF3A}"/>
              </a:ext>
            </a:extLst>
          </p:cNvPr>
          <p:cNvGrpSpPr/>
          <p:nvPr/>
        </p:nvGrpSpPr>
        <p:grpSpPr>
          <a:xfrm>
            <a:off x="5983527" y="1229360"/>
            <a:ext cx="4974962" cy="2834651"/>
            <a:chOff x="6613781" y="2912651"/>
            <a:chExt cx="3637885" cy="203527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8AB91D12-EA1F-4263-968F-DC2128819F1E}"/>
                    </a:ext>
                  </a:extLst>
                </p:cNvPr>
                <p:cNvSpPr/>
                <p:nvPr/>
              </p:nvSpPr>
              <p:spPr>
                <a:xfrm>
                  <a:off x="7720071" y="4353366"/>
                  <a:ext cx="1288540" cy="594564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𝐷𝑅𝐿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𝑚𝑜𝑑𝑢𝑙𝑒</m:t>
                        </m:r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8AB91D12-EA1F-4263-968F-DC2128819F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071" y="4353366"/>
                  <a:ext cx="1288540" cy="594564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: 圆角 7">
                  <a:extLst>
                    <a:ext uri="{FF2B5EF4-FFF2-40B4-BE49-F238E27FC236}">
                      <a16:creationId xmlns:a16="http://schemas.microsoft.com/office/drawing/2014/main" id="{9FA77FC7-E01F-42A1-806A-C4771CCE785A}"/>
                    </a:ext>
                  </a:extLst>
                </p:cNvPr>
                <p:cNvSpPr/>
                <p:nvPr/>
              </p:nvSpPr>
              <p:spPr>
                <a:xfrm>
                  <a:off x="6613781" y="2912651"/>
                  <a:ext cx="991680" cy="29882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𝐼𝑛𝑡𝑟𝑎</m:t>
                        </m:r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𝐷𝑜𝑚𝑎𝑖𝑛</m:t>
                        </m:r>
                      </m:oMath>
                    </m:oMathPara>
                  </a14:m>
                  <a:endParaRPr lang="en-US" altLang="zh-CN" sz="10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𝑅𝑒𝑞𝑢𝑒𝑠𝑡</m:t>
                        </m:r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矩形: 圆角 7">
                  <a:extLst>
                    <a:ext uri="{FF2B5EF4-FFF2-40B4-BE49-F238E27FC236}">
                      <a16:creationId xmlns:a16="http://schemas.microsoft.com/office/drawing/2014/main" id="{9FA77FC7-E01F-42A1-806A-C4771CCE78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781" y="2912651"/>
                  <a:ext cx="991680" cy="298824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矩形: 圆角 8">
                  <a:extLst>
                    <a:ext uri="{FF2B5EF4-FFF2-40B4-BE49-F238E27FC236}">
                      <a16:creationId xmlns:a16="http://schemas.microsoft.com/office/drawing/2014/main" id="{9E1B0EB0-2AA2-4A01-89C0-BF0BC456AD66}"/>
                    </a:ext>
                  </a:extLst>
                </p:cNvPr>
                <p:cNvSpPr/>
                <p:nvPr/>
              </p:nvSpPr>
              <p:spPr>
                <a:xfrm>
                  <a:off x="7287919" y="3958942"/>
                  <a:ext cx="864304" cy="16176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𝑇𝑜𝑝𝑜𝑙𝑜𝑔𝑦</m:t>
                                </m:r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𝑇𝑟𝑎𝑓𝑓𝑖𝑐</m:t>
                                </m:r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𝐴𝑣𝑎𝑖𝑙𝑎𝑏𝑙𝑒</m:t>
                                </m:r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𝑓𝑟𝑒𝑞</m:t>
                                </m:r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𝑠𝑙𝑜𝑡𝑠</m:t>
                                </m:r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altLang="zh-CN" sz="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9" name="矩形: 圆角 8">
                  <a:extLst>
                    <a:ext uri="{FF2B5EF4-FFF2-40B4-BE49-F238E27FC236}">
                      <a16:creationId xmlns:a16="http://schemas.microsoft.com/office/drawing/2014/main" id="{9E1B0EB0-2AA2-4A01-89C0-BF0BC456AD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7919" y="3958942"/>
                  <a:ext cx="864304" cy="161764"/>
                </a:xfrm>
                <a:prstGeom prst="roundRect">
                  <a:avLst/>
                </a:prstGeom>
                <a:blipFill>
                  <a:blip r:embed="rId5"/>
                  <a:stretch>
                    <a:fillRect l="-14141" t="-19512" r="-10606" b="-41463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3A36C428-AF21-40C9-95F1-588BE91AB47E}"/>
                </a:ext>
              </a:extLst>
            </p:cNvPr>
            <p:cNvCxnSpPr>
              <a:cxnSpLocks/>
            </p:cNvCxnSpPr>
            <p:nvPr/>
          </p:nvCxnSpPr>
          <p:spPr>
            <a:xfrm>
              <a:off x="8190156" y="3726282"/>
              <a:ext cx="0" cy="627084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8399699-C229-4B83-BA58-246D1692E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5124" y="3726282"/>
              <a:ext cx="0" cy="636202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9072FFB3-7B2C-4EAF-AE3A-5E6CFDB79F9B}"/>
                    </a:ext>
                  </a:extLst>
                </p:cNvPr>
                <p:cNvSpPr/>
                <p:nvPr/>
              </p:nvSpPr>
              <p:spPr>
                <a:xfrm>
                  <a:off x="7720071" y="3131718"/>
                  <a:ext cx="1288540" cy="594564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𝑆𝐷𝑁</m:t>
                        </m:r>
                      </m:oMath>
                    </m:oMathPara>
                  </a14:m>
                  <a:endParaRPr lang="en-US" altLang="zh-CN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𝐶𝑜𝑛𝑡𝑟𝑜𝑙𝑙𝑒𝑟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9072FFB3-7B2C-4EAF-AE3A-5E6CFDB79F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071" y="3131718"/>
                  <a:ext cx="1288540" cy="594564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050D728-10FB-43EE-B6EE-24108DD53395}"/>
                </a:ext>
              </a:extLst>
            </p:cNvPr>
            <p:cNvCxnSpPr>
              <a:cxnSpLocks/>
            </p:cNvCxnSpPr>
            <p:nvPr/>
          </p:nvCxnSpPr>
          <p:spPr>
            <a:xfrm>
              <a:off x="6613781" y="3319466"/>
              <a:ext cx="110629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4314131A-2F7C-41BF-A9F6-17D7868D07B6}"/>
                    </a:ext>
                  </a:extLst>
                </p:cNvPr>
                <p:cNvSpPr/>
                <p:nvPr/>
              </p:nvSpPr>
              <p:spPr>
                <a:xfrm>
                  <a:off x="8523058" y="3958942"/>
                  <a:ext cx="864304" cy="16176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𝑃𝑎𝑡h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𝐹𝑟𝑒𝑞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𝑠𝑙𝑜𝑡</m:t>
                            </m:r>
                          </m:e>
                        </m:d>
                      </m:oMath>
                    </m:oMathPara>
                  </a14:m>
                  <a:endParaRPr lang="en-US" altLang="zh-CN" sz="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4314131A-2F7C-41BF-A9F6-17D7868D07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3058" y="3958942"/>
                  <a:ext cx="864304" cy="161764"/>
                </a:xfrm>
                <a:prstGeom prst="roundRect">
                  <a:avLst/>
                </a:prstGeom>
                <a:blipFill>
                  <a:blip r:embed="rId7"/>
                  <a:stretch>
                    <a:fillRect l="-13636" r="-9091" b="-3170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89E44D9B-27A4-4918-894A-945AD49939A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9010" y="4017399"/>
              <a:ext cx="1188000" cy="11203"/>
            </a:xfrm>
            <a:prstGeom prst="bentConnector4">
              <a:avLst>
                <a:gd name="adj1" fmla="val -1474"/>
                <a:gd name="adj2" fmla="val 7513907"/>
              </a:avLst>
            </a:prstGeom>
            <a:ln>
              <a:tailEnd type="triangl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09828A73-22DF-4234-9C41-5D264FB39E10}"/>
                    </a:ext>
                  </a:extLst>
                </p:cNvPr>
                <p:cNvSpPr/>
                <p:nvPr/>
              </p:nvSpPr>
              <p:spPr>
                <a:xfrm>
                  <a:off x="9387362" y="3680848"/>
                  <a:ext cx="864304" cy="16176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𝑅𝑒𝑤𝑎𝑟𝑑</m:t>
                            </m:r>
                          </m:e>
                        </m:d>
                      </m:oMath>
                    </m:oMathPara>
                  </a14:m>
                  <a:endParaRPr lang="en-US" altLang="zh-CN" sz="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09828A73-22DF-4234-9C41-5D264FB39E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7362" y="3680848"/>
                  <a:ext cx="864304" cy="161764"/>
                </a:xfrm>
                <a:prstGeom prst="roundRect">
                  <a:avLst/>
                </a:prstGeom>
                <a:blipFill>
                  <a:blip r:embed="rId8"/>
                  <a:stretch>
                    <a:fillRect b="-9756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DF64C288-D9FE-4BE6-A36F-764A418753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88" y="2243392"/>
            <a:ext cx="4732931" cy="311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98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E6ED319-0D80-4761-ABB5-223ABA6C69FB}"/>
              </a:ext>
            </a:extLst>
          </p:cNvPr>
          <p:cNvSpPr txBox="1">
            <a:spLocks/>
          </p:cNvSpPr>
          <p:nvPr/>
        </p:nvSpPr>
        <p:spPr bwMode="auto">
          <a:xfrm>
            <a:off x="294428" y="0"/>
            <a:ext cx="911373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>
                <a:solidFill>
                  <a:srgbClr val="C2990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9pPr>
          </a:lstStyle>
          <a:p>
            <a:r>
              <a:rPr lang="en-US" dirty="0"/>
              <a:t>My Design:</a:t>
            </a:r>
            <a:r>
              <a:rPr lang="en-US" altLang="zh-CN" dirty="0"/>
              <a:t>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Routing, modulation and spectrum assignment(RMSA)</a:t>
            </a:r>
          </a:p>
          <a:p>
            <a:endParaRPr lang="en-US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DBA004-4CEB-4E07-A670-FB8F8F1EE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49" y="1972566"/>
            <a:ext cx="3749252" cy="21443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47E6806-BF57-4DA5-81CD-CBF0E5870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793" y="918288"/>
            <a:ext cx="5700254" cy="34628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5A9232B-4679-4106-ABDA-567E3D2BB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359" y="4789285"/>
            <a:ext cx="4939721" cy="115042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DEF28EE-7E8F-48D5-9810-8473BAED755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26" y="4555161"/>
            <a:ext cx="3966314" cy="162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37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E6ED319-0D80-4761-ABB5-223ABA6C69FB}"/>
              </a:ext>
            </a:extLst>
          </p:cNvPr>
          <p:cNvSpPr txBox="1">
            <a:spLocks/>
          </p:cNvSpPr>
          <p:nvPr/>
        </p:nvSpPr>
        <p:spPr bwMode="auto">
          <a:xfrm>
            <a:off x="294428" y="0"/>
            <a:ext cx="911373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>
                <a:solidFill>
                  <a:srgbClr val="C2990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9pPr>
          </a:lstStyle>
          <a:p>
            <a:r>
              <a:rPr lang="en-US" dirty="0"/>
              <a:t>My Design:</a:t>
            </a:r>
            <a:r>
              <a:rPr lang="en-US" altLang="zh-CN" dirty="0"/>
              <a:t>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Routing, modulation and spectrum assignment(RMSA)</a:t>
            </a:r>
          </a:p>
          <a:p>
            <a:endParaRPr lang="en-US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C7BAC78-877A-447A-9567-66B903BBB268}"/>
              </a:ext>
            </a:extLst>
          </p:cNvPr>
          <p:cNvSpPr txBox="1">
            <a:spLocks/>
          </p:cNvSpPr>
          <p:nvPr/>
        </p:nvSpPr>
        <p:spPr bwMode="auto">
          <a:xfrm>
            <a:off x="135385" y="1102311"/>
            <a:ext cx="520009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206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1800" kern="0" dirty="0"/>
              <a:t>Extend the standalone case into a </a:t>
            </a:r>
            <a:r>
              <a:rPr lang="en-US" altLang="zh-CN" sz="1800" dirty="0">
                <a:effectLst/>
              </a:rPr>
              <a:t>hierarchical scheme.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1800" dirty="0">
              <a:effectLst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1800" kern="0" dirty="0"/>
              <a:t>Make the system available in ONOS.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sz="1800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CN" sz="1800" dirty="0"/>
              <a:t>Reduce training time and number of steps required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zh-CN" sz="180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CN" sz="1800" dirty="0"/>
              <a:t>Minimize blocking probability for interdomain traffic and show the training process for the broker-level agent</a:t>
            </a:r>
            <a:endParaRPr lang="en-US" sz="1800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sz="1800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2062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sz="1800" kern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2062"/>
              </a:solidFill>
              <a:effectLst/>
              <a:uLnTx/>
              <a:uFillTx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718CA5-8E79-4FDD-884B-0F975EE39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189" y="926086"/>
            <a:ext cx="3749252" cy="21443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1F1FBED-4EA7-43F9-ACE9-E0607F10F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08" y="3429000"/>
            <a:ext cx="3952592" cy="240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97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E6ED319-0D80-4761-ABB5-223ABA6C69FB}"/>
              </a:ext>
            </a:extLst>
          </p:cNvPr>
          <p:cNvSpPr txBox="1">
            <a:spLocks/>
          </p:cNvSpPr>
          <p:nvPr/>
        </p:nvSpPr>
        <p:spPr bwMode="auto">
          <a:xfrm>
            <a:off x="294428" y="0"/>
            <a:ext cx="986557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>
                <a:solidFill>
                  <a:srgbClr val="C2990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9pPr>
          </a:lstStyle>
          <a:p>
            <a:r>
              <a:rPr lang="en-US" dirty="0"/>
              <a:t>My Design:</a:t>
            </a:r>
            <a:r>
              <a:rPr lang="en-US" altLang="zh-CN" dirty="0"/>
              <a:t> Workflow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Routing, modulation and spectrum assignment(RMSA)</a:t>
            </a:r>
          </a:p>
          <a:p>
            <a:endParaRPr lang="en-US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EAA5D6-9AC3-4426-9A58-8256D7B20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87" y="728238"/>
            <a:ext cx="9717866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50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E6ED319-0D80-4761-ABB5-223ABA6C69FB}"/>
              </a:ext>
            </a:extLst>
          </p:cNvPr>
          <p:cNvSpPr txBox="1">
            <a:spLocks/>
          </p:cNvSpPr>
          <p:nvPr/>
        </p:nvSpPr>
        <p:spPr bwMode="auto">
          <a:xfrm>
            <a:off x="294428" y="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>
                <a:solidFill>
                  <a:srgbClr val="C2990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9pPr>
          </a:lstStyle>
          <a:p>
            <a:r>
              <a:rPr lang="en-US" dirty="0"/>
              <a:t>My Design: Result</a:t>
            </a:r>
            <a:endParaRPr lang="en-US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6DED8D-C035-40C8-9521-F9514F6B0DE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5385" y="1132791"/>
                <a:ext cx="6167761" cy="426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rgbClr val="002062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 b="1">
                    <a:solidFill>
                      <a:srgbClr val="002062"/>
                    </a:solidFill>
                    <a:latin typeface="Calibri" panose="020F0502020204030204" pitchFamily="34" charset="0"/>
                    <a:ea typeface="ＭＳ Ｐゴシック" pitchFamily="-28" charset="-128"/>
                    <a:cs typeface="Calibri" panose="020F0502020204030204" pitchFamily="34" charset="0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 b="1">
                    <a:solidFill>
                      <a:srgbClr val="002062"/>
                    </a:solidFill>
                    <a:latin typeface="Calibri" panose="020F0502020204030204" pitchFamily="34" charset="0"/>
                    <a:ea typeface="ＭＳ Ｐゴシック" pitchFamily="-28" charset="-128"/>
                    <a:cs typeface="Calibri" panose="020F0502020204030204" pitchFamily="34" charset="0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 b="1">
                    <a:solidFill>
                      <a:srgbClr val="002062"/>
                    </a:solidFill>
                    <a:latin typeface="Calibri" panose="020F0502020204030204" pitchFamily="34" charset="0"/>
                    <a:ea typeface="ＭＳ Ｐゴシック" pitchFamily="-28" charset="-128"/>
                    <a:cs typeface="Calibri" panose="020F0502020204030204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 b="1">
                    <a:solidFill>
                      <a:srgbClr val="002062"/>
                    </a:solidFill>
                    <a:latin typeface="Calibri" panose="020F0502020204030204" pitchFamily="34" charset="0"/>
                    <a:ea typeface="ＭＳ Ｐゴシック" pitchFamily="-28" charset="-128"/>
                    <a:cs typeface="Calibri" panose="020F0502020204030204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 b="1">
                    <a:solidFill>
                      <a:srgbClr val="002062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 b="1">
                    <a:solidFill>
                      <a:srgbClr val="002062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 b="1">
                    <a:solidFill>
                      <a:srgbClr val="002062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 b="1">
                    <a:solidFill>
                      <a:srgbClr val="002062"/>
                    </a:solidFill>
                    <a:latin typeface="+mn-lt"/>
                  </a:defRPr>
                </a:lvl9pPr>
              </a:lstStyle>
              <a:p>
                <a:pPr algn="just"/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Total request: 1,965,300</a:t>
                </a:r>
              </a:p>
              <a:p>
                <a:pPr algn="just"/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Total Time: </a:t>
                </a:r>
                <a:r>
                  <a:rPr lang="en-US" altLang="zh-CN" sz="18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291053142ms</a:t>
                </a:r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800" i="0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US" altLang="zh-CN" sz="1800" b="1" i="0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𝟖𝟎</m:t>
                    </m:r>
                    <m:r>
                      <a:rPr lang="en-US" altLang="zh-CN" sz="1800" i="0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𝐡</m:t>
                    </m:r>
                  </m:oMath>
                </a14:m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pPr algn="just"/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b="1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In average, for each inter-domain request: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Total processing time = </a:t>
                </a:r>
                <a:r>
                  <a:rPr lang="en-US" altLang="zh-CN" sz="1800" b="1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148.87ms</a:t>
                </a:r>
              </a:p>
              <a:p>
                <a:pPr algn="just"/>
                <a:r>
                  <a:rPr lang="en-US" altLang="zh-CN" sz="1800" dirty="0">
                    <a:effectLst/>
                    <a:latin typeface="等线" panose="02010600030101010101" pitchFamily="2" charset="-122"/>
                    <a:cs typeface="Times New Roman" panose="02020603050405020304" pitchFamily="18" charset="0"/>
                  </a:rPr>
                  <a:t>CTRLer1 processing time = </a:t>
                </a:r>
                <a:r>
                  <a:rPr lang="en-US" altLang="zh-CN" sz="1800" b="1" dirty="0">
                    <a:effectLst/>
                    <a:latin typeface="等线" panose="02010600030101010101" pitchFamily="2" charset="-122"/>
                    <a:cs typeface="Times New Roman" panose="02020603050405020304" pitchFamily="18" charset="0"/>
                  </a:rPr>
                  <a:t>8.89ms (5.97%) </a:t>
                </a:r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CTRLer2 processing time = </a:t>
                </a:r>
                <a:r>
                  <a:rPr lang="en-US" altLang="zh-CN" sz="1800" b="1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6.76ms (4.54%) 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dirty="0">
                    <a:effectLst/>
                    <a:latin typeface="等线" panose="02010600030101010101" pitchFamily="2" charset="-122"/>
                    <a:cs typeface="Times New Roman" panose="02020603050405020304" pitchFamily="18" charset="0"/>
                  </a:rPr>
                  <a:t>Broker processing time = </a:t>
                </a:r>
                <a:r>
                  <a:rPr lang="en-US" altLang="zh-CN" sz="1800" b="1" dirty="0">
                    <a:effectLst/>
                    <a:latin typeface="等线" panose="02010600030101010101" pitchFamily="2" charset="-122"/>
                    <a:cs typeface="Times New Roman" panose="02020603050405020304" pitchFamily="18" charset="0"/>
                  </a:rPr>
                  <a:t>2.11ms (1.42%) 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:endParaRPr lang="en-US" kern="0" dirty="0"/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lang="en-US" kern="0" dirty="0"/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2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lang="en-US" kern="0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6DED8D-C035-40C8-9521-F9514F6B0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385" y="1132791"/>
                <a:ext cx="6167761" cy="4267200"/>
              </a:xfrm>
              <a:prstGeom prst="rect">
                <a:avLst/>
              </a:prstGeom>
              <a:blipFill>
                <a:blip r:embed="rId2"/>
                <a:stretch>
                  <a:fillRect l="-494" t="-85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410A0B4-6A36-44C1-AB87-DFE5ECB24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34" y="83820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55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E6ED319-0D80-4761-ABB5-223ABA6C69FB}"/>
              </a:ext>
            </a:extLst>
          </p:cNvPr>
          <p:cNvSpPr txBox="1">
            <a:spLocks/>
          </p:cNvSpPr>
          <p:nvPr/>
        </p:nvSpPr>
        <p:spPr bwMode="auto">
          <a:xfrm>
            <a:off x="294428" y="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>
                <a:solidFill>
                  <a:srgbClr val="C2990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9pPr>
          </a:lstStyle>
          <a:p>
            <a:r>
              <a:rPr lang="en-US" dirty="0"/>
              <a:t>Future Work</a:t>
            </a:r>
            <a:endParaRPr lang="en-US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DED8D-C035-40C8-9521-F9514F6B0DE1}"/>
              </a:ext>
            </a:extLst>
          </p:cNvPr>
          <p:cNvSpPr txBox="1">
            <a:spLocks/>
          </p:cNvSpPr>
          <p:nvPr/>
        </p:nvSpPr>
        <p:spPr bwMode="auto">
          <a:xfrm>
            <a:off x="135385" y="1132791"/>
            <a:ext cx="6167761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206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9pPr>
          </a:lstStyle>
          <a:p>
            <a:pPr algn="just"/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Make proper comparations</a:t>
            </a:r>
          </a:p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Need a good baseline/benchmark</a:t>
            </a:r>
          </a:p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Workload effects the final results </a:t>
            </a:r>
          </a:p>
          <a:p>
            <a:pPr algn="just"/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Employment in different machines</a:t>
            </a:r>
          </a:p>
          <a:p>
            <a:pPr algn="just"/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2062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kern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206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BD5286-2A65-4862-9738-50750434E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362" y="2792694"/>
            <a:ext cx="4511040" cy="33832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1807321-D0F0-4A8D-A137-D24A450BF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929" y="104976"/>
            <a:ext cx="4235906" cy="278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05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E6ED319-0D80-4761-ABB5-223ABA6C69FB}"/>
              </a:ext>
            </a:extLst>
          </p:cNvPr>
          <p:cNvSpPr txBox="1">
            <a:spLocks/>
          </p:cNvSpPr>
          <p:nvPr/>
        </p:nvSpPr>
        <p:spPr bwMode="auto">
          <a:xfrm>
            <a:off x="294428" y="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>
                <a:solidFill>
                  <a:srgbClr val="C2990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9pPr>
          </a:lstStyle>
          <a:p>
            <a:r>
              <a:rPr lang="en-US" altLang="zh-CN" dirty="0"/>
              <a:t>References</a:t>
            </a:r>
            <a:endParaRPr lang="en-US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DED8D-C035-40C8-9521-F9514F6B0DE1}"/>
              </a:ext>
            </a:extLst>
          </p:cNvPr>
          <p:cNvSpPr txBox="1">
            <a:spLocks/>
          </p:cNvSpPr>
          <p:nvPr/>
        </p:nvSpPr>
        <p:spPr bwMode="auto">
          <a:xfrm>
            <a:off x="135385" y="1132791"/>
            <a:ext cx="997381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206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9pPr>
          </a:lstStyle>
          <a:p>
            <a:pPr algn="just"/>
            <a:r>
              <a:rPr lang="en-US" altLang="zh-CN" sz="1600" b="0" i="0" dirty="0">
                <a:effectLst/>
                <a:latin typeface="Times New Roman" panose="02020603050405020304" pitchFamily="18" charset="0"/>
              </a:rPr>
              <a:t>1. D. Sharma, S. Kumar, An overview of elastic optical </a:t>
            </a:r>
            <a:r>
              <a:rPr lang="en-US" altLang="zh-CN" sz="1600" b="0" i="0" dirty="0" err="1">
                <a:effectLst/>
                <a:latin typeface="Times New Roman" panose="02020603050405020304" pitchFamily="18" charset="0"/>
              </a:rPr>
              <a:t>networksand</a:t>
            </a:r>
            <a:r>
              <a:rPr lang="en-US" altLang="zh-CN" sz="1600" b="0" i="0" dirty="0">
                <a:effectLst/>
                <a:latin typeface="Times New Roman" panose="02020603050405020304" pitchFamily="18" charset="0"/>
              </a:rPr>
              <a:t> its enabling technologies. Int. J. Eng. Technol. (IJET)9(3),1643–1649 (2017).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0" dirty="0">
                <a:latin typeface="Times New Roman" panose="02020603050405020304" pitchFamily="18" charset="0"/>
              </a:rPr>
              <a:t>2. X. Chen, B. Li, R. </a:t>
            </a:r>
            <a:r>
              <a:rPr lang="en-US" altLang="zh-CN" sz="1600" b="0" dirty="0" err="1">
                <a:latin typeface="Times New Roman" panose="02020603050405020304" pitchFamily="18" charset="0"/>
              </a:rPr>
              <a:t>Proietti</a:t>
            </a:r>
            <a:r>
              <a:rPr lang="en-US" altLang="zh-CN" sz="1600" b="0" dirty="0">
                <a:latin typeface="Times New Roman" panose="02020603050405020304" pitchFamily="18" charset="0"/>
              </a:rPr>
              <a:t>, H. Lu, Z. Zhu and S. J. B. </a:t>
            </a:r>
            <a:r>
              <a:rPr lang="en-US" altLang="zh-CN" sz="1600" b="0" dirty="0" err="1">
                <a:latin typeface="Times New Roman" panose="02020603050405020304" pitchFamily="18" charset="0"/>
              </a:rPr>
              <a:t>Yoo</a:t>
            </a:r>
            <a:r>
              <a:rPr lang="en-US" altLang="zh-CN" sz="1600" b="0" dirty="0">
                <a:latin typeface="Times New Roman" panose="02020603050405020304" pitchFamily="18" charset="0"/>
              </a:rPr>
              <a:t>, "</a:t>
            </a:r>
            <a:r>
              <a:rPr lang="en-US" altLang="zh-CN" sz="1600" b="0" dirty="0" err="1">
                <a:latin typeface="Times New Roman" panose="02020603050405020304" pitchFamily="18" charset="0"/>
              </a:rPr>
              <a:t>DeepRMSA</a:t>
            </a:r>
            <a:r>
              <a:rPr lang="en-US" altLang="zh-CN" sz="1600" b="0" dirty="0">
                <a:latin typeface="Times New Roman" panose="02020603050405020304" pitchFamily="18" charset="0"/>
              </a:rPr>
              <a:t>: A Deep Reinforcement Learning Framework for Routing, Modulation and Spectrum Assignment in Elastic Optical Networks," in Journal of Lightwave Technology, vol. 37, no. 16, pp. 4155-4163, 15 Aug.15, 2019, </a:t>
            </a:r>
            <a:r>
              <a:rPr lang="en-US" altLang="zh-CN" sz="1600" b="0" dirty="0" err="1">
                <a:latin typeface="Times New Roman" panose="02020603050405020304" pitchFamily="18" charset="0"/>
              </a:rPr>
              <a:t>doi</a:t>
            </a:r>
            <a:r>
              <a:rPr lang="en-US" altLang="zh-CN" sz="1600" b="0" dirty="0">
                <a:latin typeface="Times New Roman" panose="02020603050405020304" pitchFamily="18" charset="0"/>
              </a:rPr>
              <a:t>: 10.1109/JLT.2019.2923615.</a:t>
            </a:r>
            <a:endParaRPr lang="zh-CN" altLang="zh-CN" sz="1600" b="0" dirty="0"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2062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kern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206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026837-4908-4F95-8C63-4F7310F3DF8C}"/>
              </a:ext>
            </a:extLst>
          </p:cNvPr>
          <p:cNvSpPr txBox="1">
            <a:spLocks/>
          </p:cNvSpPr>
          <p:nvPr/>
        </p:nvSpPr>
        <p:spPr bwMode="auto">
          <a:xfrm>
            <a:off x="4270505" y="4371217"/>
            <a:ext cx="3481575" cy="1028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206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en-US" altLang="zh-CN" sz="4400" kern="100" dirty="0">
                <a:solidFill>
                  <a:srgbClr val="FFC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THANKS!</a:t>
            </a:r>
          </a:p>
          <a:p>
            <a:pPr algn="just"/>
            <a:endParaRPr lang="en-US" altLang="zh-CN" sz="1800" kern="100" dirty="0">
              <a:solidFill>
                <a:srgbClr val="FFC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solidFill>
                <a:srgbClr val="FFC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solidFill>
                <a:srgbClr val="FFC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kern="0" dirty="0">
              <a:solidFill>
                <a:srgbClr val="FFC000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kern="0" dirty="0">
              <a:solidFill>
                <a:srgbClr val="FFC000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kern="0" dirty="0">
              <a:solidFill>
                <a:srgbClr val="FFC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072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E6ED319-0D80-4761-ABB5-223ABA6C69FB}"/>
              </a:ext>
            </a:extLst>
          </p:cNvPr>
          <p:cNvSpPr txBox="1">
            <a:spLocks/>
          </p:cNvSpPr>
          <p:nvPr/>
        </p:nvSpPr>
        <p:spPr bwMode="auto">
          <a:xfrm>
            <a:off x="294428" y="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>
                <a:solidFill>
                  <a:srgbClr val="C2990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9pPr>
          </a:lstStyle>
          <a:p>
            <a:r>
              <a:rPr lang="en-US" dirty="0"/>
              <a:t>My Design: Setup</a:t>
            </a:r>
            <a:endParaRPr lang="en-US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DED8D-C035-40C8-9521-F9514F6B0DE1}"/>
              </a:ext>
            </a:extLst>
          </p:cNvPr>
          <p:cNvSpPr txBox="1">
            <a:spLocks/>
          </p:cNvSpPr>
          <p:nvPr/>
        </p:nvSpPr>
        <p:spPr bwMode="auto">
          <a:xfrm>
            <a:off x="135385" y="1102311"/>
            <a:ext cx="6167761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206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dirty="0"/>
              <a:t>Net topologies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dirty="0"/>
              <a:t>Episode size = 1000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dirty="0"/>
              <a:t>Average requests number: 12 per unit time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dirty="0"/>
              <a:t>Average service time: 7 unit time</a:t>
            </a:r>
          </a:p>
          <a:p>
            <a:pPr marL="0" indent="0">
              <a:buNone/>
              <a:defRPr/>
            </a:pPr>
            <a:r>
              <a:rPr lang="en-US" altLang="zh-CN" kern="0" dirty="0"/>
              <a:t>(Exponential distribution)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2062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kern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206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4DAD45-52A0-4840-83F8-C11769A24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59" y="3849047"/>
            <a:ext cx="10156816" cy="23654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AA4063C-91EE-48C7-B9BE-A0B61D0F7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146" y="971928"/>
            <a:ext cx="2702882" cy="274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9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Background</a:t>
            </a:r>
          </a:p>
          <a:p>
            <a:r>
              <a:rPr lang="en-US" altLang="zh-CN" dirty="0"/>
              <a:t>Previous work</a:t>
            </a:r>
          </a:p>
          <a:p>
            <a:r>
              <a:rPr lang="en-US" altLang="zh-CN" dirty="0"/>
              <a:t>My design</a:t>
            </a:r>
          </a:p>
          <a:p>
            <a:r>
              <a:rPr lang="en-US" altLang="zh-CN" dirty="0"/>
              <a:t>Results</a:t>
            </a:r>
          </a:p>
          <a:p>
            <a:r>
              <a:rPr lang="en-US" altLang="zh-CN" dirty="0"/>
              <a:t>Future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166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B4A32C9-040A-47A1-8474-797859E76B77}"/>
              </a:ext>
            </a:extLst>
          </p:cNvPr>
          <p:cNvSpPr txBox="1">
            <a:spLocks/>
          </p:cNvSpPr>
          <p:nvPr/>
        </p:nvSpPr>
        <p:spPr bwMode="auto">
          <a:xfrm>
            <a:off x="206983" y="877543"/>
            <a:ext cx="6167761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206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2062"/>
                </a:solidFill>
                <a:effectLst/>
                <a:uLnTx/>
                <a:uFillTx/>
              </a:rPr>
              <a:t>Optical fibers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6ED319-0D80-4761-ABB5-223ABA6C69FB}"/>
              </a:ext>
            </a:extLst>
          </p:cNvPr>
          <p:cNvSpPr txBox="1">
            <a:spLocks/>
          </p:cNvSpPr>
          <p:nvPr/>
        </p:nvSpPr>
        <p:spPr bwMode="auto">
          <a:xfrm>
            <a:off x="294428" y="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>
                <a:solidFill>
                  <a:srgbClr val="C2990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9pPr>
          </a:lstStyle>
          <a:p>
            <a:r>
              <a:rPr lang="en-US" dirty="0"/>
              <a:t>Background Information</a:t>
            </a:r>
            <a:endParaRPr lang="en-US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C7BAC78-877A-447A-9567-66B903BBB268}"/>
              </a:ext>
            </a:extLst>
          </p:cNvPr>
          <p:cNvSpPr txBox="1">
            <a:spLocks/>
          </p:cNvSpPr>
          <p:nvPr/>
        </p:nvSpPr>
        <p:spPr bwMode="auto">
          <a:xfrm>
            <a:off x="294428" y="3841642"/>
            <a:ext cx="6167761" cy="2179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206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dirty="0"/>
              <a:t>How can we transmit out messages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kern="0" dirty="0"/>
              <a:t>through these optical fibers?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2062"/>
              </a:solidFill>
              <a:effectLst/>
              <a:uLnTx/>
              <a:uFillTx/>
            </a:endParaRPr>
          </a:p>
        </p:txBody>
      </p:sp>
      <p:pic>
        <p:nvPicPr>
          <p:cNvPr id="1026" name="Picture 2" descr="光纤工作波段你了解多少？-半导体新闻-摩尔芯球">
            <a:extLst>
              <a:ext uri="{FF2B5EF4-FFF2-40B4-BE49-F238E27FC236}">
                <a16:creationId xmlns:a16="http://schemas.microsoft.com/office/drawing/2014/main" id="{247750E1-E0AA-459C-94E4-182DE981A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990" y="136808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国家光纤连接计划所需资金或作出更动光华日报| 1910年创刊创新每一天生活">
            <a:extLst>
              <a:ext uri="{FF2B5EF4-FFF2-40B4-BE49-F238E27FC236}">
                <a16:creationId xmlns:a16="http://schemas.microsoft.com/office/drawing/2014/main" id="{E7A2F44D-0349-4F6F-956E-BB75C14C9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628" y="1468093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柬埔寨大湄公河光纤网络系统投产_电线电缆资讯_电缆网">
            <a:extLst>
              <a:ext uri="{FF2B5EF4-FFF2-40B4-BE49-F238E27FC236}">
                <a16:creationId xmlns:a16="http://schemas.microsoft.com/office/drawing/2014/main" id="{EA6772FC-DE87-4D91-B1C7-5F150236C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05" y="1468093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ur backbone network | GIO US">
            <a:extLst>
              <a:ext uri="{FF2B5EF4-FFF2-40B4-BE49-F238E27FC236}">
                <a16:creationId xmlns:a16="http://schemas.microsoft.com/office/drawing/2014/main" id="{D1287496-DA8B-4C66-A858-A168CD363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189" y="3584995"/>
            <a:ext cx="3937132" cy="252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93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B4A32C9-040A-47A1-8474-797859E76B77}"/>
              </a:ext>
            </a:extLst>
          </p:cNvPr>
          <p:cNvSpPr txBox="1">
            <a:spLocks/>
          </p:cNvSpPr>
          <p:nvPr/>
        </p:nvSpPr>
        <p:spPr bwMode="auto">
          <a:xfrm>
            <a:off x="206983" y="877543"/>
            <a:ext cx="9109737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206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CN" kern="0" dirty="0"/>
              <a:t>How can we transmit out messages through these optical fibers?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2062"/>
              </a:solidFill>
              <a:effectLst/>
              <a:uLnTx/>
              <a:uFillTx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6ED319-0D80-4761-ABB5-223ABA6C69FB}"/>
              </a:ext>
            </a:extLst>
          </p:cNvPr>
          <p:cNvSpPr txBox="1">
            <a:spLocks/>
          </p:cNvSpPr>
          <p:nvPr/>
        </p:nvSpPr>
        <p:spPr bwMode="auto">
          <a:xfrm>
            <a:off x="294428" y="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>
                <a:solidFill>
                  <a:srgbClr val="C2990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9pPr>
          </a:lstStyle>
          <a:p>
            <a:r>
              <a:rPr lang="en-US" dirty="0"/>
              <a:t>Background Information</a:t>
            </a:r>
            <a:endParaRPr lang="en-US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233CE0-5DB2-4ED1-B2D9-BBF3D2EE6553}"/>
              </a:ext>
            </a:extLst>
          </p:cNvPr>
          <p:cNvSpPr txBox="1">
            <a:spLocks/>
          </p:cNvSpPr>
          <p:nvPr/>
        </p:nvSpPr>
        <p:spPr bwMode="auto">
          <a:xfrm>
            <a:off x="5120428" y="1966090"/>
            <a:ext cx="6190841" cy="2141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206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aseband signals will be added to high frequency carrier.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 descr="Source coding and Channel coding - ppt download">
            <a:extLst>
              <a:ext uri="{FF2B5EF4-FFF2-40B4-BE49-F238E27FC236}">
                <a16:creationId xmlns:a16="http://schemas.microsoft.com/office/drawing/2014/main" id="{54270E51-A15D-4AE0-987A-56A4E3F17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50" y="1966090"/>
            <a:ext cx="4490545" cy="336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9B1F193-F2A5-431F-81B1-F721E3262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47" y="2877691"/>
            <a:ext cx="5090601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0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B4A32C9-040A-47A1-8474-797859E76B77}"/>
              </a:ext>
            </a:extLst>
          </p:cNvPr>
          <p:cNvSpPr txBox="1">
            <a:spLocks/>
          </p:cNvSpPr>
          <p:nvPr/>
        </p:nvSpPr>
        <p:spPr bwMode="auto">
          <a:xfrm>
            <a:off x="206983" y="877543"/>
            <a:ext cx="5187977" cy="5106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206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Wavelength-division multiplexing (WDM)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zh-CN" sz="18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CN" sz="1800" dirty="0">
                <a:latin typeface="等线" panose="02010600030101010101" pitchFamily="2" charset="-122"/>
                <a:cs typeface="Times New Roman" panose="02020603050405020304" pitchFamily="18" charset="0"/>
              </a:rPr>
              <a:t>Def: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CN" sz="1800" dirty="0">
                <a:latin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technology which multiplexes a number of optical carrier signals onto a single optical fiber by using different wavelengths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2062"/>
              </a:solidFill>
              <a:uLnTx/>
              <a:uFillTx/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2062"/>
              </a:solidFill>
              <a:uLnTx/>
              <a:uFillTx/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CN" sz="1800" kern="0" dirty="0">
                <a:latin typeface="等线" panose="02010600030101010101" pitchFamily="2" charset="-122"/>
                <a:cs typeface="Times New Roman" panose="02020603050405020304" pitchFamily="18" charset="0"/>
              </a:rPr>
              <a:t>Pros: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2062"/>
              </a:solidFill>
              <a:uLnTx/>
              <a:uFillTx/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800" kern="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Enables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bidirectional communications over one strand of fiber, as well as multiplication of capacity.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2062"/>
              </a:solidFill>
              <a:effectLst/>
              <a:uLnTx/>
              <a:uFillTx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6ED319-0D80-4761-ABB5-223ABA6C69FB}"/>
              </a:ext>
            </a:extLst>
          </p:cNvPr>
          <p:cNvSpPr txBox="1">
            <a:spLocks/>
          </p:cNvSpPr>
          <p:nvPr/>
        </p:nvSpPr>
        <p:spPr bwMode="auto">
          <a:xfrm>
            <a:off x="294428" y="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>
                <a:solidFill>
                  <a:srgbClr val="C2990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9pPr>
          </a:lstStyle>
          <a:p>
            <a:r>
              <a:rPr lang="en-US" dirty="0"/>
              <a:t>Background Information</a:t>
            </a:r>
            <a:endParaRPr lang="en-US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8DAFD6-764E-45AE-BB5D-BBBBB6D5A2A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60" y="347980"/>
            <a:ext cx="5681380" cy="25930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281B0F-3EF6-4E1D-8A1D-BE1344E32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46" y="3134113"/>
            <a:ext cx="6081287" cy="28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9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B4A32C9-040A-47A1-8474-797859E76B77}"/>
              </a:ext>
            </a:extLst>
          </p:cNvPr>
          <p:cNvSpPr txBox="1">
            <a:spLocks/>
          </p:cNvSpPr>
          <p:nvPr/>
        </p:nvSpPr>
        <p:spPr bwMode="auto">
          <a:xfrm>
            <a:off x="206983" y="877543"/>
            <a:ext cx="5187977" cy="5106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206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CN" sz="1800" dirty="0">
                <a:effectLst/>
              </a:rPr>
              <a:t>Wavelength-division multiplexing (WDM)</a:t>
            </a:r>
            <a:endParaRPr lang="en-US" altLang="zh-CN" sz="180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2062"/>
                </a:solidFill>
                <a:effectLst/>
                <a:uLnTx/>
                <a:uFillTx/>
              </a:rPr>
              <a:t>Cons: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1800" kern="0" dirty="0"/>
              <a:t>1) Grid fixed.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1800" dirty="0"/>
              <a:t>A</a:t>
            </a:r>
            <a:r>
              <a:rPr lang="en-US" altLang="zh-CN" sz="1800" dirty="0">
                <a:effectLst/>
              </a:rPr>
              <a:t>llocate entire wavelength to a connection even if the traffic demand is low.</a:t>
            </a:r>
            <a:endParaRPr lang="en-US" altLang="zh-CN" sz="1800" kern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1800" kern="0" dirty="0"/>
              <a:t>2) Need more guard band.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1800" kern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>
                <a:solidFill>
                  <a:srgbClr val="FF0000"/>
                </a:solidFill>
              </a:rPr>
              <a:t>A better choice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CN" sz="1800" dirty="0"/>
              <a:t>Elastic optical networks(EONs)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1800" dirty="0"/>
              <a:t>1) Able to set up bandwidth-variable </a:t>
            </a:r>
            <a:r>
              <a:rPr lang="en-US" altLang="zh-CN" sz="1800" dirty="0" err="1"/>
              <a:t>superchannels</a:t>
            </a:r>
            <a:r>
              <a:rPr lang="en-US" altLang="zh-CN" sz="1800" dirty="0"/>
              <a:t> by grooming series of finer-granularity(usually 6.25 GHz) subcarriers.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180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1800" dirty="0"/>
              <a:t>2) Allow subcarriers of the same light-path to overlap.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1800" b="0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2062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2062"/>
              </a:solidFill>
              <a:effectLst/>
              <a:uLnTx/>
              <a:uFillTx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6ED319-0D80-4761-ABB5-223ABA6C69FB}"/>
              </a:ext>
            </a:extLst>
          </p:cNvPr>
          <p:cNvSpPr txBox="1">
            <a:spLocks/>
          </p:cNvSpPr>
          <p:nvPr/>
        </p:nvSpPr>
        <p:spPr bwMode="auto">
          <a:xfrm>
            <a:off x="294428" y="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>
                <a:solidFill>
                  <a:srgbClr val="C2990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9pPr>
          </a:lstStyle>
          <a:p>
            <a:r>
              <a:rPr lang="en-US" dirty="0"/>
              <a:t>Background Information</a:t>
            </a:r>
            <a:endParaRPr lang="en-US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8DAFD6-764E-45AE-BB5D-BBBBB6D5A2A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60" y="347980"/>
            <a:ext cx="5681380" cy="25930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D7CDF7F-8AFA-49EF-9D00-CEE41AB0B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00" y="2941056"/>
            <a:ext cx="5577840" cy="325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45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E6ED319-0D80-4761-ABB5-223ABA6C69FB}"/>
              </a:ext>
            </a:extLst>
          </p:cNvPr>
          <p:cNvSpPr txBox="1">
            <a:spLocks/>
          </p:cNvSpPr>
          <p:nvPr/>
        </p:nvSpPr>
        <p:spPr bwMode="auto">
          <a:xfrm>
            <a:off x="294428" y="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>
                <a:solidFill>
                  <a:srgbClr val="C2990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9pPr>
          </a:lstStyle>
          <a:p>
            <a:r>
              <a:rPr lang="en-US" dirty="0"/>
              <a:t>Background Information</a:t>
            </a:r>
            <a:endParaRPr lang="en-US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C7BAC78-877A-447A-9567-66B903BBB268}"/>
              </a:ext>
            </a:extLst>
          </p:cNvPr>
          <p:cNvSpPr txBox="1">
            <a:spLocks/>
          </p:cNvSpPr>
          <p:nvPr/>
        </p:nvSpPr>
        <p:spPr bwMode="auto">
          <a:xfrm>
            <a:off x="223200" y="419100"/>
            <a:ext cx="6167761" cy="567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206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2062"/>
                </a:solidFill>
                <a:effectLst/>
                <a:uLnTx/>
                <a:uFillTx/>
              </a:rPr>
              <a:t>Elastic optical networks(EONs)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1800" dirty="0">
                <a:effectLst/>
              </a:rPr>
              <a:t>1) Able to set up bandwidth-variable </a:t>
            </a:r>
            <a:r>
              <a:rPr lang="en-US" altLang="zh-CN" sz="1800" dirty="0" err="1">
                <a:effectLst/>
              </a:rPr>
              <a:t>superchannels</a:t>
            </a:r>
            <a:r>
              <a:rPr lang="en-US" altLang="zh-CN" sz="1800" dirty="0">
                <a:effectLst/>
              </a:rPr>
              <a:t> by grooming series of finer-granularity(usually 6.25 GHz) subcarriers.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1800" kern="0" dirty="0"/>
              <a:t>2) Allow subcarriers of the same light-path to overlap.</a:t>
            </a:r>
            <a:endParaRPr lang="en-US" altLang="zh-CN" kern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kern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kern="0" dirty="0">
                <a:solidFill>
                  <a:srgbClr val="FF0000"/>
                </a:solidFill>
              </a:rPr>
              <a:t>Problems: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kern="0" dirty="0">
                <a:solidFill>
                  <a:srgbClr val="FF0000"/>
                </a:solidFill>
              </a:rPr>
              <a:t>Service becomes more complicated: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Routing, modulation and spectrum assignment(RMSA)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kern="0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kern="0" dirty="0">
                <a:solidFill>
                  <a:srgbClr val="FF0000"/>
                </a:solidFill>
              </a:rPr>
              <a:t>E.g.: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kern="0" dirty="0">
                <a:solidFill>
                  <a:srgbClr val="FF0000"/>
                </a:solidFill>
              </a:rPr>
              <a:t>Node 2-&gt;Node13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kern="0" dirty="0">
                <a:solidFill>
                  <a:srgbClr val="FF0000"/>
                </a:solidFill>
              </a:rPr>
              <a:t>Select a light path and relevant spectrum.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8A4DEB1-93F0-42B6-AD6A-98A516CFB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732" y="345440"/>
            <a:ext cx="5577840" cy="325652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539BE68-F92E-49BD-9879-65EFC06ABD0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842" y="3769137"/>
            <a:ext cx="4777740" cy="236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3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E6ED319-0D80-4761-ABB5-223ABA6C69FB}"/>
              </a:ext>
            </a:extLst>
          </p:cNvPr>
          <p:cNvSpPr txBox="1">
            <a:spLocks/>
          </p:cNvSpPr>
          <p:nvPr/>
        </p:nvSpPr>
        <p:spPr bwMode="auto">
          <a:xfrm>
            <a:off x="294428" y="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>
                <a:solidFill>
                  <a:srgbClr val="C2990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9pPr>
          </a:lstStyle>
          <a:p>
            <a:r>
              <a:rPr lang="en-US" dirty="0"/>
              <a:t>Background Information</a:t>
            </a:r>
            <a:endParaRPr lang="en-US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C7BAC78-877A-447A-9567-66B903BBB268}"/>
              </a:ext>
            </a:extLst>
          </p:cNvPr>
          <p:cNvSpPr txBox="1">
            <a:spLocks/>
          </p:cNvSpPr>
          <p:nvPr/>
        </p:nvSpPr>
        <p:spPr bwMode="auto">
          <a:xfrm>
            <a:off x="205207" y="419100"/>
            <a:ext cx="6167761" cy="567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206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2062"/>
                </a:solidFill>
                <a:effectLst/>
                <a:uLnTx/>
                <a:uFillTx/>
              </a:rPr>
              <a:t>Elastic optical networks(EONs)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kern="0" dirty="0">
                <a:solidFill>
                  <a:srgbClr val="FF0000"/>
                </a:solidFill>
              </a:rPr>
              <a:t>Problems: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kern="0" dirty="0">
                <a:solidFill>
                  <a:srgbClr val="FF0000"/>
                </a:solidFill>
              </a:rPr>
              <a:t>Service becomes more complicated: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Routing, modulation and spectrum assignment(RMSA)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kern="0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kern="0" dirty="0">
                <a:solidFill>
                  <a:srgbClr val="FF0000"/>
                </a:solidFill>
              </a:rPr>
              <a:t>E.g.: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kern="0" dirty="0">
                <a:solidFill>
                  <a:srgbClr val="FF0000"/>
                </a:solidFill>
              </a:rPr>
              <a:t>Node 2-&gt;Node13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kern="0" dirty="0">
                <a:solidFill>
                  <a:srgbClr val="FF0000"/>
                </a:solidFill>
              </a:rPr>
              <a:t>Select a light path and relevant spectrum.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kern="0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 solution: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Machine Learning(Deep reinforcement learning)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2000" kern="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sz="20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dirty="0">
                <a:solidFill>
                  <a:srgbClr val="FF0000"/>
                </a:solidFill>
              </a:rPr>
              <a:t>elect paths and spectrum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kern="0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39BE68-F92E-49BD-9879-65EFC06ABD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402" y="642081"/>
            <a:ext cx="4777740" cy="2369820"/>
          </a:xfrm>
          <a:prstGeom prst="rect">
            <a:avLst/>
          </a:prstGeom>
        </p:spPr>
      </p:pic>
      <p:pic>
        <p:nvPicPr>
          <p:cNvPr id="4098" name="Picture 2" descr="Deep Reinforcement Learning: Artificial Intelligence, Machine ...">
            <a:extLst>
              <a:ext uri="{FF2B5EF4-FFF2-40B4-BE49-F238E27FC236}">
                <a16:creationId xmlns:a16="http://schemas.microsoft.com/office/drawing/2014/main" id="{FD0A34CC-70C6-428C-8DCE-E1C04B94E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470" y="3675380"/>
            <a:ext cx="4491672" cy="203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16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C30255E-AE4B-48EE-AC2B-DB86B0BCE3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726" y="4230888"/>
            <a:ext cx="4311884" cy="191048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E6ED319-0D80-4761-ABB5-223ABA6C69FB}"/>
              </a:ext>
            </a:extLst>
          </p:cNvPr>
          <p:cNvSpPr txBox="1">
            <a:spLocks/>
          </p:cNvSpPr>
          <p:nvPr/>
        </p:nvSpPr>
        <p:spPr bwMode="auto">
          <a:xfrm>
            <a:off x="294428" y="0"/>
            <a:ext cx="936773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>
                <a:solidFill>
                  <a:srgbClr val="C2990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2990E"/>
                </a:solidFill>
                <a:latin typeface="Verdana" pitchFamily="1" charset="0"/>
              </a:defRPr>
            </a:lvl9pPr>
          </a:lstStyle>
          <a:p>
            <a:r>
              <a:rPr lang="en-US" dirty="0"/>
              <a:t>Previous Work: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Routing, modulation and spectrum assignment(RMSA)</a:t>
            </a:r>
          </a:p>
          <a:p>
            <a:endParaRPr lang="en-US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C7BAC78-877A-447A-9567-66B903BBB268}"/>
              </a:ext>
            </a:extLst>
          </p:cNvPr>
          <p:cNvSpPr txBox="1">
            <a:spLocks/>
          </p:cNvSpPr>
          <p:nvPr/>
        </p:nvSpPr>
        <p:spPr bwMode="auto">
          <a:xfrm>
            <a:off x="135385" y="1102311"/>
            <a:ext cx="6167761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206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Calibri" panose="020F0502020204030204" pitchFamily="34" charset="0"/>
                <a:ea typeface="ＭＳ Ｐゴシック" pitchFamily="-28" charset="-128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2062"/>
                </a:solidFill>
                <a:effectLst/>
                <a:uLnTx/>
                <a:uFillTx/>
              </a:rPr>
              <a:t>A standalone </a:t>
            </a:r>
            <a:r>
              <a:rPr lang="en-US" kern="0" dirty="0"/>
              <a:t>simulation by </a:t>
            </a:r>
            <a:r>
              <a:rPr lang="en-US" kern="0" dirty="0" err="1"/>
              <a:t>Dr.Chen</a:t>
            </a:r>
            <a:r>
              <a:rPr lang="en-US" kern="0" dirty="0"/>
              <a:t>.(</a:t>
            </a:r>
            <a:r>
              <a:rPr lang="en-US" kern="0" dirty="0" err="1"/>
              <a:t>DeepRMSA</a:t>
            </a:r>
            <a:r>
              <a:rPr lang="en-US" kern="0" dirty="0"/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2062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kern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206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F5EC03-0FED-425A-ACBA-3836E5C98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31" y="1921117"/>
            <a:ext cx="3895730" cy="3834572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C9B7401F-9F80-43A9-B3CD-0A1555D7BF3A}"/>
              </a:ext>
            </a:extLst>
          </p:cNvPr>
          <p:cNvGrpSpPr/>
          <p:nvPr/>
        </p:nvGrpSpPr>
        <p:grpSpPr>
          <a:xfrm>
            <a:off x="5983527" y="1229360"/>
            <a:ext cx="4974962" cy="2834651"/>
            <a:chOff x="6613781" y="2912651"/>
            <a:chExt cx="3637885" cy="203527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8AB91D12-EA1F-4263-968F-DC2128819F1E}"/>
                    </a:ext>
                  </a:extLst>
                </p:cNvPr>
                <p:cNvSpPr/>
                <p:nvPr/>
              </p:nvSpPr>
              <p:spPr>
                <a:xfrm>
                  <a:off x="7720071" y="4353366"/>
                  <a:ext cx="1288540" cy="594564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𝐷𝑅𝐿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𝑚𝑜𝑑𝑢𝑙𝑒</m:t>
                        </m:r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8AB91D12-EA1F-4263-968F-DC2128819F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071" y="4353366"/>
                  <a:ext cx="1288540" cy="594564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: 圆角 7">
                  <a:extLst>
                    <a:ext uri="{FF2B5EF4-FFF2-40B4-BE49-F238E27FC236}">
                      <a16:creationId xmlns:a16="http://schemas.microsoft.com/office/drawing/2014/main" id="{9FA77FC7-E01F-42A1-806A-C4771CCE785A}"/>
                    </a:ext>
                  </a:extLst>
                </p:cNvPr>
                <p:cNvSpPr/>
                <p:nvPr/>
              </p:nvSpPr>
              <p:spPr>
                <a:xfrm>
                  <a:off x="6613781" y="2912651"/>
                  <a:ext cx="991680" cy="29882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𝐼𝑛𝑡𝑟𝑎</m:t>
                        </m:r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𝐷𝑜𝑚𝑎𝑖𝑛</m:t>
                        </m:r>
                      </m:oMath>
                    </m:oMathPara>
                  </a14:m>
                  <a:endParaRPr lang="en-US" altLang="zh-CN" sz="10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𝑅𝑒𝑞𝑢𝑒𝑠𝑡</m:t>
                        </m:r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矩形: 圆角 7">
                  <a:extLst>
                    <a:ext uri="{FF2B5EF4-FFF2-40B4-BE49-F238E27FC236}">
                      <a16:creationId xmlns:a16="http://schemas.microsoft.com/office/drawing/2014/main" id="{9FA77FC7-E01F-42A1-806A-C4771CCE78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781" y="2912651"/>
                  <a:ext cx="991680" cy="298824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矩形: 圆角 8">
                  <a:extLst>
                    <a:ext uri="{FF2B5EF4-FFF2-40B4-BE49-F238E27FC236}">
                      <a16:creationId xmlns:a16="http://schemas.microsoft.com/office/drawing/2014/main" id="{9E1B0EB0-2AA2-4A01-89C0-BF0BC456AD66}"/>
                    </a:ext>
                  </a:extLst>
                </p:cNvPr>
                <p:cNvSpPr/>
                <p:nvPr/>
              </p:nvSpPr>
              <p:spPr>
                <a:xfrm>
                  <a:off x="7287919" y="3958942"/>
                  <a:ext cx="864304" cy="16176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𝑇𝑜𝑝𝑜𝑙𝑜𝑔𝑦</m:t>
                                </m:r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𝑇𝑟𝑎𝑓𝑓𝑖𝑐</m:t>
                                </m:r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𝐴𝑣𝑎𝑖𝑙𝑎𝑏𝑙𝑒</m:t>
                                </m:r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𝑓𝑟𝑒𝑞</m:t>
                                </m:r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𝑠𝑙𝑜𝑡𝑠</m:t>
                                </m:r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altLang="zh-CN" sz="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9" name="矩形: 圆角 8">
                  <a:extLst>
                    <a:ext uri="{FF2B5EF4-FFF2-40B4-BE49-F238E27FC236}">
                      <a16:creationId xmlns:a16="http://schemas.microsoft.com/office/drawing/2014/main" id="{9E1B0EB0-2AA2-4A01-89C0-BF0BC456AD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7919" y="3958942"/>
                  <a:ext cx="864304" cy="161764"/>
                </a:xfrm>
                <a:prstGeom prst="roundRect">
                  <a:avLst/>
                </a:prstGeom>
                <a:blipFill>
                  <a:blip r:embed="rId6"/>
                  <a:stretch>
                    <a:fillRect l="-14141" t="-19512" r="-10606" b="-41463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3A36C428-AF21-40C9-95F1-588BE91AB47E}"/>
                </a:ext>
              </a:extLst>
            </p:cNvPr>
            <p:cNvCxnSpPr>
              <a:cxnSpLocks/>
            </p:cNvCxnSpPr>
            <p:nvPr/>
          </p:nvCxnSpPr>
          <p:spPr>
            <a:xfrm>
              <a:off x="8190156" y="3726282"/>
              <a:ext cx="0" cy="627084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8399699-C229-4B83-BA58-246D1692E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5124" y="3726282"/>
              <a:ext cx="0" cy="636202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9072FFB3-7B2C-4EAF-AE3A-5E6CFDB79F9B}"/>
                    </a:ext>
                  </a:extLst>
                </p:cNvPr>
                <p:cNvSpPr/>
                <p:nvPr/>
              </p:nvSpPr>
              <p:spPr>
                <a:xfrm>
                  <a:off x="7720071" y="3131718"/>
                  <a:ext cx="1288540" cy="594564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𝑆𝐷𝑁</m:t>
                        </m:r>
                      </m:oMath>
                    </m:oMathPara>
                  </a14:m>
                  <a:endParaRPr lang="en-US" altLang="zh-CN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𝐶𝑜𝑛𝑡𝑟𝑜𝑙𝑙𝑒𝑟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9072FFB3-7B2C-4EAF-AE3A-5E6CFDB79F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071" y="3131718"/>
                  <a:ext cx="1288540" cy="594564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050D728-10FB-43EE-B6EE-24108DD53395}"/>
                </a:ext>
              </a:extLst>
            </p:cNvPr>
            <p:cNvCxnSpPr>
              <a:cxnSpLocks/>
            </p:cNvCxnSpPr>
            <p:nvPr/>
          </p:nvCxnSpPr>
          <p:spPr>
            <a:xfrm>
              <a:off x="6613781" y="3319466"/>
              <a:ext cx="110629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4314131A-2F7C-41BF-A9F6-17D7868D07B6}"/>
                    </a:ext>
                  </a:extLst>
                </p:cNvPr>
                <p:cNvSpPr/>
                <p:nvPr/>
              </p:nvSpPr>
              <p:spPr>
                <a:xfrm>
                  <a:off x="8523058" y="3958942"/>
                  <a:ext cx="864304" cy="16176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𝑃𝑎𝑡h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𝐹𝑟𝑒𝑞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𝑠𝑙𝑜𝑡</m:t>
                            </m:r>
                          </m:e>
                        </m:d>
                      </m:oMath>
                    </m:oMathPara>
                  </a14:m>
                  <a:endParaRPr lang="en-US" altLang="zh-CN" sz="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4314131A-2F7C-41BF-A9F6-17D7868D07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3058" y="3958942"/>
                  <a:ext cx="864304" cy="161764"/>
                </a:xfrm>
                <a:prstGeom prst="roundRect">
                  <a:avLst/>
                </a:prstGeom>
                <a:blipFill>
                  <a:blip r:embed="rId8"/>
                  <a:stretch>
                    <a:fillRect l="-13636" r="-9091" b="-3170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89E44D9B-27A4-4918-894A-945AD49939A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9010" y="4017399"/>
              <a:ext cx="1188000" cy="11203"/>
            </a:xfrm>
            <a:prstGeom prst="bentConnector4">
              <a:avLst>
                <a:gd name="adj1" fmla="val -1474"/>
                <a:gd name="adj2" fmla="val 7513907"/>
              </a:avLst>
            </a:prstGeom>
            <a:ln>
              <a:tailEnd type="triangl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09828A73-22DF-4234-9C41-5D264FB39E10}"/>
                    </a:ext>
                  </a:extLst>
                </p:cNvPr>
                <p:cNvSpPr/>
                <p:nvPr/>
              </p:nvSpPr>
              <p:spPr>
                <a:xfrm>
                  <a:off x="9387362" y="3680848"/>
                  <a:ext cx="864304" cy="16176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𝑅𝑒𝑤𝑎𝑟𝑑</m:t>
                            </m:r>
                          </m:e>
                        </m:d>
                      </m:oMath>
                    </m:oMathPara>
                  </a14:m>
                  <a:endParaRPr lang="en-US" altLang="zh-CN" sz="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09828A73-22DF-4234-9C41-5D264FB39E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7362" y="3680848"/>
                  <a:ext cx="864304" cy="161764"/>
                </a:xfrm>
                <a:prstGeom prst="roundRect">
                  <a:avLst/>
                </a:prstGeom>
                <a:blipFill>
                  <a:blip r:embed="rId9"/>
                  <a:stretch>
                    <a:fillRect b="-9756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39926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5DD75F273601489BE90C13B0630466" ma:contentTypeVersion="9" ma:contentTypeDescription="Create a new document." ma:contentTypeScope="" ma:versionID="059f74af9eb5a6b6fbb756d0da4a4054">
  <xsd:schema xmlns:xsd="http://www.w3.org/2001/XMLSchema" xmlns:xs="http://www.w3.org/2001/XMLSchema" xmlns:p="http://schemas.microsoft.com/office/2006/metadata/properties" xmlns:ns3="3df7309b-afc9-4556-877b-595cf29e5bdc" targetNamespace="http://schemas.microsoft.com/office/2006/metadata/properties" ma:root="true" ma:fieldsID="11650b39e22b39442cab0f35f7d4da23" ns3:_="">
    <xsd:import namespace="3df7309b-afc9-4556-877b-595cf29e5b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f7309b-afc9-4556-877b-595cf29e5b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2CE71E-1F78-488A-8A15-82162EDB17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f7309b-afc9-4556-877b-595cf29e5b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583144-295C-4BB7-AC14-97F8221B0DCC}">
  <ds:schemaRefs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3df7309b-afc9-4556-877b-595cf29e5bdc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25F38A8-E2F4-4A1C-BED4-3C06E463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80086</TotalTime>
  <Words>733</Words>
  <Application>Microsoft Office PowerPoint</Application>
  <PresentationFormat>宽屏</PresentationFormat>
  <Paragraphs>165</Paragraphs>
  <Slides>18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Arial</vt:lpstr>
      <vt:lpstr>Calibri</vt:lpstr>
      <vt:lpstr>Cambria Math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WeeklyGroupMeeting</dc:title>
  <dc:subject>Course Notes</dc:subject>
  <dc:creator>S. J. Ben Yoo</dc:creator>
  <dc:description/>
  <cp:lastModifiedBy>CHEN LQ</cp:lastModifiedBy>
  <cp:revision>6058</cp:revision>
  <dcterms:created xsi:type="dcterms:W3CDTF">2015-12-09T19:32:28Z</dcterms:created>
  <dcterms:modified xsi:type="dcterms:W3CDTF">2020-08-27T00:19:56Z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  <property fmtid="{D5CDD505-2E9C-101B-9397-08002B2CF9AE}" pid="12" name="ContentTypeId">
    <vt:lpwstr>0x0101005F5DD75F273601489BE90C13B0630466</vt:lpwstr>
  </property>
</Properties>
</file>