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1235" r:id="rId2"/>
    <p:sldId id="1276" r:id="rId3"/>
    <p:sldId id="1277" r:id="rId4"/>
    <p:sldId id="1278" r:id="rId5"/>
    <p:sldId id="1279" r:id="rId6"/>
    <p:sldId id="1280" r:id="rId7"/>
    <p:sldId id="1298" r:id="rId8"/>
    <p:sldId id="1300" r:id="rId9"/>
    <p:sldId id="1301" r:id="rId10"/>
    <p:sldId id="1302" r:id="rId11"/>
    <p:sldId id="1303" r:id="rId12"/>
    <p:sldId id="1304" r:id="rId13"/>
    <p:sldId id="1305" r:id="rId14"/>
    <p:sldId id="1306" r:id="rId15"/>
    <p:sldId id="1307" r:id="rId16"/>
    <p:sldId id="1308" r:id="rId17"/>
    <p:sldId id="1309" r:id="rId18"/>
    <p:sldId id="1310" r:id="rId19"/>
    <p:sldId id="1311" r:id="rId20"/>
    <p:sldId id="1312" r:id="rId21"/>
    <p:sldId id="1313" r:id="rId22"/>
    <p:sldId id="1314" r:id="rId23"/>
    <p:sldId id="1315" r:id="rId24"/>
    <p:sldId id="1316" r:id="rId25"/>
    <p:sldId id="1321" r:id="rId26"/>
    <p:sldId id="1326" r:id="rId27"/>
    <p:sldId id="1329" r:id="rId28"/>
    <p:sldId id="1330" r:id="rId29"/>
    <p:sldId id="1327" r:id="rId30"/>
    <p:sldId id="1328" r:id="rId31"/>
    <p:sldId id="1331" r:id="rId32"/>
    <p:sldId id="1332" r:id="rId33"/>
    <p:sldId id="1333" r:id="rId34"/>
    <p:sldId id="1334" r:id="rId35"/>
    <p:sldId id="1335" r:id="rId36"/>
    <p:sldId id="1322" r:id="rId37"/>
    <p:sldId id="1323" r:id="rId38"/>
    <p:sldId id="1324" r:id="rId39"/>
    <p:sldId id="1325" r:id="rId40"/>
  </p:sldIdLst>
  <p:sldSz cx="9144000" cy="5143500" type="screen16x9"/>
  <p:notesSz cx="6858000" cy="9144000"/>
  <p:defaultTextStyle>
    <a:defPPr>
      <a:defRPr lang="en-US"/>
    </a:defPPr>
    <a:lvl1pPr marL="0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967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934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3902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1869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9836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7803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5771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3738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83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8000"/>
    <a:srgbClr val="2B6B63"/>
    <a:srgbClr val="388C82"/>
    <a:srgbClr val="36867C"/>
    <a:srgbClr val="853F4B"/>
    <a:srgbClr val="41A19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6663" autoAdjust="0"/>
  </p:normalViewPr>
  <p:slideViewPr>
    <p:cSldViewPr>
      <p:cViewPr varScale="1">
        <p:scale>
          <a:sx n="76" d="100"/>
          <a:sy n="76" d="100"/>
        </p:scale>
        <p:origin x="494" y="96"/>
      </p:cViewPr>
      <p:guideLst>
        <p:guide orient="horz" pos="2160"/>
        <p:guide pos="3283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9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717"/>
    </p:cViewPr>
  </p:sorterViewPr>
  <p:notesViewPr>
    <p:cSldViewPr>
      <p:cViewPr varScale="1">
        <p:scale>
          <a:sx n="59" d="100"/>
          <a:sy n="59" d="100"/>
        </p:scale>
        <p:origin x="311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D1D6-D2DC-4250-B237-CACC4AF9B060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C0699-49B9-49D7-A4B0-963685958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967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934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3902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1869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9836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7803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5771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3738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C0699-49B9-49D7-A4B0-963685958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2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FEA35EB-F692-4A4B-B984-601DFAFD911C}" type="slidenum">
              <a:rPr lang="en-US" altLang="en-US" sz="1200" b="0" i="0"/>
              <a:pPr algn="r"/>
              <a:t>31</a:t>
            </a:fld>
            <a:endParaRPr lang="en-US" altLang="en-US" sz="1200" b="0" i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65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FD0F18C-4DE1-4EFD-8EEA-29DD49115DEC}" type="slidenum">
              <a:rPr lang="en-US" altLang="en-US" sz="1200" b="0" i="0"/>
              <a:pPr algn="r"/>
              <a:t>32</a:t>
            </a:fld>
            <a:endParaRPr lang="en-US" altLang="en-US" sz="1200" b="0" i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6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AC188F-4253-496B-A4A8-EDEE81EB8646}" type="slidenum">
              <a:rPr lang="en-US" altLang="en-US" sz="1200" b="0" i="0"/>
              <a:pPr/>
              <a:t>18</a:t>
            </a:fld>
            <a:endParaRPr lang="en-US" altLang="en-US" sz="1200" b="0" i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467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72CFCB-32B0-4DC8-8C56-3EDB701EFE77}" type="slidenum">
              <a:rPr lang="en-US" altLang="en-US" sz="1200" b="0" i="0"/>
              <a:pPr/>
              <a:t>19</a:t>
            </a:fld>
            <a:endParaRPr lang="en-US" altLang="en-US" sz="1200" b="0" i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441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6709DF-BAEC-4CB0-8B70-97D7503D7E8E}" type="slidenum">
              <a:rPr lang="en-US" altLang="en-US" sz="1200" b="0" i="0"/>
              <a:pPr/>
              <a:t>20</a:t>
            </a:fld>
            <a:endParaRPr lang="en-US" altLang="en-US" sz="1200" b="0" i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340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22D5B-E200-4E1A-8C01-A860C6D7C604}" type="slidenum">
              <a:rPr lang="en-US" altLang="en-US" sz="1200" b="0" i="0"/>
              <a:pPr/>
              <a:t>21</a:t>
            </a:fld>
            <a:endParaRPr lang="en-US" altLang="en-US" sz="1200" b="0" i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072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3AC64D-06C7-4C49-9898-38C9B8606651}" type="slidenum">
              <a:rPr lang="en-US" altLang="en-US" sz="1200" b="0" i="0"/>
              <a:pPr/>
              <a:t>22</a:t>
            </a:fld>
            <a:endParaRPr lang="en-US" altLang="en-US" sz="1200" b="0" i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4222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F5B66D-AC14-4F16-BA8C-E9DBB94D2FA0}" type="slidenum">
              <a:rPr lang="en-US" altLang="en-US" sz="1200" b="0" i="0"/>
              <a:pPr/>
              <a:t>23</a:t>
            </a:fld>
            <a:endParaRPr lang="en-US" altLang="en-US" sz="1200" b="0" i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689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6E8B91F-7864-41E7-825F-7FCD2904C9F3}" type="slidenum">
              <a:rPr lang="en-US" altLang="en-US" sz="1200" b="0" i="0"/>
              <a:pPr algn="r"/>
              <a:t>27</a:t>
            </a:fld>
            <a:endParaRPr lang="en-US" altLang="en-US" sz="1200" b="0" i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30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D1BFD88-34B7-4B0C-9FE0-35750D5B1383}" type="slidenum">
              <a:rPr lang="en-US" altLang="en-US" sz="1200" b="0" i="0"/>
              <a:pPr algn="r"/>
              <a:t>28</a:t>
            </a:fld>
            <a:endParaRPr lang="en-US" altLang="en-US" sz="1200" b="0" i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57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d3f1iyfxxz8i1e.cloudfront.net/courses/course_image/9c3f0d9e36e4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00000"/>
                    </a14:imgEffect>
                    <a14:imgEffect>
                      <a14:brightnessContrast bright="41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87" y="0"/>
            <a:ext cx="9184387" cy="5164287"/>
          </a:xfrm>
          <a:prstGeom prst="rect">
            <a:avLst/>
          </a:prstGeom>
          <a:noFill/>
          <a:effectLst>
            <a:glow rad="127000">
              <a:schemeClr val="accent1">
                <a:alpha val="49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165537" y="1754982"/>
            <a:ext cx="6978462" cy="702469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500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2366075" y="2400300"/>
            <a:ext cx="6617772" cy="1028700"/>
          </a:xfrm>
          <a:prstGeom prst="rect">
            <a:avLst/>
          </a:prstGeom>
        </p:spPr>
        <p:txBody>
          <a:bodyPr vert="horz" lIns="75593" tIns="37797" rIns="75593" bIns="37797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3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87" y="1371600"/>
            <a:ext cx="9184387" cy="224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381000" y="1657351"/>
            <a:ext cx="8469155" cy="1771650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baseline="0" dirty="0" smtClean="0"/>
              <a:t> 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2566614" y="3714750"/>
            <a:ext cx="5748771" cy="1045828"/>
          </a:xfrm>
          <a:prstGeom prst="rect">
            <a:avLst/>
          </a:prstGeom>
        </p:spPr>
        <p:txBody>
          <a:bodyPr wrap="square" lIns="75593" tIns="37797" rIns="75593" bIns="37797">
            <a:spAutoFit/>
          </a:bodyPr>
          <a:lstStyle/>
          <a:p>
            <a:pPr algn="ctr"/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</a:rPr>
              <a:t>ChengXiang “Cheng”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</a:rPr>
              <a:t>Zhai</a:t>
            </a:r>
            <a:endParaRPr lang="en-US" sz="2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Department</a:t>
            </a:r>
            <a:r>
              <a:rPr lang="en-US" sz="2000" baseline="0" dirty="0" smtClean="0">
                <a:solidFill>
                  <a:schemeClr val="accent6">
                    <a:lumMod val="50000"/>
                  </a:schemeClr>
                </a:solidFill>
              </a:rPr>
              <a:t> of Computer Science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University of Illinois at Urbana-Champaign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30836" y="337320"/>
            <a:ext cx="7516088" cy="630330"/>
          </a:xfrm>
          <a:prstGeom prst="rect">
            <a:avLst/>
          </a:prstGeom>
        </p:spPr>
        <p:txBody>
          <a:bodyPr wrap="square" lIns="75593" tIns="37797" rIns="75593" bIns="37797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en-US" sz="3600" b="1" baseline="0" dirty="0" smtClean="0">
                <a:solidFill>
                  <a:schemeClr val="accent6">
                    <a:lumMod val="50000"/>
                  </a:schemeClr>
                </a:solidFill>
              </a:rPr>
              <a:t> Retrieval and Search Engines</a:t>
            </a:r>
            <a:endParaRPr lang="en-US" sz="36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615" y="1657350"/>
            <a:ext cx="2452999" cy="685800"/>
          </a:xfrm>
        </p:spPr>
        <p:txBody>
          <a:bodyPr>
            <a:normAutofit/>
          </a:bodyPr>
          <a:lstStyle>
            <a:lvl1pPr marL="0" indent="0">
              <a:buNone/>
              <a:defRPr sz="3300" b="1" baseline="0"/>
            </a:lvl1pPr>
          </a:lstStyle>
          <a:p>
            <a:pPr lvl="0"/>
            <a:r>
              <a:rPr lang="en-US" dirty="0" smtClean="0"/>
              <a:t>Lecture ?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566614" y="1657350"/>
            <a:ext cx="6417233" cy="1714500"/>
          </a:xfrm>
        </p:spPr>
        <p:txBody>
          <a:bodyPr>
            <a:normAutofit/>
          </a:bodyPr>
          <a:lstStyle>
            <a:lvl1pPr marL="0" indent="0">
              <a:buNone/>
              <a:defRPr sz="3000" b="1" baseline="0"/>
            </a:lvl1pPr>
          </a:lstStyle>
          <a:p>
            <a:pPr lvl="0"/>
            <a:r>
              <a:rPr lang="en-US" dirty="0" smtClean="0"/>
              <a:t>Click to edit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0587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600"/>
            </a:lvl1pPr>
            <a:lvl2pPr marL="377967" indent="0">
              <a:buNone/>
              <a:defRPr sz="2300"/>
            </a:lvl2pPr>
            <a:lvl3pPr marL="755934" indent="0">
              <a:buNone/>
              <a:defRPr sz="2000"/>
            </a:lvl3pPr>
            <a:lvl4pPr marL="1133902" indent="0">
              <a:buNone/>
              <a:defRPr sz="1700"/>
            </a:lvl4pPr>
            <a:lvl5pPr marL="1511869" indent="0">
              <a:buNone/>
              <a:defRPr sz="1700"/>
            </a:lvl5pPr>
            <a:lvl6pPr marL="1889836" indent="0">
              <a:buNone/>
              <a:defRPr sz="1700"/>
            </a:lvl6pPr>
            <a:lvl7pPr marL="2267803" indent="0">
              <a:buNone/>
              <a:defRPr sz="1700"/>
            </a:lvl7pPr>
            <a:lvl8pPr marL="2645771" indent="0">
              <a:buNone/>
              <a:defRPr sz="1700"/>
            </a:lvl8pPr>
            <a:lvl9pPr marL="302373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9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77967" indent="0">
              <a:buNone/>
              <a:defRPr sz="1000"/>
            </a:lvl2pPr>
            <a:lvl3pPr marL="755934" indent="0">
              <a:buNone/>
              <a:defRPr sz="800"/>
            </a:lvl3pPr>
            <a:lvl4pPr marL="1133902" indent="0">
              <a:buNone/>
              <a:defRPr sz="700"/>
            </a:lvl4pPr>
            <a:lvl5pPr marL="1511869" indent="0">
              <a:buNone/>
              <a:defRPr sz="700"/>
            </a:lvl5pPr>
            <a:lvl6pPr marL="1889836" indent="0">
              <a:buNone/>
              <a:defRPr sz="700"/>
            </a:lvl6pPr>
            <a:lvl7pPr marL="2267803" indent="0">
              <a:buNone/>
              <a:defRPr sz="700"/>
            </a:lvl7pPr>
            <a:lvl8pPr marL="2645771" indent="0">
              <a:buNone/>
              <a:defRPr sz="700"/>
            </a:lvl8pPr>
            <a:lvl9pPr marL="302373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5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5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10251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90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5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857250"/>
            <a:ext cx="4152900" cy="3371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857250"/>
            <a:ext cx="41529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600325"/>
            <a:ext cx="41529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45FB8-BBAD-468B-99D9-E2C8DFE3F9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9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d3f1iyfxxz8i1e.cloudfront.net/courses/course_image/9c3f0d9e36e4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00000"/>
                    </a14:imgEffect>
                    <a14:imgEffect>
                      <a14:brightnessContrast bright="41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87" y="0"/>
            <a:ext cx="9184387" cy="5164287"/>
          </a:xfrm>
          <a:prstGeom prst="rect">
            <a:avLst/>
          </a:prstGeom>
          <a:noFill/>
          <a:effectLst>
            <a:glow rad="127000">
              <a:schemeClr val="accent1">
                <a:alpha val="49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87" y="1335711"/>
            <a:ext cx="9184387" cy="224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165537" y="1754982"/>
            <a:ext cx="6978462" cy="702469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500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2366075" y="2400300"/>
            <a:ext cx="6617772" cy="1028700"/>
          </a:xfrm>
          <a:prstGeom prst="rect">
            <a:avLst/>
          </a:prstGeom>
        </p:spPr>
        <p:txBody>
          <a:bodyPr vert="horz" lIns="75593" tIns="37797" rIns="75593" bIns="37797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3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661681" y="1371600"/>
            <a:ext cx="7772400" cy="1102519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b="1" baseline="0" dirty="0" smtClean="0"/>
              <a:t> </a:t>
            </a:r>
            <a:endParaRPr lang="en-US" sz="3600" dirty="0" smtClean="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657756" y="2363391"/>
            <a:ext cx="7772400" cy="1102519"/>
          </a:xfrm>
          <a:prstGeom prst="rect">
            <a:avLst/>
          </a:prstGeom>
        </p:spPr>
        <p:txBody>
          <a:bodyPr vert="horz" lIns="75593" tIns="37797" rIns="75593" bIns="3779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600" b="0" baseline="0" dirty="0" smtClean="0"/>
              <a:t> </a:t>
            </a:r>
            <a:endParaRPr lang="en-US" sz="2600" b="0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62307" y="1371600"/>
            <a:ext cx="6952002" cy="685800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/>
            </a:lvl1pPr>
            <a:lvl2pPr marL="377967" indent="0">
              <a:buNone/>
              <a:defRPr/>
            </a:lvl2pPr>
            <a:lvl5pPr marL="1511869" indent="0">
              <a:buNone/>
              <a:defRPr/>
            </a:lvl5pPr>
          </a:lstStyle>
          <a:p>
            <a:pPr lvl="0"/>
            <a:r>
              <a:rPr lang="en-US" dirty="0" smtClean="0"/>
              <a:t>Click to edit the course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697614" y="2137928"/>
            <a:ext cx="5280848" cy="450925"/>
          </a:xfrm>
        </p:spPr>
        <p:txBody>
          <a:bodyPr/>
          <a:lstStyle>
            <a:lvl1pPr marL="0" indent="0" algn="ctr">
              <a:buNone/>
              <a:defRPr b="1" baseline="0"/>
            </a:lvl1pPr>
          </a:lstStyle>
          <a:p>
            <a:pPr lvl="0"/>
            <a:r>
              <a:rPr lang="en-US" dirty="0" smtClean="0"/>
              <a:t>Click to edit the instructor name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895460" y="2628900"/>
            <a:ext cx="7219387" cy="9144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Click to edit the affiliation</a:t>
            </a:r>
          </a:p>
        </p:txBody>
      </p:sp>
    </p:spTree>
    <p:extLst>
      <p:ext uri="{BB962C8B-B14F-4D97-AF65-F5344CB8AC3E}">
        <p14:creationId xmlns:p14="http://schemas.microsoft.com/office/powerpoint/2010/main" val="10341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" y="0"/>
            <a:ext cx="91440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57250"/>
            <a:ext cx="88392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9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967" indent="0">
              <a:buNone/>
              <a:defRPr sz="1700" b="1"/>
            </a:lvl2pPr>
            <a:lvl3pPr marL="755934" indent="0">
              <a:buNone/>
              <a:defRPr sz="1500" b="1"/>
            </a:lvl3pPr>
            <a:lvl4pPr marL="1133902" indent="0">
              <a:buNone/>
              <a:defRPr sz="1300" b="1"/>
            </a:lvl4pPr>
            <a:lvl5pPr marL="1511869" indent="0">
              <a:buNone/>
              <a:defRPr sz="1300" b="1"/>
            </a:lvl5pPr>
            <a:lvl6pPr marL="1889836" indent="0">
              <a:buNone/>
              <a:defRPr sz="1300" b="1"/>
            </a:lvl6pPr>
            <a:lvl7pPr marL="2267803" indent="0">
              <a:buNone/>
              <a:defRPr sz="1300" b="1"/>
            </a:lvl7pPr>
            <a:lvl8pPr marL="2645771" indent="0">
              <a:buNone/>
              <a:defRPr sz="1300" b="1"/>
            </a:lvl8pPr>
            <a:lvl9pPr marL="302373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151338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967" indent="0">
              <a:buNone/>
              <a:defRPr sz="1700" b="1"/>
            </a:lvl2pPr>
            <a:lvl3pPr marL="755934" indent="0">
              <a:buNone/>
              <a:defRPr sz="1500" b="1"/>
            </a:lvl3pPr>
            <a:lvl4pPr marL="1133902" indent="0">
              <a:buNone/>
              <a:defRPr sz="1300" b="1"/>
            </a:lvl4pPr>
            <a:lvl5pPr marL="1511869" indent="0">
              <a:buNone/>
              <a:defRPr sz="1300" b="1"/>
            </a:lvl5pPr>
            <a:lvl6pPr marL="1889836" indent="0">
              <a:buNone/>
              <a:defRPr sz="1300" b="1"/>
            </a:lvl6pPr>
            <a:lvl7pPr marL="2267803" indent="0">
              <a:buNone/>
              <a:defRPr sz="1300" b="1"/>
            </a:lvl7pPr>
            <a:lvl8pPr marL="2645771" indent="0">
              <a:buNone/>
              <a:defRPr sz="1300" b="1"/>
            </a:lvl8pPr>
            <a:lvl9pPr marL="302373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2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91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1" y="228605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77967" indent="0">
              <a:buNone/>
              <a:defRPr sz="1000"/>
            </a:lvl2pPr>
            <a:lvl3pPr marL="755934" indent="0">
              <a:buNone/>
              <a:defRPr sz="800"/>
            </a:lvl3pPr>
            <a:lvl4pPr marL="1133902" indent="0">
              <a:buNone/>
              <a:defRPr sz="700"/>
            </a:lvl4pPr>
            <a:lvl5pPr marL="1511869" indent="0">
              <a:buNone/>
              <a:defRPr sz="700"/>
            </a:lvl5pPr>
            <a:lvl6pPr marL="1889836" indent="0">
              <a:buNone/>
              <a:defRPr sz="700"/>
            </a:lvl6pPr>
            <a:lvl7pPr marL="2267803" indent="0">
              <a:buNone/>
              <a:defRPr sz="700"/>
            </a:lvl7pPr>
            <a:lvl8pPr marL="2645771" indent="0">
              <a:buNone/>
              <a:defRPr sz="700"/>
            </a:lvl8pPr>
            <a:lvl9pPr marL="302373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57255"/>
            <a:ext cx="9144000" cy="3737372"/>
          </a:xfrm>
          <a:prstGeom prst="rect">
            <a:avLst/>
          </a:prstGeom>
        </p:spPr>
        <p:txBody>
          <a:bodyPr vert="horz" lIns="75593" tIns="37797" rIns="75593" bIns="3779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63"/>
            <a:ext cx="2133600" cy="273844"/>
          </a:xfrm>
          <a:prstGeom prst="rect">
            <a:avLst/>
          </a:prstGeom>
        </p:spPr>
        <p:txBody>
          <a:bodyPr vert="horz" lIns="75593" tIns="37797" rIns="75593" bIns="3779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AutoShape 2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155576" y="-108344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8" name="AutoShape 4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307975" y="5959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9" name="AutoShape 6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460375" y="120259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0" name="AutoShape 11" descr="data:image/jpeg;base64,/9j/4AAQSkZJRgABAQAAAQABAAD/2wCEAAkGBggGDxQIBxETERQUDSEWExUWDRcTEhAWGxwhGRgUFxIcHyogGBkkGRIUHy8mLzMvLiw4ISA9NjQqNTI3LCkBCQoKDgwOGg8PGTIjHyQ1LDI0NSwsNTM0LS80NS4uLDQ1NCk1MCwsLC81LSwpLC8sLyoqLCwsLC8sKSwsLCksKf/AABEIAQAAxQMBIgACEQEDEQH/xAAcAAEBAAMBAQEBAAAAAAAAAAAABgEDBwUIBAL/xABPEAABAwAECAgLBAULBQAAAAAAAQIDBAUGEQcSITQ1UXOyFjFydbGzwtITFyJSVGGRlKKk4RVBgdMUU1VxlRgjMjNCQ4KSoaXjdIOTo8H/xAAZAQEBAQEBAQAAAAAAAAAAAAAABQQDAQL/xAAzEQABAgMDCQgCAwEAAAAAAAAAAQIDBBEVcsEFMjM1UVSBkfASFCExQVJzwhNxIlNh0f/aAAwDAQACEQMRAD8A5mAUtS2Yo1ZwNpMr5EVVVLkxbsiqn3p6ipNTcKVZ+SKtErQwSspEmn9iEnj5k0C04D0Tz5vh7o4D0Tz5vh7pNt+S9y8lKV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zWw9DTjfL8PdJ6v6siqmZIIVc5PBo691196qupPUapXKktNP/HCWq+fkpmmslTEqz8kREp+zzQAUiYC2qHRy8iTtESW1Q6OXkSdoh5d0DL7cS9kLTvurgRKOdrX2mcZ2tfafyhkukKqmcZ2tfaMZ2tfaYAFVM4zta+0Yzta+0wAKqZxna19oxna19pgAVUzjO1r7RjO1r7TAAqpnGdrX2jGdrX2mABVTOM7WvtGM7WvtMACqmcZ2tfaMZ2tfaYAFVM4zta+0Yzta+0wAKqZxna19oxna19pgAVU9myTlWltv8x26pstnnKbBvS41WRztuzduqbbZ5ymwb0uITtbJ8f2UvJqlb+B4QALhABbVDo5eRJ2iJLaodHLyJO0Q8u6Bl9uJeyFp33VwIhDJhDJcIIAAAB+2p6lp9fzJQaqjWWRUvuTIjUTjc5y5GtS9Mq+r78h0ur8BTImeGr+nJH5yRMRGt/70nH/AJUOT4zGeanVkJz/ACOTg6/4o7HftOT3mi9weKOx37Tk95ovcOfemHTuzzkAOv8Aijsd+05PeaL3B4o7HftOT3mi9wd6hjuzzkAO00XAhZunIr6JTqRIiLcqsko7kReO69I+PKhu8QdSelUv2wflDvUMd2f/AIcQB2/xB1J6VS/bB+UPEHUnpVL9sH5Q71DHdn/4cQB2/wAQdSelUv2wflHNcIVlaNY6mpVtDfJI1aK2TGkxca9znoqeS1Eu/m0/1Ppkdj1oh8vgOYlVJoAHc4AAAHsWRztuzduqbbZ5ymwb0uNVkc7bs3bqm22ecpsG9LiG7WyfH9lL7dUrfwPCABcIALaodHLyJO0RJbVDo5eRJ2iHl3QMvtxL2QtO+6uBEIZMIZLhBAAAOzWakgwbWf8At1GNdSKS1r0v/tOk/qGL9+I1i46py9ZM1FYK0GE9FrquKTisc5UY+Riyq+5bl8HCitaxiKipku4lyfetJXVDltZZWiyVWivdR4o1cxqXucsLVhlaiJxqnlOu++7JxkZScI6zVJHZmKNWObitdMk1zHRtdjIiImW9bkaqcXH+4nMRy1VvnXkUXdlPBfKh+e2uDSsLFI2kTKyeFzsVJWMxcV33Nexb8W+5blvVF9S3IvsWRwNvtRQ2Vq+lMhSRVxWJRfCrio5W3udjtuW9q5Pu/fxU1apS6DZHwVfq7wro2o1JFVZExpkdC1b8uM1mJkXKly38REWGqa19eskjs1SXwRxv8q+myQx47stzWtRfKuyrkT7sp0SI9zF/lSi+Z8KxqP8ALzKr+T2np7f4f/zD+T2np7f4f/zH88A8J37Q/wB1n/LHAPCd+0P91n/LOf5H+9OuB99hvt65l7g/sUlhqPJQkmSfwlI8JjJD4LF8lrMXFxnX/wBXff6yoJbB9U9f1LR5IbTT+HkdSMZjv0h82KzFamLjORFTymuW71lSZHLVVqtTunkADkGELDBPR5H1VZhyJiKrZKRio7ykyK2JFyZFyK5b/vuT+0esYr1oh45yNSqnWaVTKPQWrNS3sjanG570a1P8S5D59wvVtQa5rP8ASKsljmYlCYxXRvR7cZHyKrcZMl6I5vtI+m0yk1m/9IrCR8z/ADpJFkd+CuvuNRQgy/YXtKpiix0enZRAADWZQAAD2LI523Zu3VNts85TYN6XGqyOdt2bt1TbbPOU2DelxDdrZPj+yl9uqVv4HhAAuEAFtUOjl5EnaIktqh0cvIk7RDy7oGX24l7IWnfdXAiEMmEMlwggAAFTYXCDTrEvcyNvhoHuvkiV2Lc7ix2Oy4rrkRF+5bk4uMukwpWEa/7SZV7v0i/Gxv0GBJcbX4bG4/XfeccBwfLsetTuyO5qUKe3Nv6fbeRvhmpFDGt8cSOxsq5Md7smM+5VTiRERVu41VfHqqv60qJXLVVIkgx7kdiPuR93Fei5FXKt335T8BVYK42yV1REeiL5b1ypflSGRUX96KiKfTmtYxfDwQ8a5z3p4n5fGFar0+kf5m90y631rWXK+nUlMZL23qiYya08nKnrPRwoxsWvZmXJcskN6XZHXsjvv13nQcOsMf2bE7FS9tOajVuytRWPRUTUmRP9Dh2mVb/FPE79l1Hfy8j9WBmu6xr2hTzVrM+ZzaarGueqKqN8HG67InFe5VOgHMsAeYUjnFeqjOmmKKiI9UQ0w1q1FJLChaOSzdWSTUZ2LLKqQxKnG1z773IutrGvcnrRD5uREbkQ6zh+rDGkolXtXiY+VyetVRjF9iSnJzfKtoyu0xzLquoAAajKAAAAAAexZHO27N26pttnnKbBvS41WRztuzduqbbZ5ymwb0uIbtbJ8f2Uvt1St/A8IAFwgAtqh0cvIk7REltUOjl5EnaIeXdAy+3EvZC077q4EQhkwhkuEEAAAAAAFZgo01ROVJ1MhJlZgo01ROVJ1Mhzi5inWFnofowoafl2kO5GdCw66Mj5wZuSHPcKGn5dpDuRnQsOujI+cGbkhi9YZr9HmnAHmFI5xXqozppzLAHmFI5xXqozppnjaRTtDzEOAYbqT4etvB/q6Exvtc9676ECV+Ft+PXVJTU2NP3fzTF7RIFSClIaE6Mv81AAOpy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ZhXara6pV/3rGv/pjT/wCEmVYWYn6JsXPUAA6HMAAAAAA9iyOdt2bt1TbbPOU2Delxqsjnbdm7dU22zzlNg3pcQ3a2T4/spfbqlb+B4QALhABbVDo5eRJ2iJLaodHLyJO0Q8u6Bl9uJeyFp33VwIhDJhDJcIIAAAAAAKzBRpqicqTqZCTKzBRpqicqTqZDnFzFOsLPQ/RhQ0/LtIdyM6Fh10ZHzgzckOe4UNPy7SHcjOhYddGR84M3JDF6wzX6PNOAPMKRzivVRnTTmWAPMKRzivVRnTTPG0inaHmIfO+GOFYa5lct/lwRu+HEyf8AjIo6Rh3oqxVjDSbsklBRv71Y91/+krTm5TgLWGhPjpR6gAHY4gAAAAAHsWRztuzduqbbZ5ymwb0uNVkc7bs3bqm22ecpsG9LiG7WyfH9lL7dUrfwPCABcIALaodHLyJO0RJbVDo5eRJ2iHl3QMvtxL2QtO+6uBEIZMIZLhBAAAAAABWYKNNUTlSdTISZ7thq6o1nayo9Z07G8HG92PitxnIjo3MvxfvuV6Lr4+M5xUqxUQ6Qlo9D18KGn5dpDuRnQsOujI+cGbkhyu3FoKLX1aS1tQEcsayMVuM3Fc9I2tRVxV4r1Yt1/wCNxY4VcIFR2ooUVCqh7nvWkpK5FhexIkRrkucrkS9170yJfxLl4r8nYdWH4GvtJR/ie7gDzCkc4r1UZ005lgDzCkc4r1UZ00yxtIp3h5iHK8PdWrLRqNWLf7ukLG71Nkbff/mhan4nFj6ktjUKWmoE9WZEc+LyFXibI1caNV9WO1t/4ny49j4lWOVFa5rlRzVS5WuRblaqa0VFQ2yjqt7OwyTLfFHGAAbDIAAAAAAexZHO27N26pttnnKbBvS41WRztuzduqbbZ5ymwb0uIbtbJ8f2Uvt1St/A8IAFwgAtqh0cvIk7REltUOjl5EnaIeXdAy+3EvZC077q4EQhkwhkuEEAAAFRg/sQluJ5KM6dIEiiR63Mx3vvVUTFaqpkS7KvrbryeRUlnK2tG5YangfMrU8rFuRrL+LGe5Ual9y3JfeuU91mCu2kS48dEc1U4lSlwNVPxSW84xHpRU7VFO0Ni1qraoWviAo/p0nuze8PEBR/TpPdm94j/Ftb39RN/EYvzh4tre/qJv4jF+cZqu/sQ00b7Cw8QFH9Ok92b3h4gKP6dJ7s3vEf4tre/qJv4jF+cPFtb39RN/EYvzhV39iCjfYdlsJYyOxEElCjldN4SfwiuWNGKi4rWXXIq/q0KUh8E1RVzUFEmo9ftcx7qWrmI6dsq4ng2J/Sa513lNdkLgxPzl8amlvkDkeFbBlSKZI6vqgYr3Oy0iFqeU5U/vY2/e65PKbxrxpet9/XAeserFqh45qOSinyF6tS3L6l1LqUH05aCwFnrTKstY0dvhFT+tYqxy/i9t2N+N6HOLZYG6BUNEmrWgUma6GJX4kjGPxrvux2o1U/flKDJpq+C+BidLKnkpyoAGsygAAHsWRztuzduqbbZ5ymwb0uNVkc7bs3bqm22ecpsG9LiG7WyfH9lL7dUrfwPCABcIALaodHLyJO0RJbVDo5eRJ2iHl3QMvtxL2QtO+6uBEIZMIZLhBAAAPoLArBHFU7JGIiK+kyK5fOVHqxFX/CxqfgXZ8lQVlTqK3wdHnmY2/+iykSMal+VfJRyJxmz7arT0mke+S94wOlXOcq1NzZlqIiUPrEHyd9tVp6TSPfJe8PtqtPSaR75L3j57m7ae95bsPrEHyd9tVp6TSPfJe8PtqtPSaR75L3h3N20d5bsPrEHyd9tVp6TSPfJe8PtqtPSaR75L3h3N20d5bsPrEHyd9tVp6TSPfJe8PtqtPSaR75L3h3N20d5bsPrEmcJWh6b/0jj50+2q09JpHvkveP4lrWsJ2rHNSJ3NVLla6kyOa5NStV1yoepKORa1HeW7D8ygAoGAAAA9iyOdt2bt1TbbPOU2Delxqsjnbdm7dU22zzlNg3pcQ3a2T4/spfbqlb+B4QALhABbVDo5eRJ2iJLaodHLyJO0Q8u6Bl9uJeyFp33VwIhDJhDJcIIAAAAAAAAAAAAAAAAAAAAAAAAAAB7Fkc7bs3bqm22ecpsG9LjVZHO27N26pttnnKbBvS4hu1snx/ZS+3VK38DwgAXCAC4s0+B1DbFK5qX46KmOiLcqqnQpDmLkMM/JpOQkhq7s0VFr+q/wDShITvc4ixOzWqULjg3Uev5n6jg3Uev5n6kPcguQw2ZMb0/ribr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+hVRVVXvSkUZyI5EVMs6KmVLlyXk7bB7ZKSisVFTwKZUVFTjXUeFcgOsrkx0GP+d8VXrSnjs89pymsptjQPwMhIxK18DIAK5GP/9k="/>
          <p:cNvSpPr>
            <a:spLocks noChangeAspect="1" noChangeArrowheads="1"/>
          </p:cNvSpPr>
          <p:nvPr userDrawn="1"/>
        </p:nvSpPr>
        <p:spPr bwMode="auto">
          <a:xfrm>
            <a:off x="612776" y="234559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4" name="AutoShape 2" descr="Image result for uiuc logo"/>
          <p:cNvSpPr>
            <a:spLocks noChangeAspect="1" noChangeArrowheads="1"/>
          </p:cNvSpPr>
          <p:nvPr userDrawn="1"/>
        </p:nvSpPr>
        <p:spPr bwMode="auto">
          <a:xfrm>
            <a:off x="765175" y="348859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230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9" r:id="rId13"/>
    <p:sldLayoutId id="214748368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5593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83475" indent="-283475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14197" indent="-236230" algn="l" defTabSz="7559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cosci.berkeley.edu/tom/talks/compling.ppt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ocosci.berkeley.edu/tom/talks/compling.ppt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cosci.berkeley.edu/tom/talks/compling.ppt" TargetMode="Externa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cosci.berkeley.edu/tom/talks/compling.ppt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cosci.berkeley.edu/tom/talks/compling.ppt" TargetMode="Externa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ocosci.berkeley.edu/tom/talks/compling.ppt" TargetMode="Externa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95488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en-US" sz="3675" b="1" dirty="0" smtClean="0"/>
              <a:t>Bayesian Inference for </a:t>
            </a:r>
            <a:br>
              <a:rPr lang="en-US" altLang="en-US" sz="3675" b="1" dirty="0" smtClean="0"/>
            </a:br>
            <a:r>
              <a:rPr lang="en-US" altLang="en-US" sz="3675" b="1" dirty="0" smtClean="0"/>
              <a:t>Mixture Language Models  </a:t>
            </a:r>
            <a:r>
              <a:rPr lang="en-US" altLang="en-US" sz="3675" dirty="0"/>
              <a:t/>
            </a:r>
            <a:br>
              <a:rPr lang="en-US" altLang="en-US" sz="3675" dirty="0"/>
            </a:b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8600" y="2057400"/>
            <a:ext cx="8515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45000"/>
              </a:spcBef>
              <a:spcAft>
                <a:spcPct val="0"/>
              </a:spcAft>
              <a:buSzPct val="155000"/>
              <a:buNone/>
              <a:defRPr sz="28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100" kern="0" dirty="0" smtClean="0">
                <a:latin typeface="Arial" charset="0"/>
                <a:cs typeface="Arial" charset="0"/>
              </a:rPr>
              <a:t>Chase </a:t>
            </a:r>
            <a:r>
              <a:rPr lang="en-US" sz="2100" kern="0" dirty="0" err="1" smtClean="0">
                <a:latin typeface="Arial" charset="0"/>
                <a:cs typeface="Arial" charset="0"/>
              </a:rPr>
              <a:t>Geigle</a:t>
            </a:r>
            <a:r>
              <a:rPr lang="en-US" sz="2100" kern="0" dirty="0" smtClean="0">
                <a:latin typeface="Arial" charset="0"/>
                <a:cs typeface="Arial" charset="0"/>
              </a:rPr>
              <a:t>, </a:t>
            </a:r>
            <a:r>
              <a:rPr lang="en-US" sz="2100" kern="0" dirty="0" err="1" smtClean="0">
                <a:latin typeface="Arial" charset="0"/>
                <a:cs typeface="Arial" charset="0"/>
              </a:rPr>
              <a:t>ChengXiang</a:t>
            </a:r>
            <a:r>
              <a:rPr lang="en-US" sz="2100" kern="0" dirty="0" smtClean="0">
                <a:latin typeface="Arial" charset="0"/>
                <a:cs typeface="Arial" charset="0"/>
              </a:rPr>
              <a:t> </a:t>
            </a:r>
            <a:r>
              <a:rPr lang="en-US" sz="2100" kern="0" dirty="0">
                <a:latin typeface="Arial" charset="0"/>
                <a:cs typeface="Arial" charset="0"/>
              </a:rPr>
              <a:t>Zhai</a:t>
            </a:r>
          </a:p>
          <a:p>
            <a:pPr>
              <a:spcBef>
                <a:spcPts val="450"/>
              </a:spcBef>
              <a:defRPr/>
            </a:pPr>
            <a:endParaRPr lang="en-US" sz="1500" b="0" i="1" kern="0" dirty="0">
              <a:latin typeface="Arial" charset="0"/>
              <a:cs typeface="Arial" charset="0"/>
            </a:endParaRPr>
          </a:p>
          <a:p>
            <a:pPr>
              <a:spcBef>
                <a:spcPts val="450"/>
              </a:spcBef>
              <a:defRPr/>
            </a:pPr>
            <a:r>
              <a:rPr lang="en-US" sz="1800" b="0" i="1" dirty="0">
                <a:latin typeface="Arial" charset="0"/>
                <a:cs typeface="Arial" charset="0"/>
              </a:rPr>
              <a:t>Department of Computer Science</a:t>
            </a:r>
          </a:p>
          <a:p>
            <a:pPr>
              <a:spcBef>
                <a:spcPts val="450"/>
              </a:spcBef>
              <a:defRPr/>
            </a:pPr>
            <a:r>
              <a:rPr lang="en-US" sz="1800" b="0" i="1" dirty="0">
                <a:latin typeface="Arial" charset="0"/>
                <a:cs typeface="Arial" charset="0"/>
              </a:rPr>
              <a:t>University of Illinois, Urbana-Champaign</a:t>
            </a:r>
            <a:r>
              <a:rPr lang="en-US" sz="2100" b="0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450"/>
              </a:spcBef>
              <a:defRPr/>
            </a:pPr>
            <a:endParaRPr lang="en-US" sz="1500" b="0" i="1" kern="0" dirty="0">
              <a:latin typeface="Arial" charset="0"/>
              <a:cs typeface="Arial" charset="0"/>
            </a:endParaRPr>
          </a:p>
          <a:p>
            <a:pPr>
              <a:spcBef>
                <a:spcPts val="450"/>
              </a:spcBef>
              <a:defRPr/>
            </a:pPr>
            <a:endParaRPr lang="en-US" sz="1800" b="0" kern="0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59C3-936A-424F-B3E2-734063EF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21A4-9D16-4D06-B982-5730CC23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57250"/>
            <a:ext cx="8763000" cy="3714750"/>
          </a:xfrm>
        </p:spPr>
        <p:txBody>
          <a:bodyPr>
            <a:normAutofit/>
          </a:bodyPr>
          <a:lstStyle/>
          <a:p>
            <a:r>
              <a:rPr lang="en-US" sz="1800" dirty="0"/>
              <a:t>Key idea: Use a </a:t>
            </a:r>
            <a:r>
              <a:rPr lang="en-US" sz="1800" b="1" dirty="0"/>
              <a:t>surrogate distribution </a:t>
            </a:r>
            <a:r>
              <a:rPr lang="en-US" sz="1800" dirty="0"/>
              <a:t>to approximate the posterior</a:t>
            </a:r>
          </a:p>
          <a:p>
            <a:pPr lvl="1"/>
            <a:r>
              <a:rPr lang="en-US" sz="1800" dirty="0"/>
              <a:t>Surrogate distribution is </a:t>
            </a:r>
            <a:r>
              <a:rPr lang="en-US" sz="1800" b="1" dirty="0"/>
              <a:t>simpler</a:t>
            </a:r>
            <a:r>
              <a:rPr lang="en-US" sz="1800" dirty="0"/>
              <a:t> than the </a:t>
            </a:r>
            <a:r>
              <a:rPr lang="en-US" sz="1800" b="1" dirty="0"/>
              <a:t>true posterior</a:t>
            </a:r>
            <a:r>
              <a:rPr lang="en-US" sz="1800" dirty="0"/>
              <a:t> (typically by making strong independence assumptions to break coupling)</a:t>
            </a:r>
          </a:p>
          <a:p>
            <a:endParaRPr lang="en-US" sz="1800" dirty="0"/>
          </a:p>
          <a:p>
            <a:r>
              <a:rPr lang="en-US" sz="1800" b="1" dirty="0"/>
              <a:t>Goal:</a:t>
            </a:r>
            <a:r>
              <a:rPr lang="en-US" sz="1800" dirty="0"/>
              <a:t> Find the “best” surrogate distribution from a certain parametric family by minimizing the KL-divergence from the surrogate (Q) to the true posterior (P)</a:t>
            </a:r>
          </a:p>
          <a:p>
            <a:pPr lvl="1"/>
            <a:r>
              <a:rPr lang="en-US" sz="1800" dirty="0"/>
              <a:t>Transforms inference into a deterministic optimization!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No free lunch</a:t>
            </a:r>
            <a:r>
              <a:rPr lang="en-US" sz="1800" dirty="0"/>
              <a:t>: approximation quality depends on variational family chosen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32808-CF06-4B8F-B82D-259086C1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34850D-8C9C-4D39-8174-714709835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66" y="1739598"/>
            <a:ext cx="3967232" cy="2476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94D40-EA7A-4E69-B604-D033CF1E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Mean Field Approximation for LDA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B35646-42A1-4636-9FFD-BE092479F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742950"/>
            <a:ext cx="6014324" cy="8829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26441-011F-4337-9695-5A9A6A41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A763-7F45-48E1-93FE-157CEE92CE6E}"/>
                  </a:ext>
                </a:extLst>
              </p:cNvPr>
              <p:cNvSpPr txBox="1"/>
              <p:nvPr/>
            </p:nvSpPr>
            <p:spPr>
              <a:xfrm>
                <a:off x="285750" y="1650396"/>
                <a:ext cx="508635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Uses a </a:t>
                </a:r>
                <a:r>
                  <a:rPr lang="en-US" sz="2400" b="1" dirty="0"/>
                  <a:t>fully factorized</a:t>
                </a:r>
                <a:r>
                  <a:rPr lang="en-US" sz="2400" dirty="0"/>
                  <a:t> surrogate distribution</a:t>
                </a:r>
                <a:br>
                  <a:rPr lang="en-US" sz="2400" dirty="0"/>
                </a:br>
                <a:endParaRPr lang="en-US" sz="24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Symbol" panose="05050102010706020507" pitchFamily="18" charset="2"/>
                  </a:rPr>
                  <a:t>, ,  are the </a:t>
                </a:r>
                <a:r>
                  <a:rPr lang="en-US" sz="2400" b="1" dirty="0">
                    <a:sym typeface="Symbol" panose="05050102010706020507" pitchFamily="18" charset="2"/>
                  </a:rPr>
                  <a:t>variational parameters</a:t>
                </a:r>
                <a:br>
                  <a:rPr lang="en-US" sz="2400" b="1" dirty="0">
                    <a:sym typeface="Symbol" panose="05050102010706020507" pitchFamily="18" charset="2"/>
                  </a:rPr>
                </a:br>
                <a:endParaRPr lang="en-US" sz="2400" dirty="0">
                  <a:sym typeface="Symbol" panose="05050102010706020507" pitchFamily="18" charset="2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Symbol" panose="05050102010706020507" pitchFamily="18" charset="2"/>
                  </a:rPr>
                  <a:t>These are adjusted to minimize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𝐾𝐿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∣∣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A763-7F45-48E1-93FE-157CEE92C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1650396"/>
                <a:ext cx="5086350" cy="2677656"/>
              </a:xfrm>
              <a:prstGeom prst="rect">
                <a:avLst/>
              </a:prstGeom>
              <a:blipFill>
                <a:blip r:embed="rId4"/>
                <a:stretch>
                  <a:fillRect l="-1679" t="-1822" r="-839" b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59AA741-AEB4-4F96-9F52-F9E8AE6267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29" y="778586"/>
            <a:ext cx="3065168" cy="8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B7D32E-409A-4BDF-AFD8-1DC79CD6AD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592161"/>
            <a:ext cx="3314700" cy="14465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CF80A-5967-4E95-8F41-25EF0F4D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Inference for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46ED-E79F-4BBA-B7C9-ECF44E98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50" dirty="0"/>
              <a:t>Solve a series of constrained minimizations for each variational parameter (since they don’t depend on each other)</a:t>
            </a:r>
            <a:br>
              <a:rPr lang="en-US" sz="2250" dirty="0"/>
            </a:br>
            <a:endParaRPr lang="en-US" sz="2250" dirty="0"/>
          </a:p>
          <a:p>
            <a:r>
              <a:rPr lang="en-US" sz="2250" b="1" dirty="0"/>
              <a:t>Result:</a:t>
            </a:r>
            <a:r>
              <a:rPr lang="en-US" sz="2250" dirty="0"/>
              <a:t> a simple coordinate ascent algorithm (update each variable in turn and iterate until convergence)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DFC78-A599-4FC9-B4DF-9823D016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5B12F-DEED-4DF0-BE26-D6E6C27A8D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1" y="4022379"/>
            <a:ext cx="2857499" cy="8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4F8A-2742-4788-99CF-105E90D6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Inference: (Non-exhaustive) Pros/Cons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1ABA6-1B59-4BDB-82AC-F03F36B6C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Pros: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dirty="0"/>
                  <a:t>Deterministic algorithm---easy to tell when you’ve converged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dirty="0"/>
                  <a:t>Embarrassingly parallel over documents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85763" indent="-342900"/>
                <a:r>
                  <a:rPr lang="en-US" dirty="0"/>
                  <a:t>Cons: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dirty="0"/>
                  <a:t>Speed: makes many calls to transcendental functions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dirty="0"/>
                  <a:t>Quality: fully factorized variational distribution is a questionable approximator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dirty="0"/>
                  <a:t>Memory usage: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store the per-token variational distributions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1ABA6-1B59-4BDB-82AC-F03F36B6C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A1B0E-29A2-4035-AA76-1D258E6F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0CC-9D57-446F-A544-80CB0C73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Collapsed Inference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D75FC-20F8-42E6-BDA1-AC3ADA2F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b="1" dirty="0"/>
                  <a:t>If your priors are conjugate</a:t>
                </a:r>
                <a:r>
                  <a:rPr lang="en-US" dirty="0"/>
                  <a:t>, they can be integrated out!</a:t>
                </a:r>
              </a:p>
              <a:p>
                <a:r>
                  <a:rPr lang="en-US" b="1" dirty="0"/>
                  <a:t>Result:</a:t>
                </a:r>
                <a:r>
                  <a:rPr lang="en-US" dirty="0"/>
                  <a:t> a simpler distribution (less variables) from which to build inference methods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be the number of times topic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observed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 be the number of times word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assigned topic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</m:e>
                    </m:nary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b="0" dirty="0"/>
                  <a:t/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nary>
                                  <m:naryPr>
                                    <m:chr m:val="∏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nary>
                                      <m:naryPr>
                                        <m:chr m:val="∏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b="0" dirty="0"/>
                  <a:t/>
                </a:r>
                <a:br>
                  <a:rPr lang="en-US" b="0" dirty="0"/>
                </a:br>
                <a:r>
                  <a:rPr lang="en-US" b="0" dirty="0"/>
                  <a:t>so then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b="0" dirty="0"/>
                  <a:t/>
                </a:r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b="0" dirty="0"/>
                  <a:t> is the multivariate Beta function.</a:t>
                </a:r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D75FC-20F8-42E6-BDA1-AC3ADA2F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 t="-1456" b="-2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3D5C-580F-47CD-8BD5-A49E7CFB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87F2-04EF-441B-95F1-E5BF9732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Collapsed Inference Algorithms (cont’d.)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5A757-2294-4619-9D33-07E0CE4371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Distribution over only </a:t>
                </a:r>
                <a:r>
                  <a:rPr lang="en-US" sz="1800" b="1" dirty="0"/>
                  <a:t>W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Z</a:t>
                </a:r>
                <a:endParaRPr lang="en-US" sz="1800" dirty="0"/>
              </a:p>
              <a:p>
                <a:r>
                  <a:rPr lang="en-US" sz="1800" dirty="0"/>
                  <a:t>How do we get back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800" dirty="0"/>
                  <a:t>? MAP estimate from </a:t>
                </a:r>
                <a:r>
                  <a:rPr lang="en-US" sz="1800" b="1" dirty="0"/>
                  <a:t>Z</a:t>
                </a:r>
                <a:r>
                  <a:rPr lang="en-US" sz="1800" dirty="0"/>
                  <a:t>: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endParaRPr lang="en-US" sz="1800" dirty="0"/>
              </a:p>
              <a:p>
                <a:r>
                  <a:rPr lang="en-US" sz="1800" dirty="0"/>
                  <a:t>But how do we get the count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?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sz="1800" dirty="0"/>
                  <a:t>Gibbs sampling: sample values of </a:t>
                </a:r>
                <a:r>
                  <a:rPr lang="en-US" sz="1800" b="1" dirty="0"/>
                  <a:t>Z</a:t>
                </a:r>
                <a:r>
                  <a:rPr lang="en-US" sz="1800" dirty="0"/>
                  <a:t>, count from those samples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sz="1800" dirty="0"/>
                  <a:t>Variational inference: use a surrogate distribution to model the probability of </a:t>
                </a:r>
                <a:r>
                  <a:rPr lang="en-US" sz="1800" b="1" dirty="0"/>
                  <a:t>Z</a:t>
                </a:r>
                <a:r>
                  <a:rPr lang="en-US" sz="1800" dirty="0"/>
                  <a:t> and use its expectation (“expected counts”)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5A757-2294-4619-9D33-07E0CE437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5DC6-AAD7-4C27-96E8-36C56B6F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CB0A-A94E-4FAF-965D-D75CCE9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Collapsed Gibbs Sampling for LDA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36495-C675-41E7-A4D2-37000F708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857250"/>
                <a:ext cx="8763000" cy="3714750"/>
              </a:xfrm>
            </p:spPr>
            <p:txBody>
              <a:bodyPr>
                <a:normAutofit/>
              </a:bodyPr>
              <a:lstStyle/>
              <a:p>
                <a:r>
                  <a:rPr lang="en-US" sz="1800" b="1" dirty="0"/>
                  <a:t>Key idea:</a:t>
                </a:r>
                <a:r>
                  <a:rPr lang="en-US" sz="1800" dirty="0"/>
                  <a:t> construct a well-behaved Markov chain such that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sz="1800" dirty="0"/>
                  <a:t>the states of the chain represent an assignment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sz="1800" dirty="0"/>
                  <a:t>state transitions occur between states that differ in only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en-US" sz="1800" dirty="0"/>
                  <a:t>transition probabilities are based on the </a:t>
                </a:r>
                <a:r>
                  <a:rPr lang="en-US" sz="1800" b="1" dirty="0"/>
                  <a:t>full conditional</a:t>
                </a:r>
                <a:r>
                  <a:rPr lang="en-US" sz="1800" dirty="0"/>
                  <a:t>: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the set of assignments for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without 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b="1" dirty="0"/>
                  <a:t/>
                </a:r>
                <a:br>
                  <a:rPr lang="en-US" sz="1800" b="1" dirty="0"/>
                </a:br>
                <a:endParaRPr lang="en-US" sz="1800" b="1" dirty="0"/>
              </a:p>
              <a:p>
                <a:pPr marL="428625" indent="-385763"/>
                <a:r>
                  <a:rPr lang="en-US" sz="1800" b="1" dirty="0"/>
                  <a:t>Guaranteed</a:t>
                </a:r>
                <a:r>
                  <a:rPr lang="en-US" sz="1800" dirty="0"/>
                  <a:t> to produce </a:t>
                </a:r>
                <a:r>
                  <a:rPr lang="en-US" sz="1800" b="1" dirty="0"/>
                  <a:t>true samples</a:t>
                </a:r>
                <a:r>
                  <a:rPr lang="en-US" sz="1800" dirty="0"/>
                  <a:t> from the posterior!</a:t>
                </a:r>
                <a:br>
                  <a:rPr lang="en-US" sz="1800" dirty="0"/>
                </a:br>
                <a:r>
                  <a:rPr lang="en-US" sz="3300" i="1" dirty="0"/>
                  <a:t>IF</a:t>
                </a:r>
                <a:r>
                  <a:rPr lang="en-US" sz="1800" i="1" dirty="0"/>
                  <a:t> </a:t>
                </a:r>
                <a:r>
                  <a:rPr lang="en-US" sz="1800" dirty="0"/>
                  <a:t>you run it for long enough…</a:t>
                </a:r>
                <a:endParaRPr lang="en-US" sz="1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36495-C675-41E7-A4D2-37000F708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857250"/>
                <a:ext cx="8763000" cy="3714750"/>
              </a:xfrm>
              <a:blipFill>
                <a:blip r:embed="rId2"/>
                <a:stretch>
                  <a:fillRect l="-62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5B22-8637-4DAB-AB4E-8D0F20DE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B2CE-3AFE-4E1C-B702-3CAED3F7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Collapsed Gibbs Sampling for LDA (cont’d.)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BCD80-A2AC-4610-8AA7-718CE7AEC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Algorithm:</a:t>
                </a:r>
                <a:r>
                  <a:rPr lang="en-US" sz="1800" dirty="0"/>
                  <a:t> for each 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/>
                  <a:t>, sample a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based on the current values of the rest of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. Use the newly sampled value for computing the probability for the next sample.</a:t>
                </a:r>
                <a:br>
                  <a:rPr lang="en-US" sz="1800" dirty="0"/>
                </a:br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b="1" dirty="0"/>
                  <a:t>Key equation:</a:t>
                </a:r>
                <a:r>
                  <a:rPr lang="en-US" sz="1800" dirty="0"/>
                  <a:t/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/>
                </a: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number of times topic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occurs in document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/>
                </a: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number of times word type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assigned to topic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count excluding current position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endParaRPr lang="en-US" sz="1800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BCD80-A2AC-4610-8AA7-718CE7AEC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F973-4B67-4C2F-B671-821CAA1B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057650" y="1543050"/>
            <a:ext cx="285750" cy="23145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graphicFrame>
        <p:nvGraphicFramePr>
          <p:cNvPr id="74755" name="Object 4"/>
          <p:cNvGraphicFramePr>
            <a:graphicFrameLocks noChangeAspect="1"/>
          </p:cNvGraphicFramePr>
          <p:nvPr>
            <p:extLst/>
          </p:nvPr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2" name="Document" r:id="rId4" imgW="7261507" imgH="5115921" progId="Word.Document.8">
                  <p:embed/>
                </p:oleObj>
              </mc:Choice>
              <mc:Fallback>
                <p:oleObj name="Document" r:id="rId4" imgW="7261507" imgH="5115921" progId="Word.Document.8">
                  <p:embed/>
                  <p:pic>
                    <p:nvPicPr>
                      <p:cNvPr id="747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4076454" y="742951"/>
            <a:ext cx="838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iteration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1             2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Gibbs sampling in LDA: Illustration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4352925" y="4057651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3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1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43450" y="1722835"/>
            <a:ext cx="2541080" cy="2654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25" dirty="0"/>
              <a:t>What’s the most likely topic for w</a:t>
            </a:r>
            <a:r>
              <a:rPr lang="en-US" sz="1125" baseline="-25000" dirty="0"/>
              <a:t>i</a:t>
            </a:r>
            <a:r>
              <a:rPr lang="en-US" sz="1125" dirty="0"/>
              <a:t> in d</a:t>
            </a:r>
            <a:r>
              <a:rPr lang="en-US" sz="1125" baseline="-25000" dirty="0"/>
              <a:t>i</a:t>
            </a:r>
            <a:r>
              <a:rPr lang="en-US" sz="1125" dirty="0"/>
              <a:t>? </a:t>
            </a:r>
          </a:p>
        </p:txBody>
      </p:sp>
      <p:cxnSp>
        <p:nvCxnSpPr>
          <p:cNvPr id="74762" name="Straight Arrow Connector 4"/>
          <p:cNvCxnSpPr>
            <a:cxnSpLocks noChangeShapeType="1"/>
          </p:cNvCxnSpPr>
          <p:nvPr/>
        </p:nvCxnSpPr>
        <p:spPr bwMode="auto">
          <a:xfrm flipH="1" flipV="1">
            <a:off x="4888707" y="1543051"/>
            <a:ext cx="369094" cy="1797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991101" y="2593182"/>
            <a:ext cx="2896790" cy="2150269"/>
            <a:chOff x="6654800" y="3457575"/>
            <a:chExt cx="3862387" cy="2867025"/>
          </a:xfrm>
        </p:grpSpPr>
        <p:sp>
          <p:nvSpPr>
            <p:cNvPr id="2" name="TextBox 1"/>
            <p:cNvSpPr txBox="1"/>
            <p:nvPr/>
          </p:nvSpPr>
          <p:spPr>
            <a:xfrm>
              <a:off x="6654800" y="3457575"/>
              <a:ext cx="2960640" cy="353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25" dirty="0"/>
                <a:t>How likely would d</a:t>
              </a:r>
              <a:r>
                <a:rPr lang="en-US" sz="1125" baseline="-25000" dirty="0"/>
                <a:t>i</a:t>
              </a:r>
              <a:r>
                <a:rPr lang="en-US" sz="1125" dirty="0"/>
                <a:t> choose topic j?</a:t>
              </a:r>
            </a:p>
          </p:txBody>
        </p:sp>
        <p:sp>
          <p:nvSpPr>
            <p:cNvPr id="74760" name="Rectangle 2"/>
            <p:cNvSpPr>
              <a:spLocks noChangeArrowheads="1"/>
            </p:cNvSpPr>
            <p:nvPr/>
          </p:nvSpPr>
          <p:spPr bwMode="auto">
            <a:xfrm>
              <a:off x="9201150" y="5410200"/>
              <a:ext cx="1316037" cy="914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45000"/>
                </a:spcBef>
                <a:buSzPct val="16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cxnSp>
          <p:nvCxnSpPr>
            <p:cNvPr id="74763" name="Straight Arrow Connector 6"/>
            <p:cNvCxnSpPr>
              <a:cxnSpLocks noChangeShapeType="1"/>
            </p:cNvCxnSpPr>
            <p:nvPr/>
          </p:nvCxnSpPr>
          <p:spPr bwMode="auto">
            <a:xfrm>
              <a:off x="9602786" y="3924300"/>
              <a:ext cx="0" cy="1409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4843463" y="3143251"/>
            <a:ext cx="2014538" cy="1600199"/>
            <a:chOff x="6457950" y="4191001"/>
            <a:chExt cx="2686051" cy="2133599"/>
          </a:xfrm>
        </p:grpSpPr>
        <p:sp>
          <p:nvSpPr>
            <p:cNvPr id="14" name="TextBox 13"/>
            <p:cNvSpPr txBox="1"/>
            <p:nvPr/>
          </p:nvSpPr>
          <p:spPr>
            <a:xfrm>
              <a:off x="6457950" y="4191001"/>
              <a:ext cx="2186924" cy="584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25" dirty="0"/>
                <a:t>How likely would topic j  </a:t>
              </a:r>
            </a:p>
            <a:p>
              <a:pPr>
                <a:defRPr/>
              </a:pPr>
              <a:r>
                <a:rPr lang="en-US" sz="1125" dirty="0"/>
                <a:t>generate word w</a:t>
              </a:r>
              <a:r>
                <a:rPr lang="en-US" sz="1125" baseline="-25000" dirty="0"/>
                <a:t>i</a:t>
              </a:r>
              <a:r>
                <a:rPr lang="en-US" sz="1125" dirty="0"/>
                <a:t> ?</a:t>
              </a:r>
            </a:p>
          </p:txBody>
        </p:sp>
        <p:sp>
          <p:nvSpPr>
            <p:cNvPr id="74765" name="Rectangle 14"/>
            <p:cNvSpPr>
              <a:spLocks noChangeArrowheads="1"/>
            </p:cNvSpPr>
            <p:nvPr/>
          </p:nvSpPr>
          <p:spPr bwMode="auto">
            <a:xfrm>
              <a:off x="7827964" y="5410200"/>
              <a:ext cx="1316037" cy="914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45000"/>
                </a:spcBef>
                <a:buSzPct val="16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cxnSp>
          <p:nvCxnSpPr>
            <p:cNvPr id="74766" name="Straight Arrow Connector 15"/>
            <p:cNvCxnSpPr>
              <a:cxnSpLocks noChangeShapeType="1"/>
            </p:cNvCxnSpPr>
            <p:nvPr/>
          </p:nvCxnSpPr>
          <p:spPr bwMode="auto">
            <a:xfrm>
              <a:off x="8229600" y="4837114"/>
              <a:ext cx="0" cy="4968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4684555"/>
            <a:ext cx="5600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Slide source:  Tom Griffiths’ presentation at </a:t>
            </a:r>
            <a:r>
              <a:rPr lang="en-US" sz="1050" b="1" dirty="0">
                <a:hlinkClick r:id="rId8"/>
              </a:rPr>
              <a:t>https</a:t>
            </a:r>
            <a:r>
              <a:rPr lang="en-US" sz="1050" b="1" dirty="0">
                <a:hlinkClick r:id="rId8"/>
              </a:rPr>
              <a:t>://</a:t>
            </a:r>
            <a:r>
              <a:rPr lang="en-US" sz="1050" b="1" dirty="0">
                <a:hlinkClick r:id="rId8"/>
              </a:rPr>
              <a:t>cocosci.berkeley.edu/tom/talks/compling.ppt</a:t>
            </a:r>
            <a:r>
              <a:rPr lang="en-US" sz="105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5895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057650" y="1543050"/>
            <a:ext cx="285750" cy="23145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Gibbs sampling in LDA: Illustration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6" name="Document" r:id="rId4" imgW="7245096" imgH="5108448" progId="Word.Document.8">
                  <p:embed/>
                </p:oleObj>
              </mc:Choice>
              <mc:Fallback>
                <p:oleObj name="Document" r:id="rId4" imgW="7245096" imgH="5108448" progId="Word.Document.8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076454" y="742951"/>
            <a:ext cx="838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iteration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1             2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5181599" y="3556398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7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99" y="3556398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400425" y="2870597"/>
            <a:ext cx="3638394" cy="1513717"/>
            <a:chOff x="1905000" y="4495799"/>
            <a:chExt cx="4851333" cy="2018502"/>
          </a:xfrm>
        </p:grpSpPr>
        <p:sp>
          <p:nvSpPr>
            <p:cNvPr id="2" name="TextBox 1"/>
            <p:cNvSpPr txBox="1"/>
            <p:nvPr/>
          </p:nvSpPr>
          <p:spPr>
            <a:xfrm>
              <a:off x="4468888" y="4495799"/>
              <a:ext cx="2287445" cy="5848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25" dirty="0"/>
                <a:t>Count of </a:t>
              </a:r>
              <a:r>
                <a:rPr lang="en-US" sz="1125" dirty="0"/>
                <a:t>cases </a:t>
              </a:r>
              <a:r>
                <a:rPr lang="en-US" sz="1125" dirty="0"/>
                <a:t>where w</a:t>
              </a:r>
              <a:r>
                <a:rPr lang="en-US" sz="1125" baseline="-25000" dirty="0"/>
                <a:t>i</a:t>
              </a:r>
              <a:r>
                <a:rPr lang="en-US" sz="1125" dirty="0"/>
                <a:t> is</a:t>
              </a:r>
            </a:p>
            <a:p>
              <a:pPr>
                <a:defRPr/>
              </a:pPr>
              <a:r>
                <a:rPr lang="en-US" sz="1125" dirty="0"/>
                <a:t>assigned with topic j</a:t>
              </a:r>
            </a:p>
          </p:txBody>
        </p:sp>
        <p:cxnSp>
          <p:nvCxnSpPr>
            <p:cNvPr id="73742" name="Straight Arrow Connector 3"/>
            <p:cNvCxnSpPr>
              <a:cxnSpLocks noChangeShapeType="1"/>
            </p:cNvCxnSpPr>
            <p:nvPr/>
          </p:nvCxnSpPr>
          <p:spPr bwMode="auto">
            <a:xfrm>
              <a:off x="5943600" y="5142130"/>
              <a:ext cx="533400" cy="4204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1905000" y="5929463"/>
              <a:ext cx="1832179" cy="5848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25" dirty="0"/>
                <a:t>Count of all words</a:t>
              </a:r>
            </a:p>
            <a:p>
              <a:pPr>
                <a:defRPr/>
              </a:pPr>
              <a:r>
                <a:rPr lang="en-US" sz="1125" dirty="0"/>
                <a:t>assigned with topic j</a:t>
              </a:r>
            </a:p>
          </p:txBody>
        </p:sp>
        <p:cxnSp>
          <p:nvCxnSpPr>
            <p:cNvPr id="73744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4154334" y="6096000"/>
              <a:ext cx="2246466" cy="2483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498306" y="2478882"/>
            <a:ext cx="2800349" cy="2410419"/>
            <a:chOff x="5083194" y="3745468"/>
            <a:chExt cx="3733941" cy="3213550"/>
          </a:xfrm>
        </p:grpSpPr>
        <p:sp>
          <p:nvSpPr>
            <p:cNvPr id="13" name="TextBox 12"/>
            <p:cNvSpPr txBox="1"/>
            <p:nvPr/>
          </p:nvSpPr>
          <p:spPr>
            <a:xfrm>
              <a:off x="5665828" y="3745468"/>
              <a:ext cx="2714950" cy="3539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25" dirty="0"/>
                <a:t>words in d</a:t>
              </a:r>
              <a:r>
                <a:rPr lang="en-US" sz="1125" baseline="-25000" dirty="0"/>
                <a:t>i</a:t>
              </a:r>
              <a:r>
                <a:rPr lang="en-US" sz="1125" dirty="0"/>
                <a:t> assigned with topic j</a:t>
              </a:r>
            </a:p>
          </p:txBody>
        </p:sp>
        <p:cxnSp>
          <p:nvCxnSpPr>
            <p:cNvPr id="73738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8153400" y="4267200"/>
              <a:ext cx="76200" cy="10851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5083194" y="6374304"/>
              <a:ext cx="3733941" cy="5847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125" dirty="0"/>
                <a:t>words </a:t>
              </a:r>
              <a:r>
                <a:rPr lang="en-US" sz="1125" dirty="0"/>
                <a:t>in d</a:t>
              </a:r>
              <a:r>
                <a:rPr lang="en-US" sz="1125" baseline="-25000" dirty="0"/>
                <a:t>i</a:t>
              </a:r>
              <a:r>
                <a:rPr lang="en-US" sz="1125" dirty="0"/>
                <a:t> assigned with any topic</a:t>
              </a:r>
            </a:p>
            <a:p>
              <a:pPr>
                <a:defRPr/>
              </a:pPr>
              <a:r>
                <a:rPr lang="en-US" sz="1125" dirty="0"/>
                <a:t> </a:t>
              </a:r>
            </a:p>
          </p:txBody>
        </p:sp>
        <p:cxnSp>
          <p:nvCxnSpPr>
            <p:cNvPr id="73740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7769397" y="6043924"/>
              <a:ext cx="384002" cy="3790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96150" y="4698207"/>
            <a:ext cx="2133600" cy="273844"/>
          </a:xfrm>
        </p:spPr>
        <p:txBody>
          <a:bodyPr/>
          <a:lstStyle/>
          <a:p>
            <a:fld id="{88AD08FE-21CA-447A-B5E0-10774CCDBD3A}" type="slidenum">
              <a:rPr lang="en-US" smtClean="0"/>
              <a:t>19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27108" y="4727125"/>
            <a:ext cx="5600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Slide source:  Tom Griffiths’ presentation at </a:t>
            </a:r>
            <a:r>
              <a:rPr lang="en-US" sz="1050" b="1" dirty="0">
                <a:hlinkClick r:id="rId8"/>
              </a:rPr>
              <a:t>https</a:t>
            </a:r>
            <a:r>
              <a:rPr lang="en-US" sz="1050" b="1" dirty="0">
                <a:hlinkClick r:id="rId8"/>
              </a:rPr>
              <a:t>://</a:t>
            </a:r>
            <a:r>
              <a:rPr lang="en-US" sz="1050" b="1" dirty="0">
                <a:hlinkClick r:id="rId8"/>
              </a:rPr>
              <a:t>cocosci.berkeley.edu/tom/talks/compling.ppt</a:t>
            </a:r>
            <a:r>
              <a:rPr lang="en-US" sz="105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93206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Deficiency of PLSA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Not a generative model</a:t>
            </a:r>
          </a:p>
          <a:p>
            <a:pPr lvl="1">
              <a:defRPr/>
            </a:pPr>
            <a:r>
              <a:rPr lang="en-US" dirty="0"/>
              <a:t>C</a:t>
            </a:r>
            <a:r>
              <a:rPr lang="en-US" dirty="0" smtClean="0"/>
              <a:t>an’t compute probability of a new document (why do we care about this?)</a:t>
            </a:r>
          </a:p>
          <a:p>
            <a:pPr lvl="1">
              <a:defRPr/>
            </a:pPr>
            <a:r>
              <a:rPr lang="en-US" dirty="0" smtClean="0"/>
              <a:t>Heuristic workaround is possible, though</a:t>
            </a:r>
          </a:p>
          <a:p>
            <a:pPr>
              <a:defRPr/>
            </a:pPr>
            <a:r>
              <a:rPr lang="en-US" dirty="0" smtClean="0"/>
              <a:t>Many parameters </a:t>
            </a:r>
            <a:r>
              <a:rPr lang="en-US" dirty="0" smtClean="0">
                <a:sym typeface="Wingdings" pitchFamily="2" charset="2"/>
              </a:rPr>
              <a:t> high complexity of models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Many local maxima  </a:t>
            </a:r>
            <a:r>
              <a:rPr lang="en-US" dirty="0" smtClean="0"/>
              <a:t>  </a:t>
            </a:r>
          </a:p>
          <a:p>
            <a:pPr lvl="1">
              <a:defRPr/>
            </a:pPr>
            <a:r>
              <a:rPr lang="en-US" dirty="0" smtClean="0"/>
              <a:t>Prone to </a:t>
            </a:r>
            <a:r>
              <a:rPr lang="en-US" dirty="0" err="1" smtClean="0"/>
              <a:t>overfitting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Overfitting is not necessarily </a:t>
            </a:r>
            <a:r>
              <a:rPr lang="en-US" dirty="0"/>
              <a:t>a problem for text mining (only interested in fitting the “training” documents)</a:t>
            </a: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4614862" y="1396604"/>
            <a:ext cx="300038" cy="142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057650" y="1682354"/>
            <a:ext cx="285750" cy="21717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Gibbs sampling in LDA: Illustration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0" name="Document" r:id="rId4" imgW="7245096" imgH="5105400" progId="Word.Document.8">
                  <p:embed/>
                </p:oleObj>
              </mc:Choice>
              <mc:Fallback>
                <p:oleObj name="Document" r:id="rId4" imgW="7245096" imgH="5105400" progId="Word.Document.8">
                  <p:embed/>
                  <p:pic>
                    <p:nvPicPr>
                      <p:cNvPr id="75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076454" y="742951"/>
            <a:ext cx="838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iteration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1             2</a:t>
            </a: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4352925" y="4057651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1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75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1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7000" y="4704161"/>
            <a:ext cx="5600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Slide source:  Tom Griffiths’ presentation at </a:t>
            </a:r>
            <a:r>
              <a:rPr lang="en-US" sz="1050" b="1" dirty="0">
                <a:hlinkClick r:id="rId8"/>
              </a:rPr>
              <a:t>https</a:t>
            </a:r>
            <a:r>
              <a:rPr lang="en-US" sz="1050" b="1" dirty="0">
                <a:hlinkClick r:id="rId8"/>
              </a:rPr>
              <a:t>://</a:t>
            </a:r>
            <a:r>
              <a:rPr lang="en-US" sz="1050" b="1" dirty="0">
                <a:hlinkClick r:id="rId8"/>
              </a:rPr>
              <a:t>cocosci.berkeley.edu/tom/talks/compling.ppt</a:t>
            </a:r>
            <a:r>
              <a:rPr lang="en-US" sz="105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87924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4614862" y="1396603"/>
            <a:ext cx="300038" cy="3000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057650" y="1839516"/>
            <a:ext cx="285750" cy="20145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Gibbs sampling in LDA: Illustration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4" name="Document" r:id="rId4" imgW="7245096" imgH="5108448" progId="Word.Document.8">
                  <p:embed/>
                </p:oleObj>
              </mc:Choice>
              <mc:Fallback>
                <p:oleObj name="Document" r:id="rId4" imgW="7245096" imgH="5108448" progId="Word.Document.8">
                  <p:embed/>
                  <p:pic>
                    <p:nvPicPr>
                      <p:cNvPr id="76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076454" y="742951"/>
            <a:ext cx="838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iteration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1             2</a:t>
            </a:r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4352925" y="4057651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5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76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1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3200" y="4749433"/>
            <a:ext cx="5600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Slide source:  Tom Griffiths’ presentation at </a:t>
            </a:r>
            <a:r>
              <a:rPr lang="en-US" sz="1050" b="1" dirty="0">
                <a:hlinkClick r:id="rId8"/>
              </a:rPr>
              <a:t>https</a:t>
            </a:r>
            <a:r>
              <a:rPr lang="en-US" sz="1050" b="1" dirty="0">
                <a:hlinkClick r:id="rId8"/>
              </a:rPr>
              <a:t>://</a:t>
            </a:r>
            <a:r>
              <a:rPr lang="en-US" sz="1050" b="1" dirty="0">
                <a:hlinkClick r:id="rId8"/>
              </a:rPr>
              <a:t>cocosci.berkeley.edu/tom/talks/compling.ppt</a:t>
            </a:r>
            <a:r>
              <a:rPr lang="en-US" sz="105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8820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4614863" y="1396604"/>
            <a:ext cx="2857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057650" y="2010966"/>
            <a:ext cx="285750" cy="184308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Gibbs sampling in LDA: Illustration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8" name="Document" r:id="rId4" imgW="7245096" imgH="5105400" progId="Word.Document.8">
                  <p:embed/>
                </p:oleObj>
              </mc:Choice>
              <mc:Fallback>
                <p:oleObj name="Document" r:id="rId4" imgW="7245096" imgH="5105400" progId="Word.Document.8">
                  <p:embed/>
                  <p:pic>
                    <p:nvPicPr>
                      <p:cNvPr id="77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076454" y="742951"/>
            <a:ext cx="838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iteration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1             2</a:t>
            </a: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4352925" y="4057651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9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77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1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7000" y="4720470"/>
            <a:ext cx="5600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Slide source:  Tom Griffiths’ presentation at </a:t>
            </a:r>
            <a:r>
              <a:rPr lang="en-US" sz="1050" b="1" dirty="0">
                <a:hlinkClick r:id="rId8"/>
              </a:rPr>
              <a:t>https</a:t>
            </a:r>
            <a:r>
              <a:rPr lang="en-US" sz="1050" b="1" dirty="0">
                <a:hlinkClick r:id="rId8"/>
              </a:rPr>
              <a:t>://</a:t>
            </a:r>
            <a:r>
              <a:rPr lang="en-US" sz="1050" b="1" dirty="0">
                <a:hlinkClick r:id="rId8"/>
              </a:rPr>
              <a:t>cocosci.berkeley.edu/tom/talks/compling.ppt</a:t>
            </a:r>
            <a:r>
              <a:rPr lang="en-US" sz="105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89430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Gibbs sampling in LDA: Illustration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471613" y="1182291"/>
          <a:ext cx="68008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2" name="Document" r:id="rId4" imgW="9073896" imgH="5105400" progId="Word.Document.8">
                  <p:embed/>
                </p:oleObj>
              </mc:Choice>
              <mc:Fallback>
                <p:oleObj name="Document" r:id="rId4" imgW="9073896" imgH="5105400" progId="Word.Document.8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68008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066967" y="742951"/>
            <a:ext cx="2800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iteration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1             2                     …                  1000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4229100" y="4114801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3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79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114801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91022" y="4728009"/>
            <a:ext cx="5600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Slide source:  Tom Griffiths’ presentation at </a:t>
            </a:r>
            <a:r>
              <a:rPr lang="en-US" sz="1050" b="1" dirty="0">
                <a:hlinkClick r:id="rId8"/>
              </a:rPr>
              <a:t>https</a:t>
            </a:r>
            <a:r>
              <a:rPr lang="en-US" sz="1050" b="1" dirty="0">
                <a:hlinkClick r:id="rId8"/>
              </a:rPr>
              <a:t>://</a:t>
            </a:r>
            <a:r>
              <a:rPr lang="en-US" sz="1050" b="1" dirty="0">
                <a:hlinkClick r:id="rId8"/>
              </a:rPr>
              <a:t>cocosci.berkeley.edu/tom/talks/compling.ppt</a:t>
            </a:r>
            <a:r>
              <a:rPr lang="en-US" sz="105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07865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835-66F7-47CC-B647-9E045344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Collapsed Gibbs Sampling: (Non-exhaustive) Pros/Cons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02B62-2803-47EB-9AB1-8C5646D8A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Ease of implementation</a:t>
                </a:r>
              </a:p>
              <a:p>
                <a:pPr lvl="1"/>
                <a:r>
                  <a:rPr lang="en-US" dirty="0"/>
                  <a:t>Fast iterations (no transcendental functions), fast convergence (at least relative to a full Gibbs sampler)</a:t>
                </a:r>
              </a:p>
              <a:p>
                <a:pPr lvl="1"/>
                <a:r>
                  <a:rPr lang="en-US" dirty="0"/>
                  <a:t>Low memory usage (only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storage for the current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dirty="0"/>
                  <a:t>No obvious parallelization strategy (each iteration depends on previous)</a:t>
                </a:r>
              </a:p>
              <a:p>
                <a:pPr lvl="1"/>
                <a:r>
                  <a:rPr lang="en-US" dirty="0"/>
                  <a:t>Can be difficult to assess convergence</a:t>
                </a:r>
              </a:p>
              <a:p>
                <a:pPr lvl="2"/>
                <a:r>
                  <a:rPr lang="en-US" dirty="0"/>
                  <a:t>“Variational inference is that thing you implement while waiting for your Gibbs sampler to converge.” – David </a:t>
                </a:r>
                <a:r>
                  <a:rPr lang="en-US" dirty="0" err="1"/>
                  <a:t>Blei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02B62-2803-47EB-9AB1-8C5646D8A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3" t="-3398" r="-897" b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39F2-73BF-4599-BAFD-A0FBC493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6707-0D8F-4288-82F6-E2C94884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Inference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FC04-5639-4228-BB67-CBD1659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Parallelization: AD-LDA </a:t>
            </a:r>
            <a:r>
              <a:rPr lang="en-US" sz="1350" dirty="0"/>
              <a:t>[Newman et al. 09]</a:t>
            </a:r>
            <a:endParaRPr lang="en-US" dirty="0"/>
          </a:p>
          <a:p>
            <a:pPr lvl="1"/>
            <a:r>
              <a:rPr lang="en-US" b="1" dirty="0"/>
              <a:t>Idea:</a:t>
            </a:r>
            <a:r>
              <a:rPr lang="en-US" dirty="0"/>
              <a:t> Distribute documents across cores (or machines)</a:t>
            </a:r>
          </a:p>
          <a:p>
            <a:pPr lvl="2"/>
            <a:r>
              <a:rPr lang="en-US" dirty="0"/>
              <a:t>locally maintain “differences” instead of updating globally shared counts</a:t>
            </a:r>
          </a:p>
          <a:p>
            <a:pPr lvl="2"/>
            <a:r>
              <a:rPr lang="en-US" dirty="0"/>
              <a:t>Resolve these “differences” once all documents have been sampled</a:t>
            </a:r>
          </a:p>
          <a:p>
            <a:pPr lvl="2"/>
            <a:r>
              <a:rPr lang="en-US" dirty="0"/>
              <a:t>Can be used for both CGS and CVB/CVB0</a:t>
            </a:r>
          </a:p>
          <a:p>
            <a:r>
              <a:rPr lang="en-US" dirty="0"/>
              <a:t>Online learning: Stochastic Variational Inference </a:t>
            </a:r>
            <a:r>
              <a:rPr lang="en-US" sz="1350" dirty="0"/>
              <a:t>[Hoffman et al. 13]</a:t>
            </a:r>
          </a:p>
          <a:p>
            <a:pPr lvl="1"/>
            <a:r>
              <a:rPr lang="en-US" b="1" dirty="0"/>
              <a:t>Idea:</a:t>
            </a:r>
            <a:r>
              <a:rPr lang="en-US" dirty="0"/>
              <a:t> Learn LDA models on streaming data (learned Wikipedia topic model with low resource usage</a:t>
            </a:r>
          </a:p>
          <a:p>
            <a:pPr lvl="1"/>
            <a:r>
              <a:rPr lang="en-US" dirty="0"/>
              <a:t>Stochastic Collapsed VI also possible </a:t>
            </a:r>
            <a:r>
              <a:rPr lang="en-US" sz="1350" dirty="0"/>
              <a:t>[</a:t>
            </a:r>
            <a:r>
              <a:rPr lang="en-US" sz="1350" dirty="0" err="1"/>
              <a:t>Foulds</a:t>
            </a:r>
            <a:r>
              <a:rPr lang="en-US" sz="1350" dirty="0"/>
              <a:t> et al. 13]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D7F9A-6F26-4E90-AC2F-0AEA8E75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xtensions of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topic structures</a:t>
            </a:r>
          </a:p>
          <a:p>
            <a:r>
              <a:rPr lang="en-US" dirty="0" smtClean="0"/>
              <a:t>Capturing context  </a:t>
            </a:r>
          </a:p>
          <a:p>
            <a:r>
              <a:rPr lang="en-US" dirty="0" smtClean="0"/>
              <a:t>With supervision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71450"/>
            <a:ext cx="5829300" cy="857250"/>
          </a:xfrm>
        </p:spPr>
        <p:txBody>
          <a:bodyPr/>
          <a:lstStyle/>
          <a:p>
            <a:r>
              <a:rPr lang="en-US" altLang="en-US"/>
              <a:t>Learning topic hierarchies</a:t>
            </a:r>
          </a:p>
        </p:txBody>
      </p:sp>
      <p:sp>
        <p:nvSpPr>
          <p:cNvPr id="140291" name="Text Box 4"/>
          <p:cNvSpPr txBox="1">
            <a:spLocks noChangeArrowheads="1"/>
          </p:cNvSpPr>
          <p:nvPr/>
        </p:nvSpPr>
        <p:spPr bwMode="auto">
          <a:xfrm>
            <a:off x="4393826" y="1252539"/>
            <a:ext cx="573042" cy="46166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Topic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0292" name="Text Box 5"/>
          <p:cNvSpPr txBox="1">
            <a:spLocks noChangeArrowheads="1"/>
          </p:cNvSpPr>
          <p:nvPr/>
        </p:nvSpPr>
        <p:spPr bwMode="auto">
          <a:xfrm>
            <a:off x="3410370" y="2085976"/>
            <a:ext cx="573042" cy="46166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Topic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1.1</a:t>
            </a:r>
          </a:p>
        </p:txBody>
      </p:sp>
      <p:sp>
        <p:nvSpPr>
          <p:cNvPr id="140293" name="Text Box 6"/>
          <p:cNvSpPr txBox="1">
            <a:spLocks noChangeArrowheads="1"/>
          </p:cNvSpPr>
          <p:nvPr/>
        </p:nvSpPr>
        <p:spPr bwMode="auto">
          <a:xfrm>
            <a:off x="5433242" y="2087167"/>
            <a:ext cx="57304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Topic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1.2</a:t>
            </a:r>
          </a:p>
        </p:txBody>
      </p:sp>
      <p:sp>
        <p:nvSpPr>
          <p:cNvPr id="140294" name="Text Box 7"/>
          <p:cNvSpPr txBox="1">
            <a:spLocks noChangeArrowheads="1"/>
          </p:cNvSpPr>
          <p:nvPr/>
        </p:nvSpPr>
        <p:spPr bwMode="auto">
          <a:xfrm>
            <a:off x="2785292" y="3024189"/>
            <a:ext cx="573042" cy="46166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Topic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2.1</a:t>
            </a:r>
          </a:p>
        </p:txBody>
      </p:sp>
      <p:sp>
        <p:nvSpPr>
          <p:cNvPr id="140295" name="Text Box 8"/>
          <p:cNvSpPr txBox="1">
            <a:spLocks noChangeArrowheads="1"/>
          </p:cNvSpPr>
          <p:nvPr/>
        </p:nvSpPr>
        <p:spPr bwMode="auto">
          <a:xfrm>
            <a:off x="4021160" y="3037286"/>
            <a:ext cx="57304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Topic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2.2</a:t>
            </a:r>
          </a:p>
        </p:txBody>
      </p:sp>
      <p:sp>
        <p:nvSpPr>
          <p:cNvPr id="140296" name="Text Box 9"/>
          <p:cNvSpPr txBox="1">
            <a:spLocks noChangeArrowheads="1"/>
          </p:cNvSpPr>
          <p:nvPr/>
        </p:nvSpPr>
        <p:spPr bwMode="auto">
          <a:xfrm>
            <a:off x="5433242" y="3034905"/>
            <a:ext cx="57304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Topic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2.3</a:t>
            </a:r>
          </a:p>
        </p:txBody>
      </p:sp>
      <p:cxnSp>
        <p:nvCxnSpPr>
          <p:cNvPr id="140297" name="AutoShape 10"/>
          <p:cNvCxnSpPr>
            <a:cxnSpLocks noChangeShapeType="1"/>
            <a:stCxn id="140291" idx="2"/>
            <a:endCxn id="140292" idx="0"/>
          </p:cNvCxnSpPr>
          <p:nvPr/>
        </p:nvCxnSpPr>
        <p:spPr bwMode="auto">
          <a:xfrm flipH="1">
            <a:off x="3696892" y="1901430"/>
            <a:ext cx="983456" cy="17383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298" name="AutoShape 11"/>
          <p:cNvCxnSpPr>
            <a:cxnSpLocks noChangeShapeType="1"/>
            <a:stCxn id="140291" idx="2"/>
            <a:endCxn id="140293" idx="0"/>
          </p:cNvCxnSpPr>
          <p:nvPr/>
        </p:nvCxnSpPr>
        <p:spPr bwMode="auto">
          <a:xfrm>
            <a:off x="4680349" y="1901428"/>
            <a:ext cx="1039415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299" name="AutoShape 12"/>
          <p:cNvCxnSpPr>
            <a:cxnSpLocks noChangeShapeType="1"/>
            <a:stCxn id="140292" idx="2"/>
            <a:endCxn id="140295" idx="0"/>
          </p:cNvCxnSpPr>
          <p:nvPr/>
        </p:nvCxnSpPr>
        <p:spPr bwMode="auto">
          <a:xfrm>
            <a:off x="3696892" y="2734867"/>
            <a:ext cx="610790" cy="302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0" name="AutoShape 13"/>
          <p:cNvCxnSpPr>
            <a:cxnSpLocks noChangeShapeType="1"/>
            <a:stCxn id="140292" idx="2"/>
            <a:endCxn id="140294" idx="0"/>
          </p:cNvCxnSpPr>
          <p:nvPr/>
        </p:nvCxnSpPr>
        <p:spPr bwMode="auto">
          <a:xfrm flipH="1">
            <a:off x="3071812" y="2734867"/>
            <a:ext cx="625079" cy="27860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1" name="AutoShape 14"/>
          <p:cNvCxnSpPr>
            <a:cxnSpLocks noChangeShapeType="1"/>
            <a:stCxn id="140293" idx="2"/>
            <a:endCxn id="140296" idx="0"/>
          </p:cNvCxnSpPr>
          <p:nvPr/>
        </p:nvCxnSpPr>
        <p:spPr bwMode="auto">
          <a:xfrm>
            <a:off x="5719763" y="2713436"/>
            <a:ext cx="0" cy="321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302" name="Text Box 15"/>
          <p:cNvSpPr txBox="1">
            <a:spLocks noChangeArrowheads="1"/>
          </p:cNvSpPr>
          <p:nvPr/>
        </p:nvSpPr>
        <p:spPr bwMode="auto">
          <a:xfrm>
            <a:off x="1229916" y="1419225"/>
            <a:ext cx="226575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The topics in each document form a path from root to leaf</a:t>
            </a:r>
          </a:p>
        </p:txBody>
      </p:sp>
      <p:sp>
        <p:nvSpPr>
          <p:cNvPr id="14030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518049" y="1371600"/>
            <a:ext cx="6135290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Fixed hierarchies: [Hofmann 99c]</a:t>
            </a:r>
          </a:p>
          <a:p>
            <a:r>
              <a:rPr lang="en-US" altLang="en-US"/>
              <a:t>Learning hierarchies:[Blei et al. 03b]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1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Twelve Years of NIPS </a:t>
            </a:r>
            <a:r>
              <a:rPr lang="en-US" altLang="en-US" sz="1500"/>
              <a:t>[Blei et al. 03b]</a:t>
            </a:r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1371601" y="752475"/>
          <a:ext cx="6642497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4" name="Bitmap Image" r:id="rId4" imgW="5514286" imgH="3123810" progId="Paint.Picture">
                  <p:embed/>
                </p:oleObj>
              </mc:Choice>
              <mc:Fallback>
                <p:oleObj name="Bitmap Image" r:id="rId4" imgW="5514286" imgH="3123810" progId="Paint.Picture">
                  <p:embed/>
                  <p:pic>
                    <p:nvPicPr>
                      <p:cNvPr id="142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752475"/>
                        <a:ext cx="6642497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>
          <a:xfrm>
            <a:off x="1143000" y="57150"/>
            <a:ext cx="6858000" cy="800100"/>
          </a:xfrm>
        </p:spPr>
        <p:txBody>
          <a:bodyPr>
            <a:normAutofit fontScale="90000"/>
          </a:bodyPr>
          <a:lstStyle/>
          <a:p>
            <a:r>
              <a:rPr lang="en-US" altLang="en-US" sz="2700"/>
              <a:t>Capturing Topic Structures:</a:t>
            </a:r>
            <a:br>
              <a:rPr lang="en-US" altLang="en-US" sz="2700"/>
            </a:br>
            <a:r>
              <a:rPr lang="en-US" altLang="en-US" sz="2700"/>
              <a:t>Correlated Topic Model (CTM) </a:t>
            </a:r>
            <a:r>
              <a:rPr lang="en-US" altLang="en-US" sz="1500"/>
              <a:t>[Blei &amp; Lafferty 05] </a:t>
            </a:r>
          </a:p>
        </p:txBody>
      </p:sp>
      <p:pic>
        <p:nvPicPr>
          <p:cNvPr id="144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4" t="12502" r="15643" b="-1736"/>
          <a:stretch>
            <a:fillRect/>
          </a:stretch>
        </p:blipFill>
        <p:spPr bwMode="auto">
          <a:xfrm>
            <a:off x="1257300" y="969169"/>
            <a:ext cx="62865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Latent </a:t>
            </a:r>
            <a:r>
              <a:rPr lang="en-US" altLang="en-US" dirty="0" err="1" smtClean="0"/>
              <a:t>Dirichlet</a:t>
            </a:r>
            <a:r>
              <a:rPr lang="en-US" altLang="en-US" dirty="0" smtClean="0"/>
              <a:t> Allocation (LDA)</a:t>
            </a: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Make PLSA a generative model by imposing a </a:t>
            </a:r>
            <a:r>
              <a:rPr lang="en-US" dirty="0" err="1" smtClean="0"/>
              <a:t>Dirichlet</a:t>
            </a:r>
            <a:r>
              <a:rPr lang="en-US" dirty="0" smtClean="0"/>
              <a:t> prior on the model parameters </a:t>
            </a:r>
            <a:r>
              <a:rPr lang="en-US" dirty="0" smtClean="0">
                <a:sym typeface="Wingdings" pitchFamily="2" charset="2"/>
              </a:rPr>
              <a:t>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LDA = Bayesian version of PLSA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Parameters are regularized </a:t>
            </a:r>
          </a:p>
          <a:p>
            <a:pPr>
              <a:defRPr/>
            </a:pPr>
            <a:r>
              <a:rPr lang="en-US" dirty="0" smtClean="0"/>
              <a:t>Can achieve the same goal as PLSA for text mining purposes </a:t>
            </a:r>
          </a:p>
          <a:p>
            <a:pPr lvl="1">
              <a:defRPr/>
            </a:pPr>
            <a:r>
              <a:rPr lang="en-US" dirty="0" smtClean="0"/>
              <a:t>Topic coverage and topic word distributions can be inferred using Bayesian inference 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Result of CTM</a:t>
            </a:r>
          </a:p>
        </p:txBody>
      </p:sp>
      <p:pic>
        <p:nvPicPr>
          <p:cNvPr id="145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r="12738"/>
          <a:stretch>
            <a:fillRect/>
          </a:stretch>
        </p:blipFill>
        <p:spPr bwMode="auto">
          <a:xfrm>
            <a:off x="1543050" y="6858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4424363" y="2732486"/>
            <a:ext cx="1038225" cy="2088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cxnSp>
        <p:nvCxnSpPr>
          <p:cNvPr id="162819" name="AutoShape 3"/>
          <p:cNvCxnSpPr>
            <a:cxnSpLocks noChangeShapeType="1"/>
            <a:stCxn id="162824" idx="4"/>
            <a:endCxn id="162832" idx="0"/>
          </p:cNvCxnSpPr>
          <p:nvPr/>
        </p:nvCxnSpPr>
        <p:spPr bwMode="auto">
          <a:xfrm flipH="1">
            <a:off x="4693445" y="2522935"/>
            <a:ext cx="3572" cy="8655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4386264" y="2690814"/>
            <a:ext cx="1412081" cy="2175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Author-Topic model</a:t>
            </a:r>
            <a:br>
              <a:rPr lang="en-US" altLang="en-US"/>
            </a:br>
            <a:r>
              <a:rPr lang="en-US" altLang="en-US" sz="1800"/>
              <a:t>[Rosen-Zvi et al. 04]</a:t>
            </a:r>
          </a:p>
        </p:txBody>
      </p:sp>
      <p:sp>
        <p:nvSpPr>
          <p:cNvPr id="162822" name="Oval 6"/>
          <p:cNvSpPr>
            <a:spLocks noChangeArrowheads="1"/>
          </p:cNvSpPr>
          <p:nvPr/>
        </p:nvSpPr>
        <p:spPr bwMode="auto">
          <a:xfrm>
            <a:off x="4467225" y="4136233"/>
            <a:ext cx="420291" cy="4310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23" name="Oval 7"/>
          <p:cNvSpPr>
            <a:spLocks noChangeArrowheads="1"/>
          </p:cNvSpPr>
          <p:nvPr/>
        </p:nvSpPr>
        <p:spPr bwMode="auto">
          <a:xfrm>
            <a:off x="4476751" y="3395663"/>
            <a:ext cx="411956" cy="42029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24" name="Oval 8"/>
          <p:cNvSpPr>
            <a:spLocks noChangeArrowheads="1"/>
          </p:cNvSpPr>
          <p:nvPr/>
        </p:nvSpPr>
        <p:spPr bwMode="auto">
          <a:xfrm>
            <a:off x="4486276" y="2091930"/>
            <a:ext cx="421481" cy="4310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4486276" y="1337072"/>
            <a:ext cx="426244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26" name="Oval 10"/>
          <p:cNvSpPr>
            <a:spLocks noChangeArrowheads="1"/>
          </p:cNvSpPr>
          <p:nvPr/>
        </p:nvSpPr>
        <p:spPr bwMode="auto">
          <a:xfrm>
            <a:off x="3671889" y="3327799"/>
            <a:ext cx="422672" cy="420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5058321" y="4455319"/>
            <a:ext cx="3465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N</a:t>
            </a:r>
            <a:r>
              <a:rPr lang="en-US" altLang="en-US" sz="1200" baseline="-25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5478661" y="4493419"/>
            <a:ext cx="2952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D</a:t>
            </a:r>
            <a:endParaRPr lang="en-US" altLang="en-US" sz="1200" baseline="-25000">
              <a:latin typeface="Times New Roman" panose="02020603050405020304" pitchFamily="18" charset="0"/>
            </a:endParaRPr>
          </a:p>
        </p:txBody>
      </p:sp>
      <p:cxnSp>
        <p:nvCxnSpPr>
          <p:cNvPr id="162829" name="AutoShape 13"/>
          <p:cNvCxnSpPr>
            <a:cxnSpLocks noChangeShapeType="1"/>
            <a:stCxn id="162825" idx="4"/>
            <a:endCxn id="162824" idx="0"/>
          </p:cNvCxnSpPr>
          <p:nvPr/>
        </p:nvCxnSpPr>
        <p:spPr bwMode="auto">
          <a:xfrm flipH="1">
            <a:off x="4697017" y="1775224"/>
            <a:ext cx="2381" cy="316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830" name="AutoShape 14"/>
          <p:cNvCxnSpPr>
            <a:cxnSpLocks noChangeShapeType="1"/>
            <a:stCxn id="162823" idx="4"/>
            <a:endCxn id="162822" idx="0"/>
          </p:cNvCxnSpPr>
          <p:nvPr/>
        </p:nvCxnSpPr>
        <p:spPr bwMode="auto">
          <a:xfrm flipH="1">
            <a:off x="4677966" y="3815955"/>
            <a:ext cx="4763" cy="320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831" name="AutoShape 15"/>
          <p:cNvCxnSpPr>
            <a:cxnSpLocks noChangeShapeType="1"/>
            <a:stCxn id="162826" idx="5"/>
            <a:endCxn id="162822" idx="1"/>
          </p:cNvCxnSpPr>
          <p:nvPr/>
        </p:nvCxnSpPr>
        <p:spPr bwMode="auto">
          <a:xfrm>
            <a:off x="4032649" y="3686176"/>
            <a:ext cx="496490" cy="513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4552219" y="3388519"/>
            <a:ext cx="28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z</a:t>
            </a:r>
            <a:r>
              <a:rPr lang="en-US" altLang="en-US" sz="1200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4517231" y="4154092"/>
            <a:ext cx="3440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w</a:t>
            </a:r>
            <a:r>
              <a:rPr lang="en-US" altLang="en-US" sz="1200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4493434" y="2133601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en-US" sz="1200" baseline="30000">
                <a:latin typeface="Times New Roman" panose="02020603050405020304" pitchFamily="18" charset="0"/>
                <a:sym typeface="Symbol" panose="05050102010706020507" pitchFamily="18" charset="2"/>
              </a:rPr>
              <a:t>(a)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3676347" y="3343276"/>
            <a:ext cx="3994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en-US" altLang="en-US" sz="1200" baseline="30000">
                <a:latin typeface="Times New Roman" panose="02020603050405020304" pitchFamily="18" charset="0"/>
                <a:sym typeface="Symbol" panose="05050102010706020507" pitchFamily="18" charset="2"/>
              </a:rPr>
              <a:t>(j)</a:t>
            </a:r>
          </a:p>
        </p:txBody>
      </p:sp>
      <p:sp>
        <p:nvSpPr>
          <p:cNvPr id="162836" name="Oval 20"/>
          <p:cNvSpPr>
            <a:spLocks noChangeArrowheads="1"/>
          </p:cNvSpPr>
          <p:nvPr/>
        </p:nvSpPr>
        <p:spPr bwMode="auto">
          <a:xfrm>
            <a:off x="3674269" y="2543176"/>
            <a:ext cx="409575" cy="41791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cxnSp>
        <p:nvCxnSpPr>
          <p:cNvPr id="162837" name="AutoShape 21"/>
          <p:cNvCxnSpPr>
            <a:cxnSpLocks noChangeShapeType="1"/>
            <a:stCxn id="162836" idx="4"/>
            <a:endCxn id="162835" idx="0"/>
          </p:cNvCxnSpPr>
          <p:nvPr/>
        </p:nvCxnSpPr>
        <p:spPr bwMode="auto">
          <a:xfrm flipH="1">
            <a:off x="3876676" y="2961086"/>
            <a:ext cx="2381" cy="382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4533764" y="1332310"/>
            <a:ext cx="28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3735314" y="2550319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1690062" y="2105026"/>
            <a:ext cx="13276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en-US" sz="1200" baseline="30000">
                <a:latin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  Dirichlet()</a:t>
            </a:r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6132557" y="3420667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z</a:t>
            </a:r>
            <a:r>
              <a:rPr lang="en-US" altLang="en-US" sz="1200" baseline="-25000">
                <a:latin typeface="Times New Roman" panose="02020603050405020304" pitchFamily="18" charset="0"/>
              </a:rPr>
              <a:t>i</a:t>
            </a: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  Discrete( </a:t>
            </a:r>
            <a:r>
              <a:rPr lang="en-US" altLang="en-US" sz="1200" baseline="30000">
                <a:latin typeface="Times New Roman" panose="02020603050405020304" pitchFamily="18" charset="0"/>
                <a:sym typeface="Symbol" panose="05050102010706020507" pitchFamily="18" charset="2"/>
              </a:rPr>
              <a:t>(xi) </a:t>
            </a: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1654578" y="3324226"/>
            <a:ext cx="12795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sz="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200" baseline="30000">
                <a:latin typeface="Times New Roman" panose="02020603050405020304" pitchFamily="18" charset="0"/>
                <a:sym typeface="Symbol" panose="05050102010706020507" pitchFamily="18" charset="2"/>
              </a:rPr>
              <a:t>(j)</a:t>
            </a: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  Dirichlet()</a:t>
            </a:r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6109064" y="4146948"/>
            <a:ext cx="13692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w</a:t>
            </a:r>
            <a:r>
              <a:rPr lang="en-US" altLang="en-US" sz="1200" baseline="-25000">
                <a:latin typeface="Times New Roman" panose="02020603050405020304" pitchFamily="18" charset="0"/>
              </a:rPr>
              <a:t>i</a:t>
            </a: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  Discrete(</a:t>
            </a:r>
            <a:r>
              <a:rPr lang="en-US" altLang="en-US" sz="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200" baseline="30000">
                <a:latin typeface="Times New Roman" panose="02020603050405020304" pitchFamily="18" charset="0"/>
                <a:sym typeface="Symbol" panose="05050102010706020507" pitchFamily="18" charset="2"/>
              </a:rPr>
              <a:t>(zi) </a:t>
            </a: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3374233" y="3209926"/>
            <a:ext cx="775097" cy="754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3411418" y="3576638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</a:t>
            </a:r>
            <a:endParaRPr lang="en-US" altLang="en-US" sz="1200" baseline="-25000">
              <a:latin typeface="Times New Roman" panose="02020603050405020304" pitchFamily="18" charset="0"/>
            </a:endParaRPr>
          </a:p>
        </p:txBody>
      </p:sp>
      <p:sp>
        <p:nvSpPr>
          <p:cNvPr id="162846" name="Oval 30"/>
          <p:cNvSpPr>
            <a:spLocks noChangeArrowheads="1"/>
          </p:cNvSpPr>
          <p:nvPr/>
        </p:nvSpPr>
        <p:spPr bwMode="auto">
          <a:xfrm>
            <a:off x="5001817" y="2843213"/>
            <a:ext cx="411956" cy="42029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5079826" y="2836069"/>
            <a:ext cx="2904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x</a:t>
            </a:r>
            <a:r>
              <a:rPr lang="en-US" altLang="en-US" sz="1200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62848" name="Rectangle 34"/>
          <p:cNvSpPr>
            <a:spLocks noChangeArrowheads="1"/>
          </p:cNvSpPr>
          <p:nvPr/>
        </p:nvSpPr>
        <p:spPr bwMode="auto">
          <a:xfrm>
            <a:off x="4380310" y="1906192"/>
            <a:ext cx="775097" cy="754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49" name="Text Box 35"/>
          <p:cNvSpPr txBox="1">
            <a:spLocks noChangeArrowheads="1"/>
          </p:cNvSpPr>
          <p:nvPr/>
        </p:nvSpPr>
        <p:spPr bwMode="auto">
          <a:xfrm>
            <a:off x="4865490" y="2311004"/>
            <a:ext cx="2952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A</a:t>
            </a:r>
            <a:endParaRPr lang="en-US" altLang="en-US" sz="1200" baseline="-25000">
              <a:latin typeface="Times New Roman" panose="02020603050405020304" pitchFamily="18" charset="0"/>
            </a:endParaRPr>
          </a:p>
        </p:txBody>
      </p:sp>
      <p:cxnSp>
        <p:nvCxnSpPr>
          <p:cNvPr id="162850" name="AutoShape 36"/>
          <p:cNvCxnSpPr>
            <a:cxnSpLocks noChangeShapeType="1"/>
            <a:stCxn id="162846" idx="3"/>
            <a:endCxn id="162823" idx="7"/>
          </p:cNvCxnSpPr>
          <p:nvPr/>
        </p:nvCxnSpPr>
        <p:spPr bwMode="auto">
          <a:xfrm flipH="1">
            <a:off x="4827986" y="3201591"/>
            <a:ext cx="234553" cy="2559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51" name="Text Box 37"/>
          <p:cNvSpPr txBox="1">
            <a:spLocks noChangeArrowheads="1"/>
          </p:cNvSpPr>
          <p:nvPr/>
        </p:nvSpPr>
        <p:spPr bwMode="auto">
          <a:xfrm>
            <a:off x="6137686" y="2849167"/>
            <a:ext cx="1359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x</a:t>
            </a:r>
            <a:r>
              <a:rPr lang="en-US" altLang="en-US" sz="1200" baseline="-25000">
                <a:latin typeface="Times New Roman" panose="02020603050405020304" pitchFamily="18" charset="0"/>
              </a:rPr>
              <a:t>i</a:t>
            </a: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  Uniform(A</a:t>
            </a:r>
            <a:r>
              <a:rPr lang="en-US" altLang="en-US" sz="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200" baseline="30000">
                <a:latin typeface="Times New Roman" panose="02020603050405020304" pitchFamily="18" charset="0"/>
                <a:sym typeface="Symbol" panose="05050102010706020507" pitchFamily="18" charset="2"/>
              </a:rPr>
              <a:t>(d) </a:t>
            </a:r>
            <a:r>
              <a:rPr lang="en-US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509994" name="Group 42"/>
          <p:cNvGrpSpPr>
            <a:grpSpLocks/>
          </p:cNvGrpSpPr>
          <p:nvPr/>
        </p:nvGrpSpPr>
        <p:grpSpPr bwMode="auto">
          <a:xfrm>
            <a:off x="1288258" y="1357314"/>
            <a:ext cx="3146822" cy="837010"/>
            <a:chOff x="122" y="1140"/>
            <a:chExt cx="2643" cy="703"/>
          </a:xfrm>
        </p:grpSpPr>
        <p:sp>
          <p:nvSpPr>
            <p:cNvPr id="162857" name="Text Box 38"/>
            <p:cNvSpPr txBox="1">
              <a:spLocks noChangeArrowheads="1"/>
            </p:cNvSpPr>
            <p:nvPr/>
          </p:nvSpPr>
          <p:spPr bwMode="auto">
            <a:xfrm>
              <a:off x="122" y="1140"/>
              <a:ext cx="190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5000"/>
                </a:spcBef>
                <a:buSzPct val="16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45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  <a:latin typeface="Times New Roman" panose="02020603050405020304" pitchFamily="18" charset="0"/>
                </a:rPr>
                <a:t>each author has a distribution over topics</a:t>
              </a:r>
            </a:p>
          </p:txBody>
        </p:sp>
        <p:sp>
          <p:nvSpPr>
            <p:cNvPr id="162858" name="Line 39"/>
            <p:cNvSpPr>
              <a:spLocks noChangeShapeType="1"/>
            </p:cNvSpPr>
            <p:nvPr/>
          </p:nvSpPr>
          <p:spPr bwMode="auto">
            <a:xfrm>
              <a:off x="2007" y="1555"/>
              <a:ext cx="758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  <p:grpSp>
        <p:nvGrpSpPr>
          <p:cNvPr id="509995" name="Group 43"/>
          <p:cNvGrpSpPr>
            <a:grpSpLocks/>
          </p:cNvGrpSpPr>
          <p:nvPr/>
        </p:nvGrpSpPr>
        <p:grpSpPr bwMode="auto">
          <a:xfrm>
            <a:off x="5357814" y="1738313"/>
            <a:ext cx="2655094" cy="1143000"/>
            <a:chOff x="3540" y="1460"/>
            <a:chExt cx="2230" cy="960"/>
          </a:xfrm>
        </p:grpSpPr>
        <p:sp>
          <p:nvSpPr>
            <p:cNvPr id="162855" name="Text Box 40"/>
            <p:cNvSpPr txBox="1">
              <a:spLocks noChangeArrowheads="1"/>
            </p:cNvSpPr>
            <p:nvPr/>
          </p:nvSpPr>
          <p:spPr bwMode="auto">
            <a:xfrm>
              <a:off x="3861" y="1460"/>
              <a:ext cx="190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45000"/>
                </a:spcBef>
                <a:buSzPct val="16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45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author of each word is chosen uniformly at random</a:t>
              </a:r>
            </a:p>
          </p:txBody>
        </p:sp>
        <p:sp>
          <p:nvSpPr>
            <p:cNvPr id="162856" name="Line 41"/>
            <p:cNvSpPr>
              <a:spLocks noChangeShapeType="1"/>
            </p:cNvSpPr>
            <p:nvPr/>
          </p:nvSpPr>
          <p:spPr bwMode="auto">
            <a:xfrm flipH="1">
              <a:off x="3540" y="2102"/>
              <a:ext cx="452" cy="3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475" y="114301"/>
            <a:ext cx="6858000" cy="594122"/>
          </a:xfrm>
        </p:spPr>
        <p:txBody>
          <a:bodyPr/>
          <a:lstStyle/>
          <a:p>
            <a:r>
              <a:rPr lang="en-US" altLang="en-US"/>
              <a:t>Four example topics from NIPS</a:t>
            </a:r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914400"/>
            <a:ext cx="6343650" cy="372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1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Dirichlet-multinomial Regression (DMR) </a:t>
            </a:r>
            <a:r>
              <a:rPr lang="en-US" altLang="en-US" sz="1500"/>
              <a:t>[Mimno &amp; McCallum 08]</a:t>
            </a:r>
          </a:p>
        </p:txBody>
      </p:sp>
      <p:pic>
        <p:nvPicPr>
          <p:cNvPr id="166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t="31590" r="25761" b="14774"/>
          <a:stretch>
            <a:fillRect/>
          </a:stretch>
        </p:blipFill>
        <p:spPr bwMode="auto">
          <a:xfrm>
            <a:off x="1714501" y="1657350"/>
            <a:ext cx="5436394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4017" y="1194198"/>
            <a:ext cx="520475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Allows arbitrary features to be used to influence choice of topics</a:t>
            </a:r>
          </a:p>
        </p:txBody>
      </p:sp>
      <p:sp>
        <p:nvSpPr>
          <p:cNvPr id="166918" name="Freeform 7"/>
          <p:cNvSpPr>
            <a:spLocks/>
          </p:cNvSpPr>
          <p:nvPr/>
        </p:nvSpPr>
        <p:spPr bwMode="auto">
          <a:xfrm>
            <a:off x="1708548" y="1560911"/>
            <a:ext cx="1597819" cy="1377553"/>
          </a:xfrm>
          <a:custGeom>
            <a:avLst/>
            <a:gdLst>
              <a:gd name="T0" fmla="*/ 599559 w 2131310"/>
              <a:gd name="T1" fmla="*/ 0 h 1836736"/>
              <a:gd name="T2" fmla="*/ 81452 w 2131310"/>
              <a:gd name="T3" fmla="*/ 1655390 h 1836736"/>
              <a:gd name="T4" fmla="*/ 2122476 w 2131310"/>
              <a:gd name="T5" fmla="*/ 1718452 h 1836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1310" h="1836736">
                <a:moveTo>
                  <a:pt x="602054" y="0"/>
                </a:moveTo>
                <a:cubicBezTo>
                  <a:pt x="214485" y="684486"/>
                  <a:pt x="-173084" y="1368973"/>
                  <a:pt x="81792" y="1655380"/>
                </a:cubicBezTo>
                <a:cubicBezTo>
                  <a:pt x="336668" y="1941787"/>
                  <a:pt x="1233989" y="1830114"/>
                  <a:pt x="2131310" y="1718442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Supervised LDA </a:t>
            </a:r>
            <a:r>
              <a:rPr lang="en-US" altLang="en-US" sz="1500"/>
              <a:t>[Blei &amp; McAuliffe 07] </a:t>
            </a:r>
          </a:p>
        </p:txBody>
      </p:sp>
      <p:pic>
        <p:nvPicPr>
          <p:cNvPr id="168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9" t="14409" r="12836" b="2126"/>
          <a:stretch>
            <a:fillRect/>
          </a:stretch>
        </p:blipFill>
        <p:spPr bwMode="auto">
          <a:xfrm>
            <a:off x="1383506" y="800101"/>
            <a:ext cx="6286500" cy="396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>
          <a:xfrm>
            <a:off x="1143000" y="114300"/>
            <a:ext cx="7200900" cy="571500"/>
          </a:xfrm>
        </p:spPr>
        <p:txBody>
          <a:bodyPr/>
          <a:lstStyle/>
          <a:p>
            <a:r>
              <a:rPr lang="en-US" altLang="en-US" sz="2700"/>
              <a:t>Sample Results of Supervised LDA</a:t>
            </a:r>
          </a:p>
        </p:txBody>
      </p:sp>
      <p:pic>
        <p:nvPicPr>
          <p:cNvPr id="169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7" t="13589" r="12660" b="21431"/>
          <a:stretch>
            <a:fillRect/>
          </a:stretch>
        </p:blipFill>
        <p:spPr bwMode="auto">
          <a:xfrm>
            <a:off x="1143000" y="971550"/>
            <a:ext cx="6867907" cy="336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71450"/>
            <a:ext cx="7715250" cy="5715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Challenges and Directions for Future Research</a:t>
            </a: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50"/>
            <a:ext cx="8115300" cy="37147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b="1" dirty="0"/>
              <a:t>Challenge 1: How can we quantitatively evaluate the benefit of topic models for text mining?</a:t>
            </a:r>
            <a:r>
              <a:rPr lang="en-US" altLang="en-US" dirty="0"/>
              <a:t>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Currently, most quantitative evaluation is based on perplexity which doesn’t reflect the actual utility of a topic model for text mining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Need to separately evaluate the quality of both topic word distributions and topic coverage (do more in line with “intrusion test”[Chang et al. 09])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Need to consider multiple aspects of a topic (e.g., coherent?, meaningful?) and define appropriate measures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Need to compare topic models with alternative approaches to solving the same text mining problem (e.g., traditional IR methods, non-negative matrix factorization)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Need to create standard test collections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b="1" dirty="0"/>
              <a:t>Challenge 2: How can we help users interpret a topic?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dirty="0"/>
              <a:t>Most of the time, a topic is manually labeled in a research paper; this is insufficient for real applications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dirty="0"/>
              <a:t>Automatic labeling can help, but the utility still needs to evaluated 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dirty="0"/>
              <a:t>Need to generate a summary for a topic to enable a user to navigate into text documents to better understand a topic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dirty="0"/>
              <a:t>Need to facilitate post-processing of discovered topics (e.g., ranking, comparison) </a:t>
            </a:r>
          </a:p>
          <a:p>
            <a:endParaRPr lang="en-US" altLang="en-US" sz="1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71450"/>
            <a:ext cx="8382000" cy="5715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Challenges and Directions for Future Research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800100"/>
            <a:ext cx="8362950" cy="39433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b="1" dirty="0"/>
              <a:t>Challenge 3</a:t>
            </a:r>
            <a:r>
              <a:rPr lang="en-US" altLang="en-US" dirty="0"/>
              <a:t>: </a:t>
            </a:r>
            <a:r>
              <a:rPr lang="en-US" altLang="en-US" b="1" dirty="0"/>
              <a:t>How can we address the problem of multiple local maxima? 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All topic models have the problem of multiple local maxima, causing problems with reproducing results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Need to compute the variance of a discovered topic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Need to define and report the confidence interval for a topic 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b="1" dirty="0"/>
              <a:t>Challenge 4:</a:t>
            </a:r>
            <a:r>
              <a:rPr lang="en-US" altLang="en-US" dirty="0"/>
              <a:t> </a:t>
            </a:r>
            <a:r>
              <a:rPr lang="en-US" altLang="en-US" b="1" dirty="0"/>
              <a:t>How can we develop efficient estimation and inference algorithms for sophisticated models?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How can we leverage a user’s knowledge to speed up inferences for topic models?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Need to develop parallel estimation/inference algorithms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endParaRPr lang="en-US" alt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1975" y="85725"/>
            <a:ext cx="8382000" cy="5715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300"/>
              <a:t>Challenges and Directions for Future Research (cont.)</a:t>
            </a:r>
            <a:endParaRPr lang="en-US" altLang="en-US" sz="3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857250"/>
            <a:ext cx="8515350" cy="40576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100" b="1" dirty="0"/>
              <a:t>Challenge 5:</a:t>
            </a:r>
            <a:r>
              <a:rPr lang="en-US" altLang="en-US" sz="2100" dirty="0"/>
              <a:t> </a:t>
            </a:r>
            <a:r>
              <a:rPr lang="en-US" altLang="en-US" sz="2100" b="1" dirty="0"/>
              <a:t>How can we incorporate linguistic knowledge into topic models?  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Most current topic models are purely statistical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 Some progress has been made to incorporate linguistic knowledge (e.g., [Griffiths et al. 04, Wallach 08])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More needs to be done  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100" b="1" dirty="0"/>
              <a:t>Challenge 6</a:t>
            </a:r>
            <a:r>
              <a:rPr lang="en-US" altLang="en-US" sz="2100" dirty="0"/>
              <a:t>: </a:t>
            </a:r>
            <a:r>
              <a:rPr lang="en-US" altLang="en-US" sz="2100" b="1" dirty="0"/>
              <a:t>How can we incorporate more sophisticated supervision into topic modeling to maximize its support for user tasks?  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Current models are mostly pre-specified with little flexibility for an analyst to “steer” the analysis process; need to develop a </a:t>
            </a:r>
            <a:r>
              <a:rPr lang="en-US" altLang="en-US" sz="1800" b="1" dirty="0"/>
              <a:t>general analysis framework </a:t>
            </a:r>
            <a:r>
              <a:rPr lang="en-US" altLang="en-US" sz="1800" dirty="0"/>
              <a:t>to enable an analyst to use multiple topic models together to perform complex text mining tasks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en-US" altLang="en-US" sz="1800" dirty="0"/>
              <a:t>Need to combine topic modeling (as a generative model for feature learning) with </a:t>
            </a:r>
            <a:r>
              <a:rPr lang="en-US" altLang="en-US" sz="1800" b="1" dirty="0"/>
              <a:t>deep learning </a:t>
            </a:r>
            <a:r>
              <a:rPr lang="en-US" altLang="en-US" sz="1800" dirty="0"/>
              <a:t>to optimize task support  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endParaRPr lang="en-US" altLang="en-US" sz="2700" dirty="0"/>
          </a:p>
          <a:p>
            <a:pPr lvl="1">
              <a:lnSpc>
                <a:spcPct val="80000"/>
              </a:lnSpc>
              <a:spcBef>
                <a:spcPct val="60000"/>
              </a:spcBef>
            </a:pPr>
            <a:endParaRPr lang="en-US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71450"/>
            <a:ext cx="8382000" cy="5715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Challenges and Directions for Future Research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PLSA </a:t>
            </a:r>
            <a:r>
              <a:rPr lang="en-US" dirty="0" smtClean="0">
                <a:sym typeface="Wingdings" panose="05000000000000000000" pitchFamily="2" charset="2"/>
              </a:rPr>
              <a:t> LDA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55682" y="3394570"/>
            <a:ext cx="1118464" cy="4133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15775" y="2023466"/>
            <a:ext cx="1133033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03379" y="1145902"/>
            <a:ext cx="1145430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15776" y="1145902"/>
            <a:ext cx="1223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Topic  </a:t>
            </a:r>
            <a:r>
              <a:rPr lang="en-US" altLang="zh-CN" sz="1800" b="1" baseline="-25000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355682" y="3420635"/>
            <a:ext cx="1145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Topic </a:t>
            </a:r>
            <a:r>
              <a:rPr lang="en-US" altLang="zh-CN" sz="2000" b="1" baseline="-25000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k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64112" y="2023466"/>
            <a:ext cx="1223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Topic </a:t>
            </a:r>
            <a:r>
              <a:rPr lang="en-US" altLang="zh-CN" sz="2000" b="1" baseline="-25000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503542" y="1041680"/>
            <a:ext cx="1747837" cy="7848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government 0.3 </a:t>
            </a:r>
            <a:b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response  0.2</a:t>
            </a:r>
            <a:b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651179" y="3058745"/>
            <a:ext cx="1366838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donate  0.1</a:t>
            </a:r>
            <a:b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relief 0.05</a:t>
            </a:r>
            <a:b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help 0.02 </a:t>
            </a:r>
            <a:b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51179" y="1915745"/>
            <a:ext cx="1366838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rgbClr val="3333FF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city 0.2</a:t>
            </a:r>
            <a:br>
              <a:rPr lang="en-US" altLang="zh-CN" sz="1800" b="1" dirty="0">
                <a:solidFill>
                  <a:srgbClr val="3333FF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3333FF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new   0.1</a:t>
            </a:r>
            <a:br>
              <a:rPr lang="en-US" altLang="zh-CN" sz="1800" b="1" dirty="0">
                <a:solidFill>
                  <a:srgbClr val="3333FF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 err="1">
                <a:solidFill>
                  <a:srgbClr val="3333FF"/>
                </a:solidFill>
                <a:latin typeface="Times New Roman" pitchFamily="18" charset="0"/>
                <a:ea typeface="SimSun" pitchFamily="2" charset="-122"/>
                <a:cs typeface="Times New Roman" panose="02020603050405020304" pitchFamily="18" charset="0"/>
              </a:rPr>
              <a:t>orleans</a:t>
            </a:r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ea typeface="SimSun" pitchFamily="2" charset="-122"/>
                <a:cs typeface="Times New Roman" panose="02020603050405020304" pitchFamily="18" charset="0"/>
              </a:rPr>
              <a:t> 0.05 </a:t>
            </a:r>
            <a:b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ea typeface="SimSun" pitchFamily="2" charset="-122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8800" y="644664"/>
            <a:ext cx="336117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Both word distributions and </a:t>
            </a:r>
          </a:p>
          <a:p>
            <a:r>
              <a:rPr lang="en-US" sz="2000" b="1" dirty="0"/>
              <a:t>t</a:t>
            </a:r>
            <a:r>
              <a:rPr lang="en-US" sz="2000" b="1" dirty="0" smtClean="0"/>
              <a:t>opic choices are free in PLSA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300648" y="1483608"/>
            <a:ext cx="12406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29912" y="1434095"/>
            <a:ext cx="11304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p</a:t>
            </a:r>
            <a:r>
              <a:rPr lang="en-US" altLang="zh-CN" sz="1800" b="1" dirty="0" smtClean="0">
                <a:ea typeface="SimSun" pitchFamily="2" charset="-122"/>
                <a:sym typeface="Symbol" pitchFamily="18" charset="2"/>
              </a:rPr>
              <a:t>(</a:t>
            </a:r>
            <a:r>
              <a:rPr lang="en-US" altLang="zh-CN" sz="18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1800" b="1" dirty="0" smtClean="0">
                <a:ea typeface="SimSun" pitchFamily="2" charset="-122"/>
                <a:sym typeface="Symbol" pitchFamily="18" charset="2"/>
              </a:rPr>
              <a:t>)=</a:t>
            </a:r>
            <a:r>
              <a:rPr lang="en-US" sz="2000" b="1" dirty="0" smtClean="0">
                <a:solidFill>
                  <a:srgbClr val="CC0000"/>
                </a:solidFill>
                <a:sym typeface="Symbol"/>
              </a:rPr>
              <a:t>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/>
              </a:rPr>
              <a:t>d,1</a:t>
            </a:r>
            <a:endParaRPr lang="en-US" sz="2000" dirty="0"/>
          </a:p>
          <a:p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101312" y="2468337"/>
            <a:ext cx="14400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28572" y="2423576"/>
            <a:ext cx="11304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p</a:t>
            </a:r>
            <a:r>
              <a:rPr lang="en-US" altLang="zh-CN" sz="1800" b="1" dirty="0" smtClean="0">
                <a:ea typeface="SimSun" pitchFamily="2" charset="-122"/>
                <a:sym typeface="Symbol" pitchFamily="18" charset="2"/>
              </a:rPr>
              <a:t>(</a:t>
            </a:r>
            <a:r>
              <a:rPr lang="en-US" altLang="zh-CN" sz="1800" b="1" baseline="-25000" dirty="0" smtClean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1800" b="1" dirty="0" smtClean="0">
                <a:ea typeface="SimSun" pitchFamily="2" charset="-122"/>
                <a:sym typeface="Symbol" pitchFamily="18" charset="2"/>
              </a:rPr>
              <a:t>)=</a:t>
            </a:r>
            <a:r>
              <a:rPr lang="en-US" sz="2000" b="1" dirty="0" smtClean="0">
                <a:solidFill>
                  <a:srgbClr val="CC0000"/>
                </a:solidFill>
                <a:sym typeface="Symbol"/>
              </a:rPr>
              <a:t>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/>
              </a:rPr>
              <a:t>d,2</a:t>
            </a:r>
            <a:endParaRPr lang="en-US" sz="2000" dirty="0"/>
          </a:p>
          <a:p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067286" y="3518021"/>
            <a:ext cx="147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12790" y="3464808"/>
            <a:ext cx="11208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p</a:t>
            </a:r>
            <a:r>
              <a:rPr lang="en-US" altLang="zh-CN" sz="1800" b="1" dirty="0" smtClean="0">
                <a:ea typeface="SimSun" pitchFamily="2" charset="-122"/>
                <a:sym typeface="Symbol" pitchFamily="18" charset="2"/>
              </a:rPr>
              <a:t>(</a:t>
            </a:r>
            <a:r>
              <a:rPr lang="en-US" altLang="zh-CN" sz="1800" b="1" baseline="-25000" dirty="0" smtClean="0">
                <a:ea typeface="SimSun" pitchFamily="2" charset="-122"/>
                <a:sym typeface="Symbol" pitchFamily="18" charset="2"/>
              </a:rPr>
              <a:t>k</a:t>
            </a:r>
            <a:r>
              <a:rPr lang="en-US" altLang="zh-CN" sz="1800" b="1" dirty="0" smtClean="0">
                <a:ea typeface="SimSun" pitchFamily="2" charset="-122"/>
                <a:sym typeface="Symbol" pitchFamily="18" charset="2"/>
              </a:rPr>
              <a:t>)=</a:t>
            </a:r>
            <a:r>
              <a:rPr lang="en-US" sz="2000" b="1" dirty="0" smtClean="0">
                <a:solidFill>
                  <a:srgbClr val="CC0000"/>
                </a:solidFill>
                <a:sym typeface="Symbol"/>
              </a:rPr>
              <a:t></a:t>
            </a:r>
            <a:r>
              <a:rPr lang="en-US" sz="2000" b="1" baseline="-25000" dirty="0" err="1" smtClean="0">
                <a:solidFill>
                  <a:srgbClr val="CC0000"/>
                </a:solidFill>
                <a:sym typeface="Symbol"/>
              </a:rPr>
              <a:t>d,k</a:t>
            </a:r>
            <a:endParaRPr lang="en-US" sz="2000" dirty="0"/>
          </a:p>
          <a:p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549112" y="1483608"/>
            <a:ext cx="0" cy="208296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5482312" y="2387499"/>
            <a:ext cx="64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4800" b="1" dirty="0">
                <a:latin typeface="Times New Roman" pitchFamily="18" charset="0"/>
                <a:ea typeface="SimSun" pitchFamily="2" charset="-122"/>
              </a:rPr>
              <a:t>…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986512" y="1330568"/>
            <a:ext cx="1229264" cy="12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355799" y="958592"/>
            <a:ext cx="849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ea typeface="SimSun" pitchFamily="2" charset="-122"/>
                <a:sym typeface="Symbol" pitchFamily="18" charset="2"/>
              </a:rPr>
              <a:t>p(w|</a:t>
            </a:r>
            <a:r>
              <a:rPr lang="en-US" altLang="zh-CN" sz="16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1600" b="1" dirty="0">
                <a:ea typeface="SimSun" pitchFamily="2" charset="-122"/>
                <a:sym typeface="Symbol" pitchFamily="18" charset="2"/>
              </a:rPr>
              <a:t>)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986512" y="2236584"/>
            <a:ext cx="1229264" cy="12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355799" y="1864608"/>
            <a:ext cx="849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ea typeface="SimSun" pitchFamily="2" charset="-122"/>
                <a:sym typeface="Symbol" pitchFamily="18" charset="2"/>
              </a:rPr>
              <a:t>p(w|</a:t>
            </a:r>
            <a:r>
              <a:rPr lang="en-US" altLang="zh-CN" sz="1600" b="1" baseline="-25000" dirty="0" smtClean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1600" b="1" dirty="0" smtClean="0">
                <a:ea typeface="SimSun" pitchFamily="2" charset="-122"/>
                <a:sym typeface="Symbol" pitchFamily="18" charset="2"/>
              </a:rPr>
              <a:t>)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910312" y="3601228"/>
            <a:ext cx="1445370" cy="147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96461" y="3243962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ea typeface="SimSun" pitchFamily="2" charset="-122"/>
                <a:sym typeface="Symbol" pitchFamily="18" charset="2"/>
              </a:rPr>
              <a:t>p(w|</a:t>
            </a:r>
            <a:r>
              <a:rPr lang="en-US" altLang="zh-CN" sz="1600" b="1" baseline="-25000" dirty="0" smtClean="0">
                <a:ea typeface="SimSun" pitchFamily="2" charset="-122"/>
                <a:sym typeface="Symbol" pitchFamily="18" charset="2"/>
              </a:rPr>
              <a:t>k</a:t>
            </a:r>
            <a:r>
              <a:rPr lang="en-US" altLang="zh-CN" sz="1600" b="1" dirty="0" smtClean="0">
                <a:ea typeface="SimSun" pitchFamily="2" charset="-122"/>
                <a:sym typeface="Symbol" pitchFamily="18" charset="2"/>
              </a:rPr>
              <a:t>)</a:t>
            </a:r>
            <a:endParaRPr lang="en-US" dirty="0"/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2510512" y="2245608"/>
            <a:ext cx="64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4800" b="1" dirty="0">
                <a:latin typeface="Times New Roman" pitchFamily="18" charset="0"/>
                <a:ea typeface="SimSun" pitchFamily="2" charset="-122"/>
              </a:rPr>
              <a:t>…</a:t>
            </a:r>
          </a:p>
        </p:txBody>
      </p:sp>
      <p:sp>
        <p:nvSpPr>
          <p:cNvPr id="70" name="Left Brace 69"/>
          <p:cNvSpPr/>
          <p:nvPr/>
        </p:nvSpPr>
        <p:spPr>
          <a:xfrm>
            <a:off x="609600" y="1152572"/>
            <a:ext cx="457200" cy="2540836"/>
          </a:xfrm>
          <a:prstGeom prst="leftBrac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288" y="2092716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</a:t>
            </a:r>
            <a:endParaRPr lang="en-US" sz="3600" b="1" dirty="0" smtClean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6914828" y="1416617"/>
          <a:ext cx="1897392" cy="54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6" name="Equation" r:id="rId3" imgW="1104840" imgH="241200" progId="Equation.3">
                  <p:embed/>
                </p:oleObj>
              </mc:Choice>
              <mc:Fallback>
                <p:oleObj name="Equation" r:id="rId3" imgW="1104840" imgH="241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4828" y="1416617"/>
                        <a:ext cx="1897392" cy="54383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152546" y="4074408"/>
          <a:ext cx="2775851" cy="35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7" name="Equation" r:id="rId5" imgW="1803240" imgH="228600" progId="Equation.3">
                  <p:embed/>
                </p:oleObj>
              </mc:Choice>
              <mc:Fallback>
                <p:oleObj name="Equation" r:id="rId5" imgW="1803240" imgH="2286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46" y="4074408"/>
                        <a:ext cx="2775851" cy="35186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3157538" y="2166904"/>
            <a:ext cx="5942081" cy="2919446"/>
            <a:chOff x="3157538" y="2166904"/>
            <a:chExt cx="5942081" cy="2919446"/>
          </a:xfrm>
        </p:grpSpPr>
        <p:grpSp>
          <p:nvGrpSpPr>
            <p:cNvPr id="29" name="Group 28"/>
            <p:cNvGrpSpPr/>
            <p:nvPr/>
          </p:nvGrpSpPr>
          <p:grpSpPr>
            <a:xfrm>
              <a:off x="6673702" y="2166904"/>
              <a:ext cx="2362200" cy="1141441"/>
              <a:chOff x="6673702" y="2166904"/>
              <a:chExt cx="2362200" cy="1141441"/>
            </a:xfrm>
          </p:grpSpPr>
          <p:graphicFrame>
            <p:nvGraphicFramePr>
              <p:cNvPr id="53" name="Object 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673702" y="2166904"/>
              <a:ext cx="2362200" cy="441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38" name="Equation" r:id="rId7" imgW="1295280" imgH="228600" progId="Equation.3">
                      <p:embed/>
                    </p:oleObj>
                  </mc:Choice>
                  <mc:Fallback>
                    <p:oleObj name="Equation" r:id="rId7" imgW="1295280" imgH="228600" progId="Equation.3">
                      <p:embed/>
                      <p:pic>
                        <p:nvPicPr>
                          <p:cNvPr id="5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73702" y="2166904"/>
                            <a:ext cx="2362200" cy="44118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02865" y="2931408"/>
              <a:ext cx="2297112" cy="376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39" name="Equation" r:id="rId9" imgW="1333440" imgH="215640" progId="Equation.3">
                      <p:embed/>
                    </p:oleObj>
                  </mc:Choice>
                  <mc:Fallback>
                    <p:oleObj name="Equation" r:id="rId9" imgW="1333440" imgH="215640" progId="Equation.3">
                      <p:embed/>
                      <p:pic>
                        <p:nvPicPr>
                          <p:cNvPr id="2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02865" y="2931408"/>
                            <a:ext cx="2297112" cy="376937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3157538" y="4217988"/>
              <a:ext cx="2352675" cy="868362"/>
              <a:chOff x="3157538" y="4217988"/>
              <a:chExt cx="2352675" cy="868362"/>
            </a:xfrm>
          </p:grpSpPr>
          <p:graphicFrame>
            <p:nvGraphicFramePr>
              <p:cNvPr id="56" name="Objec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57538" y="4217988"/>
              <a:ext cx="2352675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40" name="Equation" r:id="rId11" imgW="1244520" imgH="228600" progId="Equation.3">
                      <p:embed/>
                    </p:oleObj>
                  </mc:Choice>
                  <mc:Fallback>
                    <p:oleObj name="Equation" r:id="rId11" imgW="1244520" imgH="228600" progId="Equation.3">
                      <p:embed/>
                      <p:pic>
                        <p:nvPicPr>
                          <p:cNvPr id="56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7538" y="4217988"/>
                            <a:ext cx="2352675" cy="392112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06750" y="4724400"/>
              <a:ext cx="2051050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41" name="Equation" r:id="rId13" imgW="1295280" imgH="228600" progId="Equation.3">
                      <p:embed/>
                    </p:oleObj>
                  </mc:Choice>
                  <mc:Fallback>
                    <p:oleObj name="Equation" r:id="rId13" imgW="1295280" imgH="228600" progId="Equation.3">
                      <p:embed/>
                      <p:pic>
                        <p:nvPicPr>
                          <p:cNvPr id="22" name="Object 2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206750" y="4724400"/>
                            <a:ext cx="2051050" cy="36195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TextBox 23"/>
            <p:cNvSpPr txBox="1"/>
            <p:nvPr/>
          </p:nvSpPr>
          <p:spPr>
            <a:xfrm>
              <a:off x="5899319" y="4232644"/>
              <a:ext cx="3200300" cy="400110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LDA imposes a prior on both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45888" y="4582633"/>
              <a:ext cx="2009554" cy="331351"/>
            </a:xfrm>
            <a:custGeom>
              <a:avLst/>
              <a:gdLst>
                <a:gd name="connsiteX0" fmla="*/ 2009554 w 2009554"/>
                <a:gd name="connsiteY0" fmla="*/ 106325 h 331351"/>
                <a:gd name="connsiteX1" fmla="*/ 701749 w 2009554"/>
                <a:gd name="connsiteY1" fmla="*/ 329609 h 331351"/>
                <a:gd name="connsiteX2" fmla="*/ 0 w 2009554"/>
                <a:gd name="connsiteY2" fmla="*/ 0 h 3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9554" h="331351">
                  <a:moveTo>
                    <a:pt x="2009554" y="106325"/>
                  </a:moveTo>
                  <a:cubicBezTo>
                    <a:pt x="1523114" y="226827"/>
                    <a:pt x="1036675" y="347330"/>
                    <a:pt x="701749" y="329609"/>
                  </a:cubicBezTo>
                  <a:cubicBezTo>
                    <a:pt x="366823" y="311888"/>
                    <a:pt x="183411" y="155944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7499469" y="3413239"/>
              <a:ext cx="0" cy="81940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Likelihood Functions for PLSA vs. LDA</a:t>
            </a:r>
          </a:p>
        </p:txBody>
      </p:sp>
      <p:graphicFrame>
        <p:nvGraphicFramePr>
          <p:cNvPr id="81924" name="Object 5"/>
          <p:cNvGraphicFramePr>
            <a:graphicFrameLocks noChangeAspect="1"/>
          </p:cNvGraphicFramePr>
          <p:nvPr>
            <p:extLst/>
          </p:nvPr>
        </p:nvGraphicFramePr>
        <p:xfrm>
          <a:off x="762000" y="2800350"/>
          <a:ext cx="6096000" cy="157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0" name="Equation" r:id="rId3" imgW="3975100" imgH="1384300" progId="Equation.3">
                  <p:embed/>
                </p:oleObj>
              </mc:Choice>
              <mc:Fallback>
                <p:oleObj name="Equation" r:id="rId3" imgW="3975100" imgH="1384300" progId="Equation.3">
                  <p:embed/>
                  <p:pic>
                    <p:nvPicPr>
                      <p:cNvPr id="819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00350"/>
                        <a:ext cx="6096000" cy="1572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6"/>
          <p:cNvGraphicFramePr>
            <a:graphicFrameLocks noChangeAspect="1"/>
          </p:cNvGraphicFramePr>
          <p:nvPr>
            <p:extLst/>
          </p:nvPr>
        </p:nvGraphicFramePr>
        <p:xfrm>
          <a:off x="744646" y="980598"/>
          <a:ext cx="5326589" cy="152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1" name="Equation" r:id="rId5" imgW="3327400" imgH="1270000" progId="Equation.3">
                  <p:embed/>
                </p:oleObj>
              </mc:Choice>
              <mc:Fallback>
                <p:oleObj name="Equation" r:id="rId5" imgW="3327400" imgH="1270000" progId="Equation.3">
                  <p:embed/>
                  <p:pic>
                    <p:nvPicPr>
                      <p:cNvPr id="819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46" y="980598"/>
                        <a:ext cx="5326589" cy="1524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" y="800100"/>
            <a:ext cx="6909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0" dirty="0">
                <a:latin typeface="+mn-lt"/>
              </a:rPr>
              <a:t>PLSA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063" y="2500312"/>
            <a:ext cx="5944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0" dirty="0">
                <a:latin typeface="+mn-lt"/>
              </a:rPr>
              <a:t>LDA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43200" y="945357"/>
            <a:ext cx="6165210" cy="2369343"/>
            <a:chOff x="2743200" y="945357"/>
            <a:chExt cx="6165210" cy="2369343"/>
          </a:xfrm>
        </p:grpSpPr>
        <p:cxnSp>
          <p:nvCxnSpPr>
            <p:cNvPr id="81928" name="Straight Connector 10"/>
            <p:cNvCxnSpPr>
              <a:cxnSpLocks noChangeShapeType="1"/>
            </p:cNvCxnSpPr>
            <p:nvPr/>
          </p:nvCxnSpPr>
          <p:spPr bwMode="auto">
            <a:xfrm>
              <a:off x="2743200" y="1485900"/>
              <a:ext cx="1447800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29" name="Straight Connector 11"/>
            <p:cNvCxnSpPr>
              <a:cxnSpLocks noChangeShapeType="1"/>
            </p:cNvCxnSpPr>
            <p:nvPr/>
          </p:nvCxnSpPr>
          <p:spPr bwMode="auto">
            <a:xfrm>
              <a:off x="2743200" y="3314700"/>
              <a:ext cx="1447800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6400800" y="945357"/>
              <a:ext cx="250761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0" dirty="0">
                  <a:solidFill>
                    <a:srgbClr val="FF0000"/>
                  </a:solidFill>
                  <a:latin typeface="+mn-lt"/>
                </a:rPr>
                <a:t>Core assumption </a:t>
              </a:r>
            </a:p>
            <a:p>
              <a:pPr>
                <a:defRPr/>
              </a:pPr>
              <a:r>
                <a:rPr lang="en-US" sz="2400" b="1" i="0" dirty="0">
                  <a:solidFill>
                    <a:srgbClr val="FF0000"/>
                  </a:solidFill>
                  <a:latin typeface="+mn-lt"/>
                </a:rPr>
                <a:t>in all topic models</a:t>
              </a:r>
            </a:p>
          </p:txBody>
        </p:sp>
        <p:cxnSp>
          <p:nvCxnSpPr>
            <p:cNvPr id="81931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4419599" y="1210866"/>
              <a:ext cx="1981200" cy="0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32" name="Freeform 16"/>
            <p:cNvSpPr>
              <a:spLocks/>
            </p:cNvSpPr>
            <p:nvPr/>
          </p:nvSpPr>
          <p:spPr bwMode="auto">
            <a:xfrm>
              <a:off x="4361813" y="1657349"/>
              <a:ext cx="2115185" cy="1457325"/>
            </a:xfrm>
            <a:custGeom>
              <a:avLst/>
              <a:gdLst>
                <a:gd name="T0" fmla="*/ 2095500 w 2095500"/>
                <a:gd name="T1" fmla="*/ 0 h 2133600"/>
                <a:gd name="T2" fmla="*/ 1562100 w 2095500"/>
                <a:gd name="T3" fmla="*/ 1524000 h 2133600"/>
                <a:gd name="T4" fmla="*/ 0 w 2095500"/>
                <a:gd name="T5" fmla="*/ 2133600 h 2133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5500" h="2133600">
                  <a:moveTo>
                    <a:pt x="2095500" y="0"/>
                  </a:moveTo>
                  <a:cubicBezTo>
                    <a:pt x="2003425" y="584200"/>
                    <a:pt x="1911350" y="1168400"/>
                    <a:pt x="1562100" y="1524000"/>
                  </a:cubicBezTo>
                  <a:cubicBezTo>
                    <a:pt x="1212850" y="1879600"/>
                    <a:pt x="606425" y="2006600"/>
                    <a:pt x="0" y="2133600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67000" y="1978497"/>
            <a:ext cx="6420421" cy="1850553"/>
            <a:chOff x="2667000" y="1978497"/>
            <a:chExt cx="6420421" cy="185055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667000" y="3371849"/>
              <a:ext cx="2895600" cy="45720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50050" y="2567285"/>
              <a:ext cx="233737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0" dirty="0">
                  <a:latin typeface="+mn-lt"/>
                </a:rPr>
                <a:t>PLSA component</a:t>
              </a:r>
            </a:p>
          </p:txBody>
        </p:sp>
        <p:cxnSp>
          <p:nvCxnSpPr>
            <p:cNvPr id="81935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5562600" y="1978497"/>
              <a:ext cx="1187450" cy="81441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6" name="Straight Arrow Connector 22"/>
            <p:cNvCxnSpPr>
              <a:cxnSpLocks noChangeShapeType="1"/>
            </p:cNvCxnSpPr>
            <p:nvPr/>
          </p:nvCxnSpPr>
          <p:spPr bwMode="auto">
            <a:xfrm flipH="1">
              <a:off x="5562600" y="2800350"/>
              <a:ext cx="1187450" cy="51435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343400" y="3771900"/>
            <a:ext cx="4362527" cy="897103"/>
            <a:chOff x="4343400" y="3771900"/>
            <a:chExt cx="4362527" cy="897103"/>
          </a:xfrm>
        </p:grpSpPr>
        <p:cxnSp>
          <p:nvCxnSpPr>
            <p:cNvPr id="81937" name="Straight Connector 25"/>
            <p:cNvCxnSpPr>
              <a:cxnSpLocks noChangeShapeType="1"/>
            </p:cNvCxnSpPr>
            <p:nvPr/>
          </p:nvCxnSpPr>
          <p:spPr bwMode="auto">
            <a:xfrm>
              <a:off x="5715000" y="3771900"/>
              <a:ext cx="914400" cy="0"/>
            </a:xfrm>
            <a:prstGeom prst="line">
              <a:avLst/>
            </a:prstGeom>
            <a:noFill/>
            <a:ln w="254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8" name="Straight Connector 27"/>
            <p:cNvCxnSpPr>
              <a:cxnSpLocks noChangeShapeType="1"/>
            </p:cNvCxnSpPr>
            <p:nvPr/>
          </p:nvCxnSpPr>
          <p:spPr bwMode="auto">
            <a:xfrm>
              <a:off x="4343400" y="4400550"/>
              <a:ext cx="1828800" cy="0"/>
            </a:xfrm>
            <a:prstGeom prst="line">
              <a:avLst/>
            </a:prstGeom>
            <a:noFill/>
            <a:ln w="254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6734810" y="4207338"/>
              <a:ext cx="197111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0" dirty="0">
                  <a:solidFill>
                    <a:srgbClr val="0000CC"/>
                  </a:solidFill>
                  <a:latin typeface="+mn-lt"/>
                </a:rPr>
                <a:t>Added by LDA</a:t>
              </a:r>
            </a:p>
          </p:txBody>
        </p:sp>
        <p:cxnSp>
          <p:nvCxnSpPr>
            <p:cNvPr id="81940" name="Straight Arrow Connector 31"/>
            <p:cNvCxnSpPr>
              <a:cxnSpLocks noChangeShapeType="1"/>
            </p:cNvCxnSpPr>
            <p:nvPr/>
          </p:nvCxnSpPr>
          <p:spPr bwMode="auto">
            <a:xfrm flipH="1" flipV="1">
              <a:off x="6489700" y="3829052"/>
              <a:ext cx="444500" cy="37828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1" name="Straight Arrow Connector 33"/>
            <p:cNvCxnSpPr>
              <a:cxnSpLocks noChangeShapeType="1"/>
            </p:cNvCxnSpPr>
            <p:nvPr/>
          </p:nvCxnSpPr>
          <p:spPr bwMode="auto">
            <a:xfrm flipH="1" flipV="1">
              <a:off x="6172198" y="4464853"/>
              <a:ext cx="609600" cy="9755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Parameter Estimation and Inferences in LDA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40588"/>
            <a:ext cx="8229600" cy="41719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Parameters can </a:t>
            </a:r>
            <a:r>
              <a:rPr lang="en-US" sz="2800" dirty="0"/>
              <a:t>be </a:t>
            </a:r>
            <a:r>
              <a:rPr lang="en-US" sz="2800" dirty="0" smtClean="0"/>
              <a:t>estimated using ML estimator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However</a:t>
            </a:r>
            <a:r>
              <a:rPr lang="en-US" sz="2800" dirty="0"/>
              <a:t>, </a:t>
            </a:r>
            <a:r>
              <a:rPr lang="en-US" sz="2800" b="1" dirty="0"/>
              <a:t>{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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j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} and {</a:t>
            </a:r>
            <a:r>
              <a:rPr lang="en-US" sz="2800" b="1" dirty="0">
                <a:sym typeface="Symbol"/>
              </a:rPr>
              <a:t></a:t>
            </a:r>
            <a:r>
              <a:rPr lang="en-US" sz="2800" b="1" baseline="-25000" dirty="0" err="1">
                <a:sym typeface="Symbol"/>
              </a:rPr>
              <a:t>d,j</a:t>
            </a:r>
            <a:r>
              <a:rPr lang="en-US" sz="2800" b="1" dirty="0"/>
              <a:t>}</a:t>
            </a:r>
            <a:r>
              <a:rPr lang="en-US" sz="2800" dirty="0"/>
              <a:t> must now be computed using posterior </a:t>
            </a:r>
            <a:r>
              <a:rPr lang="en-US" sz="2800" dirty="0" smtClean="0"/>
              <a:t>inference</a:t>
            </a:r>
          </a:p>
          <a:p>
            <a:pPr lvl="1">
              <a:defRPr/>
            </a:pPr>
            <a:r>
              <a:rPr lang="en-US" sz="2500" dirty="0" smtClean="0"/>
              <a:t>Computationally intractable</a:t>
            </a:r>
          </a:p>
          <a:p>
            <a:pPr lvl="1">
              <a:defRPr/>
            </a:pPr>
            <a:r>
              <a:rPr lang="en-US" sz="2500" dirty="0" smtClean="0"/>
              <a:t>Must resort to approximate inference </a:t>
            </a:r>
          </a:p>
          <a:p>
            <a:pPr lvl="1">
              <a:defRPr/>
            </a:pPr>
            <a:r>
              <a:rPr lang="en-US" sz="2500" dirty="0" smtClean="0"/>
              <a:t>Many different inference methods are available </a:t>
            </a:r>
            <a:endParaRPr lang="en-US" sz="2500" dirty="0"/>
          </a:p>
          <a:p>
            <a:pPr marL="0" indent="0">
              <a:buNone/>
              <a:defRPr/>
            </a:pPr>
            <a:endParaRPr lang="en-US" sz="2800" dirty="0"/>
          </a:p>
          <a:p>
            <a:endParaRPr lang="en-US" dirty="0"/>
          </a:p>
        </p:txBody>
      </p:sp>
      <p:graphicFrame>
        <p:nvGraphicFramePr>
          <p:cNvPr id="82950" name="Object 2"/>
          <p:cNvGraphicFramePr>
            <a:graphicFrameLocks noChangeAspect="1"/>
          </p:cNvGraphicFramePr>
          <p:nvPr>
            <p:extLst/>
          </p:nvPr>
        </p:nvGraphicFramePr>
        <p:xfrm>
          <a:off x="1447800" y="1550188"/>
          <a:ext cx="5010512" cy="76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2" name="Equation" r:id="rId3" imgW="1943100" imgH="393700" progId="Equation.3">
                  <p:embed/>
                </p:oleObj>
              </mc:Choice>
              <mc:Fallback>
                <p:oleObj name="Equation" r:id="rId3" imgW="1943100" imgH="393700" progId="Equation.3">
                  <p:embed/>
                  <p:pic>
                    <p:nvPicPr>
                      <p:cNvPr id="829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50188"/>
                        <a:ext cx="5010512" cy="76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2388388"/>
            <a:ext cx="437094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many parameters in LDA vs. PLSA?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18900"/>
              </p:ext>
            </p:extLst>
          </p:nvPr>
        </p:nvGraphicFramePr>
        <p:xfrm>
          <a:off x="4191000" y="3177841"/>
          <a:ext cx="3962400" cy="5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3" name="Equation" r:id="rId5" imgW="1650960" imgH="304560" progId="Equation.3">
                  <p:embed/>
                </p:oleObj>
              </mc:Choice>
              <mc:Fallback>
                <p:oleObj name="Equation" r:id="rId5" imgW="1650960" imgH="304560" progId="Equation.3">
                  <p:embed/>
                  <p:pic>
                    <p:nvPicPr>
                      <p:cNvPr id="829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77841"/>
                        <a:ext cx="3962400" cy="5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2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AF95-24FB-4E53-A846-95AFF31B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09DA1-D12A-44E8-A1FC-4D75EC0D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57250"/>
            <a:ext cx="8763000" cy="3714750"/>
          </a:xfrm>
        </p:spPr>
        <p:txBody>
          <a:bodyPr/>
          <a:lstStyle/>
          <a:p>
            <a:r>
              <a:rPr lang="en-US" dirty="0"/>
              <a:t>PLSA: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LDA: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892CD-48E9-434C-82F0-9E7385EA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CC9C2-48CC-401F-8F66-7478A6538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961345"/>
            <a:ext cx="4281065" cy="1560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0F2F52-2651-458F-8895-FF532ABA0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647847"/>
            <a:ext cx="6457951" cy="1547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E2E63-26AC-4932-B5F0-556ECDD21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959417"/>
            <a:ext cx="4317824" cy="15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7B31-233B-4CFC-A010-EECF969C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exact inference intractable?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B0AF53-459C-4505-9291-66086B4F7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42951"/>
            <a:ext cx="4914900" cy="8396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E220-4EC2-44EE-8BC7-3E057AAC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9BDCA-9C00-4352-A2C6-1B15CFC95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30892"/>
            <a:ext cx="7743825" cy="1750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D7F5E9-F612-4727-8AB6-615AE18FA0CD}"/>
              </a:ext>
            </a:extLst>
          </p:cNvPr>
          <p:cNvSpPr txBox="1"/>
          <p:nvPr/>
        </p:nvSpPr>
        <p:spPr>
          <a:xfrm>
            <a:off x="628651" y="158260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94F80-655A-431F-8C29-E208A3B26E53}"/>
              </a:ext>
            </a:extLst>
          </p:cNvPr>
          <p:cNvSpPr txBox="1"/>
          <p:nvPr/>
        </p:nvSpPr>
        <p:spPr>
          <a:xfrm>
            <a:off x="628650" y="3681716"/>
            <a:ext cx="7743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Denominator integral is intractable due to </a:t>
            </a:r>
            <a:r>
              <a:rPr lang="en-US" sz="2400" b="1" dirty="0"/>
              <a:t>coupling</a:t>
            </a:r>
            <a:r>
              <a:rPr lang="en-US" sz="2400" dirty="0"/>
              <a:t> between </a:t>
            </a:r>
            <a:r>
              <a:rPr lang="en-US" sz="2400" b="1" dirty="0">
                <a:sym typeface="Symbol" panose="05050102010706020507" pitchFamily="18" charset="2"/>
              </a:rPr>
              <a:t></a:t>
            </a:r>
            <a:r>
              <a:rPr lang="en-US" sz="2400" dirty="0">
                <a:sym typeface="Symbol" panose="05050102010706020507" pitchFamily="18" charset="2"/>
              </a:rPr>
              <a:t> and </a:t>
            </a:r>
            <a:r>
              <a:rPr lang="en-US" sz="2400" b="1" dirty="0">
                <a:sym typeface="Symbol" panose="05050102010706020507" pitchFamily="18" charset="2"/>
              </a:rPr>
              <a:t> </a:t>
            </a:r>
            <a:r>
              <a:rPr lang="en-US" sz="2400" dirty="0">
                <a:sym typeface="Symbol" panose="05050102010706020507" pitchFamily="18" charset="2"/>
              </a:rPr>
              <a:t>in the summation over </a:t>
            </a:r>
            <a:r>
              <a:rPr lang="en-US" sz="2400" b="1" dirty="0">
                <a:sym typeface="Symbol" panose="05050102010706020507" pitchFamily="18" charset="2"/>
              </a:rPr>
              <a:t>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60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 for LDA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514350" y="934233"/>
            <a:ext cx="8763000" cy="3714750"/>
          </a:xfrm>
        </p:spPr>
        <p:txBody>
          <a:bodyPr/>
          <a:lstStyle/>
          <a:p>
            <a:r>
              <a:rPr lang="en-US" altLang="en-US" dirty="0"/>
              <a:t>Many different ways; each has its pros &amp; cons </a:t>
            </a:r>
          </a:p>
          <a:p>
            <a:r>
              <a:rPr lang="en-US" altLang="en-US" dirty="0"/>
              <a:t>Deterministic approximation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variational Bayes </a:t>
            </a:r>
            <a:r>
              <a:rPr lang="en-US" altLang="en-US" sz="1500" dirty="0"/>
              <a:t>[</a:t>
            </a:r>
            <a:r>
              <a:rPr lang="en-US" altLang="en-US" sz="1500" dirty="0" err="1"/>
              <a:t>Blei</a:t>
            </a:r>
            <a:r>
              <a:rPr lang="en-US" altLang="en-US" sz="1500" dirty="0"/>
              <a:t> et al. 03a]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collapsed variational Bayes </a:t>
            </a:r>
            <a:r>
              <a:rPr lang="en-US" altLang="en-US" sz="1500" dirty="0"/>
              <a:t>[</a:t>
            </a:r>
            <a:r>
              <a:rPr lang="en-US" altLang="en-US" sz="1500" dirty="0" err="1"/>
              <a:t>Teh</a:t>
            </a:r>
            <a:r>
              <a:rPr lang="en-US" altLang="en-US" sz="1500" dirty="0"/>
              <a:t> et al. 07]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expectation propagation </a:t>
            </a:r>
            <a:r>
              <a:rPr lang="en-US" altLang="en-US" sz="1500" dirty="0"/>
              <a:t>[Minka &amp; Lafferty 02]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Markov chain Monte Carlo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full Gibbs sampler </a:t>
            </a:r>
            <a:r>
              <a:rPr lang="en-US" altLang="en-US" sz="1500" dirty="0"/>
              <a:t>[Pritchard et al. 00]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collapsed Gibbs sampler </a:t>
            </a:r>
            <a:r>
              <a:rPr lang="en-US" altLang="en-US" sz="1500" dirty="0"/>
              <a:t>[Griffiths &amp; </a:t>
            </a:r>
            <a:r>
              <a:rPr lang="en-US" altLang="en-US" sz="1500" dirty="0" err="1"/>
              <a:t>Steyvers</a:t>
            </a:r>
            <a:r>
              <a:rPr lang="en-US" altLang="en-US" sz="1500" dirty="0"/>
              <a:t> 04]  </a:t>
            </a:r>
          </a:p>
          <a:p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950" y="4594609"/>
            <a:ext cx="7158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/>
              <a:t>Very efficient and quite popular, but can only work with conjugate priors </a:t>
            </a:r>
          </a:p>
        </p:txBody>
      </p:sp>
      <p:cxnSp>
        <p:nvCxnSpPr>
          <p:cNvPr id="68615" name="Straight Connector 9"/>
          <p:cNvCxnSpPr>
            <a:cxnSpLocks noChangeShapeType="1"/>
          </p:cNvCxnSpPr>
          <p:nvPr/>
        </p:nvCxnSpPr>
        <p:spPr bwMode="auto">
          <a:xfrm>
            <a:off x="1143000" y="4171950"/>
            <a:ext cx="2571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9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58158D-43D4-4282-BAC9-D3FDD374ED02}"/>
              </a:ext>
            </a:extLst>
          </p:cNvPr>
          <p:cNvCxnSpPr/>
          <p:nvPr/>
        </p:nvCxnSpPr>
        <p:spPr>
          <a:xfrm>
            <a:off x="1200150" y="2571750"/>
            <a:ext cx="285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1D3A910-D53D-49C6-A6B8-6B1D11B9E5E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2950" y="2706865"/>
            <a:ext cx="514350" cy="1998485"/>
          </a:xfrm>
          <a:prstGeom prst="curvedConnector4">
            <a:avLst>
              <a:gd name="adj1" fmla="val -84523"/>
              <a:gd name="adj2" fmla="val 910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6D337AD-7450-4FC1-A664-E1D51812FF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32331" y="4432578"/>
            <a:ext cx="393142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23061</TotalTime>
  <Words>1652</Words>
  <Application>Microsoft Office PowerPoint</Application>
  <PresentationFormat>On-screen Show (16:9)</PresentationFormat>
  <Paragraphs>308</Paragraphs>
  <Slides>39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宋体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Document</vt:lpstr>
      <vt:lpstr>Bitmap Image</vt:lpstr>
      <vt:lpstr>Bayesian Inference for  Mixture Language Models   </vt:lpstr>
      <vt:lpstr>Deficiency of PLSA </vt:lpstr>
      <vt:lpstr>Latent Dirichlet Allocation (LDA)</vt:lpstr>
      <vt:lpstr>PLSA  LDA</vt:lpstr>
      <vt:lpstr>Likelihood Functions for PLSA vs. LDA</vt:lpstr>
      <vt:lpstr>Parameter Estimation and Inferences in LDA</vt:lpstr>
      <vt:lpstr>Plate Notation</vt:lpstr>
      <vt:lpstr>Why is exact inference intractable?</vt:lpstr>
      <vt:lpstr>Approximate Inference for LDA</vt:lpstr>
      <vt:lpstr>Variational Inference</vt:lpstr>
      <vt:lpstr>A Mean Field Approximation for LDA</vt:lpstr>
      <vt:lpstr>Variational Inference for LDA</vt:lpstr>
      <vt:lpstr>Variational Inference: (Non-exhaustive) Pros/Cons</vt:lpstr>
      <vt:lpstr>Collapsed Inference Algorithms</vt:lpstr>
      <vt:lpstr>Collapsed Inference Algorithms (cont’d.)</vt:lpstr>
      <vt:lpstr>Collapsed Gibbs Sampling for LDA</vt:lpstr>
      <vt:lpstr>Collapsed Gibbs Sampling for LDA (cont’d.)</vt:lpstr>
      <vt:lpstr>Gibbs sampling in LDA: Illustration</vt:lpstr>
      <vt:lpstr>Gibbs sampling in LDA: Illustration</vt:lpstr>
      <vt:lpstr>Gibbs sampling in LDA: Illustration</vt:lpstr>
      <vt:lpstr>Gibbs sampling in LDA: Illustration</vt:lpstr>
      <vt:lpstr>Gibbs sampling in LDA: Illustration</vt:lpstr>
      <vt:lpstr>Gibbs sampling in LDA: Illustration</vt:lpstr>
      <vt:lpstr>Collapsed Gibbs Sampling: (Non-exhaustive) Pros/Cons</vt:lpstr>
      <vt:lpstr>Other Inference Variations</vt:lpstr>
      <vt:lpstr>Extensions of LDA</vt:lpstr>
      <vt:lpstr>Learning topic hierarchies</vt:lpstr>
      <vt:lpstr>Twelve Years of NIPS [Blei et al. 03b]</vt:lpstr>
      <vt:lpstr>Capturing Topic Structures: Correlated Topic Model (CTM) [Blei &amp; Lafferty 05] </vt:lpstr>
      <vt:lpstr>Sample Result of CTM</vt:lpstr>
      <vt:lpstr>The Author-Topic model [Rosen-Zvi et al. 04]</vt:lpstr>
      <vt:lpstr>Four example topics from NIPS</vt:lpstr>
      <vt:lpstr>Dirichlet-multinomial Regression (DMR) [Mimno &amp; McCallum 08]</vt:lpstr>
      <vt:lpstr>Supervised LDA [Blei &amp; McAuliffe 07] </vt:lpstr>
      <vt:lpstr>Sample Results of Supervised LDA</vt:lpstr>
      <vt:lpstr>Challenges and Directions for Future Research</vt:lpstr>
      <vt:lpstr>Challenges and Directions for Future Research (cont.)</vt:lpstr>
      <vt:lpstr>PowerPoint Presentation</vt:lpstr>
      <vt:lpstr>Challenges and Directions for Future Research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Zhai, Chengxiang</cp:lastModifiedBy>
  <cp:revision>222</cp:revision>
  <dcterms:created xsi:type="dcterms:W3CDTF">2013-09-17T19:36:26Z</dcterms:created>
  <dcterms:modified xsi:type="dcterms:W3CDTF">2018-10-23T02:27:09Z</dcterms:modified>
</cp:coreProperties>
</file>