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1"/>
  </p:notesMasterIdLst>
  <p:sldIdLst>
    <p:sldId id="1235" r:id="rId3"/>
    <p:sldId id="1237" r:id="rId4"/>
    <p:sldId id="1236" r:id="rId5"/>
    <p:sldId id="1022" r:id="rId6"/>
    <p:sldId id="1023" r:id="rId7"/>
    <p:sldId id="1024" r:id="rId8"/>
    <p:sldId id="1025" r:id="rId9"/>
    <p:sldId id="1026" r:id="rId10"/>
    <p:sldId id="1027" r:id="rId11"/>
    <p:sldId id="1028" r:id="rId12"/>
    <p:sldId id="1029" r:id="rId13"/>
    <p:sldId id="1030" r:id="rId14"/>
    <p:sldId id="1031" r:id="rId15"/>
    <p:sldId id="1032" r:id="rId16"/>
    <p:sldId id="1033" r:id="rId17"/>
    <p:sldId id="1034" r:id="rId18"/>
    <p:sldId id="1035" r:id="rId19"/>
    <p:sldId id="1036" r:id="rId20"/>
    <p:sldId id="1037" r:id="rId21"/>
    <p:sldId id="1038" r:id="rId22"/>
    <p:sldId id="1039" r:id="rId23"/>
    <p:sldId id="1040" r:id="rId24"/>
    <p:sldId id="1041" r:id="rId25"/>
    <p:sldId id="1042" r:id="rId26"/>
    <p:sldId id="1043" r:id="rId27"/>
    <p:sldId id="1044" r:id="rId28"/>
    <p:sldId id="1045" r:id="rId29"/>
    <p:sldId id="1046" r:id="rId30"/>
    <p:sldId id="1047" r:id="rId31"/>
    <p:sldId id="1048" r:id="rId32"/>
    <p:sldId id="1049" r:id="rId33"/>
    <p:sldId id="1050" r:id="rId34"/>
    <p:sldId id="1051" r:id="rId35"/>
    <p:sldId id="1052" r:id="rId36"/>
    <p:sldId id="1053" r:id="rId37"/>
    <p:sldId id="1054" r:id="rId38"/>
    <p:sldId id="1055" r:id="rId39"/>
    <p:sldId id="1056" r:id="rId40"/>
    <p:sldId id="1057" r:id="rId41"/>
    <p:sldId id="1058" r:id="rId42"/>
    <p:sldId id="1059" r:id="rId43"/>
    <p:sldId id="1060" r:id="rId44"/>
    <p:sldId id="1061" r:id="rId45"/>
    <p:sldId id="1062" r:id="rId46"/>
    <p:sldId id="1063" r:id="rId47"/>
    <p:sldId id="1064" r:id="rId48"/>
    <p:sldId id="1065" r:id="rId49"/>
    <p:sldId id="1066" r:id="rId50"/>
    <p:sldId id="1067" r:id="rId51"/>
    <p:sldId id="1275" r:id="rId52"/>
    <p:sldId id="1238" r:id="rId53"/>
    <p:sldId id="1103" r:id="rId54"/>
    <p:sldId id="1239" r:id="rId55"/>
    <p:sldId id="1240" r:id="rId56"/>
    <p:sldId id="1241" r:id="rId57"/>
    <p:sldId id="1242" r:id="rId58"/>
    <p:sldId id="1243" r:id="rId59"/>
    <p:sldId id="1244" r:id="rId60"/>
    <p:sldId id="1245" r:id="rId61"/>
    <p:sldId id="1246" r:id="rId62"/>
    <p:sldId id="1247" r:id="rId63"/>
    <p:sldId id="1248" r:id="rId64"/>
    <p:sldId id="1249" r:id="rId65"/>
    <p:sldId id="1250" r:id="rId66"/>
    <p:sldId id="1251" r:id="rId67"/>
    <p:sldId id="1252" r:id="rId68"/>
    <p:sldId id="1253" r:id="rId69"/>
    <p:sldId id="1254" r:id="rId70"/>
    <p:sldId id="1255" r:id="rId71"/>
    <p:sldId id="1256" r:id="rId72"/>
    <p:sldId id="1257" r:id="rId73"/>
    <p:sldId id="1258" r:id="rId74"/>
    <p:sldId id="1259" r:id="rId75"/>
    <p:sldId id="1260" r:id="rId76"/>
    <p:sldId id="1261" r:id="rId77"/>
    <p:sldId id="1262" r:id="rId78"/>
    <p:sldId id="1263" r:id="rId79"/>
    <p:sldId id="1264" r:id="rId80"/>
    <p:sldId id="1265" r:id="rId81"/>
    <p:sldId id="1266" r:id="rId82"/>
    <p:sldId id="1267" r:id="rId83"/>
    <p:sldId id="1268" r:id="rId84"/>
    <p:sldId id="1269" r:id="rId85"/>
    <p:sldId id="1270" r:id="rId86"/>
    <p:sldId id="1271" r:id="rId87"/>
    <p:sldId id="1272" r:id="rId88"/>
    <p:sldId id="1273" r:id="rId89"/>
    <p:sldId id="1274" r:id="rId90"/>
  </p:sldIdLst>
  <p:sldSz cx="9144000" cy="5143500" type="screen16x9"/>
  <p:notesSz cx="6858000" cy="9144000"/>
  <p:defaultTextStyle>
    <a:defPPr>
      <a:defRPr lang="en-US"/>
    </a:defPPr>
    <a:lvl1pPr marL="0" algn="l" defTabSz="755934" rtl="0" eaLnBrk="1" latinLnBrk="0" hangingPunct="1">
      <a:defRPr sz="1500" kern="1200">
        <a:solidFill>
          <a:schemeClr val="tx1"/>
        </a:solidFill>
        <a:latin typeface="+mn-lt"/>
        <a:ea typeface="+mn-ea"/>
        <a:cs typeface="+mn-cs"/>
      </a:defRPr>
    </a:lvl1pPr>
    <a:lvl2pPr marL="377967" algn="l" defTabSz="755934" rtl="0" eaLnBrk="1" latinLnBrk="0" hangingPunct="1">
      <a:defRPr sz="1500" kern="1200">
        <a:solidFill>
          <a:schemeClr val="tx1"/>
        </a:solidFill>
        <a:latin typeface="+mn-lt"/>
        <a:ea typeface="+mn-ea"/>
        <a:cs typeface="+mn-cs"/>
      </a:defRPr>
    </a:lvl2pPr>
    <a:lvl3pPr marL="755934" algn="l" defTabSz="755934" rtl="0" eaLnBrk="1" latinLnBrk="0" hangingPunct="1">
      <a:defRPr sz="1500" kern="1200">
        <a:solidFill>
          <a:schemeClr val="tx1"/>
        </a:solidFill>
        <a:latin typeface="+mn-lt"/>
        <a:ea typeface="+mn-ea"/>
        <a:cs typeface="+mn-cs"/>
      </a:defRPr>
    </a:lvl3pPr>
    <a:lvl4pPr marL="1133902" algn="l" defTabSz="755934" rtl="0" eaLnBrk="1" latinLnBrk="0" hangingPunct="1">
      <a:defRPr sz="1500" kern="1200">
        <a:solidFill>
          <a:schemeClr val="tx1"/>
        </a:solidFill>
        <a:latin typeface="+mn-lt"/>
        <a:ea typeface="+mn-ea"/>
        <a:cs typeface="+mn-cs"/>
      </a:defRPr>
    </a:lvl4pPr>
    <a:lvl5pPr marL="1511869" algn="l" defTabSz="755934" rtl="0" eaLnBrk="1" latinLnBrk="0" hangingPunct="1">
      <a:defRPr sz="1500" kern="1200">
        <a:solidFill>
          <a:schemeClr val="tx1"/>
        </a:solidFill>
        <a:latin typeface="+mn-lt"/>
        <a:ea typeface="+mn-ea"/>
        <a:cs typeface="+mn-cs"/>
      </a:defRPr>
    </a:lvl5pPr>
    <a:lvl6pPr marL="1889836" algn="l" defTabSz="755934" rtl="0" eaLnBrk="1" latinLnBrk="0" hangingPunct="1">
      <a:defRPr sz="1500" kern="1200">
        <a:solidFill>
          <a:schemeClr val="tx1"/>
        </a:solidFill>
        <a:latin typeface="+mn-lt"/>
        <a:ea typeface="+mn-ea"/>
        <a:cs typeface="+mn-cs"/>
      </a:defRPr>
    </a:lvl6pPr>
    <a:lvl7pPr marL="2267803" algn="l" defTabSz="755934" rtl="0" eaLnBrk="1" latinLnBrk="0" hangingPunct="1">
      <a:defRPr sz="1500" kern="1200">
        <a:solidFill>
          <a:schemeClr val="tx1"/>
        </a:solidFill>
        <a:latin typeface="+mn-lt"/>
        <a:ea typeface="+mn-ea"/>
        <a:cs typeface="+mn-cs"/>
      </a:defRPr>
    </a:lvl7pPr>
    <a:lvl8pPr marL="2645771" algn="l" defTabSz="755934" rtl="0" eaLnBrk="1" latinLnBrk="0" hangingPunct="1">
      <a:defRPr sz="1500" kern="1200">
        <a:solidFill>
          <a:schemeClr val="tx1"/>
        </a:solidFill>
        <a:latin typeface="+mn-lt"/>
        <a:ea typeface="+mn-ea"/>
        <a:cs typeface="+mn-cs"/>
      </a:defRPr>
    </a:lvl8pPr>
    <a:lvl9pPr marL="3023738" algn="l" defTabSz="755934"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283" userDrawn="1">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8000"/>
    <a:srgbClr val="2B6B63"/>
    <a:srgbClr val="388C82"/>
    <a:srgbClr val="36867C"/>
    <a:srgbClr val="853F4B"/>
    <a:srgbClr val="41A19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0" autoAdjust="0"/>
    <p:restoredTop sz="96663" autoAdjust="0"/>
  </p:normalViewPr>
  <p:slideViewPr>
    <p:cSldViewPr>
      <p:cViewPr varScale="1">
        <p:scale>
          <a:sx n="102" d="100"/>
          <a:sy n="102" d="100"/>
        </p:scale>
        <p:origin x="570" y="102"/>
      </p:cViewPr>
      <p:guideLst>
        <p:guide orient="horz" pos="2160"/>
        <p:guide pos="3283"/>
        <p:guide orient="horz" pos="1620"/>
        <p:guide pos="2880"/>
      </p:guideLst>
    </p:cSldViewPr>
  </p:slideViewPr>
  <p:outlineViewPr>
    <p:cViewPr>
      <p:scale>
        <a:sx n="33" d="100"/>
        <a:sy n="33" d="100"/>
      </p:scale>
      <p:origin x="0" y="-9912"/>
    </p:cViewPr>
  </p:outlineViewPr>
  <p:notesTextViewPr>
    <p:cViewPr>
      <p:scale>
        <a:sx n="3" d="2"/>
        <a:sy n="3" d="2"/>
      </p:scale>
      <p:origin x="0" y="0"/>
    </p:cViewPr>
  </p:notesTextViewPr>
  <p:sorterViewPr>
    <p:cViewPr>
      <p:scale>
        <a:sx n="74" d="100"/>
        <a:sy n="74" d="100"/>
      </p:scale>
      <p:origin x="0" y="-5508"/>
    </p:cViewPr>
  </p:sorterViewPr>
  <p:notesViewPr>
    <p:cSldViewPr>
      <p:cViewPr varScale="1">
        <p:scale>
          <a:sx n="41" d="100"/>
          <a:sy n="41" d="100"/>
        </p:scale>
        <p:origin x="-289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oleObject" Target="file:///C:\Users\kimhyun\Documents\IOTA\Data\911\dji.csv"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marker>
            <c:symbol val="none"/>
          </c:marker>
          <c:val>
            <c:numRef>
              <c:f>Sheet3!$A$1:$A$11</c:f>
              <c:numCache>
                <c:formatCode>#,##0.00</c:formatCode>
                <c:ptCount val="11"/>
                <c:pt idx="0">
                  <c:v>1000</c:v>
                </c:pt>
                <c:pt idx="1">
                  <c:v>2000</c:v>
                </c:pt>
                <c:pt idx="2">
                  <c:v>3000</c:v>
                </c:pt>
                <c:pt idx="3">
                  <c:v>4000</c:v>
                </c:pt>
                <c:pt idx="4">
                  <c:v>2000</c:v>
                </c:pt>
                <c:pt idx="5">
                  <c:v>3000</c:v>
                </c:pt>
                <c:pt idx="6">
                  <c:v>5000</c:v>
                </c:pt>
                <c:pt idx="7">
                  <c:v>3000</c:v>
                </c:pt>
                <c:pt idx="8">
                  <c:v>7000</c:v>
                </c:pt>
                <c:pt idx="9">
                  <c:v>8000</c:v>
                </c:pt>
                <c:pt idx="10">
                  <c:v>10000</c:v>
                </c:pt>
              </c:numCache>
            </c:numRef>
          </c:val>
          <c:smooth val="0"/>
          <c:extLst>
            <c:ext xmlns:c16="http://schemas.microsoft.com/office/drawing/2014/chart" uri="{C3380CC4-5D6E-409C-BE32-E72D297353CC}">
              <c16:uniqueId val="{00000000-14DF-4CF3-84F9-968CEAF3AE59}"/>
            </c:ext>
          </c:extLst>
        </c:ser>
        <c:dLbls>
          <c:showLegendKey val="0"/>
          <c:showVal val="0"/>
          <c:showCatName val="0"/>
          <c:showSerName val="0"/>
          <c:showPercent val="0"/>
          <c:showBubbleSize val="0"/>
        </c:dLbls>
        <c:smooth val="0"/>
        <c:axId val="159354880"/>
        <c:axId val="41321024"/>
      </c:lineChart>
      <c:catAx>
        <c:axId val="159354880"/>
        <c:scaling>
          <c:orientation val="minMax"/>
        </c:scaling>
        <c:delete val="1"/>
        <c:axPos val="b"/>
        <c:majorTickMark val="none"/>
        <c:minorTickMark val="none"/>
        <c:tickLblPos val="none"/>
        <c:crossAx val="41321024"/>
        <c:crosses val="autoZero"/>
        <c:auto val="1"/>
        <c:lblAlgn val="ctr"/>
        <c:lblOffset val="100"/>
        <c:noMultiLvlLbl val="0"/>
      </c:catAx>
      <c:valAx>
        <c:axId val="41321024"/>
        <c:scaling>
          <c:orientation val="minMax"/>
        </c:scaling>
        <c:delete val="1"/>
        <c:axPos val="l"/>
        <c:numFmt formatCode="#,##0.00" sourceLinked="1"/>
        <c:majorTickMark val="out"/>
        <c:minorTickMark val="none"/>
        <c:tickLblPos val="none"/>
        <c:crossAx val="159354880"/>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marker>
            <c:symbol val="none"/>
          </c:marker>
          <c:val>
            <c:numRef>
              <c:f>Sheet1!$A$1:$A$10</c:f>
              <c:numCache>
                <c:formatCode>General</c:formatCode>
                <c:ptCount val="10"/>
                <c:pt idx="0">
                  <c:v>1</c:v>
                </c:pt>
                <c:pt idx="1">
                  <c:v>5</c:v>
                </c:pt>
                <c:pt idx="2">
                  <c:v>10</c:v>
                </c:pt>
                <c:pt idx="3">
                  <c:v>15</c:v>
                </c:pt>
                <c:pt idx="4">
                  <c:v>10</c:v>
                </c:pt>
                <c:pt idx="5">
                  <c:v>25</c:v>
                </c:pt>
                <c:pt idx="6">
                  <c:v>30</c:v>
                </c:pt>
                <c:pt idx="7">
                  <c:v>32</c:v>
                </c:pt>
                <c:pt idx="8">
                  <c:v>40</c:v>
                </c:pt>
                <c:pt idx="9">
                  <c:v>45</c:v>
                </c:pt>
              </c:numCache>
            </c:numRef>
          </c:val>
          <c:smooth val="0"/>
          <c:extLst>
            <c:ext xmlns:c16="http://schemas.microsoft.com/office/drawing/2014/chart" uri="{C3380CC4-5D6E-409C-BE32-E72D297353CC}">
              <c16:uniqueId val="{00000000-9245-48D1-A31D-E22CEE09263D}"/>
            </c:ext>
          </c:extLst>
        </c:ser>
        <c:dLbls>
          <c:showLegendKey val="0"/>
          <c:showVal val="0"/>
          <c:showCatName val="0"/>
          <c:showSerName val="0"/>
          <c:showPercent val="0"/>
          <c:showBubbleSize val="0"/>
        </c:dLbls>
        <c:smooth val="0"/>
        <c:axId val="161698304"/>
        <c:axId val="41327360"/>
      </c:lineChart>
      <c:catAx>
        <c:axId val="161698304"/>
        <c:scaling>
          <c:orientation val="minMax"/>
        </c:scaling>
        <c:delete val="1"/>
        <c:axPos val="b"/>
        <c:majorTickMark val="out"/>
        <c:minorTickMark val="none"/>
        <c:tickLblPos val="nextTo"/>
        <c:crossAx val="41327360"/>
        <c:crosses val="autoZero"/>
        <c:auto val="1"/>
        <c:lblAlgn val="ctr"/>
        <c:lblOffset val="100"/>
        <c:noMultiLvlLbl val="0"/>
      </c:catAx>
      <c:valAx>
        <c:axId val="41327360"/>
        <c:scaling>
          <c:orientation val="minMax"/>
        </c:scaling>
        <c:delete val="1"/>
        <c:axPos val="l"/>
        <c:numFmt formatCode="General" sourceLinked="1"/>
        <c:majorTickMark val="out"/>
        <c:minorTickMark val="none"/>
        <c:tickLblPos val="nextTo"/>
        <c:crossAx val="161698304"/>
        <c:crosses val="autoZero"/>
        <c:crossBetween val="between"/>
      </c:valAx>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marker>
            <c:symbol val="none"/>
          </c:marker>
          <c:val>
            <c:numRef>
              <c:f>'Sheet1 (4)'!$A$1:$A$10</c:f>
              <c:numCache>
                <c:formatCode>General</c:formatCode>
                <c:ptCount val="10"/>
                <c:pt idx="0">
                  <c:v>1</c:v>
                </c:pt>
                <c:pt idx="1">
                  <c:v>2</c:v>
                </c:pt>
                <c:pt idx="2">
                  <c:v>20</c:v>
                </c:pt>
                <c:pt idx="3">
                  <c:v>15</c:v>
                </c:pt>
                <c:pt idx="4">
                  <c:v>13</c:v>
                </c:pt>
                <c:pt idx="5">
                  <c:v>25</c:v>
                </c:pt>
                <c:pt idx="6">
                  <c:v>30</c:v>
                </c:pt>
                <c:pt idx="7">
                  <c:v>25</c:v>
                </c:pt>
                <c:pt idx="8">
                  <c:v>40</c:v>
                </c:pt>
                <c:pt idx="9">
                  <c:v>45</c:v>
                </c:pt>
              </c:numCache>
            </c:numRef>
          </c:val>
          <c:smooth val="0"/>
          <c:extLst>
            <c:ext xmlns:c16="http://schemas.microsoft.com/office/drawing/2014/chart" uri="{C3380CC4-5D6E-409C-BE32-E72D297353CC}">
              <c16:uniqueId val="{00000000-33B2-47A6-9DD6-0FAEE3026C63}"/>
            </c:ext>
          </c:extLst>
        </c:ser>
        <c:dLbls>
          <c:showLegendKey val="0"/>
          <c:showVal val="0"/>
          <c:showCatName val="0"/>
          <c:showSerName val="0"/>
          <c:showPercent val="0"/>
          <c:showBubbleSize val="0"/>
        </c:dLbls>
        <c:smooth val="0"/>
        <c:axId val="159303680"/>
        <c:axId val="88457216"/>
      </c:lineChart>
      <c:catAx>
        <c:axId val="159303680"/>
        <c:scaling>
          <c:orientation val="minMax"/>
        </c:scaling>
        <c:delete val="1"/>
        <c:axPos val="b"/>
        <c:majorTickMark val="out"/>
        <c:minorTickMark val="none"/>
        <c:tickLblPos val="nextTo"/>
        <c:crossAx val="88457216"/>
        <c:crosses val="autoZero"/>
        <c:auto val="1"/>
        <c:lblAlgn val="ctr"/>
        <c:lblOffset val="100"/>
        <c:noMultiLvlLbl val="0"/>
      </c:catAx>
      <c:valAx>
        <c:axId val="88457216"/>
        <c:scaling>
          <c:orientation val="minMax"/>
        </c:scaling>
        <c:delete val="1"/>
        <c:axPos val="l"/>
        <c:numFmt formatCode="General" sourceLinked="1"/>
        <c:majorTickMark val="out"/>
        <c:minorTickMark val="none"/>
        <c:tickLblPos val="nextTo"/>
        <c:crossAx val="159303680"/>
        <c:crosses val="autoZero"/>
        <c:crossBetween val="between"/>
      </c:valAx>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marker>
            <c:symbol val="none"/>
          </c:marker>
          <c:val>
            <c:numRef>
              <c:f>'Sheet1 (2)'!$A$1:$A$10</c:f>
              <c:numCache>
                <c:formatCode>General</c:formatCode>
                <c:ptCount val="10"/>
                <c:pt idx="0">
                  <c:v>100</c:v>
                </c:pt>
                <c:pt idx="1">
                  <c:v>70</c:v>
                </c:pt>
                <c:pt idx="2">
                  <c:v>90</c:v>
                </c:pt>
                <c:pt idx="3">
                  <c:v>70</c:v>
                </c:pt>
                <c:pt idx="4">
                  <c:v>60</c:v>
                </c:pt>
                <c:pt idx="5">
                  <c:v>65</c:v>
                </c:pt>
                <c:pt idx="6">
                  <c:v>35</c:v>
                </c:pt>
                <c:pt idx="7">
                  <c:v>30</c:v>
                </c:pt>
                <c:pt idx="8">
                  <c:v>20</c:v>
                </c:pt>
                <c:pt idx="9">
                  <c:v>10</c:v>
                </c:pt>
              </c:numCache>
            </c:numRef>
          </c:val>
          <c:smooth val="0"/>
          <c:extLst>
            <c:ext xmlns:c16="http://schemas.microsoft.com/office/drawing/2014/chart" uri="{C3380CC4-5D6E-409C-BE32-E72D297353CC}">
              <c16:uniqueId val="{00000000-FCFE-4991-8E52-C812744B962E}"/>
            </c:ext>
          </c:extLst>
        </c:ser>
        <c:dLbls>
          <c:showLegendKey val="0"/>
          <c:showVal val="0"/>
          <c:showCatName val="0"/>
          <c:showSerName val="0"/>
          <c:showPercent val="0"/>
          <c:showBubbleSize val="0"/>
        </c:dLbls>
        <c:smooth val="0"/>
        <c:axId val="173494272"/>
        <c:axId val="88460672"/>
      </c:lineChart>
      <c:catAx>
        <c:axId val="173494272"/>
        <c:scaling>
          <c:orientation val="minMax"/>
        </c:scaling>
        <c:delete val="1"/>
        <c:axPos val="b"/>
        <c:majorTickMark val="out"/>
        <c:minorTickMark val="none"/>
        <c:tickLblPos val="nextTo"/>
        <c:crossAx val="88460672"/>
        <c:crosses val="autoZero"/>
        <c:auto val="1"/>
        <c:lblAlgn val="ctr"/>
        <c:lblOffset val="100"/>
        <c:noMultiLvlLbl val="0"/>
      </c:catAx>
      <c:valAx>
        <c:axId val="88460672"/>
        <c:scaling>
          <c:orientation val="minMax"/>
        </c:scaling>
        <c:delete val="1"/>
        <c:axPos val="l"/>
        <c:numFmt formatCode="General" sourceLinked="1"/>
        <c:majorTickMark val="out"/>
        <c:minorTickMark val="none"/>
        <c:tickLblPos val="nextTo"/>
        <c:crossAx val="173494272"/>
        <c:crosses val="autoZero"/>
        <c:crossBetween val="between"/>
      </c:valAx>
    </c:plotArea>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marker>
            <c:symbol val="none"/>
          </c:marker>
          <c:val>
            <c:numRef>
              <c:f>'Sheet1 (3)'!$A$1:$A$10</c:f>
              <c:numCache>
                <c:formatCode>General</c:formatCode>
                <c:ptCount val="10"/>
                <c:pt idx="0">
                  <c:v>1</c:v>
                </c:pt>
                <c:pt idx="1">
                  <c:v>5</c:v>
                </c:pt>
                <c:pt idx="2">
                  <c:v>10</c:v>
                </c:pt>
                <c:pt idx="3">
                  <c:v>40</c:v>
                </c:pt>
                <c:pt idx="4">
                  <c:v>40</c:v>
                </c:pt>
                <c:pt idx="5">
                  <c:v>50</c:v>
                </c:pt>
                <c:pt idx="6">
                  <c:v>30</c:v>
                </c:pt>
                <c:pt idx="7">
                  <c:v>25</c:v>
                </c:pt>
                <c:pt idx="8">
                  <c:v>20</c:v>
                </c:pt>
                <c:pt idx="9">
                  <c:v>10</c:v>
                </c:pt>
              </c:numCache>
            </c:numRef>
          </c:val>
          <c:smooth val="0"/>
          <c:extLst>
            <c:ext xmlns:c16="http://schemas.microsoft.com/office/drawing/2014/chart" uri="{C3380CC4-5D6E-409C-BE32-E72D297353CC}">
              <c16:uniqueId val="{00000000-76F0-4EE4-9EF0-40792A910D4C}"/>
            </c:ext>
          </c:extLst>
        </c:ser>
        <c:dLbls>
          <c:showLegendKey val="0"/>
          <c:showVal val="0"/>
          <c:showCatName val="0"/>
          <c:showSerName val="0"/>
          <c:showPercent val="0"/>
          <c:showBubbleSize val="0"/>
        </c:dLbls>
        <c:smooth val="0"/>
        <c:axId val="161699840"/>
        <c:axId val="88459520"/>
      </c:lineChart>
      <c:catAx>
        <c:axId val="161699840"/>
        <c:scaling>
          <c:orientation val="minMax"/>
        </c:scaling>
        <c:delete val="1"/>
        <c:axPos val="b"/>
        <c:majorTickMark val="out"/>
        <c:minorTickMark val="none"/>
        <c:tickLblPos val="nextTo"/>
        <c:crossAx val="88459520"/>
        <c:crosses val="autoZero"/>
        <c:auto val="1"/>
        <c:lblAlgn val="ctr"/>
        <c:lblOffset val="100"/>
        <c:noMultiLvlLbl val="0"/>
      </c:catAx>
      <c:valAx>
        <c:axId val="88459520"/>
        <c:scaling>
          <c:orientation val="minMax"/>
        </c:scaling>
        <c:delete val="1"/>
        <c:axPos val="l"/>
        <c:numFmt formatCode="General" sourceLinked="1"/>
        <c:majorTickMark val="out"/>
        <c:minorTickMark val="none"/>
        <c:tickLblPos val="nextTo"/>
        <c:crossAx val="161699840"/>
        <c:crosses val="autoZero"/>
        <c:crossBetween val="between"/>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wmf"/><Relationship Id="rId1" Type="http://schemas.openxmlformats.org/officeDocument/2006/relationships/image" Target="../media/image60.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e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6D1D6-D2DC-4250-B237-CACC4AF9B060}" type="datetimeFigureOut">
              <a:rPr lang="en-US" smtClean="0"/>
              <a:pPr/>
              <a:t>10/17/2017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9C0699-49B9-49D7-A4B0-9636859581BB}" type="slidenum">
              <a:rPr lang="en-US" smtClean="0"/>
              <a:pPr/>
              <a:t>‹#›</a:t>
            </a:fld>
            <a:endParaRPr lang="en-US"/>
          </a:p>
        </p:txBody>
      </p:sp>
    </p:spTree>
    <p:extLst>
      <p:ext uri="{BB962C8B-B14F-4D97-AF65-F5344CB8AC3E}">
        <p14:creationId xmlns:p14="http://schemas.microsoft.com/office/powerpoint/2010/main" val="1007785937"/>
      </p:ext>
    </p:extLst>
  </p:cSld>
  <p:clrMap bg1="lt1" tx1="dk1" bg2="lt2" tx2="dk2" accent1="accent1" accent2="accent2" accent3="accent3" accent4="accent4" accent5="accent5" accent6="accent6" hlink="hlink" folHlink="folHlink"/>
  <p:notesStyle>
    <a:lvl1pPr marL="0" algn="l" defTabSz="755934" rtl="0" eaLnBrk="1" latinLnBrk="0" hangingPunct="1">
      <a:defRPr sz="1000" kern="1200">
        <a:solidFill>
          <a:schemeClr val="tx1"/>
        </a:solidFill>
        <a:latin typeface="+mn-lt"/>
        <a:ea typeface="+mn-ea"/>
        <a:cs typeface="+mn-cs"/>
      </a:defRPr>
    </a:lvl1pPr>
    <a:lvl2pPr marL="377967" algn="l" defTabSz="755934" rtl="0" eaLnBrk="1" latinLnBrk="0" hangingPunct="1">
      <a:defRPr sz="1000" kern="1200">
        <a:solidFill>
          <a:schemeClr val="tx1"/>
        </a:solidFill>
        <a:latin typeface="+mn-lt"/>
        <a:ea typeface="+mn-ea"/>
        <a:cs typeface="+mn-cs"/>
      </a:defRPr>
    </a:lvl2pPr>
    <a:lvl3pPr marL="755934" algn="l" defTabSz="755934" rtl="0" eaLnBrk="1" latinLnBrk="0" hangingPunct="1">
      <a:defRPr sz="1000" kern="1200">
        <a:solidFill>
          <a:schemeClr val="tx1"/>
        </a:solidFill>
        <a:latin typeface="+mn-lt"/>
        <a:ea typeface="+mn-ea"/>
        <a:cs typeface="+mn-cs"/>
      </a:defRPr>
    </a:lvl3pPr>
    <a:lvl4pPr marL="1133902" algn="l" defTabSz="755934" rtl="0" eaLnBrk="1" latinLnBrk="0" hangingPunct="1">
      <a:defRPr sz="1000" kern="1200">
        <a:solidFill>
          <a:schemeClr val="tx1"/>
        </a:solidFill>
        <a:latin typeface="+mn-lt"/>
        <a:ea typeface="+mn-ea"/>
        <a:cs typeface="+mn-cs"/>
      </a:defRPr>
    </a:lvl4pPr>
    <a:lvl5pPr marL="1511869" algn="l" defTabSz="755934" rtl="0" eaLnBrk="1" latinLnBrk="0" hangingPunct="1">
      <a:defRPr sz="1000" kern="1200">
        <a:solidFill>
          <a:schemeClr val="tx1"/>
        </a:solidFill>
        <a:latin typeface="+mn-lt"/>
        <a:ea typeface="+mn-ea"/>
        <a:cs typeface="+mn-cs"/>
      </a:defRPr>
    </a:lvl5pPr>
    <a:lvl6pPr marL="1889836" algn="l" defTabSz="755934" rtl="0" eaLnBrk="1" latinLnBrk="0" hangingPunct="1">
      <a:defRPr sz="1000" kern="1200">
        <a:solidFill>
          <a:schemeClr val="tx1"/>
        </a:solidFill>
        <a:latin typeface="+mn-lt"/>
        <a:ea typeface="+mn-ea"/>
        <a:cs typeface="+mn-cs"/>
      </a:defRPr>
    </a:lvl6pPr>
    <a:lvl7pPr marL="2267803" algn="l" defTabSz="755934" rtl="0" eaLnBrk="1" latinLnBrk="0" hangingPunct="1">
      <a:defRPr sz="1000" kern="1200">
        <a:solidFill>
          <a:schemeClr val="tx1"/>
        </a:solidFill>
        <a:latin typeface="+mn-lt"/>
        <a:ea typeface="+mn-ea"/>
        <a:cs typeface="+mn-cs"/>
      </a:defRPr>
    </a:lvl7pPr>
    <a:lvl8pPr marL="2645771" algn="l" defTabSz="755934" rtl="0" eaLnBrk="1" latinLnBrk="0" hangingPunct="1">
      <a:defRPr sz="1000" kern="1200">
        <a:solidFill>
          <a:schemeClr val="tx1"/>
        </a:solidFill>
        <a:latin typeface="+mn-lt"/>
        <a:ea typeface="+mn-ea"/>
        <a:cs typeface="+mn-cs"/>
      </a:defRPr>
    </a:lvl8pPr>
    <a:lvl9pPr marL="3023738" algn="l" defTabSz="755934"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17488">
              <a:defRPr sz="2300">
                <a:solidFill>
                  <a:schemeClr val="tx1"/>
                </a:solidFill>
                <a:latin typeface="Gill Sans MT" pitchFamily="34" charset="0"/>
              </a:defRPr>
            </a:lvl1pPr>
            <a:lvl2pPr marL="702756" indent="-270291" defTabSz="917488">
              <a:defRPr sz="2300">
                <a:solidFill>
                  <a:schemeClr val="tx1"/>
                </a:solidFill>
                <a:latin typeface="Gill Sans MT" pitchFamily="34" charset="0"/>
              </a:defRPr>
            </a:lvl2pPr>
            <a:lvl3pPr marL="1081164" indent="-216233" defTabSz="917488">
              <a:defRPr sz="2300">
                <a:solidFill>
                  <a:schemeClr val="tx1"/>
                </a:solidFill>
                <a:latin typeface="Gill Sans MT" pitchFamily="34" charset="0"/>
              </a:defRPr>
            </a:lvl3pPr>
            <a:lvl4pPr marL="1513629" indent="-216233" defTabSz="917488">
              <a:defRPr sz="2300">
                <a:solidFill>
                  <a:schemeClr val="tx1"/>
                </a:solidFill>
                <a:latin typeface="Gill Sans MT" pitchFamily="34" charset="0"/>
              </a:defRPr>
            </a:lvl4pPr>
            <a:lvl5pPr marL="1946095" indent="-216233" defTabSz="917488">
              <a:defRPr sz="2300">
                <a:solidFill>
                  <a:schemeClr val="tx1"/>
                </a:solidFill>
                <a:latin typeface="Gill Sans MT" pitchFamily="34" charset="0"/>
              </a:defRPr>
            </a:lvl5pPr>
            <a:lvl6pPr marL="2378560" indent="-216233" algn="ctr" defTabSz="917488" eaLnBrk="0" fontAlgn="base" hangingPunct="0">
              <a:spcBef>
                <a:spcPct val="0"/>
              </a:spcBef>
              <a:spcAft>
                <a:spcPct val="0"/>
              </a:spcAft>
              <a:defRPr sz="2300">
                <a:solidFill>
                  <a:schemeClr val="tx1"/>
                </a:solidFill>
                <a:latin typeface="Gill Sans MT" pitchFamily="34" charset="0"/>
              </a:defRPr>
            </a:lvl6pPr>
            <a:lvl7pPr marL="2811026" indent="-216233" algn="ctr" defTabSz="917488" eaLnBrk="0" fontAlgn="base" hangingPunct="0">
              <a:spcBef>
                <a:spcPct val="0"/>
              </a:spcBef>
              <a:spcAft>
                <a:spcPct val="0"/>
              </a:spcAft>
              <a:defRPr sz="2300">
                <a:solidFill>
                  <a:schemeClr val="tx1"/>
                </a:solidFill>
                <a:latin typeface="Gill Sans MT" pitchFamily="34" charset="0"/>
              </a:defRPr>
            </a:lvl7pPr>
            <a:lvl8pPr marL="3243491" indent="-216233" algn="ctr" defTabSz="917488" eaLnBrk="0" fontAlgn="base" hangingPunct="0">
              <a:spcBef>
                <a:spcPct val="0"/>
              </a:spcBef>
              <a:spcAft>
                <a:spcPct val="0"/>
              </a:spcAft>
              <a:defRPr sz="2300">
                <a:solidFill>
                  <a:schemeClr val="tx1"/>
                </a:solidFill>
                <a:latin typeface="Gill Sans MT" pitchFamily="34" charset="0"/>
              </a:defRPr>
            </a:lvl8pPr>
            <a:lvl9pPr marL="3675957" indent="-216233" algn="ctr" defTabSz="917488" eaLnBrk="0" fontAlgn="base" hangingPunct="0">
              <a:spcBef>
                <a:spcPct val="0"/>
              </a:spcBef>
              <a:spcAft>
                <a:spcPct val="0"/>
              </a:spcAft>
              <a:defRPr sz="2300">
                <a:solidFill>
                  <a:schemeClr val="tx1"/>
                </a:solidFill>
                <a:latin typeface="Gill Sans MT" pitchFamily="34" charset="0"/>
              </a:defRPr>
            </a:lvl9pPr>
          </a:lstStyle>
          <a:p>
            <a:fld id="{A7843F67-91D1-407B-8F30-B78E5C59BC1F}" type="slidenum">
              <a:rPr lang="en-US" altLang="en-US" sz="1200">
                <a:latin typeface="Times New Roman" pitchFamily="18" charset="0"/>
              </a:rPr>
              <a:pPr/>
              <a:t>65</a:t>
            </a:fld>
            <a:endParaRPr lang="en-US" altLang="en-US" sz="1200">
              <a:latin typeface="Times New Roman" pitchFamily="18" charset="0"/>
            </a:endParaRPr>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2958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17488">
              <a:defRPr sz="2300">
                <a:solidFill>
                  <a:schemeClr val="tx1"/>
                </a:solidFill>
                <a:latin typeface="Gill Sans MT" pitchFamily="34" charset="0"/>
              </a:defRPr>
            </a:lvl1pPr>
            <a:lvl2pPr marL="702756" indent="-270291" defTabSz="917488">
              <a:defRPr sz="2300">
                <a:solidFill>
                  <a:schemeClr val="tx1"/>
                </a:solidFill>
                <a:latin typeface="Gill Sans MT" pitchFamily="34" charset="0"/>
              </a:defRPr>
            </a:lvl2pPr>
            <a:lvl3pPr marL="1081164" indent="-216233" defTabSz="917488">
              <a:defRPr sz="2300">
                <a:solidFill>
                  <a:schemeClr val="tx1"/>
                </a:solidFill>
                <a:latin typeface="Gill Sans MT" pitchFamily="34" charset="0"/>
              </a:defRPr>
            </a:lvl3pPr>
            <a:lvl4pPr marL="1513629" indent="-216233" defTabSz="917488">
              <a:defRPr sz="2300">
                <a:solidFill>
                  <a:schemeClr val="tx1"/>
                </a:solidFill>
                <a:latin typeface="Gill Sans MT" pitchFamily="34" charset="0"/>
              </a:defRPr>
            </a:lvl4pPr>
            <a:lvl5pPr marL="1946095" indent="-216233" defTabSz="917488">
              <a:defRPr sz="2300">
                <a:solidFill>
                  <a:schemeClr val="tx1"/>
                </a:solidFill>
                <a:latin typeface="Gill Sans MT" pitchFamily="34" charset="0"/>
              </a:defRPr>
            </a:lvl5pPr>
            <a:lvl6pPr marL="2378560" indent="-216233" algn="ctr" defTabSz="917488" eaLnBrk="0" fontAlgn="base" hangingPunct="0">
              <a:spcBef>
                <a:spcPct val="0"/>
              </a:spcBef>
              <a:spcAft>
                <a:spcPct val="0"/>
              </a:spcAft>
              <a:defRPr sz="2300">
                <a:solidFill>
                  <a:schemeClr val="tx1"/>
                </a:solidFill>
                <a:latin typeface="Gill Sans MT" pitchFamily="34" charset="0"/>
              </a:defRPr>
            </a:lvl6pPr>
            <a:lvl7pPr marL="2811026" indent="-216233" algn="ctr" defTabSz="917488" eaLnBrk="0" fontAlgn="base" hangingPunct="0">
              <a:spcBef>
                <a:spcPct val="0"/>
              </a:spcBef>
              <a:spcAft>
                <a:spcPct val="0"/>
              </a:spcAft>
              <a:defRPr sz="2300">
                <a:solidFill>
                  <a:schemeClr val="tx1"/>
                </a:solidFill>
                <a:latin typeface="Gill Sans MT" pitchFamily="34" charset="0"/>
              </a:defRPr>
            </a:lvl7pPr>
            <a:lvl8pPr marL="3243491" indent="-216233" algn="ctr" defTabSz="917488" eaLnBrk="0" fontAlgn="base" hangingPunct="0">
              <a:spcBef>
                <a:spcPct val="0"/>
              </a:spcBef>
              <a:spcAft>
                <a:spcPct val="0"/>
              </a:spcAft>
              <a:defRPr sz="2300">
                <a:solidFill>
                  <a:schemeClr val="tx1"/>
                </a:solidFill>
                <a:latin typeface="Gill Sans MT" pitchFamily="34" charset="0"/>
              </a:defRPr>
            </a:lvl8pPr>
            <a:lvl9pPr marL="3675957" indent="-216233" algn="ctr" defTabSz="917488" eaLnBrk="0" fontAlgn="base" hangingPunct="0">
              <a:spcBef>
                <a:spcPct val="0"/>
              </a:spcBef>
              <a:spcAft>
                <a:spcPct val="0"/>
              </a:spcAft>
              <a:defRPr sz="2300">
                <a:solidFill>
                  <a:schemeClr val="tx1"/>
                </a:solidFill>
                <a:latin typeface="Gill Sans MT" pitchFamily="34" charset="0"/>
              </a:defRPr>
            </a:lvl9pPr>
          </a:lstStyle>
          <a:p>
            <a:fld id="{1D13399A-2D32-432E-BB3A-9AD8B6891B00}" type="slidenum">
              <a:rPr lang="en-US" altLang="en-US" sz="1200">
                <a:latin typeface="Times New Roman" pitchFamily="18" charset="0"/>
              </a:rPr>
              <a:pPr/>
              <a:t>69</a:t>
            </a:fld>
            <a:endParaRPr lang="en-US" altLang="en-US" sz="1200">
              <a:latin typeface="Times New Roman" pitchFamily="18" charset="0"/>
            </a:endParaRPr>
          </a:p>
        </p:txBody>
      </p:sp>
      <p:sp>
        <p:nvSpPr>
          <p:cNvPr id="68611" name="Rectangle 2"/>
          <p:cNvSpPr>
            <a:spLocks noGrp="1" noRot="1" noChangeAspect="1" noChangeArrowheads="1" noTextEdit="1"/>
          </p:cNvSpPr>
          <p:nvPr>
            <p:ph type="sldImg"/>
          </p:nvPr>
        </p:nvSpPr>
        <p:spPr>
          <a:xfrm>
            <a:off x="381000" y="685800"/>
            <a:ext cx="6096000" cy="3429000"/>
          </a:xfrm>
          <a:ln/>
        </p:spPr>
      </p:sp>
      <p:sp>
        <p:nvSpPr>
          <p:cNvPr id="6861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02420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17488">
              <a:defRPr sz="2300">
                <a:solidFill>
                  <a:schemeClr val="tx1"/>
                </a:solidFill>
                <a:latin typeface="Gill Sans MT" pitchFamily="34" charset="0"/>
              </a:defRPr>
            </a:lvl1pPr>
            <a:lvl2pPr marL="702756" indent="-270291" defTabSz="917488">
              <a:defRPr sz="2300">
                <a:solidFill>
                  <a:schemeClr val="tx1"/>
                </a:solidFill>
                <a:latin typeface="Gill Sans MT" pitchFamily="34" charset="0"/>
              </a:defRPr>
            </a:lvl2pPr>
            <a:lvl3pPr marL="1081164" indent="-216233" defTabSz="917488">
              <a:defRPr sz="2300">
                <a:solidFill>
                  <a:schemeClr val="tx1"/>
                </a:solidFill>
                <a:latin typeface="Gill Sans MT" pitchFamily="34" charset="0"/>
              </a:defRPr>
            </a:lvl3pPr>
            <a:lvl4pPr marL="1513629" indent="-216233" defTabSz="917488">
              <a:defRPr sz="2300">
                <a:solidFill>
                  <a:schemeClr val="tx1"/>
                </a:solidFill>
                <a:latin typeface="Gill Sans MT" pitchFamily="34" charset="0"/>
              </a:defRPr>
            </a:lvl4pPr>
            <a:lvl5pPr marL="1946095" indent="-216233" defTabSz="917488">
              <a:defRPr sz="2300">
                <a:solidFill>
                  <a:schemeClr val="tx1"/>
                </a:solidFill>
                <a:latin typeface="Gill Sans MT" pitchFamily="34" charset="0"/>
              </a:defRPr>
            </a:lvl5pPr>
            <a:lvl6pPr marL="2378560" indent="-216233" algn="ctr" defTabSz="917488" eaLnBrk="0" fontAlgn="base" hangingPunct="0">
              <a:spcBef>
                <a:spcPct val="0"/>
              </a:spcBef>
              <a:spcAft>
                <a:spcPct val="0"/>
              </a:spcAft>
              <a:defRPr sz="2300">
                <a:solidFill>
                  <a:schemeClr val="tx1"/>
                </a:solidFill>
                <a:latin typeface="Gill Sans MT" pitchFamily="34" charset="0"/>
              </a:defRPr>
            </a:lvl6pPr>
            <a:lvl7pPr marL="2811026" indent="-216233" algn="ctr" defTabSz="917488" eaLnBrk="0" fontAlgn="base" hangingPunct="0">
              <a:spcBef>
                <a:spcPct val="0"/>
              </a:spcBef>
              <a:spcAft>
                <a:spcPct val="0"/>
              </a:spcAft>
              <a:defRPr sz="2300">
                <a:solidFill>
                  <a:schemeClr val="tx1"/>
                </a:solidFill>
                <a:latin typeface="Gill Sans MT" pitchFamily="34" charset="0"/>
              </a:defRPr>
            </a:lvl7pPr>
            <a:lvl8pPr marL="3243491" indent="-216233" algn="ctr" defTabSz="917488" eaLnBrk="0" fontAlgn="base" hangingPunct="0">
              <a:spcBef>
                <a:spcPct val="0"/>
              </a:spcBef>
              <a:spcAft>
                <a:spcPct val="0"/>
              </a:spcAft>
              <a:defRPr sz="2300">
                <a:solidFill>
                  <a:schemeClr val="tx1"/>
                </a:solidFill>
                <a:latin typeface="Gill Sans MT" pitchFamily="34" charset="0"/>
              </a:defRPr>
            </a:lvl8pPr>
            <a:lvl9pPr marL="3675957" indent="-216233" algn="ctr" defTabSz="917488" eaLnBrk="0" fontAlgn="base" hangingPunct="0">
              <a:spcBef>
                <a:spcPct val="0"/>
              </a:spcBef>
              <a:spcAft>
                <a:spcPct val="0"/>
              </a:spcAft>
              <a:defRPr sz="2300">
                <a:solidFill>
                  <a:schemeClr val="tx1"/>
                </a:solidFill>
                <a:latin typeface="Gill Sans MT" pitchFamily="34" charset="0"/>
              </a:defRPr>
            </a:lvl9pPr>
          </a:lstStyle>
          <a:p>
            <a:fld id="{82D6AB67-4C03-43B5-ADDE-3DB68150B0DD}" type="slidenum">
              <a:rPr lang="en-US" altLang="en-US" sz="1200">
                <a:latin typeface="Times New Roman" pitchFamily="18" charset="0"/>
              </a:rPr>
              <a:pPr/>
              <a:t>70</a:t>
            </a:fld>
            <a:endParaRPr lang="en-US" altLang="en-US" sz="1200">
              <a:latin typeface="Times New Roman" pitchFamily="18" charset="0"/>
            </a:endParaRPr>
          </a:p>
        </p:txBody>
      </p:sp>
      <p:sp>
        <p:nvSpPr>
          <p:cNvPr id="71683" name="Rectangle 2"/>
          <p:cNvSpPr>
            <a:spLocks noGrp="1" noRot="1" noChangeAspect="1" noChangeArrowheads="1" noTextEdit="1"/>
          </p:cNvSpPr>
          <p:nvPr>
            <p:ph type="sldImg"/>
          </p:nvPr>
        </p:nvSpPr>
        <p:spPr>
          <a:xfrm>
            <a:off x="382588" y="685800"/>
            <a:ext cx="6094412" cy="3429000"/>
          </a:xfrm>
          <a:ln/>
        </p:spPr>
      </p:sp>
      <p:sp>
        <p:nvSpPr>
          <p:cNvPr id="71684" name="Rectangle 3"/>
          <p:cNvSpPr>
            <a:spLocks noGrp="1" noChangeArrowheads="1"/>
          </p:cNvSpPr>
          <p:nvPr>
            <p:ph type="body" idx="1"/>
          </p:nvPr>
        </p:nvSpPr>
        <p:spPr>
          <a:xfrm>
            <a:off x="686098" y="4343704"/>
            <a:ext cx="5485805" cy="4113892"/>
          </a:xfrm>
          <a:noFill/>
        </p:spPr>
        <p:txBody>
          <a:bodyPr/>
          <a:lstStyle/>
          <a:p>
            <a:r>
              <a:rPr lang="en-US" altLang="zh-CN" smtClean="0"/>
              <a:t>The upper figure is the life cycles for different themes in Texas. The red line refers to a theme with the top probability words such as price, oil, gas, increase, etc, from which we know that it is talking about “oil price”. The blue one, on the other hand, talks about events that happened in the city “new orleans”. In the upper figure, we can see that both themes were getting hot during the first two weeks, and became weaker around the mid  September. The theme New Orleans got strong again around the last week of September while the other theme dropped monotonically. </a:t>
            </a:r>
          </a:p>
          <a:p>
            <a:endParaRPr lang="en-US" altLang="zh-CN" smtClean="0"/>
          </a:p>
          <a:p>
            <a:r>
              <a:rPr lang="en-US" altLang="zh-CN" smtClean="0"/>
              <a:t>In the bottom figure, which is the life cycles for the same theme “New Orleans” in different states. We observe that this theme reaches</a:t>
            </a:r>
          </a:p>
          <a:p>
            <a:r>
              <a:rPr lang="en-US" altLang="zh-CN" smtClean="0"/>
              <a:t>the highest probability first in Florida and Louisiana, followed by Washington and Texas, consecutively. During early September, this theme drops significantly in Louisiana while still strong in other states. We suppose this is because of the evacuation in Louisiana. Surprisingly, around late September, a re-arising pattern can be observed in most states, which is most significant in Louisiana. Since this is the time period in which Hurricane Rita arrived, we guess that Hurricane Rita has an impact on the discussion of Hurricane Katrina. This is reasonable since people</a:t>
            </a:r>
          </a:p>
          <a:p>
            <a:r>
              <a:rPr lang="en-US" altLang="zh-CN" smtClean="0"/>
              <a:t>are likely to mention the two hurricanes together or make comparisons. We can find more clues to this hypothesis from Hurricane Rita data set.</a:t>
            </a:r>
          </a:p>
          <a:p>
            <a:endParaRPr lang="en-US" altLang="zh-CN" smtClean="0"/>
          </a:p>
        </p:txBody>
      </p:sp>
    </p:spTree>
    <p:extLst>
      <p:ext uri="{BB962C8B-B14F-4D97-AF65-F5344CB8AC3E}">
        <p14:creationId xmlns:p14="http://schemas.microsoft.com/office/powerpoint/2010/main" val="296640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defTabSz="917488">
              <a:defRPr sz="2300">
                <a:solidFill>
                  <a:schemeClr val="tx1"/>
                </a:solidFill>
                <a:latin typeface="Gill Sans MT" pitchFamily="34" charset="0"/>
              </a:defRPr>
            </a:lvl1pPr>
            <a:lvl2pPr marL="702756" indent="-270291" defTabSz="917488">
              <a:defRPr sz="2300">
                <a:solidFill>
                  <a:schemeClr val="tx1"/>
                </a:solidFill>
                <a:latin typeface="Gill Sans MT" pitchFamily="34" charset="0"/>
              </a:defRPr>
            </a:lvl2pPr>
            <a:lvl3pPr marL="1081164" indent="-216233" defTabSz="917488">
              <a:defRPr sz="2300">
                <a:solidFill>
                  <a:schemeClr val="tx1"/>
                </a:solidFill>
                <a:latin typeface="Gill Sans MT" pitchFamily="34" charset="0"/>
              </a:defRPr>
            </a:lvl3pPr>
            <a:lvl4pPr marL="1513629" indent="-216233" defTabSz="917488">
              <a:defRPr sz="2300">
                <a:solidFill>
                  <a:schemeClr val="tx1"/>
                </a:solidFill>
                <a:latin typeface="Gill Sans MT" pitchFamily="34" charset="0"/>
              </a:defRPr>
            </a:lvl4pPr>
            <a:lvl5pPr marL="1946095" indent="-216233" defTabSz="917488">
              <a:defRPr sz="2300">
                <a:solidFill>
                  <a:schemeClr val="tx1"/>
                </a:solidFill>
                <a:latin typeface="Gill Sans MT" pitchFamily="34" charset="0"/>
              </a:defRPr>
            </a:lvl5pPr>
            <a:lvl6pPr marL="2378560" indent="-216233" algn="ctr" defTabSz="917488" eaLnBrk="0" fontAlgn="base" hangingPunct="0">
              <a:spcBef>
                <a:spcPct val="0"/>
              </a:spcBef>
              <a:spcAft>
                <a:spcPct val="0"/>
              </a:spcAft>
              <a:defRPr sz="2300">
                <a:solidFill>
                  <a:schemeClr val="tx1"/>
                </a:solidFill>
                <a:latin typeface="Gill Sans MT" pitchFamily="34" charset="0"/>
              </a:defRPr>
            </a:lvl6pPr>
            <a:lvl7pPr marL="2811026" indent="-216233" algn="ctr" defTabSz="917488" eaLnBrk="0" fontAlgn="base" hangingPunct="0">
              <a:spcBef>
                <a:spcPct val="0"/>
              </a:spcBef>
              <a:spcAft>
                <a:spcPct val="0"/>
              </a:spcAft>
              <a:defRPr sz="2300">
                <a:solidFill>
                  <a:schemeClr val="tx1"/>
                </a:solidFill>
                <a:latin typeface="Gill Sans MT" pitchFamily="34" charset="0"/>
              </a:defRPr>
            </a:lvl7pPr>
            <a:lvl8pPr marL="3243491" indent="-216233" algn="ctr" defTabSz="917488" eaLnBrk="0" fontAlgn="base" hangingPunct="0">
              <a:spcBef>
                <a:spcPct val="0"/>
              </a:spcBef>
              <a:spcAft>
                <a:spcPct val="0"/>
              </a:spcAft>
              <a:defRPr sz="2300">
                <a:solidFill>
                  <a:schemeClr val="tx1"/>
                </a:solidFill>
                <a:latin typeface="Gill Sans MT" pitchFamily="34" charset="0"/>
              </a:defRPr>
            </a:lvl8pPr>
            <a:lvl9pPr marL="3675957" indent="-216233" algn="ctr" defTabSz="917488" eaLnBrk="0" fontAlgn="base" hangingPunct="0">
              <a:spcBef>
                <a:spcPct val="0"/>
              </a:spcBef>
              <a:spcAft>
                <a:spcPct val="0"/>
              </a:spcAft>
              <a:defRPr sz="2300">
                <a:solidFill>
                  <a:schemeClr val="tx1"/>
                </a:solidFill>
                <a:latin typeface="Gill Sans MT" pitchFamily="34" charset="0"/>
              </a:defRPr>
            </a:lvl9pPr>
          </a:lstStyle>
          <a:p>
            <a:fld id="{C1064597-518A-45CE-8158-BB67893AF79E}" type="slidenum">
              <a:rPr lang="en-US" altLang="en-US" sz="1200">
                <a:latin typeface="Times New Roman" pitchFamily="18" charset="0"/>
              </a:rPr>
              <a:pPr/>
              <a:t>71</a:t>
            </a:fld>
            <a:endParaRPr lang="en-US" altLang="en-US" sz="1200">
              <a:latin typeface="Times New Roman" pitchFamily="18" charset="0"/>
            </a:endParaRPr>
          </a:p>
        </p:txBody>
      </p:sp>
      <p:sp>
        <p:nvSpPr>
          <p:cNvPr id="72707" name="Rectangle 2"/>
          <p:cNvSpPr>
            <a:spLocks noGrp="1" noRot="1" noChangeAspect="1" noChangeArrowheads="1" noTextEdit="1"/>
          </p:cNvSpPr>
          <p:nvPr>
            <p:ph type="sldImg"/>
          </p:nvPr>
        </p:nvSpPr>
        <p:spPr>
          <a:xfrm>
            <a:off x="382588" y="685800"/>
            <a:ext cx="6094412" cy="3429000"/>
          </a:xfrm>
          <a:ln/>
        </p:spPr>
      </p:sp>
      <p:sp>
        <p:nvSpPr>
          <p:cNvPr id="72708" name="Rectangle 3"/>
          <p:cNvSpPr>
            <a:spLocks noGrp="1" noChangeArrowheads="1"/>
          </p:cNvSpPr>
          <p:nvPr>
            <p:ph type="body" idx="1"/>
          </p:nvPr>
        </p:nvSpPr>
        <p:spPr>
          <a:xfrm>
            <a:off x="686098" y="4343704"/>
            <a:ext cx="5485805" cy="4113892"/>
          </a:xfrm>
          <a:noFill/>
        </p:spPr>
        <p:txBody>
          <a:bodyPr/>
          <a:lstStyle/>
          <a:p>
            <a:r>
              <a:rPr lang="en-US" altLang="zh-CN" smtClean="0"/>
              <a:t>This slide shows the snapshot for theme ``Government Response'' over the first five weeks of Hurricane Katrina. The darker the color is, the hotter the discussion about this theme is. we observe that at the first week of Hurricane Katrina, the theme ``Government Response'‘ is the strongest in the southeast states, especially those along the Gulf of Mexico. In week 2, we can see the pattern that the theme is spreading towards the north and western states because the northern states are getting darker. In week 3, the theme is distributed even more uniformly, which means that it is spreading all over the states. However, in week 4, we observe that the theme converges to east states and southeast coast again. Interestingly, this week happens to overlap with the first week of Hurricane Rita, which may raise the public concern about government response again in those areas. In week 5, the theme becomes weak in most inland states and most of the remaining discussions are along the coasts. </a:t>
            </a:r>
          </a:p>
          <a:p>
            <a:endParaRPr lang="en-US" altLang="zh-CN" smtClean="0"/>
          </a:p>
          <a:p>
            <a:r>
              <a:rPr lang="en-US" altLang="zh-CN" smtClean="0"/>
              <a:t>Another interesting observation is that this theme is originally very strong in Louisiana (the one to the right of Texas, ), but dramatically weakened in Louisiana during week 2 and 3, and becomes strong again from the fourth week. Interestingly, Week 2 and 3 are consistent with the time of evacuation in Louisiana.</a:t>
            </a:r>
          </a:p>
        </p:txBody>
      </p:sp>
    </p:spTree>
    <p:extLst>
      <p:ext uri="{BB962C8B-B14F-4D97-AF65-F5344CB8AC3E}">
        <p14:creationId xmlns:p14="http://schemas.microsoft.com/office/powerpoint/2010/main" val="3834626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298765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380279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276887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210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we consider external factor, there are additional challenges.</a:t>
            </a:r>
          </a:p>
          <a:p>
            <a:r>
              <a:rPr lang="en-US" baseline="0" dirty="0" smtClean="0"/>
              <a:t>For example, this is Dow Jones Industrial Average, average stock price.</a:t>
            </a:r>
          </a:p>
          <a:p>
            <a:r>
              <a:rPr lang="en-US" baseline="0" dirty="0" smtClean="0"/>
              <a:t>Near September, stock price crash. Actually, this is 2001, and September 11 terrorist attack happened at that time.</a:t>
            </a:r>
          </a:p>
          <a:p>
            <a:r>
              <a:rPr lang="en-US" baseline="0" dirty="0" smtClean="0"/>
              <a:t>Like this, these days, need for analyzing text data jointly with external temporal factor is increasing.</a:t>
            </a:r>
          </a:p>
          <a:p>
            <a:r>
              <a:rPr lang="en-US" baseline="0" dirty="0" smtClean="0"/>
              <a:t>If we can understand why this happen, automatically find reasons, it would be very useful.</a:t>
            </a:r>
          </a:p>
        </p:txBody>
      </p:sp>
      <p:sp>
        <p:nvSpPr>
          <p:cNvPr id="4" name="Slide Number Placeholder 3"/>
          <p:cNvSpPr>
            <a:spLocks noGrp="1"/>
          </p:cNvSpPr>
          <p:nvPr>
            <p:ph type="sldNum" sz="quarter" idx="10"/>
          </p:nvPr>
        </p:nvSpPr>
        <p:spPr/>
        <p:txBody>
          <a:bodyPr/>
          <a:lstStyle/>
          <a:p>
            <a:pPr>
              <a:defRPr/>
            </a:pPr>
            <a:fld id="{89C311CE-289D-461B-9841-A1186023BE3D}" type="slidenum">
              <a:rPr lang="en-US" altLang="ko-KR" smtClean="0"/>
              <a:pPr>
                <a:defRPr/>
              </a:pPr>
              <a:t>79</a:t>
            </a:fld>
            <a:endParaRPr lang="en-US" altLang="ko-KR"/>
          </a:p>
        </p:txBody>
      </p:sp>
    </p:spTree>
    <p:extLst>
      <p:ext uri="{BB962C8B-B14F-4D97-AF65-F5344CB8AC3E}">
        <p14:creationId xmlns:p14="http://schemas.microsoft.com/office/powerpoint/2010/main" val="19842816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2" descr="https://d3f1iyfxxz8i1e.cloudfront.net/courses/course_image/9c3f0d9e36e4.jpg"/>
          <p:cNvPicPr>
            <a:picLocks noChangeAspect="1" noChangeArrowheads="1"/>
          </p:cNvPicPr>
          <p:nvPr userDrawn="1"/>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200000"/>
                    </a14:imgEffect>
                    <a14:imgEffect>
                      <a14:brightnessContrast bright="41000" contrast="-10000"/>
                    </a14:imgEffect>
                  </a14:imgLayer>
                </a14:imgProps>
              </a:ext>
              <a:ext uri="{28A0092B-C50C-407E-A947-70E740481C1C}">
                <a14:useLocalDpi xmlns:a14="http://schemas.microsoft.com/office/drawing/2010/main" val="0"/>
              </a:ext>
            </a:extLst>
          </a:blip>
          <a:srcRect/>
          <a:stretch>
            <a:fillRect/>
          </a:stretch>
        </p:blipFill>
        <p:spPr bwMode="auto">
          <a:xfrm>
            <a:off x="-40387" y="0"/>
            <a:ext cx="9184387" cy="5164287"/>
          </a:xfrm>
          <a:prstGeom prst="rect">
            <a:avLst/>
          </a:prstGeom>
          <a:noFill/>
          <a:effectLst>
            <a:glow rad="127000">
              <a:schemeClr val="accent1">
                <a:alpha val="49000"/>
              </a:schemeClr>
            </a:glow>
          </a:effectLst>
          <a:extLst>
            <a:ext uri="{909E8E84-426E-40dd-AFC4-6F175D3DCCD1}">
              <a14:hiddenFill xmlns:a14="http://schemas.microsoft.com/office/drawing/2010/main" xmlns="">
                <a:solidFill>
                  <a:srgbClr val="FFFFFF"/>
                </a:solidFill>
              </a14:hiddenFill>
            </a:ext>
          </a:extLst>
        </p:spPr>
      </p:pic>
      <p:sp>
        <p:nvSpPr>
          <p:cNvPr id="5" name="Footer Placeholder 4"/>
          <p:cNvSpPr>
            <a:spLocks noGrp="1"/>
          </p:cNvSpPr>
          <p:nvPr>
            <p:ph type="ftr" sz="quarter" idx="11"/>
          </p:nvPr>
        </p:nvSpPr>
        <p:spPr>
          <a:xfrm>
            <a:off x="381001" y="4812513"/>
            <a:ext cx="2895600" cy="273844"/>
          </a:xfrm>
          <a:prstGeom prst="rect">
            <a:avLst/>
          </a:prstGeom>
        </p:spPr>
        <p:txBody>
          <a:bodyPr lIns="75593" tIns="37797" rIns="75593" bIns="37797"/>
          <a:lstStyle/>
          <a:p>
            <a:endParaRPr lang="en-US" dirty="0"/>
          </a:p>
        </p:txBody>
      </p:sp>
      <p:sp>
        <p:nvSpPr>
          <p:cNvPr id="6" name="Slide Number Placeholder 5"/>
          <p:cNvSpPr>
            <a:spLocks noGrp="1"/>
          </p:cNvSpPr>
          <p:nvPr>
            <p:ph type="sldNum" sz="quarter" idx="12"/>
          </p:nvPr>
        </p:nvSpPr>
        <p:spPr/>
        <p:txBody>
          <a:bodyPr/>
          <a:lstStyle/>
          <a:p>
            <a:fld id="{88AD08FE-21CA-447A-B5E0-10774CCDBD3A}" type="slidenum">
              <a:rPr lang="en-US" smtClean="0"/>
              <a:pPr/>
              <a:t>‹#›</a:t>
            </a:fld>
            <a:endParaRPr lang="en-US"/>
          </a:p>
        </p:txBody>
      </p:sp>
      <p:sp>
        <p:nvSpPr>
          <p:cNvPr id="9" name="Title 1"/>
          <p:cNvSpPr txBox="1">
            <a:spLocks/>
          </p:cNvSpPr>
          <p:nvPr userDrawn="1"/>
        </p:nvSpPr>
        <p:spPr>
          <a:xfrm>
            <a:off x="2165537" y="1754982"/>
            <a:ext cx="6978462" cy="702469"/>
          </a:xfrm>
          <a:prstGeom prst="rect">
            <a:avLst/>
          </a:prstGeom>
        </p:spPr>
        <p:txBody>
          <a:bodyPr vert="horz" lIns="75593" tIns="37797" rIns="75593" bIns="37797" rtlCol="0" anchor="ctr">
            <a:normAutofit/>
          </a:bodyPr>
          <a:lstStyle>
            <a:lvl1pPr algn="ctr" defTabSz="914400" rtl="0" eaLnBrk="1" latinLnBrk="0" hangingPunct="1">
              <a:spcBef>
                <a:spcPct val="0"/>
              </a:spcBef>
              <a:buNone/>
              <a:defRPr sz="4000" kern="1200">
                <a:solidFill>
                  <a:schemeClr val="tx1"/>
                </a:solidFill>
                <a:latin typeface="+mj-lt"/>
                <a:ea typeface="+mj-ea"/>
                <a:cs typeface="Arial" panose="020B0604020202020204" pitchFamily="34" charset="0"/>
              </a:defRPr>
            </a:lvl1pPr>
          </a:lstStyle>
          <a:p>
            <a:endParaRPr lang="en-US" sz="2500" dirty="0"/>
          </a:p>
        </p:txBody>
      </p:sp>
      <p:sp>
        <p:nvSpPr>
          <p:cNvPr id="10" name="Subtitle 2"/>
          <p:cNvSpPr txBox="1">
            <a:spLocks/>
          </p:cNvSpPr>
          <p:nvPr userDrawn="1"/>
        </p:nvSpPr>
        <p:spPr>
          <a:xfrm>
            <a:off x="2366075" y="2400300"/>
            <a:ext cx="6617772" cy="1028700"/>
          </a:xfrm>
          <a:prstGeom prst="rect">
            <a:avLst/>
          </a:prstGeom>
        </p:spPr>
        <p:txBody>
          <a:bodyPr vert="horz" lIns="75593" tIns="37797" rIns="75593" bIns="37797"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endParaRPr lang="en-US" sz="2300" dirty="0"/>
          </a:p>
        </p:txBody>
      </p:sp>
      <p:pic>
        <p:nvPicPr>
          <p:cNvPr id="2052" name="Picture 4"/>
          <p:cNvPicPr>
            <a:picLocks noChangeAspect="1" noChangeArrowheads="1"/>
          </p:cNvPicPr>
          <p:nvPr userDrawn="1"/>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brightnessContrast bright="22000"/>
                    </a14:imgEffect>
                  </a14:imgLayer>
                </a14:imgProps>
              </a:ext>
              <a:ext uri="{28A0092B-C50C-407E-A947-70E740481C1C}">
                <a14:useLocalDpi xmlns:a14="http://schemas.microsoft.com/office/drawing/2010/main" val="0"/>
              </a:ext>
            </a:extLst>
          </a:blip>
          <a:srcRect/>
          <a:stretch>
            <a:fillRect/>
          </a:stretch>
        </p:blipFill>
        <p:spPr bwMode="auto">
          <a:xfrm>
            <a:off x="-40387" y="1371600"/>
            <a:ext cx="9184387" cy="22434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Title 1"/>
          <p:cNvSpPr txBox="1">
            <a:spLocks/>
          </p:cNvSpPr>
          <p:nvPr userDrawn="1"/>
        </p:nvSpPr>
        <p:spPr>
          <a:xfrm>
            <a:off x="381000" y="1657351"/>
            <a:ext cx="8469155" cy="1771650"/>
          </a:xfrm>
          <a:prstGeom prst="rect">
            <a:avLst/>
          </a:prstGeom>
        </p:spPr>
        <p:txBody>
          <a:bodyPr vert="horz" lIns="75593" tIns="37797" rIns="75593" bIns="37797" rtlCol="0" anchor="ctr">
            <a:normAutofit/>
          </a:bodyPr>
          <a:lstStyle>
            <a:lvl1pPr algn="ctr" defTabSz="914400" rtl="0" eaLnBrk="1" latinLnBrk="0" hangingPunct="1">
              <a:spcBef>
                <a:spcPct val="0"/>
              </a:spcBef>
              <a:buNone/>
              <a:defRPr sz="4000" kern="1200">
                <a:solidFill>
                  <a:schemeClr val="tx1"/>
                </a:solidFill>
                <a:latin typeface="+mj-lt"/>
                <a:ea typeface="+mj-ea"/>
                <a:cs typeface="Arial" panose="020B0604020202020204" pitchFamily="34" charset="0"/>
              </a:defRPr>
            </a:lvl1pPr>
          </a:lstStyle>
          <a:p>
            <a:r>
              <a:rPr lang="en-US" b="1" baseline="0" dirty="0" smtClean="0"/>
              <a:t> </a:t>
            </a:r>
            <a:endParaRPr lang="en-US" dirty="0" smtClean="0"/>
          </a:p>
        </p:txBody>
      </p:sp>
      <p:sp>
        <p:nvSpPr>
          <p:cNvPr id="4" name="Rectangle 3"/>
          <p:cNvSpPr/>
          <p:nvPr userDrawn="1"/>
        </p:nvSpPr>
        <p:spPr>
          <a:xfrm>
            <a:off x="2566614" y="3714750"/>
            <a:ext cx="5748771" cy="1045828"/>
          </a:xfrm>
          <a:prstGeom prst="rect">
            <a:avLst/>
          </a:prstGeom>
        </p:spPr>
        <p:txBody>
          <a:bodyPr wrap="square" lIns="75593" tIns="37797" rIns="75593" bIns="37797">
            <a:spAutoFit/>
          </a:bodyPr>
          <a:lstStyle/>
          <a:p>
            <a:pPr algn="ctr"/>
            <a:r>
              <a:rPr lang="en-US" sz="2300" b="1" dirty="0" smtClean="0">
                <a:solidFill>
                  <a:schemeClr val="accent6">
                    <a:lumMod val="50000"/>
                  </a:schemeClr>
                </a:solidFill>
              </a:rPr>
              <a:t>ChengXiang “Cheng” </a:t>
            </a:r>
            <a:r>
              <a:rPr lang="en-US" sz="2300" b="1" dirty="0" err="1" smtClean="0">
                <a:solidFill>
                  <a:schemeClr val="accent6">
                    <a:lumMod val="50000"/>
                  </a:schemeClr>
                </a:solidFill>
              </a:rPr>
              <a:t>Zhai</a:t>
            </a:r>
            <a:endParaRPr lang="en-US" sz="2300" b="1" dirty="0" smtClean="0">
              <a:solidFill>
                <a:schemeClr val="accent6">
                  <a:lumMod val="50000"/>
                </a:schemeClr>
              </a:solidFill>
            </a:endParaRPr>
          </a:p>
          <a:p>
            <a:pPr algn="ctr"/>
            <a:r>
              <a:rPr lang="en-US" sz="2000" dirty="0" smtClean="0">
                <a:solidFill>
                  <a:schemeClr val="accent6">
                    <a:lumMod val="50000"/>
                  </a:schemeClr>
                </a:solidFill>
              </a:rPr>
              <a:t>Department</a:t>
            </a:r>
            <a:r>
              <a:rPr lang="en-US" sz="2000" baseline="0" dirty="0" smtClean="0">
                <a:solidFill>
                  <a:schemeClr val="accent6">
                    <a:lumMod val="50000"/>
                  </a:schemeClr>
                </a:solidFill>
              </a:rPr>
              <a:t> of Computer Science</a:t>
            </a:r>
            <a:r>
              <a:rPr lang="en-US" sz="2000" dirty="0" smtClean="0">
                <a:solidFill>
                  <a:schemeClr val="accent6">
                    <a:lumMod val="50000"/>
                  </a:schemeClr>
                </a:solidFill>
              </a:rPr>
              <a:t/>
            </a:r>
            <a:br>
              <a:rPr lang="en-US" sz="2000" dirty="0" smtClean="0">
                <a:solidFill>
                  <a:schemeClr val="accent6">
                    <a:lumMod val="50000"/>
                  </a:schemeClr>
                </a:solidFill>
              </a:rPr>
            </a:br>
            <a:r>
              <a:rPr lang="en-US" sz="2000" dirty="0" smtClean="0">
                <a:solidFill>
                  <a:schemeClr val="accent6">
                    <a:lumMod val="50000"/>
                  </a:schemeClr>
                </a:solidFill>
              </a:rPr>
              <a:t>University of Illinois at Urbana-Champaign</a:t>
            </a:r>
            <a:endParaRPr lang="en-US" sz="2000" dirty="0">
              <a:solidFill>
                <a:schemeClr val="accent6">
                  <a:lumMod val="50000"/>
                </a:schemeClr>
              </a:solidFill>
            </a:endParaRPr>
          </a:p>
        </p:txBody>
      </p:sp>
      <p:sp>
        <p:nvSpPr>
          <p:cNvPr id="18" name="Rectangle 17"/>
          <p:cNvSpPr/>
          <p:nvPr userDrawn="1"/>
        </p:nvSpPr>
        <p:spPr>
          <a:xfrm>
            <a:off x="130836" y="337320"/>
            <a:ext cx="7516088" cy="630330"/>
          </a:xfrm>
          <a:prstGeom prst="rect">
            <a:avLst/>
          </a:prstGeom>
        </p:spPr>
        <p:txBody>
          <a:bodyPr wrap="square" lIns="75593" tIns="37797" rIns="75593" bIns="37797">
            <a:spAutoFit/>
          </a:bodyPr>
          <a:lstStyle/>
          <a:p>
            <a:pPr algn="ctr"/>
            <a:r>
              <a:rPr lang="en-US" sz="3600" b="1" dirty="0" smtClean="0">
                <a:solidFill>
                  <a:schemeClr val="accent6">
                    <a:lumMod val="50000"/>
                  </a:schemeClr>
                </a:solidFill>
              </a:rPr>
              <a:t>Text</a:t>
            </a:r>
            <a:r>
              <a:rPr lang="en-US" sz="3600" b="1" baseline="0" dirty="0" smtClean="0">
                <a:solidFill>
                  <a:schemeClr val="accent6">
                    <a:lumMod val="50000"/>
                  </a:schemeClr>
                </a:solidFill>
              </a:rPr>
              <a:t> Retrieval and Search Engines</a:t>
            </a:r>
            <a:endParaRPr lang="en-US" sz="3600" b="1" dirty="0" smtClean="0">
              <a:solidFill>
                <a:schemeClr val="accent6">
                  <a:lumMod val="50000"/>
                </a:schemeClr>
              </a:solidFill>
            </a:endParaRPr>
          </a:p>
        </p:txBody>
      </p:sp>
      <p:sp>
        <p:nvSpPr>
          <p:cNvPr id="3" name="Text Placeholder 2"/>
          <p:cNvSpPr>
            <a:spLocks noGrp="1"/>
          </p:cNvSpPr>
          <p:nvPr>
            <p:ph type="body" sz="quarter" idx="13" hasCustomPrompt="1"/>
          </p:nvPr>
        </p:nvSpPr>
        <p:spPr>
          <a:xfrm>
            <a:off x="113615" y="1657350"/>
            <a:ext cx="2452999" cy="685800"/>
          </a:xfrm>
        </p:spPr>
        <p:txBody>
          <a:bodyPr>
            <a:normAutofit/>
          </a:bodyPr>
          <a:lstStyle>
            <a:lvl1pPr marL="0" indent="0">
              <a:buNone/>
              <a:defRPr sz="3300" b="1" baseline="0"/>
            </a:lvl1pPr>
          </a:lstStyle>
          <a:p>
            <a:pPr lvl="0"/>
            <a:r>
              <a:rPr lang="en-US" dirty="0" smtClean="0"/>
              <a:t>Lecture ? </a:t>
            </a:r>
          </a:p>
        </p:txBody>
      </p:sp>
      <p:sp>
        <p:nvSpPr>
          <p:cNvPr id="13" name="Text Placeholder 12"/>
          <p:cNvSpPr>
            <a:spLocks noGrp="1"/>
          </p:cNvSpPr>
          <p:nvPr>
            <p:ph type="body" sz="quarter" idx="14" hasCustomPrompt="1"/>
          </p:nvPr>
        </p:nvSpPr>
        <p:spPr>
          <a:xfrm>
            <a:off x="2566614" y="1657350"/>
            <a:ext cx="6417233" cy="1714500"/>
          </a:xfrm>
        </p:spPr>
        <p:txBody>
          <a:bodyPr>
            <a:normAutofit/>
          </a:bodyPr>
          <a:lstStyle>
            <a:lvl1pPr marL="0" indent="0">
              <a:buNone/>
              <a:defRPr sz="3000" b="1" baseline="0"/>
            </a:lvl1pPr>
          </a:lstStyle>
          <a:p>
            <a:pPr lvl="0"/>
            <a:r>
              <a:rPr lang="en-US" dirty="0" smtClean="0"/>
              <a:t>Click to edit lecture title</a:t>
            </a:r>
          </a:p>
        </p:txBody>
      </p:sp>
    </p:spTree>
    <p:extLst>
      <p:ext uri="{BB962C8B-B14F-4D97-AF65-F5344CB8AC3E}">
        <p14:creationId xmlns:p14="http://schemas.microsoft.com/office/powerpoint/2010/main" val="2058777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3600450"/>
            <a:ext cx="5486400" cy="425054"/>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459581"/>
            <a:ext cx="5486400" cy="3086100"/>
          </a:xfrm>
        </p:spPr>
        <p:txBody>
          <a:bodyPr/>
          <a:lstStyle>
            <a:lvl1pPr marL="0" indent="0">
              <a:buNone/>
              <a:defRPr sz="2600"/>
            </a:lvl1pPr>
            <a:lvl2pPr marL="377967" indent="0">
              <a:buNone/>
              <a:defRPr sz="2300"/>
            </a:lvl2pPr>
            <a:lvl3pPr marL="755934" indent="0">
              <a:buNone/>
              <a:defRPr sz="2000"/>
            </a:lvl3pPr>
            <a:lvl4pPr marL="1133902" indent="0">
              <a:buNone/>
              <a:defRPr sz="1700"/>
            </a:lvl4pPr>
            <a:lvl5pPr marL="1511869" indent="0">
              <a:buNone/>
              <a:defRPr sz="1700"/>
            </a:lvl5pPr>
            <a:lvl6pPr marL="1889836" indent="0">
              <a:buNone/>
              <a:defRPr sz="1700"/>
            </a:lvl6pPr>
            <a:lvl7pPr marL="2267803" indent="0">
              <a:buNone/>
              <a:defRPr sz="1700"/>
            </a:lvl7pPr>
            <a:lvl8pPr marL="2645771" indent="0">
              <a:buNone/>
              <a:defRPr sz="1700"/>
            </a:lvl8pPr>
            <a:lvl9pPr marL="3023738" indent="0">
              <a:buNone/>
              <a:defRPr sz="1700"/>
            </a:lvl9pPr>
          </a:lstStyle>
          <a:p>
            <a:endParaRPr lang="en-US"/>
          </a:p>
        </p:txBody>
      </p:sp>
      <p:sp>
        <p:nvSpPr>
          <p:cNvPr id="4" name="Text Placeholder 3"/>
          <p:cNvSpPr>
            <a:spLocks noGrp="1"/>
          </p:cNvSpPr>
          <p:nvPr>
            <p:ph type="body" sz="half" idx="2"/>
          </p:nvPr>
        </p:nvSpPr>
        <p:spPr>
          <a:xfrm>
            <a:off x="1792289" y="4025509"/>
            <a:ext cx="5486400" cy="603647"/>
          </a:xfrm>
        </p:spPr>
        <p:txBody>
          <a:bodyPr/>
          <a:lstStyle>
            <a:lvl1pPr marL="0" indent="0">
              <a:buNone/>
              <a:defRPr sz="1200"/>
            </a:lvl1pPr>
            <a:lvl2pPr marL="377967" indent="0">
              <a:buNone/>
              <a:defRPr sz="1000"/>
            </a:lvl2pPr>
            <a:lvl3pPr marL="755934" indent="0">
              <a:buNone/>
              <a:defRPr sz="800"/>
            </a:lvl3pPr>
            <a:lvl4pPr marL="1133902" indent="0">
              <a:buNone/>
              <a:defRPr sz="700"/>
            </a:lvl4pPr>
            <a:lvl5pPr marL="1511869" indent="0">
              <a:buNone/>
              <a:defRPr sz="700"/>
            </a:lvl5pPr>
            <a:lvl6pPr marL="1889836" indent="0">
              <a:buNone/>
              <a:defRPr sz="700"/>
            </a:lvl6pPr>
            <a:lvl7pPr marL="2267803" indent="0">
              <a:buNone/>
              <a:defRPr sz="700"/>
            </a:lvl7pPr>
            <a:lvl8pPr marL="2645771" indent="0">
              <a:buNone/>
              <a:defRPr sz="700"/>
            </a:lvl8pPr>
            <a:lvl9pPr marL="3023738" indent="0">
              <a:buNone/>
              <a:defRPr sz="700"/>
            </a:lvl9pPr>
          </a:lstStyle>
          <a:p>
            <a:pPr lvl="0"/>
            <a:r>
              <a:rPr lang="en-US" smtClean="0"/>
              <a:t>Click to edit Master text styles</a:t>
            </a:r>
          </a:p>
        </p:txBody>
      </p:sp>
      <p:sp>
        <p:nvSpPr>
          <p:cNvPr id="6" name="Footer Placeholder 5"/>
          <p:cNvSpPr>
            <a:spLocks noGrp="1"/>
          </p:cNvSpPr>
          <p:nvPr>
            <p:ph type="ftr" sz="quarter" idx="11"/>
          </p:nvPr>
        </p:nvSpPr>
        <p:spPr>
          <a:xfrm>
            <a:off x="381001" y="4812513"/>
            <a:ext cx="2895600" cy="273844"/>
          </a:xfrm>
          <a:prstGeom prst="rect">
            <a:avLst/>
          </a:prstGeom>
        </p:spPr>
        <p:txBody>
          <a:bodyPr lIns="75593" tIns="37797" rIns="75593" bIns="37797"/>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pPr/>
              <a:t>‹#›</a:t>
            </a:fld>
            <a:endParaRPr lang="en-US"/>
          </a:p>
        </p:txBody>
      </p:sp>
    </p:spTree>
    <p:extLst>
      <p:ext uri="{BB962C8B-B14F-4D97-AF65-F5344CB8AC3E}">
        <p14:creationId xmlns:p14="http://schemas.microsoft.com/office/powerpoint/2010/main" val="1648734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81001" y="4812513"/>
            <a:ext cx="2895600" cy="273844"/>
          </a:xfrm>
          <a:prstGeom prst="rect">
            <a:avLst/>
          </a:prstGeom>
        </p:spPr>
        <p:txBody>
          <a:bodyPr lIns="75593" tIns="37797" rIns="75593" bIns="37797"/>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pPr/>
              <a:t>‹#›</a:t>
            </a:fld>
            <a:endParaRPr lang="en-US"/>
          </a:p>
        </p:txBody>
      </p:sp>
    </p:spTree>
    <p:extLst>
      <p:ext uri="{BB962C8B-B14F-4D97-AF65-F5344CB8AC3E}">
        <p14:creationId xmlns:p14="http://schemas.microsoft.com/office/powerpoint/2010/main" val="6725809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05985"/>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5"/>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81001" y="4812513"/>
            <a:ext cx="2895600" cy="273844"/>
          </a:xfrm>
          <a:prstGeom prst="rect">
            <a:avLst/>
          </a:prstGeom>
        </p:spPr>
        <p:txBody>
          <a:bodyPr lIns="75593" tIns="37797" rIns="75593" bIns="37797"/>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pPr/>
              <a:t>‹#›</a:t>
            </a:fld>
            <a:endParaRPr lang="en-US"/>
          </a:p>
        </p:txBody>
      </p:sp>
    </p:spTree>
    <p:extLst>
      <p:ext uri="{BB962C8B-B14F-4D97-AF65-F5344CB8AC3E}">
        <p14:creationId xmlns:p14="http://schemas.microsoft.com/office/powerpoint/2010/main" val="3479523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14451"/>
            <a:ext cx="7772400" cy="1102519"/>
          </a:xfrm>
        </p:spPr>
        <p:txBody>
          <a:bodyPr/>
          <a:lstStyle>
            <a:lvl1pPr>
              <a:defRPr>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628900"/>
            <a:ext cx="6400800" cy="1314450"/>
          </a:xfrm>
        </p:spPr>
        <p:txBody>
          <a:bodyPr/>
          <a:lstStyle>
            <a:lvl1pPr marL="0" indent="0" algn="ctr">
              <a:buNone/>
              <a:defRPr b="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8368582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4"/>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77967" indent="0" algn="ctr">
              <a:buNone/>
              <a:defRPr>
                <a:solidFill>
                  <a:schemeClr val="tx1">
                    <a:tint val="75000"/>
                  </a:schemeClr>
                </a:solidFill>
              </a:defRPr>
            </a:lvl2pPr>
            <a:lvl3pPr marL="755934" indent="0" algn="ctr">
              <a:buNone/>
              <a:defRPr>
                <a:solidFill>
                  <a:schemeClr val="tx1">
                    <a:tint val="75000"/>
                  </a:schemeClr>
                </a:solidFill>
              </a:defRPr>
            </a:lvl3pPr>
            <a:lvl4pPr marL="1133902" indent="0" algn="ctr">
              <a:buNone/>
              <a:defRPr>
                <a:solidFill>
                  <a:schemeClr val="tx1">
                    <a:tint val="75000"/>
                  </a:schemeClr>
                </a:solidFill>
              </a:defRPr>
            </a:lvl4pPr>
            <a:lvl5pPr marL="1511869" indent="0" algn="ctr">
              <a:buNone/>
              <a:defRPr>
                <a:solidFill>
                  <a:schemeClr val="tx1">
                    <a:tint val="75000"/>
                  </a:schemeClr>
                </a:solidFill>
              </a:defRPr>
            </a:lvl5pPr>
            <a:lvl6pPr marL="1889836" indent="0" algn="ctr">
              <a:buNone/>
              <a:defRPr>
                <a:solidFill>
                  <a:schemeClr val="tx1">
                    <a:tint val="75000"/>
                  </a:schemeClr>
                </a:solidFill>
              </a:defRPr>
            </a:lvl6pPr>
            <a:lvl7pPr marL="2267803" indent="0" algn="ctr">
              <a:buNone/>
              <a:defRPr>
                <a:solidFill>
                  <a:schemeClr val="tx1">
                    <a:tint val="75000"/>
                  </a:schemeClr>
                </a:solidFill>
              </a:defRPr>
            </a:lvl7pPr>
            <a:lvl8pPr marL="2645771" indent="0" algn="ctr">
              <a:buNone/>
              <a:defRPr>
                <a:solidFill>
                  <a:schemeClr val="tx1">
                    <a:tint val="75000"/>
                  </a:schemeClr>
                </a:solidFill>
              </a:defRPr>
            </a:lvl8pPr>
            <a:lvl9pPr marL="30237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8AD08FE-21CA-447A-B5E0-10774CCDBD3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1445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58478"/>
            <a:ext cx="8229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8AD08FE-21CA-447A-B5E0-10774CCDBD3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603909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1"/>
            <a:ext cx="7772400" cy="1021556"/>
          </a:xfrm>
        </p:spPr>
        <p:txBody>
          <a:bodyPr anchor="t"/>
          <a:lstStyle>
            <a:lvl1pPr algn="l">
              <a:defRPr sz="33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700">
                <a:solidFill>
                  <a:schemeClr val="tx1">
                    <a:tint val="75000"/>
                  </a:schemeClr>
                </a:solidFill>
              </a:defRPr>
            </a:lvl1pPr>
            <a:lvl2pPr marL="377967" indent="0">
              <a:buNone/>
              <a:defRPr sz="1500">
                <a:solidFill>
                  <a:schemeClr val="tx1">
                    <a:tint val="75000"/>
                  </a:schemeClr>
                </a:solidFill>
              </a:defRPr>
            </a:lvl2pPr>
            <a:lvl3pPr marL="755934" indent="0">
              <a:buNone/>
              <a:defRPr sz="1300">
                <a:solidFill>
                  <a:schemeClr val="tx1">
                    <a:tint val="75000"/>
                  </a:schemeClr>
                </a:solidFill>
              </a:defRPr>
            </a:lvl3pPr>
            <a:lvl4pPr marL="1133902" indent="0">
              <a:buNone/>
              <a:defRPr sz="1200">
                <a:solidFill>
                  <a:schemeClr val="tx1">
                    <a:tint val="75000"/>
                  </a:schemeClr>
                </a:solidFill>
              </a:defRPr>
            </a:lvl4pPr>
            <a:lvl5pPr marL="1511869" indent="0">
              <a:buNone/>
              <a:defRPr sz="1200">
                <a:solidFill>
                  <a:schemeClr val="tx1">
                    <a:tint val="75000"/>
                  </a:schemeClr>
                </a:solidFill>
              </a:defRPr>
            </a:lvl5pPr>
            <a:lvl6pPr marL="1889836" indent="0">
              <a:buNone/>
              <a:defRPr sz="1200">
                <a:solidFill>
                  <a:schemeClr val="tx1">
                    <a:tint val="75000"/>
                  </a:schemeClr>
                </a:solidFill>
              </a:defRPr>
            </a:lvl6pPr>
            <a:lvl7pPr marL="2267803" indent="0">
              <a:buNone/>
              <a:defRPr sz="1200">
                <a:solidFill>
                  <a:schemeClr val="tx1">
                    <a:tint val="75000"/>
                  </a:schemeClr>
                </a:solidFill>
              </a:defRPr>
            </a:lvl7pPr>
            <a:lvl8pPr marL="2645771" indent="0">
              <a:buNone/>
              <a:defRPr sz="1200">
                <a:solidFill>
                  <a:schemeClr val="tx1">
                    <a:tint val="75000"/>
                  </a:schemeClr>
                </a:solidFill>
              </a:defRPr>
            </a:lvl8pPr>
            <a:lvl9pPr marL="3023738"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8AD08FE-21CA-447A-B5E0-10774CCDBD3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9560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5"/>
            <a:ext cx="4038600" cy="3394472"/>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5"/>
            <a:ext cx="4038600" cy="3394472"/>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8AD08FE-21CA-447A-B5E0-10774CCDBD3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1100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000" b="1"/>
            </a:lvl1pPr>
            <a:lvl2pPr marL="377967" indent="0">
              <a:buNone/>
              <a:defRPr sz="1700" b="1"/>
            </a:lvl2pPr>
            <a:lvl3pPr marL="755934" indent="0">
              <a:buNone/>
              <a:defRPr sz="1500" b="1"/>
            </a:lvl3pPr>
            <a:lvl4pPr marL="1133902" indent="0">
              <a:buNone/>
              <a:defRPr sz="1300" b="1"/>
            </a:lvl4pPr>
            <a:lvl5pPr marL="1511869" indent="0">
              <a:buNone/>
              <a:defRPr sz="1300" b="1"/>
            </a:lvl5pPr>
            <a:lvl6pPr marL="1889836" indent="0">
              <a:buNone/>
              <a:defRPr sz="1300" b="1"/>
            </a:lvl6pPr>
            <a:lvl7pPr marL="2267803" indent="0">
              <a:buNone/>
              <a:defRPr sz="1300" b="1"/>
            </a:lvl7pPr>
            <a:lvl8pPr marL="2645771" indent="0">
              <a:buNone/>
              <a:defRPr sz="1300" b="1"/>
            </a:lvl8pPr>
            <a:lvl9pPr marL="3023738"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151335"/>
            <a:ext cx="4041775" cy="479822"/>
          </a:xfrm>
        </p:spPr>
        <p:txBody>
          <a:bodyPr anchor="b"/>
          <a:lstStyle>
            <a:lvl1pPr marL="0" indent="0">
              <a:buNone/>
              <a:defRPr sz="2000" b="1"/>
            </a:lvl1pPr>
            <a:lvl2pPr marL="377967" indent="0">
              <a:buNone/>
              <a:defRPr sz="1700" b="1"/>
            </a:lvl2pPr>
            <a:lvl3pPr marL="755934" indent="0">
              <a:buNone/>
              <a:defRPr sz="1500" b="1"/>
            </a:lvl3pPr>
            <a:lvl4pPr marL="1133902" indent="0">
              <a:buNone/>
              <a:defRPr sz="1300" b="1"/>
            </a:lvl4pPr>
            <a:lvl5pPr marL="1511869" indent="0">
              <a:buNone/>
              <a:defRPr sz="1300" b="1"/>
            </a:lvl5pPr>
            <a:lvl6pPr marL="1889836" indent="0">
              <a:buNone/>
              <a:defRPr sz="1300" b="1"/>
            </a:lvl6pPr>
            <a:lvl7pPr marL="2267803" indent="0">
              <a:buNone/>
              <a:defRPr sz="1300" b="1"/>
            </a:lvl7pPr>
            <a:lvl8pPr marL="2645771" indent="0">
              <a:buNone/>
              <a:defRPr sz="1300" b="1"/>
            </a:lvl8pPr>
            <a:lvl9pPr marL="3023738"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9" y="1631156"/>
            <a:ext cx="4041775" cy="2963466"/>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8AD08FE-21CA-447A-B5E0-10774CCDBD3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76052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8AD08FE-21CA-447A-B5E0-10774CCDBD3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2129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descr="https://d3f1iyfxxz8i1e.cloudfront.net/courses/course_image/9c3f0d9e36e4.jpg"/>
          <p:cNvPicPr>
            <a:picLocks noChangeAspect="1" noChangeArrowheads="1"/>
          </p:cNvPicPr>
          <p:nvPr userDrawn="1"/>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200000"/>
                    </a14:imgEffect>
                    <a14:imgEffect>
                      <a14:brightnessContrast bright="41000" contrast="-10000"/>
                    </a14:imgEffect>
                  </a14:imgLayer>
                </a14:imgProps>
              </a:ext>
              <a:ext uri="{28A0092B-C50C-407E-A947-70E740481C1C}">
                <a14:useLocalDpi xmlns:a14="http://schemas.microsoft.com/office/drawing/2010/main" val="0"/>
              </a:ext>
            </a:extLst>
          </a:blip>
          <a:srcRect/>
          <a:stretch>
            <a:fillRect/>
          </a:stretch>
        </p:blipFill>
        <p:spPr bwMode="auto">
          <a:xfrm>
            <a:off x="-40387" y="0"/>
            <a:ext cx="9184387" cy="5164287"/>
          </a:xfrm>
          <a:prstGeom prst="rect">
            <a:avLst/>
          </a:prstGeom>
          <a:noFill/>
          <a:effectLst>
            <a:glow rad="127000">
              <a:schemeClr val="accent1">
                <a:alpha val="49000"/>
              </a:schemeClr>
            </a:glow>
          </a:effectLst>
          <a:extLst>
            <a:ext uri="{909E8E84-426E-40dd-AFC4-6F175D3DCCD1}">
              <a14:hiddenFill xmlns:a14="http://schemas.microsoft.com/office/drawing/2010/main" xmlns="">
                <a:solidFill>
                  <a:srgbClr val="FFFFFF"/>
                </a:solidFill>
              </a14:hiddenFill>
            </a:ext>
          </a:extLst>
        </p:spPr>
      </p:pic>
      <p:pic>
        <p:nvPicPr>
          <p:cNvPr id="2052" name="Picture 4"/>
          <p:cNvPicPr>
            <a:picLocks noChangeAspect="1" noChangeArrowheads="1"/>
          </p:cNvPicPr>
          <p:nvPr userDrawn="1"/>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brightnessContrast bright="22000"/>
                    </a14:imgEffect>
                  </a14:imgLayer>
                </a14:imgProps>
              </a:ext>
              <a:ext uri="{28A0092B-C50C-407E-A947-70E740481C1C}">
                <a14:useLocalDpi xmlns:a14="http://schemas.microsoft.com/office/drawing/2010/main" val="0"/>
              </a:ext>
            </a:extLst>
          </a:blip>
          <a:srcRect/>
          <a:stretch>
            <a:fillRect/>
          </a:stretch>
        </p:blipFill>
        <p:spPr bwMode="auto">
          <a:xfrm>
            <a:off x="-40387" y="1335711"/>
            <a:ext cx="9184387" cy="22434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Footer Placeholder 4"/>
          <p:cNvSpPr>
            <a:spLocks noGrp="1"/>
          </p:cNvSpPr>
          <p:nvPr>
            <p:ph type="ftr" sz="quarter" idx="11"/>
          </p:nvPr>
        </p:nvSpPr>
        <p:spPr>
          <a:xfrm>
            <a:off x="381001" y="4812513"/>
            <a:ext cx="2895600" cy="273844"/>
          </a:xfrm>
          <a:prstGeom prst="rect">
            <a:avLst/>
          </a:prstGeom>
        </p:spPr>
        <p:txBody>
          <a:bodyPr lIns="75593" tIns="37797" rIns="75593" bIns="37797"/>
          <a:lstStyle/>
          <a:p>
            <a:endParaRPr lang="en-US" dirty="0"/>
          </a:p>
        </p:txBody>
      </p:sp>
      <p:sp>
        <p:nvSpPr>
          <p:cNvPr id="6" name="Slide Number Placeholder 5"/>
          <p:cNvSpPr>
            <a:spLocks noGrp="1"/>
          </p:cNvSpPr>
          <p:nvPr>
            <p:ph type="sldNum" sz="quarter" idx="12"/>
          </p:nvPr>
        </p:nvSpPr>
        <p:spPr/>
        <p:txBody>
          <a:bodyPr/>
          <a:lstStyle/>
          <a:p>
            <a:fld id="{88AD08FE-21CA-447A-B5E0-10774CCDBD3A}" type="slidenum">
              <a:rPr lang="en-US" smtClean="0"/>
              <a:pPr/>
              <a:t>‹#›</a:t>
            </a:fld>
            <a:endParaRPr lang="en-US"/>
          </a:p>
        </p:txBody>
      </p:sp>
      <p:sp>
        <p:nvSpPr>
          <p:cNvPr id="9" name="Title 1"/>
          <p:cNvSpPr txBox="1">
            <a:spLocks/>
          </p:cNvSpPr>
          <p:nvPr userDrawn="1"/>
        </p:nvSpPr>
        <p:spPr>
          <a:xfrm>
            <a:off x="2165537" y="1754982"/>
            <a:ext cx="6978462" cy="702469"/>
          </a:xfrm>
          <a:prstGeom prst="rect">
            <a:avLst/>
          </a:prstGeom>
        </p:spPr>
        <p:txBody>
          <a:bodyPr vert="horz" lIns="75593" tIns="37797" rIns="75593" bIns="37797" rtlCol="0" anchor="ctr">
            <a:normAutofit/>
          </a:bodyPr>
          <a:lstStyle>
            <a:lvl1pPr algn="ctr" defTabSz="914400" rtl="0" eaLnBrk="1" latinLnBrk="0" hangingPunct="1">
              <a:spcBef>
                <a:spcPct val="0"/>
              </a:spcBef>
              <a:buNone/>
              <a:defRPr sz="4000" kern="1200">
                <a:solidFill>
                  <a:schemeClr val="tx1"/>
                </a:solidFill>
                <a:latin typeface="+mj-lt"/>
                <a:ea typeface="+mj-ea"/>
                <a:cs typeface="Arial" panose="020B0604020202020204" pitchFamily="34" charset="0"/>
              </a:defRPr>
            </a:lvl1pPr>
          </a:lstStyle>
          <a:p>
            <a:endParaRPr lang="en-US" sz="2500" dirty="0"/>
          </a:p>
        </p:txBody>
      </p:sp>
      <p:sp>
        <p:nvSpPr>
          <p:cNvPr id="10" name="Subtitle 2"/>
          <p:cNvSpPr txBox="1">
            <a:spLocks/>
          </p:cNvSpPr>
          <p:nvPr userDrawn="1"/>
        </p:nvSpPr>
        <p:spPr>
          <a:xfrm>
            <a:off x="2366075" y="2400300"/>
            <a:ext cx="6617772" cy="1028700"/>
          </a:xfrm>
          <a:prstGeom prst="rect">
            <a:avLst/>
          </a:prstGeom>
        </p:spPr>
        <p:txBody>
          <a:bodyPr vert="horz" lIns="75593" tIns="37797" rIns="75593" bIns="37797"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endParaRPr lang="en-US" sz="2300" dirty="0"/>
          </a:p>
        </p:txBody>
      </p:sp>
      <p:sp>
        <p:nvSpPr>
          <p:cNvPr id="12" name="Title 1"/>
          <p:cNvSpPr txBox="1">
            <a:spLocks/>
          </p:cNvSpPr>
          <p:nvPr userDrawn="1"/>
        </p:nvSpPr>
        <p:spPr>
          <a:xfrm>
            <a:off x="661681" y="1371600"/>
            <a:ext cx="7772400" cy="1102519"/>
          </a:xfrm>
          <a:prstGeom prst="rect">
            <a:avLst/>
          </a:prstGeom>
        </p:spPr>
        <p:txBody>
          <a:bodyPr vert="horz" lIns="75593" tIns="37797" rIns="75593" bIns="37797" rtlCol="0" anchor="ctr">
            <a:normAutofit/>
          </a:bodyPr>
          <a:lstStyle>
            <a:lvl1pPr algn="ctr" defTabSz="914400" rtl="0" eaLnBrk="1" latinLnBrk="0" hangingPunct="1">
              <a:spcBef>
                <a:spcPct val="0"/>
              </a:spcBef>
              <a:buNone/>
              <a:defRPr sz="4000" kern="1200">
                <a:solidFill>
                  <a:schemeClr val="tx1"/>
                </a:solidFill>
                <a:latin typeface="+mj-lt"/>
                <a:ea typeface="+mj-ea"/>
                <a:cs typeface="Arial" panose="020B0604020202020204" pitchFamily="34" charset="0"/>
              </a:defRPr>
            </a:lvl1pPr>
          </a:lstStyle>
          <a:p>
            <a:r>
              <a:rPr lang="en-US" sz="3600" b="1" baseline="0" dirty="0" smtClean="0"/>
              <a:t> </a:t>
            </a:r>
            <a:endParaRPr lang="en-US" sz="3600" dirty="0" smtClean="0"/>
          </a:p>
        </p:txBody>
      </p:sp>
      <p:sp>
        <p:nvSpPr>
          <p:cNvPr id="19" name="Title 1"/>
          <p:cNvSpPr txBox="1">
            <a:spLocks/>
          </p:cNvSpPr>
          <p:nvPr userDrawn="1"/>
        </p:nvSpPr>
        <p:spPr>
          <a:xfrm>
            <a:off x="657756" y="2363391"/>
            <a:ext cx="7772400" cy="1102519"/>
          </a:xfrm>
          <a:prstGeom prst="rect">
            <a:avLst/>
          </a:prstGeom>
        </p:spPr>
        <p:txBody>
          <a:bodyPr vert="horz" lIns="75593" tIns="37797" rIns="75593" bIns="37797" rtlCol="0" anchor="ctr">
            <a:noAutofit/>
          </a:bodyPr>
          <a:lstStyle>
            <a:lvl1pPr algn="ctr" defTabSz="914400" rtl="0" eaLnBrk="1" latinLnBrk="0" hangingPunct="1">
              <a:spcBef>
                <a:spcPct val="0"/>
              </a:spcBef>
              <a:buNone/>
              <a:defRPr sz="4000" kern="1200">
                <a:solidFill>
                  <a:schemeClr val="tx1"/>
                </a:solidFill>
                <a:latin typeface="+mj-lt"/>
                <a:ea typeface="+mj-ea"/>
                <a:cs typeface="Arial" panose="020B0604020202020204" pitchFamily="34" charset="0"/>
              </a:defRPr>
            </a:lvl1pPr>
          </a:lstStyle>
          <a:p>
            <a:r>
              <a:rPr lang="en-US" sz="2600" b="0" baseline="0" dirty="0" smtClean="0"/>
              <a:t> </a:t>
            </a:r>
            <a:endParaRPr lang="en-US" sz="2600" b="0" dirty="0" smtClean="0"/>
          </a:p>
        </p:txBody>
      </p:sp>
      <p:sp>
        <p:nvSpPr>
          <p:cNvPr id="15" name="Text Placeholder 14"/>
          <p:cNvSpPr>
            <a:spLocks noGrp="1"/>
          </p:cNvSpPr>
          <p:nvPr>
            <p:ph type="body" sz="quarter" idx="13" hasCustomPrompt="1"/>
          </p:nvPr>
        </p:nvSpPr>
        <p:spPr>
          <a:xfrm>
            <a:off x="962307" y="1371600"/>
            <a:ext cx="6952002" cy="685800"/>
          </a:xfrm>
        </p:spPr>
        <p:txBody>
          <a:bodyPr>
            <a:normAutofit/>
          </a:bodyPr>
          <a:lstStyle>
            <a:lvl1pPr marL="0" indent="0" algn="ctr">
              <a:buNone/>
              <a:defRPr sz="3600" b="1" baseline="0"/>
            </a:lvl1pPr>
            <a:lvl2pPr marL="377967" indent="0">
              <a:buNone/>
              <a:defRPr/>
            </a:lvl2pPr>
            <a:lvl5pPr marL="1511869" indent="0">
              <a:buNone/>
              <a:defRPr/>
            </a:lvl5pPr>
          </a:lstStyle>
          <a:p>
            <a:pPr lvl="0"/>
            <a:r>
              <a:rPr lang="en-US" dirty="0" smtClean="0"/>
              <a:t>Click to edit the course title</a:t>
            </a:r>
          </a:p>
        </p:txBody>
      </p:sp>
      <p:sp>
        <p:nvSpPr>
          <p:cNvPr id="17" name="Text Placeholder 16"/>
          <p:cNvSpPr>
            <a:spLocks noGrp="1"/>
          </p:cNvSpPr>
          <p:nvPr>
            <p:ph type="body" sz="quarter" idx="14" hasCustomPrompt="1"/>
          </p:nvPr>
        </p:nvSpPr>
        <p:spPr>
          <a:xfrm>
            <a:off x="1697614" y="2137928"/>
            <a:ext cx="5280848" cy="450925"/>
          </a:xfrm>
        </p:spPr>
        <p:txBody>
          <a:bodyPr/>
          <a:lstStyle>
            <a:lvl1pPr marL="0" indent="0" algn="ctr">
              <a:buNone/>
              <a:defRPr b="1" baseline="0"/>
            </a:lvl1pPr>
          </a:lstStyle>
          <a:p>
            <a:pPr lvl="0"/>
            <a:r>
              <a:rPr lang="en-US" dirty="0" smtClean="0"/>
              <a:t>Click to edit the instructor name</a:t>
            </a:r>
          </a:p>
        </p:txBody>
      </p:sp>
      <p:sp>
        <p:nvSpPr>
          <p:cNvPr id="25" name="Text Placeholder 24"/>
          <p:cNvSpPr>
            <a:spLocks noGrp="1"/>
          </p:cNvSpPr>
          <p:nvPr>
            <p:ph type="body" sz="quarter" idx="15" hasCustomPrompt="1"/>
          </p:nvPr>
        </p:nvSpPr>
        <p:spPr>
          <a:xfrm>
            <a:off x="895460" y="2628900"/>
            <a:ext cx="7219387" cy="914400"/>
          </a:xfrm>
        </p:spPr>
        <p:txBody>
          <a:bodyPr/>
          <a:lstStyle>
            <a:lvl1pPr marL="0" indent="0" algn="ctr">
              <a:buNone/>
              <a:defRPr baseline="0"/>
            </a:lvl1pPr>
          </a:lstStyle>
          <a:p>
            <a:pPr lvl="0"/>
            <a:r>
              <a:rPr lang="en-US" dirty="0" smtClean="0"/>
              <a:t>Click to edit the affiliation</a:t>
            </a:r>
          </a:p>
        </p:txBody>
      </p:sp>
    </p:spTree>
    <p:extLst>
      <p:ext uri="{BB962C8B-B14F-4D97-AF65-F5344CB8AC3E}">
        <p14:creationId xmlns:p14="http://schemas.microsoft.com/office/powerpoint/2010/main" val="1034156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3209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0" y="204793"/>
            <a:ext cx="5111750" cy="4389835"/>
          </a:xfrm>
        </p:spPr>
        <p:txBody>
          <a:bodyPr/>
          <a:lstStyle>
            <a:lvl1pPr>
              <a:defRPr sz="26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200"/>
            </a:lvl1pPr>
            <a:lvl2pPr marL="377967" indent="0">
              <a:buNone/>
              <a:defRPr sz="1000"/>
            </a:lvl2pPr>
            <a:lvl3pPr marL="755934" indent="0">
              <a:buNone/>
              <a:defRPr sz="800"/>
            </a:lvl3pPr>
            <a:lvl4pPr marL="1133902" indent="0">
              <a:buNone/>
              <a:defRPr sz="700"/>
            </a:lvl4pPr>
            <a:lvl5pPr marL="1511869" indent="0">
              <a:buNone/>
              <a:defRPr sz="700"/>
            </a:lvl5pPr>
            <a:lvl6pPr marL="1889836" indent="0">
              <a:buNone/>
              <a:defRPr sz="700"/>
            </a:lvl6pPr>
            <a:lvl7pPr marL="2267803" indent="0">
              <a:buNone/>
              <a:defRPr sz="700"/>
            </a:lvl7pPr>
            <a:lvl8pPr marL="2645771" indent="0">
              <a:buNone/>
              <a:defRPr sz="700"/>
            </a:lvl8pPr>
            <a:lvl9pPr marL="3023738"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8AD08FE-21CA-447A-B5E0-10774CCDBD3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2583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3600450"/>
            <a:ext cx="5486400" cy="425054"/>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459581"/>
            <a:ext cx="5486400" cy="3086100"/>
          </a:xfrm>
        </p:spPr>
        <p:txBody>
          <a:bodyPr/>
          <a:lstStyle>
            <a:lvl1pPr marL="0" indent="0">
              <a:buNone/>
              <a:defRPr sz="2600"/>
            </a:lvl1pPr>
            <a:lvl2pPr marL="377967" indent="0">
              <a:buNone/>
              <a:defRPr sz="2300"/>
            </a:lvl2pPr>
            <a:lvl3pPr marL="755934" indent="0">
              <a:buNone/>
              <a:defRPr sz="2000"/>
            </a:lvl3pPr>
            <a:lvl4pPr marL="1133902" indent="0">
              <a:buNone/>
              <a:defRPr sz="1700"/>
            </a:lvl4pPr>
            <a:lvl5pPr marL="1511869" indent="0">
              <a:buNone/>
              <a:defRPr sz="1700"/>
            </a:lvl5pPr>
            <a:lvl6pPr marL="1889836" indent="0">
              <a:buNone/>
              <a:defRPr sz="1700"/>
            </a:lvl6pPr>
            <a:lvl7pPr marL="2267803" indent="0">
              <a:buNone/>
              <a:defRPr sz="1700"/>
            </a:lvl7pPr>
            <a:lvl8pPr marL="2645771" indent="0">
              <a:buNone/>
              <a:defRPr sz="1700"/>
            </a:lvl8pPr>
            <a:lvl9pPr marL="3023738" indent="0">
              <a:buNone/>
              <a:defRPr sz="1700"/>
            </a:lvl9pPr>
          </a:lstStyle>
          <a:p>
            <a:endParaRPr lang="en-US"/>
          </a:p>
        </p:txBody>
      </p:sp>
      <p:sp>
        <p:nvSpPr>
          <p:cNvPr id="4" name="Text Placeholder 3"/>
          <p:cNvSpPr>
            <a:spLocks noGrp="1"/>
          </p:cNvSpPr>
          <p:nvPr>
            <p:ph type="body" sz="half" idx="2"/>
          </p:nvPr>
        </p:nvSpPr>
        <p:spPr>
          <a:xfrm>
            <a:off x="1792289" y="4025503"/>
            <a:ext cx="5486400" cy="603647"/>
          </a:xfrm>
        </p:spPr>
        <p:txBody>
          <a:bodyPr/>
          <a:lstStyle>
            <a:lvl1pPr marL="0" indent="0">
              <a:buNone/>
              <a:defRPr sz="1200"/>
            </a:lvl1pPr>
            <a:lvl2pPr marL="377967" indent="0">
              <a:buNone/>
              <a:defRPr sz="1000"/>
            </a:lvl2pPr>
            <a:lvl3pPr marL="755934" indent="0">
              <a:buNone/>
              <a:defRPr sz="800"/>
            </a:lvl3pPr>
            <a:lvl4pPr marL="1133902" indent="0">
              <a:buNone/>
              <a:defRPr sz="700"/>
            </a:lvl4pPr>
            <a:lvl5pPr marL="1511869" indent="0">
              <a:buNone/>
              <a:defRPr sz="700"/>
            </a:lvl5pPr>
            <a:lvl6pPr marL="1889836" indent="0">
              <a:buNone/>
              <a:defRPr sz="700"/>
            </a:lvl6pPr>
            <a:lvl7pPr marL="2267803" indent="0">
              <a:buNone/>
              <a:defRPr sz="700"/>
            </a:lvl7pPr>
            <a:lvl8pPr marL="2645771" indent="0">
              <a:buNone/>
              <a:defRPr sz="700"/>
            </a:lvl8pPr>
            <a:lvl9pPr marL="3023738"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8AD08FE-21CA-447A-B5E0-10774CCDBD3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1092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8AD08FE-21CA-447A-B5E0-10774CCDBD3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2085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205984"/>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4"/>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8AD08FE-21CA-447A-B5E0-10774CCDBD3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26167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7" name="Picture 2" descr="https://d3f1iyfxxz8i1e.cloudfront.net/courses/course_image/9c3f0d9e36e4.jpg"/>
          <p:cNvPicPr>
            <a:picLocks noChangeAspect="1" noChangeArrowheads="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200000"/>
                    </a14:imgEffect>
                    <a14:imgEffect>
                      <a14:brightnessContrast bright="41000" contrast="-10000"/>
                    </a14:imgEffect>
                  </a14:imgLayer>
                </a14:imgProps>
              </a:ext>
              <a:ext uri="{28A0092B-C50C-407E-A947-70E740481C1C}">
                <a14:useLocalDpi xmlns:a14="http://schemas.microsoft.com/office/drawing/2010/main" val="0"/>
              </a:ext>
            </a:extLst>
          </a:blip>
          <a:srcRect/>
          <a:stretch>
            <a:fillRect/>
          </a:stretch>
        </p:blipFill>
        <p:spPr bwMode="auto">
          <a:xfrm>
            <a:off x="-40381" y="2"/>
            <a:ext cx="9184387" cy="5164287"/>
          </a:xfrm>
          <a:prstGeom prst="rect">
            <a:avLst/>
          </a:prstGeom>
          <a:noFill/>
          <a:effectLst>
            <a:glow rad="127000">
              <a:schemeClr val="accent1">
                <a:alpha val="49000"/>
              </a:schemeClr>
            </a:glow>
          </a:effectLst>
          <a:extLst>
            <a:ext uri="{909E8E84-426E-40dd-AFC4-6F175D3DCCD1}">
              <a14:hiddenFill xmlns:a14="http://schemas.microsoft.com/office/drawing/2010/main" xmlns="">
                <a:solidFill>
                  <a:srgbClr val="FFFFFF"/>
                </a:solidFill>
              </a14:hiddenFill>
            </a:ext>
          </a:extLst>
        </p:spPr>
      </p:pic>
      <p:pic>
        <p:nvPicPr>
          <p:cNvPr id="2052" name="Picture 4"/>
          <p:cNvPicPr>
            <a:picLocks noChangeAspect="1" noChangeArrowheads="1"/>
          </p:cNvPicPr>
          <p:nvPr userDrawn="1"/>
        </p:nvPicPr>
        <p: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brightnessContrast bright="22000"/>
                    </a14:imgEffect>
                  </a14:imgLayer>
                </a14:imgProps>
              </a:ext>
              <a:ext uri="{28A0092B-C50C-407E-A947-70E740481C1C}">
                <a14:useLocalDpi xmlns:a14="http://schemas.microsoft.com/office/drawing/2010/main" val="0"/>
              </a:ext>
            </a:extLst>
          </a:blip>
          <a:srcRect/>
          <a:stretch>
            <a:fillRect/>
          </a:stretch>
        </p:blipFill>
        <p:spPr bwMode="auto">
          <a:xfrm>
            <a:off x="-40381" y="1335711"/>
            <a:ext cx="9184387" cy="22434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Footer Placeholder 4"/>
          <p:cNvSpPr>
            <a:spLocks noGrp="1"/>
          </p:cNvSpPr>
          <p:nvPr>
            <p:ph type="ftr" sz="quarter" idx="11"/>
          </p:nvPr>
        </p:nvSpPr>
        <p:spPr>
          <a:xfrm>
            <a:off x="381004" y="4812519"/>
            <a:ext cx="2895600" cy="273844"/>
          </a:xfrm>
          <a:prstGeom prst="rect">
            <a:avLst/>
          </a:prstGeom>
        </p:spPr>
        <p:txBody>
          <a:bodyPr lIns="75577" tIns="37789" rIns="75577" bIns="37789"/>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8AD08FE-21CA-447A-B5E0-10774CCDBD3A}" type="slidenum">
              <a:rPr lang="en-US" smtClean="0">
                <a:solidFill>
                  <a:prstClr val="black">
                    <a:tint val="75000"/>
                  </a:prstClr>
                </a:solidFill>
              </a:rPr>
              <a:pPr/>
              <a:t>‹#›</a:t>
            </a:fld>
            <a:endParaRPr lang="en-US">
              <a:solidFill>
                <a:prstClr val="black">
                  <a:tint val="75000"/>
                </a:prstClr>
              </a:solidFill>
            </a:endParaRPr>
          </a:p>
        </p:txBody>
      </p:sp>
      <p:sp>
        <p:nvSpPr>
          <p:cNvPr id="9" name="Title 1"/>
          <p:cNvSpPr txBox="1">
            <a:spLocks/>
          </p:cNvSpPr>
          <p:nvPr userDrawn="1"/>
        </p:nvSpPr>
        <p:spPr>
          <a:xfrm>
            <a:off x="2165537" y="1754990"/>
            <a:ext cx="6978462" cy="702469"/>
          </a:xfrm>
          <a:prstGeom prst="rect">
            <a:avLst/>
          </a:prstGeom>
        </p:spPr>
        <p:txBody>
          <a:bodyPr vert="horz" lIns="75577" tIns="37789" rIns="75577" bIns="37789" rtlCol="0" anchor="ctr">
            <a:normAutofit/>
          </a:bodyPr>
          <a:lstStyle>
            <a:lvl1pPr algn="ctr" defTabSz="914400" rtl="0" eaLnBrk="1" latinLnBrk="0" hangingPunct="1">
              <a:spcBef>
                <a:spcPct val="0"/>
              </a:spcBef>
              <a:buNone/>
              <a:defRPr sz="4000" kern="1200">
                <a:solidFill>
                  <a:schemeClr val="tx1"/>
                </a:solidFill>
                <a:latin typeface="+mj-lt"/>
                <a:ea typeface="+mj-ea"/>
                <a:cs typeface="Arial" panose="020B0604020202020204" pitchFamily="34" charset="0"/>
              </a:defRPr>
            </a:lvl1pPr>
          </a:lstStyle>
          <a:p>
            <a:endParaRPr lang="en-US" sz="2500" dirty="0">
              <a:solidFill>
                <a:prstClr val="black"/>
              </a:solidFill>
            </a:endParaRPr>
          </a:p>
        </p:txBody>
      </p:sp>
      <p:sp>
        <p:nvSpPr>
          <p:cNvPr id="10" name="Subtitle 2"/>
          <p:cNvSpPr txBox="1">
            <a:spLocks/>
          </p:cNvSpPr>
          <p:nvPr userDrawn="1"/>
        </p:nvSpPr>
        <p:spPr>
          <a:xfrm>
            <a:off x="2366075" y="2400300"/>
            <a:ext cx="6617772" cy="1028700"/>
          </a:xfrm>
          <a:prstGeom prst="rect">
            <a:avLst/>
          </a:prstGeom>
        </p:spPr>
        <p:txBody>
          <a:bodyPr vert="horz" lIns="75577" tIns="37789" rIns="75577" bIns="37789"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en-US" sz="2300" dirty="0">
              <a:solidFill>
                <a:prstClr val="black"/>
              </a:solidFill>
            </a:endParaRPr>
          </a:p>
        </p:txBody>
      </p:sp>
      <p:sp>
        <p:nvSpPr>
          <p:cNvPr id="12" name="Title 1"/>
          <p:cNvSpPr txBox="1">
            <a:spLocks/>
          </p:cNvSpPr>
          <p:nvPr userDrawn="1"/>
        </p:nvSpPr>
        <p:spPr>
          <a:xfrm>
            <a:off x="661681" y="1371608"/>
            <a:ext cx="7772400" cy="1102519"/>
          </a:xfrm>
          <a:prstGeom prst="rect">
            <a:avLst/>
          </a:prstGeom>
        </p:spPr>
        <p:txBody>
          <a:bodyPr vert="horz" lIns="75577" tIns="37789" rIns="75577" bIns="37789" rtlCol="0" anchor="ctr">
            <a:normAutofit/>
          </a:bodyPr>
          <a:lstStyle>
            <a:lvl1pPr algn="ctr" defTabSz="914400" rtl="0" eaLnBrk="1" latinLnBrk="0" hangingPunct="1">
              <a:spcBef>
                <a:spcPct val="0"/>
              </a:spcBef>
              <a:buNone/>
              <a:defRPr sz="4000" kern="1200">
                <a:solidFill>
                  <a:schemeClr val="tx1"/>
                </a:solidFill>
                <a:latin typeface="+mj-lt"/>
                <a:ea typeface="+mj-ea"/>
                <a:cs typeface="Arial" panose="020B0604020202020204" pitchFamily="34" charset="0"/>
              </a:defRPr>
            </a:lvl1pPr>
          </a:lstStyle>
          <a:p>
            <a:r>
              <a:rPr lang="en-US" sz="3600" b="1" dirty="0" smtClean="0">
                <a:solidFill>
                  <a:prstClr val="black"/>
                </a:solidFill>
              </a:rPr>
              <a:t> </a:t>
            </a:r>
            <a:endParaRPr lang="en-US" sz="3600" dirty="0" smtClean="0">
              <a:solidFill>
                <a:prstClr val="black"/>
              </a:solidFill>
            </a:endParaRPr>
          </a:p>
        </p:txBody>
      </p:sp>
      <p:sp>
        <p:nvSpPr>
          <p:cNvPr id="19" name="Title 1"/>
          <p:cNvSpPr txBox="1">
            <a:spLocks/>
          </p:cNvSpPr>
          <p:nvPr userDrawn="1"/>
        </p:nvSpPr>
        <p:spPr>
          <a:xfrm>
            <a:off x="657756" y="2363393"/>
            <a:ext cx="7772400" cy="1102519"/>
          </a:xfrm>
          <a:prstGeom prst="rect">
            <a:avLst/>
          </a:prstGeom>
        </p:spPr>
        <p:txBody>
          <a:bodyPr vert="horz" lIns="75577" tIns="37789" rIns="75577" bIns="37789" rtlCol="0" anchor="ctr">
            <a:noAutofit/>
          </a:bodyPr>
          <a:lstStyle>
            <a:lvl1pPr algn="ctr" defTabSz="914400" rtl="0" eaLnBrk="1" latinLnBrk="0" hangingPunct="1">
              <a:spcBef>
                <a:spcPct val="0"/>
              </a:spcBef>
              <a:buNone/>
              <a:defRPr sz="4000" kern="1200">
                <a:solidFill>
                  <a:schemeClr val="tx1"/>
                </a:solidFill>
                <a:latin typeface="+mj-lt"/>
                <a:ea typeface="+mj-ea"/>
                <a:cs typeface="Arial" panose="020B0604020202020204" pitchFamily="34" charset="0"/>
              </a:defRPr>
            </a:lvl1pPr>
          </a:lstStyle>
          <a:p>
            <a:r>
              <a:rPr lang="en-US" sz="2600" dirty="0" smtClean="0">
                <a:solidFill>
                  <a:prstClr val="black"/>
                </a:solidFill>
              </a:rPr>
              <a:t> </a:t>
            </a:r>
          </a:p>
        </p:txBody>
      </p:sp>
      <p:sp>
        <p:nvSpPr>
          <p:cNvPr id="15" name="Text Placeholder 14"/>
          <p:cNvSpPr>
            <a:spLocks noGrp="1"/>
          </p:cNvSpPr>
          <p:nvPr>
            <p:ph type="body" sz="quarter" idx="13" hasCustomPrompt="1"/>
          </p:nvPr>
        </p:nvSpPr>
        <p:spPr>
          <a:xfrm>
            <a:off x="962307" y="1371600"/>
            <a:ext cx="6952002" cy="685800"/>
          </a:xfrm>
        </p:spPr>
        <p:txBody>
          <a:bodyPr>
            <a:normAutofit/>
          </a:bodyPr>
          <a:lstStyle>
            <a:lvl1pPr marL="0" indent="0" algn="ctr">
              <a:buNone/>
              <a:defRPr sz="3600" b="1" baseline="0"/>
            </a:lvl1pPr>
            <a:lvl2pPr marL="377887" indent="0">
              <a:buNone/>
              <a:defRPr/>
            </a:lvl2pPr>
            <a:lvl5pPr marL="1511548" indent="0">
              <a:buNone/>
              <a:defRPr/>
            </a:lvl5pPr>
          </a:lstStyle>
          <a:p>
            <a:pPr lvl="0"/>
            <a:r>
              <a:rPr lang="en-US" dirty="0" smtClean="0"/>
              <a:t>Click to edit the course title</a:t>
            </a:r>
          </a:p>
        </p:txBody>
      </p:sp>
      <p:sp>
        <p:nvSpPr>
          <p:cNvPr id="17" name="Text Placeholder 16"/>
          <p:cNvSpPr>
            <a:spLocks noGrp="1"/>
          </p:cNvSpPr>
          <p:nvPr>
            <p:ph type="body" sz="quarter" idx="14" hasCustomPrompt="1"/>
          </p:nvPr>
        </p:nvSpPr>
        <p:spPr>
          <a:xfrm>
            <a:off x="1697614" y="2137936"/>
            <a:ext cx="5280848" cy="450925"/>
          </a:xfrm>
        </p:spPr>
        <p:txBody>
          <a:bodyPr/>
          <a:lstStyle>
            <a:lvl1pPr marL="0" indent="0" algn="ctr">
              <a:buNone/>
              <a:defRPr b="1" baseline="0"/>
            </a:lvl1pPr>
          </a:lstStyle>
          <a:p>
            <a:pPr lvl="0"/>
            <a:r>
              <a:rPr lang="en-US" dirty="0" smtClean="0"/>
              <a:t>Click to edit the instructor name</a:t>
            </a:r>
          </a:p>
        </p:txBody>
      </p:sp>
      <p:sp>
        <p:nvSpPr>
          <p:cNvPr id="25" name="Text Placeholder 24"/>
          <p:cNvSpPr>
            <a:spLocks noGrp="1"/>
          </p:cNvSpPr>
          <p:nvPr>
            <p:ph type="body" sz="quarter" idx="15" hasCustomPrompt="1"/>
          </p:nvPr>
        </p:nvSpPr>
        <p:spPr>
          <a:xfrm>
            <a:off x="895463" y="2628900"/>
            <a:ext cx="7219387" cy="914400"/>
          </a:xfrm>
        </p:spPr>
        <p:txBody>
          <a:bodyPr/>
          <a:lstStyle>
            <a:lvl1pPr marL="0" indent="0" algn="ctr">
              <a:buNone/>
              <a:defRPr baseline="0"/>
            </a:lvl1pPr>
          </a:lstStyle>
          <a:p>
            <a:pPr lvl="0"/>
            <a:r>
              <a:rPr lang="en-US" dirty="0" smtClean="0"/>
              <a:t>Click to edit the affiliation</a:t>
            </a:r>
          </a:p>
        </p:txBody>
      </p:sp>
    </p:spTree>
    <p:extLst>
      <p:ext uri="{BB962C8B-B14F-4D97-AF65-F5344CB8AC3E}">
        <p14:creationId xmlns:p14="http://schemas.microsoft.com/office/powerpoint/2010/main" val="37747118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001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857250"/>
            <a:ext cx="4152900" cy="3371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857250"/>
            <a:ext cx="41529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2600325"/>
            <a:ext cx="41529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a:ln/>
        </p:spPr>
        <p:txBody>
          <a:bodyPr/>
          <a:lstStyle>
            <a:lvl1pPr>
              <a:defRPr/>
            </a:lvl1pPr>
          </a:lstStyle>
          <a:p>
            <a:pPr>
              <a:defRPr/>
            </a:pPr>
            <a:fld id="{395C0C4D-5D4D-4C00-BD88-48AF31773620}" type="slidenum">
              <a:rPr lang="en-US" altLang="en-US"/>
              <a:pPr>
                <a:defRPr/>
              </a:pPr>
              <a:t>‹#›</a:t>
            </a:fld>
            <a:endParaRPr lang="en-US" altLang="en-US"/>
          </a:p>
        </p:txBody>
      </p:sp>
    </p:spTree>
    <p:extLst>
      <p:ext uri="{BB962C8B-B14F-4D97-AF65-F5344CB8AC3E}">
        <p14:creationId xmlns:p14="http://schemas.microsoft.com/office/powerpoint/2010/main" val="9216226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a:t>Click to edit Master title style</a:t>
            </a:r>
          </a:p>
        </p:txBody>
      </p:sp>
      <p:sp>
        <p:nvSpPr>
          <p:cNvPr id="3" name="Text Placeholder 2"/>
          <p:cNvSpPr>
            <a:spLocks noGrp="1"/>
          </p:cNvSpPr>
          <p:nvPr>
            <p:ph type="body" sz="half" idx="1"/>
          </p:nvPr>
        </p:nvSpPr>
        <p:spPr>
          <a:xfrm>
            <a:off x="685800" y="1485900"/>
            <a:ext cx="38100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5900"/>
            <a:ext cx="38100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4686300"/>
            <a:ext cx="1905000" cy="342900"/>
          </a:xfrm>
          <a:prstGeom prst="rect">
            <a:avLst/>
          </a:prstGeom>
        </p:spPr>
        <p:txBody>
          <a:bodyPr/>
          <a:lstStyle>
            <a:lvl1pPr algn="ctr">
              <a:defRPr/>
            </a:lvl1pPr>
          </a:lstStyle>
          <a:p>
            <a:pPr>
              <a:defRPr/>
            </a:pPr>
            <a:endParaRPr lang="en-US"/>
          </a:p>
        </p:txBody>
      </p:sp>
      <p:sp>
        <p:nvSpPr>
          <p:cNvPr id="6" name="Slide Number Placeholder 6"/>
          <p:cNvSpPr>
            <a:spLocks noGrp="1"/>
          </p:cNvSpPr>
          <p:nvPr>
            <p:ph type="sldNum" sz="quarter" idx="11"/>
          </p:nvPr>
        </p:nvSpPr>
        <p:spPr/>
        <p:txBody>
          <a:bodyPr/>
          <a:lstStyle>
            <a:lvl1pPr>
              <a:defRPr smtClean="0"/>
            </a:lvl1pPr>
          </a:lstStyle>
          <a:p>
            <a:pPr>
              <a:defRPr/>
            </a:pPr>
            <a:fld id="{06520FCD-FB40-4FD7-A402-38CC1D6034B1}" type="slidenum">
              <a:rPr lang="en-US" altLang="en-US"/>
              <a:pPr>
                <a:defRPr/>
              </a:pPr>
              <a:t>‹#›</a:t>
            </a:fld>
            <a:endParaRPr lang="en-US" altLang="en-US"/>
          </a:p>
        </p:txBody>
      </p:sp>
    </p:spTree>
    <p:extLst>
      <p:ext uri="{BB962C8B-B14F-4D97-AF65-F5344CB8AC3E}">
        <p14:creationId xmlns:p14="http://schemas.microsoft.com/office/powerpoint/2010/main" val="299670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5" y="0"/>
            <a:ext cx="9144000" cy="742950"/>
          </a:xfrm>
        </p:spPr>
        <p:txBody>
          <a:bodyPr/>
          <a:lstStyle/>
          <a:p>
            <a:r>
              <a:rPr lang="en-US" smtClean="0"/>
              <a:t>Click to edit Master title style</a:t>
            </a:r>
            <a:endParaRPr lang="en-US"/>
          </a:p>
        </p:txBody>
      </p:sp>
      <p:sp>
        <p:nvSpPr>
          <p:cNvPr id="3" name="Content Placeholder 2"/>
          <p:cNvSpPr>
            <a:spLocks noGrp="1"/>
          </p:cNvSpPr>
          <p:nvPr>
            <p:ph idx="1"/>
          </p:nvPr>
        </p:nvSpPr>
        <p:spPr>
          <a:xfrm>
            <a:off x="152400" y="857250"/>
            <a:ext cx="8839200" cy="3771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81001" y="4812513"/>
            <a:ext cx="2895600" cy="273844"/>
          </a:xfrm>
          <a:prstGeom prst="rect">
            <a:avLst/>
          </a:prstGeom>
        </p:spPr>
        <p:txBody>
          <a:bodyPr lIns="75593" tIns="37797" rIns="75593" bIns="37797"/>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pPr/>
              <a:t>‹#›</a:t>
            </a:fld>
            <a:endParaRPr lang="en-US"/>
          </a:p>
        </p:txBody>
      </p:sp>
    </p:spTree>
    <p:extLst>
      <p:ext uri="{BB962C8B-B14F-4D97-AF65-F5344CB8AC3E}">
        <p14:creationId xmlns:p14="http://schemas.microsoft.com/office/powerpoint/2010/main" val="61401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3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700">
                <a:solidFill>
                  <a:schemeClr val="tx1">
                    <a:tint val="75000"/>
                  </a:schemeClr>
                </a:solidFill>
              </a:defRPr>
            </a:lvl1pPr>
            <a:lvl2pPr marL="377967" indent="0">
              <a:buNone/>
              <a:defRPr sz="1500">
                <a:solidFill>
                  <a:schemeClr val="tx1">
                    <a:tint val="75000"/>
                  </a:schemeClr>
                </a:solidFill>
              </a:defRPr>
            </a:lvl2pPr>
            <a:lvl3pPr marL="755934" indent="0">
              <a:buNone/>
              <a:defRPr sz="1300">
                <a:solidFill>
                  <a:schemeClr val="tx1">
                    <a:tint val="75000"/>
                  </a:schemeClr>
                </a:solidFill>
              </a:defRPr>
            </a:lvl3pPr>
            <a:lvl4pPr marL="1133902" indent="0">
              <a:buNone/>
              <a:defRPr sz="1200">
                <a:solidFill>
                  <a:schemeClr val="tx1">
                    <a:tint val="75000"/>
                  </a:schemeClr>
                </a:solidFill>
              </a:defRPr>
            </a:lvl4pPr>
            <a:lvl5pPr marL="1511869" indent="0">
              <a:buNone/>
              <a:defRPr sz="1200">
                <a:solidFill>
                  <a:schemeClr val="tx1">
                    <a:tint val="75000"/>
                  </a:schemeClr>
                </a:solidFill>
              </a:defRPr>
            </a:lvl5pPr>
            <a:lvl6pPr marL="1889836" indent="0">
              <a:buNone/>
              <a:defRPr sz="1200">
                <a:solidFill>
                  <a:schemeClr val="tx1">
                    <a:tint val="75000"/>
                  </a:schemeClr>
                </a:solidFill>
              </a:defRPr>
            </a:lvl6pPr>
            <a:lvl7pPr marL="2267803" indent="0">
              <a:buNone/>
              <a:defRPr sz="1200">
                <a:solidFill>
                  <a:schemeClr val="tx1">
                    <a:tint val="75000"/>
                  </a:schemeClr>
                </a:solidFill>
              </a:defRPr>
            </a:lvl7pPr>
            <a:lvl8pPr marL="2645771" indent="0">
              <a:buNone/>
              <a:defRPr sz="1200">
                <a:solidFill>
                  <a:schemeClr val="tx1">
                    <a:tint val="75000"/>
                  </a:schemeClr>
                </a:solidFill>
              </a:defRPr>
            </a:lvl8pPr>
            <a:lvl9pPr marL="3023738" indent="0">
              <a:buNone/>
              <a:defRPr sz="12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381001" y="4812513"/>
            <a:ext cx="2895600" cy="273844"/>
          </a:xfrm>
          <a:prstGeom prst="rect">
            <a:avLst/>
          </a:prstGeom>
        </p:spPr>
        <p:txBody>
          <a:bodyPr lIns="75593" tIns="37797" rIns="75593" bIns="37797"/>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pPr/>
              <a:t>‹#›</a:t>
            </a:fld>
            <a:endParaRPr lang="en-US"/>
          </a:p>
        </p:txBody>
      </p:sp>
    </p:spTree>
    <p:extLst>
      <p:ext uri="{BB962C8B-B14F-4D97-AF65-F5344CB8AC3E}">
        <p14:creationId xmlns:p14="http://schemas.microsoft.com/office/powerpoint/2010/main" val="227906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5"/>
            <a:ext cx="4038600" cy="3394472"/>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5"/>
            <a:ext cx="4038600" cy="3394472"/>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381001" y="4812513"/>
            <a:ext cx="2895600" cy="273844"/>
          </a:xfrm>
          <a:prstGeom prst="rect">
            <a:avLst/>
          </a:prstGeom>
        </p:spPr>
        <p:txBody>
          <a:bodyPr lIns="75593" tIns="37797" rIns="75593" bIns="37797"/>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pPr/>
              <a:t>‹#›</a:t>
            </a:fld>
            <a:endParaRPr lang="en-US"/>
          </a:p>
        </p:txBody>
      </p:sp>
    </p:spTree>
    <p:extLst>
      <p:ext uri="{BB962C8B-B14F-4D97-AF65-F5344CB8AC3E}">
        <p14:creationId xmlns:p14="http://schemas.microsoft.com/office/powerpoint/2010/main" val="32105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8"/>
            <a:ext cx="4040188" cy="479822"/>
          </a:xfrm>
        </p:spPr>
        <p:txBody>
          <a:bodyPr anchor="b"/>
          <a:lstStyle>
            <a:lvl1pPr marL="0" indent="0">
              <a:buNone/>
              <a:defRPr sz="2000" b="1"/>
            </a:lvl1pPr>
            <a:lvl2pPr marL="377967" indent="0">
              <a:buNone/>
              <a:defRPr sz="1700" b="1"/>
            </a:lvl2pPr>
            <a:lvl3pPr marL="755934" indent="0">
              <a:buNone/>
              <a:defRPr sz="1500" b="1"/>
            </a:lvl3pPr>
            <a:lvl4pPr marL="1133902" indent="0">
              <a:buNone/>
              <a:defRPr sz="1300" b="1"/>
            </a:lvl4pPr>
            <a:lvl5pPr marL="1511869" indent="0">
              <a:buNone/>
              <a:defRPr sz="1300" b="1"/>
            </a:lvl5pPr>
            <a:lvl6pPr marL="1889836" indent="0">
              <a:buNone/>
              <a:defRPr sz="1300" b="1"/>
            </a:lvl6pPr>
            <a:lvl7pPr marL="2267803" indent="0">
              <a:buNone/>
              <a:defRPr sz="1300" b="1"/>
            </a:lvl7pPr>
            <a:lvl8pPr marL="2645771" indent="0">
              <a:buNone/>
              <a:defRPr sz="1300" b="1"/>
            </a:lvl8pPr>
            <a:lvl9pPr marL="3023738"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151338"/>
            <a:ext cx="4041775" cy="479822"/>
          </a:xfrm>
        </p:spPr>
        <p:txBody>
          <a:bodyPr anchor="b"/>
          <a:lstStyle>
            <a:lvl1pPr marL="0" indent="0">
              <a:buNone/>
              <a:defRPr sz="2000" b="1"/>
            </a:lvl1pPr>
            <a:lvl2pPr marL="377967" indent="0">
              <a:buNone/>
              <a:defRPr sz="1700" b="1"/>
            </a:lvl2pPr>
            <a:lvl3pPr marL="755934" indent="0">
              <a:buNone/>
              <a:defRPr sz="1500" b="1"/>
            </a:lvl3pPr>
            <a:lvl4pPr marL="1133902" indent="0">
              <a:buNone/>
              <a:defRPr sz="1300" b="1"/>
            </a:lvl4pPr>
            <a:lvl5pPr marL="1511869" indent="0">
              <a:buNone/>
              <a:defRPr sz="1300" b="1"/>
            </a:lvl5pPr>
            <a:lvl6pPr marL="1889836" indent="0">
              <a:buNone/>
              <a:defRPr sz="1300" b="1"/>
            </a:lvl6pPr>
            <a:lvl7pPr marL="2267803" indent="0">
              <a:buNone/>
              <a:defRPr sz="1300" b="1"/>
            </a:lvl7pPr>
            <a:lvl8pPr marL="2645771" indent="0">
              <a:buNone/>
              <a:defRPr sz="1300" b="1"/>
            </a:lvl8pPr>
            <a:lvl9pPr marL="3023738"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34" y="1631156"/>
            <a:ext cx="4041775" cy="2963466"/>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381001" y="4812513"/>
            <a:ext cx="2895600" cy="273844"/>
          </a:xfrm>
          <a:prstGeom prst="rect">
            <a:avLst/>
          </a:prstGeom>
        </p:spPr>
        <p:txBody>
          <a:bodyPr lIns="75593" tIns="37797" rIns="75593" bIns="37797"/>
          <a:lstStyle/>
          <a:p>
            <a:endParaRPr lang="en-US"/>
          </a:p>
        </p:txBody>
      </p:sp>
      <p:sp>
        <p:nvSpPr>
          <p:cNvPr id="9" name="Slide Number Placeholder 8"/>
          <p:cNvSpPr>
            <a:spLocks noGrp="1"/>
          </p:cNvSpPr>
          <p:nvPr>
            <p:ph type="sldNum" sz="quarter" idx="12"/>
          </p:nvPr>
        </p:nvSpPr>
        <p:spPr/>
        <p:txBody>
          <a:bodyPr/>
          <a:lstStyle/>
          <a:p>
            <a:fld id="{88AD08FE-21CA-447A-B5E0-10774CCDBD3A}" type="slidenum">
              <a:rPr lang="en-US" smtClean="0"/>
              <a:pPr/>
              <a:t>‹#›</a:t>
            </a:fld>
            <a:endParaRPr lang="en-US"/>
          </a:p>
        </p:txBody>
      </p:sp>
    </p:spTree>
    <p:extLst>
      <p:ext uri="{BB962C8B-B14F-4D97-AF65-F5344CB8AC3E}">
        <p14:creationId xmlns:p14="http://schemas.microsoft.com/office/powerpoint/2010/main" val="317649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81001" y="4812513"/>
            <a:ext cx="2895600" cy="273844"/>
          </a:xfrm>
          <a:prstGeom prst="rect">
            <a:avLst/>
          </a:prstGeom>
        </p:spPr>
        <p:txBody>
          <a:bodyPr lIns="75593" tIns="37797" rIns="75593" bIns="37797"/>
          <a:lstStyle/>
          <a:p>
            <a:endParaRPr lang="en-US"/>
          </a:p>
        </p:txBody>
      </p:sp>
      <p:sp>
        <p:nvSpPr>
          <p:cNvPr id="5" name="Slide Number Placeholder 4"/>
          <p:cNvSpPr>
            <a:spLocks noGrp="1"/>
          </p:cNvSpPr>
          <p:nvPr>
            <p:ph type="sldNum" sz="quarter" idx="12"/>
          </p:nvPr>
        </p:nvSpPr>
        <p:spPr/>
        <p:txBody>
          <a:bodyPr/>
          <a:lstStyle/>
          <a:p>
            <a:fld id="{88AD08FE-21CA-447A-B5E0-10774CCDBD3A}" type="slidenum">
              <a:rPr lang="en-US" smtClean="0"/>
              <a:pPr/>
              <a:t>‹#›</a:t>
            </a:fld>
            <a:endParaRPr lang="en-US"/>
          </a:p>
        </p:txBody>
      </p:sp>
    </p:spTree>
    <p:extLst>
      <p:ext uri="{BB962C8B-B14F-4D97-AF65-F5344CB8AC3E}">
        <p14:creationId xmlns:p14="http://schemas.microsoft.com/office/powerpoint/2010/main" val="253912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81001" y="4812513"/>
            <a:ext cx="2895600" cy="273844"/>
          </a:xfrm>
          <a:prstGeom prst="rect">
            <a:avLst/>
          </a:prstGeom>
        </p:spPr>
        <p:txBody>
          <a:bodyPr lIns="75593" tIns="37797" rIns="75593" bIns="37797"/>
          <a:lstStyle/>
          <a:p>
            <a:endParaRPr lang="en-US"/>
          </a:p>
        </p:txBody>
      </p:sp>
      <p:sp>
        <p:nvSpPr>
          <p:cNvPr id="4" name="Slide Number Placeholder 3"/>
          <p:cNvSpPr>
            <a:spLocks noGrp="1"/>
          </p:cNvSpPr>
          <p:nvPr>
            <p:ph type="sldNum" sz="quarter" idx="12"/>
          </p:nvPr>
        </p:nvSpPr>
        <p:spPr/>
        <p:txBody>
          <a:bodyPr/>
          <a:lstStyle/>
          <a:p>
            <a:fld id="{88AD08FE-21CA-447A-B5E0-10774CCDBD3A}" type="slidenum">
              <a:rPr lang="en-US" smtClean="0"/>
              <a:pPr/>
              <a:t>‹#›</a:t>
            </a:fld>
            <a:endParaRPr lang="en-US"/>
          </a:p>
        </p:txBody>
      </p:sp>
    </p:spTree>
    <p:extLst>
      <p:ext uri="{BB962C8B-B14F-4D97-AF65-F5344CB8AC3E}">
        <p14:creationId xmlns:p14="http://schemas.microsoft.com/office/powerpoint/2010/main" val="23534422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91"/>
            <a:ext cx="3008313" cy="871538"/>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81401" y="228605"/>
            <a:ext cx="5111750" cy="4389835"/>
          </a:xfrm>
        </p:spPr>
        <p:txBody>
          <a:bodyPr/>
          <a:lstStyle>
            <a:lvl1pPr>
              <a:defRPr sz="26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200"/>
            </a:lvl1pPr>
            <a:lvl2pPr marL="377967" indent="0">
              <a:buNone/>
              <a:defRPr sz="1000"/>
            </a:lvl2pPr>
            <a:lvl3pPr marL="755934" indent="0">
              <a:buNone/>
              <a:defRPr sz="800"/>
            </a:lvl3pPr>
            <a:lvl4pPr marL="1133902" indent="0">
              <a:buNone/>
              <a:defRPr sz="700"/>
            </a:lvl4pPr>
            <a:lvl5pPr marL="1511869" indent="0">
              <a:buNone/>
              <a:defRPr sz="700"/>
            </a:lvl5pPr>
            <a:lvl6pPr marL="1889836" indent="0">
              <a:buNone/>
              <a:defRPr sz="700"/>
            </a:lvl6pPr>
            <a:lvl7pPr marL="2267803" indent="0">
              <a:buNone/>
              <a:defRPr sz="700"/>
            </a:lvl7pPr>
            <a:lvl8pPr marL="2645771" indent="0">
              <a:buNone/>
              <a:defRPr sz="700"/>
            </a:lvl8pPr>
            <a:lvl9pPr marL="3023738" indent="0">
              <a:buNone/>
              <a:defRPr sz="700"/>
            </a:lvl9pPr>
          </a:lstStyle>
          <a:p>
            <a:pPr lvl="0"/>
            <a:r>
              <a:rPr lang="en-US" smtClean="0"/>
              <a:t>Click to edit Master text styles</a:t>
            </a:r>
          </a:p>
        </p:txBody>
      </p:sp>
      <p:sp>
        <p:nvSpPr>
          <p:cNvPr id="6" name="Footer Placeholder 5"/>
          <p:cNvSpPr>
            <a:spLocks noGrp="1"/>
          </p:cNvSpPr>
          <p:nvPr>
            <p:ph type="ftr" sz="quarter" idx="11"/>
          </p:nvPr>
        </p:nvSpPr>
        <p:spPr>
          <a:xfrm>
            <a:off x="381001" y="4812513"/>
            <a:ext cx="2895600" cy="273844"/>
          </a:xfrm>
          <a:prstGeom prst="rect">
            <a:avLst/>
          </a:prstGeom>
        </p:spPr>
        <p:txBody>
          <a:bodyPr lIns="75593" tIns="37797" rIns="75593" bIns="37797"/>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pPr/>
              <a:t>‹#›</a:t>
            </a:fld>
            <a:endParaRPr lang="en-US"/>
          </a:p>
        </p:txBody>
      </p:sp>
    </p:spTree>
    <p:extLst>
      <p:ext uri="{BB962C8B-B14F-4D97-AF65-F5344CB8AC3E}">
        <p14:creationId xmlns:p14="http://schemas.microsoft.com/office/powerpoint/2010/main" val="321354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42950"/>
          </a:xfrm>
          <a:prstGeom prst="rect">
            <a:avLst/>
          </a:prstGeom>
        </p:spPr>
        <p:txBody>
          <a:bodyPr vert="horz" lIns="75593" tIns="37797" rIns="75593" bIns="3779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857255"/>
            <a:ext cx="9144000" cy="3737372"/>
          </a:xfrm>
          <a:prstGeom prst="rect">
            <a:avLst/>
          </a:prstGeom>
        </p:spPr>
        <p:txBody>
          <a:bodyPr vert="horz" lIns="75593" tIns="37797" rIns="75593" bIns="3779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7010400" y="4869663"/>
            <a:ext cx="2133600" cy="273844"/>
          </a:xfrm>
          <a:prstGeom prst="rect">
            <a:avLst/>
          </a:prstGeom>
        </p:spPr>
        <p:txBody>
          <a:bodyPr vert="horz" lIns="75593" tIns="37797" rIns="75593" bIns="37797" rtlCol="0" anchor="ctr"/>
          <a:lstStyle>
            <a:lvl1pPr algn="r">
              <a:defRPr sz="1000">
                <a:solidFill>
                  <a:schemeClr val="tx1">
                    <a:tint val="75000"/>
                  </a:schemeClr>
                </a:solidFill>
              </a:defRPr>
            </a:lvl1pPr>
          </a:lstStyle>
          <a:p>
            <a:fld id="{88AD08FE-21CA-447A-B5E0-10774CCDBD3A}" type="slidenum">
              <a:rPr lang="en-US" smtClean="0"/>
              <a:pPr/>
              <a:t>‹#›</a:t>
            </a:fld>
            <a:endParaRPr lang="en-US"/>
          </a:p>
        </p:txBody>
      </p:sp>
      <p:sp>
        <p:nvSpPr>
          <p:cNvPr id="7" name="AutoShape 2"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155576" y="-108344"/>
            <a:ext cx="3048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75593" tIns="37797" rIns="75593" bIns="37797" numCol="1" anchor="t" anchorCtr="0" compatLnSpc="1">
            <a:prstTxWarp prst="textNoShape">
              <a:avLst/>
            </a:prstTxWarp>
          </a:bodyPr>
          <a:lstStyle/>
          <a:p>
            <a:endParaRPr lang="en-US" sz="1500"/>
          </a:p>
        </p:txBody>
      </p:sp>
      <p:sp>
        <p:nvSpPr>
          <p:cNvPr id="8" name="AutoShape 4"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307975" y="5959"/>
            <a:ext cx="3048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75593" tIns="37797" rIns="75593" bIns="37797" numCol="1" anchor="t" anchorCtr="0" compatLnSpc="1">
            <a:prstTxWarp prst="textNoShape">
              <a:avLst/>
            </a:prstTxWarp>
          </a:bodyPr>
          <a:lstStyle/>
          <a:p>
            <a:endParaRPr lang="en-US" sz="1500"/>
          </a:p>
        </p:txBody>
      </p:sp>
      <p:sp>
        <p:nvSpPr>
          <p:cNvPr id="9" name="AutoShape 6"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460375" y="120259"/>
            <a:ext cx="3048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75593" tIns="37797" rIns="75593" bIns="37797" numCol="1" anchor="t" anchorCtr="0" compatLnSpc="1">
            <a:prstTxWarp prst="textNoShape">
              <a:avLst/>
            </a:prstTxWarp>
          </a:bodyPr>
          <a:lstStyle/>
          <a:p>
            <a:endParaRPr lang="en-US" sz="1500"/>
          </a:p>
        </p:txBody>
      </p:sp>
      <p:sp>
        <p:nvSpPr>
          <p:cNvPr id="10" name="AutoShape 11" descr="data:image/jpeg;base64,/9j/4AAQSkZJRgABAQAAAQABAAD/2wCEAAkGBggGDxQIBxETERQUDSEWExUWDRcTEhAWGxwhGRgUFxIcHyogGBkkGRIUHy8mLzMvLiw4ISA9NjQqNTI3LCkBCQoKDgwOGg8PGTIjHyQ1LDI0NSwsNTM0LS80NS4uLDQ1NCk1MCwsLC81LSwpLC8sLyoqLCwsLC8sKSwsLCksKf/AABEIAQAAxQMBIgACEQEDEQH/xAAcAAEBAAMBAQEBAAAAAAAAAAAABgEDBwUIBAL/xABPEAABAwAECAgLBAULBQAAAAAAAQIDBAUGEQcSITQ1UXOyFjFydbGzwtITFyJSVGGRlKKk4RVBgdMUU1VxlRgjMjNCQ4KSoaXjdIOTo8H/xAAZAQEBAQEBAQAAAAAAAAAAAAAABQQDAQL/xAAzEQABAgMDCQgCAwEAAAAAAAAAAQIDBBEVcsEFMjM1UVSBkfASFCExQVJzwhNxIlNh0f/aAAwDAQACEQMRAD8A5mAUtS2Yo1ZwNpMr5EVVVLkxbsiqn3p6ipNTcKVZ+SKtErQwSspEmn9iEnj5k0C04D0Tz5vh7o4D0Tz5vh7pNt+S9y8lKV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zWw9DTjfL8PdJ6v6siqmZIIVc5PBo691196qupPUapXKktNP/HCWq+fkpmmslTEqz8kREp+zzQAUiYC2qHRy8iTtESW1Q6OXkSdoh5d0DL7cS9kLTvurgRKOdrX2mcZ2tfafyhkukKqmcZ2tfaMZ2tfaYAFVM4zta+0Yzta+0wAKqZxna19oxna19pgAVUzjO1r7RjO1r7TAAqpnGdrX2jGdrX2mABVTOM7WvtGM7WvtMACqmcZ2tfaMZ2tfaYAFVM4zta+0Yzta+0wAKqZxna19oxna19pgAVU9myTlWltv8x26pstnnKbBvS41WRztuzduqbbZ5ymwb0uITtbJ8f2UvJqlb+B4QALhABbVDo5eRJ2iJLaodHLyJO0Q8u6Bl9uJeyFp33VwIhDJhDJcIIAAAB+2p6lp9fzJQaqjWWRUvuTIjUTjc5y5GtS9Mq+r78h0ur8BTImeGr+nJH5yRMRGt/70nH/AJUOT4zGeanVkJz/ACOTg6/4o7HftOT3mi9weKOx37Tk95ovcOfemHTuzzkAOv8Aijsd+05PeaL3B4o7HftOT3mi9wd6hjuzzkAO00XAhZunIr6JTqRIiLcqsko7kReO69I+PKhu8QdSelUv2wflDvUMd2f/AIcQB2/xB1J6VS/bB+UPEHUnpVL9sH5Q71DHdn/4cQB2/wAQdSelUv2wflHNcIVlaNY6mpVtDfJI1aK2TGkxca9znoqeS1Eu/m0/1Ppkdj1oh8vgOYlVJoAHc4AAAHsWRztuzduqbbZ5ymwb0uNVkc7bs3bqm22ecpsG9LiG7WyfH9lL7dUrfwPCABcIALaodHLyJO0RJbVDo5eRJ2iHl3QMvtxL2QtO+6uBEIZMIZLhBAAAOzWakgwbWf8At1GNdSKS1r0v/tOk/qGL9+I1i46py9ZM1FYK0GE9FrquKTisc5UY+Riyq+5bl8HCitaxiKipku4lyfetJXVDltZZWiyVWivdR4o1cxqXucsLVhlaiJxqnlOu++7JxkZScI6zVJHZmKNWObitdMk1zHRtdjIiImW9bkaqcXH+4nMRy1VvnXkUXdlPBfKh+e2uDSsLFI2kTKyeFzsVJWMxcV33Nexb8W+5blvVF9S3IvsWRwNvtRQ2Vq+lMhSRVxWJRfCrio5W3udjtuW9q5Pu/fxU1apS6DZHwVfq7wro2o1JFVZExpkdC1b8uM1mJkXKly38REWGqa19eskjs1SXwRxv8q+myQx47stzWtRfKuyrkT7sp0SI9zF/lSi+Z8KxqP8ALzKr+T2np7f4f/zD+T2np7f4f/zH88A8J37Q/wB1n/LHAPCd+0P91n/LOf5H+9OuB99hvt65l7g/sUlhqPJQkmSfwlI8JjJD4LF8lrMXFxnX/wBXff6yoJbB9U9f1LR5IbTT+HkdSMZjv0h82KzFamLjORFTymuW71lSZHLVVqtTunkADkGELDBPR5H1VZhyJiKrZKRio7ykyK2JFyZFyK5b/vuT+0esYr1oh45yNSqnWaVTKPQWrNS3sjanG570a1P8S5D59wvVtQa5rP8ASKsljmYlCYxXRvR7cZHyKrcZMl6I5vtI+m0yk1m/9IrCR8z/ADpJFkd+CuvuNRQgy/YXtKpiix0enZRAADWZQAAD2LI523Zu3VNts85TYN6XGqyOdt2bt1TbbPOU2DelxDdrZPj+yl9uqVv4HhAAuEAFtUOjl5EnaIktqh0cvIk7RDy7oGX24l7IWnfdXAiEMmEMlwggAAFTYXCDTrEvcyNvhoHuvkiV2Lc7ix2Oy4rrkRF+5bk4uMukwpWEa/7SZV7v0i/Gxv0GBJcbX4bG4/XfeccBwfLsetTuyO5qUKe3Nv6fbeRvhmpFDGt8cSOxsq5Md7smM+5VTiRERVu41VfHqqv60qJXLVVIkgx7kdiPuR93Fei5FXKt335T8BVYK42yV1REeiL5b1ypflSGRUX96KiKfTmtYxfDwQ8a5z3p4n5fGFar0+kf5m90y631rWXK+nUlMZL23qiYya08nKnrPRwoxsWvZmXJcskN6XZHXsjvv13nQcOsMf2bE7FS9tOajVuytRWPRUTUmRP9Dh2mVb/FPE79l1Hfy8j9WBmu6xr2hTzVrM+ZzaarGueqKqN8HG67InFe5VOgHMsAeYUjnFeqjOmmKKiI9UQ0w1q1FJLChaOSzdWSTUZ2LLKqQxKnG1z773IutrGvcnrRD5uREbkQ6zh+rDGkolXtXiY+VyetVRjF9iSnJzfKtoyu0xzLquoAAajKAAAAAAexZHO27N26pttnnKbBvS41WRztuzduqbbZ5ymwb0uIbtbJ8f2Uvt1St/A8IAFwgAtqh0cvIk7REltUOjl5EnaIeXdAy+3EvZC077q4EQhkwhkuEEAAAAAAFZgo01ROVJ1MhJlZgo01ROVJ1Mhzi5inWFnofowoafl2kO5GdCw66Mj5wZuSHPcKGn5dpDuRnQsOujI+cGbkhi9YZr9HmnAHmFI5xXqozppzLAHmFI5xXqozppnjaRTtDzEOAYbqT4etvB/q6Exvtc9676ECV+Ft+PXVJTU2NP3fzTF7RIFSClIaE6Mv81AAOpy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ZhXara6pV/3rGv/pjT/wCEmVYWYn6JsXPUAA6HMAAAAAA9iyOdt2bt1TbbPOU2Delxqsjnbdm7dU22zzlNg3pcQ3a2T4/spfbqlb+B4QALhABbVDo5eRJ2iJLaodHLyJO0Q8u6Bl9uJeyFp33VwIhDJhDJcIIAAAAAAKzBRpqicqTqZCTKzBRpqicqTqZDnFzFOsLPQ/RhQ0/LtIdyM6Fh10ZHzgzckOe4UNPy7SHcjOhYddGR84M3JDF6wzX6PNOAPMKRzivVRnTTmWAPMKRzivVRnTTPG0inaHmIfO+GOFYa5lct/lwRu+HEyf8AjIo6Rh3oqxVjDSbsklBRv71Y91/+krTm5TgLWGhPjpR6gAHY4gAAAAAHsWRztuzduqbbZ5ymwb0uNVkc7bs3bqm22ecpsG9LiG7WyfH9lL7dUrfwPCABcIALaodHLyJO0RJbVDo5eRJ2iHl3QMvtxL2QtO+6uBEIZMIZLhBAAAAAABWYKNNUTlSdTISZ7thq6o1nayo9Z07G8HG92PitxnIjo3MvxfvuV6Lr4+M5xUqxUQ6Qlo9D18KGn5dpDuRnQsOujI+cGbkhyu3FoKLX1aS1tQEcsayMVuM3Fc9I2tRVxV4r1Yt1/wCNxY4VcIFR2ooUVCqh7nvWkpK5FhexIkRrkucrkS9170yJfxLl4r8nYdWH4GvtJR/ie7gDzCkc4r1UZ005lgDzCkc4r1UZ00yxtIp3h5iHK8PdWrLRqNWLf7ukLG71Nkbff/mhan4nFj6ktjUKWmoE9WZEc+LyFXibI1caNV9WO1t/4ny49j4lWOVFa5rlRzVS5WuRblaqa0VFQ2yjqt7OwyTLfFHGAAbDIAAAAAAexZHO27N26pttnnKbBvS41WRztuzduqbbZ5ymwb0uIbtbJ8f2Uvt1St/A8IAFwgAtqh0cvIk7REltUOjl5EnaIeXdAy+3EvZC077q4EQhkwhkuEEAAAFRg/sQluJ5KM6dIEiiR63Mx3vvVUTFaqpkS7KvrbryeRUlnK2tG5YangfMrU8rFuRrL+LGe5Ual9y3JfeuU91mCu2kS48dEc1U4lSlwNVPxSW84xHpRU7VFO0Ni1qraoWviAo/p0nuze8PEBR/TpPdm94j/Ftb39RN/EYvzh4tre/qJv4jF+cZqu/sQ00b7Cw8QFH9Ok92b3h4gKP6dJ7s3vEf4tre/qJv4jF+cPFtb39RN/EYvzhV39iCjfYdlsJYyOxEElCjldN4SfwiuWNGKi4rWXXIq/q0KUh8E1RVzUFEmo9ftcx7qWrmI6dsq4ng2J/Sa513lNdkLgxPzl8amlvkDkeFbBlSKZI6vqgYr3Oy0iFqeU5U/vY2/e65PKbxrxpet9/XAeserFqh45qOSinyF6tS3L6l1LqUH05aCwFnrTKstY0dvhFT+tYqxy/i9t2N+N6HOLZYG6BUNEmrWgUma6GJX4kjGPxrvux2o1U/flKDJpq+C+BidLKnkpyoAGsygAAHsWRztuzduqbbZ5ymwb0uNVkc7bs3bqm22ecpsG9LiG7WyfH9lL7dUrfwPCABcIALaodHLyJO0RJbVDo5eRJ2iHl3QMvtxL2QtO+6uBEIZMIZLhBAAAPoLArBHFU7JGIiK+kyK5fOVHqxFX/CxqfgXZ8lQVlTqK3wdHnmY2/+iykSMal+VfJRyJxmz7arT0mke+S94wOlXOcq1NzZlqIiUPrEHyd9tVp6TSPfJe8PtqtPSaR75L3j57m7ae95bsPrEHyd9tVp6TSPfJe8PtqtPSaR75L3h3N20d5bsPrEHyd9tVp6TSPfJe8PtqtPSaR75L3h3N20d5bsPrEHyd9tVp6TSPfJe8PtqtPSaR75L3h3N20d5bsPrEmcJWh6b/0jj50+2q09JpHvkveP4lrWsJ2rHNSJ3NVLla6kyOa5NStV1yoepKORa1HeW7D8ygAoGAAAA9iyOdt2bt1TbbPOU2Delxqsjnbdm7dU22zzlNg3pcQ3a2T4/spfbqlb+B4QALhABbVDo5eRJ2iJLaodHLyJO0Q8u6Bl9uJeyFp33VwIhDJhDJcIIAAAAAAAAAAAAAAAAAAAAAAAAAAB7Fkc7bs3bqm22ecpsG9LjVZHO27N26pttnnKbBvS4hu1snx/ZS+3VK38DwgAXCAC4s0+B1DbFK5qX46KmOiLcqqnQpDmLkMM/JpOQkhq7s0VFr+q/wDShITvc4ixOzWqULjg3Uev5n6jg3Uev5n6kPcguQw2ZMb0/ribr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hVRVVXvSkUZyI5EVMs6KmVLlyXk7bB7ZKSisVFTwKZUVFTjXUeFcgOsrkx0GP+d8VXrSnjs89pymsptjQPwMhIxK18DIAK5GP/9k="/>
          <p:cNvSpPr>
            <a:spLocks noChangeAspect="1" noChangeArrowheads="1"/>
          </p:cNvSpPr>
          <p:nvPr userDrawn="1"/>
        </p:nvSpPr>
        <p:spPr bwMode="auto">
          <a:xfrm>
            <a:off x="612776" y="234559"/>
            <a:ext cx="3048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75593" tIns="37797" rIns="75593" bIns="37797" numCol="1" anchor="t" anchorCtr="0" compatLnSpc="1">
            <a:prstTxWarp prst="textNoShape">
              <a:avLst/>
            </a:prstTxWarp>
          </a:bodyPr>
          <a:lstStyle/>
          <a:p>
            <a:endParaRPr lang="en-US" sz="1500"/>
          </a:p>
        </p:txBody>
      </p:sp>
      <p:sp>
        <p:nvSpPr>
          <p:cNvPr id="4" name="AutoShape 2" descr="Image result for uiuc logo"/>
          <p:cNvSpPr>
            <a:spLocks noChangeAspect="1" noChangeArrowheads="1"/>
          </p:cNvSpPr>
          <p:nvPr userDrawn="1"/>
        </p:nvSpPr>
        <p:spPr bwMode="auto">
          <a:xfrm>
            <a:off x="765175" y="348859"/>
            <a:ext cx="3048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75593" tIns="37797" rIns="75593" bIns="37797" numCol="1" anchor="t" anchorCtr="0" compatLnSpc="1">
            <a:prstTxWarp prst="textNoShape">
              <a:avLst/>
            </a:prstTxWarp>
          </a:bodyPr>
          <a:lstStyle/>
          <a:p>
            <a:endParaRPr lang="en-US" sz="1500"/>
          </a:p>
        </p:txBody>
      </p:sp>
    </p:spTree>
    <p:extLst>
      <p:ext uri="{BB962C8B-B14F-4D97-AF65-F5344CB8AC3E}">
        <p14:creationId xmlns:p14="http://schemas.microsoft.com/office/powerpoint/2010/main" val="3423018653"/>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79" r:id="rId13"/>
  </p:sldLayoutIdLst>
  <p:timing>
    <p:tnLst>
      <p:par>
        <p:cTn id="1" dur="indefinite" restart="never" nodeType="tmRoot"/>
      </p:par>
    </p:tnLst>
  </p:timing>
  <p:hf hdr="0" ftr="0" dt="0"/>
  <p:txStyles>
    <p:titleStyle>
      <a:lvl1pPr algn="ctr" defTabSz="755934" rtl="0" eaLnBrk="1" latinLnBrk="0" hangingPunct="1">
        <a:spcBef>
          <a:spcPct val="0"/>
        </a:spcBef>
        <a:buNone/>
        <a:defRPr sz="3300" kern="1200">
          <a:solidFill>
            <a:schemeClr val="tx1"/>
          </a:solidFill>
          <a:latin typeface="+mj-lt"/>
          <a:ea typeface="+mj-ea"/>
          <a:cs typeface="Arial" panose="020B0604020202020204" pitchFamily="34" charset="0"/>
        </a:defRPr>
      </a:lvl1pPr>
    </p:titleStyle>
    <p:bodyStyle>
      <a:lvl1pPr marL="283475" indent="-283475" algn="l" defTabSz="755934" rtl="0" eaLnBrk="1" latinLnBrk="0" hangingPunct="1">
        <a:spcBef>
          <a:spcPct val="20000"/>
        </a:spcBef>
        <a:buFont typeface="Arial" panose="020B0604020202020204" pitchFamily="34" charset="0"/>
        <a:buChar char="•"/>
        <a:defRPr sz="2600" kern="1200">
          <a:solidFill>
            <a:schemeClr val="tx1"/>
          </a:solidFill>
          <a:latin typeface="+mj-lt"/>
          <a:ea typeface="+mn-ea"/>
          <a:cs typeface="+mn-cs"/>
        </a:defRPr>
      </a:lvl1pPr>
      <a:lvl2pPr marL="614197" indent="-236230" algn="l" defTabSz="755934"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2pPr>
      <a:lvl3pPr marL="944918" indent="-188984" algn="l" defTabSz="75593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322885"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4pPr>
      <a:lvl5pPr marL="1700853"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5pPr>
      <a:lvl6pPr marL="2078820"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6pPr>
      <a:lvl7pPr marL="2456787"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7pPr>
      <a:lvl8pPr marL="2834754"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8pPr>
      <a:lvl9pPr marL="3212722"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755934" rtl="0" eaLnBrk="1" latinLnBrk="0" hangingPunct="1">
        <a:defRPr sz="1500" kern="1200">
          <a:solidFill>
            <a:schemeClr val="tx1"/>
          </a:solidFill>
          <a:latin typeface="+mn-lt"/>
          <a:ea typeface="+mn-ea"/>
          <a:cs typeface="+mn-cs"/>
        </a:defRPr>
      </a:lvl1pPr>
      <a:lvl2pPr marL="377967" algn="l" defTabSz="755934" rtl="0" eaLnBrk="1" latinLnBrk="0" hangingPunct="1">
        <a:defRPr sz="1500" kern="1200">
          <a:solidFill>
            <a:schemeClr val="tx1"/>
          </a:solidFill>
          <a:latin typeface="+mn-lt"/>
          <a:ea typeface="+mn-ea"/>
          <a:cs typeface="+mn-cs"/>
        </a:defRPr>
      </a:lvl2pPr>
      <a:lvl3pPr marL="755934" algn="l" defTabSz="755934" rtl="0" eaLnBrk="1" latinLnBrk="0" hangingPunct="1">
        <a:defRPr sz="1500" kern="1200">
          <a:solidFill>
            <a:schemeClr val="tx1"/>
          </a:solidFill>
          <a:latin typeface="+mn-lt"/>
          <a:ea typeface="+mn-ea"/>
          <a:cs typeface="+mn-cs"/>
        </a:defRPr>
      </a:lvl3pPr>
      <a:lvl4pPr marL="1133902" algn="l" defTabSz="755934" rtl="0" eaLnBrk="1" latinLnBrk="0" hangingPunct="1">
        <a:defRPr sz="1500" kern="1200">
          <a:solidFill>
            <a:schemeClr val="tx1"/>
          </a:solidFill>
          <a:latin typeface="+mn-lt"/>
          <a:ea typeface="+mn-ea"/>
          <a:cs typeface="+mn-cs"/>
        </a:defRPr>
      </a:lvl4pPr>
      <a:lvl5pPr marL="1511869" algn="l" defTabSz="755934" rtl="0" eaLnBrk="1" latinLnBrk="0" hangingPunct="1">
        <a:defRPr sz="1500" kern="1200">
          <a:solidFill>
            <a:schemeClr val="tx1"/>
          </a:solidFill>
          <a:latin typeface="+mn-lt"/>
          <a:ea typeface="+mn-ea"/>
          <a:cs typeface="+mn-cs"/>
        </a:defRPr>
      </a:lvl5pPr>
      <a:lvl6pPr marL="1889836" algn="l" defTabSz="755934" rtl="0" eaLnBrk="1" latinLnBrk="0" hangingPunct="1">
        <a:defRPr sz="1500" kern="1200">
          <a:solidFill>
            <a:schemeClr val="tx1"/>
          </a:solidFill>
          <a:latin typeface="+mn-lt"/>
          <a:ea typeface="+mn-ea"/>
          <a:cs typeface="+mn-cs"/>
        </a:defRPr>
      </a:lvl6pPr>
      <a:lvl7pPr marL="2267803" algn="l" defTabSz="755934" rtl="0" eaLnBrk="1" latinLnBrk="0" hangingPunct="1">
        <a:defRPr sz="1500" kern="1200">
          <a:solidFill>
            <a:schemeClr val="tx1"/>
          </a:solidFill>
          <a:latin typeface="+mn-lt"/>
          <a:ea typeface="+mn-ea"/>
          <a:cs typeface="+mn-cs"/>
        </a:defRPr>
      </a:lvl7pPr>
      <a:lvl8pPr marL="2645771" algn="l" defTabSz="755934" rtl="0" eaLnBrk="1" latinLnBrk="0" hangingPunct="1">
        <a:defRPr sz="1500" kern="1200">
          <a:solidFill>
            <a:schemeClr val="tx1"/>
          </a:solidFill>
          <a:latin typeface="+mn-lt"/>
          <a:ea typeface="+mn-ea"/>
          <a:cs typeface="+mn-cs"/>
        </a:defRPr>
      </a:lvl8pPr>
      <a:lvl9pPr marL="3023738" algn="l" defTabSz="755934"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1562"/>
            <a:ext cx="8229600" cy="857250"/>
          </a:xfrm>
          <a:prstGeom prst="rect">
            <a:avLst/>
          </a:prstGeom>
        </p:spPr>
        <p:txBody>
          <a:bodyPr vert="horz" lIns="75593" tIns="37797" rIns="75593" bIns="3779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30804"/>
            <a:ext cx="8229600" cy="3394472"/>
          </a:xfrm>
          <a:prstGeom prst="rect">
            <a:avLst/>
          </a:prstGeom>
        </p:spPr>
        <p:txBody>
          <a:bodyPr vert="horz" lIns="75593" tIns="37797" rIns="75593" bIns="3779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8"/>
            <a:ext cx="2133600" cy="273844"/>
          </a:xfrm>
          <a:prstGeom prst="rect">
            <a:avLst/>
          </a:prstGeom>
        </p:spPr>
        <p:txBody>
          <a:bodyPr vert="horz" lIns="75593" tIns="37797" rIns="75593" bIns="37797" rtlCol="0" anchor="ctr"/>
          <a:lstStyle>
            <a:lvl1pPr algn="l">
              <a:defRPr sz="10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4767268"/>
            <a:ext cx="2895600" cy="273844"/>
          </a:xfrm>
          <a:prstGeom prst="rect">
            <a:avLst/>
          </a:prstGeom>
        </p:spPr>
        <p:txBody>
          <a:bodyPr vert="horz" lIns="75593" tIns="37797" rIns="75593" bIns="37797" rtlCol="0" anchor="ctr"/>
          <a:lstStyle>
            <a:lvl1pPr algn="ctr">
              <a:defRPr sz="10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8"/>
            <a:ext cx="2133600" cy="273844"/>
          </a:xfrm>
          <a:prstGeom prst="rect">
            <a:avLst/>
          </a:prstGeom>
        </p:spPr>
        <p:txBody>
          <a:bodyPr vert="horz" lIns="75593" tIns="37797" rIns="75593" bIns="37797" rtlCol="0" anchor="ctr"/>
          <a:lstStyle>
            <a:lvl1pPr algn="r">
              <a:defRPr sz="1000">
                <a:solidFill>
                  <a:schemeClr val="tx1">
                    <a:tint val="75000"/>
                  </a:schemeClr>
                </a:solidFill>
              </a:defRPr>
            </a:lvl1pPr>
          </a:lstStyle>
          <a:p>
            <a:fld id="{88AD08FE-21CA-447A-B5E0-10774CCDBD3A}" type="slidenum">
              <a:rPr lang="en-US" smtClean="0">
                <a:solidFill>
                  <a:prstClr val="black">
                    <a:tint val="75000"/>
                  </a:prstClr>
                </a:solidFill>
              </a:rPr>
              <a:pPr/>
              <a:t>‹#›</a:t>
            </a:fld>
            <a:endParaRPr lang="en-US">
              <a:solidFill>
                <a:prstClr val="black">
                  <a:tint val="75000"/>
                </a:prstClr>
              </a:solidFill>
            </a:endParaRPr>
          </a:p>
        </p:txBody>
      </p:sp>
      <p:sp>
        <p:nvSpPr>
          <p:cNvPr id="7" name="AutoShape 2"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p:nvSpPr>
        <p:spPr bwMode="auto">
          <a:xfrm>
            <a:off x="155578" y="-108343"/>
            <a:ext cx="3048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75577" tIns="37789" rIns="75577" bIns="37789" numCol="1" anchor="t" anchorCtr="0" compatLnSpc="1">
            <a:prstTxWarp prst="textNoShape">
              <a:avLst/>
            </a:prstTxWarp>
          </a:bodyPr>
          <a:lstStyle/>
          <a:p>
            <a:endParaRPr lang="en-US">
              <a:solidFill>
                <a:prstClr val="black"/>
              </a:solidFill>
            </a:endParaRPr>
          </a:p>
        </p:txBody>
      </p:sp>
      <p:sp>
        <p:nvSpPr>
          <p:cNvPr id="8" name="AutoShape 4"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p:nvSpPr>
        <p:spPr bwMode="auto">
          <a:xfrm>
            <a:off x="307975" y="5967"/>
            <a:ext cx="3048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75577" tIns="37789" rIns="75577" bIns="37789" numCol="1" anchor="t" anchorCtr="0" compatLnSpc="1">
            <a:prstTxWarp prst="textNoShape">
              <a:avLst/>
            </a:prstTxWarp>
          </a:bodyPr>
          <a:lstStyle/>
          <a:p>
            <a:endParaRPr lang="en-US">
              <a:solidFill>
                <a:prstClr val="black"/>
              </a:solidFill>
            </a:endParaRPr>
          </a:p>
        </p:txBody>
      </p:sp>
      <p:sp>
        <p:nvSpPr>
          <p:cNvPr id="9" name="AutoShape 6"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p:nvSpPr>
        <p:spPr bwMode="auto">
          <a:xfrm>
            <a:off x="460375" y="120267"/>
            <a:ext cx="3048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75577" tIns="37789" rIns="75577" bIns="37789" numCol="1" anchor="t" anchorCtr="0" compatLnSpc="1">
            <a:prstTxWarp prst="textNoShape">
              <a:avLst/>
            </a:prstTxWarp>
          </a:bodyPr>
          <a:lstStyle/>
          <a:p>
            <a:endParaRPr lang="en-US">
              <a:solidFill>
                <a:prstClr val="black"/>
              </a:solidFill>
            </a:endParaRPr>
          </a:p>
        </p:txBody>
      </p:sp>
      <p:sp>
        <p:nvSpPr>
          <p:cNvPr id="10" name="AutoShape 11" descr="data:image/jpeg;base64,/9j/4AAQSkZJRgABAQAAAQABAAD/2wCEAAkGBggGDxQIBxETERQUDSEWExUWDRcTEhAWGxwhGRgUFxIcHyogGBkkGRIUHy8mLzMvLiw4ISA9NjQqNTI3LCkBCQoKDgwOGg8PGTIjHyQ1LDI0NSwsNTM0LS80NS4uLDQ1NCk1MCwsLC81LSwpLC8sLyoqLCwsLC8sKSwsLCksKf/AABEIAQAAxQMBIgACEQEDEQH/xAAcAAEBAAMBAQEBAAAAAAAAAAAABgEDBwUIBAL/xABPEAABAwAECAgLBAULBQAAAAAAAQIDBAUGEQcSITQ1UXOyFjFydbGzwtITFyJSVGGRlKKk4RVBgdMUU1VxlRgjMjNCQ4KSoaXjdIOTo8H/xAAZAQEBAQEBAQAAAAAAAAAAAAAABQQDAQL/xAAzEQABAgMDCQgCAwEAAAAAAAAAAQIDBBEVcsEFMjM1UVSBkfASFCExQVJzwhNxIlNh0f/aAAwDAQACEQMRAD8A5mAUtS2Yo1ZwNpMr5EVVVLkxbsiqn3p6ipNTcKVZ+SKtErQwSspEmn9iEnj5k0C04D0Tz5vh7o4D0Tz5vh7pNt+S9y8lKV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zWw9DTjfL8PdJ6v6siqmZIIVc5PBo691196qupPUapXKktNP/HCWq+fkpmmslTEqz8kREp+zzQAUiYC2qHRy8iTtESW1Q6OXkSdoh5d0DL7cS9kLTvurgRKOdrX2mcZ2tfafyhkukKqmcZ2tfaMZ2tfaYAFVM4zta+0Yzta+0wAKqZxna19oxna19pgAVUzjO1r7RjO1r7TAAqpnGdrX2jGdrX2mABVTOM7WvtGM7WvtMACqmcZ2tfaMZ2tfaYAFVM4zta+0Yzta+0wAKqZxna19oxna19pgAVU9myTlWltv8x26pstnnKbBvS41WRztuzduqbbZ5ymwb0uITtbJ8f2UvJqlb+B4QALhABbVDo5eRJ2iJLaodHLyJO0Q8u6Bl9uJeyFp33VwIhDJhDJcIIAAAB+2p6lp9fzJQaqjWWRUvuTIjUTjc5y5GtS9Mq+r78h0ur8BTImeGr+nJH5yRMRGt/70nH/AJUOT4zGeanVkJz/ACOTg6/4o7HftOT3mi9weKOx37Tk95ovcOfemHTuzzkAOv8Aijsd+05PeaL3B4o7HftOT3mi9wd6hjuzzkAO00XAhZunIr6JTqRIiLcqsko7kReO69I+PKhu8QdSelUv2wflDvUMd2f/AIcQB2/xB1J6VS/bB+UPEHUnpVL9sH5Q71DHdn/4cQB2/wAQdSelUv2wflHNcIVlaNY6mpVtDfJI1aK2TGkxca9znoqeS1Eu/m0/1Ppkdj1oh8vgOYlVJoAHc4AAAHsWRztuzduqbbZ5ymwb0uNVkc7bs3bqm22ecpsG9LiG7WyfH9lL7dUrfwPCABcIALaodHLyJO0RJbVDo5eRJ2iHl3QMvtxL2QtO+6uBEIZMIZLhBAAAOzWakgwbWf8At1GNdSKS1r0v/tOk/qGL9+I1i46py9ZM1FYK0GE9FrquKTisc5UY+Riyq+5bl8HCitaxiKipku4lyfetJXVDltZZWiyVWivdR4o1cxqXucsLVhlaiJxqnlOu++7JxkZScI6zVJHZmKNWObitdMk1zHRtdjIiImW9bkaqcXH+4nMRy1VvnXkUXdlPBfKh+e2uDSsLFI2kTKyeFzsVJWMxcV33Nexb8W+5blvVF9S3IvsWRwNvtRQ2Vq+lMhSRVxWJRfCrio5W3udjtuW9q5Pu/fxU1apS6DZHwVfq7wro2o1JFVZExpkdC1b8uM1mJkXKly38REWGqa19eskjs1SXwRxv8q+myQx47stzWtRfKuyrkT7sp0SI9zF/lSi+Z8KxqP8ALzKr+T2np7f4f/zD+T2np7f4f/zH88A8J37Q/wB1n/LHAPCd+0P91n/LOf5H+9OuB99hvt65l7g/sUlhqPJQkmSfwlI8JjJD4LF8lrMXFxnX/wBXff6yoJbB9U9f1LR5IbTT+HkdSMZjv0h82KzFamLjORFTymuW71lSZHLVVqtTunkADkGELDBPR5H1VZhyJiKrZKRio7ykyK2JFyZFyK5b/vuT+0esYr1oh45yNSqnWaVTKPQWrNS3sjanG570a1P8S5D59wvVtQa5rP8ASKsljmYlCYxXRvR7cZHyKrcZMl6I5vtI+m0yk1m/9IrCR8z/ADpJFkd+CuvuNRQgy/YXtKpiix0enZRAADWZQAAD2LI523Zu3VNts85TYN6XGqyOdt2bt1TbbPOU2DelxDdrZPj+yl9uqVv4HhAAuEAFtUOjl5EnaIktqh0cvIk7RDy7oGX24l7IWnfdXAiEMmEMlwggAAFTYXCDTrEvcyNvhoHuvkiV2Lc7ix2Oy4rrkRF+5bk4uMukwpWEa/7SZV7v0i/Gxv0GBJcbX4bG4/XfeccBwfLsetTuyO5qUKe3Nv6fbeRvhmpFDGt8cSOxsq5Md7smM+5VTiRERVu41VfHqqv60qJXLVVIkgx7kdiPuR93Fei5FXKt335T8BVYK42yV1REeiL5b1ypflSGRUX96KiKfTmtYxfDwQ8a5z3p4n5fGFar0+kf5m90y631rWXK+nUlMZL23qiYya08nKnrPRwoxsWvZmXJcskN6XZHXsjvv13nQcOsMf2bE7FS9tOajVuytRWPRUTUmRP9Dh2mVb/FPE79l1Hfy8j9WBmu6xr2hTzVrM+ZzaarGueqKqN8HG67InFe5VOgHMsAeYUjnFeqjOmmKKiI9UQ0w1q1FJLChaOSzdWSTUZ2LLKqQxKnG1z773IutrGvcnrRD5uREbkQ6zh+rDGkolXtXiY+VyetVRjF9iSnJzfKtoyu0xzLquoAAajKAAAAAAexZHO27N26pttnnKbBvS41WRztuzduqbbZ5ymwb0uIbtbJ8f2Uvt1St/A8IAFwgAtqh0cvIk7REltUOjl5EnaIeXdAy+3EvZC077q4EQhkwhkuEEAAAAAAFZgo01ROVJ1MhJlZgo01ROVJ1Mhzi5inWFnofowoafl2kO5GdCw66Mj5wZuSHPcKGn5dpDuRnQsOujI+cGbkhi9YZr9HmnAHmFI5xXqozppzLAHmFI5xXqozppnjaRTtDzEOAYbqT4etvB/q6Exvtc9676ECV+Ft+PXVJTU2NP3fzTF7RIFSClIaE6Mv81AAOpy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ZhXara6pV/3rGv/pjT/wCEmVYWYn6JsXPUAA6HMAAAAAA9iyOdt2bt1TbbPOU2Delxqsjnbdm7dU22zzlNg3pcQ3a2T4/spfbqlb+B4QALhABbVDo5eRJ2iJLaodHLyJO0Q8u6Bl9uJeyFp33VwIhDJhDJcIIAAAAAAKzBRpqicqTqZCTKzBRpqicqTqZDnFzFOsLPQ/RhQ0/LtIdyM6Fh10ZHzgzckOe4UNPy7SHcjOhYddGR84M3JDF6wzX6PNOAPMKRzivVRnTTmWAPMKRzivVRnTTPG0inaHmIfO+GOFYa5lct/lwRu+HEyf8AjIo6Rh3oqxVjDSbsklBRv71Y91/+krTm5TgLWGhPjpR6gAHY4gAAAAAHsWRztuzduqbbZ5ymwb0uNVkc7bs3bqm22ecpsG9LiG7WyfH9lL7dUrfwPCABcIALaodHLyJO0RJbVDo5eRJ2iHl3QMvtxL2QtO+6uBEIZMIZLhBAAAAAABWYKNNUTlSdTISZ7thq6o1nayo9Z07G8HG92PitxnIjo3MvxfvuV6Lr4+M5xUqxUQ6Qlo9D18KGn5dpDuRnQsOujI+cGbkhyu3FoKLX1aS1tQEcsayMVuM3Fc9I2tRVxV4r1Yt1/wCNxY4VcIFR2ooUVCqh7nvWkpK5FhexIkRrkucrkS9170yJfxLl4r8nYdWH4GvtJR/ie7gDzCkc4r1UZ005lgDzCkc4r1UZ00yxtIp3h5iHK8PdWrLRqNWLf7ukLG71Nkbff/mhan4nFj6ktjUKWmoE9WZEc+LyFXibI1caNV9WO1t/4ny49j4lWOVFa5rlRzVS5WuRblaqa0VFQ2yjqt7OwyTLfFHGAAbDIAAAAAAexZHO27N26pttnnKbBvS41WRztuzduqbbZ5ymwb0uIbtbJ8f2Uvt1St/A8IAFwgAtqh0cvIk7REltUOjl5EnaIeXdAy+3EvZC077q4EQhkwhkuEEAAAFRg/sQluJ5KM6dIEiiR63Mx3vvVUTFaqpkS7KvrbryeRUlnK2tG5YangfMrU8rFuRrL+LGe5Ual9y3JfeuU91mCu2kS48dEc1U4lSlwNVPxSW84xHpRU7VFO0Ni1qraoWviAo/p0nuze8PEBR/TpPdm94j/Ftb39RN/EYvzh4tre/qJv4jF+cZqu/sQ00b7Cw8QFH9Ok92b3h4gKP6dJ7s3vEf4tre/qJv4jF+cPFtb39RN/EYvzhV39iCjfYdlsJYyOxEElCjldN4SfwiuWNGKi4rWXXIq/q0KUh8E1RVzUFEmo9ftcx7qWrmI6dsq4ng2J/Sa513lNdkLgxPzl8amlvkDkeFbBlSKZI6vqgYr3Oy0iFqeU5U/vY2/e65PKbxrxpet9/XAeserFqh45qOSinyF6tS3L6l1LqUH05aCwFnrTKstY0dvhFT+tYqxy/i9t2N+N6HOLZYG6BUNEmrWgUma6GJX4kjGPxrvux2o1U/flKDJpq+C+BidLKnkpyoAGsygAAHsWRztuzduqbbZ5ymwb0uNVkc7bs3bqm22ecpsG9LiG7WyfH9lL7dUrfwPCABcIALaodHLyJO0RJbVDo5eRJ2iHl3QMvtxL2QtO+6uBEIZMIZLhBAAAPoLArBHFU7JGIiK+kyK5fOVHqxFX/CxqfgXZ8lQVlTqK3wdHnmY2/+iykSMal+VfJRyJxmz7arT0mke+S94wOlXOcq1NzZlqIiUPrEHyd9tVp6TSPfJe8PtqtPSaR75L3j57m7ae95bsPrEHyd9tVp6TSPfJe8PtqtPSaR75L3h3N20d5bsPrEHyd9tVp6TSPfJe8PtqtPSaR75L3h3N20d5bsPrEHyd9tVp6TSPfJe8PtqtPSaR75L3h3N20d5bsPrEmcJWh6b/0jj50+2q09JpHvkveP4lrWsJ2rHNSJ3NVLla6kyOa5NStV1yoepKORa1HeW7D8ygAoGAAAA9iyOdt2bt1TbbPOU2Delxqsjnbdm7dU22zzlNg3pcQ3a2T4/spfbqlb+B4QALhABbVDo5eRJ2iJLaodHLyJO0Q8u6Bl9uJeyFp33VwIhDJhDJcIIAAAAAAAAAAAAAAAAAAAAAAAAAAB7Fkc7bs3bqm22ecpsG9LjVZHO27N26pttnnKbBvS4hu1snx/ZS+3VK38DwgAXCAC4s0+B1DbFK5qX46KmOiLcqqnQpDmLkMM/JpOQkhq7s0VFr+q/wDShITvc4ixOzWqULjg3Uev5n6jg3Uev5n6kPcguQw2ZMb0/ribr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hVRVVXvSkUZyI5EVMs6KmVLlyXk7bB7ZKSisVFTwKZUVFTjXUeFcgOsrkx0GP+d8VXrSnjs89pymsptjQPwMhIxK18DIAK5GP/9k="/>
          <p:cNvSpPr>
            <a:spLocks noChangeAspect="1" noChangeArrowheads="1"/>
          </p:cNvSpPr>
          <p:nvPr/>
        </p:nvSpPr>
        <p:spPr bwMode="auto">
          <a:xfrm>
            <a:off x="612776" y="234563"/>
            <a:ext cx="3048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75577" tIns="37789" rIns="75577" bIns="37789" numCol="1" anchor="t" anchorCtr="0" compatLnSpc="1">
            <a:prstTxWarp prst="textNoShape">
              <a:avLst/>
            </a:prstTxWarp>
          </a:bodyPr>
          <a:lstStyle/>
          <a:p>
            <a:endParaRPr lang="en-US">
              <a:solidFill>
                <a:prstClr val="black"/>
              </a:solidFill>
            </a:endParaRPr>
          </a:p>
        </p:txBody>
      </p:sp>
      <p:sp>
        <p:nvSpPr>
          <p:cNvPr id="11" name="AutoShape 2" descr="Image result for uiuc logo"/>
          <p:cNvSpPr>
            <a:spLocks noChangeAspect="1" noChangeArrowheads="1"/>
          </p:cNvSpPr>
          <p:nvPr/>
        </p:nvSpPr>
        <p:spPr bwMode="auto">
          <a:xfrm>
            <a:off x="765175" y="348867"/>
            <a:ext cx="304800" cy="2286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75577" tIns="37789" rIns="75577" bIns="37789"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27167014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80" r:id="rId13"/>
    <p:sldLayoutId id="2147483681" r:id="rId14"/>
  </p:sldLayoutIdLst>
  <p:hf hdr="0" ftr="0" dt="0"/>
  <p:txStyles>
    <p:titleStyle>
      <a:lvl1pPr algn="ctr" defTabSz="755934" rtl="0" eaLnBrk="1" latinLnBrk="0" hangingPunct="1">
        <a:spcBef>
          <a:spcPct val="0"/>
        </a:spcBef>
        <a:buNone/>
        <a:defRPr sz="3600" kern="1200">
          <a:solidFill>
            <a:schemeClr val="tx1"/>
          </a:solidFill>
          <a:latin typeface="+mj-lt"/>
          <a:ea typeface="+mj-ea"/>
          <a:cs typeface="+mj-cs"/>
        </a:defRPr>
      </a:lvl1pPr>
    </p:titleStyle>
    <p:bodyStyle>
      <a:lvl1pPr marL="283475" indent="-283475" algn="l" defTabSz="755934"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1pPr>
      <a:lvl2pPr marL="614197" indent="-236230" algn="l" defTabSz="755934"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2pPr>
      <a:lvl3pPr marL="944918" indent="-188984" algn="l" defTabSz="75593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322885"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4pPr>
      <a:lvl5pPr marL="1700853"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5pPr>
      <a:lvl6pPr marL="2078820"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6pPr>
      <a:lvl7pPr marL="2456787"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7pPr>
      <a:lvl8pPr marL="2834754"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8pPr>
      <a:lvl9pPr marL="3212722"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755934" rtl="0" eaLnBrk="1" latinLnBrk="0" hangingPunct="1">
        <a:defRPr sz="1500" kern="1200">
          <a:solidFill>
            <a:schemeClr val="tx1"/>
          </a:solidFill>
          <a:latin typeface="+mn-lt"/>
          <a:ea typeface="+mn-ea"/>
          <a:cs typeface="+mn-cs"/>
        </a:defRPr>
      </a:lvl1pPr>
      <a:lvl2pPr marL="377967" algn="l" defTabSz="755934" rtl="0" eaLnBrk="1" latinLnBrk="0" hangingPunct="1">
        <a:defRPr sz="1500" kern="1200">
          <a:solidFill>
            <a:schemeClr val="tx1"/>
          </a:solidFill>
          <a:latin typeface="+mn-lt"/>
          <a:ea typeface="+mn-ea"/>
          <a:cs typeface="+mn-cs"/>
        </a:defRPr>
      </a:lvl2pPr>
      <a:lvl3pPr marL="755934" algn="l" defTabSz="755934" rtl="0" eaLnBrk="1" latinLnBrk="0" hangingPunct="1">
        <a:defRPr sz="1500" kern="1200">
          <a:solidFill>
            <a:schemeClr val="tx1"/>
          </a:solidFill>
          <a:latin typeface="+mn-lt"/>
          <a:ea typeface="+mn-ea"/>
          <a:cs typeface="+mn-cs"/>
        </a:defRPr>
      </a:lvl3pPr>
      <a:lvl4pPr marL="1133902" algn="l" defTabSz="755934" rtl="0" eaLnBrk="1" latinLnBrk="0" hangingPunct="1">
        <a:defRPr sz="1500" kern="1200">
          <a:solidFill>
            <a:schemeClr val="tx1"/>
          </a:solidFill>
          <a:latin typeface="+mn-lt"/>
          <a:ea typeface="+mn-ea"/>
          <a:cs typeface="+mn-cs"/>
        </a:defRPr>
      </a:lvl4pPr>
      <a:lvl5pPr marL="1511869" algn="l" defTabSz="755934" rtl="0" eaLnBrk="1" latinLnBrk="0" hangingPunct="1">
        <a:defRPr sz="1500" kern="1200">
          <a:solidFill>
            <a:schemeClr val="tx1"/>
          </a:solidFill>
          <a:latin typeface="+mn-lt"/>
          <a:ea typeface="+mn-ea"/>
          <a:cs typeface="+mn-cs"/>
        </a:defRPr>
      </a:lvl5pPr>
      <a:lvl6pPr marL="1889836" algn="l" defTabSz="755934" rtl="0" eaLnBrk="1" latinLnBrk="0" hangingPunct="1">
        <a:defRPr sz="1500" kern="1200">
          <a:solidFill>
            <a:schemeClr val="tx1"/>
          </a:solidFill>
          <a:latin typeface="+mn-lt"/>
          <a:ea typeface="+mn-ea"/>
          <a:cs typeface="+mn-cs"/>
        </a:defRPr>
      </a:lvl6pPr>
      <a:lvl7pPr marL="2267803" algn="l" defTabSz="755934" rtl="0" eaLnBrk="1" latinLnBrk="0" hangingPunct="1">
        <a:defRPr sz="1500" kern="1200">
          <a:solidFill>
            <a:schemeClr val="tx1"/>
          </a:solidFill>
          <a:latin typeface="+mn-lt"/>
          <a:ea typeface="+mn-ea"/>
          <a:cs typeface="+mn-cs"/>
        </a:defRPr>
      </a:lvl7pPr>
      <a:lvl8pPr marL="2645771" algn="l" defTabSz="755934" rtl="0" eaLnBrk="1" latinLnBrk="0" hangingPunct="1">
        <a:defRPr sz="1500" kern="1200">
          <a:solidFill>
            <a:schemeClr val="tx1"/>
          </a:solidFill>
          <a:latin typeface="+mn-lt"/>
          <a:ea typeface="+mn-ea"/>
          <a:cs typeface="+mn-cs"/>
        </a:defRPr>
      </a:lvl8pPr>
      <a:lvl9pPr marL="3023738" algn="l" defTabSz="755934"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5.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0.bin"/><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2.wmf"/><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image" Target="../media/image19.e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17.bin"/><Relationship Id="rId4" Type="http://schemas.openxmlformats.org/officeDocument/2006/relationships/image" Target="../media/image2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5.xml"/><Relationship Id="rId1" Type="http://schemas.openxmlformats.org/officeDocument/2006/relationships/vmlDrawing" Target="../drawings/vmlDrawing9.vml"/><Relationship Id="rId4" Type="http://schemas.openxmlformats.org/officeDocument/2006/relationships/image" Target="../media/image2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5.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oleObject" Target="../embeddings/oleObject22.bin"/><Relationship Id="rId4" Type="http://schemas.openxmlformats.org/officeDocument/2006/relationships/image" Target="../media/image29.wmf"/></Relationships>
</file>

<file path=ppt/slides/_rels/slide37.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image" Target="../media/image32.wmf"/><Relationship Id="rId5" Type="http://schemas.openxmlformats.org/officeDocument/2006/relationships/oleObject" Target="../embeddings/oleObject24.bin"/><Relationship Id="rId4" Type="http://schemas.openxmlformats.org/officeDocument/2006/relationships/image" Target="../media/image31.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image" Target="../media/image35.wmf"/><Relationship Id="rId5" Type="http://schemas.openxmlformats.org/officeDocument/2006/relationships/oleObject" Target="../embeddings/oleObject27.bin"/><Relationship Id="rId4" Type="http://schemas.openxmlformats.org/officeDocument/2006/relationships/image" Target="../media/image3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5.xml"/><Relationship Id="rId1" Type="http://schemas.openxmlformats.org/officeDocument/2006/relationships/vmlDrawing" Target="../drawings/vmlDrawing14.vml"/><Relationship Id="rId6" Type="http://schemas.openxmlformats.org/officeDocument/2006/relationships/image" Target="../media/image37.wmf"/><Relationship Id="rId5" Type="http://schemas.openxmlformats.org/officeDocument/2006/relationships/oleObject" Target="../embeddings/oleObject29.bin"/><Relationship Id="rId4" Type="http://schemas.openxmlformats.org/officeDocument/2006/relationships/image" Target="../media/image3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5.xml"/><Relationship Id="rId1" Type="http://schemas.openxmlformats.org/officeDocument/2006/relationships/vmlDrawing" Target="../drawings/vmlDrawing15.vml"/><Relationship Id="rId4" Type="http://schemas.openxmlformats.org/officeDocument/2006/relationships/image" Target="../media/image3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5.xml"/><Relationship Id="rId1" Type="http://schemas.openxmlformats.org/officeDocument/2006/relationships/vmlDrawing" Target="../drawings/vmlDrawing16.vml"/><Relationship Id="rId4" Type="http://schemas.openxmlformats.org/officeDocument/2006/relationships/image" Target="../media/image39.wmf"/></Relationships>
</file>

<file path=ppt/slides/_rels/slide46.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5.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33.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5.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5.xml"/><Relationship Id="rId1" Type="http://schemas.openxmlformats.org/officeDocument/2006/relationships/vmlDrawing" Target="../drawings/vmlDrawing18.vml"/><Relationship Id="rId4" Type="http://schemas.openxmlformats.org/officeDocument/2006/relationships/image" Target="../media/image43.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5.xml"/><Relationship Id="rId1" Type="http://schemas.openxmlformats.org/officeDocument/2006/relationships/vmlDrawing" Target="../drawings/vmlDrawing19.vml"/><Relationship Id="rId4" Type="http://schemas.openxmlformats.org/officeDocument/2006/relationships/image" Target="../media/image44.wmf"/></Relationships>
</file>

<file path=ppt/slides/_rels/slide49.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9.wmf"/><Relationship Id="rId2" Type="http://schemas.openxmlformats.org/officeDocument/2006/relationships/slideLayout" Target="../slideLayouts/slideLayout15.xml"/><Relationship Id="rId1" Type="http://schemas.openxmlformats.org/officeDocument/2006/relationships/vmlDrawing" Target="../drawings/vmlDrawing20.vml"/><Relationship Id="rId6" Type="http://schemas.openxmlformats.org/officeDocument/2006/relationships/image" Target="../media/image46.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1.bin"/></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5.xml"/><Relationship Id="rId6" Type="http://schemas.microsoft.com/office/2007/relationships/hdphoto" Target="../media/hdphoto3.wdp"/><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5.xml"/><Relationship Id="rId1" Type="http://schemas.openxmlformats.org/officeDocument/2006/relationships/vmlDrawing" Target="../drawings/vmlDrawing21.vml"/><Relationship Id="rId4" Type="http://schemas.openxmlformats.org/officeDocument/2006/relationships/image" Target="../media/image51.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6.xml"/><Relationship Id="rId1" Type="http://schemas.openxmlformats.org/officeDocument/2006/relationships/vmlDrawing" Target="../drawings/vmlDrawing22.vml"/><Relationship Id="rId4" Type="http://schemas.openxmlformats.org/officeDocument/2006/relationships/image" Target="../media/image52.wmf"/></Relationships>
</file>

<file path=ppt/slides/_rels/slide5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5.xml"/><Relationship Id="rId1" Type="http://schemas.openxmlformats.org/officeDocument/2006/relationships/vmlDrawing" Target="../drawings/vmlDrawing23.vml"/><Relationship Id="rId6" Type="http://schemas.openxmlformats.org/officeDocument/2006/relationships/image" Target="../media/image55.wmf"/><Relationship Id="rId5" Type="http://schemas.openxmlformats.org/officeDocument/2006/relationships/oleObject" Target="../embeddings/oleObject46.bin"/><Relationship Id="rId4" Type="http://schemas.openxmlformats.org/officeDocument/2006/relationships/image" Target="../media/image54.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7.xml"/><Relationship Id="rId1" Type="http://schemas.openxmlformats.org/officeDocument/2006/relationships/vmlDrawing" Target="../drawings/vmlDrawing24.vml"/><Relationship Id="rId5" Type="http://schemas.openxmlformats.org/officeDocument/2006/relationships/image" Target="../media/image53.jpeg"/><Relationship Id="rId4" Type="http://schemas.openxmlformats.org/officeDocument/2006/relationships/image" Target="../media/image56.wmf"/></Relationships>
</file>

<file path=ppt/slides/_rels/slide5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5.xml"/><Relationship Id="rId1" Type="http://schemas.openxmlformats.org/officeDocument/2006/relationships/vmlDrawing" Target="../drawings/vmlDrawing25.vml"/><Relationship Id="rId4" Type="http://schemas.openxmlformats.org/officeDocument/2006/relationships/image" Target="../media/image57.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5.xml"/><Relationship Id="rId1" Type="http://schemas.openxmlformats.org/officeDocument/2006/relationships/vmlDrawing" Target="../drawings/vmlDrawing26.vml"/><Relationship Id="rId4" Type="http://schemas.openxmlformats.org/officeDocument/2006/relationships/image" Target="../media/image58.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7.xml"/><Relationship Id="rId1" Type="http://schemas.openxmlformats.org/officeDocument/2006/relationships/vmlDrawing" Target="../drawings/vmlDrawing27.vml"/><Relationship Id="rId6" Type="http://schemas.openxmlformats.org/officeDocument/2006/relationships/image" Target="../media/image61.wmf"/><Relationship Id="rId5" Type="http://schemas.openxmlformats.org/officeDocument/2006/relationships/oleObject" Target="../embeddings/oleObject51.bin"/><Relationship Id="rId4" Type="http://schemas.openxmlformats.org/officeDocument/2006/relationships/image" Target="../media/image60.emf"/><Relationship Id="rId9" Type="http://schemas.openxmlformats.org/officeDocument/2006/relationships/oleObject" Target="../embeddings/oleObject53.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7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64.png"/></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6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8.wmf"/><Relationship Id="rId2" Type="http://schemas.openxmlformats.org/officeDocument/2006/relationships/slideLayout" Target="../slideLayouts/slideLayout15.xml"/><Relationship Id="rId1" Type="http://schemas.openxmlformats.org/officeDocument/2006/relationships/vmlDrawing" Target="../drawings/vmlDrawing28.vml"/><Relationship Id="rId6" Type="http://schemas.openxmlformats.org/officeDocument/2006/relationships/oleObject" Target="../embeddings/oleObject55.bin"/><Relationship Id="rId5" Type="http://schemas.openxmlformats.org/officeDocument/2006/relationships/image" Target="../media/image67.wmf"/><Relationship Id="rId4" Type="http://schemas.openxmlformats.org/officeDocument/2006/relationships/oleObject" Target="../embeddings/oleObject54.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vmlDrawing" Target="../drawings/vmlDrawing29.vml"/><Relationship Id="rId5" Type="http://schemas.openxmlformats.org/officeDocument/2006/relationships/image" Target="../media/image69.wmf"/><Relationship Id="rId4" Type="http://schemas.openxmlformats.org/officeDocument/2006/relationships/oleObject" Target="../embeddings/oleObject56.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5.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8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0075" y="954882"/>
            <a:ext cx="7772400" cy="1102519"/>
          </a:xfrm>
        </p:spPr>
        <p:txBody>
          <a:bodyPr>
            <a:normAutofit fontScale="90000"/>
          </a:bodyPr>
          <a:lstStyle/>
          <a:p>
            <a:r>
              <a:rPr lang="en-US" altLang="en-US" sz="3675" b="1" dirty="0" smtClean="0"/>
              <a:t>Mixture Language Models  </a:t>
            </a:r>
            <a:r>
              <a:rPr lang="en-US" altLang="en-US" sz="3675" dirty="0"/>
              <a:t/>
            </a:r>
            <a:br>
              <a:rPr lang="en-US" altLang="en-US" sz="3675" dirty="0"/>
            </a:br>
            <a:endParaRPr lang="en-US" dirty="0"/>
          </a:p>
        </p:txBody>
      </p:sp>
      <p:sp>
        <p:nvSpPr>
          <p:cNvPr id="15" name="Rectangle 3"/>
          <p:cNvSpPr txBox="1">
            <a:spLocks noChangeArrowheads="1"/>
          </p:cNvSpPr>
          <p:nvPr/>
        </p:nvSpPr>
        <p:spPr bwMode="auto">
          <a:xfrm>
            <a:off x="228600" y="2057400"/>
            <a:ext cx="85153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45000"/>
              </a:spcBef>
              <a:spcAft>
                <a:spcPct val="0"/>
              </a:spcAft>
              <a:buSzPct val="155000"/>
              <a:buNone/>
              <a:defRPr sz="2800" b="1">
                <a:solidFill>
                  <a:schemeClr val="tx1"/>
                </a:solidFill>
                <a:latin typeface="Arial" pitchFamily="34" charset="0"/>
                <a:ea typeface="+mn-ea"/>
                <a:cs typeface="Arial" pitchFamily="34" charset="0"/>
              </a:defRPr>
            </a:lvl1pPr>
            <a:lvl2pPr marL="457200" indent="0" algn="ctr" rtl="0" eaLnBrk="0" fontAlgn="base" hangingPunct="0">
              <a:spcBef>
                <a:spcPct val="45000"/>
              </a:spcBef>
              <a:spcAft>
                <a:spcPct val="0"/>
              </a:spcAft>
              <a:buNone/>
              <a:defRPr sz="2400" b="1">
                <a:solidFill>
                  <a:schemeClr val="tx1"/>
                </a:solidFill>
                <a:latin typeface="Arial" pitchFamily="34" charset="0"/>
                <a:cs typeface="Arial" pitchFamily="34" charset="0"/>
              </a:defRPr>
            </a:lvl2pPr>
            <a:lvl3pPr marL="914400" indent="0" algn="ctr" rtl="0" eaLnBrk="0" fontAlgn="base" hangingPunct="0">
              <a:spcBef>
                <a:spcPct val="45000"/>
              </a:spcBef>
              <a:spcAft>
                <a:spcPct val="0"/>
              </a:spcAft>
              <a:buNone/>
              <a:defRPr sz="2000" b="1">
                <a:solidFill>
                  <a:schemeClr val="tx1"/>
                </a:solidFill>
                <a:latin typeface="Arial" pitchFamily="34" charset="0"/>
                <a:cs typeface="Arial" pitchFamily="34" charset="0"/>
              </a:defRPr>
            </a:lvl3pPr>
            <a:lvl4pPr marL="1371600" indent="0" algn="ctr" rtl="0" eaLnBrk="0" fontAlgn="base" hangingPunct="0">
              <a:spcBef>
                <a:spcPct val="45000"/>
              </a:spcBef>
              <a:spcAft>
                <a:spcPct val="0"/>
              </a:spcAft>
              <a:buNone/>
              <a:defRPr sz="2000">
                <a:solidFill>
                  <a:schemeClr val="tx1"/>
                </a:solidFill>
                <a:latin typeface="Arial" pitchFamily="34" charset="0"/>
                <a:cs typeface="Arial" pitchFamily="34" charset="0"/>
              </a:defRPr>
            </a:lvl4pPr>
            <a:lvl5pPr marL="1828800" indent="0" algn="ctr" rtl="0" eaLnBrk="0" fontAlgn="base" hangingPunct="0">
              <a:spcBef>
                <a:spcPct val="45000"/>
              </a:spcBef>
              <a:spcAft>
                <a:spcPct val="0"/>
              </a:spcAft>
              <a:buNone/>
              <a:defRPr sz="2000">
                <a:solidFill>
                  <a:schemeClr val="tx1"/>
                </a:solidFill>
                <a:latin typeface="Arial" pitchFamily="34" charset="0"/>
                <a:cs typeface="Arial" pitchFamily="34" charset="0"/>
              </a:defRPr>
            </a:lvl5pPr>
            <a:lvl6pPr marL="2286000" indent="0" algn="ctr" rtl="0" eaLnBrk="0" fontAlgn="base" hangingPunct="0">
              <a:spcBef>
                <a:spcPct val="45000"/>
              </a:spcBef>
              <a:spcAft>
                <a:spcPct val="0"/>
              </a:spcAft>
              <a:buNone/>
              <a:defRPr sz="2000">
                <a:solidFill>
                  <a:schemeClr val="tx1"/>
                </a:solidFill>
                <a:latin typeface="+mn-lt"/>
              </a:defRPr>
            </a:lvl6pPr>
            <a:lvl7pPr marL="2743200" indent="0" algn="ctr" rtl="0" eaLnBrk="0" fontAlgn="base" hangingPunct="0">
              <a:spcBef>
                <a:spcPct val="45000"/>
              </a:spcBef>
              <a:spcAft>
                <a:spcPct val="0"/>
              </a:spcAft>
              <a:buNone/>
              <a:defRPr sz="2000">
                <a:solidFill>
                  <a:schemeClr val="tx1"/>
                </a:solidFill>
                <a:latin typeface="+mn-lt"/>
              </a:defRPr>
            </a:lvl7pPr>
            <a:lvl8pPr marL="3200400" indent="0" algn="ctr" rtl="0" eaLnBrk="0" fontAlgn="base" hangingPunct="0">
              <a:spcBef>
                <a:spcPct val="45000"/>
              </a:spcBef>
              <a:spcAft>
                <a:spcPct val="0"/>
              </a:spcAft>
              <a:buNone/>
              <a:defRPr sz="2000">
                <a:solidFill>
                  <a:schemeClr val="tx1"/>
                </a:solidFill>
                <a:latin typeface="+mn-lt"/>
              </a:defRPr>
            </a:lvl8pPr>
            <a:lvl9pPr marL="3657600" indent="0" algn="ctr" rtl="0" eaLnBrk="0" fontAlgn="base" hangingPunct="0">
              <a:spcBef>
                <a:spcPct val="45000"/>
              </a:spcBef>
              <a:spcAft>
                <a:spcPct val="0"/>
              </a:spcAft>
              <a:buNone/>
              <a:defRPr sz="2000">
                <a:solidFill>
                  <a:schemeClr val="tx1"/>
                </a:solidFill>
                <a:latin typeface="+mn-lt"/>
              </a:defRPr>
            </a:lvl9pPr>
          </a:lstStyle>
          <a:p>
            <a:pPr>
              <a:defRPr/>
            </a:pPr>
            <a:r>
              <a:rPr lang="en-US" sz="2100" kern="0" dirty="0" err="1">
                <a:latin typeface="Arial" charset="0"/>
                <a:cs typeface="Arial" charset="0"/>
              </a:rPr>
              <a:t>ChengXiang</a:t>
            </a:r>
            <a:r>
              <a:rPr lang="en-US" sz="2100" kern="0" dirty="0">
                <a:latin typeface="Arial" charset="0"/>
                <a:cs typeface="Arial" charset="0"/>
              </a:rPr>
              <a:t> Zhai</a:t>
            </a:r>
          </a:p>
          <a:p>
            <a:pPr>
              <a:spcBef>
                <a:spcPts val="450"/>
              </a:spcBef>
              <a:defRPr/>
            </a:pPr>
            <a:endParaRPr lang="en-US" sz="1500" b="0" i="1" kern="0" dirty="0">
              <a:latin typeface="Arial" charset="0"/>
              <a:cs typeface="Arial" charset="0"/>
            </a:endParaRPr>
          </a:p>
          <a:p>
            <a:pPr>
              <a:spcBef>
                <a:spcPts val="450"/>
              </a:spcBef>
              <a:defRPr/>
            </a:pPr>
            <a:r>
              <a:rPr lang="en-US" sz="1800" b="0" i="1" dirty="0">
                <a:latin typeface="Arial" charset="0"/>
                <a:cs typeface="Arial" charset="0"/>
              </a:rPr>
              <a:t>Department of Computer Science</a:t>
            </a:r>
          </a:p>
          <a:p>
            <a:pPr>
              <a:spcBef>
                <a:spcPts val="450"/>
              </a:spcBef>
              <a:defRPr/>
            </a:pPr>
            <a:r>
              <a:rPr lang="en-US" sz="1800" b="0" i="1" dirty="0">
                <a:latin typeface="Arial" charset="0"/>
                <a:cs typeface="Arial" charset="0"/>
              </a:rPr>
              <a:t>University of Illinois, Urbana-Champaign</a:t>
            </a:r>
            <a:r>
              <a:rPr lang="en-US" sz="2100" b="0" dirty="0">
                <a:latin typeface="Arial" charset="0"/>
                <a:cs typeface="Arial" charset="0"/>
              </a:rPr>
              <a:t> </a:t>
            </a:r>
          </a:p>
          <a:p>
            <a:pPr>
              <a:spcBef>
                <a:spcPts val="450"/>
              </a:spcBef>
              <a:defRPr/>
            </a:pPr>
            <a:endParaRPr lang="en-US" sz="1500" b="0" i="1" kern="0" dirty="0">
              <a:latin typeface="Arial" charset="0"/>
              <a:cs typeface="Arial" charset="0"/>
            </a:endParaRPr>
          </a:p>
          <a:p>
            <a:pPr>
              <a:spcBef>
                <a:spcPts val="450"/>
              </a:spcBef>
              <a:defRPr/>
            </a:pPr>
            <a:endParaRPr lang="en-US" sz="1800" b="0" kern="0" dirty="0">
              <a:latin typeface="Arial" charset="0"/>
              <a:cs typeface="Arial" charset="0"/>
            </a:endParaRPr>
          </a:p>
        </p:txBody>
      </p:sp>
      <p:sp>
        <p:nvSpPr>
          <p:cNvPr id="3" name="Slide Number Placeholder 2"/>
          <p:cNvSpPr>
            <a:spLocks noGrp="1"/>
          </p:cNvSpPr>
          <p:nvPr>
            <p:ph type="sldNum" sz="quarter" idx="12"/>
          </p:nvPr>
        </p:nvSpPr>
        <p:spPr/>
        <p:txBody>
          <a:bodyPr/>
          <a:lstStyle/>
          <a:p>
            <a:fld id="{88AD08FE-21CA-447A-B5E0-10774CCDBD3A}" type="slidenum">
              <a:rPr lang="en-US" smtClean="0"/>
              <a:t>1</a:t>
            </a:fld>
            <a:endParaRPr lang="en-US"/>
          </a:p>
        </p:txBody>
      </p:sp>
    </p:spTree>
    <p:extLst>
      <p:ext uri="{BB962C8B-B14F-4D97-AF65-F5344CB8AC3E}">
        <p14:creationId xmlns:p14="http://schemas.microsoft.com/office/powerpoint/2010/main" val="112898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649389" y="2773865"/>
            <a:ext cx="1041062" cy="362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99851" y="4069265"/>
            <a:ext cx="1041062" cy="362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7133" y="2185835"/>
            <a:ext cx="1041062" cy="362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659435" y="2147966"/>
            <a:ext cx="1205779" cy="2283540"/>
            <a:chOff x="3921984" y="1812210"/>
            <a:chExt cx="1205779" cy="2283540"/>
          </a:xfrm>
        </p:grpSpPr>
        <p:sp>
          <p:nvSpPr>
            <p:cNvPr id="12" name="TextBox 11"/>
            <p:cNvSpPr txBox="1"/>
            <p:nvPr/>
          </p:nvSpPr>
          <p:spPr>
            <a:xfrm>
              <a:off x="3921984" y="1812210"/>
              <a:ext cx="1088760" cy="400110"/>
            </a:xfrm>
            <a:prstGeom prst="rect">
              <a:avLst/>
            </a:prstGeom>
            <a:noFill/>
            <a:ln>
              <a:noFill/>
            </a:ln>
          </p:spPr>
          <p:txBody>
            <a:bodyPr wrap="none" rtlCol="0">
              <a:spAutoFit/>
            </a:bodyPr>
            <a:lstStyle/>
            <a:p>
              <a:r>
                <a:rPr lang="en-US" sz="2000" b="1" dirty="0" smtClean="0"/>
                <a:t>“Sports”</a:t>
              </a:r>
            </a:p>
          </p:txBody>
        </p:sp>
        <p:sp>
          <p:nvSpPr>
            <p:cNvPr id="36" name="TextBox 35"/>
            <p:cNvSpPr txBox="1"/>
            <p:nvPr/>
          </p:nvSpPr>
          <p:spPr>
            <a:xfrm>
              <a:off x="3921984" y="2400240"/>
              <a:ext cx="1052468" cy="400110"/>
            </a:xfrm>
            <a:prstGeom prst="rect">
              <a:avLst/>
            </a:prstGeom>
            <a:noFill/>
            <a:ln>
              <a:noFill/>
            </a:ln>
          </p:spPr>
          <p:txBody>
            <a:bodyPr wrap="none" rtlCol="0">
              <a:spAutoFit/>
            </a:bodyPr>
            <a:lstStyle/>
            <a:p>
              <a:r>
                <a:rPr lang="en-US" sz="2000" b="1" dirty="0" smtClean="0"/>
                <a:t>“Travel”</a:t>
              </a:r>
            </a:p>
          </p:txBody>
        </p:sp>
        <p:sp>
          <p:nvSpPr>
            <p:cNvPr id="40" name="TextBox 39"/>
            <p:cNvSpPr txBox="1"/>
            <p:nvPr/>
          </p:nvSpPr>
          <p:spPr>
            <a:xfrm>
              <a:off x="3921984" y="3695640"/>
              <a:ext cx="1205779" cy="400110"/>
            </a:xfrm>
            <a:prstGeom prst="rect">
              <a:avLst/>
            </a:prstGeom>
            <a:noFill/>
            <a:ln>
              <a:noFill/>
            </a:ln>
          </p:spPr>
          <p:txBody>
            <a:bodyPr wrap="none" rtlCol="0">
              <a:spAutoFit/>
            </a:bodyPr>
            <a:lstStyle/>
            <a:p>
              <a:r>
                <a:rPr lang="en-US" sz="2000" b="1" dirty="0" smtClean="0"/>
                <a:t>“Science”</a:t>
              </a:r>
            </a:p>
          </p:txBody>
        </p:sp>
      </p:grpSp>
      <p:sp>
        <p:nvSpPr>
          <p:cNvPr id="64" name="TextBox 63"/>
          <p:cNvSpPr txBox="1"/>
          <p:nvPr/>
        </p:nvSpPr>
        <p:spPr>
          <a:xfrm>
            <a:off x="774249" y="2833766"/>
            <a:ext cx="731290" cy="1015663"/>
          </a:xfrm>
          <a:prstGeom prst="rect">
            <a:avLst/>
          </a:prstGeom>
          <a:noFill/>
        </p:spPr>
        <p:txBody>
          <a:bodyPr wrap="none" rtlCol="0">
            <a:spAutoFit/>
          </a:bodyPr>
          <a:lstStyle/>
          <a:p>
            <a:r>
              <a:rPr lang="en-US" sz="6000" b="1" dirty="0" smtClean="0"/>
              <a:t>…</a:t>
            </a:r>
          </a:p>
        </p:txBody>
      </p:sp>
      <p:grpSp>
        <p:nvGrpSpPr>
          <p:cNvPr id="13" name="Group 12"/>
          <p:cNvGrpSpPr/>
          <p:nvPr/>
        </p:nvGrpSpPr>
        <p:grpSpPr>
          <a:xfrm>
            <a:off x="1999691" y="1247519"/>
            <a:ext cx="2343709" cy="3564987"/>
            <a:chOff x="5293672" y="911763"/>
            <a:chExt cx="2343709" cy="3564987"/>
          </a:xfrm>
        </p:grpSpPr>
        <p:sp>
          <p:nvSpPr>
            <p:cNvPr id="7" name="Flowchart: Document 6"/>
            <p:cNvSpPr/>
            <p:nvPr/>
          </p:nvSpPr>
          <p:spPr>
            <a:xfrm>
              <a:off x="5293672" y="911763"/>
              <a:ext cx="2343709" cy="5589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5374328" y="1657350"/>
              <a:ext cx="0" cy="28194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74328" y="1885950"/>
              <a:ext cx="8208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381346" y="2419350"/>
              <a:ext cx="409854"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368762" y="3771840"/>
              <a:ext cx="2874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53707" y="933213"/>
              <a:ext cx="955711" cy="461665"/>
            </a:xfrm>
            <a:prstGeom prst="rect">
              <a:avLst/>
            </a:prstGeom>
            <a:noFill/>
          </p:spPr>
          <p:txBody>
            <a:bodyPr wrap="none" rtlCol="0">
              <a:spAutoFit/>
            </a:bodyPr>
            <a:lstStyle/>
            <a:p>
              <a:r>
                <a:rPr lang="en-US" sz="2400" b="1" dirty="0" smtClean="0"/>
                <a:t>Doc d</a:t>
              </a:r>
              <a:r>
                <a:rPr lang="en-US" sz="2400" b="1" baseline="-25000" dirty="0" smtClean="0"/>
                <a:t>i</a:t>
              </a:r>
            </a:p>
          </p:txBody>
        </p:sp>
      </p:grpSp>
      <p:sp>
        <p:nvSpPr>
          <p:cNvPr id="5" name="Rectangle 4"/>
          <p:cNvSpPr/>
          <p:nvPr/>
        </p:nvSpPr>
        <p:spPr>
          <a:xfrm>
            <a:off x="228600" y="2085688"/>
            <a:ext cx="449162" cy="461665"/>
          </a:xfrm>
          <a:prstGeom prst="rect">
            <a:avLst/>
          </a:prstGeom>
        </p:spPr>
        <p:txBody>
          <a:bodyPr wrap="none">
            <a:spAutoFit/>
          </a:bodyPr>
          <a:lstStyle/>
          <a:p>
            <a:r>
              <a:rPr lang="en-US" sz="2400" dirty="0" smtClean="0">
                <a:sym typeface="Symbol"/>
              </a:rPr>
              <a:t></a:t>
            </a:r>
            <a:r>
              <a:rPr lang="en-US" sz="2400" baseline="-25000" dirty="0" smtClean="0">
                <a:sym typeface="Symbol"/>
              </a:rPr>
              <a:t>1</a:t>
            </a:r>
            <a:endParaRPr lang="en-US" sz="2000" dirty="0"/>
          </a:p>
        </p:txBody>
      </p:sp>
      <p:sp>
        <p:nvSpPr>
          <p:cNvPr id="43" name="Rectangle 42"/>
          <p:cNvSpPr/>
          <p:nvPr/>
        </p:nvSpPr>
        <p:spPr>
          <a:xfrm>
            <a:off x="242651" y="2678906"/>
            <a:ext cx="449162" cy="461665"/>
          </a:xfrm>
          <a:prstGeom prst="rect">
            <a:avLst/>
          </a:prstGeom>
        </p:spPr>
        <p:txBody>
          <a:bodyPr wrap="none">
            <a:spAutoFit/>
          </a:bodyPr>
          <a:lstStyle/>
          <a:p>
            <a:r>
              <a:rPr lang="en-US" sz="2400" dirty="0" smtClean="0">
                <a:sym typeface="Symbol"/>
              </a:rPr>
              <a:t></a:t>
            </a:r>
            <a:r>
              <a:rPr lang="en-US" sz="2400" baseline="-25000" dirty="0">
                <a:sym typeface="Symbol"/>
              </a:rPr>
              <a:t>2</a:t>
            </a:r>
            <a:endParaRPr lang="en-US" sz="2000" dirty="0"/>
          </a:p>
        </p:txBody>
      </p:sp>
      <p:sp>
        <p:nvSpPr>
          <p:cNvPr id="44" name="Rectangle 43"/>
          <p:cNvSpPr/>
          <p:nvPr/>
        </p:nvSpPr>
        <p:spPr>
          <a:xfrm>
            <a:off x="242651" y="3974306"/>
            <a:ext cx="437940" cy="461665"/>
          </a:xfrm>
          <a:prstGeom prst="rect">
            <a:avLst/>
          </a:prstGeom>
        </p:spPr>
        <p:txBody>
          <a:bodyPr wrap="none">
            <a:spAutoFit/>
          </a:bodyPr>
          <a:lstStyle/>
          <a:p>
            <a:r>
              <a:rPr lang="en-US" sz="2400" dirty="0" smtClean="0">
                <a:sym typeface="Symbol"/>
              </a:rPr>
              <a:t></a:t>
            </a:r>
            <a:r>
              <a:rPr lang="en-US" sz="2400" baseline="-25000" dirty="0">
                <a:sym typeface="Symbol"/>
              </a:rPr>
              <a:t>k</a:t>
            </a:r>
            <a:endParaRPr lang="en-US" sz="2000" dirty="0"/>
          </a:p>
        </p:txBody>
      </p:sp>
      <p:sp>
        <p:nvSpPr>
          <p:cNvPr id="45" name="Rectangle 44"/>
          <p:cNvSpPr/>
          <p:nvPr/>
        </p:nvSpPr>
        <p:spPr>
          <a:xfrm>
            <a:off x="2246213" y="2069306"/>
            <a:ext cx="667309" cy="400110"/>
          </a:xfrm>
          <a:prstGeom prst="rect">
            <a:avLst/>
          </a:prstGeom>
        </p:spPr>
        <p:txBody>
          <a:bodyPr wrap="square">
            <a:spAutoFit/>
          </a:bodyPr>
          <a:lstStyle/>
          <a:p>
            <a:r>
              <a:rPr lang="en-US" sz="2000" dirty="0" smtClean="0">
                <a:sym typeface="Symbol"/>
              </a:rPr>
              <a:t></a:t>
            </a:r>
            <a:r>
              <a:rPr lang="en-US" sz="2000" baseline="-25000" dirty="0">
                <a:sym typeface="Symbol"/>
              </a:rPr>
              <a:t>i</a:t>
            </a:r>
            <a:r>
              <a:rPr lang="en-US" sz="2000" baseline="-25000" dirty="0" smtClean="0">
                <a:sym typeface="Symbol"/>
              </a:rPr>
              <a:t>1</a:t>
            </a:r>
            <a:endParaRPr lang="en-US" sz="1800" dirty="0"/>
          </a:p>
        </p:txBody>
      </p:sp>
      <p:sp>
        <p:nvSpPr>
          <p:cNvPr id="55" name="Rectangle 54"/>
          <p:cNvSpPr/>
          <p:nvPr/>
        </p:nvSpPr>
        <p:spPr>
          <a:xfrm>
            <a:off x="2093814" y="2602706"/>
            <a:ext cx="667309" cy="400110"/>
          </a:xfrm>
          <a:prstGeom prst="rect">
            <a:avLst/>
          </a:prstGeom>
        </p:spPr>
        <p:txBody>
          <a:bodyPr wrap="square">
            <a:spAutoFit/>
          </a:bodyPr>
          <a:lstStyle/>
          <a:p>
            <a:r>
              <a:rPr lang="en-US" sz="2000" dirty="0" smtClean="0">
                <a:sym typeface="Symbol"/>
              </a:rPr>
              <a:t></a:t>
            </a:r>
            <a:r>
              <a:rPr lang="en-US" sz="2000" baseline="-25000" dirty="0">
                <a:sym typeface="Symbol"/>
              </a:rPr>
              <a:t>i</a:t>
            </a:r>
            <a:r>
              <a:rPr lang="en-US" sz="2000" baseline="-25000" dirty="0" smtClean="0">
                <a:sym typeface="Symbol"/>
              </a:rPr>
              <a:t>2</a:t>
            </a:r>
            <a:endParaRPr lang="en-US" sz="1800" dirty="0"/>
          </a:p>
        </p:txBody>
      </p:sp>
      <p:sp>
        <p:nvSpPr>
          <p:cNvPr id="56" name="Rectangle 55"/>
          <p:cNvSpPr/>
          <p:nvPr/>
        </p:nvSpPr>
        <p:spPr>
          <a:xfrm>
            <a:off x="2322414" y="3989197"/>
            <a:ext cx="667309" cy="400110"/>
          </a:xfrm>
          <a:prstGeom prst="rect">
            <a:avLst/>
          </a:prstGeom>
        </p:spPr>
        <p:txBody>
          <a:bodyPr wrap="square">
            <a:spAutoFit/>
          </a:bodyPr>
          <a:lstStyle/>
          <a:p>
            <a:r>
              <a:rPr lang="en-US" sz="2000" dirty="0" smtClean="0">
                <a:sym typeface="Symbol"/>
              </a:rPr>
              <a:t></a:t>
            </a:r>
            <a:r>
              <a:rPr lang="en-US" sz="2000" baseline="-25000" dirty="0" err="1">
                <a:sym typeface="Symbol"/>
              </a:rPr>
              <a:t>i</a:t>
            </a:r>
            <a:r>
              <a:rPr lang="en-US" sz="2000" baseline="-25000" dirty="0" err="1" smtClean="0">
                <a:sym typeface="Symbol"/>
              </a:rPr>
              <a:t>k</a:t>
            </a:r>
            <a:endParaRPr lang="en-US" sz="1800" dirty="0"/>
          </a:p>
        </p:txBody>
      </p:sp>
      <p:sp>
        <p:nvSpPr>
          <p:cNvPr id="70" name="Title 1"/>
          <p:cNvSpPr>
            <a:spLocks noGrp="1"/>
          </p:cNvSpPr>
          <p:nvPr>
            <p:ph type="title"/>
          </p:nvPr>
        </p:nvSpPr>
        <p:spPr>
          <a:xfrm>
            <a:off x="228600" y="-19050"/>
            <a:ext cx="8458200" cy="990600"/>
          </a:xfrm>
        </p:spPr>
        <p:txBody>
          <a:bodyPr>
            <a:normAutofit/>
          </a:bodyPr>
          <a:lstStyle/>
          <a:p>
            <a:r>
              <a:rPr lang="en-US" dirty="0" smtClean="0"/>
              <a:t>Computing </a:t>
            </a:r>
            <a:r>
              <a:rPr lang="en-US" dirty="0"/>
              <a:t>T</a:t>
            </a:r>
            <a:r>
              <a:rPr lang="en-US" dirty="0" smtClean="0"/>
              <a:t>opic </a:t>
            </a:r>
            <a:r>
              <a:rPr lang="en-US" dirty="0"/>
              <a:t>C</a:t>
            </a:r>
            <a:r>
              <a:rPr lang="en-US" dirty="0" smtClean="0"/>
              <a:t>overage: </a:t>
            </a:r>
            <a:r>
              <a:rPr lang="en-US" dirty="0" smtClean="0">
                <a:sym typeface="Symbol"/>
              </a:rPr>
              <a:t></a:t>
            </a:r>
            <a:r>
              <a:rPr lang="en-US" baseline="-25000" dirty="0" err="1" smtClean="0">
                <a:sym typeface="Symbol"/>
              </a:rPr>
              <a:t>ij</a:t>
            </a:r>
            <a:endParaRPr lang="en-US" dirty="0"/>
          </a:p>
        </p:txBody>
      </p:sp>
      <p:grpSp>
        <p:nvGrpSpPr>
          <p:cNvPr id="18" name="Group 17"/>
          <p:cNvGrpSpPr/>
          <p:nvPr/>
        </p:nvGrpSpPr>
        <p:grpSpPr>
          <a:xfrm>
            <a:off x="2761123" y="2092715"/>
            <a:ext cx="2770257" cy="2283716"/>
            <a:chOff x="2761123" y="1909359"/>
            <a:chExt cx="2770257" cy="2283716"/>
          </a:xfrm>
        </p:grpSpPr>
        <p:sp>
          <p:nvSpPr>
            <p:cNvPr id="11" name="TextBox 10"/>
            <p:cNvSpPr txBox="1"/>
            <p:nvPr/>
          </p:nvSpPr>
          <p:spPr>
            <a:xfrm>
              <a:off x="3106742" y="1909359"/>
              <a:ext cx="2424638" cy="400110"/>
            </a:xfrm>
            <a:prstGeom prst="rect">
              <a:avLst/>
            </a:prstGeom>
            <a:noFill/>
          </p:spPr>
          <p:txBody>
            <a:bodyPr wrap="none" rtlCol="0">
              <a:spAutoFit/>
            </a:bodyPr>
            <a:lstStyle/>
            <a:p>
              <a:r>
                <a:rPr lang="en-US" sz="2000" b="1" dirty="0" smtClean="0"/>
                <a:t>count(“sports”, d</a:t>
              </a:r>
              <a:r>
                <a:rPr lang="en-US" sz="2000" b="1" baseline="-25000" dirty="0" smtClean="0"/>
                <a:t>i</a:t>
              </a:r>
              <a:r>
                <a:rPr lang="en-US" sz="2000" b="1" dirty="0" smtClean="0"/>
                <a:t>)=4 </a:t>
              </a:r>
            </a:p>
          </p:txBody>
        </p:sp>
        <p:sp>
          <p:nvSpPr>
            <p:cNvPr id="74" name="TextBox 73"/>
            <p:cNvSpPr txBox="1"/>
            <p:nvPr/>
          </p:nvSpPr>
          <p:spPr>
            <a:xfrm>
              <a:off x="2761123" y="2478455"/>
              <a:ext cx="2377895" cy="400110"/>
            </a:xfrm>
            <a:prstGeom prst="rect">
              <a:avLst/>
            </a:prstGeom>
            <a:noFill/>
          </p:spPr>
          <p:txBody>
            <a:bodyPr wrap="none" rtlCol="0">
              <a:spAutoFit/>
            </a:bodyPr>
            <a:lstStyle/>
            <a:p>
              <a:r>
                <a:rPr lang="en-US" sz="2000" b="1" dirty="0" smtClean="0"/>
                <a:t>count(“travel”, d</a:t>
              </a:r>
              <a:r>
                <a:rPr lang="en-US" sz="2000" b="1" baseline="-25000" dirty="0" smtClean="0"/>
                <a:t>i</a:t>
              </a:r>
              <a:r>
                <a:rPr lang="en-US" sz="2000" b="1" dirty="0" smtClean="0"/>
                <a:t>) =2</a:t>
              </a:r>
            </a:p>
          </p:txBody>
        </p:sp>
        <p:sp>
          <p:nvSpPr>
            <p:cNvPr id="75" name="TextBox 74"/>
            <p:cNvSpPr txBox="1"/>
            <p:nvPr/>
          </p:nvSpPr>
          <p:spPr>
            <a:xfrm>
              <a:off x="2761123" y="3792965"/>
              <a:ext cx="2541658" cy="400110"/>
            </a:xfrm>
            <a:prstGeom prst="rect">
              <a:avLst/>
            </a:prstGeom>
            <a:noFill/>
          </p:spPr>
          <p:txBody>
            <a:bodyPr wrap="none" rtlCol="0">
              <a:spAutoFit/>
            </a:bodyPr>
            <a:lstStyle/>
            <a:p>
              <a:r>
                <a:rPr lang="en-US" sz="2000" b="1" dirty="0" smtClean="0"/>
                <a:t>count(“science”, d</a:t>
              </a:r>
              <a:r>
                <a:rPr lang="en-US" sz="2000" b="1" baseline="-25000" dirty="0" smtClean="0"/>
                <a:t>i</a:t>
              </a:r>
              <a:r>
                <a:rPr lang="en-US" sz="2000" b="1" dirty="0" smtClean="0"/>
                <a:t>)=1 </a:t>
              </a:r>
            </a:p>
          </p:txBody>
        </p:sp>
      </p:grpSp>
      <p:graphicFrame>
        <p:nvGraphicFramePr>
          <p:cNvPr id="15" name="Object 14"/>
          <p:cNvGraphicFramePr>
            <a:graphicFrameLocks noChangeAspect="1"/>
          </p:cNvGraphicFramePr>
          <p:nvPr>
            <p:extLst/>
          </p:nvPr>
        </p:nvGraphicFramePr>
        <p:xfrm>
          <a:off x="5638799" y="2469416"/>
          <a:ext cx="3266823" cy="1555630"/>
        </p:xfrm>
        <a:graphic>
          <a:graphicData uri="http://schemas.openxmlformats.org/presentationml/2006/ole">
            <mc:AlternateContent xmlns:mc="http://schemas.openxmlformats.org/markup-compatibility/2006">
              <mc:Choice xmlns:v="urn:schemas-microsoft-com:vml" Requires="v">
                <p:oleObj spid="_x0000_s165922" name="Equation" r:id="rId3" imgW="1333440" imgH="634680" progId="Equation.3">
                  <p:embed/>
                </p:oleObj>
              </mc:Choice>
              <mc:Fallback>
                <p:oleObj name="Equation" r:id="rId3" imgW="1333440" imgH="634680" progId="Equation.3">
                  <p:embed/>
                  <p:pic>
                    <p:nvPicPr>
                      <p:cNvPr id="15" name="Object 14"/>
                      <p:cNvPicPr/>
                      <p:nvPr/>
                    </p:nvPicPr>
                    <p:blipFill>
                      <a:blip r:embed="rId4"/>
                      <a:stretch>
                        <a:fillRect/>
                      </a:stretch>
                    </p:blipFill>
                    <p:spPr>
                      <a:xfrm>
                        <a:off x="5638799" y="2469416"/>
                        <a:ext cx="3266823" cy="1555630"/>
                      </a:xfrm>
                      <a:prstGeom prst="rect">
                        <a:avLst/>
                      </a:prstGeom>
                      <a:solidFill>
                        <a:schemeClr val="bg1">
                          <a:lumMod val="85000"/>
                        </a:schemeClr>
                      </a:solidFill>
                    </p:spPr>
                  </p:pic>
                </p:oleObj>
              </mc:Fallback>
            </mc:AlternateContent>
          </a:graphicData>
        </a:graphic>
      </p:graphicFrame>
      <p:sp>
        <p:nvSpPr>
          <p:cNvPr id="2" name="Slide Number Placeholder 1"/>
          <p:cNvSpPr>
            <a:spLocks noGrp="1"/>
          </p:cNvSpPr>
          <p:nvPr>
            <p:ph type="sldNum" sz="quarter" idx="12"/>
          </p:nvPr>
        </p:nvSpPr>
        <p:spPr/>
        <p:txBody>
          <a:bodyPr/>
          <a:lstStyle/>
          <a:p>
            <a:fld id="{88AD08FE-21CA-447A-B5E0-10774CCDBD3A}"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382280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573189" y="3074200"/>
            <a:ext cx="1041062" cy="362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23651" y="4369600"/>
            <a:ext cx="1041062" cy="362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30933" y="2486170"/>
            <a:ext cx="1041062" cy="362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583235" y="2448301"/>
            <a:ext cx="1205779" cy="2283540"/>
            <a:chOff x="3921984" y="1812210"/>
            <a:chExt cx="1205779" cy="2283540"/>
          </a:xfrm>
        </p:grpSpPr>
        <p:sp>
          <p:nvSpPr>
            <p:cNvPr id="12" name="TextBox 11"/>
            <p:cNvSpPr txBox="1"/>
            <p:nvPr/>
          </p:nvSpPr>
          <p:spPr>
            <a:xfrm>
              <a:off x="3921984" y="1812210"/>
              <a:ext cx="1088760" cy="400110"/>
            </a:xfrm>
            <a:prstGeom prst="rect">
              <a:avLst/>
            </a:prstGeom>
            <a:noFill/>
            <a:ln>
              <a:noFill/>
            </a:ln>
          </p:spPr>
          <p:txBody>
            <a:bodyPr wrap="none" rtlCol="0">
              <a:spAutoFit/>
            </a:bodyPr>
            <a:lstStyle/>
            <a:p>
              <a:r>
                <a:rPr lang="en-US" sz="2000" b="1" dirty="0" smtClean="0"/>
                <a:t>“Sports”</a:t>
              </a:r>
            </a:p>
          </p:txBody>
        </p:sp>
        <p:sp>
          <p:nvSpPr>
            <p:cNvPr id="36" name="TextBox 35"/>
            <p:cNvSpPr txBox="1"/>
            <p:nvPr/>
          </p:nvSpPr>
          <p:spPr>
            <a:xfrm>
              <a:off x="3921984" y="2400240"/>
              <a:ext cx="1052468" cy="400110"/>
            </a:xfrm>
            <a:prstGeom prst="rect">
              <a:avLst/>
            </a:prstGeom>
            <a:noFill/>
            <a:ln>
              <a:noFill/>
            </a:ln>
          </p:spPr>
          <p:txBody>
            <a:bodyPr wrap="none" rtlCol="0">
              <a:spAutoFit/>
            </a:bodyPr>
            <a:lstStyle/>
            <a:p>
              <a:r>
                <a:rPr lang="en-US" sz="2000" b="1" dirty="0" smtClean="0"/>
                <a:t>“</a:t>
              </a:r>
              <a:r>
                <a:rPr lang="en-US" sz="2000" b="1" dirty="0" smtClean="0">
                  <a:solidFill>
                    <a:srgbClr val="FF0000"/>
                  </a:solidFill>
                </a:rPr>
                <a:t>Travel</a:t>
              </a:r>
              <a:r>
                <a:rPr lang="en-US" sz="2000" b="1" dirty="0" smtClean="0"/>
                <a:t>”</a:t>
              </a:r>
            </a:p>
          </p:txBody>
        </p:sp>
        <p:sp>
          <p:nvSpPr>
            <p:cNvPr id="40" name="TextBox 39"/>
            <p:cNvSpPr txBox="1"/>
            <p:nvPr/>
          </p:nvSpPr>
          <p:spPr>
            <a:xfrm>
              <a:off x="3921984" y="3695640"/>
              <a:ext cx="1205779" cy="400110"/>
            </a:xfrm>
            <a:prstGeom prst="rect">
              <a:avLst/>
            </a:prstGeom>
            <a:noFill/>
            <a:ln>
              <a:noFill/>
            </a:ln>
          </p:spPr>
          <p:txBody>
            <a:bodyPr wrap="none" rtlCol="0">
              <a:spAutoFit/>
            </a:bodyPr>
            <a:lstStyle/>
            <a:p>
              <a:r>
                <a:rPr lang="en-US" sz="2000" b="1" dirty="0" smtClean="0"/>
                <a:t>“</a:t>
              </a:r>
              <a:r>
                <a:rPr lang="en-US" sz="2000" b="1" dirty="0" smtClean="0">
                  <a:solidFill>
                    <a:srgbClr val="3333FF"/>
                  </a:solidFill>
                </a:rPr>
                <a:t>Science</a:t>
              </a:r>
              <a:r>
                <a:rPr lang="en-US" sz="2000" b="1" dirty="0" smtClean="0"/>
                <a:t>”</a:t>
              </a:r>
            </a:p>
          </p:txBody>
        </p:sp>
      </p:grpSp>
      <p:sp>
        <p:nvSpPr>
          <p:cNvPr id="64" name="TextBox 63"/>
          <p:cNvSpPr txBox="1"/>
          <p:nvPr/>
        </p:nvSpPr>
        <p:spPr>
          <a:xfrm>
            <a:off x="698049" y="3134101"/>
            <a:ext cx="731290" cy="1015663"/>
          </a:xfrm>
          <a:prstGeom prst="rect">
            <a:avLst/>
          </a:prstGeom>
          <a:noFill/>
        </p:spPr>
        <p:txBody>
          <a:bodyPr wrap="none" rtlCol="0">
            <a:spAutoFit/>
          </a:bodyPr>
          <a:lstStyle/>
          <a:p>
            <a:r>
              <a:rPr lang="en-US" sz="6000" b="1" dirty="0" smtClean="0"/>
              <a:t>…</a:t>
            </a:r>
          </a:p>
        </p:txBody>
      </p:sp>
      <p:grpSp>
        <p:nvGrpSpPr>
          <p:cNvPr id="13" name="Group 12"/>
          <p:cNvGrpSpPr/>
          <p:nvPr/>
        </p:nvGrpSpPr>
        <p:grpSpPr>
          <a:xfrm>
            <a:off x="909503" y="1235131"/>
            <a:ext cx="7559261" cy="930566"/>
            <a:chOff x="4203484" y="911762"/>
            <a:chExt cx="7559261" cy="745587"/>
          </a:xfrm>
        </p:grpSpPr>
        <p:sp>
          <p:nvSpPr>
            <p:cNvPr id="7" name="Flowchart: Document 6"/>
            <p:cNvSpPr/>
            <p:nvPr/>
          </p:nvSpPr>
          <p:spPr>
            <a:xfrm>
              <a:off x="5293672" y="911762"/>
              <a:ext cx="6469073" cy="745587"/>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03484" y="933213"/>
              <a:ext cx="955711" cy="461665"/>
            </a:xfrm>
            <a:prstGeom prst="rect">
              <a:avLst/>
            </a:prstGeom>
            <a:noFill/>
          </p:spPr>
          <p:txBody>
            <a:bodyPr wrap="none" rtlCol="0">
              <a:spAutoFit/>
            </a:bodyPr>
            <a:lstStyle/>
            <a:p>
              <a:r>
                <a:rPr lang="en-US" sz="2400" b="1" dirty="0" smtClean="0"/>
                <a:t>Doc d</a:t>
              </a:r>
              <a:r>
                <a:rPr lang="en-US" sz="2400" b="1" baseline="-25000" dirty="0" smtClean="0"/>
                <a:t>i</a:t>
              </a:r>
            </a:p>
          </p:txBody>
        </p:sp>
      </p:grpSp>
      <p:sp>
        <p:nvSpPr>
          <p:cNvPr id="5" name="Rectangle 4"/>
          <p:cNvSpPr/>
          <p:nvPr/>
        </p:nvSpPr>
        <p:spPr>
          <a:xfrm>
            <a:off x="152400" y="2386023"/>
            <a:ext cx="449162" cy="461665"/>
          </a:xfrm>
          <a:prstGeom prst="rect">
            <a:avLst/>
          </a:prstGeom>
        </p:spPr>
        <p:txBody>
          <a:bodyPr wrap="none">
            <a:spAutoFit/>
          </a:bodyPr>
          <a:lstStyle/>
          <a:p>
            <a:r>
              <a:rPr lang="en-US" sz="2400" dirty="0" smtClean="0">
                <a:sym typeface="Symbol"/>
              </a:rPr>
              <a:t></a:t>
            </a:r>
            <a:r>
              <a:rPr lang="en-US" sz="2400" baseline="-25000" dirty="0" smtClean="0">
                <a:sym typeface="Symbol"/>
              </a:rPr>
              <a:t>1</a:t>
            </a:r>
            <a:endParaRPr lang="en-US" sz="2000" dirty="0"/>
          </a:p>
        </p:txBody>
      </p:sp>
      <p:sp>
        <p:nvSpPr>
          <p:cNvPr id="43" name="Rectangle 42"/>
          <p:cNvSpPr/>
          <p:nvPr/>
        </p:nvSpPr>
        <p:spPr>
          <a:xfrm>
            <a:off x="166451" y="2979241"/>
            <a:ext cx="449162" cy="461665"/>
          </a:xfrm>
          <a:prstGeom prst="rect">
            <a:avLst/>
          </a:prstGeom>
        </p:spPr>
        <p:txBody>
          <a:bodyPr wrap="none">
            <a:spAutoFit/>
          </a:bodyPr>
          <a:lstStyle/>
          <a:p>
            <a:r>
              <a:rPr lang="en-US" sz="2400" dirty="0" smtClean="0">
                <a:sym typeface="Symbol"/>
              </a:rPr>
              <a:t></a:t>
            </a:r>
            <a:r>
              <a:rPr lang="en-US" sz="2400" baseline="-25000" dirty="0">
                <a:sym typeface="Symbol"/>
              </a:rPr>
              <a:t>2</a:t>
            </a:r>
            <a:endParaRPr lang="en-US" sz="2000" dirty="0"/>
          </a:p>
        </p:txBody>
      </p:sp>
      <p:sp>
        <p:nvSpPr>
          <p:cNvPr id="44" name="Rectangle 43"/>
          <p:cNvSpPr/>
          <p:nvPr/>
        </p:nvSpPr>
        <p:spPr>
          <a:xfrm>
            <a:off x="166451" y="4274641"/>
            <a:ext cx="437940" cy="461665"/>
          </a:xfrm>
          <a:prstGeom prst="rect">
            <a:avLst/>
          </a:prstGeom>
        </p:spPr>
        <p:txBody>
          <a:bodyPr wrap="none">
            <a:spAutoFit/>
          </a:bodyPr>
          <a:lstStyle/>
          <a:p>
            <a:r>
              <a:rPr lang="en-US" sz="2400" dirty="0" smtClean="0">
                <a:sym typeface="Symbol"/>
              </a:rPr>
              <a:t></a:t>
            </a:r>
            <a:r>
              <a:rPr lang="en-US" sz="2400" baseline="-25000" dirty="0">
                <a:sym typeface="Symbol"/>
              </a:rPr>
              <a:t>k</a:t>
            </a:r>
            <a:endParaRPr lang="en-US" sz="2000" dirty="0"/>
          </a:p>
        </p:txBody>
      </p:sp>
      <p:sp>
        <p:nvSpPr>
          <p:cNvPr id="70" name="Title 1"/>
          <p:cNvSpPr>
            <a:spLocks noGrp="1"/>
          </p:cNvSpPr>
          <p:nvPr>
            <p:ph type="title"/>
          </p:nvPr>
        </p:nvSpPr>
        <p:spPr>
          <a:xfrm>
            <a:off x="228600" y="-19050"/>
            <a:ext cx="8458200" cy="990600"/>
          </a:xfrm>
        </p:spPr>
        <p:txBody>
          <a:bodyPr>
            <a:normAutofit/>
          </a:bodyPr>
          <a:lstStyle/>
          <a:p>
            <a:r>
              <a:rPr lang="en-US" dirty="0" smtClean="0"/>
              <a:t>How Well </a:t>
            </a:r>
            <a:r>
              <a:rPr lang="en-US" dirty="0"/>
              <a:t>D</a:t>
            </a:r>
            <a:r>
              <a:rPr lang="en-US" dirty="0" smtClean="0"/>
              <a:t>oes </a:t>
            </a:r>
            <a:r>
              <a:rPr lang="en-US" dirty="0"/>
              <a:t>T</a:t>
            </a:r>
            <a:r>
              <a:rPr lang="en-US" dirty="0" smtClean="0"/>
              <a:t>his Approach Work? </a:t>
            </a:r>
            <a:endParaRPr lang="en-US" dirty="0"/>
          </a:p>
        </p:txBody>
      </p:sp>
      <p:sp>
        <p:nvSpPr>
          <p:cNvPr id="30" name="TextBox 29"/>
          <p:cNvSpPr txBox="1"/>
          <p:nvPr/>
        </p:nvSpPr>
        <p:spPr>
          <a:xfrm>
            <a:off x="2093814" y="1281195"/>
            <a:ext cx="6135786" cy="707886"/>
          </a:xfrm>
          <a:prstGeom prst="rect">
            <a:avLst/>
          </a:prstGeom>
          <a:noFill/>
        </p:spPr>
        <p:txBody>
          <a:bodyPr wrap="square" rtlCol="0">
            <a:spAutoFit/>
          </a:bodyPr>
          <a:lstStyle/>
          <a:p>
            <a:r>
              <a:rPr lang="en-US" sz="2000" b="1" dirty="0" smtClean="0"/>
              <a:t>Cavaliers vs. Golden State Warriors: NBA playoff finals … basketball</a:t>
            </a:r>
            <a:r>
              <a:rPr lang="en-US" sz="2000" b="1" dirty="0"/>
              <a:t> </a:t>
            </a:r>
            <a:r>
              <a:rPr lang="en-US" sz="2000" b="1" dirty="0" smtClean="0"/>
              <a:t>game … </a:t>
            </a:r>
            <a:r>
              <a:rPr lang="en-US" sz="2000" b="1" dirty="0" smtClean="0">
                <a:solidFill>
                  <a:srgbClr val="FF0000"/>
                </a:solidFill>
              </a:rPr>
              <a:t>travel</a:t>
            </a:r>
            <a:r>
              <a:rPr lang="en-US" sz="2000" b="1" dirty="0" smtClean="0"/>
              <a:t> to Cleveland … </a:t>
            </a:r>
            <a:r>
              <a:rPr lang="en-US" sz="2000" b="1" dirty="0" smtClean="0">
                <a:solidFill>
                  <a:srgbClr val="3333FF"/>
                </a:solidFill>
              </a:rPr>
              <a:t>star</a:t>
            </a:r>
            <a:r>
              <a:rPr lang="en-US" sz="2000" b="1" dirty="0" smtClean="0"/>
              <a:t> … </a:t>
            </a:r>
            <a:endParaRPr lang="en-US" sz="2000" b="1" baseline="-25000" dirty="0" smtClean="0"/>
          </a:p>
        </p:txBody>
      </p:sp>
      <p:sp>
        <p:nvSpPr>
          <p:cNvPr id="14" name="TextBox 13"/>
          <p:cNvSpPr txBox="1"/>
          <p:nvPr/>
        </p:nvSpPr>
        <p:spPr>
          <a:xfrm>
            <a:off x="4922779" y="4355306"/>
            <a:ext cx="3755025" cy="461665"/>
          </a:xfrm>
          <a:prstGeom prst="rect">
            <a:avLst/>
          </a:prstGeom>
          <a:solidFill>
            <a:schemeClr val="bg1">
              <a:lumMod val="85000"/>
            </a:schemeClr>
          </a:solidFill>
        </p:spPr>
        <p:txBody>
          <a:bodyPr wrap="square" rtlCol="0">
            <a:spAutoFit/>
          </a:bodyPr>
          <a:lstStyle/>
          <a:p>
            <a:r>
              <a:rPr lang="en-US" sz="2400" b="1" dirty="0" smtClean="0"/>
              <a:t>3. Mine complicated topics? </a:t>
            </a:r>
          </a:p>
        </p:txBody>
      </p:sp>
      <p:grpSp>
        <p:nvGrpSpPr>
          <p:cNvPr id="39" name="Group 38"/>
          <p:cNvGrpSpPr/>
          <p:nvPr/>
        </p:nvGrpSpPr>
        <p:grpSpPr>
          <a:xfrm>
            <a:off x="4416427" y="2424323"/>
            <a:ext cx="3584574" cy="830997"/>
            <a:chOff x="4416427" y="2240967"/>
            <a:chExt cx="3584574" cy="830997"/>
          </a:xfrm>
        </p:grpSpPr>
        <p:sp>
          <p:nvSpPr>
            <p:cNvPr id="35" name="TextBox 34"/>
            <p:cNvSpPr txBox="1"/>
            <p:nvPr/>
          </p:nvSpPr>
          <p:spPr>
            <a:xfrm>
              <a:off x="5161707" y="2240967"/>
              <a:ext cx="2839294" cy="830997"/>
            </a:xfrm>
            <a:prstGeom prst="rect">
              <a:avLst/>
            </a:prstGeom>
            <a:solidFill>
              <a:schemeClr val="bg1">
                <a:lumMod val="85000"/>
              </a:schemeClr>
            </a:solidFill>
          </p:spPr>
          <p:txBody>
            <a:bodyPr wrap="square" rtlCol="0">
              <a:spAutoFit/>
            </a:bodyPr>
            <a:lstStyle/>
            <a:p>
              <a:r>
                <a:rPr lang="en-US" sz="2400" b="1" dirty="0" smtClean="0"/>
                <a:t>1. Need to count </a:t>
              </a:r>
            </a:p>
            <a:p>
              <a:r>
                <a:rPr lang="en-US" sz="2400" b="1" dirty="0" smtClean="0"/>
                <a:t>related words also!</a:t>
              </a:r>
            </a:p>
          </p:txBody>
        </p:sp>
        <p:cxnSp>
          <p:nvCxnSpPr>
            <p:cNvPr id="20" name="Straight Arrow Connector 19"/>
            <p:cNvCxnSpPr>
              <a:stCxn id="35" idx="1"/>
            </p:cNvCxnSpPr>
            <p:nvPr/>
          </p:nvCxnSpPr>
          <p:spPr>
            <a:xfrm flipH="1" flipV="1">
              <a:off x="4416427" y="2539190"/>
              <a:ext cx="745280" cy="11727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2314854" y="1962150"/>
            <a:ext cx="6600546" cy="2012156"/>
            <a:chOff x="2220162" y="1854994"/>
            <a:chExt cx="6448146" cy="2012156"/>
          </a:xfrm>
        </p:grpSpPr>
        <p:sp>
          <p:nvSpPr>
            <p:cNvPr id="37" name="TextBox 36"/>
            <p:cNvSpPr txBox="1"/>
            <p:nvPr/>
          </p:nvSpPr>
          <p:spPr>
            <a:xfrm>
              <a:off x="2220162" y="3405485"/>
              <a:ext cx="6448146" cy="461665"/>
            </a:xfrm>
            <a:prstGeom prst="rect">
              <a:avLst/>
            </a:prstGeom>
            <a:solidFill>
              <a:schemeClr val="bg1">
                <a:lumMod val="85000"/>
              </a:schemeClr>
            </a:solidFill>
          </p:spPr>
          <p:txBody>
            <a:bodyPr wrap="square" rtlCol="0">
              <a:spAutoFit/>
            </a:bodyPr>
            <a:lstStyle/>
            <a:p>
              <a:r>
                <a:rPr lang="en-US" sz="2400" b="1" dirty="0" smtClean="0"/>
                <a:t>2. “</a:t>
              </a:r>
              <a:r>
                <a:rPr lang="en-US" sz="2400" b="1" dirty="0"/>
                <a:t>S</a:t>
              </a:r>
              <a:r>
                <a:rPr lang="en-US" sz="2400" b="1" dirty="0" smtClean="0"/>
                <a:t>tar” can be ambiguous (e.g., star in the sky).</a:t>
              </a:r>
            </a:p>
          </p:txBody>
        </p:sp>
        <p:sp>
          <p:nvSpPr>
            <p:cNvPr id="23" name="Freeform 22"/>
            <p:cNvSpPr/>
            <p:nvPr/>
          </p:nvSpPr>
          <p:spPr>
            <a:xfrm>
              <a:off x="6881733" y="1854994"/>
              <a:ext cx="1557975" cy="1494104"/>
            </a:xfrm>
            <a:custGeom>
              <a:avLst/>
              <a:gdLst>
                <a:gd name="connsiteX0" fmla="*/ 1397000 w 1734108"/>
                <a:gd name="connsiteY0" fmla="*/ 1612900 h 1615548"/>
                <a:gd name="connsiteX1" fmla="*/ 1422400 w 1734108"/>
                <a:gd name="connsiteY1" fmla="*/ 1485900 h 1615548"/>
                <a:gd name="connsiteX2" fmla="*/ 1663700 w 1734108"/>
                <a:gd name="connsiteY2" fmla="*/ 774700 h 1615548"/>
                <a:gd name="connsiteX3" fmla="*/ 0 w 1734108"/>
                <a:gd name="connsiteY3" fmla="*/ 0 h 1615548"/>
              </a:gdLst>
              <a:ahLst/>
              <a:cxnLst>
                <a:cxn ang="0">
                  <a:pos x="connsiteX0" y="connsiteY0"/>
                </a:cxn>
                <a:cxn ang="0">
                  <a:pos x="connsiteX1" y="connsiteY1"/>
                </a:cxn>
                <a:cxn ang="0">
                  <a:pos x="connsiteX2" y="connsiteY2"/>
                </a:cxn>
                <a:cxn ang="0">
                  <a:pos x="connsiteX3" y="connsiteY3"/>
                </a:cxn>
              </a:cxnLst>
              <a:rect l="l" t="t" r="r" b="b"/>
              <a:pathLst>
                <a:path w="1734108" h="1615548">
                  <a:moveTo>
                    <a:pt x="1397000" y="1612900"/>
                  </a:moveTo>
                  <a:cubicBezTo>
                    <a:pt x="1387475" y="1619250"/>
                    <a:pt x="1377950" y="1625600"/>
                    <a:pt x="1422400" y="1485900"/>
                  </a:cubicBezTo>
                  <a:cubicBezTo>
                    <a:pt x="1466850" y="1346200"/>
                    <a:pt x="1900767" y="1022350"/>
                    <a:pt x="1663700" y="774700"/>
                  </a:cubicBezTo>
                  <a:cubicBezTo>
                    <a:pt x="1426633" y="527050"/>
                    <a:pt x="713316" y="263525"/>
                    <a:pt x="0" y="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1905000" y="2532856"/>
            <a:ext cx="2895600" cy="2203450"/>
            <a:chOff x="1905000" y="2349500"/>
            <a:chExt cx="2895600" cy="2203450"/>
          </a:xfrm>
        </p:grpSpPr>
        <p:graphicFrame>
          <p:nvGraphicFramePr>
            <p:cNvPr id="2" name="Object 1"/>
            <p:cNvGraphicFramePr>
              <a:graphicFrameLocks noChangeAspect="1"/>
            </p:cNvGraphicFramePr>
            <p:nvPr>
              <p:extLst/>
            </p:nvPr>
          </p:nvGraphicFramePr>
          <p:xfrm>
            <a:off x="1905000" y="2349500"/>
            <a:ext cx="2511425" cy="374650"/>
          </p:xfrm>
          <a:graphic>
            <a:graphicData uri="http://schemas.openxmlformats.org/presentationml/2006/ole">
              <mc:AlternateContent xmlns:mc="http://schemas.openxmlformats.org/markup-compatibility/2006">
                <mc:Choice xmlns:v="urn:schemas-microsoft-com:vml" Requires="v">
                  <p:oleObj spid="_x0000_s167010" name="Equation" r:id="rId3" imgW="1447560" imgH="215640" progId="Equation.3">
                    <p:embed/>
                  </p:oleObj>
                </mc:Choice>
                <mc:Fallback>
                  <p:oleObj name="Equation" r:id="rId3" imgW="1447560" imgH="215640" progId="Equation.3">
                    <p:embed/>
                    <p:pic>
                      <p:nvPicPr>
                        <p:cNvPr id="2" name="Object 1"/>
                        <p:cNvPicPr/>
                        <p:nvPr/>
                      </p:nvPicPr>
                      <p:blipFill>
                        <a:blip r:embed="rId4"/>
                        <a:stretch>
                          <a:fillRect/>
                        </a:stretch>
                      </p:blipFill>
                      <p:spPr>
                        <a:xfrm>
                          <a:off x="1905000" y="2349500"/>
                          <a:ext cx="2511425" cy="374650"/>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1960563" y="4178300"/>
            <a:ext cx="2687637" cy="374650"/>
          </p:xfrm>
          <a:graphic>
            <a:graphicData uri="http://schemas.openxmlformats.org/presentationml/2006/ole">
              <mc:AlternateContent xmlns:mc="http://schemas.openxmlformats.org/markup-compatibility/2006">
                <mc:Choice xmlns:v="urn:schemas-microsoft-com:vml" Requires="v">
                  <p:oleObj spid="_x0000_s167011" name="Equation" r:id="rId5" imgW="1549080" imgH="215640" progId="Equation.3">
                    <p:embed/>
                  </p:oleObj>
                </mc:Choice>
                <mc:Fallback>
                  <p:oleObj name="Equation" r:id="rId5" imgW="1549080" imgH="215640" progId="Equation.3">
                    <p:embed/>
                    <p:pic>
                      <p:nvPicPr>
                        <p:cNvPr id="9" name="Object 8"/>
                        <p:cNvPicPr>
                          <a:picLocks noChangeAspect="1" noChangeArrowheads="1"/>
                        </p:cNvPicPr>
                        <p:nvPr/>
                      </p:nvPicPr>
                      <p:blipFill>
                        <a:blip r:embed="rId6"/>
                        <a:srcRect/>
                        <a:stretch>
                          <a:fillRect/>
                        </a:stretch>
                      </p:blipFill>
                      <p:spPr bwMode="auto">
                        <a:xfrm>
                          <a:off x="1960563" y="4178300"/>
                          <a:ext cx="26876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nvPr>
          </p:nvGraphicFramePr>
          <p:xfrm>
            <a:off x="1916112" y="2865438"/>
            <a:ext cx="2884488" cy="374650"/>
          </p:xfrm>
          <a:graphic>
            <a:graphicData uri="http://schemas.openxmlformats.org/presentationml/2006/ole">
              <mc:AlternateContent xmlns:mc="http://schemas.openxmlformats.org/markup-compatibility/2006">
                <mc:Choice xmlns:v="urn:schemas-microsoft-com:vml" Requires="v">
                  <p:oleObj spid="_x0000_s167012" name="Equation" r:id="rId7" imgW="1663560" imgH="215640" progId="Equation.3">
                    <p:embed/>
                  </p:oleObj>
                </mc:Choice>
                <mc:Fallback>
                  <p:oleObj name="Equation" r:id="rId7" imgW="1663560" imgH="215640" progId="Equation.3">
                    <p:embed/>
                    <p:pic>
                      <p:nvPicPr>
                        <p:cNvPr id="11" name="Object 10"/>
                        <p:cNvPicPr>
                          <a:picLocks noChangeAspect="1" noChangeArrowheads="1"/>
                        </p:cNvPicPr>
                        <p:nvPr/>
                      </p:nvPicPr>
                      <p:blipFill>
                        <a:blip r:embed="rId8"/>
                        <a:srcRect/>
                        <a:stretch>
                          <a:fillRect/>
                        </a:stretch>
                      </p:blipFill>
                      <p:spPr bwMode="auto">
                        <a:xfrm>
                          <a:off x="1916112" y="2865438"/>
                          <a:ext cx="28844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269112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“Term as Topic” </a:t>
            </a:r>
            <a:endParaRPr lang="en-US" dirty="0"/>
          </a:p>
        </p:txBody>
      </p:sp>
      <p:sp>
        <p:nvSpPr>
          <p:cNvPr id="5" name="Content Placeholder 4"/>
          <p:cNvSpPr>
            <a:spLocks noGrp="1"/>
          </p:cNvSpPr>
          <p:nvPr>
            <p:ph idx="1"/>
          </p:nvPr>
        </p:nvSpPr>
        <p:spPr>
          <a:xfrm>
            <a:off x="228600" y="971550"/>
            <a:ext cx="8686800" cy="3505200"/>
          </a:xfrm>
        </p:spPr>
        <p:txBody>
          <a:bodyPr/>
          <a:lstStyle/>
          <a:p>
            <a:r>
              <a:rPr lang="en-US" dirty="0" smtClean="0"/>
              <a:t>Lack of expressive power</a:t>
            </a:r>
          </a:p>
          <a:p>
            <a:pPr lvl="1"/>
            <a:r>
              <a:rPr lang="en-US" dirty="0" smtClean="0"/>
              <a:t>Can only represent simple/general topics</a:t>
            </a:r>
          </a:p>
          <a:p>
            <a:pPr lvl="1"/>
            <a:r>
              <a:rPr lang="en-US" dirty="0"/>
              <a:t>C</a:t>
            </a:r>
            <a:r>
              <a:rPr lang="en-US" dirty="0" smtClean="0"/>
              <a:t>an’t represent complicated topics</a:t>
            </a:r>
          </a:p>
          <a:p>
            <a:r>
              <a:rPr lang="en-US" dirty="0" smtClean="0"/>
              <a:t>Incompleteness in vocabulary coverage</a:t>
            </a:r>
          </a:p>
          <a:p>
            <a:pPr lvl="1"/>
            <a:r>
              <a:rPr lang="en-US" dirty="0" smtClean="0"/>
              <a:t>Can’t capture variations of vocabulary (e.g., related words)</a:t>
            </a:r>
          </a:p>
          <a:p>
            <a:r>
              <a:rPr lang="en-US" dirty="0" smtClean="0"/>
              <a:t>Word sense ambiguity </a:t>
            </a:r>
          </a:p>
          <a:p>
            <a:pPr lvl="1"/>
            <a:r>
              <a:rPr lang="en-US" dirty="0" smtClean="0"/>
              <a:t>A topical term or related term can be ambiguous (e.g., basketball star vs. star in the sky)</a:t>
            </a:r>
            <a:endParaRPr lang="en-US" dirty="0"/>
          </a:p>
        </p:txBody>
      </p:sp>
      <p:sp>
        <p:nvSpPr>
          <p:cNvPr id="6" name="TextBox 5"/>
          <p:cNvSpPr txBox="1"/>
          <p:nvPr/>
        </p:nvSpPr>
        <p:spPr>
          <a:xfrm>
            <a:off x="4349064" y="1043285"/>
            <a:ext cx="3728136" cy="461665"/>
          </a:xfrm>
          <a:prstGeom prst="rect">
            <a:avLst/>
          </a:prstGeom>
          <a:solidFill>
            <a:schemeClr val="bg1">
              <a:lumMod val="85000"/>
            </a:schemeClr>
          </a:solidFill>
        </p:spPr>
        <p:txBody>
          <a:bodyPr wrap="none" rtlCol="0">
            <a:spAutoFit/>
          </a:bodyPr>
          <a:lstStyle/>
          <a:p>
            <a:r>
              <a:rPr lang="en-US" sz="2400" b="1" dirty="0" smtClean="0">
                <a:sym typeface="Wingdings" panose="05000000000000000000" pitchFamily="2" charset="2"/>
              </a:rPr>
              <a:t> Topic = {Multiple Words}</a:t>
            </a:r>
            <a:endParaRPr lang="en-US" sz="2400" b="1" dirty="0" smtClean="0"/>
          </a:p>
        </p:txBody>
      </p:sp>
      <p:sp>
        <p:nvSpPr>
          <p:cNvPr id="7" name="TextBox 6"/>
          <p:cNvSpPr txBox="1"/>
          <p:nvPr/>
        </p:nvSpPr>
        <p:spPr>
          <a:xfrm>
            <a:off x="6019800" y="2277130"/>
            <a:ext cx="2752228" cy="523220"/>
          </a:xfrm>
          <a:prstGeom prst="rect">
            <a:avLst/>
          </a:prstGeom>
          <a:solidFill>
            <a:schemeClr val="bg1">
              <a:lumMod val="85000"/>
            </a:schemeClr>
          </a:solidFill>
        </p:spPr>
        <p:txBody>
          <a:bodyPr wrap="none" rtlCol="0">
            <a:spAutoFit/>
          </a:bodyPr>
          <a:lstStyle/>
          <a:p>
            <a:r>
              <a:rPr lang="en-US" sz="2800" b="1" dirty="0" smtClean="0">
                <a:sym typeface="Wingdings" panose="05000000000000000000" pitchFamily="2" charset="2"/>
              </a:rPr>
              <a:t>+</a:t>
            </a:r>
            <a:r>
              <a:rPr lang="en-US" sz="2400" b="1" dirty="0" smtClean="0">
                <a:sym typeface="Wingdings" panose="05000000000000000000" pitchFamily="2" charset="2"/>
              </a:rPr>
              <a:t>  weights on words</a:t>
            </a:r>
            <a:endParaRPr lang="en-US" sz="2400" b="1" dirty="0" smtClean="0"/>
          </a:p>
        </p:txBody>
      </p:sp>
      <p:sp>
        <p:nvSpPr>
          <p:cNvPr id="8" name="TextBox 7"/>
          <p:cNvSpPr txBox="1"/>
          <p:nvPr/>
        </p:nvSpPr>
        <p:spPr>
          <a:xfrm>
            <a:off x="3879426" y="3253085"/>
            <a:ext cx="3813929" cy="461665"/>
          </a:xfrm>
          <a:prstGeom prst="rect">
            <a:avLst/>
          </a:prstGeom>
          <a:solidFill>
            <a:schemeClr val="bg1">
              <a:lumMod val="85000"/>
            </a:schemeClr>
          </a:solidFill>
        </p:spPr>
        <p:txBody>
          <a:bodyPr wrap="none" rtlCol="0">
            <a:spAutoFit/>
          </a:bodyPr>
          <a:lstStyle/>
          <a:p>
            <a:r>
              <a:rPr lang="en-US" sz="2400" b="1" dirty="0" smtClean="0">
                <a:sym typeface="Wingdings" panose="05000000000000000000" pitchFamily="2" charset="2"/>
              </a:rPr>
              <a:t> Split an ambiguous word </a:t>
            </a:r>
            <a:endParaRPr lang="en-US" sz="2400" b="1" dirty="0" smtClean="0"/>
          </a:p>
        </p:txBody>
      </p:sp>
      <p:sp>
        <p:nvSpPr>
          <p:cNvPr id="9" name="TextBox 8"/>
          <p:cNvSpPr txBox="1"/>
          <p:nvPr/>
        </p:nvSpPr>
        <p:spPr>
          <a:xfrm>
            <a:off x="1400517" y="4548485"/>
            <a:ext cx="5762283" cy="461665"/>
          </a:xfrm>
          <a:prstGeom prst="rect">
            <a:avLst/>
          </a:prstGeom>
          <a:solidFill>
            <a:srgbClr val="FFFF99"/>
          </a:solidFill>
        </p:spPr>
        <p:txBody>
          <a:bodyPr wrap="none" rtlCol="0">
            <a:spAutoFit/>
          </a:bodyPr>
          <a:lstStyle/>
          <a:p>
            <a:r>
              <a:rPr lang="en-US" sz="2400" b="1" dirty="0" smtClean="0">
                <a:sym typeface="Wingdings" panose="05000000000000000000" pitchFamily="2" charset="2"/>
              </a:rPr>
              <a:t>A probabilistic topic model can do all these!</a:t>
            </a:r>
            <a:endParaRPr lang="en-US" sz="2400" b="1" dirty="0" smtClean="0"/>
          </a:p>
        </p:txBody>
      </p:sp>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37685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3640364" y="713085"/>
            <a:ext cx="1041062" cy="362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912678" y="685509"/>
            <a:ext cx="1041062" cy="362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25087" y="694439"/>
            <a:ext cx="1041062" cy="362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71450"/>
            <a:ext cx="8229600" cy="857250"/>
          </a:xfrm>
        </p:spPr>
        <p:txBody>
          <a:bodyPr>
            <a:normAutofit/>
          </a:bodyPr>
          <a:lstStyle/>
          <a:p>
            <a:r>
              <a:rPr lang="en-US" dirty="0" smtClean="0"/>
              <a:t>Improved Idea: Topic = Word Distribution</a:t>
            </a:r>
            <a:endParaRPr lang="en-US" dirty="0"/>
          </a:p>
        </p:txBody>
      </p:sp>
      <p:sp>
        <p:nvSpPr>
          <p:cNvPr id="12" name="TextBox 11"/>
          <p:cNvSpPr txBox="1"/>
          <p:nvPr/>
        </p:nvSpPr>
        <p:spPr>
          <a:xfrm>
            <a:off x="1058762" y="698791"/>
            <a:ext cx="1088760" cy="400110"/>
          </a:xfrm>
          <a:prstGeom prst="rect">
            <a:avLst/>
          </a:prstGeom>
          <a:noFill/>
          <a:ln>
            <a:noFill/>
          </a:ln>
        </p:spPr>
        <p:txBody>
          <a:bodyPr wrap="none" rtlCol="0">
            <a:spAutoFit/>
          </a:bodyPr>
          <a:lstStyle/>
          <a:p>
            <a:r>
              <a:rPr lang="en-US" sz="2000" b="1" dirty="0" smtClean="0"/>
              <a:t>“</a:t>
            </a:r>
            <a:r>
              <a:rPr lang="en-US" sz="2000" b="1" dirty="0" smtClean="0">
                <a:solidFill>
                  <a:srgbClr val="FF0000"/>
                </a:solidFill>
              </a:rPr>
              <a:t>Sports</a:t>
            </a:r>
            <a:r>
              <a:rPr lang="en-US" sz="2000" b="1" dirty="0" smtClean="0"/>
              <a:t>”</a:t>
            </a:r>
          </a:p>
        </p:txBody>
      </p:sp>
      <p:sp>
        <p:nvSpPr>
          <p:cNvPr id="36" name="TextBox 35"/>
          <p:cNvSpPr txBox="1"/>
          <p:nvPr/>
        </p:nvSpPr>
        <p:spPr>
          <a:xfrm>
            <a:off x="3650410" y="675216"/>
            <a:ext cx="1052468" cy="400110"/>
          </a:xfrm>
          <a:prstGeom prst="rect">
            <a:avLst/>
          </a:prstGeom>
          <a:noFill/>
          <a:ln>
            <a:noFill/>
          </a:ln>
        </p:spPr>
        <p:txBody>
          <a:bodyPr wrap="none" rtlCol="0">
            <a:spAutoFit/>
          </a:bodyPr>
          <a:lstStyle/>
          <a:p>
            <a:r>
              <a:rPr lang="en-US" sz="2000" b="1" dirty="0" smtClean="0"/>
              <a:t>“</a:t>
            </a:r>
            <a:r>
              <a:rPr lang="en-US" sz="2000" b="1" dirty="0" smtClean="0">
                <a:solidFill>
                  <a:srgbClr val="3333FF"/>
                </a:solidFill>
              </a:rPr>
              <a:t>Travel</a:t>
            </a:r>
            <a:r>
              <a:rPr lang="en-US" sz="2000" b="1" dirty="0" smtClean="0"/>
              <a:t>”</a:t>
            </a:r>
          </a:p>
        </p:txBody>
      </p:sp>
      <p:sp>
        <p:nvSpPr>
          <p:cNvPr id="40" name="TextBox 39"/>
          <p:cNvSpPr txBox="1"/>
          <p:nvPr/>
        </p:nvSpPr>
        <p:spPr>
          <a:xfrm>
            <a:off x="6872262" y="647640"/>
            <a:ext cx="1205779" cy="400110"/>
          </a:xfrm>
          <a:prstGeom prst="rect">
            <a:avLst/>
          </a:prstGeom>
          <a:noFill/>
          <a:ln>
            <a:noFill/>
          </a:ln>
        </p:spPr>
        <p:txBody>
          <a:bodyPr wrap="none" rtlCol="0">
            <a:spAutoFit/>
          </a:bodyPr>
          <a:lstStyle/>
          <a:p>
            <a:r>
              <a:rPr lang="en-US" sz="2000" b="1" dirty="0" smtClean="0"/>
              <a:t>“</a:t>
            </a:r>
            <a:r>
              <a:rPr lang="en-US" sz="2000" b="1" dirty="0" smtClean="0">
                <a:solidFill>
                  <a:schemeClr val="accent3">
                    <a:lumMod val="50000"/>
                  </a:schemeClr>
                </a:solidFill>
              </a:rPr>
              <a:t>Science</a:t>
            </a:r>
            <a:r>
              <a:rPr lang="en-US" sz="2000" b="1" dirty="0" smtClean="0"/>
              <a:t>”</a:t>
            </a:r>
          </a:p>
        </p:txBody>
      </p:sp>
      <p:sp>
        <p:nvSpPr>
          <p:cNvPr id="64" name="TextBox 63"/>
          <p:cNvSpPr txBox="1"/>
          <p:nvPr/>
        </p:nvSpPr>
        <p:spPr>
          <a:xfrm>
            <a:off x="5444078" y="133350"/>
            <a:ext cx="731290" cy="1015663"/>
          </a:xfrm>
          <a:prstGeom prst="rect">
            <a:avLst/>
          </a:prstGeom>
          <a:noFill/>
        </p:spPr>
        <p:txBody>
          <a:bodyPr wrap="none" rtlCol="0">
            <a:spAutoFit/>
          </a:bodyPr>
          <a:lstStyle/>
          <a:p>
            <a:r>
              <a:rPr lang="en-US" sz="6000" b="1" dirty="0" smtClean="0"/>
              <a:t>…</a:t>
            </a:r>
          </a:p>
        </p:txBody>
      </p:sp>
      <p:sp>
        <p:nvSpPr>
          <p:cNvPr id="5" name="Rectangle 4"/>
          <p:cNvSpPr/>
          <p:nvPr/>
        </p:nvSpPr>
        <p:spPr>
          <a:xfrm>
            <a:off x="609600" y="595015"/>
            <a:ext cx="449162" cy="461665"/>
          </a:xfrm>
          <a:prstGeom prst="rect">
            <a:avLst/>
          </a:prstGeom>
        </p:spPr>
        <p:txBody>
          <a:bodyPr wrap="none">
            <a:spAutoFit/>
          </a:bodyPr>
          <a:lstStyle/>
          <a:p>
            <a:r>
              <a:rPr lang="en-US" sz="2400" dirty="0" smtClean="0">
                <a:sym typeface="Symbol"/>
              </a:rPr>
              <a:t></a:t>
            </a:r>
            <a:r>
              <a:rPr lang="en-US" sz="2400" baseline="-25000" dirty="0" smtClean="0">
                <a:sym typeface="Symbol"/>
              </a:rPr>
              <a:t>1</a:t>
            </a:r>
            <a:endParaRPr lang="en-US" sz="2000" dirty="0"/>
          </a:p>
        </p:txBody>
      </p:sp>
      <p:sp>
        <p:nvSpPr>
          <p:cNvPr id="43" name="Rectangle 42"/>
          <p:cNvSpPr/>
          <p:nvPr/>
        </p:nvSpPr>
        <p:spPr>
          <a:xfrm>
            <a:off x="3233626" y="618126"/>
            <a:ext cx="449162" cy="461665"/>
          </a:xfrm>
          <a:prstGeom prst="rect">
            <a:avLst/>
          </a:prstGeom>
        </p:spPr>
        <p:txBody>
          <a:bodyPr wrap="none">
            <a:spAutoFit/>
          </a:bodyPr>
          <a:lstStyle/>
          <a:p>
            <a:r>
              <a:rPr lang="en-US" sz="2400" dirty="0" smtClean="0">
                <a:sym typeface="Symbol"/>
              </a:rPr>
              <a:t></a:t>
            </a:r>
            <a:r>
              <a:rPr lang="en-US" sz="2400" baseline="-25000" dirty="0">
                <a:sym typeface="Symbol"/>
              </a:rPr>
              <a:t>2</a:t>
            </a:r>
            <a:endParaRPr lang="en-US" sz="2000" dirty="0"/>
          </a:p>
        </p:txBody>
      </p:sp>
      <p:sp>
        <p:nvSpPr>
          <p:cNvPr id="44" name="Rectangle 43"/>
          <p:cNvSpPr/>
          <p:nvPr/>
        </p:nvSpPr>
        <p:spPr>
          <a:xfrm>
            <a:off x="6455478" y="590550"/>
            <a:ext cx="437940" cy="461665"/>
          </a:xfrm>
          <a:prstGeom prst="rect">
            <a:avLst/>
          </a:prstGeom>
        </p:spPr>
        <p:txBody>
          <a:bodyPr wrap="none">
            <a:spAutoFit/>
          </a:bodyPr>
          <a:lstStyle/>
          <a:p>
            <a:r>
              <a:rPr lang="en-US" sz="2400" dirty="0" smtClean="0">
                <a:sym typeface="Symbol"/>
              </a:rPr>
              <a:t></a:t>
            </a:r>
            <a:r>
              <a:rPr lang="en-US" sz="2400" baseline="-25000" dirty="0">
                <a:sym typeface="Symbol"/>
              </a:rPr>
              <a:t>k</a:t>
            </a:r>
            <a:endParaRPr lang="en-US" sz="2000" dirty="0"/>
          </a:p>
        </p:txBody>
      </p:sp>
      <p:grpSp>
        <p:nvGrpSpPr>
          <p:cNvPr id="27" name="Group 26"/>
          <p:cNvGrpSpPr/>
          <p:nvPr/>
        </p:nvGrpSpPr>
        <p:grpSpPr>
          <a:xfrm>
            <a:off x="3414828" y="1098321"/>
            <a:ext cx="5187995" cy="3149829"/>
            <a:chOff x="3490187" y="1403121"/>
            <a:chExt cx="5187995" cy="3149829"/>
          </a:xfrm>
        </p:grpSpPr>
        <p:sp>
          <p:nvSpPr>
            <p:cNvPr id="24" name="Rectangle 23"/>
            <p:cNvSpPr/>
            <p:nvPr/>
          </p:nvSpPr>
          <p:spPr>
            <a:xfrm>
              <a:off x="6992391" y="1403121"/>
              <a:ext cx="1008609" cy="400110"/>
            </a:xfrm>
            <a:prstGeom prst="rect">
              <a:avLst/>
            </a:prstGeom>
          </p:spPr>
          <p:txBody>
            <a:bodyPr wrap="none">
              <a:spAutoFit/>
            </a:bodyPr>
            <a:lstStyle/>
            <a:p>
              <a:r>
                <a:rPr lang="en-US" sz="2000" b="1" dirty="0"/>
                <a:t>P(w|</a:t>
              </a:r>
              <a:r>
                <a:rPr lang="en-US" sz="2000" b="1" dirty="0" smtClean="0">
                  <a:solidFill>
                    <a:schemeClr val="accent3">
                      <a:lumMod val="50000"/>
                    </a:schemeClr>
                  </a:solidFill>
                  <a:sym typeface="Symbol"/>
                </a:rPr>
                <a:t></a:t>
              </a:r>
              <a:r>
                <a:rPr lang="en-US" sz="2000" b="1" baseline="-25000" dirty="0" smtClean="0">
                  <a:solidFill>
                    <a:schemeClr val="accent3">
                      <a:lumMod val="50000"/>
                    </a:schemeClr>
                  </a:solidFill>
                  <a:sym typeface="Symbol"/>
                </a:rPr>
                <a:t>k</a:t>
              </a:r>
              <a:r>
                <a:rPr lang="en-US" sz="2000" b="1" dirty="0" smtClean="0"/>
                <a:t>)</a:t>
              </a:r>
              <a:endParaRPr lang="en-US" sz="2000" b="1" dirty="0"/>
            </a:p>
          </p:txBody>
        </p:sp>
        <p:grpSp>
          <p:nvGrpSpPr>
            <p:cNvPr id="26" name="Group 25"/>
            <p:cNvGrpSpPr/>
            <p:nvPr/>
          </p:nvGrpSpPr>
          <p:grpSpPr>
            <a:xfrm>
              <a:off x="3490187" y="1485036"/>
              <a:ext cx="1882247" cy="3032404"/>
              <a:chOff x="3490187" y="1485036"/>
              <a:chExt cx="1882247" cy="3032404"/>
            </a:xfrm>
          </p:grpSpPr>
          <p:sp>
            <p:nvSpPr>
              <p:cNvPr id="23" name="Rectangle 22"/>
              <p:cNvSpPr/>
              <p:nvPr/>
            </p:nvSpPr>
            <p:spPr>
              <a:xfrm>
                <a:off x="3819861" y="1485036"/>
                <a:ext cx="1013419" cy="400110"/>
              </a:xfrm>
              <a:prstGeom prst="rect">
                <a:avLst/>
              </a:prstGeom>
            </p:spPr>
            <p:txBody>
              <a:bodyPr wrap="none">
                <a:spAutoFit/>
              </a:bodyPr>
              <a:lstStyle/>
              <a:p>
                <a:r>
                  <a:rPr lang="en-US" sz="2000" b="1" dirty="0"/>
                  <a:t>P(w|</a:t>
                </a:r>
                <a:r>
                  <a:rPr lang="en-US" sz="2000" b="1" dirty="0" smtClean="0">
                    <a:solidFill>
                      <a:srgbClr val="3333FF"/>
                    </a:solidFill>
                    <a:sym typeface="Symbol"/>
                  </a:rPr>
                  <a:t></a:t>
                </a:r>
                <a:r>
                  <a:rPr lang="en-US" sz="2000" b="1" baseline="-25000" dirty="0" smtClean="0">
                    <a:solidFill>
                      <a:srgbClr val="3333FF"/>
                    </a:solidFill>
                    <a:sym typeface="Symbol"/>
                  </a:rPr>
                  <a:t>2</a:t>
                </a:r>
                <a:r>
                  <a:rPr lang="en-US" sz="2000" b="1" dirty="0" smtClean="0"/>
                  <a:t>)</a:t>
                </a:r>
                <a:endParaRPr lang="en-US" sz="2000" b="1" dirty="0"/>
              </a:p>
            </p:txBody>
          </p:sp>
          <p:sp>
            <p:nvSpPr>
              <p:cNvPr id="70" name="TextBox 69"/>
              <p:cNvSpPr txBox="1"/>
              <p:nvPr/>
            </p:nvSpPr>
            <p:spPr>
              <a:xfrm>
                <a:off x="3490187" y="1885950"/>
                <a:ext cx="1882247" cy="2631490"/>
              </a:xfrm>
              <a:prstGeom prst="rect">
                <a:avLst/>
              </a:prstGeom>
              <a:noFill/>
              <a:ln>
                <a:solidFill>
                  <a:schemeClr val="accent1">
                    <a:shade val="50000"/>
                  </a:schemeClr>
                </a:solidFill>
              </a:ln>
            </p:spPr>
            <p:txBody>
              <a:bodyPr wrap="none" rtlCol="0">
                <a:spAutoFit/>
              </a:bodyPr>
              <a:lstStyle/>
              <a:p>
                <a:pPr>
                  <a:lnSpc>
                    <a:spcPts val="1800"/>
                  </a:lnSpc>
                </a:pPr>
                <a:r>
                  <a:rPr lang="en-US" sz="2000" b="1" dirty="0" smtClean="0"/>
                  <a:t>travel  </a:t>
                </a:r>
                <a:r>
                  <a:rPr lang="en-US" sz="2000" b="1" dirty="0" smtClean="0">
                    <a:solidFill>
                      <a:srgbClr val="3333FF"/>
                    </a:solidFill>
                  </a:rPr>
                  <a:t>0.05</a:t>
                </a:r>
              </a:p>
              <a:p>
                <a:pPr>
                  <a:lnSpc>
                    <a:spcPts val="1800"/>
                  </a:lnSpc>
                </a:pPr>
                <a:r>
                  <a:rPr lang="en-US" sz="2000" b="1" dirty="0" smtClean="0">
                    <a:solidFill>
                      <a:srgbClr val="3333FF"/>
                    </a:solidFill>
                  </a:rPr>
                  <a:t>attraction   0.03</a:t>
                </a:r>
              </a:p>
              <a:p>
                <a:pPr>
                  <a:lnSpc>
                    <a:spcPts val="1800"/>
                  </a:lnSpc>
                </a:pPr>
                <a:r>
                  <a:rPr lang="en-US" sz="2000" b="1" dirty="0">
                    <a:solidFill>
                      <a:srgbClr val="3333FF"/>
                    </a:solidFill>
                  </a:rPr>
                  <a:t>t</a:t>
                </a:r>
                <a:r>
                  <a:rPr lang="en-US" sz="2000" b="1" dirty="0" smtClean="0">
                    <a:solidFill>
                      <a:srgbClr val="3333FF"/>
                    </a:solidFill>
                  </a:rPr>
                  <a:t>rip       0.01</a:t>
                </a:r>
              </a:p>
              <a:p>
                <a:pPr>
                  <a:lnSpc>
                    <a:spcPts val="1800"/>
                  </a:lnSpc>
                </a:pPr>
                <a:r>
                  <a:rPr lang="en-US" sz="2000" b="1" dirty="0" smtClean="0">
                    <a:solidFill>
                      <a:srgbClr val="3333FF"/>
                    </a:solidFill>
                  </a:rPr>
                  <a:t>flight   0.004</a:t>
                </a:r>
              </a:p>
              <a:p>
                <a:pPr>
                  <a:lnSpc>
                    <a:spcPts val="1800"/>
                  </a:lnSpc>
                </a:pPr>
                <a:r>
                  <a:rPr lang="en-US" sz="2000" b="1" dirty="0" smtClean="0">
                    <a:solidFill>
                      <a:srgbClr val="3333FF"/>
                    </a:solidFill>
                  </a:rPr>
                  <a:t>hotel      0.003</a:t>
                </a:r>
              </a:p>
              <a:p>
                <a:pPr>
                  <a:lnSpc>
                    <a:spcPts val="1800"/>
                  </a:lnSpc>
                </a:pPr>
                <a:r>
                  <a:rPr lang="en-US" sz="2000" b="1" dirty="0" smtClean="0">
                    <a:solidFill>
                      <a:srgbClr val="3333FF"/>
                    </a:solidFill>
                  </a:rPr>
                  <a:t>island     0.003</a:t>
                </a:r>
              </a:p>
              <a:p>
                <a:pPr>
                  <a:lnSpc>
                    <a:spcPts val="1800"/>
                  </a:lnSpc>
                </a:pPr>
                <a:r>
                  <a:rPr lang="en-US" sz="2000" b="1" dirty="0" smtClean="0">
                    <a:solidFill>
                      <a:srgbClr val="3333FF"/>
                    </a:solidFill>
                  </a:rPr>
                  <a:t>…</a:t>
                </a:r>
              </a:p>
              <a:p>
                <a:pPr>
                  <a:lnSpc>
                    <a:spcPts val="1800"/>
                  </a:lnSpc>
                </a:pPr>
                <a:r>
                  <a:rPr lang="en-US" sz="2000" b="1" dirty="0" smtClean="0">
                    <a:solidFill>
                      <a:srgbClr val="3333FF"/>
                    </a:solidFill>
                  </a:rPr>
                  <a:t>culture      0.001</a:t>
                </a:r>
              </a:p>
              <a:p>
                <a:pPr>
                  <a:lnSpc>
                    <a:spcPts val="1800"/>
                  </a:lnSpc>
                </a:pPr>
                <a:r>
                  <a:rPr lang="en-US" sz="2000" b="1" dirty="0" smtClean="0">
                    <a:solidFill>
                      <a:srgbClr val="3333FF"/>
                    </a:solidFill>
                  </a:rPr>
                  <a:t>…</a:t>
                </a:r>
              </a:p>
              <a:p>
                <a:pPr>
                  <a:lnSpc>
                    <a:spcPts val="1800"/>
                  </a:lnSpc>
                </a:pPr>
                <a:r>
                  <a:rPr lang="en-US" sz="2000" b="1" dirty="0" smtClean="0"/>
                  <a:t>play</a:t>
                </a:r>
                <a:r>
                  <a:rPr lang="en-US" sz="2000" b="1" dirty="0" smtClean="0">
                    <a:solidFill>
                      <a:srgbClr val="3333FF"/>
                    </a:solidFill>
                  </a:rPr>
                  <a:t>      0.0002</a:t>
                </a:r>
              </a:p>
              <a:p>
                <a:pPr>
                  <a:lnSpc>
                    <a:spcPts val="1800"/>
                  </a:lnSpc>
                </a:pPr>
                <a:r>
                  <a:rPr lang="en-US" sz="2000" b="1" dirty="0" smtClean="0">
                    <a:solidFill>
                      <a:srgbClr val="3333FF"/>
                    </a:solidFill>
                  </a:rPr>
                  <a:t>…</a:t>
                </a:r>
              </a:p>
            </p:txBody>
          </p:sp>
        </p:grpSp>
        <p:sp>
          <p:nvSpPr>
            <p:cNvPr id="74" name="TextBox 73"/>
            <p:cNvSpPr txBox="1"/>
            <p:nvPr/>
          </p:nvSpPr>
          <p:spPr>
            <a:xfrm>
              <a:off x="6690587" y="1921460"/>
              <a:ext cx="1987595" cy="2631490"/>
            </a:xfrm>
            <a:prstGeom prst="rect">
              <a:avLst/>
            </a:prstGeom>
            <a:noFill/>
            <a:ln>
              <a:solidFill>
                <a:schemeClr val="accent1">
                  <a:shade val="50000"/>
                </a:schemeClr>
              </a:solidFill>
            </a:ln>
          </p:spPr>
          <p:txBody>
            <a:bodyPr wrap="none" rtlCol="0">
              <a:spAutoFit/>
            </a:bodyPr>
            <a:lstStyle/>
            <a:p>
              <a:pPr>
                <a:lnSpc>
                  <a:spcPts val="1800"/>
                </a:lnSpc>
              </a:pPr>
              <a:r>
                <a:rPr lang="en-US" sz="2000" b="1" dirty="0" smtClean="0">
                  <a:solidFill>
                    <a:schemeClr val="accent3">
                      <a:lumMod val="50000"/>
                    </a:schemeClr>
                  </a:solidFill>
                </a:rPr>
                <a:t>science  0.04</a:t>
              </a:r>
            </a:p>
            <a:p>
              <a:pPr>
                <a:lnSpc>
                  <a:spcPts val="1800"/>
                </a:lnSpc>
              </a:pPr>
              <a:r>
                <a:rPr lang="en-US" sz="2000" b="1" dirty="0" smtClean="0">
                  <a:solidFill>
                    <a:schemeClr val="accent3">
                      <a:lumMod val="50000"/>
                    </a:schemeClr>
                  </a:solidFill>
                </a:rPr>
                <a:t>scientist   0.03</a:t>
              </a:r>
            </a:p>
            <a:p>
              <a:pPr>
                <a:lnSpc>
                  <a:spcPts val="1800"/>
                </a:lnSpc>
              </a:pPr>
              <a:r>
                <a:rPr lang="en-US" sz="2000" b="1" dirty="0">
                  <a:solidFill>
                    <a:schemeClr val="accent3">
                      <a:lumMod val="50000"/>
                    </a:schemeClr>
                  </a:solidFill>
                </a:rPr>
                <a:t>s</a:t>
              </a:r>
              <a:r>
                <a:rPr lang="en-US" sz="2000" b="1" dirty="0" smtClean="0">
                  <a:solidFill>
                    <a:schemeClr val="accent3">
                      <a:lumMod val="50000"/>
                    </a:schemeClr>
                  </a:solidFill>
                </a:rPr>
                <a:t>paceship 0.006</a:t>
              </a:r>
            </a:p>
            <a:p>
              <a:pPr>
                <a:lnSpc>
                  <a:spcPts val="1800"/>
                </a:lnSpc>
              </a:pPr>
              <a:r>
                <a:rPr lang="en-US" sz="2000" b="1" dirty="0" smtClean="0">
                  <a:solidFill>
                    <a:schemeClr val="accent3">
                      <a:lumMod val="50000"/>
                    </a:schemeClr>
                  </a:solidFill>
                </a:rPr>
                <a:t>telescope   0.004</a:t>
              </a:r>
            </a:p>
            <a:p>
              <a:pPr>
                <a:lnSpc>
                  <a:spcPts val="1800"/>
                </a:lnSpc>
              </a:pPr>
              <a:r>
                <a:rPr lang="en-US" sz="2000" b="1" dirty="0" smtClean="0">
                  <a:solidFill>
                    <a:schemeClr val="accent3">
                      <a:lumMod val="50000"/>
                    </a:schemeClr>
                  </a:solidFill>
                </a:rPr>
                <a:t>genomics   0.004</a:t>
              </a:r>
            </a:p>
            <a:p>
              <a:pPr>
                <a:lnSpc>
                  <a:spcPts val="1800"/>
                </a:lnSpc>
              </a:pPr>
              <a:r>
                <a:rPr lang="en-US" sz="2000" b="1" dirty="0" smtClean="0"/>
                <a:t>star</a:t>
              </a:r>
              <a:r>
                <a:rPr lang="en-US" sz="2000" b="1" dirty="0" smtClean="0">
                  <a:solidFill>
                    <a:schemeClr val="accent3">
                      <a:lumMod val="50000"/>
                    </a:schemeClr>
                  </a:solidFill>
                </a:rPr>
                <a:t>    0.002</a:t>
              </a:r>
            </a:p>
            <a:p>
              <a:pPr>
                <a:lnSpc>
                  <a:spcPts val="1800"/>
                </a:lnSpc>
              </a:pPr>
              <a:r>
                <a:rPr lang="en-US" sz="2000" b="1" dirty="0" smtClean="0">
                  <a:solidFill>
                    <a:schemeClr val="accent3">
                      <a:lumMod val="50000"/>
                    </a:schemeClr>
                  </a:solidFill>
                </a:rPr>
                <a:t>…</a:t>
              </a:r>
            </a:p>
            <a:p>
              <a:pPr>
                <a:lnSpc>
                  <a:spcPts val="1800"/>
                </a:lnSpc>
              </a:pPr>
              <a:r>
                <a:rPr lang="en-US" sz="2000" b="1" dirty="0" smtClean="0">
                  <a:solidFill>
                    <a:schemeClr val="accent3">
                      <a:lumMod val="50000"/>
                    </a:schemeClr>
                  </a:solidFill>
                </a:rPr>
                <a:t>genetics    0.001</a:t>
              </a:r>
            </a:p>
            <a:p>
              <a:pPr>
                <a:lnSpc>
                  <a:spcPts val="1800"/>
                </a:lnSpc>
              </a:pPr>
              <a:r>
                <a:rPr lang="en-US" sz="2000" b="1" dirty="0" smtClean="0">
                  <a:solidFill>
                    <a:schemeClr val="accent3">
                      <a:lumMod val="50000"/>
                    </a:schemeClr>
                  </a:solidFill>
                </a:rPr>
                <a:t>…</a:t>
              </a:r>
            </a:p>
            <a:p>
              <a:pPr>
                <a:lnSpc>
                  <a:spcPts val="1800"/>
                </a:lnSpc>
              </a:pPr>
              <a:r>
                <a:rPr lang="en-US" sz="2000" b="1" dirty="0"/>
                <a:t>t</a:t>
              </a:r>
              <a:r>
                <a:rPr lang="en-US" sz="2000" b="1" dirty="0" smtClean="0"/>
                <a:t>ravel </a:t>
              </a:r>
              <a:r>
                <a:rPr lang="en-US" sz="2000" b="1" dirty="0" smtClean="0">
                  <a:solidFill>
                    <a:schemeClr val="accent3">
                      <a:lumMod val="50000"/>
                    </a:schemeClr>
                  </a:solidFill>
                </a:rPr>
                <a:t>     0.00001</a:t>
              </a:r>
            </a:p>
            <a:p>
              <a:pPr>
                <a:lnSpc>
                  <a:spcPts val="1800"/>
                </a:lnSpc>
              </a:pPr>
              <a:r>
                <a:rPr lang="en-US" sz="2000" b="1" dirty="0" smtClean="0">
                  <a:solidFill>
                    <a:schemeClr val="accent3">
                      <a:lumMod val="50000"/>
                    </a:schemeClr>
                  </a:solidFill>
                </a:rPr>
                <a:t>…</a:t>
              </a:r>
            </a:p>
          </p:txBody>
        </p:sp>
      </p:grpSp>
      <p:grpSp>
        <p:nvGrpSpPr>
          <p:cNvPr id="30" name="Group 29"/>
          <p:cNvGrpSpPr/>
          <p:nvPr/>
        </p:nvGrpSpPr>
        <p:grpSpPr>
          <a:xfrm>
            <a:off x="787179" y="1149458"/>
            <a:ext cx="5766021" cy="3860114"/>
            <a:chOff x="787179" y="1149458"/>
            <a:chExt cx="5766021" cy="3860114"/>
          </a:xfrm>
        </p:grpSpPr>
        <p:grpSp>
          <p:nvGrpSpPr>
            <p:cNvPr id="25" name="Group 24"/>
            <p:cNvGrpSpPr/>
            <p:nvPr/>
          </p:nvGrpSpPr>
          <p:grpSpPr>
            <a:xfrm>
              <a:off x="787179" y="1149458"/>
              <a:ext cx="1920013" cy="3098692"/>
              <a:chOff x="862538" y="1454258"/>
              <a:chExt cx="1920013" cy="3098692"/>
            </a:xfrm>
          </p:grpSpPr>
          <p:sp>
            <p:nvSpPr>
              <p:cNvPr id="18" name="TextBox 17"/>
              <p:cNvSpPr txBox="1"/>
              <p:nvPr/>
            </p:nvSpPr>
            <p:spPr>
              <a:xfrm>
                <a:off x="862538" y="1911458"/>
                <a:ext cx="1920013" cy="2641492"/>
              </a:xfrm>
              <a:prstGeom prst="rect">
                <a:avLst/>
              </a:prstGeom>
              <a:noFill/>
              <a:ln>
                <a:solidFill>
                  <a:schemeClr val="accent1">
                    <a:shade val="50000"/>
                  </a:schemeClr>
                </a:solidFill>
              </a:ln>
            </p:spPr>
            <p:txBody>
              <a:bodyPr wrap="none" rtlCol="0">
                <a:spAutoFit/>
              </a:bodyPr>
              <a:lstStyle/>
              <a:p>
                <a:pPr>
                  <a:lnSpc>
                    <a:spcPts val="1800"/>
                  </a:lnSpc>
                </a:pPr>
                <a:r>
                  <a:rPr lang="en-US" sz="2000" b="1" dirty="0">
                    <a:solidFill>
                      <a:srgbClr val="CC0000"/>
                    </a:solidFill>
                  </a:rPr>
                  <a:t>s</a:t>
                </a:r>
                <a:r>
                  <a:rPr lang="en-US" sz="2000" b="1" dirty="0" smtClean="0">
                    <a:solidFill>
                      <a:srgbClr val="CC0000"/>
                    </a:solidFill>
                  </a:rPr>
                  <a:t>ports  0.02</a:t>
                </a:r>
              </a:p>
              <a:p>
                <a:pPr>
                  <a:lnSpc>
                    <a:spcPts val="1800"/>
                  </a:lnSpc>
                </a:pPr>
                <a:r>
                  <a:rPr lang="en-US" sz="2000" b="1" dirty="0">
                    <a:solidFill>
                      <a:srgbClr val="CC0000"/>
                    </a:solidFill>
                  </a:rPr>
                  <a:t>g</a:t>
                </a:r>
                <a:r>
                  <a:rPr lang="en-US" sz="2000" b="1" dirty="0" smtClean="0">
                    <a:solidFill>
                      <a:srgbClr val="CC0000"/>
                    </a:solidFill>
                  </a:rPr>
                  <a:t>ame   0.01</a:t>
                </a:r>
              </a:p>
              <a:p>
                <a:pPr>
                  <a:lnSpc>
                    <a:spcPts val="1800"/>
                  </a:lnSpc>
                </a:pPr>
                <a:r>
                  <a:rPr lang="en-US" sz="2000" b="1" dirty="0">
                    <a:solidFill>
                      <a:srgbClr val="CC0000"/>
                    </a:solidFill>
                  </a:rPr>
                  <a:t>b</a:t>
                </a:r>
                <a:r>
                  <a:rPr lang="en-US" sz="2000" b="1" dirty="0" smtClean="0">
                    <a:solidFill>
                      <a:srgbClr val="CC0000"/>
                    </a:solidFill>
                  </a:rPr>
                  <a:t>asketball 0.005</a:t>
                </a:r>
              </a:p>
              <a:p>
                <a:pPr>
                  <a:lnSpc>
                    <a:spcPts val="1800"/>
                  </a:lnSpc>
                </a:pPr>
                <a:r>
                  <a:rPr lang="en-US" sz="2000" b="1" dirty="0">
                    <a:solidFill>
                      <a:srgbClr val="CC0000"/>
                    </a:solidFill>
                  </a:rPr>
                  <a:t>f</a:t>
                </a:r>
                <a:r>
                  <a:rPr lang="en-US" sz="2000" b="1" dirty="0" smtClean="0">
                    <a:solidFill>
                      <a:srgbClr val="CC0000"/>
                    </a:solidFill>
                  </a:rPr>
                  <a:t>ootball   0.004</a:t>
                </a:r>
              </a:p>
              <a:p>
                <a:pPr>
                  <a:lnSpc>
                    <a:spcPts val="1800"/>
                  </a:lnSpc>
                </a:pPr>
                <a:r>
                  <a:rPr lang="en-US" sz="2000" b="1" dirty="0" smtClean="0"/>
                  <a:t>play</a:t>
                </a:r>
                <a:r>
                  <a:rPr lang="en-US" sz="2000" b="1" dirty="0" smtClean="0">
                    <a:solidFill>
                      <a:srgbClr val="CC0000"/>
                    </a:solidFill>
                  </a:rPr>
                  <a:t>      0.003</a:t>
                </a:r>
              </a:p>
              <a:p>
                <a:pPr>
                  <a:lnSpc>
                    <a:spcPts val="1800"/>
                  </a:lnSpc>
                </a:pPr>
                <a:r>
                  <a:rPr lang="en-US" sz="2000" b="1" dirty="0"/>
                  <a:t>s</a:t>
                </a:r>
                <a:r>
                  <a:rPr lang="en-US" sz="2000" b="1" dirty="0" smtClean="0"/>
                  <a:t>tar</a:t>
                </a:r>
                <a:r>
                  <a:rPr lang="en-US" sz="2000" b="1" dirty="0" smtClean="0">
                    <a:solidFill>
                      <a:srgbClr val="CC0000"/>
                    </a:solidFill>
                  </a:rPr>
                  <a:t>       0.003</a:t>
                </a:r>
              </a:p>
              <a:p>
                <a:pPr>
                  <a:lnSpc>
                    <a:spcPts val="1800"/>
                  </a:lnSpc>
                </a:pPr>
                <a:r>
                  <a:rPr lang="en-US" sz="2000" b="1" dirty="0" smtClean="0">
                    <a:solidFill>
                      <a:srgbClr val="CC0000"/>
                    </a:solidFill>
                  </a:rPr>
                  <a:t>…</a:t>
                </a:r>
              </a:p>
              <a:p>
                <a:pPr>
                  <a:lnSpc>
                    <a:spcPts val="1800"/>
                  </a:lnSpc>
                </a:pPr>
                <a:r>
                  <a:rPr lang="en-US" sz="2000" b="1" dirty="0" err="1" smtClean="0">
                    <a:solidFill>
                      <a:srgbClr val="CC0000"/>
                    </a:solidFill>
                  </a:rPr>
                  <a:t>nba</a:t>
                </a:r>
                <a:r>
                  <a:rPr lang="en-US" sz="2000" b="1" dirty="0" smtClean="0">
                    <a:solidFill>
                      <a:srgbClr val="CC0000"/>
                    </a:solidFill>
                  </a:rPr>
                  <a:t>      0.001</a:t>
                </a:r>
              </a:p>
              <a:p>
                <a:pPr>
                  <a:lnSpc>
                    <a:spcPts val="1800"/>
                  </a:lnSpc>
                </a:pPr>
                <a:r>
                  <a:rPr lang="en-US" sz="2000" b="1" dirty="0" smtClean="0">
                    <a:solidFill>
                      <a:srgbClr val="CC0000"/>
                    </a:solidFill>
                  </a:rPr>
                  <a:t>…</a:t>
                </a:r>
              </a:p>
              <a:p>
                <a:pPr>
                  <a:lnSpc>
                    <a:spcPts val="1800"/>
                  </a:lnSpc>
                </a:pPr>
                <a:r>
                  <a:rPr lang="en-US" sz="2000" b="1" dirty="0"/>
                  <a:t>t</a:t>
                </a:r>
                <a:r>
                  <a:rPr lang="en-US" sz="2000" b="1" dirty="0" smtClean="0"/>
                  <a:t>ravel</a:t>
                </a:r>
                <a:r>
                  <a:rPr lang="en-US" sz="2000" b="1" dirty="0" smtClean="0">
                    <a:solidFill>
                      <a:srgbClr val="CC0000"/>
                    </a:solidFill>
                  </a:rPr>
                  <a:t>      0.0005</a:t>
                </a:r>
              </a:p>
              <a:p>
                <a:pPr>
                  <a:lnSpc>
                    <a:spcPts val="1800"/>
                  </a:lnSpc>
                </a:pPr>
                <a:r>
                  <a:rPr lang="en-US" sz="2000" b="1" dirty="0" smtClean="0">
                    <a:solidFill>
                      <a:srgbClr val="CC0000"/>
                    </a:solidFill>
                  </a:rPr>
                  <a:t>…</a:t>
                </a:r>
              </a:p>
            </p:txBody>
          </p:sp>
          <p:sp>
            <p:nvSpPr>
              <p:cNvPr id="21" name="TextBox 20"/>
              <p:cNvSpPr txBox="1"/>
              <p:nvPr/>
            </p:nvSpPr>
            <p:spPr>
              <a:xfrm>
                <a:off x="1195835" y="1454258"/>
                <a:ext cx="1013419" cy="400110"/>
              </a:xfrm>
              <a:prstGeom prst="rect">
                <a:avLst/>
              </a:prstGeom>
              <a:noFill/>
            </p:spPr>
            <p:txBody>
              <a:bodyPr wrap="none" rtlCol="0">
                <a:spAutoFit/>
              </a:bodyPr>
              <a:lstStyle/>
              <a:p>
                <a:r>
                  <a:rPr lang="en-US" sz="2000" b="1" dirty="0" smtClean="0"/>
                  <a:t>P(w|</a:t>
                </a:r>
                <a:r>
                  <a:rPr lang="en-US" sz="2000" b="1" dirty="0">
                    <a:solidFill>
                      <a:srgbClr val="FF0000"/>
                    </a:solidFill>
                    <a:sym typeface="Symbol"/>
                  </a:rPr>
                  <a:t></a:t>
                </a:r>
                <a:r>
                  <a:rPr lang="en-US" sz="2000" b="1" baseline="-25000" dirty="0" smtClean="0">
                    <a:solidFill>
                      <a:srgbClr val="FF0000"/>
                    </a:solidFill>
                    <a:sym typeface="Symbol"/>
                  </a:rPr>
                  <a:t>1</a:t>
                </a:r>
                <a:r>
                  <a:rPr lang="en-US" sz="2000" b="1" dirty="0" smtClean="0"/>
                  <a:t>)</a:t>
                </a:r>
              </a:p>
            </p:txBody>
          </p:sp>
        </p:grpSp>
        <p:graphicFrame>
          <p:nvGraphicFramePr>
            <p:cNvPr id="28" name="Object 27"/>
            <p:cNvGraphicFramePr>
              <a:graphicFrameLocks noChangeAspect="1"/>
            </p:cNvGraphicFramePr>
            <p:nvPr>
              <p:extLst/>
            </p:nvPr>
          </p:nvGraphicFramePr>
          <p:xfrm>
            <a:off x="901321" y="4400550"/>
            <a:ext cx="1691727" cy="609022"/>
          </p:xfrm>
          <a:graphic>
            <a:graphicData uri="http://schemas.openxmlformats.org/presentationml/2006/ole">
              <mc:AlternateContent xmlns:mc="http://schemas.openxmlformats.org/markup-compatibility/2006">
                <mc:Choice xmlns:v="urn:schemas-microsoft-com:vml" Requires="v">
                  <p:oleObj spid="_x0000_s167970" name="Equation" r:id="rId3" imgW="952200" imgH="342720" progId="Equation.3">
                    <p:embed/>
                  </p:oleObj>
                </mc:Choice>
                <mc:Fallback>
                  <p:oleObj name="Equation" r:id="rId3" imgW="952200" imgH="342720" progId="Equation.3">
                    <p:embed/>
                    <p:pic>
                      <p:nvPicPr>
                        <p:cNvPr id="28" name="Object 27"/>
                        <p:cNvPicPr/>
                        <p:nvPr/>
                      </p:nvPicPr>
                      <p:blipFill>
                        <a:blip r:embed="rId4"/>
                        <a:stretch>
                          <a:fillRect/>
                        </a:stretch>
                      </p:blipFill>
                      <p:spPr>
                        <a:xfrm>
                          <a:off x="901321" y="4400550"/>
                          <a:ext cx="1691727" cy="609022"/>
                        </a:xfrm>
                        <a:prstGeom prst="rect">
                          <a:avLst/>
                        </a:prstGeom>
                      </p:spPr>
                    </p:pic>
                  </p:oleObj>
                </mc:Fallback>
              </mc:AlternateContent>
            </a:graphicData>
          </a:graphic>
        </p:graphicFrame>
        <p:sp>
          <p:nvSpPr>
            <p:cNvPr id="29" name="TextBox 28"/>
            <p:cNvSpPr txBox="1"/>
            <p:nvPr/>
          </p:nvSpPr>
          <p:spPr>
            <a:xfrm>
              <a:off x="3057884" y="4457640"/>
              <a:ext cx="3495316" cy="400110"/>
            </a:xfrm>
            <a:prstGeom prst="rect">
              <a:avLst/>
            </a:prstGeom>
            <a:noFill/>
          </p:spPr>
          <p:txBody>
            <a:bodyPr wrap="none" rtlCol="0">
              <a:spAutoFit/>
            </a:bodyPr>
            <a:lstStyle/>
            <a:p>
              <a:r>
                <a:rPr lang="en-US" sz="2000" b="1" dirty="0" smtClean="0"/>
                <a:t>Vocabulary Set: V={w1, w2,….} </a:t>
              </a:r>
            </a:p>
          </p:txBody>
        </p:sp>
      </p:grpSp>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18386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dirty="0" smtClean="0"/>
              <a:t>Probabilistic Topic Mining and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Input</a:t>
            </a:r>
          </a:p>
          <a:p>
            <a:pPr lvl="1"/>
            <a:r>
              <a:rPr lang="en-US" dirty="0" smtClean="0"/>
              <a:t>A </a:t>
            </a:r>
            <a:r>
              <a:rPr lang="en-US" b="1" dirty="0" smtClean="0"/>
              <a:t>collection</a:t>
            </a:r>
            <a:r>
              <a:rPr lang="en-US" dirty="0" smtClean="0"/>
              <a:t> of  </a:t>
            </a:r>
            <a:r>
              <a:rPr lang="en-US" b="1" dirty="0" smtClean="0">
                <a:solidFill>
                  <a:srgbClr val="FF0000"/>
                </a:solidFill>
              </a:rPr>
              <a:t>N</a:t>
            </a:r>
            <a:r>
              <a:rPr lang="en-US" dirty="0" smtClean="0"/>
              <a:t> text documents </a:t>
            </a:r>
            <a:r>
              <a:rPr lang="en-US" b="1" dirty="0" smtClean="0">
                <a:solidFill>
                  <a:srgbClr val="FF0000"/>
                </a:solidFill>
              </a:rPr>
              <a:t>C={d</a:t>
            </a:r>
            <a:r>
              <a:rPr lang="en-US" b="1" baseline="-25000" dirty="0" smtClean="0">
                <a:solidFill>
                  <a:srgbClr val="FF0000"/>
                </a:solidFill>
              </a:rPr>
              <a:t>1</a:t>
            </a:r>
            <a:r>
              <a:rPr lang="en-US" b="1" dirty="0" smtClean="0">
                <a:solidFill>
                  <a:srgbClr val="FF0000"/>
                </a:solidFill>
              </a:rPr>
              <a:t>, …, </a:t>
            </a:r>
            <a:r>
              <a:rPr lang="en-US" b="1" dirty="0" err="1" smtClean="0">
                <a:solidFill>
                  <a:srgbClr val="FF0000"/>
                </a:solidFill>
              </a:rPr>
              <a:t>d</a:t>
            </a:r>
            <a:r>
              <a:rPr lang="en-US" b="1" baseline="-25000" dirty="0" err="1">
                <a:solidFill>
                  <a:srgbClr val="FF0000"/>
                </a:solidFill>
              </a:rPr>
              <a:t>N</a:t>
            </a:r>
            <a:r>
              <a:rPr lang="en-US" b="1" dirty="0" smtClean="0">
                <a:solidFill>
                  <a:srgbClr val="FF0000"/>
                </a:solidFill>
              </a:rPr>
              <a:t>}</a:t>
            </a:r>
          </a:p>
          <a:p>
            <a:pPr lvl="1"/>
            <a:r>
              <a:rPr lang="en-US" b="1" dirty="0" smtClean="0"/>
              <a:t>Vocabulary set: </a:t>
            </a:r>
            <a:r>
              <a:rPr lang="en-US" b="1" dirty="0" smtClean="0">
                <a:solidFill>
                  <a:srgbClr val="FF0000"/>
                </a:solidFill>
              </a:rPr>
              <a:t>V={w</a:t>
            </a:r>
            <a:r>
              <a:rPr lang="en-US" b="1" baseline="-25000" dirty="0" smtClean="0">
                <a:solidFill>
                  <a:srgbClr val="FF0000"/>
                </a:solidFill>
              </a:rPr>
              <a:t>1</a:t>
            </a:r>
            <a:r>
              <a:rPr lang="en-US" b="1" dirty="0" smtClean="0">
                <a:solidFill>
                  <a:srgbClr val="FF0000"/>
                </a:solidFill>
              </a:rPr>
              <a:t>, …, w</a:t>
            </a:r>
            <a:r>
              <a:rPr lang="en-US" b="1" baseline="-25000" dirty="0" smtClean="0">
                <a:solidFill>
                  <a:srgbClr val="FF0000"/>
                </a:solidFill>
              </a:rPr>
              <a:t>M</a:t>
            </a:r>
            <a:r>
              <a:rPr lang="en-US" b="1" dirty="0" smtClean="0">
                <a:solidFill>
                  <a:srgbClr val="FF0000"/>
                </a:solidFill>
              </a:rPr>
              <a:t>}</a:t>
            </a:r>
          </a:p>
          <a:p>
            <a:pPr lvl="1"/>
            <a:r>
              <a:rPr lang="en-US" b="1" dirty="0" smtClean="0"/>
              <a:t>Number of topics</a:t>
            </a:r>
            <a:r>
              <a:rPr lang="en-US" dirty="0" smtClean="0"/>
              <a:t>: </a:t>
            </a:r>
            <a:r>
              <a:rPr lang="en-US" b="1" dirty="0" smtClean="0">
                <a:solidFill>
                  <a:srgbClr val="FF0000"/>
                </a:solidFill>
              </a:rPr>
              <a:t>k</a:t>
            </a:r>
          </a:p>
          <a:p>
            <a:r>
              <a:rPr lang="en-US" dirty="0" smtClean="0"/>
              <a:t>Output</a:t>
            </a:r>
          </a:p>
          <a:p>
            <a:pPr lvl="1"/>
            <a:r>
              <a:rPr lang="en-US" b="1" dirty="0" smtClean="0"/>
              <a:t>k topics, each a word distribution</a:t>
            </a:r>
            <a:r>
              <a:rPr lang="en-US" dirty="0" smtClean="0"/>
              <a:t>: </a:t>
            </a:r>
            <a:r>
              <a:rPr lang="en-US" b="1" dirty="0" smtClean="0">
                <a:solidFill>
                  <a:srgbClr val="FF0000"/>
                </a:solidFill>
              </a:rPr>
              <a:t>{ </a:t>
            </a:r>
            <a:r>
              <a:rPr lang="en-US" b="1" dirty="0" smtClean="0">
                <a:solidFill>
                  <a:srgbClr val="FF0000"/>
                </a:solidFill>
                <a:sym typeface="Symbol"/>
              </a:rPr>
              <a:t></a:t>
            </a:r>
            <a:r>
              <a:rPr lang="en-US" b="1" baseline="-25000" dirty="0" smtClean="0">
                <a:solidFill>
                  <a:srgbClr val="FF0000"/>
                </a:solidFill>
                <a:sym typeface="Symbol"/>
              </a:rPr>
              <a:t>1</a:t>
            </a:r>
            <a:r>
              <a:rPr lang="en-US" b="1" dirty="0" smtClean="0">
                <a:solidFill>
                  <a:srgbClr val="FF0000"/>
                </a:solidFill>
                <a:sym typeface="Symbol"/>
              </a:rPr>
              <a:t>, …, </a:t>
            </a:r>
            <a:r>
              <a:rPr lang="en-US" b="1" baseline="-25000" dirty="0" smtClean="0">
                <a:solidFill>
                  <a:srgbClr val="FF0000"/>
                </a:solidFill>
                <a:sym typeface="Symbol"/>
              </a:rPr>
              <a:t>k</a:t>
            </a:r>
            <a:r>
              <a:rPr lang="en-US" b="1" dirty="0" smtClean="0">
                <a:solidFill>
                  <a:srgbClr val="FF0000"/>
                </a:solidFill>
                <a:sym typeface="Symbol"/>
              </a:rPr>
              <a:t> }</a:t>
            </a:r>
          </a:p>
          <a:p>
            <a:pPr lvl="1"/>
            <a:r>
              <a:rPr lang="en-US" b="1" dirty="0" smtClean="0">
                <a:sym typeface="Symbol"/>
              </a:rPr>
              <a:t>Coverage of topics in each d</a:t>
            </a:r>
            <a:r>
              <a:rPr lang="en-US" b="1" baseline="-25000" dirty="0" smtClean="0">
                <a:sym typeface="Symbol"/>
              </a:rPr>
              <a:t>i</a:t>
            </a:r>
            <a:r>
              <a:rPr lang="en-US" dirty="0" smtClean="0">
                <a:sym typeface="Symbol"/>
              </a:rPr>
              <a:t>: </a:t>
            </a:r>
            <a:r>
              <a:rPr lang="en-US" b="1" dirty="0" smtClean="0">
                <a:solidFill>
                  <a:srgbClr val="FF0000"/>
                </a:solidFill>
              </a:rPr>
              <a:t>{ </a:t>
            </a:r>
            <a:r>
              <a:rPr lang="en-US" b="1" dirty="0">
                <a:solidFill>
                  <a:srgbClr val="FF0000"/>
                </a:solidFill>
                <a:sym typeface="Symbol"/>
              </a:rPr>
              <a:t></a:t>
            </a:r>
            <a:r>
              <a:rPr lang="en-US" b="1" baseline="-25000" dirty="0" smtClean="0">
                <a:solidFill>
                  <a:srgbClr val="FF0000"/>
                </a:solidFill>
                <a:sym typeface="Symbol"/>
              </a:rPr>
              <a:t>i1</a:t>
            </a:r>
            <a:r>
              <a:rPr lang="en-US" b="1" dirty="0" smtClean="0">
                <a:solidFill>
                  <a:srgbClr val="FF0000"/>
                </a:solidFill>
                <a:sym typeface="Symbol"/>
              </a:rPr>
              <a:t>, …,</a:t>
            </a:r>
            <a:r>
              <a:rPr lang="en-US" b="1" dirty="0">
                <a:solidFill>
                  <a:srgbClr val="FF0000"/>
                </a:solidFill>
                <a:sym typeface="Symbol"/>
              </a:rPr>
              <a:t> </a:t>
            </a:r>
            <a:r>
              <a:rPr lang="en-US" b="1" dirty="0" smtClean="0">
                <a:solidFill>
                  <a:srgbClr val="FF0000"/>
                </a:solidFill>
                <a:sym typeface="Symbol"/>
              </a:rPr>
              <a:t></a:t>
            </a:r>
            <a:r>
              <a:rPr lang="en-US" b="1" baseline="-25000" dirty="0" err="1" smtClean="0">
                <a:solidFill>
                  <a:srgbClr val="FF0000"/>
                </a:solidFill>
                <a:sym typeface="Symbol"/>
              </a:rPr>
              <a:t>ik</a:t>
            </a:r>
            <a:r>
              <a:rPr lang="en-US" b="1" dirty="0" smtClean="0">
                <a:solidFill>
                  <a:srgbClr val="FF0000"/>
                </a:solidFill>
                <a:sym typeface="Symbol"/>
              </a:rPr>
              <a:t> }</a:t>
            </a:r>
          </a:p>
          <a:p>
            <a:pPr lvl="1"/>
            <a:r>
              <a:rPr lang="en-US" dirty="0" smtClean="0">
                <a:sym typeface="Symbol"/>
              </a:rPr>
              <a:t></a:t>
            </a:r>
            <a:r>
              <a:rPr lang="en-US" baseline="-25000" dirty="0" err="1" smtClean="0">
                <a:sym typeface="Symbol"/>
              </a:rPr>
              <a:t>ij</a:t>
            </a:r>
            <a:r>
              <a:rPr lang="en-US" dirty="0" smtClean="0">
                <a:sym typeface="Symbol"/>
              </a:rPr>
              <a:t>=prob. of d</a:t>
            </a:r>
            <a:r>
              <a:rPr lang="en-US" baseline="-25000" dirty="0" smtClean="0">
                <a:sym typeface="Symbol"/>
              </a:rPr>
              <a:t>i</a:t>
            </a:r>
            <a:r>
              <a:rPr lang="en-US" dirty="0">
                <a:sym typeface="Symbol"/>
              </a:rPr>
              <a:t> </a:t>
            </a:r>
            <a:r>
              <a:rPr lang="en-US" dirty="0" smtClean="0">
                <a:sym typeface="Symbol"/>
              </a:rPr>
              <a:t>covering topic </a:t>
            </a:r>
            <a:r>
              <a:rPr lang="en-US" baseline="-25000" dirty="0" smtClean="0">
                <a:sym typeface="Symbol"/>
              </a:rPr>
              <a:t>j</a:t>
            </a:r>
            <a:endParaRPr lang="en-US" dirty="0">
              <a:sym typeface="Symbol"/>
            </a:endParaRPr>
          </a:p>
          <a:p>
            <a:pPr lvl="1"/>
            <a:endParaRPr lang="en-US" dirty="0" smtClean="0"/>
          </a:p>
          <a:p>
            <a:endParaRPr lang="en-US" dirty="0"/>
          </a:p>
        </p:txBody>
      </p:sp>
      <p:graphicFrame>
        <p:nvGraphicFramePr>
          <p:cNvPr id="5" name="Object 4"/>
          <p:cNvGraphicFramePr>
            <a:graphicFrameLocks noChangeAspect="1"/>
          </p:cNvGraphicFramePr>
          <p:nvPr>
            <p:extLst/>
          </p:nvPr>
        </p:nvGraphicFramePr>
        <p:xfrm>
          <a:off x="6477000" y="3867150"/>
          <a:ext cx="1143000" cy="869673"/>
        </p:xfrm>
        <a:graphic>
          <a:graphicData uri="http://schemas.openxmlformats.org/presentationml/2006/ole">
            <mc:AlternateContent xmlns:mc="http://schemas.openxmlformats.org/markup-compatibility/2006">
              <mc:Choice xmlns:v="urn:schemas-microsoft-com:vml" Requires="v">
                <p:oleObj spid="_x0000_s169026" name="Equation" r:id="rId3" imgW="583920" imgH="444240" progId="Equation.3">
                  <p:embed/>
                </p:oleObj>
              </mc:Choice>
              <mc:Fallback>
                <p:oleObj name="Equation" r:id="rId3" imgW="583920" imgH="444240" progId="Equation.3">
                  <p:embed/>
                  <p:pic>
                    <p:nvPicPr>
                      <p:cNvPr id="5" name="Object 4"/>
                      <p:cNvPicPr/>
                      <p:nvPr/>
                    </p:nvPicPr>
                    <p:blipFill>
                      <a:blip r:embed="rId4"/>
                      <a:stretch>
                        <a:fillRect/>
                      </a:stretch>
                    </p:blipFill>
                    <p:spPr>
                      <a:xfrm>
                        <a:off x="6477000" y="3867150"/>
                        <a:ext cx="1143000" cy="869673"/>
                      </a:xfrm>
                      <a:prstGeom prst="rect">
                        <a:avLst/>
                      </a:prstGeom>
                      <a:solidFill>
                        <a:schemeClr val="bg1">
                          <a:lumMod val="85000"/>
                        </a:schemeClr>
                      </a:solidFill>
                    </p:spPr>
                  </p:pic>
                </p:oleObj>
              </mc:Fallback>
            </mc:AlternateContent>
          </a:graphicData>
        </a:graphic>
      </p:graphicFrame>
      <p:graphicFrame>
        <p:nvGraphicFramePr>
          <p:cNvPr id="7" name="Object 6"/>
          <p:cNvGraphicFramePr>
            <a:graphicFrameLocks noChangeAspect="1"/>
          </p:cNvGraphicFramePr>
          <p:nvPr>
            <p:extLst/>
          </p:nvPr>
        </p:nvGraphicFramePr>
        <p:xfrm>
          <a:off x="6858000" y="3105728"/>
          <a:ext cx="1691727" cy="609022"/>
        </p:xfrm>
        <a:graphic>
          <a:graphicData uri="http://schemas.openxmlformats.org/presentationml/2006/ole">
            <mc:AlternateContent xmlns:mc="http://schemas.openxmlformats.org/markup-compatibility/2006">
              <mc:Choice xmlns:v="urn:schemas-microsoft-com:vml" Requires="v">
                <p:oleObj spid="_x0000_s169027" name="Equation" r:id="rId5" imgW="952200" imgH="342720" progId="Equation.3">
                  <p:embed/>
                </p:oleObj>
              </mc:Choice>
              <mc:Fallback>
                <p:oleObj name="Equation" r:id="rId5" imgW="952200" imgH="342720" progId="Equation.3">
                  <p:embed/>
                  <p:pic>
                    <p:nvPicPr>
                      <p:cNvPr id="7" name="Object 6"/>
                      <p:cNvPicPr/>
                      <p:nvPr/>
                    </p:nvPicPr>
                    <p:blipFill>
                      <a:blip r:embed="rId6"/>
                      <a:stretch>
                        <a:fillRect/>
                      </a:stretch>
                    </p:blipFill>
                    <p:spPr>
                      <a:xfrm>
                        <a:off x="6858000" y="3105728"/>
                        <a:ext cx="1691727" cy="609022"/>
                      </a:xfrm>
                      <a:prstGeom prst="rect">
                        <a:avLst/>
                      </a:prstGeom>
                      <a:solidFill>
                        <a:schemeClr val="bg1">
                          <a:lumMod val="85000"/>
                        </a:schemeClr>
                      </a:solidFill>
                    </p:spPr>
                  </p:pic>
                </p:oleObj>
              </mc:Fallback>
            </mc:AlternateContent>
          </a:graphicData>
        </a:graphic>
      </p:graphicFrame>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1811735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895600" y="1162111"/>
            <a:ext cx="6096000" cy="379088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rot="21413775">
            <a:off x="249349" y="3414987"/>
            <a:ext cx="1595034" cy="809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3" name="Picture 6"/>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rot="440101">
            <a:off x="199277" y="2342893"/>
            <a:ext cx="1585084" cy="8359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4" name="Picture 7"/>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rot="20974153">
            <a:off x="277759" y="2907136"/>
            <a:ext cx="1591323" cy="6882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Title 1"/>
          <p:cNvSpPr>
            <a:spLocks noGrp="1"/>
          </p:cNvSpPr>
          <p:nvPr>
            <p:ph type="title"/>
          </p:nvPr>
        </p:nvSpPr>
        <p:spPr>
          <a:xfrm>
            <a:off x="457200" y="-171450"/>
            <a:ext cx="8229600" cy="857250"/>
          </a:xfrm>
        </p:spPr>
        <p:txBody>
          <a:bodyPr>
            <a:normAutofit/>
          </a:bodyPr>
          <a:lstStyle/>
          <a:p>
            <a:r>
              <a:rPr lang="en-US" dirty="0" smtClean="0"/>
              <a:t>The Computation Task</a:t>
            </a:r>
            <a:endParaRPr lang="en-US" dirty="0"/>
          </a:p>
        </p:txBody>
      </p:sp>
      <p:sp>
        <p:nvSpPr>
          <p:cNvPr id="14" name="Right Arrow 13"/>
          <p:cNvSpPr/>
          <p:nvPr/>
        </p:nvSpPr>
        <p:spPr>
          <a:xfrm>
            <a:off x="1917192" y="2710863"/>
            <a:ext cx="978408" cy="484632"/>
          </a:xfrm>
          <a:prstGeom prst="rightArrow">
            <a:avLst>
              <a:gd name="adj1" fmla="val 50000"/>
              <a:gd name="adj2" fmla="val 60482"/>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072183" y="3497759"/>
            <a:ext cx="585417" cy="769441"/>
          </a:xfrm>
          <a:prstGeom prst="rect">
            <a:avLst/>
          </a:prstGeom>
          <a:noFill/>
        </p:spPr>
        <p:txBody>
          <a:bodyPr wrap="none" rtlCol="0">
            <a:spAutoFit/>
          </a:bodyPr>
          <a:lstStyle/>
          <a:p>
            <a:r>
              <a:rPr lang="en-US" sz="4400" b="1" dirty="0" smtClean="0"/>
              <a:t>…</a:t>
            </a:r>
          </a:p>
        </p:txBody>
      </p:sp>
      <p:grpSp>
        <p:nvGrpSpPr>
          <p:cNvPr id="19" name="Group 18"/>
          <p:cNvGrpSpPr/>
          <p:nvPr/>
        </p:nvGrpSpPr>
        <p:grpSpPr>
          <a:xfrm>
            <a:off x="6307219" y="1429179"/>
            <a:ext cx="942028" cy="3505200"/>
            <a:chOff x="6307219" y="971550"/>
            <a:chExt cx="942028" cy="3505200"/>
          </a:xfrm>
        </p:grpSpPr>
        <p:sp>
          <p:nvSpPr>
            <p:cNvPr id="37" name="Flowchart: Document 36"/>
            <p:cNvSpPr/>
            <p:nvPr/>
          </p:nvSpPr>
          <p:spPr>
            <a:xfrm>
              <a:off x="6307219" y="971550"/>
              <a:ext cx="819709" cy="5589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347547" y="991205"/>
              <a:ext cx="779381" cy="400110"/>
            </a:xfrm>
            <a:prstGeom prst="rect">
              <a:avLst/>
            </a:prstGeom>
            <a:noFill/>
          </p:spPr>
          <p:txBody>
            <a:bodyPr wrap="none" rtlCol="0">
              <a:spAutoFit/>
            </a:bodyPr>
            <a:lstStyle/>
            <a:p>
              <a:r>
                <a:rPr lang="en-US" sz="2000" b="1" dirty="0" smtClean="0"/>
                <a:t>Doc 2</a:t>
              </a:r>
            </a:p>
          </p:txBody>
        </p:sp>
        <p:cxnSp>
          <p:nvCxnSpPr>
            <p:cNvPr id="50" name="Straight Connector 49"/>
            <p:cNvCxnSpPr/>
            <p:nvPr/>
          </p:nvCxnSpPr>
          <p:spPr>
            <a:xfrm>
              <a:off x="6423747" y="1657350"/>
              <a:ext cx="0" cy="28194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428428" y="2952750"/>
              <a:ext cx="820819"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00800" y="3961971"/>
              <a:ext cx="2874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7193510" y="914400"/>
            <a:ext cx="1645690" cy="3987463"/>
            <a:chOff x="7193510" y="489287"/>
            <a:chExt cx="1645690" cy="3987463"/>
          </a:xfrm>
        </p:grpSpPr>
        <p:sp>
          <p:nvSpPr>
            <p:cNvPr id="39" name="Flowchart: Document 38"/>
            <p:cNvSpPr/>
            <p:nvPr/>
          </p:nvSpPr>
          <p:spPr>
            <a:xfrm>
              <a:off x="7943291" y="971550"/>
              <a:ext cx="819709" cy="5589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983619" y="991205"/>
              <a:ext cx="817853" cy="400110"/>
            </a:xfrm>
            <a:prstGeom prst="rect">
              <a:avLst/>
            </a:prstGeom>
            <a:noFill/>
          </p:spPr>
          <p:txBody>
            <a:bodyPr wrap="none" rtlCol="0">
              <a:spAutoFit/>
            </a:bodyPr>
            <a:lstStyle/>
            <a:p>
              <a:r>
                <a:rPr lang="en-US" sz="2000" b="1" dirty="0" smtClean="0"/>
                <a:t>Doc N</a:t>
              </a:r>
            </a:p>
          </p:txBody>
        </p:sp>
        <p:sp>
          <p:nvSpPr>
            <p:cNvPr id="47" name="TextBox 46"/>
            <p:cNvSpPr txBox="1"/>
            <p:nvPr/>
          </p:nvSpPr>
          <p:spPr>
            <a:xfrm>
              <a:off x="7193510" y="489287"/>
              <a:ext cx="731290" cy="1015663"/>
            </a:xfrm>
            <a:prstGeom prst="rect">
              <a:avLst/>
            </a:prstGeom>
            <a:noFill/>
          </p:spPr>
          <p:txBody>
            <a:bodyPr wrap="none" rtlCol="0">
              <a:spAutoFit/>
            </a:bodyPr>
            <a:lstStyle/>
            <a:p>
              <a:r>
                <a:rPr lang="en-US" sz="6000" b="1" dirty="0" smtClean="0"/>
                <a:t>…</a:t>
              </a:r>
            </a:p>
          </p:txBody>
        </p:sp>
        <p:cxnSp>
          <p:nvCxnSpPr>
            <p:cNvPr id="62" name="Straight Connector 61"/>
            <p:cNvCxnSpPr/>
            <p:nvPr/>
          </p:nvCxnSpPr>
          <p:spPr>
            <a:xfrm>
              <a:off x="8018381" y="1657350"/>
              <a:ext cx="0" cy="28194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8018381" y="4032527"/>
              <a:ext cx="8208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995434" y="3003064"/>
              <a:ext cx="287419"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5334000" y="1429179"/>
            <a:ext cx="861147" cy="3505200"/>
            <a:chOff x="5334000" y="971550"/>
            <a:chExt cx="861147" cy="3505200"/>
          </a:xfrm>
        </p:grpSpPr>
        <p:sp>
          <p:nvSpPr>
            <p:cNvPr id="7" name="Flowchart: Document 6"/>
            <p:cNvSpPr/>
            <p:nvPr/>
          </p:nvSpPr>
          <p:spPr>
            <a:xfrm>
              <a:off x="5334000" y="971550"/>
              <a:ext cx="819709" cy="5589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5374328" y="1657350"/>
              <a:ext cx="0" cy="28194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74328" y="1885950"/>
              <a:ext cx="8208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381346" y="2952750"/>
              <a:ext cx="409854"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351381" y="3961971"/>
              <a:ext cx="2874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74328" y="991205"/>
              <a:ext cx="779381" cy="400110"/>
            </a:xfrm>
            <a:prstGeom prst="rect">
              <a:avLst/>
            </a:prstGeom>
            <a:noFill/>
          </p:spPr>
          <p:txBody>
            <a:bodyPr wrap="none" rtlCol="0">
              <a:spAutoFit/>
            </a:bodyPr>
            <a:lstStyle/>
            <a:p>
              <a:r>
                <a:rPr lang="en-US" sz="2000" b="1" dirty="0" smtClean="0"/>
                <a:t>Doc 1</a:t>
              </a:r>
            </a:p>
          </p:txBody>
        </p:sp>
      </p:grpSp>
      <p:sp>
        <p:nvSpPr>
          <p:cNvPr id="5" name="Rectangle 4"/>
          <p:cNvSpPr/>
          <p:nvPr/>
        </p:nvSpPr>
        <p:spPr>
          <a:xfrm>
            <a:off x="3039962" y="2191179"/>
            <a:ext cx="449162" cy="461665"/>
          </a:xfrm>
          <a:prstGeom prst="rect">
            <a:avLst/>
          </a:prstGeom>
        </p:spPr>
        <p:txBody>
          <a:bodyPr wrap="none">
            <a:spAutoFit/>
          </a:bodyPr>
          <a:lstStyle/>
          <a:p>
            <a:r>
              <a:rPr lang="en-US" sz="2400" dirty="0" smtClean="0">
                <a:sym typeface="Symbol"/>
              </a:rPr>
              <a:t></a:t>
            </a:r>
            <a:r>
              <a:rPr lang="en-US" sz="2400" baseline="-25000" dirty="0" smtClean="0">
                <a:sym typeface="Symbol"/>
              </a:rPr>
              <a:t>1</a:t>
            </a:r>
            <a:endParaRPr lang="en-US" sz="2000" dirty="0"/>
          </a:p>
        </p:txBody>
      </p:sp>
      <p:sp>
        <p:nvSpPr>
          <p:cNvPr id="43" name="Rectangle 42"/>
          <p:cNvSpPr/>
          <p:nvPr/>
        </p:nvSpPr>
        <p:spPr>
          <a:xfrm>
            <a:off x="3039962" y="3063014"/>
            <a:ext cx="449162" cy="461665"/>
          </a:xfrm>
          <a:prstGeom prst="rect">
            <a:avLst/>
          </a:prstGeom>
        </p:spPr>
        <p:txBody>
          <a:bodyPr wrap="none">
            <a:spAutoFit/>
          </a:bodyPr>
          <a:lstStyle/>
          <a:p>
            <a:r>
              <a:rPr lang="en-US" sz="2400" dirty="0" smtClean="0">
                <a:sym typeface="Symbol"/>
              </a:rPr>
              <a:t></a:t>
            </a:r>
            <a:r>
              <a:rPr lang="en-US" sz="2400" baseline="-25000" dirty="0">
                <a:sym typeface="Symbol"/>
              </a:rPr>
              <a:t>2</a:t>
            </a:r>
            <a:endParaRPr lang="en-US" sz="2000" dirty="0"/>
          </a:p>
        </p:txBody>
      </p:sp>
      <p:sp>
        <p:nvSpPr>
          <p:cNvPr id="44" name="Rectangle 43"/>
          <p:cNvSpPr/>
          <p:nvPr/>
        </p:nvSpPr>
        <p:spPr>
          <a:xfrm>
            <a:off x="3067260" y="4191000"/>
            <a:ext cx="437940" cy="461665"/>
          </a:xfrm>
          <a:prstGeom prst="rect">
            <a:avLst/>
          </a:prstGeom>
        </p:spPr>
        <p:txBody>
          <a:bodyPr wrap="none">
            <a:spAutoFit/>
          </a:bodyPr>
          <a:lstStyle/>
          <a:p>
            <a:r>
              <a:rPr lang="en-US" sz="2400" dirty="0" smtClean="0">
                <a:sym typeface="Symbol"/>
              </a:rPr>
              <a:t></a:t>
            </a:r>
            <a:r>
              <a:rPr lang="en-US" sz="2400" baseline="-25000" dirty="0">
                <a:sym typeface="Symbol"/>
              </a:rPr>
              <a:t>k</a:t>
            </a:r>
            <a:endParaRPr lang="en-US" sz="2000" dirty="0"/>
          </a:p>
        </p:txBody>
      </p:sp>
      <p:sp>
        <p:nvSpPr>
          <p:cNvPr id="45" name="Rectangle 44"/>
          <p:cNvSpPr/>
          <p:nvPr/>
        </p:nvSpPr>
        <p:spPr>
          <a:xfrm>
            <a:off x="5486399" y="2191179"/>
            <a:ext cx="667309" cy="400110"/>
          </a:xfrm>
          <a:prstGeom prst="rect">
            <a:avLst/>
          </a:prstGeom>
        </p:spPr>
        <p:txBody>
          <a:bodyPr wrap="square">
            <a:spAutoFit/>
          </a:bodyPr>
          <a:lstStyle/>
          <a:p>
            <a:r>
              <a:rPr lang="en-US" sz="2000" b="1" dirty="0">
                <a:solidFill>
                  <a:srgbClr val="CC0000"/>
                </a:solidFill>
                <a:sym typeface="Symbol"/>
              </a:rPr>
              <a:t></a:t>
            </a:r>
            <a:r>
              <a:rPr lang="en-US" sz="2000" b="1" baseline="-25000" dirty="0" smtClean="0">
                <a:solidFill>
                  <a:srgbClr val="CC0000"/>
                </a:solidFill>
                <a:sym typeface="Symbol"/>
              </a:rPr>
              <a:t>11</a:t>
            </a:r>
            <a:endParaRPr lang="en-US" sz="1800" b="1" dirty="0">
              <a:solidFill>
                <a:srgbClr val="CC0000"/>
              </a:solidFill>
            </a:endParaRPr>
          </a:p>
        </p:txBody>
      </p:sp>
      <p:sp>
        <p:nvSpPr>
          <p:cNvPr id="55" name="Rectangle 54"/>
          <p:cNvSpPr/>
          <p:nvPr/>
        </p:nvSpPr>
        <p:spPr>
          <a:xfrm>
            <a:off x="5334000" y="3276600"/>
            <a:ext cx="667309" cy="400110"/>
          </a:xfrm>
          <a:prstGeom prst="rect">
            <a:avLst/>
          </a:prstGeom>
        </p:spPr>
        <p:txBody>
          <a:bodyPr wrap="square">
            <a:spAutoFit/>
          </a:bodyPr>
          <a:lstStyle/>
          <a:p>
            <a:r>
              <a:rPr lang="en-US" sz="2000" b="1" dirty="0">
                <a:solidFill>
                  <a:srgbClr val="3333FF"/>
                </a:solidFill>
                <a:sym typeface="Symbol"/>
              </a:rPr>
              <a:t></a:t>
            </a:r>
            <a:r>
              <a:rPr lang="en-US" sz="2000" b="1" baseline="-25000" dirty="0" smtClean="0">
                <a:solidFill>
                  <a:srgbClr val="3333FF"/>
                </a:solidFill>
                <a:sym typeface="Symbol"/>
              </a:rPr>
              <a:t>12</a:t>
            </a:r>
            <a:endParaRPr lang="en-US" sz="1800" b="1" dirty="0">
              <a:solidFill>
                <a:srgbClr val="3333FF"/>
              </a:solidFill>
            </a:endParaRPr>
          </a:p>
        </p:txBody>
      </p:sp>
      <p:sp>
        <p:nvSpPr>
          <p:cNvPr id="56" name="Rectangle 55"/>
          <p:cNvSpPr/>
          <p:nvPr/>
        </p:nvSpPr>
        <p:spPr>
          <a:xfrm>
            <a:off x="5562600" y="4282091"/>
            <a:ext cx="667309" cy="400110"/>
          </a:xfrm>
          <a:prstGeom prst="rect">
            <a:avLst/>
          </a:prstGeom>
        </p:spPr>
        <p:txBody>
          <a:bodyPr wrap="square">
            <a:spAutoFit/>
          </a:bodyPr>
          <a:lstStyle/>
          <a:p>
            <a:r>
              <a:rPr lang="en-US" sz="2000" b="1" dirty="0">
                <a:solidFill>
                  <a:schemeClr val="accent3">
                    <a:lumMod val="50000"/>
                  </a:schemeClr>
                </a:solidFill>
                <a:sym typeface="Symbol"/>
              </a:rPr>
              <a:t></a:t>
            </a:r>
            <a:r>
              <a:rPr lang="en-US" sz="2000" b="1" baseline="-25000" dirty="0" smtClean="0">
                <a:solidFill>
                  <a:schemeClr val="accent3">
                    <a:lumMod val="50000"/>
                  </a:schemeClr>
                </a:solidFill>
                <a:sym typeface="Symbol"/>
              </a:rPr>
              <a:t>1k</a:t>
            </a:r>
            <a:endParaRPr lang="en-US" sz="1800" b="1" dirty="0">
              <a:solidFill>
                <a:schemeClr val="accent3">
                  <a:lumMod val="50000"/>
                </a:schemeClr>
              </a:solidFill>
            </a:endParaRPr>
          </a:p>
        </p:txBody>
      </p:sp>
      <p:sp>
        <p:nvSpPr>
          <p:cNvPr id="57" name="Rectangle 56"/>
          <p:cNvSpPr/>
          <p:nvPr/>
        </p:nvSpPr>
        <p:spPr>
          <a:xfrm>
            <a:off x="6400800" y="2191179"/>
            <a:ext cx="914400" cy="400110"/>
          </a:xfrm>
          <a:prstGeom prst="rect">
            <a:avLst/>
          </a:prstGeom>
        </p:spPr>
        <p:txBody>
          <a:bodyPr wrap="square">
            <a:spAutoFit/>
          </a:bodyPr>
          <a:lstStyle/>
          <a:p>
            <a:r>
              <a:rPr lang="en-US" sz="2000" b="1" dirty="0" smtClean="0">
                <a:solidFill>
                  <a:srgbClr val="CC0000"/>
                </a:solidFill>
                <a:sym typeface="Symbol"/>
              </a:rPr>
              <a:t></a:t>
            </a:r>
            <a:r>
              <a:rPr lang="en-US" sz="2000" b="1" baseline="-25000" dirty="0" smtClean="0">
                <a:solidFill>
                  <a:srgbClr val="CC0000"/>
                </a:solidFill>
                <a:sym typeface="Symbol"/>
              </a:rPr>
              <a:t>21</a:t>
            </a:r>
            <a:r>
              <a:rPr lang="en-US" sz="1800" dirty="0" smtClean="0">
                <a:sym typeface="Symbol"/>
              </a:rPr>
              <a:t>=0%</a:t>
            </a:r>
            <a:endParaRPr lang="en-US" sz="1800" dirty="0"/>
          </a:p>
        </p:txBody>
      </p:sp>
      <p:sp>
        <p:nvSpPr>
          <p:cNvPr id="63" name="Rectangle 62"/>
          <p:cNvSpPr/>
          <p:nvPr/>
        </p:nvSpPr>
        <p:spPr>
          <a:xfrm>
            <a:off x="6647891" y="3276600"/>
            <a:ext cx="667309" cy="400110"/>
          </a:xfrm>
          <a:prstGeom prst="rect">
            <a:avLst/>
          </a:prstGeom>
        </p:spPr>
        <p:txBody>
          <a:bodyPr wrap="square">
            <a:spAutoFit/>
          </a:bodyPr>
          <a:lstStyle/>
          <a:p>
            <a:r>
              <a:rPr lang="en-US" sz="2000" b="1" dirty="0" smtClean="0">
                <a:solidFill>
                  <a:srgbClr val="3333FF"/>
                </a:solidFill>
                <a:sym typeface="Symbol"/>
              </a:rPr>
              <a:t></a:t>
            </a:r>
            <a:r>
              <a:rPr lang="en-US" sz="2000" b="1" baseline="-25000" dirty="0" smtClean="0">
                <a:solidFill>
                  <a:srgbClr val="3333FF"/>
                </a:solidFill>
                <a:sym typeface="Symbol"/>
              </a:rPr>
              <a:t>2</a:t>
            </a:r>
            <a:r>
              <a:rPr lang="en-US" sz="2000" b="1" baseline="-25000" dirty="0">
                <a:solidFill>
                  <a:srgbClr val="3333FF"/>
                </a:solidFill>
                <a:sym typeface="Symbol"/>
              </a:rPr>
              <a:t>2</a:t>
            </a:r>
            <a:endParaRPr lang="en-US" sz="1800" b="1" dirty="0">
              <a:solidFill>
                <a:srgbClr val="3333FF"/>
              </a:solidFill>
            </a:endParaRPr>
          </a:p>
        </p:txBody>
      </p:sp>
      <p:sp>
        <p:nvSpPr>
          <p:cNvPr id="67" name="Rectangle 66"/>
          <p:cNvSpPr/>
          <p:nvPr/>
        </p:nvSpPr>
        <p:spPr>
          <a:xfrm>
            <a:off x="6724091" y="4267200"/>
            <a:ext cx="667309" cy="400110"/>
          </a:xfrm>
          <a:prstGeom prst="rect">
            <a:avLst/>
          </a:prstGeom>
        </p:spPr>
        <p:txBody>
          <a:bodyPr wrap="square">
            <a:spAutoFit/>
          </a:bodyPr>
          <a:lstStyle/>
          <a:p>
            <a:r>
              <a:rPr lang="en-US" sz="2000" b="1" dirty="0" smtClean="0">
                <a:solidFill>
                  <a:schemeClr val="accent3">
                    <a:lumMod val="50000"/>
                  </a:schemeClr>
                </a:solidFill>
                <a:sym typeface="Symbol"/>
              </a:rPr>
              <a:t></a:t>
            </a:r>
            <a:r>
              <a:rPr lang="en-US" sz="2000" b="1" baseline="-25000" dirty="0" smtClean="0">
                <a:solidFill>
                  <a:schemeClr val="accent3">
                    <a:lumMod val="50000"/>
                  </a:schemeClr>
                </a:solidFill>
                <a:sym typeface="Symbol"/>
              </a:rPr>
              <a:t>2</a:t>
            </a:r>
            <a:r>
              <a:rPr lang="en-US" sz="2000" b="1" baseline="-25000" dirty="0">
                <a:solidFill>
                  <a:schemeClr val="accent3">
                    <a:lumMod val="50000"/>
                  </a:schemeClr>
                </a:solidFill>
                <a:sym typeface="Symbol"/>
              </a:rPr>
              <a:t>k</a:t>
            </a:r>
            <a:endParaRPr lang="en-US" sz="1800" b="1" dirty="0">
              <a:solidFill>
                <a:schemeClr val="accent3">
                  <a:lumMod val="50000"/>
                </a:schemeClr>
              </a:solidFill>
            </a:endParaRPr>
          </a:p>
        </p:txBody>
      </p:sp>
      <p:sp>
        <p:nvSpPr>
          <p:cNvPr id="71" name="Rectangle 70"/>
          <p:cNvSpPr/>
          <p:nvPr/>
        </p:nvSpPr>
        <p:spPr>
          <a:xfrm>
            <a:off x="8039472" y="2199455"/>
            <a:ext cx="952128" cy="677108"/>
          </a:xfrm>
          <a:prstGeom prst="rect">
            <a:avLst/>
          </a:prstGeom>
        </p:spPr>
        <p:txBody>
          <a:bodyPr wrap="square">
            <a:spAutoFit/>
          </a:bodyPr>
          <a:lstStyle/>
          <a:p>
            <a:r>
              <a:rPr lang="en-US" sz="2000" b="1" dirty="0" smtClean="0">
                <a:solidFill>
                  <a:srgbClr val="CC0000"/>
                </a:solidFill>
                <a:sym typeface="Symbol"/>
              </a:rPr>
              <a:t></a:t>
            </a:r>
            <a:r>
              <a:rPr lang="en-US" sz="2000" b="1" baseline="-25000" dirty="0" smtClean="0">
                <a:solidFill>
                  <a:srgbClr val="CC0000"/>
                </a:solidFill>
                <a:sym typeface="Symbol"/>
              </a:rPr>
              <a:t>N1</a:t>
            </a:r>
            <a:r>
              <a:rPr lang="en-US" sz="1800" dirty="0" smtClean="0">
                <a:sym typeface="Symbol"/>
              </a:rPr>
              <a:t>=0%</a:t>
            </a:r>
            <a:endParaRPr lang="en-US" sz="1800" dirty="0"/>
          </a:p>
          <a:p>
            <a:endParaRPr lang="en-US" sz="1800" dirty="0"/>
          </a:p>
        </p:txBody>
      </p:sp>
      <p:sp>
        <p:nvSpPr>
          <p:cNvPr id="72" name="Rectangle 71"/>
          <p:cNvSpPr/>
          <p:nvPr/>
        </p:nvSpPr>
        <p:spPr>
          <a:xfrm>
            <a:off x="8324291" y="3333690"/>
            <a:ext cx="667309" cy="400110"/>
          </a:xfrm>
          <a:prstGeom prst="rect">
            <a:avLst/>
          </a:prstGeom>
        </p:spPr>
        <p:txBody>
          <a:bodyPr wrap="square">
            <a:spAutoFit/>
          </a:bodyPr>
          <a:lstStyle/>
          <a:p>
            <a:r>
              <a:rPr lang="en-US" sz="2000" b="1" dirty="0" smtClean="0">
                <a:solidFill>
                  <a:srgbClr val="3333FF"/>
                </a:solidFill>
                <a:sym typeface="Symbol"/>
              </a:rPr>
              <a:t></a:t>
            </a:r>
            <a:r>
              <a:rPr lang="en-US" sz="2000" b="1" baseline="-25000" dirty="0" smtClean="0">
                <a:solidFill>
                  <a:srgbClr val="3333FF"/>
                </a:solidFill>
                <a:sym typeface="Symbol"/>
              </a:rPr>
              <a:t>N</a:t>
            </a:r>
            <a:r>
              <a:rPr lang="en-US" sz="2000" b="1" baseline="-25000" dirty="0">
                <a:solidFill>
                  <a:srgbClr val="3333FF"/>
                </a:solidFill>
                <a:sym typeface="Symbol"/>
              </a:rPr>
              <a:t>2</a:t>
            </a:r>
            <a:endParaRPr lang="en-US" sz="1800" b="1" dirty="0">
              <a:solidFill>
                <a:srgbClr val="3333FF"/>
              </a:solidFill>
            </a:endParaRPr>
          </a:p>
        </p:txBody>
      </p:sp>
      <p:sp>
        <p:nvSpPr>
          <p:cNvPr id="73" name="Rectangle 72"/>
          <p:cNvSpPr/>
          <p:nvPr/>
        </p:nvSpPr>
        <p:spPr>
          <a:xfrm>
            <a:off x="8382000" y="4324290"/>
            <a:ext cx="667309" cy="400110"/>
          </a:xfrm>
          <a:prstGeom prst="rect">
            <a:avLst/>
          </a:prstGeom>
        </p:spPr>
        <p:txBody>
          <a:bodyPr wrap="square">
            <a:spAutoFit/>
          </a:bodyPr>
          <a:lstStyle/>
          <a:p>
            <a:r>
              <a:rPr lang="en-US" sz="2000" b="1" dirty="0" smtClean="0">
                <a:solidFill>
                  <a:schemeClr val="accent3">
                    <a:lumMod val="50000"/>
                  </a:schemeClr>
                </a:solidFill>
                <a:sym typeface="Symbol"/>
              </a:rPr>
              <a:t></a:t>
            </a:r>
            <a:r>
              <a:rPr lang="en-US" sz="2000" b="1" baseline="-25000" dirty="0" err="1" smtClean="0">
                <a:solidFill>
                  <a:schemeClr val="accent3">
                    <a:lumMod val="50000"/>
                  </a:schemeClr>
                </a:solidFill>
                <a:sym typeface="Symbol"/>
              </a:rPr>
              <a:t>N</a:t>
            </a:r>
            <a:r>
              <a:rPr lang="en-US" sz="2000" b="1" baseline="-25000" dirty="0" err="1">
                <a:solidFill>
                  <a:schemeClr val="accent3">
                    <a:lumMod val="50000"/>
                  </a:schemeClr>
                </a:solidFill>
                <a:sym typeface="Symbol"/>
              </a:rPr>
              <a:t>k</a:t>
            </a:r>
            <a:endParaRPr lang="en-US" sz="1800" b="1" dirty="0">
              <a:solidFill>
                <a:schemeClr val="accent3">
                  <a:lumMod val="50000"/>
                </a:schemeClr>
              </a:solidFill>
            </a:endParaRPr>
          </a:p>
        </p:txBody>
      </p:sp>
      <p:sp>
        <p:nvSpPr>
          <p:cNvPr id="8" name="TextBox 7"/>
          <p:cNvSpPr txBox="1"/>
          <p:nvPr/>
        </p:nvSpPr>
        <p:spPr>
          <a:xfrm>
            <a:off x="5515254" y="1962579"/>
            <a:ext cx="631904" cy="400110"/>
          </a:xfrm>
          <a:prstGeom prst="rect">
            <a:avLst/>
          </a:prstGeom>
          <a:noFill/>
        </p:spPr>
        <p:txBody>
          <a:bodyPr wrap="none" rtlCol="0">
            <a:spAutoFit/>
          </a:bodyPr>
          <a:lstStyle/>
          <a:p>
            <a:r>
              <a:rPr lang="en-US" sz="2000" b="1" dirty="0" smtClean="0"/>
              <a:t>30%</a:t>
            </a:r>
          </a:p>
        </p:txBody>
      </p:sp>
      <p:sp>
        <p:nvSpPr>
          <p:cNvPr id="59" name="TextBox 58"/>
          <p:cNvSpPr txBox="1"/>
          <p:nvPr/>
        </p:nvSpPr>
        <p:spPr>
          <a:xfrm>
            <a:off x="5311696" y="3067166"/>
            <a:ext cx="631904" cy="400110"/>
          </a:xfrm>
          <a:prstGeom prst="rect">
            <a:avLst/>
          </a:prstGeom>
          <a:noFill/>
        </p:spPr>
        <p:txBody>
          <a:bodyPr wrap="none" rtlCol="0">
            <a:spAutoFit/>
          </a:bodyPr>
          <a:lstStyle/>
          <a:p>
            <a:r>
              <a:rPr lang="en-US" sz="2000" b="1" dirty="0" smtClean="0"/>
              <a:t>1</a:t>
            </a:r>
            <a:r>
              <a:rPr lang="en-US" sz="2000" b="1" dirty="0"/>
              <a:t>2</a:t>
            </a:r>
            <a:r>
              <a:rPr lang="en-US" sz="2000" b="1" dirty="0" smtClean="0"/>
              <a:t>%</a:t>
            </a:r>
          </a:p>
        </p:txBody>
      </p:sp>
      <p:sp>
        <p:nvSpPr>
          <p:cNvPr id="61" name="TextBox 60"/>
          <p:cNvSpPr txBox="1"/>
          <p:nvPr/>
        </p:nvSpPr>
        <p:spPr>
          <a:xfrm>
            <a:off x="5365339" y="4031817"/>
            <a:ext cx="502061" cy="400110"/>
          </a:xfrm>
          <a:prstGeom prst="rect">
            <a:avLst/>
          </a:prstGeom>
          <a:noFill/>
        </p:spPr>
        <p:txBody>
          <a:bodyPr wrap="none" rtlCol="0">
            <a:spAutoFit/>
          </a:bodyPr>
          <a:lstStyle/>
          <a:p>
            <a:r>
              <a:rPr lang="en-US" sz="2000" b="1" dirty="0"/>
              <a:t>8</a:t>
            </a:r>
            <a:r>
              <a:rPr lang="en-US" sz="2000" b="1" dirty="0" smtClean="0"/>
              <a:t>%</a:t>
            </a:r>
          </a:p>
        </p:txBody>
      </p:sp>
      <p:sp>
        <p:nvSpPr>
          <p:cNvPr id="70" name="TextBox 69"/>
          <p:cNvSpPr txBox="1"/>
          <p:nvPr/>
        </p:nvSpPr>
        <p:spPr>
          <a:xfrm>
            <a:off x="3534777" y="2075759"/>
            <a:ext cx="1570623" cy="877420"/>
          </a:xfrm>
          <a:prstGeom prst="rect">
            <a:avLst/>
          </a:prstGeom>
          <a:noFill/>
          <a:ln>
            <a:solidFill>
              <a:schemeClr val="accent1">
                <a:shade val="50000"/>
              </a:schemeClr>
            </a:solidFill>
          </a:ln>
        </p:spPr>
        <p:txBody>
          <a:bodyPr wrap="none" rtlCol="0">
            <a:spAutoFit/>
          </a:bodyPr>
          <a:lstStyle/>
          <a:p>
            <a:pPr>
              <a:lnSpc>
                <a:spcPts val="1200"/>
              </a:lnSpc>
            </a:pPr>
            <a:r>
              <a:rPr lang="en-US" sz="1600" b="1" dirty="0">
                <a:solidFill>
                  <a:srgbClr val="CC0000"/>
                </a:solidFill>
              </a:rPr>
              <a:t>s</a:t>
            </a:r>
            <a:r>
              <a:rPr lang="en-US" sz="1600" b="1" dirty="0" smtClean="0">
                <a:solidFill>
                  <a:srgbClr val="CC0000"/>
                </a:solidFill>
              </a:rPr>
              <a:t>ports  0.02</a:t>
            </a:r>
          </a:p>
          <a:p>
            <a:pPr>
              <a:lnSpc>
                <a:spcPts val="1200"/>
              </a:lnSpc>
            </a:pPr>
            <a:r>
              <a:rPr lang="en-US" sz="1600" b="1" dirty="0">
                <a:solidFill>
                  <a:srgbClr val="CC0000"/>
                </a:solidFill>
              </a:rPr>
              <a:t>g</a:t>
            </a:r>
            <a:r>
              <a:rPr lang="en-US" sz="1600" b="1" dirty="0" smtClean="0">
                <a:solidFill>
                  <a:srgbClr val="CC0000"/>
                </a:solidFill>
              </a:rPr>
              <a:t>ame   0.01</a:t>
            </a:r>
          </a:p>
          <a:p>
            <a:pPr>
              <a:lnSpc>
                <a:spcPts val="1200"/>
              </a:lnSpc>
            </a:pPr>
            <a:r>
              <a:rPr lang="en-US" sz="1600" b="1" dirty="0">
                <a:solidFill>
                  <a:srgbClr val="CC0000"/>
                </a:solidFill>
              </a:rPr>
              <a:t>b</a:t>
            </a:r>
            <a:r>
              <a:rPr lang="en-US" sz="1600" b="1" dirty="0" smtClean="0">
                <a:solidFill>
                  <a:srgbClr val="CC0000"/>
                </a:solidFill>
              </a:rPr>
              <a:t>asketball 0.005</a:t>
            </a:r>
          </a:p>
          <a:p>
            <a:pPr>
              <a:lnSpc>
                <a:spcPts val="1200"/>
              </a:lnSpc>
            </a:pPr>
            <a:r>
              <a:rPr lang="en-US" sz="1600" b="1" dirty="0">
                <a:solidFill>
                  <a:srgbClr val="CC0000"/>
                </a:solidFill>
              </a:rPr>
              <a:t>f</a:t>
            </a:r>
            <a:r>
              <a:rPr lang="en-US" sz="1600" b="1" dirty="0" smtClean="0">
                <a:solidFill>
                  <a:srgbClr val="CC0000"/>
                </a:solidFill>
              </a:rPr>
              <a:t>ootball   0.004</a:t>
            </a:r>
          </a:p>
          <a:p>
            <a:pPr>
              <a:lnSpc>
                <a:spcPts val="1200"/>
              </a:lnSpc>
            </a:pPr>
            <a:r>
              <a:rPr lang="en-US" sz="1600" b="1" dirty="0" smtClean="0"/>
              <a:t>…</a:t>
            </a:r>
            <a:endParaRPr lang="en-US" sz="1600" b="1" dirty="0" smtClean="0">
              <a:solidFill>
                <a:srgbClr val="CC0000"/>
              </a:solidFill>
            </a:endParaRPr>
          </a:p>
        </p:txBody>
      </p:sp>
      <p:sp>
        <p:nvSpPr>
          <p:cNvPr id="75" name="TextBox 74"/>
          <p:cNvSpPr txBox="1"/>
          <p:nvPr/>
        </p:nvSpPr>
        <p:spPr>
          <a:xfrm>
            <a:off x="3510166" y="4153269"/>
            <a:ext cx="1537600" cy="723531"/>
          </a:xfrm>
          <a:prstGeom prst="rect">
            <a:avLst/>
          </a:prstGeom>
          <a:noFill/>
          <a:ln>
            <a:solidFill>
              <a:schemeClr val="accent1">
                <a:shade val="50000"/>
              </a:schemeClr>
            </a:solidFill>
          </a:ln>
        </p:spPr>
        <p:txBody>
          <a:bodyPr wrap="none" rtlCol="0">
            <a:spAutoFit/>
          </a:bodyPr>
          <a:lstStyle/>
          <a:p>
            <a:pPr>
              <a:lnSpc>
                <a:spcPts val="1200"/>
              </a:lnSpc>
            </a:pPr>
            <a:r>
              <a:rPr lang="en-US" sz="1600" b="1" dirty="0" smtClean="0">
                <a:solidFill>
                  <a:schemeClr val="accent3">
                    <a:lumMod val="50000"/>
                  </a:schemeClr>
                </a:solidFill>
              </a:rPr>
              <a:t>science  0.04</a:t>
            </a:r>
          </a:p>
          <a:p>
            <a:pPr>
              <a:lnSpc>
                <a:spcPts val="1200"/>
              </a:lnSpc>
            </a:pPr>
            <a:r>
              <a:rPr lang="en-US" sz="1600" b="1" dirty="0" smtClean="0">
                <a:solidFill>
                  <a:schemeClr val="accent3">
                    <a:lumMod val="50000"/>
                  </a:schemeClr>
                </a:solidFill>
              </a:rPr>
              <a:t>scientist   0.03</a:t>
            </a:r>
          </a:p>
          <a:p>
            <a:pPr>
              <a:lnSpc>
                <a:spcPts val="1200"/>
              </a:lnSpc>
            </a:pPr>
            <a:r>
              <a:rPr lang="en-US" sz="1600" b="1" dirty="0">
                <a:solidFill>
                  <a:schemeClr val="accent3">
                    <a:lumMod val="50000"/>
                  </a:schemeClr>
                </a:solidFill>
              </a:rPr>
              <a:t>s</a:t>
            </a:r>
            <a:r>
              <a:rPr lang="en-US" sz="1600" b="1" dirty="0" smtClean="0">
                <a:solidFill>
                  <a:schemeClr val="accent3">
                    <a:lumMod val="50000"/>
                  </a:schemeClr>
                </a:solidFill>
              </a:rPr>
              <a:t>paceship 0.006</a:t>
            </a:r>
          </a:p>
          <a:p>
            <a:pPr>
              <a:lnSpc>
                <a:spcPts val="1200"/>
              </a:lnSpc>
            </a:pPr>
            <a:r>
              <a:rPr lang="en-US" sz="1600" b="1" dirty="0" smtClean="0">
                <a:solidFill>
                  <a:schemeClr val="accent3">
                    <a:lumMod val="50000"/>
                  </a:schemeClr>
                </a:solidFill>
              </a:rPr>
              <a:t>… </a:t>
            </a:r>
          </a:p>
        </p:txBody>
      </p:sp>
      <p:sp>
        <p:nvSpPr>
          <p:cNvPr id="76" name="TextBox 75"/>
          <p:cNvSpPr txBox="1"/>
          <p:nvPr/>
        </p:nvSpPr>
        <p:spPr>
          <a:xfrm>
            <a:off x="3497466" y="3133301"/>
            <a:ext cx="1527149" cy="723531"/>
          </a:xfrm>
          <a:prstGeom prst="rect">
            <a:avLst/>
          </a:prstGeom>
          <a:noFill/>
          <a:ln>
            <a:solidFill>
              <a:schemeClr val="accent1">
                <a:shade val="50000"/>
              </a:schemeClr>
            </a:solidFill>
          </a:ln>
        </p:spPr>
        <p:txBody>
          <a:bodyPr wrap="none" rtlCol="0">
            <a:spAutoFit/>
          </a:bodyPr>
          <a:lstStyle/>
          <a:p>
            <a:pPr>
              <a:lnSpc>
                <a:spcPts val="1200"/>
              </a:lnSpc>
            </a:pPr>
            <a:r>
              <a:rPr lang="en-US" sz="1600" b="1" dirty="0" smtClean="0">
                <a:solidFill>
                  <a:srgbClr val="3333FF"/>
                </a:solidFill>
              </a:rPr>
              <a:t>travel  0.05</a:t>
            </a:r>
          </a:p>
          <a:p>
            <a:pPr>
              <a:lnSpc>
                <a:spcPts val="1200"/>
              </a:lnSpc>
            </a:pPr>
            <a:r>
              <a:rPr lang="en-US" sz="1600" b="1" dirty="0" smtClean="0">
                <a:solidFill>
                  <a:srgbClr val="3333FF"/>
                </a:solidFill>
              </a:rPr>
              <a:t>attraction   0.03</a:t>
            </a:r>
          </a:p>
          <a:p>
            <a:pPr>
              <a:lnSpc>
                <a:spcPts val="1200"/>
              </a:lnSpc>
            </a:pPr>
            <a:r>
              <a:rPr lang="en-US" sz="1600" b="1" dirty="0">
                <a:solidFill>
                  <a:srgbClr val="3333FF"/>
                </a:solidFill>
              </a:rPr>
              <a:t>t</a:t>
            </a:r>
            <a:r>
              <a:rPr lang="en-US" sz="1600" b="1" dirty="0" smtClean="0">
                <a:solidFill>
                  <a:srgbClr val="3333FF"/>
                </a:solidFill>
              </a:rPr>
              <a:t>rip       0.01</a:t>
            </a:r>
          </a:p>
          <a:p>
            <a:pPr>
              <a:lnSpc>
                <a:spcPts val="1200"/>
              </a:lnSpc>
            </a:pPr>
            <a:r>
              <a:rPr lang="en-US" sz="1600" b="1" dirty="0" smtClean="0">
                <a:solidFill>
                  <a:srgbClr val="3333FF"/>
                </a:solidFill>
              </a:rPr>
              <a:t>…</a:t>
            </a:r>
          </a:p>
        </p:txBody>
      </p:sp>
      <p:sp>
        <p:nvSpPr>
          <p:cNvPr id="6" name="TextBox 5"/>
          <p:cNvSpPr txBox="1"/>
          <p:nvPr/>
        </p:nvSpPr>
        <p:spPr>
          <a:xfrm>
            <a:off x="311002" y="833735"/>
            <a:ext cx="2080926" cy="461665"/>
          </a:xfrm>
          <a:prstGeom prst="rect">
            <a:avLst/>
          </a:prstGeom>
          <a:solidFill>
            <a:srgbClr val="FFFF99"/>
          </a:solidFill>
        </p:spPr>
        <p:txBody>
          <a:bodyPr wrap="square" rtlCol="0">
            <a:spAutoFit/>
          </a:bodyPr>
          <a:lstStyle/>
          <a:p>
            <a:r>
              <a:rPr lang="en-US" sz="2400" b="1" dirty="0" smtClean="0"/>
              <a:t>INPUT:  C, k, V</a:t>
            </a:r>
          </a:p>
        </p:txBody>
      </p:sp>
      <p:sp>
        <p:nvSpPr>
          <p:cNvPr id="77" name="TextBox 76"/>
          <p:cNvSpPr txBox="1"/>
          <p:nvPr/>
        </p:nvSpPr>
        <p:spPr>
          <a:xfrm>
            <a:off x="3048000" y="666750"/>
            <a:ext cx="5727057" cy="461665"/>
          </a:xfrm>
          <a:prstGeom prst="rect">
            <a:avLst/>
          </a:prstGeom>
          <a:solidFill>
            <a:srgbClr val="FFFF99"/>
          </a:solidFill>
        </p:spPr>
        <p:txBody>
          <a:bodyPr wrap="square" rtlCol="0">
            <a:spAutoFit/>
          </a:bodyPr>
          <a:lstStyle/>
          <a:p>
            <a:pPr marL="0" lvl="1"/>
            <a:r>
              <a:rPr lang="en-US" sz="2400" b="1" dirty="0" smtClean="0"/>
              <a:t>OUTPUT: { </a:t>
            </a:r>
            <a:r>
              <a:rPr lang="en-US" sz="2400" b="1" dirty="0">
                <a:sym typeface="Symbol"/>
              </a:rPr>
              <a:t></a:t>
            </a:r>
            <a:r>
              <a:rPr lang="en-US" sz="2400" b="1" baseline="-25000" dirty="0">
                <a:sym typeface="Symbol"/>
              </a:rPr>
              <a:t>1</a:t>
            </a:r>
            <a:r>
              <a:rPr lang="en-US" sz="2400" b="1" dirty="0">
                <a:sym typeface="Symbol"/>
              </a:rPr>
              <a:t>, …, </a:t>
            </a:r>
            <a:r>
              <a:rPr lang="en-US" sz="2400" b="1" baseline="-25000" dirty="0">
                <a:sym typeface="Symbol"/>
              </a:rPr>
              <a:t>k</a:t>
            </a:r>
            <a:r>
              <a:rPr lang="en-US" sz="2400" b="1" dirty="0">
                <a:sym typeface="Symbol"/>
              </a:rPr>
              <a:t> </a:t>
            </a:r>
            <a:r>
              <a:rPr lang="en-US" sz="2400" b="1" dirty="0" smtClean="0">
                <a:sym typeface="Symbol"/>
              </a:rPr>
              <a:t>}, </a:t>
            </a:r>
            <a:r>
              <a:rPr lang="en-US" sz="2400" b="1" dirty="0"/>
              <a:t>{ </a:t>
            </a:r>
            <a:r>
              <a:rPr lang="en-US" sz="2400" b="1" dirty="0">
                <a:sym typeface="Symbol"/>
              </a:rPr>
              <a:t></a:t>
            </a:r>
            <a:r>
              <a:rPr lang="en-US" sz="2400" b="1" baseline="-25000" dirty="0">
                <a:sym typeface="Symbol"/>
              </a:rPr>
              <a:t>i1</a:t>
            </a:r>
            <a:r>
              <a:rPr lang="en-US" sz="2400" b="1" dirty="0">
                <a:sym typeface="Symbol"/>
              </a:rPr>
              <a:t>, …, </a:t>
            </a:r>
            <a:r>
              <a:rPr lang="en-US" sz="2400" b="1" baseline="-25000" dirty="0" err="1">
                <a:sym typeface="Symbol"/>
              </a:rPr>
              <a:t>ik</a:t>
            </a:r>
            <a:r>
              <a:rPr lang="en-US" sz="2400" b="1" dirty="0">
                <a:sym typeface="Symbol"/>
              </a:rPr>
              <a:t> </a:t>
            </a:r>
            <a:r>
              <a:rPr lang="en-US" sz="2400" b="1" dirty="0" smtClean="0">
                <a:sym typeface="Symbol"/>
              </a:rPr>
              <a:t>}</a:t>
            </a:r>
            <a:endParaRPr lang="en-US" sz="2400" b="1" dirty="0" smtClean="0"/>
          </a:p>
        </p:txBody>
      </p:sp>
      <p:sp>
        <p:nvSpPr>
          <p:cNvPr id="78" name="TextBox 77"/>
          <p:cNvSpPr txBox="1"/>
          <p:nvPr/>
        </p:nvSpPr>
        <p:spPr>
          <a:xfrm>
            <a:off x="338170" y="1896130"/>
            <a:ext cx="1579022" cy="523220"/>
          </a:xfrm>
          <a:prstGeom prst="rect">
            <a:avLst/>
          </a:prstGeom>
          <a:solidFill>
            <a:srgbClr val="853F4B"/>
          </a:solidFill>
        </p:spPr>
        <p:txBody>
          <a:bodyPr wrap="none" rtlCol="0">
            <a:spAutoFit/>
          </a:bodyPr>
          <a:lstStyle/>
          <a:p>
            <a:pPr algn="ctr"/>
            <a:r>
              <a:rPr lang="en-US" sz="2800" b="1" dirty="0" smtClean="0">
                <a:solidFill>
                  <a:schemeClr val="bg1"/>
                </a:solidFill>
              </a:rPr>
              <a:t>Text Data</a:t>
            </a:r>
            <a:endParaRPr lang="en-US" sz="2800" b="1" dirty="0">
              <a:solidFill>
                <a:schemeClr val="bg1"/>
              </a:solidFill>
            </a:endParaRPr>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912325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24000"/>
                    </a14:imgEffect>
                    <a14:imgEffect>
                      <a14:colorTemperature colorTemp="11500"/>
                    </a14:imgEffect>
                    <a14:imgEffect>
                      <a14:saturation sat="355000"/>
                    </a14:imgEffect>
                    <a14:imgEffect>
                      <a14:brightnessContrast bright="15000"/>
                    </a14:imgEffect>
                  </a14:imgLayer>
                </a14:imgProps>
              </a:ext>
              <a:ext uri="{28A0092B-C50C-407E-A947-70E740481C1C}">
                <a14:useLocalDpi xmlns:a14="http://schemas.microsoft.com/office/drawing/2010/main" val="0"/>
              </a:ext>
            </a:extLst>
          </a:blip>
          <a:srcRect/>
          <a:stretch>
            <a:fillRect/>
          </a:stretch>
        </p:blipFill>
        <p:spPr bwMode="auto">
          <a:xfrm>
            <a:off x="228600" y="971550"/>
            <a:ext cx="8610600" cy="3969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Generative Model for Text Mining</a:t>
            </a:r>
            <a:endParaRPr lang="en-US" dirty="0"/>
          </a:p>
        </p:txBody>
      </p:sp>
      <p:grpSp>
        <p:nvGrpSpPr>
          <p:cNvPr id="21" name="Group 20"/>
          <p:cNvGrpSpPr/>
          <p:nvPr/>
        </p:nvGrpSpPr>
        <p:grpSpPr>
          <a:xfrm>
            <a:off x="914400" y="931843"/>
            <a:ext cx="7469417" cy="1596329"/>
            <a:chOff x="914400" y="931843"/>
            <a:chExt cx="7469417" cy="1596329"/>
          </a:xfrm>
        </p:grpSpPr>
        <p:sp>
          <p:nvSpPr>
            <p:cNvPr id="6" name="Right Arrow 5"/>
            <p:cNvSpPr/>
            <p:nvPr/>
          </p:nvSpPr>
          <p:spPr>
            <a:xfrm rot="10800000">
              <a:off x="1981301" y="1885950"/>
              <a:ext cx="1447699" cy="642222"/>
            </a:xfrm>
            <a:prstGeom prst="rightArrow">
              <a:avLst>
                <a:gd name="adj1" fmla="val 50000"/>
                <a:gd name="adj2" fmla="val 604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14400" y="931843"/>
              <a:ext cx="7469417" cy="954107"/>
            </a:xfrm>
            <a:prstGeom prst="rect">
              <a:avLst/>
            </a:prstGeom>
            <a:solidFill>
              <a:srgbClr val="FFFF99"/>
            </a:solidFill>
          </p:spPr>
          <p:txBody>
            <a:bodyPr wrap="none" rtlCol="0">
              <a:spAutoFit/>
            </a:bodyPr>
            <a:lstStyle/>
            <a:p>
              <a:r>
                <a:rPr lang="en-US" sz="2800" b="1" dirty="0" smtClean="0"/>
                <a:t>Modeling of Data Generation: P(Data |Model, </a:t>
              </a:r>
              <a:r>
                <a:rPr lang="en-US" sz="2800" b="1" dirty="0" smtClean="0">
                  <a:sym typeface="Symbol"/>
                </a:rPr>
                <a:t></a:t>
              </a:r>
              <a:r>
                <a:rPr lang="en-US" sz="2800" b="1" dirty="0" smtClean="0"/>
                <a:t>)</a:t>
              </a:r>
            </a:p>
            <a:p>
              <a:pPr marL="0" lvl="1"/>
              <a:r>
                <a:rPr lang="en-US" sz="2800" b="1" dirty="0" smtClean="0">
                  <a:sym typeface="Symbol"/>
                </a:rPr>
                <a:t>=(</a:t>
              </a:r>
              <a:r>
                <a:rPr lang="en-US" sz="2800" b="1" dirty="0" smtClean="0"/>
                <a:t>{ </a:t>
              </a:r>
              <a:r>
                <a:rPr lang="en-US" sz="2800" b="1" dirty="0">
                  <a:sym typeface="Symbol"/>
                </a:rPr>
                <a:t></a:t>
              </a:r>
              <a:r>
                <a:rPr lang="en-US" sz="2800" b="1" baseline="-25000" dirty="0">
                  <a:sym typeface="Symbol"/>
                </a:rPr>
                <a:t>1</a:t>
              </a:r>
              <a:r>
                <a:rPr lang="en-US" sz="2800" b="1" dirty="0">
                  <a:sym typeface="Symbol"/>
                </a:rPr>
                <a:t>, …, </a:t>
              </a:r>
              <a:r>
                <a:rPr lang="en-US" sz="2800" b="1" baseline="-25000" dirty="0">
                  <a:sym typeface="Symbol"/>
                </a:rPr>
                <a:t>k</a:t>
              </a:r>
              <a:r>
                <a:rPr lang="en-US" sz="2800" b="1" dirty="0">
                  <a:sym typeface="Symbol"/>
                </a:rPr>
                <a:t> </a:t>
              </a:r>
              <a:r>
                <a:rPr lang="en-US" sz="2800" b="1" dirty="0" smtClean="0">
                  <a:sym typeface="Symbol"/>
                </a:rPr>
                <a:t>}, </a:t>
              </a:r>
              <a:r>
                <a:rPr lang="en-US" sz="2800" b="1" dirty="0"/>
                <a:t>{ </a:t>
              </a:r>
              <a:r>
                <a:rPr lang="en-US" sz="2800" b="1" dirty="0" smtClean="0">
                  <a:sym typeface="Symbol"/>
                </a:rPr>
                <a:t></a:t>
              </a:r>
              <a:r>
                <a:rPr lang="en-US" sz="2800" b="1" baseline="-25000" dirty="0" smtClean="0">
                  <a:sym typeface="Symbol"/>
                </a:rPr>
                <a:t>11</a:t>
              </a:r>
              <a:r>
                <a:rPr lang="en-US" sz="2800" b="1" dirty="0">
                  <a:sym typeface="Symbol"/>
                </a:rPr>
                <a:t>, …, </a:t>
              </a:r>
              <a:r>
                <a:rPr lang="en-US" sz="2800" b="1" dirty="0" smtClean="0">
                  <a:sym typeface="Symbol"/>
                </a:rPr>
                <a:t></a:t>
              </a:r>
              <a:r>
                <a:rPr lang="en-US" sz="2800" b="1" baseline="-25000" dirty="0" smtClean="0">
                  <a:sym typeface="Symbol"/>
                </a:rPr>
                <a:t>1k</a:t>
              </a:r>
              <a:r>
                <a:rPr lang="en-US" sz="2800" b="1" dirty="0" smtClean="0">
                  <a:sym typeface="Symbol"/>
                </a:rPr>
                <a:t> }, …, </a:t>
              </a:r>
              <a:r>
                <a:rPr lang="en-US" sz="2800" b="1" dirty="0"/>
                <a:t>{ </a:t>
              </a:r>
              <a:r>
                <a:rPr lang="en-US" sz="2800" b="1" dirty="0" smtClean="0">
                  <a:sym typeface="Symbol"/>
                </a:rPr>
                <a:t></a:t>
              </a:r>
              <a:r>
                <a:rPr lang="en-US" sz="2800" b="1" baseline="-25000" dirty="0" smtClean="0">
                  <a:sym typeface="Symbol"/>
                </a:rPr>
                <a:t>N1</a:t>
              </a:r>
              <a:r>
                <a:rPr lang="en-US" sz="2800" b="1" dirty="0">
                  <a:sym typeface="Symbol"/>
                </a:rPr>
                <a:t>, …, </a:t>
              </a:r>
              <a:r>
                <a:rPr lang="en-US" sz="2800" b="1" dirty="0" smtClean="0">
                  <a:sym typeface="Symbol"/>
                </a:rPr>
                <a:t></a:t>
              </a:r>
              <a:r>
                <a:rPr lang="en-US" sz="2800" b="1" baseline="-25000" dirty="0" err="1" smtClean="0">
                  <a:sym typeface="Symbol"/>
                </a:rPr>
                <a:t>Nk</a:t>
              </a:r>
              <a:r>
                <a:rPr lang="en-US" sz="2800" b="1" dirty="0" smtClean="0">
                  <a:sym typeface="Symbol"/>
                </a:rPr>
                <a:t> })</a:t>
              </a:r>
              <a:endParaRPr lang="en-US" sz="2800" b="1" dirty="0">
                <a:sym typeface="Symbol"/>
              </a:endParaRPr>
            </a:p>
          </p:txBody>
        </p:sp>
      </p:grpSp>
      <p:grpSp>
        <p:nvGrpSpPr>
          <p:cNvPr id="23" name="Group 22"/>
          <p:cNvGrpSpPr/>
          <p:nvPr/>
        </p:nvGrpSpPr>
        <p:grpSpPr>
          <a:xfrm>
            <a:off x="556746" y="2495550"/>
            <a:ext cx="7662389" cy="2624554"/>
            <a:chOff x="556746" y="2495550"/>
            <a:chExt cx="7662389" cy="2624554"/>
          </a:xfrm>
        </p:grpSpPr>
        <p:sp>
          <p:nvSpPr>
            <p:cNvPr id="8" name="TextBox 7"/>
            <p:cNvSpPr txBox="1"/>
            <p:nvPr/>
          </p:nvSpPr>
          <p:spPr>
            <a:xfrm>
              <a:off x="2936535" y="2495550"/>
              <a:ext cx="5282600" cy="954107"/>
            </a:xfrm>
            <a:prstGeom prst="rect">
              <a:avLst/>
            </a:prstGeom>
            <a:solidFill>
              <a:srgbClr val="FFFF99"/>
            </a:solidFill>
          </p:spPr>
          <p:txBody>
            <a:bodyPr wrap="none" rtlCol="0">
              <a:spAutoFit/>
            </a:bodyPr>
            <a:lstStyle/>
            <a:p>
              <a:r>
                <a:rPr lang="en-US" sz="2800" b="1" dirty="0" smtClean="0"/>
                <a:t>Parameter Estimation/ Inferences </a:t>
              </a:r>
              <a:endParaRPr lang="en-US" sz="2800" b="1" dirty="0"/>
            </a:p>
            <a:p>
              <a:r>
                <a:rPr lang="en-US" sz="2800" b="1" dirty="0" smtClean="0"/>
                <a:t> </a:t>
              </a:r>
              <a:r>
                <a:rPr lang="en-US" sz="2800" b="1" dirty="0" smtClean="0">
                  <a:sym typeface="Symbol"/>
                </a:rPr>
                <a:t></a:t>
              </a:r>
              <a:r>
                <a:rPr lang="en-US" sz="2800" b="1" baseline="30000" dirty="0" smtClean="0">
                  <a:sym typeface="Symbol"/>
                </a:rPr>
                <a:t>*</a:t>
              </a:r>
              <a:r>
                <a:rPr lang="en-US" sz="2800" b="1" dirty="0" smtClean="0">
                  <a:sym typeface="Symbol"/>
                </a:rPr>
                <a:t> </a:t>
              </a:r>
              <a:r>
                <a:rPr lang="en-US" sz="2800" b="1" dirty="0" smtClean="0"/>
                <a:t>= </a:t>
              </a:r>
              <a:r>
                <a:rPr lang="en-US" sz="2800" b="1" dirty="0" err="1" smtClean="0"/>
                <a:t>argmax</a:t>
              </a:r>
              <a:r>
                <a:rPr lang="en-US" sz="2800" b="1" dirty="0">
                  <a:sym typeface="Symbol"/>
                </a:rPr>
                <a:t> </a:t>
              </a:r>
              <a:r>
                <a:rPr lang="en-US" sz="2800" b="1" baseline="-25000" dirty="0">
                  <a:sym typeface="Symbol"/>
                </a:rPr>
                <a:t></a:t>
              </a:r>
              <a:r>
                <a:rPr lang="en-US" sz="2800" b="1" dirty="0" smtClean="0"/>
                <a:t> p(Data|</a:t>
              </a:r>
              <a:r>
                <a:rPr lang="en-US" sz="2800" b="1" dirty="0">
                  <a:sym typeface="Symbol"/>
                </a:rPr>
                <a:t> </a:t>
              </a:r>
              <a:r>
                <a:rPr lang="en-US" sz="2800" b="1" dirty="0" smtClean="0">
                  <a:sym typeface="Symbol"/>
                </a:rPr>
                <a:t>Model, )</a:t>
              </a:r>
              <a:endParaRPr lang="en-US" sz="2800" b="1" dirty="0" smtClean="0"/>
            </a:p>
          </p:txBody>
        </p:sp>
        <p:sp>
          <p:nvSpPr>
            <p:cNvPr id="9" name="Right Arrow 8"/>
            <p:cNvSpPr/>
            <p:nvPr/>
          </p:nvSpPr>
          <p:spPr>
            <a:xfrm>
              <a:off x="1435801" y="2756773"/>
              <a:ext cx="1447699" cy="642222"/>
            </a:xfrm>
            <a:prstGeom prst="rightArrow">
              <a:avLst>
                <a:gd name="adj1" fmla="val 50000"/>
                <a:gd name="adj2" fmla="val 604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556746" y="3562350"/>
              <a:ext cx="6606054" cy="1557754"/>
              <a:chOff x="556746" y="3562350"/>
              <a:chExt cx="6606054" cy="1557754"/>
            </a:xfrm>
          </p:grpSpPr>
          <p:sp>
            <p:nvSpPr>
              <p:cNvPr id="17" name="Rectangle 16"/>
              <p:cNvSpPr/>
              <p:nvPr/>
            </p:nvSpPr>
            <p:spPr>
              <a:xfrm>
                <a:off x="556746" y="3562351"/>
                <a:ext cx="6606054" cy="1447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2438400" y="4781549"/>
                <a:ext cx="441960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438400" y="3602056"/>
                <a:ext cx="0" cy="11794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56746" y="3562350"/>
                <a:ext cx="1758110" cy="338554"/>
              </a:xfrm>
              <a:prstGeom prst="rect">
                <a:avLst/>
              </a:prstGeom>
            </p:spPr>
            <p:txBody>
              <a:bodyPr wrap="none">
                <a:spAutoFit/>
              </a:bodyPr>
              <a:lstStyle/>
              <a:p>
                <a:r>
                  <a:rPr lang="en-US" sz="1600" b="1" dirty="0"/>
                  <a:t>P(Data |Model, </a:t>
                </a:r>
                <a:r>
                  <a:rPr lang="en-US" sz="1600" b="1" dirty="0">
                    <a:sym typeface="Symbol"/>
                  </a:rPr>
                  <a:t></a:t>
                </a:r>
                <a:r>
                  <a:rPr lang="en-US" sz="1600" b="1" dirty="0"/>
                  <a:t>)</a:t>
                </a:r>
              </a:p>
            </p:txBody>
          </p:sp>
          <p:sp>
            <p:nvSpPr>
              <p:cNvPr id="15" name="Rectangle 14"/>
              <p:cNvSpPr/>
              <p:nvPr/>
            </p:nvSpPr>
            <p:spPr>
              <a:xfrm>
                <a:off x="6837070" y="4591560"/>
                <a:ext cx="325730" cy="338554"/>
              </a:xfrm>
              <a:prstGeom prst="rect">
                <a:avLst/>
              </a:prstGeom>
            </p:spPr>
            <p:txBody>
              <a:bodyPr wrap="none">
                <a:spAutoFit/>
              </a:bodyPr>
              <a:lstStyle/>
              <a:p>
                <a:r>
                  <a:rPr lang="en-US" sz="1600" b="1" dirty="0" smtClean="0">
                    <a:sym typeface="Symbol"/>
                  </a:rPr>
                  <a:t></a:t>
                </a:r>
                <a:endParaRPr lang="en-US" sz="1600" b="1" dirty="0"/>
              </a:p>
            </p:txBody>
          </p:sp>
          <p:sp>
            <p:nvSpPr>
              <p:cNvPr id="16" name="Freeform 15"/>
              <p:cNvSpPr/>
              <p:nvPr/>
            </p:nvSpPr>
            <p:spPr>
              <a:xfrm>
                <a:off x="2451100" y="3719436"/>
                <a:ext cx="3822700" cy="1006692"/>
              </a:xfrm>
              <a:custGeom>
                <a:avLst/>
                <a:gdLst>
                  <a:gd name="connsiteX0" fmla="*/ 0 w 3822700"/>
                  <a:gd name="connsiteY0" fmla="*/ 738264 h 1006692"/>
                  <a:gd name="connsiteX1" fmla="*/ 393700 w 3822700"/>
                  <a:gd name="connsiteY1" fmla="*/ 293764 h 1006692"/>
                  <a:gd name="connsiteX2" fmla="*/ 863600 w 3822700"/>
                  <a:gd name="connsiteY2" fmla="*/ 573164 h 1006692"/>
                  <a:gd name="connsiteX3" fmla="*/ 1879600 w 3822700"/>
                  <a:gd name="connsiteY3" fmla="*/ 1664 h 1006692"/>
                  <a:gd name="connsiteX4" fmla="*/ 2692400 w 3822700"/>
                  <a:gd name="connsiteY4" fmla="*/ 789064 h 1006692"/>
                  <a:gd name="connsiteX5" fmla="*/ 2997200 w 3822700"/>
                  <a:gd name="connsiteY5" fmla="*/ 560464 h 1006692"/>
                  <a:gd name="connsiteX6" fmla="*/ 3213100 w 3822700"/>
                  <a:gd name="connsiteY6" fmla="*/ 814464 h 1006692"/>
                  <a:gd name="connsiteX7" fmla="*/ 3327400 w 3822700"/>
                  <a:gd name="connsiteY7" fmla="*/ 420764 h 1006692"/>
                  <a:gd name="connsiteX8" fmla="*/ 3530600 w 3822700"/>
                  <a:gd name="connsiteY8" fmla="*/ 916064 h 1006692"/>
                  <a:gd name="connsiteX9" fmla="*/ 3822700 w 3822700"/>
                  <a:gd name="connsiteY9" fmla="*/ 1004964 h 1006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22700" h="1006692">
                    <a:moveTo>
                      <a:pt x="0" y="738264"/>
                    </a:moveTo>
                    <a:cubicBezTo>
                      <a:pt x="124883" y="529772"/>
                      <a:pt x="249767" y="321281"/>
                      <a:pt x="393700" y="293764"/>
                    </a:cubicBezTo>
                    <a:cubicBezTo>
                      <a:pt x="537633" y="266247"/>
                      <a:pt x="615950" y="621847"/>
                      <a:pt x="863600" y="573164"/>
                    </a:cubicBezTo>
                    <a:cubicBezTo>
                      <a:pt x="1111250" y="524481"/>
                      <a:pt x="1574800" y="-34319"/>
                      <a:pt x="1879600" y="1664"/>
                    </a:cubicBezTo>
                    <a:cubicBezTo>
                      <a:pt x="2184400" y="37647"/>
                      <a:pt x="2506133" y="695931"/>
                      <a:pt x="2692400" y="789064"/>
                    </a:cubicBezTo>
                    <a:cubicBezTo>
                      <a:pt x="2878667" y="882197"/>
                      <a:pt x="2910417" y="556231"/>
                      <a:pt x="2997200" y="560464"/>
                    </a:cubicBezTo>
                    <a:cubicBezTo>
                      <a:pt x="3083983" y="564697"/>
                      <a:pt x="3158067" y="837747"/>
                      <a:pt x="3213100" y="814464"/>
                    </a:cubicBezTo>
                    <a:cubicBezTo>
                      <a:pt x="3268133" y="791181"/>
                      <a:pt x="3274483" y="403831"/>
                      <a:pt x="3327400" y="420764"/>
                    </a:cubicBezTo>
                    <a:cubicBezTo>
                      <a:pt x="3380317" y="437697"/>
                      <a:pt x="3448050" y="818697"/>
                      <a:pt x="3530600" y="916064"/>
                    </a:cubicBezTo>
                    <a:cubicBezTo>
                      <a:pt x="3613150" y="1013431"/>
                      <a:pt x="3717925" y="1009197"/>
                      <a:pt x="3822700" y="100496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78944" y="4781550"/>
                <a:ext cx="393056" cy="338554"/>
              </a:xfrm>
              <a:prstGeom prst="rect">
                <a:avLst/>
              </a:prstGeom>
              <a:solidFill>
                <a:schemeClr val="bg1">
                  <a:lumMod val="85000"/>
                </a:schemeClr>
              </a:solidFill>
            </p:spPr>
            <p:txBody>
              <a:bodyPr wrap="none">
                <a:spAutoFit/>
              </a:bodyPr>
              <a:lstStyle/>
              <a:p>
                <a:r>
                  <a:rPr lang="en-US" sz="1600" b="1" dirty="0">
                    <a:sym typeface="Symbol"/>
                  </a:rPr>
                  <a:t></a:t>
                </a:r>
                <a:r>
                  <a:rPr lang="en-US" sz="1600" b="1" baseline="30000" dirty="0">
                    <a:sym typeface="Symbol"/>
                  </a:rPr>
                  <a:t>*</a:t>
                </a:r>
                <a:endParaRPr lang="en-US" sz="1600" b="1" dirty="0"/>
              </a:p>
            </p:txBody>
          </p:sp>
          <p:cxnSp>
            <p:nvCxnSpPr>
              <p:cNvPr id="20" name="Straight Connector 19"/>
              <p:cNvCxnSpPr/>
              <p:nvPr/>
            </p:nvCxnSpPr>
            <p:spPr>
              <a:xfrm>
                <a:off x="4343400" y="3602056"/>
                <a:ext cx="0" cy="1179494"/>
              </a:xfrm>
              <a:prstGeom prst="line">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grpSp>
      </p:grpSp>
      <p:sp>
        <p:nvSpPr>
          <p:cNvPr id="24" name="TextBox 23"/>
          <p:cNvSpPr txBox="1"/>
          <p:nvPr/>
        </p:nvSpPr>
        <p:spPr>
          <a:xfrm>
            <a:off x="3492549" y="1962150"/>
            <a:ext cx="4203651" cy="461665"/>
          </a:xfrm>
          <a:prstGeom prst="rect">
            <a:avLst/>
          </a:prstGeom>
          <a:solidFill>
            <a:schemeClr val="accent2">
              <a:lumMod val="40000"/>
              <a:lumOff val="60000"/>
            </a:schemeClr>
          </a:solidFill>
        </p:spPr>
        <p:txBody>
          <a:bodyPr wrap="none" rtlCol="0">
            <a:spAutoFit/>
          </a:bodyPr>
          <a:lstStyle/>
          <a:p>
            <a:r>
              <a:rPr lang="en-US" sz="2400" b="1" dirty="0" smtClean="0"/>
              <a:t>How many parameters in total?</a:t>
            </a:r>
          </a:p>
        </p:txBody>
      </p:sp>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390754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289"/>
            <a:ext cx="8229600" cy="857250"/>
          </a:xfrm>
        </p:spPr>
        <p:txBody>
          <a:bodyPr>
            <a:noAutofit/>
          </a:bodyPr>
          <a:lstStyle/>
          <a:p>
            <a:r>
              <a:rPr lang="en-US" sz="2800" dirty="0" smtClean="0"/>
              <a:t>General Ideas of Generative Models for Text Mining</a:t>
            </a:r>
            <a:endParaRPr lang="en-US" sz="2400" dirty="0"/>
          </a:p>
        </p:txBody>
      </p:sp>
      <p:sp>
        <p:nvSpPr>
          <p:cNvPr id="3" name="Content Placeholder 2"/>
          <p:cNvSpPr>
            <a:spLocks noGrp="1"/>
          </p:cNvSpPr>
          <p:nvPr>
            <p:ph idx="1"/>
          </p:nvPr>
        </p:nvSpPr>
        <p:spPr>
          <a:xfrm>
            <a:off x="304800" y="971550"/>
            <a:ext cx="8610600" cy="4114800"/>
          </a:xfrm>
        </p:spPr>
        <p:txBody>
          <a:bodyPr>
            <a:normAutofit/>
          </a:bodyPr>
          <a:lstStyle/>
          <a:p>
            <a:r>
              <a:rPr lang="en-US" b="1" dirty="0" smtClean="0"/>
              <a:t>Model data generation</a:t>
            </a:r>
            <a:r>
              <a:rPr lang="en-US" dirty="0" smtClean="0"/>
              <a:t>:  </a:t>
            </a:r>
            <a:r>
              <a:rPr lang="en-US" sz="2700" b="1" dirty="0" smtClean="0"/>
              <a:t>P(Data </a:t>
            </a:r>
            <a:r>
              <a:rPr lang="en-US" sz="2700" b="1" dirty="0"/>
              <a:t>|Model, </a:t>
            </a:r>
            <a:r>
              <a:rPr lang="en-US" sz="2700" b="1" dirty="0">
                <a:sym typeface="Symbol"/>
              </a:rPr>
              <a:t></a:t>
            </a:r>
            <a:r>
              <a:rPr lang="en-US" sz="2700" b="1" dirty="0" smtClean="0"/>
              <a:t>)</a:t>
            </a:r>
          </a:p>
          <a:p>
            <a:r>
              <a:rPr lang="en-US" sz="2700" b="1" dirty="0" smtClean="0"/>
              <a:t>Infer the most likely parameter values </a:t>
            </a:r>
            <a:r>
              <a:rPr lang="en-US" sz="2700" b="1" dirty="0">
                <a:sym typeface="Symbol"/>
              </a:rPr>
              <a:t></a:t>
            </a:r>
            <a:r>
              <a:rPr lang="en-US" sz="2700" b="1" baseline="30000" dirty="0">
                <a:sym typeface="Symbol"/>
              </a:rPr>
              <a:t>*</a:t>
            </a:r>
            <a:r>
              <a:rPr lang="en-US" sz="2700" dirty="0" smtClean="0"/>
              <a:t> given a particular data set</a:t>
            </a:r>
            <a:r>
              <a:rPr lang="en-US" sz="2700" b="1" dirty="0" smtClean="0"/>
              <a:t>:   </a:t>
            </a:r>
            <a:r>
              <a:rPr lang="en-US" sz="2700" b="1" dirty="0" smtClean="0">
                <a:sym typeface="Symbol"/>
              </a:rPr>
              <a:t></a:t>
            </a:r>
            <a:r>
              <a:rPr lang="en-US" sz="2700" b="1" baseline="30000" dirty="0">
                <a:sym typeface="Symbol"/>
              </a:rPr>
              <a:t>*</a:t>
            </a:r>
            <a:r>
              <a:rPr lang="en-US" sz="2700" b="1" dirty="0">
                <a:sym typeface="Symbol"/>
              </a:rPr>
              <a:t> </a:t>
            </a:r>
            <a:r>
              <a:rPr lang="en-US" sz="2700" b="1" dirty="0"/>
              <a:t>= </a:t>
            </a:r>
            <a:r>
              <a:rPr lang="en-US" sz="2700" b="1" dirty="0" err="1"/>
              <a:t>argmax</a:t>
            </a:r>
            <a:r>
              <a:rPr lang="en-US" sz="2700" b="1" dirty="0">
                <a:sym typeface="Symbol"/>
              </a:rPr>
              <a:t> </a:t>
            </a:r>
            <a:r>
              <a:rPr lang="en-US" sz="2700" b="1" baseline="-25000" dirty="0">
                <a:sym typeface="Symbol"/>
              </a:rPr>
              <a:t></a:t>
            </a:r>
            <a:r>
              <a:rPr lang="en-US" sz="2700" b="1" dirty="0"/>
              <a:t> p(Data|</a:t>
            </a:r>
            <a:r>
              <a:rPr lang="en-US" sz="2700" b="1" dirty="0">
                <a:sym typeface="Symbol"/>
              </a:rPr>
              <a:t> Model, )</a:t>
            </a:r>
            <a:endParaRPr lang="en-US" sz="2700" b="1" dirty="0"/>
          </a:p>
          <a:p>
            <a:r>
              <a:rPr lang="en-US" sz="2700" b="1" u="sng" dirty="0" smtClean="0"/>
              <a:t>Take </a:t>
            </a:r>
            <a:r>
              <a:rPr lang="en-US" sz="2700" b="1" u="sng" dirty="0">
                <a:sym typeface="Symbol"/>
              </a:rPr>
              <a:t></a:t>
            </a:r>
            <a:r>
              <a:rPr lang="en-US" sz="2700" b="1" u="sng" baseline="30000" dirty="0" smtClean="0">
                <a:sym typeface="Symbol"/>
              </a:rPr>
              <a:t>*</a:t>
            </a:r>
            <a:r>
              <a:rPr lang="en-US" sz="2700" b="1" u="sng" dirty="0" smtClean="0">
                <a:sym typeface="Symbol"/>
              </a:rPr>
              <a:t> as the “knowledge”</a:t>
            </a:r>
            <a:r>
              <a:rPr lang="en-US" sz="2700" b="1" dirty="0" smtClean="0">
                <a:sym typeface="Symbol"/>
              </a:rPr>
              <a:t> </a:t>
            </a:r>
            <a:r>
              <a:rPr lang="en-US" sz="2700" dirty="0" smtClean="0">
                <a:sym typeface="Symbol"/>
              </a:rPr>
              <a:t>to be mined for the text mining problem</a:t>
            </a:r>
          </a:p>
          <a:p>
            <a:r>
              <a:rPr lang="en-US" sz="2700" b="1" dirty="0" smtClean="0">
                <a:sym typeface="Symbol"/>
              </a:rPr>
              <a:t>Adjust </a:t>
            </a:r>
            <a:r>
              <a:rPr lang="en-US" sz="2700" dirty="0" smtClean="0">
                <a:sym typeface="Symbol"/>
              </a:rPr>
              <a:t>the design of the model to discover different knowledge </a:t>
            </a:r>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3669570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212444" y="1162111"/>
            <a:ext cx="5779155" cy="379088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49349" y="2278229"/>
            <a:ext cx="1595034" cy="17101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Title 1"/>
          <p:cNvSpPr>
            <a:spLocks noGrp="1"/>
          </p:cNvSpPr>
          <p:nvPr>
            <p:ph type="title"/>
          </p:nvPr>
        </p:nvSpPr>
        <p:spPr>
          <a:xfrm>
            <a:off x="457200" y="-95250"/>
            <a:ext cx="8229600" cy="857250"/>
          </a:xfrm>
        </p:spPr>
        <p:txBody>
          <a:bodyPr>
            <a:normAutofit fontScale="90000"/>
          </a:bodyPr>
          <a:lstStyle/>
          <a:p>
            <a:r>
              <a:rPr lang="en-US" dirty="0" smtClean="0"/>
              <a:t>Simplest Case of Topic Model: Mining One Topic</a:t>
            </a:r>
            <a:endParaRPr lang="en-US" dirty="0"/>
          </a:p>
        </p:txBody>
      </p:sp>
      <p:sp>
        <p:nvSpPr>
          <p:cNvPr id="14" name="Right Arrow 13"/>
          <p:cNvSpPr/>
          <p:nvPr/>
        </p:nvSpPr>
        <p:spPr>
          <a:xfrm>
            <a:off x="2088852" y="2582534"/>
            <a:ext cx="978408" cy="484632"/>
          </a:xfrm>
          <a:prstGeom prst="rightArrow">
            <a:avLst>
              <a:gd name="adj1" fmla="val 50000"/>
              <a:gd name="adj2" fmla="val 60482"/>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952691" y="1429179"/>
            <a:ext cx="1048309" cy="3505200"/>
            <a:chOff x="5334000" y="971550"/>
            <a:chExt cx="1048309" cy="3505200"/>
          </a:xfrm>
        </p:grpSpPr>
        <p:sp>
          <p:nvSpPr>
            <p:cNvPr id="7" name="Flowchart: Document 6"/>
            <p:cNvSpPr/>
            <p:nvPr/>
          </p:nvSpPr>
          <p:spPr>
            <a:xfrm>
              <a:off x="5334000" y="971550"/>
              <a:ext cx="819709" cy="5589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5374328" y="1657350"/>
              <a:ext cx="0" cy="28194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74328" y="1885950"/>
              <a:ext cx="1007981" cy="23895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74328" y="991205"/>
              <a:ext cx="787395" cy="400110"/>
            </a:xfrm>
            <a:prstGeom prst="rect">
              <a:avLst/>
            </a:prstGeom>
            <a:noFill/>
          </p:spPr>
          <p:txBody>
            <a:bodyPr wrap="none" rtlCol="0">
              <a:spAutoFit/>
            </a:bodyPr>
            <a:lstStyle/>
            <a:p>
              <a:r>
                <a:rPr lang="en-US" sz="2000" b="1" dirty="0" smtClean="0"/>
                <a:t>Doc d</a:t>
              </a:r>
            </a:p>
          </p:txBody>
        </p:sp>
      </p:grpSp>
      <p:sp>
        <p:nvSpPr>
          <p:cNvPr id="5" name="Rectangle 4"/>
          <p:cNvSpPr/>
          <p:nvPr/>
        </p:nvSpPr>
        <p:spPr>
          <a:xfrm>
            <a:off x="4038600" y="2209800"/>
            <a:ext cx="425116" cy="646331"/>
          </a:xfrm>
          <a:prstGeom prst="rect">
            <a:avLst/>
          </a:prstGeom>
          <a:solidFill>
            <a:schemeClr val="bg1">
              <a:lumMod val="85000"/>
            </a:schemeClr>
          </a:solidFill>
        </p:spPr>
        <p:txBody>
          <a:bodyPr wrap="none">
            <a:spAutoFit/>
          </a:bodyPr>
          <a:lstStyle/>
          <a:p>
            <a:r>
              <a:rPr lang="en-US" sz="3600" dirty="0" smtClean="0">
                <a:sym typeface="Symbol"/>
              </a:rPr>
              <a:t></a:t>
            </a:r>
            <a:endParaRPr lang="en-US" sz="3200" dirty="0"/>
          </a:p>
        </p:txBody>
      </p:sp>
      <p:sp>
        <p:nvSpPr>
          <p:cNvPr id="8" name="TextBox 7"/>
          <p:cNvSpPr txBox="1"/>
          <p:nvPr/>
        </p:nvSpPr>
        <p:spPr>
          <a:xfrm>
            <a:off x="7133945" y="1962579"/>
            <a:ext cx="761747" cy="400110"/>
          </a:xfrm>
          <a:prstGeom prst="rect">
            <a:avLst/>
          </a:prstGeom>
          <a:noFill/>
        </p:spPr>
        <p:txBody>
          <a:bodyPr wrap="none" rtlCol="0">
            <a:spAutoFit/>
          </a:bodyPr>
          <a:lstStyle/>
          <a:p>
            <a:r>
              <a:rPr lang="en-US" sz="2000" b="1" dirty="0" smtClean="0"/>
              <a:t>100%</a:t>
            </a:r>
          </a:p>
        </p:txBody>
      </p:sp>
      <p:sp>
        <p:nvSpPr>
          <p:cNvPr id="6" name="TextBox 5"/>
          <p:cNvSpPr txBox="1"/>
          <p:nvPr/>
        </p:nvSpPr>
        <p:spPr>
          <a:xfrm>
            <a:off x="205074" y="833735"/>
            <a:ext cx="2309526" cy="461665"/>
          </a:xfrm>
          <a:prstGeom prst="rect">
            <a:avLst/>
          </a:prstGeom>
          <a:solidFill>
            <a:srgbClr val="FFFF99"/>
          </a:solidFill>
        </p:spPr>
        <p:txBody>
          <a:bodyPr wrap="square" rtlCol="0">
            <a:spAutoFit/>
          </a:bodyPr>
          <a:lstStyle/>
          <a:p>
            <a:r>
              <a:rPr lang="en-US" sz="2400" b="1" dirty="0" smtClean="0"/>
              <a:t>INPUT:  C={d}, V</a:t>
            </a:r>
          </a:p>
        </p:txBody>
      </p:sp>
      <p:sp>
        <p:nvSpPr>
          <p:cNvPr id="77" name="TextBox 76"/>
          <p:cNvSpPr txBox="1"/>
          <p:nvPr/>
        </p:nvSpPr>
        <p:spPr>
          <a:xfrm>
            <a:off x="4347985" y="666750"/>
            <a:ext cx="1976615" cy="461665"/>
          </a:xfrm>
          <a:prstGeom prst="rect">
            <a:avLst/>
          </a:prstGeom>
          <a:solidFill>
            <a:srgbClr val="FFFF99"/>
          </a:solidFill>
        </p:spPr>
        <p:txBody>
          <a:bodyPr wrap="square" rtlCol="0">
            <a:spAutoFit/>
          </a:bodyPr>
          <a:lstStyle/>
          <a:p>
            <a:pPr marL="0" lvl="1"/>
            <a:r>
              <a:rPr lang="en-US" sz="2400" b="1" dirty="0" smtClean="0"/>
              <a:t>OUTPUT: { </a:t>
            </a:r>
            <a:r>
              <a:rPr lang="en-US" sz="2400" b="1" dirty="0" smtClean="0">
                <a:sym typeface="Symbol"/>
              </a:rPr>
              <a:t>}</a:t>
            </a:r>
            <a:endParaRPr lang="en-US" sz="2400" b="1" dirty="0" smtClean="0"/>
          </a:p>
        </p:txBody>
      </p:sp>
      <p:sp>
        <p:nvSpPr>
          <p:cNvPr id="78" name="TextBox 77"/>
          <p:cNvSpPr txBox="1"/>
          <p:nvPr/>
        </p:nvSpPr>
        <p:spPr>
          <a:xfrm>
            <a:off x="338170" y="1649984"/>
            <a:ext cx="1579022" cy="523220"/>
          </a:xfrm>
          <a:prstGeom prst="rect">
            <a:avLst/>
          </a:prstGeom>
          <a:solidFill>
            <a:srgbClr val="853F4B"/>
          </a:solidFill>
        </p:spPr>
        <p:txBody>
          <a:bodyPr wrap="none" rtlCol="0">
            <a:spAutoFit/>
          </a:bodyPr>
          <a:lstStyle/>
          <a:p>
            <a:pPr algn="ctr"/>
            <a:r>
              <a:rPr lang="en-US" sz="2800" b="1" dirty="0" smtClean="0">
                <a:solidFill>
                  <a:schemeClr val="bg1"/>
                </a:solidFill>
              </a:rPr>
              <a:t>Text Data</a:t>
            </a:r>
            <a:endParaRPr lang="en-US" sz="2800" b="1" dirty="0">
              <a:solidFill>
                <a:schemeClr val="bg1"/>
              </a:solidFill>
            </a:endParaRPr>
          </a:p>
        </p:txBody>
      </p:sp>
      <p:sp>
        <p:nvSpPr>
          <p:cNvPr id="79" name="TextBox 78"/>
          <p:cNvSpPr txBox="1"/>
          <p:nvPr/>
        </p:nvSpPr>
        <p:spPr>
          <a:xfrm>
            <a:off x="4538836" y="2102523"/>
            <a:ext cx="1563185" cy="1708160"/>
          </a:xfrm>
          <a:prstGeom prst="rect">
            <a:avLst/>
          </a:prstGeom>
          <a:noFill/>
          <a:ln>
            <a:solidFill>
              <a:schemeClr val="accent1">
                <a:shade val="50000"/>
              </a:schemeClr>
            </a:solidFill>
          </a:ln>
        </p:spPr>
        <p:txBody>
          <a:bodyPr wrap="none" rtlCol="0">
            <a:spAutoFit/>
          </a:bodyPr>
          <a:lstStyle/>
          <a:p>
            <a:pPr>
              <a:lnSpc>
                <a:spcPts val="1800"/>
              </a:lnSpc>
            </a:pPr>
            <a:r>
              <a:rPr lang="en-US" sz="2000" b="1" dirty="0" smtClean="0">
                <a:solidFill>
                  <a:srgbClr val="CC0000"/>
                </a:solidFill>
              </a:rPr>
              <a:t>text  ?</a:t>
            </a:r>
          </a:p>
          <a:p>
            <a:pPr>
              <a:lnSpc>
                <a:spcPts val="1800"/>
              </a:lnSpc>
            </a:pPr>
            <a:r>
              <a:rPr lang="en-US" sz="2000" b="1" dirty="0" smtClean="0">
                <a:solidFill>
                  <a:srgbClr val="CC0000"/>
                </a:solidFill>
              </a:rPr>
              <a:t>mining   ?</a:t>
            </a:r>
          </a:p>
          <a:p>
            <a:pPr>
              <a:lnSpc>
                <a:spcPts val="1800"/>
              </a:lnSpc>
            </a:pPr>
            <a:r>
              <a:rPr lang="en-US" sz="2000" b="1" dirty="0" smtClean="0">
                <a:solidFill>
                  <a:srgbClr val="CC0000"/>
                </a:solidFill>
              </a:rPr>
              <a:t>association ?</a:t>
            </a:r>
          </a:p>
          <a:p>
            <a:pPr>
              <a:lnSpc>
                <a:spcPts val="1800"/>
              </a:lnSpc>
            </a:pPr>
            <a:r>
              <a:rPr lang="en-US" sz="2000" b="1" dirty="0" smtClean="0">
                <a:solidFill>
                  <a:srgbClr val="CC0000"/>
                </a:solidFill>
              </a:rPr>
              <a:t>database   ? </a:t>
            </a:r>
          </a:p>
          <a:p>
            <a:pPr>
              <a:lnSpc>
                <a:spcPts val="1800"/>
              </a:lnSpc>
            </a:pPr>
            <a:r>
              <a:rPr lang="en-US" sz="2000" b="1" dirty="0" smtClean="0">
                <a:solidFill>
                  <a:srgbClr val="CC0000"/>
                </a:solidFill>
              </a:rPr>
              <a:t>…</a:t>
            </a:r>
          </a:p>
          <a:p>
            <a:pPr>
              <a:lnSpc>
                <a:spcPts val="1800"/>
              </a:lnSpc>
            </a:pPr>
            <a:r>
              <a:rPr lang="en-US" sz="2000" b="1" dirty="0" smtClean="0">
                <a:solidFill>
                  <a:srgbClr val="CC0000"/>
                </a:solidFill>
              </a:rPr>
              <a:t>query      ?   </a:t>
            </a:r>
          </a:p>
          <a:p>
            <a:pPr>
              <a:lnSpc>
                <a:spcPts val="1800"/>
              </a:lnSpc>
            </a:pPr>
            <a:r>
              <a:rPr lang="en-US" sz="2000" b="1" dirty="0" smtClean="0">
                <a:solidFill>
                  <a:srgbClr val="CC0000"/>
                </a:solidFill>
              </a:rPr>
              <a:t>…</a:t>
            </a:r>
          </a:p>
        </p:txBody>
      </p:sp>
      <p:sp>
        <p:nvSpPr>
          <p:cNvPr id="80" name="TextBox 79"/>
          <p:cNvSpPr txBox="1"/>
          <p:nvPr/>
        </p:nvSpPr>
        <p:spPr>
          <a:xfrm>
            <a:off x="4981497" y="1448337"/>
            <a:ext cx="926857" cy="400110"/>
          </a:xfrm>
          <a:prstGeom prst="rect">
            <a:avLst/>
          </a:prstGeom>
          <a:noFill/>
        </p:spPr>
        <p:txBody>
          <a:bodyPr wrap="none" rtlCol="0">
            <a:spAutoFit/>
          </a:bodyPr>
          <a:lstStyle/>
          <a:p>
            <a:r>
              <a:rPr lang="en-US" sz="2000" b="1" dirty="0" smtClean="0"/>
              <a:t>P(w|</a:t>
            </a:r>
            <a:r>
              <a:rPr lang="en-US" sz="2000" b="1" dirty="0" smtClean="0">
                <a:solidFill>
                  <a:srgbClr val="FF0000"/>
                </a:solidFill>
                <a:sym typeface="Symbol"/>
              </a:rPr>
              <a:t></a:t>
            </a:r>
            <a:r>
              <a:rPr lang="en-US" sz="2000" b="1" dirty="0" smtClean="0"/>
              <a:t>)</a:t>
            </a:r>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596408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 Setup</a:t>
            </a:r>
            <a:endParaRPr lang="en-US" dirty="0"/>
          </a:p>
        </p:txBody>
      </p:sp>
      <p:sp>
        <p:nvSpPr>
          <p:cNvPr id="3" name="Content Placeholder 2"/>
          <p:cNvSpPr>
            <a:spLocks noGrp="1"/>
          </p:cNvSpPr>
          <p:nvPr>
            <p:ph idx="1"/>
          </p:nvPr>
        </p:nvSpPr>
        <p:spPr>
          <a:xfrm>
            <a:off x="304800" y="895350"/>
            <a:ext cx="8534400" cy="4191000"/>
          </a:xfrm>
        </p:spPr>
        <p:txBody>
          <a:bodyPr>
            <a:normAutofit lnSpcReduction="10000"/>
          </a:bodyPr>
          <a:lstStyle/>
          <a:p>
            <a:r>
              <a:rPr lang="en-US" b="1" dirty="0" smtClean="0"/>
              <a:t>Data</a:t>
            </a:r>
            <a:r>
              <a:rPr lang="en-US" dirty="0" smtClean="0"/>
              <a:t>: Document d= x</a:t>
            </a:r>
            <a:r>
              <a:rPr lang="en-US" baseline="-25000" dirty="0" smtClean="0"/>
              <a:t>1</a:t>
            </a:r>
            <a:r>
              <a:rPr lang="en-US" dirty="0" smtClean="0"/>
              <a:t> x</a:t>
            </a:r>
            <a:r>
              <a:rPr lang="en-US" baseline="-25000" dirty="0" smtClean="0"/>
              <a:t>2</a:t>
            </a:r>
            <a:r>
              <a:rPr lang="en-US" dirty="0" smtClean="0"/>
              <a:t> … x</a:t>
            </a:r>
            <a:r>
              <a:rPr lang="en-US" baseline="-25000" dirty="0" smtClean="0"/>
              <a:t>|d| </a:t>
            </a:r>
            <a:r>
              <a:rPr lang="en-US" dirty="0" smtClean="0"/>
              <a:t>, x</a:t>
            </a:r>
            <a:r>
              <a:rPr lang="en-US" baseline="-25000" dirty="0" smtClean="0"/>
              <a:t>i</a:t>
            </a:r>
            <a:r>
              <a:rPr lang="en-US" dirty="0" smtClean="0"/>
              <a:t> </a:t>
            </a:r>
            <a:r>
              <a:rPr lang="en-US" dirty="0" smtClean="0">
                <a:sym typeface="Symbol"/>
              </a:rPr>
              <a:t>V={w</a:t>
            </a:r>
            <a:r>
              <a:rPr lang="en-US" baseline="-25000" dirty="0" smtClean="0">
                <a:sym typeface="Symbol"/>
              </a:rPr>
              <a:t>1</a:t>
            </a:r>
            <a:r>
              <a:rPr lang="en-US" dirty="0"/>
              <a:t> </a:t>
            </a:r>
            <a:r>
              <a:rPr lang="en-US" dirty="0" smtClean="0"/>
              <a:t>,…, w</a:t>
            </a:r>
            <a:r>
              <a:rPr lang="en-US" baseline="-25000" dirty="0" smtClean="0"/>
              <a:t>M</a:t>
            </a:r>
            <a:r>
              <a:rPr lang="en-US" dirty="0" smtClean="0"/>
              <a:t>}</a:t>
            </a:r>
            <a:r>
              <a:rPr lang="en-US" baseline="-25000" dirty="0"/>
              <a:t> </a:t>
            </a:r>
            <a:r>
              <a:rPr lang="en-US" dirty="0" smtClean="0"/>
              <a:t>is a word</a:t>
            </a:r>
          </a:p>
          <a:p>
            <a:pPr marL="0" indent="0">
              <a:buNone/>
            </a:pPr>
            <a:endParaRPr lang="en-US" sz="1300" dirty="0" smtClean="0"/>
          </a:p>
          <a:p>
            <a:r>
              <a:rPr lang="en-US" b="1" dirty="0" smtClean="0"/>
              <a:t>Model</a:t>
            </a:r>
            <a:r>
              <a:rPr lang="en-US" dirty="0" smtClean="0"/>
              <a:t>: Unigram LM </a:t>
            </a:r>
            <a:r>
              <a:rPr lang="en-US" dirty="0" smtClean="0">
                <a:sym typeface="Symbol"/>
              </a:rPr>
              <a:t>(=topic) : </a:t>
            </a:r>
            <a:r>
              <a:rPr lang="en-US" dirty="0" smtClean="0"/>
              <a:t>{</a:t>
            </a:r>
            <a:r>
              <a:rPr lang="en-US" dirty="0" smtClean="0">
                <a:sym typeface="Symbol"/>
              </a:rPr>
              <a:t></a:t>
            </a:r>
            <a:r>
              <a:rPr lang="en-US" baseline="-25000" dirty="0" err="1" smtClean="0">
                <a:sym typeface="Symbol"/>
              </a:rPr>
              <a:t>i</a:t>
            </a:r>
            <a:r>
              <a:rPr lang="en-US" dirty="0" smtClean="0">
                <a:sym typeface="Symbol"/>
              </a:rPr>
              <a:t>=p</a:t>
            </a:r>
            <a:r>
              <a:rPr lang="en-US" dirty="0" smtClean="0"/>
              <a:t>(</a:t>
            </a:r>
            <a:r>
              <a:rPr lang="en-US" dirty="0" err="1" smtClean="0">
                <a:sym typeface="Symbol"/>
              </a:rPr>
              <a:t>w</a:t>
            </a:r>
            <a:r>
              <a:rPr lang="en-US" baseline="-25000" dirty="0" err="1" smtClean="0">
                <a:sym typeface="Symbol"/>
              </a:rPr>
              <a:t>i</a:t>
            </a:r>
            <a:r>
              <a:rPr lang="en-US" baseline="-25000" dirty="0" smtClean="0">
                <a:sym typeface="Symbol"/>
              </a:rPr>
              <a:t> </a:t>
            </a:r>
            <a:r>
              <a:rPr lang="en-US" dirty="0" smtClean="0"/>
              <a:t>|</a:t>
            </a:r>
            <a:r>
              <a:rPr lang="en-US" dirty="0" smtClean="0">
                <a:sym typeface="Symbol"/>
              </a:rPr>
              <a:t>)}, </a:t>
            </a:r>
            <a:r>
              <a:rPr lang="en-US" dirty="0" err="1" smtClean="0">
                <a:sym typeface="Symbol"/>
              </a:rPr>
              <a:t>i</a:t>
            </a:r>
            <a:r>
              <a:rPr lang="en-US" dirty="0" smtClean="0">
                <a:sym typeface="Symbol"/>
              </a:rPr>
              <a:t>=1, …, M; </a:t>
            </a:r>
            <a:r>
              <a:rPr lang="en-US" baseline="-25000" dirty="0" smtClean="0">
                <a:sym typeface="Symbol"/>
              </a:rPr>
              <a:t>1</a:t>
            </a:r>
            <a:r>
              <a:rPr lang="en-US" dirty="0" smtClean="0">
                <a:sym typeface="Symbol"/>
              </a:rPr>
              <a:t>+…+</a:t>
            </a:r>
            <a:r>
              <a:rPr lang="en-US" baseline="-25000" dirty="0" smtClean="0">
                <a:sym typeface="Symbol"/>
              </a:rPr>
              <a:t>M</a:t>
            </a:r>
            <a:r>
              <a:rPr lang="en-US" dirty="0" smtClean="0">
                <a:sym typeface="Symbol"/>
              </a:rPr>
              <a:t>=1</a:t>
            </a:r>
          </a:p>
          <a:p>
            <a:pPr marL="0" indent="0">
              <a:buNone/>
            </a:pPr>
            <a:endParaRPr lang="en-US" sz="1300" dirty="0" smtClean="0">
              <a:sym typeface="Symbol"/>
            </a:endParaRPr>
          </a:p>
          <a:p>
            <a:r>
              <a:rPr lang="en-US" b="1" dirty="0" smtClean="0">
                <a:sym typeface="Symbol"/>
              </a:rPr>
              <a:t>Likelihood</a:t>
            </a:r>
            <a:r>
              <a:rPr lang="en-US" dirty="0" smtClean="0">
                <a:sym typeface="Symbol"/>
              </a:rPr>
              <a:t> function:</a:t>
            </a:r>
          </a:p>
          <a:p>
            <a:endParaRPr lang="en-US" dirty="0">
              <a:sym typeface="Symbol"/>
            </a:endParaRPr>
          </a:p>
          <a:p>
            <a:endParaRPr lang="en-US" dirty="0" smtClean="0">
              <a:sym typeface="Symbol"/>
            </a:endParaRPr>
          </a:p>
          <a:p>
            <a:endParaRPr lang="en-US" dirty="0">
              <a:sym typeface="Symbol"/>
            </a:endParaRPr>
          </a:p>
          <a:p>
            <a:pPr marL="0" indent="0">
              <a:buNone/>
            </a:pPr>
            <a:endParaRPr lang="en-US" sz="1200" dirty="0" smtClean="0">
              <a:sym typeface="Symbol"/>
            </a:endParaRPr>
          </a:p>
          <a:p>
            <a:r>
              <a:rPr lang="en-US" dirty="0" smtClean="0">
                <a:sym typeface="Symbol"/>
              </a:rPr>
              <a:t>ML</a:t>
            </a:r>
            <a:r>
              <a:rPr lang="en-US" b="1" dirty="0" smtClean="0">
                <a:sym typeface="Symbol"/>
              </a:rPr>
              <a:t> estimate:</a:t>
            </a:r>
          </a:p>
        </p:txBody>
      </p:sp>
      <p:graphicFrame>
        <p:nvGraphicFramePr>
          <p:cNvPr id="6" name="Object 5"/>
          <p:cNvGraphicFramePr>
            <a:graphicFrameLocks noChangeAspect="1"/>
          </p:cNvGraphicFramePr>
          <p:nvPr>
            <p:extLst/>
          </p:nvPr>
        </p:nvGraphicFramePr>
        <p:xfrm>
          <a:off x="3429000" y="2603081"/>
          <a:ext cx="4538662" cy="1568869"/>
        </p:xfrm>
        <a:graphic>
          <a:graphicData uri="http://schemas.openxmlformats.org/presentationml/2006/ole">
            <mc:AlternateContent xmlns:mc="http://schemas.openxmlformats.org/markup-compatibility/2006">
              <mc:Choice xmlns:v="urn:schemas-microsoft-com:vml" Requires="v">
                <p:oleObj spid="_x0000_s170050" name="Equation" r:id="rId3" imgW="2717640" imgH="939600" progId="Equation.3">
                  <p:embed/>
                </p:oleObj>
              </mc:Choice>
              <mc:Fallback>
                <p:oleObj name="Equation" r:id="rId3" imgW="2717640" imgH="939600" progId="Equation.3">
                  <p:embed/>
                  <p:pic>
                    <p:nvPicPr>
                      <p:cNvPr id="6" name="Object 5"/>
                      <p:cNvPicPr/>
                      <p:nvPr/>
                    </p:nvPicPr>
                    <p:blipFill>
                      <a:blip r:embed="rId4"/>
                      <a:stretch>
                        <a:fillRect/>
                      </a:stretch>
                    </p:blipFill>
                    <p:spPr>
                      <a:xfrm>
                        <a:off x="3429000" y="2603081"/>
                        <a:ext cx="4538662" cy="1568869"/>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2552699" y="4438650"/>
          <a:ext cx="5448301" cy="647700"/>
        </p:xfrm>
        <a:graphic>
          <a:graphicData uri="http://schemas.openxmlformats.org/presentationml/2006/ole">
            <mc:AlternateContent xmlns:mc="http://schemas.openxmlformats.org/markup-compatibility/2006">
              <mc:Choice xmlns:v="urn:schemas-microsoft-com:vml" Requires="v">
                <p:oleObj spid="_x0000_s170051" name="Equation" r:id="rId5" imgW="3632040" imgH="431640" progId="Equation.3">
                  <p:embed/>
                </p:oleObj>
              </mc:Choice>
              <mc:Fallback>
                <p:oleObj name="Equation" r:id="rId5" imgW="3632040" imgH="431640" progId="Equation.3">
                  <p:embed/>
                  <p:pic>
                    <p:nvPicPr>
                      <p:cNvPr id="8" name="Object 7"/>
                      <p:cNvPicPr/>
                      <p:nvPr/>
                    </p:nvPicPr>
                    <p:blipFill>
                      <a:blip r:embed="rId6"/>
                      <a:stretch>
                        <a:fillRect/>
                      </a:stretch>
                    </p:blipFill>
                    <p:spPr>
                      <a:xfrm>
                        <a:off x="2552699" y="4438650"/>
                        <a:ext cx="5448301" cy="647700"/>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4171312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45000"/>
              </a:spcBef>
              <a:buSzPct val="160000"/>
              <a:buChar char="•"/>
              <a:defRPr sz="2100" b="1">
                <a:solidFill>
                  <a:schemeClr val="tx1"/>
                </a:solidFill>
                <a:latin typeface="Arial" pitchFamily="34" charset="0"/>
              </a:defRPr>
            </a:lvl1pPr>
            <a:lvl2pPr marL="557213" indent="-214313" algn="l">
              <a:spcBef>
                <a:spcPct val="45000"/>
              </a:spcBef>
              <a:buChar char="–"/>
              <a:defRPr sz="1800" b="1">
                <a:solidFill>
                  <a:schemeClr val="tx1"/>
                </a:solidFill>
                <a:latin typeface="Arial" pitchFamily="34" charset="0"/>
              </a:defRPr>
            </a:lvl2pPr>
            <a:lvl3pPr marL="857250" indent="-171450" algn="l">
              <a:spcBef>
                <a:spcPct val="45000"/>
              </a:spcBef>
              <a:buChar char="•"/>
              <a:defRPr sz="1500" b="1">
                <a:solidFill>
                  <a:schemeClr val="tx1"/>
                </a:solidFill>
                <a:latin typeface="Arial" pitchFamily="34" charset="0"/>
              </a:defRPr>
            </a:lvl3pPr>
            <a:lvl4pPr marL="1200150" indent="-171450" algn="l">
              <a:spcBef>
                <a:spcPct val="45000"/>
              </a:spcBef>
              <a:buChar char="–"/>
              <a:defRPr sz="1500">
                <a:solidFill>
                  <a:schemeClr val="tx1"/>
                </a:solidFill>
                <a:latin typeface="Arial" pitchFamily="34" charset="0"/>
              </a:defRPr>
            </a:lvl4pPr>
            <a:lvl5pPr marL="1543050" indent="-171450" algn="l">
              <a:spcBef>
                <a:spcPct val="45000"/>
              </a:spcBef>
              <a:buChar char="»"/>
              <a:defRPr sz="1500">
                <a:solidFill>
                  <a:schemeClr val="tx1"/>
                </a:solidFill>
                <a:latin typeface="Arial" pitchFamily="34" charset="0"/>
              </a:defRPr>
            </a:lvl5pPr>
            <a:lvl6pPr marL="1885950" indent="-171450" eaLnBrk="0" fontAlgn="base" hangingPunct="0">
              <a:spcBef>
                <a:spcPct val="45000"/>
              </a:spcBef>
              <a:spcAft>
                <a:spcPct val="0"/>
              </a:spcAft>
              <a:buChar char="»"/>
              <a:defRPr sz="1500">
                <a:solidFill>
                  <a:schemeClr val="tx1"/>
                </a:solidFill>
                <a:latin typeface="Arial" pitchFamily="34" charset="0"/>
              </a:defRPr>
            </a:lvl6pPr>
            <a:lvl7pPr marL="2228850" indent="-171450" eaLnBrk="0" fontAlgn="base" hangingPunct="0">
              <a:spcBef>
                <a:spcPct val="45000"/>
              </a:spcBef>
              <a:spcAft>
                <a:spcPct val="0"/>
              </a:spcAft>
              <a:buChar char="»"/>
              <a:defRPr sz="1500">
                <a:solidFill>
                  <a:schemeClr val="tx1"/>
                </a:solidFill>
                <a:latin typeface="Arial" pitchFamily="34" charset="0"/>
              </a:defRPr>
            </a:lvl7pPr>
            <a:lvl8pPr marL="2571750" indent="-171450" eaLnBrk="0" fontAlgn="base" hangingPunct="0">
              <a:spcBef>
                <a:spcPct val="45000"/>
              </a:spcBef>
              <a:spcAft>
                <a:spcPct val="0"/>
              </a:spcAft>
              <a:buChar char="»"/>
              <a:defRPr sz="1500">
                <a:solidFill>
                  <a:schemeClr val="tx1"/>
                </a:solidFill>
                <a:latin typeface="Arial" pitchFamily="34" charset="0"/>
              </a:defRPr>
            </a:lvl8pPr>
            <a:lvl9pPr marL="2914650" indent="-171450" eaLnBrk="0" fontAlgn="base" hangingPunct="0">
              <a:spcBef>
                <a:spcPct val="45000"/>
              </a:spcBef>
              <a:spcAft>
                <a:spcPct val="0"/>
              </a:spcAft>
              <a:buChar char="»"/>
              <a:defRPr sz="1500">
                <a:solidFill>
                  <a:schemeClr val="tx1"/>
                </a:solidFill>
                <a:latin typeface="Arial" pitchFamily="34" charset="0"/>
              </a:defRPr>
            </a:lvl9pPr>
          </a:lstStyle>
          <a:p>
            <a:pPr algn="r">
              <a:spcBef>
                <a:spcPct val="0"/>
              </a:spcBef>
              <a:buSzTx/>
              <a:buFontTx/>
              <a:buNone/>
            </a:pPr>
            <a:fld id="{0A9E0C9A-747E-4D8B-8C09-71BA5288D91F}" type="slidenum">
              <a:rPr lang="en-US" altLang="en-US" sz="1050" b="0">
                <a:latin typeface="Times New Roman" pitchFamily="18" charset="0"/>
              </a:rPr>
              <a:pPr algn="r">
                <a:spcBef>
                  <a:spcPct val="0"/>
                </a:spcBef>
                <a:buSzTx/>
                <a:buFontTx/>
                <a:buNone/>
              </a:pPr>
              <a:t>2</a:t>
            </a:fld>
            <a:endParaRPr lang="en-US" altLang="en-US" sz="1050" b="0" dirty="0">
              <a:latin typeface="Times New Roman" pitchFamily="18" charset="0"/>
            </a:endParaRPr>
          </a:p>
        </p:txBody>
      </p:sp>
      <p:sp>
        <p:nvSpPr>
          <p:cNvPr id="10243" name="Rectangle 2"/>
          <p:cNvSpPr>
            <a:spLocks noGrp="1" noChangeArrowheads="1"/>
          </p:cNvSpPr>
          <p:nvPr>
            <p:ph type="title"/>
          </p:nvPr>
        </p:nvSpPr>
        <p:spPr>
          <a:xfrm>
            <a:off x="663180" y="-114300"/>
            <a:ext cx="7817644" cy="914400"/>
          </a:xfrm>
        </p:spPr>
        <p:txBody>
          <a:bodyPr/>
          <a:lstStyle/>
          <a:p>
            <a:r>
              <a:rPr lang="en-US" altLang="en-US" sz="2700" dirty="0"/>
              <a:t>Central Questions to Ask about a LM: “ADMI”</a:t>
            </a:r>
          </a:p>
        </p:txBody>
      </p:sp>
      <p:sp>
        <p:nvSpPr>
          <p:cNvPr id="10244" name="Rectangle 3"/>
          <p:cNvSpPr>
            <a:spLocks noGrp="1" noChangeArrowheads="1"/>
          </p:cNvSpPr>
          <p:nvPr>
            <p:ph type="body" idx="1"/>
          </p:nvPr>
        </p:nvSpPr>
        <p:spPr>
          <a:xfrm>
            <a:off x="376454" y="856679"/>
            <a:ext cx="7779027" cy="3657602"/>
          </a:xfrm>
        </p:spPr>
        <p:txBody>
          <a:bodyPr>
            <a:normAutofit lnSpcReduction="10000"/>
          </a:bodyPr>
          <a:lstStyle/>
          <a:p>
            <a:r>
              <a:rPr lang="en-US" altLang="en-US" b="1" dirty="0" smtClean="0"/>
              <a:t>Application</a:t>
            </a:r>
            <a:r>
              <a:rPr lang="en-US" altLang="en-US" dirty="0" smtClean="0"/>
              <a:t>: Why do you need a LM? For what purpose?</a:t>
            </a:r>
          </a:p>
          <a:p>
            <a:pPr marL="0" indent="0">
              <a:buNone/>
            </a:pPr>
            <a:r>
              <a:rPr lang="en-US" altLang="en-US" dirty="0" smtClean="0"/>
              <a:t> </a:t>
            </a:r>
            <a:endParaRPr lang="en-US" altLang="en-US" dirty="0"/>
          </a:p>
          <a:p>
            <a:r>
              <a:rPr lang="en-US" altLang="en-US" b="1" dirty="0" smtClean="0">
                <a:sym typeface="Symbol" pitchFamily="18" charset="2"/>
              </a:rPr>
              <a:t>Data: </a:t>
            </a:r>
            <a:r>
              <a:rPr lang="en-US" altLang="en-US" b="0" dirty="0" smtClean="0">
                <a:sym typeface="Symbol" pitchFamily="18" charset="2"/>
              </a:rPr>
              <a:t>What kind of data do you want to model?</a:t>
            </a:r>
          </a:p>
          <a:p>
            <a:pPr marL="0" indent="0">
              <a:buNone/>
            </a:pPr>
            <a:endParaRPr lang="en-US" altLang="en-US" b="0" dirty="0" smtClean="0">
              <a:sym typeface="Symbol" pitchFamily="18" charset="2"/>
            </a:endParaRPr>
          </a:p>
          <a:p>
            <a:r>
              <a:rPr lang="en-US" altLang="en-US" b="1" dirty="0" smtClean="0">
                <a:sym typeface="Symbol" pitchFamily="18" charset="2"/>
              </a:rPr>
              <a:t>Model:</a:t>
            </a:r>
            <a:r>
              <a:rPr lang="en-US" altLang="en-US" dirty="0" smtClean="0">
                <a:sym typeface="Symbol" pitchFamily="18" charset="2"/>
              </a:rPr>
              <a:t> How do you define the model? </a:t>
            </a:r>
          </a:p>
          <a:p>
            <a:endParaRPr lang="en-US" altLang="en-US" b="0" dirty="0">
              <a:sym typeface="Symbol" pitchFamily="18" charset="2"/>
            </a:endParaRPr>
          </a:p>
          <a:p>
            <a:r>
              <a:rPr lang="en-US" altLang="en-US" b="1" dirty="0" smtClean="0">
                <a:sym typeface="Symbol" pitchFamily="18" charset="2"/>
              </a:rPr>
              <a:t>Inference:</a:t>
            </a:r>
            <a:r>
              <a:rPr lang="en-US" altLang="en-US" b="0" dirty="0" smtClean="0">
                <a:sym typeface="Symbol" pitchFamily="18" charset="2"/>
              </a:rPr>
              <a:t> How do you infer/estimate the parameters? </a:t>
            </a:r>
          </a:p>
        </p:txBody>
      </p:sp>
      <p:sp>
        <p:nvSpPr>
          <p:cNvPr id="5" name="TextBox 4"/>
          <p:cNvSpPr txBox="1"/>
          <p:nvPr/>
        </p:nvSpPr>
        <p:spPr>
          <a:xfrm>
            <a:off x="2914651" y="1782398"/>
            <a:ext cx="184731" cy="265457"/>
          </a:xfrm>
          <a:prstGeom prst="rect">
            <a:avLst/>
          </a:prstGeom>
          <a:noFill/>
        </p:spPr>
        <p:txBody>
          <a:bodyPr wrap="none" rtlCol="0">
            <a:spAutoFit/>
          </a:bodyPr>
          <a:lstStyle/>
          <a:p>
            <a:endParaRPr lang="en-US" sz="1125" dirty="0"/>
          </a:p>
        </p:txBody>
      </p:sp>
      <p:grpSp>
        <p:nvGrpSpPr>
          <p:cNvPr id="8" name="Group 7"/>
          <p:cNvGrpSpPr/>
          <p:nvPr/>
        </p:nvGrpSpPr>
        <p:grpSpPr>
          <a:xfrm>
            <a:off x="1316778" y="1611910"/>
            <a:ext cx="3564968" cy="369332"/>
            <a:chOff x="4006474" y="1662683"/>
            <a:chExt cx="4753290" cy="492443"/>
          </a:xfrm>
        </p:grpSpPr>
        <p:sp>
          <p:nvSpPr>
            <p:cNvPr id="6" name="TextBox 5"/>
            <p:cNvSpPr txBox="1"/>
            <p:nvPr/>
          </p:nvSpPr>
          <p:spPr>
            <a:xfrm>
              <a:off x="5158607" y="1662683"/>
              <a:ext cx="3601157" cy="492443"/>
            </a:xfrm>
            <a:prstGeom prst="rect">
              <a:avLst/>
            </a:prstGeom>
            <a:solidFill>
              <a:schemeClr val="bg1">
                <a:lumMod val="95000"/>
              </a:schemeClr>
            </a:solidFill>
          </p:spPr>
          <p:txBody>
            <a:bodyPr wrap="none" rtlCol="0">
              <a:spAutoFit/>
            </a:bodyPr>
            <a:lstStyle/>
            <a:p>
              <a:r>
                <a:rPr lang="en-US" sz="1800" b="1" dirty="0"/>
                <a:t>Evaluation metric for a LM</a:t>
              </a:r>
            </a:p>
          </p:txBody>
        </p:sp>
        <p:sp>
          <p:nvSpPr>
            <p:cNvPr id="7" name="Right Arrow 6"/>
            <p:cNvSpPr/>
            <p:nvPr/>
          </p:nvSpPr>
          <p:spPr>
            <a:xfrm>
              <a:off x="4006474" y="166268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grpSp>
        <p:nvGrpSpPr>
          <p:cNvPr id="20" name="Group 19"/>
          <p:cNvGrpSpPr/>
          <p:nvPr/>
        </p:nvGrpSpPr>
        <p:grpSpPr>
          <a:xfrm>
            <a:off x="1316778" y="2493258"/>
            <a:ext cx="4569025" cy="369332"/>
            <a:chOff x="4006474" y="1662683"/>
            <a:chExt cx="6092032" cy="492443"/>
          </a:xfrm>
        </p:grpSpPr>
        <p:sp>
          <p:nvSpPr>
            <p:cNvPr id="21" name="TextBox 20"/>
            <p:cNvSpPr txBox="1"/>
            <p:nvPr/>
          </p:nvSpPr>
          <p:spPr>
            <a:xfrm>
              <a:off x="5158607" y="1662683"/>
              <a:ext cx="4939899" cy="492443"/>
            </a:xfrm>
            <a:prstGeom prst="rect">
              <a:avLst/>
            </a:prstGeom>
            <a:solidFill>
              <a:schemeClr val="bg1">
                <a:lumMod val="95000"/>
              </a:schemeClr>
            </a:solidFill>
          </p:spPr>
          <p:txBody>
            <a:bodyPr wrap="none" rtlCol="0">
              <a:spAutoFit/>
            </a:bodyPr>
            <a:lstStyle/>
            <a:p>
              <a:r>
                <a:rPr lang="en-US" sz="1800" b="1" dirty="0"/>
                <a:t>Data set for estimation &amp; evaluation </a:t>
              </a:r>
            </a:p>
          </p:txBody>
        </p:sp>
        <p:sp>
          <p:nvSpPr>
            <p:cNvPr id="22" name="Right Arrow 21"/>
            <p:cNvSpPr/>
            <p:nvPr/>
          </p:nvSpPr>
          <p:spPr>
            <a:xfrm>
              <a:off x="4006474" y="166268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grpSp>
        <p:nvGrpSpPr>
          <p:cNvPr id="23" name="Group 22"/>
          <p:cNvGrpSpPr/>
          <p:nvPr/>
        </p:nvGrpSpPr>
        <p:grpSpPr>
          <a:xfrm>
            <a:off x="1294582" y="3405726"/>
            <a:ext cx="3418069" cy="369332"/>
            <a:chOff x="4006474" y="1662683"/>
            <a:chExt cx="4557424" cy="492443"/>
          </a:xfrm>
        </p:grpSpPr>
        <p:sp>
          <p:nvSpPr>
            <p:cNvPr id="24" name="TextBox 23"/>
            <p:cNvSpPr txBox="1"/>
            <p:nvPr/>
          </p:nvSpPr>
          <p:spPr>
            <a:xfrm>
              <a:off x="5158607" y="1662683"/>
              <a:ext cx="3405291" cy="492443"/>
            </a:xfrm>
            <a:prstGeom prst="rect">
              <a:avLst/>
            </a:prstGeom>
            <a:solidFill>
              <a:schemeClr val="bg1">
                <a:lumMod val="95000"/>
              </a:schemeClr>
            </a:solidFill>
          </p:spPr>
          <p:txBody>
            <a:bodyPr wrap="none" rtlCol="0">
              <a:spAutoFit/>
            </a:bodyPr>
            <a:lstStyle/>
            <a:p>
              <a:r>
                <a:rPr lang="en-US" sz="1800" b="1" dirty="0"/>
                <a:t>Assumptions to be made</a:t>
              </a:r>
            </a:p>
          </p:txBody>
        </p:sp>
        <p:sp>
          <p:nvSpPr>
            <p:cNvPr id="25" name="Right Arrow 24"/>
            <p:cNvSpPr/>
            <p:nvPr/>
          </p:nvSpPr>
          <p:spPr>
            <a:xfrm>
              <a:off x="4006474" y="166268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grpSp>
        <p:nvGrpSpPr>
          <p:cNvPr id="26" name="Group 25"/>
          <p:cNvGrpSpPr/>
          <p:nvPr/>
        </p:nvGrpSpPr>
        <p:grpSpPr>
          <a:xfrm>
            <a:off x="1294583" y="4332544"/>
            <a:ext cx="4047664" cy="369332"/>
            <a:chOff x="4006474" y="1662683"/>
            <a:chExt cx="5396885" cy="492443"/>
          </a:xfrm>
        </p:grpSpPr>
        <p:sp>
          <p:nvSpPr>
            <p:cNvPr id="27" name="TextBox 26"/>
            <p:cNvSpPr txBox="1"/>
            <p:nvPr/>
          </p:nvSpPr>
          <p:spPr>
            <a:xfrm>
              <a:off x="5158607" y="1662683"/>
              <a:ext cx="4244752" cy="492443"/>
            </a:xfrm>
            <a:prstGeom prst="rect">
              <a:avLst/>
            </a:prstGeom>
            <a:solidFill>
              <a:schemeClr val="bg1">
                <a:lumMod val="95000"/>
              </a:schemeClr>
            </a:solidFill>
          </p:spPr>
          <p:txBody>
            <a:bodyPr wrap="none" rtlCol="0">
              <a:spAutoFit/>
            </a:bodyPr>
            <a:lstStyle/>
            <a:p>
              <a:r>
                <a:rPr lang="en-US" sz="1800" b="1" dirty="0"/>
                <a:t>Inference/Estimation algorithm</a:t>
              </a:r>
            </a:p>
          </p:txBody>
        </p:sp>
        <p:sp>
          <p:nvSpPr>
            <p:cNvPr id="28" name="Right Arrow 27"/>
            <p:cNvSpPr/>
            <p:nvPr/>
          </p:nvSpPr>
          <p:spPr>
            <a:xfrm>
              <a:off x="4006474" y="166268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grpSp>
        <p:nvGrpSpPr>
          <p:cNvPr id="9" name="Group 8"/>
          <p:cNvGrpSpPr/>
          <p:nvPr/>
        </p:nvGrpSpPr>
        <p:grpSpPr>
          <a:xfrm>
            <a:off x="6012649" y="1530739"/>
            <a:ext cx="2756351" cy="3168208"/>
            <a:chOff x="9233947" y="1619703"/>
            <a:chExt cx="3120610" cy="4224277"/>
          </a:xfrm>
        </p:grpSpPr>
        <p:sp>
          <p:nvSpPr>
            <p:cNvPr id="29" name="TextBox 28"/>
            <p:cNvSpPr txBox="1"/>
            <p:nvPr/>
          </p:nvSpPr>
          <p:spPr>
            <a:xfrm>
              <a:off x="9384942" y="1619703"/>
              <a:ext cx="2945928" cy="492443"/>
            </a:xfrm>
            <a:prstGeom prst="rect">
              <a:avLst/>
            </a:prstGeom>
            <a:solidFill>
              <a:srgbClr val="FFFF66"/>
            </a:solidFill>
          </p:spPr>
          <p:txBody>
            <a:bodyPr wrap="none" rtlCol="0">
              <a:spAutoFit/>
            </a:bodyPr>
            <a:lstStyle/>
            <a:p>
              <a:r>
                <a:rPr lang="en-US" sz="1800" b="1" dirty="0" smtClean="0"/>
                <a:t>Topic mining and </a:t>
              </a:r>
              <a:r>
                <a:rPr lang="en-US" sz="1800" b="1" dirty="0" err="1" smtClean="0"/>
                <a:t>anlaysis</a:t>
              </a:r>
              <a:endParaRPr lang="en-US" sz="1800" b="1" dirty="0"/>
            </a:p>
          </p:txBody>
        </p:sp>
        <p:sp>
          <p:nvSpPr>
            <p:cNvPr id="30" name="TextBox 29"/>
            <p:cNvSpPr txBox="1"/>
            <p:nvPr/>
          </p:nvSpPr>
          <p:spPr>
            <a:xfrm>
              <a:off x="9327107" y="2964758"/>
              <a:ext cx="3027450" cy="492443"/>
            </a:xfrm>
            <a:prstGeom prst="rect">
              <a:avLst/>
            </a:prstGeom>
            <a:solidFill>
              <a:srgbClr val="FFFF66"/>
            </a:solidFill>
          </p:spPr>
          <p:txBody>
            <a:bodyPr wrap="none" rtlCol="0">
              <a:spAutoFit/>
            </a:bodyPr>
            <a:lstStyle/>
            <a:p>
              <a:r>
                <a:rPr lang="en-US" sz="1800" b="1" dirty="0" smtClean="0"/>
                <a:t>Text documents &amp; context</a:t>
              </a:r>
              <a:endParaRPr lang="en-US" sz="1800" b="1" dirty="0"/>
            </a:p>
          </p:txBody>
        </p:sp>
        <p:sp>
          <p:nvSpPr>
            <p:cNvPr id="31" name="TextBox 30"/>
            <p:cNvSpPr txBox="1"/>
            <p:nvPr/>
          </p:nvSpPr>
          <p:spPr>
            <a:xfrm>
              <a:off x="9327107" y="3873464"/>
              <a:ext cx="2811992" cy="492443"/>
            </a:xfrm>
            <a:prstGeom prst="rect">
              <a:avLst/>
            </a:prstGeom>
            <a:solidFill>
              <a:srgbClr val="FFFF66"/>
            </a:solidFill>
          </p:spPr>
          <p:txBody>
            <a:bodyPr wrap="none" rtlCol="0">
              <a:spAutoFit/>
            </a:bodyPr>
            <a:lstStyle/>
            <a:p>
              <a:r>
                <a:rPr lang="en-US" sz="1800" b="1" dirty="0" smtClean="0"/>
                <a:t>Mixture of unigram LMs</a:t>
              </a:r>
              <a:endParaRPr lang="en-US" sz="1800" b="1" dirty="0"/>
            </a:p>
          </p:txBody>
        </p:sp>
        <p:sp>
          <p:nvSpPr>
            <p:cNvPr id="32" name="TextBox 31"/>
            <p:cNvSpPr txBox="1"/>
            <p:nvPr/>
          </p:nvSpPr>
          <p:spPr>
            <a:xfrm>
              <a:off x="9233947" y="5351537"/>
              <a:ext cx="2761466" cy="492443"/>
            </a:xfrm>
            <a:prstGeom prst="rect">
              <a:avLst/>
            </a:prstGeom>
            <a:solidFill>
              <a:srgbClr val="FFFF66"/>
            </a:solidFill>
          </p:spPr>
          <p:txBody>
            <a:bodyPr wrap="none" rtlCol="0">
              <a:spAutoFit/>
            </a:bodyPr>
            <a:lstStyle/>
            <a:p>
              <a:r>
                <a:rPr lang="en-US" sz="1800" b="1" dirty="0" smtClean="0"/>
                <a:t>EM algorithm, Bayesian</a:t>
              </a:r>
              <a:endParaRPr lang="en-US" sz="1800" b="1" dirty="0"/>
            </a:p>
          </p:txBody>
        </p:sp>
      </p:grpSp>
    </p:spTree>
    <p:extLst>
      <p:ext uri="{BB962C8B-B14F-4D97-AF65-F5344CB8AC3E}">
        <p14:creationId xmlns:p14="http://schemas.microsoft.com/office/powerpoint/2010/main" val="2673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181600" y="3006245"/>
            <a:ext cx="3574388" cy="2003905"/>
            <a:chOff x="5181600" y="2715733"/>
            <a:chExt cx="3574388" cy="2003905"/>
          </a:xfrm>
        </p:grpSpPr>
        <p:sp>
          <p:nvSpPr>
            <p:cNvPr id="24" name="Rectangle 15"/>
            <p:cNvSpPr>
              <a:spLocks noChangeArrowheads="1"/>
            </p:cNvSpPr>
            <p:nvPr/>
          </p:nvSpPr>
          <p:spPr bwMode="auto">
            <a:xfrm>
              <a:off x="5181600" y="3714750"/>
              <a:ext cx="3574388" cy="1004888"/>
            </a:xfrm>
            <a:prstGeom prst="rect">
              <a:avLst/>
            </a:prstGeom>
            <a:solidFill>
              <a:srgbClr val="FFFF99"/>
            </a:solidFill>
            <a:ln w="9525" algn="ctr">
              <a:noFill/>
              <a:round/>
              <a:headEnd/>
              <a:tailEnd/>
            </a:ln>
          </p:spPr>
          <p:txBody>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endParaRPr lang="en-US" altLang="en-US" sz="1600">
                <a:latin typeface="Times New Roman" pitchFamily="18" charset="0"/>
              </a:endParaRPr>
            </a:p>
          </p:txBody>
        </p:sp>
        <p:sp>
          <p:nvSpPr>
            <p:cNvPr id="6" name="TextBox 5"/>
            <p:cNvSpPr txBox="1"/>
            <p:nvPr/>
          </p:nvSpPr>
          <p:spPr>
            <a:xfrm>
              <a:off x="7141535" y="2715733"/>
              <a:ext cx="1465529" cy="707886"/>
            </a:xfrm>
            <a:prstGeom prst="rect">
              <a:avLst/>
            </a:prstGeom>
            <a:solidFill>
              <a:srgbClr val="FFFF99"/>
            </a:solidFill>
          </p:spPr>
          <p:txBody>
            <a:bodyPr wrap="none" rtlCol="0">
              <a:spAutoFit/>
            </a:bodyPr>
            <a:lstStyle/>
            <a:p>
              <a:r>
                <a:rPr lang="en-US" sz="2000" b="1" dirty="0" smtClean="0"/>
                <a:t>Normalized </a:t>
              </a:r>
            </a:p>
            <a:p>
              <a:r>
                <a:rPr lang="en-US" sz="2000" b="1" dirty="0" smtClean="0"/>
                <a:t>Counts</a:t>
              </a:r>
            </a:p>
          </p:txBody>
        </p:sp>
        <p:cxnSp>
          <p:nvCxnSpPr>
            <p:cNvPr id="8" name="Straight Arrow Connector 7"/>
            <p:cNvCxnSpPr/>
            <p:nvPr/>
          </p:nvCxnSpPr>
          <p:spPr>
            <a:xfrm>
              <a:off x="8153400" y="3156919"/>
              <a:ext cx="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0179" name="Rectangle 2"/>
          <p:cNvSpPr>
            <a:spLocks noGrp="1" noChangeArrowheads="1"/>
          </p:cNvSpPr>
          <p:nvPr>
            <p:ph type="title"/>
          </p:nvPr>
        </p:nvSpPr>
        <p:spPr>
          <a:xfrm>
            <a:off x="0" y="19050"/>
            <a:ext cx="9144000" cy="800100"/>
          </a:xfrm>
        </p:spPr>
        <p:txBody>
          <a:bodyPr/>
          <a:lstStyle/>
          <a:p>
            <a:r>
              <a:rPr lang="en-US" altLang="en-US" sz="3200" dirty="0" smtClean="0"/>
              <a:t>Computation of Maximum Likelihood Estimate</a:t>
            </a:r>
          </a:p>
        </p:txBody>
      </p:sp>
      <p:graphicFrame>
        <p:nvGraphicFramePr>
          <p:cNvPr id="50182" name="Object 1"/>
          <p:cNvGraphicFramePr>
            <a:graphicFrameLocks noChangeAspect="1"/>
          </p:cNvGraphicFramePr>
          <p:nvPr>
            <p:extLst/>
          </p:nvPr>
        </p:nvGraphicFramePr>
        <p:xfrm>
          <a:off x="4514850" y="2781300"/>
          <a:ext cx="114300" cy="161925"/>
        </p:xfrm>
        <a:graphic>
          <a:graphicData uri="http://schemas.openxmlformats.org/presentationml/2006/ole">
            <mc:AlternateContent xmlns:mc="http://schemas.openxmlformats.org/markup-compatibility/2006">
              <mc:Choice xmlns:v="urn:schemas-microsoft-com:vml" Requires="v">
                <p:oleObj spid="_x0000_s171170" name="Equation" r:id="rId3" imgW="114151" imgH="215619" progId="Equation.3">
                  <p:embed/>
                </p:oleObj>
              </mc:Choice>
              <mc:Fallback>
                <p:oleObj name="Equation" r:id="rId3" imgW="114151" imgH="215619" progId="Equation.3">
                  <p:embed/>
                  <p:pic>
                    <p:nvPicPr>
                      <p:cNvPr id="5018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2781300"/>
                        <a:ext cx="1143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 name="Group 12"/>
          <p:cNvGrpSpPr/>
          <p:nvPr/>
        </p:nvGrpSpPr>
        <p:grpSpPr>
          <a:xfrm>
            <a:off x="576882" y="2460039"/>
            <a:ext cx="8643318" cy="2592974"/>
            <a:chOff x="75130" y="2169527"/>
            <a:chExt cx="8680858" cy="2592974"/>
          </a:xfrm>
        </p:grpSpPr>
        <p:graphicFrame>
          <p:nvGraphicFramePr>
            <p:cNvPr id="50178" name="Object 3"/>
            <p:cNvGraphicFramePr>
              <a:graphicFrameLocks noChangeAspect="1"/>
            </p:cNvGraphicFramePr>
            <p:nvPr>
              <p:extLst/>
            </p:nvPr>
          </p:nvGraphicFramePr>
          <p:xfrm>
            <a:off x="75130" y="2667001"/>
            <a:ext cx="8260559" cy="2095500"/>
          </p:xfrm>
          <a:graphic>
            <a:graphicData uri="http://schemas.openxmlformats.org/presentationml/2006/ole">
              <mc:AlternateContent xmlns:mc="http://schemas.openxmlformats.org/markup-compatibility/2006">
                <mc:Choice xmlns:v="urn:schemas-microsoft-com:vml" Requires="v">
                  <p:oleObj spid="_x0000_s171171" name="Equation" r:id="rId5" imgW="4648200" imgH="1587500" progId="Equation.3">
                    <p:embed/>
                  </p:oleObj>
                </mc:Choice>
                <mc:Fallback>
                  <p:oleObj name="Equation" r:id="rId5" imgW="4648200" imgH="1587500" progId="Equation.3">
                    <p:embed/>
                    <p:pic>
                      <p:nvPicPr>
                        <p:cNvPr id="50178" name="Object 3"/>
                        <p:cNvPicPr>
                          <a:picLocks noChangeAspect="1" noChangeArrowheads="1"/>
                        </p:cNvPicPr>
                        <p:nvPr/>
                      </p:nvPicPr>
                      <p:blipFill>
                        <a:blip r:embed="rId6"/>
                        <a:srcRect/>
                        <a:stretch>
                          <a:fillRect/>
                        </a:stretch>
                      </p:blipFill>
                      <p:spPr bwMode="auto">
                        <a:xfrm>
                          <a:off x="75130" y="2667001"/>
                          <a:ext cx="8260559" cy="2095500"/>
                        </a:xfrm>
                        <a:prstGeom prst="rect">
                          <a:avLst/>
                        </a:prstGeom>
                        <a:noFill/>
                        <a:ln>
                          <a:noFill/>
                        </a:ln>
                      </p:spPr>
                    </p:pic>
                  </p:oleObj>
                </mc:Fallback>
              </mc:AlternateContent>
            </a:graphicData>
          </a:graphic>
        </p:graphicFrame>
        <p:sp>
          <p:nvSpPr>
            <p:cNvPr id="50183" name="Text Box 6"/>
            <p:cNvSpPr txBox="1">
              <a:spLocks noChangeArrowheads="1"/>
            </p:cNvSpPr>
            <p:nvPr/>
          </p:nvSpPr>
          <p:spPr bwMode="auto">
            <a:xfrm>
              <a:off x="5410200" y="2169527"/>
              <a:ext cx="33457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1800" i="0" dirty="0">
                  <a:latin typeface="Times New Roman" pitchFamily="18" charset="0"/>
                </a:rPr>
                <a:t>Use Lagrange multiplier approach</a:t>
              </a:r>
            </a:p>
          </p:txBody>
        </p:sp>
      </p:grpSp>
      <p:graphicFrame>
        <p:nvGraphicFramePr>
          <p:cNvPr id="2" name="Object 1"/>
          <p:cNvGraphicFramePr>
            <a:graphicFrameLocks noChangeAspect="1"/>
          </p:cNvGraphicFramePr>
          <p:nvPr>
            <p:extLst/>
          </p:nvPr>
        </p:nvGraphicFramePr>
        <p:xfrm>
          <a:off x="2514600" y="1085850"/>
          <a:ext cx="5448300" cy="647700"/>
        </p:xfrm>
        <a:graphic>
          <a:graphicData uri="http://schemas.openxmlformats.org/presentationml/2006/ole">
            <mc:AlternateContent xmlns:mc="http://schemas.openxmlformats.org/markup-compatibility/2006">
              <mc:Choice xmlns:v="urn:schemas-microsoft-com:vml" Requires="v">
                <p:oleObj spid="_x0000_s171172" name="Equation" r:id="rId7" imgW="3632040" imgH="431640" progId="Equation.3">
                  <p:embed/>
                </p:oleObj>
              </mc:Choice>
              <mc:Fallback>
                <p:oleObj name="Equation" r:id="rId7" imgW="3632040" imgH="431640" progId="Equation.3">
                  <p:embed/>
                  <p:pic>
                    <p:nvPicPr>
                      <p:cNvPr id="2" name="Object 1"/>
                      <p:cNvPicPr>
                        <a:picLocks noChangeAspect="1" noChangeArrowheads="1"/>
                      </p:cNvPicPr>
                      <p:nvPr/>
                    </p:nvPicPr>
                    <p:blipFill>
                      <a:blip r:embed="rId8"/>
                      <a:srcRect/>
                      <a:stretch>
                        <a:fillRect/>
                      </a:stretch>
                    </p:blipFill>
                    <p:spPr bwMode="auto">
                      <a:xfrm>
                        <a:off x="2514600" y="1085850"/>
                        <a:ext cx="5448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152400" y="1181040"/>
            <a:ext cx="1960088" cy="400110"/>
          </a:xfrm>
          <a:prstGeom prst="rect">
            <a:avLst/>
          </a:prstGeom>
          <a:noFill/>
        </p:spPr>
        <p:txBody>
          <a:bodyPr wrap="none" rtlCol="0">
            <a:spAutoFit/>
          </a:bodyPr>
          <a:lstStyle/>
          <a:p>
            <a:r>
              <a:rPr lang="en-US" sz="2000" b="1" dirty="0" smtClean="0"/>
              <a:t>Maximize p(d|</a:t>
            </a:r>
            <a:r>
              <a:rPr lang="en-US" sz="2000" b="1" dirty="0" smtClean="0">
                <a:sym typeface="Symbol"/>
              </a:rPr>
              <a:t>)</a:t>
            </a:r>
            <a:endParaRPr lang="en-US" sz="2000" b="1" dirty="0" smtClean="0"/>
          </a:p>
        </p:txBody>
      </p:sp>
      <p:grpSp>
        <p:nvGrpSpPr>
          <p:cNvPr id="11" name="Group 10"/>
          <p:cNvGrpSpPr/>
          <p:nvPr/>
        </p:nvGrpSpPr>
        <p:grpSpPr>
          <a:xfrm>
            <a:off x="152400" y="1643062"/>
            <a:ext cx="8839200" cy="647700"/>
            <a:chOff x="152400" y="1352550"/>
            <a:chExt cx="8839200" cy="647700"/>
          </a:xfrm>
        </p:grpSpPr>
        <p:graphicFrame>
          <p:nvGraphicFramePr>
            <p:cNvPr id="3" name="Object 2"/>
            <p:cNvGraphicFramePr>
              <a:graphicFrameLocks noChangeAspect="1"/>
            </p:cNvGraphicFramePr>
            <p:nvPr>
              <p:extLst/>
            </p:nvPr>
          </p:nvGraphicFramePr>
          <p:xfrm>
            <a:off x="2533650" y="1352550"/>
            <a:ext cx="6457950" cy="647700"/>
          </p:xfrm>
          <a:graphic>
            <a:graphicData uri="http://schemas.openxmlformats.org/presentationml/2006/ole">
              <mc:AlternateContent xmlns:mc="http://schemas.openxmlformats.org/markup-compatibility/2006">
                <mc:Choice xmlns:v="urn:schemas-microsoft-com:vml" Requires="v">
                  <p:oleObj spid="_x0000_s171173" name="Equation" r:id="rId9" imgW="4305240" imgH="431640" progId="Equation.3">
                    <p:embed/>
                  </p:oleObj>
                </mc:Choice>
                <mc:Fallback>
                  <p:oleObj name="Equation" r:id="rId9" imgW="4305240" imgH="431640" progId="Equation.3">
                    <p:embed/>
                    <p:pic>
                      <p:nvPicPr>
                        <p:cNvPr id="3" name="Object 2"/>
                        <p:cNvPicPr>
                          <a:picLocks noChangeAspect="1" noChangeArrowheads="1"/>
                        </p:cNvPicPr>
                        <p:nvPr/>
                      </p:nvPicPr>
                      <p:blipFill>
                        <a:blip r:embed="rId10"/>
                        <a:srcRect/>
                        <a:stretch>
                          <a:fillRect/>
                        </a:stretch>
                      </p:blipFill>
                      <p:spPr bwMode="auto">
                        <a:xfrm>
                          <a:off x="2533650" y="1352550"/>
                          <a:ext cx="64579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TextBox 20"/>
            <p:cNvSpPr txBox="1"/>
            <p:nvPr/>
          </p:nvSpPr>
          <p:spPr>
            <a:xfrm>
              <a:off x="152400" y="1485840"/>
              <a:ext cx="2320122" cy="400110"/>
            </a:xfrm>
            <a:prstGeom prst="rect">
              <a:avLst/>
            </a:prstGeom>
            <a:noFill/>
          </p:spPr>
          <p:txBody>
            <a:bodyPr wrap="none" rtlCol="0">
              <a:spAutoFit/>
            </a:bodyPr>
            <a:lstStyle/>
            <a:p>
              <a:r>
                <a:rPr lang="en-US" sz="2000" b="1" dirty="0" smtClean="0"/>
                <a:t>Max. Log-Likelihood</a:t>
              </a:r>
            </a:p>
          </p:txBody>
        </p:sp>
      </p:grpSp>
      <p:grpSp>
        <p:nvGrpSpPr>
          <p:cNvPr id="12" name="Group 11"/>
          <p:cNvGrpSpPr/>
          <p:nvPr/>
        </p:nvGrpSpPr>
        <p:grpSpPr>
          <a:xfrm>
            <a:off x="1600200" y="2244139"/>
            <a:ext cx="3522271" cy="616010"/>
            <a:chOff x="1600200" y="1953627"/>
            <a:chExt cx="3522271" cy="616010"/>
          </a:xfrm>
        </p:grpSpPr>
        <p:sp>
          <p:nvSpPr>
            <p:cNvPr id="22" name="TextBox 21"/>
            <p:cNvSpPr txBox="1"/>
            <p:nvPr/>
          </p:nvSpPr>
          <p:spPr>
            <a:xfrm>
              <a:off x="1600200" y="2038350"/>
              <a:ext cx="2451056" cy="400110"/>
            </a:xfrm>
            <a:prstGeom prst="rect">
              <a:avLst/>
            </a:prstGeom>
            <a:noFill/>
          </p:spPr>
          <p:txBody>
            <a:bodyPr wrap="none" rtlCol="0">
              <a:spAutoFit/>
            </a:bodyPr>
            <a:lstStyle/>
            <a:p>
              <a:r>
                <a:rPr lang="en-US" sz="2000" b="1" dirty="0" smtClean="0"/>
                <a:t>Subject to constraint:</a:t>
              </a:r>
            </a:p>
          </p:txBody>
        </p:sp>
        <p:graphicFrame>
          <p:nvGraphicFramePr>
            <p:cNvPr id="5" name="Object 4"/>
            <p:cNvGraphicFramePr>
              <a:graphicFrameLocks noChangeAspect="1"/>
            </p:cNvGraphicFramePr>
            <p:nvPr>
              <p:extLst/>
            </p:nvPr>
          </p:nvGraphicFramePr>
          <p:xfrm>
            <a:off x="4343400" y="1953627"/>
            <a:ext cx="779071" cy="616010"/>
          </p:xfrm>
          <a:graphic>
            <a:graphicData uri="http://schemas.openxmlformats.org/presentationml/2006/ole">
              <mc:AlternateContent xmlns:mc="http://schemas.openxmlformats.org/markup-compatibility/2006">
                <mc:Choice xmlns:v="urn:schemas-microsoft-com:vml" Requires="v">
                  <p:oleObj spid="_x0000_s171174" name="Equation" r:id="rId11" imgW="545760" imgH="431640" progId="Equation.3">
                    <p:embed/>
                  </p:oleObj>
                </mc:Choice>
                <mc:Fallback>
                  <p:oleObj name="Equation" r:id="rId11" imgW="545760" imgH="431640" progId="Equation.3">
                    <p:embed/>
                    <p:pic>
                      <p:nvPicPr>
                        <p:cNvPr id="5" name="Object 4"/>
                        <p:cNvPicPr/>
                        <p:nvPr/>
                      </p:nvPicPr>
                      <p:blipFill>
                        <a:blip r:embed="rId12"/>
                        <a:stretch>
                          <a:fillRect/>
                        </a:stretch>
                      </p:blipFill>
                      <p:spPr>
                        <a:xfrm>
                          <a:off x="4343400" y="1953627"/>
                          <a:ext cx="779071" cy="616010"/>
                        </a:xfrm>
                        <a:prstGeom prst="rect">
                          <a:avLst/>
                        </a:prstGeom>
                        <a:solidFill>
                          <a:schemeClr val="bg1">
                            <a:lumMod val="85000"/>
                          </a:schemeClr>
                        </a:solidFill>
                      </p:spPr>
                    </p:pic>
                  </p:oleObj>
                </mc:Fallback>
              </mc:AlternateContent>
            </a:graphicData>
          </a:graphic>
        </p:graphicFrame>
      </p:grpSp>
      <p:sp>
        <p:nvSpPr>
          <p:cNvPr id="7" name="Slide Number Placeholder 6"/>
          <p:cNvSpPr>
            <a:spLocks noGrp="1"/>
          </p:cNvSpPr>
          <p:nvPr>
            <p:ph type="sldNum" sz="quarter" idx="12"/>
          </p:nvPr>
        </p:nvSpPr>
        <p:spPr/>
        <p:txBody>
          <a:bodyPr/>
          <a:lstStyle/>
          <a:p>
            <a:fld id="{88AD08FE-21CA-447A-B5E0-10774CCDBD3A}"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62809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30378" y="1687032"/>
            <a:ext cx="5697181" cy="1417066"/>
            <a:chOff x="3030378" y="1687032"/>
            <a:chExt cx="5697181" cy="1417066"/>
          </a:xfrm>
        </p:grpSpPr>
        <p:sp>
          <p:nvSpPr>
            <p:cNvPr id="13" name="Rectangle 12"/>
            <p:cNvSpPr/>
            <p:nvPr/>
          </p:nvSpPr>
          <p:spPr>
            <a:xfrm>
              <a:off x="3030378" y="1687032"/>
              <a:ext cx="2429510" cy="1063123"/>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71191" y="2396212"/>
              <a:ext cx="2656368" cy="707886"/>
            </a:xfrm>
            <a:prstGeom prst="rect">
              <a:avLst/>
            </a:prstGeom>
            <a:solidFill>
              <a:schemeClr val="bg1">
                <a:lumMod val="95000"/>
              </a:schemeClr>
            </a:solidFill>
          </p:spPr>
          <p:txBody>
            <a:bodyPr wrap="none" rtlCol="0">
              <a:spAutoFit/>
            </a:bodyPr>
            <a:lstStyle/>
            <a:p>
              <a:r>
                <a:rPr lang="en-US" sz="2000" b="1" dirty="0" smtClean="0"/>
                <a:t>Can we get rid of</a:t>
              </a:r>
            </a:p>
            <a:p>
              <a:r>
                <a:rPr lang="en-US" sz="2000" b="1" dirty="0" smtClean="0"/>
                <a:t>these common words?</a:t>
              </a:r>
            </a:p>
          </p:txBody>
        </p:sp>
        <p:cxnSp>
          <p:nvCxnSpPr>
            <p:cNvPr id="16" name="Straight Arrow Connector 15"/>
            <p:cNvCxnSpPr/>
            <p:nvPr/>
          </p:nvCxnSpPr>
          <p:spPr>
            <a:xfrm flipH="1" flipV="1">
              <a:off x="5459888" y="2105674"/>
              <a:ext cx="636112" cy="2249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What Does the Topic </a:t>
            </a:r>
            <a:r>
              <a:rPr lang="en-US" dirty="0"/>
              <a:t>L</a:t>
            </a:r>
            <a:r>
              <a:rPr lang="en-US" dirty="0" smtClean="0"/>
              <a:t>ook </a:t>
            </a:r>
            <a:r>
              <a:rPr lang="en-US" dirty="0"/>
              <a:t>L</a:t>
            </a:r>
            <a:r>
              <a:rPr lang="en-US" dirty="0" smtClean="0"/>
              <a:t>ike?</a:t>
            </a:r>
            <a:endParaRPr lang="en-US" dirty="0"/>
          </a:p>
        </p:txBody>
      </p:sp>
      <p:sp>
        <p:nvSpPr>
          <p:cNvPr id="6" name="Text Box 4"/>
          <p:cNvSpPr txBox="1">
            <a:spLocks noChangeArrowheads="1"/>
          </p:cNvSpPr>
          <p:nvPr/>
        </p:nvSpPr>
        <p:spPr bwMode="auto">
          <a:xfrm>
            <a:off x="3209290" y="1773281"/>
            <a:ext cx="2071687" cy="31547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spcBef>
                <a:spcPct val="0"/>
              </a:spcBef>
              <a:buSzTx/>
              <a:buFontTx/>
              <a:buNone/>
            </a:pPr>
            <a:r>
              <a:rPr lang="en-US" altLang="en-US" sz="2000" b="1" i="0" dirty="0">
                <a:latin typeface="Times New Roman" pitchFamily="18" charset="0"/>
                <a:sym typeface="Symbol" pitchFamily="18" charset="2"/>
              </a:rPr>
              <a:t>the 0.031</a:t>
            </a:r>
          </a:p>
          <a:p>
            <a:pPr>
              <a:spcBef>
                <a:spcPct val="0"/>
              </a:spcBef>
              <a:buSzTx/>
              <a:buFontTx/>
              <a:buNone/>
            </a:pPr>
            <a:r>
              <a:rPr lang="en-US" altLang="en-US" sz="2000" b="1" i="0" dirty="0">
                <a:latin typeface="Times New Roman" pitchFamily="18" charset="0"/>
                <a:sym typeface="Symbol" pitchFamily="18" charset="2"/>
              </a:rPr>
              <a:t>a 0.018</a:t>
            </a:r>
          </a:p>
          <a:p>
            <a:pPr>
              <a:spcBef>
                <a:spcPct val="0"/>
              </a:spcBef>
              <a:buSzTx/>
              <a:buFontTx/>
              <a:buNone/>
            </a:pPr>
            <a:r>
              <a:rPr lang="en-US" altLang="en-US" sz="2000" b="1" i="0" dirty="0">
                <a:solidFill>
                  <a:srgbClr val="0000FF"/>
                </a:solidFill>
                <a:latin typeface="Times New Roman" pitchFamily="18" charset="0"/>
                <a:sym typeface="Symbol" pitchFamily="18" charset="2"/>
              </a:rPr>
              <a:t>…</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text  0.04</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mining 0.035</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association 0.03</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clustering 0.005</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computer 0.0009</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a:t>
            </a:r>
          </a:p>
          <a:p>
            <a:pPr>
              <a:lnSpc>
                <a:spcPct val="85000"/>
              </a:lnSpc>
              <a:spcBef>
                <a:spcPct val="0"/>
              </a:spcBef>
              <a:buSzTx/>
              <a:buFontTx/>
              <a:buNone/>
            </a:pPr>
            <a:r>
              <a:rPr lang="en-US" altLang="en-US" sz="2000" b="1" i="0" dirty="0">
                <a:solidFill>
                  <a:srgbClr val="CC0000"/>
                </a:solidFill>
                <a:latin typeface="Times New Roman" pitchFamily="18" charset="0"/>
                <a:sym typeface="Symbol" pitchFamily="18" charset="2"/>
              </a:rPr>
              <a:t>food 0.000001</a:t>
            </a:r>
          </a:p>
          <a:p>
            <a:pPr>
              <a:spcBef>
                <a:spcPct val="0"/>
              </a:spcBef>
              <a:buSzTx/>
              <a:buFontTx/>
              <a:buNone/>
            </a:pPr>
            <a:r>
              <a:rPr lang="en-US" altLang="en-US" sz="2000" b="1" i="0" dirty="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endParaRPr>
          </a:p>
        </p:txBody>
      </p:sp>
      <p:sp>
        <p:nvSpPr>
          <p:cNvPr id="7" name="AutoShape 14"/>
          <p:cNvSpPr>
            <a:spLocks noChangeArrowheads="1"/>
          </p:cNvSpPr>
          <p:nvPr/>
        </p:nvSpPr>
        <p:spPr bwMode="auto">
          <a:xfrm>
            <a:off x="228600" y="2330597"/>
            <a:ext cx="1846580" cy="1219200"/>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i="0" dirty="0">
                <a:latin typeface="Times New Roman" pitchFamily="18" charset="0"/>
              </a:rPr>
              <a:t>Text mining</a:t>
            </a:r>
          </a:p>
          <a:p>
            <a:pPr algn="ctr">
              <a:spcBef>
                <a:spcPct val="0"/>
              </a:spcBef>
              <a:buSzTx/>
              <a:buFontTx/>
              <a:buNone/>
            </a:pPr>
            <a:r>
              <a:rPr lang="en-US" altLang="en-US" i="0" dirty="0">
                <a:latin typeface="Times New Roman" pitchFamily="18" charset="0"/>
              </a:rPr>
              <a:t>paper</a:t>
            </a:r>
          </a:p>
        </p:txBody>
      </p:sp>
      <p:sp>
        <p:nvSpPr>
          <p:cNvPr id="8" name="Rectangle 35"/>
          <p:cNvSpPr>
            <a:spLocks noChangeArrowheads="1"/>
          </p:cNvSpPr>
          <p:nvPr/>
        </p:nvSpPr>
        <p:spPr bwMode="auto">
          <a:xfrm>
            <a:off x="1010920" y="1397788"/>
            <a:ext cx="441146" cy="707886"/>
          </a:xfrm>
          <a:prstGeom prst="rect">
            <a:avLst/>
          </a:prstGeom>
          <a:solidFill>
            <a:schemeClr val="bg1">
              <a:lumMod val="95000"/>
            </a:schemeClr>
          </a:solidFill>
          <a:ln>
            <a:noFill/>
          </a:ln>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spcBef>
                <a:spcPct val="0"/>
              </a:spcBef>
              <a:buSzTx/>
              <a:buFontTx/>
              <a:buNone/>
            </a:pPr>
            <a:r>
              <a:rPr lang="en-US" altLang="en-US" sz="4000" i="0" dirty="0">
                <a:solidFill>
                  <a:srgbClr val="000000"/>
                </a:solidFill>
                <a:latin typeface="Times New Roman" pitchFamily="18" charset="0"/>
              </a:rPr>
              <a:t>d</a:t>
            </a:r>
          </a:p>
        </p:txBody>
      </p:sp>
      <p:sp>
        <p:nvSpPr>
          <p:cNvPr id="9" name="Right Arrow 8"/>
          <p:cNvSpPr/>
          <p:nvPr/>
        </p:nvSpPr>
        <p:spPr>
          <a:xfrm>
            <a:off x="2209800" y="2805828"/>
            <a:ext cx="978408" cy="48463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7890" y="1016788"/>
            <a:ext cx="1308371" cy="523220"/>
          </a:xfrm>
          <a:prstGeom prst="rect">
            <a:avLst/>
          </a:prstGeom>
          <a:solidFill>
            <a:schemeClr val="bg1">
              <a:lumMod val="95000"/>
            </a:schemeClr>
          </a:solidFill>
        </p:spPr>
        <p:txBody>
          <a:bodyPr wrap="none">
            <a:spAutoFit/>
          </a:bodyPr>
          <a:lstStyle/>
          <a:p>
            <a:r>
              <a:rPr lang="en-US" sz="2800" b="1" dirty="0">
                <a:sym typeface="Wingdings" panose="05000000000000000000" pitchFamily="2" charset="2"/>
              </a:rPr>
              <a:t>p(w|</a:t>
            </a:r>
            <a:r>
              <a:rPr lang="en-US" sz="2800" b="1" dirty="0">
                <a:sym typeface="Symbol"/>
              </a:rPr>
              <a:t> )</a:t>
            </a:r>
            <a:endParaRPr lang="en-US" sz="2800" b="1" dirty="0"/>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112263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030378" y="1687032"/>
            <a:ext cx="2429510" cy="1063123"/>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9050"/>
            <a:ext cx="9144000" cy="857250"/>
          </a:xfrm>
        </p:spPr>
        <p:txBody>
          <a:bodyPr/>
          <a:lstStyle/>
          <a:p>
            <a:r>
              <a:rPr lang="en-US" dirty="0" smtClean="0"/>
              <a:t>Factoring </a:t>
            </a:r>
            <a:r>
              <a:rPr lang="en-US" dirty="0"/>
              <a:t>o</a:t>
            </a:r>
            <a:r>
              <a:rPr lang="en-US" dirty="0" smtClean="0"/>
              <a:t>ut Background Words</a:t>
            </a:r>
            <a:endParaRPr lang="en-US" dirty="0"/>
          </a:p>
        </p:txBody>
      </p:sp>
      <p:sp>
        <p:nvSpPr>
          <p:cNvPr id="6" name="Text Box 4"/>
          <p:cNvSpPr txBox="1">
            <a:spLocks noChangeArrowheads="1"/>
          </p:cNvSpPr>
          <p:nvPr/>
        </p:nvSpPr>
        <p:spPr bwMode="auto">
          <a:xfrm>
            <a:off x="3209290" y="1773281"/>
            <a:ext cx="2071687" cy="31547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spcBef>
                <a:spcPct val="0"/>
              </a:spcBef>
              <a:buSzTx/>
              <a:buFontTx/>
              <a:buNone/>
            </a:pPr>
            <a:r>
              <a:rPr lang="en-US" altLang="en-US" sz="2000" b="1" i="0" dirty="0">
                <a:latin typeface="Times New Roman" pitchFamily="18" charset="0"/>
                <a:sym typeface="Symbol" pitchFamily="18" charset="2"/>
              </a:rPr>
              <a:t>the 0.031</a:t>
            </a:r>
          </a:p>
          <a:p>
            <a:pPr>
              <a:spcBef>
                <a:spcPct val="0"/>
              </a:spcBef>
              <a:buSzTx/>
              <a:buFontTx/>
              <a:buNone/>
            </a:pPr>
            <a:r>
              <a:rPr lang="en-US" altLang="en-US" sz="2000" b="1" i="0" dirty="0">
                <a:latin typeface="Times New Roman" pitchFamily="18" charset="0"/>
                <a:sym typeface="Symbol" pitchFamily="18" charset="2"/>
              </a:rPr>
              <a:t>a 0.018</a:t>
            </a:r>
          </a:p>
          <a:p>
            <a:pPr>
              <a:spcBef>
                <a:spcPct val="0"/>
              </a:spcBef>
              <a:buSzTx/>
              <a:buFontTx/>
              <a:buNone/>
            </a:pPr>
            <a:r>
              <a:rPr lang="en-US" altLang="en-US" sz="2000" b="1" i="0" dirty="0">
                <a:solidFill>
                  <a:srgbClr val="0000FF"/>
                </a:solidFill>
                <a:latin typeface="Times New Roman" pitchFamily="18" charset="0"/>
                <a:sym typeface="Symbol" pitchFamily="18" charset="2"/>
              </a:rPr>
              <a:t>…</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text  0.04</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mining 0.035</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association 0.03</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clustering 0.005</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computer 0.0009</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a:t>
            </a:r>
          </a:p>
          <a:p>
            <a:pPr>
              <a:lnSpc>
                <a:spcPct val="85000"/>
              </a:lnSpc>
              <a:spcBef>
                <a:spcPct val="0"/>
              </a:spcBef>
              <a:buSzTx/>
              <a:buFontTx/>
              <a:buNone/>
            </a:pPr>
            <a:r>
              <a:rPr lang="en-US" altLang="en-US" sz="2000" b="1" i="0" dirty="0">
                <a:solidFill>
                  <a:srgbClr val="CC0000"/>
                </a:solidFill>
                <a:latin typeface="Times New Roman" pitchFamily="18" charset="0"/>
                <a:sym typeface="Symbol" pitchFamily="18" charset="2"/>
              </a:rPr>
              <a:t>food 0.000001</a:t>
            </a:r>
          </a:p>
          <a:p>
            <a:pPr>
              <a:spcBef>
                <a:spcPct val="0"/>
              </a:spcBef>
              <a:buSzTx/>
              <a:buFontTx/>
              <a:buNone/>
            </a:pPr>
            <a:r>
              <a:rPr lang="en-US" altLang="en-US" sz="2000" b="1" i="0" dirty="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endParaRPr>
          </a:p>
        </p:txBody>
      </p:sp>
      <p:sp>
        <p:nvSpPr>
          <p:cNvPr id="7" name="AutoShape 14"/>
          <p:cNvSpPr>
            <a:spLocks noChangeArrowheads="1"/>
          </p:cNvSpPr>
          <p:nvPr/>
        </p:nvSpPr>
        <p:spPr bwMode="auto">
          <a:xfrm>
            <a:off x="228600" y="2330597"/>
            <a:ext cx="1846580" cy="1219200"/>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i="0" dirty="0">
                <a:latin typeface="Times New Roman" pitchFamily="18" charset="0"/>
              </a:rPr>
              <a:t>Text mining</a:t>
            </a:r>
          </a:p>
          <a:p>
            <a:pPr algn="ctr">
              <a:spcBef>
                <a:spcPct val="0"/>
              </a:spcBef>
              <a:buSzTx/>
              <a:buFontTx/>
              <a:buNone/>
            </a:pPr>
            <a:r>
              <a:rPr lang="en-US" altLang="en-US" i="0" dirty="0">
                <a:latin typeface="Times New Roman" pitchFamily="18" charset="0"/>
              </a:rPr>
              <a:t>paper</a:t>
            </a:r>
          </a:p>
        </p:txBody>
      </p:sp>
      <p:sp>
        <p:nvSpPr>
          <p:cNvPr id="8" name="Rectangle 35"/>
          <p:cNvSpPr>
            <a:spLocks noChangeArrowheads="1"/>
          </p:cNvSpPr>
          <p:nvPr/>
        </p:nvSpPr>
        <p:spPr bwMode="auto">
          <a:xfrm>
            <a:off x="1010920" y="1397788"/>
            <a:ext cx="441146" cy="707886"/>
          </a:xfrm>
          <a:prstGeom prst="rect">
            <a:avLst/>
          </a:prstGeom>
          <a:solidFill>
            <a:schemeClr val="bg1">
              <a:lumMod val="95000"/>
            </a:schemeClr>
          </a:solidFill>
          <a:ln>
            <a:noFill/>
          </a:ln>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spcBef>
                <a:spcPct val="0"/>
              </a:spcBef>
              <a:buSzTx/>
              <a:buFontTx/>
              <a:buNone/>
            </a:pPr>
            <a:r>
              <a:rPr lang="en-US" altLang="en-US" sz="4000" i="0" dirty="0">
                <a:solidFill>
                  <a:srgbClr val="000000"/>
                </a:solidFill>
                <a:latin typeface="Times New Roman" pitchFamily="18" charset="0"/>
              </a:rPr>
              <a:t>d</a:t>
            </a:r>
          </a:p>
        </p:txBody>
      </p:sp>
      <p:sp>
        <p:nvSpPr>
          <p:cNvPr id="9" name="Right Arrow 8"/>
          <p:cNvSpPr/>
          <p:nvPr/>
        </p:nvSpPr>
        <p:spPr>
          <a:xfrm>
            <a:off x="2209800" y="2805828"/>
            <a:ext cx="978408" cy="48463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7890" y="1016788"/>
            <a:ext cx="1308371" cy="523220"/>
          </a:xfrm>
          <a:prstGeom prst="rect">
            <a:avLst/>
          </a:prstGeom>
          <a:solidFill>
            <a:schemeClr val="bg1">
              <a:lumMod val="95000"/>
            </a:schemeClr>
          </a:solidFill>
        </p:spPr>
        <p:txBody>
          <a:bodyPr wrap="none">
            <a:spAutoFit/>
          </a:bodyPr>
          <a:lstStyle/>
          <a:p>
            <a:r>
              <a:rPr lang="en-US" sz="2800" b="1" dirty="0">
                <a:sym typeface="Wingdings" panose="05000000000000000000" pitchFamily="2" charset="2"/>
              </a:rPr>
              <a:t>p(w|</a:t>
            </a:r>
            <a:r>
              <a:rPr lang="en-US" sz="2800" b="1" dirty="0">
                <a:sym typeface="Symbol"/>
              </a:rPr>
              <a:t> )</a:t>
            </a:r>
            <a:endParaRPr lang="en-US" sz="2800" b="1" dirty="0"/>
          </a:p>
        </p:txBody>
      </p:sp>
      <p:sp>
        <p:nvSpPr>
          <p:cNvPr id="12" name="TextBox 11"/>
          <p:cNvSpPr txBox="1"/>
          <p:nvPr/>
        </p:nvSpPr>
        <p:spPr>
          <a:xfrm>
            <a:off x="6071191" y="2396212"/>
            <a:ext cx="2656368" cy="707886"/>
          </a:xfrm>
          <a:prstGeom prst="rect">
            <a:avLst/>
          </a:prstGeom>
          <a:solidFill>
            <a:schemeClr val="bg1">
              <a:lumMod val="95000"/>
            </a:schemeClr>
          </a:solidFill>
        </p:spPr>
        <p:txBody>
          <a:bodyPr wrap="none" rtlCol="0">
            <a:spAutoFit/>
          </a:bodyPr>
          <a:lstStyle/>
          <a:p>
            <a:r>
              <a:rPr lang="en-US" sz="2000" b="1" dirty="0" smtClean="0"/>
              <a:t>How can we get rid of</a:t>
            </a:r>
          </a:p>
          <a:p>
            <a:r>
              <a:rPr lang="en-US" sz="2000" b="1" dirty="0" smtClean="0"/>
              <a:t>these common words?</a:t>
            </a:r>
          </a:p>
        </p:txBody>
      </p:sp>
      <p:cxnSp>
        <p:nvCxnSpPr>
          <p:cNvPr id="16" name="Straight Arrow Connector 15"/>
          <p:cNvCxnSpPr/>
          <p:nvPr/>
        </p:nvCxnSpPr>
        <p:spPr>
          <a:xfrm flipH="1" flipV="1">
            <a:off x="5459888" y="2105674"/>
            <a:ext cx="636112" cy="2249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434152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d Using </a:t>
            </a:r>
            <a:r>
              <a:rPr lang="en-US" dirty="0"/>
              <a:t>T</a:t>
            </a:r>
            <a:r>
              <a:rPr lang="en-US" dirty="0" smtClean="0"/>
              <a:t>wo </a:t>
            </a:r>
            <a:r>
              <a:rPr lang="en-US" dirty="0"/>
              <a:t>W</a:t>
            </a:r>
            <a:r>
              <a:rPr lang="en-US" dirty="0" smtClean="0"/>
              <a:t>ord </a:t>
            </a:r>
            <a:r>
              <a:rPr lang="en-US" dirty="0"/>
              <a:t>D</a:t>
            </a:r>
            <a:r>
              <a:rPr lang="en-US" dirty="0" smtClean="0"/>
              <a:t>istributions</a:t>
            </a:r>
            <a:endParaRPr lang="en-US" dirty="0"/>
          </a:p>
        </p:txBody>
      </p:sp>
      <p:sp>
        <p:nvSpPr>
          <p:cNvPr id="6" name="Text Box 4"/>
          <p:cNvSpPr txBox="1">
            <a:spLocks noChangeArrowheads="1"/>
          </p:cNvSpPr>
          <p:nvPr/>
        </p:nvSpPr>
        <p:spPr bwMode="auto">
          <a:xfrm>
            <a:off x="4683760" y="1058718"/>
            <a:ext cx="2071687" cy="166199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ct val="85000"/>
              </a:lnSpc>
              <a:spcBef>
                <a:spcPct val="0"/>
              </a:spcBef>
              <a:buSzTx/>
              <a:buFontTx/>
              <a:buNone/>
            </a:pPr>
            <a:r>
              <a:rPr lang="en-US" altLang="en-US" sz="2000" b="1" i="0" dirty="0" smtClean="0">
                <a:solidFill>
                  <a:srgbClr val="0000FF"/>
                </a:solidFill>
                <a:latin typeface="Times New Roman" pitchFamily="18" charset="0"/>
                <a:sym typeface="Symbol" pitchFamily="18" charset="2"/>
              </a:rPr>
              <a:t>text  </a:t>
            </a:r>
            <a:r>
              <a:rPr lang="en-US" altLang="en-US" sz="2000" b="1" i="0" dirty="0">
                <a:solidFill>
                  <a:srgbClr val="0000FF"/>
                </a:solidFill>
                <a:latin typeface="Times New Roman" pitchFamily="18" charset="0"/>
                <a:sym typeface="Symbol" pitchFamily="18" charset="2"/>
              </a:rPr>
              <a:t>0.04</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mining 0.035</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association 0.03</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clustering </a:t>
            </a:r>
            <a:r>
              <a:rPr lang="en-US" altLang="en-US" sz="2000" b="1" i="0" dirty="0" smtClean="0">
                <a:solidFill>
                  <a:srgbClr val="0000FF"/>
                </a:solidFill>
                <a:latin typeface="Times New Roman" pitchFamily="18" charset="0"/>
                <a:sym typeface="Symbol" pitchFamily="18" charset="2"/>
              </a:rPr>
              <a:t>0.005</a:t>
            </a:r>
          </a:p>
          <a:p>
            <a:pPr>
              <a:lnSpc>
                <a:spcPct val="85000"/>
              </a:lnSpc>
              <a:spcBef>
                <a:spcPct val="0"/>
              </a:spcBef>
              <a:buSzTx/>
              <a:buFontTx/>
              <a:buNone/>
            </a:pPr>
            <a:r>
              <a:rPr lang="en-US" altLang="en-US" sz="2000" b="1" dirty="0" smtClean="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dirty="0" smtClean="0">
                <a:latin typeface="Times New Roman" pitchFamily="18" charset="0"/>
                <a:sym typeface="Symbol" pitchFamily="18" charset="2"/>
              </a:rPr>
              <a:t>the</a:t>
            </a:r>
            <a:r>
              <a:rPr lang="en-US" altLang="en-US" sz="2000" b="1" i="0" dirty="0" smtClean="0">
                <a:latin typeface="Times New Roman" pitchFamily="18" charset="0"/>
                <a:sym typeface="Symbol" pitchFamily="18" charset="2"/>
              </a:rPr>
              <a:t> 0.000001</a:t>
            </a:r>
          </a:p>
        </p:txBody>
      </p:sp>
      <p:sp>
        <p:nvSpPr>
          <p:cNvPr id="7" name="AutoShape 14"/>
          <p:cNvSpPr>
            <a:spLocks noChangeArrowheads="1"/>
          </p:cNvSpPr>
          <p:nvPr/>
        </p:nvSpPr>
        <p:spPr bwMode="auto">
          <a:xfrm>
            <a:off x="381000" y="2125970"/>
            <a:ext cx="1981200" cy="1541000"/>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i="0" dirty="0">
                <a:latin typeface="Times New Roman" pitchFamily="18" charset="0"/>
              </a:rPr>
              <a:t>Text mining</a:t>
            </a:r>
          </a:p>
          <a:p>
            <a:pPr algn="ctr">
              <a:spcBef>
                <a:spcPct val="0"/>
              </a:spcBef>
              <a:buSzTx/>
              <a:buFontTx/>
              <a:buNone/>
            </a:pPr>
            <a:r>
              <a:rPr lang="en-US" altLang="en-US" i="0" dirty="0">
                <a:latin typeface="Times New Roman" pitchFamily="18" charset="0"/>
              </a:rPr>
              <a:t>paper</a:t>
            </a:r>
          </a:p>
        </p:txBody>
      </p:sp>
      <p:sp>
        <p:nvSpPr>
          <p:cNvPr id="8" name="Rectangle 35"/>
          <p:cNvSpPr>
            <a:spLocks noChangeArrowheads="1"/>
          </p:cNvSpPr>
          <p:nvPr/>
        </p:nvSpPr>
        <p:spPr bwMode="auto">
          <a:xfrm>
            <a:off x="1204521" y="1348645"/>
            <a:ext cx="441146" cy="707886"/>
          </a:xfrm>
          <a:prstGeom prst="rect">
            <a:avLst/>
          </a:prstGeom>
          <a:solidFill>
            <a:schemeClr val="bg1">
              <a:lumMod val="95000"/>
            </a:schemeClr>
          </a:solidFill>
          <a:ln>
            <a:noFill/>
          </a:ln>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spcBef>
                <a:spcPct val="0"/>
              </a:spcBef>
              <a:buSzTx/>
              <a:buFontTx/>
              <a:buNone/>
            </a:pPr>
            <a:r>
              <a:rPr lang="en-US" altLang="en-US" sz="4000" i="0" dirty="0">
                <a:solidFill>
                  <a:srgbClr val="000000"/>
                </a:solidFill>
                <a:latin typeface="Times New Roman" pitchFamily="18" charset="0"/>
              </a:rPr>
              <a:t>d</a:t>
            </a:r>
          </a:p>
        </p:txBody>
      </p:sp>
      <p:sp>
        <p:nvSpPr>
          <p:cNvPr id="10" name="Rectangle 9"/>
          <p:cNvSpPr/>
          <p:nvPr/>
        </p:nvSpPr>
        <p:spPr>
          <a:xfrm>
            <a:off x="3285025" y="1052983"/>
            <a:ext cx="1337867" cy="461665"/>
          </a:xfrm>
          <a:prstGeom prst="rect">
            <a:avLst/>
          </a:prstGeom>
          <a:solidFill>
            <a:schemeClr val="bg1">
              <a:lumMod val="95000"/>
            </a:schemeClr>
          </a:solidFill>
        </p:spPr>
        <p:txBody>
          <a:bodyPr wrap="none">
            <a:spAutoFit/>
          </a:bodyPr>
          <a:lstStyle/>
          <a:p>
            <a:r>
              <a:rPr lang="en-US" sz="2400" b="1" dirty="0" smtClean="0">
                <a:sym typeface="Wingdings" panose="05000000000000000000" pitchFamily="2" charset="2"/>
              </a:rPr>
              <a:t>Topic: </a:t>
            </a:r>
            <a:r>
              <a:rPr lang="en-US" sz="2400" b="1" dirty="0" smtClean="0">
                <a:solidFill>
                  <a:prstClr val="black"/>
                </a:solidFill>
                <a:sym typeface="Symbol"/>
              </a:rPr>
              <a:t></a:t>
            </a:r>
            <a:r>
              <a:rPr lang="en-US" sz="2400" b="1" baseline="-25000" dirty="0" smtClean="0">
                <a:solidFill>
                  <a:prstClr val="black"/>
                </a:solidFill>
                <a:sym typeface="Symbol"/>
              </a:rPr>
              <a:t>d</a:t>
            </a:r>
            <a:r>
              <a:rPr lang="en-US" sz="2400" b="1" dirty="0" smtClean="0">
                <a:sym typeface="Wingdings" panose="05000000000000000000" pitchFamily="2" charset="2"/>
              </a:rPr>
              <a:t> </a:t>
            </a:r>
            <a:endParaRPr lang="en-US" sz="2400" b="1" dirty="0"/>
          </a:p>
        </p:txBody>
      </p:sp>
      <p:sp>
        <p:nvSpPr>
          <p:cNvPr id="14" name="Text Box 4"/>
          <p:cNvSpPr txBox="1">
            <a:spLocks noChangeArrowheads="1"/>
          </p:cNvSpPr>
          <p:nvPr/>
        </p:nvSpPr>
        <p:spPr bwMode="auto">
          <a:xfrm>
            <a:off x="4683760" y="2853876"/>
            <a:ext cx="2038350" cy="214417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ts val="2000"/>
              </a:lnSpc>
              <a:spcBef>
                <a:spcPct val="0"/>
              </a:spcBef>
              <a:buSzTx/>
              <a:buFontTx/>
              <a:buNone/>
            </a:pPr>
            <a:r>
              <a:rPr lang="en-US" altLang="en-US" sz="2000" b="1" i="0" dirty="0">
                <a:latin typeface="Times New Roman" pitchFamily="18" charset="0"/>
                <a:sym typeface="Symbol" pitchFamily="18" charset="2"/>
              </a:rPr>
              <a:t>the 0.03</a:t>
            </a:r>
          </a:p>
          <a:p>
            <a:pPr>
              <a:lnSpc>
                <a:spcPts val="2000"/>
              </a:lnSpc>
              <a:spcBef>
                <a:spcPct val="0"/>
              </a:spcBef>
              <a:buSzTx/>
              <a:buFontTx/>
              <a:buNone/>
            </a:pPr>
            <a:r>
              <a:rPr lang="en-US" altLang="en-US" sz="2000" b="1" i="0" dirty="0">
                <a:latin typeface="Times New Roman" pitchFamily="18" charset="0"/>
                <a:sym typeface="Symbol" pitchFamily="18" charset="2"/>
              </a:rPr>
              <a:t>a 0.02</a:t>
            </a:r>
          </a:p>
          <a:p>
            <a:pPr>
              <a:lnSpc>
                <a:spcPts val="2000"/>
              </a:lnSpc>
              <a:spcBef>
                <a:spcPct val="0"/>
              </a:spcBef>
              <a:buSzTx/>
              <a:buFontTx/>
              <a:buNone/>
            </a:pPr>
            <a:r>
              <a:rPr lang="en-US" altLang="en-US" sz="2000" b="1" i="0" dirty="0">
                <a:latin typeface="Times New Roman" pitchFamily="18" charset="0"/>
                <a:sym typeface="Symbol" pitchFamily="18" charset="2"/>
              </a:rPr>
              <a:t>is 0.015</a:t>
            </a:r>
          </a:p>
          <a:p>
            <a:pPr>
              <a:lnSpc>
                <a:spcPts val="2000"/>
              </a:lnSpc>
              <a:spcBef>
                <a:spcPct val="0"/>
              </a:spcBef>
              <a:buSzTx/>
              <a:buFontTx/>
              <a:buNone/>
            </a:pPr>
            <a:r>
              <a:rPr lang="en-US" altLang="en-US" sz="2000" b="1" i="0" dirty="0">
                <a:latin typeface="Times New Roman" pitchFamily="18" charset="0"/>
                <a:sym typeface="Symbol" pitchFamily="18" charset="2"/>
              </a:rPr>
              <a:t>we </a:t>
            </a:r>
            <a:r>
              <a:rPr lang="en-US" altLang="en-US" sz="2000" b="1" i="0" dirty="0" smtClean="0">
                <a:latin typeface="Times New Roman" pitchFamily="18" charset="0"/>
                <a:sym typeface="Symbol" pitchFamily="18" charset="2"/>
              </a:rPr>
              <a:t>0.01</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a:latin typeface="Times New Roman" pitchFamily="18" charset="0"/>
                <a:sym typeface="Symbol" pitchFamily="18" charset="2"/>
              </a:rPr>
              <a:t>food </a:t>
            </a:r>
            <a:r>
              <a:rPr lang="en-US" altLang="en-US" sz="2000" b="1" i="0" dirty="0" smtClean="0">
                <a:latin typeface="Times New Roman" pitchFamily="18" charset="0"/>
                <a:sym typeface="Symbol" pitchFamily="18" charset="2"/>
              </a:rPr>
              <a:t>0.003</a:t>
            </a:r>
          </a:p>
          <a:p>
            <a:pPr>
              <a:lnSpc>
                <a:spcPts val="2000"/>
              </a:lnSpc>
              <a:spcBef>
                <a:spcPct val="0"/>
              </a:spcBef>
              <a:buSzTx/>
              <a:buFontTx/>
              <a:buNone/>
            </a:pPr>
            <a:r>
              <a:rPr lang="en-US" altLang="en-US" sz="2000" b="1" dirty="0" smtClean="0">
                <a:latin typeface="Times New Roman" pitchFamily="18" charset="0"/>
                <a:sym typeface="Symbol" pitchFamily="18" charset="2"/>
              </a:rPr>
              <a:t>…</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smtClean="0">
                <a:solidFill>
                  <a:srgbClr val="3333FF"/>
                </a:solidFill>
                <a:latin typeface="Times New Roman" pitchFamily="18" charset="0"/>
                <a:sym typeface="Symbol" pitchFamily="18" charset="2"/>
              </a:rPr>
              <a:t>text  </a:t>
            </a:r>
            <a:r>
              <a:rPr lang="en-US" altLang="en-US" sz="2000" b="1" i="0" dirty="0">
                <a:solidFill>
                  <a:srgbClr val="3333FF"/>
                </a:solidFill>
                <a:latin typeface="Times New Roman" pitchFamily="18" charset="0"/>
                <a:sym typeface="Symbol" pitchFamily="18" charset="2"/>
              </a:rPr>
              <a:t>0.000006</a:t>
            </a:r>
          </a:p>
          <a:p>
            <a:pPr>
              <a:lnSpc>
                <a:spcPts val="2000"/>
              </a:lnSpc>
              <a:spcBef>
                <a:spcPct val="0"/>
              </a:spcBef>
              <a:buSzTx/>
              <a:buFontTx/>
              <a:buNone/>
            </a:pPr>
            <a:r>
              <a:rPr lang="en-US" altLang="en-US" sz="2000" i="0" dirty="0">
                <a:solidFill>
                  <a:srgbClr val="0000FF"/>
                </a:solidFill>
                <a:latin typeface="Times New Roman" pitchFamily="18" charset="0"/>
                <a:sym typeface="Symbol" pitchFamily="18" charset="2"/>
              </a:rPr>
              <a:t>…</a:t>
            </a:r>
            <a:endParaRPr lang="en-US" altLang="en-US" sz="2000" i="0" dirty="0">
              <a:solidFill>
                <a:srgbClr val="0000FF"/>
              </a:solidFill>
              <a:latin typeface="Times New Roman" pitchFamily="18" charset="0"/>
            </a:endParaRPr>
          </a:p>
        </p:txBody>
      </p:sp>
      <p:sp>
        <p:nvSpPr>
          <p:cNvPr id="15" name="Rectangle 14"/>
          <p:cNvSpPr/>
          <p:nvPr/>
        </p:nvSpPr>
        <p:spPr>
          <a:xfrm>
            <a:off x="1599821" y="4491315"/>
            <a:ext cx="2941446" cy="461665"/>
          </a:xfrm>
          <a:prstGeom prst="rect">
            <a:avLst/>
          </a:prstGeom>
          <a:solidFill>
            <a:schemeClr val="bg1">
              <a:lumMod val="95000"/>
            </a:schemeClr>
          </a:solidFill>
        </p:spPr>
        <p:txBody>
          <a:bodyPr wrap="none">
            <a:spAutoFit/>
          </a:bodyPr>
          <a:lstStyle/>
          <a:p>
            <a:r>
              <a:rPr lang="en-US" sz="2400" b="1" dirty="0" smtClean="0">
                <a:sym typeface="Wingdings" panose="05000000000000000000" pitchFamily="2" charset="2"/>
              </a:rPr>
              <a:t>Background</a:t>
            </a:r>
            <a:r>
              <a:rPr lang="en-US" sz="2400" b="1" dirty="0">
                <a:sym typeface="Wingdings" panose="05000000000000000000" pitchFamily="2" charset="2"/>
              </a:rPr>
              <a:t> </a:t>
            </a:r>
            <a:r>
              <a:rPr lang="en-US" sz="2400" b="1" dirty="0" smtClean="0">
                <a:sym typeface="Wingdings" panose="05000000000000000000" pitchFamily="2" charset="2"/>
              </a:rPr>
              <a:t>(topic) </a:t>
            </a:r>
            <a:r>
              <a:rPr lang="en-US" sz="2400" b="1" dirty="0" smtClean="0">
                <a:sym typeface="Symbol"/>
              </a:rPr>
              <a:t></a:t>
            </a:r>
            <a:r>
              <a:rPr lang="en-US" sz="2400" b="1" baseline="-25000" dirty="0" smtClean="0">
                <a:sym typeface="Symbol"/>
              </a:rPr>
              <a:t>B</a:t>
            </a:r>
            <a:endParaRPr lang="en-US" sz="2400" b="1" dirty="0"/>
          </a:p>
        </p:txBody>
      </p:sp>
      <p:cxnSp>
        <p:nvCxnSpPr>
          <p:cNvPr id="5" name="Straight Arrow Connector 4"/>
          <p:cNvCxnSpPr/>
          <p:nvPr/>
        </p:nvCxnSpPr>
        <p:spPr>
          <a:xfrm flipH="1">
            <a:off x="2372360" y="2312188"/>
            <a:ext cx="2286000" cy="84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978908" y="1854988"/>
            <a:ext cx="1255472" cy="461665"/>
          </a:xfrm>
          <a:prstGeom prst="rect">
            <a:avLst/>
          </a:prstGeom>
          <a:noFill/>
        </p:spPr>
        <p:txBody>
          <a:bodyPr wrap="none">
            <a:spAutoFit/>
          </a:bodyPr>
          <a:lstStyle/>
          <a:p>
            <a:r>
              <a:rPr lang="en-US" sz="2400" b="1" dirty="0" smtClean="0">
                <a:sym typeface="Wingdings" panose="05000000000000000000" pitchFamily="2" charset="2"/>
              </a:rPr>
              <a:t>P(w|</a:t>
            </a:r>
            <a:r>
              <a:rPr lang="en-US" sz="2400" b="1" dirty="0">
                <a:solidFill>
                  <a:prstClr val="black"/>
                </a:solidFill>
                <a:sym typeface="Symbol"/>
              </a:rPr>
              <a:t> </a:t>
            </a:r>
            <a:r>
              <a:rPr lang="en-US" sz="2400" b="1" dirty="0" smtClean="0">
                <a:solidFill>
                  <a:prstClr val="black"/>
                </a:solidFill>
                <a:sym typeface="Symbol"/>
              </a:rPr>
              <a:t></a:t>
            </a:r>
            <a:r>
              <a:rPr lang="en-US" sz="2400" b="1" baseline="-25000" dirty="0" smtClean="0">
                <a:solidFill>
                  <a:prstClr val="black"/>
                </a:solidFill>
                <a:sym typeface="Symbol"/>
              </a:rPr>
              <a:t>d</a:t>
            </a:r>
            <a:r>
              <a:rPr lang="en-US" sz="2400" b="1" dirty="0" smtClean="0">
                <a:sym typeface="Symbol"/>
              </a:rPr>
              <a:t>)</a:t>
            </a:r>
            <a:endParaRPr lang="en-US" sz="2400" b="1" dirty="0"/>
          </a:p>
        </p:txBody>
      </p:sp>
      <p:sp>
        <p:nvSpPr>
          <p:cNvPr id="19" name="Rectangle 18"/>
          <p:cNvSpPr/>
          <p:nvPr/>
        </p:nvSpPr>
        <p:spPr>
          <a:xfrm>
            <a:off x="2941067" y="2898090"/>
            <a:ext cx="1261884" cy="461665"/>
          </a:xfrm>
          <a:prstGeom prst="rect">
            <a:avLst/>
          </a:prstGeom>
          <a:noFill/>
        </p:spPr>
        <p:txBody>
          <a:bodyPr wrap="none">
            <a:spAutoFit/>
          </a:bodyPr>
          <a:lstStyle/>
          <a:p>
            <a:pPr lvl="0"/>
            <a:r>
              <a:rPr lang="en-US" sz="2400" b="1" dirty="0">
                <a:solidFill>
                  <a:prstClr val="black"/>
                </a:solidFill>
                <a:sym typeface="Wingdings" panose="05000000000000000000" pitchFamily="2" charset="2"/>
              </a:rPr>
              <a:t>p(w|</a:t>
            </a:r>
            <a:r>
              <a:rPr lang="en-US" sz="2400" b="1" dirty="0">
                <a:solidFill>
                  <a:prstClr val="black"/>
                </a:solidFill>
                <a:sym typeface="Symbol"/>
              </a:rPr>
              <a:t> </a:t>
            </a:r>
            <a:r>
              <a:rPr lang="en-US" sz="2400" b="1" baseline="-25000" dirty="0">
                <a:solidFill>
                  <a:prstClr val="black"/>
                </a:solidFill>
                <a:sym typeface="Symbol"/>
              </a:rPr>
              <a:t>B</a:t>
            </a:r>
            <a:r>
              <a:rPr lang="en-US" sz="2400" b="1" dirty="0">
                <a:solidFill>
                  <a:prstClr val="black"/>
                </a:solidFill>
                <a:sym typeface="Symbol"/>
              </a:rPr>
              <a:t>)</a:t>
            </a:r>
            <a:endParaRPr lang="en-US" sz="2400" b="1" dirty="0">
              <a:solidFill>
                <a:prstClr val="black"/>
              </a:solidFill>
            </a:endParaRPr>
          </a:p>
        </p:txBody>
      </p:sp>
      <p:cxnSp>
        <p:nvCxnSpPr>
          <p:cNvPr id="20" name="Straight Arrow Connector 19"/>
          <p:cNvCxnSpPr/>
          <p:nvPr/>
        </p:nvCxnSpPr>
        <p:spPr>
          <a:xfrm flipH="1">
            <a:off x="2373876" y="3351281"/>
            <a:ext cx="2286000" cy="84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751067" y="2244462"/>
            <a:ext cx="990600" cy="6536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722111" y="2898090"/>
            <a:ext cx="1019556" cy="7688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79667" y="2007388"/>
            <a:ext cx="1162498" cy="400110"/>
          </a:xfrm>
          <a:prstGeom prst="rect">
            <a:avLst/>
          </a:prstGeom>
        </p:spPr>
        <p:txBody>
          <a:bodyPr wrap="none">
            <a:spAutoFit/>
          </a:bodyPr>
          <a:lstStyle/>
          <a:p>
            <a:r>
              <a:rPr lang="en-US" sz="2000" b="1" dirty="0" smtClean="0">
                <a:solidFill>
                  <a:srgbClr val="3333FF"/>
                </a:solidFill>
                <a:sym typeface="Wingdings" panose="05000000000000000000" pitchFamily="2" charset="2"/>
              </a:rPr>
              <a:t>P(</a:t>
            </a:r>
            <a:r>
              <a:rPr lang="en-US" sz="2000" b="1" dirty="0" smtClean="0">
                <a:solidFill>
                  <a:srgbClr val="3333FF"/>
                </a:solidFill>
                <a:sym typeface="Symbol"/>
              </a:rPr>
              <a:t></a:t>
            </a:r>
            <a:r>
              <a:rPr lang="en-US" sz="2000" b="1" baseline="-25000" dirty="0" smtClean="0">
                <a:solidFill>
                  <a:srgbClr val="3333FF"/>
                </a:solidFill>
                <a:sym typeface="Symbol"/>
              </a:rPr>
              <a:t>d</a:t>
            </a:r>
            <a:r>
              <a:rPr lang="en-US" sz="2000" b="1" dirty="0" smtClean="0">
                <a:solidFill>
                  <a:srgbClr val="3333FF"/>
                </a:solidFill>
                <a:sym typeface="Symbol"/>
              </a:rPr>
              <a:t>)=0.5</a:t>
            </a:r>
            <a:endParaRPr lang="en-US" sz="2000" b="1" dirty="0">
              <a:solidFill>
                <a:srgbClr val="3333FF"/>
              </a:solidFill>
            </a:endParaRPr>
          </a:p>
        </p:txBody>
      </p:sp>
      <p:sp>
        <p:nvSpPr>
          <p:cNvPr id="27" name="Rectangle 26"/>
          <p:cNvSpPr/>
          <p:nvPr/>
        </p:nvSpPr>
        <p:spPr>
          <a:xfrm>
            <a:off x="7086687" y="3302788"/>
            <a:ext cx="1167307" cy="400110"/>
          </a:xfrm>
          <a:prstGeom prst="rect">
            <a:avLst/>
          </a:prstGeom>
        </p:spPr>
        <p:txBody>
          <a:bodyPr wrap="none">
            <a:spAutoFit/>
          </a:bodyPr>
          <a:lstStyle/>
          <a:p>
            <a:r>
              <a:rPr lang="en-US" sz="2000" b="1" dirty="0" smtClean="0">
                <a:sym typeface="Wingdings" panose="05000000000000000000" pitchFamily="2" charset="2"/>
              </a:rPr>
              <a:t>P(</a:t>
            </a:r>
            <a:r>
              <a:rPr lang="en-US" sz="2000" b="1" dirty="0">
                <a:sym typeface="Symbol"/>
              </a:rPr>
              <a:t></a:t>
            </a:r>
            <a:r>
              <a:rPr lang="en-US" sz="2000" b="1" baseline="-25000" dirty="0">
                <a:sym typeface="Symbol"/>
              </a:rPr>
              <a:t>B</a:t>
            </a:r>
            <a:r>
              <a:rPr lang="en-US" sz="2000" b="1" dirty="0" smtClean="0">
                <a:sym typeface="Symbol"/>
              </a:rPr>
              <a:t>)=0.5</a:t>
            </a:r>
            <a:endParaRPr lang="en-US" sz="2000" b="1" dirty="0"/>
          </a:p>
        </p:txBody>
      </p:sp>
      <p:sp>
        <p:nvSpPr>
          <p:cNvPr id="28" name="TextBox 27"/>
          <p:cNvSpPr txBox="1"/>
          <p:nvPr/>
        </p:nvSpPr>
        <p:spPr>
          <a:xfrm>
            <a:off x="7807771" y="2542527"/>
            <a:ext cx="896399" cy="707886"/>
          </a:xfrm>
          <a:prstGeom prst="rect">
            <a:avLst/>
          </a:prstGeom>
          <a:noFill/>
        </p:spPr>
        <p:txBody>
          <a:bodyPr wrap="none" rtlCol="0">
            <a:spAutoFit/>
          </a:bodyPr>
          <a:lstStyle/>
          <a:p>
            <a:r>
              <a:rPr lang="en-US" sz="2000" b="1" dirty="0" smtClean="0"/>
              <a:t>Topic </a:t>
            </a:r>
          </a:p>
          <a:p>
            <a:r>
              <a:rPr lang="en-US" sz="2000" b="1" dirty="0" smtClean="0"/>
              <a:t>Choice</a:t>
            </a:r>
          </a:p>
        </p:txBody>
      </p:sp>
      <p:sp>
        <p:nvSpPr>
          <p:cNvPr id="29" name="Rectangle 28"/>
          <p:cNvSpPr/>
          <p:nvPr/>
        </p:nvSpPr>
        <p:spPr>
          <a:xfrm>
            <a:off x="6942271" y="1283815"/>
            <a:ext cx="1790875" cy="461665"/>
          </a:xfrm>
          <a:prstGeom prst="rect">
            <a:avLst/>
          </a:prstGeom>
          <a:solidFill>
            <a:schemeClr val="bg1">
              <a:lumMod val="95000"/>
            </a:schemeClr>
          </a:solidFill>
        </p:spPr>
        <p:txBody>
          <a:bodyPr wrap="none">
            <a:spAutoFit/>
          </a:bodyPr>
          <a:lstStyle/>
          <a:p>
            <a:r>
              <a:rPr lang="en-US" sz="2400" b="1" dirty="0" smtClean="0">
                <a:solidFill>
                  <a:prstClr val="black"/>
                </a:solidFill>
                <a:sym typeface="Symbol"/>
              </a:rPr>
              <a:t>p(</a:t>
            </a:r>
            <a:r>
              <a:rPr lang="en-US" sz="2400" b="1" baseline="-25000" dirty="0" smtClean="0">
                <a:solidFill>
                  <a:prstClr val="black"/>
                </a:solidFill>
                <a:sym typeface="Symbol"/>
              </a:rPr>
              <a:t>d </a:t>
            </a:r>
            <a:r>
              <a:rPr lang="en-US" sz="2400" b="1" dirty="0" smtClean="0">
                <a:sym typeface="Wingdings" panose="05000000000000000000" pitchFamily="2" charset="2"/>
              </a:rPr>
              <a:t>)+(</a:t>
            </a:r>
            <a:r>
              <a:rPr lang="en-US" sz="2400" b="1" dirty="0">
                <a:sym typeface="Symbol"/>
              </a:rPr>
              <a:t></a:t>
            </a:r>
            <a:r>
              <a:rPr lang="en-US" sz="2400" b="1" baseline="-25000" dirty="0">
                <a:sym typeface="Symbol"/>
              </a:rPr>
              <a:t>B</a:t>
            </a:r>
            <a:r>
              <a:rPr lang="en-US" sz="2400" b="1" dirty="0" smtClean="0">
                <a:sym typeface="Symbol"/>
              </a:rPr>
              <a:t>)=1</a:t>
            </a:r>
            <a:endParaRPr lang="en-US" sz="2400" b="1" dirty="0"/>
          </a:p>
        </p:txBody>
      </p:sp>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1300784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What’s the probability of observing a word w?  </a:t>
            </a:r>
            <a:endParaRPr lang="en-US" dirty="0"/>
          </a:p>
        </p:txBody>
      </p:sp>
      <p:sp>
        <p:nvSpPr>
          <p:cNvPr id="6" name="Text Box 4"/>
          <p:cNvSpPr txBox="1">
            <a:spLocks noChangeArrowheads="1"/>
          </p:cNvSpPr>
          <p:nvPr/>
        </p:nvSpPr>
        <p:spPr bwMode="auto">
          <a:xfrm>
            <a:off x="4683760" y="1058718"/>
            <a:ext cx="2071687" cy="166199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ct val="85000"/>
              </a:lnSpc>
              <a:spcBef>
                <a:spcPct val="0"/>
              </a:spcBef>
              <a:buSzTx/>
              <a:buFontTx/>
              <a:buNone/>
            </a:pPr>
            <a:r>
              <a:rPr lang="en-US" altLang="en-US" sz="2000" b="1" i="0" dirty="0" smtClean="0">
                <a:solidFill>
                  <a:srgbClr val="0000FF"/>
                </a:solidFill>
                <a:latin typeface="Times New Roman" pitchFamily="18" charset="0"/>
                <a:sym typeface="Symbol" pitchFamily="18" charset="2"/>
              </a:rPr>
              <a:t>text  </a:t>
            </a:r>
            <a:r>
              <a:rPr lang="en-US" altLang="en-US" sz="2000" b="1" i="0" dirty="0">
                <a:solidFill>
                  <a:srgbClr val="0000FF"/>
                </a:solidFill>
                <a:latin typeface="Times New Roman" pitchFamily="18" charset="0"/>
                <a:sym typeface="Symbol" pitchFamily="18" charset="2"/>
              </a:rPr>
              <a:t>0.04</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mining 0.035</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association 0.03</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clustering </a:t>
            </a:r>
            <a:r>
              <a:rPr lang="en-US" altLang="en-US" sz="2000" b="1" i="0" dirty="0" smtClean="0">
                <a:solidFill>
                  <a:srgbClr val="0000FF"/>
                </a:solidFill>
                <a:latin typeface="Times New Roman" pitchFamily="18" charset="0"/>
                <a:sym typeface="Symbol" pitchFamily="18" charset="2"/>
              </a:rPr>
              <a:t>0.005</a:t>
            </a:r>
          </a:p>
          <a:p>
            <a:pPr>
              <a:lnSpc>
                <a:spcPct val="85000"/>
              </a:lnSpc>
              <a:spcBef>
                <a:spcPct val="0"/>
              </a:spcBef>
              <a:buSzTx/>
              <a:buFontTx/>
              <a:buNone/>
            </a:pPr>
            <a:r>
              <a:rPr lang="en-US" altLang="en-US" sz="2000" b="1" dirty="0" smtClean="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dirty="0" smtClean="0">
                <a:latin typeface="Times New Roman" pitchFamily="18" charset="0"/>
                <a:sym typeface="Symbol" pitchFamily="18" charset="2"/>
              </a:rPr>
              <a:t>the</a:t>
            </a:r>
            <a:r>
              <a:rPr lang="en-US" altLang="en-US" sz="2000" b="1" i="0" dirty="0" smtClean="0">
                <a:latin typeface="Times New Roman" pitchFamily="18" charset="0"/>
                <a:sym typeface="Symbol" pitchFamily="18" charset="2"/>
              </a:rPr>
              <a:t> 0.000001</a:t>
            </a:r>
          </a:p>
        </p:txBody>
      </p:sp>
      <p:sp>
        <p:nvSpPr>
          <p:cNvPr id="7" name="AutoShape 14"/>
          <p:cNvSpPr>
            <a:spLocks noChangeArrowheads="1"/>
          </p:cNvSpPr>
          <p:nvPr/>
        </p:nvSpPr>
        <p:spPr bwMode="auto">
          <a:xfrm>
            <a:off x="381000" y="2125970"/>
            <a:ext cx="1981200" cy="1541000"/>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endParaRPr lang="en-US" altLang="en-US" i="0" dirty="0">
              <a:latin typeface="Times New Roman" pitchFamily="18" charset="0"/>
            </a:endParaRPr>
          </a:p>
        </p:txBody>
      </p:sp>
      <p:sp>
        <p:nvSpPr>
          <p:cNvPr id="8" name="Rectangle 35"/>
          <p:cNvSpPr>
            <a:spLocks noChangeArrowheads="1"/>
          </p:cNvSpPr>
          <p:nvPr/>
        </p:nvSpPr>
        <p:spPr bwMode="auto">
          <a:xfrm>
            <a:off x="1204521" y="1348645"/>
            <a:ext cx="441146" cy="707886"/>
          </a:xfrm>
          <a:prstGeom prst="rect">
            <a:avLst/>
          </a:prstGeom>
          <a:solidFill>
            <a:schemeClr val="bg1">
              <a:lumMod val="95000"/>
            </a:schemeClr>
          </a:solidFill>
          <a:ln>
            <a:noFill/>
          </a:ln>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spcBef>
                <a:spcPct val="0"/>
              </a:spcBef>
              <a:buSzTx/>
              <a:buFontTx/>
              <a:buNone/>
            </a:pPr>
            <a:r>
              <a:rPr lang="en-US" altLang="en-US" sz="4000" i="0" dirty="0">
                <a:solidFill>
                  <a:srgbClr val="000000"/>
                </a:solidFill>
                <a:latin typeface="Times New Roman" pitchFamily="18" charset="0"/>
              </a:rPr>
              <a:t>d</a:t>
            </a:r>
          </a:p>
        </p:txBody>
      </p:sp>
      <p:sp>
        <p:nvSpPr>
          <p:cNvPr id="10" name="Rectangle 9"/>
          <p:cNvSpPr/>
          <p:nvPr/>
        </p:nvSpPr>
        <p:spPr>
          <a:xfrm>
            <a:off x="3285025" y="1052983"/>
            <a:ext cx="1337867" cy="461665"/>
          </a:xfrm>
          <a:prstGeom prst="rect">
            <a:avLst/>
          </a:prstGeom>
          <a:solidFill>
            <a:schemeClr val="bg1">
              <a:lumMod val="95000"/>
            </a:schemeClr>
          </a:solidFill>
        </p:spPr>
        <p:txBody>
          <a:bodyPr wrap="none">
            <a:spAutoFit/>
          </a:bodyPr>
          <a:lstStyle/>
          <a:p>
            <a:r>
              <a:rPr lang="en-US" sz="2400" b="1" dirty="0" smtClean="0">
                <a:sym typeface="Wingdings" panose="05000000000000000000" pitchFamily="2" charset="2"/>
              </a:rPr>
              <a:t>Topic: </a:t>
            </a:r>
            <a:r>
              <a:rPr lang="en-US" sz="2400" b="1" dirty="0" smtClean="0">
                <a:solidFill>
                  <a:prstClr val="black"/>
                </a:solidFill>
                <a:sym typeface="Symbol"/>
              </a:rPr>
              <a:t></a:t>
            </a:r>
            <a:r>
              <a:rPr lang="en-US" sz="2400" b="1" baseline="-25000" dirty="0" smtClean="0">
                <a:solidFill>
                  <a:prstClr val="black"/>
                </a:solidFill>
                <a:sym typeface="Symbol"/>
              </a:rPr>
              <a:t>d</a:t>
            </a:r>
            <a:r>
              <a:rPr lang="en-US" sz="2400" b="1" dirty="0" smtClean="0">
                <a:sym typeface="Wingdings" panose="05000000000000000000" pitchFamily="2" charset="2"/>
              </a:rPr>
              <a:t> </a:t>
            </a:r>
            <a:endParaRPr lang="en-US" sz="2400" b="1" dirty="0"/>
          </a:p>
        </p:txBody>
      </p:sp>
      <p:sp>
        <p:nvSpPr>
          <p:cNvPr id="14" name="Text Box 4"/>
          <p:cNvSpPr txBox="1">
            <a:spLocks noChangeArrowheads="1"/>
          </p:cNvSpPr>
          <p:nvPr/>
        </p:nvSpPr>
        <p:spPr bwMode="auto">
          <a:xfrm>
            <a:off x="4683760" y="2853876"/>
            <a:ext cx="2038350" cy="214417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ts val="2000"/>
              </a:lnSpc>
              <a:spcBef>
                <a:spcPct val="0"/>
              </a:spcBef>
              <a:buSzTx/>
              <a:buFontTx/>
              <a:buNone/>
            </a:pPr>
            <a:r>
              <a:rPr lang="en-US" altLang="en-US" sz="2000" b="1" i="0" dirty="0">
                <a:latin typeface="Times New Roman" pitchFamily="18" charset="0"/>
                <a:sym typeface="Symbol" pitchFamily="18" charset="2"/>
              </a:rPr>
              <a:t>the 0.03</a:t>
            </a:r>
          </a:p>
          <a:p>
            <a:pPr>
              <a:lnSpc>
                <a:spcPts val="2000"/>
              </a:lnSpc>
              <a:spcBef>
                <a:spcPct val="0"/>
              </a:spcBef>
              <a:buSzTx/>
              <a:buFontTx/>
              <a:buNone/>
            </a:pPr>
            <a:r>
              <a:rPr lang="en-US" altLang="en-US" sz="2000" b="1" i="0" dirty="0">
                <a:latin typeface="Times New Roman" pitchFamily="18" charset="0"/>
                <a:sym typeface="Symbol" pitchFamily="18" charset="2"/>
              </a:rPr>
              <a:t>a 0.02</a:t>
            </a:r>
          </a:p>
          <a:p>
            <a:pPr>
              <a:lnSpc>
                <a:spcPts val="2000"/>
              </a:lnSpc>
              <a:spcBef>
                <a:spcPct val="0"/>
              </a:spcBef>
              <a:buSzTx/>
              <a:buFontTx/>
              <a:buNone/>
            </a:pPr>
            <a:r>
              <a:rPr lang="en-US" altLang="en-US" sz="2000" b="1" i="0" dirty="0">
                <a:latin typeface="Times New Roman" pitchFamily="18" charset="0"/>
                <a:sym typeface="Symbol" pitchFamily="18" charset="2"/>
              </a:rPr>
              <a:t>is 0.015</a:t>
            </a:r>
          </a:p>
          <a:p>
            <a:pPr>
              <a:lnSpc>
                <a:spcPts val="2000"/>
              </a:lnSpc>
              <a:spcBef>
                <a:spcPct val="0"/>
              </a:spcBef>
              <a:buSzTx/>
              <a:buFontTx/>
              <a:buNone/>
            </a:pPr>
            <a:r>
              <a:rPr lang="en-US" altLang="en-US" sz="2000" b="1" i="0" dirty="0">
                <a:latin typeface="Times New Roman" pitchFamily="18" charset="0"/>
                <a:sym typeface="Symbol" pitchFamily="18" charset="2"/>
              </a:rPr>
              <a:t>we </a:t>
            </a:r>
            <a:r>
              <a:rPr lang="en-US" altLang="en-US" sz="2000" b="1" i="0" dirty="0" smtClean="0">
                <a:latin typeface="Times New Roman" pitchFamily="18" charset="0"/>
                <a:sym typeface="Symbol" pitchFamily="18" charset="2"/>
              </a:rPr>
              <a:t>0.01</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a:latin typeface="Times New Roman" pitchFamily="18" charset="0"/>
                <a:sym typeface="Symbol" pitchFamily="18" charset="2"/>
              </a:rPr>
              <a:t>food </a:t>
            </a:r>
            <a:r>
              <a:rPr lang="en-US" altLang="en-US" sz="2000" b="1" i="0" dirty="0" smtClean="0">
                <a:latin typeface="Times New Roman" pitchFamily="18" charset="0"/>
                <a:sym typeface="Symbol" pitchFamily="18" charset="2"/>
              </a:rPr>
              <a:t>0.003</a:t>
            </a:r>
          </a:p>
          <a:p>
            <a:pPr>
              <a:lnSpc>
                <a:spcPts val="2000"/>
              </a:lnSpc>
              <a:spcBef>
                <a:spcPct val="0"/>
              </a:spcBef>
              <a:buSzTx/>
              <a:buFontTx/>
              <a:buNone/>
            </a:pPr>
            <a:r>
              <a:rPr lang="en-US" altLang="en-US" sz="2000" b="1" dirty="0" smtClean="0">
                <a:latin typeface="Times New Roman" pitchFamily="18" charset="0"/>
                <a:sym typeface="Symbol" pitchFamily="18" charset="2"/>
              </a:rPr>
              <a:t>…</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smtClean="0">
                <a:solidFill>
                  <a:srgbClr val="3333FF"/>
                </a:solidFill>
                <a:latin typeface="Times New Roman" pitchFamily="18" charset="0"/>
                <a:sym typeface="Symbol" pitchFamily="18" charset="2"/>
              </a:rPr>
              <a:t>text  </a:t>
            </a:r>
            <a:r>
              <a:rPr lang="en-US" altLang="en-US" sz="2000" b="1" i="0" dirty="0">
                <a:solidFill>
                  <a:srgbClr val="3333FF"/>
                </a:solidFill>
                <a:latin typeface="Times New Roman" pitchFamily="18" charset="0"/>
                <a:sym typeface="Symbol" pitchFamily="18" charset="2"/>
              </a:rPr>
              <a:t>0.000006</a:t>
            </a:r>
          </a:p>
          <a:p>
            <a:pPr>
              <a:lnSpc>
                <a:spcPts val="2000"/>
              </a:lnSpc>
              <a:spcBef>
                <a:spcPct val="0"/>
              </a:spcBef>
              <a:buSzTx/>
              <a:buFontTx/>
              <a:buNone/>
            </a:pPr>
            <a:r>
              <a:rPr lang="en-US" altLang="en-US" sz="2000" i="0" dirty="0">
                <a:solidFill>
                  <a:srgbClr val="0000FF"/>
                </a:solidFill>
                <a:latin typeface="Times New Roman" pitchFamily="18" charset="0"/>
                <a:sym typeface="Symbol" pitchFamily="18" charset="2"/>
              </a:rPr>
              <a:t>…</a:t>
            </a:r>
            <a:endParaRPr lang="en-US" altLang="en-US" sz="2000" i="0" dirty="0">
              <a:solidFill>
                <a:srgbClr val="0000FF"/>
              </a:solidFill>
              <a:latin typeface="Times New Roman" pitchFamily="18" charset="0"/>
            </a:endParaRPr>
          </a:p>
        </p:txBody>
      </p:sp>
      <p:sp>
        <p:nvSpPr>
          <p:cNvPr id="15" name="Rectangle 14"/>
          <p:cNvSpPr/>
          <p:nvPr/>
        </p:nvSpPr>
        <p:spPr>
          <a:xfrm>
            <a:off x="1599821" y="4491315"/>
            <a:ext cx="2941446" cy="461665"/>
          </a:xfrm>
          <a:prstGeom prst="rect">
            <a:avLst/>
          </a:prstGeom>
          <a:solidFill>
            <a:schemeClr val="bg1">
              <a:lumMod val="95000"/>
            </a:schemeClr>
          </a:solidFill>
        </p:spPr>
        <p:txBody>
          <a:bodyPr wrap="none">
            <a:spAutoFit/>
          </a:bodyPr>
          <a:lstStyle/>
          <a:p>
            <a:r>
              <a:rPr lang="en-US" sz="2400" b="1" dirty="0" smtClean="0">
                <a:sym typeface="Wingdings" panose="05000000000000000000" pitchFamily="2" charset="2"/>
              </a:rPr>
              <a:t>Background</a:t>
            </a:r>
            <a:r>
              <a:rPr lang="en-US" sz="2400" b="1" dirty="0">
                <a:sym typeface="Wingdings" panose="05000000000000000000" pitchFamily="2" charset="2"/>
              </a:rPr>
              <a:t> </a:t>
            </a:r>
            <a:r>
              <a:rPr lang="en-US" sz="2400" b="1" dirty="0" smtClean="0">
                <a:sym typeface="Wingdings" panose="05000000000000000000" pitchFamily="2" charset="2"/>
              </a:rPr>
              <a:t>(topic) </a:t>
            </a:r>
            <a:r>
              <a:rPr lang="en-US" sz="2400" b="1" dirty="0" smtClean="0">
                <a:sym typeface="Symbol"/>
              </a:rPr>
              <a:t></a:t>
            </a:r>
            <a:r>
              <a:rPr lang="en-US" sz="2400" b="1" baseline="-25000" dirty="0" smtClean="0">
                <a:sym typeface="Symbol"/>
              </a:rPr>
              <a:t>B</a:t>
            </a:r>
            <a:endParaRPr lang="en-US" sz="2400" b="1" dirty="0"/>
          </a:p>
        </p:txBody>
      </p:sp>
      <p:cxnSp>
        <p:nvCxnSpPr>
          <p:cNvPr id="5" name="Straight Arrow Connector 4"/>
          <p:cNvCxnSpPr/>
          <p:nvPr/>
        </p:nvCxnSpPr>
        <p:spPr>
          <a:xfrm flipH="1">
            <a:off x="2372360" y="2312188"/>
            <a:ext cx="2286000" cy="84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978908" y="1854988"/>
            <a:ext cx="1255472" cy="461665"/>
          </a:xfrm>
          <a:prstGeom prst="rect">
            <a:avLst/>
          </a:prstGeom>
          <a:noFill/>
        </p:spPr>
        <p:txBody>
          <a:bodyPr wrap="none">
            <a:spAutoFit/>
          </a:bodyPr>
          <a:lstStyle/>
          <a:p>
            <a:r>
              <a:rPr lang="en-US" sz="2400" b="1" dirty="0" smtClean="0">
                <a:sym typeface="Wingdings" panose="05000000000000000000" pitchFamily="2" charset="2"/>
              </a:rPr>
              <a:t>P(w|</a:t>
            </a:r>
            <a:r>
              <a:rPr lang="en-US" sz="2400" b="1" dirty="0">
                <a:solidFill>
                  <a:prstClr val="black"/>
                </a:solidFill>
                <a:sym typeface="Symbol"/>
              </a:rPr>
              <a:t> </a:t>
            </a:r>
            <a:r>
              <a:rPr lang="en-US" sz="2400" b="1" dirty="0" smtClean="0">
                <a:solidFill>
                  <a:prstClr val="black"/>
                </a:solidFill>
                <a:sym typeface="Symbol"/>
              </a:rPr>
              <a:t></a:t>
            </a:r>
            <a:r>
              <a:rPr lang="en-US" sz="2400" b="1" baseline="-25000" dirty="0" smtClean="0">
                <a:solidFill>
                  <a:prstClr val="black"/>
                </a:solidFill>
                <a:sym typeface="Symbol"/>
              </a:rPr>
              <a:t>d</a:t>
            </a:r>
            <a:r>
              <a:rPr lang="en-US" sz="2400" b="1" dirty="0" smtClean="0">
                <a:sym typeface="Symbol"/>
              </a:rPr>
              <a:t>)</a:t>
            </a:r>
            <a:endParaRPr lang="en-US" sz="2400" b="1" dirty="0"/>
          </a:p>
        </p:txBody>
      </p:sp>
      <p:sp>
        <p:nvSpPr>
          <p:cNvPr id="19" name="Rectangle 18"/>
          <p:cNvSpPr/>
          <p:nvPr/>
        </p:nvSpPr>
        <p:spPr>
          <a:xfrm>
            <a:off x="2941067" y="2898090"/>
            <a:ext cx="1261884" cy="461665"/>
          </a:xfrm>
          <a:prstGeom prst="rect">
            <a:avLst/>
          </a:prstGeom>
          <a:noFill/>
        </p:spPr>
        <p:txBody>
          <a:bodyPr wrap="none">
            <a:spAutoFit/>
          </a:bodyPr>
          <a:lstStyle/>
          <a:p>
            <a:pPr lvl="0"/>
            <a:r>
              <a:rPr lang="en-US" sz="2400" b="1" dirty="0">
                <a:solidFill>
                  <a:prstClr val="black"/>
                </a:solidFill>
                <a:sym typeface="Wingdings" panose="05000000000000000000" pitchFamily="2" charset="2"/>
              </a:rPr>
              <a:t>p(w|</a:t>
            </a:r>
            <a:r>
              <a:rPr lang="en-US" sz="2400" b="1" dirty="0">
                <a:solidFill>
                  <a:prstClr val="black"/>
                </a:solidFill>
                <a:sym typeface="Symbol"/>
              </a:rPr>
              <a:t> </a:t>
            </a:r>
            <a:r>
              <a:rPr lang="en-US" sz="2400" b="1" baseline="-25000" dirty="0">
                <a:solidFill>
                  <a:prstClr val="black"/>
                </a:solidFill>
                <a:sym typeface="Symbol"/>
              </a:rPr>
              <a:t>B</a:t>
            </a:r>
            <a:r>
              <a:rPr lang="en-US" sz="2400" b="1" dirty="0">
                <a:solidFill>
                  <a:prstClr val="black"/>
                </a:solidFill>
                <a:sym typeface="Symbol"/>
              </a:rPr>
              <a:t>)</a:t>
            </a:r>
            <a:endParaRPr lang="en-US" sz="2400" b="1" dirty="0">
              <a:solidFill>
                <a:prstClr val="black"/>
              </a:solidFill>
            </a:endParaRPr>
          </a:p>
        </p:txBody>
      </p:sp>
      <p:cxnSp>
        <p:nvCxnSpPr>
          <p:cNvPr id="20" name="Straight Arrow Connector 19"/>
          <p:cNvCxnSpPr/>
          <p:nvPr/>
        </p:nvCxnSpPr>
        <p:spPr>
          <a:xfrm flipH="1">
            <a:off x="2373876" y="3351281"/>
            <a:ext cx="2286000" cy="84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751067" y="2244462"/>
            <a:ext cx="990600" cy="6536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722111" y="2898090"/>
            <a:ext cx="1019556" cy="7688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112569" y="2007388"/>
            <a:ext cx="1162498" cy="400110"/>
          </a:xfrm>
          <a:prstGeom prst="rect">
            <a:avLst/>
          </a:prstGeom>
        </p:spPr>
        <p:txBody>
          <a:bodyPr wrap="none">
            <a:spAutoFit/>
          </a:bodyPr>
          <a:lstStyle/>
          <a:p>
            <a:r>
              <a:rPr lang="en-US" sz="2000" b="1" dirty="0" smtClean="0">
                <a:solidFill>
                  <a:srgbClr val="3333FF"/>
                </a:solidFill>
                <a:sym typeface="Wingdings" panose="05000000000000000000" pitchFamily="2" charset="2"/>
              </a:rPr>
              <a:t>P(</a:t>
            </a:r>
            <a:r>
              <a:rPr lang="en-US" sz="2000" b="1" dirty="0" smtClean="0">
                <a:solidFill>
                  <a:srgbClr val="3333FF"/>
                </a:solidFill>
                <a:sym typeface="Symbol"/>
              </a:rPr>
              <a:t></a:t>
            </a:r>
            <a:r>
              <a:rPr lang="en-US" sz="2000" b="1" baseline="-25000" dirty="0" smtClean="0">
                <a:solidFill>
                  <a:srgbClr val="3333FF"/>
                </a:solidFill>
                <a:sym typeface="Symbol"/>
              </a:rPr>
              <a:t>d</a:t>
            </a:r>
            <a:r>
              <a:rPr lang="en-US" sz="2000" b="1" dirty="0" smtClean="0">
                <a:solidFill>
                  <a:srgbClr val="3333FF"/>
                </a:solidFill>
                <a:sym typeface="Symbol"/>
              </a:rPr>
              <a:t>)=0.5</a:t>
            </a:r>
            <a:endParaRPr lang="en-US" sz="2000" b="1" dirty="0">
              <a:solidFill>
                <a:srgbClr val="3333FF"/>
              </a:solidFill>
            </a:endParaRPr>
          </a:p>
        </p:txBody>
      </p:sp>
      <p:sp>
        <p:nvSpPr>
          <p:cNvPr id="27" name="Rectangle 26"/>
          <p:cNvSpPr/>
          <p:nvPr/>
        </p:nvSpPr>
        <p:spPr>
          <a:xfrm>
            <a:off x="7183960" y="3302788"/>
            <a:ext cx="1167307" cy="400110"/>
          </a:xfrm>
          <a:prstGeom prst="rect">
            <a:avLst/>
          </a:prstGeom>
        </p:spPr>
        <p:txBody>
          <a:bodyPr wrap="none">
            <a:spAutoFit/>
          </a:bodyPr>
          <a:lstStyle/>
          <a:p>
            <a:r>
              <a:rPr lang="en-US" sz="2000" b="1" dirty="0" smtClean="0">
                <a:sym typeface="Wingdings" panose="05000000000000000000" pitchFamily="2" charset="2"/>
              </a:rPr>
              <a:t>P(</a:t>
            </a:r>
            <a:r>
              <a:rPr lang="en-US" sz="2000" b="1" dirty="0">
                <a:sym typeface="Symbol"/>
              </a:rPr>
              <a:t></a:t>
            </a:r>
            <a:r>
              <a:rPr lang="en-US" sz="2000" b="1" baseline="-25000" dirty="0">
                <a:sym typeface="Symbol"/>
              </a:rPr>
              <a:t>B</a:t>
            </a:r>
            <a:r>
              <a:rPr lang="en-US" sz="2000" b="1" dirty="0" smtClean="0">
                <a:sym typeface="Symbol"/>
              </a:rPr>
              <a:t>)=0.5</a:t>
            </a:r>
            <a:endParaRPr lang="en-US" sz="2000" b="1" dirty="0"/>
          </a:p>
        </p:txBody>
      </p:sp>
      <p:sp>
        <p:nvSpPr>
          <p:cNvPr id="28" name="TextBox 27"/>
          <p:cNvSpPr txBox="1"/>
          <p:nvPr/>
        </p:nvSpPr>
        <p:spPr>
          <a:xfrm>
            <a:off x="7807771" y="2542527"/>
            <a:ext cx="896399" cy="707886"/>
          </a:xfrm>
          <a:prstGeom prst="rect">
            <a:avLst/>
          </a:prstGeom>
          <a:noFill/>
        </p:spPr>
        <p:txBody>
          <a:bodyPr wrap="none" rtlCol="0">
            <a:spAutoFit/>
          </a:bodyPr>
          <a:lstStyle/>
          <a:p>
            <a:r>
              <a:rPr lang="en-US" sz="2000" b="1" dirty="0" smtClean="0"/>
              <a:t>Topic </a:t>
            </a:r>
          </a:p>
          <a:p>
            <a:r>
              <a:rPr lang="en-US" sz="2000" b="1" dirty="0" smtClean="0"/>
              <a:t>Choice</a:t>
            </a:r>
          </a:p>
        </p:txBody>
      </p:sp>
      <p:sp>
        <p:nvSpPr>
          <p:cNvPr id="29" name="Rectangle 28"/>
          <p:cNvSpPr/>
          <p:nvPr/>
        </p:nvSpPr>
        <p:spPr>
          <a:xfrm>
            <a:off x="6942271" y="1283815"/>
            <a:ext cx="1790875" cy="461665"/>
          </a:xfrm>
          <a:prstGeom prst="rect">
            <a:avLst/>
          </a:prstGeom>
          <a:solidFill>
            <a:schemeClr val="bg1">
              <a:lumMod val="95000"/>
            </a:schemeClr>
          </a:solidFill>
        </p:spPr>
        <p:txBody>
          <a:bodyPr wrap="none">
            <a:spAutoFit/>
          </a:bodyPr>
          <a:lstStyle/>
          <a:p>
            <a:r>
              <a:rPr lang="en-US" sz="2400" b="1" dirty="0" smtClean="0">
                <a:solidFill>
                  <a:prstClr val="black"/>
                </a:solidFill>
                <a:sym typeface="Symbol"/>
              </a:rPr>
              <a:t>p(</a:t>
            </a:r>
            <a:r>
              <a:rPr lang="en-US" sz="2400" b="1" baseline="-25000" dirty="0" smtClean="0">
                <a:solidFill>
                  <a:prstClr val="black"/>
                </a:solidFill>
                <a:sym typeface="Symbol"/>
              </a:rPr>
              <a:t>d </a:t>
            </a:r>
            <a:r>
              <a:rPr lang="en-US" sz="2400" b="1" dirty="0" smtClean="0">
                <a:sym typeface="Wingdings" panose="05000000000000000000" pitchFamily="2" charset="2"/>
              </a:rPr>
              <a:t>)+(</a:t>
            </a:r>
            <a:r>
              <a:rPr lang="en-US" sz="2400" b="1" dirty="0">
                <a:sym typeface="Symbol"/>
              </a:rPr>
              <a:t></a:t>
            </a:r>
            <a:r>
              <a:rPr lang="en-US" sz="2400" b="1" baseline="-25000" dirty="0">
                <a:sym typeface="Symbol"/>
              </a:rPr>
              <a:t>B</a:t>
            </a:r>
            <a:r>
              <a:rPr lang="en-US" sz="2400" b="1" dirty="0" smtClean="0">
                <a:sym typeface="Symbol"/>
              </a:rPr>
              <a:t>)=1</a:t>
            </a:r>
            <a:endParaRPr lang="en-US" sz="2400" b="1" dirty="0"/>
          </a:p>
        </p:txBody>
      </p:sp>
      <p:sp>
        <p:nvSpPr>
          <p:cNvPr id="22" name="TextBox 21"/>
          <p:cNvSpPr txBox="1"/>
          <p:nvPr/>
        </p:nvSpPr>
        <p:spPr>
          <a:xfrm>
            <a:off x="426467" y="2797867"/>
            <a:ext cx="1113944" cy="461665"/>
          </a:xfrm>
          <a:prstGeom prst="rect">
            <a:avLst/>
          </a:prstGeom>
          <a:solidFill>
            <a:srgbClr val="FFFF99"/>
          </a:solidFill>
        </p:spPr>
        <p:txBody>
          <a:bodyPr wrap="square" rtlCol="0">
            <a:spAutoFit/>
          </a:bodyPr>
          <a:lstStyle/>
          <a:p>
            <a:r>
              <a:rPr lang="en-US" sz="2400" b="1" dirty="0" smtClean="0"/>
              <a:t>“</a:t>
            </a:r>
            <a:r>
              <a:rPr lang="en-US" sz="2400" b="1" dirty="0" smtClean="0">
                <a:solidFill>
                  <a:srgbClr val="3333FF"/>
                </a:solidFill>
              </a:rPr>
              <a:t>text</a:t>
            </a:r>
            <a:r>
              <a:rPr lang="en-US" sz="2400" b="1" dirty="0" smtClean="0"/>
              <a:t>”?</a:t>
            </a:r>
          </a:p>
        </p:txBody>
      </p:sp>
      <p:sp>
        <p:nvSpPr>
          <p:cNvPr id="24" name="TextBox 23"/>
          <p:cNvSpPr txBox="1"/>
          <p:nvPr/>
        </p:nvSpPr>
        <p:spPr>
          <a:xfrm>
            <a:off x="502667" y="2259046"/>
            <a:ext cx="1037744" cy="461665"/>
          </a:xfrm>
          <a:prstGeom prst="rect">
            <a:avLst/>
          </a:prstGeom>
          <a:solidFill>
            <a:srgbClr val="FFFF99"/>
          </a:solidFill>
        </p:spPr>
        <p:txBody>
          <a:bodyPr wrap="square" rtlCol="0">
            <a:spAutoFit/>
          </a:bodyPr>
          <a:lstStyle/>
          <a:p>
            <a:r>
              <a:rPr lang="en-US" sz="2400" b="1" dirty="0" smtClean="0"/>
              <a:t>“the”?</a:t>
            </a:r>
          </a:p>
        </p:txBody>
      </p:sp>
      <p:sp>
        <p:nvSpPr>
          <p:cNvPr id="25" name="TextBox 24"/>
          <p:cNvSpPr txBox="1"/>
          <p:nvPr/>
        </p:nvSpPr>
        <p:spPr>
          <a:xfrm>
            <a:off x="1645667" y="1591889"/>
            <a:ext cx="6096000" cy="830997"/>
          </a:xfrm>
          <a:prstGeom prst="rect">
            <a:avLst/>
          </a:prstGeom>
          <a:solidFill>
            <a:srgbClr val="FFFF99"/>
          </a:solidFill>
        </p:spPr>
        <p:txBody>
          <a:bodyPr wrap="square" rtlCol="0">
            <a:spAutoFit/>
          </a:bodyPr>
          <a:lstStyle/>
          <a:p>
            <a:r>
              <a:rPr lang="en-US" sz="2400" b="1" dirty="0" smtClean="0"/>
              <a:t>P(“the”)=</a:t>
            </a:r>
            <a:r>
              <a:rPr lang="en-US" sz="2400" b="1" dirty="0" smtClean="0">
                <a:solidFill>
                  <a:srgbClr val="3333FF"/>
                </a:solidFill>
              </a:rPr>
              <a:t>p(</a:t>
            </a:r>
            <a:r>
              <a:rPr lang="en-US" sz="2400" b="1" dirty="0" smtClean="0">
                <a:solidFill>
                  <a:srgbClr val="3333FF"/>
                </a:solidFill>
                <a:sym typeface="Symbol"/>
              </a:rPr>
              <a:t></a:t>
            </a:r>
            <a:r>
              <a:rPr lang="en-US" sz="2400" b="1" baseline="-25000" dirty="0" smtClean="0">
                <a:solidFill>
                  <a:srgbClr val="3333FF"/>
                </a:solidFill>
                <a:sym typeface="Symbol"/>
              </a:rPr>
              <a:t>d</a:t>
            </a:r>
            <a:r>
              <a:rPr lang="en-US" sz="2400" b="1" dirty="0" smtClean="0">
                <a:solidFill>
                  <a:srgbClr val="3333FF"/>
                </a:solidFill>
                <a:sym typeface="Symbol"/>
              </a:rPr>
              <a:t>)p(“the”|</a:t>
            </a:r>
            <a:r>
              <a:rPr lang="en-US" sz="2400" b="1" dirty="0">
                <a:solidFill>
                  <a:srgbClr val="3333FF"/>
                </a:solidFill>
                <a:sym typeface="Symbol"/>
              </a:rPr>
              <a:t></a:t>
            </a:r>
            <a:r>
              <a:rPr lang="en-US" sz="2400" b="1" baseline="-25000" dirty="0" smtClean="0">
                <a:solidFill>
                  <a:srgbClr val="3333FF"/>
                </a:solidFill>
                <a:sym typeface="Symbol"/>
              </a:rPr>
              <a:t>d</a:t>
            </a:r>
            <a:r>
              <a:rPr lang="en-US" sz="2400" b="1" dirty="0" smtClean="0">
                <a:solidFill>
                  <a:srgbClr val="3333FF"/>
                </a:solidFill>
                <a:sym typeface="Symbol"/>
              </a:rPr>
              <a:t>) </a:t>
            </a:r>
            <a:r>
              <a:rPr lang="en-US" sz="2400" b="1" dirty="0" smtClean="0">
                <a:sym typeface="Symbol"/>
              </a:rPr>
              <a:t>+ </a:t>
            </a:r>
            <a:r>
              <a:rPr lang="en-US" sz="2400" b="1" dirty="0">
                <a:sym typeface="Symbol"/>
              </a:rPr>
              <a:t>p</a:t>
            </a:r>
            <a:r>
              <a:rPr lang="en-US" sz="2400" b="1" dirty="0" smtClean="0">
                <a:sym typeface="Symbol"/>
              </a:rPr>
              <a:t>(</a:t>
            </a:r>
            <a:r>
              <a:rPr lang="en-US" sz="2400" b="1" baseline="-25000" dirty="0" smtClean="0">
                <a:sym typeface="Symbol"/>
              </a:rPr>
              <a:t>B</a:t>
            </a:r>
            <a:r>
              <a:rPr lang="en-US" sz="2400" b="1" dirty="0" smtClean="0">
                <a:sym typeface="Symbol"/>
              </a:rPr>
              <a:t>)p(“the”|</a:t>
            </a:r>
            <a:r>
              <a:rPr lang="en-US" sz="2400" b="1" dirty="0">
                <a:sym typeface="Symbol"/>
              </a:rPr>
              <a:t> </a:t>
            </a:r>
            <a:r>
              <a:rPr lang="en-US" sz="2400" b="1" dirty="0" smtClean="0">
                <a:sym typeface="Symbol"/>
              </a:rPr>
              <a:t></a:t>
            </a:r>
            <a:r>
              <a:rPr lang="en-US" sz="2400" b="1" baseline="-25000" dirty="0" smtClean="0">
                <a:sym typeface="Symbol"/>
              </a:rPr>
              <a:t>B</a:t>
            </a:r>
            <a:r>
              <a:rPr lang="en-US" sz="2400" b="1" dirty="0" smtClean="0">
                <a:sym typeface="Symbol"/>
              </a:rPr>
              <a:t>)</a:t>
            </a:r>
          </a:p>
          <a:p>
            <a:r>
              <a:rPr lang="en-US" sz="2400" b="1" dirty="0" smtClean="0">
                <a:sym typeface="Symbol"/>
              </a:rPr>
              <a:t>               = </a:t>
            </a:r>
            <a:r>
              <a:rPr lang="en-US" sz="2400" b="1" dirty="0" smtClean="0">
                <a:solidFill>
                  <a:srgbClr val="3333FF"/>
                </a:solidFill>
                <a:sym typeface="Symbol"/>
              </a:rPr>
              <a:t>0.5*0.000001</a:t>
            </a:r>
            <a:r>
              <a:rPr lang="en-US" sz="2400" b="1" dirty="0" smtClean="0">
                <a:sym typeface="Symbol"/>
              </a:rPr>
              <a:t>+0.5*0.03</a:t>
            </a:r>
            <a:endParaRPr lang="en-US" sz="2400" b="1" dirty="0" smtClean="0"/>
          </a:p>
        </p:txBody>
      </p:sp>
      <p:sp>
        <p:nvSpPr>
          <p:cNvPr id="30" name="TextBox 29"/>
          <p:cNvSpPr txBox="1"/>
          <p:nvPr/>
        </p:nvSpPr>
        <p:spPr>
          <a:xfrm>
            <a:off x="1645666" y="2797867"/>
            <a:ext cx="6400801" cy="830997"/>
          </a:xfrm>
          <a:prstGeom prst="rect">
            <a:avLst/>
          </a:prstGeom>
          <a:solidFill>
            <a:srgbClr val="FFFF99"/>
          </a:solidFill>
        </p:spPr>
        <p:txBody>
          <a:bodyPr wrap="square" rtlCol="0">
            <a:spAutoFit/>
          </a:bodyPr>
          <a:lstStyle/>
          <a:p>
            <a:r>
              <a:rPr lang="en-US" sz="2400" b="1" dirty="0" smtClean="0"/>
              <a:t>P(“</a:t>
            </a:r>
            <a:r>
              <a:rPr lang="en-US" sz="2400" b="1" dirty="0" smtClean="0">
                <a:solidFill>
                  <a:srgbClr val="3333FF"/>
                </a:solidFill>
              </a:rPr>
              <a:t>text</a:t>
            </a:r>
            <a:r>
              <a:rPr lang="en-US" sz="2400" b="1" dirty="0" smtClean="0"/>
              <a:t>”)=</a:t>
            </a:r>
            <a:r>
              <a:rPr lang="en-US" sz="2400" b="1" dirty="0" smtClean="0">
                <a:solidFill>
                  <a:srgbClr val="3333FF"/>
                </a:solidFill>
              </a:rPr>
              <a:t>p(</a:t>
            </a:r>
            <a:r>
              <a:rPr lang="en-US" sz="2400" b="1" dirty="0" smtClean="0">
                <a:solidFill>
                  <a:srgbClr val="3333FF"/>
                </a:solidFill>
                <a:sym typeface="Symbol"/>
              </a:rPr>
              <a:t></a:t>
            </a:r>
            <a:r>
              <a:rPr lang="en-US" sz="2400" b="1" baseline="-25000" dirty="0" smtClean="0">
                <a:solidFill>
                  <a:srgbClr val="3333FF"/>
                </a:solidFill>
                <a:sym typeface="Symbol"/>
              </a:rPr>
              <a:t>d</a:t>
            </a:r>
            <a:r>
              <a:rPr lang="en-US" sz="2400" b="1" dirty="0" smtClean="0">
                <a:solidFill>
                  <a:srgbClr val="3333FF"/>
                </a:solidFill>
                <a:sym typeface="Symbol"/>
              </a:rPr>
              <a:t>)p(“text”|</a:t>
            </a:r>
            <a:r>
              <a:rPr lang="en-US" sz="2400" b="1" dirty="0">
                <a:solidFill>
                  <a:srgbClr val="3333FF"/>
                </a:solidFill>
                <a:sym typeface="Symbol"/>
              </a:rPr>
              <a:t></a:t>
            </a:r>
            <a:r>
              <a:rPr lang="en-US" sz="2400" b="1" baseline="-25000" dirty="0" smtClean="0">
                <a:solidFill>
                  <a:srgbClr val="3333FF"/>
                </a:solidFill>
                <a:sym typeface="Symbol"/>
              </a:rPr>
              <a:t>d</a:t>
            </a:r>
            <a:r>
              <a:rPr lang="en-US" sz="2400" b="1" dirty="0" smtClean="0">
                <a:solidFill>
                  <a:srgbClr val="3333FF"/>
                </a:solidFill>
                <a:sym typeface="Symbol"/>
              </a:rPr>
              <a:t>) </a:t>
            </a:r>
            <a:r>
              <a:rPr lang="en-US" sz="2400" b="1" dirty="0" smtClean="0">
                <a:sym typeface="Symbol"/>
              </a:rPr>
              <a:t>+ </a:t>
            </a:r>
            <a:r>
              <a:rPr lang="en-US" sz="2400" b="1" dirty="0">
                <a:sym typeface="Symbol"/>
              </a:rPr>
              <a:t>p(</a:t>
            </a:r>
            <a:r>
              <a:rPr lang="en-US" sz="2400" b="1" baseline="-25000" dirty="0">
                <a:sym typeface="Symbol"/>
              </a:rPr>
              <a:t>B</a:t>
            </a:r>
            <a:r>
              <a:rPr lang="en-US" sz="2400" b="1" dirty="0" smtClean="0">
                <a:sym typeface="Symbol"/>
              </a:rPr>
              <a:t>) p(“text”| </a:t>
            </a:r>
            <a:r>
              <a:rPr lang="en-US" sz="2400" b="1" baseline="-25000" dirty="0" smtClean="0">
                <a:sym typeface="Symbol"/>
              </a:rPr>
              <a:t>B</a:t>
            </a:r>
            <a:r>
              <a:rPr lang="en-US" sz="2400" b="1" dirty="0" smtClean="0">
                <a:sym typeface="Symbol"/>
              </a:rPr>
              <a:t>)</a:t>
            </a:r>
          </a:p>
          <a:p>
            <a:r>
              <a:rPr lang="en-US" sz="2400" b="1" dirty="0" smtClean="0">
                <a:sym typeface="Symbol"/>
              </a:rPr>
              <a:t>               = </a:t>
            </a:r>
            <a:r>
              <a:rPr lang="en-US" sz="2400" b="1" dirty="0" smtClean="0">
                <a:solidFill>
                  <a:srgbClr val="3333FF"/>
                </a:solidFill>
                <a:sym typeface="Symbol"/>
              </a:rPr>
              <a:t>0.5*0.04</a:t>
            </a:r>
            <a:r>
              <a:rPr lang="en-US" sz="2400" b="1" dirty="0" smtClean="0">
                <a:sym typeface="Symbol"/>
              </a:rPr>
              <a:t>+0.5*0.000006</a:t>
            </a:r>
            <a:endParaRPr lang="en-US" sz="2400" b="1" dirty="0" smtClean="0"/>
          </a:p>
        </p:txBody>
      </p:sp>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341112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908041" y="940588"/>
            <a:ext cx="5981959" cy="3962400"/>
          </a:xfrm>
          <a:prstGeom prst="rect">
            <a:avLst/>
          </a:prstGeom>
          <a:solidFill>
            <a:schemeClr val="accent6">
              <a:lumMod val="20000"/>
              <a:lumOff val="80000"/>
            </a:schemeClr>
          </a:solid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The Idea of a Mixture </a:t>
            </a:r>
            <a:r>
              <a:rPr lang="en-US" dirty="0"/>
              <a:t>M</a:t>
            </a:r>
            <a:r>
              <a:rPr lang="en-US" dirty="0" smtClean="0"/>
              <a:t>odel  </a:t>
            </a:r>
            <a:endParaRPr lang="en-US" dirty="0"/>
          </a:p>
        </p:txBody>
      </p:sp>
      <p:sp>
        <p:nvSpPr>
          <p:cNvPr id="6" name="Text Box 4"/>
          <p:cNvSpPr txBox="1">
            <a:spLocks noChangeArrowheads="1"/>
          </p:cNvSpPr>
          <p:nvPr/>
        </p:nvSpPr>
        <p:spPr bwMode="auto">
          <a:xfrm>
            <a:off x="4612893" y="1058718"/>
            <a:ext cx="2071687" cy="166199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ct val="85000"/>
              </a:lnSpc>
              <a:spcBef>
                <a:spcPct val="0"/>
              </a:spcBef>
              <a:buSzTx/>
              <a:buFontTx/>
              <a:buNone/>
            </a:pPr>
            <a:r>
              <a:rPr lang="en-US" altLang="en-US" sz="2000" b="1" i="0" dirty="0" smtClean="0">
                <a:solidFill>
                  <a:srgbClr val="0000FF"/>
                </a:solidFill>
                <a:latin typeface="Times New Roman" pitchFamily="18" charset="0"/>
                <a:sym typeface="Symbol" pitchFamily="18" charset="2"/>
              </a:rPr>
              <a:t>text  </a:t>
            </a:r>
            <a:r>
              <a:rPr lang="en-US" altLang="en-US" sz="2000" b="1" i="0" dirty="0">
                <a:solidFill>
                  <a:srgbClr val="0000FF"/>
                </a:solidFill>
                <a:latin typeface="Times New Roman" pitchFamily="18" charset="0"/>
                <a:sym typeface="Symbol" pitchFamily="18" charset="2"/>
              </a:rPr>
              <a:t>0.04</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mining 0.035</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association 0.03</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clustering </a:t>
            </a:r>
            <a:r>
              <a:rPr lang="en-US" altLang="en-US" sz="2000" b="1" i="0" dirty="0" smtClean="0">
                <a:solidFill>
                  <a:srgbClr val="0000FF"/>
                </a:solidFill>
                <a:latin typeface="Times New Roman" pitchFamily="18" charset="0"/>
                <a:sym typeface="Symbol" pitchFamily="18" charset="2"/>
              </a:rPr>
              <a:t>0.005</a:t>
            </a:r>
          </a:p>
          <a:p>
            <a:pPr>
              <a:lnSpc>
                <a:spcPct val="85000"/>
              </a:lnSpc>
              <a:spcBef>
                <a:spcPct val="0"/>
              </a:spcBef>
              <a:buSzTx/>
              <a:buFontTx/>
              <a:buNone/>
            </a:pPr>
            <a:r>
              <a:rPr lang="en-US" altLang="en-US" sz="2000" b="1" dirty="0" smtClean="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dirty="0" smtClean="0">
                <a:latin typeface="Times New Roman" pitchFamily="18" charset="0"/>
                <a:sym typeface="Symbol" pitchFamily="18" charset="2"/>
              </a:rPr>
              <a:t>the</a:t>
            </a:r>
            <a:r>
              <a:rPr lang="en-US" altLang="en-US" sz="2000" b="1" i="0" dirty="0" smtClean="0">
                <a:latin typeface="Times New Roman" pitchFamily="18" charset="0"/>
                <a:sym typeface="Symbol" pitchFamily="18" charset="2"/>
              </a:rPr>
              <a:t> 0.000001</a:t>
            </a:r>
          </a:p>
        </p:txBody>
      </p:sp>
      <p:sp>
        <p:nvSpPr>
          <p:cNvPr id="10" name="Rectangle 9"/>
          <p:cNvSpPr/>
          <p:nvPr/>
        </p:nvSpPr>
        <p:spPr>
          <a:xfrm>
            <a:off x="6146800" y="1092988"/>
            <a:ext cx="466794" cy="400110"/>
          </a:xfrm>
          <a:prstGeom prst="rect">
            <a:avLst/>
          </a:prstGeom>
          <a:solidFill>
            <a:schemeClr val="bg1">
              <a:lumMod val="95000"/>
            </a:schemeClr>
          </a:solidFill>
        </p:spPr>
        <p:txBody>
          <a:bodyPr wrap="none">
            <a:spAutoFit/>
          </a:bodyPr>
          <a:lstStyle/>
          <a:p>
            <a:r>
              <a:rPr lang="en-US" sz="2000" b="1" dirty="0" smtClean="0">
                <a:solidFill>
                  <a:prstClr val="black"/>
                </a:solidFill>
                <a:sym typeface="Symbol"/>
              </a:rPr>
              <a:t></a:t>
            </a:r>
            <a:r>
              <a:rPr lang="en-US" sz="2000" b="1" baseline="-25000" dirty="0" smtClean="0">
                <a:solidFill>
                  <a:prstClr val="black"/>
                </a:solidFill>
                <a:sym typeface="Symbol"/>
              </a:rPr>
              <a:t>d</a:t>
            </a:r>
            <a:r>
              <a:rPr lang="en-US" sz="2000" b="1" dirty="0" smtClean="0">
                <a:sym typeface="Wingdings" panose="05000000000000000000" pitchFamily="2" charset="2"/>
              </a:rPr>
              <a:t> </a:t>
            </a:r>
            <a:endParaRPr lang="en-US" sz="2000" b="1" dirty="0"/>
          </a:p>
        </p:txBody>
      </p:sp>
      <p:sp>
        <p:nvSpPr>
          <p:cNvPr id="14" name="Text Box 4"/>
          <p:cNvSpPr txBox="1">
            <a:spLocks noChangeArrowheads="1"/>
          </p:cNvSpPr>
          <p:nvPr/>
        </p:nvSpPr>
        <p:spPr bwMode="auto">
          <a:xfrm>
            <a:off x="4612893" y="2853876"/>
            <a:ext cx="2038350" cy="1887696"/>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ts val="2000"/>
              </a:lnSpc>
              <a:spcBef>
                <a:spcPct val="0"/>
              </a:spcBef>
              <a:buSzTx/>
              <a:buFontTx/>
              <a:buNone/>
            </a:pPr>
            <a:r>
              <a:rPr lang="en-US" altLang="en-US" sz="2000" b="1" i="0" dirty="0">
                <a:latin typeface="Times New Roman" pitchFamily="18" charset="0"/>
                <a:sym typeface="Symbol" pitchFamily="18" charset="2"/>
              </a:rPr>
              <a:t>the 0.03</a:t>
            </a:r>
          </a:p>
          <a:p>
            <a:pPr>
              <a:lnSpc>
                <a:spcPts val="2000"/>
              </a:lnSpc>
              <a:spcBef>
                <a:spcPct val="0"/>
              </a:spcBef>
              <a:buSzTx/>
              <a:buFontTx/>
              <a:buNone/>
            </a:pPr>
            <a:r>
              <a:rPr lang="en-US" altLang="en-US" sz="2000" b="1" i="0" dirty="0">
                <a:latin typeface="Times New Roman" pitchFamily="18" charset="0"/>
                <a:sym typeface="Symbol" pitchFamily="18" charset="2"/>
              </a:rPr>
              <a:t>a 0.02</a:t>
            </a:r>
          </a:p>
          <a:p>
            <a:pPr>
              <a:lnSpc>
                <a:spcPts val="2000"/>
              </a:lnSpc>
              <a:spcBef>
                <a:spcPct val="0"/>
              </a:spcBef>
              <a:buSzTx/>
              <a:buFontTx/>
              <a:buNone/>
            </a:pPr>
            <a:r>
              <a:rPr lang="en-US" altLang="en-US" sz="2000" b="1" i="0" dirty="0">
                <a:latin typeface="Times New Roman" pitchFamily="18" charset="0"/>
                <a:sym typeface="Symbol" pitchFamily="18" charset="2"/>
              </a:rPr>
              <a:t>is 0.015</a:t>
            </a:r>
          </a:p>
          <a:p>
            <a:pPr>
              <a:lnSpc>
                <a:spcPts val="2000"/>
              </a:lnSpc>
              <a:spcBef>
                <a:spcPct val="0"/>
              </a:spcBef>
              <a:buSzTx/>
              <a:buFontTx/>
              <a:buNone/>
            </a:pPr>
            <a:r>
              <a:rPr lang="en-US" altLang="en-US" sz="2000" b="1" i="0" dirty="0">
                <a:latin typeface="Times New Roman" pitchFamily="18" charset="0"/>
                <a:sym typeface="Symbol" pitchFamily="18" charset="2"/>
              </a:rPr>
              <a:t>we </a:t>
            </a:r>
            <a:r>
              <a:rPr lang="en-US" altLang="en-US" sz="2000" b="1" i="0" dirty="0" smtClean="0">
                <a:latin typeface="Times New Roman" pitchFamily="18" charset="0"/>
                <a:sym typeface="Symbol" pitchFamily="18" charset="2"/>
              </a:rPr>
              <a:t>0.01</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a:latin typeface="Times New Roman" pitchFamily="18" charset="0"/>
                <a:sym typeface="Symbol" pitchFamily="18" charset="2"/>
              </a:rPr>
              <a:t>food </a:t>
            </a:r>
            <a:r>
              <a:rPr lang="en-US" altLang="en-US" sz="2000" b="1" i="0" dirty="0" smtClean="0">
                <a:latin typeface="Times New Roman" pitchFamily="18" charset="0"/>
                <a:sym typeface="Symbol" pitchFamily="18" charset="2"/>
              </a:rPr>
              <a:t>0.003</a:t>
            </a:r>
          </a:p>
          <a:p>
            <a:pPr>
              <a:lnSpc>
                <a:spcPts val="2000"/>
              </a:lnSpc>
              <a:spcBef>
                <a:spcPct val="0"/>
              </a:spcBef>
              <a:buSzTx/>
              <a:buFontTx/>
              <a:buNone/>
            </a:pPr>
            <a:r>
              <a:rPr lang="en-US" altLang="en-US" sz="2000" b="1" dirty="0" smtClean="0">
                <a:latin typeface="Times New Roman" pitchFamily="18" charset="0"/>
                <a:sym typeface="Symbol" pitchFamily="18" charset="2"/>
              </a:rPr>
              <a:t>…</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smtClean="0">
                <a:solidFill>
                  <a:srgbClr val="3333FF"/>
                </a:solidFill>
                <a:latin typeface="Times New Roman" pitchFamily="18" charset="0"/>
                <a:sym typeface="Symbol" pitchFamily="18" charset="2"/>
              </a:rPr>
              <a:t>text  0.000006</a:t>
            </a:r>
            <a:endParaRPr lang="en-US" altLang="en-US" sz="2000" b="1" i="0" dirty="0">
              <a:solidFill>
                <a:srgbClr val="3333FF"/>
              </a:solidFill>
              <a:latin typeface="Times New Roman" pitchFamily="18" charset="0"/>
              <a:sym typeface="Symbol" pitchFamily="18" charset="2"/>
            </a:endParaRPr>
          </a:p>
        </p:txBody>
      </p:sp>
      <p:sp>
        <p:nvSpPr>
          <p:cNvPr id="15" name="Rectangle 14"/>
          <p:cNvSpPr/>
          <p:nvPr/>
        </p:nvSpPr>
        <p:spPr>
          <a:xfrm>
            <a:off x="6143618" y="2921788"/>
            <a:ext cx="413896" cy="400110"/>
          </a:xfrm>
          <a:prstGeom prst="rect">
            <a:avLst/>
          </a:prstGeom>
          <a:solidFill>
            <a:schemeClr val="bg1">
              <a:lumMod val="95000"/>
            </a:schemeClr>
          </a:solidFill>
        </p:spPr>
        <p:txBody>
          <a:bodyPr wrap="none">
            <a:spAutoFit/>
          </a:bodyPr>
          <a:lstStyle/>
          <a:p>
            <a:r>
              <a:rPr lang="en-US" sz="2000" b="1" dirty="0" smtClean="0">
                <a:sym typeface="Symbol"/>
              </a:rPr>
              <a:t></a:t>
            </a:r>
            <a:r>
              <a:rPr lang="en-US" sz="2000" b="1" baseline="-25000" dirty="0" smtClean="0">
                <a:sym typeface="Symbol"/>
              </a:rPr>
              <a:t>B</a:t>
            </a:r>
            <a:endParaRPr lang="en-US" sz="2000" b="1" dirty="0"/>
          </a:p>
        </p:txBody>
      </p:sp>
      <p:cxnSp>
        <p:nvCxnSpPr>
          <p:cNvPr id="5" name="Straight Arrow Connector 4"/>
          <p:cNvCxnSpPr/>
          <p:nvPr/>
        </p:nvCxnSpPr>
        <p:spPr>
          <a:xfrm flipH="1">
            <a:off x="2908041" y="2312188"/>
            <a:ext cx="1679454" cy="4085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rot="20812838">
            <a:off x="3175000" y="2018864"/>
            <a:ext cx="1255472" cy="461665"/>
          </a:xfrm>
          <a:prstGeom prst="rect">
            <a:avLst/>
          </a:prstGeom>
          <a:noFill/>
        </p:spPr>
        <p:txBody>
          <a:bodyPr wrap="none">
            <a:spAutoFit/>
          </a:bodyPr>
          <a:lstStyle/>
          <a:p>
            <a:r>
              <a:rPr lang="en-US" sz="2400" b="1" dirty="0" smtClean="0">
                <a:sym typeface="Wingdings" panose="05000000000000000000" pitchFamily="2" charset="2"/>
              </a:rPr>
              <a:t>P(w|</a:t>
            </a:r>
            <a:r>
              <a:rPr lang="en-US" sz="2400" b="1" dirty="0">
                <a:solidFill>
                  <a:prstClr val="black"/>
                </a:solidFill>
                <a:sym typeface="Symbol"/>
              </a:rPr>
              <a:t> </a:t>
            </a:r>
            <a:r>
              <a:rPr lang="en-US" sz="2400" b="1" dirty="0" smtClean="0">
                <a:solidFill>
                  <a:prstClr val="black"/>
                </a:solidFill>
                <a:sym typeface="Symbol"/>
              </a:rPr>
              <a:t></a:t>
            </a:r>
            <a:r>
              <a:rPr lang="en-US" sz="2400" b="1" baseline="-25000" dirty="0" smtClean="0">
                <a:solidFill>
                  <a:prstClr val="black"/>
                </a:solidFill>
                <a:sym typeface="Symbol"/>
              </a:rPr>
              <a:t>d</a:t>
            </a:r>
            <a:r>
              <a:rPr lang="en-US" sz="2400" b="1" dirty="0" smtClean="0">
                <a:sym typeface="Symbol"/>
              </a:rPr>
              <a:t>)</a:t>
            </a:r>
            <a:endParaRPr lang="en-US" sz="2400" b="1" dirty="0"/>
          </a:p>
        </p:txBody>
      </p:sp>
      <p:sp>
        <p:nvSpPr>
          <p:cNvPr id="19" name="Rectangle 18"/>
          <p:cNvSpPr/>
          <p:nvPr/>
        </p:nvSpPr>
        <p:spPr>
          <a:xfrm rot="1116596">
            <a:off x="3175000" y="3109044"/>
            <a:ext cx="1261884" cy="461665"/>
          </a:xfrm>
          <a:prstGeom prst="rect">
            <a:avLst/>
          </a:prstGeom>
          <a:noFill/>
        </p:spPr>
        <p:txBody>
          <a:bodyPr wrap="none">
            <a:spAutoFit/>
          </a:bodyPr>
          <a:lstStyle/>
          <a:p>
            <a:pPr lvl="0"/>
            <a:r>
              <a:rPr lang="en-US" sz="2400" b="1" dirty="0">
                <a:solidFill>
                  <a:prstClr val="black"/>
                </a:solidFill>
                <a:sym typeface="Wingdings" panose="05000000000000000000" pitchFamily="2" charset="2"/>
              </a:rPr>
              <a:t>p(w|</a:t>
            </a:r>
            <a:r>
              <a:rPr lang="en-US" sz="2400" b="1" dirty="0">
                <a:solidFill>
                  <a:prstClr val="black"/>
                </a:solidFill>
                <a:sym typeface="Symbol"/>
              </a:rPr>
              <a:t> </a:t>
            </a:r>
            <a:r>
              <a:rPr lang="en-US" sz="2400" b="1" baseline="-25000" dirty="0">
                <a:solidFill>
                  <a:prstClr val="black"/>
                </a:solidFill>
                <a:sym typeface="Symbol"/>
              </a:rPr>
              <a:t>B</a:t>
            </a:r>
            <a:r>
              <a:rPr lang="en-US" sz="2400" b="1" dirty="0">
                <a:solidFill>
                  <a:prstClr val="black"/>
                </a:solidFill>
                <a:sym typeface="Symbol"/>
              </a:rPr>
              <a:t>)</a:t>
            </a:r>
            <a:endParaRPr lang="en-US" sz="2400" b="1" dirty="0">
              <a:solidFill>
                <a:prstClr val="black"/>
              </a:solidFill>
            </a:endParaRPr>
          </a:p>
        </p:txBody>
      </p:sp>
      <p:cxnSp>
        <p:nvCxnSpPr>
          <p:cNvPr id="20" name="Straight Arrow Connector 19"/>
          <p:cNvCxnSpPr/>
          <p:nvPr/>
        </p:nvCxnSpPr>
        <p:spPr>
          <a:xfrm flipH="1" flipV="1">
            <a:off x="2908041" y="2797867"/>
            <a:ext cx="1680970" cy="55341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680200" y="2244462"/>
            <a:ext cx="990600" cy="6536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651244" y="2898090"/>
            <a:ext cx="1019556" cy="7688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041702" y="2007388"/>
            <a:ext cx="1162498" cy="400110"/>
          </a:xfrm>
          <a:prstGeom prst="rect">
            <a:avLst/>
          </a:prstGeom>
        </p:spPr>
        <p:txBody>
          <a:bodyPr wrap="none">
            <a:spAutoFit/>
          </a:bodyPr>
          <a:lstStyle/>
          <a:p>
            <a:r>
              <a:rPr lang="en-US" sz="2000" b="1" dirty="0" smtClean="0">
                <a:solidFill>
                  <a:srgbClr val="3333FF"/>
                </a:solidFill>
                <a:sym typeface="Wingdings" panose="05000000000000000000" pitchFamily="2" charset="2"/>
              </a:rPr>
              <a:t>P(</a:t>
            </a:r>
            <a:r>
              <a:rPr lang="en-US" sz="2000" b="1" dirty="0" smtClean="0">
                <a:solidFill>
                  <a:srgbClr val="3333FF"/>
                </a:solidFill>
                <a:sym typeface="Symbol"/>
              </a:rPr>
              <a:t></a:t>
            </a:r>
            <a:r>
              <a:rPr lang="en-US" sz="2000" b="1" baseline="-25000" dirty="0" smtClean="0">
                <a:solidFill>
                  <a:srgbClr val="3333FF"/>
                </a:solidFill>
                <a:sym typeface="Symbol"/>
              </a:rPr>
              <a:t>d</a:t>
            </a:r>
            <a:r>
              <a:rPr lang="en-US" sz="2000" b="1" dirty="0" smtClean="0">
                <a:solidFill>
                  <a:srgbClr val="3333FF"/>
                </a:solidFill>
                <a:sym typeface="Symbol"/>
              </a:rPr>
              <a:t>)=0.5</a:t>
            </a:r>
            <a:endParaRPr lang="en-US" sz="2000" b="1" dirty="0">
              <a:solidFill>
                <a:srgbClr val="3333FF"/>
              </a:solidFill>
            </a:endParaRPr>
          </a:p>
        </p:txBody>
      </p:sp>
      <p:sp>
        <p:nvSpPr>
          <p:cNvPr id="27" name="Rectangle 26"/>
          <p:cNvSpPr/>
          <p:nvPr/>
        </p:nvSpPr>
        <p:spPr>
          <a:xfrm>
            <a:off x="7113093" y="3302788"/>
            <a:ext cx="1167307" cy="400110"/>
          </a:xfrm>
          <a:prstGeom prst="rect">
            <a:avLst/>
          </a:prstGeom>
        </p:spPr>
        <p:txBody>
          <a:bodyPr wrap="none">
            <a:spAutoFit/>
          </a:bodyPr>
          <a:lstStyle/>
          <a:p>
            <a:r>
              <a:rPr lang="en-US" sz="2000" b="1" dirty="0" smtClean="0">
                <a:sym typeface="Wingdings" panose="05000000000000000000" pitchFamily="2" charset="2"/>
              </a:rPr>
              <a:t>P(</a:t>
            </a:r>
            <a:r>
              <a:rPr lang="en-US" sz="2000" b="1" dirty="0">
                <a:sym typeface="Symbol"/>
              </a:rPr>
              <a:t></a:t>
            </a:r>
            <a:r>
              <a:rPr lang="en-US" sz="2000" b="1" baseline="-25000" dirty="0">
                <a:sym typeface="Symbol"/>
              </a:rPr>
              <a:t>B</a:t>
            </a:r>
            <a:r>
              <a:rPr lang="en-US" sz="2000" b="1" dirty="0" smtClean="0">
                <a:sym typeface="Symbol"/>
              </a:rPr>
              <a:t>)=0.5</a:t>
            </a:r>
            <a:endParaRPr lang="en-US" sz="2000" b="1" dirty="0"/>
          </a:p>
        </p:txBody>
      </p:sp>
      <p:sp>
        <p:nvSpPr>
          <p:cNvPr id="28" name="TextBox 27"/>
          <p:cNvSpPr txBox="1"/>
          <p:nvPr/>
        </p:nvSpPr>
        <p:spPr>
          <a:xfrm>
            <a:off x="7736904" y="2542527"/>
            <a:ext cx="896399" cy="707886"/>
          </a:xfrm>
          <a:prstGeom prst="rect">
            <a:avLst/>
          </a:prstGeom>
          <a:noFill/>
        </p:spPr>
        <p:txBody>
          <a:bodyPr wrap="none" rtlCol="0">
            <a:spAutoFit/>
          </a:bodyPr>
          <a:lstStyle/>
          <a:p>
            <a:r>
              <a:rPr lang="en-US" sz="2000" b="1" dirty="0" smtClean="0"/>
              <a:t>Topic </a:t>
            </a:r>
          </a:p>
          <a:p>
            <a:r>
              <a:rPr lang="en-US" sz="2000" b="1" dirty="0" smtClean="0"/>
              <a:t>Choice</a:t>
            </a:r>
          </a:p>
        </p:txBody>
      </p:sp>
      <p:sp>
        <p:nvSpPr>
          <p:cNvPr id="29" name="Rectangle 28"/>
          <p:cNvSpPr/>
          <p:nvPr/>
        </p:nvSpPr>
        <p:spPr>
          <a:xfrm>
            <a:off x="6871404" y="1283815"/>
            <a:ext cx="1790875" cy="461665"/>
          </a:xfrm>
          <a:prstGeom prst="rect">
            <a:avLst/>
          </a:prstGeom>
          <a:solidFill>
            <a:schemeClr val="bg1">
              <a:lumMod val="95000"/>
            </a:schemeClr>
          </a:solidFill>
        </p:spPr>
        <p:txBody>
          <a:bodyPr wrap="none">
            <a:spAutoFit/>
          </a:bodyPr>
          <a:lstStyle/>
          <a:p>
            <a:r>
              <a:rPr lang="en-US" sz="2400" b="1" dirty="0" smtClean="0">
                <a:solidFill>
                  <a:prstClr val="black"/>
                </a:solidFill>
                <a:sym typeface="Symbol"/>
              </a:rPr>
              <a:t>p(</a:t>
            </a:r>
            <a:r>
              <a:rPr lang="en-US" sz="2400" b="1" baseline="-25000" dirty="0" smtClean="0">
                <a:solidFill>
                  <a:prstClr val="black"/>
                </a:solidFill>
                <a:sym typeface="Symbol"/>
              </a:rPr>
              <a:t>d </a:t>
            </a:r>
            <a:r>
              <a:rPr lang="en-US" sz="2400" b="1" dirty="0" smtClean="0">
                <a:sym typeface="Wingdings" panose="05000000000000000000" pitchFamily="2" charset="2"/>
              </a:rPr>
              <a:t>)+(</a:t>
            </a:r>
            <a:r>
              <a:rPr lang="en-US" sz="2400" b="1" dirty="0">
                <a:sym typeface="Symbol"/>
              </a:rPr>
              <a:t></a:t>
            </a:r>
            <a:r>
              <a:rPr lang="en-US" sz="2400" b="1" baseline="-25000" dirty="0">
                <a:sym typeface="Symbol"/>
              </a:rPr>
              <a:t>B</a:t>
            </a:r>
            <a:r>
              <a:rPr lang="en-US" sz="2400" b="1" dirty="0" smtClean="0">
                <a:sym typeface="Symbol"/>
              </a:rPr>
              <a:t>)=1</a:t>
            </a:r>
            <a:endParaRPr lang="en-US" sz="2400" b="1" dirty="0"/>
          </a:p>
        </p:txBody>
      </p:sp>
      <p:sp>
        <p:nvSpPr>
          <p:cNvPr id="22" name="TextBox 21"/>
          <p:cNvSpPr txBox="1"/>
          <p:nvPr/>
        </p:nvSpPr>
        <p:spPr>
          <a:xfrm>
            <a:off x="228600" y="2737648"/>
            <a:ext cx="1113944" cy="461665"/>
          </a:xfrm>
          <a:prstGeom prst="rect">
            <a:avLst/>
          </a:prstGeom>
          <a:solidFill>
            <a:srgbClr val="FFFF99"/>
          </a:solidFill>
        </p:spPr>
        <p:txBody>
          <a:bodyPr wrap="square" rtlCol="0">
            <a:spAutoFit/>
          </a:bodyPr>
          <a:lstStyle/>
          <a:p>
            <a:r>
              <a:rPr lang="en-US" sz="2400" b="1" dirty="0" smtClean="0"/>
              <a:t>“</a:t>
            </a:r>
            <a:r>
              <a:rPr lang="en-US" sz="2400" b="1" dirty="0" smtClean="0">
                <a:solidFill>
                  <a:srgbClr val="3333FF"/>
                </a:solidFill>
              </a:rPr>
              <a:t>text</a:t>
            </a:r>
            <a:r>
              <a:rPr lang="en-US" sz="2400" b="1" dirty="0" smtClean="0"/>
              <a:t>”?</a:t>
            </a:r>
          </a:p>
        </p:txBody>
      </p:sp>
      <p:sp>
        <p:nvSpPr>
          <p:cNvPr id="24" name="TextBox 23"/>
          <p:cNvSpPr txBox="1"/>
          <p:nvPr/>
        </p:nvSpPr>
        <p:spPr>
          <a:xfrm>
            <a:off x="266700" y="2155323"/>
            <a:ext cx="1037744" cy="461665"/>
          </a:xfrm>
          <a:prstGeom prst="rect">
            <a:avLst/>
          </a:prstGeom>
          <a:solidFill>
            <a:srgbClr val="FFFF99"/>
          </a:solidFill>
        </p:spPr>
        <p:txBody>
          <a:bodyPr wrap="square" rtlCol="0">
            <a:spAutoFit/>
          </a:bodyPr>
          <a:lstStyle/>
          <a:p>
            <a:r>
              <a:rPr lang="en-US" sz="2400" b="1" dirty="0" smtClean="0"/>
              <a:t>“the”?</a:t>
            </a:r>
          </a:p>
        </p:txBody>
      </p:sp>
      <p:sp>
        <p:nvSpPr>
          <p:cNvPr id="31" name="Rectangle 30"/>
          <p:cNvSpPr/>
          <p:nvPr/>
        </p:nvSpPr>
        <p:spPr>
          <a:xfrm>
            <a:off x="1503432" y="2474768"/>
            <a:ext cx="452368" cy="523220"/>
          </a:xfrm>
          <a:prstGeom prst="rect">
            <a:avLst/>
          </a:prstGeom>
        </p:spPr>
        <p:txBody>
          <a:bodyPr wrap="none">
            <a:spAutoFit/>
          </a:bodyPr>
          <a:lstStyle/>
          <a:p>
            <a:r>
              <a:rPr lang="en-US" sz="2800" b="1" dirty="0">
                <a:sym typeface="Wingdings" panose="05000000000000000000" pitchFamily="2" charset="2"/>
              </a:rPr>
              <a:t>w</a:t>
            </a:r>
            <a:endParaRPr lang="en-US" sz="2400" dirty="0"/>
          </a:p>
        </p:txBody>
      </p:sp>
      <p:sp>
        <p:nvSpPr>
          <p:cNvPr id="33" name="TextBox 32"/>
          <p:cNvSpPr txBox="1"/>
          <p:nvPr/>
        </p:nvSpPr>
        <p:spPr>
          <a:xfrm>
            <a:off x="628216" y="1150078"/>
            <a:ext cx="1784784" cy="400110"/>
          </a:xfrm>
          <a:prstGeom prst="rect">
            <a:avLst/>
          </a:prstGeom>
          <a:solidFill>
            <a:schemeClr val="bg1">
              <a:lumMod val="95000"/>
            </a:schemeClr>
          </a:solidFill>
        </p:spPr>
        <p:txBody>
          <a:bodyPr wrap="none" rtlCol="0">
            <a:spAutoFit/>
          </a:bodyPr>
          <a:lstStyle/>
          <a:p>
            <a:r>
              <a:rPr lang="en-US" sz="2000" b="1" dirty="0" smtClean="0"/>
              <a:t>Mixture Model</a:t>
            </a:r>
          </a:p>
        </p:txBody>
      </p:sp>
      <p:sp>
        <p:nvSpPr>
          <p:cNvPr id="45" name="Left Arrow 44"/>
          <p:cNvSpPr/>
          <p:nvPr/>
        </p:nvSpPr>
        <p:spPr>
          <a:xfrm>
            <a:off x="1921338" y="2492997"/>
            <a:ext cx="1204692" cy="484632"/>
          </a:xfrm>
          <a:prstGeom prst="lef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33" idx="3"/>
          </p:cNvCxnSpPr>
          <p:nvPr/>
        </p:nvCxnSpPr>
        <p:spPr>
          <a:xfrm>
            <a:off x="2413000" y="1350133"/>
            <a:ext cx="484124" cy="20005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1747501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 Generative </a:t>
            </a:r>
            <a:r>
              <a:rPr lang="en-US" dirty="0"/>
              <a:t>M</a:t>
            </a:r>
            <a:r>
              <a:rPr lang="en-US" dirty="0" smtClean="0"/>
              <a:t>odel… </a:t>
            </a:r>
            <a:endParaRPr lang="en-US" dirty="0"/>
          </a:p>
        </p:txBody>
      </p:sp>
      <p:pic>
        <p:nvPicPr>
          <p:cNvPr id="28674" name="Picture 2"/>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57400" y="971550"/>
            <a:ext cx="589597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168085" y="2186940"/>
            <a:ext cx="6442515" cy="830997"/>
          </a:xfrm>
          <a:prstGeom prst="rect">
            <a:avLst/>
          </a:prstGeom>
          <a:solidFill>
            <a:srgbClr val="FFFF99"/>
          </a:solidFill>
        </p:spPr>
        <p:txBody>
          <a:bodyPr wrap="square" rtlCol="0">
            <a:spAutoFit/>
          </a:bodyPr>
          <a:lstStyle/>
          <a:p>
            <a:pPr algn="ctr"/>
            <a:r>
              <a:rPr lang="en-US" sz="2400" b="1" dirty="0" smtClean="0"/>
              <a:t>Formally defines the following generative model:   </a:t>
            </a:r>
          </a:p>
          <a:p>
            <a:pPr algn="ctr"/>
            <a:r>
              <a:rPr lang="en-US" sz="2400" b="1" dirty="0"/>
              <a:t>p</a:t>
            </a:r>
            <a:r>
              <a:rPr lang="en-US" sz="2400" b="1" dirty="0" smtClean="0"/>
              <a:t>(w)=</a:t>
            </a:r>
            <a:r>
              <a:rPr lang="en-US" sz="2400" b="1" dirty="0" smtClean="0">
                <a:solidFill>
                  <a:srgbClr val="3333FF"/>
                </a:solidFill>
              </a:rPr>
              <a:t>p(</a:t>
            </a:r>
            <a:r>
              <a:rPr lang="en-US" sz="2400" b="1" dirty="0" smtClean="0">
                <a:solidFill>
                  <a:srgbClr val="3333FF"/>
                </a:solidFill>
                <a:sym typeface="Symbol"/>
              </a:rPr>
              <a:t></a:t>
            </a:r>
            <a:r>
              <a:rPr lang="en-US" sz="2400" b="1" baseline="-25000" dirty="0" smtClean="0">
                <a:solidFill>
                  <a:srgbClr val="3333FF"/>
                </a:solidFill>
                <a:sym typeface="Symbol"/>
              </a:rPr>
              <a:t>d</a:t>
            </a:r>
            <a:r>
              <a:rPr lang="en-US" sz="2400" b="1" dirty="0" smtClean="0">
                <a:solidFill>
                  <a:srgbClr val="3333FF"/>
                </a:solidFill>
                <a:sym typeface="Symbol"/>
              </a:rPr>
              <a:t>)p(w|</a:t>
            </a:r>
            <a:r>
              <a:rPr lang="en-US" sz="2400" b="1" dirty="0">
                <a:solidFill>
                  <a:srgbClr val="3333FF"/>
                </a:solidFill>
                <a:sym typeface="Symbol"/>
              </a:rPr>
              <a:t></a:t>
            </a:r>
            <a:r>
              <a:rPr lang="en-US" sz="2400" b="1" baseline="-25000" dirty="0" smtClean="0">
                <a:solidFill>
                  <a:srgbClr val="3333FF"/>
                </a:solidFill>
                <a:sym typeface="Symbol"/>
              </a:rPr>
              <a:t>d</a:t>
            </a:r>
            <a:r>
              <a:rPr lang="en-US" sz="2400" b="1" dirty="0" smtClean="0">
                <a:solidFill>
                  <a:srgbClr val="3333FF"/>
                </a:solidFill>
                <a:sym typeface="Symbol"/>
              </a:rPr>
              <a:t>) </a:t>
            </a:r>
            <a:r>
              <a:rPr lang="en-US" sz="2400" b="1" dirty="0" smtClean="0">
                <a:sym typeface="Symbol"/>
              </a:rPr>
              <a:t>+ p(</a:t>
            </a:r>
            <a:r>
              <a:rPr lang="en-US" sz="2400" b="1" baseline="-25000" dirty="0">
                <a:sym typeface="Symbol"/>
              </a:rPr>
              <a:t>B </a:t>
            </a:r>
            <a:r>
              <a:rPr lang="en-US" sz="2400" b="1" dirty="0" smtClean="0">
                <a:sym typeface="Symbol"/>
              </a:rPr>
              <a:t>)p(w| </a:t>
            </a:r>
            <a:r>
              <a:rPr lang="en-US" sz="2400" b="1" baseline="-25000" dirty="0" smtClean="0">
                <a:sym typeface="Symbol"/>
              </a:rPr>
              <a:t>B</a:t>
            </a:r>
            <a:r>
              <a:rPr lang="en-US" sz="2400" b="1" dirty="0" smtClean="0">
                <a:sym typeface="Symbol"/>
              </a:rPr>
              <a:t>)</a:t>
            </a:r>
          </a:p>
        </p:txBody>
      </p:sp>
      <p:sp>
        <p:nvSpPr>
          <p:cNvPr id="7" name="Left Arrow 6"/>
          <p:cNvSpPr/>
          <p:nvPr/>
        </p:nvSpPr>
        <p:spPr>
          <a:xfrm>
            <a:off x="990600" y="2459863"/>
            <a:ext cx="1204692" cy="484632"/>
          </a:xfrm>
          <a:prstGeom prst="lef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 y="2429530"/>
            <a:ext cx="452368" cy="523220"/>
          </a:xfrm>
          <a:prstGeom prst="rect">
            <a:avLst/>
          </a:prstGeom>
        </p:spPr>
        <p:txBody>
          <a:bodyPr wrap="none">
            <a:spAutoFit/>
          </a:bodyPr>
          <a:lstStyle/>
          <a:p>
            <a:r>
              <a:rPr lang="en-US" sz="2800" b="1" dirty="0">
                <a:sym typeface="Wingdings" panose="05000000000000000000" pitchFamily="2" charset="2"/>
              </a:rPr>
              <a:t>w</a:t>
            </a:r>
            <a:endParaRPr lang="en-US" sz="2400" dirty="0"/>
          </a:p>
        </p:txBody>
      </p:sp>
      <p:sp>
        <p:nvSpPr>
          <p:cNvPr id="9" name="TextBox 8"/>
          <p:cNvSpPr txBox="1"/>
          <p:nvPr/>
        </p:nvSpPr>
        <p:spPr>
          <a:xfrm>
            <a:off x="3276600" y="4303067"/>
            <a:ext cx="4343400" cy="461665"/>
          </a:xfrm>
          <a:prstGeom prst="rect">
            <a:avLst/>
          </a:prstGeom>
          <a:solidFill>
            <a:srgbClr val="FFFF99"/>
          </a:solidFill>
        </p:spPr>
        <p:txBody>
          <a:bodyPr wrap="square" rtlCol="0">
            <a:spAutoFit/>
          </a:bodyPr>
          <a:lstStyle/>
          <a:p>
            <a:pPr algn="ctr"/>
            <a:r>
              <a:rPr lang="en-US" sz="2400" b="1" dirty="0" smtClean="0"/>
              <a:t>What if p(</a:t>
            </a:r>
            <a:r>
              <a:rPr lang="en-US" sz="2400" b="1" dirty="0" smtClean="0">
                <a:solidFill>
                  <a:srgbClr val="3333FF"/>
                </a:solidFill>
                <a:sym typeface="Symbol"/>
              </a:rPr>
              <a:t></a:t>
            </a:r>
            <a:r>
              <a:rPr lang="en-US" sz="2400" b="1" baseline="-25000" dirty="0" smtClean="0">
                <a:solidFill>
                  <a:srgbClr val="3333FF"/>
                </a:solidFill>
                <a:sym typeface="Symbol"/>
              </a:rPr>
              <a:t>d</a:t>
            </a:r>
            <a:r>
              <a:rPr lang="en-US" sz="2400" b="1" dirty="0" smtClean="0">
                <a:solidFill>
                  <a:srgbClr val="3333FF"/>
                </a:solidFill>
                <a:sym typeface="Symbol"/>
              </a:rPr>
              <a:t> </a:t>
            </a:r>
            <a:r>
              <a:rPr lang="en-US" sz="2400" b="1" dirty="0" smtClean="0">
                <a:sym typeface="Symbol"/>
              </a:rPr>
              <a:t>)=1 or p(</a:t>
            </a:r>
            <a:r>
              <a:rPr lang="en-US" sz="2400" b="1" baseline="-25000" dirty="0">
                <a:sym typeface="Symbol"/>
              </a:rPr>
              <a:t>B </a:t>
            </a:r>
            <a:r>
              <a:rPr lang="en-US" sz="2400" b="1" dirty="0" smtClean="0">
                <a:sym typeface="Symbol"/>
              </a:rPr>
              <a:t>)=1?</a:t>
            </a:r>
          </a:p>
        </p:txBody>
      </p:sp>
      <p:grpSp>
        <p:nvGrpSpPr>
          <p:cNvPr id="13" name="Group 12"/>
          <p:cNvGrpSpPr/>
          <p:nvPr/>
        </p:nvGrpSpPr>
        <p:grpSpPr>
          <a:xfrm>
            <a:off x="193083" y="3264753"/>
            <a:ext cx="7655517" cy="864608"/>
            <a:chOff x="193083" y="3264753"/>
            <a:chExt cx="7655517" cy="864608"/>
          </a:xfrm>
        </p:grpSpPr>
        <p:sp>
          <p:nvSpPr>
            <p:cNvPr id="10" name="TextBox 9"/>
            <p:cNvSpPr txBox="1"/>
            <p:nvPr/>
          </p:nvSpPr>
          <p:spPr>
            <a:xfrm>
              <a:off x="2852517" y="3264753"/>
              <a:ext cx="4996083" cy="830997"/>
            </a:xfrm>
            <a:prstGeom prst="rect">
              <a:avLst/>
            </a:prstGeom>
            <a:solidFill>
              <a:srgbClr val="FFFF99"/>
            </a:solidFill>
          </p:spPr>
          <p:txBody>
            <a:bodyPr wrap="square" rtlCol="0">
              <a:spAutoFit/>
            </a:bodyPr>
            <a:lstStyle/>
            <a:p>
              <a:pPr algn="ctr"/>
              <a:r>
                <a:rPr lang="en-US" sz="2400" b="1" dirty="0" smtClean="0">
                  <a:sym typeface="Symbol"/>
                </a:rPr>
                <a:t>Estimate of the model “discovers” </a:t>
              </a:r>
            </a:p>
            <a:p>
              <a:pPr algn="ctr"/>
              <a:r>
                <a:rPr lang="en-US" sz="2400" b="1" dirty="0" smtClean="0">
                  <a:solidFill>
                    <a:srgbClr val="3333FF"/>
                  </a:solidFill>
                  <a:sym typeface="Symbol"/>
                </a:rPr>
                <a:t>two topics </a:t>
              </a:r>
              <a:r>
                <a:rPr lang="en-US" sz="2400" b="1" dirty="0" smtClean="0">
                  <a:sym typeface="Symbol"/>
                </a:rPr>
                <a:t>+ </a:t>
              </a:r>
              <a:r>
                <a:rPr lang="en-US" sz="2400" b="1" dirty="0" smtClean="0">
                  <a:solidFill>
                    <a:srgbClr val="3333FF"/>
                  </a:solidFill>
                  <a:sym typeface="Symbol"/>
                </a:rPr>
                <a:t>topic coverage</a:t>
              </a:r>
            </a:p>
          </p:txBody>
        </p:sp>
        <p:pic>
          <p:nvPicPr>
            <p:cNvPr id="12"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rot="21413775">
              <a:off x="193083" y="3319736"/>
              <a:ext cx="1595034" cy="809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1" name="Left Arrow 10"/>
            <p:cNvSpPr/>
            <p:nvPr/>
          </p:nvSpPr>
          <p:spPr>
            <a:xfrm rot="10800000">
              <a:off x="1654395" y="3464244"/>
              <a:ext cx="1204692" cy="484632"/>
            </a:xfrm>
            <a:prstGeom prst="lef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277210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of Two Unigram Language Models</a:t>
            </a:r>
            <a:endParaRPr lang="en-US" dirty="0"/>
          </a:p>
        </p:txBody>
      </p:sp>
      <p:sp>
        <p:nvSpPr>
          <p:cNvPr id="5" name="Content Placeholder 4"/>
          <p:cNvSpPr>
            <a:spLocks noGrp="1"/>
          </p:cNvSpPr>
          <p:nvPr>
            <p:ph idx="1"/>
          </p:nvPr>
        </p:nvSpPr>
        <p:spPr>
          <a:xfrm>
            <a:off x="228600" y="971550"/>
            <a:ext cx="8915400" cy="3505200"/>
          </a:xfrm>
        </p:spPr>
        <p:txBody>
          <a:bodyPr>
            <a:normAutofit fontScale="92500" lnSpcReduction="10000"/>
          </a:bodyPr>
          <a:lstStyle/>
          <a:p>
            <a:r>
              <a:rPr lang="en-US" b="1" dirty="0" smtClean="0"/>
              <a:t>Data</a:t>
            </a:r>
            <a:r>
              <a:rPr lang="en-US" dirty="0" smtClean="0"/>
              <a:t>: Document d </a:t>
            </a:r>
          </a:p>
          <a:p>
            <a:r>
              <a:rPr lang="en-US" dirty="0" smtClean="0"/>
              <a:t>Mixture </a:t>
            </a:r>
            <a:r>
              <a:rPr lang="en-US" b="1" dirty="0" smtClean="0"/>
              <a:t>Model</a:t>
            </a:r>
            <a:r>
              <a:rPr lang="en-US" dirty="0" smtClean="0"/>
              <a:t>:  </a:t>
            </a:r>
            <a:r>
              <a:rPr lang="en-US" b="1" dirty="0" smtClean="0"/>
              <a:t>parameters</a:t>
            </a:r>
            <a:r>
              <a:rPr lang="en-US" dirty="0" smtClean="0"/>
              <a:t> </a:t>
            </a:r>
            <a:r>
              <a:rPr lang="en-US" dirty="0" smtClean="0">
                <a:sym typeface="Symbol"/>
              </a:rPr>
              <a:t>=({p(w|</a:t>
            </a:r>
            <a:r>
              <a:rPr lang="en-US" dirty="0" smtClean="0">
                <a:solidFill>
                  <a:prstClr val="black"/>
                </a:solidFill>
                <a:sym typeface="Symbol"/>
              </a:rPr>
              <a:t></a:t>
            </a:r>
            <a:r>
              <a:rPr lang="en-US" baseline="-25000" dirty="0">
                <a:solidFill>
                  <a:prstClr val="black"/>
                </a:solidFill>
                <a:sym typeface="Symbol"/>
              </a:rPr>
              <a:t>d </a:t>
            </a:r>
            <a:r>
              <a:rPr lang="en-US" dirty="0" smtClean="0">
                <a:sym typeface="Wingdings" panose="05000000000000000000" pitchFamily="2" charset="2"/>
              </a:rPr>
              <a:t>)}, {</a:t>
            </a:r>
            <a:r>
              <a:rPr lang="en-US" dirty="0" smtClean="0">
                <a:sym typeface="Symbol"/>
              </a:rPr>
              <a:t>p(w</a:t>
            </a:r>
            <a:r>
              <a:rPr lang="en-US" dirty="0">
                <a:sym typeface="Symbol"/>
              </a:rPr>
              <a:t>|</a:t>
            </a:r>
            <a:r>
              <a:rPr lang="en-US" dirty="0" smtClean="0">
                <a:solidFill>
                  <a:prstClr val="black"/>
                </a:solidFill>
                <a:sym typeface="Symbol"/>
              </a:rPr>
              <a:t></a:t>
            </a:r>
            <a:r>
              <a:rPr lang="en-US" baseline="-25000" dirty="0" smtClean="0">
                <a:solidFill>
                  <a:prstClr val="black"/>
                </a:solidFill>
                <a:sym typeface="Symbol"/>
              </a:rPr>
              <a:t>B </a:t>
            </a:r>
            <a:r>
              <a:rPr lang="en-US" dirty="0" smtClean="0">
                <a:sym typeface="Wingdings" panose="05000000000000000000" pitchFamily="2" charset="2"/>
              </a:rPr>
              <a:t>)}, p</a:t>
            </a:r>
            <a:r>
              <a:rPr lang="en-US" dirty="0">
                <a:sym typeface="Wingdings" panose="05000000000000000000" pitchFamily="2" charset="2"/>
              </a:rPr>
              <a:t>(</a:t>
            </a:r>
            <a:r>
              <a:rPr lang="en-US" dirty="0">
                <a:sym typeface="Symbol"/>
              </a:rPr>
              <a:t></a:t>
            </a:r>
            <a:r>
              <a:rPr lang="en-US" baseline="-25000" dirty="0" smtClean="0">
                <a:sym typeface="Symbol"/>
              </a:rPr>
              <a:t>B</a:t>
            </a:r>
            <a:r>
              <a:rPr lang="en-US" dirty="0" smtClean="0">
                <a:sym typeface="Symbol"/>
              </a:rPr>
              <a:t>), </a:t>
            </a:r>
            <a:r>
              <a:rPr lang="en-US" dirty="0" smtClean="0">
                <a:solidFill>
                  <a:prstClr val="black"/>
                </a:solidFill>
                <a:sym typeface="Symbol"/>
              </a:rPr>
              <a:t>p</a:t>
            </a:r>
            <a:r>
              <a:rPr lang="en-US" dirty="0">
                <a:solidFill>
                  <a:prstClr val="black"/>
                </a:solidFill>
                <a:sym typeface="Symbol"/>
              </a:rPr>
              <a:t>(</a:t>
            </a:r>
            <a:r>
              <a:rPr lang="en-US" baseline="-25000" dirty="0">
                <a:solidFill>
                  <a:prstClr val="black"/>
                </a:solidFill>
                <a:sym typeface="Symbol"/>
              </a:rPr>
              <a:t>d </a:t>
            </a:r>
            <a:r>
              <a:rPr lang="en-US" dirty="0" smtClean="0">
                <a:sym typeface="Wingdings" panose="05000000000000000000" pitchFamily="2" charset="2"/>
              </a:rPr>
              <a:t>))</a:t>
            </a:r>
            <a:endParaRPr lang="en-US" dirty="0" smtClean="0"/>
          </a:p>
          <a:p>
            <a:pPr lvl="1"/>
            <a:r>
              <a:rPr lang="en-US" dirty="0" smtClean="0"/>
              <a:t>Two unigram LMs: </a:t>
            </a:r>
            <a:r>
              <a:rPr lang="en-US" sz="2000" b="1" dirty="0">
                <a:solidFill>
                  <a:prstClr val="black"/>
                </a:solidFill>
                <a:sym typeface="Symbol"/>
              </a:rPr>
              <a:t></a:t>
            </a:r>
            <a:r>
              <a:rPr lang="en-US" sz="2000" b="1" baseline="-25000" dirty="0">
                <a:solidFill>
                  <a:prstClr val="black"/>
                </a:solidFill>
                <a:sym typeface="Symbol"/>
              </a:rPr>
              <a:t>d </a:t>
            </a:r>
            <a:r>
              <a:rPr lang="en-US" sz="2000" b="1" dirty="0" smtClean="0">
                <a:sym typeface="Wingdings" panose="05000000000000000000" pitchFamily="2" charset="2"/>
              </a:rPr>
              <a:t> (the topic of d); </a:t>
            </a:r>
            <a:r>
              <a:rPr lang="en-US" sz="2000" b="1" dirty="0" smtClean="0">
                <a:sym typeface="Symbol"/>
              </a:rPr>
              <a:t></a:t>
            </a:r>
            <a:r>
              <a:rPr lang="en-US" sz="2000" b="1" baseline="-25000" dirty="0" smtClean="0">
                <a:sym typeface="Symbol"/>
              </a:rPr>
              <a:t>B</a:t>
            </a:r>
            <a:r>
              <a:rPr lang="en-US" sz="2000" b="1" dirty="0">
                <a:solidFill>
                  <a:prstClr val="black"/>
                </a:solidFill>
                <a:sym typeface="Symbol"/>
              </a:rPr>
              <a:t> </a:t>
            </a:r>
            <a:r>
              <a:rPr lang="en-US" sz="2000" b="1" dirty="0" smtClean="0">
                <a:solidFill>
                  <a:prstClr val="black"/>
                </a:solidFill>
                <a:sym typeface="Symbol"/>
              </a:rPr>
              <a:t>(background topic)</a:t>
            </a:r>
          </a:p>
          <a:p>
            <a:pPr lvl="1"/>
            <a:r>
              <a:rPr lang="en-US" sz="2000" dirty="0" smtClean="0">
                <a:solidFill>
                  <a:prstClr val="black"/>
                </a:solidFill>
                <a:sym typeface="Symbol"/>
              </a:rPr>
              <a:t>Mixing weight (topic choice):  </a:t>
            </a:r>
            <a:r>
              <a:rPr lang="en-US" sz="2000" b="1" dirty="0">
                <a:solidFill>
                  <a:prstClr val="black"/>
                </a:solidFill>
                <a:sym typeface="Symbol"/>
              </a:rPr>
              <a:t>p(</a:t>
            </a:r>
            <a:r>
              <a:rPr lang="en-US" sz="2000" b="1" baseline="-25000" dirty="0">
                <a:solidFill>
                  <a:prstClr val="black"/>
                </a:solidFill>
                <a:sym typeface="Symbol"/>
              </a:rPr>
              <a:t>d </a:t>
            </a:r>
            <a:r>
              <a:rPr lang="en-US" sz="2000" b="1" dirty="0" smtClean="0">
                <a:sym typeface="Wingdings" panose="05000000000000000000" pitchFamily="2" charset="2"/>
              </a:rPr>
              <a:t>)+p(</a:t>
            </a:r>
            <a:r>
              <a:rPr lang="en-US" sz="2000" b="1" dirty="0">
                <a:sym typeface="Symbol"/>
              </a:rPr>
              <a:t></a:t>
            </a:r>
            <a:r>
              <a:rPr lang="en-US" sz="2000" b="1" baseline="-25000" dirty="0">
                <a:sym typeface="Symbol"/>
              </a:rPr>
              <a:t>B</a:t>
            </a:r>
            <a:r>
              <a:rPr lang="en-US" sz="2000" b="1" dirty="0">
                <a:sym typeface="Symbol"/>
              </a:rPr>
              <a:t>)=</a:t>
            </a:r>
            <a:r>
              <a:rPr lang="en-US" sz="2000" b="1" dirty="0" smtClean="0">
                <a:sym typeface="Symbol"/>
              </a:rPr>
              <a:t>1</a:t>
            </a:r>
            <a:endParaRPr lang="en-US" sz="2000" b="1" dirty="0" smtClean="0"/>
          </a:p>
          <a:p>
            <a:r>
              <a:rPr lang="en-US" b="1" dirty="0" smtClean="0"/>
              <a:t>Likelihood</a:t>
            </a:r>
            <a:r>
              <a:rPr lang="en-US" dirty="0" smtClean="0"/>
              <a:t> function: </a:t>
            </a:r>
          </a:p>
          <a:p>
            <a:endParaRPr lang="en-US" b="1" dirty="0"/>
          </a:p>
          <a:p>
            <a:endParaRPr lang="en-US" b="1" dirty="0" smtClean="0"/>
          </a:p>
          <a:p>
            <a:endParaRPr lang="en-US" b="1" dirty="0" smtClean="0"/>
          </a:p>
          <a:p>
            <a:r>
              <a:rPr lang="en-US" dirty="0" smtClean="0"/>
              <a:t>ML</a:t>
            </a:r>
            <a:r>
              <a:rPr lang="en-US" b="1" dirty="0" smtClean="0"/>
              <a:t> Estimate:</a:t>
            </a:r>
          </a:p>
          <a:p>
            <a:pPr lvl="2"/>
            <a:endParaRPr lang="en-US" sz="1700" b="1" dirty="0"/>
          </a:p>
          <a:p>
            <a:pPr marL="377967" lvl="1" indent="0">
              <a:buNone/>
            </a:pPr>
            <a:endParaRPr lang="en-US" dirty="0"/>
          </a:p>
        </p:txBody>
      </p:sp>
      <p:graphicFrame>
        <p:nvGraphicFramePr>
          <p:cNvPr id="6" name="Object 5"/>
          <p:cNvGraphicFramePr>
            <a:graphicFrameLocks noChangeAspect="1"/>
          </p:cNvGraphicFramePr>
          <p:nvPr>
            <p:extLst/>
          </p:nvPr>
        </p:nvGraphicFramePr>
        <p:xfrm>
          <a:off x="533400" y="2876550"/>
          <a:ext cx="8021637" cy="971550"/>
        </p:xfrm>
        <a:graphic>
          <a:graphicData uri="http://schemas.openxmlformats.org/presentationml/2006/ole">
            <mc:AlternateContent xmlns:mc="http://schemas.openxmlformats.org/markup-compatibility/2006">
              <mc:Choice xmlns:v="urn:schemas-microsoft-com:vml" Requires="v">
                <p:oleObj spid="_x0000_s172130" name="Equation" r:id="rId3" imgW="3936960" imgH="609480" progId="Equation.3">
                  <p:embed/>
                </p:oleObj>
              </mc:Choice>
              <mc:Fallback>
                <p:oleObj name="Equation" r:id="rId3" imgW="3936960" imgH="609480" progId="Equation.3">
                  <p:embed/>
                  <p:pic>
                    <p:nvPicPr>
                      <p:cNvPr id="6" name="Object 5"/>
                      <p:cNvPicPr/>
                      <p:nvPr/>
                    </p:nvPicPr>
                    <p:blipFill>
                      <a:blip r:embed="rId4"/>
                      <a:stretch>
                        <a:fillRect/>
                      </a:stretch>
                    </p:blipFill>
                    <p:spPr>
                      <a:xfrm>
                        <a:off x="533400" y="2876550"/>
                        <a:ext cx="8021637" cy="971550"/>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362200" y="4019550"/>
          <a:ext cx="2768600" cy="457200"/>
        </p:xfrm>
        <a:graphic>
          <a:graphicData uri="http://schemas.openxmlformats.org/presentationml/2006/ole">
            <mc:AlternateContent xmlns:mc="http://schemas.openxmlformats.org/markup-compatibility/2006">
              <mc:Choice xmlns:v="urn:schemas-microsoft-com:vml" Requires="v">
                <p:oleObj spid="_x0000_s172131" name="Equation" r:id="rId5" imgW="1384200" imgH="228600" progId="Equation.3">
                  <p:embed/>
                </p:oleObj>
              </mc:Choice>
              <mc:Fallback>
                <p:oleObj name="Equation" r:id="rId5" imgW="1384200" imgH="228600" progId="Equation.3">
                  <p:embed/>
                  <p:pic>
                    <p:nvPicPr>
                      <p:cNvPr id="7" name="Object 6"/>
                      <p:cNvPicPr/>
                      <p:nvPr/>
                    </p:nvPicPr>
                    <p:blipFill>
                      <a:blip r:embed="rId6"/>
                      <a:stretch>
                        <a:fillRect/>
                      </a:stretch>
                    </p:blipFill>
                    <p:spPr>
                      <a:xfrm>
                        <a:off x="2362200" y="4019550"/>
                        <a:ext cx="2768600" cy="457200"/>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2362200" y="4505295"/>
          <a:ext cx="5387009" cy="457200"/>
        </p:xfrm>
        <a:graphic>
          <a:graphicData uri="http://schemas.openxmlformats.org/presentationml/2006/ole">
            <mc:AlternateContent xmlns:mc="http://schemas.openxmlformats.org/markup-compatibility/2006">
              <mc:Choice xmlns:v="urn:schemas-microsoft-com:vml" Requires="v">
                <p:oleObj spid="_x0000_s172132" name="Equation" r:id="rId7" imgW="3441600" imgH="291960" progId="Equation.3">
                  <p:embed/>
                </p:oleObj>
              </mc:Choice>
              <mc:Fallback>
                <p:oleObj name="Equation" r:id="rId7" imgW="3441600" imgH="291960" progId="Equation.3">
                  <p:embed/>
                  <p:pic>
                    <p:nvPicPr>
                      <p:cNvPr id="8" name="Object 7"/>
                      <p:cNvPicPr/>
                      <p:nvPr/>
                    </p:nvPicPr>
                    <p:blipFill>
                      <a:blip r:embed="rId8"/>
                      <a:stretch>
                        <a:fillRect/>
                      </a:stretch>
                    </p:blipFill>
                    <p:spPr>
                      <a:xfrm>
                        <a:off x="2362200" y="4505295"/>
                        <a:ext cx="5387009" cy="457200"/>
                      </a:xfrm>
                      <a:prstGeom prst="rect">
                        <a:avLst/>
                      </a:prstGeom>
                    </p:spPr>
                  </p:pic>
                </p:oleObj>
              </mc:Fallback>
            </mc:AlternateContent>
          </a:graphicData>
        </a:graphic>
      </p:graphicFrame>
      <p:sp>
        <p:nvSpPr>
          <p:cNvPr id="9" name="TextBox 8"/>
          <p:cNvSpPr txBox="1"/>
          <p:nvPr/>
        </p:nvSpPr>
        <p:spPr>
          <a:xfrm>
            <a:off x="990600" y="4533840"/>
            <a:ext cx="1254574" cy="400110"/>
          </a:xfrm>
          <a:prstGeom prst="rect">
            <a:avLst/>
          </a:prstGeom>
          <a:noFill/>
        </p:spPr>
        <p:txBody>
          <a:bodyPr wrap="none" rtlCol="0">
            <a:spAutoFit/>
          </a:bodyPr>
          <a:lstStyle/>
          <a:p>
            <a:r>
              <a:rPr lang="en-US" sz="2000" b="1" dirty="0" smtClean="0"/>
              <a:t>Subject to</a:t>
            </a:r>
          </a:p>
        </p:txBody>
      </p:sp>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2620959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933441" y="940588"/>
            <a:ext cx="5981959" cy="3962400"/>
          </a:xfrm>
          <a:prstGeom prst="rect">
            <a:avLst/>
          </a:prstGeom>
          <a:solidFill>
            <a:schemeClr val="accent6">
              <a:lumMod val="20000"/>
              <a:lumOff val="80000"/>
            </a:schemeClr>
          </a:solid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Back to Factoring out Background </a:t>
            </a:r>
            <a:r>
              <a:rPr lang="en-US" dirty="0"/>
              <a:t>W</a:t>
            </a:r>
            <a:r>
              <a:rPr lang="en-US" dirty="0" smtClean="0"/>
              <a:t>ords  </a:t>
            </a:r>
            <a:endParaRPr lang="en-US" dirty="0"/>
          </a:p>
        </p:txBody>
      </p:sp>
      <p:sp>
        <p:nvSpPr>
          <p:cNvPr id="6" name="Text Box 4"/>
          <p:cNvSpPr txBox="1">
            <a:spLocks noChangeArrowheads="1"/>
          </p:cNvSpPr>
          <p:nvPr/>
        </p:nvSpPr>
        <p:spPr bwMode="auto">
          <a:xfrm>
            <a:off x="4638293" y="1058718"/>
            <a:ext cx="2071687" cy="166199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ct val="85000"/>
              </a:lnSpc>
              <a:spcBef>
                <a:spcPct val="0"/>
              </a:spcBef>
              <a:buSzTx/>
              <a:buFontTx/>
              <a:buNone/>
            </a:pPr>
            <a:r>
              <a:rPr lang="en-US" altLang="en-US" sz="2000" b="1" i="0" dirty="0" smtClean="0">
                <a:solidFill>
                  <a:srgbClr val="0000FF"/>
                </a:solidFill>
                <a:latin typeface="Times New Roman" pitchFamily="18" charset="0"/>
                <a:sym typeface="Symbol" pitchFamily="18" charset="2"/>
              </a:rPr>
              <a:t>text  0.04</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mining </a:t>
            </a:r>
            <a:r>
              <a:rPr lang="en-US" altLang="en-US" sz="2000" b="1" i="0" dirty="0" smtClean="0">
                <a:solidFill>
                  <a:srgbClr val="0000FF"/>
                </a:solidFill>
                <a:latin typeface="Times New Roman" pitchFamily="18" charset="0"/>
                <a:sym typeface="Symbol" pitchFamily="18" charset="2"/>
              </a:rPr>
              <a:t>0.035</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association 0.03</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clustering </a:t>
            </a:r>
            <a:r>
              <a:rPr lang="en-US" altLang="en-US" sz="2000" b="1" i="0" dirty="0" smtClean="0">
                <a:solidFill>
                  <a:srgbClr val="0000FF"/>
                </a:solidFill>
                <a:latin typeface="Times New Roman" pitchFamily="18" charset="0"/>
                <a:sym typeface="Symbol" pitchFamily="18" charset="2"/>
              </a:rPr>
              <a:t>0.005</a:t>
            </a:r>
          </a:p>
          <a:p>
            <a:pPr>
              <a:lnSpc>
                <a:spcPct val="85000"/>
              </a:lnSpc>
              <a:spcBef>
                <a:spcPct val="0"/>
              </a:spcBef>
              <a:buSzTx/>
              <a:buFontTx/>
              <a:buNone/>
            </a:pPr>
            <a:r>
              <a:rPr lang="en-US" altLang="en-US" sz="2000" b="1" dirty="0" smtClean="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dirty="0" smtClean="0">
                <a:latin typeface="Times New Roman" pitchFamily="18" charset="0"/>
                <a:sym typeface="Symbol" pitchFamily="18" charset="2"/>
              </a:rPr>
              <a:t>the</a:t>
            </a:r>
            <a:r>
              <a:rPr lang="en-US" altLang="en-US" sz="2000" b="1" i="0" dirty="0" smtClean="0">
                <a:latin typeface="Times New Roman" pitchFamily="18" charset="0"/>
                <a:sym typeface="Symbol" pitchFamily="18" charset="2"/>
              </a:rPr>
              <a:t> 0.000001</a:t>
            </a:r>
          </a:p>
        </p:txBody>
      </p:sp>
      <p:sp>
        <p:nvSpPr>
          <p:cNvPr id="10" name="Rectangle 9"/>
          <p:cNvSpPr/>
          <p:nvPr/>
        </p:nvSpPr>
        <p:spPr>
          <a:xfrm>
            <a:off x="6172200" y="1092988"/>
            <a:ext cx="466794" cy="400110"/>
          </a:xfrm>
          <a:prstGeom prst="rect">
            <a:avLst/>
          </a:prstGeom>
          <a:solidFill>
            <a:schemeClr val="bg1">
              <a:lumMod val="95000"/>
            </a:schemeClr>
          </a:solidFill>
        </p:spPr>
        <p:txBody>
          <a:bodyPr wrap="none">
            <a:spAutoFit/>
          </a:bodyPr>
          <a:lstStyle/>
          <a:p>
            <a:r>
              <a:rPr lang="en-US" sz="2000" b="1" dirty="0" smtClean="0">
                <a:solidFill>
                  <a:prstClr val="black"/>
                </a:solidFill>
                <a:sym typeface="Symbol"/>
              </a:rPr>
              <a:t></a:t>
            </a:r>
            <a:r>
              <a:rPr lang="en-US" sz="2000" b="1" baseline="-25000" dirty="0" smtClean="0">
                <a:solidFill>
                  <a:prstClr val="black"/>
                </a:solidFill>
                <a:sym typeface="Symbol"/>
              </a:rPr>
              <a:t>d</a:t>
            </a:r>
            <a:r>
              <a:rPr lang="en-US" sz="2000" b="1" dirty="0" smtClean="0">
                <a:sym typeface="Wingdings" panose="05000000000000000000" pitchFamily="2" charset="2"/>
              </a:rPr>
              <a:t> </a:t>
            </a:r>
            <a:endParaRPr lang="en-US" sz="2000" b="1" dirty="0"/>
          </a:p>
        </p:txBody>
      </p:sp>
      <p:sp>
        <p:nvSpPr>
          <p:cNvPr id="14" name="Text Box 4"/>
          <p:cNvSpPr txBox="1">
            <a:spLocks noChangeArrowheads="1"/>
          </p:cNvSpPr>
          <p:nvPr/>
        </p:nvSpPr>
        <p:spPr bwMode="auto">
          <a:xfrm>
            <a:off x="4638293" y="2853876"/>
            <a:ext cx="2038350" cy="1887696"/>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ts val="2000"/>
              </a:lnSpc>
              <a:spcBef>
                <a:spcPct val="0"/>
              </a:spcBef>
              <a:buSzTx/>
              <a:buFontTx/>
              <a:buNone/>
            </a:pPr>
            <a:r>
              <a:rPr lang="en-US" altLang="en-US" sz="2000" b="1" i="0" dirty="0">
                <a:latin typeface="Times New Roman" pitchFamily="18" charset="0"/>
                <a:sym typeface="Symbol" pitchFamily="18" charset="2"/>
              </a:rPr>
              <a:t>the 0.03</a:t>
            </a:r>
          </a:p>
          <a:p>
            <a:pPr>
              <a:lnSpc>
                <a:spcPts val="2000"/>
              </a:lnSpc>
              <a:spcBef>
                <a:spcPct val="0"/>
              </a:spcBef>
              <a:buSzTx/>
              <a:buFontTx/>
              <a:buNone/>
            </a:pPr>
            <a:r>
              <a:rPr lang="en-US" altLang="en-US" sz="2000" b="1" i="0" dirty="0">
                <a:latin typeface="Times New Roman" pitchFamily="18" charset="0"/>
                <a:sym typeface="Symbol" pitchFamily="18" charset="2"/>
              </a:rPr>
              <a:t>a 0.02</a:t>
            </a:r>
          </a:p>
          <a:p>
            <a:pPr>
              <a:lnSpc>
                <a:spcPts val="2000"/>
              </a:lnSpc>
              <a:spcBef>
                <a:spcPct val="0"/>
              </a:spcBef>
              <a:buSzTx/>
              <a:buFontTx/>
              <a:buNone/>
            </a:pPr>
            <a:r>
              <a:rPr lang="en-US" altLang="en-US" sz="2000" b="1" i="0" dirty="0">
                <a:latin typeface="Times New Roman" pitchFamily="18" charset="0"/>
                <a:sym typeface="Symbol" pitchFamily="18" charset="2"/>
              </a:rPr>
              <a:t>is 0.015</a:t>
            </a:r>
          </a:p>
          <a:p>
            <a:pPr>
              <a:lnSpc>
                <a:spcPts val="2000"/>
              </a:lnSpc>
              <a:spcBef>
                <a:spcPct val="0"/>
              </a:spcBef>
              <a:buSzTx/>
              <a:buFontTx/>
              <a:buNone/>
            </a:pPr>
            <a:r>
              <a:rPr lang="en-US" altLang="en-US" sz="2000" b="1" i="0" dirty="0">
                <a:latin typeface="Times New Roman" pitchFamily="18" charset="0"/>
                <a:sym typeface="Symbol" pitchFamily="18" charset="2"/>
              </a:rPr>
              <a:t>we </a:t>
            </a:r>
            <a:r>
              <a:rPr lang="en-US" altLang="en-US" sz="2000" b="1" i="0" dirty="0" smtClean="0">
                <a:latin typeface="Times New Roman" pitchFamily="18" charset="0"/>
                <a:sym typeface="Symbol" pitchFamily="18" charset="2"/>
              </a:rPr>
              <a:t>0.01</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a:latin typeface="Times New Roman" pitchFamily="18" charset="0"/>
                <a:sym typeface="Symbol" pitchFamily="18" charset="2"/>
              </a:rPr>
              <a:t>food </a:t>
            </a:r>
            <a:r>
              <a:rPr lang="en-US" altLang="en-US" sz="2000" b="1" i="0" dirty="0" smtClean="0">
                <a:latin typeface="Times New Roman" pitchFamily="18" charset="0"/>
                <a:sym typeface="Symbol" pitchFamily="18" charset="2"/>
              </a:rPr>
              <a:t>0.003</a:t>
            </a:r>
          </a:p>
          <a:p>
            <a:pPr>
              <a:lnSpc>
                <a:spcPts val="2000"/>
              </a:lnSpc>
              <a:spcBef>
                <a:spcPct val="0"/>
              </a:spcBef>
              <a:buSzTx/>
              <a:buFontTx/>
              <a:buNone/>
            </a:pPr>
            <a:r>
              <a:rPr lang="en-US" altLang="en-US" sz="2000" b="1" dirty="0" smtClean="0">
                <a:latin typeface="Times New Roman" pitchFamily="18" charset="0"/>
                <a:sym typeface="Symbol" pitchFamily="18" charset="2"/>
              </a:rPr>
              <a:t>…</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smtClean="0">
                <a:solidFill>
                  <a:srgbClr val="3333FF"/>
                </a:solidFill>
                <a:latin typeface="Times New Roman" pitchFamily="18" charset="0"/>
                <a:sym typeface="Symbol" pitchFamily="18" charset="2"/>
              </a:rPr>
              <a:t>text  0.000006</a:t>
            </a:r>
            <a:endParaRPr lang="en-US" altLang="en-US" sz="2000" b="1" i="0" dirty="0">
              <a:solidFill>
                <a:srgbClr val="3333FF"/>
              </a:solidFill>
              <a:latin typeface="Times New Roman" pitchFamily="18" charset="0"/>
              <a:sym typeface="Symbol" pitchFamily="18" charset="2"/>
            </a:endParaRPr>
          </a:p>
        </p:txBody>
      </p:sp>
      <p:sp>
        <p:nvSpPr>
          <p:cNvPr id="15" name="Rectangle 14"/>
          <p:cNvSpPr/>
          <p:nvPr/>
        </p:nvSpPr>
        <p:spPr>
          <a:xfrm>
            <a:off x="6169018" y="2921788"/>
            <a:ext cx="413896" cy="400110"/>
          </a:xfrm>
          <a:prstGeom prst="rect">
            <a:avLst/>
          </a:prstGeom>
          <a:solidFill>
            <a:schemeClr val="bg1">
              <a:lumMod val="95000"/>
            </a:schemeClr>
          </a:solidFill>
        </p:spPr>
        <p:txBody>
          <a:bodyPr wrap="none">
            <a:spAutoFit/>
          </a:bodyPr>
          <a:lstStyle/>
          <a:p>
            <a:r>
              <a:rPr lang="en-US" sz="2000" b="1" dirty="0" smtClean="0">
                <a:sym typeface="Symbol"/>
              </a:rPr>
              <a:t></a:t>
            </a:r>
            <a:r>
              <a:rPr lang="en-US" sz="2000" b="1" baseline="-25000" dirty="0" smtClean="0">
                <a:sym typeface="Symbol"/>
              </a:rPr>
              <a:t>B</a:t>
            </a:r>
            <a:endParaRPr lang="en-US" sz="2000" b="1" dirty="0"/>
          </a:p>
        </p:txBody>
      </p:sp>
      <p:grpSp>
        <p:nvGrpSpPr>
          <p:cNvPr id="38" name="Group 37"/>
          <p:cNvGrpSpPr/>
          <p:nvPr/>
        </p:nvGrpSpPr>
        <p:grpSpPr>
          <a:xfrm>
            <a:off x="467025" y="1768343"/>
            <a:ext cx="4127893" cy="1426727"/>
            <a:chOff x="467025" y="1570705"/>
            <a:chExt cx="4127893" cy="1426727"/>
          </a:xfrm>
        </p:grpSpPr>
        <p:sp>
          <p:nvSpPr>
            <p:cNvPr id="36" name="Freeform 35"/>
            <p:cNvSpPr/>
            <p:nvPr/>
          </p:nvSpPr>
          <p:spPr>
            <a:xfrm>
              <a:off x="467025" y="1939946"/>
              <a:ext cx="1389686" cy="1057486"/>
            </a:xfrm>
            <a:custGeom>
              <a:avLst/>
              <a:gdLst>
                <a:gd name="connsiteX0" fmla="*/ 335 w 1389686"/>
                <a:gd name="connsiteY0" fmla="*/ 163174 h 1057486"/>
                <a:gd name="connsiteX1" fmla="*/ 223855 w 1389686"/>
                <a:gd name="connsiteY1" fmla="*/ 772774 h 1057486"/>
                <a:gd name="connsiteX2" fmla="*/ 802975 w 1389686"/>
                <a:gd name="connsiteY2" fmla="*/ 1057254 h 1057486"/>
                <a:gd name="connsiteX3" fmla="*/ 914735 w 1389686"/>
                <a:gd name="connsiteY3" fmla="*/ 732134 h 1057486"/>
                <a:gd name="connsiteX4" fmla="*/ 1270335 w 1389686"/>
                <a:gd name="connsiteY4" fmla="*/ 661014 h 1057486"/>
                <a:gd name="connsiteX5" fmla="*/ 1310975 w 1389686"/>
                <a:gd name="connsiteY5" fmla="*/ 153014 h 1057486"/>
                <a:gd name="connsiteX6" fmla="*/ 264495 w 1389686"/>
                <a:gd name="connsiteY6" fmla="*/ 614 h 1057486"/>
                <a:gd name="connsiteX7" fmla="*/ 335 w 1389686"/>
                <a:gd name="connsiteY7" fmla="*/ 163174 h 105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9686" h="1057486">
                  <a:moveTo>
                    <a:pt x="335" y="163174"/>
                  </a:moveTo>
                  <a:cubicBezTo>
                    <a:pt x="-6438" y="291867"/>
                    <a:pt x="90082" y="623761"/>
                    <a:pt x="223855" y="772774"/>
                  </a:cubicBezTo>
                  <a:cubicBezTo>
                    <a:pt x="357628" y="921787"/>
                    <a:pt x="687828" y="1064027"/>
                    <a:pt x="802975" y="1057254"/>
                  </a:cubicBezTo>
                  <a:cubicBezTo>
                    <a:pt x="918122" y="1050481"/>
                    <a:pt x="836842" y="798174"/>
                    <a:pt x="914735" y="732134"/>
                  </a:cubicBezTo>
                  <a:cubicBezTo>
                    <a:pt x="992628" y="666094"/>
                    <a:pt x="1204295" y="757534"/>
                    <a:pt x="1270335" y="661014"/>
                  </a:cubicBezTo>
                  <a:cubicBezTo>
                    <a:pt x="1336375" y="564494"/>
                    <a:pt x="1478615" y="263081"/>
                    <a:pt x="1310975" y="153014"/>
                  </a:cubicBezTo>
                  <a:cubicBezTo>
                    <a:pt x="1143335" y="42947"/>
                    <a:pt x="482935" y="-6159"/>
                    <a:pt x="264495" y="614"/>
                  </a:cubicBezTo>
                  <a:cubicBezTo>
                    <a:pt x="46055" y="7387"/>
                    <a:pt x="7108" y="34481"/>
                    <a:pt x="335" y="163174"/>
                  </a:cubicBezTo>
                  <a:close/>
                </a:path>
              </a:pathLst>
            </a:custGeom>
            <a:solidFill>
              <a:schemeClr val="bg1"/>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a:off x="2039423" y="1954990"/>
              <a:ext cx="2555495" cy="2590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rot="21309474">
              <a:off x="3195735" y="1570705"/>
              <a:ext cx="1255472" cy="461665"/>
            </a:xfrm>
            <a:prstGeom prst="rect">
              <a:avLst/>
            </a:prstGeom>
            <a:noFill/>
          </p:spPr>
          <p:txBody>
            <a:bodyPr wrap="none">
              <a:spAutoFit/>
            </a:bodyPr>
            <a:lstStyle/>
            <a:p>
              <a:r>
                <a:rPr lang="en-US" sz="2400" b="1" dirty="0" smtClean="0">
                  <a:sym typeface="Wingdings" panose="05000000000000000000" pitchFamily="2" charset="2"/>
                </a:rPr>
                <a:t>P(w|</a:t>
              </a:r>
              <a:r>
                <a:rPr lang="en-US" sz="2400" b="1" dirty="0">
                  <a:solidFill>
                    <a:prstClr val="black"/>
                  </a:solidFill>
                  <a:sym typeface="Symbol"/>
                </a:rPr>
                <a:t> </a:t>
              </a:r>
              <a:r>
                <a:rPr lang="en-US" sz="2400" b="1" dirty="0" smtClean="0">
                  <a:solidFill>
                    <a:prstClr val="black"/>
                  </a:solidFill>
                  <a:sym typeface="Symbol"/>
                </a:rPr>
                <a:t></a:t>
              </a:r>
              <a:r>
                <a:rPr lang="en-US" sz="2400" b="1" baseline="-25000" dirty="0" smtClean="0">
                  <a:solidFill>
                    <a:prstClr val="black"/>
                  </a:solidFill>
                  <a:sym typeface="Symbol"/>
                </a:rPr>
                <a:t>d</a:t>
              </a:r>
              <a:r>
                <a:rPr lang="en-US" sz="2400" b="1" dirty="0" smtClean="0">
                  <a:sym typeface="Symbol"/>
                </a:rPr>
                <a:t>)</a:t>
              </a:r>
              <a:endParaRPr lang="en-US" sz="2400" b="1" dirty="0"/>
            </a:p>
          </p:txBody>
        </p:sp>
      </p:grpSp>
      <p:grpSp>
        <p:nvGrpSpPr>
          <p:cNvPr id="35" name="Group 34"/>
          <p:cNvGrpSpPr/>
          <p:nvPr/>
        </p:nvGrpSpPr>
        <p:grpSpPr>
          <a:xfrm>
            <a:off x="82694" y="2565618"/>
            <a:ext cx="4478554" cy="1752297"/>
            <a:chOff x="82694" y="2367980"/>
            <a:chExt cx="4478554" cy="1752297"/>
          </a:xfrm>
        </p:grpSpPr>
        <p:sp>
          <p:nvSpPr>
            <p:cNvPr id="17" name="Freeform 16"/>
            <p:cNvSpPr/>
            <p:nvPr/>
          </p:nvSpPr>
          <p:spPr>
            <a:xfrm>
              <a:off x="82694" y="2367980"/>
              <a:ext cx="1872439" cy="834660"/>
            </a:xfrm>
            <a:custGeom>
              <a:avLst/>
              <a:gdLst>
                <a:gd name="connsiteX0" fmla="*/ 55529 w 1872439"/>
                <a:gd name="connsiteY0" fmla="*/ 109406 h 834660"/>
                <a:gd name="connsiteX1" fmla="*/ 268180 w 1872439"/>
                <a:gd name="connsiteY1" fmla="*/ 3080 h 834660"/>
                <a:gd name="connsiteX2" fmla="*/ 512729 w 1872439"/>
                <a:gd name="connsiteY2" fmla="*/ 183834 h 834660"/>
                <a:gd name="connsiteX3" fmla="*/ 672218 w 1872439"/>
                <a:gd name="connsiteY3" fmla="*/ 481546 h 834660"/>
                <a:gd name="connsiteX4" fmla="*/ 1182580 w 1872439"/>
                <a:gd name="connsiteY4" fmla="*/ 683564 h 834660"/>
                <a:gd name="connsiteX5" fmla="*/ 1363334 w 1872439"/>
                <a:gd name="connsiteY5" fmla="*/ 492178 h 834660"/>
                <a:gd name="connsiteX6" fmla="*/ 1395232 w 1872439"/>
                <a:gd name="connsiteY6" fmla="*/ 353955 h 834660"/>
                <a:gd name="connsiteX7" fmla="*/ 1756739 w 1872439"/>
                <a:gd name="connsiteY7" fmla="*/ 343322 h 834660"/>
                <a:gd name="connsiteX8" fmla="*/ 1863064 w 1872439"/>
                <a:gd name="connsiteY8" fmla="*/ 513443 h 834660"/>
                <a:gd name="connsiteX9" fmla="*/ 1554720 w 1872439"/>
                <a:gd name="connsiteY9" fmla="*/ 832420 h 834660"/>
                <a:gd name="connsiteX10" fmla="*/ 374506 w 1872439"/>
                <a:gd name="connsiteY10" fmla="*/ 651667 h 834660"/>
                <a:gd name="connsiteX11" fmla="*/ 23632 w 1872439"/>
                <a:gd name="connsiteY11" fmla="*/ 577239 h 834660"/>
                <a:gd name="connsiteX12" fmla="*/ 55529 w 1872439"/>
                <a:gd name="connsiteY12" fmla="*/ 109406 h 834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2439" h="834660">
                  <a:moveTo>
                    <a:pt x="55529" y="109406"/>
                  </a:moveTo>
                  <a:cubicBezTo>
                    <a:pt x="96287" y="13713"/>
                    <a:pt x="191980" y="-9325"/>
                    <a:pt x="268180" y="3080"/>
                  </a:cubicBezTo>
                  <a:cubicBezTo>
                    <a:pt x="344380" y="15485"/>
                    <a:pt x="445389" y="104090"/>
                    <a:pt x="512729" y="183834"/>
                  </a:cubicBezTo>
                  <a:cubicBezTo>
                    <a:pt x="580069" y="263578"/>
                    <a:pt x="560576" y="398258"/>
                    <a:pt x="672218" y="481546"/>
                  </a:cubicBezTo>
                  <a:cubicBezTo>
                    <a:pt x="783860" y="564834"/>
                    <a:pt x="1067394" y="681792"/>
                    <a:pt x="1182580" y="683564"/>
                  </a:cubicBezTo>
                  <a:cubicBezTo>
                    <a:pt x="1297766" y="685336"/>
                    <a:pt x="1327892" y="547113"/>
                    <a:pt x="1363334" y="492178"/>
                  </a:cubicBezTo>
                  <a:cubicBezTo>
                    <a:pt x="1398776" y="437243"/>
                    <a:pt x="1329665" y="378764"/>
                    <a:pt x="1395232" y="353955"/>
                  </a:cubicBezTo>
                  <a:cubicBezTo>
                    <a:pt x="1460799" y="329146"/>
                    <a:pt x="1678767" y="316741"/>
                    <a:pt x="1756739" y="343322"/>
                  </a:cubicBezTo>
                  <a:cubicBezTo>
                    <a:pt x="1834711" y="369903"/>
                    <a:pt x="1896734" y="431927"/>
                    <a:pt x="1863064" y="513443"/>
                  </a:cubicBezTo>
                  <a:cubicBezTo>
                    <a:pt x="1829394" y="594959"/>
                    <a:pt x="1802813" y="809383"/>
                    <a:pt x="1554720" y="832420"/>
                  </a:cubicBezTo>
                  <a:cubicBezTo>
                    <a:pt x="1306627" y="855457"/>
                    <a:pt x="629687" y="694197"/>
                    <a:pt x="374506" y="651667"/>
                  </a:cubicBezTo>
                  <a:cubicBezTo>
                    <a:pt x="119325" y="609137"/>
                    <a:pt x="75023" y="665844"/>
                    <a:pt x="23632" y="577239"/>
                  </a:cubicBezTo>
                  <a:cubicBezTo>
                    <a:pt x="-27759" y="488634"/>
                    <a:pt x="14771" y="205099"/>
                    <a:pt x="55529" y="109406"/>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116596">
              <a:off x="2974116" y="3658612"/>
              <a:ext cx="1261884" cy="461665"/>
            </a:xfrm>
            <a:prstGeom prst="rect">
              <a:avLst/>
            </a:prstGeom>
            <a:noFill/>
          </p:spPr>
          <p:txBody>
            <a:bodyPr wrap="none">
              <a:spAutoFit/>
            </a:bodyPr>
            <a:lstStyle/>
            <a:p>
              <a:pPr lvl="0"/>
              <a:r>
                <a:rPr lang="en-US" sz="2400" b="1" dirty="0">
                  <a:solidFill>
                    <a:prstClr val="black"/>
                  </a:solidFill>
                  <a:sym typeface="Wingdings" panose="05000000000000000000" pitchFamily="2" charset="2"/>
                </a:rPr>
                <a:t>p(w|</a:t>
              </a:r>
              <a:r>
                <a:rPr lang="en-US" sz="2400" b="1" dirty="0">
                  <a:solidFill>
                    <a:prstClr val="black"/>
                  </a:solidFill>
                  <a:sym typeface="Symbol"/>
                </a:rPr>
                <a:t> </a:t>
              </a:r>
              <a:r>
                <a:rPr lang="en-US" sz="2400" b="1" baseline="-25000" dirty="0">
                  <a:solidFill>
                    <a:prstClr val="black"/>
                  </a:solidFill>
                  <a:sym typeface="Symbol"/>
                </a:rPr>
                <a:t>B</a:t>
              </a:r>
              <a:r>
                <a:rPr lang="en-US" sz="2400" b="1" dirty="0">
                  <a:solidFill>
                    <a:prstClr val="black"/>
                  </a:solidFill>
                  <a:sym typeface="Symbol"/>
                </a:rPr>
                <a:t>)</a:t>
              </a:r>
              <a:endParaRPr lang="en-US" sz="2400" b="1" dirty="0">
                <a:solidFill>
                  <a:prstClr val="black"/>
                </a:solidFill>
              </a:endParaRPr>
            </a:p>
          </p:txBody>
        </p:sp>
        <p:cxnSp>
          <p:nvCxnSpPr>
            <p:cNvPr id="20" name="Straight Arrow Connector 19"/>
            <p:cNvCxnSpPr/>
            <p:nvPr/>
          </p:nvCxnSpPr>
          <p:spPr>
            <a:xfrm flipH="1" flipV="1">
              <a:off x="1955133" y="3084892"/>
              <a:ext cx="2606115" cy="69707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p:nvPr/>
        </p:nvCxnSpPr>
        <p:spPr>
          <a:xfrm flipH="1" flipV="1">
            <a:off x="6705600" y="2244462"/>
            <a:ext cx="990600" cy="6536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676644" y="2898090"/>
            <a:ext cx="1019556" cy="7688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067102" y="2007388"/>
            <a:ext cx="1162498" cy="400110"/>
          </a:xfrm>
          <a:prstGeom prst="rect">
            <a:avLst/>
          </a:prstGeom>
        </p:spPr>
        <p:txBody>
          <a:bodyPr wrap="none">
            <a:spAutoFit/>
          </a:bodyPr>
          <a:lstStyle/>
          <a:p>
            <a:r>
              <a:rPr lang="en-US" sz="2000" b="1" dirty="0" smtClean="0">
                <a:solidFill>
                  <a:srgbClr val="3333FF"/>
                </a:solidFill>
                <a:sym typeface="Wingdings" panose="05000000000000000000" pitchFamily="2" charset="2"/>
              </a:rPr>
              <a:t>P(</a:t>
            </a:r>
            <a:r>
              <a:rPr lang="en-US" sz="2000" b="1" dirty="0" smtClean="0">
                <a:solidFill>
                  <a:srgbClr val="3333FF"/>
                </a:solidFill>
                <a:sym typeface="Symbol"/>
              </a:rPr>
              <a:t></a:t>
            </a:r>
            <a:r>
              <a:rPr lang="en-US" sz="2000" b="1" baseline="-25000" dirty="0" smtClean="0">
                <a:solidFill>
                  <a:srgbClr val="3333FF"/>
                </a:solidFill>
                <a:sym typeface="Symbol"/>
              </a:rPr>
              <a:t>d</a:t>
            </a:r>
            <a:r>
              <a:rPr lang="en-US" sz="2000" b="1" dirty="0" smtClean="0">
                <a:solidFill>
                  <a:srgbClr val="3333FF"/>
                </a:solidFill>
                <a:sym typeface="Symbol"/>
              </a:rPr>
              <a:t>)=0.5</a:t>
            </a:r>
            <a:endParaRPr lang="en-US" sz="2000" b="1" dirty="0">
              <a:solidFill>
                <a:srgbClr val="3333FF"/>
              </a:solidFill>
            </a:endParaRPr>
          </a:p>
        </p:txBody>
      </p:sp>
      <p:sp>
        <p:nvSpPr>
          <p:cNvPr id="27" name="Rectangle 26"/>
          <p:cNvSpPr/>
          <p:nvPr/>
        </p:nvSpPr>
        <p:spPr>
          <a:xfrm>
            <a:off x="7138493" y="3302788"/>
            <a:ext cx="1167307" cy="400110"/>
          </a:xfrm>
          <a:prstGeom prst="rect">
            <a:avLst/>
          </a:prstGeom>
        </p:spPr>
        <p:txBody>
          <a:bodyPr wrap="none">
            <a:spAutoFit/>
          </a:bodyPr>
          <a:lstStyle/>
          <a:p>
            <a:r>
              <a:rPr lang="en-US" sz="2000" b="1" dirty="0" smtClean="0">
                <a:sym typeface="Wingdings" panose="05000000000000000000" pitchFamily="2" charset="2"/>
              </a:rPr>
              <a:t>P(</a:t>
            </a:r>
            <a:r>
              <a:rPr lang="en-US" sz="2000" b="1" dirty="0">
                <a:sym typeface="Symbol"/>
              </a:rPr>
              <a:t></a:t>
            </a:r>
            <a:r>
              <a:rPr lang="en-US" sz="2000" b="1" baseline="-25000" dirty="0">
                <a:sym typeface="Symbol"/>
              </a:rPr>
              <a:t>B</a:t>
            </a:r>
            <a:r>
              <a:rPr lang="en-US" sz="2000" b="1" dirty="0" smtClean="0">
                <a:sym typeface="Symbol"/>
              </a:rPr>
              <a:t>)=0.5</a:t>
            </a:r>
            <a:endParaRPr lang="en-US" sz="2000" b="1" dirty="0"/>
          </a:p>
        </p:txBody>
      </p:sp>
      <p:sp>
        <p:nvSpPr>
          <p:cNvPr id="28" name="TextBox 27"/>
          <p:cNvSpPr txBox="1"/>
          <p:nvPr/>
        </p:nvSpPr>
        <p:spPr>
          <a:xfrm>
            <a:off x="7762304" y="2542527"/>
            <a:ext cx="896399" cy="707886"/>
          </a:xfrm>
          <a:prstGeom prst="rect">
            <a:avLst/>
          </a:prstGeom>
          <a:noFill/>
        </p:spPr>
        <p:txBody>
          <a:bodyPr wrap="none" rtlCol="0">
            <a:spAutoFit/>
          </a:bodyPr>
          <a:lstStyle/>
          <a:p>
            <a:r>
              <a:rPr lang="en-US" sz="2000" b="1" dirty="0" smtClean="0"/>
              <a:t>Topic </a:t>
            </a:r>
          </a:p>
          <a:p>
            <a:r>
              <a:rPr lang="en-US" sz="2000" b="1" dirty="0" smtClean="0"/>
              <a:t>Choice</a:t>
            </a:r>
          </a:p>
        </p:txBody>
      </p:sp>
      <p:sp>
        <p:nvSpPr>
          <p:cNvPr id="29" name="Rectangle 28"/>
          <p:cNvSpPr/>
          <p:nvPr/>
        </p:nvSpPr>
        <p:spPr>
          <a:xfrm>
            <a:off x="6896804" y="1283815"/>
            <a:ext cx="1790875" cy="461665"/>
          </a:xfrm>
          <a:prstGeom prst="rect">
            <a:avLst/>
          </a:prstGeom>
          <a:solidFill>
            <a:schemeClr val="bg1">
              <a:lumMod val="95000"/>
            </a:schemeClr>
          </a:solidFill>
        </p:spPr>
        <p:txBody>
          <a:bodyPr wrap="none">
            <a:spAutoFit/>
          </a:bodyPr>
          <a:lstStyle/>
          <a:p>
            <a:r>
              <a:rPr lang="en-US" sz="2400" b="1" dirty="0" smtClean="0">
                <a:solidFill>
                  <a:prstClr val="black"/>
                </a:solidFill>
                <a:sym typeface="Symbol"/>
              </a:rPr>
              <a:t>p(</a:t>
            </a:r>
            <a:r>
              <a:rPr lang="en-US" sz="2400" b="1" baseline="-25000" dirty="0" smtClean="0">
                <a:solidFill>
                  <a:prstClr val="black"/>
                </a:solidFill>
                <a:sym typeface="Symbol"/>
              </a:rPr>
              <a:t>d </a:t>
            </a:r>
            <a:r>
              <a:rPr lang="en-US" sz="2400" b="1" dirty="0" smtClean="0">
                <a:sym typeface="Wingdings" panose="05000000000000000000" pitchFamily="2" charset="2"/>
              </a:rPr>
              <a:t>)+(</a:t>
            </a:r>
            <a:r>
              <a:rPr lang="en-US" sz="2400" b="1" dirty="0">
                <a:sym typeface="Symbol"/>
              </a:rPr>
              <a:t></a:t>
            </a:r>
            <a:r>
              <a:rPr lang="en-US" sz="2400" b="1" baseline="-25000" dirty="0">
                <a:sym typeface="Symbol"/>
              </a:rPr>
              <a:t>B</a:t>
            </a:r>
            <a:r>
              <a:rPr lang="en-US" sz="2400" b="1" dirty="0" smtClean="0">
                <a:sym typeface="Symbol"/>
              </a:rPr>
              <a:t>)=1</a:t>
            </a:r>
            <a:endParaRPr lang="en-US" sz="2400" b="1" dirty="0"/>
          </a:p>
        </p:txBody>
      </p:sp>
      <p:sp>
        <p:nvSpPr>
          <p:cNvPr id="22" name="TextBox 21"/>
          <p:cNvSpPr txBox="1"/>
          <p:nvPr/>
        </p:nvSpPr>
        <p:spPr>
          <a:xfrm>
            <a:off x="152400" y="2207949"/>
            <a:ext cx="2057400" cy="1323439"/>
          </a:xfrm>
          <a:prstGeom prst="rect">
            <a:avLst/>
          </a:prstGeom>
          <a:noFill/>
        </p:spPr>
        <p:txBody>
          <a:bodyPr wrap="square" rtlCol="0">
            <a:spAutoFit/>
          </a:bodyPr>
          <a:lstStyle/>
          <a:p>
            <a:r>
              <a:rPr lang="en-US" sz="2000" b="1" dirty="0" smtClean="0"/>
              <a:t>…  </a:t>
            </a:r>
            <a:r>
              <a:rPr lang="en-US" sz="2000" b="1" dirty="0" smtClean="0">
                <a:solidFill>
                  <a:srgbClr val="3333FF"/>
                </a:solidFill>
              </a:rPr>
              <a:t>text mining...</a:t>
            </a:r>
            <a:r>
              <a:rPr lang="en-US" sz="2000" b="1" dirty="0"/>
              <a:t> i</a:t>
            </a:r>
            <a:r>
              <a:rPr lang="en-US" sz="2000" b="1" dirty="0" smtClean="0"/>
              <a:t>s… </a:t>
            </a:r>
            <a:r>
              <a:rPr lang="en-US" sz="2000" b="1" dirty="0" smtClean="0">
                <a:solidFill>
                  <a:srgbClr val="3333FF"/>
                </a:solidFill>
              </a:rPr>
              <a:t>clustering</a:t>
            </a:r>
            <a:r>
              <a:rPr lang="en-US" sz="2000" b="1" dirty="0" smtClean="0"/>
              <a:t>… we…. </a:t>
            </a:r>
            <a:r>
              <a:rPr lang="en-US" sz="2000" b="1" dirty="0" smtClean="0">
                <a:solidFill>
                  <a:srgbClr val="3333FF"/>
                </a:solidFill>
              </a:rPr>
              <a:t>Text.. </a:t>
            </a:r>
            <a:r>
              <a:rPr lang="en-US" sz="2000" b="1" dirty="0" smtClean="0"/>
              <a:t>the</a:t>
            </a:r>
            <a:endParaRPr lang="en-US" sz="2000" b="1" dirty="0"/>
          </a:p>
          <a:p>
            <a:r>
              <a:rPr lang="en-US" sz="2000" b="1" dirty="0" smtClean="0">
                <a:solidFill>
                  <a:srgbClr val="3333FF"/>
                </a:solidFill>
              </a:rPr>
              <a:t> </a:t>
            </a:r>
            <a:endParaRPr lang="en-US" sz="2000" b="1" dirty="0" smtClean="0"/>
          </a:p>
        </p:txBody>
      </p:sp>
      <p:sp>
        <p:nvSpPr>
          <p:cNvPr id="25" name="AutoShape 14"/>
          <p:cNvSpPr>
            <a:spLocks noChangeArrowheads="1"/>
          </p:cNvSpPr>
          <p:nvPr/>
        </p:nvSpPr>
        <p:spPr bwMode="auto">
          <a:xfrm>
            <a:off x="123709" y="2020174"/>
            <a:ext cx="2057400" cy="1541000"/>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endParaRPr lang="en-US" altLang="en-US" sz="2400" i="0" dirty="0">
              <a:latin typeface="Times New Roman" pitchFamily="18" charset="0"/>
            </a:endParaRPr>
          </a:p>
        </p:txBody>
      </p:sp>
      <p:sp>
        <p:nvSpPr>
          <p:cNvPr id="3" name="TextBox 2"/>
          <p:cNvSpPr txBox="1"/>
          <p:nvPr/>
        </p:nvSpPr>
        <p:spPr>
          <a:xfrm>
            <a:off x="98563" y="1191036"/>
            <a:ext cx="2133918" cy="892552"/>
          </a:xfrm>
          <a:prstGeom prst="rect">
            <a:avLst/>
          </a:prstGeom>
          <a:noFill/>
        </p:spPr>
        <p:txBody>
          <a:bodyPr wrap="none" rtlCol="0">
            <a:spAutoFit/>
          </a:bodyPr>
          <a:lstStyle/>
          <a:p>
            <a:r>
              <a:rPr lang="en-US" sz="2000" b="1" dirty="0" smtClean="0"/>
              <a:t>Text Mining Paper</a:t>
            </a:r>
          </a:p>
          <a:p>
            <a:r>
              <a:rPr lang="en-US" sz="2000" b="1" dirty="0"/>
              <a:t> </a:t>
            </a:r>
            <a:r>
              <a:rPr lang="en-US" sz="2000" b="1" dirty="0" smtClean="0"/>
              <a:t>             </a:t>
            </a:r>
            <a:r>
              <a:rPr lang="en-US" sz="3200" b="1" dirty="0" smtClean="0"/>
              <a:t>d</a:t>
            </a:r>
            <a:endParaRPr lang="en-US" sz="2000" b="1" dirty="0" smtClean="0"/>
          </a:p>
        </p:txBody>
      </p:sp>
      <p:sp>
        <p:nvSpPr>
          <p:cNvPr id="37" name="Left Arrow 36"/>
          <p:cNvSpPr/>
          <p:nvPr/>
        </p:nvSpPr>
        <p:spPr>
          <a:xfrm>
            <a:off x="2209800" y="2492997"/>
            <a:ext cx="723641" cy="484632"/>
          </a:xfrm>
          <a:prstGeom prst="lef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129354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419600" y="971550"/>
            <a:ext cx="4495800" cy="3962400"/>
          </a:xfrm>
          <a:prstGeom prst="rect">
            <a:avLst/>
          </a:prstGeom>
          <a:solidFill>
            <a:schemeClr val="accent6">
              <a:lumMod val="20000"/>
              <a:lumOff val="80000"/>
            </a:schemeClr>
          </a:solid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Estimation of One Topic</a:t>
            </a:r>
            <a:r>
              <a:rPr lang="en-US" b="1" dirty="0" smtClean="0"/>
              <a:t>: </a:t>
            </a:r>
            <a:r>
              <a:rPr lang="en-US" b="1" dirty="0">
                <a:sym typeface="Wingdings" panose="05000000000000000000" pitchFamily="2" charset="2"/>
              </a:rPr>
              <a:t>P(w|</a:t>
            </a:r>
            <a:r>
              <a:rPr lang="en-US" b="1" dirty="0">
                <a:solidFill>
                  <a:prstClr val="black"/>
                </a:solidFill>
                <a:sym typeface="Symbol"/>
              </a:rPr>
              <a:t> </a:t>
            </a:r>
            <a:r>
              <a:rPr lang="en-US" b="1" baseline="-25000" dirty="0">
                <a:solidFill>
                  <a:prstClr val="black"/>
                </a:solidFill>
                <a:sym typeface="Symbol"/>
              </a:rPr>
              <a:t>d</a:t>
            </a:r>
            <a:r>
              <a:rPr lang="en-US" b="1" dirty="0" smtClean="0">
                <a:sym typeface="Symbol"/>
              </a:rPr>
              <a:t>)</a:t>
            </a:r>
            <a:endParaRPr lang="en-US" dirty="0"/>
          </a:p>
        </p:txBody>
      </p:sp>
      <p:sp>
        <p:nvSpPr>
          <p:cNvPr id="6" name="Text Box 4"/>
          <p:cNvSpPr txBox="1">
            <a:spLocks noChangeArrowheads="1"/>
          </p:cNvSpPr>
          <p:nvPr/>
        </p:nvSpPr>
        <p:spPr bwMode="auto">
          <a:xfrm>
            <a:off x="4638293" y="1089680"/>
            <a:ext cx="2071687" cy="1661993"/>
          </a:xfrm>
          <a:prstGeom prst="rect">
            <a:avLst/>
          </a:prstGeom>
          <a:solidFill>
            <a:srgbClr val="FFFF99"/>
          </a:solidFill>
          <a:ln w="9525">
            <a:solidFill>
              <a:srgbClr val="0000FF"/>
            </a:solidFill>
            <a:miter lim="800000"/>
            <a:headEnd/>
            <a:tailEnd/>
          </a:ln>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ct val="85000"/>
              </a:lnSpc>
              <a:spcBef>
                <a:spcPct val="0"/>
              </a:spcBef>
              <a:buSzTx/>
              <a:buFontTx/>
              <a:buNone/>
            </a:pPr>
            <a:r>
              <a:rPr lang="en-US" altLang="en-US" sz="2000" b="1" i="0" dirty="0" smtClean="0">
                <a:solidFill>
                  <a:srgbClr val="0000FF"/>
                </a:solidFill>
                <a:latin typeface="Times New Roman" pitchFamily="18" charset="0"/>
                <a:sym typeface="Symbol" pitchFamily="18" charset="2"/>
              </a:rPr>
              <a:t>text  ?</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mining </a:t>
            </a:r>
            <a:r>
              <a:rPr lang="en-US" altLang="en-US" sz="2000" b="1" dirty="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association </a:t>
            </a:r>
            <a:r>
              <a:rPr lang="en-US" altLang="en-US" sz="2000" b="1" dirty="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clustering </a:t>
            </a:r>
            <a:r>
              <a:rPr lang="en-US" altLang="en-US" sz="2000" b="1" dirty="0">
                <a:solidFill>
                  <a:srgbClr val="0000FF"/>
                </a:solidFill>
                <a:latin typeface="Times New Roman" pitchFamily="18" charset="0"/>
                <a:sym typeface="Symbol" pitchFamily="18" charset="2"/>
              </a:rPr>
              <a:t>?</a:t>
            </a:r>
            <a:endParaRPr lang="en-US" altLang="en-US" sz="2000" b="1" i="0" dirty="0" smtClean="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dirty="0" smtClean="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dirty="0" smtClean="0">
                <a:latin typeface="Times New Roman" pitchFamily="18" charset="0"/>
                <a:sym typeface="Symbol" pitchFamily="18" charset="2"/>
              </a:rPr>
              <a:t>the</a:t>
            </a:r>
            <a:r>
              <a:rPr lang="en-US" altLang="en-US" sz="2000" b="1" i="0" dirty="0" smtClean="0">
                <a:latin typeface="Times New Roman" pitchFamily="18" charset="0"/>
                <a:sym typeface="Symbol" pitchFamily="18" charset="2"/>
              </a:rPr>
              <a:t> ?</a:t>
            </a:r>
          </a:p>
        </p:txBody>
      </p:sp>
      <p:sp>
        <p:nvSpPr>
          <p:cNvPr id="10" name="Rectangle 9"/>
          <p:cNvSpPr/>
          <p:nvPr/>
        </p:nvSpPr>
        <p:spPr>
          <a:xfrm>
            <a:off x="6172200" y="1123950"/>
            <a:ext cx="466794" cy="400110"/>
          </a:xfrm>
          <a:prstGeom prst="rect">
            <a:avLst/>
          </a:prstGeom>
          <a:solidFill>
            <a:schemeClr val="bg1">
              <a:lumMod val="95000"/>
            </a:schemeClr>
          </a:solidFill>
        </p:spPr>
        <p:txBody>
          <a:bodyPr wrap="none">
            <a:spAutoFit/>
          </a:bodyPr>
          <a:lstStyle/>
          <a:p>
            <a:r>
              <a:rPr lang="en-US" sz="2000" b="1" dirty="0" smtClean="0">
                <a:solidFill>
                  <a:prstClr val="black"/>
                </a:solidFill>
                <a:sym typeface="Symbol"/>
              </a:rPr>
              <a:t></a:t>
            </a:r>
            <a:r>
              <a:rPr lang="en-US" sz="2000" b="1" baseline="-25000" dirty="0" smtClean="0">
                <a:solidFill>
                  <a:prstClr val="black"/>
                </a:solidFill>
                <a:sym typeface="Symbol"/>
              </a:rPr>
              <a:t>d</a:t>
            </a:r>
            <a:r>
              <a:rPr lang="en-US" sz="2000" b="1" dirty="0" smtClean="0">
                <a:sym typeface="Wingdings" panose="05000000000000000000" pitchFamily="2" charset="2"/>
              </a:rPr>
              <a:t> </a:t>
            </a:r>
            <a:endParaRPr lang="en-US" sz="2000" b="1" dirty="0"/>
          </a:p>
        </p:txBody>
      </p:sp>
      <p:sp>
        <p:nvSpPr>
          <p:cNvPr id="14" name="Text Box 4"/>
          <p:cNvSpPr txBox="1">
            <a:spLocks noChangeArrowheads="1"/>
          </p:cNvSpPr>
          <p:nvPr/>
        </p:nvSpPr>
        <p:spPr bwMode="auto">
          <a:xfrm>
            <a:off x="4638293" y="2884838"/>
            <a:ext cx="2038350" cy="1887696"/>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ts val="2000"/>
              </a:lnSpc>
              <a:spcBef>
                <a:spcPct val="0"/>
              </a:spcBef>
              <a:buSzTx/>
              <a:buFontTx/>
              <a:buNone/>
            </a:pPr>
            <a:r>
              <a:rPr lang="en-US" altLang="en-US" sz="2000" b="1" i="0" dirty="0">
                <a:latin typeface="Times New Roman" pitchFamily="18" charset="0"/>
                <a:sym typeface="Symbol" pitchFamily="18" charset="2"/>
              </a:rPr>
              <a:t>the 0.03</a:t>
            </a:r>
          </a:p>
          <a:p>
            <a:pPr>
              <a:lnSpc>
                <a:spcPts val="2000"/>
              </a:lnSpc>
              <a:spcBef>
                <a:spcPct val="0"/>
              </a:spcBef>
              <a:buSzTx/>
              <a:buFontTx/>
              <a:buNone/>
            </a:pPr>
            <a:r>
              <a:rPr lang="en-US" altLang="en-US" sz="2000" b="1" i="0" dirty="0">
                <a:latin typeface="Times New Roman" pitchFamily="18" charset="0"/>
                <a:sym typeface="Symbol" pitchFamily="18" charset="2"/>
              </a:rPr>
              <a:t>a 0.02</a:t>
            </a:r>
          </a:p>
          <a:p>
            <a:pPr>
              <a:lnSpc>
                <a:spcPts val="2000"/>
              </a:lnSpc>
              <a:spcBef>
                <a:spcPct val="0"/>
              </a:spcBef>
              <a:buSzTx/>
              <a:buFontTx/>
              <a:buNone/>
            </a:pPr>
            <a:r>
              <a:rPr lang="en-US" altLang="en-US" sz="2000" b="1" i="0" dirty="0">
                <a:latin typeface="Times New Roman" pitchFamily="18" charset="0"/>
                <a:sym typeface="Symbol" pitchFamily="18" charset="2"/>
              </a:rPr>
              <a:t>is 0.015</a:t>
            </a:r>
          </a:p>
          <a:p>
            <a:pPr>
              <a:lnSpc>
                <a:spcPts val="2000"/>
              </a:lnSpc>
              <a:spcBef>
                <a:spcPct val="0"/>
              </a:spcBef>
              <a:buSzTx/>
              <a:buFontTx/>
              <a:buNone/>
            </a:pPr>
            <a:r>
              <a:rPr lang="en-US" altLang="en-US" sz="2000" b="1" i="0" dirty="0">
                <a:latin typeface="Times New Roman" pitchFamily="18" charset="0"/>
                <a:sym typeface="Symbol" pitchFamily="18" charset="2"/>
              </a:rPr>
              <a:t>we </a:t>
            </a:r>
            <a:r>
              <a:rPr lang="en-US" altLang="en-US" sz="2000" b="1" i="0" dirty="0" smtClean="0">
                <a:latin typeface="Times New Roman" pitchFamily="18" charset="0"/>
                <a:sym typeface="Symbol" pitchFamily="18" charset="2"/>
              </a:rPr>
              <a:t>0.01</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a:latin typeface="Times New Roman" pitchFamily="18" charset="0"/>
                <a:sym typeface="Symbol" pitchFamily="18" charset="2"/>
              </a:rPr>
              <a:t>food </a:t>
            </a:r>
            <a:r>
              <a:rPr lang="en-US" altLang="en-US" sz="2000" b="1" i="0" dirty="0" smtClean="0">
                <a:latin typeface="Times New Roman" pitchFamily="18" charset="0"/>
                <a:sym typeface="Symbol" pitchFamily="18" charset="2"/>
              </a:rPr>
              <a:t>0.003</a:t>
            </a:r>
          </a:p>
          <a:p>
            <a:pPr>
              <a:lnSpc>
                <a:spcPts val="2000"/>
              </a:lnSpc>
              <a:spcBef>
                <a:spcPct val="0"/>
              </a:spcBef>
              <a:buSzTx/>
              <a:buFontTx/>
              <a:buNone/>
            </a:pPr>
            <a:r>
              <a:rPr lang="en-US" altLang="en-US" sz="2000" b="1" dirty="0" smtClean="0">
                <a:latin typeface="Times New Roman" pitchFamily="18" charset="0"/>
                <a:sym typeface="Symbol" pitchFamily="18" charset="2"/>
              </a:rPr>
              <a:t>…</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smtClean="0">
                <a:solidFill>
                  <a:srgbClr val="3333FF"/>
                </a:solidFill>
                <a:latin typeface="Times New Roman" pitchFamily="18" charset="0"/>
                <a:sym typeface="Symbol" pitchFamily="18" charset="2"/>
              </a:rPr>
              <a:t>text  0.000006</a:t>
            </a:r>
            <a:endParaRPr lang="en-US" altLang="en-US" sz="2000" b="1" i="0" dirty="0">
              <a:solidFill>
                <a:srgbClr val="3333FF"/>
              </a:solidFill>
              <a:latin typeface="Times New Roman" pitchFamily="18" charset="0"/>
              <a:sym typeface="Symbol" pitchFamily="18" charset="2"/>
            </a:endParaRPr>
          </a:p>
        </p:txBody>
      </p:sp>
      <p:sp>
        <p:nvSpPr>
          <p:cNvPr id="15" name="Rectangle 14"/>
          <p:cNvSpPr/>
          <p:nvPr/>
        </p:nvSpPr>
        <p:spPr>
          <a:xfrm>
            <a:off x="6169018" y="2952750"/>
            <a:ext cx="413896" cy="400110"/>
          </a:xfrm>
          <a:prstGeom prst="rect">
            <a:avLst/>
          </a:prstGeom>
          <a:solidFill>
            <a:schemeClr val="bg1">
              <a:lumMod val="95000"/>
            </a:schemeClr>
          </a:solidFill>
        </p:spPr>
        <p:txBody>
          <a:bodyPr wrap="none">
            <a:spAutoFit/>
          </a:bodyPr>
          <a:lstStyle/>
          <a:p>
            <a:r>
              <a:rPr lang="en-US" sz="2000" b="1" dirty="0" smtClean="0">
                <a:sym typeface="Symbol"/>
              </a:rPr>
              <a:t></a:t>
            </a:r>
            <a:r>
              <a:rPr lang="en-US" sz="2000" b="1" baseline="-25000" dirty="0" smtClean="0">
                <a:sym typeface="Symbol"/>
              </a:rPr>
              <a:t>B</a:t>
            </a:r>
            <a:endParaRPr lang="en-US" sz="2000" b="1" dirty="0"/>
          </a:p>
        </p:txBody>
      </p:sp>
      <p:cxnSp>
        <p:nvCxnSpPr>
          <p:cNvPr id="21" name="Straight Arrow Connector 20"/>
          <p:cNvCxnSpPr/>
          <p:nvPr/>
        </p:nvCxnSpPr>
        <p:spPr>
          <a:xfrm flipH="1" flipV="1">
            <a:off x="6705600" y="2275424"/>
            <a:ext cx="990600" cy="6536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676644" y="2929052"/>
            <a:ext cx="1019556" cy="7688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067102" y="2038350"/>
            <a:ext cx="1162498" cy="400110"/>
          </a:xfrm>
          <a:prstGeom prst="rect">
            <a:avLst/>
          </a:prstGeom>
        </p:spPr>
        <p:txBody>
          <a:bodyPr wrap="none">
            <a:spAutoFit/>
          </a:bodyPr>
          <a:lstStyle/>
          <a:p>
            <a:r>
              <a:rPr lang="en-US" sz="2000" b="1" dirty="0" smtClean="0">
                <a:solidFill>
                  <a:srgbClr val="3333FF"/>
                </a:solidFill>
                <a:sym typeface="Wingdings" panose="05000000000000000000" pitchFamily="2" charset="2"/>
              </a:rPr>
              <a:t>P(</a:t>
            </a:r>
            <a:r>
              <a:rPr lang="en-US" sz="2000" b="1" dirty="0" smtClean="0">
                <a:solidFill>
                  <a:srgbClr val="3333FF"/>
                </a:solidFill>
                <a:sym typeface="Symbol"/>
              </a:rPr>
              <a:t></a:t>
            </a:r>
            <a:r>
              <a:rPr lang="en-US" sz="2000" b="1" baseline="-25000" dirty="0" smtClean="0">
                <a:solidFill>
                  <a:srgbClr val="3333FF"/>
                </a:solidFill>
                <a:sym typeface="Symbol"/>
              </a:rPr>
              <a:t>d</a:t>
            </a:r>
            <a:r>
              <a:rPr lang="en-US" sz="2000" b="1" dirty="0" smtClean="0">
                <a:solidFill>
                  <a:srgbClr val="3333FF"/>
                </a:solidFill>
                <a:sym typeface="Symbol"/>
              </a:rPr>
              <a:t>)=0.5</a:t>
            </a:r>
            <a:endParaRPr lang="en-US" sz="2000" b="1" dirty="0">
              <a:solidFill>
                <a:srgbClr val="3333FF"/>
              </a:solidFill>
            </a:endParaRPr>
          </a:p>
        </p:txBody>
      </p:sp>
      <p:sp>
        <p:nvSpPr>
          <p:cNvPr id="27" name="Rectangle 26"/>
          <p:cNvSpPr/>
          <p:nvPr/>
        </p:nvSpPr>
        <p:spPr>
          <a:xfrm>
            <a:off x="7138493" y="3333750"/>
            <a:ext cx="1167307" cy="400110"/>
          </a:xfrm>
          <a:prstGeom prst="rect">
            <a:avLst/>
          </a:prstGeom>
        </p:spPr>
        <p:txBody>
          <a:bodyPr wrap="none">
            <a:spAutoFit/>
          </a:bodyPr>
          <a:lstStyle/>
          <a:p>
            <a:r>
              <a:rPr lang="en-US" sz="2000" b="1" dirty="0" smtClean="0">
                <a:sym typeface="Wingdings" panose="05000000000000000000" pitchFamily="2" charset="2"/>
              </a:rPr>
              <a:t>P(</a:t>
            </a:r>
            <a:r>
              <a:rPr lang="en-US" sz="2000" b="1" dirty="0">
                <a:sym typeface="Symbol"/>
              </a:rPr>
              <a:t></a:t>
            </a:r>
            <a:r>
              <a:rPr lang="en-US" sz="2000" b="1" baseline="-25000" dirty="0">
                <a:sym typeface="Symbol"/>
              </a:rPr>
              <a:t>B</a:t>
            </a:r>
            <a:r>
              <a:rPr lang="en-US" sz="2000" b="1" dirty="0" smtClean="0">
                <a:sym typeface="Symbol"/>
              </a:rPr>
              <a:t>)=0.5</a:t>
            </a:r>
            <a:endParaRPr lang="en-US" sz="2000" b="1" dirty="0"/>
          </a:p>
        </p:txBody>
      </p:sp>
      <p:sp>
        <p:nvSpPr>
          <p:cNvPr id="28" name="TextBox 27"/>
          <p:cNvSpPr txBox="1"/>
          <p:nvPr/>
        </p:nvSpPr>
        <p:spPr>
          <a:xfrm>
            <a:off x="7762304" y="2573489"/>
            <a:ext cx="896399" cy="707886"/>
          </a:xfrm>
          <a:prstGeom prst="rect">
            <a:avLst/>
          </a:prstGeom>
          <a:noFill/>
        </p:spPr>
        <p:txBody>
          <a:bodyPr wrap="none" rtlCol="0">
            <a:spAutoFit/>
          </a:bodyPr>
          <a:lstStyle/>
          <a:p>
            <a:r>
              <a:rPr lang="en-US" sz="2000" b="1" dirty="0" smtClean="0"/>
              <a:t>Topic </a:t>
            </a:r>
          </a:p>
          <a:p>
            <a:r>
              <a:rPr lang="en-US" sz="2000" b="1" dirty="0" smtClean="0"/>
              <a:t>Choice</a:t>
            </a:r>
          </a:p>
        </p:txBody>
      </p:sp>
      <p:sp>
        <p:nvSpPr>
          <p:cNvPr id="29" name="Rectangle 28"/>
          <p:cNvSpPr/>
          <p:nvPr/>
        </p:nvSpPr>
        <p:spPr>
          <a:xfrm>
            <a:off x="6896804" y="1314777"/>
            <a:ext cx="1790875" cy="461665"/>
          </a:xfrm>
          <a:prstGeom prst="rect">
            <a:avLst/>
          </a:prstGeom>
          <a:solidFill>
            <a:schemeClr val="bg1">
              <a:lumMod val="95000"/>
            </a:schemeClr>
          </a:solidFill>
        </p:spPr>
        <p:txBody>
          <a:bodyPr wrap="none">
            <a:spAutoFit/>
          </a:bodyPr>
          <a:lstStyle/>
          <a:p>
            <a:r>
              <a:rPr lang="en-US" sz="2400" b="1" dirty="0" smtClean="0">
                <a:solidFill>
                  <a:prstClr val="black"/>
                </a:solidFill>
                <a:sym typeface="Symbol"/>
              </a:rPr>
              <a:t>p(</a:t>
            </a:r>
            <a:r>
              <a:rPr lang="en-US" sz="2400" b="1" baseline="-25000" dirty="0" smtClean="0">
                <a:solidFill>
                  <a:prstClr val="black"/>
                </a:solidFill>
                <a:sym typeface="Symbol"/>
              </a:rPr>
              <a:t>d </a:t>
            </a:r>
            <a:r>
              <a:rPr lang="en-US" sz="2400" b="1" dirty="0" smtClean="0">
                <a:sym typeface="Wingdings" panose="05000000000000000000" pitchFamily="2" charset="2"/>
              </a:rPr>
              <a:t>)+(</a:t>
            </a:r>
            <a:r>
              <a:rPr lang="en-US" sz="2400" b="1" dirty="0">
                <a:sym typeface="Symbol"/>
              </a:rPr>
              <a:t></a:t>
            </a:r>
            <a:r>
              <a:rPr lang="en-US" sz="2400" b="1" baseline="-25000" dirty="0">
                <a:sym typeface="Symbol"/>
              </a:rPr>
              <a:t>B</a:t>
            </a:r>
            <a:r>
              <a:rPr lang="en-US" sz="2400" b="1" dirty="0" smtClean="0">
                <a:sym typeface="Symbol"/>
              </a:rPr>
              <a:t>)=1</a:t>
            </a:r>
            <a:endParaRPr lang="en-US" sz="2400" b="1" dirty="0"/>
          </a:p>
        </p:txBody>
      </p:sp>
      <p:sp>
        <p:nvSpPr>
          <p:cNvPr id="22" name="TextBox 21"/>
          <p:cNvSpPr txBox="1"/>
          <p:nvPr/>
        </p:nvSpPr>
        <p:spPr>
          <a:xfrm>
            <a:off x="1044437" y="3123525"/>
            <a:ext cx="2057400" cy="1323439"/>
          </a:xfrm>
          <a:prstGeom prst="rect">
            <a:avLst/>
          </a:prstGeom>
          <a:noFill/>
        </p:spPr>
        <p:txBody>
          <a:bodyPr wrap="square" rtlCol="0">
            <a:spAutoFit/>
          </a:bodyPr>
          <a:lstStyle/>
          <a:p>
            <a:r>
              <a:rPr lang="en-US" sz="2000" b="1" dirty="0" smtClean="0"/>
              <a:t>…  </a:t>
            </a:r>
            <a:r>
              <a:rPr lang="en-US" sz="2000" b="1" dirty="0" smtClean="0">
                <a:solidFill>
                  <a:srgbClr val="3333FF"/>
                </a:solidFill>
              </a:rPr>
              <a:t>text mining...</a:t>
            </a:r>
            <a:r>
              <a:rPr lang="en-US" sz="2000" b="1" dirty="0"/>
              <a:t> i</a:t>
            </a:r>
            <a:r>
              <a:rPr lang="en-US" sz="2000" b="1" dirty="0" smtClean="0"/>
              <a:t>s… </a:t>
            </a:r>
            <a:r>
              <a:rPr lang="en-US" sz="2000" b="1" dirty="0" smtClean="0">
                <a:solidFill>
                  <a:srgbClr val="3333FF"/>
                </a:solidFill>
              </a:rPr>
              <a:t>clustering</a:t>
            </a:r>
            <a:r>
              <a:rPr lang="en-US" sz="2000" b="1" dirty="0" smtClean="0"/>
              <a:t>… we…. </a:t>
            </a:r>
            <a:r>
              <a:rPr lang="en-US" sz="2000" b="1" dirty="0" smtClean="0">
                <a:solidFill>
                  <a:srgbClr val="3333FF"/>
                </a:solidFill>
              </a:rPr>
              <a:t>Text.. </a:t>
            </a:r>
            <a:r>
              <a:rPr lang="en-US" sz="2000" b="1" dirty="0" smtClean="0"/>
              <a:t>the</a:t>
            </a:r>
            <a:endParaRPr lang="en-US" sz="2000" b="1" dirty="0"/>
          </a:p>
          <a:p>
            <a:r>
              <a:rPr lang="en-US" sz="2000" b="1" dirty="0" smtClean="0">
                <a:solidFill>
                  <a:srgbClr val="3333FF"/>
                </a:solidFill>
              </a:rPr>
              <a:t> </a:t>
            </a:r>
            <a:endParaRPr lang="en-US" sz="2000" b="1" dirty="0" smtClean="0"/>
          </a:p>
        </p:txBody>
      </p:sp>
      <p:sp>
        <p:nvSpPr>
          <p:cNvPr id="25" name="AutoShape 14"/>
          <p:cNvSpPr>
            <a:spLocks noChangeArrowheads="1"/>
          </p:cNvSpPr>
          <p:nvPr/>
        </p:nvSpPr>
        <p:spPr bwMode="auto">
          <a:xfrm>
            <a:off x="1015746" y="2935750"/>
            <a:ext cx="2057400" cy="1541000"/>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endParaRPr lang="en-US" altLang="en-US" sz="2400" i="0" dirty="0">
              <a:latin typeface="Times New Roman" pitchFamily="18" charset="0"/>
            </a:endParaRPr>
          </a:p>
        </p:txBody>
      </p:sp>
      <p:sp>
        <p:nvSpPr>
          <p:cNvPr id="3" name="TextBox 2"/>
          <p:cNvSpPr txBox="1"/>
          <p:nvPr/>
        </p:nvSpPr>
        <p:spPr>
          <a:xfrm>
            <a:off x="1580433" y="2340877"/>
            <a:ext cx="404278" cy="584775"/>
          </a:xfrm>
          <a:prstGeom prst="rect">
            <a:avLst/>
          </a:prstGeom>
          <a:noFill/>
        </p:spPr>
        <p:txBody>
          <a:bodyPr wrap="none" rtlCol="0">
            <a:spAutoFit/>
          </a:bodyPr>
          <a:lstStyle/>
          <a:p>
            <a:r>
              <a:rPr lang="en-US" sz="3200" b="1" dirty="0" smtClean="0"/>
              <a:t>d</a:t>
            </a:r>
            <a:endParaRPr lang="en-US" sz="2000" b="1" dirty="0" smtClean="0"/>
          </a:p>
        </p:txBody>
      </p:sp>
      <p:sp>
        <p:nvSpPr>
          <p:cNvPr id="37" name="Left Arrow 36"/>
          <p:cNvSpPr/>
          <p:nvPr/>
        </p:nvSpPr>
        <p:spPr>
          <a:xfrm>
            <a:off x="3352799" y="3253943"/>
            <a:ext cx="723641" cy="484632"/>
          </a:xfrm>
          <a:prstGeom prst="lef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52399" y="889625"/>
            <a:ext cx="4572001" cy="707886"/>
            <a:chOff x="152399" y="737225"/>
            <a:chExt cx="4572001" cy="707886"/>
          </a:xfrm>
        </p:grpSpPr>
        <p:sp>
          <p:nvSpPr>
            <p:cNvPr id="7" name="TextBox 6"/>
            <p:cNvSpPr txBox="1"/>
            <p:nvPr/>
          </p:nvSpPr>
          <p:spPr>
            <a:xfrm>
              <a:off x="152399" y="737225"/>
              <a:ext cx="4067109" cy="707886"/>
            </a:xfrm>
            <a:prstGeom prst="rect">
              <a:avLst/>
            </a:prstGeom>
            <a:noFill/>
          </p:spPr>
          <p:txBody>
            <a:bodyPr wrap="square" rtlCol="0">
              <a:spAutoFit/>
            </a:bodyPr>
            <a:lstStyle/>
            <a:p>
              <a:r>
                <a:rPr lang="en-US" sz="2000" b="1" dirty="0" smtClean="0"/>
                <a:t>Adjust</a:t>
              </a:r>
              <a:r>
                <a:rPr lang="en-US" sz="2000" b="1" dirty="0" smtClean="0">
                  <a:solidFill>
                    <a:prstClr val="black"/>
                  </a:solidFill>
                  <a:sym typeface="Symbol"/>
                </a:rPr>
                <a:t> </a:t>
              </a:r>
              <a:r>
                <a:rPr lang="en-US" sz="2000" b="1" dirty="0">
                  <a:solidFill>
                    <a:prstClr val="black"/>
                  </a:solidFill>
                  <a:sym typeface="Symbol"/>
                </a:rPr>
                <a:t></a:t>
              </a:r>
              <a:r>
                <a:rPr lang="en-US" sz="2000" b="1" baseline="-25000" dirty="0" err="1" smtClean="0">
                  <a:solidFill>
                    <a:prstClr val="black"/>
                  </a:solidFill>
                  <a:sym typeface="Symbol"/>
                </a:rPr>
                <a:t>d</a:t>
              </a:r>
              <a:r>
                <a:rPr lang="en-US" sz="2000" b="1" dirty="0" err="1" smtClean="0"/>
                <a:t>to</a:t>
              </a:r>
              <a:r>
                <a:rPr lang="en-US" sz="2000" b="1" dirty="0" smtClean="0"/>
                <a:t> maximize p(d|</a:t>
              </a:r>
              <a:r>
                <a:rPr lang="en-US" sz="2000" b="1" dirty="0" smtClean="0">
                  <a:sym typeface="Symbol"/>
                </a:rPr>
                <a:t>)</a:t>
              </a:r>
            </a:p>
            <a:p>
              <a:r>
                <a:rPr lang="en-US" sz="2000" b="1" dirty="0" smtClean="0">
                  <a:sym typeface="Symbol"/>
                </a:rPr>
                <a:t>(all other parameters are known)</a:t>
              </a:r>
              <a:endParaRPr lang="en-US" sz="2000" b="1" dirty="0" smtClean="0"/>
            </a:p>
          </p:txBody>
        </p:sp>
        <p:cxnSp>
          <p:nvCxnSpPr>
            <p:cNvPr id="9" name="Straight Arrow Connector 8"/>
            <p:cNvCxnSpPr/>
            <p:nvPr/>
          </p:nvCxnSpPr>
          <p:spPr>
            <a:xfrm>
              <a:off x="3714619" y="988015"/>
              <a:ext cx="1009781" cy="3476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193628" y="1684407"/>
            <a:ext cx="3617593" cy="707886"/>
          </a:xfrm>
          <a:prstGeom prst="rect">
            <a:avLst/>
          </a:prstGeom>
          <a:solidFill>
            <a:srgbClr val="FFFF99"/>
          </a:solidFill>
        </p:spPr>
        <p:txBody>
          <a:bodyPr wrap="none" rtlCol="0">
            <a:spAutoFit/>
          </a:bodyPr>
          <a:lstStyle/>
          <a:p>
            <a:r>
              <a:rPr lang="en-US" sz="2000" b="1" dirty="0" smtClean="0"/>
              <a:t>Would the ML estimate </a:t>
            </a:r>
            <a:r>
              <a:rPr lang="en-US" sz="2000" b="1" u="sng" dirty="0" smtClean="0"/>
              <a:t>demote</a:t>
            </a:r>
            <a:r>
              <a:rPr lang="en-US" sz="2000" b="1" dirty="0" smtClean="0"/>
              <a:t> </a:t>
            </a:r>
          </a:p>
          <a:p>
            <a:r>
              <a:rPr lang="en-US" sz="2000" b="1" dirty="0" smtClean="0"/>
              <a:t>background words in </a:t>
            </a:r>
            <a:r>
              <a:rPr lang="en-US" sz="2000" b="1" dirty="0">
                <a:solidFill>
                  <a:prstClr val="black"/>
                </a:solidFill>
                <a:sym typeface="Symbol"/>
              </a:rPr>
              <a:t></a:t>
            </a:r>
            <a:r>
              <a:rPr lang="en-US" sz="2000" b="1" baseline="-25000" dirty="0" smtClean="0">
                <a:solidFill>
                  <a:prstClr val="black"/>
                </a:solidFill>
                <a:sym typeface="Symbol"/>
              </a:rPr>
              <a:t>d</a:t>
            </a:r>
            <a:r>
              <a:rPr lang="en-US" sz="2000" b="1" dirty="0">
                <a:solidFill>
                  <a:prstClr val="black"/>
                </a:solidFill>
                <a:sym typeface="Symbol"/>
              </a:rPr>
              <a:t> ?</a:t>
            </a:r>
            <a:endParaRPr lang="en-US" sz="2000" b="1" dirty="0" smtClean="0"/>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218975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 </a:t>
            </a:r>
          </a:p>
          <a:p>
            <a:r>
              <a:rPr lang="en-US" dirty="0" smtClean="0"/>
              <a:t>Mining one topic   </a:t>
            </a:r>
          </a:p>
          <a:p>
            <a:r>
              <a:rPr lang="en-US" dirty="0" smtClean="0"/>
              <a:t>Two-component mixture model </a:t>
            </a:r>
          </a:p>
          <a:p>
            <a:r>
              <a:rPr lang="en-US" dirty="0" smtClean="0"/>
              <a:t>EM algorithm</a:t>
            </a:r>
          </a:p>
          <a:p>
            <a:r>
              <a:rPr lang="en-US" dirty="0" smtClean="0"/>
              <a:t>Probabilistic Latent Semantic Analysis (PLSA)</a:t>
            </a:r>
          </a:p>
          <a:p>
            <a:r>
              <a:rPr lang="en-US" dirty="0" smtClean="0"/>
              <a:t>Extensions of PLSA</a:t>
            </a:r>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t>3</a:t>
            </a:fld>
            <a:endParaRPr lang="en-US"/>
          </a:p>
        </p:txBody>
      </p:sp>
    </p:spTree>
    <p:extLst>
      <p:ext uri="{BB962C8B-B14F-4D97-AF65-F5344CB8AC3E}">
        <p14:creationId xmlns:p14="http://schemas.microsoft.com/office/powerpoint/2010/main" val="5460317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121" y="47242"/>
            <a:ext cx="8229600" cy="857250"/>
          </a:xfrm>
        </p:spPr>
        <p:txBody>
          <a:bodyPr>
            <a:normAutofit/>
          </a:bodyPr>
          <a:lstStyle/>
          <a:p>
            <a:r>
              <a:rPr lang="en-US" dirty="0" smtClean="0"/>
              <a:t>Behavior of a Mixture Model </a:t>
            </a:r>
            <a:endParaRPr lang="en-US" dirty="0"/>
          </a:p>
        </p:txBody>
      </p:sp>
      <p:sp>
        <p:nvSpPr>
          <p:cNvPr id="22" name="TextBox 21"/>
          <p:cNvSpPr txBox="1"/>
          <p:nvPr/>
        </p:nvSpPr>
        <p:spPr>
          <a:xfrm>
            <a:off x="2998718" y="974496"/>
            <a:ext cx="1317763" cy="461665"/>
          </a:xfrm>
          <a:prstGeom prst="rect">
            <a:avLst/>
          </a:prstGeom>
          <a:noFill/>
        </p:spPr>
        <p:txBody>
          <a:bodyPr wrap="square" rtlCol="0">
            <a:spAutoFit/>
          </a:bodyPr>
          <a:lstStyle/>
          <a:p>
            <a:r>
              <a:rPr lang="en-US" sz="2000" b="1" dirty="0" smtClean="0"/>
              <a:t> </a:t>
            </a:r>
            <a:r>
              <a:rPr lang="en-US" sz="2400" b="1" dirty="0" smtClean="0">
                <a:solidFill>
                  <a:srgbClr val="3333FF"/>
                </a:solidFill>
              </a:rPr>
              <a:t>text </a:t>
            </a:r>
            <a:r>
              <a:rPr lang="en-US" sz="2400" b="1" dirty="0" smtClean="0"/>
              <a:t>the</a:t>
            </a:r>
            <a:r>
              <a:rPr lang="en-US" sz="2000" b="1" dirty="0" smtClean="0">
                <a:solidFill>
                  <a:srgbClr val="3333FF"/>
                </a:solidFill>
              </a:rPr>
              <a:t> </a:t>
            </a:r>
            <a:endParaRPr lang="en-US" sz="2000" b="1" dirty="0" smtClean="0"/>
          </a:p>
        </p:txBody>
      </p:sp>
      <p:sp>
        <p:nvSpPr>
          <p:cNvPr id="25" name="AutoShape 14"/>
          <p:cNvSpPr>
            <a:spLocks noChangeArrowheads="1"/>
          </p:cNvSpPr>
          <p:nvPr/>
        </p:nvSpPr>
        <p:spPr bwMode="auto">
          <a:xfrm>
            <a:off x="2895600" y="943936"/>
            <a:ext cx="1684528" cy="487604"/>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endParaRPr lang="en-US" altLang="en-US" sz="2400" i="0" dirty="0">
              <a:latin typeface="Times New Roman" pitchFamily="18" charset="0"/>
            </a:endParaRPr>
          </a:p>
        </p:txBody>
      </p:sp>
      <p:sp>
        <p:nvSpPr>
          <p:cNvPr id="3" name="TextBox 2"/>
          <p:cNvSpPr txBox="1"/>
          <p:nvPr/>
        </p:nvSpPr>
        <p:spPr>
          <a:xfrm>
            <a:off x="2198206" y="895350"/>
            <a:ext cx="795411" cy="584775"/>
          </a:xfrm>
          <a:prstGeom prst="rect">
            <a:avLst/>
          </a:prstGeom>
          <a:noFill/>
        </p:spPr>
        <p:txBody>
          <a:bodyPr wrap="none" rtlCol="0">
            <a:spAutoFit/>
          </a:bodyPr>
          <a:lstStyle/>
          <a:p>
            <a:r>
              <a:rPr lang="en-US" sz="3200" b="1" dirty="0"/>
              <a:t>d</a:t>
            </a:r>
            <a:r>
              <a:rPr lang="en-US" sz="3200" b="1" dirty="0" smtClean="0"/>
              <a:t> = </a:t>
            </a:r>
            <a:endParaRPr lang="en-US" sz="2000" b="1" dirty="0" smtClean="0"/>
          </a:p>
        </p:txBody>
      </p:sp>
      <p:sp>
        <p:nvSpPr>
          <p:cNvPr id="5" name="TextBox 4"/>
          <p:cNvSpPr txBox="1"/>
          <p:nvPr/>
        </p:nvSpPr>
        <p:spPr>
          <a:xfrm>
            <a:off x="143804" y="1376709"/>
            <a:ext cx="1349472" cy="400110"/>
          </a:xfrm>
          <a:prstGeom prst="rect">
            <a:avLst/>
          </a:prstGeom>
          <a:noFill/>
        </p:spPr>
        <p:txBody>
          <a:bodyPr wrap="none" rtlCol="0">
            <a:spAutoFit/>
          </a:bodyPr>
          <a:lstStyle/>
          <a:p>
            <a:r>
              <a:rPr lang="en-US" sz="2000" b="1" dirty="0" smtClean="0"/>
              <a:t>Likelihood:</a:t>
            </a:r>
          </a:p>
        </p:txBody>
      </p:sp>
      <p:sp>
        <p:nvSpPr>
          <p:cNvPr id="33" name="TextBox 32"/>
          <p:cNvSpPr txBox="1"/>
          <p:nvPr/>
        </p:nvSpPr>
        <p:spPr>
          <a:xfrm>
            <a:off x="555459" y="1785798"/>
            <a:ext cx="5281754" cy="707886"/>
          </a:xfrm>
          <a:prstGeom prst="rect">
            <a:avLst/>
          </a:prstGeom>
          <a:noFill/>
        </p:spPr>
        <p:txBody>
          <a:bodyPr wrap="square" rtlCol="0">
            <a:spAutoFit/>
          </a:bodyPr>
          <a:lstStyle/>
          <a:p>
            <a:r>
              <a:rPr lang="en-US" sz="2000" b="1" dirty="0" smtClean="0"/>
              <a:t>P(“text”)=</a:t>
            </a:r>
            <a:r>
              <a:rPr lang="en-US" sz="2000" b="1" dirty="0" smtClean="0">
                <a:solidFill>
                  <a:srgbClr val="3333FF"/>
                </a:solidFill>
              </a:rPr>
              <a:t>p(</a:t>
            </a:r>
            <a:r>
              <a:rPr lang="en-US" sz="2000" b="1" dirty="0" smtClean="0">
                <a:solidFill>
                  <a:srgbClr val="3333FF"/>
                </a:solidFill>
                <a:sym typeface="Symbol"/>
              </a:rPr>
              <a:t></a:t>
            </a:r>
            <a:r>
              <a:rPr lang="en-US" sz="2000" b="1" baseline="-25000" dirty="0" smtClean="0">
                <a:solidFill>
                  <a:srgbClr val="3333FF"/>
                </a:solidFill>
                <a:sym typeface="Symbol"/>
              </a:rPr>
              <a:t>d</a:t>
            </a:r>
            <a:r>
              <a:rPr lang="en-US" sz="2000" b="1" dirty="0" smtClean="0">
                <a:solidFill>
                  <a:srgbClr val="3333FF"/>
                </a:solidFill>
                <a:sym typeface="Symbol"/>
              </a:rPr>
              <a:t>)p(“text”|</a:t>
            </a:r>
            <a:r>
              <a:rPr lang="en-US" sz="2000" b="1" dirty="0">
                <a:solidFill>
                  <a:srgbClr val="3333FF"/>
                </a:solidFill>
                <a:sym typeface="Symbol"/>
              </a:rPr>
              <a:t></a:t>
            </a:r>
            <a:r>
              <a:rPr lang="en-US" sz="2000" b="1" baseline="-25000" dirty="0" smtClean="0">
                <a:solidFill>
                  <a:srgbClr val="3333FF"/>
                </a:solidFill>
                <a:sym typeface="Symbol"/>
              </a:rPr>
              <a:t>d</a:t>
            </a:r>
            <a:r>
              <a:rPr lang="en-US" sz="2000" b="1" dirty="0" smtClean="0">
                <a:solidFill>
                  <a:srgbClr val="3333FF"/>
                </a:solidFill>
                <a:sym typeface="Symbol"/>
              </a:rPr>
              <a:t>) </a:t>
            </a:r>
            <a:r>
              <a:rPr lang="en-US" sz="2000" b="1" dirty="0" smtClean="0">
                <a:sym typeface="Symbol"/>
              </a:rPr>
              <a:t>+ </a:t>
            </a:r>
            <a:r>
              <a:rPr lang="en-US" sz="2000" b="1" dirty="0">
                <a:sym typeface="Symbol"/>
              </a:rPr>
              <a:t>p</a:t>
            </a:r>
            <a:r>
              <a:rPr lang="en-US" sz="2000" b="1" dirty="0" smtClean="0">
                <a:sym typeface="Symbol"/>
              </a:rPr>
              <a:t>(</a:t>
            </a:r>
            <a:r>
              <a:rPr lang="en-US" sz="2000" b="1" baseline="-25000" dirty="0" smtClean="0">
                <a:sym typeface="Symbol"/>
              </a:rPr>
              <a:t>B</a:t>
            </a:r>
            <a:r>
              <a:rPr lang="en-US" sz="2000" b="1" dirty="0" smtClean="0">
                <a:sym typeface="Symbol"/>
              </a:rPr>
              <a:t>)p(“text”| </a:t>
            </a:r>
            <a:r>
              <a:rPr lang="en-US" sz="2000" b="1" baseline="-25000" dirty="0" smtClean="0">
                <a:sym typeface="Symbol"/>
              </a:rPr>
              <a:t>B</a:t>
            </a:r>
            <a:r>
              <a:rPr lang="en-US" sz="2000" b="1" dirty="0" smtClean="0">
                <a:sym typeface="Symbol"/>
              </a:rPr>
              <a:t>)</a:t>
            </a:r>
          </a:p>
          <a:p>
            <a:r>
              <a:rPr lang="en-US" sz="2000" b="1" dirty="0" smtClean="0">
                <a:sym typeface="Symbol"/>
              </a:rPr>
              <a:t>               = </a:t>
            </a:r>
            <a:r>
              <a:rPr lang="en-US" sz="2000" b="1" dirty="0" smtClean="0">
                <a:solidFill>
                  <a:srgbClr val="3333FF"/>
                </a:solidFill>
                <a:sym typeface="Symbol"/>
              </a:rPr>
              <a:t>0.5*p(“</a:t>
            </a:r>
            <a:r>
              <a:rPr lang="en-US" sz="2000" b="1" dirty="0">
                <a:solidFill>
                  <a:srgbClr val="3333FF"/>
                </a:solidFill>
                <a:sym typeface="Symbol"/>
              </a:rPr>
              <a:t>text”|</a:t>
            </a:r>
            <a:r>
              <a:rPr lang="en-US" sz="2000" b="1" baseline="-25000" dirty="0">
                <a:solidFill>
                  <a:srgbClr val="3333FF"/>
                </a:solidFill>
                <a:sym typeface="Symbol"/>
              </a:rPr>
              <a:t>d</a:t>
            </a:r>
            <a:r>
              <a:rPr lang="en-US" sz="2000" b="1" dirty="0">
                <a:solidFill>
                  <a:srgbClr val="3333FF"/>
                </a:solidFill>
                <a:sym typeface="Symbol"/>
              </a:rPr>
              <a:t>) </a:t>
            </a:r>
            <a:r>
              <a:rPr lang="en-US" sz="2000" b="1" dirty="0" smtClean="0">
                <a:sym typeface="Symbol"/>
              </a:rPr>
              <a:t>+0.5*0.1</a:t>
            </a:r>
            <a:endParaRPr lang="en-US" sz="2000" b="1" dirty="0" smtClean="0"/>
          </a:p>
        </p:txBody>
      </p:sp>
      <p:sp>
        <p:nvSpPr>
          <p:cNvPr id="34" name="TextBox 33"/>
          <p:cNvSpPr txBox="1"/>
          <p:nvPr/>
        </p:nvSpPr>
        <p:spPr>
          <a:xfrm>
            <a:off x="555459" y="2476440"/>
            <a:ext cx="4264062" cy="400110"/>
          </a:xfrm>
          <a:prstGeom prst="rect">
            <a:avLst/>
          </a:prstGeom>
          <a:noFill/>
        </p:spPr>
        <p:txBody>
          <a:bodyPr wrap="square" rtlCol="0">
            <a:spAutoFit/>
          </a:bodyPr>
          <a:lstStyle/>
          <a:p>
            <a:r>
              <a:rPr lang="en-US" sz="2000" b="1" dirty="0" smtClean="0"/>
              <a:t>P(“the”)  =</a:t>
            </a:r>
            <a:r>
              <a:rPr lang="en-US" sz="2000" b="1" dirty="0" smtClean="0">
                <a:sym typeface="Symbol"/>
              </a:rPr>
              <a:t> </a:t>
            </a:r>
            <a:r>
              <a:rPr lang="en-US" sz="2000" b="1" dirty="0" smtClean="0">
                <a:solidFill>
                  <a:srgbClr val="3333FF"/>
                </a:solidFill>
                <a:sym typeface="Symbol"/>
              </a:rPr>
              <a:t>0.5*p(“the”|</a:t>
            </a:r>
            <a:r>
              <a:rPr lang="en-US" sz="2000" b="1" dirty="0">
                <a:solidFill>
                  <a:srgbClr val="3333FF"/>
                </a:solidFill>
                <a:sym typeface="Symbol"/>
              </a:rPr>
              <a:t></a:t>
            </a:r>
            <a:r>
              <a:rPr lang="en-US" sz="2000" b="1" baseline="-25000" dirty="0">
                <a:solidFill>
                  <a:srgbClr val="3333FF"/>
                </a:solidFill>
                <a:sym typeface="Symbol"/>
              </a:rPr>
              <a:t>d</a:t>
            </a:r>
            <a:r>
              <a:rPr lang="en-US" sz="2000" b="1" dirty="0">
                <a:solidFill>
                  <a:srgbClr val="3333FF"/>
                </a:solidFill>
                <a:sym typeface="Symbol"/>
              </a:rPr>
              <a:t>) </a:t>
            </a:r>
            <a:r>
              <a:rPr lang="en-US" sz="2000" b="1" dirty="0" smtClean="0">
                <a:sym typeface="Symbol"/>
              </a:rPr>
              <a:t>+0.5*0.9</a:t>
            </a:r>
            <a:endParaRPr lang="en-US" sz="2000" b="1" dirty="0" smtClean="0"/>
          </a:p>
        </p:txBody>
      </p:sp>
      <p:sp>
        <p:nvSpPr>
          <p:cNvPr id="52" name="Text Box 4"/>
          <p:cNvSpPr txBox="1">
            <a:spLocks noChangeArrowheads="1"/>
          </p:cNvSpPr>
          <p:nvPr/>
        </p:nvSpPr>
        <p:spPr bwMode="auto">
          <a:xfrm>
            <a:off x="6034727" y="1422797"/>
            <a:ext cx="1737673" cy="615553"/>
          </a:xfrm>
          <a:prstGeom prst="rect">
            <a:avLst/>
          </a:prstGeom>
          <a:solidFill>
            <a:srgbClr val="FFFF99"/>
          </a:solidFill>
          <a:ln w="9525">
            <a:solidFill>
              <a:srgbClr val="0000FF"/>
            </a:solidFill>
            <a:miter lim="800000"/>
            <a:headEnd/>
            <a:tailEnd/>
          </a:ln>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ct val="85000"/>
              </a:lnSpc>
              <a:spcBef>
                <a:spcPct val="0"/>
              </a:spcBef>
              <a:buSzTx/>
              <a:buFontTx/>
              <a:buNone/>
            </a:pPr>
            <a:r>
              <a:rPr lang="en-US" altLang="en-US" sz="2000" b="1" i="0" dirty="0" smtClean="0">
                <a:solidFill>
                  <a:srgbClr val="0000FF"/>
                </a:solidFill>
                <a:latin typeface="Times New Roman" pitchFamily="18" charset="0"/>
                <a:sym typeface="Symbol" pitchFamily="18" charset="2"/>
              </a:rPr>
              <a:t>text  ?</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dirty="0" smtClean="0">
                <a:latin typeface="Times New Roman" pitchFamily="18" charset="0"/>
                <a:sym typeface="Symbol" pitchFamily="18" charset="2"/>
              </a:rPr>
              <a:t>the</a:t>
            </a:r>
            <a:r>
              <a:rPr lang="en-US" altLang="en-US" sz="2000" b="1" i="0" dirty="0" smtClean="0">
                <a:latin typeface="Times New Roman" pitchFamily="18" charset="0"/>
                <a:sym typeface="Symbol" pitchFamily="18" charset="2"/>
              </a:rPr>
              <a:t> ?</a:t>
            </a:r>
          </a:p>
        </p:txBody>
      </p:sp>
      <p:sp>
        <p:nvSpPr>
          <p:cNvPr id="53" name="Rectangle 52"/>
          <p:cNvSpPr/>
          <p:nvPr/>
        </p:nvSpPr>
        <p:spPr>
          <a:xfrm>
            <a:off x="7053902" y="1475234"/>
            <a:ext cx="466794" cy="400110"/>
          </a:xfrm>
          <a:prstGeom prst="rect">
            <a:avLst/>
          </a:prstGeom>
          <a:solidFill>
            <a:schemeClr val="bg1">
              <a:lumMod val="95000"/>
            </a:schemeClr>
          </a:solidFill>
        </p:spPr>
        <p:txBody>
          <a:bodyPr wrap="none">
            <a:spAutoFit/>
          </a:bodyPr>
          <a:lstStyle/>
          <a:p>
            <a:r>
              <a:rPr lang="en-US" sz="2000" b="1" dirty="0" smtClean="0">
                <a:solidFill>
                  <a:prstClr val="black"/>
                </a:solidFill>
                <a:sym typeface="Symbol"/>
              </a:rPr>
              <a:t></a:t>
            </a:r>
            <a:r>
              <a:rPr lang="en-US" sz="2000" b="1" baseline="-25000" dirty="0" smtClean="0">
                <a:solidFill>
                  <a:prstClr val="black"/>
                </a:solidFill>
                <a:sym typeface="Symbol"/>
              </a:rPr>
              <a:t>d</a:t>
            </a:r>
            <a:r>
              <a:rPr lang="en-US" sz="2000" b="1" dirty="0" smtClean="0">
                <a:sym typeface="Wingdings" panose="05000000000000000000" pitchFamily="2" charset="2"/>
              </a:rPr>
              <a:t> </a:t>
            </a:r>
            <a:endParaRPr lang="en-US" sz="2000" b="1" dirty="0"/>
          </a:p>
        </p:txBody>
      </p:sp>
      <p:sp>
        <p:nvSpPr>
          <p:cNvPr id="54" name="Text Box 4"/>
          <p:cNvSpPr txBox="1">
            <a:spLocks noChangeArrowheads="1"/>
          </p:cNvSpPr>
          <p:nvPr/>
        </p:nvSpPr>
        <p:spPr bwMode="auto">
          <a:xfrm>
            <a:off x="6237614" y="3490456"/>
            <a:ext cx="1610986" cy="605294"/>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ts val="2000"/>
              </a:lnSpc>
              <a:spcBef>
                <a:spcPct val="0"/>
              </a:spcBef>
              <a:buSzTx/>
              <a:buFontTx/>
              <a:buNone/>
            </a:pPr>
            <a:r>
              <a:rPr lang="en-US" altLang="en-US" sz="2000" b="1" i="0" dirty="0">
                <a:latin typeface="Times New Roman" pitchFamily="18" charset="0"/>
                <a:sym typeface="Symbol" pitchFamily="18" charset="2"/>
              </a:rPr>
              <a:t>the </a:t>
            </a:r>
            <a:r>
              <a:rPr lang="en-US" altLang="en-US" sz="2000" b="1" i="0" dirty="0" smtClean="0">
                <a:latin typeface="Times New Roman" pitchFamily="18" charset="0"/>
                <a:sym typeface="Symbol" pitchFamily="18" charset="2"/>
              </a:rPr>
              <a:t>0.9</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smtClean="0">
                <a:solidFill>
                  <a:srgbClr val="3333FF"/>
                </a:solidFill>
                <a:latin typeface="Times New Roman" pitchFamily="18" charset="0"/>
                <a:sym typeface="Symbol" pitchFamily="18" charset="2"/>
              </a:rPr>
              <a:t>text  0.1</a:t>
            </a:r>
            <a:endParaRPr lang="en-US" altLang="en-US" sz="2000" b="1" i="0" dirty="0">
              <a:solidFill>
                <a:srgbClr val="3333FF"/>
              </a:solidFill>
              <a:latin typeface="Times New Roman" pitchFamily="18" charset="0"/>
              <a:sym typeface="Symbol" pitchFamily="18" charset="2"/>
            </a:endParaRPr>
          </a:p>
        </p:txBody>
      </p:sp>
      <p:sp>
        <p:nvSpPr>
          <p:cNvPr id="55" name="Rectangle 54"/>
          <p:cNvSpPr/>
          <p:nvPr/>
        </p:nvSpPr>
        <p:spPr>
          <a:xfrm>
            <a:off x="7309687" y="3576642"/>
            <a:ext cx="413896" cy="400110"/>
          </a:xfrm>
          <a:prstGeom prst="rect">
            <a:avLst/>
          </a:prstGeom>
          <a:solidFill>
            <a:schemeClr val="bg1">
              <a:lumMod val="95000"/>
            </a:schemeClr>
          </a:solidFill>
        </p:spPr>
        <p:txBody>
          <a:bodyPr wrap="none">
            <a:spAutoFit/>
          </a:bodyPr>
          <a:lstStyle/>
          <a:p>
            <a:r>
              <a:rPr lang="en-US" sz="2000" b="1" dirty="0" smtClean="0">
                <a:sym typeface="Symbol"/>
              </a:rPr>
              <a:t></a:t>
            </a:r>
            <a:r>
              <a:rPr lang="en-US" sz="2000" b="1" baseline="-25000" dirty="0" smtClean="0">
                <a:sym typeface="Symbol"/>
              </a:rPr>
              <a:t>B</a:t>
            </a:r>
            <a:endParaRPr lang="en-US" sz="2000" b="1" dirty="0"/>
          </a:p>
        </p:txBody>
      </p:sp>
      <p:cxnSp>
        <p:nvCxnSpPr>
          <p:cNvPr id="56" name="Straight Arrow Connector 55"/>
          <p:cNvCxnSpPr/>
          <p:nvPr/>
        </p:nvCxnSpPr>
        <p:spPr>
          <a:xfrm flipH="1" flipV="1">
            <a:off x="7543800" y="2190750"/>
            <a:ext cx="684921" cy="5859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7520696" y="2776652"/>
            <a:ext cx="708025" cy="6332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7772400" y="2038350"/>
            <a:ext cx="1162498" cy="400110"/>
          </a:xfrm>
          <a:prstGeom prst="rect">
            <a:avLst/>
          </a:prstGeom>
        </p:spPr>
        <p:txBody>
          <a:bodyPr wrap="none">
            <a:spAutoFit/>
          </a:bodyPr>
          <a:lstStyle/>
          <a:p>
            <a:r>
              <a:rPr lang="en-US" sz="2000" b="1" dirty="0" smtClean="0">
                <a:solidFill>
                  <a:srgbClr val="3333FF"/>
                </a:solidFill>
                <a:sym typeface="Wingdings" panose="05000000000000000000" pitchFamily="2" charset="2"/>
              </a:rPr>
              <a:t>P(</a:t>
            </a:r>
            <a:r>
              <a:rPr lang="en-US" sz="2000" b="1" dirty="0" smtClean="0">
                <a:solidFill>
                  <a:srgbClr val="3333FF"/>
                </a:solidFill>
                <a:sym typeface="Symbol"/>
              </a:rPr>
              <a:t></a:t>
            </a:r>
            <a:r>
              <a:rPr lang="en-US" sz="2000" b="1" baseline="-25000" dirty="0" smtClean="0">
                <a:solidFill>
                  <a:srgbClr val="3333FF"/>
                </a:solidFill>
                <a:sym typeface="Symbol"/>
              </a:rPr>
              <a:t>d</a:t>
            </a:r>
            <a:r>
              <a:rPr lang="en-US" sz="2000" b="1" dirty="0" smtClean="0">
                <a:solidFill>
                  <a:srgbClr val="3333FF"/>
                </a:solidFill>
                <a:sym typeface="Symbol"/>
              </a:rPr>
              <a:t>)=0.5</a:t>
            </a:r>
            <a:endParaRPr lang="en-US" sz="2000" b="1" dirty="0">
              <a:solidFill>
                <a:srgbClr val="3333FF"/>
              </a:solidFill>
            </a:endParaRPr>
          </a:p>
        </p:txBody>
      </p:sp>
      <p:sp>
        <p:nvSpPr>
          <p:cNvPr id="59" name="Rectangle 58"/>
          <p:cNvSpPr/>
          <p:nvPr/>
        </p:nvSpPr>
        <p:spPr>
          <a:xfrm>
            <a:off x="7824293" y="3009840"/>
            <a:ext cx="1167307" cy="400110"/>
          </a:xfrm>
          <a:prstGeom prst="rect">
            <a:avLst/>
          </a:prstGeom>
        </p:spPr>
        <p:txBody>
          <a:bodyPr wrap="none">
            <a:spAutoFit/>
          </a:bodyPr>
          <a:lstStyle/>
          <a:p>
            <a:r>
              <a:rPr lang="en-US" sz="2000" b="1" dirty="0" smtClean="0">
                <a:sym typeface="Wingdings" panose="05000000000000000000" pitchFamily="2" charset="2"/>
              </a:rPr>
              <a:t>P(</a:t>
            </a:r>
            <a:r>
              <a:rPr lang="en-US" sz="2000" b="1" dirty="0">
                <a:sym typeface="Symbol"/>
              </a:rPr>
              <a:t></a:t>
            </a:r>
            <a:r>
              <a:rPr lang="en-US" sz="2000" b="1" baseline="-25000" dirty="0">
                <a:sym typeface="Symbol"/>
              </a:rPr>
              <a:t>B</a:t>
            </a:r>
            <a:r>
              <a:rPr lang="en-US" sz="2000" b="1" dirty="0" smtClean="0">
                <a:sym typeface="Symbol"/>
              </a:rPr>
              <a:t>)=0.5</a:t>
            </a:r>
            <a:endParaRPr lang="en-US" sz="2000" b="1" dirty="0"/>
          </a:p>
        </p:txBody>
      </p:sp>
      <p:grpSp>
        <p:nvGrpSpPr>
          <p:cNvPr id="17" name="Group 16"/>
          <p:cNvGrpSpPr/>
          <p:nvPr/>
        </p:nvGrpSpPr>
        <p:grpSpPr>
          <a:xfrm>
            <a:off x="130994" y="2876550"/>
            <a:ext cx="5203006" cy="1113829"/>
            <a:chOff x="130994" y="2876550"/>
            <a:chExt cx="5203006" cy="1113829"/>
          </a:xfrm>
        </p:grpSpPr>
        <p:sp>
          <p:nvSpPr>
            <p:cNvPr id="8" name="Rectangle 7"/>
            <p:cNvSpPr/>
            <p:nvPr/>
          </p:nvSpPr>
          <p:spPr>
            <a:xfrm>
              <a:off x="130994" y="2876550"/>
              <a:ext cx="3526606" cy="400110"/>
            </a:xfrm>
            <a:prstGeom prst="rect">
              <a:avLst/>
            </a:prstGeom>
          </p:spPr>
          <p:txBody>
            <a:bodyPr wrap="none">
              <a:spAutoFit/>
            </a:bodyPr>
            <a:lstStyle/>
            <a:p>
              <a:r>
                <a:rPr lang="en-US" sz="2000" b="1" dirty="0" smtClean="0">
                  <a:solidFill>
                    <a:prstClr val="black"/>
                  </a:solidFill>
                  <a:sym typeface="Symbol"/>
                </a:rPr>
                <a:t>p(d|)=p(“text”|</a:t>
              </a:r>
              <a:r>
                <a:rPr lang="en-US" sz="2000" b="1" dirty="0">
                  <a:solidFill>
                    <a:prstClr val="black"/>
                  </a:solidFill>
                  <a:sym typeface="Symbol"/>
                </a:rPr>
                <a:t></a:t>
              </a:r>
              <a:r>
                <a:rPr lang="en-US" sz="2000" b="1" dirty="0" smtClean="0">
                  <a:solidFill>
                    <a:prstClr val="black"/>
                  </a:solidFill>
                  <a:sym typeface="Symbol"/>
                </a:rPr>
                <a:t>)</a:t>
              </a:r>
              <a:r>
                <a:rPr lang="en-US" sz="2000" b="1" dirty="0">
                  <a:solidFill>
                    <a:prstClr val="black"/>
                  </a:solidFill>
                  <a:sym typeface="Symbol"/>
                </a:rPr>
                <a:t> p(“</a:t>
              </a:r>
              <a:r>
                <a:rPr lang="en-US" sz="2000" b="1" dirty="0" smtClean="0">
                  <a:solidFill>
                    <a:prstClr val="black"/>
                  </a:solidFill>
                  <a:sym typeface="Symbol"/>
                </a:rPr>
                <a:t>the”|</a:t>
              </a:r>
              <a:r>
                <a:rPr lang="en-US" sz="2000" b="1" dirty="0">
                  <a:solidFill>
                    <a:prstClr val="black"/>
                  </a:solidFill>
                  <a:sym typeface="Symbol"/>
                </a:rPr>
                <a:t></a:t>
              </a:r>
              <a:r>
                <a:rPr lang="en-US" sz="2000" b="1" dirty="0" smtClean="0">
                  <a:solidFill>
                    <a:prstClr val="black"/>
                  </a:solidFill>
                  <a:sym typeface="Symbol"/>
                </a:rPr>
                <a:t>)</a:t>
              </a:r>
            </a:p>
          </p:txBody>
        </p:sp>
        <p:sp>
          <p:nvSpPr>
            <p:cNvPr id="62" name="TextBox 61"/>
            <p:cNvSpPr txBox="1"/>
            <p:nvPr/>
          </p:nvSpPr>
          <p:spPr>
            <a:xfrm>
              <a:off x="860258" y="3282493"/>
              <a:ext cx="4473742" cy="707886"/>
            </a:xfrm>
            <a:prstGeom prst="rect">
              <a:avLst/>
            </a:prstGeom>
            <a:noFill/>
          </p:spPr>
          <p:txBody>
            <a:bodyPr wrap="square" rtlCol="0">
              <a:spAutoFit/>
            </a:bodyPr>
            <a:lstStyle/>
            <a:p>
              <a:r>
                <a:rPr lang="en-US" sz="2000" b="1" dirty="0" smtClean="0"/>
                <a:t>=</a:t>
              </a:r>
              <a:r>
                <a:rPr lang="en-US" sz="2000" b="1" dirty="0" smtClean="0">
                  <a:sym typeface="Symbol"/>
                </a:rPr>
                <a:t> [</a:t>
              </a:r>
              <a:r>
                <a:rPr lang="en-US" sz="2000" b="1" dirty="0" smtClean="0">
                  <a:solidFill>
                    <a:srgbClr val="3333FF"/>
                  </a:solidFill>
                  <a:sym typeface="Symbol"/>
                </a:rPr>
                <a:t>0.5*p(“</a:t>
              </a:r>
              <a:r>
                <a:rPr lang="en-US" sz="2000" b="1" dirty="0">
                  <a:solidFill>
                    <a:srgbClr val="3333FF"/>
                  </a:solidFill>
                  <a:sym typeface="Symbol"/>
                </a:rPr>
                <a:t>text”|</a:t>
              </a:r>
              <a:r>
                <a:rPr lang="en-US" sz="2000" b="1" baseline="-25000" dirty="0">
                  <a:solidFill>
                    <a:srgbClr val="3333FF"/>
                  </a:solidFill>
                  <a:sym typeface="Symbol"/>
                </a:rPr>
                <a:t>d</a:t>
              </a:r>
              <a:r>
                <a:rPr lang="en-US" sz="2000" b="1" dirty="0">
                  <a:solidFill>
                    <a:srgbClr val="3333FF"/>
                  </a:solidFill>
                  <a:sym typeface="Symbol"/>
                </a:rPr>
                <a:t>) </a:t>
              </a:r>
              <a:r>
                <a:rPr lang="en-US" sz="2000" b="1" dirty="0" smtClean="0">
                  <a:sym typeface="Symbol"/>
                </a:rPr>
                <a:t>+ 0.5*0.1] x</a:t>
              </a:r>
            </a:p>
            <a:p>
              <a:r>
                <a:rPr lang="en-US" sz="2000" b="1" dirty="0">
                  <a:sym typeface="Symbol"/>
                </a:rPr>
                <a:t> </a:t>
              </a:r>
              <a:r>
                <a:rPr lang="en-US" sz="2000" b="1" dirty="0" smtClean="0">
                  <a:sym typeface="Symbol"/>
                </a:rPr>
                <a:t>  [</a:t>
              </a:r>
              <a:r>
                <a:rPr lang="en-US" sz="2000" b="1" dirty="0" smtClean="0">
                  <a:solidFill>
                    <a:srgbClr val="3333FF"/>
                  </a:solidFill>
                  <a:sym typeface="Symbol"/>
                </a:rPr>
                <a:t>0.5*p</a:t>
              </a:r>
              <a:r>
                <a:rPr lang="en-US" sz="2000" b="1" dirty="0">
                  <a:solidFill>
                    <a:srgbClr val="3333FF"/>
                  </a:solidFill>
                  <a:sym typeface="Symbol"/>
                </a:rPr>
                <a:t>(“the”|</a:t>
              </a:r>
              <a:r>
                <a:rPr lang="en-US" sz="2000" b="1" baseline="-25000" dirty="0">
                  <a:solidFill>
                    <a:srgbClr val="3333FF"/>
                  </a:solidFill>
                  <a:sym typeface="Symbol"/>
                </a:rPr>
                <a:t>d</a:t>
              </a:r>
              <a:r>
                <a:rPr lang="en-US" sz="2000" b="1" dirty="0">
                  <a:solidFill>
                    <a:srgbClr val="3333FF"/>
                  </a:solidFill>
                  <a:sym typeface="Symbol"/>
                </a:rPr>
                <a:t>) </a:t>
              </a:r>
              <a:r>
                <a:rPr lang="en-US" sz="2000" b="1" dirty="0" smtClean="0">
                  <a:sym typeface="Symbol"/>
                </a:rPr>
                <a:t>+ 0.5*0.9]</a:t>
              </a:r>
              <a:endParaRPr lang="en-US" sz="2000" b="1" dirty="0"/>
            </a:p>
          </p:txBody>
        </p:sp>
      </p:grpSp>
      <p:grpSp>
        <p:nvGrpSpPr>
          <p:cNvPr id="18" name="Group 17"/>
          <p:cNvGrpSpPr/>
          <p:nvPr/>
        </p:nvGrpSpPr>
        <p:grpSpPr>
          <a:xfrm>
            <a:off x="572470" y="4171950"/>
            <a:ext cx="6590330" cy="806570"/>
            <a:chOff x="572470" y="4171950"/>
            <a:chExt cx="6590330" cy="806570"/>
          </a:xfrm>
        </p:grpSpPr>
        <p:sp>
          <p:nvSpPr>
            <p:cNvPr id="12" name="TextBox 11"/>
            <p:cNvSpPr txBox="1"/>
            <p:nvPr/>
          </p:nvSpPr>
          <p:spPr>
            <a:xfrm>
              <a:off x="572470" y="4171950"/>
              <a:ext cx="6590330" cy="400110"/>
            </a:xfrm>
            <a:prstGeom prst="rect">
              <a:avLst/>
            </a:prstGeom>
            <a:noFill/>
          </p:spPr>
          <p:txBody>
            <a:bodyPr wrap="none" rtlCol="0">
              <a:spAutoFit/>
            </a:bodyPr>
            <a:lstStyle/>
            <a:p>
              <a:r>
                <a:rPr lang="en-US" sz="2000" b="1" dirty="0" smtClean="0"/>
                <a:t>How can we set </a:t>
              </a:r>
              <a:r>
                <a:rPr lang="en-US" sz="2000" b="1" dirty="0" smtClean="0">
                  <a:solidFill>
                    <a:srgbClr val="3333FF"/>
                  </a:solidFill>
                  <a:sym typeface="Symbol"/>
                </a:rPr>
                <a:t>p</a:t>
              </a:r>
              <a:r>
                <a:rPr lang="en-US" sz="2000" b="1" dirty="0">
                  <a:solidFill>
                    <a:srgbClr val="3333FF"/>
                  </a:solidFill>
                  <a:sym typeface="Symbol"/>
                </a:rPr>
                <a:t>(“text”|</a:t>
              </a:r>
              <a:r>
                <a:rPr lang="en-US" sz="2000" b="1" baseline="-25000" dirty="0">
                  <a:solidFill>
                    <a:srgbClr val="3333FF"/>
                  </a:solidFill>
                  <a:sym typeface="Symbol"/>
                </a:rPr>
                <a:t>d</a:t>
              </a:r>
              <a:r>
                <a:rPr lang="en-US" sz="2000" b="1" dirty="0">
                  <a:solidFill>
                    <a:srgbClr val="3333FF"/>
                  </a:solidFill>
                  <a:sym typeface="Symbol"/>
                </a:rPr>
                <a:t>)</a:t>
              </a:r>
              <a:r>
                <a:rPr lang="en-US" sz="2000" b="1" dirty="0" smtClean="0"/>
                <a:t>  &amp; </a:t>
              </a:r>
              <a:r>
                <a:rPr lang="en-US" sz="2000" b="1" dirty="0">
                  <a:solidFill>
                    <a:srgbClr val="3333FF"/>
                  </a:solidFill>
                  <a:sym typeface="Symbol"/>
                </a:rPr>
                <a:t>p(“text”|</a:t>
              </a:r>
              <a:r>
                <a:rPr lang="en-US" sz="2000" b="1" baseline="-25000" dirty="0">
                  <a:solidFill>
                    <a:srgbClr val="3333FF"/>
                  </a:solidFill>
                  <a:sym typeface="Symbol"/>
                </a:rPr>
                <a:t>d</a:t>
              </a:r>
              <a:r>
                <a:rPr lang="en-US" sz="2000" b="1" dirty="0" smtClean="0">
                  <a:solidFill>
                    <a:srgbClr val="3333FF"/>
                  </a:solidFill>
                  <a:sym typeface="Symbol"/>
                </a:rPr>
                <a:t>) </a:t>
              </a:r>
              <a:r>
                <a:rPr lang="en-US" sz="2000" b="1" dirty="0" smtClean="0">
                  <a:sym typeface="Symbol"/>
                </a:rPr>
                <a:t>to maximize it? </a:t>
              </a:r>
              <a:r>
                <a:rPr lang="en-US" sz="2000" b="1" dirty="0" smtClean="0"/>
                <a:t> </a:t>
              </a:r>
            </a:p>
          </p:txBody>
        </p:sp>
        <p:sp>
          <p:nvSpPr>
            <p:cNvPr id="63" name="TextBox 62"/>
            <p:cNvSpPr txBox="1"/>
            <p:nvPr/>
          </p:nvSpPr>
          <p:spPr>
            <a:xfrm>
              <a:off x="1383338" y="4578410"/>
              <a:ext cx="4567854" cy="400110"/>
            </a:xfrm>
            <a:prstGeom prst="rect">
              <a:avLst/>
            </a:prstGeom>
            <a:solidFill>
              <a:schemeClr val="bg1">
                <a:lumMod val="95000"/>
              </a:schemeClr>
            </a:solidFill>
          </p:spPr>
          <p:txBody>
            <a:bodyPr wrap="none" rtlCol="0">
              <a:spAutoFit/>
            </a:bodyPr>
            <a:lstStyle/>
            <a:p>
              <a:r>
                <a:rPr lang="en-US" sz="2000" b="1" dirty="0"/>
                <a:t> </a:t>
              </a:r>
              <a:r>
                <a:rPr lang="en-US" sz="2000" b="1" dirty="0" smtClean="0"/>
                <a:t>Note that  </a:t>
              </a:r>
              <a:r>
                <a:rPr lang="en-US" sz="2000" b="1" dirty="0" smtClean="0">
                  <a:solidFill>
                    <a:srgbClr val="3333FF"/>
                  </a:solidFill>
                  <a:sym typeface="Symbol"/>
                </a:rPr>
                <a:t>p</a:t>
              </a:r>
              <a:r>
                <a:rPr lang="en-US" sz="2000" b="1" dirty="0">
                  <a:solidFill>
                    <a:srgbClr val="3333FF"/>
                  </a:solidFill>
                  <a:sym typeface="Symbol"/>
                </a:rPr>
                <a:t>(“text”|</a:t>
              </a:r>
              <a:r>
                <a:rPr lang="en-US" sz="2000" b="1" baseline="-25000" dirty="0">
                  <a:solidFill>
                    <a:srgbClr val="3333FF"/>
                  </a:solidFill>
                  <a:sym typeface="Symbol"/>
                </a:rPr>
                <a:t>d</a:t>
              </a:r>
              <a:r>
                <a:rPr lang="en-US" sz="2000" b="1" dirty="0">
                  <a:solidFill>
                    <a:srgbClr val="3333FF"/>
                  </a:solidFill>
                  <a:sym typeface="Symbol"/>
                </a:rPr>
                <a:t>)</a:t>
              </a:r>
              <a:r>
                <a:rPr lang="en-US" sz="2000" b="1" dirty="0" smtClean="0"/>
                <a:t> + </a:t>
              </a:r>
              <a:r>
                <a:rPr lang="en-US" sz="2000" b="1" dirty="0">
                  <a:solidFill>
                    <a:srgbClr val="3333FF"/>
                  </a:solidFill>
                  <a:sym typeface="Symbol"/>
                </a:rPr>
                <a:t>p(“</a:t>
              </a:r>
              <a:r>
                <a:rPr lang="en-US" sz="2000" b="1" dirty="0" smtClean="0">
                  <a:solidFill>
                    <a:srgbClr val="3333FF"/>
                  </a:solidFill>
                  <a:sym typeface="Symbol"/>
                </a:rPr>
                <a:t>the”|</a:t>
              </a:r>
              <a:r>
                <a:rPr lang="en-US" sz="2000" b="1" dirty="0">
                  <a:solidFill>
                    <a:srgbClr val="3333FF"/>
                  </a:solidFill>
                  <a:sym typeface="Symbol"/>
                </a:rPr>
                <a:t></a:t>
              </a:r>
              <a:r>
                <a:rPr lang="en-US" sz="2000" b="1" baseline="-25000" dirty="0">
                  <a:solidFill>
                    <a:srgbClr val="3333FF"/>
                  </a:solidFill>
                  <a:sym typeface="Symbol"/>
                </a:rPr>
                <a:t>d</a:t>
              </a:r>
              <a:r>
                <a:rPr lang="en-US" sz="2000" b="1" dirty="0" smtClean="0">
                  <a:solidFill>
                    <a:srgbClr val="3333FF"/>
                  </a:solidFill>
                  <a:sym typeface="Symbol"/>
                </a:rPr>
                <a:t>) </a:t>
              </a:r>
              <a:r>
                <a:rPr lang="en-US" sz="2000" b="1" dirty="0" smtClean="0">
                  <a:sym typeface="Symbol"/>
                </a:rPr>
                <a:t>=1 </a:t>
              </a:r>
              <a:r>
                <a:rPr lang="en-US" sz="2000" b="1" dirty="0" smtClean="0"/>
                <a:t> </a:t>
              </a:r>
            </a:p>
          </p:txBody>
        </p:sp>
      </p:gr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69803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121" y="-95250"/>
            <a:ext cx="8229600" cy="857250"/>
          </a:xfrm>
        </p:spPr>
        <p:txBody>
          <a:bodyPr>
            <a:normAutofit fontScale="90000"/>
          </a:bodyPr>
          <a:lstStyle/>
          <a:p>
            <a:r>
              <a:rPr lang="en-US" dirty="0" smtClean="0"/>
              <a:t>“Collaboration” and “Competition” of </a:t>
            </a:r>
            <a:r>
              <a:rPr lang="en-US" b="1" dirty="0">
                <a:solidFill>
                  <a:srgbClr val="3333FF"/>
                </a:solidFill>
                <a:sym typeface="Symbol"/>
              </a:rPr>
              <a:t></a:t>
            </a:r>
            <a:r>
              <a:rPr lang="en-US" b="1" baseline="-25000" dirty="0" smtClean="0">
                <a:solidFill>
                  <a:srgbClr val="3333FF"/>
                </a:solidFill>
                <a:sym typeface="Symbol"/>
              </a:rPr>
              <a:t>d</a:t>
            </a:r>
            <a:r>
              <a:rPr lang="en-US" b="1" dirty="0" smtClean="0">
                <a:solidFill>
                  <a:srgbClr val="3333FF"/>
                </a:solidFill>
                <a:sym typeface="Symbol"/>
              </a:rPr>
              <a:t> </a:t>
            </a:r>
            <a:r>
              <a:rPr lang="en-US" b="1" dirty="0" smtClean="0">
                <a:sym typeface="Symbol"/>
              </a:rPr>
              <a:t>and</a:t>
            </a:r>
            <a:r>
              <a:rPr lang="en-US" b="1" dirty="0" smtClean="0">
                <a:solidFill>
                  <a:srgbClr val="3333FF"/>
                </a:solidFill>
                <a:sym typeface="Symbol"/>
              </a:rPr>
              <a:t> </a:t>
            </a:r>
            <a:r>
              <a:rPr lang="en-US" b="1" dirty="0" smtClean="0">
                <a:sym typeface="Symbol"/>
              </a:rPr>
              <a:t></a:t>
            </a:r>
            <a:r>
              <a:rPr lang="en-US" b="1" baseline="-25000" dirty="0" smtClean="0">
                <a:sym typeface="Symbol"/>
              </a:rPr>
              <a:t>B</a:t>
            </a:r>
            <a:endParaRPr lang="en-US" dirty="0"/>
          </a:p>
        </p:txBody>
      </p:sp>
      <p:sp>
        <p:nvSpPr>
          <p:cNvPr id="22" name="TextBox 21"/>
          <p:cNvSpPr txBox="1"/>
          <p:nvPr/>
        </p:nvSpPr>
        <p:spPr>
          <a:xfrm>
            <a:off x="6419590" y="999321"/>
            <a:ext cx="1317763" cy="461665"/>
          </a:xfrm>
          <a:prstGeom prst="rect">
            <a:avLst/>
          </a:prstGeom>
          <a:noFill/>
        </p:spPr>
        <p:txBody>
          <a:bodyPr wrap="square" rtlCol="0">
            <a:spAutoFit/>
          </a:bodyPr>
          <a:lstStyle/>
          <a:p>
            <a:r>
              <a:rPr lang="en-US" sz="2000" b="1" dirty="0" smtClean="0"/>
              <a:t> </a:t>
            </a:r>
            <a:r>
              <a:rPr lang="en-US" sz="2400" b="1" dirty="0" smtClean="0">
                <a:solidFill>
                  <a:srgbClr val="3333FF"/>
                </a:solidFill>
              </a:rPr>
              <a:t>text </a:t>
            </a:r>
            <a:r>
              <a:rPr lang="en-US" sz="2400" b="1" dirty="0" smtClean="0"/>
              <a:t>the</a:t>
            </a:r>
            <a:r>
              <a:rPr lang="en-US" sz="2000" b="1" dirty="0" smtClean="0">
                <a:solidFill>
                  <a:srgbClr val="3333FF"/>
                </a:solidFill>
              </a:rPr>
              <a:t> </a:t>
            </a:r>
            <a:endParaRPr lang="en-US" sz="2000" b="1" dirty="0" smtClean="0"/>
          </a:p>
        </p:txBody>
      </p:sp>
      <p:sp>
        <p:nvSpPr>
          <p:cNvPr id="25" name="AutoShape 14"/>
          <p:cNvSpPr>
            <a:spLocks noChangeArrowheads="1"/>
          </p:cNvSpPr>
          <p:nvPr/>
        </p:nvSpPr>
        <p:spPr bwMode="auto">
          <a:xfrm>
            <a:off x="6316472" y="968761"/>
            <a:ext cx="1684528" cy="487604"/>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endParaRPr lang="en-US" altLang="en-US" sz="2400" i="0" dirty="0">
              <a:latin typeface="Times New Roman" pitchFamily="18" charset="0"/>
            </a:endParaRPr>
          </a:p>
        </p:txBody>
      </p:sp>
      <p:sp>
        <p:nvSpPr>
          <p:cNvPr id="3" name="TextBox 2"/>
          <p:cNvSpPr txBox="1"/>
          <p:nvPr/>
        </p:nvSpPr>
        <p:spPr>
          <a:xfrm>
            <a:off x="5619078" y="920175"/>
            <a:ext cx="795411" cy="584775"/>
          </a:xfrm>
          <a:prstGeom prst="rect">
            <a:avLst/>
          </a:prstGeom>
          <a:noFill/>
        </p:spPr>
        <p:txBody>
          <a:bodyPr wrap="none" rtlCol="0">
            <a:spAutoFit/>
          </a:bodyPr>
          <a:lstStyle/>
          <a:p>
            <a:r>
              <a:rPr lang="en-US" sz="3200" b="1" dirty="0"/>
              <a:t>d</a:t>
            </a:r>
            <a:r>
              <a:rPr lang="en-US" sz="3200" b="1" dirty="0" smtClean="0"/>
              <a:t> = </a:t>
            </a:r>
            <a:endParaRPr lang="en-US" sz="2000" b="1" dirty="0" smtClean="0"/>
          </a:p>
        </p:txBody>
      </p:sp>
      <p:sp>
        <p:nvSpPr>
          <p:cNvPr id="8" name="Rectangle 7"/>
          <p:cNvSpPr/>
          <p:nvPr/>
        </p:nvSpPr>
        <p:spPr>
          <a:xfrm>
            <a:off x="283394" y="876240"/>
            <a:ext cx="3526606" cy="400110"/>
          </a:xfrm>
          <a:prstGeom prst="rect">
            <a:avLst/>
          </a:prstGeom>
        </p:spPr>
        <p:txBody>
          <a:bodyPr wrap="none">
            <a:spAutoFit/>
          </a:bodyPr>
          <a:lstStyle/>
          <a:p>
            <a:r>
              <a:rPr lang="en-US" sz="2000" b="1" dirty="0" smtClean="0">
                <a:solidFill>
                  <a:prstClr val="black"/>
                </a:solidFill>
                <a:sym typeface="Symbol"/>
              </a:rPr>
              <a:t>p(d|)=p(“text”|</a:t>
            </a:r>
            <a:r>
              <a:rPr lang="en-US" sz="2000" b="1" dirty="0">
                <a:solidFill>
                  <a:prstClr val="black"/>
                </a:solidFill>
                <a:sym typeface="Symbol"/>
              </a:rPr>
              <a:t></a:t>
            </a:r>
            <a:r>
              <a:rPr lang="en-US" sz="2000" b="1" dirty="0" smtClean="0">
                <a:solidFill>
                  <a:prstClr val="black"/>
                </a:solidFill>
                <a:sym typeface="Symbol"/>
              </a:rPr>
              <a:t>)</a:t>
            </a:r>
            <a:r>
              <a:rPr lang="en-US" sz="2000" b="1" dirty="0">
                <a:solidFill>
                  <a:prstClr val="black"/>
                </a:solidFill>
                <a:sym typeface="Symbol"/>
              </a:rPr>
              <a:t> p(“</a:t>
            </a:r>
            <a:r>
              <a:rPr lang="en-US" sz="2000" b="1" dirty="0" smtClean="0">
                <a:solidFill>
                  <a:prstClr val="black"/>
                </a:solidFill>
                <a:sym typeface="Symbol"/>
              </a:rPr>
              <a:t>the”|</a:t>
            </a:r>
            <a:r>
              <a:rPr lang="en-US" sz="2000" b="1" dirty="0">
                <a:solidFill>
                  <a:prstClr val="black"/>
                </a:solidFill>
                <a:sym typeface="Symbol"/>
              </a:rPr>
              <a:t></a:t>
            </a:r>
            <a:r>
              <a:rPr lang="en-US" sz="2000" b="1" dirty="0" smtClean="0">
                <a:solidFill>
                  <a:prstClr val="black"/>
                </a:solidFill>
                <a:sym typeface="Symbol"/>
              </a:rPr>
              <a:t>)</a:t>
            </a:r>
          </a:p>
        </p:txBody>
      </p:sp>
      <p:sp>
        <p:nvSpPr>
          <p:cNvPr id="52" name="Text Box 4"/>
          <p:cNvSpPr txBox="1">
            <a:spLocks noChangeArrowheads="1"/>
          </p:cNvSpPr>
          <p:nvPr/>
        </p:nvSpPr>
        <p:spPr bwMode="auto">
          <a:xfrm>
            <a:off x="6034727" y="1733550"/>
            <a:ext cx="1737673" cy="615553"/>
          </a:xfrm>
          <a:prstGeom prst="rect">
            <a:avLst/>
          </a:prstGeom>
          <a:solidFill>
            <a:srgbClr val="FFFF99"/>
          </a:solidFill>
          <a:ln w="9525">
            <a:solidFill>
              <a:srgbClr val="0000FF"/>
            </a:solidFill>
            <a:miter lim="800000"/>
            <a:headEnd/>
            <a:tailEnd/>
          </a:ln>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ct val="85000"/>
              </a:lnSpc>
              <a:spcBef>
                <a:spcPct val="0"/>
              </a:spcBef>
              <a:buSzTx/>
              <a:buFontTx/>
              <a:buNone/>
            </a:pPr>
            <a:r>
              <a:rPr lang="en-US" altLang="en-US" sz="2000" b="1" i="0" dirty="0" smtClean="0">
                <a:solidFill>
                  <a:srgbClr val="0000FF"/>
                </a:solidFill>
                <a:latin typeface="Times New Roman" pitchFamily="18" charset="0"/>
                <a:sym typeface="Symbol" pitchFamily="18" charset="2"/>
              </a:rPr>
              <a:t>text  ?</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dirty="0" smtClean="0">
                <a:latin typeface="Times New Roman" pitchFamily="18" charset="0"/>
                <a:sym typeface="Symbol" pitchFamily="18" charset="2"/>
              </a:rPr>
              <a:t>the</a:t>
            </a:r>
            <a:r>
              <a:rPr lang="en-US" altLang="en-US" sz="2000" b="1" i="0" dirty="0" smtClean="0">
                <a:latin typeface="Times New Roman" pitchFamily="18" charset="0"/>
                <a:sym typeface="Symbol" pitchFamily="18" charset="2"/>
              </a:rPr>
              <a:t> ?</a:t>
            </a:r>
          </a:p>
        </p:txBody>
      </p:sp>
      <p:sp>
        <p:nvSpPr>
          <p:cNvPr id="53" name="Rectangle 52"/>
          <p:cNvSpPr/>
          <p:nvPr/>
        </p:nvSpPr>
        <p:spPr>
          <a:xfrm>
            <a:off x="7053902" y="1785987"/>
            <a:ext cx="466794" cy="400110"/>
          </a:xfrm>
          <a:prstGeom prst="rect">
            <a:avLst/>
          </a:prstGeom>
          <a:solidFill>
            <a:schemeClr val="bg1">
              <a:lumMod val="95000"/>
            </a:schemeClr>
          </a:solidFill>
        </p:spPr>
        <p:txBody>
          <a:bodyPr wrap="none">
            <a:spAutoFit/>
          </a:bodyPr>
          <a:lstStyle/>
          <a:p>
            <a:r>
              <a:rPr lang="en-US" sz="2000" b="1" dirty="0" smtClean="0">
                <a:solidFill>
                  <a:prstClr val="black"/>
                </a:solidFill>
                <a:sym typeface="Symbol"/>
              </a:rPr>
              <a:t></a:t>
            </a:r>
            <a:r>
              <a:rPr lang="en-US" sz="2000" b="1" baseline="-25000" dirty="0" smtClean="0">
                <a:solidFill>
                  <a:prstClr val="black"/>
                </a:solidFill>
                <a:sym typeface="Symbol"/>
              </a:rPr>
              <a:t>d</a:t>
            </a:r>
            <a:r>
              <a:rPr lang="en-US" sz="2000" b="1" dirty="0" smtClean="0">
                <a:sym typeface="Wingdings" panose="05000000000000000000" pitchFamily="2" charset="2"/>
              </a:rPr>
              <a:t> </a:t>
            </a:r>
            <a:endParaRPr lang="en-US" sz="2000" b="1" dirty="0"/>
          </a:p>
        </p:txBody>
      </p:sp>
      <p:sp>
        <p:nvSpPr>
          <p:cNvPr id="54" name="Text Box 4"/>
          <p:cNvSpPr txBox="1">
            <a:spLocks noChangeArrowheads="1"/>
          </p:cNvSpPr>
          <p:nvPr/>
        </p:nvSpPr>
        <p:spPr bwMode="auto">
          <a:xfrm>
            <a:off x="6237614" y="3719056"/>
            <a:ext cx="1610986" cy="605294"/>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ts val="2000"/>
              </a:lnSpc>
              <a:spcBef>
                <a:spcPct val="0"/>
              </a:spcBef>
              <a:buSzTx/>
              <a:buFontTx/>
              <a:buNone/>
            </a:pPr>
            <a:r>
              <a:rPr lang="en-US" altLang="en-US" sz="2000" b="1" i="0" dirty="0">
                <a:latin typeface="Times New Roman" pitchFamily="18" charset="0"/>
                <a:sym typeface="Symbol" pitchFamily="18" charset="2"/>
              </a:rPr>
              <a:t>the </a:t>
            </a:r>
            <a:r>
              <a:rPr lang="en-US" altLang="en-US" sz="2000" b="1" i="0" dirty="0" smtClean="0">
                <a:latin typeface="Times New Roman" pitchFamily="18" charset="0"/>
                <a:sym typeface="Symbol" pitchFamily="18" charset="2"/>
              </a:rPr>
              <a:t>0.9</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smtClean="0">
                <a:solidFill>
                  <a:srgbClr val="3333FF"/>
                </a:solidFill>
                <a:latin typeface="Times New Roman" pitchFamily="18" charset="0"/>
                <a:sym typeface="Symbol" pitchFamily="18" charset="2"/>
              </a:rPr>
              <a:t>text  0.1</a:t>
            </a:r>
            <a:endParaRPr lang="en-US" altLang="en-US" sz="2000" b="1" i="0" dirty="0">
              <a:solidFill>
                <a:srgbClr val="3333FF"/>
              </a:solidFill>
              <a:latin typeface="Times New Roman" pitchFamily="18" charset="0"/>
              <a:sym typeface="Symbol" pitchFamily="18" charset="2"/>
            </a:endParaRPr>
          </a:p>
        </p:txBody>
      </p:sp>
      <p:sp>
        <p:nvSpPr>
          <p:cNvPr id="55" name="Rectangle 54"/>
          <p:cNvSpPr/>
          <p:nvPr/>
        </p:nvSpPr>
        <p:spPr>
          <a:xfrm>
            <a:off x="7309687" y="3805242"/>
            <a:ext cx="413896" cy="400110"/>
          </a:xfrm>
          <a:prstGeom prst="rect">
            <a:avLst/>
          </a:prstGeom>
          <a:solidFill>
            <a:schemeClr val="bg1">
              <a:lumMod val="95000"/>
            </a:schemeClr>
          </a:solidFill>
        </p:spPr>
        <p:txBody>
          <a:bodyPr wrap="none">
            <a:spAutoFit/>
          </a:bodyPr>
          <a:lstStyle/>
          <a:p>
            <a:r>
              <a:rPr lang="en-US" sz="2000" b="1" dirty="0" smtClean="0">
                <a:sym typeface="Symbol"/>
              </a:rPr>
              <a:t></a:t>
            </a:r>
            <a:r>
              <a:rPr lang="en-US" sz="2000" b="1" baseline="-25000" dirty="0" smtClean="0">
                <a:sym typeface="Symbol"/>
              </a:rPr>
              <a:t>B</a:t>
            </a:r>
            <a:endParaRPr lang="en-US" sz="2000" b="1" dirty="0"/>
          </a:p>
        </p:txBody>
      </p:sp>
      <p:cxnSp>
        <p:nvCxnSpPr>
          <p:cNvPr id="56" name="Straight Arrow Connector 55"/>
          <p:cNvCxnSpPr/>
          <p:nvPr/>
        </p:nvCxnSpPr>
        <p:spPr>
          <a:xfrm flipH="1" flipV="1">
            <a:off x="7543800" y="2419350"/>
            <a:ext cx="684921" cy="5859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7520696" y="3005252"/>
            <a:ext cx="708025" cy="6332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7772400" y="2266950"/>
            <a:ext cx="1162498" cy="400110"/>
          </a:xfrm>
          <a:prstGeom prst="rect">
            <a:avLst/>
          </a:prstGeom>
        </p:spPr>
        <p:txBody>
          <a:bodyPr wrap="none">
            <a:spAutoFit/>
          </a:bodyPr>
          <a:lstStyle/>
          <a:p>
            <a:r>
              <a:rPr lang="en-US" sz="2000" b="1" dirty="0" smtClean="0">
                <a:solidFill>
                  <a:srgbClr val="3333FF"/>
                </a:solidFill>
                <a:sym typeface="Wingdings" panose="05000000000000000000" pitchFamily="2" charset="2"/>
              </a:rPr>
              <a:t>P(</a:t>
            </a:r>
            <a:r>
              <a:rPr lang="en-US" sz="2000" b="1" dirty="0" smtClean="0">
                <a:solidFill>
                  <a:srgbClr val="3333FF"/>
                </a:solidFill>
                <a:sym typeface="Symbol"/>
              </a:rPr>
              <a:t></a:t>
            </a:r>
            <a:r>
              <a:rPr lang="en-US" sz="2000" b="1" baseline="-25000" dirty="0" smtClean="0">
                <a:solidFill>
                  <a:srgbClr val="3333FF"/>
                </a:solidFill>
                <a:sym typeface="Symbol"/>
              </a:rPr>
              <a:t>d</a:t>
            </a:r>
            <a:r>
              <a:rPr lang="en-US" sz="2000" b="1" dirty="0" smtClean="0">
                <a:solidFill>
                  <a:srgbClr val="3333FF"/>
                </a:solidFill>
                <a:sym typeface="Symbol"/>
              </a:rPr>
              <a:t>)=0.5</a:t>
            </a:r>
            <a:endParaRPr lang="en-US" sz="2000" b="1" dirty="0">
              <a:solidFill>
                <a:srgbClr val="3333FF"/>
              </a:solidFill>
            </a:endParaRPr>
          </a:p>
        </p:txBody>
      </p:sp>
      <p:sp>
        <p:nvSpPr>
          <p:cNvPr id="59" name="Rectangle 58"/>
          <p:cNvSpPr/>
          <p:nvPr/>
        </p:nvSpPr>
        <p:spPr>
          <a:xfrm>
            <a:off x="7824293" y="3238440"/>
            <a:ext cx="1167307" cy="400110"/>
          </a:xfrm>
          <a:prstGeom prst="rect">
            <a:avLst/>
          </a:prstGeom>
        </p:spPr>
        <p:txBody>
          <a:bodyPr wrap="none">
            <a:spAutoFit/>
          </a:bodyPr>
          <a:lstStyle/>
          <a:p>
            <a:r>
              <a:rPr lang="en-US" sz="2000" b="1" dirty="0" smtClean="0">
                <a:sym typeface="Wingdings" panose="05000000000000000000" pitchFamily="2" charset="2"/>
              </a:rPr>
              <a:t>P(</a:t>
            </a:r>
            <a:r>
              <a:rPr lang="en-US" sz="2000" b="1" dirty="0">
                <a:sym typeface="Symbol"/>
              </a:rPr>
              <a:t></a:t>
            </a:r>
            <a:r>
              <a:rPr lang="en-US" sz="2000" b="1" baseline="-25000" dirty="0">
                <a:sym typeface="Symbol"/>
              </a:rPr>
              <a:t>B</a:t>
            </a:r>
            <a:r>
              <a:rPr lang="en-US" sz="2000" b="1" dirty="0" smtClean="0">
                <a:sym typeface="Symbol"/>
              </a:rPr>
              <a:t>)=0.5</a:t>
            </a:r>
            <a:endParaRPr lang="en-US" sz="2000" b="1" dirty="0"/>
          </a:p>
        </p:txBody>
      </p:sp>
      <p:sp>
        <p:nvSpPr>
          <p:cNvPr id="62" name="TextBox 61"/>
          <p:cNvSpPr txBox="1"/>
          <p:nvPr/>
        </p:nvSpPr>
        <p:spPr>
          <a:xfrm>
            <a:off x="1012658" y="1301293"/>
            <a:ext cx="4473742" cy="707886"/>
          </a:xfrm>
          <a:prstGeom prst="rect">
            <a:avLst/>
          </a:prstGeom>
          <a:noFill/>
        </p:spPr>
        <p:txBody>
          <a:bodyPr wrap="square" rtlCol="0">
            <a:spAutoFit/>
          </a:bodyPr>
          <a:lstStyle/>
          <a:p>
            <a:r>
              <a:rPr lang="en-US" sz="2000" b="1" dirty="0" smtClean="0"/>
              <a:t>=</a:t>
            </a:r>
            <a:r>
              <a:rPr lang="en-US" sz="2000" b="1" dirty="0" smtClean="0">
                <a:sym typeface="Symbol"/>
              </a:rPr>
              <a:t> [</a:t>
            </a:r>
            <a:r>
              <a:rPr lang="en-US" sz="2000" b="1" dirty="0" smtClean="0">
                <a:solidFill>
                  <a:srgbClr val="3333FF"/>
                </a:solidFill>
                <a:sym typeface="Symbol"/>
              </a:rPr>
              <a:t>0.5*p(“</a:t>
            </a:r>
            <a:r>
              <a:rPr lang="en-US" sz="2000" b="1" dirty="0">
                <a:solidFill>
                  <a:srgbClr val="3333FF"/>
                </a:solidFill>
                <a:sym typeface="Symbol"/>
              </a:rPr>
              <a:t>text”|</a:t>
            </a:r>
            <a:r>
              <a:rPr lang="en-US" sz="2000" b="1" baseline="-25000" dirty="0">
                <a:solidFill>
                  <a:srgbClr val="3333FF"/>
                </a:solidFill>
                <a:sym typeface="Symbol"/>
              </a:rPr>
              <a:t>d</a:t>
            </a:r>
            <a:r>
              <a:rPr lang="en-US" sz="2000" b="1" dirty="0">
                <a:solidFill>
                  <a:srgbClr val="3333FF"/>
                </a:solidFill>
                <a:sym typeface="Symbol"/>
              </a:rPr>
              <a:t>) </a:t>
            </a:r>
            <a:r>
              <a:rPr lang="en-US" sz="2000" b="1" dirty="0" smtClean="0">
                <a:sym typeface="Symbol"/>
              </a:rPr>
              <a:t>+ 0.5*0.1] x</a:t>
            </a:r>
          </a:p>
          <a:p>
            <a:r>
              <a:rPr lang="en-US" sz="2000" b="1" dirty="0">
                <a:sym typeface="Symbol"/>
              </a:rPr>
              <a:t> </a:t>
            </a:r>
            <a:r>
              <a:rPr lang="en-US" sz="2000" b="1" dirty="0" smtClean="0">
                <a:sym typeface="Symbol"/>
              </a:rPr>
              <a:t>  [</a:t>
            </a:r>
            <a:r>
              <a:rPr lang="en-US" sz="2000" b="1" dirty="0" smtClean="0">
                <a:solidFill>
                  <a:srgbClr val="3333FF"/>
                </a:solidFill>
                <a:sym typeface="Symbol"/>
              </a:rPr>
              <a:t>0.5*p</a:t>
            </a:r>
            <a:r>
              <a:rPr lang="en-US" sz="2000" b="1" dirty="0">
                <a:solidFill>
                  <a:srgbClr val="3333FF"/>
                </a:solidFill>
                <a:sym typeface="Symbol"/>
              </a:rPr>
              <a:t>(“the”|</a:t>
            </a:r>
            <a:r>
              <a:rPr lang="en-US" sz="2000" b="1" baseline="-25000" dirty="0">
                <a:solidFill>
                  <a:srgbClr val="3333FF"/>
                </a:solidFill>
                <a:sym typeface="Symbol"/>
              </a:rPr>
              <a:t>d</a:t>
            </a:r>
            <a:r>
              <a:rPr lang="en-US" sz="2000" b="1" dirty="0">
                <a:solidFill>
                  <a:srgbClr val="3333FF"/>
                </a:solidFill>
                <a:sym typeface="Symbol"/>
              </a:rPr>
              <a:t>) </a:t>
            </a:r>
            <a:r>
              <a:rPr lang="en-US" sz="2000" b="1" dirty="0" smtClean="0">
                <a:sym typeface="Symbol"/>
              </a:rPr>
              <a:t>+ 0.5*0.9]</a:t>
            </a:r>
            <a:endParaRPr lang="en-US" sz="2000" b="1" dirty="0"/>
          </a:p>
        </p:txBody>
      </p:sp>
      <p:sp>
        <p:nvSpPr>
          <p:cNvPr id="63" name="TextBox 62"/>
          <p:cNvSpPr txBox="1"/>
          <p:nvPr/>
        </p:nvSpPr>
        <p:spPr>
          <a:xfrm>
            <a:off x="592790" y="2172187"/>
            <a:ext cx="4567854" cy="400110"/>
          </a:xfrm>
          <a:prstGeom prst="rect">
            <a:avLst/>
          </a:prstGeom>
          <a:solidFill>
            <a:schemeClr val="bg1">
              <a:lumMod val="95000"/>
            </a:schemeClr>
          </a:solidFill>
        </p:spPr>
        <p:txBody>
          <a:bodyPr wrap="none" rtlCol="0">
            <a:spAutoFit/>
          </a:bodyPr>
          <a:lstStyle/>
          <a:p>
            <a:r>
              <a:rPr lang="en-US" sz="2000" b="1" dirty="0"/>
              <a:t> </a:t>
            </a:r>
            <a:r>
              <a:rPr lang="en-US" sz="2000" b="1" dirty="0" smtClean="0"/>
              <a:t>Note that  </a:t>
            </a:r>
            <a:r>
              <a:rPr lang="en-US" sz="2000" b="1" dirty="0" smtClean="0">
                <a:solidFill>
                  <a:srgbClr val="3333FF"/>
                </a:solidFill>
                <a:sym typeface="Symbol"/>
              </a:rPr>
              <a:t>p</a:t>
            </a:r>
            <a:r>
              <a:rPr lang="en-US" sz="2000" b="1" dirty="0">
                <a:solidFill>
                  <a:srgbClr val="3333FF"/>
                </a:solidFill>
                <a:sym typeface="Symbol"/>
              </a:rPr>
              <a:t>(“text”|</a:t>
            </a:r>
            <a:r>
              <a:rPr lang="en-US" sz="2000" b="1" baseline="-25000" dirty="0">
                <a:solidFill>
                  <a:srgbClr val="3333FF"/>
                </a:solidFill>
                <a:sym typeface="Symbol"/>
              </a:rPr>
              <a:t>d</a:t>
            </a:r>
            <a:r>
              <a:rPr lang="en-US" sz="2000" b="1" dirty="0">
                <a:solidFill>
                  <a:srgbClr val="3333FF"/>
                </a:solidFill>
                <a:sym typeface="Symbol"/>
              </a:rPr>
              <a:t>)</a:t>
            </a:r>
            <a:r>
              <a:rPr lang="en-US" sz="2000" b="1" dirty="0" smtClean="0"/>
              <a:t> + </a:t>
            </a:r>
            <a:r>
              <a:rPr lang="en-US" sz="2000" b="1" dirty="0">
                <a:solidFill>
                  <a:srgbClr val="3333FF"/>
                </a:solidFill>
                <a:sym typeface="Symbol"/>
              </a:rPr>
              <a:t>p(“</a:t>
            </a:r>
            <a:r>
              <a:rPr lang="en-US" sz="2000" b="1" dirty="0" smtClean="0">
                <a:solidFill>
                  <a:srgbClr val="3333FF"/>
                </a:solidFill>
                <a:sym typeface="Symbol"/>
              </a:rPr>
              <a:t>the”|</a:t>
            </a:r>
            <a:r>
              <a:rPr lang="en-US" sz="2000" b="1" dirty="0">
                <a:solidFill>
                  <a:srgbClr val="3333FF"/>
                </a:solidFill>
                <a:sym typeface="Symbol"/>
              </a:rPr>
              <a:t></a:t>
            </a:r>
            <a:r>
              <a:rPr lang="en-US" sz="2000" b="1" baseline="-25000" dirty="0">
                <a:solidFill>
                  <a:srgbClr val="3333FF"/>
                </a:solidFill>
                <a:sym typeface="Symbol"/>
              </a:rPr>
              <a:t>d</a:t>
            </a:r>
            <a:r>
              <a:rPr lang="en-US" sz="2000" b="1" dirty="0" smtClean="0">
                <a:solidFill>
                  <a:srgbClr val="3333FF"/>
                </a:solidFill>
                <a:sym typeface="Symbol"/>
              </a:rPr>
              <a:t>) </a:t>
            </a:r>
            <a:r>
              <a:rPr lang="en-US" sz="2000" b="1" dirty="0" smtClean="0">
                <a:sym typeface="Symbol"/>
              </a:rPr>
              <a:t>=1 </a:t>
            </a:r>
            <a:r>
              <a:rPr lang="en-US" sz="2000" b="1" dirty="0" smtClean="0"/>
              <a:t> </a:t>
            </a:r>
          </a:p>
        </p:txBody>
      </p:sp>
      <mc:AlternateContent xmlns:mc="http://schemas.openxmlformats.org/markup-compatibility/2006" xmlns:a14="http://schemas.microsoft.com/office/drawing/2010/main">
        <mc:Choice Requires="a14">
          <p:sp>
            <p:nvSpPr>
              <p:cNvPr id="6" name="TextBox 5"/>
              <p:cNvSpPr txBox="1"/>
              <p:nvPr/>
            </p:nvSpPr>
            <p:spPr>
              <a:xfrm>
                <a:off x="165666" y="2805197"/>
                <a:ext cx="6773457" cy="400110"/>
              </a:xfrm>
              <a:prstGeom prst="rect">
                <a:avLst/>
              </a:prstGeom>
              <a:noFill/>
              <a:ln>
                <a:solidFill>
                  <a:srgbClr val="0000FF"/>
                </a:solidFill>
              </a:ln>
            </p:spPr>
            <p:txBody>
              <a:bodyPr wrap="none" rtlCol="0">
                <a:spAutoFit/>
              </a:bodyPr>
              <a:lstStyle/>
              <a:p>
                <a:r>
                  <a:rPr lang="en-US" sz="2000" dirty="0" smtClean="0">
                    <a:cs typeface="Times New Roman" panose="02020603050405020304" pitchFamily="18" charset="0"/>
                  </a:rPr>
                  <a:t>If </a:t>
                </a:r>
                <a14:m>
                  <m:oMath xmlns:m="http://schemas.openxmlformats.org/officeDocument/2006/math">
                    <m:r>
                      <a:rPr lang="en-US" sz="2000" b="1" i="1" smtClean="0">
                        <a:solidFill>
                          <a:srgbClr val="FF0000"/>
                        </a:solidFill>
                        <a:latin typeface="Cambria Math"/>
                        <a:cs typeface="Times New Roman" panose="02020603050405020304" pitchFamily="18" charset="0"/>
                      </a:rPr>
                      <m:t>𝒙</m:t>
                    </m:r>
                    <m:r>
                      <a:rPr lang="en-US" sz="2000" b="1" i="1" smtClean="0">
                        <a:solidFill>
                          <a:srgbClr val="FF0000"/>
                        </a:solidFill>
                        <a:latin typeface="Cambria Math"/>
                        <a:cs typeface="Times New Roman" panose="02020603050405020304" pitchFamily="18" charset="0"/>
                      </a:rPr>
                      <m:t>+</m:t>
                    </m:r>
                    <m:r>
                      <a:rPr lang="en-US" sz="2000" b="1" i="1" smtClean="0">
                        <a:solidFill>
                          <a:srgbClr val="FF0000"/>
                        </a:solidFill>
                        <a:latin typeface="Cambria Math"/>
                        <a:cs typeface="Times New Roman" panose="02020603050405020304" pitchFamily="18" charset="0"/>
                      </a:rPr>
                      <m:t>𝒚</m:t>
                    </m:r>
                    <m:r>
                      <a:rPr lang="en-US" sz="2000" b="1" i="1" smtClean="0">
                        <a:solidFill>
                          <a:srgbClr val="FF0000"/>
                        </a:solidFill>
                        <a:latin typeface="Cambria Math"/>
                        <a:cs typeface="Times New Roman" panose="02020603050405020304" pitchFamily="18" charset="0"/>
                      </a:rPr>
                      <m:t>=</m:t>
                    </m:r>
                    <m:r>
                      <a:rPr lang="en-US" sz="2000" b="1" i="1" smtClean="0">
                        <a:solidFill>
                          <a:srgbClr val="FF0000"/>
                        </a:solidFill>
                        <a:latin typeface="Cambria Math"/>
                        <a:cs typeface="Times New Roman" panose="02020603050405020304" pitchFamily="18" charset="0"/>
                      </a:rPr>
                      <m:t>𝒄𝒐𝒏𝒔𝒕𝒂𝒏𝒕</m:t>
                    </m:r>
                  </m:oMath>
                </a14:m>
                <a:r>
                  <a:rPr lang="en-US" sz="2000" dirty="0" smtClean="0">
                    <a:cs typeface="Times New Roman" panose="02020603050405020304" pitchFamily="18" charset="0"/>
                  </a:rPr>
                  <a:t>,  then </a:t>
                </a:r>
                <a14:m>
                  <m:oMath xmlns:m="http://schemas.openxmlformats.org/officeDocument/2006/math">
                    <m:r>
                      <a:rPr lang="en-US" sz="2000" b="1" i="1" smtClean="0">
                        <a:solidFill>
                          <a:srgbClr val="FF0000"/>
                        </a:solidFill>
                        <a:latin typeface="Cambria Math"/>
                        <a:cs typeface="Times New Roman" panose="02020603050405020304" pitchFamily="18" charset="0"/>
                      </a:rPr>
                      <m:t>𝒙𝒚</m:t>
                    </m:r>
                  </m:oMath>
                </a14:m>
                <a:r>
                  <a:rPr lang="en-US" sz="2000" dirty="0" smtClean="0">
                    <a:cs typeface="Times New Roman" panose="02020603050405020304" pitchFamily="18" charset="0"/>
                  </a:rPr>
                  <a:t> reaches maximum when </a:t>
                </a:r>
                <a14:m>
                  <m:oMath xmlns:m="http://schemas.openxmlformats.org/officeDocument/2006/math">
                    <m:r>
                      <a:rPr lang="en-US" sz="2000" b="1" i="1" smtClean="0">
                        <a:solidFill>
                          <a:srgbClr val="FF0000"/>
                        </a:solidFill>
                        <a:latin typeface="Cambria Math"/>
                        <a:cs typeface="Times New Roman" panose="02020603050405020304" pitchFamily="18" charset="0"/>
                      </a:rPr>
                      <m:t>𝒙</m:t>
                    </m:r>
                    <m:r>
                      <a:rPr lang="en-US" sz="2000" b="1" i="1" smtClean="0">
                        <a:solidFill>
                          <a:srgbClr val="FF0000"/>
                        </a:solidFill>
                        <a:latin typeface="Cambria Math"/>
                        <a:cs typeface="Times New Roman" panose="02020603050405020304" pitchFamily="18" charset="0"/>
                      </a:rPr>
                      <m:t>=</m:t>
                    </m:r>
                    <m:r>
                      <a:rPr lang="en-US" sz="2000" b="1" i="1" smtClean="0">
                        <a:solidFill>
                          <a:srgbClr val="FF0000"/>
                        </a:solidFill>
                        <a:latin typeface="Cambria Math"/>
                        <a:cs typeface="Times New Roman" panose="02020603050405020304" pitchFamily="18" charset="0"/>
                      </a:rPr>
                      <m:t>𝒚</m:t>
                    </m:r>
                    <m:r>
                      <a:rPr lang="en-US" sz="2000" b="0" i="1" smtClean="0">
                        <a:latin typeface="Cambria Math"/>
                        <a:cs typeface="Times New Roman" panose="02020603050405020304" pitchFamily="18" charset="0"/>
                      </a:rPr>
                      <m:t>.</m:t>
                    </m:r>
                  </m:oMath>
                </a14:m>
                <a:endParaRPr lang="en-US" sz="2000" dirty="0" smtClean="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65666" y="2805197"/>
                <a:ext cx="6773457" cy="400110"/>
              </a:xfrm>
              <a:prstGeom prst="rect">
                <a:avLst/>
              </a:prstGeom>
              <a:blipFill rotWithShape="1">
                <a:blip r:embed="rId2"/>
                <a:stretch>
                  <a:fillRect/>
                </a:stretch>
              </a:blipFill>
              <a:ln>
                <a:solidFill>
                  <a:srgbClr val="0000FF"/>
                </a:solidFill>
              </a:ln>
            </p:spPr>
            <p:txBody>
              <a:bodyPr/>
              <a:lstStyle/>
              <a:p>
                <a:r>
                  <a:rPr lang="en-US">
                    <a:noFill/>
                  </a:rPr>
                  <a:t> </a:t>
                </a:r>
              </a:p>
            </p:txBody>
          </p:sp>
        </mc:Fallback>
      </mc:AlternateContent>
      <p:grpSp>
        <p:nvGrpSpPr>
          <p:cNvPr id="10" name="Group 9"/>
          <p:cNvGrpSpPr/>
          <p:nvPr/>
        </p:nvGrpSpPr>
        <p:grpSpPr>
          <a:xfrm>
            <a:off x="165666" y="3389256"/>
            <a:ext cx="6071948" cy="954204"/>
            <a:chOff x="165666" y="3160656"/>
            <a:chExt cx="6071948" cy="954204"/>
          </a:xfrm>
        </p:grpSpPr>
        <p:sp>
          <p:nvSpPr>
            <p:cNvPr id="7" name="Rectangle 6"/>
            <p:cNvSpPr/>
            <p:nvPr/>
          </p:nvSpPr>
          <p:spPr>
            <a:xfrm>
              <a:off x="165666" y="3160656"/>
              <a:ext cx="6071948" cy="400110"/>
            </a:xfrm>
            <a:prstGeom prst="rect">
              <a:avLst/>
            </a:prstGeom>
          </p:spPr>
          <p:txBody>
            <a:bodyPr wrap="square">
              <a:spAutoFit/>
            </a:bodyPr>
            <a:lstStyle/>
            <a:p>
              <a:r>
                <a:rPr lang="en-US" sz="2000" b="1" dirty="0" smtClean="0">
                  <a:solidFill>
                    <a:srgbClr val="3333FF"/>
                  </a:solidFill>
                  <a:sym typeface="Symbol"/>
                </a:rPr>
                <a:t>0.5*p</a:t>
              </a:r>
              <a:r>
                <a:rPr lang="en-US" sz="2000" b="1" dirty="0">
                  <a:solidFill>
                    <a:srgbClr val="3333FF"/>
                  </a:solidFill>
                  <a:sym typeface="Symbol"/>
                </a:rPr>
                <a:t>(“text”|</a:t>
              </a:r>
              <a:r>
                <a:rPr lang="en-US" sz="2000" b="1" baseline="-25000" dirty="0">
                  <a:solidFill>
                    <a:srgbClr val="3333FF"/>
                  </a:solidFill>
                  <a:sym typeface="Symbol"/>
                </a:rPr>
                <a:t>d</a:t>
              </a:r>
              <a:r>
                <a:rPr lang="en-US" sz="2000" b="1" dirty="0">
                  <a:solidFill>
                    <a:srgbClr val="3333FF"/>
                  </a:solidFill>
                  <a:sym typeface="Symbol"/>
                </a:rPr>
                <a:t>) </a:t>
              </a:r>
              <a:r>
                <a:rPr lang="en-US" sz="2000" b="1" dirty="0">
                  <a:sym typeface="Symbol"/>
                </a:rPr>
                <a:t>+ </a:t>
              </a:r>
              <a:r>
                <a:rPr lang="en-US" sz="2000" b="1" dirty="0" smtClean="0">
                  <a:sym typeface="Symbol"/>
                </a:rPr>
                <a:t>0.5*0.1= </a:t>
              </a:r>
              <a:r>
                <a:rPr lang="en-US" sz="2000" b="1" dirty="0" smtClean="0">
                  <a:solidFill>
                    <a:srgbClr val="3333FF"/>
                  </a:solidFill>
                  <a:sym typeface="Symbol"/>
                </a:rPr>
                <a:t>0.5*p</a:t>
              </a:r>
              <a:r>
                <a:rPr lang="en-US" sz="2000" b="1" dirty="0">
                  <a:solidFill>
                    <a:srgbClr val="3333FF"/>
                  </a:solidFill>
                  <a:sym typeface="Symbol"/>
                </a:rPr>
                <a:t>(“the”|</a:t>
              </a:r>
              <a:r>
                <a:rPr lang="en-US" sz="2000" b="1" baseline="-25000" dirty="0">
                  <a:solidFill>
                    <a:srgbClr val="3333FF"/>
                  </a:solidFill>
                  <a:sym typeface="Symbol"/>
                </a:rPr>
                <a:t>d</a:t>
              </a:r>
              <a:r>
                <a:rPr lang="en-US" sz="2000" b="1" dirty="0">
                  <a:solidFill>
                    <a:srgbClr val="3333FF"/>
                  </a:solidFill>
                  <a:sym typeface="Symbol"/>
                </a:rPr>
                <a:t>) </a:t>
              </a:r>
              <a:r>
                <a:rPr lang="en-US" sz="2000" b="1" dirty="0">
                  <a:sym typeface="Symbol"/>
                </a:rPr>
                <a:t>+ </a:t>
              </a:r>
              <a:r>
                <a:rPr lang="en-US" sz="2000" b="1" dirty="0" smtClean="0">
                  <a:sym typeface="Symbol"/>
                </a:rPr>
                <a:t>0.5*0.9</a:t>
              </a:r>
              <a:r>
                <a:rPr lang="en-US" sz="1600" b="1" dirty="0" smtClean="0">
                  <a:sym typeface="Symbol"/>
                </a:rPr>
                <a:t> </a:t>
              </a:r>
              <a:endParaRPr lang="en-US" dirty="0"/>
            </a:p>
          </p:txBody>
        </p:sp>
        <p:sp>
          <p:nvSpPr>
            <p:cNvPr id="24" name="Rectangle 23"/>
            <p:cNvSpPr/>
            <p:nvPr/>
          </p:nvSpPr>
          <p:spPr>
            <a:xfrm>
              <a:off x="629322" y="3714750"/>
              <a:ext cx="4933278" cy="400110"/>
            </a:xfrm>
            <a:prstGeom prst="rect">
              <a:avLst/>
            </a:prstGeom>
            <a:solidFill>
              <a:schemeClr val="bg1">
                <a:lumMod val="95000"/>
              </a:schemeClr>
            </a:solidFill>
          </p:spPr>
          <p:txBody>
            <a:bodyPr wrap="square">
              <a:spAutoFit/>
            </a:bodyPr>
            <a:lstStyle/>
            <a:p>
              <a:r>
                <a:rPr lang="en-US" sz="2000" b="1" dirty="0" smtClean="0">
                  <a:sym typeface="Wingdings" panose="05000000000000000000" pitchFamily="2" charset="2"/>
                </a:rPr>
                <a:t></a:t>
              </a:r>
              <a:r>
                <a:rPr lang="en-US" sz="2000" b="1" dirty="0" smtClean="0">
                  <a:solidFill>
                    <a:srgbClr val="3333FF"/>
                  </a:solidFill>
                  <a:sym typeface="Wingdings" panose="05000000000000000000" pitchFamily="2" charset="2"/>
                </a:rPr>
                <a:t> </a:t>
              </a:r>
              <a:r>
                <a:rPr lang="en-US" sz="2000" b="1" dirty="0" smtClean="0">
                  <a:solidFill>
                    <a:srgbClr val="3333FF"/>
                  </a:solidFill>
                  <a:sym typeface="Symbol"/>
                </a:rPr>
                <a:t>p</a:t>
              </a:r>
              <a:r>
                <a:rPr lang="en-US" sz="2000" b="1" dirty="0">
                  <a:solidFill>
                    <a:srgbClr val="3333FF"/>
                  </a:solidFill>
                  <a:sym typeface="Symbol"/>
                </a:rPr>
                <a:t>(“text”|</a:t>
              </a:r>
              <a:r>
                <a:rPr lang="en-US" sz="2000" b="1" baseline="-25000" dirty="0">
                  <a:solidFill>
                    <a:srgbClr val="3333FF"/>
                  </a:solidFill>
                  <a:sym typeface="Symbol"/>
                </a:rPr>
                <a:t>d</a:t>
              </a:r>
              <a:r>
                <a:rPr lang="en-US" sz="2000" b="1" dirty="0" smtClean="0">
                  <a:solidFill>
                    <a:srgbClr val="3333FF"/>
                  </a:solidFill>
                  <a:sym typeface="Symbol"/>
                </a:rPr>
                <a:t>)=0.9    </a:t>
              </a:r>
              <a:r>
                <a:rPr lang="en-US" sz="2000" b="1" dirty="0" smtClean="0">
                  <a:sym typeface="Symbol"/>
                </a:rPr>
                <a:t>&gt;&gt;     p</a:t>
              </a:r>
              <a:r>
                <a:rPr lang="en-US" sz="2000" b="1" dirty="0">
                  <a:sym typeface="Symbol"/>
                </a:rPr>
                <a:t>(“the”|</a:t>
              </a:r>
              <a:r>
                <a:rPr lang="en-US" sz="2000" b="1" baseline="-25000" dirty="0">
                  <a:sym typeface="Symbol"/>
                </a:rPr>
                <a:t>d</a:t>
              </a:r>
              <a:r>
                <a:rPr lang="en-US" sz="2000" b="1" dirty="0">
                  <a:sym typeface="Symbol"/>
                </a:rPr>
                <a:t>) </a:t>
              </a:r>
              <a:r>
                <a:rPr lang="en-US" sz="2000" b="1" dirty="0" smtClean="0">
                  <a:sym typeface="Symbol"/>
                </a:rPr>
                <a:t>=0.1 !</a:t>
              </a:r>
              <a:endParaRPr lang="en-US" sz="2000" b="1" dirty="0"/>
            </a:p>
          </p:txBody>
        </p:sp>
      </p:grpSp>
      <p:sp>
        <p:nvSpPr>
          <p:cNvPr id="9" name="TextBox 8"/>
          <p:cNvSpPr txBox="1"/>
          <p:nvPr/>
        </p:nvSpPr>
        <p:spPr>
          <a:xfrm>
            <a:off x="406942" y="4548485"/>
            <a:ext cx="7908383" cy="461665"/>
          </a:xfrm>
          <a:prstGeom prst="rect">
            <a:avLst/>
          </a:prstGeom>
          <a:solidFill>
            <a:srgbClr val="FFFF99"/>
          </a:solidFill>
        </p:spPr>
        <p:txBody>
          <a:bodyPr wrap="none" rtlCol="0">
            <a:spAutoFit/>
          </a:bodyPr>
          <a:lstStyle/>
          <a:p>
            <a:r>
              <a:rPr lang="en-US" sz="2400" b="1" dirty="0" smtClean="0"/>
              <a:t>Behavior 1</a:t>
            </a:r>
            <a:r>
              <a:rPr lang="en-US" sz="2400" b="1" dirty="0"/>
              <a:t>:</a:t>
            </a:r>
            <a:r>
              <a:rPr lang="en-US" sz="2400" b="1" dirty="0" smtClean="0"/>
              <a:t> </a:t>
            </a:r>
            <a:r>
              <a:rPr lang="en-US" sz="2400" dirty="0" smtClean="0"/>
              <a:t>if p(w1|</a:t>
            </a:r>
            <a:r>
              <a:rPr lang="en-US" sz="2400" dirty="0">
                <a:sym typeface="Symbol"/>
              </a:rPr>
              <a:t></a:t>
            </a:r>
            <a:r>
              <a:rPr lang="en-US" sz="2400" baseline="-25000" dirty="0" smtClean="0">
                <a:sym typeface="Symbol"/>
              </a:rPr>
              <a:t>B</a:t>
            </a:r>
            <a:r>
              <a:rPr lang="en-US" sz="2400" dirty="0" smtClean="0">
                <a:sym typeface="Symbol"/>
              </a:rPr>
              <a:t>)&gt; </a:t>
            </a:r>
            <a:r>
              <a:rPr lang="en-US" sz="2400" dirty="0" smtClean="0"/>
              <a:t>p(w2|</a:t>
            </a:r>
            <a:r>
              <a:rPr lang="en-US" sz="2400" dirty="0">
                <a:sym typeface="Symbol"/>
              </a:rPr>
              <a:t></a:t>
            </a:r>
            <a:r>
              <a:rPr lang="en-US" sz="2400" baseline="-25000" dirty="0">
                <a:sym typeface="Symbol"/>
              </a:rPr>
              <a:t>B</a:t>
            </a:r>
            <a:r>
              <a:rPr lang="en-US" sz="2400" dirty="0" smtClean="0">
                <a:sym typeface="Symbol"/>
              </a:rPr>
              <a:t>), then </a:t>
            </a:r>
            <a:r>
              <a:rPr lang="en-US" sz="2400" dirty="0"/>
              <a:t>p(w1|</a:t>
            </a:r>
            <a:r>
              <a:rPr lang="en-US" sz="2400" dirty="0" smtClean="0">
                <a:sym typeface="Symbol"/>
              </a:rPr>
              <a:t></a:t>
            </a:r>
            <a:r>
              <a:rPr lang="en-US" sz="2400" baseline="-25000" dirty="0" smtClean="0">
                <a:sym typeface="Symbol"/>
              </a:rPr>
              <a:t>d</a:t>
            </a:r>
            <a:r>
              <a:rPr lang="en-US" sz="2400" dirty="0" smtClean="0">
                <a:sym typeface="Symbol"/>
              </a:rPr>
              <a:t>) &lt; </a:t>
            </a:r>
            <a:r>
              <a:rPr lang="en-US" sz="2400" dirty="0" smtClean="0"/>
              <a:t>p(w2|</a:t>
            </a:r>
            <a:r>
              <a:rPr lang="en-US" sz="2400" dirty="0" smtClean="0">
                <a:sym typeface="Symbol"/>
              </a:rPr>
              <a:t></a:t>
            </a:r>
            <a:r>
              <a:rPr lang="en-US" sz="2400" baseline="-25000" dirty="0" smtClean="0">
                <a:sym typeface="Symbol"/>
              </a:rPr>
              <a:t>d</a:t>
            </a:r>
            <a:r>
              <a:rPr lang="en-US" sz="2400" dirty="0" smtClean="0">
                <a:sym typeface="Symbol"/>
              </a:rPr>
              <a:t>)</a:t>
            </a:r>
            <a:endParaRPr lang="en-US" sz="2400" dirty="0" smtClean="0"/>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31</a:t>
            </a:fld>
            <a:endParaRPr lang="en-US">
              <a:solidFill>
                <a:prstClr val="black">
                  <a:tint val="75000"/>
                </a:prstClr>
              </a:solidFill>
            </a:endParaRPr>
          </a:p>
        </p:txBody>
      </p:sp>
    </p:spTree>
    <p:extLst>
      <p:ext uri="{BB962C8B-B14F-4D97-AF65-F5344CB8AC3E}">
        <p14:creationId xmlns:p14="http://schemas.microsoft.com/office/powerpoint/2010/main" val="20416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121" y="-95250"/>
            <a:ext cx="8229600" cy="857250"/>
          </a:xfrm>
        </p:spPr>
        <p:txBody>
          <a:bodyPr>
            <a:normAutofit/>
          </a:bodyPr>
          <a:lstStyle/>
          <a:p>
            <a:r>
              <a:rPr lang="en-US" dirty="0" smtClean="0"/>
              <a:t>Response to Data Frequency</a:t>
            </a:r>
            <a:endParaRPr lang="en-US" dirty="0"/>
          </a:p>
        </p:txBody>
      </p:sp>
      <p:sp>
        <p:nvSpPr>
          <p:cNvPr id="22" name="TextBox 21"/>
          <p:cNvSpPr txBox="1"/>
          <p:nvPr/>
        </p:nvSpPr>
        <p:spPr>
          <a:xfrm>
            <a:off x="1313428" y="1074972"/>
            <a:ext cx="1317763" cy="461665"/>
          </a:xfrm>
          <a:prstGeom prst="rect">
            <a:avLst/>
          </a:prstGeom>
          <a:noFill/>
        </p:spPr>
        <p:txBody>
          <a:bodyPr wrap="square" rtlCol="0">
            <a:spAutoFit/>
          </a:bodyPr>
          <a:lstStyle/>
          <a:p>
            <a:r>
              <a:rPr lang="en-US" sz="2000" b="1" dirty="0" smtClean="0"/>
              <a:t> </a:t>
            </a:r>
            <a:r>
              <a:rPr lang="en-US" sz="2400" b="1" dirty="0" smtClean="0">
                <a:solidFill>
                  <a:srgbClr val="3333FF"/>
                </a:solidFill>
              </a:rPr>
              <a:t>text </a:t>
            </a:r>
            <a:r>
              <a:rPr lang="en-US" sz="2400" b="1" dirty="0" smtClean="0"/>
              <a:t>the</a:t>
            </a:r>
            <a:r>
              <a:rPr lang="en-US" sz="2000" b="1" dirty="0" smtClean="0">
                <a:solidFill>
                  <a:srgbClr val="3333FF"/>
                </a:solidFill>
              </a:rPr>
              <a:t> </a:t>
            </a:r>
            <a:endParaRPr lang="en-US" sz="2000" b="1" dirty="0" smtClean="0"/>
          </a:p>
        </p:txBody>
      </p:sp>
      <p:sp>
        <p:nvSpPr>
          <p:cNvPr id="25" name="AutoShape 14"/>
          <p:cNvSpPr>
            <a:spLocks noChangeArrowheads="1"/>
          </p:cNvSpPr>
          <p:nvPr/>
        </p:nvSpPr>
        <p:spPr bwMode="auto">
          <a:xfrm>
            <a:off x="1210310" y="1044412"/>
            <a:ext cx="1684528" cy="487604"/>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endParaRPr lang="en-US" altLang="en-US" sz="2400" i="0" dirty="0">
              <a:latin typeface="Times New Roman" pitchFamily="18" charset="0"/>
            </a:endParaRPr>
          </a:p>
        </p:txBody>
      </p:sp>
      <p:sp>
        <p:nvSpPr>
          <p:cNvPr id="3" name="TextBox 2"/>
          <p:cNvSpPr txBox="1"/>
          <p:nvPr/>
        </p:nvSpPr>
        <p:spPr>
          <a:xfrm>
            <a:off x="512916" y="995826"/>
            <a:ext cx="795411" cy="584775"/>
          </a:xfrm>
          <a:prstGeom prst="rect">
            <a:avLst/>
          </a:prstGeom>
          <a:noFill/>
        </p:spPr>
        <p:txBody>
          <a:bodyPr wrap="none" rtlCol="0">
            <a:spAutoFit/>
          </a:bodyPr>
          <a:lstStyle/>
          <a:p>
            <a:r>
              <a:rPr lang="en-US" sz="3200" b="1" dirty="0"/>
              <a:t>d</a:t>
            </a:r>
            <a:r>
              <a:rPr lang="en-US" sz="3200" b="1" dirty="0" smtClean="0"/>
              <a:t> = </a:t>
            </a:r>
            <a:endParaRPr lang="en-US" sz="2000" b="1" dirty="0" smtClean="0"/>
          </a:p>
        </p:txBody>
      </p:sp>
      <p:sp>
        <p:nvSpPr>
          <p:cNvPr id="62" name="TextBox 61"/>
          <p:cNvSpPr txBox="1"/>
          <p:nvPr/>
        </p:nvSpPr>
        <p:spPr>
          <a:xfrm>
            <a:off x="3841960" y="819150"/>
            <a:ext cx="4343400" cy="707886"/>
          </a:xfrm>
          <a:prstGeom prst="rect">
            <a:avLst/>
          </a:prstGeom>
          <a:noFill/>
        </p:spPr>
        <p:txBody>
          <a:bodyPr wrap="square" rtlCol="0">
            <a:spAutoFit/>
          </a:bodyPr>
          <a:lstStyle/>
          <a:p>
            <a:r>
              <a:rPr lang="en-US" sz="2000" b="1" dirty="0">
                <a:solidFill>
                  <a:prstClr val="black"/>
                </a:solidFill>
                <a:sym typeface="Symbol"/>
              </a:rPr>
              <a:t>p(d|</a:t>
            </a:r>
            <a:r>
              <a:rPr lang="en-US" sz="2000" b="1" dirty="0" smtClean="0">
                <a:solidFill>
                  <a:prstClr val="black"/>
                </a:solidFill>
                <a:sym typeface="Symbol"/>
              </a:rPr>
              <a:t>) =</a:t>
            </a:r>
            <a:r>
              <a:rPr lang="en-US" sz="2000" b="1" dirty="0" smtClean="0">
                <a:sym typeface="Symbol"/>
              </a:rPr>
              <a:t> </a:t>
            </a:r>
            <a:r>
              <a:rPr lang="en-US" sz="2000" b="1" dirty="0" smtClean="0">
                <a:solidFill>
                  <a:srgbClr val="3333FF"/>
                </a:solidFill>
                <a:sym typeface="Symbol"/>
              </a:rPr>
              <a:t>[0.5*p(“</a:t>
            </a:r>
            <a:r>
              <a:rPr lang="en-US" sz="2000" b="1" dirty="0">
                <a:solidFill>
                  <a:srgbClr val="3333FF"/>
                </a:solidFill>
                <a:sym typeface="Symbol"/>
              </a:rPr>
              <a:t>text”|</a:t>
            </a:r>
            <a:r>
              <a:rPr lang="en-US" sz="2000" b="1" baseline="-25000" dirty="0">
                <a:solidFill>
                  <a:srgbClr val="3333FF"/>
                </a:solidFill>
                <a:sym typeface="Symbol"/>
              </a:rPr>
              <a:t>d</a:t>
            </a:r>
            <a:r>
              <a:rPr lang="en-US" sz="2000" b="1" dirty="0">
                <a:solidFill>
                  <a:srgbClr val="3333FF"/>
                </a:solidFill>
                <a:sym typeface="Symbol"/>
              </a:rPr>
              <a:t>) </a:t>
            </a:r>
            <a:r>
              <a:rPr lang="en-US" sz="2000" b="1" dirty="0" smtClean="0">
                <a:solidFill>
                  <a:srgbClr val="3333FF"/>
                </a:solidFill>
                <a:sym typeface="Symbol"/>
              </a:rPr>
              <a:t>+ 0.5*0.1] </a:t>
            </a:r>
            <a:endParaRPr lang="en-US" sz="2000" b="1" dirty="0" smtClean="0">
              <a:sym typeface="Symbol"/>
            </a:endParaRPr>
          </a:p>
          <a:p>
            <a:r>
              <a:rPr lang="en-US" sz="2000" b="1" dirty="0">
                <a:sym typeface="Symbol"/>
              </a:rPr>
              <a:t> </a:t>
            </a:r>
            <a:r>
              <a:rPr lang="en-US" sz="2000" b="1" dirty="0" smtClean="0">
                <a:sym typeface="Symbol"/>
              </a:rPr>
              <a:t>                x [0.5*p</a:t>
            </a:r>
            <a:r>
              <a:rPr lang="en-US" sz="2000" b="1" dirty="0">
                <a:sym typeface="Symbol"/>
              </a:rPr>
              <a:t>(“the”|</a:t>
            </a:r>
            <a:r>
              <a:rPr lang="en-US" sz="2000" b="1" baseline="-25000" dirty="0">
                <a:sym typeface="Symbol"/>
              </a:rPr>
              <a:t>d</a:t>
            </a:r>
            <a:r>
              <a:rPr lang="en-US" sz="2000" b="1" dirty="0">
                <a:sym typeface="Symbol"/>
              </a:rPr>
              <a:t>) </a:t>
            </a:r>
            <a:r>
              <a:rPr lang="en-US" sz="2000" b="1" dirty="0" smtClean="0">
                <a:sym typeface="Symbol"/>
              </a:rPr>
              <a:t>+ 0.5*0.9]</a:t>
            </a:r>
            <a:endParaRPr lang="en-US" sz="2000" b="1" dirty="0"/>
          </a:p>
        </p:txBody>
      </p:sp>
      <p:sp>
        <p:nvSpPr>
          <p:cNvPr id="24" name="Rectangle 23"/>
          <p:cNvSpPr/>
          <p:nvPr/>
        </p:nvSpPr>
        <p:spPr>
          <a:xfrm>
            <a:off x="3637116" y="1580601"/>
            <a:ext cx="4933278" cy="400110"/>
          </a:xfrm>
          <a:prstGeom prst="rect">
            <a:avLst/>
          </a:prstGeom>
          <a:solidFill>
            <a:schemeClr val="bg1">
              <a:lumMod val="95000"/>
            </a:schemeClr>
          </a:solidFill>
        </p:spPr>
        <p:txBody>
          <a:bodyPr wrap="square">
            <a:spAutoFit/>
          </a:bodyPr>
          <a:lstStyle/>
          <a:p>
            <a:r>
              <a:rPr lang="en-US" sz="2000" b="1" dirty="0" smtClean="0">
                <a:sym typeface="Wingdings" panose="05000000000000000000" pitchFamily="2" charset="2"/>
              </a:rPr>
              <a:t></a:t>
            </a:r>
            <a:r>
              <a:rPr lang="en-US" sz="2000" b="1" dirty="0" smtClean="0">
                <a:solidFill>
                  <a:srgbClr val="3333FF"/>
                </a:solidFill>
                <a:sym typeface="Wingdings" panose="05000000000000000000" pitchFamily="2" charset="2"/>
              </a:rPr>
              <a:t> </a:t>
            </a:r>
            <a:r>
              <a:rPr lang="en-US" sz="2000" b="1" dirty="0" smtClean="0">
                <a:solidFill>
                  <a:srgbClr val="3333FF"/>
                </a:solidFill>
                <a:sym typeface="Symbol"/>
              </a:rPr>
              <a:t>p</a:t>
            </a:r>
            <a:r>
              <a:rPr lang="en-US" sz="2000" b="1" dirty="0">
                <a:solidFill>
                  <a:srgbClr val="3333FF"/>
                </a:solidFill>
                <a:sym typeface="Symbol"/>
              </a:rPr>
              <a:t>(“text”|</a:t>
            </a:r>
            <a:r>
              <a:rPr lang="en-US" sz="2000" b="1" baseline="-25000" dirty="0">
                <a:solidFill>
                  <a:srgbClr val="3333FF"/>
                </a:solidFill>
                <a:sym typeface="Symbol"/>
              </a:rPr>
              <a:t>d</a:t>
            </a:r>
            <a:r>
              <a:rPr lang="en-US" sz="2000" b="1" dirty="0" smtClean="0">
                <a:solidFill>
                  <a:srgbClr val="3333FF"/>
                </a:solidFill>
                <a:sym typeface="Symbol"/>
              </a:rPr>
              <a:t>)=0.9    </a:t>
            </a:r>
            <a:r>
              <a:rPr lang="en-US" sz="2000" b="1" dirty="0" smtClean="0">
                <a:sym typeface="Symbol"/>
              </a:rPr>
              <a:t>&gt;&gt;     p</a:t>
            </a:r>
            <a:r>
              <a:rPr lang="en-US" sz="2000" b="1" dirty="0">
                <a:sym typeface="Symbol"/>
              </a:rPr>
              <a:t>(“the”|</a:t>
            </a:r>
            <a:r>
              <a:rPr lang="en-US" sz="2000" b="1" baseline="-25000" dirty="0">
                <a:sym typeface="Symbol"/>
              </a:rPr>
              <a:t>d</a:t>
            </a:r>
            <a:r>
              <a:rPr lang="en-US" sz="2000" b="1" dirty="0">
                <a:sym typeface="Symbol"/>
              </a:rPr>
              <a:t>) </a:t>
            </a:r>
            <a:r>
              <a:rPr lang="en-US" sz="2000" b="1" dirty="0" smtClean="0">
                <a:sym typeface="Symbol"/>
              </a:rPr>
              <a:t>=0.1 !</a:t>
            </a:r>
            <a:endParaRPr lang="en-US" sz="2000" b="1" dirty="0"/>
          </a:p>
        </p:txBody>
      </p:sp>
      <p:grpSp>
        <p:nvGrpSpPr>
          <p:cNvPr id="10" name="Group 9"/>
          <p:cNvGrpSpPr/>
          <p:nvPr/>
        </p:nvGrpSpPr>
        <p:grpSpPr>
          <a:xfrm>
            <a:off x="381000" y="2266950"/>
            <a:ext cx="2494116" cy="1298189"/>
            <a:chOff x="401484" y="2495550"/>
            <a:chExt cx="2494116" cy="1298189"/>
          </a:xfrm>
        </p:grpSpPr>
        <p:sp>
          <p:nvSpPr>
            <p:cNvPr id="23" name="TextBox 22"/>
            <p:cNvSpPr txBox="1"/>
            <p:nvPr/>
          </p:nvSpPr>
          <p:spPr>
            <a:xfrm>
              <a:off x="1314190" y="2526111"/>
              <a:ext cx="1393963" cy="1200329"/>
            </a:xfrm>
            <a:prstGeom prst="rect">
              <a:avLst/>
            </a:prstGeom>
            <a:noFill/>
          </p:spPr>
          <p:txBody>
            <a:bodyPr wrap="square" rtlCol="0">
              <a:spAutoFit/>
            </a:bodyPr>
            <a:lstStyle/>
            <a:p>
              <a:r>
                <a:rPr lang="en-US" sz="2000" b="1" dirty="0" smtClean="0"/>
                <a:t> </a:t>
              </a:r>
              <a:r>
                <a:rPr lang="en-US" sz="2400" b="1" dirty="0" smtClean="0">
                  <a:solidFill>
                    <a:srgbClr val="3333FF"/>
                  </a:solidFill>
                </a:rPr>
                <a:t>text </a:t>
              </a:r>
              <a:r>
                <a:rPr lang="en-US" sz="2400" b="1" dirty="0" smtClean="0"/>
                <a:t>the </a:t>
              </a:r>
              <a:r>
                <a:rPr lang="en-US" sz="2400" b="1" dirty="0" err="1" smtClean="0"/>
                <a:t>the</a:t>
              </a:r>
              <a:r>
                <a:rPr lang="en-US" sz="2400" b="1" dirty="0" smtClean="0"/>
                <a:t> </a:t>
              </a:r>
              <a:r>
                <a:rPr lang="en-US" sz="2400" b="1" dirty="0" err="1" smtClean="0"/>
                <a:t>the</a:t>
              </a:r>
              <a:r>
                <a:rPr lang="en-US" sz="2400" b="1" dirty="0" smtClean="0"/>
                <a:t> </a:t>
              </a:r>
              <a:r>
                <a:rPr lang="en-US" sz="2400" b="1" dirty="0" err="1" smtClean="0"/>
                <a:t>the</a:t>
              </a:r>
              <a:r>
                <a:rPr lang="en-US" sz="2400" b="1" dirty="0" smtClean="0"/>
                <a:t> …the</a:t>
              </a:r>
              <a:r>
                <a:rPr lang="en-US" sz="2000" b="1" dirty="0" smtClean="0">
                  <a:solidFill>
                    <a:srgbClr val="3333FF"/>
                  </a:solidFill>
                </a:rPr>
                <a:t> </a:t>
              </a:r>
              <a:endParaRPr lang="en-US" sz="2000" b="1" dirty="0" smtClean="0"/>
            </a:p>
          </p:txBody>
        </p:sp>
        <p:sp>
          <p:nvSpPr>
            <p:cNvPr id="26" name="AutoShape 14"/>
            <p:cNvSpPr>
              <a:spLocks noChangeArrowheads="1"/>
            </p:cNvSpPr>
            <p:nvPr/>
          </p:nvSpPr>
          <p:spPr bwMode="auto">
            <a:xfrm>
              <a:off x="1211072" y="2495550"/>
              <a:ext cx="1684528" cy="1298189"/>
            </a:xfrm>
            <a:prstGeom prst="foldedCorner">
              <a:avLst>
                <a:gd name="adj" fmla="val 103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endParaRPr lang="en-US" altLang="en-US" sz="2400" i="0" dirty="0">
                <a:latin typeface="Times New Roman" pitchFamily="18" charset="0"/>
              </a:endParaRPr>
            </a:p>
          </p:txBody>
        </p:sp>
        <p:sp>
          <p:nvSpPr>
            <p:cNvPr id="27" name="TextBox 26"/>
            <p:cNvSpPr txBox="1"/>
            <p:nvPr/>
          </p:nvSpPr>
          <p:spPr>
            <a:xfrm>
              <a:off x="401484" y="2852256"/>
              <a:ext cx="901209" cy="584775"/>
            </a:xfrm>
            <a:prstGeom prst="rect">
              <a:avLst/>
            </a:prstGeom>
            <a:noFill/>
          </p:spPr>
          <p:txBody>
            <a:bodyPr wrap="none" rtlCol="0">
              <a:spAutoFit/>
            </a:bodyPr>
            <a:lstStyle/>
            <a:p>
              <a:r>
                <a:rPr lang="en-US" sz="3200" b="1" dirty="0"/>
                <a:t>d</a:t>
              </a:r>
              <a:r>
                <a:rPr lang="en-US" sz="3200" b="1" dirty="0" smtClean="0"/>
                <a:t>’ = </a:t>
              </a:r>
              <a:endParaRPr lang="en-US" sz="2000" b="1" dirty="0" smtClean="0"/>
            </a:p>
          </p:txBody>
        </p:sp>
      </p:grpSp>
      <p:sp>
        <p:nvSpPr>
          <p:cNvPr id="28" name="TextBox 27"/>
          <p:cNvSpPr txBox="1"/>
          <p:nvPr/>
        </p:nvSpPr>
        <p:spPr>
          <a:xfrm>
            <a:off x="4573574" y="2724150"/>
            <a:ext cx="3711742" cy="400110"/>
          </a:xfrm>
          <a:prstGeom prst="rect">
            <a:avLst/>
          </a:prstGeom>
          <a:noFill/>
        </p:spPr>
        <p:txBody>
          <a:bodyPr wrap="square" rtlCol="0">
            <a:spAutoFit/>
          </a:bodyPr>
          <a:lstStyle/>
          <a:p>
            <a:r>
              <a:rPr lang="en-US" sz="2000" b="1" dirty="0" smtClean="0">
                <a:sym typeface="Symbol"/>
              </a:rPr>
              <a:t>   x [0.5*p(“the”|</a:t>
            </a:r>
            <a:r>
              <a:rPr lang="en-US" sz="2000" b="1" baseline="-25000" dirty="0" smtClean="0">
                <a:sym typeface="Symbol"/>
              </a:rPr>
              <a:t>d</a:t>
            </a:r>
            <a:r>
              <a:rPr lang="en-US" sz="2000" b="1" dirty="0" smtClean="0">
                <a:sym typeface="Symbol"/>
              </a:rPr>
              <a:t>) + 0.5*0.9]</a:t>
            </a:r>
          </a:p>
        </p:txBody>
      </p:sp>
      <p:sp>
        <p:nvSpPr>
          <p:cNvPr id="30" name="TextBox 29"/>
          <p:cNvSpPr txBox="1"/>
          <p:nvPr/>
        </p:nvSpPr>
        <p:spPr>
          <a:xfrm>
            <a:off x="3789516" y="2114550"/>
            <a:ext cx="4343400" cy="707886"/>
          </a:xfrm>
          <a:prstGeom prst="rect">
            <a:avLst/>
          </a:prstGeom>
          <a:noFill/>
        </p:spPr>
        <p:txBody>
          <a:bodyPr wrap="square" rtlCol="0">
            <a:spAutoFit/>
          </a:bodyPr>
          <a:lstStyle/>
          <a:p>
            <a:r>
              <a:rPr lang="en-US" sz="2000" b="1" smtClean="0">
                <a:solidFill>
                  <a:prstClr val="black"/>
                </a:solidFill>
                <a:sym typeface="Symbol"/>
              </a:rPr>
              <a:t>p(d’|</a:t>
            </a:r>
            <a:r>
              <a:rPr lang="en-US" sz="2000" b="1" dirty="0">
                <a:solidFill>
                  <a:prstClr val="black"/>
                </a:solidFill>
                <a:sym typeface="Symbol"/>
              </a:rPr>
              <a:t></a:t>
            </a:r>
            <a:r>
              <a:rPr lang="en-US" sz="2000" b="1" dirty="0" smtClean="0">
                <a:solidFill>
                  <a:prstClr val="black"/>
                </a:solidFill>
                <a:sym typeface="Symbol"/>
              </a:rPr>
              <a:t>) =</a:t>
            </a:r>
            <a:r>
              <a:rPr lang="en-US" sz="2000" b="1" dirty="0" smtClean="0">
                <a:sym typeface="Symbol"/>
              </a:rPr>
              <a:t> </a:t>
            </a:r>
            <a:r>
              <a:rPr lang="en-US" sz="2000" b="1" dirty="0" smtClean="0">
                <a:solidFill>
                  <a:srgbClr val="3333FF"/>
                </a:solidFill>
                <a:sym typeface="Symbol"/>
              </a:rPr>
              <a:t>[0.5*p(“</a:t>
            </a:r>
            <a:r>
              <a:rPr lang="en-US" sz="2000" b="1" dirty="0">
                <a:solidFill>
                  <a:srgbClr val="3333FF"/>
                </a:solidFill>
                <a:sym typeface="Symbol"/>
              </a:rPr>
              <a:t>text”|</a:t>
            </a:r>
            <a:r>
              <a:rPr lang="en-US" sz="2000" b="1" baseline="-25000" dirty="0">
                <a:solidFill>
                  <a:srgbClr val="3333FF"/>
                </a:solidFill>
                <a:sym typeface="Symbol"/>
              </a:rPr>
              <a:t>d</a:t>
            </a:r>
            <a:r>
              <a:rPr lang="en-US" sz="2000" b="1" dirty="0">
                <a:solidFill>
                  <a:srgbClr val="3333FF"/>
                </a:solidFill>
                <a:sym typeface="Symbol"/>
              </a:rPr>
              <a:t>) </a:t>
            </a:r>
            <a:r>
              <a:rPr lang="en-US" sz="2000" b="1" dirty="0" smtClean="0">
                <a:solidFill>
                  <a:srgbClr val="3333FF"/>
                </a:solidFill>
                <a:sym typeface="Symbol"/>
              </a:rPr>
              <a:t>+ 0.5*0.1] </a:t>
            </a:r>
            <a:endParaRPr lang="en-US" sz="2000" b="1" dirty="0" smtClean="0">
              <a:sym typeface="Symbol"/>
            </a:endParaRPr>
          </a:p>
          <a:p>
            <a:r>
              <a:rPr lang="en-US" sz="2000" b="1" dirty="0">
                <a:sym typeface="Symbol"/>
              </a:rPr>
              <a:t> </a:t>
            </a:r>
            <a:r>
              <a:rPr lang="en-US" sz="2000" b="1" dirty="0" smtClean="0">
                <a:sym typeface="Symbol"/>
              </a:rPr>
              <a:t>                x [0.5*p</a:t>
            </a:r>
            <a:r>
              <a:rPr lang="en-US" sz="2000" b="1" dirty="0">
                <a:sym typeface="Symbol"/>
              </a:rPr>
              <a:t>(“the”|</a:t>
            </a:r>
            <a:r>
              <a:rPr lang="en-US" sz="2000" b="1" baseline="-25000" dirty="0">
                <a:sym typeface="Symbol"/>
              </a:rPr>
              <a:t>d</a:t>
            </a:r>
            <a:r>
              <a:rPr lang="en-US" sz="2000" b="1" dirty="0">
                <a:sym typeface="Symbol"/>
              </a:rPr>
              <a:t>) </a:t>
            </a:r>
            <a:r>
              <a:rPr lang="en-US" sz="2000" b="1" dirty="0" smtClean="0">
                <a:sym typeface="Symbol"/>
              </a:rPr>
              <a:t>+ 0.5*0.9]</a:t>
            </a:r>
            <a:endParaRPr lang="en-US" sz="2000" b="1" dirty="0"/>
          </a:p>
        </p:txBody>
      </p:sp>
      <p:sp>
        <p:nvSpPr>
          <p:cNvPr id="31" name="TextBox 30"/>
          <p:cNvSpPr txBox="1"/>
          <p:nvPr/>
        </p:nvSpPr>
        <p:spPr>
          <a:xfrm>
            <a:off x="4573574" y="3028950"/>
            <a:ext cx="3711742" cy="400110"/>
          </a:xfrm>
          <a:prstGeom prst="rect">
            <a:avLst/>
          </a:prstGeom>
          <a:noFill/>
        </p:spPr>
        <p:txBody>
          <a:bodyPr wrap="square" rtlCol="0">
            <a:spAutoFit/>
          </a:bodyPr>
          <a:lstStyle/>
          <a:p>
            <a:r>
              <a:rPr lang="en-US" sz="2000" b="1" dirty="0" smtClean="0">
                <a:sym typeface="Symbol"/>
              </a:rPr>
              <a:t>   x [0.5*p(“the”|</a:t>
            </a:r>
            <a:r>
              <a:rPr lang="en-US" sz="2000" b="1" baseline="-25000" dirty="0" smtClean="0">
                <a:sym typeface="Symbol"/>
              </a:rPr>
              <a:t>d</a:t>
            </a:r>
            <a:r>
              <a:rPr lang="en-US" sz="2000" b="1" dirty="0" smtClean="0">
                <a:sym typeface="Symbol"/>
              </a:rPr>
              <a:t>) + 0.5*0.9]</a:t>
            </a:r>
          </a:p>
        </p:txBody>
      </p:sp>
      <p:grpSp>
        <p:nvGrpSpPr>
          <p:cNvPr id="11" name="Group 10"/>
          <p:cNvGrpSpPr/>
          <p:nvPr/>
        </p:nvGrpSpPr>
        <p:grpSpPr>
          <a:xfrm>
            <a:off x="4573574" y="3144619"/>
            <a:ext cx="3711742" cy="970241"/>
            <a:chOff x="4594058" y="3373219"/>
            <a:chExt cx="3711742" cy="970241"/>
          </a:xfrm>
        </p:grpSpPr>
        <p:sp>
          <p:nvSpPr>
            <p:cNvPr id="32" name="TextBox 31"/>
            <p:cNvSpPr txBox="1"/>
            <p:nvPr/>
          </p:nvSpPr>
          <p:spPr>
            <a:xfrm>
              <a:off x="4594058" y="3943350"/>
              <a:ext cx="3711742" cy="400110"/>
            </a:xfrm>
            <a:prstGeom prst="rect">
              <a:avLst/>
            </a:prstGeom>
            <a:noFill/>
          </p:spPr>
          <p:txBody>
            <a:bodyPr wrap="square" rtlCol="0">
              <a:spAutoFit/>
            </a:bodyPr>
            <a:lstStyle/>
            <a:p>
              <a:r>
                <a:rPr lang="en-US" sz="2000" b="1" dirty="0" smtClean="0">
                  <a:sym typeface="Symbol"/>
                </a:rPr>
                <a:t>   x [0.5*p(“the”|</a:t>
              </a:r>
              <a:r>
                <a:rPr lang="en-US" sz="2000" b="1" baseline="-25000" dirty="0" smtClean="0">
                  <a:sym typeface="Symbol"/>
                </a:rPr>
                <a:t>d</a:t>
              </a:r>
              <a:r>
                <a:rPr lang="en-US" sz="2000" b="1" dirty="0" smtClean="0">
                  <a:sym typeface="Symbol"/>
                </a:rPr>
                <a:t>) + 0.5*0.9]</a:t>
              </a:r>
            </a:p>
          </p:txBody>
        </p:sp>
        <p:sp>
          <p:nvSpPr>
            <p:cNvPr id="5" name="TextBox 4"/>
            <p:cNvSpPr txBox="1"/>
            <p:nvPr/>
          </p:nvSpPr>
          <p:spPr>
            <a:xfrm>
              <a:off x="5756831" y="3373219"/>
              <a:ext cx="513282" cy="646331"/>
            </a:xfrm>
            <a:prstGeom prst="rect">
              <a:avLst/>
            </a:prstGeom>
            <a:noFill/>
          </p:spPr>
          <p:txBody>
            <a:bodyPr wrap="none" rtlCol="0">
              <a:spAutoFit/>
            </a:bodyPr>
            <a:lstStyle/>
            <a:p>
              <a:r>
                <a:rPr lang="en-US" sz="3600" b="1" dirty="0" smtClean="0"/>
                <a:t>…</a:t>
              </a:r>
            </a:p>
          </p:txBody>
        </p:sp>
      </p:grpSp>
      <p:sp>
        <p:nvSpPr>
          <p:cNvPr id="34" name="Rectangle 33"/>
          <p:cNvSpPr/>
          <p:nvPr/>
        </p:nvSpPr>
        <p:spPr>
          <a:xfrm>
            <a:off x="634612" y="4149990"/>
            <a:ext cx="8336504" cy="400110"/>
          </a:xfrm>
          <a:prstGeom prst="rect">
            <a:avLst/>
          </a:prstGeom>
          <a:solidFill>
            <a:schemeClr val="bg1">
              <a:lumMod val="95000"/>
            </a:schemeClr>
          </a:solidFill>
        </p:spPr>
        <p:txBody>
          <a:bodyPr wrap="square">
            <a:spAutoFit/>
          </a:bodyPr>
          <a:lstStyle/>
          <a:p>
            <a:r>
              <a:rPr lang="en-US" sz="2000" b="1" dirty="0" smtClean="0">
                <a:sym typeface="Wingdings" panose="05000000000000000000" pitchFamily="2" charset="2"/>
              </a:rPr>
              <a:t>What’s the optimal solution now?  </a:t>
            </a:r>
            <a:r>
              <a:rPr lang="en-US" sz="2000" b="1" dirty="0" smtClean="0">
                <a:solidFill>
                  <a:srgbClr val="3333FF"/>
                </a:solidFill>
                <a:sym typeface="Symbol"/>
              </a:rPr>
              <a:t>p</a:t>
            </a:r>
            <a:r>
              <a:rPr lang="en-US" sz="2000" b="1" dirty="0">
                <a:solidFill>
                  <a:srgbClr val="3333FF"/>
                </a:solidFill>
                <a:sym typeface="Symbol"/>
              </a:rPr>
              <a:t>(“</a:t>
            </a:r>
            <a:r>
              <a:rPr lang="en-US" sz="2000" b="1" dirty="0" smtClean="0">
                <a:solidFill>
                  <a:srgbClr val="3333FF"/>
                </a:solidFill>
                <a:sym typeface="Symbol"/>
              </a:rPr>
              <a:t>the”|</a:t>
            </a:r>
            <a:r>
              <a:rPr lang="en-US" sz="2000" b="1" dirty="0">
                <a:solidFill>
                  <a:srgbClr val="3333FF"/>
                </a:solidFill>
                <a:sym typeface="Symbol"/>
              </a:rPr>
              <a:t></a:t>
            </a:r>
            <a:r>
              <a:rPr lang="en-US" sz="2000" b="1" baseline="-25000" dirty="0">
                <a:solidFill>
                  <a:srgbClr val="3333FF"/>
                </a:solidFill>
                <a:sym typeface="Symbol"/>
              </a:rPr>
              <a:t>d</a:t>
            </a:r>
            <a:r>
              <a:rPr lang="en-US" sz="2000" b="1" dirty="0" smtClean="0">
                <a:solidFill>
                  <a:srgbClr val="3333FF"/>
                </a:solidFill>
                <a:sym typeface="Symbol"/>
              </a:rPr>
              <a:t>) </a:t>
            </a:r>
            <a:r>
              <a:rPr lang="en-US" sz="2000" b="1" dirty="0" smtClean="0">
                <a:solidFill>
                  <a:srgbClr val="FF0000"/>
                </a:solidFill>
                <a:sym typeface="Symbol"/>
              </a:rPr>
              <a:t>&gt; </a:t>
            </a:r>
            <a:r>
              <a:rPr lang="en-US" sz="2000" b="1" dirty="0" smtClean="0">
                <a:solidFill>
                  <a:srgbClr val="3333FF"/>
                </a:solidFill>
                <a:sym typeface="Symbol"/>
              </a:rPr>
              <a:t>0.1</a:t>
            </a:r>
            <a:r>
              <a:rPr lang="en-US" sz="2000" b="1" dirty="0" smtClean="0">
                <a:sym typeface="Symbol"/>
              </a:rPr>
              <a:t>? or </a:t>
            </a:r>
            <a:r>
              <a:rPr lang="en-US" sz="2000" b="1" dirty="0">
                <a:solidFill>
                  <a:srgbClr val="3333FF"/>
                </a:solidFill>
                <a:sym typeface="Symbol"/>
              </a:rPr>
              <a:t>p(“</a:t>
            </a:r>
            <a:r>
              <a:rPr lang="en-US" sz="2000" b="1" dirty="0" smtClean="0">
                <a:solidFill>
                  <a:srgbClr val="3333FF"/>
                </a:solidFill>
                <a:sym typeface="Symbol"/>
              </a:rPr>
              <a:t>the”|</a:t>
            </a:r>
            <a:r>
              <a:rPr lang="en-US" sz="2000" b="1" dirty="0">
                <a:solidFill>
                  <a:srgbClr val="3333FF"/>
                </a:solidFill>
                <a:sym typeface="Symbol"/>
              </a:rPr>
              <a:t></a:t>
            </a:r>
            <a:r>
              <a:rPr lang="en-US" sz="2000" b="1" baseline="-25000" dirty="0">
                <a:solidFill>
                  <a:srgbClr val="3333FF"/>
                </a:solidFill>
                <a:sym typeface="Symbol"/>
              </a:rPr>
              <a:t>d</a:t>
            </a:r>
            <a:r>
              <a:rPr lang="en-US" sz="2000" b="1" dirty="0">
                <a:solidFill>
                  <a:srgbClr val="3333FF"/>
                </a:solidFill>
                <a:sym typeface="Symbol"/>
              </a:rPr>
              <a:t>)  </a:t>
            </a:r>
            <a:r>
              <a:rPr lang="en-US" sz="2000" b="1" dirty="0" smtClean="0">
                <a:solidFill>
                  <a:srgbClr val="FF0000"/>
                </a:solidFill>
                <a:sym typeface="Symbol"/>
              </a:rPr>
              <a:t>&lt;</a:t>
            </a:r>
            <a:r>
              <a:rPr lang="en-US" sz="2000" b="1" dirty="0" smtClean="0">
                <a:solidFill>
                  <a:srgbClr val="3333FF"/>
                </a:solidFill>
                <a:sym typeface="Symbol"/>
              </a:rPr>
              <a:t> 0.1</a:t>
            </a:r>
            <a:r>
              <a:rPr lang="en-US" sz="2000" b="1" dirty="0" smtClean="0">
                <a:sym typeface="Symbol"/>
              </a:rPr>
              <a:t>?   </a:t>
            </a:r>
            <a:endParaRPr lang="en-US" sz="2000" b="1" dirty="0"/>
          </a:p>
        </p:txBody>
      </p:sp>
      <p:sp>
        <p:nvSpPr>
          <p:cNvPr id="35" name="TextBox 34"/>
          <p:cNvSpPr txBox="1"/>
          <p:nvPr/>
        </p:nvSpPr>
        <p:spPr>
          <a:xfrm>
            <a:off x="722926" y="4624685"/>
            <a:ext cx="7181390" cy="461665"/>
          </a:xfrm>
          <a:prstGeom prst="rect">
            <a:avLst/>
          </a:prstGeom>
          <a:solidFill>
            <a:srgbClr val="FFFF99"/>
          </a:solidFill>
        </p:spPr>
        <p:txBody>
          <a:bodyPr wrap="none" rtlCol="0">
            <a:spAutoFit/>
          </a:bodyPr>
          <a:lstStyle/>
          <a:p>
            <a:r>
              <a:rPr lang="en-US" sz="2400" b="1" dirty="0" smtClean="0"/>
              <a:t>Behavior 2: </a:t>
            </a:r>
            <a:r>
              <a:rPr lang="en-US" sz="2400" dirty="0" smtClean="0"/>
              <a:t>high frequency words get higher</a:t>
            </a:r>
            <a:r>
              <a:rPr lang="en-US" sz="2400" dirty="0" smtClean="0">
                <a:sym typeface="Symbol"/>
              </a:rPr>
              <a:t>  </a:t>
            </a:r>
            <a:r>
              <a:rPr lang="en-US" sz="2400" dirty="0" smtClean="0"/>
              <a:t>p(w|</a:t>
            </a:r>
            <a:r>
              <a:rPr lang="en-US" sz="2400" dirty="0" smtClean="0">
                <a:sym typeface="Symbol"/>
              </a:rPr>
              <a:t></a:t>
            </a:r>
            <a:r>
              <a:rPr lang="en-US" sz="2400" baseline="-25000" dirty="0" smtClean="0">
                <a:sym typeface="Symbol"/>
              </a:rPr>
              <a:t>d</a:t>
            </a:r>
            <a:r>
              <a:rPr lang="en-US" sz="2400" dirty="0" smtClean="0">
                <a:sym typeface="Symbol"/>
              </a:rPr>
              <a:t>) </a:t>
            </a:r>
            <a:endParaRPr lang="en-US" sz="2400" dirty="0" smtClean="0"/>
          </a:p>
        </p:txBody>
      </p:sp>
      <p:sp>
        <p:nvSpPr>
          <p:cNvPr id="36" name="TextBox 35"/>
          <p:cNvSpPr txBox="1"/>
          <p:nvPr/>
        </p:nvSpPr>
        <p:spPr>
          <a:xfrm>
            <a:off x="722926" y="3653195"/>
            <a:ext cx="3622338" cy="461665"/>
          </a:xfrm>
          <a:prstGeom prst="rect">
            <a:avLst/>
          </a:prstGeom>
          <a:solidFill>
            <a:srgbClr val="FFFF99"/>
          </a:solidFill>
        </p:spPr>
        <p:txBody>
          <a:bodyPr wrap="none" rtlCol="0">
            <a:spAutoFit/>
          </a:bodyPr>
          <a:lstStyle/>
          <a:p>
            <a:r>
              <a:rPr lang="en-US" sz="2400" dirty="0" smtClean="0">
                <a:sym typeface="Symbol"/>
              </a:rPr>
              <a:t>What if we increase p(</a:t>
            </a:r>
            <a:r>
              <a:rPr lang="en-US" sz="2400" baseline="-25000" dirty="0">
                <a:sym typeface="Symbol"/>
              </a:rPr>
              <a:t>B</a:t>
            </a:r>
            <a:r>
              <a:rPr lang="en-US" sz="2400" dirty="0" smtClean="0">
                <a:sym typeface="Symbol"/>
              </a:rPr>
              <a:t>)? </a:t>
            </a:r>
            <a:endParaRPr lang="en-US" sz="2400" dirty="0" smtClean="0"/>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32</a:t>
            </a:fld>
            <a:endParaRPr lang="en-US">
              <a:solidFill>
                <a:prstClr val="black">
                  <a:tint val="75000"/>
                </a:prstClr>
              </a:solidFill>
            </a:endParaRPr>
          </a:p>
        </p:txBody>
      </p:sp>
    </p:spTree>
    <p:extLst>
      <p:ext uri="{BB962C8B-B14F-4D97-AF65-F5344CB8AC3E}">
        <p14:creationId xmlns:p14="http://schemas.microsoft.com/office/powerpoint/2010/main" val="128971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1" grpId="0"/>
      <p:bldP spid="34" grpId="0" animBg="1"/>
      <p:bldP spid="35" grpId="0" animBg="1"/>
      <p:bldP spid="3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419600" y="819150"/>
            <a:ext cx="4495800" cy="3962400"/>
          </a:xfrm>
          <a:prstGeom prst="rect">
            <a:avLst/>
          </a:prstGeom>
          <a:solidFill>
            <a:schemeClr val="accent6">
              <a:lumMod val="20000"/>
              <a:lumOff val="80000"/>
            </a:schemeClr>
          </a:solid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Estimation of One Topic</a:t>
            </a:r>
            <a:r>
              <a:rPr lang="en-US" b="1" dirty="0" smtClean="0"/>
              <a:t>: </a:t>
            </a:r>
            <a:r>
              <a:rPr lang="en-US" b="1" dirty="0">
                <a:sym typeface="Wingdings" panose="05000000000000000000" pitchFamily="2" charset="2"/>
              </a:rPr>
              <a:t>P(w|</a:t>
            </a:r>
            <a:r>
              <a:rPr lang="en-US" b="1" dirty="0">
                <a:solidFill>
                  <a:prstClr val="black"/>
                </a:solidFill>
                <a:sym typeface="Symbol"/>
              </a:rPr>
              <a:t> </a:t>
            </a:r>
            <a:r>
              <a:rPr lang="en-US" b="1" baseline="-25000" dirty="0">
                <a:solidFill>
                  <a:prstClr val="black"/>
                </a:solidFill>
                <a:sym typeface="Symbol"/>
              </a:rPr>
              <a:t>d</a:t>
            </a:r>
            <a:r>
              <a:rPr lang="en-US" b="1" dirty="0" smtClean="0">
                <a:sym typeface="Symbol"/>
              </a:rPr>
              <a:t>)</a:t>
            </a:r>
            <a:endParaRPr lang="en-US" dirty="0"/>
          </a:p>
        </p:txBody>
      </p:sp>
      <p:sp>
        <p:nvSpPr>
          <p:cNvPr id="6" name="Text Box 4"/>
          <p:cNvSpPr txBox="1">
            <a:spLocks noChangeArrowheads="1"/>
          </p:cNvSpPr>
          <p:nvPr/>
        </p:nvSpPr>
        <p:spPr bwMode="auto">
          <a:xfrm>
            <a:off x="4638293" y="937280"/>
            <a:ext cx="2071687" cy="1661993"/>
          </a:xfrm>
          <a:prstGeom prst="rect">
            <a:avLst/>
          </a:prstGeom>
          <a:solidFill>
            <a:srgbClr val="FFFF99"/>
          </a:solidFill>
          <a:ln w="9525">
            <a:solidFill>
              <a:srgbClr val="0000FF"/>
            </a:solidFill>
            <a:miter lim="800000"/>
            <a:headEnd/>
            <a:tailEnd/>
          </a:ln>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ct val="85000"/>
              </a:lnSpc>
              <a:spcBef>
                <a:spcPct val="0"/>
              </a:spcBef>
              <a:buSzTx/>
              <a:buFontTx/>
              <a:buNone/>
            </a:pPr>
            <a:r>
              <a:rPr lang="en-US" altLang="en-US" sz="2000" b="1" i="0" dirty="0" smtClean="0">
                <a:solidFill>
                  <a:srgbClr val="0000FF"/>
                </a:solidFill>
                <a:latin typeface="Times New Roman" pitchFamily="18" charset="0"/>
                <a:sym typeface="Symbol" pitchFamily="18" charset="2"/>
              </a:rPr>
              <a:t>text  ?</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mining </a:t>
            </a:r>
            <a:r>
              <a:rPr lang="en-US" altLang="en-US" sz="2000" b="1" dirty="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association </a:t>
            </a:r>
            <a:r>
              <a:rPr lang="en-US" altLang="en-US" sz="2000" b="1" dirty="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clustering </a:t>
            </a:r>
            <a:r>
              <a:rPr lang="en-US" altLang="en-US" sz="2000" b="1" dirty="0">
                <a:solidFill>
                  <a:srgbClr val="0000FF"/>
                </a:solidFill>
                <a:latin typeface="Times New Roman" pitchFamily="18" charset="0"/>
                <a:sym typeface="Symbol" pitchFamily="18" charset="2"/>
              </a:rPr>
              <a:t>?</a:t>
            </a:r>
            <a:endParaRPr lang="en-US" altLang="en-US" sz="2000" b="1" i="0" dirty="0" smtClean="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dirty="0" smtClean="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dirty="0" smtClean="0">
                <a:latin typeface="Times New Roman" pitchFamily="18" charset="0"/>
                <a:sym typeface="Symbol" pitchFamily="18" charset="2"/>
              </a:rPr>
              <a:t>the</a:t>
            </a:r>
            <a:r>
              <a:rPr lang="en-US" altLang="en-US" sz="2000" b="1" i="0" dirty="0" smtClean="0">
                <a:latin typeface="Times New Roman" pitchFamily="18" charset="0"/>
                <a:sym typeface="Symbol" pitchFamily="18" charset="2"/>
              </a:rPr>
              <a:t> ?</a:t>
            </a:r>
          </a:p>
        </p:txBody>
      </p:sp>
      <p:sp>
        <p:nvSpPr>
          <p:cNvPr id="10" name="Rectangle 9"/>
          <p:cNvSpPr/>
          <p:nvPr/>
        </p:nvSpPr>
        <p:spPr>
          <a:xfrm>
            <a:off x="6172200" y="971550"/>
            <a:ext cx="466794" cy="400110"/>
          </a:xfrm>
          <a:prstGeom prst="rect">
            <a:avLst/>
          </a:prstGeom>
          <a:solidFill>
            <a:schemeClr val="bg1">
              <a:lumMod val="95000"/>
            </a:schemeClr>
          </a:solidFill>
        </p:spPr>
        <p:txBody>
          <a:bodyPr wrap="none">
            <a:spAutoFit/>
          </a:bodyPr>
          <a:lstStyle/>
          <a:p>
            <a:r>
              <a:rPr lang="en-US" sz="2000" b="1" dirty="0" smtClean="0">
                <a:solidFill>
                  <a:prstClr val="black"/>
                </a:solidFill>
                <a:sym typeface="Symbol"/>
              </a:rPr>
              <a:t></a:t>
            </a:r>
            <a:r>
              <a:rPr lang="en-US" sz="2000" b="1" baseline="-25000" dirty="0" smtClean="0">
                <a:solidFill>
                  <a:prstClr val="black"/>
                </a:solidFill>
                <a:sym typeface="Symbol"/>
              </a:rPr>
              <a:t>d</a:t>
            </a:r>
            <a:r>
              <a:rPr lang="en-US" sz="2000" b="1" dirty="0" smtClean="0">
                <a:sym typeface="Wingdings" panose="05000000000000000000" pitchFamily="2" charset="2"/>
              </a:rPr>
              <a:t> </a:t>
            </a:r>
            <a:endParaRPr lang="en-US" sz="2000" b="1" dirty="0"/>
          </a:p>
        </p:txBody>
      </p:sp>
      <p:sp>
        <p:nvSpPr>
          <p:cNvPr id="14" name="Text Box 4"/>
          <p:cNvSpPr txBox="1">
            <a:spLocks noChangeArrowheads="1"/>
          </p:cNvSpPr>
          <p:nvPr/>
        </p:nvSpPr>
        <p:spPr bwMode="auto">
          <a:xfrm>
            <a:off x="4638293" y="2732438"/>
            <a:ext cx="2038350" cy="1887696"/>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ts val="2000"/>
              </a:lnSpc>
              <a:spcBef>
                <a:spcPct val="0"/>
              </a:spcBef>
              <a:buSzTx/>
              <a:buFontTx/>
              <a:buNone/>
            </a:pPr>
            <a:r>
              <a:rPr lang="en-US" altLang="en-US" sz="2000" b="1" i="0" dirty="0">
                <a:latin typeface="Times New Roman" pitchFamily="18" charset="0"/>
                <a:sym typeface="Symbol" pitchFamily="18" charset="2"/>
              </a:rPr>
              <a:t>the 0.03</a:t>
            </a:r>
          </a:p>
          <a:p>
            <a:pPr>
              <a:lnSpc>
                <a:spcPts val="2000"/>
              </a:lnSpc>
              <a:spcBef>
                <a:spcPct val="0"/>
              </a:spcBef>
              <a:buSzTx/>
              <a:buFontTx/>
              <a:buNone/>
            </a:pPr>
            <a:r>
              <a:rPr lang="en-US" altLang="en-US" sz="2000" b="1" i="0" dirty="0">
                <a:latin typeface="Times New Roman" pitchFamily="18" charset="0"/>
                <a:sym typeface="Symbol" pitchFamily="18" charset="2"/>
              </a:rPr>
              <a:t>a 0.02</a:t>
            </a:r>
          </a:p>
          <a:p>
            <a:pPr>
              <a:lnSpc>
                <a:spcPts val="2000"/>
              </a:lnSpc>
              <a:spcBef>
                <a:spcPct val="0"/>
              </a:spcBef>
              <a:buSzTx/>
              <a:buFontTx/>
              <a:buNone/>
            </a:pPr>
            <a:r>
              <a:rPr lang="en-US" altLang="en-US" sz="2000" b="1" i="0" dirty="0">
                <a:latin typeface="Times New Roman" pitchFamily="18" charset="0"/>
                <a:sym typeface="Symbol" pitchFamily="18" charset="2"/>
              </a:rPr>
              <a:t>is 0.015</a:t>
            </a:r>
          </a:p>
          <a:p>
            <a:pPr>
              <a:lnSpc>
                <a:spcPts val="2000"/>
              </a:lnSpc>
              <a:spcBef>
                <a:spcPct val="0"/>
              </a:spcBef>
              <a:buSzTx/>
              <a:buFontTx/>
              <a:buNone/>
            </a:pPr>
            <a:r>
              <a:rPr lang="en-US" altLang="en-US" sz="2000" b="1" i="0" dirty="0">
                <a:latin typeface="Times New Roman" pitchFamily="18" charset="0"/>
                <a:sym typeface="Symbol" pitchFamily="18" charset="2"/>
              </a:rPr>
              <a:t>we </a:t>
            </a:r>
            <a:r>
              <a:rPr lang="en-US" altLang="en-US" sz="2000" b="1" i="0" dirty="0" smtClean="0">
                <a:latin typeface="Times New Roman" pitchFamily="18" charset="0"/>
                <a:sym typeface="Symbol" pitchFamily="18" charset="2"/>
              </a:rPr>
              <a:t>0.01</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a:latin typeface="Times New Roman" pitchFamily="18" charset="0"/>
                <a:sym typeface="Symbol" pitchFamily="18" charset="2"/>
              </a:rPr>
              <a:t>food </a:t>
            </a:r>
            <a:r>
              <a:rPr lang="en-US" altLang="en-US" sz="2000" b="1" i="0" dirty="0" smtClean="0">
                <a:latin typeface="Times New Roman" pitchFamily="18" charset="0"/>
                <a:sym typeface="Symbol" pitchFamily="18" charset="2"/>
              </a:rPr>
              <a:t>0.003</a:t>
            </a:r>
          </a:p>
          <a:p>
            <a:pPr>
              <a:lnSpc>
                <a:spcPts val="2000"/>
              </a:lnSpc>
              <a:spcBef>
                <a:spcPct val="0"/>
              </a:spcBef>
              <a:buSzTx/>
              <a:buFontTx/>
              <a:buNone/>
            </a:pPr>
            <a:r>
              <a:rPr lang="en-US" altLang="en-US" sz="2000" b="1" dirty="0" smtClean="0">
                <a:latin typeface="Times New Roman" pitchFamily="18" charset="0"/>
                <a:sym typeface="Symbol" pitchFamily="18" charset="2"/>
              </a:rPr>
              <a:t>…</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smtClean="0">
                <a:solidFill>
                  <a:srgbClr val="3333FF"/>
                </a:solidFill>
                <a:latin typeface="Times New Roman" pitchFamily="18" charset="0"/>
                <a:sym typeface="Symbol" pitchFamily="18" charset="2"/>
              </a:rPr>
              <a:t>text  0.000006</a:t>
            </a:r>
            <a:endParaRPr lang="en-US" altLang="en-US" sz="2000" b="1" i="0" dirty="0">
              <a:solidFill>
                <a:srgbClr val="3333FF"/>
              </a:solidFill>
              <a:latin typeface="Times New Roman" pitchFamily="18" charset="0"/>
              <a:sym typeface="Symbol" pitchFamily="18" charset="2"/>
            </a:endParaRPr>
          </a:p>
        </p:txBody>
      </p:sp>
      <p:sp>
        <p:nvSpPr>
          <p:cNvPr id="15" name="Rectangle 14"/>
          <p:cNvSpPr/>
          <p:nvPr/>
        </p:nvSpPr>
        <p:spPr>
          <a:xfrm>
            <a:off x="6169018" y="2800350"/>
            <a:ext cx="413896" cy="400110"/>
          </a:xfrm>
          <a:prstGeom prst="rect">
            <a:avLst/>
          </a:prstGeom>
          <a:solidFill>
            <a:schemeClr val="bg1">
              <a:lumMod val="95000"/>
            </a:schemeClr>
          </a:solidFill>
        </p:spPr>
        <p:txBody>
          <a:bodyPr wrap="none">
            <a:spAutoFit/>
          </a:bodyPr>
          <a:lstStyle/>
          <a:p>
            <a:r>
              <a:rPr lang="en-US" sz="2000" b="1" dirty="0" smtClean="0">
                <a:sym typeface="Symbol"/>
              </a:rPr>
              <a:t></a:t>
            </a:r>
            <a:r>
              <a:rPr lang="en-US" sz="2000" b="1" baseline="-25000" dirty="0" smtClean="0">
                <a:sym typeface="Symbol"/>
              </a:rPr>
              <a:t>B</a:t>
            </a:r>
            <a:endParaRPr lang="en-US" sz="2000" b="1" dirty="0"/>
          </a:p>
        </p:txBody>
      </p:sp>
      <p:cxnSp>
        <p:nvCxnSpPr>
          <p:cNvPr id="21" name="Straight Arrow Connector 20"/>
          <p:cNvCxnSpPr/>
          <p:nvPr/>
        </p:nvCxnSpPr>
        <p:spPr>
          <a:xfrm flipH="1" flipV="1">
            <a:off x="6705600" y="2123024"/>
            <a:ext cx="990600" cy="6536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676644" y="2776652"/>
            <a:ext cx="1019556" cy="7688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067102" y="1885950"/>
            <a:ext cx="1162498" cy="400110"/>
          </a:xfrm>
          <a:prstGeom prst="rect">
            <a:avLst/>
          </a:prstGeom>
        </p:spPr>
        <p:txBody>
          <a:bodyPr wrap="none">
            <a:spAutoFit/>
          </a:bodyPr>
          <a:lstStyle/>
          <a:p>
            <a:r>
              <a:rPr lang="en-US" sz="2000" b="1" dirty="0" smtClean="0">
                <a:solidFill>
                  <a:srgbClr val="3333FF"/>
                </a:solidFill>
                <a:sym typeface="Wingdings" panose="05000000000000000000" pitchFamily="2" charset="2"/>
              </a:rPr>
              <a:t>P(</a:t>
            </a:r>
            <a:r>
              <a:rPr lang="en-US" sz="2000" b="1" dirty="0" smtClean="0">
                <a:solidFill>
                  <a:srgbClr val="3333FF"/>
                </a:solidFill>
                <a:sym typeface="Symbol"/>
              </a:rPr>
              <a:t></a:t>
            </a:r>
            <a:r>
              <a:rPr lang="en-US" sz="2000" b="1" baseline="-25000" dirty="0" smtClean="0">
                <a:solidFill>
                  <a:srgbClr val="3333FF"/>
                </a:solidFill>
                <a:sym typeface="Symbol"/>
              </a:rPr>
              <a:t>d</a:t>
            </a:r>
            <a:r>
              <a:rPr lang="en-US" sz="2000" b="1" dirty="0" smtClean="0">
                <a:solidFill>
                  <a:srgbClr val="3333FF"/>
                </a:solidFill>
                <a:sym typeface="Symbol"/>
              </a:rPr>
              <a:t>)=0.5</a:t>
            </a:r>
            <a:endParaRPr lang="en-US" sz="2000" b="1" dirty="0">
              <a:solidFill>
                <a:srgbClr val="3333FF"/>
              </a:solidFill>
            </a:endParaRPr>
          </a:p>
        </p:txBody>
      </p:sp>
      <p:sp>
        <p:nvSpPr>
          <p:cNvPr id="27" name="Rectangle 26"/>
          <p:cNvSpPr/>
          <p:nvPr/>
        </p:nvSpPr>
        <p:spPr>
          <a:xfrm>
            <a:off x="7138493" y="3181350"/>
            <a:ext cx="1167307" cy="400110"/>
          </a:xfrm>
          <a:prstGeom prst="rect">
            <a:avLst/>
          </a:prstGeom>
        </p:spPr>
        <p:txBody>
          <a:bodyPr wrap="none">
            <a:spAutoFit/>
          </a:bodyPr>
          <a:lstStyle/>
          <a:p>
            <a:r>
              <a:rPr lang="en-US" sz="2000" b="1" dirty="0" smtClean="0">
                <a:sym typeface="Wingdings" panose="05000000000000000000" pitchFamily="2" charset="2"/>
              </a:rPr>
              <a:t>P(</a:t>
            </a:r>
            <a:r>
              <a:rPr lang="en-US" sz="2000" b="1" dirty="0">
                <a:sym typeface="Symbol"/>
              </a:rPr>
              <a:t></a:t>
            </a:r>
            <a:r>
              <a:rPr lang="en-US" sz="2000" b="1" baseline="-25000" dirty="0">
                <a:sym typeface="Symbol"/>
              </a:rPr>
              <a:t>B</a:t>
            </a:r>
            <a:r>
              <a:rPr lang="en-US" sz="2000" b="1" dirty="0" smtClean="0">
                <a:sym typeface="Symbol"/>
              </a:rPr>
              <a:t>)=0.5</a:t>
            </a:r>
            <a:endParaRPr lang="en-US" sz="2000" b="1" dirty="0"/>
          </a:p>
        </p:txBody>
      </p:sp>
      <p:sp>
        <p:nvSpPr>
          <p:cNvPr id="28" name="TextBox 27"/>
          <p:cNvSpPr txBox="1"/>
          <p:nvPr/>
        </p:nvSpPr>
        <p:spPr>
          <a:xfrm>
            <a:off x="7762304" y="2421089"/>
            <a:ext cx="896399" cy="707886"/>
          </a:xfrm>
          <a:prstGeom prst="rect">
            <a:avLst/>
          </a:prstGeom>
          <a:noFill/>
        </p:spPr>
        <p:txBody>
          <a:bodyPr wrap="none" rtlCol="0">
            <a:spAutoFit/>
          </a:bodyPr>
          <a:lstStyle/>
          <a:p>
            <a:r>
              <a:rPr lang="en-US" sz="2000" b="1" dirty="0" smtClean="0"/>
              <a:t>Topic </a:t>
            </a:r>
          </a:p>
          <a:p>
            <a:r>
              <a:rPr lang="en-US" sz="2000" b="1" dirty="0" smtClean="0"/>
              <a:t>Choice</a:t>
            </a:r>
          </a:p>
        </p:txBody>
      </p:sp>
      <p:sp>
        <p:nvSpPr>
          <p:cNvPr id="29" name="Rectangle 28"/>
          <p:cNvSpPr/>
          <p:nvPr/>
        </p:nvSpPr>
        <p:spPr>
          <a:xfrm>
            <a:off x="6896804" y="1162377"/>
            <a:ext cx="1790875" cy="461665"/>
          </a:xfrm>
          <a:prstGeom prst="rect">
            <a:avLst/>
          </a:prstGeom>
          <a:solidFill>
            <a:schemeClr val="bg1">
              <a:lumMod val="95000"/>
            </a:schemeClr>
          </a:solidFill>
        </p:spPr>
        <p:txBody>
          <a:bodyPr wrap="none">
            <a:spAutoFit/>
          </a:bodyPr>
          <a:lstStyle/>
          <a:p>
            <a:r>
              <a:rPr lang="en-US" sz="2400" b="1" dirty="0" smtClean="0">
                <a:solidFill>
                  <a:prstClr val="black"/>
                </a:solidFill>
                <a:sym typeface="Symbol"/>
              </a:rPr>
              <a:t>p(</a:t>
            </a:r>
            <a:r>
              <a:rPr lang="en-US" sz="2400" b="1" baseline="-25000" dirty="0" smtClean="0">
                <a:solidFill>
                  <a:prstClr val="black"/>
                </a:solidFill>
                <a:sym typeface="Symbol"/>
              </a:rPr>
              <a:t>d </a:t>
            </a:r>
            <a:r>
              <a:rPr lang="en-US" sz="2400" b="1" dirty="0" smtClean="0">
                <a:sym typeface="Wingdings" panose="05000000000000000000" pitchFamily="2" charset="2"/>
              </a:rPr>
              <a:t>)+(</a:t>
            </a:r>
            <a:r>
              <a:rPr lang="en-US" sz="2400" b="1" dirty="0">
                <a:sym typeface="Symbol"/>
              </a:rPr>
              <a:t></a:t>
            </a:r>
            <a:r>
              <a:rPr lang="en-US" sz="2400" b="1" baseline="-25000" dirty="0">
                <a:sym typeface="Symbol"/>
              </a:rPr>
              <a:t>B</a:t>
            </a:r>
            <a:r>
              <a:rPr lang="en-US" sz="2400" b="1" dirty="0" smtClean="0">
                <a:sym typeface="Symbol"/>
              </a:rPr>
              <a:t>)=1</a:t>
            </a:r>
            <a:endParaRPr lang="en-US" sz="2400" b="1" dirty="0"/>
          </a:p>
        </p:txBody>
      </p:sp>
      <p:sp>
        <p:nvSpPr>
          <p:cNvPr id="22" name="TextBox 21"/>
          <p:cNvSpPr txBox="1"/>
          <p:nvPr/>
        </p:nvSpPr>
        <p:spPr>
          <a:xfrm>
            <a:off x="1044437" y="2971125"/>
            <a:ext cx="2057400" cy="1323439"/>
          </a:xfrm>
          <a:prstGeom prst="rect">
            <a:avLst/>
          </a:prstGeom>
          <a:noFill/>
        </p:spPr>
        <p:txBody>
          <a:bodyPr wrap="square" rtlCol="0">
            <a:spAutoFit/>
          </a:bodyPr>
          <a:lstStyle/>
          <a:p>
            <a:r>
              <a:rPr lang="en-US" sz="2000" b="1" dirty="0" smtClean="0"/>
              <a:t>…  </a:t>
            </a:r>
            <a:r>
              <a:rPr lang="en-US" sz="2000" b="1" dirty="0" smtClean="0">
                <a:solidFill>
                  <a:srgbClr val="3333FF"/>
                </a:solidFill>
              </a:rPr>
              <a:t>text mining...</a:t>
            </a:r>
            <a:r>
              <a:rPr lang="en-US" sz="2000" b="1" dirty="0"/>
              <a:t> i</a:t>
            </a:r>
            <a:r>
              <a:rPr lang="en-US" sz="2000" b="1" dirty="0" smtClean="0"/>
              <a:t>s… </a:t>
            </a:r>
            <a:r>
              <a:rPr lang="en-US" sz="2000" b="1" dirty="0" smtClean="0">
                <a:solidFill>
                  <a:srgbClr val="3333FF"/>
                </a:solidFill>
              </a:rPr>
              <a:t>clustering</a:t>
            </a:r>
            <a:r>
              <a:rPr lang="en-US" sz="2000" b="1" dirty="0" smtClean="0"/>
              <a:t>… we…. </a:t>
            </a:r>
            <a:r>
              <a:rPr lang="en-US" sz="2000" b="1" dirty="0" smtClean="0">
                <a:solidFill>
                  <a:srgbClr val="3333FF"/>
                </a:solidFill>
              </a:rPr>
              <a:t>Text.. </a:t>
            </a:r>
            <a:r>
              <a:rPr lang="en-US" sz="2000" b="1" dirty="0" smtClean="0"/>
              <a:t>the</a:t>
            </a:r>
            <a:endParaRPr lang="en-US" sz="2000" b="1" dirty="0"/>
          </a:p>
          <a:p>
            <a:r>
              <a:rPr lang="en-US" sz="2000" b="1" dirty="0" smtClean="0">
                <a:solidFill>
                  <a:srgbClr val="3333FF"/>
                </a:solidFill>
              </a:rPr>
              <a:t> </a:t>
            </a:r>
            <a:endParaRPr lang="en-US" sz="2000" b="1" dirty="0" smtClean="0"/>
          </a:p>
        </p:txBody>
      </p:sp>
      <p:sp>
        <p:nvSpPr>
          <p:cNvPr id="25" name="AutoShape 14"/>
          <p:cNvSpPr>
            <a:spLocks noChangeArrowheads="1"/>
          </p:cNvSpPr>
          <p:nvPr/>
        </p:nvSpPr>
        <p:spPr bwMode="auto">
          <a:xfrm>
            <a:off x="1015746" y="2783350"/>
            <a:ext cx="2057400" cy="1541000"/>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endParaRPr lang="en-US" altLang="en-US" sz="2400" i="0" dirty="0">
              <a:latin typeface="Times New Roman" pitchFamily="18" charset="0"/>
            </a:endParaRPr>
          </a:p>
        </p:txBody>
      </p:sp>
      <p:sp>
        <p:nvSpPr>
          <p:cNvPr id="3" name="TextBox 2"/>
          <p:cNvSpPr txBox="1"/>
          <p:nvPr/>
        </p:nvSpPr>
        <p:spPr>
          <a:xfrm>
            <a:off x="1580433" y="2188477"/>
            <a:ext cx="404278" cy="584775"/>
          </a:xfrm>
          <a:prstGeom prst="rect">
            <a:avLst/>
          </a:prstGeom>
          <a:noFill/>
        </p:spPr>
        <p:txBody>
          <a:bodyPr wrap="none" rtlCol="0">
            <a:spAutoFit/>
          </a:bodyPr>
          <a:lstStyle/>
          <a:p>
            <a:r>
              <a:rPr lang="en-US" sz="3200" b="1" dirty="0" smtClean="0"/>
              <a:t>d</a:t>
            </a:r>
            <a:endParaRPr lang="en-US" sz="2000" b="1" dirty="0" smtClean="0"/>
          </a:p>
        </p:txBody>
      </p:sp>
      <p:sp>
        <p:nvSpPr>
          <p:cNvPr id="37" name="Left Arrow 36"/>
          <p:cNvSpPr/>
          <p:nvPr/>
        </p:nvSpPr>
        <p:spPr>
          <a:xfrm>
            <a:off x="3352799" y="3101543"/>
            <a:ext cx="723641" cy="484632"/>
          </a:xfrm>
          <a:prstGeom prst="lef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71372" y="1117838"/>
            <a:ext cx="4572001" cy="707886"/>
            <a:chOff x="152399" y="737225"/>
            <a:chExt cx="4572001" cy="707886"/>
          </a:xfrm>
        </p:grpSpPr>
        <p:sp>
          <p:nvSpPr>
            <p:cNvPr id="7" name="TextBox 6"/>
            <p:cNvSpPr txBox="1"/>
            <p:nvPr/>
          </p:nvSpPr>
          <p:spPr>
            <a:xfrm>
              <a:off x="152399" y="737225"/>
              <a:ext cx="4067109" cy="707886"/>
            </a:xfrm>
            <a:prstGeom prst="rect">
              <a:avLst/>
            </a:prstGeom>
            <a:noFill/>
          </p:spPr>
          <p:txBody>
            <a:bodyPr wrap="square" rtlCol="0">
              <a:spAutoFit/>
            </a:bodyPr>
            <a:lstStyle/>
            <a:p>
              <a:r>
                <a:rPr lang="en-US" sz="2000" b="1" dirty="0" smtClean="0">
                  <a:sym typeface="Symbol"/>
                </a:rPr>
                <a:t>How to set</a:t>
              </a:r>
              <a:r>
                <a:rPr lang="en-US" sz="2000" b="1" dirty="0" smtClean="0">
                  <a:solidFill>
                    <a:prstClr val="black"/>
                  </a:solidFill>
                  <a:sym typeface="Symbol"/>
                </a:rPr>
                <a:t> </a:t>
              </a:r>
              <a:r>
                <a:rPr lang="en-US" sz="2000" b="1" dirty="0">
                  <a:solidFill>
                    <a:prstClr val="black"/>
                  </a:solidFill>
                  <a:sym typeface="Symbol"/>
                </a:rPr>
                <a:t></a:t>
              </a:r>
              <a:r>
                <a:rPr lang="en-US" sz="2000" b="1" baseline="-25000" dirty="0" err="1" smtClean="0">
                  <a:solidFill>
                    <a:prstClr val="black"/>
                  </a:solidFill>
                  <a:sym typeface="Symbol"/>
                </a:rPr>
                <a:t>d</a:t>
              </a:r>
              <a:r>
                <a:rPr lang="en-US" sz="2000" b="1" dirty="0" err="1" smtClean="0"/>
                <a:t>to</a:t>
              </a:r>
              <a:r>
                <a:rPr lang="en-US" sz="2000" b="1" dirty="0" smtClean="0"/>
                <a:t> maximize p(d|</a:t>
              </a:r>
              <a:r>
                <a:rPr lang="en-US" sz="2000" b="1" dirty="0" smtClean="0">
                  <a:sym typeface="Symbol"/>
                </a:rPr>
                <a:t>)?</a:t>
              </a:r>
            </a:p>
            <a:p>
              <a:r>
                <a:rPr lang="en-US" sz="2000" b="1" dirty="0" smtClean="0">
                  <a:sym typeface="Symbol"/>
                </a:rPr>
                <a:t>(all other parameters are known)</a:t>
              </a:r>
              <a:endParaRPr lang="en-US" sz="2000" b="1" dirty="0" smtClean="0"/>
            </a:p>
          </p:txBody>
        </p:sp>
        <p:cxnSp>
          <p:nvCxnSpPr>
            <p:cNvPr id="9" name="Straight Arrow Connector 8"/>
            <p:cNvCxnSpPr/>
            <p:nvPr/>
          </p:nvCxnSpPr>
          <p:spPr>
            <a:xfrm>
              <a:off x="4076440" y="988015"/>
              <a:ext cx="647960" cy="3476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416264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419600" y="819150"/>
            <a:ext cx="4495800" cy="3962400"/>
          </a:xfrm>
          <a:prstGeom prst="rect">
            <a:avLst/>
          </a:prstGeom>
          <a:solidFill>
            <a:schemeClr val="accent6">
              <a:lumMod val="20000"/>
              <a:lumOff val="80000"/>
            </a:schemeClr>
          </a:solid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19050"/>
            <a:ext cx="8610600" cy="857250"/>
          </a:xfrm>
        </p:spPr>
        <p:txBody>
          <a:bodyPr>
            <a:normAutofit fontScale="90000"/>
          </a:bodyPr>
          <a:lstStyle/>
          <a:p>
            <a:r>
              <a:rPr lang="en-US" dirty="0" smtClean="0"/>
              <a:t>If we know which word is from which distribution… </a:t>
            </a:r>
            <a:endParaRPr lang="en-US" dirty="0"/>
          </a:p>
        </p:txBody>
      </p:sp>
      <p:sp>
        <p:nvSpPr>
          <p:cNvPr id="6" name="Text Box 4"/>
          <p:cNvSpPr txBox="1">
            <a:spLocks noChangeArrowheads="1"/>
          </p:cNvSpPr>
          <p:nvPr/>
        </p:nvSpPr>
        <p:spPr bwMode="auto">
          <a:xfrm>
            <a:off x="4638293" y="937280"/>
            <a:ext cx="2071687" cy="1661993"/>
          </a:xfrm>
          <a:prstGeom prst="rect">
            <a:avLst/>
          </a:prstGeom>
          <a:solidFill>
            <a:srgbClr val="FFFF99"/>
          </a:solidFill>
          <a:ln w="9525">
            <a:solidFill>
              <a:srgbClr val="0000FF"/>
            </a:solidFill>
            <a:miter lim="800000"/>
            <a:headEnd/>
            <a:tailEnd/>
          </a:ln>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ct val="85000"/>
              </a:lnSpc>
              <a:spcBef>
                <a:spcPct val="0"/>
              </a:spcBef>
              <a:buSzTx/>
              <a:buFontTx/>
              <a:buNone/>
            </a:pPr>
            <a:r>
              <a:rPr lang="en-US" altLang="en-US" sz="2000" b="1" i="0" dirty="0" smtClean="0">
                <a:solidFill>
                  <a:srgbClr val="0000FF"/>
                </a:solidFill>
                <a:latin typeface="Times New Roman" pitchFamily="18" charset="0"/>
                <a:sym typeface="Symbol" pitchFamily="18" charset="2"/>
              </a:rPr>
              <a:t>text  ?</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mining </a:t>
            </a:r>
            <a:r>
              <a:rPr lang="en-US" altLang="en-US" sz="2000" b="1" dirty="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association </a:t>
            </a:r>
            <a:r>
              <a:rPr lang="en-US" altLang="en-US" sz="2000" b="1" dirty="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clustering </a:t>
            </a:r>
            <a:r>
              <a:rPr lang="en-US" altLang="en-US" sz="2000" b="1" dirty="0">
                <a:solidFill>
                  <a:srgbClr val="0000FF"/>
                </a:solidFill>
                <a:latin typeface="Times New Roman" pitchFamily="18" charset="0"/>
                <a:sym typeface="Symbol" pitchFamily="18" charset="2"/>
              </a:rPr>
              <a:t>?</a:t>
            </a:r>
            <a:endParaRPr lang="en-US" altLang="en-US" sz="2000" b="1" i="0" dirty="0" smtClean="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dirty="0" smtClean="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dirty="0" smtClean="0">
                <a:latin typeface="Times New Roman" pitchFamily="18" charset="0"/>
                <a:sym typeface="Symbol" pitchFamily="18" charset="2"/>
              </a:rPr>
              <a:t>the</a:t>
            </a:r>
            <a:r>
              <a:rPr lang="en-US" altLang="en-US" sz="2000" b="1" i="0" dirty="0" smtClean="0">
                <a:latin typeface="Times New Roman" pitchFamily="18" charset="0"/>
                <a:sym typeface="Symbol" pitchFamily="18" charset="2"/>
              </a:rPr>
              <a:t> ?</a:t>
            </a:r>
          </a:p>
        </p:txBody>
      </p:sp>
      <p:sp>
        <p:nvSpPr>
          <p:cNvPr id="10" name="Rectangle 9"/>
          <p:cNvSpPr/>
          <p:nvPr/>
        </p:nvSpPr>
        <p:spPr>
          <a:xfrm>
            <a:off x="6172200" y="971550"/>
            <a:ext cx="466794" cy="400110"/>
          </a:xfrm>
          <a:prstGeom prst="rect">
            <a:avLst/>
          </a:prstGeom>
          <a:solidFill>
            <a:schemeClr val="bg1">
              <a:lumMod val="95000"/>
            </a:schemeClr>
          </a:solidFill>
        </p:spPr>
        <p:txBody>
          <a:bodyPr wrap="none">
            <a:spAutoFit/>
          </a:bodyPr>
          <a:lstStyle/>
          <a:p>
            <a:r>
              <a:rPr lang="en-US" sz="2000" b="1" dirty="0" smtClean="0">
                <a:solidFill>
                  <a:prstClr val="black"/>
                </a:solidFill>
                <a:sym typeface="Symbol"/>
              </a:rPr>
              <a:t></a:t>
            </a:r>
            <a:r>
              <a:rPr lang="en-US" sz="2000" b="1" baseline="-25000" dirty="0" smtClean="0">
                <a:solidFill>
                  <a:prstClr val="black"/>
                </a:solidFill>
                <a:sym typeface="Symbol"/>
              </a:rPr>
              <a:t>d</a:t>
            </a:r>
            <a:r>
              <a:rPr lang="en-US" sz="2000" b="1" dirty="0" smtClean="0">
                <a:sym typeface="Wingdings" panose="05000000000000000000" pitchFamily="2" charset="2"/>
              </a:rPr>
              <a:t> </a:t>
            </a:r>
            <a:endParaRPr lang="en-US" sz="2000" b="1" dirty="0"/>
          </a:p>
        </p:txBody>
      </p:sp>
      <p:sp>
        <p:nvSpPr>
          <p:cNvPr id="14" name="Text Box 4"/>
          <p:cNvSpPr txBox="1">
            <a:spLocks noChangeArrowheads="1"/>
          </p:cNvSpPr>
          <p:nvPr/>
        </p:nvSpPr>
        <p:spPr bwMode="auto">
          <a:xfrm>
            <a:off x="4638293" y="2732438"/>
            <a:ext cx="2038350" cy="1887696"/>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ts val="2000"/>
              </a:lnSpc>
              <a:spcBef>
                <a:spcPct val="0"/>
              </a:spcBef>
              <a:buSzTx/>
              <a:buFontTx/>
              <a:buNone/>
            </a:pPr>
            <a:r>
              <a:rPr lang="en-US" altLang="en-US" sz="2000" b="1" i="0" dirty="0">
                <a:latin typeface="Times New Roman" pitchFamily="18" charset="0"/>
                <a:sym typeface="Symbol" pitchFamily="18" charset="2"/>
              </a:rPr>
              <a:t>the 0.03</a:t>
            </a:r>
          </a:p>
          <a:p>
            <a:pPr>
              <a:lnSpc>
                <a:spcPts val="2000"/>
              </a:lnSpc>
              <a:spcBef>
                <a:spcPct val="0"/>
              </a:spcBef>
              <a:buSzTx/>
              <a:buFontTx/>
              <a:buNone/>
            </a:pPr>
            <a:r>
              <a:rPr lang="en-US" altLang="en-US" sz="2000" b="1" i="0" dirty="0">
                <a:latin typeface="Times New Roman" pitchFamily="18" charset="0"/>
                <a:sym typeface="Symbol" pitchFamily="18" charset="2"/>
              </a:rPr>
              <a:t>a 0.02</a:t>
            </a:r>
          </a:p>
          <a:p>
            <a:pPr>
              <a:lnSpc>
                <a:spcPts val="2000"/>
              </a:lnSpc>
              <a:spcBef>
                <a:spcPct val="0"/>
              </a:spcBef>
              <a:buSzTx/>
              <a:buFontTx/>
              <a:buNone/>
            </a:pPr>
            <a:r>
              <a:rPr lang="en-US" altLang="en-US" sz="2000" b="1" i="0" dirty="0">
                <a:latin typeface="Times New Roman" pitchFamily="18" charset="0"/>
                <a:sym typeface="Symbol" pitchFamily="18" charset="2"/>
              </a:rPr>
              <a:t>is 0.015</a:t>
            </a:r>
          </a:p>
          <a:p>
            <a:pPr>
              <a:lnSpc>
                <a:spcPts val="2000"/>
              </a:lnSpc>
              <a:spcBef>
                <a:spcPct val="0"/>
              </a:spcBef>
              <a:buSzTx/>
              <a:buFontTx/>
              <a:buNone/>
            </a:pPr>
            <a:r>
              <a:rPr lang="en-US" altLang="en-US" sz="2000" b="1" i="0" dirty="0">
                <a:latin typeface="Times New Roman" pitchFamily="18" charset="0"/>
                <a:sym typeface="Symbol" pitchFamily="18" charset="2"/>
              </a:rPr>
              <a:t>we </a:t>
            </a:r>
            <a:r>
              <a:rPr lang="en-US" altLang="en-US" sz="2000" b="1" i="0" dirty="0" smtClean="0">
                <a:latin typeface="Times New Roman" pitchFamily="18" charset="0"/>
                <a:sym typeface="Symbol" pitchFamily="18" charset="2"/>
              </a:rPr>
              <a:t>0.01</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a:latin typeface="Times New Roman" pitchFamily="18" charset="0"/>
                <a:sym typeface="Symbol" pitchFamily="18" charset="2"/>
              </a:rPr>
              <a:t>food </a:t>
            </a:r>
            <a:r>
              <a:rPr lang="en-US" altLang="en-US" sz="2000" b="1" i="0" dirty="0" smtClean="0">
                <a:latin typeface="Times New Roman" pitchFamily="18" charset="0"/>
                <a:sym typeface="Symbol" pitchFamily="18" charset="2"/>
              </a:rPr>
              <a:t>0.003</a:t>
            </a:r>
          </a:p>
          <a:p>
            <a:pPr>
              <a:lnSpc>
                <a:spcPts val="2000"/>
              </a:lnSpc>
              <a:spcBef>
                <a:spcPct val="0"/>
              </a:spcBef>
              <a:buSzTx/>
              <a:buFontTx/>
              <a:buNone/>
            </a:pPr>
            <a:r>
              <a:rPr lang="en-US" altLang="en-US" sz="2000" b="1" dirty="0" smtClean="0">
                <a:latin typeface="Times New Roman" pitchFamily="18" charset="0"/>
                <a:sym typeface="Symbol" pitchFamily="18" charset="2"/>
              </a:rPr>
              <a:t>…</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smtClean="0">
                <a:solidFill>
                  <a:srgbClr val="3333FF"/>
                </a:solidFill>
                <a:latin typeface="Times New Roman" pitchFamily="18" charset="0"/>
                <a:sym typeface="Symbol" pitchFamily="18" charset="2"/>
              </a:rPr>
              <a:t>text  0.000006</a:t>
            </a:r>
            <a:endParaRPr lang="en-US" altLang="en-US" sz="2000" b="1" i="0" dirty="0">
              <a:solidFill>
                <a:srgbClr val="3333FF"/>
              </a:solidFill>
              <a:latin typeface="Times New Roman" pitchFamily="18" charset="0"/>
              <a:sym typeface="Symbol" pitchFamily="18" charset="2"/>
            </a:endParaRPr>
          </a:p>
        </p:txBody>
      </p:sp>
      <p:sp>
        <p:nvSpPr>
          <p:cNvPr id="15" name="Rectangle 14"/>
          <p:cNvSpPr/>
          <p:nvPr/>
        </p:nvSpPr>
        <p:spPr>
          <a:xfrm>
            <a:off x="6169018" y="2800350"/>
            <a:ext cx="413896" cy="400110"/>
          </a:xfrm>
          <a:prstGeom prst="rect">
            <a:avLst/>
          </a:prstGeom>
          <a:solidFill>
            <a:schemeClr val="bg1">
              <a:lumMod val="95000"/>
            </a:schemeClr>
          </a:solidFill>
        </p:spPr>
        <p:txBody>
          <a:bodyPr wrap="none">
            <a:spAutoFit/>
          </a:bodyPr>
          <a:lstStyle/>
          <a:p>
            <a:r>
              <a:rPr lang="en-US" sz="2000" b="1" dirty="0" smtClean="0">
                <a:sym typeface="Symbol"/>
              </a:rPr>
              <a:t></a:t>
            </a:r>
            <a:r>
              <a:rPr lang="en-US" sz="2000" b="1" baseline="-25000" dirty="0" smtClean="0">
                <a:sym typeface="Symbol"/>
              </a:rPr>
              <a:t>B</a:t>
            </a:r>
            <a:endParaRPr lang="en-US" sz="2000" b="1" dirty="0"/>
          </a:p>
        </p:txBody>
      </p:sp>
      <p:cxnSp>
        <p:nvCxnSpPr>
          <p:cNvPr id="21" name="Straight Arrow Connector 20"/>
          <p:cNvCxnSpPr/>
          <p:nvPr/>
        </p:nvCxnSpPr>
        <p:spPr>
          <a:xfrm flipH="1" flipV="1">
            <a:off x="6705600" y="2123024"/>
            <a:ext cx="990600" cy="6536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676644" y="2776652"/>
            <a:ext cx="1019556" cy="7688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067102" y="1885950"/>
            <a:ext cx="1162498" cy="400110"/>
          </a:xfrm>
          <a:prstGeom prst="rect">
            <a:avLst/>
          </a:prstGeom>
        </p:spPr>
        <p:txBody>
          <a:bodyPr wrap="none">
            <a:spAutoFit/>
          </a:bodyPr>
          <a:lstStyle/>
          <a:p>
            <a:r>
              <a:rPr lang="en-US" sz="2000" b="1" dirty="0" smtClean="0">
                <a:solidFill>
                  <a:srgbClr val="3333FF"/>
                </a:solidFill>
                <a:sym typeface="Wingdings" panose="05000000000000000000" pitchFamily="2" charset="2"/>
              </a:rPr>
              <a:t>P(</a:t>
            </a:r>
            <a:r>
              <a:rPr lang="en-US" sz="2000" b="1" dirty="0" smtClean="0">
                <a:solidFill>
                  <a:srgbClr val="3333FF"/>
                </a:solidFill>
                <a:sym typeface="Symbol"/>
              </a:rPr>
              <a:t></a:t>
            </a:r>
            <a:r>
              <a:rPr lang="en-US" sz="2000" b="1" baseline="-25000" dirty="0" smtClean="0">
                <a:solidFill>
                  <a:srgbClr val="3333FF"/>
                </a:solidFill>
                <a:sym typeface="Symbol"/>
              </a:rPr>
              <a:t>d</a:t>
            </a:r>
            <a:r>
              <a:rPr lang="en-US" sz="2000" b="1" dirty="0" smtClean="0">
                <a:solidFill>
                  <a:srgbClr val="3333FF"/>
                </a:solidFill>
                <a:sym typeface="Symbol"/>
              </a:rPr>
              <a:t>)=0.5</a:t>
            </a:r>
            <a:endParaRPr lang="en-US" sz="2000" b="1" dirty="0">
              <a:solidFill>
                <a:srgbClr val="3333FF"/>
              </a:solidFill>
            </a:endParaRPr>
          </a:p>
        </p:txBody>
      </p:sp>
      <p:sp>
        <p:nvSpPr>
          <p:cNvPr id="27" name="Rectangle 26"/>
          <p:cNvSpPr/>
          <p:nvPr/>
        </p:nvSpPr>
        <p:spPr>
          <a:xfrm>
            <a:off x="7138493" y="3181350"/>
            <a:ext cx="1167307" cy="400110"/>
          </a:xfrm>
          <a:prstGeom prst="rect">
            <a:avLst/>
          </a:prstGeom>
        </p:spPr>
        <p:txBody>
          <a:bodyPr wrap="none">
            <a:spAutoFit/>
          </a:bodyPr>
          <a:lstStyle/>
          <a:p>
            <a:r>
              <a:rPr lang="en-US" sz="2000" b="1" dirty="0" smtClean="0">
                <a:sym typeface="Wingdings" panose="05000000000000000000" pitchFamily="2" charset="2"/>
              </a:rPr>
              <a:t>P(</a:t>
            </a:r>
            <a:r>
              <a:rPr lang="en-US" sz="2000" b="1" dirty="0">
                <a:sym typeface="Symbol"/>
              </a:rPr>
              <a:t></a:t>
            </a:r>
            <a:r>
              <a:rPr lang="en-US" sz="2000" b="1" baseline="-25000" dirty="0">
                <a:sym typeface="Symbol"/>
              </a:rPr>
              <a:t>B</a:t>
            </a:r>
            <a:r>
              <a:rPr lang="en-US" sz="2000" b="1" dirty="0" smtClean="0">
                <a:sym typeface="Symbol"/>
              </a:rPr>
              <a:t>)=0.5</a:t>
            </a:r>
            <a:endParaRPr lang="en-US" sz="2000" b="1" dirty="0"/>
          </a:p>
        </p:txBody>
      </p:sp>
      <p:sp>
        <p:nvSpPr>
          <p:cNvPr id="28" name="TextBox 27"/>
          <p:cNvSpPr txBox="1"/>
          <p:nvPr/>
        </p:nvSpPr>
        <p:spPr>
          <a:xfrm>
            <a:off x="7762304" y="2421089"/>
            <a:ext cx="896399" cy="707886"/>
          </a:xfrm>
          <a:prstGeom prst="rect">
            <a:avLst/>
          </a:prstGeom>
          <a:noFill/>
        </p:spPr>
        <p:txBody>
          <a:bodyPr wrap="none" rtlCol="0">
            <a:spAutoFit/>
          </a:bodyPr>
          <a:lstStyle/>
          <a:p>
            <a:r>
              <a:rPr lang="en-US" sz="2000" b="1" dirty="0" smtClean="0"/>
              <a:t>Topic </a:t>
            </a:r>
          </a:p>
          <a:p>
            <a:r>
              <a:rPr lang="en-US" sz="2000" b="1" dirty="0" smtClean="0"/>
              <a:t>Choice</a:t>
            </a:r>
          </a:p>
        </p:txBody>
      </p:sp>
      <p:sp>
        <p:nvSpPr>
          <p:cNvPr id="29" name="Rectangle 28"/>
          <p:cNvSpPr/>
          <p:nvPr/>
        </p:nvSpPr>
        <p:spPr>
          <a:xfrm>
            <a:off x="6896804" y="1162377"/>
            <a:ext cx="1790875" cy="461665"/>
          </a:xfrm>
          <a:prstGeom prst="rect">
            <a:avLst/>
          </a:prstGeom>
          <a:solidFill>
            <a:schemeClr val="bg1">
              <a:lumMod val="95000"/>
            </a:schemeClr>
          </a:solidFill>
        </p:spPr>
        <p:txBody>
          <a:bodyPr wrap="none">
            <a:spAutoFit/>
          </a:bodyPr>
          <a:lstStyle/>
          <a:p>
            <a:r>
              <a:rPr lang="en-US" sz="2400" b="1" dirty="0" smtClean="0">
                <a:solidFill>
                  <a:prstClr val="black"/>
                </a:solidFill>
                <a:sym typeface="Symbol"/>
              </a:rPr>
              <a:t>p(</a:t>
            </a:r>
            <a:r>
              <a:rPr lang="en-US" sz="2400" b="1" baseline="-25000" dirty="0" smtClean="0">
                <a:solidFill>
                  <a:prstClr val="black"/>
                </a:solidFill>
                <a:sym typeface="Symbol"/>
              </a:rPr>
              <a:t>d </a:t>
            </a:r>
            <a:r>
              <a:rPr lang="en-US" sz="2400" b="1" dirty="0" smtClean="0">
                <a:sym typeface="Wingdings" panose="05000000000000000000" pitchFamily="2" charset="2"/>
              </a:rPr>
              <a:t>)+(</a:t>
            </a:r>
            <a:r>
              <a:rPr lang="en-US" sz="2400" b="1" dirty="0">
                <a:sym typeface="Symbol"/>
              </a:rPr>
              <a:t></a:t>
            </a:r>
            <a:r>
              <a:rPr lang="en-US" sz="2400" b="1" baseline="-25000" dirty="0">
                <a:sym typeface="Symbol"/>
              </a:rPr>
              <a:t>B</a:t>
            </a:r>
            <a:r>
              <a:rPr lang="en-US" sz="2400" b="1" dirty="0" smtClean="0">
                <a:sym typeface="Symbol"/>
              </a:rPr>
              <a:t>)=1</a:t>
            </a:r>
            <a:endParaRPr lang="en-US" sz="2400" b="1" dirty="0"/>
          </a:p>
        </p:txBody>
      </p:sp>
      <p:grpSp>
        <p:nvGrpSpPr>
          <p:cNvPr id="36" name="Group 35"/>
          <p:cNvGrpSpPr/>
          <p:nvPr/>
        </p:nvGrpSpPr>
        <p:grpSpPr>
          <a:xfrm>
            <a:off x="596507" y="2272070"/>
            <a:ext cx="4018024" cy="1518880"/>
            <a:chOff x="467025" y="1478552"/>
            <a:chExt cx="4018024" cy="1518880"/>
          </a:xfrm>
        </p:grpSpPr>
        <p:sp>
          <p:nvSpPr>
            <p:cNvPr id="38" name="Freeform 37"/>
            <p:cNvSpPr/>
            <p:nvPr/>
          </p:nvSpPr>
          <p:spPr>
            <a:xfrm>
              <a:off x="467025" y="1939946"/>
              <a:ext cx="1389686" cy="1057486"/>
            </a:xfrm>
            <a:custGeom>
              <a:avLst/>
              <a:gdLst>
                <a:gd name="connsiteX0" fmla="*/ 335 w 1389686"/>
                <a:gd name="connsiteY0" fmla="*/ 163174 h 1057486"/>
                <a:gd name="connsiteX1" fmla="*/ 223855 w 1389686"/>
                <a:gd name="connsiteY1" fmla="*/ 772774 h 1057486"/>
                <a:gd name="connsiteX2" fmla="*/ 802975 w 1389686"/>
                <a:gd name="connsiteY2" fmla="*/ 1057254 h 1057486"/>
                <a:gd name="connsiteX3" fmla="*/ 914735 w 1389686"/>
                <a:gd name="connsiteY3" fmla="*/ 732134 h 1057486"/>
                <a:gd name="connsiteX4" fmla="*/ 1270335 w 1389686"/>
                <a:gd name="connsiteY4" fmla="*/ 661014 h 1057486"/>
                <a:gd name="connsiteX5" fmla="*/ 1310975 w 1389686"/>
                <a:gd name="connsiteY5" fmla="*/ 153014 h 1057486"/>
                <a:gd name="connsiteX6" fmla="*/ 264495 w 1389686"/>
                <a:gd name="connsiteY6" fmla="*/ 614 h 1057486"/>
                <a:gd name="connsiteX7" fmla="*/ 335 w 1389686"/>
                <a:gd name="connsiteY7" fmla="*/ 163174 h 105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9686" h="1057486">
                  <a:moveTo>
                    <a:pt x="335" y="163174"/>
                  </a:moveTo>
                  <a:cubicBezTo>
                    <a:pt x="-6438" y="291867"/>
                    <a:pt x="90082" y="623761"/>
                    <a:pt x="223855" y="772774"/>
                  </a:cubicBezTo>
                  <a:cubicBezTo>
                    <a:pt x="357628" y="921787"/>
                    <a:pt x="687828" y="1064027"/>
                    <a:pt x="802975" y="1057254"/>
                  </a:cubicBezTo>
                  <a:cubicBezTo>
                    <a:pt x="918122" y="1050481"/>
                    <a:pt x="836842" y="798174"/>
                    <a:pt x="914735" y="732134"/>
                  </a:cubicBezTo>
                  <a:cubicBezTo>
                    <a:pt x="992628" y="666094"/>
                    <a:pt x="1204295" y="757534"/>
                    <a:pt x="1270335" y="661014"/>
                  </a:cubicBezTo>
                  <a:cubicBezTo>
                    <a:pt x="1336375" y="564494"/>
                    <a:pt x="1478615" y="263081"/>
                    <a:pt x="1310975" y="153014"/>
                  </a:cubicBezTo>
                  <a:cubicBezTo>
                    <a:pt x="1143335" y="42947"/>
                    <a:pt x="482935" y="-6159"/>
                    <a:pt x="264495" y="614"/>
                  </a:cubicBezTo>
                  <a:cubicBezTo>
                    <a:pt x="46055" y="7387"/>
                    <a:pt x="7108" y="34481"/>
                    <a:pt x="335" y="163174"/>
                  </a:cubicBezTo>
                  <a:close/>
                </a:path>
              </a:pathLst>
            </a:custGeom>
            <a:solidFill>
              <a:schemeClr val="bg1">
                <a:lumMod val="95000"/>
              </a:schemeClr>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H="1">
              <a:off x="1878933" y="1594418"/>
              <a:ext cx="2606116" cy="61246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rot="20788864">
              <a:off x="2554254" y="1478552"/>
              <a:ext cx="1255472" cy="461665"/>
            </a:xfrm>
            <a:prstGeom prst="rect">
              <a:avLst/>
            </a:prstGeom>
            <a:noFill/>
          </p:spPr>
          <p:txBody>
            <a:bodyPr wrap="none">
              <a:spAutoFit/>
            </a:bodyPr>
            <a:lstStyle/>
            <a:p>
              <a:r>
                <a:rPr lang="en-US" sz="2400" b="1" dirty="0" smtClean="0">
                  <a:sym typeface="Wingdings" panose="05000000000000000000" pitchFamily="2" charset="2"/>
                </a:rPr>
                <a:t>P(w|</a:t>
              </a:r>
              <a:r>
                <a:rPr lang="en-US" sz="2400" b="1" dirty="0">
                  <a:solidFill>
                    <a:prstClr val="black"/>
                  </a:solidFill>
                  <a:sym typeface="Symbol"/>
                </a:rPr>
                <a:t> </a:t>
              </a:r>
              <a:r>
                <a:rPr lang="en-US" sz="2400" b="1" dirty="0" smtClean="0">
                  <a:solidFill>
                    <a:prstClr val="black"/>
                  </a:solidFill>
                  <a:sym typeface="Symbol"/>
                </a:rPr>
                <a:t></a:t>
              </a:r>
              <a:r>
                <a:rPr lang="en-US" sz="2400" b="1" baseline="-25000" dirty="0" smtClean="0">
                  <a:solidFill>
                    <a:prstClr val="black"/>
                  </a:solidFill>
                  <a:sym typeface="Symbol"/>
                </a:rPr>
                <a:t>d</a:t>
              </a:r>
              <a:r>
                <a:rPr lang="en-US" sz="2400" b="1" dirty="0" smtClean="0">
                  <a:sym typeface="Symbol"/>
                </a:rPr>
                <a:t>)</a:t>
              </a:r>
              <a:endParaRPr lang="en-US" sz="2400" b="1" dirty="0"/>
            </a:p>
          </p:txBody>
        </p:sp>
      </p:grpSp>
      <p:grpSp>
        <p:nvGrpSpPr>
          <p:cNvPr id="41" name="Group 40"/>
          <p:cNvGrpSpPr/>
          <p:nvPr/>
        </p:nvGrpSpPr>
        <p:grpSpPr>
          <a:xfrm>
            <a:off x="135976" y="3105453"/>
            <a:ext cx="4502317" cy="834660"/>
            <a:chOff x="82694" y="2367980"/>
            <a:chExt cx="4502317" cy="834660"/>
          </a:xfrm>
        </p:grpSpPr>
        <p:sp>
          <p:nvSpPr>
            <p:cNvPr id="42" name="Freeform 41"/>
            <p:cNvSpPr/>
            <p:nvPr/>
          </p:nvSpPr>
          <p:spPr>
            <a:xfrm>
              <a:off x="82694" y="2367980"/>
              <a:ext cx="1872439" cy="834660"/>
            </a:xfrm>
            <a:custGeom>
              <a:avLst/>
              <a:gdLst>
                <a:gd name="connsiteX0" fmla="*/ 55529 w 1872439"/>
                <a:gd name="connsiteY0" fmla="*/ 109406 h 834660"/>
                <a:gd name="connsiteX1" fmla="*/ 268180 w 1872439"/>
                <a:gd name="connsiteY1" fmla="*/ 3080 h 834660"/>
                <a:gd name="connsiteX2" fmla="*/ 512729 w 1872439"/>
                <a:gd name="connsiteY2" fmla="*/ 183834 h 834660"/>
                <a:gd name="connsiteX3" fmla="*/ 672218 w 1872439"/>
                <a:gd name="connsiteY3" fmla="*/ 481546 h 834660"/>
                <a:gd name="connsiteX4" fmla="*/ 1182580 w 1872439"/>
                <a:gd name="connsiteY4" fmla="*/ 683564 h 834660"/>
                <a:gd name="connsiteX5" fmla="*/ 1363334 w 1872439"/>
                <a:gd name="connsiteY5" fmla="*/ 492178 h 834660"/>
                <a:gd name="connsiteX6" fmla="*/ 1395232 w 1872439"/>
                <a:gd name="connsiteY6" fmla="*/ 353955 h 834660"/>
                <a:gd name="connsiteX7" fmla="*/ 1756739 w 1872439"/>
                <a:gd name="connsiteY7" fmla="*/ 343322 h 834660"/>
                <a:gd name="connsiteX8" fmla="*/ 1863064 w 1872439"/>
                <a:gd name="connsiteY8" fmla="*/ 513443 h 834660"/>
                <a:gd name="connsiteX9" fmla="*/ 1554720 w 1872439"/>
                <a:gd name="connsiteY9" fmla="*/ 832420 h 834660"/>
                <a:gd name="connsiteX10" fmla="*/ 374506 w 1872439"/>
                <a:gd name="connsiteY10" fmla="*/ 651667 h 834660"/>
                <a:gd name="connsiteX11" fmla="*/ 23632 w 1872439"/>
                <a:gd name="connsiteY11" fmla="*/ 577239 h 834660"/>
                <a:gd name="connsiteX12" fmla="*/ 55529 w 1872439"/>
                <a:gd name="connsiteY12" fmla="*/ 109406 h 834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2439" h="834660">
                  <a:moveTo>
                    <a:pt x="55529" y="109406"/>
                  </a:moveTo>
                  <a:cubicBezTo>
                    <a:pt x="96287" y="13713"/>
                    <a:pt x="191980" y="-9325"/>
                    <a:pt x="268180" y="3080"/>
                  </a:cubicBezTo>
                  <a:cubicBezTo>
                    <a:pt x="344380" y="15485"/>
                    <a:pt x="445389" y="104090"/>
                    <a:pt x="512729" y="183834"/>
                  </a:cubicBezTo>
                  <a:cubicBezTo>
                    <a:pt x="580069" y="263578"/>
                    <a:pt x="560576" y="398258"/>
                    <a:pt x="672218" y="481546"/>
                  </a:cubicBezTo>
                  <a:cubicBezTo>
                    <a:pt x="783860" y="564834"/>
                    <a:pt x="1067394" y="681792"/>
                    <a:pt x="1182580" y="683564"/>
                  </a:cubicBezTo>
                  <a:cubicBezTo>
                    <a:pt x="1297766" y="685336"/>
                    <a:pt x="1327892" y="547113"/>
                    <a:pt x="1363334" y="492178"/>
                  </a:cubicBezTo>
                  <a:cubicBezTo>
                    <a:pt x="1398776" y="437243"/>
                    <a:pt x="1329665" y="378764"/>
                    <a:pt x="1395232" y="353955"/>
                  </a:cubicBezTo>
                  <a:cubicBezTo>
                    <a:pt x="1460799" y="329146"/>
                    <a:pt x="1678767" y="316741"/>
                    <a:pt x="1756739" y="343322"/>
                  </a:cubicBezTo>
                  <a:cubicBezTo>
                    <a:pt x="1834711" y="369903"/>
                    <a:pt x="1896734" y="431927"/>
                    <a:pt x="1863064" y="513443"/>
                  </a:cubicBezTo>
                  <a:cubicBezTo>
                    <a:pt x="1829394" y="594959"/>
                    <a:pt x="1802813" y="809383"/>
                    <a:pt x="1554720" y="832420"/>
                  </a:cubicBezTo>
                  <a:cubicBezTo>
                    <a:pt x="1306627" y="855457"/>
                    <a:pt x="629687" y="694197"/>
                    <a:pt x="374506" y="651667"/>
                  </a:cubicBezTo>
                  <a:cubicBezTo>
                    <a:pt x="119325" y="609137"/>
                    <a:pt x="75023" y="665844"/>
                    <a:pt x="23632" y="577239"/>
                  </a:cubicBezTo>
                  <a:cubicBezTo>
                    <a:pt x="-27759" y="488634"/>
                    <a:pt x="14771" y="205099"/>
                    <a:pt x="55529" y="109406"/>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076908" y="2459881"/>
              <a:ext cx="1261884" cy="461665"/>
            </a:xfrm>
            <a:prstGeom prst="rect">
              <a:avLst/>
            </a:prstGeom>
            <a:noFill/>
          </p:spPr>
          <p:txBody>
            <a:bodyPr wrap="none">
              <a:spAutoFit/>
            </a:bodyPr>
            <a:lstStyle/>
            <a:p>
              <a:pPr lvl="0"/>
              <a:r>
                <a:rPr lang="en-US" sz="2400" b="1" dirty="0">
                  <a:solidFill>
                    <a:prstClr val="black"/>
                  </a:solidFill>
                  <a:sym typeface="Wingdings" panose="05000000000000000000" pitchFamily="2" charset="2"/>
                </a:rPr>
                <a:t>p(w|</a:t>
              </a:r>
              <a:r>
                <a:rPr lang="en-US" sz="2400" b="1" dirty="0">
                  <a:solidFill>
                    <a:prstClr val="black"/>
                  </a:solidFill>
                  <a:sym typeface="Symbol"/>
                </a:rPr>
                <a:t> </a:t>
              </a:r>
              <a:r>
                <a:rPr lang="en-US" sz="2400" b="1" baseline="-25000" dirty="0">
                  <a:solidFill>
                    <a:prstClr val="black"/>
                  </a:solidFill>
                  <a:sym typeface="Symbol"/>
                </a:rPr>
                <a:t>B</a:t>
              </a:r>
              <a:r>
                <a:rPr lang="en-US" sz="2400" b="1" dirty="0">
                  <a:solidFill>
                    <a:prstClr val="black"/>
                  </a:solidFill>
                  <a:sym typeface="Symbol"/>
                </a:rPr>
                <a:t>)</a:t>
              </a:r>
              <a:endParaRPr lang="en-US" sz="2400" b="1" dirty="0">
                <a:solidFill>
                  <a:prstClr val="black"/>
                </a:solidFill>
              </a:endParaRPr>
            </a:p>
          </p:txBody>
        </p:sp>
        <p:cxnSp>
          <p:nvCxnSpPr>
            <p:cNvPr id="44" name="Straight Arrow Connector 43"/>
            <p:cNvCxnSpPr>
              <a:stCxn id="14" idx="1"/>
            </p:cNvCxnSpPr>
            <p:nvPr/>
          </p:nvCxnSpPr>
          <p:spPr>
            <a:xfrm flipH="1" flipV="1">
              <a:off x="1955134" y="2843987"/>
              <a:ext cx="2629877" cy="9482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205682" y="2772311"/>
            <a:ext cx="2057400" cy="1323439"/>
          </a:xfrm>
          <a:prstGeom prst="rect">
            <a:avLst/>
          </a:prstGeom>
          <a:noFill/>
        </p:spPr>
        <p:txBody>
          <a:bodyPr wrap="square" rtlCol="0">
            <a:spAutoFit/>
          </a:bodyPr>
          <a:lstStyle/>
          <a:p>
            <a:r>
              <a:rPr lang="en-US" sz="2000" b="1" dirty="0" smtClean="0"/>
              <a:t>…  </a:t>
            </a:r>
            <a:r>
              <a:rPr lang="en-US" sz="2000" b="1" dirty="0" smtClean="0">
                <a:solidFill>
                  <a:srgbClr val="3333FF"/>
                </a:solidFill>
              </a:rPr>
              <a:t>text mining...</a:t>
            </a:r>
            <a:r>
              <a:rPr lang="en-US" sz="2000" b="1" dirty="0"/>
              <a:t> i</a:t>
            </a:r>
            <a:r>
              <a:rPr lang="en-US" sz="2000" b="1" dirty="0" smtClean="0"/>
              <a:t>s… </a:t>
            </a:r>
            <a:r>
              <a:rPr lang="en-US" sz="2000" b="1" dirty="0" smtClean="0">
                <a:solidFill>
                  <a:srgbClr val="3333FF"/>
                </a:solidFill>
              </a:rPr>
              <a:t>clustering</a:t>
            </a:r>
            <a:r>
              <a:rPr lang="en-US" sz="2000" b="1" dirty="0" smtClean="0"/>
              <a:t>… we…. </a:t>
            </a:r>
            <a:r>
              <a:rPr lang="en-US" sz="2000" b="1" dirty="0" smtClean="0">
                <a:solidFill>
                  <a:srgbClr val="3333FF"/>
                </a:solidFill>
              </a:rPr>
              <a:t>Text.. </a:t>
            </a:r>
            <a:r>
              <a:rPr lang="en-US" sz="2000" b="1" dirty="0" smtClean="0"/>
              <a:t>the</a:t>
            </a:r>
            <a:endParaRPr lang="en-US" sz="2000" b="1" dirty="0"/>
          </a:p>
          <a:p>
            <a:r>
              <a:rPr lang="en-US" sz="2000" b="1" dirty="0" smtClean="0">
                <a:solidFill>
                  <a:srgbClr val="3333FF"/>
                </a:solidFill>
              </a:rPr>
              <a:t> </a:t>
            </a:r>
            <a:endParaRPr lang="en-US" sz="2000" b="1" dirty="0" smtClean="0"/>
          </a:p>
        </p:txBody>
      </p:sp>
      <p:sp>
        <p:nvSpPr>
          <p:cNvPr id="46" name="AutoShape 14"/>
          <p:cNvSpPr>
            <a:spLocks noChangeArrowheads="1"/>
          </p:cNvSpPr>
          <p:nvPr/>
        </p:nvSpPr>
        <p:spPr bwMode="auto">
          <a:xfrm>
            <a:off x="176991" y="2560009"/>
            <a:ext cx="2057400" cy="1541000"/>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endParaRPr lang="en-US" altLang="en-US" sz="2400" i="0" dirty="0">
              <a:latin typeface="Times New Roman" pitchFamily="18" charset="0"/>
            </a:endParaRPr>
          </a:p>
        </p:txBody>
      </p:sp>
      <p:sp>
        <p:nvSpPr>
          <p:cNvPr id="47" name="TextBox 46"/>
          <p:cNvSpPr txBox="1"/>
          <p:nvPr/>
        </p:nvSpPr>
        <p:spPr>
          <a:xfrm>
            <a:off x="511917" y="1916026"/>
            <a:ext cx="404278" cy="584775"/>
          </a:xfrm>
          <a:prstGeom prst="rect">
            <a:avLst/>
          </a:prstGeom>
          <a:noFill/>
        </p:spPr>
        <p:txBody>
          <a:bodyPr wrap="none" rtlCol="0">
            <a:spAutoFit/>
          </a:bodyPr>
          <a:lstStyle/>
          <a:p>
            <a:r>
              <a:rPr lang="en-US" sz="3200" b="1" dirty="0" smtClean="0"/>
              <a:t>d</a:t>
            </a:r>
            <a:endParaRPr lang="en-US" sz="2000" b="1" dirty="0" smtClean="0"/>
          </a:p>
        </p:txBody>
      </p:sp>
      <p:grpSp>
        <p:nvGrpSpPr>
          <p:cNvPr id="52" name="Group 51"/>
          <p:cNvGrpSpPr/>
          <p:nvPr/>
        </p:nvGrpSpPr>
        <p:grpSpPr>
          <a:xfrm>
            <a:off x="845227" y="839649"/>
            <a:ext cx="3130550" cy="1960701"/>
            <a:chOff x="845227" y="839649"/>
            <a:chExt cx="3130550" cy="1960701"/>
          </a:xfrm>
        </p:grpSpPr>
        <p:graphicFrame>
          <p:nvGraphicFramePr>
            <p:cNvPr id="5" name="Object 4"/>
            <p:cNvGraphicFramePr>
              <a:graphicFrameLocks noChangeAspect="1"/>
            </p:cNvGraphicFramePr>
            <p:nvPr>
              <p:extLst/>
            </p:nvPr>
          </p:nvGraphicFramePr>
          <p:xfrm>
            <a:off x="845227" y="839649"/>
            <a:ext cx="3130550" cy="847725"/>
          </p:xfrm>
          <a:graphic>
            <a:graphicData uri="http://schemas.openxmlformats.org/presentationml/2006/ole">
              <mc:AlternateContent xmlns:mc="http://schemas.openxmlformats.org/markup-compatibility/2006">
                <mc:Choice xmlns:v="urn:schemas-microsoft-com:vml" Requires="v">
                  <p:oleObj spid="_x0000_s173090" name="Equation" r:id="rId3" imgW="1688760" imgH="457200" progId="Equation.3">
                    <p:embed/>
                  </p:oleObj>
                </mc:Choice>
                <mc:Fallback>
                  <p:oleObj name="Equation" r:id="rId3" imgW="1688760" imgH="457200" progId="Equation.3">
                    <p:embed/>
                    <p:pic>
                      <p:nvPicPr>
                        <p:cNvPr id="5" name="Object 4"/>
                        <p:cNvPicPr/>
                        <p:nvPr/>
                      </p:nvPicPr>
                      <p:blipFill>
                        <a:blip r:embed="rId4"/>
                        <a:stretch>
                          <a:fillRect/>
                        </a:stretch>
                      </p:blipFill>
                      <p:spPr>
                        <a:xfrm>
                          <a:off x="845227" y="839649"/>
                          <a:ext cx="3130550" cy="847725"/>
                        </a:xfrm>
                        <a:prstGeom prst="rect">
                          <a:avLst/>
                        </a:prstGeom>
                      </p:spPr>
                    </p:pic>
                  </p:oleObj>
                </mc:Fallback>
              </mc:AlternateContent>
            </a:graphicData>
          </a:graphic>
        </p:graphicFrame>
        <p:sp>
          <p:nvSpPr>
            <p:cNvPr id="49" name="TextBox 48"/>
            <p:cNvSpPr txBox="1"/>
            <p:nvPr/>
          </p:nvSpPr>
          <p:spPr>
            <a:xfrm>
              <a:off x="1576922" y="1581150"/>
              <a:ext cx="510076" cy="584775"/>
            </a:xfrm>
            <a:prstGeom prst="rect">
              <a:avLst/>
            </a:prstGeom>
            <a:noFill/>
          </p:spPr>
          <p:txBody>
            <a:bodyPr wrap="none" rtlCol="0">
              <a:spAutoFit/>
            </a:bodyPr>
            <a:lstStyle/>
            <a:p>
              <a:r>
                <a:rPr lang="en-US" sz="3200" b="1" dirty="0" smtClean="0">
                  <a:solidFill>
                    <a:srgbClr val="3333FF"/>
                  </a:solidFill>
                </a:rPr>
                <a:t>d’</a:t>
              </a:r>
              <a:endParaRPr lang="en-US" sz="2000" b="1" dirty="0" smtClean="0">
                <a:solidFill>
                  <a:srgbClr val="3333FF"/>
                </a:solidFill>
              </a:endParaRPr>
            </a:p>
          </p:txBody>
        </p:sp>
        <p:cxnSp>
          <p:nvCxnSpPr>
            <p:cNvPr id="19" name="Straight Arrow Connector 18"/>
            <p:cNvCxnSpPr/>
            <p:nvPr/>
          </p:nvCxnSpPr>
          <p:spPr>
            <a:xfrm flipV="1">
              <a:off x="1576922" y="2086006"/>
              <a:ext cx="99478" cy="714344"/>
            </a:xfrm>
            <a:prstGeom prst="straightConnector1">
              <a:avLst/>
            </a:prstGeom>
            <a:ln w="50800">
              <a:solidFill>
                <a:srgbClr val="3333FF"/>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297645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
            <a:ext cx="8229600" cy="857250"/>
          </a:xfrm>
        </p:spPr>
        <p:txBody>
          <a:bodyPr>
            <a:normAutofit fontScale="90000"/>
          </a:bodyPr>
          <a:lstStyle/>
          <a:p>
            <a:r>
              <a:rPr lang="en-US" dirty="0" smtClean="0"/>
              <a:t>Given all the parameters, infer the distribution a word is from…  </a:t>
            </a:r>
            <a:endParaRPr lang="en-US" dirty="0"/>
          </a:p>
        </p:txBody>
      </p:sp>
      <p:sp>
        <p:nvSpPr>
          <p:cNvPr id="6" name="Text Box 4"/>
          <p:cNvSpPr txBox="1">
            <a:spLocks noChangeArrowheads="1"/>
          </p:cNvSpPr>
          <p:nvPr/>
        </p:nvSpPr>
        <p:spPr bwMode="auto">
          <a:xfrm>
            <a:off x="4638293" y="1174896"/>
            <a:ext cx="2071687" cy="166199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ct val="85000"/>
              </a:lnSpc>
              <a:spcBef>
                <a:spcPct val="0"/>
              </a:spcBef>
              <a:buSzTx/>
              <a:buFontTx/>
              <a:buNone/>
            </a:pPr>
            <a:r>
              <a:rPr lang="en-US" altLang="en-US" sz="2000" b="1" i="0" dirty="0" smtClean="0">
                <a:solidFill>
                  <a:srgbClr val="0000FF"/>
                </a:solidFill>
                <a:latin typeface="Times New Roman" pitchFamily="18" charset="0"/>
                <a:sym typeface="Symbol" pitchFamily="18" charset="2"/>
              </a:rPr>
              <a:t>text  0.04</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mining </a:t>
            </a:r>
            <a:r>
              <a:rPr lang="en-US" altLang="en-US" sz="2000" b="1" i="0" dirty="0" smtClean="0">
                <a:solidFill>
                  <a:srgbClr val="0000FF"/>
                </a:solidFill>
                <a:latin typeface="Times New Roman" pitchFamily="18" charset="0"/>
                <a:sym typeface="Symbol" pitchFamily="18" charset="2"/>
              </a:rPr>
              <a:t>0.035</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association 0.03</a:t>
            </a:r>
          </a:p>
          <a:p>
            <a:pPr>
              <a:lnSpc>
                <a:spcPct val="85000"/>
              </a:lnSpc>
              <a:spcBef>
                <a:spcPct val="0"/>
              </a:spcBef>
              <a:buSzTx/>
              <a:buFontTx/>
              <a:buNone/>
            </a:pPr>
            <a:r>
              <a:rPr lang="en-US" altLang="en-US" sz="2000" b="1" i="0" dirty="0">
                <a:solidFill>
                  <a:srgbClr val="0000FF"/>
                </a:solidFill>
                <a:latin typeface="Times New Roman" pitchFamily="18" charset="0"/>
                <a:sym typeface="Symbol" pitchFamily="18" charset="2"/>
              </a:rPr>
              <a:t>clustering </a:t>
            </a:r>
            <a:r>
              <a:rPr lang="en-US" altLang="en-US" sz="2000" b="1" i="0" dirty="0" smtClean="0">
                <a:solidFill>
                  <a:srgbClr val="0000FF"/>
                </a:solidFill>
                <a:latin typeface="Times New Roman" pitchFamily="18" charset="0"/>
                <a:sym typeface="Symbol" pitchFamily="18" charset="2"/>
              </a:rPr>
              <a:t>0.005</a:t>
            </a:r>
          </a:p>
          <a:p>
            <a:pPr>
              <a:lnSpc>
                <a:spcPct val="85000"/>
              </a:lnSpc>
              <a:spcBef>
                <a:spcPct val="0"/>
              </a:spcBef>
              <a:buSzTx/>
              <a:buFontTx/>
              <a:buNone/>
            </a:pPr>
            <a:r>
              <a:rPr lang="en-US" altLang="en-US" sz="2000" b="1" dirty="0" smtClean="0">
                <a:solidFill>
                  <a:srgbClr val="0000FF"/>
                </a:solidFill>
                <a:latin typeface="Times New Roman" pitchFamily="18" charset="0"/>
                <a:sym typeface="Symbol" pitchFamily="18" charset="2"/>
              </a:rPr>
              <a:t>…</a:t>
            </a:r>
            <a:endParaRPr lang="en-US" altLang="en-US" sz="2000" b="1" i="0" dirty="0">
              <a:solidFill>
                <a:srgbClr val="0000FF"/>
              </a:solidFill>
              <a:latin typeface="Times New Roman" pitchFamily="18" charset="0"/>
              <a:sym typeface="Symbol" pitchFamily="18" charset="2"/>
            </a:endParaRPr>
          </a:p>
          <a:p>
            <a:pPr>
              <a:lnSpc>
                <a:spcPct val="85000"/>
              </a:lnSpc>
              <a:spcBef>
                <a:spcPct val="0"/>
              </a:spcBef>
              <a:buSzTx/>
              <a:buFontTx/>
              <a:buNone/>
            </a:pPr>
            <a:r>
              <a:rPr lang="en-US" altLang="en-US" sz="2000" b="1" dirty="0" smtClean="0">
                <a:latin typeface="Times New Roman" pitchFamily="18" charset="0"/>
                <a:sym typeface="Symbol" pitchFamily="18" charset="2"/>
              </a:rPr>
              <a:t>the</a:t>
            </a:r>
            <a:r>
              <a:rPr lang="en-US" altLang="en-US" sz="2000" b="1" i="0" dirty="0" smtClean="0">
                <a:latin typeface="Times New Roman" pitchFamily="18" charset="0"/>
                <a:sym typeface="Symbol" pitchFamily="18" charset="2"/>
              </a:rPr>
              <a:t> 0.000001</a:t>
            </a:r>
          </a:p>
        </p:txBody>
      </p:sp>
      <p:sp>
        <p:nvSpPr>
          <p:cNvPr id="10" name="Rectangle 9"/>
          <p:cNvSpPr/>
          <p:nvPr/>
        </p:nvSpPr>
        <p:spPr>
          <a:xfrm>
            <a:off x="6172200" y="1209166"/>
            <a:ext cx="466794" cy="400110"/>
          </a:xfrm>
          <a:prstGeom prst="rect">
            <a:avLst/>
          </a:prstGeom>
          <a:solidFill>
            <a:schemeClr val="bg1">
              <a:lumMod val="95000"/>
            </a:schemeClr>
          </a:solidFill>
        </p:spPr>
        <p:txBody>
          <a:bodyPr wrap="none">
            <a:spAutoFit/>
          </a:bodyPr>
          <a:lstStyle/>
          <a:p>
            <a:r>
              <a:rPr lang="en-US" sz="2000" b="1" dirty="0" smtClean="0">
                <a:solidFill>
                  <a:prstClr val="black"/>
                </a:solidFill>
                <a:sym typeface="Symbol"/>
              </a:rPr>
              <a:t></a:t>
            </a:r>
            <a:r>
              <a:rPr lang="en-US" sz="2000" b="1" baseline="-25000" dirty="0" smtClean="0">
                <a:solidFill>
                  <a:prstClr val="black"/>
                </a:solidFill>
                <a:sym typeface="Symbol"/>
              </a:rPr>
              <a:t>d</a:t>
            </a:r>
            <a:r>
              <a:rPr lang="en-US" sz="2000" b="1" dirty="0" smtClean="0">
                <a:sym typeface="Wingdings" panose="05000000000000000000" pitchFamily="2" charset="2"/>
              </a:rPr>
              <a:t> </a:t>
            </a:r>
            <a:endParaRPr lang="en-US" sz="2000" b="1" dirty="0"/>
          </a:p>
        </p:txBody>
      </p:sp>
      <p:sp>
        <p:nvSpPr>
          <p:cNvPr id="14" name="Text Box 4"/>
          <p:cNvSpPr txBox="1">
            <a:spLocks noChangeArrowheads="1"/>
          </p:cNvSpPr>
          <p:nvPr/>
        </p:nvSpPr>
        <p:spPr bwMode="auto">
          <a:xfrm>
            <a:off x="4638293" y="2970054"/>
            <a:ext cx="2038350" cy="1887696"/>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ts val="2000"/>
              </a:lnSpc>
              <a:spcBef>
                <a:spcPct val="0"/>
              </a:spcBef>
              <a:buSzTx/>
              <a:buFontTx/>
              <a:buNone/>
            </a:pPr>
            <a:r>
              <a:rPr lang="en-US" altLang="en-US" sz="2000" b="1" i="0" dirty="0">
                <a:latin typeface="Times New Roman" pitchFamily="18" charset="0"/>
                <a:sym typeface="Symbol" pitchFamily="18" charset="2"/>
              </a:rPr>
              <a:t>the 0.03</a:t>
            </a:r>
          </a:p>
          <a:p>
            <a:pPr>
              <a:lnSpc>
                <a:spcPts val="2000"/>
              </a:lnSpc>
              <a:spcBef>
                <a:spcPct val="0"/>
              </a:spcBef>
              <a:buSzTx/>
              <a:buFontTx/>
              <a:buNone/>
            </a:pPr>
            <a:r>
              <a:rPr lang="en-US" altLang="en-US" sz="2000" b="1" i="0" dirty="0">
                <a:latin typeface="Times New Roman" pitchFamily="18" charset="0"/>
                <a:sym typeface="Symbol" pitchFamily="18" charset="2"/>
              </a:rPr>
              <a:t>a 0.02</a:t>
            </a:r>
          </a:p>
          <a:p>
            <a:pPr>
              <a:lnSpc>
                <a:spcPts val="2000"/>
              </a:lnSpc>
              <a:spcBef>
                <a:spcPct val="0"/>
              </a:spcBef>
              <a:buSzTx/>
              <a:buFontTx/>
              <a:buNone/>
            </a:pPr>
            <a:r>
              <a:rPr lang="en-US" altLang="en-US" sz="2000" b="1" i="0" dirty="0">
                <a:latin typeface="Times New Roman" pitchFamily="18" charset="0"/>
                <a:sym typeface="Symbol" pitchFamily="18" charset="2"/>
              </a:rPr>
              <a:t>is 0.015</a:t>
            </a:r>
          </a:p>
          <a:p>
            <a:pPr>
              <a:lnSpc>
                <a:spcPts val="2000"/>
              </a:lnSpc>
              <a:spcBef>
                <a:spcPct val="0"/>
              </a:spcBef>
              <a:buSzTx/>
              <a:buFontTx/>
              <a:buNone/>
            </a:pPr>
            <a:r>
              <a:rPr lang="en-US" altLang="en-US" sz="2000" b="1" i="0" dirty="0">
                <a:latin typeface="Times New Roman" pitchFamily="18" charset="0"/>
                <a:sym typeface="Symbol" pitchFamily="18" charset="2"/>
              </a:rPr>
              <a:t>we </a:t>
            </a:r>
            <a:r>
              <a:rPr lang="en-US" altLang="en-US" sz="2000" b="1" i="0" dirty="0" smtClean="0">
                <a:latin typeface="Times New Roman" pitchFamily="18" charset="0"/>
                <a:sym typeface="Symbol" pitchFamily="18" charset="2"/>
              </a:rPr>
              <a:t>0.01</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a:latin typeface="Times New Roman" pitchFamily="18" charset="0"/>
                <a:sym typeface="Symbol" pitchFamily="18" charset="2"/>
              </a:rPr>
              <a:t>food </a:t>
            </a:r>
            <a:r>
              <a:rPr lang="en-US" altLang="en-US" sz="2000" b="1" i="0" dirty="0" smtClean="0">
                <a:latin typeface="Times New Roman" pitchFamily="18" charset="0"/>
                <a:sym typeface="Symbol" pitchFamily="18" charset="2"/>
              </a:rPr>
              <a:t>0.003</a:t>
            </a:r>
          </a:p>
          <a:p>
            <a:pPr>
              <a:lnSpc>
                <a:spcPts val="2000"/>
              </a:lnSpc>
              <a:spcBef>
                <a:spcPct val="0"/>
              </a:spcBef>
              <a:buSzTx/>
              <a:buFontTx/>
              <a:buNone/>
            </a:pPr>
            <a:r>
              <a:rPr lang="en-US" altLang="en-US" sz="2000" b="1" dirty="0" smtClean="0">
                <a:latin typeface="Times New Roman" pitchFamily="18" charset="0"/>
                <a:sym typeface="Symbol" pitchFamily="18" charset="2"/>
              </a:rPr>
              <a:t>…</a:t>
            </a:r>
            <a:endParaRPr lang="en-US" altLang="en-US" sz="2000" b="1" i="0" dirty="0">
              <a:latin typeface="Times New Roman" pitchFamily="18" charset="0"/>
              <a:sym typeface="Symbol" pitchFamily="18" charset="2"/>
            </a:endParaRPr>
          </a:p>
          <a:p>
            <a:pPr>
              <a:lnSpc>
                <a:spcPts val="2000"/>
              </a:lnSpc>
              <a:spcBef>
                <a:spcPct val="0"/>
              </a:spcBef>
              <a:buSzTx/>
              <a:buFontTx/>
              <a:buNone/>
            </a:pPr>
            <a:r>
              <a:rPr lang="en-US" altLang="en-US" sz="2000" b="1" i="0" dirty="0" smtClean="0">
                <a:solidFill>
                  <a:srgbClr val="3333FF"/>
                </a:solidFill>
                <a:latin typeface="Times New Roman" pitchFamily="18" charset="0"/>
                <a:sym typeface="Symbol" pitchFamily="18" charset="2"/>
              </a:rPr>
              <a:t>text  0.000006</a:t>
            </a:r>
            <a:endParaRPr lang="en-US" altLang="en-US" sz="2000" b="1" i="0" dirty="0">
              <a:solidFill>
                <a:srgbClr val="3333FF"/>
              </a:solidFill>
              <a:latin typeface="Times New Roman" pitchFamily="18" charset="0"/>
              <a:sym typeface="Symbol" pitchFamily="18" charset="2"/>
            </a:endParaRPr>
          </a:p>
        </p:txBody>
      </p:sp>
      <p:sp>
        <p:nvSpPr>
          <p:cNvPr id="15" name="Rectangle 14"/>
          <p:cNvSpPr/>
          <p:nvPr/>
        </p:nvSpPr>
        <p:spPr>
          <a:xfrm>
            <a:off x="6169018" y="3037966"/>
            <a:ext cx="413896" cy="400110"/>
          </a:xfrm>
          <a:prstGeom prst="rect">
            <a:avLst/>
          </a:prstGeom>
          <a:solidFill>
            <a:schemeClr val="bg1">
              <a:lumMod val="95000"/>
            </a:schemeClr>
          </a:solidFill>
        </p:spPr>
        <p:txBody>
          <a:bodyPr wrap="none">
            <a:spAutoFit/>
          </a:bodyPr>
          <a:lstStyle/>
          <a:p>
            <a:r>
              <a:rPr lang="en-US" sz="2000" b="1" dirty="0" smtClean="0">
                <a:sym typeface="Symbol"/>
              </a:rPr>
              <a:t></a:t>
            </a:r>
            <a:r>
              <a:rPr lang="en-US" sz="2000" b="1" baseline="-25000" dirty="0" smtClean="0">
                <a:sym typeface="Symbol"/>
              </a:rPr>
              <a:t>B</a:t>
            </a:r>
            <a:endParaRPr lang="en-US" sz="2000" b="1" dirty="0"/>
          </a:p>
        </p:txBody>
      </p:sp>
      <p:sp>
        <p:nvSpPr>
          <p:cNvPr id="18" name="Rectangle 17"/>
          <p:cNvSpPr/>
          <p:nvPr/>
        </p:nvSpPr>
        <p:spPr>
          <a:xfrm>
            <a:off x="3365459" y="1815991"/>
            <a:ext cx="1255472" cy="461665"/>
          </a:xfrm>
          <a:prstGeom prst="rect">
            <a:avLst/>
          </a:prstGeom>
          <a:noFill/>
        </p:spPr>
        <p:txBody>
          <a:bodyPr wrap="none">
            <a:spAutoFit/>
          </a:bodyPr>
          <a:lstStyle/>
          <a:p>
            <a:r>
              <a:rPr lang="en-US" sz="2400" b="1" dirty="0" smtClean="0">
                <a:sym typeface="Wingdings" panose="05000000000000000000" pitchFamily="2" charset="2"/>
              </a:rPr>
              <a:t>P(w|</a:t>
            </a:r>
            <a:r>
              <a:rPr lang="en-US" sz="2400" b="1" dirty="0">
                <a:solidFill>
                  <a:prstClr val="black"/>
                </a:solidFill>
                <a:sym typeface="Symbol"/>
              </a:rPr>
              <a:t> </a:t>
            </a:r>
            <a:r>
              <a:rPr lang="en-US" sz="2400" b="1" dirty="0" smtClean="0">
                <a:solidFill>
                  <a:prstClr val="black"/>
                </a:solidFill>
                <a:sym typeface="Symbol"/>
              </a:rPr>
              <a:t></a:t>
            </a:r>
            <a:r>
              <a:rPr lang="en-US" sz="2400" b="1" baseline="-25000" dirty="0" smtClean="0">
                <a:solidFill>
                  <a:prstClr val="black"/>
                </a:solidFill>
                <a:sym typeface="Symbol"/>
              </a:rPr>
              <a:t>d</a:t>
            </a:r>
            <a:r>
              <a:rPr lang="en-US" sz="2400" b="1" dirty="0" smtClean="0">
                <a:sym typeface="Symbol"/>
              </a:rPr>
              <a:t>)</a:t>
            </a:r>
            <a:endParaRPr lang="en-US" sz="2400" b="1" dirty="0"/>
          </a:p>
        </p:txBody>
      </p:sp>
      <p:sp>
        <p:nvSpPr>
          <p:cNvPr id="19" name="Rectangle 18"/>
          <p:cNvSpPr/>
          <p:nvPr/>
        </p:nvSpPr>
        <p:spPr>
          <a:xfrm>
            <a:off x="3260211" y="3238499"/>
            <a:ext cx="1261884" cy="461665"/>
          </a:xfrm>
          <a:prstGeom prst="rect">
            <a:avLst/>
          </a:prstGeom>
          <a:noFill/>
        </p:spPr>
        <p:txBody>
          <a:bodyPr wrap="none">
            <a:spAutoFit/>
          </a:bodyPr>
          <a:lstStyle/>
          <a:p>
            <a:pPr lvl="0"/>
            <a:r>
              <a:rPr lang="en-US" sz="2400" b="1" dirty="0">
                <a:solidFill>
                  <a:prstClr val="black"/>
                </a:solidFill>
                <a:sym typeface="Wingdings" panose="05000000000000000000" pitchFamily="2" charset="2"/>
              </a:rPr>
              <a:t>p(w|</a:t>
            </a:r>
            <a:r>
              <a:rPr lang="en-US" sz="2400" b="1" dirty="0">
                <a:solidFill>
                  <a:prstClr val="black"/>
                </a:solidFill>
                <a:sym typeface="Symbol"/>
              </a:rPr>
              <a:t> </a:t>
            </a:r>
            <a:r>
              <a:rPr lang="en-US" sz="2400" b="1" baseline="-25000" dirty="0">
                <a:solidFill>
                  <a:prstClr val="black"/>
                </a:solidFill>
                <a:sym typeface="Symbol"/>
              </a:rPr>
              <a:t>B</a:t>
            </a:r>
            <a:r>
              <a:rPr lang="en-US" sz="2400" b="1" dirty="0">
                <a:solidFill>
                  <a:prstClr val="black"/>
                </a:solidFill>
                <a:sym typeface="Symbol"/>
              </a:rPr>
              <a:t>)</a:t>
            </a:r>
            <a:endParaRPr lang="en-US" sz="2400" b="1" dirty="0">
              <a:solidFill>
                <a:prstClr val="black"/>
              </a:solidFill>
            </a:endParaRPr>
          </a:p>
        </p:txBody>
      </p:sp>
      <p:cxnSp>
        <p:nvCxnSpPr>
          <p:cNvPr id="21" name="Straight Arrow Connector 20"/>
          <p:cNvCxnSpPr/>
          <p:nvPr/>
        </p:nvCxnSpPr>
        <p:spPr>
          <a:xfrm flipH="1" flipV="1">
            <a:off x="6705600" y="2046824"/>
            <a:ext cx="990600" cy="6536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676644" y="2700452"/>
            <a:ext cx="1019556" cy="7688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067102" y="1809750"/>
            <a:ext cx="1162498" cy="400110"/>
          </a:xfrm>
          <a:prstGeom prst="rect">
            <a:avLst/>
          </a:prstGeom>
        </p:spPr>
        <p:txBody>
          <a:bodyPr wrap="none">
            <a:spAutoFit/>
          </a:bodyPr>
          <a:lstStyle/>
          <a:p>
            <a:r>
              <a:rPr lang="en-US" sz="2000" b="1" dirty="0" smtClean="0">
                <a:solidFill>
                  <a:srgbClr val="3333FF"/>
                </a:solidFill>
                <a:sym typeface="Wingdings" panose="05000000000000000000" pitchFamily="2" charset="2"/>
              </a:rPr>
              <a:t>P(</a:t>
            </a:r>
            <a:r>
              <a:rPr lang="en-US" sz="2000" b="1" dirty="0" smtClean="0">
                <a:solidFill>
                  <a:srgbClr val="3333FF"/>
                </a:solidFill>
                <a:sym typeface="Symbol"/>
              </a:rPr>
              <a:t></a:t>
            </a:r>
            <a:r>
              <a:rPr lang="en-US" sz="2000" b="1" baseline="-25000" dirty="0" smtClean="0">
                <a:solidFill>
                  <a:srgbClr val="3333FF"/>
                </a:solidFill>
                <a:sym typeface="Symbol"/>
              </a:rPr>
              <a:t>d</a:t>
            </a:r>
            <a:r>
              <a:rPr lang="en-US" sz="2000" b="1" dirty="0" smtClean="0">
                <a:solidFill>
                  <a:srgbClr val="3333FF"/>
                </a:solidFill>
                <a:sym typeface="Symbol"/>
              </a:rPr>
              <a:t>)=0.5</a:t>
            </a:r>
            <a:endParaRPr lang="en-US" sz="2000" b="1" dirty="0">
              <a:solidFill>
                <a:srgbClr val="3333FF"/>
              </a:solidFill>
            </a:endParaRPr>
          </a:p>
        </p:txBody>
      </p:sp>
      <p:sp>
        <p:nvSpPr>
          <p:cNvPr id="27" name="Rectangle 26"/>
          <p:cNvSpPr/>
          <p:nvPr/>
        </p:nvSpPr>
        <p:spPr>
          <a:xfrm>
            <a:off x="7138493" y="3105150"/>
            <a:ext cx="1167307" cy="400110"/>
          </a:xfrm>
          <a:prstGeom prst="rect">
            <a:avLst/>
          </a:prstGeom>
        </p:spPr>
        <p:txBody>
          <a:bodyPr wrap="none">
            <a:spAutoFit/>
          </a:bodyPr>
          <a:lstStyle/>
          <a:p>
            <a:r>
              <a:rPr lang="en-US" sz="2000" b="1" dirty="0" smtClean="0">
                <a:sym typeface="Wingdings" panose="05000000000000000000" pitchFamily="2" charset="2"/>
              </a:rPr>
              <a:t>P(</a:t>
            </a:r>
            <a:r>
              <a:rPr lang="en-US" sz="2000" b="1" dirty="0">
                <a:sym typeface="Symbol"/>
              </a:rPr>
              <a:t></a:t>
            </a:r>
            <a:r>
              <a:rPr lang="en-US" sz="2000" b="1" baseline="-25000" dirty="0">
                <a:sym typeface="Symbol"/>
              </a:rPr>
              <a:t>B</a:t>
            </a:r>
            <a:r>
              <a:rPr lang="en-US" sz="2000" b="1" dirty="0" smtClean="0">
                <a:sym typeface="Symbol"/>
              </a:rPr>
              <a:t>)=0.5</a:t>
            </a:r>
            <a:endParaRPr lang="en-US" sz="2000" b="1" dirty="0"/>
          </a:p>
        </p:txBody>
      </p:sp>
      <p:sp>
        <p:nvSpPr>
          <p:cNvPr id="28" name="TextBox 27"/>
          <p:cNvSpPr txBox="1"/>
          <p:nvPr/>
        </p:nvSpPr>
        <p:spPr>
          <a:xfrm>
            <a:off x="7762304" y="2344889"/>
            <a:ext cx="896399" cy="707886"/>
          </a:xfrm>
          <a:prstGeom prst="rect">
            <a:avLst/>
          </a:prstGeom>
          <a:noFill/>
        </p:spPr>
        <p:txBody>
          <a:bodyPr wrap="none" rtlCol="0">
            <a:spAutoFit/>
          </a:bodyPr>
          <a:lstStyle/>
          <a:p>
            <a:r>
              <a:rPr lang="en-US" sz="2000" b="1" dirty="0" smtClean="0"/>
              <a:t>Topic </a:t>
            </a:r>
          </a:p>
          <a:p>
            <a:r>
              <a:rPr lang="en-US" sz="2000" b="1" dirty="0" smtClean="0"/>
              <a:t>Choice</a:t>
            </a:r>
          </a:p>
        </p:txBody>
      </p:sp>
      <p:sp>
        <p:nvSpPr>
          <p:cNvPr id="29" name="Rectangle 28"/>
          <p:cNvSpPr/>
          <p:nvPr/>
        </p:nvSpPr>
        <p:spPr>
          <a:xfrm>
            <a:off x="6896804" y="1086177"/>
            <a:ext cx="1955985" cy="461665"/>
          </a:xfrm>
          <a:prstGeom prst="rect">
            <a:avLst/>
          </a:prstGeom>
          <a:solidFill>
            <a:schemeClr val="bg1">
              <a:lumMod val="95000"/>
            </a:schemeClr>
          </a:solidFill>
        </p:spPr>
        <p:txBody>
          <a:bodyPr wrap="none">
            <a:spAutoFit/>
          </a:bodyPr>
          <a:lstStyle/>
          <a:p>
            <a:r>
              <a:rPr lang="en-US" sz="2400" b="1" dirty="0" smtClean="0">
                <a:solidFill>
                  <a:prstClr val="black"/>
                </a:solidFill>
                <a:sym typeface="Symbol"/>
              </a:rPr>
              <a:t>p(</a:t>
            </a:r>
            <a:r>
              <a:rPr lang="en-US" sz="2400" b="1" baseline="-25000" dirty="0" smtClean="0">
                <a:solidFill>
                  <a:prstClr val="black"/>
                </a:solidFill>
                <a:sym typeface="Symbol"/>
              </a:rPr>
              <a:t>d </a:t>
            </a:r>
            <a:r>
              <a:rPr lang="en-US" sz="2400" b="1" dirty="0" smtClean="0">
                <a:sym typeface="Wingdings" panose="05000000000000000000" pitchFamily="2" charset="2"/>
              </a:rPr>
              <a:t>)+p(</a:t>
            </a:r>
            <a:r>
              <a:rPr lang="en-US" sz="2400" b="1" dirty="0">
                <a:sym typeface="Symbol"/>
              </a:rPr>
              <a:t></a:t>
            </a:r>
            <a:r>
              <a:rPr lang="en-US" sz="2400" b="1" baseline="-25000" dirty="0">
                <a:sym typeface="Symbol"/>
              </a:rPr>
              <a:t>B</a:t>
            </a:r>
            <a:r>
              <a:rPr lang="en-US" sz="2400" b="1" dirty="0" smtClean="0">
                <a:sym typeface="Symbol"/>
              </a:rPr>
              <a:t>)=1</a:t>
            </a:r>
            <a:endParaRPr lang="en-US" sz="2400" b="1" dirty="0"/>
          </a:p>
        </p:txBody>
      </p:sp>
      <p:cxnSp>
        <p:nvCxnSpPr>
          <p:cNvPr id="41" name="Straight Arrow Connector 40"/>
          <p:cNvCxnSpPr/>
          <p:nvPr/>
        </p:nvCxnSpPr>
        <p:spPr>
          <a:xfrm flipH="1" flipV="1">
            <a:off x="3106838" y="2375357"/>
            <a:ext cx="1514093"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3134107" y="3238021"/>
            <a:ext cx="1514093"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04800" y="895350"/>
            <a:ext cx="2742235" cy="830997"/>
          </a:xfrm>
          <a:prstGeom prst="rect">
            <a:avLst/>
          </a:prstGeom>
          <a:solidFill>
            <a:srgbClr val="FFFF99"/>
          </a:solidFill>
        </p:spPr>
        <p:txBody>
          <a:bodyPr wrap="square" rtlCol="0">
            <a:spAutoFit/>
          </a:bodyPr>
          <a:lstStyle/>
          <a:p>
            <a:r>
              <a:rPr lang="en-US" sz="2400" b="1" dirty="0" smtClean="0"/>
              <a:t>Is “</a:t>
            </a:r>
            <a:r>
              <a:rPr lang="en-US" sz="2400" b="1" dirty="0" smtClean="0">
                <a:solidFill>
                  <a:srgbClr val="3333FF"/>
                </a:solidFill>
              </a:rPr>
              <a:t>text</a:t>
            </a:r>
            <a:r>
              <a:rPr lang="en-US" sz="2400" b="1" dirty="0" smtClean="0"/>
              <a:t>” more likely from </a:t>
            </a:r>
            <a:r>
              <a:rPr lang="en-US" sz="2400" b="1" dirty="0" smtClean="0">
                <a:solidFill>
                  <a:prstClr val="black"/>
                </a:solidFill>
                <a:sym typeface="Symbol"/>
              </a:rPr>
              <a:t></a:t>
            </a:r>
            <a:r>
              <a:rPr lang="en-US" sz="2400" b="1" baseline="-25000" dirty="0">
                <a:solidFill>
                  <a:prstClr val="black"/>
                </a:solidFill>
                <a:sym typeface="Symbol"/>
              </a:rPr>
              <a:t>d</a:t>
            </a:r>
            <a:r>
              <a:rPr lang="en-US" sz="2400" b="1" dirty="0" smtClean="0"/>
              <a:t> or </a:t>
            </a:r>
            <a:r>
              <a:rPr lang="en-US" sz="2400" b="1" dirty="0" smtClean="0">
                <a:solidFill>
                  <a:prstClr val="black"/>
                </a:solidFill>
                <a:sym typeface="Symbol"/>
              </a:rPr>
              <a:t></a:t>
            </a:r>
            <a:r>
              <a:rPr lang="en-US" sz="2400" b="1" baseline="-25000" dirty="0" smtClean="0">
                <a:solidFill>
                  <a:prstClr val="black"/>
                </a:solidFill>
                <a:sym typeface="Symbol"/>
              </a:rPr>
              <a:t>B</a:t>
            </a:r>
            <a:r>
              <a:rPr lang="en-US" sz="2400" b="1" dirty="0">
                <a:solidFill>
                  <a:prstClr val="black"/>
                </a:solidFill>
                <a:sym typeface="Symbol"/>
              </a:rPr>
              <a:t> </a:t>
            </a:r>
            <a:r>
              <a:rPr lang="en-US" sz="2400" b="1" dirty="0" smtClean="0">
                <a:solidFill>
                  <a:prstClr val="black"/>
                </a:solidFill>
                <a:sym typeface="Symbol"/>
              </a:rPr>
              <a:t>?</a:t>
            </a:r>
            <a:endParaRPr lang="en-US" sz="2400" b="1" dirty="0" smtClean="0"/>
          </a:p>
        </p:txBody>
      </p:sp>
      <p:sp>
        <p:nvSpPr>
          <p:cNvPr id="42" name="Rectangle 41"/>
          <p:cNvSpPr/>
          <p:nvPr/>
        </p:nvSpPr>
        <p:spPr>
          <a:xfrm>
            <a:off x="1037007" y="2209860"/>
            <a:ext cx="2058256" cy="400110"/>
          </a:xfrm>
          <a:prstGeom prst="rect">
            <a:avLst/>
          </a:prstGeom>
        </p:spPr>
        <p:txBody>
          <a:bodyPr wrap="none">
            <a:spAutoFit/>
          </a:bodyPr>
          <a:lstStyle/>
          <a:p>
            <a:r>
              <a:rPr lang="en-US" sz="2000" b="1" dirty="0" smtClean="0">
                <a:solidFill>
                  <a:srgbClr val="3333FF"/>
                </a:solidFill>
              </a:rPr>
              <a:t>p</a:t>
            </a:r>
            <a:r>
              <a:rPr lang="en-US" sz="2000" b="1" dirty="0">
                <a:solidFill>
                  <a:srgbClr val="3333FF"/>
                </a:solidFill>
              </a:rPr>
              <a:t>(</a:t>
            </a:r>
            <a:r>
              <a:rPr lang="en-US" sz="2000" b="1" dirty="0">
                <a:solidFill>
                  <a:srgbClr val="3333FF"/>
                </a:solidFill>
                <a:sym typeface="Symbol"/>
              </a:rPr>
              <a:t></a:t>
            </a:r>
            <a:r>
              <a:rPr lang="en-US" sz="2000" b="1" baseline="-25000" dirty="0">
                <a:solidFill>
                  <a:srgbClr val="3333FF"/>
                </a:solidFill>
                <a:sym typeface="Symbol"/>
              </a:rPr>
              <a:t>d</a:t>
            </a:r>
            <a:r>
              <a:rPr lang="en-US" sz="2000" b="1" dirty="0">
                <a:solidFill>
                  <a:srgbClr val="3333FF"/>
                </a:solidFill>
                <a:sym typeface="Symbol"/>
              </a:rPr>
              <a:t>)p(“text”|</a:t>
            </a:r>
            <a:r>
              <a:rPr lang="en-US" sz="2000" b="1" baseline="-25000" dirty="0">
                <a:solidFill>
                  <a:srgbClr val="3333FF"/>
                </a:solidFill>
                <a:sym typeface="Symbol"/>
              </a:rPr>
              <a:t>d</a:t>
            </a:r>
            <a:r>
              <a:rPr lang="en-US" sz="2000" b="1" dirty="0">
                <a:solidFill>
                  <a:srgbClr val="3333FF"/>
                </a:solidFill>
                <a:sym typeface="Symbol"/>
              </a:rPr>
              <a:t>) </a:t>
            </a:r>
            <a:endParaRPr lang="en-US" sz="1800" dirty="0"/>
          </a:p>
        </p:txBody>
      </p:sp>
      <p:sp>
        <p:nvSpPr>
          <p:cNvPr id="43" name="Rectangle 42"/>
          <p:cNvSpPr/>
          <p:nvPr/>
        </p:nvSpPr>
        <p:spPr>
          <a:xfrm>
            <a:off x="269111" y="1877546"/>
            <a:ext cx="1797024" cy="400110"/>
          </a:xfrm>
          <a:prstGeom prst="rect">
            <a:avLst/>
          </a:prstGeom>
          <a:solidFill>
            <a:schemeClr val="bg1">
              <a:lumMod val="95000"/>
            </a:schemeClr>
          </a:solidFill>
        </p:spPr>
        <p:txBody>
          <a:bodyPr wrap="square">
            <a:spAutoFit/>
          </a:bodyPr>
          <a:lstStyle/>
          <a:p>
            <a:r>
              <a:rPr lang="en-US" sz="2000" b="1" dirty="0" smtClean="0"/>
              <a:t>From </a:t>
            </a:r>
            <a:r>
              <a:rPr lang="en-US" sz="2000" b="1" dirty="0">
                <a:solidFill>
                  <a:prstClr val="black"/>
                </a:solidFill>
                <a:sym typeface="Symbol"/>
              </a:rPr>
              <a:t></a:t>
            </a:r>
            <a:r>
              <a:rPr lang="en-US" sz="2000" b="1" baseline="-25000" dirty="0" smtClean="0">
                <a:solidFill>
                  <a:prstClr val="black"/>
                </a:solidFill>
                <a:sym typeface="Symbol"/>
              </a:rPr>
              <a:t>d</a:t>
            </a:r>
            <a:r>
              <a:rPr lang="en-US" sz="1800" b="1" dirty="0" smtClean="0">
                <a:solidFill>
                  <a:prstClr val="black"/>
                </a:solidFill>
                <a:sym typeface="Symbol"/>
              </a:rPr>
              <a:t> </a:t>
            </a:r>
            <a:r>
              <a:rPr lang="en-US" sz="2000" b="1" dirty="0" smtClean="0">
                <a:solidFill>
                  <a:prstClr val="black"/>
                </a:solidFill>
                <a:sym typeface="Symbol"/>
              </a:rPr>
              <a:t>(Z=0)?</a:t>
            </a:r>
            <a:endParaRPr lang="en-US" sz="1800" dirty="0"/>
          </a:p>
        </p:txBody>
      </p:sp>
      <p:sp>
        <p:nvSpPr>
          <p:cNvPr id="48" name="Rectangle 47"/>
          <p:cNvSpPr/>
          <p:nvPr/>
        </p:nvSpPr>
        <p:spPr>
          <a:xfrm>
            <a:off x="1132526" y="3105150"/>
            <a:ext cx="2067874" cy="400110"/>
          </a:xfrm>
          <a:prstGeom prst="rect">
            <a:avLst/>
          </a:prstGeom>
        </p:spPr>
        <p:txBody>
          <a:bodyPr wrap="none">
            <a:spAutoFit/>
          </a:bodyPr>
          <a:lstStyle/>
          <a:p>
            <a:r>
              <a:rPr lang="en-US" sz="2000" b="1" dirty="0" smtClean="0"/>
              <a:t>p</a:t>
            </a:r>
            <a:r>
              <a:rPr lang="en-US" sz="2000" b="1" dirty="0"/>
              <a:t>(</a:t>
            </a:r>
            <a:r>
              <a:rPr lang="en-US" sz="2000" b="1" dirty="0" smtClean="0">
                <a:sym typeface="Symbol"/>
              </a:rPr>
              <a:t></a:t>
            </a:r>
            <a:r>
              <a:rPr lang="en-US" sz="2000" b="1" baseline="-25000" dirty="0" smtClean="0">
                <a:sym typeface="Symbol"/>
              </a:rPr>
              <a:t>B</a:t>
            </a:r>
            <a:r>
              <a:rPr lang="en-US" sz="2000" b="1" dirty="0" smtClean="0">
                <a:sym typeface="Symbol"/>
              </a:rPr>
              <a:t>)p</a:t>
            </a:r>
            <a:r>
              <a:rPr lang="en-US" sz="2000" b="1" dirty="0">
                <a:sym typeface="Symbol"/>
              </a:rPr>
              <a:t>(“text”|</a:t>
            </a:r>
            <a:r>
              <a:rPr lang="en-US" sz="2000" b="1" dirty="0" smtClean="0">
                <a:sym typeface="Symbol"/>
              </a:rPr>
              <a:t></a:t>
            </a:r>
            <a:r>
              <a:rPr lang="en-US" sz="2000" b="1" baseline="-25000" dirty="0" smtClean="0">
                <a:sym typeface="Symbol"/>
              </a:rPr>
              <a:t>B</a:t>
            </a:r>
            <a:r>
              <a:rPr lang="en-US" sz="2000" b="1" dirty="0" smtClean="0">
                <a:sym typeface="Symbol"/>
              </a:rPr>
              <a:t>) </a:t>
            </a:r>
            <a:endParaRPr lang="en-US" sz="1800" dirty="0"/>
          </a:p>
        </p:txBody>
      </p:sp>
      <p:sp>
        <p:nvSpPr>
          <p:cNvPr id="49" name="Rectangle 48"/>
          <p:cNvSpPr/>
          <p:nvPr/>
        </p:nvSpPr>
        <p:spPr>
          <a:xfrm>
            <a:off x="197733" y="2679130"/>
            <a:ext cx="1868401" cy="400110"/>
          </a:xfrm>
          <a:prstGeom prst="rect">
            <a:avLst/>
          </a:prstGeom>
          <a:solidFill>
            <a:schemeClr val="bg1">
              <a:lumMod val="95000"/>
            </a:schemeClr>
          </a:solidFill>
        </p:spPr>
        <p:txBody>
          <a:bodyPr wrap="square">
            <a:spAutoFit/>
          </a:bodyPr>
          <a:lstStyle/>
          <a:p>
            <a:r>
              <a:rPr lang="en-US" sz="2000" b="1" dirty="0" smtClean="0"/>
              <a:t>From </a:t>
            </a:r>
            <a:r>
              <a:rPr lang="en-US" sz="2000" b="1" dirty="0" smtClean="0">
                <a:solidFill>
                  <a:prstClr val="black"/>
                </a:solidFill>
                <a:sym typeface="Symbol"/>
              </a:rPr>
              <a:t></a:t>
            </a:r>
            <a:r>
              <a:rPr lang="en-US" sz="2000" b="1" baseline="-25000" dirty="0" smtClean="0">
                <a:solidFill>
                  <a:prstClr val="black"/>
                </a:solidFill>
                <a:sym typeface="Symbol"/>
              </a:rPr>
              <a:t>B </a:t>
            </a:r>
            <a:r>
              <a:rPr lang="en-US" sz="1800" b="1" dirty="0" smtClean="0">
                <a:sym typeface="Symbol"/>
              </a:rPr>
              <a:t>(Z=1)?</a:t>
            </a:r>
            <a:endParaRPr lang="en-US" sz="1600" dirty="0"/>
          </a:p>
        </p:txBody>
      </p:sp>
      <p:graphicFrame>
        <p:nvGraphicFramePr>
          <p:cNvPr id="50" name="Object 49"/>
          <p:cNvGraphicFramePr>
            <a:graphicFrameLocks noChangeAspect="1"/>
          </p:cNvGraphicFramePr>
          <p:nvPr>
            <p:extLst/>
          </p:nvPr>
        </p:nvGraphicFramePr>
        <p:xfrm>
          <a:off x="195102" y="3852294"/>
          <a:ext cx="4078113" cy="1005456"/>
        </p:xfrm>
        <a:graphic>
          <a:graphicData uri="http://schemas.openxmlformats.org/presentationml/2006/ole">
            <mc:AlternateContent xmlns:mc="http://schemas.openxmlformats.org/markup-compatibility/2006">
              <mc:Choice xmlns:v="urn:schemas-microsoft-com:vml" Requires="v">
                <p:oleObj spid="_x0000_s174114" name="Equation" r:id="rId3" imgW="2679480" imgH="660240" progId="Equation.3">
                  <p:embed/>
                </p:oleObj>
              </mc:Choice>
              <mc:Fallback>
                <p:oleObj name="Equation" r:id="rId3" imgW="2679480" imgH="660240" progId="Equation.3">
                  <p:embed/>
                  <p:pic>
                    <p:nvPicPr>
                      <p:cNvPr id="50" name="Object 49"/>
                      <p:cNvPicPr/>
                      <p:nvPr/>
                    </p:nvPicPr>
                    <p:blipFill>
                      <a:blip r:embed="rId4"/>
                      <a:stretch>
                        <a:fillRect/>
                      </a:stretch>
                    </p:blipFill>
                    <p:spPr>
                      <a:xfrm>
                        <a:off x="195102" y="3852294"/>
                        <a:ext cx="4078113" cy="1005456"/>
                      </a:xfrm>
                      <a:prstGeom prst="rect">
                        <a:avLst/>
                      </a:prstGeom>
                      <a:solidFill>
                        <a:schemeClr val="bg1">
                          <a:lumMod val="95000"/>
                        </a:schemeClr>
                      </a:solidFill>
                    </p:spPr>
                  </p:pic>
                </p:oleObj>
              </mc:Fallback>
            </mc:AlternateContent>
          </a:graphicData>
        </a:graphic>
      </p:graphicFrame>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68024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P spid="48" grpId="0"/>
      <p:bldP spid="4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r>
              <a:rPr lang="en-US" altLang="en-US" dirty="0" smtClean="0"/>
              <a:t>The Expectation-Maximization (EM) Algorithm</a:t>
            </a:r>
          </a:p>
        </p:txBody>
      </p:sp>
      <p:sp>
        <p:nvSpPr>
          <p:cNvPr id="63491" name="Text Box 3"/>
          <p:cNvSpPr txBox="1">
            <a:spLocks noChangeArrowheads="1"/>
          </p:cNvSpPr>
          <p:nvPr/>
        </p:nvSpPr>
        <p:spPr bwMode="auto">
          <a:xfrm>
            <a:off x="302136" y="842302"/>
            <a:ext cx="221246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2000" dirty="0" smtClean="0"/>
              <a:t>Hidden Variable</a:t>
            </a:r>
            <a:r>
              <a:rPr lang="en-US" altLang="en-US" sz="2000" dirty="0"/>
              <a:t>: </a:t>
            </a:r>
            <a:endParaRPr lang="en-US" altLang="en-US" sz="2000" dirty="0" smtClean="0"/>
          </a:p>
          <a:p>
            <a:pPr algn="ctr">
              <a:spcBef>
                <a:spcPct val="0"/>
              </a:spcBef>
              <a:buSzTx/>
              <a:buFontTx/>
              <a:buNone/>
            </a:pPr>
            <a:r>
              <a:rPr lang="en-US" altLang="en-US" sz="2000" dirty="0" smtClean="0"/>
              <a:t>z </a:t>
            </a:r>
            <a:r>
              <a:rPr lang="en-US" altLang="en-US" sz="2000" dirty="0">
                <a:sym typeface="Symbol" pitchFamily="18" charset="2"/>
              </a:rPr>
              <a:t></a:t>
            </a:r>
            <a:r>
              <a:rPr lang="en-US" altLang="en-US" sz="2000" dirty="0" smtClean="0">
                <a:sym typeface="Symbol" pitchFamily="18" charset="2"/>
              </a:rPr>
              <a:t>{0, 1}</a:t>
            </a:r>
            <a:endParaRPr lang="en-US" altLang="en-US" sz="2000" dirty="0"/>
          </a:p>
        </p:txBody>
      </p:sp>
      <p:sp>
        <p:nvSpPr>
          <p:cNvPr id="63492" name="Text Box 4"/>
          <p:cNvSpPr txBox="1">
            <a:spLocks noChangeArrowheads="1"/>
          </p:cNvSpPr>
          <p:nvPr/>
        </p:nvSpPr>
        <p:spPr bwMode="auto">
          <a:xfrm>
            <a:off x="152400" y="1717233"/>
            <a:ext cx="140936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spcBef>
                <a:spcPct val="0"/>
              </a:spcBef>
              <a:buSzTx/>
              <a:buFontTx/>
              <a:buNone/>
            </a:pPr>
            <a:r>
              <a:rPr lang="en-US" altLang="en-US" sz="2000" b="1" dirty="0"/>
              <a:t>the</a:t>
            </a:r>
          </a:p>
          <a:p>
            <a:pPr>
              <a:spcBef>
                <a:spcPct val="0"/>
              </a:spcBef>
              <a:buSzTx/>
              <a:buFontTx/>
              <a:buNone/>
            </a:pPr>
            <a:r>
              <a:rPr lang="en-US" altLang="en-US" sz="2000" b="1" dirty="0"/>
              <a:t>paper</a:t>
            </a:r>
          </a:p>
          <a:p>
            <a:pPr>
              <a:spcBef>
                <a:spcPct val="0"/>
              </a:spcBef>
              <a:buSzTx/>
              <a:buFontTx/>
              <a:buNone/>
            </a:pPr>
            <a:r>
              <a:rPr lang="en-US" altLang="en-US" sz="2000" b="1" dirty="0"/>
              <a:t>presents</a:t>
            </a:r>
          </a:p>
          <a:p>
            <a:pPr>
              <a:spcBef>
                <a:spcPct val="0"/>
              </a:spcBef>
              <a:buSzTx/>
              <a:buFontTx/>
              <a:buNone/>
            </a:pPr>
            <a:r>
              <a:rPr lang="en-US" altLang="en-US" sz="2000" b="1" dirty="0"/>
              <a:t>a</a:t>
            </a:r>
          </a:p>
          <a:p>
            <a:pPr>
              <a:spcBef>
                <a:spcPct val="0"/>
              </a:spcBef>
              <a:buSzTx/>
              <a:buFontTx/>
              <a:buNone/>
            </a:pPr>
            <a:r>
              <a:rPr lang="en-US" altLang="en-US" sz="2000" b="1" dirty="0"/>
              <a:t>text</a:t>
            </a:r>
          </a:p>
          <a:p>
            <a:pPr>
              <a:spcBef>
                <a:spcPct val="0"/>
              </a:spcBef>
              <a:buSzTx/>
              <a:buFontTx/>
              <a:buNone/>
            </a:pPr>
            <a:r>
              <a:rPr lang="en-US" altLang="en-US" sz="2000" b="1" dirty="0"/>
              <a:t>mining</a:t>
            </a:r>
          </a:p>
          <a:p>
            <a:pPr>
              <a:spcBef>
                <a:spcPct val="0"/>
              </a:spcBef>
              <a:buSzTx/>
              <a:buFontTx/>
              <a:buNone/>
            </a:pPr>
            <a:r>
              <a:rPr lang="en-US" altLang="en-US" sz="2000" b="1" dirty="0"/>
              <a:t>algorithm</a:t>
            </a:r>
          </a:p>
          <a:p>
            <a:pPr>
              <a:spcBef>
                <a:spcPct val="0"/>
              </a:spcBef>
              <a:buSzTx/>
              <a:buFontTx/>
              <a:buNone/>
            </a:pPr>
            <a:r>
              <a:rPr lang="en-US" altLang="en-US" sz="2000" b="1" dirty="0" smtClean="0"/>
              <a:t>for</a:t>
            </a:r>
            <a:endParaRPr lang="en-US" altLang="en-US" sz="2000" b="1" dirty="0"/>
          </a:p>
          <a:p>
            <a:pPr>
              <a:spcBef>
                <a:spcPct val="0"/>
              </a:spcBef>
              <a:buSzTx/>
              <a:buFontTx/>
              <a:buNone/>
            </a:pPr>
            <a:r>
              <a:rPr lang="en-US" altLang="en-US" sz="2000" b="1" dirty="0" smtClean="0"/>
              <a:t>clustering</a:t>
            </a:r>
            <a:endParaRPr lang="en-US" altLang="en-US" sz="2000" b="1" dirty="0"/>
          </a:p>
          <a:p>
            <a:pPr>
              <a:spcBef>
                <a:spcPct val="0"/>
              </a:spcBef>
              <a:buSzTx/>
              <a:buFontTx/>
              <a:buNone/>
            </a:pPr>
            <a:r>
              <a:rPr lang="en-US" altLang="en-US" sz="2000" b="1" dirty="0"/>
              <a:t>...</a:t>
            </a:r>
          </a:p>
        </p:txBody>
      </p:sp>
      <p:sp>
        <p:nvSpPr>
          <p:cNvPr id="63493" name="Text Box 5"/>
          <p:cNvSpPr txBox="1">
            <a:spLocks noChangeArrowheads="1"/>
          </p:cNvSpPr>
          <p:nvPr/>
        </p:nvSpPr>
        <p:spPr bwMode="auto">
          <a:xfrm>
            <a:off x="1985567" y="1425113"/>
            <a:ext cx="39626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spcBef>
                <a:spcPct val="0"/>
              </a:spcBef>
              <a:buSzTx/>
              <a:buFontTx/>
              <a:buNone/>
            </a:pPr>
            <a:r>
              <a:rPr lang="en-US" altLang="en-US" sz="2000" b="1" dirty="0" smtClean="0"/>
              <a:t>z</a:t>
            </a:r>
            <a:endParaRPr lang="en-US" altLang="en-US" sz="2000" b="1" dirty="0"/>
          </a:p>
          <a:p>
            <a:pPr>
              <a:spcBef>
                <a:spcPct val="0"/>
              </a:spcBef>
              <a:buSzTx/>
              <a:buFontTx/>
              <a:buNone/>
            </a:pPr>
            <a:r>
              <a:rPr lang="en-US" altLang="en-US" sz="2000" b="1" dirty="0"/>
              <a:t>1</a:t>
            </a:r>
          </a:p>
          <a:p>
            <a:pPr>
              <a:spcBef>
                <a:spcPct val="0"/>
              </a:spcBef>
              <a:buSzTx/>
              <a:buFontTx/>
              <a:buNone/>
            </a:pPr>
            <a:r>
              <a:rPr lang="en-US" altLang="en-US" sz="2000" b="1" dirty="0"/>
              <a:t>1</a:t>
            </a:r>
          </a:p>
          <a:p>
            <a:pPr>
              <a:spcBef>
                <a:spcPct val="0"/>
              </a:spcBef>
              <a:buSzTx/>
              <a:buFontTx/>
              <a:buNone/>
            </a:pPr>
            <a:r>
              <a:rPr lang="en-US" altLang="en-US" sz="2000" b="1" dirty="0"/>
              <a:t>1</a:t>
            </a:r>
          </a:p>
          <a:p>
            <a:pPr>
              <a:spcBef>
                <a:spcPct val="0"/>
              </a:spcBef>
              <a:buSzTx/>
              <a:buFontTx/>
              <a:buNone/>
            </a:pPr>
            <a:r>
              <a:rPr lang="en-US" altLang="en-US" sz="2000" b="1" dirty="0"/>
              <a:t>1</a:t>
            </a:r>
          </a:p>
          <a:p>
            <a:pPr>
              <a:spcBef>
                <a:spcPct val="0"/>
              </a:spcBef>
              <a:buSzTx/>
              <a:buFontTx/>
              <a:buNone/>
            </a:pPr>
            <a:r>
              <a:rPr lang="en-US" altLang="en-US" sz="2000" b="1" dirty="0"/>
              <a:t>0</a:t>
            </a:r>
          </a:p>
          <a:p>
            <a:pPr>
              <a:spcBef>
                <a:spcPct val="0"/>
              </a:spcBef>
              <a:buSzTx/>
              <a:buFontTx/>
              <a:buNone/>
            </a:pPr>
            <a:r>
              <a:rPr lang="en-US" altLang="en-US" sz="2000" b="1" dirty="0"/>
              <a:t>0</a:t>
            </a:r>
          </a:p>
          <a:p>
            <a:pPr>
              <a:spcBef>
                <a:spcPct val="0"/>
              </a:spcBef>
              <a:buSzTx/>
              <a:buFontTx/>
              <a:buNone/>
            </a:pPr>
            <a:r>
              <a:rPr lang="en-US" altLang="en-US" sz="2000" b="1" dirty="0"/>
              <a:t>0</a:t>
            </a:r>
          </a:p>
          <a:p>
            <a:pPr>
              <a:spcBef>
                <a:spcPct val="0"/>
              </a:spcBef>
              <a:buSzTx/>
              <a:buFontTx/>
              <a:buNone/>
            </a:pPr>
            <a:r>
              <a:rPr lang="en-US" altLang="en-US" sz="2000" b="1" dirty="0"/>
              <a:t>1</a:t>
            </a:r>
          </a:p>
          <a:p>
            <a:pPr>
              <a:spcBef>
                <a:spcPct val="0"/>
              </a:spcBef>
              <a:buSzTx/>
              <a:buFontTx/>
              <a:buNone/>
            </a:pPr>
            <a:r>
              <a:rPr lang="en-US" altLang="en-US" sz="2000" b="1" dirty="0"/>
              <a:t>0</a:t>
            </a:r>
          </a:p>
          <a:p>
            <a:pPr>
              <a:spcBef>
                <a:spcPct val="0"/>
              </a:spcBef>
              <a:buSzTx/>
              <a:buFontTx/>
              <a:buNone/>
            </a:pPr>
            <a:r>
              <a:rPr lang="en-US" altLang="en-US" sz="2000" b="1" dirty="0"/>
              <a:t>...</a:t>
            </a:r>
          </a:p>
        </p:txBody>
      </p:sp>
      <p:sp>
        <p:nvSpPr>
          <p:cNvPr id="63494" name="Line 6"/>
          <p:cNvSpPr>
            <a:spLocks noChangeShapeType="1"/>
          </p:cNvSpPr>
          <p:nvPr/>
        </p:nvSpPr>
        <p:spPr bwMode="auto">
          <a:xfrm>
            <a:off x="842567" y="194163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5" name="Line 7"/>
          <p:cNvSpPr>
            <a:spLocks noChangeShapeType="1"/>
          </p:cNvSpPr>
          <p:nvPr/>
        </p:nvSpPr>
        <p:spPr bwMode="auto">
          <a:xfrm>
            <a:off x="1071167" y="2250633"/>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6" name="Line 8"/>
          <p:cNvSpPr>
            <a:spLocks noChangeShapeType="1"/>
          </p:cNvSpPr>
          <p:nvPr/>
        </p:nvSpPr>
        <p:spPr bwMode="auto">
          <a:xfrm>
            <a:off x="1337867" y="2479233"/>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7" name="Line 9"/>
          <p:cNvSpPr>
            <a:spLocks noChangeShapeType="1"/>
          </p:cNvSpPr>
          <p:nvPr/>
        </p:nvSpPr>
        <p:spPr bwMode="auto">
          <a:xfrm>
            <a:off x="556616" y="2845731"/>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8" name="Line 10"/>
          <p:cNvSpPr>
            <a:spLocks noChangeShapeType="1"/>
          </p:cNvSpPr>
          <p:nvPr/>
        </p:nvSpPr>
        <p:spPr bwMode="auto">
          <a:xfrm>
            <a:off x="785216" y="316405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9" name="Line 11"/>
          <p:cNvSpPr>
            <a:spLocks noChangeShapeType="1"/>
          </p:cNvSpPr>
          <p:nvPr/>
        </p:nvSpPr>
        <p:spPr bwMode="auto">
          <a:xfrm>
            <a:off x="1181537" y="3469833"/>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0" name="Line 12"/>
          <p:cNvSpPr>
            <a:spLocks noChangeShapeType="1"/>
          </p:cNvSpPr>
          <p:nvPr/>
        </p:nvSpPr>
        <p:spPr bwMode="auto">
          <a:xfrm>
            <a:off x="1414067" y="3815353"/>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1" name="Line 13"/>
          <p:cNvSpPr>
            <a:spLocks noChangeShapeType="1"/>
          </p:cNvSpPr>
          <p:nvPr/>
        </p:nvSpPr>
        <p:spPr bwMode="auto">
          <a:xfrm>
            <a:off x="800537" y="407943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2" name="Line 14"/>
          <p:cNvSpPr>
            <a:spLocks noChangeShapeType="1"/>
          </p:cNvSpPr>
          <p:nvPr/>
        </p:nvSpPr>
        <p:spPr bwMode="auto">
          <a:xfrm>
            <a:off x="1528367" y="439844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6" name="Text Box 20"/>
          <p:cNvSpPr txBox="1">
            <a:spLocks noChangeArrowheads="1"/>
          </p:cNvSpPr>
          <p:nvPr/>
        </p:nvSpPr>
        <p:spPr bwMode="auto">
          <a:xfrm>
            <a:off x="2667000" y="1067261"/>
            <a:ext cx="6400799" cy="1015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spcBef>
                <a:spcPct val="0"/>
              </a:spcBef>
              <a:buSzTx/>
              <a:buFontTx/>
              <a:buNone/>
            </a:pPr>
            <a:r>
              <a:rPr lang="en-US" altLang="en-US" sz="2000" dirty="0" smtClean="0"/>
              <a:t>Initialize </a:t>
            </a:r>
            <a:r>
              <a:rPr lang="en-US" altLang="en-US" sz="2000" dirty="0"/>
              <a:t>p(w</a:t>
            </a:r>
            <a:r>
              <a:rPr lang="en-US" altLang="en-US" sz="2000" dirty="0" smtClean="0"/>
              <a:t>|</a:t>
            </a:r>
            <a:r>
              <a:rPr lang="en-US" sz="2000" b="1" dirty="0" smtClean="0">
                <a:solidFill>
                  <a:prstClr val="black"/>
                </a:solidFill>
                <a:sym typeface="Symbol"/>
              </a:rPr>
              <a:t></a:t>
            </a:r>
            <a:r>
              <a:rPr lang="en-US" sz="2000" b="1" baseline="-25000" dirty="0">
                <a:solidFill>
                  <a:prstClr val="black"/>
                </a:solidFill>
                <a:sym typeface="Symbol"/>
              </a:rPr>
              <a:t>d </a:t>
            </a:r>
            <a:r>
              <a:rPr lang="en-US" altLang="en-US" sz="2000" dirty="0" smtClean="0">
                <a:sym typeface="Symbol" pitchFamily="18" charset="2"/>
              </a:rPr>
              <a:t>) with </a:t>
            </a:r>
            <a:r>
              <a:rPr lang="en-US" altLang="en-US" sz="2000" dirty="0">
                <a:sym typeface="Symbol" pitchFamily="18" charset="2"/>
              </a:rPr>
              <a:t>random </a:t>
            </a:r>
            <a:r>
              <a:rPr lang="en-US" altLang="en-US" sz="2000" dirty="0" smtClean="0">
                <a:sym typeface="Symbol" pitchFamily="18" charset="2"/>
              </a:rPr>
              <a:t>values. </a:t>
            </a:r>
          </a:p>
          <a:p>
            <a:pPr>
              <a:spcBef>
                <a:spcPct val="0"/>
              </a:spcBef>
              <a:buSzTx/>
              <a:buFontTx/>
              <a:buNone/>
            </a:pPr>
            <a:r>
              <a:rPr lang="en-US" altLang="en-US" sz="2000" dirty="0" smtClean="0">
                <a:sym typeface="Symbol" pitchFamily="18" charset="2"/>
              </a:rPr>
              <a:t>      Then iteratively improve it using E-step &amp; M-step. </a:t>
            </a:r>
          </a:p>
          <a:p>
            <a:pPr>
              <a:spcBef>
                <a:spcPct val="0"/>
              </a:spcBef>
              <a:buSzTx/>
              <a:buFontTx/>
              <a:buNone/>
            </a:pPr>
            <a:r>
              <a:rPr lang="en-US" altLang="en-US" sz="2000" dirty="0" smtClean="0">
                <a:sym typeface="Symbol" pitchFamily="18" charset="2"/>
              </a:rPr>
              <a:t>              Stop when likelihood doesn’t change. </a:t>
            </a:r>
            <a:endParaRPr lang="en-US" altLang="en-US" sz="2000" baseline="-25000" dirty="0">
              <a:sym typeface="Symbol" pitchFamily="18" charset="2"/>
            </a:endParaRPr>
          </a:p>
        </p:txBody>
      </p:sp>
      <p:sp>
        <p:nvSpPr>
          <p:cNvPr id="63507" name="Text Box 18"/>
          <p:cNvSpPr txBox="1">
            <a:spLocks noChangeArrowheads="1"/>
          </p:cNvSpPr>
          <p:nvPr/>
        </p:nvSpPr>
        <p:spPr bwMode="auto">
          <a:xfrm>
            <a:off x="8179312" y="2507583"/>
            <a:ext cx="925253" cy="400109"/>
          </a:xfrm>
          <a:prstGeom prst="rect">
            <a:avLst/>
          </a:prstGeom>
          <a:solidFill>
            <a:schemeClr val="bg1">
              <a:lumMod val="95000"/>
            </a:schemeClr>
          </a:solidFill>
          <a:ln>
            <a:noFill/>
          </a:ln>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2000" dirty="0"/>
              <a:t>E-step</a:t>
            </a:r>
          </a:p>
        </p:txBody>
      </p:sp>
      <p:sp>
        <p:nvSpPr>
          <p:cNvPr id="63508" name="Text Box 19"/>
          <p:cNvSpPr txBox="1">
            <a:spLocks noChangeArrowheads="1"/>
          </p:cNvSpPr>
          <p:nvPr/>
        </p:nvSpPr>
        <p:spPr bwMode="auto">
          <a:xfrm>
            <a:off x="8100869" y="3966102"/>
            <a:ext cx="966931" cy="400109"/>
          </a:xfrm>
          <a:prstGeom prst="rect">
            <a:avLst/>
          </a:prstGeom>
          <a:solidFill>
            <a:schemeClr val="bg1">
              <a:lumMod val="95000"/>
            </a:schemeClr>
          </a:solidFill>
          <a:ln>
            <a:noFill/>
          </a:ln>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2000" dirty="0"/>
              <a:t>M-step</a:t>
            </a:r>
          </a:p>
        </p:txBody>
      </p:sp>
      <p:graphicFrame>
        <p:nvGraphicFramePr>
          <p:cNvPr id="63509" name="Object 3"/>
          <p:cNvGraphicFramePr>
            <a:graphicFrameLocks noChangeAspect="1"/>
          </p:cNvGraphicFramePr>
          <p:nvPr>
            <p:extLst/>
          </p:nvPr>
        </p:nvGraphicFramePr>
        <p:xfrm>
          <a:off x="2679700" y="2312188"/>
          <a:ext cx="5384800" cy="790575"/>
        </p:xfrm>
        <a:graphic>
          <a:graphicData uri="http://schemas.openxmlformats.org/presentationml/2006/ole">
            <mc:AlternateContent xmlns:mc="http://schemas.openxmlformats.org/markup-compatibility/2006">
              <mc:Choice xmlns:v="urn:schemas-microsoft-com:vml" Requires="v">
                <p:oleObj spid="_x0000_s175170" name="Equation" r:id="rId3" imgW="3085920" imgH="457200" progId="Equation.3">
                  <p:embed/>
                </p:oleObj>
              </mc:Choice>
              <mc:Fallback>
                <p:oleObj name="Equation" r:id="rId3" imgW="3085920" imgH="457200" progId="Equation.3">
                  <p:embed/>
                  <p:pic>
                    <p:nvPicPr>
                      <p:cNvPr id="63509" name="Object 3"/>
                      <p:cNvPicPr>
                        <a:picLocks noChangeAspect="1" noChangeArrowheads="1"/>
                      </p:cNvPicPr>
                      <p:nvPr/>
                    </p:nvPicPr>
                    <p:blipFill>
                      <a:blip r:embed="rId4"/>
                      <a:srcRect/>
                      <a:stretch>
                        <a:fillRect/>
                      </a:stretch>
                    </p:blipFill>
                    <p:spPr bwMode="auto">
                      <a:xfrm>
                        <a:off x="2679700" y="2312188"/>
                        <a:ext cx="5384800" cy="790575"/>
                      </a:xfrm>
                      <a:prstGeom prst="rect">
                        <a:avLst/>
                      </a:prstGeom>
                      <a:solidFill>
                        <a:schemeClr val="bg1">
                          <a:lumMod val="95000"/>
                        </a:schemeClr>
                      </a:solidFill>
                      <a:ln>
                        <a:noFill/>
                      </a:ln>
                      <a:effectLst/>
                    </p:spPr>
                  </p:pic>
                </p:oleObj>
              </mc:Fallback>
            </mc:AlternateContent>
          </a:graphicData>
        </a:graphic>
      </p:graphicFrame>
      <p:graphicFrame>
        <p:nvGraphicFramePr>
          <p:cNvPr id="2" name="Object 1"/>
          <p:cNvGraphicFramePr>
            <a:graphicFrameLocks noChangeAspect="1"/>
          </p:cNvGraphicFramePr>
          <p:nvPr>
            <p:extLst/>
          </p:nvPr>
        </p:nvGraphicFramePr>
        <p:xfrm>
          <a:off x="2878138" y="3780626"/>
          <a:ext cx="5068887" cy="893762"/>
        </p:xfrm>
        <a:graphic>
          <a:graphicData uri="http://schemas.openxmlformats.org/presentationml/2006/ole">
            <mc:AlternateContent xmlns:mc="http://schemas.openxmlformats.org/markup-compatibility/2006">
              <mc:Choice xmlns:v="urn:schemas-microsoft-com:vml" Requires="v">
                <p:oleObj spid="_x0000_s175171" name="Equation" r:id="rId5" imgW="2717640" imgH="482400" progId="Equation.3">
                  <p:embed/>
                </p:oleObj>
              </mc:Choice>
              <mc:Fallback>
                <p:oleObj name="Equation" r:id="rId5" imgW="2717640" imgH="482400" progId="Equation.3">
                  <p:embed/>
                  <p:pic>
                    <p:nvPicPr>
                      <p:cNvPr id="2" name="Object 1"/>
                      <p:cNvPicPr>
                        <a:picLocks noChangeAspect="1" noChangeArrowheads="1"/>
                      </p:cNvPicPr>
                      <p:nvPr/>
                    </p:nvPicPr>
                    <p:blipFill>
                      <a:blip r:embed="rId6"/>
                      <a:srcRect/>
                      <a:stretch>
                        <a:fillRect/>
                      </a:stretch>
                    </p:blipFill>
                    <p:spPr bwMode="auto">
                      <a:xfrm>
                        <a:off x="2878138" y="3780626"/>
                        <a:ext cx="5068887" cy="89376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4"/>
          <p:cNvGrpSpPr/>
          <p:nvPr/>
        </p:nvGrpSpPr>
        <p:grpSpPr>
          <a:xfrm>
            <a:off x="3154143" y="2967280"/>
            <a:ext cx="3802242" cy="887958"/>
            <a:chOff x="3154143" y="2769642"/>
            <a:chExt cx="3802242" cy="887958"/>
          </a:xfrm>
        </p:grpSpPr>
        <p:sp>
          <p:nvSpPr>
            <p:cNvPr id="3" name="TextBox 2"/>
            <p:cNvSpPr txBox="1"/>
            <p:nvPr/>
          </p:nvSpPr>
          <p:spPr>
            <a:xfrm>
              <a:off x="3657600" y="3058534"/>
              <a:ext cx="2714782" cy="400110"/>
            </a:xfrm>
            <a:prstGeom prst="rect">
              <a:avLst/>
            </a:prstGeom>
            <a:solidFill>
              <a:srgbClr val="FFFF99"/>
            </a:solidFill>
          </p:spPr>
          <p:txBody>
            <a:bodyPr wrap="none" rtlCol="0">
              <a:spAutoFit/>
            </a:bodyPr>
            <a:lstStyle/>
            <a:p>
              <a:r>
                <a:rPr lang="en-US" sz="2000" b="1" dirty="0" smtClean="0"/>
                <a:t>How likely w</a:t>
              </a:r>
              <a:r>
                <a:rPr lang="en-US" sz="2000" b="1" baseline="-25000" dirty="0"/>
                <a:t> </a:t>
              </a:r>
              <a:r>
                <a:rPr lang="en-US" sz="2000" b="1" dirty="0" smtClean="0"/>
                <a:t>is from </a:t>
              </a:r>
              <a:r>
                <a:rPr lang="en-US" sz="2000" b="1" dirty="0">
                  <a:solidFill>
                    <a:prstClr val="black"/>
                  </a:solidFill>
                  <a:sym typeface="Symbol"/>
                </a:rPr>
                <a:t></a:t>
              </a:r>
              <a:r>
                <a:rPr lang="en-US" sz="2000" b="1" baseline="-25000" dirty="0">
                  <a:solidFill>
                    <a:prstClr val="black"/>
                  </a:solidFill>
                  <a:sym typeface="Symbol"/>
                </a:rPr>
                <a:t>d</a:t>
              </a:r>
              <a:r>
                <a:rPr lang="en-US" sz="2000" b="1" dirty="0" smtClean="0"/>
                <a:t> </a:t>
              </a:r>
            </a:p>
          </p:txBody>
        </p:sp>
        <p:sp>
          <p:nvSpPr>
            <p:cNvPr id="4" name="Freeform 3"/>
            <p:cNvSpPr/>
            <p:nvPr/>
          </p:nvSpPr>
          <p:spPr>
            <a:xfrm>
              <a:off x="6354501" y="3264061"/>
              <a:ext cx="601884" cy="393539"/>
            </a:xfrm>
            <a:custGeom>
              <a:avLst/>
              <a:gdLst>
                <a:gd name="connsiteX0" fmla="*/ 0 w 601884"/>
                <a:gd name="connsiteY0" fmla="*/ 0 h 393539"/>
                <a:gd name="connsiteX1" fmla="*/ 451413 w 601884"/>
                <a:gd name="connsiteY1" fmla="*/ 127321 h 393539"/>
                <a:gd name="connsiteX2" fmla="*/ 601884 w 601884"/>
                <a:gd name="connsiteY2" fmla="*/ 393539 h 393539"/>
              </a:gdLst>
              <a:ahLst/>
              <a:cxnLst>
                <a:cxn ang="0">
                  <a:pos x="connsiteX0" y="connsiteY0"/>
                </a:cxn>
                <a:cxn ang="0">
                  <a:pos x="connsiteX1" y="connsiteY1"/>
                </a:cxn>
                <a:cxn ang="0">
                  <a:pos x="connsiteX2" y="connsiteY2"/>
                </a:cxn>
              </a:cxnLst>
              <a:rect l="l" t="t" r="r" b="b"/>
              <a:pathLst>
                <a:path w="601884" h="393539">
                  <a:moveTo>
                    <a:pt x="0" y="0"/>
                  </a:moveTo>
                  <a:cubicBezTo>
                    <a:pt x="175549" y="30865"/>
                    <a:pt x="351099" y="61731"/>
                    <a:pt x="451413" y="127321"/>
                  </a:cubicBezTo>
                  <a:cubicBezTo>
                    <a:pt x="551727" y="192911"/>
                    <a:pt x="576805" y="293225"/>
                    <a:pt x="601884" y="393539"/>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rot="11408439">
              <a:off x="3154143" y="2769642"/>
              <a:ext cx="601884" cy="393539"/>
            </a:xfrm>
            <a:custGeom>
              <a:avLst/>
              <a:gdLst>
                <a:gd name="connsiteX0" fmla="*/ 0 w 601884"/>
                <a:gd name="connsiteY0" fmla="*/ 0 h 393539"/>
                <a:gd name="connsiteX1" fmla="*/ 451413 w 601884"/>
                <a:gd name="connsiteY1" fmla="*/ 127321 h 393539"/>
                <a:gd name="connsiteX2" fmla="*/ 601884 w 601884"/>
                <a:gd name="connsiteY2" fmla="*/ 393539 h 393539"/>
              </a:gdLst>
              <a:ahLst/>
              <a:cxnLst>
                <a:cxn ang="0">
                  <a:pos x="connsiteX0" y="connsiteY0"/>
                </a:cxn>
                <a:cxn ang="0">
                  <a:pos x="connsiteX1" y="connsiteY1"/>
                </a:cxn>
                <a:cxn ang="0">
                  <a:pos x="connsiteX2" y="connsiteY2"/>
                </a:cxn>
              </a:cxnLst>
              <a:rect l="l" t="t" r="r" b="b"/>
              <a:pathLst>
                <a:path w="601884" h="393539">
                  <a:moveTo>
                    <a:pt x="0" y="0"/>
                  </a:moveTo>
                  <a:cubicBezTo>
                    <a:pt x="175549" y="30865"/>
                    <a:pt x="351099" y="61731"/>
                    <a:pt x="451413" y="127321"/>
                  </a:cubicBezTo>
                  <a:cubicBezTo>
                    <a:pt x="551727" y="192911"/>
                    <a:pt x="576805" y="293225"/>
                    <a:pt x="601884" y="393539"/>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12"/>
          </p:nvPr>
        </p:nvSpPr>
        <p:spPr/>
        <p:txBody>
          <a:bodyPr/>
          <a:lstStyle/>
          <a:p>
            <a:fld id="{88AD08FE-21CA-447A-B5E0-10774CCDBD3A}"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20800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793885" y="2876550"/>
            <a:ext cx="892915" cy="1371600"/>
          </a:xfrm>
          <a:prstGeom prst="rect">
            <a:avLst/>
          </a:prstGeom>
          <a:solidFill>
            <a:schemeClr val="bg1"/>
          </a:solid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14" name="Rectangle 2"/>
          <p:cNvSpPr>
            <a:spLocks noGrp="1" noChangeArrowheads="1"/>
          </p:cNvSpPr>
          <p:nvPr>
            <p:ph type="title"/>
          </p:nvPr>
        </p:nvSpPr>
        <p:spPr>
          <a:xfrm>
            <a:off x="457200" y="-38100"/>
            <a:ext cx="8229600" cy="857250"/>
          </a:xfrm>
        </p:spPr>
        <p:txBody>
          <a:bodyPr/>
          <a:lstStyle/>
          <a:p>
            <a:r>
              <a:rPr lang="en-US" altLang="en-US" dirty="0" smtClean="0"/>
              <a:t>EM Computation in Action</a:t>
            </a:r>
          </a:p>
        </p:txBody>
      </p:sp>
      <p:graphicFrame>
        <p:nvGraphicFramePr>
          <p:cNvPr id="64515" name="Object 4"/>
          <p:cNvGraphicFramePr>
            <a:graphicFrameLocks noChangeAspect="1"/>
          </p:cNvGraphicFramePr>
          <p:nvPr>
            <p:extLst/>
          </p:nvPr>
        </p:nvGraphicFramePr>
        <p:xfrm>
          <a:off x="381000" y="2622208"/>
          <a:ext cx="8356600" cy="2159342"/>
        </p:xfrm>
        <a:graphic>
          <a:graphicData uri="http://schemas.openxmlformats.org/presentationml/2006/ole">
            <mc:AlternateContent xmlns:mc="http://schemas.openxmlformats.org/markup-compatibility/2006">
              <mc:Choice xmlns:v="urn:schemas-microsoft-com:vml" Requires="v">
                <p:oleObj spid="_x0000_s176226" name="Document" r:id="rId3" imgW="4016460" imgH="1028553" progId="Word.Document.8">
                  <p:embed/>
                </p:oleObj>
              </mc:Choice>
              <mc:Fallback>
                <p:oleObj name="Document" r:id="rId3" imgW="4016460" imgH="1028553" progId="Word.Document.8">
                  <p:embed/>
                  <p:pic>
                    <p:nvPicPr>
                      <p:cNvPr id="64515" name="Object 4"/>
                      <p:cNvPicPr>
                        <a:picLocks noChangeAspect="1" noChangeArrowheads="1"/>
                      </p:cNvPicPr>
                      <p:nvPr/>
                    </p:nvPicPr>
                    <p:blipFill>
                      <a:blip r:embed="rId4"/>
                      <a:srcRect/>
                      <a:stretch>
                        <a:fillRect/>
                      </a:stretch>
                    </p:blipFill>
                    <p:spPr bwMode="auto">
                      <a:xfrm>
                        <a:off x="381000" y="2622208"/>
                        <a:ext cx="8356600" cy="2159342"/>
                      </a:xfrm>
                      <a:prstGeom prst="rect">
                        <a:avLst/>
                      </a:prstGeom>
                      <a:noFill/>
                      <a:ln>
                        <a:noFill/>
                      </a:ln>
                      <a:effectLst/>
                    </p:spPr>
                  </p:pic>
                </p:oleObj>
              </mc:Fallback>
            </mc:AlternateContent>
          </a:graphicData>
        </a:graphic>
      </p:graphicFrame>
      <p:sp>
        <p:nvSpPr>
          <p:cNvPr id="13" name="Text Box 18"/>
          <p:cNvSpPr txBox="1">
            <a:spLocks noChangeArrowheads="1"/>
          </p:cNvSpPr>
          <p:nvPr/>
        </p:nvSpPr>
        <p:spPr bwMode="auto">
          <a:xfrm>
            <a:off x="533400" y="1057245"/>
            <a:ext cx="925253" cy="400109"/>
          </a:xfrm>
          <a:prstGeom prst="rect">
            <a:avLst/>
          </a:prstGeom>
          <a:solidFill>
            <a:schemeClr val="bg1">
              <a:lumMod val="95000"/>
            </a:schemeClr>
          </a:solidFill>
          <a:ln>
            <a:noFill/>
          </a:ln>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2000" dirty="0"/>
              <a:t>E-step</a:t>
            </a:r>
          </a:p>
        </p:txBody>
      </p:sp>
      <p:sp>
        <p:nvSpPr>
          <p:cNvPr id="14" name="Text Box 19"/>
          <p:cNvSpPr txBox="1">
            <a:spLocks noChangeArrowheads="1"/>
          </p:cNvSpPr>
          <p:nvPr/>
        </p:nvSpPr>
        <p:spPr bwMode="auto">
          <a:xfrm>
            <a:off x="533400" y="1843538"/>
            <a:ext cx="966931" cy="400109"/>
          </a:xfrm>
          <a:prstGeom prst="rect">
            <a:avLst/>
          </a:prstGeom>
          <a:solidFill>
            <a:schemeClr val="bg1">
              <a:lumMod val="95000"/>
            </a:schemeClr>
          </a:solidFill>
          <a:ln>
            <a:noFill/>
          </a:ln>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2000" dirty="0"/>
              <a:t>M-step</a:t>
            </a:r>
          </a:p>
        </p:txBody>
      </p:sp>
      <p:sp>
        <p:nvSpPr>
          <p:cNvPr id="4" name="Rectangle 3"/>
          <p:cNvSpPr/>
          <p:nvPr/>
        </p:nvSpPr>
        <p:spPr>
          <a:xfrm>
            <a:off x="6547370" y="1428750"/>
            <a:ext cx="2493032" cy="1015663"/>
          </a:xfrm>
          <a:prstGeom prst="rect">
            <a:avLst/>
          </a:prstGeom>
        </p:spPr>
        <p:txBody>
          <a:bodyPr wrap="none">
            <a:spAutoFit/>
          </a:bodyPr>
          <a:lstStyle/>
          <a:p>
            <a:pPr algn="ctr"/>
            <a:r>
              <a:rPr lang="en-US" sz="2000" b="1" dirty="0" smtClean="0">
                <a:solidFill>
                  <a:prstClr val="black"/>
                </a:solidFill>
                <a:sym typeface="Symbol"/>
              </a:rPr>
              <a:t>Assume</a:t>
            </a:r>
          </a:p>
          <a:p>
            <a:pPr algn="ctr"/>
            <a:r>
              <a:rPr lang="en-US" sz="2000" b="1" dirty="0" smtClean="0">
                <a:solidFill>
                  <a:prstClr val="black"/>
                </a:solidFill>
                <a:sym typeface="Symbol"/>
              </a:rPr>
              <a:t> p</a:t>
            </a:r>
            <a:r>
              <a:rPr lang="en-US" sz="2000" b="1" dirty="0">
                <a:solidFill>
                  <a:prstClr val="black"/>
                </a:solidFill>
                <a:sym typeface="Symbol"/>
              </a:rPr>
              <a:t>(</a:t>
            </a:r>
            <a:r>
              <a:rPr lang="en-US" sz="2000" b="1" baseline="-25000" dirty="0">
                <a:solidFill>
                  <a:prstClr val="black"/>
                </a:solidFill>
                <a:sym typeface="Symbol"/>
              </a:rPr>
              <a:t>d </a:t>
            </a:r>
            <a:r>
              <a:rPr lang="en-US" sz="2000" b="1" dirty="0" smtClean="0">
                <a:sym typeface="Wingdings" panose="05000000000000000000" pitchFamily="2" charset="2"/>
              </a:rPr>
              <a:t>)=p(</a:t>
            </a:r>
            <a:r>
              <a:rPr lang="en-US" sz="2000" b="1" dirty="0">
                <a:sym typeface="Symbol"/>
              </a:rPr>
              <a:t></a:t>
            </a:r>
            <a:r>
              <a:rPr lang="en-US" sz="2000" b="1" baseline="-25000" dirty="0">
                <a:sym typeface="Symbol"/>
              </a:rPr>
              <a:t>B</a:t>
            </a:r>
            <a:r>
              <a:rPr lang="en-US" sz="2000" b="1" dirty="0" smtClean="0">
                <a:sym typeface="Symbol"/>
              </a:rPr>
              <a:t>)= 0.5</a:t>
            </a:r>
          </a:p>
          <a:p>
            <a:pPr algn="ctr"/>
            <a:r>
              <a:rPr lang="en-US" sz="2000" b="1" dirty="0" smtClean="0">
                <a:sym typeface="Symbol"/>
              </a:rPr>
              <a:t>and p(w|</a:t>
            </a:r>
            <a:r>
              <a:rPr lang="en-US" sz="2000" b="1" baseline="-25000" dirty="0">
                <a:sym typeface="Symbol"/>
              </a:rPr>
              <a:t>B</a:t>
            </a:r>
            <a:r>
              <a:rPr lang="en-US" sz="2000" b="1" dirty="0" smtClean="0">
                <a:sym typeface="Symbol"/>
              </a:rPr>
              <a:t>) is known</a:t>
            </a:r>
            <a:endParaRPr lang="en-US" sz="1800" dirty="0"/>
          </a:p>
        </p:txBody>
      </p:sp>
      <p:cxnSp>
        <p:nvCxnSpPr>
          <p:cNvPr id="7" name="Straight Arrow Connector 6"/>
          <p:cNvCxnSpPr/>
          <p:nvPr/>
        </p:nvCxnSpPr>
        <p:spPr>
          <a:xfrm>
            <a:off x="3276600" y="4629150"/>
            <a:ext cx="3657600" cy="0"/>
          </a:xfrm>
          <a:prstGeom prst="straightConnector1">
            <a:avLst/>
          </a:prstGeom>
          <a:ln w="3810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2413" y="4533840"/>
            <a:ext cx="2414187" cy="400110"/>
          </a:xfrm>
          <a:prstGeom prst="rect">
            <a:avLst/>
          </a:prstGeom>
          <a:solidFill>
            <a:schemeClr val="bg1">
              <a:lumMod val="95000"/>
            </a:schemeClr>
          </a:solidFill>
        </p:spPr>
        <p:txBody>
          <a:bodyPr wrap="none" rtlCol="0">
            <a:spAutoFit/>
          </a:bodyPr>
          <a:lstStyle/>
          <a:p>
            <a:r>
              <a:rPr lang="en-US" sz="2000" b="1" dirty="0" smtClean="0"/>
              <a:t>Likelihood increasing</a:t>
            </a:r>
          </a:p>
        </p:txBody>
      </p:sp>
      <p:grpSp>
        <p:nvGrpSpPr>
          <p:cNvPr id="20" name="Group 19"/>
          <p:cNvGrpSpPr/>
          <p:nvPr/>
        </p:nvGrpSpPr>
        <p:grpSpPr>
          <a:xfrm>
            <a:off x="4494333" y="4248150"/>
            <a:ext cx="4026613" cy="838200"/>
            <a:chOff x="4494333" y="4248150"/>
            <a:chExt cx="4026613" cy="838200"/>
          </a:xfrm>
        </p:grpSpPr>
        <p:sp>
          <p:nvSpPr>
            <p:cNvPr id="11" name="TextBox 10"/>
            <p:cNvSpPr txBox="1"/>
            <p:nvPr/>
          </p:nvSpPr>
          <p:spPr>
            <a:xfrm>
              <a:off x="4494333" y="4686240"/>
              <a:ext cx="4026613" cy="400110"/>
            </a:xfrm>
            <a:prstGeom prst="rect">
              <a:avLst/>
            </a:prstGeom>
            <a:noFill/>
          </p:spPr>
          <p:txBody>
            <a:bodyPr wrap="none" rtlCol="0">
              <a:spAutoFit/>
            </a:bodyPr>
            <a:lstStyle/>
            <a:p>
              <a:r>
                <a:rPr lang="en-US" sz="2000" b="1" dirty="0" smtClean="0"/>
                <a:t>“By products”: Are they also useful?</a:t>
              </a:r>
            </a:p>
          </p:txBody>
        </p:sp>
        <p:cxnSp>
          <p:nvCxnSpPr>
            <p:cNvPr id="17" name="Straight Arrow Connector 16"/>
            <p:cNvCxnSpPr/>
            <p:nvPr/>
          </p:nvCxnSpPr>
          <p:spPr>
            <a:xfrm flipV="1">
              <a:off x="7924800" y="4248150"/>
              <a:ext cx="230067" cy="48294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 name="Object 1"/>
          <p:cNvGraphicFramePr>
            <a:graphicFrameLocks noChangeAspect="1"/>
          </p:cNvGraphicFramePr>
          <p:nvPr>
            <p:extLst/>
          </p:nvPr>
        </p:nvGraphicFramePr>
        <p:xfrm>
          <a:off x="1473200" y="743460"/>
          <a:ext cx="5384800" cy="790575"/>
        </p:xfrm>
        <a:graphic>
          <a:graphicData uri="http://schemas.openxmlformats.org/presentationml/2006/ole">
            <mc:AlternateContent xmlns:mc="http://schemas.openxmlformats.org/markup-compatibility/2006">
              <mc:Choice xmlns:v="urn:schemas-microsoft-com:vml" Requires="v">
                <p:oleObj spid="_x0000_s176227" name="Equation" r:id="rId5" imgW="3085920" imgH="457200" progId="Equation.3">
                  <p:embed/>
                </p:oleObj>
              </mc:Choice>
              <mc:Fallback>
                <p:oleObj name="Equation" r:id="rId5" imgW="3085920" imgH="457200" progId="Equation.3">
                  <p:embed/>
                  <p:pic>
                    <p:nvPicPr>
                      <p:cNvPr id="2"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3200" y="743460"/>
                        <a:ext cx="5384800" cy="7905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nvPr>
        </p:nvGraphicFramePr>
        <p:xfrm>
          <a:off x="1524000" y="1689805"/>
          <a:ext cx="5068887" cy="707574"/>
        </p:xfrm>
        <a:graphic>
          <a:graphicData uri="http://schemas.openxmlformats.org/presentationml/2006/ole">
            <mc:AlternateContent xmlns:mc="http://schemas.openxmlformats.org/markup-compatibility/2006">
              <mc:Choice xmlns:v="urn:schemas-microsoft-com:vml" Requires="v">
                <p:oleObj spid="_x0000_s176228" name="Equation" r:id="rId7" imgW="2717640" imgH="482400" progId="Equation.3">
                  <p:embed/>
                </p:oleObj>
              </mc:Choice>
              <mc:Fallback>
                <p:oleObj name="Equation" r:id="rId7" imgW="2717640" imgH="482400" progId="Equation.3">
                  <p:embed/>
                  <p:pic>
                    <p:nvPicPr>
                      <p:cNvPr id="5"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1689805"/>
                        <a:ext cx="5068887" cy="707574"/>
                      </a:xfrm>
                      <a:prstGeom prst="rect">
                        <a:avLst/>
                      </a:prstGeom>
                      <a:solidFill>
                        <a:srgbClr val="F2F2F2"/>
                      </a:solidFill>
                      <a:ln>
                        <a:noFill/>
                      </a:ln>
                    </p:spPr>
                  </p:pic>
                </p:oleObj>
              </mc:Fallback>
            </mc:AlternateContent>
          </a:graphicData>
        </a:graphic>
      </p:graphicFrame>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333229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133351"/>
            <a:ext cx="9144000" cy="533400"/>
          </a:xfrm>
        </p:spPr>
        <p:txBody>
          <a:bodyPr>
            <a:normAutofit fontScale="90000"/>
          </a:bodyPr>
          <a:lstStyle/>
          <a:p>
            <a:r>
              <a:rPr lang="en-US" altLang="en-US" sz="3600" dirty="0" smtClean="0"/>
              <a:t>EM As Hill-Climbing </a:t>
            </a:r>
            <a:r>
              <a:rPr lang="en-US" altLang="en-US" sz="3600" dirty="0" smtClean="0">
                <a:sym typeface="Wingdings" panose="05000000000000000000" pitchFamily="2" charset="2"/>
              </a:rPr>
              <a:t> Converge to Local Maximum</a:t>
            </a:r>
            <a:r>
              <a:rPr lang="en-US" altLang="en-US" sz="3600" dirty="0" smtClean="0"/>
              <a:t> </a:t>
            </a:r>
          </a:p>
        </p:txBody>
      </p:sp>
      <p:sp>
        <p:nvSpPr>
          <p:cNvPr id="76803" name="Line 3"/>
          <p:cNvSpPr>
            <a:spLocks noChangeShapeType="1"/>
          </p:cNvSpPr>
          <p:nvPr/>
        </p:nvSpPr>
        <p:spPr bwMode="auto">
          <a:xfrm>
            <a:off x="1495995" y="4223890"/>
            <a:ext cx="6248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04" name="Line 4"/>
          <p:cNvSpPr>
            <a:spLocks noChangeShapeType="1"/>
          </p:cNvSpPr>
          <p:nvPr/>
        </p:nvSpPr>
        <p:spPr bwMode="auto">
          <a:xfrm flipV="1">
            <a:off x="1495995" y="1537840"/>
            <a:ext cx="0" cy="2686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05" name="Text Box 5"/>
          <p:cNvSpPr txBox="1">
            <a:spLocks noChangeArrowheads="1"/>
          </p:cNvSpPr>
          <p:nvPr/>
        </p:nvSpPr>
        <p:spPr bwMode="auto">
          <a:xfrm>
            <a:off x="522811" y="1216283"/>
            <a:ext cx="19463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1800" b="1" dirty="0">
                <a:latin typeface="Times New Roman" pitchFamily="18" charset="0"/>
              </a:rPr>
              <a:t>Likelihood </a:t>
            </a:r>
            <a:r>
              <a:rPr lang="en-US" altLang="en-US" sz="1800" b="1" dirty="0" smtClean="0">
                <a:latin typeface="Times New Roman" pitchFamily="18" charset="0"/>
              </a:rPr>
              <a:t>p(d| </a:t>
            </a:r>
            <a:r>
              <a:rPr lang="en-US" altLang="en-US" sz="1800" b="1" dirty="0">
                <a:latin typeface="Times New Roman" pitchFamily="18" charset="0"/>
                <a:sym typeface="Symbol" pitchFamily="18" charset="2"/>
              </a:rPr>
              <a:t>)</a:t>
            </a:r>
          </a:p>
        </p:txBody>
      </p:sp>
      <p:sp>
        <p:nvSpPr>
          <p:cNvPr id="76806" name="Text Box 6"/>
          <p:cNvSpPr txBox="1">
            <a:spLocks noChangeArrowheads="1"/>
          </p:cNvSpPr>
          <p:nvPr/>
        </p:nvSpPr>
        <p:spPr bwMode="auto">
          <a:xfrm>
            <a:off x="7667162" y="3995290"/>
            <a:ext cx="3449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2400" b="0">
                <a:latin typeface="Times New Roman" pitchFamily="18" charset="0"/>
                <a:sym typeface="Symbol" pitchFamily="18" charset="2"/>
              </a:rPr>
              <a:t></a:t>
            </a:r>
            <a:endParaRPr lang="en-US" altLang="en-US" sz="2400" b="0">
              <a:latin typeface="Times New Roman" pitchFamily="18" charset="0"/>
            </a:endParaRPr>
          </a:p>
        </p:txBody>
      </p:sp>
      <p:sp>
        <p:nvSpPr>
          <p:cNvPr id="76807" name="Freeform 7"/>
          <p:cNvSpPr>
            <a:spLocks/>
          </p:cNvSpPr>
          <p:nvPr/>
        </p:nvSpPr>
        <p:spPr bwMode="auto">
          <a:xfrm>
            <a:off x="1953195" y="2109340"/>
            <a:ext cx="5334000" cy="1885950"/>
          </a:xfrm>
          <a:custGeom>
            <a:avLst/>
            <a:gdLst>
              <a:gd name="T0" fmla="*/ 0 w 3360"/>
              <a:gd name="T1" fmla="*/ 2147483647 h 1584"/>
              <a:gd name="T2" fmla="*/ 2147483647 w 3360"/>
              <a:gd name="T3" fmla="*/ 2147483647 h 1584"/>
              <a:gd name="T4" fmla="*/ 2147483647 w 3360"/>
              <a:gd name="T5" fmla="*/ 2147483647 h 1584"/>
              <a:gd name="T6" fmla="*/ 2147483647 w 3360"/>
              <a:gd name="T7" fmla="*/ 2147483647 h 1584"/>
              <a:gd name="T8" fmla="*/ 2147483647 w 3360"/>
              <a:gd name="T9" fmla="*/ 2147483647 h 1584"/>
              <a:gd name="T10" fmla="*/ 2147483647 w 3360"/>
              <a:gd name="T11" fmla="*/ 2147483647 h 1584"/>
              <a:gd name="T12" fmla="*/ 2147483647 w 3360"/>
              <a:gd name="T13" fmla="*/ 2147483647 h 1584"/>
              <a:gd name="T14" fmla="*/ 2147483647 w 3360"/>
              <a:gd name="T15" fmla="*/ 2147483647 h 1584"/>
              <a:gd name="T16" fmla="*/ 2147483647 w 3360"/>
              <a:gd name="T17" fmla="*/ 2147483647 h 1584"/>
              <a:gd name="T18" fmla="*/ 2147483647 w 3360"/>
              <a:gd name="T19" fmla="*/ 2147483647 h 15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60"/>
              <a:gd name="T31" fmla="*/ 0 h 1584"/>
              <a:gd name="T32" fmla="*/ 3360 w 3360"/>
              <a:gd name="T33" fmla="*/ 1584 h 15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60" h="1584">
                <a:moveTo>
                  <a:pt x="0" y="1536"/>
                </a:moveTo>
                <a:cubicBezTo>
                  <a:pt x="164" y="1212"/>
                  <a:pt x="328" y="888"/>
                  <a:pt x="432" y="816"/>
                </a:cubicBezTo>
                <a:cubicBezTo>
                  <a:pt x="536" y="744"/>
                  <a:pt x="528" y="1104"/>
                  <a:pt x="624" y="1104"/>
                </a:cubicBezTo>
                <a:cubicBezTo>
                  <a:pt x="720" y="1104"/>
                  <a:pt x="904" y="992"/>
                  <a:pt x="1008" y="816"/>
                </a:cubicBezTo>
                <a:cubicBezTo>
                  <a:pt x="1112" y="640"/>
                  <a:pt x="1112" y="96"/>
                  <a:pt x="1248" y="48"/>
                </a:cubicBezTo>
                <a:cubicBezTo>
                  <a:pt x="1384" y="0"/>
                  <a:pt x="1648" y="424"/>
                  <a:pt x="1824" y="528"/>
                </a:cubicBezTo>
                <a:cubicBezTo>
                  <a:pt x="2000" y="632"/>
                  <a:pt x="2176" y="600"/>
                  <a:pt x="2304" y="672"/>
                </a:cubicBezTo>
                <a:cubicBezTo>
                  <a:pt x="2432" y="744"/>
                  <a:pt x="2488" y="888"/>
                  <a:pt x="2592" y="960"/>
                </a:cubicBezTo>
                <a:cubicBezTo>
                  <a:pt x="2696" y="1032"/>
                  <a:pt x="2800" y="1000"/>
                  <a:pt x="2928" y="1104"/>
                </a:cubicBezTo>
                <a:cubicBezTo>
                  <a:pt x="3056" y="1208"/>
                  <a:pt x="3208" y="1396"/>
                  <a:pt x="3360" y="15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808" name="Freeform 8"/>
          <p:cNvSpPr>
            <a:spLocks/>
          </p:cNvSpPr>
          <p:nvPr/>
        </p:nvSpPr>
        <p:spPr bwMode="auto">
          <a:xfrm>
            <a:off x="4543995" y="2957065"/>
            <a:ext cx="1828800" cy="923925"/>
          </a:xfrm>
          <a:custGeom>
            <a:avLst/>
            <a:gdLst>
              <a:gd name="T0" fmla="*/ 2147483647 w 1152"/>
              <a:gd name="T1" fmla="*/ 2147483647 h 776"/>
              <a:gd name="T2" fmla="*/ 2147483647 w 1152"/>
              <a:gd name="T3" fmla="*/ 2147483647 h 776"/>
              <a:gd name="T4" fmla="*/ 2147483647 w 1152"/>
              <a:gd name="T5" fmla="*/ 2147483647 h 776"/>
              <a:gd name="T6" fmla="*/ 2147483647 w 1152"/>
              <a:gd name="T7" fmla="*/ 2147483647 h 776"/>
              <a:gd name="T8" fmla="*/ 0 w 1152"/>
              <a:gd name="T9" fmla="*/ 2147483647 h 776"/>
              <a:gd name="T10" fmla="*/ 0 60000 65536"/>
              <a:gd name="T11" fmla="*/ 0 60000 65536"/>
              <a:gd name="T12" fmla="*/ 0 60000 65536"/>
              <a:gd name="T13" fmla="*/ 0 60000 65536"/>
              <a:gd name="T14" fmla="*/ 0 60000 65536"/>
              <a:gd name="T15" fmla="*/ 0 w 1152"/>
              <a:gd name="T16" fmla="*/ 0 h 776"/>
              <a:gd name="T17" fmla="*/ 1152 w 1152"/>
              <a:gd name="T18" fmla="*/ 776 h 776"/>
            </a:gdLst>
            <a:ahLst/>
            <a:cxnLst>
              <a:cxn ang="T10">
                <a:pos x="T0" y="T1"/>
              </a:cxn>
              <a:cxn ang="T11">
                <a:pos x="T2" y="T3"/>
              </a:cxn>
              <a:cxn ang="T12">
                <a:pos x="T4" y="T5"/>
              </a:cxn>
              <a:cxn ang="T13">
                <a:pos x="T6" y="T7"/>
              </a:cxn>
              <a:cxn ang="T14">
                <a:pos x="T8" y="T9"/>
              </a:cxn>
            </a:cxnLst>
            <a:rect l="T15" t="T16" r="T17" b="T18"/>
            <a:pathLst>
              <a:path w="1152" h="776">
                <a:moveTo>
                  <a:pt x="1152" y="776"/>
                </a:moveTo>
                <a:cubicBezTo>
                  <a:pt x="1060" y="528"/>
                  <a:pt x="968" y="280"/>
                  <a:pt x="864" y="152"/>
                </a:cubicBezTo>
                <a:cubicBezTo>
                  <a:pt x="760" y="24"/>
                  <a:pt x="632" y="0"/>
                  <a:pt x="528" y="8"/>
                </a:cubicBezTo>
                <a:cubicBezTo>
                  <a:pt x="424" y="16"/>
                  <a:pt x="328" y="72"/>
                  <a:pt x="240" y="200"/>
                </a:cubicBezTo>
                <a:cubicBezTo>
                  <a:pt x="152" y="328"/>
                  <a:pt x="76" y="552"/>
                  <a:pt x="0" y="77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809" name="Oval 9"/>
          <p:cNvSpPr>
            <a:spLocks noChangeArrowheads="1"/>
          </p:cNvSpPr>
          <p:nvPr/>
        </p:nvSpPr>
        <p:spPr bwMode="auto">
          <a:xfrm>
            <a:off x="5839395" y="3138040"/>
            <a:ext cx="152400" cy="57150"/>
          </a:xfrm>
          <a:prstGeom prst="ellipse">
            <a:avLst/>
          </a:prstGeom>
          <a:solidFill>
            <a:schemeClr val="accent1"/>
          </a:solidFill>
          <a:ln w="9525">
            <a:solidFill>
              <a:schemeClr val="tx1"/>
            </a:solidFill>
            <a:round/>
            <a:headEnd/>
            <a:tailEnd/>
          </a:ln>
        </p:spPr>
        <p:txBody>
          <a:bodyPr wrap="none" anchor="ct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endParaRPr lang="en-US" altLang="en-US" sz="1600">
              <a:latin typeface="Times New Roman" pitchFamily="18" charset="0"/>
            </a:endParaRPr>
          </a:p>
        </p:txBody>
      </p:sp>
      <p:sp>
        <p:nvSpPr>
          <p:cNvPr id="76810" name="Text Box 10"/>
          <p:cNvSpPr txBox="1">
            <a:spLocks noChangeArrowheads="1"/>
          </p:cNvSpPr>
          <p:nvPr/>
        </p:nvSpPr>
        <p:spPr bwMode="auto">
          <a:xfrm>
            <a:off x="5822950" y="2952750"/>
            <a:ext cx="1720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1800" b="1" dirty="0">
                <a:latin typeface="Times New Roman" pitchFamily="18" charset="0"/>
              </a:rPr>
              <a:t>current guess</a:t>
            </a:r>
          </a:p>
        </p:txBody>
      </p:sp>
      <p:sp>
        <p:nvSpPr>
          <p:cNvPr id="76811" name="Text Box 11"/>
          <p:cNvSpPr txBox="1">
            <a:spLocks noChangeArrowheads="1"/>
          </p:cNvSpPr>
          <p:nvPr/>
        </p:nvSpPr>
        <p:spPr bwMode="auto">
          <a:xfrm>
            <a:off x="4620195" y="2038350"/>
            <a:ext cx="40126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1800" b="1" dirty="0">
                <a:latin typeface="Times New Roman" pitchFamily="18" charset="0"/>
              </a:rPr>
              <a:t>Lower </a:t>
            </a:r>
            <a:r>
              <a:rPr lang="en-US" altLang="en-US" sz="1800" b="1" dirty="0" smtClean="0">
                <a:latin typeface="Times New Roman" pitchFamily="18" charset="0"/>
              </a:rPr>
              <a:t>bound of likelihood function</a:t>
            </a:r>
            <a:endParaRPr lang="en-US" altLang="en-US" sz="1800" b="1" dirty="0">
              <a:latin typeface="Times New Roman" pitchFamily="18" charset="0"/>
            </a:endParaRPr>
          </a:p>
        </p:txBody>
      </p:sp>
      <p:sp>
        <p:nvSpPr>
          <p:cNvPr id="76812" name="Line 12"/>
          <p:cNvSpPr>
            <a:spLocks noChangeShapeType="1"/>
          </p:cNvSpPr>
          <p:nvPr/>
        </p:nvSpPr>
        <p:spPr bwMode="auto">
          <a:xfrm>
            <a:off x="5458395" y="2852290"/>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3" name="Oval 13"/>
          <p:cNvSpPr>
            <a:spLocks noChangeArrowheads="1"/>
          </p:cNvSpPr>
          <p:nvPr/>
        </p:nvSpPr>
        <p:spPr bwMode="auto">
          <a:xfrm>
            <a:off x="5382195" y="2852290"/>
            <a:ext cx="152400" cy="57150"/>
          </a:xfrm>
          <a:prstGeom prst="ellipse">
            <a:avLst/>
          </a:prstGeom>
          <a:solidFill>
            <a:schemeClr val="accent1"/>
          </a:solidFill>
          <a:ln w="9525">
            <a:solidFill>
              <a:schemeClr val="tx1"/>
            </a:solidFill>
            <a:round/>
            <a:headEnd/>
            <a:tailEnd/>
          </a:ln>
        </p:spPr>
        <p:txBody>
          <a:bodyPr wrap="none" anchor="ct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endParaRPr lang="en-US" altLang="en-US" sz="1600">
              <a:latin typeface="Times New Roman" pitchFamily="18" charset="0"/>
            </a:endParaRPr>
          </a:p>
        </p:txBody>
      </p:sp>
      <p:sp>
        <p:nvSpPr>
          <p:cNvPr id="76814" name="Text Box 14"/>
          <p:cNvSpPr txBox="1">
            <a:spLocks noChangeArrowheads="1"/>
          </p:cNvSpPr>
          <p:nvPr/>
        </p:nvSpPr>
        <p:spPr bwMode="auto">
          <a:xfrm>
            <a:off x="4772595" y="2509391"/>
            <a:ext cx="1720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1800" b="1" dirty="0">
                <a:latin typeface="Times New Roman" pitchFamily="18" charset="0"/>
              </a:rPr>
              <a:t>next guess</a:t>
            </a:r>
          </a:p>
        </p:txBody>
      </p:sp>
      <p:sp>
        <p:nvSpPr>
          <p:cNvPr id="76817" name="Line 17"/>
          <p:cNvSpPr>
            <a:spLocks noChangeShapeType="1"/>
          </p:cNvSpPr>
          <p:nvPr/>
        </p:nvSpPr>
        <p:spPr bwMode="auto">
          <a:xfrm>
            <a:off x="3380159" y="2109340"/>
            <a:ext cx="190500" cy="759946"/>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19" name="Line 21"/>
          <p:cNvSpPr>
            <a:spLocks noChangeShapeType="1"/>
          </p:cNvSpPr>
          <p:nvPr/>
        </p:nvSpPr>
        <p:spPr bwMode="auto">
          <a:xfrm flipH="1">
            <a:off x="4924995" y="2452240"/>
            <a:ext cx="0" cy="68580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 name="Object 1"/>
          <p:cNvGraphicFramePr>
            <a:graphicFrameLocks noChangeAspect="1"/>
          </p:cNvGraphicFramePr>
          <p:nvPr>
            <p:extLst/>
          </p:nvPr>
        </p:nvGraphicFramePr>
        <p:xfrm>
          <a:off x="6313488" y="2466975"/>
          <a:ext cx="1358900" cy="409575"/>
        </p:xfrm>
        <a:graphic>
          <a:graphicData uri="http://schemas.openxmlformats.org/presentationml/2006/ole">
            <mc:AlternateContent xmlns:mc="http://schemas.openxmlformats.org/markup-compatibility/2006">
              <mc:Choice xmlns:v="urn:schemas-microsoft-com:vml" Requires="v">
                <p:oleObj spid="_x0000_s177218" name="Equation" r:id="rId3" imgW="799920" imgH="241200" progId="Equation.3">
                  <p:embed/>
                </p:oleObj>
              </mc:Choice>
              <mc:Fallback>
                <p:oleObj name="Equation" r:id="rId3" imgW="799920" imgH="241200" progId="Equation.3">
                  <p:embed/>
                  <p:pic>
                    <p:nvPicPr>
                      <p:cNvPr id="2" name="Object 1"/>
                      <p:cNvPicPr/>
                      <p:nvPr/>
                    </p:nvPicPr>
                    <p:blipFill>
                      <a:blip r:embed="rId4"/>
                      <a:stretch>
                        <a:fillRect/>
                      </a:stretch>
                    </p:blipFill>
                    <p:spPr>
                      <a:xfrm>
                        <a:off x="6313488" y="2466975"/>
                        <a:ext cx="1358900" cy="409575"/>
                      </a:xfrm>
                      <a:prstGeom prst="rect">
                        <a:avLst/>
                      </a:prstGeom>
                      <a:solidFill>
                        <a:schemeClr val="bg1">
                          <a:lumMod val="95000"/>
                        </a:schemeClr>
                      </a:solidFill>
                    </p:spPr>
                  </p:pic>
                </p:oleObj>
              </mc:Fallback>
            </mc:AlternateContent>
          </a:graphicData>
        </a:graphic>
      </p:graphicFrame>
      <p:graphicFrame>
        <p:nvGraphicFramePr>
          <p:cNvPr id="3" name="Object 2"/>
          <p:cNvGraphicFramePr>
            <a:graphicFrameLocks noChangeAspect="1"/>
          </p:cNvGraphicFramePr>
          <p:nvPr>
            <p:extLst/>
          </p:nvPr>
        </p:nvGraphicFramePr>
        <p:xfrm>
          <a:off x="7513638" y="2959100"/>
          <a:ext cx="1330325" cy="450850"/>
        </p:xfrm>
        <a:graphic>
          <a:graphicData uri="http://schemas.openxmlformats.org/presentationml/2006/ole">
            <mc:AlternateContent xmlns:mc="http://schemas.openxmlformats.org/markup-compatibility/2006">
              <mc:Choice xmlns:v="urn:schemas-microsoft-com:vml" Requires="v">
                <p:oleObj spid="_x0000_s177219" name="Equation" r:id="rId5" imgW="711000" imgH="241200" progId="Equation.3">
                  <p:embed/>
                </p:oleObj>
              </mc:Choice>
              <mc:Fallback>
                <p:oleObj name="Equation" r:id="rId5" imgW="711000" imgH="241200" progId="Equation.3">
                  <p:embed/>
                  <p:pic>
                    <p:nvPicPr>
                      <p:cNvPr id="3" name="Object 2"/>
                      <p:cNvPicPr>
                        <a:picLocks noChangeAspect="1" noChangeArrowheads="1"/>
                      </p:cNvPicPr>
                      <p:nvPr/>
                    </p:nvPicPr>
                    <p:blipFill>
                      <a:blip r:embed="rId6"/>
                      <a:srcRect/>
                      <a:stretch>
                        <a:fillRect/>
                      </a:stretch>
                    </p:blipFill>
                    <p:spPr bwMode="auto">
                      <a:xfrm>
                        <a:off x="7513638" y="2959100"/>
                        <a:ext cx="1330325" cy="450850"/>
                      </a:xfrm>
                      <a:prstGeom prst="rect">
                        <a:avLst/>
                      </a:prstGeom>
                      <a:solidFill>
                        <a:schemeClr val="bg1">
                          <a:lumMod val="95000"/>
                        </a:schemeClr>
                      </a:solidFill>
                      <a:ln>
                        <a:noFill/>
                      </a:ln>
                    </p:spPr>
                  </p:pic>
                </p:oleObj>
              </mc:Fallback>
            </mc:AlternateContent>
          </a:graphicData>
        </a:graphic>
      </p:graphicFrame>
      <p:sp>
        <p:nvSpPr>
          <p:cNvPr id="24" name="Text Box 11"/>
          <p:cNvSpPr txBox="1">
            <a:spLocks noChangeArrowheads="1"/>
          </p:cNvSpPr>
          <p:nvPr/>
        </p:nvSpPr>
        <p:spPr bwMode="auto">
          <a:xfrm>
            <a:off x="1828800" y="1713755"/>
            <a:ext cx="2178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1800" b="1" dirty="0" smtClean="0">
                <a:latin typeface="Times New Roman" pitchFamily="18" charset="0"/>
              </a:rPr>
              <a:t>Original likelihood</a:t>
            </a:r>
            <a:endParaRPr lang="en-US" altLang="en-US" sz="1800" b="1" dirty="0">
              <a:latin typeface="Times New Roman" pitchFamily="18" charset="0"/>
            </a:endParaRPr>
          </a:p>
        </p:txBody>
      </p:sp>
      <p:sp>
        <p:nvSpPr>
          <p:cNvPr id="25" name="Line 17"/>
          <p:cNvSpPr>
            <a:spLocks noChangeShapeType="1"/>
          </p:cNvSpPr>
          <p:nvPr/>
        </p:nvSpPr>
        <p:spPr bwMode="auto">
          <a:xfrm flipH="1" flipV="1">
            <a:off x="5410200" y="3084046"/>
            <a:ext cx="457200" cy="173504"/>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3" name="Group 12"/>
          <p:cNvGrpSpPr/>
          <p:nvPr/>
        </p:nvGrpSpPr>
        <p:grpSpPr>
          <a:xfrm>
            <a:off x="3129364" y="3190846"/>
            <a:ext cx="4132863" cy="904219"/>
            <a:chOff x="3129364" y="3744041"/>
            <a:chExt cx="4132863" cy="904219"/>
          </a:xfrm>
        </p:grpSpPr>
        <p:sp>
          <p:nvSpPr>
            <p:cNvPr id="5" name="Rectangle 4"/>
            <p:cNvSpPr/>
            <p:nvPr/>
          </p:nvSpPr>
          <p:spPr>
            <a:xfrm>
              <a:off x="3129364" y="4248150"/>
              <a:ext cx="4132863" cy="400110"/>
            </a:xfrm>
            <a:prstGeom prst="rect">
              <a:avLst/>
            </a:prstGeom>
            <a:solidFill>
              <a:srgbClr val="FFFF99"/>
            </a:solidFill>
          </p:spPr>
          <p:txBody>
            <a:bodyPr wrap="none">
              <a:spAutoFit/>
            </a:bodyPr>
            <a:lstStyle/>
            <a:p>
              <a:pPr algn="ctr">
                <a:spcBef>
                  <a:spcPct val="0"/>
                </a:spcBef>
                <a:buSzTx/>
                <a:buFontTx/>
                <a:buNone/>
              </a:pPr>
              <a:r>
                <a:rPr lang="en-US" altLang="en-US" sz="2000" dirty="0">
                  <a:latin typeface="Times New Roman" pitchFamily="18" charset="0"/>
                </a:rPr>
                <a:t>M-step = maximizing the lower bound</a:t>
              </a:r>
            </a:p>
          </p:txBody>
        </p:sp>
        <p:cxnSp>
          <p:nvCxnSpPr>
            <p:cNvPr id="7" name="Straight Arrow Connector 6"/>
            <p:cNvCxnSpPr/>
            <p:nvPr/>
          </p:nvCxnSpPr>
          <p:spPr>
            <a:xfrm flipV="1">
              <a:off x="5458395" y="3744041"/>
              <a:ext cx="174625" cy="50410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318001" y="1123950"/>
            <a:ext cx="4687501" cy="985390"/>
            <a:chOff x="4318001" y="1677145"/>
            <a:chExt cx="4687501" cy="985390"/>
          </a:xfrm>
        </p:grpSpPr>
        <p:sp>
          <p:nvSpPr>
            <p:cNvPr id="76815" name="Text Box 15"/>
            <p:cNvSpPr txBox="1">
              <a:spLocks noChangeArrowheads="1"/>
            </p:cNvSpPr>
            <p:nvPr/>
          </p:nvSpPr>
          <p:spPr bwMode="auto">
            <a:xfrm>
              <a:off x="4318001" y="1677145"/>
              <a:ext cx="4687501" cy="461665"/>
            </a:xfrm>
            <a:prstGeom prst="rect">
              <a:avLst/>
            </a:prstGeom>
            <a:solidFill>
              <a:srgbClr val="FFFF99"/>
            </a:solidFill>
            <a:ln>
              <a:noFill/>
            </a:ln>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2400" b="0" dirty="0">
                  <a:latin typeface="Times New Roman" pitchFamily="18" charset="0"/>
                </a:rPr>
                <a:t>E-step = computing the lower </a:t>
              </a:r>
              <a:r>
                <a:rPr lang="en-US" altLang="en-US" sz="2400" b="0" dirty="0" smtClean="0">
                  <a:latin typeface="Times New Roman" pitchFamily="18" charset="0"/>
                </a:rPr>
                <a:t>bound</a:t>
              </a:r>
              <a:endParaRPr lang="en-US" altLang="en-US" sz="2400" b="0" dirty="0">
                <a:latin typeface="Times New Roman" pitchFamily="18" charset="0"/>
              </a:endParaRPr>
            </a:p>
          </p:txBody>
        </p:sp>
        <p:cxnSp>
          <p:nvCxnSpPr>
            <p:cNvPr id="29" name="Straight Arrow Connector 28"/>
            <p:cNvCxnSpPr/>
            <p:nvPr/>
          </p:nvCxnSpPr>
          <p:spPr>
            <a:xfrm>
              <a:off x="5382195" y="2138810"/>
              <a:ext cx="0" cy="5237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230766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smtClean="0"/>
              <a:t>A General Introduction to EM</a:t>
            </a:r>
          </a:p>
        </p:txBody>
      </p:sp>
      <p:sp>
        <p:nvSpPr>
          <p:cNvPr id="77827" name="Text Box 3"/>
          <p:cNvSpPr txBox="1">
            <a:spLocks noChangeArrowheads="1"/>
          </p:cNvSpPr>
          <p:nvPr/>
        </p:nvSpPr>
        <p:spPr bwMode="auto">
          <a:xfrm>
            <a:off x="1372096" y="857250"/>
            <a:ext cx="50353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2000" dirty="0">
                <a:latin typeface="Times New Roman" panose="02020603050405020304" pitchFamily="18" charset="0"/>
              </a:rPr>
              <a:t>Data:  X (observed) + H(hidden)   Parameter: </a:t>
            </a:r>
            <a:r>
              <a:rPr lang="en-US" altLang="en-US" sz="2000" dirty="0">
                <a:latin typeface="Times New Roman" panose="02020603050405020304" pitchFamily="18" charset="0"/>
                <a:sym typeface="Symbol" panose="05050102010706020507" pitchFamily="18" charset="2"/>
              </a:rPr>
              <a:t></a:t>
            </a:r>
          </a:p>
        </p:txBody>
      </p:sp>
      <p:sp>
        <p:nvSpPr>
          <p:cNvPr id="77828" name="Text Box 4"/>
          <p:cNvSpPr txBox="1">
            <a:spLocks noChangeArrowheads="1"/>
          </p:cNvSpPr>
          <p:nvPr/>
        </p:nvSpPr>
        <p:spPr bwMode="auto">
          <a:xfrm>
            <a:off x="1388138" y="1295327"/>
            <a:ext cx="48638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2000" dirty="0">
                <a:latin typeface="Times New Roman" panose="02020603050405020304" pitchFamily="18" charset="0"/>
              </a:rPr>
              <a:t>“Incomplete” likelihood: L(</a:t>
            </a:r>
            <a:r>
              <a:rPr lang="en-US" altLang="en-US" sz="20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 log p(X| </a:t>
            </a:r>
            <a:r>
              <a:rPr lang="en-US" altLang="en-US" sz="2000" dirty="0">
                <a:latin typeface="Times New Roman" panose="02020603050405020304" pitchFamily="18" charset="0"/>
                <a:sym typeface="Symbol" panose="05050102010706020507" pitchFamily="18" charset="2"/>
              </a:rPr>
              <a:t>)</a:t>
            </a:r>
            <a:endParaRPr lang="en-US" altLang="en-US" sz="2000" dirty="0">
              <a:latin typeface="Times New Roman" panose="02020603050405020304" pitchFamily="18" charset="0"/>
            </a:endParaRPr>
          </a:p>
          <a:p>
            <a:pPr algn="ctr">
              <a:spcBef>
                <a:spcPct val="0"/>
              </a:spcBef>
              <a:buSzTx/>
              <a:buFontTx/>
              <a:buNone/>
            </a:pPr>
            <a:r>
              <a:rPr lang="en-US" altLang="en-US" sz="2000" dirty="0">
                <a:latin typeface="Times New Roman" panose="02020603050405020304" pitchFamily="18" charset="0"/>
              </a:rPr>
              <a:t>“Complete” likelihood: </a:t>
            </a:r>
            <a:r>
              <a:rPr lang="en-US" altLang="en-US" sz="2000" dirty="0" err="1">
                <a:latin typeface="Times New Roman" panose="02020603050405020304" pitchFamily="18" charset="0"/>
              </a:rPr>
              <a:t>Lc</a:t>
            </a:r>
            <a:r>
              <a:rPr lang="en-US" altLang="en-US" sz="2000" dirty="0">
                <a:latin typeface="Times New Roman" panose="02020603050405020304" pitchFamily="18" charset="0"/>
              </a:rPr>
              <a:t>(</a:t>
            </a:r>
            <a:r>
              <a:rPr lang="en-US" altLang="en-US" sz="20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 log p(X,H| </a:t>
            </a:r>
            <a:r>
              <a:rPr lang="en-US" altLang="en-US" sz="2000" dirty="0">
                <a:latin typeface="Times New Roman" panose="02020603050405020304" pitchFamily="18" charset="0"/>
                <a:sym typeface="Symbol" panose="05050102010706020507" pitchFamily="18" charset="2"/>
              </a:rPr>
              <a:t>)</a:t>
            </a:r>
          </a:p>
        </p:txBody>
      </p:sp>
      <p:sp>
        <p:nvSpPr>
          <p:cNvPr id="77829" name="Text Box 5"/>
          <p:cNvSpPr txBox="1">
            <a:spLocks noChangeArrowheads="1"/>
          </p:cNvSpPr>
          <p:nvPr/>
        </p:nvSpPr>
        <p:spPr bwMode="auto">
          <a:xfrm>
            <a:off x="571500" y="2080722"/>
            <a:ext cx="8001000" cy="242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spcBef>
                <a:spcPct val="0"/>
              </a:spcBef>
              <a:buSzTx/>
              <a:buFontTx/>
              <a:buNone/>
            </a:pPr>
            <a:r>
              <a:rPr lang="en-US" altLang="en-US" sz="2000" dirty="0">
                <a:latin typeface="Times New Roman" panose="02020603050405020304" pitchFamily="18" charset="0"/>
              </a:rPr>
              <a:t>EM tries to iteratively maximize the incomplete likelihood</a:t>
            </a:r>
            <a:r>
              <a:rPr lang="en-US" altLang="en-US" sz="2000" dirty="0" smtClean="0">
                <a:latin typeface="Times New Roman" panose="02020603050405020304" pitchFamily="18" charset="0"/>
              </a:rPr>
              <a:t>:</a:t>
            </a:r>
            <a:endParaRPr lang="en-US" altLang="en-US" sz="2000" dirty="0">
              <a:latin typeface="Times New Roman" panose="02020603050405020304" pitchFamily="18" charset="0"/>
            </a:endParaRPr>
          </a:p>
          <a:p>
            <a:pPr>
              <a:spcBef>
                <a:spcPct val="0"/>
              </a:spcBef>
              <a:buSzTx/>
              <a:buFontTx/>
              <a:buNone/>
            </a:pPr>
            <a:r>
              <a:rPr lang="en-US" altLang="en-US" sz="2000" dirty="0">
                <a:latin typeface="Times New Roman" panose="02020603050405020304" pitchFamily="18" charset="0"/>
              </a:rPr>
              <a:t>Starting with an initial guess </a:t>
            </a:r>
            <a:r>
              <a:rPr lang="en-US" altLang="en-US" sz="2000" dirty="0">
                <a:latin typeface="Times New Roman" panose="02020603050405020304" pitchFamily="18" charset="0"/>
                <a:sym typeface="Symbol" panose="05050102010706020507" pitchFamily="18" charset="2"/>
              </a:rPr>
              <a:t></a:t>
            </a:r>
            <a:r>
              <a:rPr lang="en-US" altLang="en-US" sz="2000" baseline="30000" dirty="0">
                <a:latin typeface="Times New Roman" panose="02020603050405020304" pitchFamily="18" charset="0"/>
              </a:rPr>
              <a:t>(0)</a:t>
            </a:r>
            <a:r>
              <a:rPr lang="en-US" altLang="en-US" sz="2000" dirty="0">
                <a:latin typeface="Times New Roman" panose="02020603050405020304" pitchFamily="18" charset="0"/>
              </a:rPr>
              <a:t>,</a:t>
            </a:r>
          </a:p>
          <a:p>
            <a:pPr>
              <a:spcBef>
                <a:spcPct val="0"/>
              </a:spcBef>
              <a:buSzTx/>
              <a:buFontTx/>
              <a:buNone/>
            </a:pPr>
            <a:endParaRPr lang="en-US" altLang="en-US" sz="2000" baseline="30000" dirty="0">
              <a:latin typeface="Times New Roman" panose="02020603050405020304" pitchFamily="18" charset="0"/>
            </a:endParaRPr>
          </a:p>
          <a:p>
            <a:pPr>
              <a:spcBef>
                <a:spcPct val="0"/>
              </a:spcBef>
              <a:buSzTx/>
              <a:buFontTx/>
              <a:buNone/>
            </a:pPr>
            <a:r>
              <a:rPr lang="en-US" altLang="en-US" sz="2000" dirty="0">
                <a:latin typeface="Times New Roman" panose="02020603050405020304" pitchFamily="18" charset="0"/>
              </a:rPr>
              <a:t>1. E-step: compute the </a:t>
            </a:r>
            <a:r>
              <a:rPr lang="en-US" altLang="en-US" sz="2000" u="sng" dirty="0">
                <a:solidFill>
                  <a:srgbClr val="CC0000"/>
                </a:solidFill>
                <a:latin typeface="Times New Roman" panose="02020603050405020304" pitchFamily="18" charset="0"/>
              </a:rPr>
              <a:t>expectation</a:t>
            </a:r>
            <a:r>
              <a:rPr lang="en-US" altLang="en-US" sz="2000" dirty="0">
                <a:latin typeface="Times New Roman" panose="02020603050405020304" pitchFamily="18" charset="0"/>
              </a:rPr>
              <a:t> of the complete likelihood</a:t>
            </a:r>
          </a:p>
          <a:p>
            <a:pPr>
              <a:spcBef>
                <a:spcPct val="0"/>
              </a:spcBef>
              <a:buSzTx/>
              <a:buFontTx/>
              <a:buNone/>
            </a:pPr>
            <a:endParaRPr lang="en-US" altLang="en-US" sz="2000" dirty="0">
              <a:latin typeface="Times New Roman" panose="02020603050405020304" pitchFamily="18" charset="0"/>
            </a:endParaRPr>
          </a:p>
          <a:p>
            <a:pPr>
              <a:spcBef>
                <a:spcPct val="0"/>
              </a:spcBef>
              <a:buSzTx/>
              <a:buFontTx/>
              <a:buNone/>
            </a:pPr>
            <a:endParaRPr lang="en-US" altLang="en-US" sz="2000" dirty="0">
              <a:latin typeface="Times New Roman" panose="02020603050405020304" pitchFamily="18" charset="0"/>
            </a:endParaRPr>
          </a:p>
          <a:p>
            <a:pPr>
              <a:spcBef>
                <a:spcPct val="0"/>
              </a:spcBef>
              <a:buSzTx/>
              <a:buFontTx/>
              <a:buNone/>
            </a:pPr>
            <a:r>
              <a:rPr lang="en-US" altLang="en-US" sz="2000" dirty="0">
                <a:latin typeface="Times New Roman" panose="02020603050405020304" pitchFamily="18" charset="0"/>
              </a:rPr>
              <a:t>2. M-step: compute </a:t>
            </a:r>
            <a:r>
              <a:rPr lang="en-US" altLang="en-US" sz="2000" dirty="0">
                <a:latin typeface="Times New Roman" panose="02020603050405020304" pitchFamily="18" charset="0"/>
                <a:sym typeface="Symbol" panose="05050102010706020507" pitchFamily="18" charset="2"/>
              </a:rPr>
              <a:t></a:t>
            </a:r>
            <a:r>
              <a:rPr lang="en-US" altLang="en-US" sz="2000" baseline="30000" dirty="0">
                <a:latin typeface="Times New Roman" panose="02020603050405020304" pitchFamily="18" charset="0"/>
              </a:rPr>
              <a:t>(n) </a:t>
            </a:r>
            <a:r>
              <a:rPr lang="en-US" altLang="en-US" sz="2000" dirty="0">
                <a:latin typeface="Times New Roman" panose="02020603050405020304" pitchFamily="18" charset="0"/>
              </a:rPr>
              <a:t>by </a:t>
            </a:r>
            <a:r>
              <a:rPr lang="en-US" altLang="en-US" sz="2000" u="sng" dirty="0">
                <a:solidFill>
                  <a:srgbClr val="CC0000"/>
                </a:solidFill>
                <a:latin typeface="Times New Roman" panose="02020603050405020304" pitchFamily="18" charset="0"/>
              </a:rPr>
              <a:t>maximizing</a:t>
            </a:r>
            <a:r>
              <a:rPr lang="en-US" altLang="en-US" sz="2000" dirty="0">
                <a:latin typeface="Times New Roman" panose="02020603050405020304" pitchFamily="18" charset="0"/>
              </a:rPr>
              <a:t> the Q-function </a:t>
            </a:r>
          </a:p>
          <a:p>
            <a:pPr>
              <a:spcBef>
                <a:spcPct val="0"/>
              </a:spcBef>
              <a:buSzTx/>
              <a:buFontTx/>
              <a:buNone/>
            </a:pPr>
            <a:endParaRPr lang="en-US" altLang="en-US" sz="1800" dirty="0">
              <a:latin typeface="Times New Roman" panose="02020603050405020304" pitchFamily="18" charset="0"/>
            </a:endParaRPr>
          </a:p>
        </p:txBody>
      </p:sp>
      <p:graphicFrame>
        <p:nvGraphicFramePr>
          <p:cNvPr id="77830" name="Object 2"/>
          <p:cNvGraphicFramePr>
            <a:graphicFrameLocks noChangeAspect="1"/>
          </p:cNvGraphicFramePr>
          <p:nvPr>
            <p:extLst>
              <p:ext uri="{D42A27DB-BD31-4B8C-83A1-F6EECF244321}">
                <p14:modId xmlns:p14="http://schemas.microsoft.com/office/powerpoint/2010/main" val="1447070240"/>
              </p:ext>
            </p:extLst>
          </p:nvPr>
        </p:nvGraphicFramePr>
        <p:xfrm>
          <a:off x="1388138" y="3333749"/>
          <a:ext cx="6155662" cy="553709"/>
        </p:xfrm>
        <a:graphic>
          <a:graphicData uri="http://schemas.openxmlformats.org/presentationml/2006/ole">
            <mc:AlternateContent xmlns:mc="http://schemas.openxmlformats.org/markup-compatibility/2006">
              <mc:Choice xmlns:v="urn:schemas-microsoft-com:vml" Requires="v">
                <p:oleObj spid="_x0000_s178244" name="Equation" r:id="rId3" imgW="4089400" imgH="368300" progId="Equation.DSMT4">
                  <p:embed/>
                </p:oleObj>
              </mc:Choice>
              <mc:Fallback>
                <p:oleObj name="Equation" r:id="rId3" imgW="4089400" imgH="368300" progId="Equation.DSMT4">
                  <p:embed/>
                  <p:pic>
                    <p:nvPicPr>
                      <p:cNvPr id="778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138" y="3333749"/>
                        <a:ext cx="6155662" cy="553709"/>
                      </a:xfrm>
                      <a:prstGeom prst="rect">
                        <a:avLst/>
                      </a:prstGeom>
                      <a:noFill/>
                      <a:ln>
                        <a:noFill/>
                      </a:ln>
                      <a:effectLst/>
                      <a:extLst/>
                    </p:spPr>
                  </p:pic>
                </p:oleObj>
              </mc:Fallback>
            </mc:AlternateContent>
          </a:graphicData>
        </a:graphic>
      </p:graphicFrame>
      <p:graphicFrame>
        <p:nvGraphicFramePr>
          <p:cNvPr id="77831" name="Object 3"/>
          <p:cNvGraphicFramePr>
            <a:graphicFrameLocks noChangeAspect="1"/>
          </p:cNvGraphicFramePr>
          <p:nvPr>
            <p:extLst>
              <p:ext uri="{D42A27DB-BD31-4B8C-83A1-F6EECF244321}">
                <p14:modId xmlns:p14="http://schemas.microsoft.com/office/powerpoint/2010/main" val="2833864304"/>
              </p:ext>
            </p:extLst>
          </p:nvPr>
        </p:nvGraphicFramePr>
        <p:xfrm>
          <a:off x="762000" y="4271732"/>
          <a:ext cx="7484819" cy="615350"/>
        </p:xfrm>
        <a:graphic>
          <a:graphicData uri="http://schemas.openxmlformats.org/presentationml/2006/ole">
            <mc:AlternateContent xmlns:mc="http://schemas.openxmlformats.org/markup-compatibility/2006">
              <mc:Choice xmlns:v="urn:schemas-microsoft-com:vml" Requires="v">
                <p:oleObj spid="_x0000_s178245" name="Equation" r:id="rId5" imgW="4483100" imgH="368300" progId="Equation.DSMT4">
                  <p:embed/>
                </p:oleObj>
              </mc:Choice>
              <mc:Fallback>
                <p:oleObj name="Equation" r:id="rId5" imgW="4483100" imgH="368300" progId="Equation.DSMT4">
                  <p:embed/>
                  <p:pic>
                    <p:nvPicPr>
                      <p:cNvPr id="7783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271732"/>
                        <a:ext cx="7484819" cy="615350"/>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88AD08FE-21CA-447A-B5E0-10774CCDBD3A}"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664505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
            <a:ext cx="9144000" cy="857250"/>
          </a:xfrm>
        </p:spPr>
        <p:txBody>
          <a:bodyPr/>
          <a:lstStyle/>
          <a:p>
            <a:r>
              <a:rPr lang="en-US" dirty="0" smtClean="0"/>
              <a:t>Topic Mining and Analysis: Motivation</a:t>
            </a:r>
            <a:endParaRPr lang="en-US" dirty="0"/>
          </a:p>
        </p:txBody>
      </p:sp>
      <p:sp>
        <p:nvSpPr>
          <p:cNvPr id="3" name="Content Placeholder 2"/>
          <p:cNvSpPr>
            <a:spLocks noGrp="1"/>
          </p:cNvSpPr>
          <p:nvPr>
            <p:ph idx="1"/>
          </p:nvPr>
        </p:nvSpPr>
        <p:spPr>
          <a:xfrm>
            <a:off x="381000" y="1123950"/>
            <a:ext cx="8229600" cy="3505200"/>
          </a:xfrm>
        </p:spPr>
        <p:txBody>
          <a:bodyPr>
            <a:normAutofit fontScale="92500"/>
          </a:bodyPr>
          <a:lstStyle/>
          <a:p>
            <a:r>
              <a:rPr lang="en-US" dirty="0" smtClean="0"/>
              <a:t>Topic </a:t>
            </a:r>
            <a:r>
              <a:rPr lang="en-US" dirty="0" smtClean="0">
                <a:sym typeface="Symbol"/>
              </a:rPr>
              <a:t> main idea discussed in text data </a:t>
            </a:r>
          </a:p>
          <a:p>
            <a:pPr lvl="1"/>
            <a:r>
              <a:rPr lang="en-US" dirty="0" smtClean="0">
                <a:sym typeface="Symbol"/>
              </a:rPr>
              <a:t>Theme/subject of a discussion or conversation</a:t>
            </a:r>
          </a:p>
          <a:p>
            <a:pPr lvl="1"/>
            <a:r>
              <a:rPr lang="en-US" dirty="0" smtClean="0">
                <a:sym typeface="Symbol"/>
              </a:rPr>
              <a:t>Different granularities (e.g., topic of a sentence, an article, etc.)</a:t>
            </a:r>
          </a:p>
          <a:p>
            <a:r>
              <a:rPr lang="en-US" dirty="0" smtClean="0">
                <a:sym typeface="Symbol"/>
              </a:rPr>
              <a:t>Many applications require discovery of topics in text</a:t>
            </a:r>
          </a:p>
          <a:p>
            <a:pPr lvl="1"/>
            <a:r>
              <a:rPr lang="en-US" dirty="0" smtClean="0">
                <a:sym typeface="Symbol"/>
              </a:rPr>
              <a:t>What are Twitter users talking about today? </a:t>
            </a:r>
          </a:p>
          <a:p>
            <a:pPr lvl="1"/>
            <a:r>
              <a:rPr lang="en-US" dirty="0" smtClean="0">
                <a:sym typeface="Symbol"/>
              </a:rPr>
              <a:t>What are the current research topics in data mining? How are they different from those 5 years ago? </a:t>
            </a:r>
          </a:p>
          <a:p>
            <a:pPr lvl="1"/>
            <a:r>
              <a:rPr lang="en-US" dirty="0" smtClean="0">
                <a:sym typeface="Symbol"/>
              </a:rPr>
              <a:t>What do people like about the iPhone 6? What do they dislike? </a:t>
            </a:r>
          </a:p>
          <a:p>
            <a:pPr lvl="1"/>
            <a:r>
              <a:rPr lang="en-US" dirty="0" smtClean="0">
                <a:sym typeface="Symbol"/>
              </a:rPr>
              <a:t>What were the major topics debated in 2012 presidential election?  </a:t>
            </a:r>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811830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smtClean="0"/>
              <a:t>Convergence Guarantee</a:t>
            </a:r>
          </a:p>
        </p:txBody>
      </p:sp>
      <p:sp>
        <p:nvSpPr>
          <p:cNvPr id="78851" name="Text Box 3"/>
          <p:cNvSpPr txBox="1">
            <a:spLocks noChangeArrowheads="1"/>
          </p:cNvSpPr>
          <p:nvPr/>
        </p:nvSpPr>
        <p:spPr bwMode="auto">
          <a:xfrm>
            <a:off x="473242" y="837338"/>
            <a:ext cx="845776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spcBef>
                <a:spcPct val="0"/>
              </a:spcBef>
              <a:buSzTx/>
              <a:buFontTx/>
              <a:buNone/>
            </a:pPr>
            <a:r>
              <a:rPr lang="en-US" altLang="en-US" sz="2000" dirty="0">
                <a:latin typeface="Times New Roman" panose="02020603050405020304" pitchFamily="18" charset="0"/>
              </a:rPr>
              <a:t>Goal: maximizing “Incomplete” likelihood: L(</a:t>
            </a:r>
            <a:r>
              <a:rPr lang="en-US" altLang="en-US" sz="20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 log p(X| </a:t>
            </a:r>
            <a:r>
              <a:rPr lang="en-US" altLang="en-US" sz="2000" dirty="0">
                <a:latin typeface="Times New Roman" panose="02020603050405020304" pitchFamily="18" charset="0"/>
                <a:sym typeface="Symbol" panose="05050102010706020507" pitchFamily="18" charset="2"/>
              </a:rPr>
              <a:t>)</a:t>
            </a:r>
            <a:endParaRPr lang="en-US" altLang="en-US" sz="2000" dirty="0">
              <a:latin typeface="Times New Roman" panose="02020603050405020304" pitchFamily="18" charset="0"/>
            </a:endParaRPr>
          </a:p>
          <a:p>
            <a:pPr>
              <a:spcBef>
                <a:spcPct val="0"/>
              </a:spcBef>
              <a:buSzTx/>
              <a:buFontTx/>
              <a:buNone/>
            </a:pPr>
            <a:r>
              <a:rPr lang="en-US" altLang="en-US" sz="2000" dirty="0">
                <a:latin typeface="Times New Roman" panose="02020603050405020304" pitchFamily="18" charset="0"/>
                <a:sym typeface="Symbol" panose="05050102010706020507" pitchFamily="18" charset="2"/>
              </a:rPr>
              <a:t>          I.e.,  choosing </a:t>
            </a:r>
            <a:r>
              <a:rPr lang="en-US" altLang="en-US" sz="2000" baseline="30000" dirty="0">
                <a:latin typeface="Times New Roman" panose="02020603050405020304" pitchFamily="18" charset="0"/>
                <a:sym typeface="Symbol" panose="05050102010706020507" pitchFamily="18" charset="2"/>
              </a:rPr>
              <a:t>(n)</a:t>
            </a:r>
            <a:r>
              <a:rPr lang="en-US" altLang="en-US" sz="2000" dirty="0">
                <a:latin typeface="Times New Roman" panose="02020603050405020304" pitchFamily="18" charset="0"/>
                <a:sym typeface="Symbol" panose="05050102010706020507" pitchFamily="18" charset="2"/>
              </a:rPr>
              <a:t>, so that L(</a:t>
            </a:r>
            <a:r>
              <a:rPr lang="en-US" altLang="en-US" sz="2000" baseline="30000" dirty="0">
                <a:latin typeface="Times New Roman" panose="02020603050405020304" pitchFamily="18" charset="0"/>
                <a:sym typeface="Symbol" panose="05050102010706020507" pitchFamily="18" charset="2"/>
              </a:rPr>
              <a:t>(n)</a:t>
            </a:r>
            <a:r>
              <a:rPr lang="en-US" altLang="en-US" sz="2000" dirty="0">
                <a:latin typeface="Times New Roman" panose="02020603050405020304" pitchFamily="18" charset="0"/>
                <a:sym typeface="Symbol" panose="05050102010706020507" pitchFamily="18" charset="2"/>
              </a:rPr>
              <a:t>)-L(</a:t>
            </a:r>
            <a:r>
              <a:rPr lang="en-US" altLang="en-US" sz="2000" baseline="30000" dirty="0">
                <a:latin typeface="Times New Roman" panose="02020603050405020304" pitchFamily="18" charset="0"/>
                <a:sym typeface="Symbol" panose="05050102010706020507" pitchFamily="18" charset="2"/>
              </a:rPr>
              <a:t>(n-1)</a:t>
            </a:r>
            <a:r>
              <a:rPr lang="en-US" altLang="en-US" sz="2000" dirty="0">
                <a:latin typeface="Times New Roman" panose="02020603050405020304" pitchFamily="18" charset="0"/>
                <a:sym typeface="Symbol" panose="05050102010706020507" pitchFamily="18" charset="2"/>
              </a:rPr>
              <a:t>)0</a:t>
            </a:r>
            <a:endParaRPr lang="en-US" altLang="en-US" sz="2000" baseline="30000" dirty="0">
              <a:latin typeface="Times New Roman" panose="02020603050405020304" pitchFamily="18" charset="0"/>
              <a:sym typeface="Symbol" panose="05050102010706020507" pitchFamily="18" charset="2"/>
            </a:endParaRPr>
          </a:p>
          <a:p>
            <a:pPr>
              <a:spcBef>
                <a:spcPct val="0"/>
              </a:spcBef>
              <a:buSzTx/>
              <a:buFontTx/>
              <a:buNone/>
            </a:pPr>
            <a:endParaRPr lang="en-US" altLang="en-US" sz="2000" dirty="0">
              <a:latin typeface="Times New Roman" panose="02020603050405020304" pitchFamily="18" charset="0"/>
              <a:sym typeface="Symbol" panose="05050102010706020507" pitchFamily="18" charset="2"/>
            </a:endParaRPr>
          </a:p>
          <a:p>
            <a:pPr>
              <a:spcBef>
                <a:spcPct val="0"/>
              </a:spcBef>
              <a:buSzTx/>
              <a:buFontTx/>
              <a:buNone/>
            </a:pPr>
            <a:r>
              <a:rPr lang="en-US" altLang="en-US" sz="2000" dirty="0">
                <a:latin typeface="Times New Roman" panose="02020603050405020304" pitchFamily="18" charset="0"/>
                <a:sym typeface="Symbol" panose="05050102010706020507" pitchFamily="18" charset="2"/>
              </a:rPr>
              <a:t>Note that, since p(X,H| ) =p(H|X, ) P(X| ) , L() =</a:t>
            </a:r>
            <a:r>
              <a:rPr lang="en-US" altLang="en-US" sz="2000" dirty="0" err="1">
                <a:latin typeface="Times New Roman" panose="02020603050405020304" pitchFamily="18" charset="0"/>
                <a:sym typeface="Symbol" panose="05050102010706020507" pitchFamily="18" charset="2"/>
              </a:rPr>
              <a:t>Lc</a:t>
            </a:r>
            <a:r>
              <a:rPr lang="en-US" altLang="en-US" sz="2000" dirty="0">
                <a:latin typeface="Times New Roman" panose="02020603050405020304" pitchFamily="18" charset="0"/>
                <a:sym typeface="Symbol" panose="05050102010706020507" pitchFamily="18" charset="2"/>
              </a:rPr>
              <a:t>() -log p(H|X, ) </a:t>
            </a:r>
          </a:p>
          <a:p>
            <a:pPr>
              <a:spcBef>
                <a:spcPct val="0"/>
              </a:spcBef>
              <a:buSzTx/>
              <a:buFontTx/>
              <a:buNone/>
            </a:pPr>
            <a:r>
              <a:rPr lang="en-US" altLang="en-US" sz="2000" dirty="0">
                <a:latin typeface="Times New Roman" panose="02020603050405020304" pitchFamily="18" charset="0"/>
                <a:sym typeface="Symbol" panose="05050102010706020507" pitchFamily="18" charset="2"/>
              </a:rPr>
              <a:t>          L(</a:t>
            </a:r>
            <a:r>
              <a:rPr lang="en-US" altLang="en-US" sz="2000" baseline="30000" dirty="0">
                <a:latin typeface="Times New Roman" panose="02020603050405020304" pitchFamily="18" charset="0"/>
                <a:sym typeface="Symbol" panose="05050102010706020507" pitchFamily="18" charset="2"/>
              </a:rPr>
              <a:t>(n)</a:t>
            </a:r>
            <a:r>
              <a:rPr lang="en-US" altLang="en-US" sz="2000" dirty="0">
                <a:latin typeface="Times New Roman" panose="02020603050405020304" pitchFamily="18" charset="0"/>
                <a:sym typeface="Symbol" panose="05050102010706020507" pitchFamily="18" charset="2"/>
              </a:rPr>
              <a:t>)-L(</a:t>
            </a:r>
            <a:r>
              <a:rPr lang="en-US" altLang="en-US" sz="2000" baseline="30000" dirty="0">
                <a:latin typeface="Times New Roman" panose="02020603050405020304" pitchFamily="18" charset="0"/>
                <a:sym typeface="Symbol" panose="05050102010706020507" pitchFamily="18" charset="2"/>
              </a:rPr>
              <a:t>(n-1)</a:t>
            </a:r>
            <a:r>
              <a:rPr lang="en-US" altLang="en-US" sz="2000" dirty="0">
                <a:latin typeface="Times New Roman" panose="02020603050405020304" pitchFamily="18" charset="0"/>
                <a:sym typeface="Symbol" panose="05050102010706020507" pitchFamily="18" charset="2"/>
              </a:rPr>
              <a:t>) = </a:t>
            </a:r>
            <a:r>
              <a:rPr lang="en-US" altLang="en-US" sz="2000" dirty="0" err="1">
                <a:latin typeface="Times New Roman" panose="02020603050405020304" pitchFamily="18" charset="0"/>
                <a:sym typeface="Symbol" panose="05050102010706020507" pitchFamily="18" charset="2"/>
              </a:rPr>
              <a:t>Lc</a:t>
            </a:r>
            <a:r>
              <a:rPr lang="en-US" altLang="en-US" sz="2000" dirty="0">
                <a:latin typeface="Times New Roman" panose="02020603050405020304" pitchFamily="18" charset="0"/>
                <a:sym typeface="Symbol" panose="05050102010706020507" pitchFamily="18" charset="2"/>
              </a:rPr>
              <a:t>(</a:t>
            </a:r>
            <a:r>
              <a:rPr lang="en-US" altLang="en-US" sz="2000" baseline="30000" dirty="0">
                <a:latin typeface="Times New Roman" panose="02020603050405020304" pitchFamily="18" charset="0"/>
                <a:sym typeface="Symbol" panose="05050102010706020507" pitchFamily="18" charset="2"/>
              </a:rPr>
              <a:t>(n)</a:t>
            </a:r>
            <a:r>
              <a:rPr lang="en-US" altLang="en-US" sz="2000" dirty="0">
                <a:latin typeface="Times New Roman" panose="02020603050405020304" pitchFamily="18" charset="0"/>
                <a:sym typeface="Symbol" panose="05050102010706020507" pitchFamily="18" charset="2"/>
              </a:rPr>
              <a:t>)-</a:t>
            </a:r>
            <a:r>
              <a:rPr lang="en-US" altLang="en-US" sz="2000" dirty="0" err="1">
                <a:latin typeface="Times New Roman" panose="02020603050405020304" pitchFamily="18" charset="0"/>
                <a:sym typeface="Symbol" panose="05050102010706020507" pitchFamily="18" charset="2"/>
              </a:rPr>
              <a:t>Lc</a:t>
            </a:r>
            <a:r>
              <a:rPr lang="en-US" altLang="en-US" sz="2000" dirty="0">
                <a:latin typeface="Times New Roman" panose="02020603050405020304" pitchFamily="18" charset="0"/>
                <a:sym typeface="Symbol" panose="05050102010706020507" pitchFamily="18" charset="2"/>
              </a:rPr>
              <a:t>( </a:t>
            </a:r>
            <a:r>
              <a:rPr lang="en-US" altLang="en-US" sz="2000" baseline="30000" dirty="0">
                <a:latin typeface="Times New Roman" panose="02020603050405020304" pitchFamily="18" charset="0"/>
                <a:sym typeface="Symbol" panose="05050102010706020507" pitchFamily="18" charset="2"/>
              </a:rPr>
              <a:t>(n-1)</a:t>
            </a:r>
            <a:r>
              <a:rPr lang="en-US" altLang="en-US" sz="2000" dirty="0">
                <a:latin typeface="Times New Roman" panose="02020603050405020304" pitchFamily="18" charset="0"/>
                <a:sym typeface="Symbol" panose="05050102010706020507" pitchFamily="18" charset="2"/>
              </a:rPr>
              <a:t>)+log [p(H|X,  </a:t>
            </a:r>
            <a:r>
              <a:rPr lang="en-US" altLang="en-US" sz="2000" baseline="30000" dirty="0">
                <a:latin typeface="Times New Roman" panose="02020603050405020304" pitchFamily="18" charset="0"/>
                <a:sym typeface="Symbol" panose="05050102010706020507" pitchFamily="18" charset="2"/>
              </a:rPr>
              <a:t>(n-1)</a:t>
            </a:r>
            <a:r>
              <a:rPr lang="en-US" altLang="en-US" sz="2000" dirty="0">
                <a:latin typeface="Times New Roman" panose="02020603050405020304" pitchFamily="18" charset="0"/>
                <a:sym typeface="Symbol" panose="05050102010706020507" pitchFamily="18" charset="2"/>
              </a:rPr>
              <a:t> )/p(H|X, </a:t>
            </a:r>
            <a:r>
              <a:rPr lang="en-US" altLang="en-US" sz="2000" baseline="30000" dirty="0">
                <a:latin typeface="Times New Roman" panose="02020603050405020304" pitchFamily="18" charset="0"/>
                <a:sym typeface="Symbol" panose="05050102010706020507" pitchFamily="18" charset="2"/>
              </a:rPr>
              <a:t>(n)</a:t>
            </a:r>
            <a:r>
              <a:rPr lang="en-US" altLang="en-US" sz="2000" dirty="0">
                <a:latin typeface="Times New Roman" panose="02020603050405020304" pitchFamily="18" charset="0"/>
                <a:sym typeface="Symbol" panose="05050102010706020507" pitchFamily="18" charset="2"/>
              </a:rPr>
              <a:t>)]</a:t>
            </a:r>
          </a:p>
          <a:p>
            <a:pPr>
              <a:spcBef>
                <a:spcPct val="0"/>
              </a:spcBef>
              <a:buSzTx/>
              <a:buFontTx/>
              <a:buNone/>
            </a:pPr>
            <a:endParaRPr lang="en-US" altLang="en-US" sz="2000" dirty="0">
              <a:latin typeface="Times New Roman" panose="02020603050405020304" pitchFamily="18" charset="0"/>
              <a:sym typeface="Symbol" panose="05050102010706020507" pitchFamily="18" charset="2"/>
            </a:endParaRPr>
          </a:p>
          <a:p>
            <a:pPr>
              <a:spcBef>
                <a:spcPct val="0"/>
              </a:spcBef>
              <a:buSzTx/>
              <a:buFontTx/>
              <a:buNone/>
            </a:pPr>
            <a:r>
              <a:rPr lang="en-US" altLang="en-US" sz="2000" dirty="0">
                <a:latin typeface="Times New Roman" panose="02020603050405020304" pitchFamily="18" charset="0"/>
                <a:sym typeface="Symbol" panose="05050102010706020507" pitchFamily="18" charset="2"/>
              </a:rPr>
              <a:t>Taking </a:t>
            </a:r>
            <a:r>
              <a:rPr lang="en-US" altLang="en-US" sz="2000" u="sng" dirty="0">
                <a:latin typeface="Times New Roman" panose="02020603050405020304" pitchFamily="18" charset="0"/>
                <a:sym typeface="Symbol" panose="05050102010706020507" pitchFamily="18" charset="2"/>
              </a:rPr>
              <a:t>expectation w.r.t. p(H|X, </a:t>
            </a:r>
            <a:r>
              <a:rPr lang="en-US" altLang="en-US" sz="2000" u="sng" baseline="30000" dirty="0">
                <a:latin typeface="Times New Roman" panose="02020603050405020304" pitchFamily="18" charset="0"/>
                <a:sym typeface="Symbol" panose="05050102010706020507" pitchFamily="18" charset="2"/>
              </a:rPr>
              <a:t>(n-1)</a:t>
            </a:r>
            <a:r>
              <a:rPr lang="en-US" altLang="en-US" sz="2000" u="sng"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sym typeface="Symbol" panose="05050102010706020507" pitchFamily="18" charset="2"/>
              </a:rPr>
              <a:t> </a:t>
            </a:r>
          </a:p>
          <a:p>
            <a:pPr>
              <a:spcBef>
                <a:spcPct val="0"/>
              </a:spcBef>
              <a:buSzTx/>
              <a:buFontTx/>
              <a:buNone/>
            </a:pPr>
            <a:r>
              <a:rPr lang="en-US" altLang="en-US" sz="2000" dirty="0">
                <a:latin typeface="Times New Roman" panose="02020603050405020304" pitchFamily="18" charset="0"/>
                <a:sym typeface="Symbol" panose="05050102010706020507" pitchFamily="18" charset="2"/>
              </a:rPr>
              <a:t>           </a:t>
            </a:r>
          </a:p>
          <a:p>
            <a:pPr>
              <a:spcBef>
                <a:spcPct val="0"/>
              </a:spcBef>
              <a:buSzTx/>
              <a:buFontTx/>
              <a:buNone/>
            </a:pPr>
            <a:r>
              <a:rPr lang="en-US" altLang="en-US" sz="2000" dirty="0">
                <a:latin typeface="Times New Roman" panose="02020603050405020304" pitchFamily="18" charset="0"/>
                <a:sym typeface="Symbol" panose="05050102010706020507" pitchFamily="18" charset="2"/>
              </a:rPr>
              <a:t> L(</a:t>
            </a:r>
            <a:r>
              <a:rPr lang="en-US" altLang="en-US" sz="2000" baseline="30000" dirty="0">
                <a:latin typeface="Times New Roman" panose="02020603050405020304" pitchFamily="18" charset="0"/>
                <a:sym typeface="Symbol" panose="05050102010706020507" pitchFamily="18" charset="2"/>
              </a:rPr>
              <a:t>(n)</a:t>
            </a:r>
            <a:r>
              <a:rPr lang="en-US" altLang="en-US" sz="2000" dirty="0">
                <a:latin typeface="Times New Roman" panose="02020603050405020304" pitchFamily="18" charset="0"/>
                <a:sym typeface="Symbol" panose="05050102010706020507" pitchFamily="18" charset="2"/>
              </a:rPr>
              <a:t>)-L(</a:t>
            </a:r>
            <a:r>
              <a:rPr lang="en-US" altLang="en-US" sz="2000" baseline="30000" dirty="0">
                <a:latin typeface="Times New Roman" panose="02020603050405020304" pitchFamily="18" charset="0"/>
                <a:sym typeface="Symbol" panose="05050102010706020507" pitchFamily="18" charset="2"/>
              </a:rPr>
              <a:t>(n-1)</a:t>
            </a:r>
            <a:r>
              <a:rPr lang="en-US" altLang="en-US" sz="2000" dirty="0">
                <a:latin typeface="Times New Roman" panose="02020603050405020304" pitchFamily="18" charset="0"/>
                <a:sym typeface="Symbol" panose="05050102010706020507" pitchFamily="18" charset="2"/>
              </a:rPr>
              <a:t>) = </a:t>
            </a:r>
            <a:r>
              <a:rPr lang="en-US" altLang="en-US" sz="2000" dirty="0">
                <a:solidFill>
                  <a:srgbClr val="CC0000"/>
                </a:solidFill>
                <a:latin typeface="Times New Roman" panose="02020603050405020304" pitchFamily="18" charset="0"/>
                <a:sym typeface="Symbol" panose="05050102010706020507" pitchFamily="18" charset="2"/>
              </a:rPr>
              <a:t>Q(</a:t>
            </a:r>
            <a:r>
              <a:rPr lang="en-US" altLang="en-US" sz="2000" baseline="30000" dirty="0">
                <a:solidFill>
                  <a:srgbClr val="CC0000"/>
                </a:solidFill>
                <a:latin typeface="Times New Roman" panose="02020603050405020304" pitchFamily="18" charset="0"/>
                <a:sym typeface="Symbol" panose="05050102010706020507" pitchFamily="18" charset="2"/>
              </a:rPr>
              <a:t>(n)</a:t>
            </a:r>
            <a:r>
              <a:rPr lang="en-US" altLang="en-US" sz="2000" dirty="0">
                <a:solidFill>
                  <a:srgbClr val="CC0000"/>
                </a:solidFill>
                <a:latin typeface="Times New Roman" panose="02020603050405020304" pitchFamily="18" charset="0"/>
                <a:sym typeface="Symbol" panose="05050102010706020507" pitchFamily="18" charset="2"/>
              </a:rPr>
              <a:t>;  </a:t>
            </a:r>
            <a:r>
              <a:rPr lang="en-US" altLang="en-US" sz="2000" baseline="30000" dirty="0">
                <a:solidFill>
                  <a:srgbClr val="CC0000"/>
                </a:solidFill>
                <a:latin typeface="Times New Roman" panose="02020603050405020304" pitchFamily="18" charset="0"/>
                <a:sym typeface="Symbol" panose="05050102010706020507" pitchFamily="18" charset="2"/>
              </a:rPr>
              <a:t>(n-1)</a:t>
            </a:r>
            <a:r>
              <a:rPr lang="en-US" altLang="en-US" sz="2000" dirty="0">
                <a:solidFill>
                  <a:srgbClr val="CC0000"/>
                </a:solidFill>
                <a:latin typeface="Times New Roman" panose="02020603050405020304" pitchFamily="18" charset="0"/>
                <a:sym typeface="Symbol" panose="05050102010706020507" pitchFamily="18" charset="2"/>
              </a:rPr>
              <a:t>)-Q( </a:t>
            </a:r>
            <a:r>
              <a:rPr lang="en-US" altLang="en-US" sz="2000" baseline="30000" dirty="0">
                <a:solidFill>
                  <a:srgbClr val="CC0000"/>
                </a:solidFill>
                <a:latin typeface="Times New Roman" panose="02020603050405020304" pitchFamily="18" charset="0"/>
                <a:sym typeface="Symbol" panose="05050102010706020507" pitchFamily="18" charset="2"/>
              </a:rPr>
              <a:t>(n-1)</a:t>
            </a:r>
            <a:r>
              <a:rPr lang="en-US" altLang="en-US" sz="2000" dirty="0">
                <a:solidFill>
                  <a:srgbClr val="CC0000"/>
                </a:solidFill>
                <a:latin typeface="Times New Roman" panose="02020603050405020304" pitchFamily="18" charset="0"/>
                <a:sym typeface="Symbol" panose="05050102010706020507" pitchFamily="18" charset="2"/>
              </a:rPr>
              <a:t>;  </a:t>
            </a:r>
            <a:r>
              <a:rPr lang="en-US" altLang="en-US" sz="2000" baseline="30000" dirty="0">
                <a:solidFill>
                  <a:srgbClr val="CC0000"/>
                </a:solidFill>
                <a:latin typeface="Times New Roman" panose="02020603050405020304" pitchFamily="18" charset="0"/>
                <a:sym typeface="Symbol" panose="05050102010706020507" pitchFamily="18" charset="2"/>
              </a:rPr>
              <a:t>(n-1)</a:t>
            </a:r>
            <a:r>
              <a:rPr lang="en-US" altLang="en-US" sz="2000" dirty="0">
                <a:solidFill>
                  <a:srgbClr val="CC0000"/>
                </a:solidFill>
                <a:latin typeface="Times New Roman" panose="02020603050405020304" pitchFamily="18" charset="0"/>
                <a:sym typeface="Symbol" panose="05050102010706020507" pitchFamily="18" charset="2"/>
              </a:rPr>
              <a:t>) </a:t>
            </a:r>
            <a:r>
              <a:rPr lang="en-US" altLang="en-US" sz="2000" dirty="0">
                <a:latin typeface="Times New Roman" panose="02020603050405020304" pitchFamily="18" charset="0"/>
                <a:sym typeface="Symbol" panose="05050102010706020507" pitchFamily="18" charset="2"/>
              </a:rPr>
              <a:t>+ </a:t>
            </a:r>
            <a:r>
              <a:rPr lang="en-US" altLang="en-US" sz="2000" dirty="0">
                <a:solidFill>
                  <a:srgbClr val="3333FF"/>
                </a:solidFill>
                <a:latin typeface="Times New Roman" panose="02020603050405020304" pitchFamily="18" charset="0"/>
                <a:sym typeface="Symbol" panose="05050102010706020507" pitchFamily="18" charset="2"/>
              </a:rPr>
              <a:t>D(p(H|X,  </a:t>
            </a:r>
            <a:r>
              <a:rPr lang="en-US" altLang="en-US" sz="2000" baseline="30000" dirty="0">
                <a:solidFill>
                  <a:srgbClr val="3333FF"/>
                </a:solidFill>
                <a:latin typeface="Times New Roman" panose="02020603050405020304" pitchFamily="18" charset="0"/>
                <a:sym typeface="Symbol" panose="05050102010706020507" pitchFamily="18" charset="2"/>
              </a:rPr>
              <a:t>(n-1)</a:t>
            </a:r>
            <a:r>
              <a:rPr lang="en-US" altLang="en-US" sz="2000" dirty="0">
                <a:solidFill>
                  <a:srgbClr val="3333FF"/>
                </a:solidFill>
                <a:latin typeface="Times New Roman" panose="02020603050405020304" pitchFamily="18" charset="0"/>
                <a:sym typeface="Symbol" panose="05050102010706020507" pitchFamily="18" charset="2"/>
              </a:rPr>
              <a:t>)||p(H|X,  </a:t>
            </a:r>
            <a:r>
              <a:rPr lang="en-US" altLang="en-US" sz="2000" baseline="30000" dirty="0">
                <a:solidFill>
                  <a:srgbClr val="3333FF"/>
                </a:solidFill>
                <a:latin typeface="Times New Roman" panose="02020603050405020304" pitchFamily="18" charset="0"/>
                <a:sym typeface="Symbol" panose="05050102010706020507" pitchFamily="18" charset="2"/>
              </a:rPr>
              <a:t>(n)</a:t>
            </a:r>
            <a:r>
              <a:rPr lang="en-US" altLang="en-US" sz="2000" dirty="0">
                <a:solidFill>
                  <a:srgbClr val="3333FF"/>
                </a:solidFill>
                <a:latin typeface="Times New Roman" panose="02020603050405020304" pitchFamily="18" charset="0"/>
                <a:sym typeface="Symbol" panose="05050102010706020507" pitchFamily="18" charset="2"/>
              </a:rPr>
              <a:t>))</a:t>
            </a:r>
            <a:endParaRPr lang="en-US" altLang="en-US" sz="2000" dirty="0">
              <a:latin typeface="Times New Roman" panose="02020603050405020304" pitchFamily="18" charset="0"/>
              <a:sym typeface="Symbol" panose="05050102010706020507" pitchFamily="18" charset="2"/>
            </a:endParaRPr>
          </a:p>
        </p:txBody>
      </p:sp>
      <p:sp>
        <p:nvSpPr>
          <p:cNvPr id="78852" name="Text Box 4"/>
          <p:cNvSpPr txBox="1">
            <a:spLocks noChangeArrowheads="1"/>
          </p:cNvSpPr>
          <p:nvPr/>
        </p:nvSpPr>
        <p:spPr bwMode="auto">
          <a:xfrm>
            <a:off x="5571055" y="4087302"/>
            <a:ext cx="3598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800" dirty="0">
                <a:latin typeface="Times New Roman" panose="02020603050405020304" pitchFamily="18" charset="0"/>
              </a:rPr>
              <a:t>KL-divergence, always non-negative</a:t>
            </a:r>
          </a:p>
        </p:txBody>
      </p:sp>
      <p:sp>
        <p:nvSpPr>
          <p:cNvPr id="78853" name="Line 5"/>
          <p:cNvSpPr>
            <a:spLocks noChangeShapeType="1"/>
          </p:cNvSpPr>
          <p:nvPr/>
        </p:nvSpPr>
        <p:spPr bwMode="auto">
          <a:xfrm>
            <a:off x="6140032" y="3771900"/>
            <a:ext cx="2400300" cy="0"/>
          </a:xfrm>
          <a:prstGeom prst="line">
            <a:avLst/>
          </a:prstGeom>
          <a:noFill/>
          <a:ln w="254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en-US" sz="1125"/>
          </a:p>
        </p:txBody>
      </p:sp>
      <p:sp>
        <p:nvSpPr>
          <p:cNvPr id="78854" name="Line 6"/>
          <p:cNvSpPr>
            <a:spLocks noChangeShapeType="1"/>
          </p:cNvSpPr>
          <p:nvPr/>
        </p:nvSpPr>
        <p:spPr bwMode="auto">
          <a:xfrm flipV="1">
            <a:off x="7283032" y="3771900"/>
            <a:ext cx="0" cy="400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125"/>
          </a:p>
        </p:txBody>
      </p:sp>
      <p:sp>
        <p:nvSpPr>
          <p:cNvPr id="78855" name="Line 7"/>
          <p:cNvSpPr>
            <a:spLocks noChangeShapeType="1"/>
          </p:cNvSpPr>
          <p:nvPr/>
        </p:nvSpPr>
        <p:spPr bwMode="auto">
          <a:xfrm>
            <a:off x="2410417" y="3667920"/>
            <a:ext cx="1399573" cy="264"/>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sz="1125"/>
          </a:p>
        </p:txBody>
      </p:sp>
      <p:sp>
        <p:nvSpPr>
          <p:cNvPr id="78856" name="Line 8"/>
          <p:cNvSpPr>
            <a:spLocks noChangeShapeType="1"/>
          </p:cNvSpPr>
          <p:nvPr/>
        </p:nvSpPr>
        <p:spPr bwMode="auto">
          <a:xfrm flipV="1">
            <a:off x="2971800" y="3656798"/>
            <a:ext cx="0" cy="400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125"/>
          </a:p>
        </p:txBody>
      </p:sp>
      <p:sp>
        <p:nvSpPr>
          <p:cNvPr id="78857" name="Text Box 9"/>
          <p:cNvSpPr txBox="1">
            <a:spLocks noChangeArrowheads="1"/>
          </p:cNvSpPr>
          <p:nvPr/>
        </p:nvSpPr>
        <p:spPr bwMode="auto">
          <a:xfrm>
            <a:off x="2102607" y="4056848"/>
            <a:ext cx="31646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800" dirty="0">
                <a:latin typeface="Times New Roman" panose="02020603050405020304" pitchFamily="18" charset="0"/>
              </a:rPr>
              <a:t>EM chooses </a:t>
            </a:r>
            <a:r>
              <a:rPr lang="en-US" altLang="en-US" sz="1800" dirty="0">
                <a:latin typeface="Times New Roman" panose="02020603050405020304" pitchFamily="18" charset="0"/>
                <a:sym typeface="Symbol" panose="05050102010706020507" pitchFamily="18" charset="2"/>
              </a:rPr>
              <a:t></a:t>
            </a:r>
            <a:r>
              <a:rPr lang="en-US" altLang="en-US" sz="1800" baseline="30000" dirty="0">
                <a:latin typeface="Times New Roman" panose="02020603050405020304" pitchFamily="18" charset="0"/>
                <a:sym typeface="Symbol" panose="05050102010706020507" pitchFamily="18" charset="2"/>
              </a:rPr>
              <a:t>(n)</a:t>
            </a:r>
            <a:r>
              <a:rPr lang="en-US" altLang="en-US" sz="1800" dirty="0">
                <a:latin typeface="Times New Roman" panose="02020603050405020304" pitchFamily="18" charset="0"/>
                <a:sym typeface="Symbol" panose="05050102010706020507" pitchFamily="18" charset="2"/>
              </a:rPr>
              <a:t> to maximize Q</a:t>
            </a:r>
            <a:r>
              <a:rPr lang="en-US" altLang="en-US" sz="1800" dirty="0">
                <a:latin typeface="Times New Roman" panose="02020603050405020304" pitchFamily="18" charset="0"/>
              </a:rPr>
              <a:t> </a:t>
            </a:r>
          </a:p>
        </p:txBody>
      </p:sp>
      <p:sp>
        <p:nvSpPr>
          <p:cNvPr id="78858" name="Rectangle 10"/>
          <p:cNvSpPr>
            <a:spLocks noChangeArrowheads="1"/>
          </p:cNvSpPr>
          <p:nvPr/>
        </p:nvSpPr>
        <p:spPr bwMode="auto">
          <a:xfrm>
            <a:off x="1295400" y="4529138"/>
            <a:ext cx="404149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2400" dirty="0">
                <a:latin typeface="Times New Roman" panose="02020603050405020304" pitchFamily="18" charset="0"/>
                <a:sym typeface="Symbol" panose="05050102010706020507" pitchFamily="18" charset="2"/>
              </a:rPr>
              <a:t>Therefore,     L(</a:t>
            </a:r>
            <a:r>
              <a:rPr lang="en-US" altLang="en-US" sz="2400" baseline="30000" dirty="0">
                <a:latin typeface="Times New Roman" panose="02020603050405020304" pitchFamily="18" charset="0"/>
                <a:sym typeface="Symbol" panose="05050102010706020507" pitchFamily="18" charset="2"/>
              </a:rPr>
              <a:t>(n)</a:t>
            </a:r>
            <a:r>
              <a:rPr lang="en-US" altLang="en-US" sz="2400" dirty="0">
                <a:latin typeface="Times New Roman" panose="02020603050405020304" pitchFamily="18" charset="0"/>
                <a:sym typeface="Symbol" panose="05050102010706020507" pitchFamily="18" charset="2"/>
              </a:rPr>
              <a:t>)  L(</a:t>
            </a:r>
            <a:r>
              <a:rPr lang="en-US" altLang="en-US" sz="2400" baseline="30000" dirty="0">
                <a:latin typeface="Times New Roman" panose="02020603050405020304" pitchFamily="18" charset="0"/>
                <a:sym typeface="Symbol" panose="05050102010706020507" pitchFamily="18" charset="2"/>
              </a:rPr>
              <a:t>(n-1)</a:t>
            </a:r>
            <a:r>
              <a:rPr lang="en-US" altLang="en-US" sz="2400" dirty="0">
                <a:latin typeface="Times New Roman" panose="02020603050405020304" pitchFamily="18" charset="0"/>
                <a:sym typeface="Symbol" panose="05050102010706020507" pitchFamily="18" charset="2"/>
              </a:rPr>
              <a:t>)!</a:t>
            </a:r>
          </a:p>
        </p:txBody>
      </p:sp>
      <p:sp>
        <p:nvSpPr>
          <p:cNvPr id="78859" name="Text Box 11"/>
          <p:cNvSpPr txBox="1">
            <a:spLocks noChangeArrowheads="1"/>
          </p:cNvSpPr>
          <p:nvPr/>
        </p:nvSpPr>
        <p:spPr bwMode="auto">
          <a:xfrm>
            <a:off x="282005" y="3885291"/>
            <a:ext cx="1873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800" dirty="0">
                <a:latin typeface="Times New Roman" panose="02020603050405020304" pitchFamily="18" charset="0"/>
              </a:rPr>
              <a:t>Doesn’t contain H</a:t>
            </a:r>
          </a:p>
        </p:txBody>
      </p:sp>
      <p:sp>
        <p:nvSpPr>
          <p:cNvPr id="78860" name="Line 12"/>
          <p:cNvSpPr>
            <a:spLocks noChangeShapeType="1"/>
          </p:cNvSpPr>
          <p:nvPr/>
        </p:nvSpPr>
        <p:spPr bwMode="auto">
          <a:xfrm>
            <a:off x="723368" y="3656797"/>
            <a:ext cx="1410243"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125"/>
          </a:p>
        </p:txBody>
      </p:sp>
      <p:sp>
        <p:nvSpPr>
          <p:cNvPr id="13" name="Line 8"/>
          <p:cNvSpPr>
            <a:spLocks noChangeShapeType="1"/>
          </p:cNvSpPr>
          <p:nvPr/>
        </p:nvSpPr>
        <p:spPr bwMode="auto">
          <a:xfrm flipV="1">
            <a:off x="1436123" y="3710351"/>
            <a:ext cx="80250" cy="27435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125"/>
          </a:p>
        </p:txBody>
      </p:sp>
      <p:sp>
        <p:nvSpPr>
          <p:cNvPr id="2" name="Slide Number Placeholder 1"/>
          <p:cNvSpPr>
            <a:spLocks noGrp="1"/>
          </p:cNvSpPr>
          <p:nvPr>
            <p:ph type="sldNum" sz="quarter" idx="12"/>
          </p:nvPr>
        </p:nvSpPr>
        <p:spPr/>
        <p:txBody>
          <a:bodyPr/>
          <a:lstStyle/>
          <a:p>
            <a:fld id="{88AD08FE-21CA-447A-B5E0-10774CCDBD3A}"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42720355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109663" y="1"/>
            <a:ext cx="6858000" cy="571500"/>
          </a:xfrm>
        </p:spPr>
        <p:txBody>
          <a:bodyPr>
            <a:normAutofit fontScale="90000"/>
          </a:bodyPr>
          <a:lstStyle/>
          <a:p>
            <a:r>
              <a:rPr lang="en-US" altLang="en-US" sz="2700" dirty="0"/>
              <a:t>EM as </a:t>
            </a:r>
            <a:r>
              <a:rPr lang="en-US" altLang="en-US" sz="2700" dirty="0" smtClean="0"/>
              <a:t>Hill-Climbing: converging </a:t>
            </a:r>
            <a:r>
              <a:rPr lang="en-US" altLang="en-US" sz="2700" dirty="0"/>
              <a:t>to a local maximum </a:t>
            </a:r>
          </a:p>
        </p:txBody>
      </p:sp>
      <p:sp>
        <p:nvSpPr>
          <p:cNvPr id="79875" name="Line 3"/>
          <p:cNvSpPr>
            <a:spLocks noChangeShapeType="1"/>
          </p:cNvSpPr>
          <p:nvPr/>
        </p:nvSpPr>
        <p:spPr bwMode="auto">
          <a:xfrm flipV="1">
            <a:off x="1462088" y="3982452"/>
            <a:ext cx="6947986" cy="180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125"/>
          </a:p>
        </p:txBody>
      </p:sp>
      <p:sp>
        <p:nvSpPr>
          <p:cNvPr id="79876" name="Line 4"/>
          <p:cNvSpPr>
            <a:spLocks noChangeShapeType="1"/>
          </p:cNvSpPr>
          <p:nvPr/>
        </p:nvSpPr>
        <p:spPr bwMode="auto">
          <a:xfrm flipV="1">
            <a:off x="1447800" y="971550"/>
            <a:ext cx="0" cy="3028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125"/>
          </a:p>
        </p:txBody>
      </p:sp>
      <p:sp>
        <p:nvSpPr>
          <p:cNvPr id="79877" name="Text Box 5"/>
          <p:cNvSpPr txBox="1">
            <a:spLocks noChangeArrowheads="1"/>
          </p:cNvSpPr>
          <p:nvPr/>
        </p:nvSpPr>
        <p:spPr bwMode="auto">
          <a:xfrm>
            <a:off x="561131" y="558939"/>
            <a:ext cx="2105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2000" dirty="0">
                <a:latin typeface="Times New Roman" panose="02020603050405020304" pitchFamily="18" charset="0"/>
              </a:rPr>
              <a:t>Likelihood p(X| </a:t>
            </a:r>
            <a:r>
              <a:rPr lang="en-US" altLang="en-US" sz="2000" dirty="0">
                <a:latin typeface="Times New Roman" panose="02020603050405020304" pitchFamily="18" charset="0"/>
                <a:sym typeface="Symbol" panose="05050102010706020507" pitchFamily="18" charset="2"/>
              </a:rPr>
              <a:t>)</a:t>
            </a:r>
          </a:p>
        </p:txBody>
      </p:sp>
      <p:sp>
        <p:nvSpPr>
          <p:cNvPr id="79878" name="Text Box 6"/>
          <p:cNvSpPr txBox="1">
            <a:spLocks noChangeArrowheads="1"/>
          </p:cNvSpPr>
          <p:nvPr/>
        </p:nvSpPr>
        <p:spPr bwMode="auto">
          <a:xfrm>
            <a:off x="8179783" y="3944323"/>
            <a:ext cx="3978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3200" dirty="0">
                <a:latin typeface="Times New Roman" panose="02020603050405020304" pitchFamily="18" charset="0"/>
                <a:sym typeface="Symbol" panose="05050102010706020507" pitchFamily="18" charset="2"/>
              </a:rPr>
              <a:t></a:t>
            </a:r>
            <a:endParaRPr lang="en-US" altLang="en-US" sz="3200" dirty="0">
              <a:latin typeface="Times New Roman" panose="02020603050405020304" pitchFamily="18" charset="0"/>
            </a:endParaRPr>
          </a:p>
        </p:txBody>
      </p:sp>
      <p:sp>
        <p:nvSpPr>
          <p:cNvPr id="79879" name="Freeform 7"/>
          <p:cNvSpPr>
            <a:spLocks/>
          </p:cNvSpPr>
          <p:nvPr/>
        </p:nvSpPr>
        <p:spPr bwMode="auto">
          <a:xfrm>
            <a:off x="2743200" y="1885950"/>
            <a:ext cx="4000500" cy="1885950"/>
          </a:xfrm>
          <a:custGeom>
            <a:avLst/>
            <a:gdLst>
              <a:gd name="T0" fmla="*/ 0 w 3360"/>
              <a:gd name="T1" fmla="*/ 2147483646 h 1584"/>
              <a:gd name="T2" fmla="*/ 2147483646 w 3360"/>
              <a:gd name="T3" fmla="*/ 2147483646 h 1584"/>
              <a:gd name="T4" fmla="*/ 2147483646 w 3360"/>
              <a:gd name="T5" fmla="*/ 2147483646 h 1584"/>
              <a:gd name="T6" fmla="*/ 2147483646 w 3360"/>
              <a:gd name="T7" fmla="*/ 2147483646 h 1584"/>
              <a:gd name="T8" fmla="*/ 2147483646 w 3360"/>
              <a:gd name="T9" fmla="*/ 2147483646 h 1584"/>
              <a:gd name="T10" fmla="*/ 2147483646 w 3360"/>
              <a:gd name="T11" fmla="*/ 2147483646 h 1584"/>
              <a:gd name="T12" fmla="*/ 2147483646 w 3360"/>
              <a:gd name="T13" fmla="*/ 2147483646 h 1584"/>
              <a:gd name="T14" fmla="*/ 2147483646 w 3360"/>
              <a:gd name="T15" fmla="*/ 2147483646 h 1584"/>
              <a:gd name="T16" fmla="*/ 2147483646 w 3360"/>
              <a:gd name="T17" fmla="*/ 2147483646 h 1584"/>
              <a:gd name="T18" fmla="*/ 2147483646 w 3360"/>
              <a:gd name="T19" fmla="*/ 2147483646 h 15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60"/>
              <a:gd name="T31" fmla="*/ 0 h 1584"/>
              <a:gd name="T32" fmla="*/ 3360 w 3360"/>
              <a:gd name="T33" fmla="*/ 1584 h 15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60" h="1584">
                <a:moveTo>
                  <a:pt x="0" y="1536"/>
                </a:moveTo>
                <a:cubicBezTo>
                  <a:pt x="164" y="1212"/>
                  <a:pt x="328" y="888"/>
                  <a:pt x="432" y="816"/>
                </a:cubicBezTo>
                <a:cubicBezTo>
                  <a:pt x="536" y="744"/>
                  <a:pt x="528" y="1104"/>
                  <a:pt x="624" y="1104"/>
                </a:cubicBezTo>
                <a:cubicBezTo>
                  <a:pt x="720" y="1104"/>
                  <a:pt x="904" y="992"/>
                  <a:pt x="1008" y="816"/>
                </a:cubicBezTo>
                <a:cubicBezTo>
                  <a:pt x="1112" y="640"/>
                  <a:pt x="1112" y="96"/>
                  <a:pt x="1248" y="48"/>
                </a:cubicBezTo>
                <a:cubicBezTo>
                  <a:pt x="1384" y="0"/>
                  <a:pt x="1648" y="424"/>
                  <a:pt x="1824" y="528"/>
                </a:cubicBezTo>
                <a:cubicBezTo>
                  <a:pt x="2000" y="632"/>
                  <a:pt x="2176" y="600"/>
                  <a:pt x="2304" y="672"/>
                </a:cubicBezTo>
                <a:cubicBezTo>
                  <a:pt x="2432" y="744"/>
                  <a:pt x="2488" y="888"/>
                  <a:pt x="2592" y="960"/>
                </a:cubicBezTo>
                <a:cubicBezTo>
                  <a:pt x="2696" y="1032"/>
                  <a:pt x="2800" y="1000"/>
                  <a:pt x="2928" y="1104"/>
                </a:cubicBezTo>
                <a:cubicBezTo>
                  <a:pt x="3056" y="1208"/>
                  <a:pt x="3208" y="1396"/>
                  <a:pt x="3360" y="15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125"/>
          </a:p>
        </p:txBody>
      </p:sp>
      <p:sp>
        <p:nvSpPr>
          <p:cNvPr id="79880" name="Freeform 8"/>
          <p:cNvSpPr>
            <a:spLocks/>
          </p:cNvSpPr>
          <p:nvPr/>
        </p:nvSpPr>
        <p:spPr bwMode="auto">
          <a:xfrm>
            <a:off x="4191000" y="2733675"/>
            <a:ext cx="1981200" cy="923925"/>
          </a:xfrm>
          <a:custGeom>
            <a:avLst/>
            <a:gdLst>
              <a:gd name="T0" fmla="*/ 2147483646 w 1152"/>
              <a:gd name="T1" fmla="*/ 2147483646 h 776"/>
              <a:gd name="T2" fmla="*/ 2147483646 w 1152"/>
              <a:gd name="T3" fmla="*/ 2147483646 h 776"/>
              <a:gd name="T4" fmla="*/ 2147483646 w 1152"/>
              <a:gd name="T5" fmla="*/ 2147483646 h 776"/>
              <a:gd name="T6" fmla="*/ 2147483646 w 1152"/>
              <a:gd name="T7" fmla="*/ 2147483646 h 776"/>
              <a:gd name="T8" fmla="*/ 0 w 1152"/>
              <a:gd name="T9" fmla="*/ 2147483646 h 776"/>
              <a:gd name="T10" fmla="*/ 0 60000 65536"/>
              <a:gd name="T11" fmla="*/ 0 60000 65536"/>
              <a:gd name="T12" fmla="*/ 0 60000 65536"/>
              <a:gd name="T13" fmla="*/ 0 60000 65536"/>
              <a:gd name="T14" fmla="*/ 0 60000 65536"/>
              <a:gd name="T15" fmla="*/ 0 w 1152"/>
              <a:gd name="T16" fmla="*/ 0 h 776"/>
              <a:gd name="T17" fmla="*/ 1152 w 1152"/>
              <a:gd name="T18" fmla="*/ 776 h 776"/>
            </a:gdLst>
            <a:ahLst/>
            <a:cxnLst>
              <a:cxn ang="T10">
                <a:pos x="T0" y="T1"/>
              </a:cxn>
              <a:cxn ang="T11">
                <a:pos x="T2" y="T3"/>
              </a:cxn>
              <a:cxn ang="T12">
                <a:pos x="T4" y="T5"/>
              </a:cxn>
              <a:cxn ang="T13">
                <a:pos x="T6" y="T7"/>
              </a:cxn>
              <a:cxn ang="T14">
                <a:pos x="T8" y="T9"/>
              </a:cxn>
            </a:cxnLst>
            <a:rect l="T15" t="T16" r="T17" b="T18"/>
            <a:pathLst>
              <a:path w="1152" h="776">
                <a:moveTo>
                  <a:pt x="1152" y="776"/>
                </a:moveTo>
                <a:cubicBezTo>
                  <a:pt x="1060" y="528"/>
                  <a:pt x="968" y="280"/>
                  <a:pt x="864" y="152"/>
                </a:cubicBezTo>
                <a:cubicBezTo>
                  <a:pt x="760" y="24"/>
                  <a:pt x="632" y="0"/>
                  <a:pt x="528" y="8"/>
                </a:cubicBezTo>
                <a:cubicBezTo>
                  <a:pt x="424" y="16"/>
                  <a:pt x="328" y="72"/>
                  <a:pt x="240" y="200"/>
                </a:cubicBezTo>
                <a:cubicBezTo>
                  <a:pt x="152" y="328"/>
                  <a:pt x="76" y="552"/>
                  <a:pt x="0" y="77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125"/>
          </a:p>
        </p:txBody>
      </p:sp>
      <p:sp>
        <p:nvSpPr>
          <p:cNvPr id="79881" name="Oval 9"/>
          <p:cNvSpPr>
            <a:spLocks noChangeArrowheads="1"/>
          </p:cNvSpPr>
          <p:nvPr/>
        </p:nvSpPr>
        <p:spPr bwMode="auto">
          <a:xfrm>
            <a:off x="5657850" y="2914650"/>
            <a:ext cx="114300" cy="57150"/>
          </a:xfrm>
          <a:prstGeom prst="ellipse">
            <a:avLst/>
          </a:prstGeom>
          <a:solidFill>
            <a:schemeClr val="accent1"/>
          </a:solidFill>
          <a:ln w="9525">
            <a:solidFill>
              <a:schemeClr val="tx1"/>
            </a:solidFill>
            <a:round/>
            <a:headEnd/>
            <a:tailEnd/>
          </a:ln>
        </p:spPr>
        <p:txBody>
          <a:bodyPr wrap="none" anchor="ct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79882" name="Text Box 10"/>
          <p:cNvSpPr txBox="1">
            <a:spLocks noChangeArrowheads="1"/>
          </p:cNvSpPr>
          <p:nvPr/>
        </p:nvSpPr>
        <p:spPr bwMode="auto">
          <a:xfrm>
            <a:off x="5638495" y="2666410"/>
            <a:ext cx="1714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2000" dirty="0">
                <a:latin typeface="Times New Roman" panose="02020603050405020304" pitchFamily="18" charset="0"/>
              </a:rPr>
              <a:t>current guess</a:t>
            </a:r>
          </a:p>
        </p:txBody>
      </p:sp>
      <p:sp>
        <p:nvSpPr>
          <p:cNvPr id="79883" name="Text Box 11"/>
          <p:cNvSpPr txBox="1">
            <a:spLocks noChangeArrowheads="1"/>
          </p:cNvSpPr>
          <p:nvPr/>
        </p:nvSpPr>
        <p:spPr bwMode="auto">
          <a:xfrm>
            <a:off x="4312041" y="3228473"/>
            <a:ext cx="17391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2000" dirty="0">
                <a:latin typeface="Times New Roman" panose="02020603050405020304" pitchFamily="18" charset="0"/>
              </a:rPr>
              <a:t>Lower bound</a:t>
            </a:r>
          </a:p>
          <a:p>
            <a:pPr algn="ctr">
              <a:spcBef>
                <a:spcPct val="0"/>
              </a:spcBef>
              <a:buSzTx/>
              <a:buFontTx/>
              <a:buNone/>
            </a:pPr>
            <a:r>
              <a:rPr lang="en-US" altLang="en-US" sz="2000" dirty="0">
                <a:latin typeface="Times New Roman" panose="02020603050405020304" pitchFamily="18" charset="0"/>
              </a:rPr>
              <a:t>(Q function)</a:t>
            </a:r>
          </a:p>
        </p:txBody>
      </p:sp>
      <p:sp>
        <p:nvSpPr>
          <p:cNvPr id="79884" name="Line 12"/>
          <p:cNvSpPr>
            <a:spLocks noChangeShapeType="1"/>
          </p:cNvSpPr>
          <p:nvPr/>
        </p:nvSpPr>
        <p:spPr bwMode="auto">
          <a:xfrm>
            <a:off x="5181600" y="2606203"/>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125"/>
          </a:p>
        </p:txBody>
      </p:sp>
      <p:sp>
        <p:nvSpPr>
          <p:cNvPr id="79885" name="Oval 13"/>
          <p:cNvSpPr>
            <a:spLocks noChangeArrowheads="1"/>
          </p:cNvSpPr>
          <p:nvPr/>
        </p:nvSpPr>
        <p:spPr bwMode="auto">
          <a:xfrm>
            <a:off x="5105400" y="2606203"/>
            <a:ext cx="114300" cy="57150"/>
          </a:xfrm>
          <a:prstGeom prst="ellipse">
            <a:avLst/>
          </a:prstGeom>
          <a:solidFill>
            <a:schemeClr val="accent1"/>
          </a:solidFill>
          <a:ln w="9525">
            <a:solidFill>
              <a:schemeClr val="tx1"/>
            </a:solidFill>
            <a:round/>
            <a:headEnd/>
            <a:tailEnd/>
          </a:ln>
        </p:spPr>
        <p:txBody>
          <a:bodyPr wrap="none" anchor="ct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79886" name="Text Box 14"/>
          <p:cNvSpPr txBox="1">
            <a:spLocks noChangeArrowheads="1"/>
          </p:cNvSpPr>
          <p:nvPr/>
        </p:nvSpPr>
        <p:spPr bwMode="auto">
          <a:xfrm>
            <a:off x="4993176" y="2214981"/>
            <a:ext cx="1290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2000" dirty="0">
                <a:latin typeface="Times New Roman" panose="02020603050405020304" pitchFamily="18" charset="0"/>
              </a:rPr>
              <a:t>next guess</a:t>
            </a:r>
          </a:p>
        </p:txBody>
      </p:sp>
      <p:sp>
        <p:nvSpPr>
          <p:cNvPr id="79887" name="Text Box 15"/>
          <p:cNvSpPr txBox="1">
            <a:spLocks noChangeArrowheads="1"/>
          </p:cNvSpPr>
          <p:nvPr/>
        </p:nvSpPr>
        <p:spPr bwMode="auto">
          <a:xfrm>
            <a:off x="2265211" y="4206418"/>
            <a:ext cx="43462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2000" b="1" dirty="0">
                <a:latin typeface="Times New Roman" panose="02020603050405020304" pitchFamily="18" charset="0"/>
              </a:rPr>
              <a:t>E-step = computing the lower bound</a:t>
            </a:r>
          </a:p>
          <a:p>
            <a:pPr algn="ctr">
              <a:spcBef>
                <a:spcPct val="0"/>
              </a:spcBef>
              <a:buSzTx/>
              <a:buFontTx/>
              <a:buNone/>
            </a:pPr>
            <a:r>
              <a:rPr lang="en-US" altLang="en-US" sz="2000" b="1" dirty="0">
                <a:latin typeface="Times New Roman" panose="02020603050405020304" pitchFamily="18" charset="0"/>
              </a:rPr>
              <a:t>M-step = maximizing the lower bound</a:t>
            </a:r>
          </a:p>
        </p:txBody>
      </p:sp>
      <p:sp>
        <p:nvSpPr>
          <p:cNvPr id="79888" name="Rectangle 16"/>
          <p:cNvSpPr>
            <a:spLocks noChangeArrowheads="1"/>
          </p:cNvSpPr>
          <p:nvPr/>
        </p:nvSpPr>
        <p:spPr bwMode="auto">
          <a:xfrm>
            <a:off x="1621684" y="1082100"/>
            <a:ext cx="72426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800" dirty="0">
                <a:solidFill>
                  <a:srgbClr val="0000CC"/>
                </a:solidFill>
                <a:latin typeface="Times New Roman" panose="02020603050405020304" pitchFamily="18" charset="0"/>
                <a:sym typeface="Symbol" panose="05050102010706020507" pitchFamily="18" charset="2"/>
              </a:rPr>
              <a:t>L()=</a:t>
            </a:r>
            <a:r>
              <a:rPr lang="en-US" altLang="en-US" sz="1800" dirty="0">
                <a:latin typeface="Times New Roman" panose="02020603050405020304" pitchFamily="18" charset="0"/>
                <a:sym typeface="Symbol" panose="05050102010706020507" pitchFamily="18" charset="2"/>
              </a:rPr>
              <a:t> </a:t>
            </a:r>
            <a:r>
              <a:rPr lang="en-US" altLang="en-US" sz="1800" dirty="0">
                <a:solidFill>
                  <a:srgbClr val="0000CC"/>
                </a:solidFill>
                <a:latin typeface="Times New Roman" panose="02020603050405020304" pitchFamily="18" charset="0"/>
                <a:sym typeface="Symbol" panose="05050102010706020507" pitchFamily="18" charset="2"/>
              </a:rPr>
              <a:t>L(</a:t>
            </a:r>
            <a:r>
              <a:rPr lang="en-US" altLang="en-US" sz="1800" baseline="30000" dirty="0">
                <a:solidFill>
                  <a:srgbClr val="0000CC"/>
                </a:solidFill>
                <a:latin typeface="Times New Roman" panose="02020603050405020304" pitchFamily="18" charset="0"/>
                <a:sym typeface="Symbol" panose="05050102010706020507" pitchFamily="18" charset="2"/>
              </a:rPr>
              <a:t>(n-1)</a:t>
            </a:r>
            <a:r>
              <a:rPr lang="en-US" altLang="en-US" sz="1800" dirty="0">
                <a:solidFill>
                  <a:srgbClr val="0000CC"/>
                </a:solidFill>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sym typeface="Symbol" panose="05050102010706020507" pitchFamily="18" charset="2"/>
              </a:rPr>
              <a:t> + </a:t>
            </a:r>
            <a:r>
              <a:rPr lang="en-US" altLang="en-US" sz="1800" dirty="0">
                <a:solidFill>
                  <a:srgbClr val="CC0000"/>
                </a:solidFill>
                <a:latin typeface="Times New Roman" panose="02020603050405020304" pitchFamily="18" charset="0"/>
                <a:sym typeface="Symbol" panose="05050102010706020507" pitchFamily="18" charset="2"/>
              </a:rPr>
              <a:t>Q(; </a:t>
            </a:r>
            <a:r>
              <a:rPr lang="en-US" altLang="en-US" sz="1800" baseline="30000" dirty="0">
                <a:solidFill>
                  <a:srgbClr val="CC0000"/>
                </a:solidFill>
                <a:latin typeface="Times New Roman" panose="02020603050405020304" pitchFamily="18" charset="0"/>
                <a:sym typeface="Symbol" panose="05050102010706020507" pitchFamily="18" charset="2"/>
              </a:rPr>
              <a:t>(n-1)</a:t>
            </a:r>
            <a:r>
              <a:rPr lang="en-US" altLang="en-US" sz="1800" dirty="0">
                <a:solidFill>
                  <a:srgbClr val="CC0000"/>
                </a:solidFill>
                <a:latin typeface="Times New Roman" panose="02020603050405020304" pitchFamily="18" charset="0"/>
                <a:sym typeface="Symbol" panose="05050102010706020507" pitchFamily="18" charset="2"/>
              </a:rPr>
              <a:t>) </a:t>
            </a:r>
            <a:r>
              <a:rPr lang="en-US" altLang="en-US" sz="1800" dirty="0">
                <a:solidFill>
                  <a:srgbClr val="0000CC"/>
                </a:solidFill>
                <a:latin typeface="Times New Roman" panose="02020603050405020304" pitchFamily="18" charset="0"/>
                <a:sym typeface="Symbol" panose="05050102010706020507" pitchFamily="18" charset="2"/>
              </a:rPr>
              <a:t>-Q( </a:t>
            </a:r>
            <a:r>
              <a:rPr lang="en-US" altLang="en-US" sz="1800" baseline="30000" dirty="0">
                <a:solidFill>
                  <a:srgbClr val="0000CC"/>
                </a:solidFill>
                <a:latin typeface="Times New Roman" panose="02020603050405020304" pitchFamily="18" charset="0"/>
                <a:sym typeface="Symbol" panose="05050102010706020507" pitchFamily="18" charset="2"/>
              </a:rPr>
              <a:t>(n-1)</a:t>
            </a:r>
            <a:r>
              <a:rPr lang="en-US" altLang="en-US" sz="1800" dirty="0">
                <a:solidFill>
                  <a:srgbClr val="0000CC"/>
                </a:solidFill>
                <a:latin typeface="Times New Roman" panose="02020603050405020304" pitchFamily="18" charset="0"/>
                <a:sym typeface="Symbol" panose="05050102010706020507" pitchFamily="18" charset="2"/>
              </a:rPr>
              <a:t>;  </a:t>
            </a:r>
            <a:r>
              <a:rPr lang="en-US" altLang="en-US" sz="1800" baseline="30000" dirty="0">
                <a:solidFill>
                  <a:srgbClr val="0000CC"/>
                </a:solidFill>
                <a:latin typeface="Times New Roman" panose="02020603050405020304" pitchFamily="18" charset="0"/>
                <a:sym typeface="Symbol" panose="05050102010706020507" pitchFamily="18" charset="2"/>
              </a:rPr>
              <a:t>(n-1)</a:t>
            </a:r>
            <a:r>
              <a:rPr lang="en-US" altLang="en-US" sz="1800" dirty="0">
                <a:solidFill>
                  <a:srgbClr val="0000CC"/>
                </a:solidFill>
                <a:latin typeface="Times New Roman" panose="02020603050405020304" pitchFamily="18" charset="0"/>
                <a:sym typeface="Symbol" panose="05050102010706020507" pitchFamily="18" charset="2"/>
              </a:rPr>
              <a:t> )</a:t>
            </a:r>
            <a:r>
              <a:rPr lang="en-US" altLang="en-US" sz="1800" dirty="0">
                <a:solidFill>
                  <a:srgbClr val="CC0000"/>
                </a:solidFill>
                <a:latin typeface="Times New Roman" panose="02020603050405020304" pitchFamily="18" charset="0"/>
                <a:sym typeface="Symbol" panose="05050102010706020507" pitchFamily="18" charset="2"/>
              </a:rPr>
              <a:t> </a:t>
            </a:r>
            <a:r>
              <a:rPr lang="en-US" altLang="en-US" sz="1800" dirty="0">
                <a:latin typeface="Times New Roman" panose="02020603050405020304" pitchFamily="18" charset="0"/>
                <a:sym typeface="Symbol" panose="05050102010706020507" pitchFamily="18" charset="2"/>
              </a:rPr>
              <a:t>+ </a:t>
            </a:r>
            <a:r>
              <a:rPr lang="en-US" altLang="en-US" sz="1800" dirty="0">
                <a:solidFill>
                  <a:srgbClr val="3333FF"/>
                </a:solidFill>
                <a:latin typeface="Times New Roman" panose="02020603050405020304" pitchFamily="18" charset="0"/>
                <a:sym typeface="Symbol" panose="05050102010706020507" pitchFamily="18" charset="2"/>
              </a:rPr>
              <a:t>D(p(H|X, </a:t>
            </a:r>
            <a:r>
              <a:rPr lang="en-US" altLang="en-US" sz="1800" baseline="30000" dirty="0">
                <a:solidFill>
                  <a:srgbClr val="3333FF"/>
                </a:solidFill>
                <a:latin typeface="Times New Roman" panose="02020603050405020304" pitchFamily="18" charset="0"/>
                <a:sym typeface="Symbol" panose="05050102010706020507" pitchFamily="18" charset="2"/>
              </a:rPr>
              <a:t> (n-1)</a:t>
            </a:r>
            <a:r>
              <a:rPr lang="en-US" altLang="en-US" sz="1800" dirty="0">
                <a:solidFill>
                  <a:srgbClr val="3333FF"/>
                </a:solidFill>
                <a:latin typeface="Times New Roman" panose="02020603050405020304" pitchFamily="18" charset="0"/>
                <a:sym typeface="Symbol" panose="05050102010706020507" pitchFamily="18" charset="2"/>
              </a:rPr>
              <a:t> )||p(H|X,  ))</a:t>
            </a:r>
          </a:p>
        </p:txBody>
      </p:sp>
      <p:sp>
        <p:nvSpPr>
          <p:cNvPr id="79889" name="Line 17"/>
          <p:cNvSpPr>
            <a:spLocks noChangeShapeType="1"/>
          </p:cNvSpPr>
          <p:nvPr/>
        </p:nvSpPr>
        <p:spPr bwMode="auto">
          <a:xfrm>
            <a:off x="3714750" y="1600200"/>
            <a:ext cx="285750" cy="108585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125"/>
          </a:p>
        </p:txBody>
      </p:sp>
      <p:sp>
        <p:nvSpPr>
          <p:cNvPr id="79890" name="Rectangle 18"/>
          <p:cNvSpPr>
            <a:spLocks noChangeArrowheads="1"/>
          </p:cNvSpPr>
          <p:nvPr/>
        </p:nvSpPr>
        <p:spPr bwMode="auto">
          <a:xfrm>
            <a:off x="4312041" y="1654446"/>
            <a:ext cx="40666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800" dirty="0">
                <a:solidFill>
                  <a:srgbClr val="0000CC"/>
                </a:solidFill>
                <a:latin typeface="Times New Roman" panose="02020603050405020304" pitchFamily="18" charset="0"/>
                <a:sym typeface="Symbol" panose="05050102010706020507" pitchFamily="18" charset="2"/>
              </a:rPr>
              <a:t>L(</a:t>
            </a:r>
            <a:r>
              <a:rPr lang="en-US" altLang="en-US" sz="1800" baseline="30000" dirty="0">
                <a:solidFill>
                  <a:srgbClr val="0000CC"/>
                </a:solidFill>
                <a:latin typeface="Times New Roman" panose="02020603050405020304" pitchFamily="18" charset="0"/>
                <a:sym typeface="Symbol" panose="05050102010706020507" pitchFamily="18" charset="2"/>
              </a:rPr>
              <a:t>(n-1)</a:t>
            </a:r>
            <a:r>
              <a:rPr lang="en-US" altLang="en-US" sz="1800" dirty="0">
                <a:solidFill>
                  <a:srgbClr val="0000CC"/>
                </a:solidFill>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sym typeface="Symbol" panose="05050102010706020507" pitchFamily="18" charset="2"/>
              </a:rPr>
              <a:t> + </a:t>
            </a:r>
            <a:r>
              <a:rPr lang="en-US" altLang="en-US" sz="1800" dirty="0">
                <a:solidFill>
                  <a:srgbClr val="CC0000"/>
                </a:solidFill>
                <a:latin typeface="Times New Roman" panose="02020603050405020304" pitchFamily="18" charset="0"/>
                <a:sym typeface="Symbol" panose="05050102010706020507" pitchFamily="18" charset="2"/>
              </a:rPr>
              <a:t>Q(; </a:t>
            </a:r>
            <a:r>
              <a:rPr lang="en-US" altLang="en-US" sz="1800" baseline="30000" dirty="0">
                <a:solidFill>
                  <a:srgbClr val="CC0000"/>
                </a:solidFill>
                <a:latin typeface="Times New Roman" panose="02020603050405020304" pitchFamily="18" charset="0"/>
                <a:sym typeface="Symbol" panose="05050102010706020507" pitchFamily="18" charset="2"/>
              </a:rPr>
              <a:t>(n-1)</a:t>
            </a:r>
            <a:r>
              <a:rPr lang="en-US" altLang="en-US" sz="1800" dirty="0">
                <a:solidFill>
                  <a:srgbClr val="CC0000"/>
                </a:solidFill>
                <a:latin typeface="Times New Roman" panose="02020603050405020304" pitchFamily="18" charset="0"/>
                <a:sym typeface="Symbol" panose="05050102010706020507" pitchFamily="18" charset="2"/>
              </a:rPr>
              <a:t>) </a:t>
            </a:r>
            <a:r>
              <a:rPr lang="en-US" altLang="en-US" sz="1800" dirty="0">
                <a:solidFill>
                  <a:srgbClr val="0000CC"/>
                </a:solidFill>
                <a:latin typeface="Times New Roman" panose="02020603050405020304" pitchFamily="18" charset="0"/>
                <a:sym typeface="Symbol" panose="05050102010706020507" pitchFamily="18" charset="2"/>
              </a:rPr>
              <a:t>-Q( </a:t>
            </a:r>
            <a:r>
              <a:rPr lang="en-US" altLang="en-US" sz="1800" baseline="30000" dirty="0">
                <a:solidFill>
                  <a:srgbClr val="0000CC"/>
                </a:solidFill>
                <a:latin typeface="Times New Roman" panose="02020603050405020304" pitchFamily="18" charset="0"/>
                <a:sym typeface="Symbol" panose="05050102010706020507" pitchFamily="18" charset="2"/>
              </a:rPr>
              <a:t>(n-1)</a:t>
            </a:r>
            <a:r>
              <a:rPr lang="en-US" altLang="en-US" sz="1800" dirty="0">
                <a:solidFill>
                  <a:srgbClr val="0000CC"/>
                </a:solidFill>
                <a:latin typeface="Times New Roman" panose="02020603050405020304" pitchFamily="18" charset="0"/>
                <a:sym typeface="Symbol" panose="05050102010706020507" pitchFamily="18" charset="2"/>
              </a:rPr>
              <a:t>;  </a:t>
            </a:r>
            <a:r>
              <a:rPr lang="en-US" altLang="en-US" sz="1800" baseline="30000" dirty="0">
                <a:solidFill>
                  <a:srgbClr val="0000CC"/>
                </a:solidFill>
                <a:latin typeface="Times New Roman" panose="02020603050405020304" pitchFamily="18" charset="0"/>
                <a:sym typeface="Symbol" panose="05050102010706020507" pitchFamily="18" charset="2"/>
              </a:rPr>
              <a:t>(n-1)</a:t>
            </a:r>
            <a:r>
              <a:rPr lang="en-US" altLang="en-US" sz="1800" dirty="0">
                <a:solidFill>
                  <a:srgbClr val="0000CC"/>
                </a:solidFill>
                <a:latin typeface="Times New Roman" panose="02020603050405020304" pitchFamily="18" charset="0"/>
                <a:sym typeface="Symbol" panose="05050102010706020507" pitchFamily="18" charset="2"/>
              </a:rPr>
              <a:t> )</a:t>
            </a:r>
            <a:r>
              <a:rPr lang="en-US" altLang="en-US" sz="1800" dirty="0">
                <a:solidFill>
                  <a:srgbClr val="CC0000"/>
                </a:solidFill>
                <a:latin typeface="Times New Roman" panose="02020603050405020304" pitchFamily="18" charset="0"/>
                <a:sym typeface="Symbol" panose="05050102010706020507" pitchFamily="18" charset="2"/>
              </a:rPr>
              <a:t> </a:t>
            </a:r>
            <a:endParaRPr lang="en-US" altLang="en-US" sz="1800" dirty="0">
              <a:solidFill>
                <a:srgbClr val="3333FF"/>
              </a:solidFill>
              <a:latin typeface="Times New Roman" panose="02020603050405020304" pitchFamily="18" charset="0"/>
              <a:sym typeface="Symbol" panose="05050102010706020507" pitchFamily="18" charset="2"/>
            </a:endParaRPr>
          </a:p>
        </p:txBody>
      </p:sp>
      <p:sp>
        <p:nvSpPr>
          <p:cNvPr id="79891" name="Line 21"/>
          <p:cNvSpPr>
            <a:spLocks noChangeShapeType="1"/>
          </p:cNvSpPr>
          <p:nvPr/>
        </p:nvSpPr>
        <p:spPr bwMode="auto">
          <a:xfrm flipH="1">
            <a:off x="4743449" y="2037278"/>
            <a:ext cx="211627" cy="820222"/>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125"/>
          </a:p>
        </p:txBody>
      </p:sp>
      <p:sp>
        <p:nvSpPr>
          <p:cNvPr id="2" name="Slide Number Placeholder 1"/>
          <p:cNvSpPr>
            <a:spLocks noGrp="1"/>
          </p:cNvSpPr>
          <p:nvPr>
            <p:ph type="sldNum" sz="quarter" idx="12"/>
          </p:nvPr>
        </p:nvSpPr>
        <p:spPr/>
        <p:txBody>
          <a:bodyPr/>
          <a:lstStyle/>
          <a:p>
            <a:fld id="{88AD08FE-21CA-447A-B5E0-10774CCDBD3A}"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22368574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228600" y="3263512"/>
            <a:ext cx="1118464" cy="41331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40996" y="1892408"/>
            <a:ext cx="1133033" cy="4001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28600" y="1014844"/>
            <a:ext cx="1145430" cy="36933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226216" y="4173795"/>
            <a:ext cx="1754984" cy="4940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70" name="Rectangle 2"/>
          <p:cNvSpPr>
            <a:spLocks noGrp="1" noChangeArrowheads="1"/>
          </p:cNvSpPr>
          <p:nvPr>
            <p:ph type="title"/>
          </p:nvPr>
        </p:nvSpPr>
        <p:spPr>
          <a:xfrm>
            <a:off x="-381000" y="0"/>
            <a:ext cx="9829800" cy="800100"/>
          </a:xfrm>
        </p:spPr>
        <p:txBody>
          <a:bodyPr/>
          <a:lstStyle/>
          <a:p>
            <a:pPr eaLnBrk="1" hangingPunct="1"/>
            <a:r>
              <a:rPr lang="en-US" altLang="zh-CN" sz="3600" dirty="0" smtClean="0">
                <a:ea typeface="SimSun" pitchFamily="2" charset="-122"/>
              </a:rPr>
              <a:t>Document as a Sample of Mixed  Topics</a:t>
            </a:r>
          </a:p>
        </p:txBody>
      </p:sp>
      <p:sp>
        <p:nvSpPr>
          <p:cNvPr id="58373" name="Text Box 5"/>
          <p:cNvSpPr txBox="1">
            <a:spLocks noChangeArrowheads="1"/>
          </p:cNvSpPr>
          <p:nvPr/>
        </p:nvSpPr>
        <p:spPr bwMode="auto">
          <a:xfrm>
            <a:off x="240997" y="1014844"/>
            <a:ext cx="1223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zh-CN" sz="1800" b="1" dirty="0">
                <a:solidFill>
                  <a:schemeClr val="bg1"/>
                </a:solidFill>
                <a:ea typeface="SimSun" pitchFamily="2" charset="-122"/>
                <a:sym typeface="Symbol" pitchFamily="18" charset="2"/>
              </a:rPr>
              <a:t>Topic  </a:t>
            </a:r>
            <a:r>
              <a:rPr lang="en-US" altLang="zh-CN" sz="1800" b="1" baseline="-25000" dirty="0">
                <a:solidFill>
                  <a:schemeClr val="bg1"/>
                </a:solidFill>
                <a:ea typeface="SimSun" pitchFamily="2" charset="-122"/>
                <a:sym typeface="Symbol" pitchFamily="18" charset="2"/>
              </a:rPr>
              <a:t>1</a:t>
            </a:r>
          </a:p>
        </p:txBody>
      </p:sp>
      <p:sp>
        <p:nvSpPr>
          <p:cNvPr id="58375" name="Text Box 7"/>
          <p:cNvSpPr txBox="1">
            <a:spLocks noChangeArrowheads="1"/>
          </p:cNvSpPr>
          <p:nvPr/>
        </p:nvSpPr>
        <p:spPr bwMode="auto">
          <a:xfrm>
            <a:off x="228600" y="3289577"/>
            <a:ext cx="11454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zh-CN" sz="2000" b="1" dirty="0">
                <a:solidFill>
                  <a:schemeClr val="bg1"/>
                </a:solidFill>
                <a:ea typeface="SimSun" pitchFamily="2" charset="-122"/>
                <a:sym typeface="Symbol" pitchFamily="18" charset="2"/>
              </a:rPr>
              <a:t>Topic </a:t>
            </a:r>
            <a:r>
              <a:rPr lang="en-US" altLang="zh-CN" sz="2000" b="1" baseline="-25000" dirty="0">
                <a:solidFill>
                  <a:schemeClr val="bg1"/>
                </a:solidFill>
                <a:ea typeface="SimSun" pitchFamily="2" charset="-122"/>
                <a:sym typeface="Symbol" pitchFamily="18" charset="2"/>
              </a:rPr>
              <a:t>k</a:t>
            </a:r>
          </a:p>
        </p:txBody>
      </p:sp>
      <p:sp>
        <p:nvSpPr>
          <p:cNvPr id="58377" name="Text Box 9"/>
          <p:cNvSpPr txBox="1">
            <a:spLocks noChangeArrowheads="1"/>
          </p:cNvSpPr>
          <p:nvPr/>
        </p:nvSpPr>
        <p:spPr bwMode="auto">
          <a:xfrm>
            <a:off x="189333" y="1892408"/>
            <a:ext cx="12239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zh-CN" sz="2000" b="1" dirty="0">
                <a:solidFill>
                  <a:schemeClr val="bg1"/>
                </a:solidFill>
                <a:ea typeface="SimSun" pitchFamily="2" charset="-122"/>
                <a:sym typeface="Symbol" pitchFamily="18" charset="2"/>
              </a:rPr>
              <a:t>Topic </a:t>
            </a:r>
            <a:r>
              <a:rPr lang="en-US" altLang="zh-CN" sz="2000" b="1" baseline="-25000" dirty="0">
                <a:solidFill>
                  <a:schemeClr val="bg1"/>
                </a:solidFill>
                <a:ea typeface="SimSun" pitchFamily="2" charset="-122"/>
                <a:sym typeface="Symbol" pitchFamily="18" charset="2"/>
              </a:rPr>
              <a:t>2</a:t>
            </a:r>
          </a:p>
        </p:txBody>
      </p:sp>
      <p:sp>
        <p:nvSpPr>
          <p:cNvPr id="58378" name="Text Box 10"/>
          <p:cNvSpPr txBox="1">
            <a:spLocks noChangeArrowheads="1"/>
          </p:cNvSpPr>
          <p:nvPr/>
        </p:nvSpPr>
        <p:spPr bwMode="auto">
          <a:xfrm>
            <a:off x="460725" y="2163147"/>
            <a:ext cx="647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50000"/>
              </a:spcBef>
              <a:buSzTx/>
              <a:buFontTx/>
              <a:buNone/>
            </a:pPr>
            <a:r>
              <a:rPr lang="en-US" altLang="zh-CN" sz="3200" dirty="0">
                <a:latin typeface="Times New Roman" pitchFamily="18" charset="0"/>
                <a:ea typeface="SimSun" pitchFamily="2" charset="-122"/>
              </a:rPr>
              <a:t>…</a:t>
            </a:r>
          </a:p>
        </p:txBody>
      </p:sp>
      <p:sp>
        <p:nvSpPr>
          <p:cNvPr id="58380" name="Text Box 12"/>
          <p:cNvSpPr txBox="1">
            <a:spLocks noChangeArrowheads="1"/>
          </p:cNvSpPr>
          <p:nvPr/>
        </p:nvSpPr>
        <p:spPr bwMode="auto">
          <a:xfrm>
            <a:off x="173113" y="4173794"/>
            <a:ext cx="1884287"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zh-CN" sz="1800" b="1" dirty="0">
                <a:ea typeface="SimSun" pitchFamily="2" charset="-122"/>
                <a:sym typeface="Symbol" pitchFamily="18" charset="2"/>
              </a:rPr>
              <a:t>Background </a:t>
            </a:r>
            <a:r>
              <a:rPr lang="en-US" altLang="zh-CN" sz="1800" b="1" dirty="0" smtClean="0">
                <a:ea typeface="SimSun" pitchFamily="2" charset="-122"/>
                <a:sym typeface="Symbol" pitchFamily="18" charset="2"/>
              </a:rPr>
              <a:t></a:t>
            </a:r>
            <a:r>
              <a:rPr lang="en-US" altLang="zh-CN" sz="1800" b="1" baseline="-25000" dirty="0" smtClean="0">
                <a:ea typeface="SimSun" pitchFamily="2" charset="-122"/>
                <a:sym typeface="Symbol" pitchFamily="18" charset="2"/>
              </a:rPr>
              <a:t>B</a:t>
            </a:r>
            <a:endParaRPr lang="en-US" altLang="zh-CN" sz="1800" b="1" baseline="-25000" dirty="0">
              <a:ea typeface="SimSun" pitchFamily="2" charset="-122"/>
              <a:sym typeface="Symbol" pitchFamily="18" charset="2"/>
            </a:endParaRPr>
          </a:p>
          <a:p>
            <a:pPr algn="ctr">
              <a:spcBef>
                <a:spcPct val="0"/>
              </a:spcBef>
              <a:buSzTx/>
              <a:buFontTx/>
              <a:buNone/>
            </a:pPr>
            <a:endParaRPr lang="en-US" altLang="zh-CN" sz="1400" baseline="-25000" dirty="0">
              <a:ea typeface="SimSun" pitchFamily="2" charset="-122"/>
              <a:sym typeface="Symbol" pitchFamily="18" charset="2"/>
            </a:endParaRPr>
          </a:p>
        </p:txBody>
      </p:sp>
      <p:sp>
        <p:nvSpPr>
          <p:cNvPr id="58381" name="Text Box 13"/>
          <p:cNvSpPr txBox="1">
            <a:spLocks noChangeArrowheads="1"/>
          </p:cNvSpPr>
          <p:nvPr/>
        </p:nvSpPr>
        <p:spPr bwMode="auto">
          <a:xfrm>
            <a:off x="1528763" y="910622"/>
            <a:ext cx="1747837" cy="7848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lnSpc>
                <a:spcPts val="1800"/>
              </a:lnSpc>
              <a:spcBef>
                <a:spcPts val="0"/>
              </a:spcBef>
              <a:buSzTx/>
              <a:buFontTx/>
              <a:buNone/>
            </a:pPr>
            <a:r>
              <a:rPr lang="en-US" altLang="zh-CN" sz="1800" b="1" dirty="0">
                <a:solidFill>
                  <a:srgbClr val="FF0000"/>
                </a:solidFill>
                <a:latin typeface="Times New Roman" panose="02020603050405020304" pitchFamily="18" charset="0"/>
                <a:ea typeface="SimSun" pitchFamily="2" charset="-122"/>
                <a:cs typeface="Times New Roman" panose="02020603050405020304" pitchFamily="18" charset="0"/>
              </a:rPr>
              <a:t>government 0.3 </a:t>
            </a:r>
            <a:br>
              <a:rPr lang="en-US" altLang="zh-CN" sz="1800" b="1" dirty="0">
                <a:solidFill>
                  <a:srgbClr val="FF0000"/>
                </a:solidFill>
                <a:latin typeface="Times New Roman" panose="02020603050405020304" pitchFamily="18" charset="0"/>
                <a:ea typeface="SimSun" pitchFamily="2" charset="-122"/>
                <a:cs typeface="Times New Roman" panose="02020603050405020304" pitchFamily="18" charset="0"/>
              </a:rPr>
            </a:br>
            <a:r>
              <a:rPr lang="en-US" altLang="zh-CN" sz="1800" b="1" dirty="0">
                <a:solidFill>
                  <a:srgbClr val="FF0000"/>
                </a:solidFill>
                <a:latin typeface="Times New Roman" panose="02020603050405020304" pitchFamily="18" charset="0"/>
                <a:ea typeface="SimSun" pitchFamily="2" charset="-122"/>
                <a:cs typeface="Times New Roman" panose="02020603050405020304" pitchFamily="18" charset="0"/>
              </a:rPr>
              <a:t>response  0.2</a:t>
            </a:r>
            <a:br>
              <a:rPr lang="en-US" altLang="zh-CN" sz="1800" b="1" dirty="0">
                <a:solidFill>
                  <a:srgbClr val="FF0000"/>
                </a:solidFill>
                <a:latin typeface="Times New Roman" panose="02020603050405020304" pitchFamily="18" charset="0"/>
                <a:ea typeface="SimSun" pitchFamily="2" charset="-122"/>
                <a:cs typeface="Times New Roman" panose="02020603050405020304" pitchFamily="18" charset="0"/>
              </a:rPr>
            </a:br>
            <a:r>
              <a:rPr lang="en-US" altLang="zh-CN" sz="1800" b="1" dirty="0">
                <a:solidFill>
                  <a:srgbClr val="FF0000"/>
                </a:solidFill>
                <a:latin typeface="Times New Roman" panose="02020603050405020304" pitchFamily="18" charset="0"/>
                <a:ea typeface="SimSun" pitchFamily="2" charset="-122"/>
                <a:cs typeface="Times New Roman" panose="02020603050405020304" pitchFamily="18" charset="0"/>
              </a:rPr>
              <a:t>...</a:t>
            </a:r>
          </a:p>
        </p:txBody>
      </p:sp>
      <p:sp>
        <p:nvSpPr>
          <p:cNvPr id="58382" name="Text Box 14"/>
          <p:cNvSpPr txBox="1">
            <a:spLocks noChangeArrowheads="1"/>
          </p:cNvSpPr>
          <p:nvPr/>
        </p:nvSpPr>
        <p:spPr bwMode="auto">
          <a:xfrm>
            <a:off x="1676400" y="2927687"/>
            <a:ext cx="1366838" cy="1015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lnSpc>
                <a:spcPts val="1800"/>
              </a:lnSpc>
              <a:spcBef>
                <a:spcPts val="0"/>
              </a:spcBef>
              <a:buSzTx/>
              <a:buFontTx/>
              <a:buNone/>
            </a:pPr>
            <a:r>
              <a:rPr lang="en-US" altLang="zh-CN" sz="1800" b="1" dirty="0">
                <a:solidFill>
                  <a:schemeClr val="accent3">
                    <a:lumMod val="50000"/>
                  </a:schemeClr>
                </a:solidFill>
                <a:latin typeface="Times New Roman" panose="02020603050405020304" pitchFamily="18" charset="0"/>
                <a:ea typeface="SimSun" pitchFamily="2" charset="-122"/>
                <a:cs typeface="Times New Roman" panose="02020603050405020304" pitchFamily="18" charset="0"/>
              </a:rPr>
              <a:t>donate  0.1</a:t>
            </a:r>
            <a:br>
              <a:rPr lang="en-US" altLang="zh-CN" sz="1800" b="1" dirty="0">
                <a:solidFill>
                  <a:schemeClr val="accent3">
                    <a:lumMod val="50000"/>
                  </a:schemeClr>
                </a:solidFill>
                <a:latin typeface="Times New Roman" panose="02020603050405020304" pitchFamily="18" charset="0"/>
                <a:ea typeface="SimSun" pitchFamily="2" charset="-122"/>
                <a:cs typeface="Times New Roman" panose="02020603050405020304" pitchFamily="18" charset="0"/>
              </a:rPr>
            </a:br>
            <a:r>
              <a:rPr lang="en-US" altLang="zh-CN" sz="1800" b="1" dirty="0">
                <a:solidFill>
                  <a:schemeClr val="accent3">
                    <a:lumMod val="50000"/>
                  </a:schemeClr>
                </a:solidFill>
                <a:latin typeface="Times New Roman" panose="02020603050405020304" pitchFamily="18" charset="0"/>
                <a:ea typeface="SimSun" pitchFamily="2" charset="-122"/>
                <a:cs typeface="Times New Roman" panose="02020603050405020304" pitchFamily="18" charset="0"/>
              </a:rPr>
              <a:t>relief 0.05</a:t>
            </a:r>
            <a:br>
              <a:rPr lang="en-US" altLang="zh-CN" sz="1800" b="1" dirty="0">
                <a:solidFill>
                  <a:schemeClr val="accent3">
                    <a:lumMod val="50000"/>
                  </a:schemeClr>
                </a:solidFill>
                <a:latin typeface="Times New Roman" panose="02020603050405020304" pitchFamily="18" charset="0"/>
                <a:ea typeface="SimSun" pitchFamily="2" charset="-122"/>
                <a:cs typeface="Times New Roman" panose="02020603050405020304" pitchFamily="18" charset="0"/>
              </a:rPr>
            </a:br>
            <a:r>
              <a:rPr lang="en-US" altLang="zh-CN" sz="1800" b="1" dirty="0">
                <a:solidFill>
                  <a:schemeClr val="accent3">
                    <a:lumMod val="50000"/>
                  </a:schemeClr>
                </a:solidFill>
                <a:latin typeface="Times New Roman" panose="02020603050405020304" pitchFamily="18" charset="0"/>
                <a:ea typeface="SimSun" pitchFamily="2" charset="-122"/>
                <a:cs typeface="Times New Roman" panose="02020603050405020304" pitchFamily="18" charset="0"/>
              </a:rPr>
              <a:t>help 0.02 </a:t>
            </a:r>
            <a:br>
              <a:rPr lang="en-US" altLang="zh-CN" sz="1800" b="1" dirty="0">
                <a:solidFill>
                  <a:schemeClr val="accent3">
                    <a:lumMod val="50000"/>
                  </a:schemeClr>
                </a:solidFill>
                <a:latin typeface="Times New Roman" panose="02020603050405020304" pitchFamily="18" charset="0"/>
                <a:ea typeface="SimSun" pitchFamily="2" charset="-122"/>
                <a:cs typeface="Times New Roman" panose="02020603050405020304" pitchFamily="18" charset="0"/>
              </a:rPr>
            </a:br>
            <a:r>
              <a:rPr lang="en-US" altLang="zh-CN" sz="1800" b="1" dirty="0">
                <a:solidFill>
                  <a:schemeClr val="accent3">
                    <a:lumMod val="50000"/>
                  </a:schemeClr>
                </a:solidFill>
                <a:latin typeface="Times New Roman" panose="02020603050405020304" pitchFamily="18" charset="0"/>
                <a:ea typeface="SimSun" pitchFamily="2" charset="-122"/>
                <a:cs typeface="Times New Roman" panose="02020603050405020304" pitchFamily="18" charset="0"/>
              </a:rPr>
              <a:t>...</a:t>
            </a:r>
          </a:p>
        </p:txBody>
      </p:sp>
      <p:sp>
        <p:nvSpPr>
          <p:cNvPr id="58383" name="Text Box 15"/>
          <p:cNvSpPr txBox="1">
            <a:spLocks noChangeArrowheads="1"/>
          </p:cNvSpPr>
          <p:nvPr/>
        </p:nvSpPr>
        <p:spPr bwMode="auto">
          <a:xfrm>
            <a:off x="1676400" y="1784687"/>
            <a:ext cx="1366838" cy="1015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lnSpc>
                <a:spcPts val="1800"/>
              </a:lnSpc>
              <a:spcBef>
                <a:spcPts val="0"/>
              </a:spcBef>
              <a:buSzTx/>
              <a:buFontTx/>
              <a:buNone/>
            </a:pPr>
            <a:r>
              <a:rPr lang="en-US" altLang="zh-CN" sz="1800" b="1" dirty="0">
                <a:solidFill>
                  <a:srgbClr val="3333FF"/>
                </a:solidFill>
                <a:latin typeface="Times New Roman" panose="02020603050405020304" pitchFamily="18" charset="0"/>
                <a:ea typeface="SimSun" pitchFamily="2" charset="-122"/>
                <a:cs typeface="Times New Roman" panose="02020603050405020304" pitchFamily="18" charset="0"/>
              </a:rPr>
              <a:t>city 0.2</a:t>
            </a:r>
            <a:br>
              <a:rPr lang="en-US" altLang="zh-CN" sz="1800" b="1" dirty="0">
                <a:solidFill>
                  <a:srgbClr val="3333FF"/>
                </a:solidFill>
                <a:latin typeface="Times New Roman" panose="02020603050405020304" pitchFamily="18" charset="0"/>
                <a:ea typeface="SimSun" pitchFamily="2" charset="-122"/>
                <a:cs typeface="Times New Roman" panose="02020603050405020304" pitchFamily="18" charset="0"/>
              </a:rPr>
            </a:br>
            <a:r>
              <a:rPr lang="en-US" altLang="zh-CN" sz="1800" b="1" dirty="0">
                <a:solidFill>
                  <a:srgbClr val="3333FF"/>
                </a:solidFill>
                <a:latin typeface="Times New Roman" panose="02020603050405020304" pitchFamily="18" charset="0"/>
                <a:ea typeface="SimSun" pitchFamily="2" charset="-122"/>
                <a:cs typeface="Times New Roman" panose="02020603050405020304" pitchFamily="18" charset="0"/>
              </a:rPr>
              <a:t>new   0.1</a:t>
            </a:r>
            <a:br>
              <a:rPr lang="en-US" altLang="zh-CN" sz="1800" b="1" dirty="0">
                <a:solidFill>
                  <a:srgbClr val="3333FF"/>
                </a:solidFill>
                <a:latin typeface="Times New Roman" panose="02020603050405020304" pitchFamily="18" charset="0"/>
                <a:ea typeface="SimSun" pitchFamily="2" charset="-122"/>
                <a:cs typeface="Times New Roman" panose="02020603050405020304" pitchFamily="18" charset="0"/>
              </a:rPr>
            </a:br>
            <a:r>
              <a:rPr lang="en-US" altLang="zh-CN" sz="1800" b="1" dirty="0" err="1">
                <a:solidFill>
                  <a:srgbClr val="3333FF"/>
                </a:solidFill>
                <a:latin typeface="Times New Roman" pitchFamily="18" charset="0"/>
                <a:ea typeface="SimSun" pitchFamily="2" charset="-122"/>
                <a:cs typeface="Times New Roman" panose="02020603050405020304" pitchFamily="18" charset="0"/>
              </a:rPr>
              <a:t>orleans</a:t>
            </a:r>
            <a:r>
              <a:rPr lang="en-US" altLang="zh-CN" sz="1800" b="1" dirty="0">
                <a:solidFill>
                  <a:srgbClr val="3333FF"/>
                </a:solidFill>
                <a:latin typeface="Times New Roman" pitchFamily="18" charset="0"/>
                <a:ea typeface="SimSun" pitchFamily="2" charset="-122"/>
                <a:cs typeface="Times New Roman" panose="02020603050405020304" pitchFamily="18" charset="0"/>
              </a:rPr>
              <a:t> 0.05 </a:t>
            </a:r>
            <a:br>
              <a:rPr lang="en-US" altLang="zh-CN" sz="1800" b="1" dirty="0">
                <a:solidFill>
                  <a:srgbClr val="3333FF"/>
                </a:solidFill>
                <a:latin typeface="Times New Roman" pitchFamily="18" charset="0"/>
                <a:ea typeface="SimSun" pitchFamily="2" charset="-122"/>
                <a:cs typeface="Times New Roman" panose="02020603050405020304" pitchFamily="18" charset="0"/>
              </a:rPr>
            </a:br>
            <a:r>
              <a:rPr lang="en-US" altLang="zh-CN" sz="1800" b="1" dirty="0">
                <a:solidFill>
                  <a:srgbClr val="3333FF"/>
                </a:solidFill>
                <a:latin typeface="Times New Roman" pitchFamily="18" charset="0"/>
                <a:ea typeface="SimSun" pitchFamily="2" charset="-122"/>
                <a:cs typeface="Times New Roman" panose="02020603050405020304" pitchFamily="18" charset="0"/>
              </a:rPr>
              <a:t>...</a:t>
            </a:r>
          </a:p>
        </p:txBody>
      </p:sp>
      <p:sp>
        <p:nvSpPr>
          <p:cNvPr id="58384" name="Text Box 16"/>
          <p:cNvSpPr txBox="1">
            <a:spLocks noChangeArrowheads="1"/>
          </p:cNvSpPr>
          <p:nvPr/>
        </p:nvSpPr>
        <p:spPr bwMode="auto">
          <a:xfrm>
            <a:off x="2128837" y="4086820"/>
            <a:ext cx="1223963" cy="923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spcBef>
                <a:spcPct val="50000"/>
              </a:spcBef>
              <a:buSzTx/>
              <a:buFontTx/>
              <a:buNone/>
            </a:pPr>
            <a:r>
              <a:rPr lang="en-US" altLang="zh-CN" sz="1800" b="1" dirty="0" smtClean="0">
                <a:latin typeface="Times New Roman" panose="02020603050405020304" pitchFamily="18" charset="0"/>
                <a:ea typeface="SimSun" pitchFamily="2" charset="-122"/>
                <a:cs typeface="Times New Roman" panose="02020603050405020304" pitchFamily="18" charset="0"/>
              </a:rPr>
              <a:t>the  </a:t>
            </a:r>
            <a:r>
              <a:rPr lang="en-US" altLang="zh-CN" sz="1800" b="1" dirty="0">
                <a:latin typeface="Times New Roman" panose="02020603050405020304" pitchFamily="18" charset="0"/>
                <a:ea typeface="SimSun" pitchFamily="2" charset="-122"/>
                <a:cs typeface="Times New Roman" panose="02020603050405020304" pitchFamily="18" charset="0"/>
              </a:rPr>
              <a:t>0.04</a:t>
            </a:r>
            <a:br>
              <a:rPr lang="en-US" altLang="zh-CN" sz="1800" b="1" dirty="0">
                <a:latin typeface="Times New Roman" panose="02020603050405020304" pitchFamily="18" charset="0"/>
                <a:ea typeface="SimSun" pitchFamily="2" charset="-122"/>
                <a:cs typeface="Times New Roman" panose="02020603050405020304" pitchFamily="18" charset="0"/>
              </a:rPr>
            </a:br>
            <a:r>
              <a:rPr lang="en-US" altLang="zh-CN" sz="1800" b="1" dirty="0">
                <a:latin typeface="Times New Roman" panose="02020603050405020304" pitchFamily="18" charset="0"/>
                <a:ea typeface="SimSun" pitchFamily="2" charset="-122"/>
                <a:cs typeface="Times New Roman" panose="02020603050405020304" pitchFamily="18" charset="0"/>
              </a:rPr>
              <a:t>a 0.03 </a:t>
            </a:r>
            <a:br>
              <a:rPr lang="en-US" altLang="zh-CN" sz="1800" b="1" dirty="0">
                <a:latin typeface="Times New Roman" panose="02020603050405020304" pitchFamily="18" charset="0"/>
                <a:ea typeface="SimSun" pitchFamily="2" charset="-122"/>
                <a:cs typeface="Times New Roman" panose="02020603050405020304" pitchFamily="18" charset="0"/>
              </a:rPr>
            </a:br>
            <a:r>
              <a:rPr lang="en-US" altLang="zh-CN" sz="1800" b="1" dirty="0">
                <a:latin typeface="Times New Roman" panose="02020603050405020304" pitchFamily="18" charset="0"/>
                <a:ea typeface="SimSun" pitchFamily="2" charset="-122"/>
                <a:cs typeface="Times New Roman" panose="02020603050405020304" pitchFamily="18" charset="0"/>
              </a:rPr>
              <a:t>...</a:t>
            </a:r>
          </a:p>
        </p:txBody>
      </p:sp>
      <p:sp>
        <p:nvSpPr>
          <p:cNvPr id="58385" name="Text Box 17"/>
          <p:cNvSpPr txBox="1">
            <a:spLocks noChangeArrowheads="1"/>
          </p:cNvSpPr>
          <p:nvPr/>
        </p:nvSpPr>
        <p:spPr bwMode="auto">
          <a:xfrm>
            <a:off x="3505200" y="1457039"/>
            <a:ext cx="5562600" cy="25853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50000"/>
              </a:spcBef>
              <a:buSzTx/>
              <a:buFontTx/>
              <a:buNone/>
            </a:pPr>
            <a:r>
              <a:rPr lang="en-US" altLang="zh-CN" sz="1800" b="1" dirty="0">
                <a:solidFill>
                  <a:srgbClr val="FF0000"/>
                </a:solidFill>
                <a:ea typeface="SimSun" pitchFamily="2" charset="-122"/>
              </a:rPr>
              <a:t>[ </a:t>
            </a:r>
            <a:r>
              <a:rPr lang="en-US" altLang="zh-CN" sz="1800" b="1" dirty="0">
                <a:solidFill>
                  <a:srgbClr val="CC0000"/>
                </a:solidFill>
                <a:ea typeface="SimSun" pitchFamily="2" charset="-122"/>
              </a:rPr>
              <a:t>Criticism </a:t>
            </a:r>
            <a:r>
              <a:rPr lang="en-US" altLang="zh-CN" sz="1800" b="1" dirty="0">
                <a:ea typeface="SimSun" pitchFamily="2" charset="-122"/>
              </a:rPr>
              <a:t>of</a:t>
            </a:r>
            <a:r>
              <a:rPr lang="en-US" altLang="zh-CN" sz="1800" b="1" dirty="0">
                <a:solidFill>
                  <a:schemeClr val="accent3">
                    <a:lumMod val="50000"/>
                  </a:schemeClr>
                </a:solidFill>
                <a:ea typeface="SimSun" pitchFamily="2" charset="-122"/>
              </a:rPr>
              <a:t> </a:t>
            </a:r>
            <a:r>
              <a:rPr lang="en-US" altLang="zh-CN" sz="1800" b="1" dirty="0">
                <a:solidFill>
                  <a:srgbClr val="CC0000"/>
                </a:solidFill>
                <a:ea typeface="SimSun" pitchFamily="2" charset="-122"/>
              </a:rPr>
              <a:t>government response </a:t>
            </a:r>
            <a:r>
              <a:rPr lang="en-US" altLang="zh-CN" sz="1800" b="1" dirty="0">
                <a:ea typeface="SimSun" pitchFamily="2" charset="-122"/>
              </a:rPr>
              <a:t>to the </a:t>
            </a:r>
            <a:r>
              <a:rPr lang="en-US" altLang="zh-CN" sz="1800" b="1" dirty="0">
                <a:solidFill>
                  <a:srgbClr val="CC0000"/>
                </a:solidFill>
                <a:ea typeface="SimSun" pitchFamily="2" charset="-122"/>
              </a:rPr>
              <a:t>hurricane primarily consisted </a:t>
            </a:r>
            <a:r>
              <a:rPr lang="en-US" altLang="zh-CN" sz="1800" b="1" dirty="0">
                <a:ea typeface="SimSun" pitchFamily="2" charset="-122"/>
              </a:rPr>
              <a:t>of </a:t>
            </a:r>
            <a:r>
              <a:rPr lang="en-US" altLang="zh-CN" sz="1800" b="1" dirty="0">
                <a:solidFill>
                  <a:srgbClr val="CC0000"/>
                </a:solidFill>
                <a:ea typeface="SimSun" pitchFamily="2" charset="-122"/>
              </a:rPr>
              <a:t>criticism </a:t>
            </a:r>
            <a:r>
              <a:rPr lang="en-US" altLang="zh-CN" sz="1800" b="1" dirty="0">
                <a:ea typeface="SimSun" pitchFamily="2" charset="-122"/>
              </a:rPr>
              <a:t>of its </a:t>
            </a:r>
            <a:r>
              <a:rPr lang="en-US" altLang="zh-CN" sz="1800" b="1" dirty="0">
                <a:solidFill>
                  <a:srgbClr val="CC0000"/>
                </a:solidFill>
                <a:ea typeface="SimSun" pitchFamily="2" charset="-122"/>
              </a:rPr>
              <a:t>response </a:t>
            </a:r>
            <a:r>
              <a:rPr lang="en-US" altLang="zh-CN" sz="1800" b="1" dirty="0">
                <a:ea typeface="SimSun" pitchFamily="2" charset="-122"/>
              </a:rPr>
              <a:t>to the </a:t>
            </a:r>
            <a:r>
              <a:rPr lang="en-US" altLang="zh-CN" sz="1800" b="1" dirty="0">
                <a:solidFill>
                  <a:srgbClr val="CC0000"/>
                </a:solidFill>
                <a:ea typeface="SimSun" pitchFamily="2" charset="-122"/>
              </a:rPr>
              <a:t>approach </a:t>
            </a:r>
            <a:r>
              <a:rPr lang="en-US" altLang="zh-CN" sz="1800" b="1" dirty="0">
                <a:ea typeface="SimSun" pitchFamily="2" charset="-122"/>
              </a:rPr>
              <a:t>of the </a:t>
            </a:r>
            <a:r>
              <a:rPr lang="en-US" altLang="zh-CN" sz="1800" b="1" dirty="0">
                <a:solidFill>
                  <a:srgbClr val="CC0000"/>
                </a:solidFill>
                <a:ea typeface="SimSun" pitchFamily="2" charset="-122"/>
              </a:rPr>
              <a:t>storm </a:t>
            </a:r>
            <a:r>
              <a:rPr lang="en-US" altLang="zh-CN" sz="1800" b="1" dirty="0">
                <a:ea typeface="SimSun" pitchFamily="2" charset="-122"/>
              </a:rPr>
              <a:t>and its </a:t>
            </a:r>
            <a:r>
              <a:rPr lang="en-US" altLang="zh-CN" sz="1800" b="1" dirty="0">
                <a:solidFill>
                  <a:srgbClr val="CC0000"/>
                </a:solidFill>
                <a:ea typeface="SimSun" pitchFamily="2" charset="-122"/>
              </a:rPr>
              <a:t>aftermath, specifically </a:t>
            </a:r>
            <a:r>
              <a:rPr lang="en-US" altLang="zh-CN" sz="1800" b="1" dirty="0">
                <a:ea typeface="SimSun" pitchFamily="2" charset="-122"/>
              </a:rPr>
              <a:t>in the </a:t>
            </a:r>
            <a:r>
              <a:rPr lang="en-US" altLang="zh-CN" sz="1800" b="1" dirty="0">
                <a:solidFill>
                  <a:srgbClr val="CC0000"/>
                </a:solidFill>
                <a:ea typeface="SimSun" pitchFamily="2" charset="-122"/>
              </a:rPr>
              <a:t>delayed response</a:t>
            </a:r>
            <a:r>
              <a:rPr lang="en-US" altLang="zh-CN" sz="1800" b="1" dirty="0">
                <a:solidFill>
                  <a:srgbClr val="FF0000"/>
                </a:solidFill>
                <a:ea typeface="SimSun" pitchFamily="2" charset="-122"/>
              </a:rPr>
              <a:t> ]</a:t>
            </a:r>
            <a:r>
              <a:rPr lang="en-US" altLang="zh-CN" sz="1800" b="1" dirty="0">
                <a:ea typeface="SimSun" pitchFamily="2" charset="-122"/>
              </a:rPr>
              <a:t> to the </a:t>
            </a:r>
            <a:r>
              <a:rPr lang="en-US" altLang="zh-CN" sz="1800" b="1" dirty="0">
                <a:solidFill>
                  <a:srgbClr val="0000CC"/>
                </a:solidFill>
                <a:ea typeface="SimSun" pitchFamily="2" charset="-122"/>
              </a:rPr>
              <a:t>[</a:t>
            </a:r>
            <a:r>
              <a:rPr lang="en-US" altLang="zh-CN" sz="1800" b="1" dirty="0">
                <a:ea typeface="SimSun" pitchFamily="2" charset="-122"/>
              </a:rPr>
              <a:t> </a:t>
            </a:r>
            <a:r>
              <a:rPr lang="en-US" altLang="zh-CN" sz="1800" b="1" dirty="0">
                <a:solidFill>
                  <a:srgbClr val="3333FF"/>
                </a:solidFill>
                <a:ea typeface="SimSun" pitchFamily="2" charset="-122"/>
              </a:rPr>
              <a:t>flooding of New Orleans. … 80%</a:t>
            </a:r>
            <a:r>
              <a:rPr lang="en-US" altLang="zh-CN" sz="1800" b="1" dirty="0">
                <a:solidFill>
                  <a:schemeClr val="accent2"/>
                </a:solidFill>
                <a:ea typeface="SimSun" pitchFamily="2" charset="-122"/>
              </a:rPr>
              <a:t> </a:t>
            </a:r>
            <a:r>
              <a:rPr lang="en-US" altLang="zh-CN" sz="1800" b="1" dirty="0">
                <a:ea typeface="SimSun" pitchFamily="2" charset="-122"/>
              </a:rPr>
              <a:t>of the </a:t>
            </a:r>
            <a:r>
              <a:rPr lang="en-US" altLang="zh-CN" sz="1800" b="1" dirty="0">
                <a:solidFill>
                  <a:srgbClr val="3333FF"/>
                </a:solidFill>
                <a:ea typeface="SimSun" pitchFamily="2" charset="-122"/>
              </a:rPr>
              <a:t>1.3 million residents </a:t>
            </a:r>
            <a:r>
              <a:rPr lang="en-US" altLang="zh-CN" sz="1800" b="1" dirty="0">
                <a:ea typeface="SimSun" pitchFamily="2" charset="-122"/>
              </a:rPr>
              <a:t>of the </a:t>
            </a:r>
            <a:r>
              <a:rPr lang="en-US" altLang="zh-CN" sz="1800" b="1" dirty="0">
                <a:solidFill>
                  <a:srgbClr val="3333FF"/>
                </a:solidFill>
                <a:ea typeface="SimSun" pitchFamily="2" charset="-122"/>
              </a:rPr>
              <a:t>greater New Orleans metropolitan area evacuated</a:t>
            </a:r>
            <a:r>
              <a:rPr lang="en-US" altLang="zh-CN" sz="1800" b="1" dirty="0">
                <a:solidFill>
                  <a:srgbClr val="0000CC"/>
                </a:solidFill>
                <a:ea typeface="SimSun" pitchFamily="2" charset="-122"/>
              </a:rPr>
              <a:t> ]</a:t>
            </a:r>
            <a:r>
              <a:rPr lang="en-US" altLang="zh-CN" sz="1800" b="1" dirty="0">
                <a:ea typeface="SimSun" pitchFamily="2" charset="-122"/>
              </a:rPr>
              <a:t> …</a:t>
            </a:r>
            <a:r>
              <a:rPr lang="en-US" altLang="zh-CN" sz="1800" b="1" dirty="0">
                <a:solidFill>
                  <a:srgbClr val="009900"/>
                </a:solidFill>
                <a:ea typeface="SimSun" pitchFamily="2" charset="-122"/>
              </a:rPr>
              <a:t>[ Over seventy countries pledged monetary donations </a:t>
            </a:r>
            <a:r>
              <a:rPr lang="en-US" altLang="zh-CN" sz="1800" b="1" dirty="0">
                <a:ea typeface="SimSun" pitchFamily="2" charset="-122"/>
              </a:rPr>
              <a:t>or other</a:t>
            </a:r>
            <a:r>
              <a:rPr lang="en-US" altLang="zh-CN" sz="1800" b="1" dirty="0">
                <a:solidFill>
                  <a:srgbClr val="009900"/>
                </a:solidFill>
                <a:ea typeface="SimSun" pitchFamily="2" charset="-122"/>
              </a:rPr>
              <a:t> assistance]</a:t>
            </a:r>
            <a:r>
              <a:rPr lang="en-US" altLang="zh-CN" sz="1800" b="1" dirty="0">
                <a:ea typeface="SimSun" pitchFamily="2" charset="-122"/>
              </a:rPr>
              <a:t>. …</a:t>
            </a:r>
          </a:p>
        </p:txBody>
      </p:sp>
      <p:sp>
        <p:nvSpPr>
          <p:cNvPr id="4" name="TextBox 3"/>
          <p:cNvSpPr txBox="1"/>
          <p:nvPr/>
        </p:nvSpPr>
        <p:spPr>
          <a:xfrm>
            <a:off x="4114799" y="971550"/>
            <a:ext cx="4274825" cy="400110"/>
          </a:xfrm>
          <a:prstGeom prst="rect">
            <a:avLst/>
          </a:prstGeom>
          <a:noFill/>
        </p:spPr>
        <p:txBody>
          <a:bodyPr wrap="none" rtlCol="0">
            <a:spAutoFit/>
          </a:bodyPr>
          <a:lstStyle/>
          <a:p>
            <a:r>
              <a:rPr lang="en-US" sz="2000" b="1" dirty="0" smtClean="0"/>
              <a:t>Blog article about “Hurricane Katrina”</a:t>
            </a:r>
          </a:p>
        </p:txBody>
      </p:sp>
      <p:sp>
        <p:nvSpPr>
          <p:cNvPr id="5" name="TextBox 4"/>
          <p:cNvSpPr txBox="1"/>
          <p:nvPr/>
        </p:nvSpPr>
        <p:spPr>
          <a:xfrm>
            <a:off x="3810000" y="4275381"/>
            <a:ext cx="4533229" cy="707886"/>
          </a:xfrm>
          <a:prstGeom prst="rect">
            <a:avLst/>
          </a:prstGeom>
          <a:solidFill>
            <a:schemeClr val="bg1">
              <a:lumMod val="95000"/>
            </a:schemeClr>
          </a:solidFill>
        </p:spPr>
        <p:txBody>
          <a:bodyPr wrap="none" rtlCol="0">
            <a:spAutoFit/>
          </a:bodyPr>
          <a:lstStyle/>
          <a:p>
            <a:r>
              <a:rPr lang="en-US" sz="2000" b="1" dirty="0" smtClean="0"/>
              <a:t>Many applications are possible if we can </a:t>
            </a:r>
          </a:p>
          <a:p>
            <a:r>
              <a:rPr lang="en-US" sz="2000" b="1" dirty="0" smtClean="0"/>
              <a:t>“decode” the topics in text… </a:t>
            </a:r>
          </a:p>
        </p:txBody>
      </p:sp>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11939389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895600" y="1147526"/>
            <a:ext cx="6096000" cy="379088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rot="21413775">
            <a:off x="249349" y="3400402"/>
            <a:ext cx="1595034" cy="809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3" name="Picture 6"/>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rot="440101">
            <a:off x="199277" y="2328308"/>
            <a:ext cx="1585084" cy="8359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4" name="Picture 7"/>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rot="20974153">
            <a:off x="277759" y="2892551"/>
            <a:ext cx="1591323" cy="6882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Title 1"/>
          <p:cNvSpPr>
            <a:spLocks noGrp="1"/>
          </p:cNvSpPr>
          <p:nvPr>
            <p:ph type="title"/>
          </p:nvPr>
        </p:nvSpPr>
        <p:spPr>
          <a:xfrm>
            <a:off x="457200" y="-171450"/>
            <a:ext cx="8229600" cy="857250"/>
          </a:xfrm>
        </p:spPr>
        <p:txBody>
          <a:bodyPr>
            <a:normAutofit/>
          </a:bodyPr>
          <a:lstStyle/>
          <a:p>
            <a:r>
              <a:rPr lang="en-US" dirty="0" smtClean="0"/>
              <a:t>Mining Multiple Topics from Text</a:t>
            </a:r>
            <a:endParaRPr lang="en-US" dirty="0"/>
          </a:p>
        </p:txBody>
      </p:sp>
      <p:sp>
        <p:nvSpPr>
          <p:cNvPr id="14" name="Right Arrow 13"/>
          <p:cNvSpPr/>
          <p:nvPr/>
        </p:nvSpPr>
        <p:spPr>
          <a:xfrm>
            <a:off x="1917192" y="2696278"/>
            <a:ext cx="978408" cy="484632"/>
          </a:xfrm>
          <a:prstGeom prst="rightArrow">
            <a:avLst>
              <a:gd name="adj1" fmla="val 50000"/>
              <a:gd name="adj2" fmla="val 60482"/>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072183" y="3483174"/>
            <a:ext cx="585417" cy="769441"/>
          </a:xfrm>
          <a:prstGeom prst="rect">
            <a:avLst/>
          </a:prstGeom>
          <a:noFill/>
        </p:spPr>
        <p:txBody>
          <a:bodyPr wrap="none" rtlCol="0">
            <a:spAutoFit/>
          </a:bodyPr>
          <a:lstStyle/>
          <a:p>
            <a:r>
              <a:rPr lang="en-US" sz="4400" b="1" dirty="0" smtClean="0"/>
              <a:t>…</a:t>
            </a:r>
          </a:p>
        </p:txBody>
      </p:sp>
      <p:grpSp>
        <p:nvGrpSpPr>
          <p:cNvPr id="19" name="Group 18"/>
          <p:cNvGrpSpPr/>
          <p:nvPr/>
        </p:nvGrpSpPr>
        <p:grpSpPr>
          <a:xfrm>
            <a:off x="6307219" y="1414594"/>
            <a:ext cx="942028" cy="3505200"/>
            <a:chOff x="6307219" y="971550"/>
            <a:chExt cx="942028" cy="3505200"/>
          </a:xfrm>
        </p:grpSpPr>
        <p:sp>
          <p:nvSpPr>
            <p:cNvPr id="37" name="Flowchart: Document 36"/>
            <p:cNvSpPr/>
            <p:nvPr/>
          </p:nvSpPr>
          <p:spPr>
            <a:xfrm>
              <a:off x="6307219" y="971550"/>
              <a:ext cx="819709" cy="5589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347547" y="991205"/>
              <a:ext cx="779381" cy="400110"/>
            </a:xfrm>
            <a:prstGeom prst="rect">
              <a:avLst/>
            </a:prstGeom>
            <a:noFill/>
          </p:spPr>
          <p:txBody>
            <a:bodyPr wrap="none" rtlCol="0">
              <a:spAutoFit/>
            </a:bodyPr>
            <a:lstStyle/>
            <a:p>
              <a:r>
                <a:rPr lang="en-US" sz="2000" b="1" dirty="0" smtClean="0"/>
                <a:t>Doc 2</a:t>
              </a:r>
            </a:p>
          </p:txBody>
        </p:sp>
        <p:cxnSp>
          <p:nvCxnSpPr>
            <p:cNvPr id="50" name="Straight Connector 49"/>
            <p:cNvCxnSpPr/>
            <p:nvPr/>
          </p:nvCxnSpPr>
          <p:spPr>
            <a:xfrm>
              <a:off x="6423747" y="1657350"/>
              <a:ext cx="0" cy="28194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428428" y="2952750"/>
              <a:ext cx="820819"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00800" y="3961971"/>
              <a:ext cx="2874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7193510" y="899815"/>
            <a:ext cx="1645690" cy="3987463"/>
            <a:chOff x="7193510" y="489287"/>
            <a:chExt cx="1645690" cy="3987463"/>
          </a:xfrm>
        </p:grpSpPr>
        <p:sp>
          <p:nvSpPr>
            <p:cNvPr id="39" name="Flowchart: Document 38"/>
            <p:cNvSpPr/>
            <p:nvPr/>
          </p:nvSpPr>
          <p:spPr>
            <a:xfrm>
              <a:off x="7943291" y="971550"/>
              <a:ext cx="819709" cy="5589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983619" y="991205"/>
              <a:ext cx="817853" cy="400110"/>
            </a:xfrm>
            <a:prstGeom prst="rect">
              <a:avLst/>
            </a:prstGeom>
            <a:noFill/>
          </p:spPr>
          <p:txBody>
            <a:bodyPr wrap="none" rtlCol="0">
              <a:spAutoFit/>
            </a:bodyPr>
            <a:lstStyle/>
            <a:p>
              <a:r>
                <a:rPr lang="en-US" sz="2000" b="1" dirty="0" smtClean="0"/>
                <a:t>Doc N</a:t>
              </a:r>
            </a:p>
          </p:txBody>
        </p:sp>
        <p:sp>
          <p:nvSpPr>
            <p:cNvPr id="47" name="TextBox 46"/>
            <p:cNvSpPr txBox="1"/>
            <p:nvPr/>
          </p:nvSpPr>
          <p:spPr>
            <a:xfrm>
              <a:off x="7193510" y="489287"/>
              <a:ext cx="731290" cy="1015663"/>
            </a:xfrm>
            <a:prstGeom prst="rect">
              <a:avLst/>
            </a:prstGeom>
            <a:noFill/>
          </p:spPr>
          <p:txBody>
            <a:bodyPr wrap="none" rtlCol="0">
              <a:spAutoFit/>
            </a:bodyPr>
            <a:lstStyle/>
            <a:p>
              <a:r>
                <a:rPr lang="en-US" sz="6000" b="1" dirty="0" smtClean="0"/>
                <a:t>…</a:t>
              </a:r>
            </a:p>
          </p:txBody>
        </p:sp>
        <p:cxnSp>
          <p:nvCxnSpPr>
            <p:cNvPr id="62" name="Straight Connector 61"/>
            <p:cNvCxnSpPr/>
            <p:nvPr/>
          </p:nvCxnSpPr>
          <p:spPr>
            <a:xfrm>
              <a:off x="8018381" y="1657350"/>
              <a:ext cx="0" cy="28194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8018381" y="3994487"/>
              <a:ext cx="8208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995434" y="3003064"/>
              <a:ext cx="287419"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5334000" y="1414594"/>
            <a:ext cx="861147" cy="3505200"/>
            <a:chOff x="5334000" y="971550"/>
            <a:chExt cx="861147" cy="3505200"/>
          </a:xfrm>
        </p:grpSpPr>
        <p:sp>
          <p:nvSpPr>
            <p:cNvPr id="7" name="Flowchart: Document 6"/>
            <p:cNvSpPr/>
            <p:nvPr/>
          </p:nvSpPr>
          <p:spPr>
            <a:xfrm>
              <a:off x="5334000" y="971550"/>
              <a:ext cx="819709" cy="5589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5374328" y="1657350"/>
              <a:ext cx="0" cy="28194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74328" y="1885950"/>
              <a:ext cx="8208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381346" y="2952750"/>
              <a:ext cx="409854"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351381" y="3961971"/>
              <a:ext cx="2874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74328" y="991205"/>
              <a:ext cx="779381" cy="400110"/>
            </a:xfrm>
            <a:prstGeom prst="rect">
              <a:avLst/>
            </a:prstGeom>
            <a:noFill/>
          </p:spPr>
          <p:txBody>
            <a:bodyPr wrap="none" rtlCol="0">
              <a:spAutoFit/>
            </a:bodyPr>
            <a:lstStyle/>
            <a:p>
              <a:r>
                <a:rPr lang="en-US" sz="2000" b="1" dirty="0" smtClean="0"/>
                <a:t>Doc 1</a:t>
              </a:r>
            </a:p>
          </p:txBody>
        </p:sp>
      </p:grpSp>
      <p:sp>
        <p:nvSpPr>
          <p:cNvPr id="5" name="Rectangle 4"/>
          <p:cNvSpPr/>
          <p:nvPr/>
        </p:nvSpPr>
        <p:spPr>
          <a:xfrm>
            <a:off x="3039962" y="2176594"/>
            <a:ext cx="449162" cy="461665"/>
          </a:xfrm>
          <a:prstGeom prst="rect">
            <a:avLst/>
          </a:prstGeom>
        </p:spPr>
        <p:txBody>
          <a:bodyPr wrap="none">
            <a:spAutoFit/>
          </a:bodyPr>
          <a:lstStyle/>
          <a:p>
            <a:r>
              <a:rPr lang="en-US" sz="2400" dirty="0" smtClean="0">
                <a:sym typeface="Symbol"/>
              </a:rPr>
              <a:t></a:t>
            </a:r>
            <a:r>
              <a:rPr lang="en-US" sz="2400" baseline="-25000" dirty="0" smtClean="0">
                <a:sym typeface="Symbol"/>
              </a:rPr>
              <a:t>1</a:t>
            </a:r>
            <a:endParaRPr lang="en-US" sz="2000" dirty="0"/>
          </a:p>
        </p:txBody>
      </p:sp>
      <p:sp>
        <p:nvSpPr>
          <p:cNvPr id="43" name="Rectangle 42"/>
          <p:cNvSpPr/>
          <p:nvPr/>
        </p:nvSpPr>
        <p:spPr>
          <a:xfrm>
            <a:off x="3039962" y="3048429"/>
            <a:ext cx="449162" cy="461665"/>
          </a:xfrm>
          <a:prstGeom prst="rect">
            <a:avLst/>
          </a:prstGeom>
        </p:spPr>
        <p:txBody>
          <a:bodyPr wrap="none">
            <a:spAutoFit/>
          </a:bodyPr>
          <a:lstStyle/>
          <a:p>
            <a:r>
              <a:rPr lang="en-US" sz="2400" dirty="0" smtClean="0">
                <a:sym typeface="Symbol"/>
              </a:rPr>
              <a:t></a:t>
            </a:r>
            <a:r>
              <a:rPr lang="en-US" sz="2400" baseline="-25000" dirty="0">
                <a:sym typeface="Symbol"/>
              </a:rPr>
              <a:t>2</a:t>
            </a:r>
            <a:endParaRPr lang="en-US" sz="2000" dirty="0"/>
          </a:p>
        </p:txBody>
      </p:sp>
      <p:sp>
        <p:nvSpPr>
          <p:cNvPr id="44" name="Rectangle 43"/>
          <p:cNvSpPr/>
          <p:nvPr/>
        </p:nvSpPr>
        <p:spPr>
          <a:xfrm>
            <a:off x="3067260" y="4176415"/>
            <a:ext cx="437940" cy="461665"/>
          </a:xfrm>
          <a:prstGeom prst="rect">
            <a:avLst/>
          </a:prstGeom>
        </p:spPr>
        <p:txBody>
          <a:bodyPr wrap="none">
            <a:spAutoFit/>
          </a:bodyPr>
          <a:lstStyle/>
          <a:p>
            <a:r>
              <a:rPr lang="en-US" sz="2400" dirty="0" smtClean="0">
                <a:sym typeface="Symbol"/>
              </a:rPr>
              <a:t></a:t>
            </a:r>
            <a:r>
              <a:rPr lang="en-US" sz="2400" baseline="-25000" dirty="0">
                <a:sym typeface="Symbol"/>
              </a:rPr>
              <a:t>k</a:t>
            </a:r>
            <a:endParaRPr lang="en-US" sz="2000" dirty="0"/>
          </a:p>
        </p:txBody>
      </p:sp>
      <p:sp>
        <p:nvSpPr>
          <p:cNvPr id="45" name="Rectangle 44"/>
          <p:cNvSpPr/>
          <p:nvPr/>
        </p:nvSpPr>
        <p:spPr>
          <a:xfrm>
            <a:off x="5486399" y="2176594"/>
            <a:ext cx="667309" cy="400110"/>
          </a:xfrm>
          <a:prstGeom prst="rect">
            <a:avLst/>
          </a:prstGeom>
        </p:spPr>
        <p:txBody>
          <a:bodyPr wrap="square">
            <a:spAutoFit/>
          </a:bodyPr>
          <a:lstStyle/>
          <a:p>
            <a:r>
              <a:rPr lang="en-US" sz="2000" b="1" dirty="0">
                <a:solidFill>
                  <a:srgbClr val="CC0000"/>
                </a:solidFill>
                <a:sym typeface="Symbol"/>
              </a:rPr>
              <a:t></a:t>
            </a:r>
            <a:r>
              <a:rPr lang="en-US" sz="2000" b="1" baseline="-25000" dirty="0" smtClean="0">
                <a:solidFill>
                  <a:srgbClr val="CC0000"/>
                </a:solidFill>
                <a:sym typeface="Symbol"/>
              </a:rPr>
              <a:t>11</a:t>
            </a:r>
            <a:endParaRPr lang="en-US" sz="1800" b="1" dirty="0">
              <a:solidFill>
                <a:srgbClr val="CC0000"/>
              </a:solidFill>
            </a:endParaRPr>
          </a:p>
        </p:txBody>
      </p:sp>
      <p:sp>
        <p:nvSpPr>
          <p:cNvPr id="55" name="Rectangle 54"/>
          <p:cNvSpPr/>
          <p:nvPr/>
        </p:nvSpPr>
        <p:spPr>
          <a:xfrm>
            <a:off x="5334000" y="3262015"/>
            <a:ext cx="667309" cy="400110"/>
          </a:xfrm>
          <a:prstGeom prst="rect">
            <a:avLst/>
          </a:prstGeom>
        </p:spPr>
        <p:txBody>
          <a:bodyPr wrap="square">
            <a:spAutoFit/>
          </a:bodyPr>
          <a:lstStyle/>
          <a:p>
            <a:r>
              <a:rPr lang="en-US" sz="2000" b="1" dirty="0">
                <a:solidFill>
                  <a:srgbClr val="3333FF"/>
                </a:solidFill>
                <a:sym typeface="Symbol"/>
              </a:rPr>
              <a:t></a:t>
            </a:r>
            <a:r>
              <a:rPr lang="en-US" sz="2000" b="1" baseline="-25000" dirty="0" smtClean="0">
                <a:solidFill>
                  <a:srgbClr val="3333FF"/>
                </a:solidFill>
                <a:sym typeface="Symbol"/>
              </a:rPr>
              <a:t>12</a:t>
            </a:r>
            <a:endParaRPr lang="en-US" sz="1800" b="1" dirty="0">
              <a:solidFill>
                <a:srgbClr val="3333FF"/>
              </a:solidFill>
            </a:endParaRPr>
          </a:p>
        </p:txBody>
      </p:sp>
      <p:sp>
        <p:nvSpPr>
          <p:cNvPr id="56" name="Rectangle 55"/>
          <p:cNvSpPr/>
          <p:nvPr/>
        </p:nvSpPr>
        <p:spPr>
          <a:xfrm>
            <a:off x="5562600" y="4267506"/>
            <a:ext cx="667309" cy="400110"/>
          </a:xfrm>
          <a:prstGeom prst="rect">
            <a:avLst/>
          </a:prstGeom>
        </p:spPr>
        <p:txBody>
          <a:bodyPr wrap="square">
            <a:spAutoFit/>
          </a:bodyPr>
          <a:lstStyle/>
          <a:p>
            <a:r>
              <a:rPr lang="en-US" sz="2000" b="1" dirty="0">
                <a:solidFill>
                  <a:schemeClr val="accent3">
                    <a:lumMod val="50000"/>
                  </a:schemeClr>
                </a:solidFill>
                <a:sym typeface="Symbol"/>
              </a:rPr>
              <a:t></a:t>
            </a:r>
            <a:r>
              <a:rPr lang="en-US" sz="2000" b="1" baseline="-25000" dirty="0" smtClean="0">
                <a:solidFill>
                  <a:schemeClr val="accent3">
                    <a:lumMod val="50000"/>
                  </a:schemeClr>
                </a:solidFill>
                <a:sym typeface="Symbol"/>
              </a:rPr>
              <a:t>1k</a:t>
            </a:r>
            <a:endParaRPr lang="en-US" sz="1800" b="1" dirty="0">
              <a:solidFill>
                <a:schemeClr val="accent3">
                  <a:lumMod val="50000"/>
                </a:schemeClr>
              </a:solidFill>
            </a:endParaRPr>
          </a:p>
        </p:txBody>
      </p:sp>
      <p:sp>
        <p:nvSpPr>
          <p:cNvPr id="57" name="Rectangle 56"/>
          <p:cNvSpPr/>
          <p:nvPr/>
        </p:nvSpPr>
        <p:spPr>
          <a:xfrm>
            <a:off x="6400800" y="2176594"/>
            <a:ext cx="914400" cy="400110"/>
          </a:xfrm>
          <a:prstGeom prst="rect">
            <a:avLst/>
          </a:prstGeom>
        </p:spPr>
        <p:txBody>
          <a:bodyPr wrap="square">
            <a:spAutoFit/>
          </a:bodyPr>
          <a:lstStyle/>
          <a:p>
            <a:r>
              <a:rPr lang="en-US" sz="2000" b="1" dirty="0" smtClean="0">
                <a:solidFill>
                  <a:srgbClr val="CC0000"/>
                </a:solidFill>
                <a:sym typeface="Symbol"/>
              </a:rPr>
              <a:t></a:t>
            </a:r>
            <a:r>
              <a:rPr lang="en-US" sz="2000" b="1" baseline="-25000" dirty="0" smtClean="0">
                <a:solidFill>
                  <a:srgbClr val="CC0000"/>
                </a:solidFill>
                <a:sym typeface="Symbol"/>
              </a:rPr>
              <a:t>21</a:t>
            </a:r>
            <a:r>
              <a:rPr lang="en-US" sz="1800" dirty="0" smtClean="0">
                <a:sym typeface="Symbol"/>
              </a:rPr>
              <a:t>=0%</a:t>
            </a:r>
            <a:endParaRPr lang="en-US" sz="1800" dirty="0"/>
          </a:p>
        </p:txBody>
      </p:sp>
      <p:sp>
        <p:nvSpPr>
          <p:cNvPr id="63" name="Rectangle 62"/>
          <p:cNvSpPr/>
          <p:nvPr/>
        </p:nvSpPr>
        <p:spPr>
          <a:xfrm>
            <a:off x="6647891" y="3262015"/>
            <a:ext cx="667309" cy="400110"/>
          </a:xfrm>
          <a:prstGeom prst="rect">
            <a:avLst/>
          </a:prstGeom>
        </p:spPr>
        <p:txBody>
          <a:bodyPr wrap="square">
            <a:spAutoFit/>
          </a:bodyPr>
          <a:lstStyle/>
          <a:p>
            <a:r>
              <a:rPr lang="en-US" sz="2000" b="1" dirty="0" smtClean="0">
                <a:solidFill>
                  <a:srgbClr val="3333FF"/>
                </a:solidFill>
                <a:sym typeface="Symbol"/>
              </a:rPr>
              <a:t></a:t>
            </a:r>
            <a:r>
              <a:rPr lang="en-US" sz="2000" b="1" baseline="-25000" dirty="0" smtClean="0">
                <a:solidFill>
                  <a:srgbClr val="3333FF"/>
                </a:solidFill>
                <a:sym typeface="Symbol"/>
              </a:rPr>
              <a:t>2</a:t>
            </a:r>
            <a:r>
              <a:rPr lang="en-US" sz="2000" b="1" baseline="-25000" dirty="0">
                <a:solidFill>
                  <a:srgbClr val="3333FF"/>
                </a:solidFill>
                <a:sym typeface="Symbol"/>
              </a:rPr>
              <a:t>2</a:t>
            </a:r>
            <a:endParaRPr lang="en-US" sz="1800" b="1" dirty="0">
              <a:solidFill>
                <a:srgbClr val="3333FF"/>
              </a:solidFill>
            </a:endParaRPr>
          </a:p>
        </p:txBody>
      </p:sp>
      <p:sp>
        <p:nvSpPr>
          <p:cNvPr id="67" name="Rectangle 66"/>
          <p:cNvSpPr/>
          <p:nvPr/>
        </p:nvSpPr>
        <p:spPr>
          <a:xfrm>
            <a:off x="6724091" y="4252615"/>
            <a:ext cx="667309" cy="400110"/>
          </a:xfrm>
          <a:prstGeom prst="rect">
            <a:avLst/>
          </a:prstGeom>
        </p:spPr>
        <p:txBody>
          <a:bodyPr wrap="square">
            <a:spAutoFit/>
          </a:bodyPr>
          <a:lstStyle/>
          <a:p>
            <a:r>
              <a:rPr lang="en-US" sz="2000" b="1" dirty="0" smtClean="0">
                <a:solidFill>
                  <a:schemeClr val="accent3">
                    <a:lumMod val="50000"/>
                  </a:schemeClr>
                </a:solidFill>
                <a:sym typeface="Symbol"/>
              </a:rPr>
              <a:t></a:t>
            </a:r>
            <a:r>
              <a:rPr lang="en-US" sz="2000" b="1" baseline="-25000" dirty="0" smtClean="0">
                <a:solidFill>
                  <a:schemeClr val="accent3">
                    <a:lumMod val="50000"/>
                  </a:schemeClr>
                </a:solidFill>
                <a:sym typeface="Symbol"/>
              </a:rPr>
              <a:t>2</a:t>
            </a:r>
            <a:r>
              <a:rPr lang="en-US" sz="2000" b="1" baseline="-25000" dirty="0">
                <a:solidFill>
                  <a:schemeClr val="accent3">
                    <a:lumMod val="50000"/>
                  </a:schemeClr>
                </a:solidFill>
                <a:sym typeface="Symbol"/>
              </a:rPr>
              <a:t>k</a:t>
            </a:r>
            <a:endParaRPr lang="en-US" sz="1800" b="1" dirty="0">
              <a:solidFill>
                <a:schemeClr val="accent3">
                  <a:lumMod val="50000"/>
                </a:schemeClr>
              </a:solidFill>
            </a:endParaRPr>
          </a:p>
        </p:txBody>
      </p:sp>
      <p:sp>
        <p:nvSpPr>
          <p:cNvPr id="71" name="Rectangle 70"/>
          <p:cNvSpPr/>
          <p:nvPr/>
        </p:nvSpPr>
        <p:spPr>
          <a:xfrm>
            <a:off x="8039472" y="2184870"/>
            <a:ext cx="952128" cy="677108"/>
          </a:xfrm>
          <a:prstGeom prst="rect">
            <a:avLst/>
          </a:prstGeom>
        </p:spPr>
        <p:txBody>
          <a:bodyPr wrap="square">
            <a:spAutoFit/>
          </a:bodyPr>
          <a:lstStyle/>
          <a:p>
            <a:r>
              <a:rPr lang="en-US" sz="2000" b="1" dirty="0" smtClean="0">
                <a:solidFill>
                  <a:srgbClr val="CC0000"/>
                </a:solidFill>
                <a:sym typeface="Symbol"/>
              </a:rPr>
              <a:t></a:t>
            </a:r>
            <a:r>
              <a:rPr lang="en-US" sz="2000" b="1" baseline="-25000" dirty="0" smtClean="0">
                <a:solidFill>
                  <a:srgbClr val="CC0000"/>
                </a:solidFill>
                <a:sym typeface="Symbol"/>
              </a:rPr>
              <a:t>N1</a:t>
            </a:r>
            <a:r>
              <a:rPr lang="en-US" sz="1800" dirty="0" smtClean="0">
                <a:sym typeface="Symbol"/>
              </a:rPr>
              <a:t>=0%</a:t>
            </a:r>
            <a:endParaRPr lang="en-US" sz="1800" dirty="0"/>
          </a:p>
          <a:p>
            <a:endParaRPr lang="en-US" sz="1800" dirty="0"/>
          </a:p>
        </p:txBody>
      </p:sp>
      <p:sp>
        <p:nvSpPr>
          <p:cNvPr id="72" name="Rectangle 71"/>
          <p:cNvSpPr/>
          <p:nvPr/>
        </p:nvSpPr>
        <p:spPr>
          <a:xfrm>
            <a:off x="8324291" y="3319105"/>
            <a:ext cx="667309" cy="400110"/>
          </a:xfrm>
          <a:prstGeom prst="rect">
            <a:avLst/>
          </a:prstGeom>
        </p:spPr>
        <p:txBody>
          <a:bodyPr wrap="square">
            <a:spAutoFit/>
          </a:bodyPr>
          <a:lstStyle/>
          <a:p>
            <a:r>
              <a:rPr lang="en-US" sz="2000" b="1" dirty="0" smtClean="0">
                <a:solidFill>
                  <a:srgbClr val="3333FF"/>
                </a:solidFill>
                <a:sym typeface="Symbol"/>
              </a:rPr>
              <a:t></a:t>
            </a:r>
            <a:r>
              <a:rPr lang="en-US" sz="2000" b="1" baseline="-25000" dirty="0" smtClean="0">
                <a:solidFill>
                  <a:srgbClr val="3333FF"/>
                </a:solidFill>
                <a:sym typeface="Symbol"/>
              </a:rPr>
              <a:t>N</a:t>
            </a:r>
            <a:r>
              <a:rPr lang="en-US" sz="2000" b="1" baseline="-25000" dirty="0">
                <a:solidFill>
                  <a:srgbClr val="3333FF"/>
                </a:solidFill>
                <a:sym typeface="Symbol"/>
              </a:rPr>
              <a:t>2</a:t>
            </a:r>
            <a:endParaRPr lang="en-US" sz="1800" b="1" dirty="0">
              <a:solidFill>
                <a:srgbClr val="3333FF"/>
              </a:solidFill>
            </a:endParaRPr>
          </a:p>
        </p:txBody>
      </p:sp>
      <p:sp>
        <p:nvSpPr>
          <p:cNvPr id="73" name="Rectangle 72"/>
          <p:cNvSpPr/>
          <p:nvPr/>
        </p:nvSpPr>
        <p:spPr>
          <a:xfrm>
            <a:off x="8382000" y="4309705"/>
            <a:ext cx="667309" cy="400110"/>
          </a:xfrm>
          <a:prstGeom prst="rect">
            <a:avLst/>
          </a:prstGeom>
        </p:spPr>
        <p:txBody>
          <a:bodyPr wrap="square">
            <a:spAutoFit/>
          </a:bodyPr>
          <a:lstStyle/>
          <a:p>
            <a:r>
              <a:rPr lang="en-US" sz="2000" b="1" dirty="0" smtClean="0">
                <a:solidFill>
                  <a:schemeClr val="accent3">
                    <a:lumMod val="50000"/>
                  </a:schemeClr>
                </a:solidFill>
                <a:sym typeface="Symbol"/>
              </a:rPr>
              <a:t></a:t>
            </a:r>
            <a:r>
              <a:rPr lang="en-US" sz="2000" b="1" baseline="-25000" dirty="0" err="1" smtClean="0">
                <a:solidFill>
                  <a:schemeClr val="accent3">
                    <a:lumMod val="50000"/>
                  </a:schemeClr>
                </a:solidFill>
                <a:sym typeface="Symbol"/>
              </a:rPr>
              <a:t>N</a:t>
            </a:r>
            <a:r>
              <a:rPr lang="en-US" sz="2000" b="1" baseline="-25000" dirty="0" err="1">
                <a:solidFill>
                  <a:schemeClr val="accent3">
                    <a:lumMod val="50000"/>
                  </a:schemeClr>
                </a:solidFill>
                <a:sym typeface="Symbol"/>
              </a:rPr>
              <a:t>k</a:t>
            </a:r>
            <a:endParaRPr lang="en-US" sz="1800" b="1" dirty="0">
              <a:solidFill>
                <a:schemeClr val="accent3">
                  <a:lumMod val="50000"/>
                </a:schemeClr>
              </a:solidFill>
            </a:endParaRPr>
          </a:p>
        </p:txBody>
      </p:sp>
      <p:sp>
        <p:nvSpPr>
          <p:cNvPr id="8" name="TextBox 7"/>
          <p:cNvSpPr txBox="1"/>
          <p:nvPr/>
        </p:nvSpPr>
        <p:spPr>
          <a:xfrm>
            <a:off x="5515254" y="1947994"/>
            <a:ext cx="631904" cy="400110"/>
          </a:xfrm>
          <a:prstGeom prst="rect">
            <a:avLst/>
          </a:prstGeom>
          <a:noFill/>
        </p:spPr>
        <p:txBody>
          <a:bodyPr wrap="none" rtlCol="0">
            <a:spAutoFit/>
          </a:bodyPr>
          <a:lstStyle/>
          <a:p>
            <a:r>
              <a:rPr lang="en-US" sz="2000" b="1" dirty="0" smtClean="0"/>
              <a:t>30%</a:t>
            </a:r>
          </a:p>
        </p:txBody>
      </p:sp>
      <p:sp>
        <p:nvSpPr>
          <p:cNvPr id="59" name="TextBox 58"/>
          <p:cNvSpPr txBox="1"/>
          <p:nvPr/>
        </p:nvSpPr>
        <p:spPr>
          <a:xfrm>
            <a:off x="5311696" y="3052581"/>
            <a:ext cx="631904" cy="400110"/>
          </a:xfrm>
          <a:prstGeom prst="rect">
            <a:avLst/>
          </a:prstGeom>
          <a:noFill/>
        </p:spPr>
        <p:txBody>
          <a:bodyPr wrap="none" rtlCol="0">
            <a:spAutoFit/>
          </a:bodyPr>
          <a:lstStyle/>
          <a:p>
            <a:r>
              <a:rPr lang="en-US" sz="2000" b="1" dirty="0" smtClean="0"/>
              <a:t>1</a:t>
            </a:r>
            <a:r>
              <a:rPr lang="en-US" sz="2000" b="1" dirty="0"/>
              <a:t>2</a:t>
            </a:r>
            <a:r>
              <a:rPr lang="en-US" sz="2000" b="1" dirty="0" smtClean="0"/>
              <a:t>%</a:t>
            </a:r>
          </a:p>
        </p:txBody>
      </p:sp>
      <p:sp>
        <p:nvSpPr>
          <p:cNvPr id="61" name="TextBox 60"/>
          <p:cNvSpPr txBox="1"/>
          <p:nvPr/>
        </p:nvSpPr>
        <p:spPr>
          <a:xfrm>
            <a:off x="5365339" y="4017232"/>
            <a:ext cx="502061" cy="400110"/>
          </a:xfrm>
          <a:prstGeom prst="rect">
            <a:avLst/>
          </a:prstGeom>
          <a:noFill/>
        </p:spPr>
        <p:txBody>
          <a:bodyPr wrap="none" rtlCol="0">
            <a:spAutoFit/>
          </a:bodyPr>
          <a:lstStyle/>
          <a:p>
            <a:r>
              <a:rPr lang="en-US" sz="2000" b="1" dirty="0"/>
              <a:t>8</a:t>
            </a:r>
            <a:r>
              <a:rPr lang="en-US" sz="2000" b="1" dirty="0" smtClean="0"/>
              <a:t>%</a:t>
            </a:r>
          </a:p>
        </p:txBody>
      </p:sp>
      <p:sp>
        <p:nvSpPr>
          <p:cNvPr id="70" name="TextBox 69"/>
          <p:cNvSpPr txBox="1"/>
          <p:nvPr/>
        </p:nvSpPr>
        <p:spPr>
          <a:xfrm>
            <a:off x="3534777" y="2061174"/>
            <a:ext cx="1570623" cy="877420"/>
          </a:xfrm>
          <a:prstGeom prst="rect">
            <a:avLst/>
          </a:prstGeom>
          <a:noFill/>
          <a:ln>
            <a:solidFill>
              <a:schemeClr val="accent1">
                <a:shade val="50000"/>
              </a:schemeClr>
            </a:solidFill>
          </a:ln>
        </p:spPr>
        <p:txBody>
          <a:bodyPr wrap="none" rtlCol="0">
            <a:spAutoFit/>
          </a:bodyPr>
          <a:lstStyle/>
          <a:p>
            <a:pPr>
              <a:lnSpc>
                <a:spcPts val="1200"/>
              </a:lnSpc>
            </a:pPr>
            <a:r>
              <a:rPr lang="en-US" sz="1600" b="1" dirty="0">
                <a:solidFill>
                  <a:srgbClr val="CC0000"/>
                </a:solidFill>
              </a:rPr>
              <a:t>s</a:t>
            </a:r>
            <a:r>
              <a:rPr lang="en-US" sz="1600" b="1" dirty="0" smtClean="0">
                <a:solidFill>
                  <a:srgbClr val="CC0000"/>
                </a:solidFill>
              </a:rPr>
              <a:t>ports  0.02</a:t>
            </a:r>
          </a:p>
          <a:p>
            <a:pPr>
              <a:lnSpc>
                <a:spcPts val="1200"/>
              </a:lnSpc>
            </a:pPr>
            <a:r>
              <a:rPr lang="en-US" sz="1600" b="1" dirty="0">
                <a:solidFill>
                  <a:srgbClr val="CC0000"/>
                </a:solidFill>
              </a:rPr>
              <a:t>g</a:t>
            </a:r>
            <a:r>
              <a:rPr lang="en-US" sz="1600" b="1" dirty="0" smtClean="0">
                <a:solidFill>
                  <a:srgbClr val="CC0000"/>
                </a:solidFill>
              </a:rPr>
              <a:t>ame   0.01</a:t>
            </a:r>
          </a:p>
          <a:p>
            <a:pPr>
              <a:lnSpc>
                <a:spcPts val="1200"/>
              </a:lnSpc>
            </a:pPr>
            <a:r>
              <a:rPr lang="en-US" sz="1600" b="1" dirty="0">
                <a:solidFill>
                  <a:srgbClr val="CC0000"/>
                </a:solidFill>
              </a:rPr>
              <a:t>b</a:t>
            </a:r>
            <a:r>
              <a:rPr lang="en-US" sz="1600" b="1" dirty="0" smtClean="0">
                <a:solidFill>
                  <a:srgbClr val="CC0000"/>
                </a:solidFill>
              </a:rPr>
              <a:t>asketball 0.005</a:t>
            </a:r>
          </a:p>
          <a:p>
            <a:pPr>
              <a:lnSpc>
                <a:spcPts val="1200"/>
              </a:lnSpc>
            </a:pPr>
            <a:r>
              <a:rPr lang="en-US" sz="1600" b="1" dirty="0">
                <a:solidFill>
                  <a:srgbClr val="CC0000"/>
                </a:solidFill>
              </a:rPr>
              <a:t>f</a:t>
            </a:r>
            <a:r>
              <a:rPr lang="en-US" sz="1600" b="1" dirty="0" smtClean="0">
                <a:solidFill>
                  <a:srgbClr val="CC0000"/>
                </a:solidFill>
              </a:rPr>
              <a:t>ootball   0.004</a:t>
            </a:r>
          </a:p>
          <a:p>
            <a:pPr>
              <a:lnSpc>
                <a:spcPts val="1200"/>
              </a:lnSpc>
            </a:pPr>
            <a:r>
              <a:rPr lang="en-US" sz="1600" b="1" dirty="0" smtClean="0"/>
              <a:t>…</a:t>
            </a:r>
            <a:endParaRPr lang="en-US" sz="1600" b="1" dirty="0" smtClean="0">
              <a:solidFill>
                <a:srgbClr val="CC0000"/>
              </a:solidFill>
            </a:endParaRPr>
          </a:p>
        </p:txBody>
      </p:sp>
      <p:sp>
        <p:nvSpPr>
          <p:cNvPr id="75" name="TextBox 74"/>
          <p:cNvSpPr txBox="1"/>
          <p:nvPr/>
        </p:nvSpPr>
        <p:spPr>
          <a:xfrm>
            <a:off x="3510166" y="4138684"/>
            <a:ext cx="1537600" cy="723531"/>
          </a:xfrm>
          <a:prstGeom prst="rect">
            <a:avLst/>
          </a:prstGeom>
          <a:noFill/>
          <a:ln>
            <a:solidFill>
              <a:schemeClr val="accent1">
                <a:shade val="50000"/>
              </a:schemeClr>
            </a:solidFill>
          </a:ln>
        </p:spPr>
        <p:txBody>
          <a:bodyPr wrap="none" rtlCol="0">
            <a:spAutoFit/>
          </a:bodyPr>
          <a:lstStyle/>
          <a:p>
            <a:pPr>
              <a:lnSpc>
                <a:spcPts val="1200"/>
              </a:lnSpc>
            </a:pPr>
            <a:r>
              <a:rPr lang="en-US" sz="1600" b="1" dirty="0" smtClean="0">
                <a:solidFill>
                  <a:schemeClr val="accent3">
                    <a:lumMod val="50000"/>
                  </a:schemeClr>
                </a:solidFill>
              </a:rPr>
              <a:t>science  0.04</a:t>
            </a:r>
          </a:p>
          <a:p>
            <a:pPr>
              <a:lnSpc>
                <a:spcPts val="1200"/>
              </a:lnSpc>
            </a:pPr>
            <a:r>
              <a:rPr lang="en-US" sz="1600" b="1" dirty="0" smtClean="0">
                <a:solidFill>
                  <a:schemeClr val="accent3">
                    <a:lumMod val="50000"/>
                  </a:schemeClr>
                </a:solidFill>
              </a:rPr>
              <a:t>scientist   0.03</a:t>
            </a:r>
          </a:p>
          <a:p>
            <a:pPr>
              <a:lnSpc>
                <a:spcPts val="1200"/>
              </a:lnSpc>
            </a:pPr>
            <a:r>
              <a:rPr lang="en-US" sz="1600" b="1" dirty="0">
                <a:solidFill>
                  <a:schemeClr val="accent3">
                    <a:lumMod val="50000"/>
                  </a:schemeClr>
                </a:solidFill>
              </a:rPr>
              <a:t>s</a:t>
            </a:r>
            <a:r>
              <a:rPr lang="en-US" sz="1600" b="1" dirty="0" smtClean="0">
                <a:solidFill>
                  <a:schemeClr val="accent3">
                    <a:lumMod val="50000"/>
                  </a:schemeClr>
                </a:solidFill>
              </a:rPr>
              <a:t>paceship 0.006</a:t>
            </a:r>
          </a:p>
          <a:p>
            <a:pPr>
              <a:lnSpc>
                <a:spcPts val="1200"/>
              </a:lnSpc>
            </a:pPr>
            <a:r>
              <a:rPr lang="en-US" sz="1600" b="1" dirty="0" smtClean="0">
                <a:solidFill>
                  <a:schemeClr val="accent3">
                    <a:lumMod val="50000"/>
                  </a:schemeClr>
                </a:solidFill>
              </a:rPr>
              <a:t>… </a:t>
            </a:r>
          </a:p>
        </p:txBody>
      </p:sp>
      <p:sp>
        <p:nvSpPr>
          <p:cNvPr id="76" name="TextBox 75"/>
          <p:cNvSpPr txBox="1"/>
          <p:nvPr/>
        </p:nvSpPr>
        <p:spPr>
          <a:xfrm>
            <a:off x="3497466" y="3118716"/>
            <a:ext cx="1527149" cy="723531"/>
          </a:xfrm>
          <a:prstGeom prst="rect">
            <a:avLst/>
          </a:prstGeom>
          <a:noFill/>
          <a:ln>
            <a:solidFill>
              <a:schemeClr val="accent1">
                <a:shade val="50000"/>
              </a:schemeClr>
            </a:solidFill>
          </a:ln>
        </p:spPr>
        <p:txBody>
          <a:bodyPr wrap="none" rtlCol="0">
            <a:spAutoFit/>
          </a:bodyPr>
          <a:lstStyle/>
          <a:p>
            <a:pPr>
              <a:lnSpc>
                <a:spcPts val="1200"/>
              </a:lnSpc>
            </a:pPr>
            <a:r>
              <a:rPr lang="en-US" sz="1600" b="1" dirty="0" smtClean="0">
                <a:solidFill>
                  <a:srgbClr val="3333FF"/>
                </a:solidFill>
              </a:rPr>
              <a:t>travel  0.05</a:t>
            </a:r>
          </a:p>
          <a:p>
            <a:pPr>
              <a:lnSpc>
                <a:spcPts val="1200"/>
              </a:lnSpc>
            </a:pPr>
            <a:r>
              <a:rPr lang="en-US" sz="1600" b="1" dirty="0" smtClean="0">
                <a:solidFill>
                  <a:srgbClr val="3333FF"/>
                </a:solidFill>
              </a:rPr>
              <a:t>attraction   0.03</a:t>
            </a:r>
          </a:p>
          <a:p>
            <a:pPr>
              <a:lnSpc>
                <a:spcPts val="1200"/>
              </a:lnSpc>
            </a:pPr>
            <a:r>
              <a:rPr lang="en-US" sz="1600" b="1" dirty="0">
                <a:solidFill>
                  <a:srgbClr val="3333FF"/>
                </a:solidFill>
              </a:rPr>
              <a:t>t</a:t>
            </a:r>
            <a:r>
              <a:rPr lang="en-US" sz="1600" b="1" dirty="0" smtClean="0">
                <a:solidFill>
                  <a:srgbClr val="3333FF"/>
                </a:solidFill>
              </a:rPr>
              <a:t>rip       0.01</a:t>
            </a:r>
          </a:p>
          <a:p>
            <a:pPr>
              <a:lnSpc>
                <a:spcPts val="1200"/>
              </a:lnSpc>
            </a:pPr>
            <a:r>
              <a:rPr lang="en-US" sz="1600" b="1" dirty="0" smtClean="0">
                <a:solidFill>
                  <a:srgbClr val="3333FF"/>
                </a:solidFill>
              </a:rPr>
              <a:t>…</a:t>
            </a:r>
          </a:p>
        </p:txBody>
      </p:sp>
      <p:sp>
        <p:nvSpPr>
          <p:cNvPr id="6" name="TextBox 5"/>
          <p:cNvSpPr txBox="1"/>
          <p:nvPr/>
        </p:nvSpPr>
        <p:spPr>
          <a:xfrm>
            <a:off x="311002" y="819150"/>
            <a:ext cx="2080926" cy="461665"/>
          </a:xfrm>
          <a:prstGeom prst="rect">
            <a:avLst/>
          </a:prstGeom>
          <a:solidFill>
            <a:srgbClr val="FFFF99"/>
          </a:solidFill>
        </p:spPr>
        <p:txBody>
          <a:bodyPr wrap="square" rtlCol="0">
            <a:spAutoFit/>
          </a:bodyPr>
          <a:lstStyle/>
          <a:p>
            <a:r>
              <a:rPr lang="en-US" sz="2400" b="1" dirty="0" smtClean="0"/>
              <a:t>INPUT:  C, k, V</a:t>
            </a:r>
          </a:p>
        </p:txBody>
      </p:sp>
      <p:sp>
        <p:nvSpPr>
          <p:cNvPr id="77" name="TextBox 76"/>
          <p:cNvSpPr txBox="1"/>
          <p:nvPr/>
        </p:nvSpPr>
        <p:spPr>
          <a:xfrm>
            <a:off x="3048000" y="590550"/>
            <a:ext cx="5727057" cy="461665"/>
          </a:xfrm>
          <a:prstGeom prst="rect">
            <a:avLst/>
          </a:prstGeom>
          <a:solidFill>
            <a:srgbClr val="FFFF99"/>
          </a:solidFill>
        </p:spPr>
        <p:txBody>
          <a:bodyPr wrap="square" rtlCol="0">
            <a:spAutoFit/>
          </a:bodyPr>
          <a:lstStyle/>
          <a:p>
            <a:pPr marL="0" lvl="1"/>
            <a:r>
              <a:rPr lang="en-US" sz="2400" b="1" dirty="0" smtClean="0"/>
              <a:t>OUTPUT: { </a:t>
            </a:r>
            <a:r>
              <a:rPr lang="en-US" sz="2400" b="1" dirty="0">
                <a:sym typeface="Symbol"/>
              </a:rPr>
              <a:t></a:t>
            </a:r>
            <a:r>
              <a:rPr lang="en-US" sz="2400" b="1" baseline="-25000" dirty="0">
                <a:sym typeface="Symbol"/>
              </a:rPr>
              <a:t>1</a:t>
            </a:r>
            <a:r>
              <a:rPr lang="en-US" sz="2400" b="1" dirty="0">
                <a:sym typeface="Symbol"/>
              </a:rPr>
              <a:t>, …, </a:t>
            </a:r>
            <a:r>
              <a:rPr lang="en-US" sz="2400" b="1" baseline="-25000" dirty="0">
                <a:sym typeface="Symbol"/>
              </a:rPr>
              <a:t>k</a:t>
            </a:r>
            <a:r>
              <a:rPr lang="en-US" sz="2400" b="1" dirty="0">
                <a:sym typeface="Symbol"/>
              </a:rPr>
              <a:t> </a:t>
            </a:r>
            <a:r>
              <a:rPr lang="en-US" sz="2400" b="1" dirty="0" smtClean="0">
                <a:sym typeface="Symbol"/>
              </a:rPr>
              <a:t>}, </a:t>
            </a:r>
            <a:r>
              <a:rPr lang="en-US" sz="2400" b="1" dirty="0"/>
              <a:t>{ </a:t>
            </a:r>
            <a:r>
              <a:rPr lang="en-US" sz="2400" b="1" dirty="0">
                <a:sym typeface="Symbol"/>
              </a:rPr>
              <a:t></a:t>
            </a:r>
            <a:r>
              <a:rPr lang="en-US" sz="2400" b="1" baseline="-25000" dirty="0">
                <a:sym typeface="Symbol"/>
              </a:rPr>
              <a:t>i1</a:t>
            </a:r>
            <a:r>
              <a:rPr lang="en-US" sz="2400" b="1" dirty="0">
                <a:sym typeface="Symbol"/>
              </a:rPr>
              <a:t>, …, </a:t>
            </a:r>
            <a:r>
              <a:rPr lang="en-US" sz="2400" b="1" baseline="-25000" dirty="0" err="1">
                <a:sym typeface="Symbol"/>
              </a:rPr>
              <a:t>ik</a:t>
            </a:r>
            <a:r>
              <a:rPr lang="en-US" sz="2400" b="1" dirty="0">
                <a:sym typeface="Symbol"/>
              </a:rPr>
              <a:t> </a:t>
            </a:r>
            <a:r>
              <a:rPr lang="en-US" sz="2400" b="1" dirty="0" smtClean="0">
                <a:sym typeface="Symbol"/>
              </a:rPr>
              <a:t>}</a:t>
            </a:r>
            <a:endParaRPr lang="en-US" sz="2400" b="1" dirty="0" smtClean="0"/>
          </a:p>
        </p:txBody>
      </p:sp>
      <p:sp>
        <p:nvSpPr>
          <p:cNvPr id="78" name="TextBox 77"/>
          <p:cNvSpPr txBox="1"/>
          <p:nvPr/>
        </p:nvSpPr>
        <p:spPr>
          <a:xfrm>
            <a:off x="338170" y="1923260"/>
            <a:ext cx="1579022" cy="523220"/>
          </a:xfrm>
          <a:prstGeom prst="rect">
            <a:avLst/>
          </a:prstGeom>
          <a:solidFill>
            <a:srgbClr val="853F4B"/>
          </a:solidFill>
        </p:spPr>
        <p:txBody>
          <a:bodyPr wrap="none" rtlCol="0">
            <a:spAutoFit/>
          </a:bodyPr>
          <a:lstStyle/>
          <a:p>
            <a:pPr algn="ctr"/>
            <a:r>
              <a:rPr lang="en-US" sz="2800" b="1" dirty="0" smtClean="0">
                <a:solidFill>
                  <a:schemeClr val="bg1"/>
                </a:solidFill>
              </a:rPr>
              <a:t>Text Data</a:t>
            </a:r>
            <a:endParaRPr lang="en-US" sz="2800" b="1" dirty="0">
              <a:solidFill>
                <a:schemeClr val="bg1"/>
              </a:solidFill>
            </a:endParaRPr>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8335386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fontScale="90000"/>
          </a:bodyPr>
          <a:lstStyle/>
          <a:p>
            <a:r>
              <a:rPr lang="en-US" dirty="0" smtClean="0"/>
              <a:t>Generating Text with Multiple Topics: p(w)=?</a:t>
            </a:r>
            <a:endParaRPr lang="en-US" dirty="0"/>
          </a:p>
        </p:txBody>
      </p:sp>
      <p:sp>
        <p:nvSpPr>
          <p:cNvPr id="5" name="Rounded Rectangle 4"/>
          <p:cNvSpPr/>
          <p:nvPr/>
        </p:nvSpPr>
        <p:spPr>
          <a:xfrm>
            <a:off x="3655170" y="3339712"/>
            <a:ext cx="1118464" cy="41331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515263" y="1968608"/>
            <a:ext cx="1133033" cy="4001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502867" y="1091044"/>
            <a:ext cx="1145430" cy="36933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352800" y="4249995"/>
            <a:ext cx="1754984" cy="4940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5"/>
          <p:cNvSpPr txBox="1">
            <a:spLocks noChangeArrowheads="1"/>
          </p:cNvSpPr>
          <p:nvPr/>
        </p:nvSpPr>
        <p:spPr bwMode="auto">
          <a:xfrm>
            <a:off x="3515264" y="1091044"/>
            <a:ext cx="1223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zh-CN" sz="1800" b="1" dirty="0">
                <a:solidFill>
                  <a:schemeClr val="bg1"/>
                </a:solidFill>
                <a:ea typeface="SimSun" pitchFamily="2" charset="-122"/>
                <a:sym typeface="Symbol" pitchFamily="18" charset="2"/>
              </a:rPr>
              <a:t>Topic  </a:t>
            </a:r>
            <a:r>
              <a:rPr lang="en-US" altLang="zh-CN" sz="1800" b="1" baseline="-25000" dirty="0">
                <a:solidFill>
                  <a:schemeClr val="bg1"/>
                </a:solidFill>
                <a:ea typeface="SimSun" pitchFamily="2" charset="-122"/>
                <a:sym typeface="Symbol" pitchFamily="18" charset="2"/>
              </a:rPr>
              <a:t>1</a:t>
            </a:r>
          </a:p>
        </p:txBody>
      </p:sp>
      <p:sp>
        <p:nvSpPr>
          <p:cNvPr id="10" name="Text Box 7"/>
          <p:cNvSpPr txBox="1">
            <a:spLocks noChangeArrowheads="1"/>
          </p:cNvSpPr>
          <p:nvPr/>
        </p:nvSpPr>
        <p:spPr bwMode="auto">
          <a:xfrm>
            <a:off x="3655170" y="3365777"/>
            <a:ext cx="11454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zh-CN" sz="2000" b="1" dirty="0">
                <a:solidFill>
                  <a:schemeClr val="bg1"/>
                </a:solidFill>
                <a:ea typeface="SimSun" pitchFamily="2" charset="-122"/>
                <a:sym typeface="Symbol" pitchFamily="18" charset="2"/>
              </a:rPr>
              <a:t>Topic </a:t>
            </a:r>
            <a:r>
              <a:rPr lang="en-US" altLang="zh-CN" sz="2000" b="1" baseline="-25000" dirty="0">
                <a:solidFill>
                  <a:schemeClr val="bg1"/>
                </a:solidFill>
                <a:ea typeface="SimSun" pitchFamily="2" charset="-122"/>
                <a:sym typeface="Symbol" pitchFamily="18" charset="2"/>
              </a:rPr>
              <a:t>k</a:t>
            </a:r>
          </a:p>
        </p:txBody>
      </p:sp>
      <p:sp>
        <p:nvSpPr>
          <p:cNvPr id="11" name="Text Box 9"/>
          <p:cNvSpPr txBox="1">
            <a:spLocks noChangeArrowheads="1"/>
          </p:cNvSpPr>
          <p:nvPr/>
        </p:nvSpPr>
        <p:spPr bwMode="auto">
          <a:xfrm>
            <a:off x="3463600" y="1968608"/>
            <a:ext cx="12239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zh-CN" sz="2000" b="1" dirty="0">
                <a:solidFill>
                  <a:schemeClr val="bg1"/>
                </a:solidFill>
                <a:ea typeface="SimSun" pitchFamily="2" charset="-122"/>
                <a:sym typeface="Symbol" pitchFamily="18" charset="2"/>
              </a:rPr>
              <a:t>Topic </a:t>
            </a:r>
            <a:r>
              <a:rPr lang="en-US" altLang="zh-CN" sz="2000" b="1" baseline="-25000" dirty="0">
                <a:solidFill>
                  <a:schemeClr val="bg1"/>
                </a:solidFill>
                <a:ea typeface="SimSun" pitchFamily="2" charset="-122"/>
                <a:sym typeface="Symbol" pitchFamily="18" charset="2"/>
              </a:rPr>
              <a:t>2</a:t>
            </a:r>
          </a:p>
        </p:txBody>
      </p:sp>
      <p:sp>
        <p:nvSpPr>
          <p:cNvPr id="13" name="Text Box 12"/>
          <p:cNvSpPr txBox="1">
            <a:spLocks noChangeArrowheads="1"/>
          </p:cNvSpPr>
          <p:nvPr/>
        </p:nvSpPr>
        <p:spPr bwMode="auto">
          <a:xfrm>
            <a:off x="3299646" y="4249994"/>
            <a:ext cx="1958154"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zh-CN" sz="1800" b="1" dirty="0">
                <a:ea typeface="SimSun" pitchFamily="2" charset="-122"/>
                <a:sym typeface="Symbol" pitchFamily="18" charset="2"/>
              </a:rPr>
              <a:t>Background </a:t>
            </a:r>
            <a:r>
              <a:rPr lang="en-US" altLang="zh-CN" sz="1800" b="1" dirty="0" smtClean="0">
                <a:ea typeface="SimSun" pitchFamily="2" charset="-122"/>
                <a:sym typeface="Symbol" pitchFamily="18" charset="2"/>
              </a:rPr>
              <a:t></a:t>
            </a:r>
            <a:r>
              <a:rPr lang="en-US" altLang="zh-CN" sz="1800" b="1" baseline="-25000" dirty="0" smtClean="0">
                <a:ea typeface="SimSun" pitchFamily="2" charset="-122"/>
                <a:sym typeface="Symbol" pitchFamily="18" charset="2"/>
              </a:rPr>
              <a:t>B</a:t>
            </a:r>
            <a:endParaRPr lang="en-US" altLang="zh-CN" sz="1800" b="1" baseline="-25000" dirty="0">
              <a:ea typeface="SimSun" pitchFamily="2" charset="-122"/>
              <a:sym typeface="Symbol" pitchFamily="18" charset="2"/>
            </a:endParaRPr>
          </a:p>
          <a:p>
            <a:pPr algn="ctr">
              <a:spcBef>
                <a:spcPct val="0"/>
              </a:spcBef>
              <a:buSzTx/>
              <a:buFontTx/>
              <a:buNone/>
            </a:pPr>
            <a:endParaRPr lang="en-US" altLang="zh-CN" sz="1400" baseline="-25000" dirty="0">
              <a:ea typeface="SimSun" pitchFamily="2" charset="-122"/>
              <a:sym typeface="Symbol" pitchFamily="18" charset="2"/>
            </a:endParaRPr>
          </a:p>
        </p:txBody>
      </p:sp>
      <p:sp>
        <p:nvSpPr>
          <p:cNvPr id="14" name="Text Box 13"/>
          <p:cNvSpPr txBox="1">
            <a:spLocks noChangeArrowheads="1"/>
          </p:cNvSpPr>
          <p:nvPr/>
        </p:nvSpPr>
        <p:spPr bwMode="auto">
          <a:xfrm>
            <a:off x="4803030" y="986822"/>
            <a:ext cx="1747837" cy="7848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lnSpc>
                <a:spcPts val="1800"/>
              </a:lnSpc>
              <a:spcBef>
                <a:spcPts val="0"/>
              </a:spcBef>
              <a:buSzTx/>
              <a:buFontTx/>
              <a:buNone/>
            </a:pPr>
            <a:r>
              <a:rPr lang="en-US" altLang="zh-CN" sz="1800" b="1" dirty="0">
                <a:solidFill>
                  <a:srgbClr val="FF0000"/>
                </a:solidFill>
                <a:latin typeface="Times New Roman" panose="02020603050405020304" pitchFamily="18" charset="0"/>
                <a:ea typeface="SimSun" pitchFamily="2" charset="-122"/>
                <a:cs typeface="Times New Roman" panose="02020603050405020304" pitchFamily="18" charset="0"/>
              </a:rPr>
              <a:t>government 0.3 </a:t>
            </a:r>
            <a:br>
              <a:rPr lang="en-US" altLang="zh-CN" sz="1800" b="1" dirty="0">
                <a:solidFill>
                  <a:srgbClr val="FF0000"/>
                </a:solidFill>
                <a:latin typeface="Times New Roman" panose="02020603050405020304" pitchFamily="18" charset="0"/>
                <a:ea typeface="SimSun" pitchFamily="2" charset="-122"/>
                <a:cs typeface="Times New Roman" panose="02020603050405020304" pitchFamily="18" charset="0"/>
              </a:rPr>
            </a:br>
            <a:r>
              <a:rPr lang="en-US" altLang="zh-CN" sz="1800" b="1" dirty="0">
                <a:solidFill>
                  <a:srgbClr val="FF0000"/>
                </a:solidFill>
                <a:latin typeface="Times New Roman" panose="02020603050405020304" pitchFamily="18" charset="0"/>
                <a:ea typeface="SimSun" pitchFamily="2" charset="-122"/>
                <a:cs typeface="Times New Roman" panose="02020603050405020304" pitchFamily="18" charset="0"/>
              </a:rPr>
              <a:t>response  0.2</a:t>
            </a:r>
            <a:br>
              <a:rPr lang="en-US" altLang="zh-CN" sz="1800" b="1" dirty="0">
                <a:solidFill>
                  <a:srgbClr val="FF0000"/>
                </a:solidFill>
                <a:latin typeface="Times New Roman" panose="02020603050405020304" pitchFamily="18" charset="0"/>
                <a:ea typeface="SimSun" pitchFamily="2" charset="-122"/>
                <a:cs typeface="Times New Roman" panose="02020603050405020304" pitchFamily="18" charset="0"/>
              </a:rPr>
            </a:br>
            <a:r>
              <a:rPr lang="en-US" altLang="zh-CN" sz="1800" b="1" dirty="0">
                <a:solidFill>
                  <a:srgbClr val="FF0000"/>
                </a:solidFill>
                <a:latin typeface="Times New Roman" panose="02020603050405020304" pitchFamily="18" charset="0"/>
                <a:ea typeface="SimSun" pitchFamily="2" charset="-122"/>
                <a:cs typeface="Times New Roman" panose="02020603050405020304" pitchFamily="18" charset="0"/>
              </a:rPr>
              <a:t>...</a:t>
            </a:r>
          </a:p>
        </p:txBody>
      </p:sp>
      <p:sp>
        <p:nvSpPr>
          <p:cNvPr id="15" name="Text Box 14"/>
          <p:cNvSpPr txBox="1">
            <a:spLocks noChangeArrowheads="1"/>
          </p:cNvSpPr>
          <p:nvPr/>
        </p:nvSpPr>
        <p:spPr bwMode="auto">
          <a:xfrm>
            <a:off x="4950667" y="3003887"/>
            <a:ext cx="1366838" cy="1015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lnSpc>
                <a:spcPts val="1800"/>
              </a:lnSpc>
              <a:spcBef>
                <a:spcPts val="0"/>
              </a:spcBef>
              <a:buSzTx/>
              <a:buFontTx/>
              <a:buNone/>
            </a:pPr>
            <a:r>
              <a:rPr lang="en-US" altLang="zh-CN" sz="1800" b="1" dirty="0">
                <a:solidFill>
                  <a:schemeClr val="accent3">
                    <a:lumMod val="50000"/>
                  </a:schemeClr>
                </a:solidFill>
                <a:latin typeface="Times New Roman" panose="02020603050405020304" pitchFamily="18" charset="0"/>
                <a:ea typeface="SimSun" pitchFamily="2" charset="-122"/>
                <a:cs typeface="Times New Roman" panose="02020603050405020304" pitchFamily="18" charset="0"/>
              </a:rPr>
              <a:t>donate  0.1</a:t>
            </a:r>
            <a:br>
              <a:rPr lang="en-US" altLang="zh-CN" sz="1800" b="1" dirty="0">
                <a:solidFill>
                  <a:schemeClr val="accent3">
                    <a:lumMod val="50000"/>
                  </a:schemeClr>
                </a:solidFill>
                <a:latin typeface="Times New Roman" panose="02020603050405020304" pitchFamily="18" charset="0"/>
                <a:ea typeface="SimSun" pitchFamily="2" charset="-122"/>
                <a:cs typeface="Times New Roman" panose="02020603050405020304" pitchFamily="18" charset="0"/>
              </a:rPr>
            </a:br>
            <a:r>
              <a:rPr lang="en-US" altLang="zh-CN" sz="1800" b="1" dirty="0">
                <a:solidFill>
                  <a:schemeClr val="accent3">
                    <a:lumMod val="50000"/>
                  </a:schemeClr>
                </a:solidFill>
                <a:latin typeface="Times New Roman" panose="02020603050405020304" pitchFamily="18" charset="0"/>
                <a:ea typeface="SimSun" pitchFamily="2" charset="-122"/>
                <a:cs typeface="Times New Roman" panose="02020603050405020304" pitchFamily="18" charset="0"/>
              </a:rPr>
              <a:t>relief 0.05</a:t>
            </a:r>
            <a:br>
              <a:rPr lang="en-US" altLang="zh-CN" sz="1800" b="1" dirty="0">
                <a:solidFill>
                  <a:schemeClr val="accent3">
                    <a:lumMod val="50000"/>
                  </a:schemeClr>
                </a:solidFill>
                <a:latin typeface="Times New Roman" panose="02020603050405020304" pitchFamily="18" charset="0"/>
                <a:ea typeface="SimSun" pitchFamily="2" charset="-122"/>
                <a:cs typeface="Times New Roman" panose="02020603050405020304" pitchFamily="18" charset="0"/>
              </a:rPr>
            </a:br>
            <a:r>
              <a:rPr lang="en-US" altLang="zh-CN" sz="1800" b="1" dirty="0">
                <a:solidFill>
                  <a:schemeClr val="accent3">
                    <a:lumMod val="50000"/>
                  </a:schemeClr>
                </a:solidFill>
                <a:latin typeface="Times New Roman" panose="02020603050405020304" pitchFamily="18" charset="0"/>
                <a:ea typeface="SimSun" pitchFamily="2" charset="-122"/>
                <a:cs typeface="Times New Roman" panose="02020603050405020304" pitchFamily="18" charset="0"/>
              </a:rPr>
              <a:t>help 0.02 </a:t>
            </a:r>
            <a:br>
              <a:rPr lang="en-US" altLang="zh-CN" sz="1800" b="1" dirty="0">
                <a:solidFill>
                  <a:schemeClr val="accent3">
                    <a:lumMod val="50000"/>
                  </a:schemeClr>
                </a:solidFill>
                <a:latin typeface="Times New Roman" panose="02020603050405020304" pitchFamily="18" charset="0"/>
                <a:ea typeface="SimSun" pitchFamily="2" charset="-122"/>
                <a:cs typeface="Times New Roman" panose="02020603050405020304" pitchFamily="18" charset="0"/>
              </a:rPr>
            </a:br>
            <a:r>
              <a:rPr lang="en-US" altLang="zh-CN" sz="1800" b="1" dirty="0">
                <a:solidFill>
                  <a:schemeClr val="accent3">
                    <a:lumMod val="50000"/>
                  </a:schemeClr>
                </a:solidFill>
                <a:latin typeface="Times New Roman" panose="02020603050405020304" pitchFamily="18" charset="0"/>
                <a:ea typeface="SimSun" pitchFamily="2" charset="-122"/>
                <a:cs typeface="Times New Roman" panose="02020603050405020304" pitchFamily="18" charset="0"/>
              </a:rPr>
              <a:t>...</a:t>
            </a:r>
          </a:p>
        </p:txBody>
      </p:sp>
      <p:sp>
        <p:nvSpPr>
          <p:cNvPr id="16" name="Text Box 15"/>
          <p:cNvSpPr txBox="1">
            <a:spLocks noChangeArrowheads="1"/>
          </p:cNvSpPr>
          <p:nvPr/>
        </p:nvSpPr>
        <p:spPr bwMode="auto">
          <a:xfrm>
            <a:off x="4950667" y="1860887"/>
            <a:ext cx="1366838" cy="1015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lnSpc>
                <a:spcPts val="1800"/>
              </a:lnSpc>
              <a:spcBef>
                <a:spcPts val="0"/>
              </a:spcBef>
              <a:buSzTx/>
              <a:buFontTx/>
              <a:buNone/>
            </a:pPr>
            <a:r>
              <a:rPr lang="en-US" altLang="zh-CN" sz="1800" b="1" dirty="0">
                <a:solidFill>
                  <a:srgbClr val="3333FF"/>
                </a:solidFill>
                <a:latin typeface="Times New Roman" panose="02020603050405020304" pitchFamily="18" charset="0"/>
                <a:ea typeface="SimSun" pitchFamily="2" charset="-122"/>
                <a:cs typeface="Times New Roman" panose="02020603050405020304" pitchFamily="18" charset="0"/>
              </a:rPr>
              <a:t>city 0.2</a:t>
            </a:r>
            <a:br>
              <a:rPr lang="en-US" altLang="zh-CN" sz="1800" b="1" dirty="0">
                <a:solidFill>
                  <a:srgbClr val="3333FF"/>
                </a:solidFill>
                <a:latin typeface="Times New Roman" panose="02020603050405020304" pitchFamily="18" charset="0"/>
                <a:ea typeface="SimSun" pitchFamily="2" charset="-122"/>
                <a:cs typeface="Times New Roman" panose="02020603050405020304" pitchFamily="18" charset="0"/>
              </a:rPr>
            </a:br>
            <a:r>
              <a:rPr lang="en-US" altLang="zh-CN" sz="1800" b="1" dirty="0">
                <a:solidFill>
                  <a:srgbClr val="3333FF"/>
                </a:solidFill>
                <a:latin typeface="Times New Roman" panose="02020603050405020304" pitchFamily="18" charset="0"/>
                <a:ea typeface="SimSun" pitchFamily="2" charset="-122"/>
                <a:cs typeface="Times New Roman" panose="02020603050405020304" pitchFamily="18" charset="0"/>
              </a:rPr>
              <a:t>new   0.1</a:t>
            </a:r>
            <a:br>
              <a:rPr lang="en-US" altLang="zh-CN" sz="1800" b="1" dirty="0">
                <a:solidFill>
                  <a:srgbClr val="3333FF"/>
                </a:solidFill>
                <a:latin typeface="Times New Roman" panose="02020603050405020304" pitchFamily="18" charset="0"/>
                <a:ea typeface="SimSun" pitchFamily="2" charset="-122"/>
                <a:cs typeface="Times New Roman" panose="02020603050405020304" pitchFamily="18" charset="0"/>
              </a:rPr>
            </a:br>
            <a:r>
              <a:rPr lang="en-US" altLang="zh-CN" sz="1800" b="1" dirty="0" err="1">
                <a:solidFill>
                  <a:srgbClr val="3333FF"/>
                </a:solidFill>
                <a:latin typeface="Times New Roman" pitchFamily="18" charset="0"/>
                <a:ea typeface="SimSun" pitchFamily="2" charset="-122"/>
                <a:cs typeface="Times New Roman" panose="02020603050405020304" pitchFamily="18" charset="0"/>
              </a:rPr>
              <a:t>orleans</a:t>
            </a:r>
            <a:r>
              <a:rPr lang="en-US" altLang="zh-CN" sz="1800" b="1" dirty="0">
                <a:solidFill>
                  <a:srgbClr val="3333FF"/>
                </a:solidFill>
                <a:latin typeface="Times New Roman" pitchFamily="18" charset="0"/>
                <a:ea typeface="SimSun" pitchFamily="2" charset="-122"/>
                <a:cs typeface="Times New Roman" panose="02020603050405020304" pitchFamily="18" charset="0"/>
              </a:rPr>
              <a:t> 0.05 </a:t>
            </a:r>
            <a:br>
              <a:rPr lang="en-US" altLang="zh-CN" sz="1800" b="1" dirty="0">
                <a:solidFill>
                  <a:srgbClr val="3333FF"/>
                </a:solidFill>
                <a:latin typeface="Times New Roman" pitchFamily="18" charset="0"/>
                <a:ea typeface="SimSun" pitchFamily="2" charset="-122"/>
                <a:cs typeface="Times New Roman" panose="02020603050405020304" pitchFamily="18" charset="0"/>
              </a:rPr>
            </a:br>
            <a:r>
              <a:rPr lang="en-US" altLang="zh-CN" sz="1800" b="1" dirty="0">
                <a:solidFill>
                  <a:srgbClr val="3333FF"/>
                </a:solidFill>
                <a:latin typeface="Times New Roman" pitchFamily="18" charset="0"/>
                <a:ea typeface="SimSun" pitchFamily="2" charset="-122"/>
                <a:cs typeface="Times New Roman" panose="02020603050405020304" pitchFamily="18" charset="0"/>
              </a:rPr>
              <a:t>...</a:t>
            </a:r>
          </a:p>
        </p:txBody>
      </p:sp>
      <p:sp>
        <p:nvSpPr>
          <p:cNvPr id="17" name="Text Box 16"/>
          <p:cNvSpPr txBox="1">
            <a:spLocks noChangeArrowheads="1"/>
          </p:cNvSpPr>
          <p:nvPr/>
        </p:nvSpPr>
        <p:spPr bwMode="auto">
          <a:xfrm>
            <a:off x="5179267" y="4163020"/>
            <a:ext cx="1223963" cy="923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spcBef>
                <a:spcPct val="50000"/>
              </a:spcBef>
              <a:buSzTx/>
              <a:buFontTx/>
              <a:buNone/>
            </a:pPr>
            <a:r>
              <a:rPr lang="en-US" altLang="zh-CN" sz="1800" b="1" dirty="0" smtClean="0">
                <a:latin typeface="Times New Roman" panose="02020603050405020304" pitchFamily="18" charset="0"/>
                <a:ea typeface="SimSun" pitchFamily="2" charset="-122"/>
                <a:cs typeface="Times New Roman" panose="02020603050405020304" pitchFamily="18" charset="0"/>
              </a:rPr>
              <a:t>the  </a:t>
            </a:r>
            <a:r>
              <a:rPr lang="en-US" altLang="zh-CN" sz="1800" b="1" dirty="0">
                <a:latin typeface="Times New Roman" panose="02020603050405020304" pitchFamily="18" charset="0"/>
                <a:ea typeface="SimSun" pitchFamily="2" charset="-122"/>
                <a:cs typeface="Times New Roman" panose="02020603050405020304" pitchFamily="18" charset="0"/>
              </a:rPr>
              <a:t>0.04</a:t>
            </a:r>
            <a:br>
              <a:rPr lang="en-US" altLang="zh-CN" sz="1800" b="1" dirty="0">
                <a:latin typeface="Times New Roman" panose="02020603050405020304" pitchFamily="18" charset="0"/>
                <a:ea typeface="SimSun" pitchFamily="2" charset="-122"/>
                <a:cs typeface="Times New Roman" panose="02020603050405020304" pitchFamily="18" charset="0"/>
              </a:rPr>
            </a:br>
            <a:r>
              <a:rPr lang="en-US" altLang="zh-CN" sz="1800" b="1" dirty="0">
                <a:latin typeface="Times New Roman" panose="02020603050405020304" pitchFamily="18" charset="0"/>
                <a:ea typeface="SimSun" pitchFamily="2" charset="-122"/>
                <a:cs typeface="Times New Roman" panose="02020603050405020304" pitchFamily="18" charset="0"/>
              </a:rPr>
              <a:t>a 0.03 </a:t>
            </a:r>
            <a:br>
              <a:rPr lang="en-US" altLang="zh-CN" sz="1800" b="1" dirty="0">
                <a:latin typeface="Times New Roman" panose="02020603050405020304" pitchFamily="18" charset="0"/>
                <a:ea typeface="SimSun" pitchFamily="2" charset="-122"/>
                <a:cs typeface="Times New Roman" panose="02020603050405020304" pitchFamily="18" charset="0"/>
              </a:rPr>
            </a:br>
            <a:r>
              <a:rPr lang="en-US" altLang="zh-CN" sz="1800" b="1" dirty="0">
                <a:latin typeface="Times New Roman" panose="02020603050405020304" pitchFamily="18" charset="0"/>
                <a:ea typeface="SimSun" pitchFamily="2" charset="-122"/>
                <a:cs typeface="Times New Roman" panose="02020603050405020304" pitchFamily="18" charset="0"/>
              </a:rPr>
              <a:t>...</a:t>
            </a:r>
          </a:p>
        </p:txBody>
      </p:sp>
      <p:sp>
        <p:nvSpPr>
          <p:cNvPr id="18" name="TextBox 17"/>
          <p:cNvSpPr txBox="1"/>
          <p:nvPr/>
        </p:nvSpPr>
        <p:spPr>
          <a:xfrm>
            <a:off x="8095201" y="3997464"/>
            <a:ext cx="896399" cy="707886"/>
          </a:xfrm>
          <a:prstGeom prst="rect">
            <a:avLst/>
          </a:prstGeom>
          <a:noFill/>
        </p:spPr>
        <p:txBody>
          <a:bodyPr wrap="none" rtlCol="0">
            <a:spAutoFit/>
          </a:bodyPr>
          <a:lstStyle/>
          <a:p>
            <a:r>
              <a:rPr lang="en-US" sz="2000" b="1" dirty="0" smtClean="0"/>
              <a:t>Topic </a:t>
            </a:r>
          </a:p>
          <a:p>
            <a:r>
              <a:rPr lang="en-US" sz="2000" b="1" dirty="0" smtClean="0"/>
              <a:t>Choice</a:t>
            </a:r>
          </a:p>
        </p:txBody>
      </p:sp>
      <p:cxnSp>
        <p:nvCxnSpPr>
          <p:cNvPr id="19" name="Straight Arrow Connector 18"/>
          <p:cNvCxnSpPr/>
          <p:nvPr/>
        </p:nvCxnSpPr>
        <p:spPr>
          <a:xfrm flipH="1">
            <a:off x="6600136" y="1428750"/>
            <a:ext cx="124069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7" idx="3"/>
          </p:cNvCxnSpPr>
          <p:nvPr/>
        </p:nvCxnSpPr>
        <p:spPr>
          <a:xfrm flipH="1">
            <a:off x="6403230" y="4624685"/>
            <a:ext cx="197877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858000" y="4671596"/>
            <a:ext cx="946093" cy="338554"/>
          </a:xfrm>
          <a:prstGeom prst="rect">
            <a:avLst/>
          </a:prstGeom>
        </p:spPr>
        <p:txBody>
          <a:bodyPr wrap="none">
            <a:spAutoFit/>
          </a:bodyPr>
          <a:lstStyle/>
          <a:p>
            <a:r>
              <a:rPr lang="en-US" altLang="zh-CN" sz="1600" b="1" dirty="0">
                <a:ea typeface="SimSun" pitchFamily="2" charset="-122"/>
                <a:sym typeface="Symbol" pitchFamily="18" charset="2"/>
              </a:rPr>
              <a:t>p</a:t>
            </a:r>
            <a:r>
              <a:rPr lang="en-US" altLang="zh-CN" sz="1600" b="1" dirty="0" smtClean="0">
                <a:ea typeface="SimSun" pitchFamily="2" charset="-122"/>
                <a:sym typeface="Symbol" pitchFamily="18" charset="2"/>
              </a:rPr>
              <a:t>(</a:t>
            </a:r>
            <a:r>
              <a:rPr lang="en-US" altLang="zh-CN" sz="1600" b="1" baseline="-25000" dirty="0" smtClean="0">
                <a:ea typeface="SimSun" pitchFamily="2" charset="-122"/>
                <a:sym typeface="Symbol" pitchFamily="18" charset="2"/>
              </a:rPr>
              <a:t>B</a:t>
            </a:r>
            <a:r>
              <a:rPr lang="en-US" altLang="zh-CN" sz="1600" b="1" dirty="0" smtClean="0">
                <a:ea typeface="SimSun" pitchFamily="2" charset="-122"/>
                <a:sym typeface="Symbol" pitchFamily="18" charset="2"/>
              </a:rPr>
              <a:t>)=</a:t>
            </a:r>
            <a:r>
              <a:rPr lang="en-US" sz="1600" b="1" dirty="0">
                <a:sym typeface="Symbol"/>
              </a:rPr>
              <a:t> </a:t>
            </a:r>
            <a:r>
              <a:rPr lang="en-US" sz="1600" b="1" baseline="-25000" dirty="0">
                <a:sym typeface="Symbol"/>
              </a:rPr>
              <a:t>B</a:t>
            </a:r>
            <a:endParaRPr lang="en-US" dirty="0"/>
          </a:p>
        </p:txBody>
      </p:sp>
      <p:sp>
        <p:nvSpPr>
          <p:cNvPr id="39" name="Rectangle 38"/>
          <p:cNvSpPr/>
          <p:nvPr/>
        </p:nvSpPr>
        <p:spPr>
          <a:xfrm>
            <a:off x="6629400" y="1379237"/>
            <a:ext cx="1130438" cy="630942"/>
          </a:xfrm>
          <a:prstGeom prst="rect">
            <a:avLst/>
          </a:prstGeom>
        </p:spPr>
        <p:txBody>
          <a:bodyPr wrap="none">
            <a:spAutoFit/>
          </a:bodyPr>
          <a:lstStyle/>
          <a:p>
            <a:r>
              <a:rPr lang="en-US" altLang="zh-CN" sz="1800" b="1" dirty="0">
                <a:ea typeface="SimSun" pitchFamily="2" charset="-122"/>
                <a:sym typeface="Symbol" pitchFamily="18" charset="2"/>
              </a:rPr>
              <a:t>p</a:t>
            </a:r>
            <a:r>
              <a:rPr lang="en-US" altLang="zh-CN" sz="1800" b="1" dirty="0" smtClean="0">
                <a:ea typeface="SimSun" pitchFamily="2" charset="-122"/>
                <a:sym typeface="Symbol" pitchFamily="18" charset="2"/>
              </a:rPr>
              <a:t>(</a:t>
            </a:r>
            <a:r>
              <a:rPr lang="en-US" altLang="zh-CN" sz="1800" b="1" baseline="-25000" dirty="0">
                <a:ea typeface="SimSun" pitchFamily="2" charset="-122"/>
                <a:sym typeface="Symbol" pitchFamily="18" charset="2"/>
              </a:rPr>
              <a:t>1</a:t>
            </a:r>
            <a:r>
              <a:rPr lang="en-US" altLang="zh-CN" sz="1800" b="1" dirty="0" smtClean="0">
                <a:ea typeface="SimSun" pitchFamily="2" charset="-122"/>
                <a:sym typeface="Symbol" pitchFamily="18" charset="2"/>
              </a:rPr>
              <a:t>)=</a:t>
            </a:r>
            <a:r>
              <a:rPr lang="en-US" sz="2000" b="1" dirty="0" smtClean="0">
                <a:solidFill>
                  <a:srgbClr val="CC0000"/>
                </a:solidFill>
                <a:sym typeface="Symbol"/>
              </a:rPr>
              <a:t></a:t>
            </a:r>
            <a:r>
              <a:rPr lang="en-US" sz="2000" b="1" baseline="-25000" dirty="0" smtClean="0">
                <a:solidFill>
                  <a:srgbClr val="CC0000"/>
                </a:solidFill>
                <a:sym typeface="Symbol"/>
              </a:rPr>
              <a:t>d,1</a:t>
            </a:r>
            <a:endParaRPr lang="en-US" sz="2000" dirty="0"/>
          </a:p>
          <a:p>
            <a:endParaRPr lang="en-US" dirty="0"/>
          </a:p>
        </p:txBody>
      </p:sp>
      <p:cxnSp>
        <p:nvCxnSpPr>
          <p:cNvPr id="42" name="Straight Arrow Connector 41"/>
          <p:cNvCxnSpPr/>
          <p:nvPr/>
        </p:nvCxnSpPr>
        <p:spPr>
          <a:xfrm flipH="1">
            <a:off x="6400800" y="2413479"/>
            <a:ext cx="144003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628060" y="2368718"/>
            <a:ext cx="1130438" cy="630942"/>
          </a:xfrm>
          <a:prstGeom prst="rect">
            <a:avLst/>
          </a:prstGeom>
        </p:spPr>
        <p:txBody>
          <a:bodyPr wrap="none">
            <a:spAutoFit/>
          </a:bodyPr>
          <a:lstStyle/>
          <a:p>
            <a:r>
              <a:rPr lang="en-US" altLang="zh-CN" sz="1800" b="1" dirty="0">
                <a:ea typeface="SimSun" pitchFamily="2" charset="-122"/>
                <a:sym typeface="Symbol" pitchFamily="18" charset="2"/>
              </a:rPr>
              <a:t>p</a:t>
            </a:r>
            <a:r>
              <a:rPr lang="en-US" altLang="zh-CN" sz="1800" b="1" dirty="0" smtClean="0">
                <a:ea typeface="SimSun" pitchFamily="2" charset="-122"/>
                <a:sym typeface="Symbol" pitchFamily="18" charset="2"/>
              </a:rPr>
              <a:t>(</a:t>
            </a:r>
            <a:r>
              <a:rPr lang="en-US" altLang="zh-CN" sz="1800" b="1" baseline="-25000" dirty="0" smtClean="0">
                <a:ea typeface="SimSun" pitchFamily="2" charset="-122"/>
                <a:sym typeface="Symbol" pitchFamily="18" charset="2"/>
              </a:rPr>
              <a:t>2</a:t>
            </a:r>
            <a:r>
              <a:rPr lang="en-US" altLang="zh-CN" sz="1800" b="1" dirty="0" smtClean="0">
                <a:ea typeface="SimSun" pitchFamily="2" charset="-122"/>
                <a:sym typeface="Symbol" pitchFamily="18" charset="2"/>
              </a:rPr>
              <a:t>)=</a:t>
            </a:r>
            <a:r>
              <a:rPr lang="en-US" sz="2000" b="1" dirty="0" smtClean="0">
                <a:solidFill>
                  <a:srgbClr val="CC0000"/>
                </a:solidFill>
                <a:sym typeface="Symbol"/>
              </a:rPr>
              <a:t></a:t>
            </a:r>
            <a:r>
              <a:rPr lang="en-US" sz="2000" b="1" baseline="-25000" dirty="0" smtClean="0">
                <a:solidFill>
                  <a:srgbClr val="CC0000"/>
                </a:solidFill>
                <a:sym typeface="Symbol"/>
              </a:rPr>
              <a:t>d,2</a:t>
            </a:r>
            <a:endParaRPr lang="en-US" sz="2000" dirty="0"/>
          </a:p>
          <a:p>
            <a:endParaRPr lang="en-US" dirty="0"/>
          </a:p>
        </p:txBody>
      </p:sp>
      <p:cxnSp>
        <p:nvCxnSpPr>
          <p:cNvPr id="44" name="Straight Arrow Connector 43"/>
          <p:cNvCxnSpPr/>
          <p:nvPr/>
        </p:nvCxnSpPr>
        <p:spPr>
          <a:xfrm flipH="1">
            <a:off x="6366774" y="3463163"/>
            <a:ext cx="1474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612278" y="3409950"/>
            <a:ext cx="1120820" cy="630942"/>
          </a:xfrm>
          <a:prstGeom prst="rect">
            <a:avLst/>
          </a:prstGeom>
        </p:spPr>
        <p:txBody>
          <a:bodyPr wrap="none">
            <a:spAutoFit/>
          </a:bodyPr>
          <a:lstStyle/>
          <a:p>
            <a:r>
              <a:rPr lang="en-US" altLang="zh-CN" sz="1800" b="1" dirty="0">
                <a:ea typeface="SimSun" pitchFamily="2" charset="-122"/>
                <a:sym typeface="Symbol" pitchFamily="18" charset="2"/>
              </a:rPr>
              <a:t>p</a:t>
            </a:r>
            <a:r>
              <a:rPr lang="en-US" altLang="zh-CN" sz="1800" b="1" dirty="0" smtClean="0">
                <a:ea typeface="SimSun" pitchFamily="2" charset="-122"/>
                <a:sym typeface="Symbol" pitchFamily="18" charset="2"/>
              </a:rPr>
              <a:t>(</a:t>
            </a:r>
            <a:r>
              <a:rPr lang="en-US" altLang="zh-CN" sz="1800" b="1" baseline="-25000" dirty="0" smtClean="0">
                <a:ea typeface="SimSun" pitchFamily="2" charset="-122"/>
                <a:sym typeface="Symbol" pitchFamily="18" charset="2"/>
              </a:rPr>
              <a:t>k</a:t>
            </a:r>
            <a:r>
              <a:rPr lang="en-US" altLang="zh-CN" sz="1800" b="1" dirty="0" smtClean="0">
                <a:ea typeface="SimSun" pitchFamily="2" charset="-122"/>
                <a:sym typeface="Symbol" pitchFamily="18" charset="2"/>
              </a:rPr>
              <a:t>)=</a:t>
            </a:r>
            <a:r>
              <a:rPr lang="en-US" sz="2000" b="1" dirty="0" smtClean="0">
                <a:solidFill>
                  <a:srgbClr val="CC0000"/>
                </a:solidFill>
                <a:sym typeface="Symbol"/>
              </a:rPr>
              <a:t></a:t>
            </a:r>
            <a:r>
              <a:rPr lang="en-US" sz="2000" b="1" baseline="-25000" dirty="0" err="1" smtClean="0">
                <a:solidFill>
                  <a:srgbClr val="CC0000"/>
                </a:solidFill>
                <a:sym typeface="Symbol"/>
              </a:rPr>
              <a:t>d,k</a:t>
            </a:r>
            <a:endParaRPr lang="en-US" sz="2000" dirty="0"/>
          </a:p>
          <a:p>
            <a:endParaRPr lang="en-US" dirty="0"/>
          </a:p>
        </p:txBody>
      </p:sp>
      <p:cxnSp>
        <p:nvCxnSpPr>
          <p:cNvPr id="49" name="Straight Connector 48"/>
          <p:cNvCxnSpPr/>
          <p:nvPr/>
        </p:nvCxnSpPr>
        <p:spPr>
          <a:xfrm>
            <a:off x="7848600" y="1428750"/>
            <a:ext cx="0" cy="2082967"/>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 name="Text Box 10"/>
          <p:cNvSpPr txBox="1">
            <a:spLocks noChangeArrowheads="1"/>
          </p:cNvSpPr>
          <p:nvPr/>
        </p:nvSpPr>
        <p:spPr bwMode="auto">
          <a:xfrm>
            <a:off x="6781800" y="2332641"/>
            <a:ext cx="64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50000"/>
              </a:spcBef>
              <a:buSzTx/>
              <a:buFontTx/>
              <a:buNone/>
            </a:pPr>
            <a:r>
              <a:rPr lang="en-US" altLang="zh-CN" sz="4800" b="1" dirty="0">
                <a:latin typeface="Times New Roman" pitchFamily="18" charset="0"/>
                <a:ea typeface="SimSun" pitchFamily="2" charset="-122"/>
              </a:rPr>
              <a:t>…</a:t>
            </a:r>
          </a:p>
        </p:txBody>
      </p:sp>
      <p:sp>
        <p:nvSpPr>
          <p:cNvPr id="54" name="Left Arrow 53"/>
          <p:cNvSpPr/>
          <p:nvPr/>
        </p:nvSpPr>
        <p:spPr>
          <a:xfrm rot="3403053">
            <a:off x="7734236" y="3494613"/>
            <a:ext cx="968932" cy="267982"/>
          </a:xfrm>
          <a:prstGeom prst="lef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Object 54"/>
          <p:cNvGraphicFramePr>
            <a:graphicFrameLocks noChangeAspect="1"/>
          </p:cNvGraphicFramePr>
          <p:nvPr>
            <p:extLst/>
          </p:nvPr>
        </p:nvGraphicFramePr>
        <p:xfrm>
          <a:off x="7331927" y="676563"/>
          <a:ext cx="1526548" cy="585177"/>
        </p:xfrm>
        <a:graphic>
          <a:graphicData uri="http://schemas.openxmlformats.org/presentationml/2006/ole">
            <mc:AlternateContent xmlns:mc="http://schemas.openxmlformats.org/markup-compatibility/2006">
              <mc:Choice xmlns:v="urn:schemas-microsoft-com:vml" Requires="v">
                <p:oleObj spid="_x0000_s179234" name="Equation" r:id="rId3" imgW="761760" imgH="291960" progId="Equation.3">
                  <p:embed/>
                </p:oleObj>
              </mc:Choice>
              <mc:Fallback>
                <p:oleObj name="Equation" r:id="rId3" imgW="761760" imgH="291960" progId="Equation.3">
                  <p:embed/>
                  <p:pic>
                    <p:nvPicPr>
                      <p:cNvPr id="55" name="Object 54"/>
                      <p:cNvPicPr/>
                      <p:nvPr/>
                    </p:nvPicPr>
                    <p:blipFill>
                      <a:blip r:embed="rId4"/>
                      <a:stretch>
                        <a:fillRect/>
                      </a:stretch>
                    </p:blipFill>
                    <p:spPr>
                      <a:xfrm>
                        <a:off x="7331927" y="676563"/>
                        <a:ext cx="1526548" cy="585177"/>
                      </a:xfrm>
                      <a:prstGeom prst="rect">
                        <a:avLst/>
                      </a:prstGeom>
                      <a:solidFill>
                        <a:schemeClr val="bg1">
                          <a:lumMod val="95000"/>
                        </a:schemeClr>
                      </a:solidFill>
                    </p:spPr>
                  </p:pic>
                </p:oleObj>
              </mc:Fallback>
            </mc:AlternateContent>
          </a:graphicData>
        </a:graphic>
      </p:graphicFrame>
      <p:cxnSp>
        <p:nvCxnSpPr>
          <p:cNvPr id="59" name="Straight Arrow Connector 58"/>
          <p:cNvCxnSpPr/>
          <p:nvPr/>
        </p:nvCxnSpPr>
        <p:spPr>
          <a:xfrm flipH="1" flipV="1">
            <a:off x="2286000" y="1275710"/>
            <a:ext cx="1229264" cy="12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655287" y="903734"/>
            <a:ext cx="849913" cy="338554"/>
          </a:xfrm>
          <a:prstGeom prst="rect">
            <a:avLst/>
          </a:prstGeom>
        </p:spPr>
        <p:txBody>
          <a:bodyPr wrap="none">
            <a:spAutoFit/>
          </a:bodyPr>
          <a:lstStyle/>
          <a:p>
            <a:r>
              <a:rPr lang="en-US" altLang="zh-CN" sz="1600" b="1" dirty="0" smtClean="0">
                <a:ea typeface="SimSun" pitchFamily="2" charset="-122"/>
                <a:sym typeface="Symbol" pitchFamily="18" charset="2"/>
              </a:rPr>
              <a:t>p(w|</a:t>
            </a:r>
            <a:r>
              <a:rPr lang="en-US" altLang="zh-CN" sz="1600" b="1" baseline="-25000" dirty="0">
                <a:ea typeface="SimSun" pitchFamily="2" charset="-122"/>
                <a:sym typeface="Symbol" pitchFamily="18" charset="2"/>
              </a:rPr>
              <a:t>1</a:t>
            </a:r>
            <a:r>
              <a:rPr lang="en-US" altLang="zh-CN" sz="1600" b="1" dirty="0">
                <a:ea typeface="SimSun" pitchFamily="2" charset="-122"/>
                <a:sym typeface="Symbol" pitchFamily="18" charset="2"/>
              </a:rPr>
              <a:t>)</a:t>
            </a:r>
            <a:endParaRPr lang="en-US" dirty="0"/>
          </a:p>
        </p:txBody>
      </p:sp>
      <p:cxnSp>
        <p:nvCxnSpPr>
          <p:cNvPr id="63" name="Straight Arrow Connector 62"/>
          <p:cNvCxnSpPr/>
          <p:nvPr/>
        </p:nvCxnSpPr>
        <p:spPr>
          <a:xfrm flipH="1" flipV="1">
            <a:off x="2286000" y="2181726"/>
            <a:ext cx="1229264" cy="12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655287" y="1809750"/>
            <a:ext cx="849913" cy="338554"/>
          </a:xfrm>
          <a:prstGeom prst="rect">
            <a:avLst/>
          </a:prstGeom>
        </p:spPr>
        <p:txBody>
          <a:bodyPr wrap="none">
            <a:spAutoFit/>
          </a:bodyPr>
          <a:lstStyle/>
          <a:p>
            <a:r>
              <a:rPr lang="en-US" altLang="zh-CN" sz="1600" b="1" dirty="0" smtClean="0">
                <a:ea typeface="SimSun" pitchFamily="2" charset="-122"/>
                <a:sym typeface="Symbol" pitchFamily="18" charset="2"/>
              </a:rPr>
              <a:t>p(w|</a:t>
            </a:r>
            <a:r>
              <a:rPr lang="en-US" altLang="zh-CN" sz="1600" b="1" baseline="-25000" dirty="0" smtClean="0">
                <a:ea typeface="SimSun" pitchFamily="2" charset="-122"/>
                <a:sym typeface="Symbol" pitchFamily="18" charset="2"/>
              </a:rPr>
              <a:t>2</a:t>
            </a:r>
            <a:r>
              <a:rPr lang="en-US" altLang="zh-CN" sz="1600" b="1" dirty="0" smtClean="0">
                <a:ea typeface="SimSun" pitchFamily="2" charset="-122"/>
                <a:sym typeface="Symbol" pitchFamily="18" charset="2"/>
              </a:rPr>
              <a:t>)</a:t>
            </a:r>
            <a:endParaRPr lang="en-US" dirty="0"/>
          </a:p>
        </p:txBody>
      </p:sp>
      <p:cxnSp>
        <p:nvCxnSpPr>
          <p:cNvPr id="65" name="Straight Arrow Connector 64"/>
          <p:cNvCxnSpPr/>
          <p:nvPr/>
        </p:nvCxnSpPr>
        <p:spPr>
          <a:xfrm flipH="1">
            <a:off x="2209800" y="3546370"/>
            <a:ext cx="1445370" cy="147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795949" y="3189104"/>
            <a:ext cx="846707" cy="338554"/>
          </a:xfrm>
          <a:prstGeom prst="rect">
            <a:avLst/>
          </a:prstGeom>
        </p:spPr>
        <p:txBody>
          <a:bodyPr wrap="none">
            <a:spAutoFit/>
          </a:bodyPr>
          <a:lstStyle/>
          <a:p>
            <a:r>
              <a:rPr lang="en-US" altLang="zh-CN" sz="1600" b="1" dirty="0" smtClean="0">
                <a:ea typeface="SimSun" pitchFamily="2" charset="-122"/>
                <a:sym typeface="Symbol" pitchFamily="18" charset="2"/>
              </a:rPr>
              <a:t>p(w|</a:t>
            </a:r>
            <a:r>
              <a:rPr lang="en-US" altLang="zh-CN" sz="1600" b="1" baseline="-25000" dirty="0" smtClean="0">
                <a:ea typeface="SimSun" pitchFamily="2" charset="-122"/>
                <a:sym typeface="Symbol" pitchFamily="18" charset="2"/>
              </a:rPr>
              <a:t>k</a:t>
            </a:r>
            <a:r>
              <a:rPr lang="en-US" altLang="zh-CN" sz="1600" b="1" dirty="0" smtClean="0">
                <a:ea typeface="SimSun" pitchFamily="2" charset="-122"/>
                <a:sym typeface="Symbol" pitchFamily="18" charset="2"/>
              </a:rPr>
              <a:t>)</a:t>
            </a:r>
            <a:endParaRPr lang="en-US" dirty="0"/>
          </a:p>
        </p:txBody>
      </p:sp>
      <p:cxnSp>
        <p:nvCxnSpPr>
          <p:cNvPr id="67" name="Straight Arrow Connector 66"/>
          <p:cNvCxnSpPr/>
          <p:nvPr/>
        </p:nvCxnSpPr>
        <p:spPr>
          <a:xfrm flipH="1" flipV="1">
            <a:off x="2133600" y="4551680"/>
            <a:ext cx="1229264" cy="12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2350487" y="4179704"/>
            <a:ext cx="857927" cy="338554"/>
          </a:xfrm>
          <a:prstGeom prst="rect">
            <a:avLst/>
          </a:prstGeom>
        </p:spPr>
        <p:txBody>
          <a:bodyPr wrap="none">
            <a:spAutoFit/>
          </a:bodyPr>
          <a:lstStyle/>
          <a:p>
            <a:r>
              <a:rPr lang="en-US" altLang="zh-CN" sz="1600" b="1" dirty="0" smtClean="0">
                <a:ea typeface="SimSun" pitchFamily="2" charset="-122"/>
                <a:sym typeface="Symbol" pitchFamily="18" charset="2"/>
              </a:rPr>
              <a:t>p(w|</a:t>
            </a:r>
            <a:r>
              <a:rPr lang="en-US" altLang="zh-CN" sz="1600" b="1" baseline="-25000" dirty="0" smtClean="0">
                <a:ea typeface="SimSun" pitchFamily="2" charset="-122"/>
                <a:sym typeface="Symbol" pitchFamily="18" charset="2"/>
              </a:rPr>
              <a:t>B</a:t>
            </a:r>
            <a:r>
              <a:rPr lang="en-US" altLang="zh-CN" sz="1600" b="1" dirty="0" smtClean="0">
                <a:ea typeface="SimSun" pitchFamily="2" charset="-122"/>
                <a:sym typeface="Symbol" pitchFamily="18" charset="2"/>
              </a:rPr>
              <a:t>)</a:t>
            </a:r>
            <a:endParaRPr lang="en-US" dirty="0"/>
          </a:p>
        </p:txBody>
      </p:sp>
      <p:sp>
        <p:nvSpPr>
          <p:cNvPr id="69" name="Text Box 10"/>
          <p:cNvSpPr txBox="1">
            <a:spLocks noChangeArrowheads="1"/>
          </p:cNvSpPr>
          <p:nvPr/>
        </p:nvSpPr>
        <p:spPr bwMode="auto">
          <a:xfrm>
            <a:off x="3810000" y="2190750"/>
            <a:ext cx="64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50000"/>
              </a:spcBef>
              <a:buSzTx/>
              <a:buFontTx/>
              <a:buNone/>
            </a:pPr>
            <a:r>
              <a:rPr lang="en-US" altLang="zh-CN" sz="4800" b="1" dirty="0">
                <a:latin typeface="Times New Roman" pitchFamily="18" charset="0"/>
                <a:ea typeface="SimSun" pitchFamily="2" charset="-122"/>
              </a:rPr>
              <a:t>…</a:t>
            </a:r>
          </a:p>
        </p:txBody>
      </p:sp>
      <p:sp>
        <p:nvSpPr>
          <p:cNvPr id="70" name="Left Brace 69"/>
          <p:cNvSpPr/>
          <p:nvPr/>
        </p:nvSpPr>
        <p:spPr>
          <a:xfrm>
            <a:off x="1600200" y="1307349"/>
            <a:ext cx="457200" cy="3210909"/>
          </a:xfrm>
          <a:prstGeom prst="leftBrac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Left Arrow 71"/>
          <p:cNvSpPr/>
          <p:nvPr/>
        </p:nvSpPr>
        <p:spPr>
          <a:xfrm>
            <a:off x="1087207" y="2778812"/>
            <a:ext cx="484466" cy="267982"/>
          </a:xfrm>
          <a:prstGeom prst="lef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461288" y="2571750"/>
            <a:ext cx="529312" cy="646331"/>
          </a:xfrm>
          <a:prstGeom prst="rect">
            <a:avLst/>
          </a:prstGeom>
          <a:noFill/>
        </p:spPr>
        <p:txBody>
          <a:bodyPr wrap="none" rtlCol="0">
            <a:spAutoFit/>
          </a:bodyPr>
          <a:lstStyle/>
          <a:p>
            <a:r>
              <a:rPr lang="en-US" sz="3600" b="1" dirty="0"/>
              <a:t>w</a:t>
            </a:r>
            <a:endParaRPr lang="en-US" sz="3600" b="1" dirty="0" smtClean="0"/>
          </a:p>
        </p:txBody>
      </p:sp>
      <p:sp>
        <p:nvSpPr>
          <p:cNvPr id="74" name="TextBox 73"/>
          <p:cNvSpPr txBox="1"/>
          <p:nvPr/>
        </p:nvSpPr>
        <p:spPr>
          <a:xfrm>
            <a:off x="8276339" y="3390840"/>
            <a:ext cx="688009" cy="400110"/>
          </a:xfrm>
          <a:prstGeom prst="rect">
            <a:avLst/>
          </a:prstGeom>
          <a:noFill/>
        </p:spPr>
        <p:txBody>
          <a:bodyPr wrap="none" rtlCol="0">
            <a:spAutoFit/>
          </a:bodyPr>
          <a:lstStyle/>
          <a:p>
            <a:r>
              <a:rPr lang="en-US" sz="2000" b="1" dirty="0" smtClean="0"/>
              <a:t>1-</a:t>
            </a:r>
            <a:r>
              <a:rPr lang="en-US" sz="2000" b="1" dirty="0">
                <a:sym typeface="Symbol"/>
              </a:rPr>
              <a:t> </a:t>
            </a:r>
            <a:r>
              <a:rPr lang="en-US" sz="2000" b="1" baseline="-25000" dirty="0">
                <a:sym typeface="Symbol"/>
              </a:rPr>
              <a:t>B</a:t>
            </a:r>
            <a:endParaRPr lang="en-US" sz="2000" b="1" dirty="0" smtClean="0"/>
          </a:p>
        </p:txBody>
      </p:sp>
      <p:sp>
        <p:nvSpPr>
          <p:cNvPr id="41" name="TextBox 40"/>
          <p:cNvSpPr txBox="1"/>
          <p:nvPr/>
        </p:nvSpPr>
        <p:spPr>
          <a:xfrm>
            <a:off x="667060" y="4275641"/>
            <a:ext cx="1542740" cy="461665"/>
          </a:xfrm>
          <a:prstGeom prst="rect">
            <a:avLst/>
          </a:prstGeom>
          <a:solidFill>
            <a:srgbClr val="FFFF99"/>
          </a:solidFill>
        </p:spPr>
        <p:txBody>
          <a:bodyPr wrap="square" rtlCol="0">
            <a:spAutoFit/>
          </a:bodyPr>
          <a:lstStyle/>
          <a:p>
            <a:r>
              <a:rPr lang="en-US" sz="2400" b="1" dirty="0">
                <a:sym typeface="Symbol"/>
              </a:rPr>
              <a:t></a:t>
            </a:r>
            <a:r>
              <a:rPr lang="en-US" sz="2400" b="1" baseline="-25000" dirty="0">
                <a:sym typeface="Symbol"/>
              </a:rPr>
              <a:t>B </a:t>
            </a:r>
            <a:r>
              <a:rPr lang="en-US" sz="2400" b="1" dirty="0" smtClean="0">
                <a:sym typeface="Symbol"/>
              </a:rPr>
              <a:t>p(w|</a:t>
            </a:r>
            <a:r>
              <a:rPr lang="en-US" sz="2400" b="1" baseline="-25000" dirty="0" smtClean="0">
                <a:sym typeface="Symbol"/>
              </a:rPr>
              <a:t>B</a:t>
            </a:r>
            <a:r>
              <a:rPr lang="en-US" sz="2400" b="1" dirty="0" smtClean="0">
                <a:sym typeface="Symbol"/>
              </a:rPr>
              <a:t>)</a:t>
            </a:r>
            <a:endParaRPr lang="en-US" sz="2400" b="1" dirty="0">
              <a:sym typeface="Symbol"/>
            </a:endParaRPr>
          </a:p>
        </p:txBody>
      </p:sp>
      <p:sp>
        <p:nvSpPr>
          <p:cNvPr id="46" name="TextBox 45"/>
          <p:cNvSpPr txBox="1"/>
          <p:nvPr/>
        </p:nvSpPr>
        <p:spPr>
          <a:xfrm>
            <a:off x="85652" y="3321778"/>
            <a:ext cx="2738779" cy="461665"/>
          </a:xfrm>
          <a:prstGeom prst="rect">
            <a:avLst/>
          </a:prstGeom>
          <a:solidFill>
            <a:srgbClr val="FFFF99"/>
          </a:solidFill>
        </p:spPr>
        <p:txBody>
          <a:bodyPr wrap="square" rtlCol="0">
            <a:spAutoFit/>
          </a:bodyPr>
          <a:lstStyle/>
          <a:p>
            <a:r>
              <a:rPr lang="en-US" sz="2400" b="1" dirty="0" smtClean="0">
                <a:sym typeface="Symbol"/>
              </a:rPr>
              <a:t>(1-</a:t>
            </a:r>
            <a:r>
              <a:rPr lang="en-US" sz="2400" b="1" dirty="0">
                <a:sym typeface="Symbol"/>
              </a:rPr>
              <a:t> </a:t>
            </a:r>
            <a:r>
              <a:rPr lang="en-US" sz="2400" b="1" baseline="-25000" dirty="0">
                <a:sym typeface="Symbol"/>
              </a:rPr>
              <a:t>B</a:t>
            </a:r>
            <a:r>
              <a:rPr lang="en-US" sz="2400" b="1" dirty="0" smtClean="0">
                <a:sym typeface="Symbol"/>
              </a:rPr>
              <a:t>)p</a:t>
            </a:r>
            <a:r>
              <a:rPr lang="en-US" sz="2400" b="1" dirty="0">
                <a:sym typeface="Symbol"/>
              </a:rPr>
              <a:t>(</a:t>
            </a:r>
            <a:r>
              <a:rPr lang="en-US" sz="2400" b="1" dirty="0" smtClean="0">
                <a:sym typeface="Symbol"/>
              </a:rPr>
              <a:t></a:t>
            </a:r>
            <a:r>
              <a:rPr lang="en-US" sz="2400" b="1" baseline="-25000" dirty="0">
                <a:sym typeface="Symbol"/>
              </a:rPr>
              <a:t>k</a:t>
            </a:r>
            <a:r>
              <a:rPr lang="en-US" sz="2400" b="1" dirty="0" smtClean="0">
                <a:sym typeface="Symbol"/>
              </a:rPr>
              <a:t>) p(w|</a:t>
            </a:r>
            <a:r>
              <a:rPr lang="en-US" sz="2400" b="1" baseline="-25000" dirty="0" smtClean="0">
                <a:sym typeface="Symbol"/>
              </a:rPr>
              <a:t>k</a:t>
            </a:r>
            <a:r>
              <a:rPr lang="en-US" sz="2400" b="1" dirty="0" smtClean="0">
                <a:sym typeface="Symbol"/>
              </a:rPr>
              <a:t>)</a:t>
            </a:r>
          </a:p>
        </p:txBody>
      </p:sp>
      <p:sp>
        <p:nvSpPr>
          <p:cNvPr id="47" name="TextBox 46"/>
          <p:cNvSpPr txBox="1"/>
          <p:nvPr/>
        </p:nvSpPr>
        <p:spPr>
          <a:xfrm>
            <a:off x="71168" y="1885950"/>
            <a:ext cx="2595832" cy="461665"/>
          </a:xfrm>
          <a:prstGeom prst="rect">
            <a:avLst/>
          </a:prstGeom>
          <a:solidFill>
            <a:srgbClr val="FFFF99"/>
          </a:solidFill>
        </p:spPr>
        <p:txBody>
          <a:bodyPr wrap="square" rtlCol="0">
            <a:spAutoFit/>
          </a:bodyPr>
          <a:lstStyle/>
          <a:p>
            <a:r>
              <a:rPr lang="en-US" sz="2400" b="1" dirty="0" smtClean="0">
                <a:sym typeface="Symbol"/>
              </a:rPr>
              <a:t>(1-</a:t>
            </a:r>
            <a:r>
              <a:rPr lang="en-US" sz="2400" b="1" baseline="-25000" dirty="0">
                <a:sym typeface="Symbol"/>
              </a:rPr>
              <a:t>B</a:t>
            </a:r>
            <a:r>
              <a:rPr lang="en-US" sz="2400" b="1" dirty="0" smtClean="0">
                <a:sym typeface="Symbol"/>
              </a:rPr>
              <a:t>)p</a:t>
            </a:r>
            <a:r>
              <a:rPr lang="en-US" sz="2400" b="1" dirty="0">
                <a:sym typeface="Symbol"/>
              </a:rPr>
              <a:t>(</a:t>
            </a:r>
            <a:r>
              <a:rPr lang="en-US" sz="2400" b="1" dirty="0" smtClean="0">
                <a:sym typeface="Symbol"/>
              </a:rPr>
              <a:t></a:t>
            </a:r>
            <a:r>
              <a:rPr lang="en-US" sz="2400" b="1" baseline="-25000" dirty="0">
                <a:sym typeface="Symbol"/>
              </a:rPr>
              <a:t>2</a:t>
            </a:r>
            <a:r>
              <a:rPr lang="en-US" sz="2400" b="1" dirty="0" smtClean="0">
                <a:sym typeface="Symbol"/>
              </a:rPr>
              <a:t>) p(w|</a:t>
            </a:r>
            <a:r>
              <a:rPr lang="en-US" sz="2400" b="1" baseline="-25000" dirty="0">
                <a:sym typeface="Symbol"/>
              </a:rPr>
              <a:t>2</a:t>
            </a:r>
            <a:r>
              <a:rPr lang="en-US" sz="2400" b="1" dirty="0" smtClean="0">
                <a:sym typeface="Symbol"/>
              </a:rPr>
              <a:t>)</a:t>
            </a:r>
          </a:p>
        </p:txBody>
      </p:sp>
      <p:sp>
        <p:nvSpPr>
          <p:cNvPr id="48" name="TextBox 47"/>
          <p:cNvSpPr txBox="1"/>
          <p:nvPr/>
        </p:nvSpPr>
        <p:spPr>
          <a:xfrm>
            <a:off x="85653" y="1044877"/>
            <a:ext cx="2581347" cy="461665"/>
          </a:xfrm>
          <a:prstGeom prst="rect">
            <a:avLst/>
          </a:prstGeom>
          <a:solidFill>
            <a:srgbClr val="FFFF99"/>
          </a:solidFill>
        </p:spPr>
        <p:txBody>
          <a:bodyPr wrap="square" rtlCol="0">
            <a:spAutoFit/>
          </a:bodyPr>
          <a:lstStyle/>
          <a:p>
            <a:r>
              <a:rPr lang="en-US" sz="2400" b="1" dirty="0" smtClean="0">
                <a:sym typeface="Symbol"/>
              </a:rPr>
              <a:t>(1-</a:t>
            </a:r>
            <a:r>
              <a:rPr lang="en-US" sz="2400" b="1" baseline="-25000" dirty="0">
                <a:sym typeface="Symbol"/>
              </a:rPr>
              <a:t>B</a:t>
            </a:r>
            <a:r>
              <a:rPr lang="en-US" sz="2400" b="1" dirty="0" smtClean="0">
                <a:sym typeface="Symbol"/>
              </a:rPr>
              <a:t>)p</a:t>
            </a:r>
            <a:r>
              <a:rPr lang="en-US" sz="2400" b="1" dirty="0">
                <a:sym typeface="Symbol"/>
              </a:rPr>
              <a:t>(</a:t>
            </a:r>
            <a:r>
              <a:rPr lang="en-US" sz="2400" b="1" dirty="0" smtClean="0">
                <a:sym typeface="Symbol"/>
              </a:rPr>
              <a:t></a:t>
            </a:r>
            <a:r>
              <a:rPr lang="en-US" sz="2400" b="1" baseline="-25000" dirty="0">
                <a:sym typeface="Symbol"/>
              </a:rPr>
              <a:t>1</a:t>
            </a:r>
            <a:r>
              <a:rPr lang="en-US" sz="2400" b="1" dirty="0" smtClean="0">
                <a:sym typeface="Symbol"/>
              </a:rPr>
              <a:t>) p(w|</a:t>
            </a:r>
            <a:r>
              <a:rPr lang="en-US" sz="2400" b="1" baseline="-25000" dirty="0">
                <a:sym typeface="Symbol"/>
              </a:rPr>
              <a:t>1</a:t>
            </a:r>
            <a:r>
              <a:rPr lang="en-US" sz="2400" b="1" dirty="0" smtClean="0">
                <a:sym typeface="Symbol"/>
              </a:rPr>
              <a:t>)</a:t>
            </a:r>
          </a:p>
        </p:txBody>
      </p:sp>
      <p:grpSp>
        <p:nvGrpSpPr>
          <p:cNvPr id="4" name="Group 3"/>
          <p:cNvGrpSpPr/>
          <p:nvPr/>
        </p:nvGrpSpPr>
        <p:grpSpPr>
          <a:xfrm>
            <a:off x="931198" y="1426532"/>
            <a:ext cx="440402" cy="2811438"/>
            <a:chOff x="931198" y="1350332"/>
            <a:chExt cx="440402" cy="2811438"/>
          </a:xfrm>
        </p:grpSpPr>
        <p:sp>
          <p:nvSpPr>
            <p:cNvPr id="3" name="TextBox 2"/>
            <p:cNvSpPr txBox="1"/>
            <p:nvPr/>
          </p:nvSpPr>
          <p:spPr>
            <a:xfrm>
              <a:off x="965238" y="1350332"/>
              <a:ext cx="364202" cy="523220"/>
            </a:xfrm>
            <a:prstGeom prst="rect">
              <a:avLst/>
            </a:prstGeom>
            <a:solidFill>
              <a:schemeClr val="bg1">
                <a:lumMod val="95000"/>
              </a:schemeClr>
            </a:solidFill>
          </p:spPr>
          <p:txBody>
            <a:bodyPr wrap="none" rtlCol="0">
              <a:spAutoFit/>
            </a:bodyPr>
            <a:lstStyle/>
            <a:p>
              <a:r>
                <a:rPr lang="en-US" sz="2800" b="1" dirty="0" smtClean="0"/>
                <a:t>+</a:t>
              </a:r>
            </a:p>
          </p:txBody>
        </p:sp>
        <p:sp>
          <p:nvSpPr>
            <p:cNvPr id="50" name="TextBox 49"/>
            <p:cNvSpPr txBox="1"/>
            <p:nvPr/>
          </p:nvSpPr>
          <p:spPr>
            <a:xfrm>
              <a:off x="932056" y="2229730"/>
              <a:ext cx="439544" cy="1104020"/>
            </a:xfrm>
            <a:prstGeom prst="rect">
              <a:avLst/>
            </a:prstGeom>
            <a:solidFill>
              <a:schemeClr val="bg1">
                <a:lumMod val="95000"/>
              </a:schemeClr>
            </a:solidFill>
          </p:spPr>
          <p:txBody>
            <a:bodyPr wrap="none" rtlCol="0">
              <a:spAutoFit/>
            </a:bodyPr>
            <a:lstStyle/>
            <a:p>
              <a:pPr>
                <a:lnSpc>
                  <a:spcPts val="2600"/>
                </a:lnSpc>
              </a:pPr>
              <a:r>
                <a:rPr lang="en-US" sz="2800" b="1" dirty="0" smtClean="0"/>
                <a:t>+</a:t>
              </a:r>
            </a:p>
            <a:p>
              <a:pPr>
                <a:lnSpc>
                  <a:spcPts val="2600"/>
                </a:lnSpc>
              </a:pPr>
              <a:r>
                <a:rPr lang="en-US" sz="2800" b="1" dirty="0" smtClean="0"/>
                <a:t>…</a:t>
              </a:r>
            </a:p>
            <a:p>
              <a:pPr>
                <a:lnSpc>
                  <a:spcPts val="2600"/>
                </a:lnSpc>
              </a:pPr>
              <a:r>
                <a:rPr lang="en-US" sz="2800" b="1" dirty="0"/>
                <a:t>+</a:t>
              </a:r>
              <a:endParaRPr lang="en-US" sz="2800" b="1" dirty="0" smtClean="0"/>
            </a:p>
          </p:txBody>
        </p:sp>
        <p:sp>
          <p:nvSpPr>
            <p:cNvPr id="52" name="TextBox 51"/>
            <p:cNvSpPr txBox="1"/>
            <p:nvPr/>
          </p:nvSpPr>
          <p:spPr>
            <a:xfrm>
              <a:off x="931198" y="3638550"/>
              <a:ext cx="364202" cy="523220"/>
            </a:xfrm>
            <a:prstGeom prst="rect">
              <a:avLst/>
            </a:prstGeom>
            <a:solidFill>
              <a:schemeClr val="bg1">
                <a:lumMod val="95000"/>
              </a:schemeClr>
            </a:solidFill>
          </p:spPr>
          <p:txBody>
            <a:bodyPr wrap="none" rtlCol="0">
              <a:spAutoFit/>
            </a:bodyPr>
            <a:lstStyle/>
            <a:p>
              <a:r>
                <a:rPr lang="en-US" sz="2800" b="1" dirty="0" smtClean="0"/>
                <a:t>+</a:t>
              </a:r>
            </a:p>
          </p:txBody>
        </p:sp>
      </p:grpSp>
      <p:sp>
        <p:nvSpPr>
          <p:cNvPr id="12" name="Slide Number Placeholder 11"/>
          <p:cNvSpPr>
            <a:spLocks noGrp="1"/>
          </p:cNvSpPr>
          <p:nvPr>
            <p:ph type="sldNum" sz="quarter" idx="12"/>
          </p:nvPr>
        </p:nvSpPr>
        <p:spPr/>
        <p:txBody>
          <a:bodyPr/>
          <a:lstStyle/>
          <a:p>
            <a:fld id="{88AD08FE-21CA-447A-B5E0-10774CCDBD3A}" type="slidenum">
              <a:rPr lang="en-US" smtClean="0">
                <a:solidFill>
                  <a:prstClr val="black">
                    <a:tint val="75000"/>
                  </a:prstClr>
                </a:solidFill>
              </a:rPr>
              <a:pPr/>
              <a:t>44</a:t>
            </a:fld>
            <a:endParaRPr lang="en-US">
              <a:solidFill>
                <a:prstClr val="black">
                  <a:tint val="75000"/>
                </a:prstClr>
              </a:solidFill>
            </a:endParaRPr>
          </a:p>
        </p:txBody>
      </p:sp>
    </p:spTree>
    <p:extLst>
      <p:ext uri="{BB962C8B-B14F-4D97-AF65-F5344CB8AC3E}">
        <p14:creationId xmlns:p14="http://schemas.microsoft.com/office/powerpoint/2010/main" val="6552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6" grpId="0" animBg="1"/>
      <p:bldP spid="47" grpId="0" animBg="1"/>
      <p:bldP spid="4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114300"/>
            <a:ext cx="9144000" cy="800100"/>
          </a:xfrm>
        </p:spPr>
        <p:txBody>
          <a:bodyPr/>
          <a:lstStyle/>
          <a:p>
            <a:r>
              <a:rPr lang="en-US" altLang="zh-CN" dirty="0" smtClean="0">
                <a:ea typeface="SimSun" pitchFamily="2" charset="-122"/>
              </a:rPr>
              <a:t>Probabilistic Latent Semantic Analysis (PLSA) </a:t>
            </a:r>
            <a:r>
              <a:rPr lang="en-US" altLang="zh-CN" sz="3600" dirty="0" smtClean="0">
                <a:ea typeface="SimSun" pitchFamily="2" charset="-122"/>
              </a:rPr>
              <a:t> </a:t>
            </a:r>
          </a:p>
        </p:txBody>
      </p:sp>
      <p:graphicFrame>
        <p:nvGraphicFramePr>
          <p:cNvPr id="65575" name="Object 44"/>
          <p:cNvGraphicFramePr>
            <a:graphicFrameLocks noGrp="1" noChangeAspect="1"/>
          </p:cNvGraphicFramePr>
          <p:nvPr>
            <p:ph idx="1"/>
            <p:extLst/>
          </p:nvPr>
        </p:nvGraphicFramePr>
        <p:xfrm>
          <a:off x="304800" y="1825057"/>
          <a:ext cx="8723057" cy="2155030"/>
        </p:xfrm>
        <a:graphic>
          <a:graphicData uri="http://schemas.openxmlformats.org/presentationml/2006/ole">
            <mc:AlternateContent xmlns:mc="http://schemas.openxmlformats.org/markup-compatibility/2006">
              <mc:Choice xmlns:v="urn:schemas-microsoft-com:vml" Requires="v">
                <p:oleObj spid="_x0000_s180258" name="Equation" r:id="rId3" imgW="4241800" imgH="1397000" progId="Equation.3">
                  <p:embed/>
                </p:oleObj>
              </mc:Choice>
              <mc:Fallback>
                <p:oleObj name="Equation" r:id="rId3" imgW="4241800" imgH="1397000" progId="Equation.3">
                  <p:embed/>
                  <p:pic>
                    <p:nvPicPr>
                      <p:cNvPr id="65575"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825057"/>
                        <a:ext cx="8723057" cy="2155030"/>
                      </a:xfrm>
                      <a:prstGeom prst="rect">
                        <a:avLst/>
                      </a:prstGeom>
                      <a:noFill/>
                      <a:ln>
                        <a:noFill/>
                      </a:ln>
                    </p:spPr>
                  </p:pic>
                </p:oleObj>
              </mc:Fallback>
            </mc:AlternateContent>
          </a:graphicData>
        </a:graphic>
      </p:graphicFrame>
      <p:sp>
        <p:nvSpPr>
          <p:cNvPr id="65578" name="Rectangle 3"/>
          <p:cNvSpPr>
            <a:spLocks noChangeArrowheads="1"/>
          </p:cNvSpPr>
          <p:nvPr/>
        </p:nvSpPr>
        <p:spPr bwMode="auto">
          <a:xfrm>
            <a:off x="1143000" y="3985846"/>
            <a:ext cx="6794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spcBef>
                <a:spcPct val="0"/>
              </a:spcBef>
              <a:buSzTx/>
              <a:buFontTx/>
              <a:buNone/>
            </a:pPr>
            <a:r>
              <a:rPr lang="en-US" altLang="zh-CN" sz="2400" b="1" dirty="0" smtClean="0">
                <a:latin typeface="Times New Roman" pitchFamily="18" charset="0"/>
                <a:ea typeface="SimSun" pitchFamily="2" charset="-122"/>
              </a:rPr>
              <a:t>Unknown Parameters</a:t>
            </a:r>
            <a:r>
              <a:rPr lang="en-US" altLang="zh-CN" sz="2400" b="1" dirty="0">
                <a:latin typeface="Times New Roman" pitchFamily="18" charset="0"/>
                <a:ea typeface="SimSun" pitchFamily="2" charset="-122"/>
              </a:rPr>
              <a:t>: </a:t>
            </a:r>
            <a:r>
              <a:rPr lang="en-US" altLang="zh-CN" sz="2400" b="1" dirty="0">
                <a:latin typeface="Times New Roman" pitchFamily="18" charset="0"/>
                <a:ea typeface="SimSun" pitchFamily="2" charset="-122"/>
                <a:sym typeface="Symbol" pitchFamily="18" charset="2"/>
              </a:rPr>
              <a:t></a:t>
            </a:r>
            <a:r>
              <a:rPr lang="en-US" altLang="zh-CN" sz="2400" b="1" dirty="0" smtClean="0">
                <a:latin typeface="Times New Roman" pitchFamily="18" charset="0"/>
                <a:ea typeface="SimSun" pitchFamily="2" charset="-122"/>
                <a:sym typeface="Symbol" pitchFamily="18" charset="2"/>
              </a:rPr>
              <a:t>=({</a:t>
            </a:r>
            <a:r>
              <a:rPr lang="en-US" altLang="zh-CN" sz="2400" b="1" dirty="0">
                <a:latin typeface="Times New Roman" pitchFamily="18" charset="0"/>
                <a:ea typeface="SimSun" pitchFamily="2" charset="-122"/>
                <a:sym typeface="Symbol" pitchFamily="18" charset="2"/>
              </a:rPr>
              <a:t></a:t>
            </a:r>
            <a:r>
              <a:rPr lang="en-US" altLang="zh-CN" sz="2400" b="1" baseline="-25000" dirty="0" err="1">
                <a:latin typeface="Times New Roman" pitchFamily="18" charset="0"/>
                <a:ea typeface="SimSun" pitchFamily="2" charset="-122"/>
                <a:sym typeface="Symbol" pitchFamily="18" charset="2"/>
              </a:rPr>
              <a:t>d,j</a:t>
            </a:r>
            <a:r>
              <a:rPr lang="en-US" altLang="zh-CN" sz="2400" b="1" dirty="0">
                <a:latin typeface="Times New Roman" pitchFamily="18" charset="0"/>
                <a:ea typeface="SimSun" pitchFamily="2" charset="-122"/>
                <a:sym typeface="Symbol" pitchFamily="18" charset="2"/>
              </a:rPr>
              <a:t>}, { </a:t>
            </a:r>
            <a:r>
              <a:rPr lang="en-US" altLang="zh-CN" sz="2400" b="1" baseline="-25000" dirty="0">
                <a:latin typeface="Times New Roman" pitchFamily="18" charset="0"/>
                <a:ea typeface="SimSun" pitchFamily="2" charset="-122"/>
                <a:sym typeface="Symbol" pitchFamily="18" charset="2"/>
              </a:rPr>
              <a:t>j</a:t>
            </a:r>
            <a:r>
              <a:rPr lang="en-US" altLang="zh-CN" sz="2400" b="1" dirty="0" smtClean="0">
                <a:latin typeface="Times New Roman" pitchFamily="18" charset="0"/>
                <a:ea typeface="SimSun" pitchFamily="2" charset="-122"/>
                <a:sym typeface="Symbol" pitchFamily="18" charset="2"/>
              </a:rPr>
              <a:t>}),  j=1, …, k</a:t>
            </a:r>
            <a:endParaRPr lang="en-US" altLang="zh-CN" sz="2400" b="1" dirty="0">
              <a:latin typeface="Times New Roman" pitchFamily="18" charset="0"/>
              <a:ea typeface="SimSun" pitchFamily="2" charset="-122"/>
              <a:sym typeface="Symbol" pitchFamily="18" charset="2"/>
            </a:endParaRPr>
          </a:p>
        </p:txBody>
      </p:sp>
      <p:grpSp>
        <p:nvGrpSpPr>
          <p:cNvPr id="13" name="Group 12"/>
          <p:cNvGrpSpPr/>
          <p:nvPr/>
        </p:nvGrpSpPr>
        <p:grpSpPr>
          <a:xfrm>
            <a:off x="55428" y="641687"/>
            <a:ext cx="2154372" cy="1125809"/>
            <a:chOff x="55428" y="641687"/>
            <a:chExt cx="2154372" cy="1125809"/>
          </a:xfrm>
        </p:grpSpPr>
        <p:sp>
          <p:nvSpPr>
            <p:cNvPr id="68" name="TextBox 67"/>
            <p:cNvSpPr txBox="1"/>
            <p:nvPr/>
          </p:nvSpPr>
          <p:spPr>
            <a:xfrm>
              <a:off x="55428" y="641687"/>
              <a:ext cx="2154372" cy="1015663"/>
            </a:xfrm>
            <a:prstGeom prst="rect">
              <a:avLst/>
            </a:prstGeom>
            <a:noFill/>
          </p:spPr>
          <p:txBody>
            <a:bodyPr wrap="none" rtlCol="0">
              <a:spAutoFit/>
            </a:bodyPr>
            <a:lstStyle/>
            <a:p>
              <a:r>
                <a:rPr lang="en-US" sz="2000" b="1" dirty="0" smtClean="0"/>
                <a:t>Percentage of </a:t>
              </a:r>
            </a:p>
            <a:p>
              <a:r>
                <a:rPr lang="en-US" sz="2000" b="1" dirty="0" smtClean="0"/>
                <a:t>background words</a:t>
              </a:r>
            </a:p>
            <a:p>
              <a:r>
                <a:rPr lang="en-US" sz="2000" b="1" dirty="0" smtClean="0"/>
                <a:t>(known)</a:t>
              </a:r>
            </a:p>
          </p:txBody>
        </p:sp>
        <p:cxnSp>
          <p:nvCxnSpPr>
            <p:cNvPr id="7" name="Straight Arrow Connector 6"/>
            <p:cNvCxnSpPr/>
            <p:nvPr/>
          </p:nvCxnSpPr>
          <p:spPr>
            <a:xfrm>
              <a:off x="1143000" y="1337073"/>
              <a:ext cx="304800" cy="4304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2362200" y="910194"/>
            <a:ext cx="1562896" cy="1061916"/>
            <a:chOff x="2362200" y="721057"/>
            <a:chExt cx="1562896" cy="1061916"/>
          </a:xfrm>
        </p:grpSpPr>
        <p:sp>
          <p:nvSpPr>
            <p:cNvPr id="5" name="TextBox 4"/>
            <p:cNvSpPr txBox="1"/>
            <p:nvPr/>
          </p:nvSpPr>
          <p:spPr>
            <a:xfrm>
              <a:off x="2461747" y="721057"/>
              <a:ext cx="1463349" cy="707886"/>
            </a:xfrm>
            <a:prstGeom prst="rect">
              <a:avLst/>
            </a:prstGeom>
            <a:noFill/>
          </p:spPr>
          <p:txBody>
            <a:bodyPr wrap="none" rtlCol="0">
              <a:spAutoFit/>
            </a:bodyPr>
            <a:lstStyle/>
            <a:p>
              <a:r>
                <a:rPr lang="en-US" sz="2000" b="1" dirty="0" smtClean="0"/>
                <a:t>Background</a:t>
              </a:r>
            </a:p>
            <a:p>
              <a:r>
                <a:rPr lang="en-US" sz="2000" b="1" dirty="0" smtClean="0"/>
                <a:t>LM (known)</a:t>
              </a:r>
            </a:p>
          </p:txBody>
        </p:sp>
        <p:cxnSp>
          <p:nvCxnSpPr>
            <p:cNvPr id="71" name="Straight Arrow Connector 70"/>
            <p:cNvCxnSpPr/>
            <p:nvPr/>
          </p:nvCxnSpPr>
          <p:spPr>
            <a:xfrm flipH="1">
              <a:off x="2362200" y="1428943"/>
              <a:ext cx="381000" cy="35403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204424" y="864027"/>
            <a:ext cx="3259610" cy="1072964"/>
            <a:chOff x="4204424" y="674890"/>
            <a:chExt cx="3259610" cy="1072964"/>
          </a:xfrm>
        </p:grpSpPr>
        <p:sp>
          <p:nvSpPr>
            <p:cNvPr id="65585" name="TextBox 4"/>
            <p:cNvSpPr txBox="1">
              <a:spLocks noChangeArrowheads="1"/>
            </p:cNvSpPr>
            <p:nvPr/>
          </p:nvSpPr>
          <p:spPr bwMode="auto">
            <a:xfrm>
              <a:off x="4204424" y="674890"/>
              <a:ext cx="3259610" cy="400110"/>
            </a:xfrm>
            <a:prstGeom prst="rect">
              <a:avLst/>
            </a:prstGeom>
            <a:solidFill>
              <a:schemeClr val="bg1">
                <a:lumMod val="95000"/>
              </a:schemeClr>
            </a:solidFill>
            <a:ln>
              <a:noFill/>
            </a:ln>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2000" b="1" dirty="0">
                  <a:latin typeface="+mn-lt"/>
                </a:rPr>
                <a:t>Coverage of topic </a:t>
              </a:r>
              <a:r>
                <a:rPr lang="en-US" altLang="zh-CN" sz="2000" b="1" dirty="0">
                  <a:latin typeface="+mn-lt"/>
                  <a:ea typeface="SimSun" pitchFamily="2" charset="-122"/>
                  <a:sym typeface="Symbol" pitchFamily="18" charset="2"/>
                </a:rPr>
                <a:t> </a:t>
              </a:r>
              <a:r>
                <a:rPr lang="en-US" altLang="zh-CN" sz="2000" b="1" baseline="-25000" dirty="0">
                  <a:latin typeface="+mn-lt"/>
                  <a:ea typeface="SimSun" pitchFamily="2" charset="-122"/>
                  <a:sym typeface="Symbol" pitchFamily="18" charset="2"/>
                </a:rPr>
                <a:t>j </a:t>
              </a:r>
              <a:r>
                <a:rPr lang="en-US" altLang="en-US" sz="2000" b="1" dirty="0">
                  <a:latin typeface="+mn-lt"/>
                </a:rPr>
                <a:t> in doc d</a:t>
              </a:r>
            </a:p>
          </p:txBody>
        </p:sp>
        <p:cxnSp>
          <p:nvCxnSpPr>
            <p:cNvPr id="73" name="Straight Arrow Connector 72"/>
            <p:cNvCxnSpPr/>
            <p:nvPr/>
          </p:nvCxnSpPr>
          <p:spPr>
            <a:xfrm flipH="1">
              <a:off x="4572000" y="1075000"/>
              <a:ext cx="304800" cy="67285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5930441" y="1326155"/>
            <a:ext cx="3067186" cy="763236"/>
            <a:chOff x="5930441" y="1137018"/>
            <a:chExt cx="3067186" cy="763236"/>
          </a:xfrm>
        </p:grpSpPr>
        <p:sp>
          <p:nvSpPr>
            <p:cNvPr id="65583" name="TextBox 64"/>
            <p:cNvSpPr txBox="1">
              <a:spLocks noChangeArrowheads="1"/>
            </p:cNvSpPr>
            <p:nvPr/>
          </p:nvSpPr>
          <p:spPr bwMode="auto">
            <a:xfrm>
              <a:off x="5930441" y="1137018"/>
              <a:ext cx="3067186" cy="400110"/>
            </a:xfrm>
            <a:prstGeom prst="rect">
              <a:avLst/>
            </a:prstGeom>
            <a:solidFill>
              <a:schemeClr val="bg1">
                <a:lumMod val="95000"/>
              </a:schemeClr>
            </a:solidFill>
            <a:ln>
              <a:noFill/>
            </a:ln>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2000" b="1" dirty="0">
                  <a:latin typeface="+mn-lt"/>
                </a:rPr>
                <a:t>Prob. of word w in topic </a:t>
              </a:r>
              <a:r>
                <a:rPr lang="en-US" altLang="zh-CN" sz="2000" b="1" dirty="0">
                  <a:latin typeface="+mn-lt"/>
                  <a:ea typeface="SimSun" pitchFamily="2" charset="-122"/>
                  <a:sym typeface="Symbol" pitchFamily="18" charset="2"/>
                </a:rPr>
                <a:t> </a:t>
              </a:r>
              <a:r>
                <a:rPr lang="en-US" altLang="zh-CN" sz="2000" b="1" baseline="-25000" dirty="0">
                  <a:latin typeface="+mn-lt"/>
                  <a:ea typeface="SimSun" pitchFamily="2" charset="-122"/>
                  <a:sym typeface="Symbol" pitchFamily="18" charset="2"/>
                </a:rPr>
                <a:t>j </a:t>
              </a:r>
              <a:endParaRPr lang="en-US" altLang="en-US" sz="2000" b="1" dirty="0">
                <a:latin typeface="+mn-lt"/>
              </a:endParaRPr>
            </a:p>
          </p:txBody>
        </p:sp>
        <p:cxnSp>
          <p:nvCxnSpPr>
            <p:cNvPr id="76" name="Straight Arrow Connector 75"/>
            <p:cNvCxnSpPr/>
            <p:nvPr/>
          </p:nvCxnSpPr>
          <p:spPr>
            <a:xfrm flipH="1">
              <a:off x="6019800" y="1537128"/>
              <a:ext cx="457200" cy="36312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1068797" y="4624685"/>
            <a:ext cx="6781800" cy="461665"/>
          </a:xfrm>
          <a:prstGeom prst="rect">
            <a:avLst/>
          </a:prstGeom>
          <a:solidFill>
            <a:schemeClr val="bg1">
              <a:lumMod val="95000"/>
            </a:schemeClr>
          </a:solidFill>
        </p:spPr>
        <p:txBody>
          <a:bodyPr wrap="square" rtlCol="0">
            <a:spAutoFit/>
          </a:bodyPr>
          <a:lstStyle/>
          <a:p>
            <a:r>
              <a:rPr lang="en-US" sz="2400" b="1" dirty="0" smtClean="0"/>
              <a:t>How many unknown parameters are there in total?</a:t>
            </a:r>
          </a:p>
        </p:txBody>
      </p:sp>
      <p:sp>
        <p:nvSpPr>
          <p:cNvPr id="2" name="Slide Number Placeholder 1"/>
          <p:cNvSpPr>
            <a:spLocks noGrp="1"/>
          </p:cNvSpPr>
          <p:nvPr>
            <p:ph type="sldNum" sz="quarter" idx="12"/>
          </p:nvPr>
        </p:nvSpPr>
        <p:spPr/>
        <p:txBody>
          <a:bodyPr/>
          <a:lstStyle/>
          <a:p>
            <a:fld id="{88AD08FE-21CA-447A-B5E0-10774CCDBD3A}" type="slidenum">
              <a:rPr lang="en-US" smtClean="0">
                <a:solidFill>
                  <a:prstClr val="black">
                    <a:tint val="75000"/>
                  </a:prstClr>
                </a:solidFill>
              </a:rPr>
              <a:pPr/>
              <a:t>45</a:t>
            </a:fld>
            <a:endParaRPr lang="en-US">
              <a:solidFill>
                <a:prstClr val="black">
                  <a:tint val="75000"/>
                </a:prstClr>
              </a:solidFill>
            </a:endParaRPr>
          </a:p>
        </p:txBody>
      </p:sp>
    </p:spTree>
    <p:extLst>
      <p:ext uri="{BB962C8B-B14F-4D97-AF65-F5344CB8AC3E}">
        <p14:creationId xmlns:p14="http://schemas.microsoft.com/office/powerpoint/2010/main" val="197274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19050"/>
            <a:ext cx="9144000" cy="800100"/>
          </a:xfrm>
        </p:spPr>
        <p:txBody>
          <a:bodyPr/>
          <a:lstStyle/>
          <a:p>
            <a:r>
              <a:rPr lang="en-US" altLang="zh-CN" dirty="0" smtClean="0">
                <a:ea typeface="SimSun" pitchFamily="2" charset="-122"/>
              </a:rPr>
              <a:t>ML Parameter Estimation </a:t>
            </a:r>
            <a:r>
              <a:rPr lang="en-US" altLang="zh-CN" sz="3600" dirty="0" smtClean="0">
                <a:ea typeface="SimSun" pitchFamily="2" charset="-122"/>
              </a:rPr>
              <a:t> </a:t>
            </a:r>
          </a:p>
        </p:txBody>
      </p:sp>
      <p:graphicFrame>
        <p:nvGraphicFramePr>
          <p:cNvPr id="65575" name="Object 44"/>
          <p:cNvGraphicFramePr>
            <a:graphicFrameLocks noGrp="1" noChangeAspect="1"/>
          </p:cNvGraphicFramePr>
          <p:nvPr>
            <p:ph idx="1"/>
            <p:extLst/>
          </p:nvPr>
        </p:nvGraphicFramePr>
        <p:xfrm>
          <a:off x="304800" y="1026320"/>
          <a:ext cx="8723057" cy="2155030"/>
        </p:xfrm>
        <a:graphic>
          <a:graphicData uri="http://schemas.openxmlformats.org/presentationml/2006/ole">
            <mc:AlternateContent xmlns:mc="http://schemas.openxmlformats.org/markup-compatibility/2006">
              <mc:Choice xmlns:v="urn:schemas-microsoft-com:vml" Requires="v">
                <p:oleObj spid="_x0000_s181378" name="Equation" r:id="rId3" imgW="4241800" imgH="1397000" progId="Equation.3">
                  <p:embed/>
                </p:oleObj>
              </mc:Choice>
              <mc:Fallback>
                <p:oleObj name="Equation" r:id="rId3" imgW="4241800" imgH="1397000" progId="Equation.3">
                  <p:embed/>
                  <p:pic>
                    <p:nvPicPr>
                      <p:cNvPr id="65575"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26320"/>
                        <a:ext cx="8723057" cy="2155030"/>
                      </a:xfrm>
                      <a:prstGeom prst="rect">
                        <a:avLst/>
                      </a:prstGeom>
                      <a:noFill/>
                      <a:ln>
                        <a:noFill/>
                      </a:ln>
                    </p:spPr>
                  </p:pic>
                </p:oleObj>
              </mc:Fallback>
            </mc:AlternateContent>
          </a:graphicData>
        </a:graphic>
      </p:graphicFrame>
      <p:graphicFrame>
        <p:nvGraphicFramePr>
          <p:cNvPr id="2" name="Object 1"/>
          <p:cNvGraphicFramePr>
            <a:graphicFrameLocks noChangeAspect="1"/>
          </p:cNvGraphicFramePr>
          <p:nvPr>
            <p:extLst/>
          </p:nvPr>
        </p:nvGraphicFramePr>
        <p:xfrm>
          <a:off x="3930650" y="3379788"/>
          <a:ext cx="3319463" cy="533400"/>
        </p:xfrm>
        <a:graphic>
          <a:graphicData uri="http://schemas.openxmlformats.org/presentationml/2006/ole">
            <mc:AlternateContent xmlns:mc="http://schemas.openxmlformats.org/markup-compatibility/2006">
              <mc:Choice xmlns:v="urn:schemas-microsoft-com:vml" Requires="v">
                <p:oleObj spid="_x0000_s181379" name="Equation" r:id="rId5" imgW="1422360" imgH="228600" progId="Equation.3">
                  <p:embed/>
                </p:oleObj>
              </mc:Choice>
              <mc:Fallback>
                <p:oleObj name="Equation" r:id="rId5" imgW="1422360" imgH="228600" progId="Equation.3">
                  <p:embed/>
                  <p:pic>
                    <p:nvPicPr>
                      <p:cNvPr id="2" name="Object 1"/>
                      <p:cNvPicPr/>
                      <p:nvPr/>
                    </p:nvPicPr>
                    <p:blipFill>
                      <a:blip r:embed="rId6"/>
                      <a:stretch>
                        <a:fillRect/>
                      </a:stretch>
                    </p:blipFill>
                    <p:spPr>
                      <a:xfrm>
                        <a:off x="3930650" y="3379788"/>
                        <a:ext cx="3319463" cy="533400"/>
                      </a:xfrm>
                      <a:prstGeom prst="rect">
                        <a:avLst/>
                      </a:prstGeom>
                    </p:spPr>
                  </p:pic>
                </p:oleObj>
              </mc:Fallback>
            </mc:AlternateContent>
          </a:graphicData>
        </a:graphic>
      </p:graphicFrame>
      <p:graphicFrame>
        <p:nvGraphicFramePr>
          <p:cNvPr id="3" name="Object 2"/>
          <p:cNvGraphicFramePr>
            <a:graphicFrameLocks noChangeAspect="1"/>
          </p:cNvGraphicFramePr>
          <p:nvPr>
            <p:extLst/>
          </p:nvPr>
        </p:nvGraphicFramePr>
        <p:xfrm>
          <a:off x="669235" y="4065588"/>
          <a:ext cx="4055165" cy="685800"/>
        </p:xfrm>
        <a:graphic>
          <a:graphicData uri="http://schemas.openxmlformats.org/presentationml/2006/ole">
            <mc:AlternateContent xmlns:mc="http://schemas.openxmlformats.org/markup-compatibility/2006">
              <mc:Choice xmlns:v="urn:schemas-microsoft-com:vml" Requires="v">
                <p:oleObj spid="_x0000_s181380" name="Equation" r:id="rId7" imgW="1726920" imgH="291960" progId="Equation.3">
                  <p:embed/>
                </p:oleObj>
              </mc:Choice>
              <mc:Fallback>
                <p:oleObj name="Equation" r:id="rId7" imgW="1726920" imgH="291960" progId="Equation.3">
                  <p:embed/>
                  <p:pic>
                    <p:nvPicPr>
                      <p:cNvPr id="3" name="Object 2"/>
                      <p:cNvPicPr/>
                      <p:nvPr/>
                    </p:nvPicPr>
                    <p:blipFill>
                      <a:blip r:embed="rId8"/>
                      <a:stretch>
                        <a:fillRect/>
                      </a:stretch>
                    </p:blipFill>
                    <p:spPr>
                      <a:xfrm>
                        <a:off x="669235" y="4065588"/>
                        <a:ext cx="4055165" cy="685800"/>
                      </a:xfrm>
                      <a:prstGeom prst="rect">
                        <a:avLst/>
                      </a:prstGeom>
                      <a:solidFill>
                        <a:schemeClr val="bg1">
                          <a:lumMod val="95000"/>
                        </a:schemeClr>
                      </a:solidFill>
                    </p:spPr>
                  </p:pic>
                </p:oleObj>
              </mc:Fallback>
            </mc:AlternateContent>
          </a:graphicData>
        </a:graphic>
      </p:graphicFrame>
      <p:graphicFrame>
        <p:nvGraphicFramePr>
          <p:cNvPr id="4" name="Object 3"/>
          <p:cNvGraphicFramePr>
            <a:graphicFrameLocks noChangeAspect="1"/>
          </p:cNvGraphicFramePr>
          <p:nvPr>
            <p:extLst/>
          </p:nvPr>
        </p:nvGraphicFramePr>
        <p:xfrm>
          <a:off x="5410200" y="4065588"/>
          <a:ext cx="2921000" cy="715962"/>
        </p:xfrm>
        <a:graphic>
          <a:graphicData uri="http://schemas.openxmlformats.org/presentationml/2006/ole">
            <mc:AlternateContent xmlns:mc="http://schemas.openxmlformats.org/markup-compatibility/2006">
              <mc:Choice xmlns:v="urn:schemas-microsoft-com:vml" Requires="v">
                <p:oleObj spid="_x0000_s181381" name="Equation" r:id="rId9" imgW="1244520" imgH="304560" progId="Equation.3">
                  <p:embed/>
                </p:oleObj>
              </mc:Choice>
              <mc:Fallback>
                <p:oleObj name="Equation" r:id="rId9" imgW="1244520" imgH="304560" progId="Equation.3">
                  <p:embed/>
                  <p:pic>
                    <p:nvPicPr>
                      <p:cNvPr id="4" name="Object 3"/>
                      <p:cNvPicPr>
                        <a:picLocks noChangeAspect="1" noChangeArrowheads="1"/>
                      </p:cNvPicPr>
                      <p:nvPr/>
                    </p:nvPicPr>
                    <p:blipFill>
                      <a:blip r:embed="rId10"/>
                      <a:srcRect/>
                      <a:stretch>
                        <a:fillRect/>
                      </a:stretch>
                    </p:blipFill>
                    <p:spPr bwMode="auto">
                      <a:xfrm>
                        <a:off x="5410200" y="4065588"/>
                        <a:ext cx="2921000" cy="715962"/>
                      </a:xfrm>
                      <a:prstGeom prst="rect">
                        <a:avLst/>
                      </a:prstGeom>
                      <a:solidFill>
                        <a:schemeClr val="bg1">
                          <a:lumMod val="95000"/>
                        </a:schemeClr>
                      </a:solidFill>
                      <a:ln>
                        <a:noFill/>
                      </a:ln>
                    </p:spPr>
                  </p:pic>
                </p:oleObj>
              </mc:Fallback>
            </mc:AlternateContent>
          </a:graphicData>
        </a:graphic>
      </p:graphicFrame>
      <p:sp>
        <p:nvSpPr>
          <p:cNvPr id="6" name="TextBox 5"/>
          <p:cNvSpPr txBox="1"/>
          <p:nvPr/>
        </p:nvSpPr>
        <p:spPr>
          <a:xfrm>
            <a:off x="650240" y="3455988"/>
            <a:ext cx="2974725" cy="400110"/>
          </a:xfrm>
          <a:prstGeom prst="rect">
            <a:avLst/>
          </a:prstGeom>
          <a:noFill/>
        </p:spPr>
        <p:txBody>
          <a:bodyPr wrap="none" rtlCol="0">
            <a:spAutoFit/>
          </a:bodyPr>
          <a:lstStyle/>
          <a:p>
            <a:r>
              <a:rPr lang="en-US" sz="2000" b="1" dirty="0" smtClean="0"/>
              <a:t>Constrained Optimization:</a:t>
            </a:r>
          </a:p>
        </p:txBody>
      </p:sp>
      <p:sp>
        <p:nvSpPr>
          <p:cNvPr id="5" name="Slide Number Placeholder 4"/>
          <p:cNvSpPr>
            <a:spLocks noGrp="1"/>
          </p:cNvSpPr>
          <p:nvPr>
            <p:ph type="sldNum" sz="quarter" idx="12"/>
          </p:nvPr>
        </p:nvSpPr>
        <p:spPr/>
        <p:txBody>
          <a:bodyPr/>
          <a:lstStyle/>
          <a:p>
            <a:fld id="{88AD08FE-21CA-447A-B5E0-10774CCDBD3A}"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18476110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Content Placeholder 4"/>
          <p:cNvGraphicFramePr>
            <a:graphicFrameLocks noChangeAspect="1"/>
          </p:cNvGraphicFramePr>
          <p:nvPr>
            <p:extLst/>
          </p:nvPr>
        </p:nvGraphicFramePr>
        <p:xfrm>
          <a:off x="1143000" y="2296885"/>
          <a:ext cx="7797707" cy="1859280"/>
        </p:xfrm>
        <a:graphic>
          <a:graphicData uri="http://schemas.openxmlformats.org/presentationml/2006/ole">
            <mc:AlternateContent xmlns:mc="http://schemas.openxmlformats.org/markup-compatibility/2006">
              <mc:Choice xmlns:v="urn:schemas-microsoft-com:vml" Requires="v">
                <p:oleObj spid="_x0000_s182306" name="Equation" r:id="rId3" imgW="3377880" imgH="1041120" progId="Equation.3">
                  <p:embed/>
                </p:oleObj>
              </mc:Choice>
              <mc:Fallback>
                <p:oleObj name="Equation" r:id="rId3" imgW="3377880" imgH="1041120" progId="Equation.3">
                  <p:embed/>
                  <p:pic>
                    <p:nvPicPr>
                      <p:cNvPr id="68610" name="Content Placeholder 4"/>
                      <p:cNvPicPr>
                        <a:picLocks noChangeAspect="1" noChangeArrowheads="1"/>
                      </p:cNvPicPr>
                      <p:nvPr/>
                    </p:nvPicPr>
                    <p:blipFill>
                      <a:blip r:embed="rId4"/>
                      <a:srcRect/>
                      <a:stretch>
                        <a:fillRect/>
                      </a:stretch>
                    </p:blipFill>
                    <p:spPr bwMode="auto">
                      <a:xfrm>
                        <a:off x="1143000" y="2296885"/>
                        <a:ext cx="7797707" cy="1859280"/>
                      </a:xfrm>
                      <a:prstGeom prst="rect">
                        <a:avLst/>
                      </a:prstGeom>
                      <a:noFill/>
                      <a:ln>
                        <a:noFill/>
                      </a:ln>
                      <a:effectLst/>
                    </p:spPr>
                  </p:pic>
                </p:oleObj>
              </mc:Fallback>
            </mc:AlternateContent>
          </a:graphicData>
        </a:graphic>
      </p:graphicFrame>
      <p:sp>
        <p:nvSpPr>
          <p:cNvPr id="68611" name="Rectangle 2"/>
          <p:cNvSpPr>
            <a:spLocks noGrp="1" noChangeArrowheads="1"/>
          </p:cNvSpPr>
          <p:nvPr>
            <p:ph type="title"/>
          </p:nvPr>
        </p:nvSpPr>
        <p:spPr>
          <a:xfrm>
            <a:off x="0" y="57150"/>
            <a:ext cx="9144000" cy="800100"/>
          </a:xfrm>
        </p:spPr>
        <p:txBody>
          <a:bodyPr/>
          <a:lstStyle/>
          <a:p>
            <a:r>
              <a:rPr lang="en-US" altLang="en-US" dirty="0" smtClean="0"/>
              <a:t>EM Algorithm for PLSA: E-Step </a:t>
            </a:r>
          </a:p>
        </p:txBody>
      </p:sp>
      <p:grpSp>
        <p:nvGrpSpPr>
          <p:cNvPr id="21" name="Group 20"/>
          <p:cNvGrpSpPr/>
          <p:nvPr/>
        </p:nvGrpSpPr>
        <p:grpSpPr>
          <a:xfrm>
            <a:off x="128587" y="1734910"/>
            <a:ext cx="5896742" cy="866775"/>
            <a:chOff x="128587" y="1582510"/>
            <a:chExt cx="5896742" cy="866775"/>
          </a:xfrm>
        </p:grpSpPr>
        <p:sp>
          <p:nvSpPr>
            <p:cNvPr id="68633" name="Text Box 5"/>
            <p:cNvSpPr txBox="1">
              <a:spLocks noChangeArrowheads="1"/>
            </p:cNvSpPr>
            <p:nvPr/>
          </p:nvSpPr>
          <p:spPr bwMode="auto">
            <a:xfrm>
              <a:off x="128587" y="1582510"/>
              <a:ext cx="5896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defTabSz="914400" eaLnBrk="0" fontAlgn="base" hangingPunct="0">
                <a:spcBef>
                  <a:spcPct val="0"/>
                </a:spcBef>
                <a:spcAft>
                  <a:spcPct val="0"/>
                </a:spcAft>
                <a:buSzTx/>
                <a:buNone/>
              </a:pPr>
              <a:r>
                <a:rPr lang="en-US" altLang="en-US" sz="2000" dirty="0" smtClean="0">
                  <a:solidFill>
                    <a:srgbClr val="000000"/>
                  </a:solidFill>
                  <a:latin typeface="+mj-lt"/>
                </a:rPr>
                <a:t>Probability that </a:t>
              </a:r>
              <a:r>
                <a:rPr lang="en-US" altLang="en-US" sz="2000" b="1" dirty="0" smtClean="0">
                  <a:solidFill>
                    <a:srgbClr val="000000"/>
                  </a:solidFill>
                  <a:latin typeface="+mj-lt"/>
                </a:rPr>
                <a:t>w in doc d </a:t>
              </a:r>
              <a:r>
                <a:rPr lang="en-US" altLang="en-US" sz="2000" dirty="0" smtClean="0">
                  <a:solidFill>
                    <a:srgbClr val="000000"/>
                  </a:solidFill>
                  <a:latin typeface="+mj-lt"/>
                </a:rPr>
                <a:t>is generated from </a:t>
              </a:r>
              <a:r>
                <a:rPr lang="en-US" altLang="en-US" sz="2000" b="1" dirty="0" smtClean="0">
                  <a:solidFill>
                    <a:srgbClr val="000000"/>
                  </a:solidFill>
                  <a:latin typeface="+mj-lt"/>
                </a:rPr>
                <a:t>topic </a:t>
              </a:r>
              <a:r>
                <a:rPr lang="en-US" altLang="zh-CN" sz="2000" b="1" dirty="0">
                  <a:latin typeface="+mj-lt"/>
                  <a:ea typeface="SimSun" pitchFamily="2" charset="-122"/>
                  <a:sym typeface="Symbol" pitchFamily="18" charset="2"/>
                </a:rPr>
                <a:t> </a:t>
              </a:r>
              <a:r>
                <a:rPr lang="en-US" altLang="zh-CN" sz="2000" b="1" baseline="-25000" dirty="0">
                  <a:latin typeface="+mj-lt"/>
                  <a:ea typeface="SimSun" pitchFamily="2" charset="-122"/>
                  <a:sym typeface="Symbol" pitchFamily="18" charset="2"/>
                </a:rPr>
                <a:t>j </a:t>
              </a:r>
              <a:endParaRPr lang="en-US" altLang="en-US" sz="2000" b="1" dirty="0" smtClean="0">
                <a:solidFill>
                  <a:srgbClr val="000000"/>
                </a:solidFill>
                <a:latin typeface="+mj-lt"/>
              </a:endParaRPr>
            </a:p>
          </p:txBody>
        </p:sp>
        <p:cxnSp>
          <p:nvCxnSpPr>
            <p:cNvPr id="8" name="Straight Arrow Connector 7"/>
            <p:cNvCxnSpPr/>
            <p:nvPr/>
          </p:nvCxnSpPr>
          <p:spPr>
            <a:xfrm>
              <a:off x="1981200" y="1982620"/>
              <a:ext cx="0" cy="46666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75907" y="3897085"/>
            <a:ext cx="6622262" cy="960665"/>
            <a:chOff x="275907" y="3744685"/>
            <a:chExt cx="6622262" cy="960665"/>
          </a:xfrm>
        </p:grpSpPr>
        <p:sp>
          <p:nvSpPr>
            <p:cNvPr id="30" name="Text Box 5"/>
            <p:cNvSpPr txBox="1">
              <a:spLocks noChangeArrowheads="1"/>
            </p:cNvSpPr>
            <p:nvPr/>
          </p:nvSpPr>
          <p:spPr bwMode="auto">
            <a:xfrm>
              <a:off x="275907" y="4305240"/>
              <a:ext cx="6622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defTabSz="914400" eaLnBrk="0" fontAlgn="base" hangingPunct="0">
                <a:spcBef>
                  <a:spcPct val="0"/>
                </a:spcBef>
                <a:spcAft>
                  <a:spcPct val="0"/>
                </a:spcAft>
                <a:buSzTx/>
                <a:buNone/>
              </a:pPr>
              <a:r>
                <a:rPr lang="en-US" altLang="en-US" sz="2000" dirty="0" smtClean="0">
                  <a:solidFill>
                    <a:srgbClr val="000000"/>
                  </a:solidFill>
                  <a:latin typeface="+mj-lt"/>
                </a:rPr>
                <a:t>Probability that </a:t>
              </a:r>
              <a:r>
                <a:rPr lang="en-US" altLang="en-US" sz="2000" b="1" dirty="0" smtClean="0">
                  <a:solidFill>
                    <a:srgbClr val="000000"/>
                  </a:solidFill>
                  <a:latin typeface="+mj-lt"/>
                </a:rPr>
                <a:t>w in doc d </a:t>
              </a:r>
              <a:r>
                <a:rPr lang="en-US" altLang="en-US" sz="2000" dirty="0" smtClean="0">
                  <a:solidFill>
                    <a:srgbClr val="000000"/>
                  </a:solidFill>
                  <a:latin typeface="+mj-lt"/>
                </a:rPr>
                <a:t>is generated  from </a:t>
              </a:r>
              <a:r>
                <a:rPr lang="en-US" altLang="en-US" sz="2000" b="1" dirty="0" smtClean="0">
                  <a:solidFill>
                    <a:srgbClr val="000000"/>
                  </a:solidFill>
                  <a:latin typeface="+mj-lt"/>
                </a:rPr>
                <a:t>background </a:t>
              </a:r>
              <a:r>
                <a:rPr lang="en-US" altLang="zh-CN" sz="2000" b="1" dirty="0">
                  <a:latin typeface="+mj-lt"/>
                  <a:ea typeface="SimSun" pitchFamily="2" charset="-122"/>
                  <a:sym typeface="Symbol" pitchFamily="18" charset="2"/>
                </a:rPr>
                <a:t> </a:t>
              </a:r>
              <a:r>
                <a:rPr lang="en-US" altLang="zh-CN" sz="2000" b="1" baseline="-25000" dirty="0">
                  <a:latin typeface="+mj-lt"/>
                  <a:ea typeface="SimSun" pitchFamily="2" charset="-122"/>
                  <a:sym typeface="Symbol" pitchFamily="18" charset="2"/>
                </a:rPr>
                <a:t>B</a:t>
              </a:r>
              <a:r>
                <a:rPr lang="en-US" altLang="zh-CN" sz="2000" b="1" baseline="-25000" dirty="0" smtClean="0">
                  <a:latin typeface="+mj-lt"/>
                  <a:ea typeface="SimSun" pitchFamily="2" charset="-122"/>
                  <a:sym typeface="Symbol" pitchFamily="18" charset="2"/>
                </a:rPr>
                <a:t> </a:t>
              </a:r>
              <a:endParaRPr lang="en-US" altLang="en-US" sz="2000" b="1" dirty="0" smtClean="0">
                <a:solidFill>
                  <a:srgbClr val="000000"/>
                </a:solidFill>
                <a:latin typeface="+mj-lt"/>
              </a:endParaRPr>
            </a:p>
          </p:txBody>
        </p:sp>
        <p:cxnSp>
          <p:nvCxnSpPr>
            <p:cNvPr id="31" name="Straight Arrow Connector 30"/>
            <p:cNvCxnSpPr/>
            <p:nvPr/>
          </p:nvCxnSpPr>
          <p:spPr>
            <a:xfrm flipV="1">
              <a:off x="1981200" y="3744685"/>
              <a:ext cx="0" cy="56055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6025329" y="1885950"/>
            <a:ext cx="2941548" cy="1553935"/>
            <a:chOff x="6025329" y="1733550"/>
            <a:chExt cx="2941548" cy="1553935"/>
          </a:xfrm>
        </p:grpSpPr>
        <p:sp>
          <p:nvSpPr>
            <p:cNvPr id="11" name="TextBox 10"/>
            <p:cNvSpPr txBox="1"/>
            <p:nvPr/>
          </p:nvSpPr>
          <p:spPr>
            <a:xfrm>
              <a:off x="6898169" y="1733550"/>
              <a:ext cx="2068708" cy="400110"/>
            </a:xfrm>
            <a:prstGeom prst="rect">
              <a:avLst/>
            </a:prstGeom>
            <a:noFill/>
          </p:spPr>
          <p:txBody>
            <a:bodyPr wrap="none" rtlCol="0">
              <a:spAutoFit/>
            </a:bodyPr>
            <a:lstStyle/>
            <a:p>
              <a:r>
                <a:rPr lang="en-US" sz="2000" b="1" dirty="0" smtClean="0"/>
                <a:t>Use of Bayes Rule</a:t>
              </a:r>
            </a:p>
          </p:txBody>
        </p:sp>
        <p:cxnSp>
          <p:nvCxnSpPr>
            <p:cNvPr id="13" name="Straight Arrow Connector 12"/>
            <p:cNvCxnSpPr/>
            <p:nvPr/>
          </p:nvCxnSpPr>
          <p:spPr>
            <a:xfrm flipH="1">
              <a:off x="6025329" y="2144485"/>
              <a:ext cx="985071"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696200" y="2296885"/>
              <a:ext cx="0" cy="990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838200" y="1047750"/>
            <a:ext cx="7391400" cy="461665"/>
          </a:xfrm>
          <a:prstGeom prst="rect">
            <a:avLst/>
          </a:prstGeom>
          <a:solidFill>
            <a:schemeClr val="bg1">
              <a:lumMod val="95000"/>
            </a:schemeClr>
          </a:solidFill>
        </p:spPr>
        <p:txBody>
          <a:bodyPr wrap="square" rtlCol="0">
            <a:spAutoFit/>
          </a:bodyPr>
          <a:lstStyle/>
          <a:p>
            <a:r>
              <a:rPr lang="en-US" sz="2400" b="1" dirty="0" smtClean="0"/>
              <a:t>Hidden Variable (=topic indicator):  </a:t>
            </a:r>
            <a:r>
              <a:rPr lang="en-US" sz="2400" b="1" dirty="0" err="1" smtClean="0"/>
              <a:t>z</a:t>
            </a:r>
            <a:r>
              <a:rPr lang="en-US" sz="2400" b="1" baseline="-25000" dirty="0" err="1" smtClean="0"/>
              <a:t>d,w</a:t>
            </a:r>
            <a:r>
              <a:rPr lang="en-US" sz="2400" b="1" dirty="0"/>
              <a:t> </a:t>
            </a:r>
            <a:r>
              <a:rPr lang="en-US" sz="2400" b="1" dirty="0" smtClean="0">
                <a:sym typeface="Symbol"/>
              </a:rPr>
              <a:t>{B, 1, 2, …, k}</a:t>
            </a:r>
            <a:endParaRPr lang="en-US" sz="2400" b="1" baseline="-25000" dirty="0" smtClean="0"/>
          </a:p>
        </p:txBody>
      </p:sp>
      <p:sp>
        <p:nvSpPr>
          <p:cNvPr id="2" name="Slide Number Placeholder 1"/>
          <p:cNvSpPr>
            <a:spLocks noGrp="1"/>
          </p:cNvSpPr>
          <p:nvPr>
            <p:ph type="sldNum" sz="quarter" idx="12"/>
          </p:nvPr>
        </p:nvSpPr>
        <p:spPr/>
        <p:txBody>
          <a:bodyPr/>
          <a:lstStyle/>
          <a:p>
            <a:fld id="{88AD08FE-21CA-447A-B5E0-10774CCDBD3A}" type="slidenum">
              <a:rPr lang="en-US" smtClean="0">
                <a:solidFill>
                  <a:prstClr val="black">
                    <a:tint val="75000"/>
                  </a:prstClr>
                </a:solidFill>
              </a:rPr>
              <a:pPr/>
              <a:t>47</a:t>
            </a:fld>
            <a:endParaRPr lang="en-US">
              <a:solidFill>
                <a:prstClr val="black">
                  <a:tint val="75000"/>
                </a:prstClr>
              </a:solidFill>
            </a:endParaRPr>
          </a:p>
        </p:txBody>
      </p:sp>
    </p:spTree>
    <p:extLst>
      <p:ext uri="{BB962C8B-B14F-4D97-AF65-F5344CB8AC3E}">
        <p14:creationId xmlns:p14="http://schemas.microsoft.com/office/powerpoint/2010/main" val="327988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0" y="57150"/>
            <a:ext cx="9144000" cy="800100"/>
          </a:xfrm>
        </p:spPr>
        <p:txBody>
          <a:bodyPr/>
          <a:lstStyle/>
          <a:p>
            <a:r>
              <a:rPr lang="en-US" altLang="en-US" dirty="0" smtClean="0"/>
              <a:t>EM Algorithm for PLSA: M-Step </a:t>
            </a:r>
          </a:p>
        </p:txBody>
      </p:sp>
      <p:grpSp>
        <p:nvGrpSpPr>
          <p:cNvPr id="14" name="Group 13"/>
          <p:cNvGrpSpPr/>
          <p:nvPr/>
        </p:nvGrpSpPr>
        <p:grpSpPr>
          <a:xfrm>
            <a:off x="128587" y="1971247"/>
            <a:ext cx="5584349" cy="866774"/>
            <a:chOff x="128587" y="1852385"/>
            <a:chExt cx="5584349" cy="866774"/>
          </a:xfrm>
        </p:grpSpPr>
        <p:sp>
          <p:nvSpPr>
            <p:cNvPr id="68633" name="Text Box 5"/>
            <p:cNvSpPr txBox="1">
              <a:spLocks noChangeArrowheads="1"/>
            </p:cNvSpPr>
            <p:nvPr/>
          </p:nvSpPr>
          <p:spPr bwMode="auto">
            <a:xfrm>
              <a:off x="128587" y="1852385"/>
              <a:ext cx="55843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defTabSz="914400" eaLnBrk="0" fontAlgn="base" hangingPunct="0">
                <a:spcBef>
                  <a:spcPct val="0"/>
                </a:spcBef>
                <a:spcAft>
                  <a:spcPct val="0"/>
                </a:spcAft>
                <a:buSzTx/>
                <a:buNone/>
              </a:pPr>
              <a:r>
                <a:rPr lang="en-US" altLang="en-US" sz="2000" dirty="0" smtClean="0">
                  <a:solidFill>
                    <a:srgbClr val="000000"/>
                  </a:solidFill>
                  <a:latin typeface="+mj-lt"/>
                </a:rPr>
                <a:t>Re-estimated </a:t>
              </a:r>
              <a:r>
                <a:rPr lang="en-US" altLang="en-US" sz="2000" b="1" dirty="0" smtClean="0">
                  <a:solidFill>
                    <a:srgbClr val="000000"/>
                  </a:solidFill>
                  <a:latin typeface="+mj-lt"/>
                </a:rPr>
                <a:t>probability</a:t>
              </a:r>
              <a:r>
                <a:rPr lang="en-US" altLang="en-US" sz="2000" dirty="0" smtClean="0">
                  <a:solidFill>
                    <a:srgbClr val="000000"/>
                  </a:solidFill>
                  <a:latin typeface="+mj-lt"/>
                </a:rPr>
                <a:t> of  </a:t>
              </a:r>
              <a:r>
                <a:rPr lang="en-US" altLang="en-US" sz="2000" b="1" dirty="0" smtClean="0">
                  <a:solidFill>
                    <a:srgbClr val="000000"/>
                  </a:solidFill>
                  <a:latin typeface="+mj-lt"/>
                </a:rPr>
                <a:t>doc d </a:t>
              </a:r>
              <a:r>
                <a:rPr lang="en-US" altLang="en-US" sz="2000" dirty="0" smtClean="0">
                  <a:solidFill>
                    <a:srgbClr val="000000"/>
                  </a:solidFill>
                  <a:latin typeface="+mj-lt"/>
                </a:rPr>
                <a:t>covering </a:t>
              </a:r>
              <a:r>
                <a:rPr lang="en-US" altLang="en-US" sz="2000" b="1" dirty="0" smtClean="0">
                  <a:solidFill>
                    <a:srgbClr val="000000"/>
                  </a:solidFill>
                  <a:latin typeface="+mj-lt"/>
                </a:rPr>
                <a:t>topic </a:t>
              </a:r>
              <a:r>
                <a:rPr lang="en-US" altLang="zh-CN" sz="2000" b="1" dirty="0">
                  <a:latin typeface="+mj-lt"/>
                  <a:ea typeface="SimSun" pitchFamily="2" charset="-122"/>
                  <a:sym typeface="Symbol" pitchFamily="18" charset="2"/>
                </a:rPr>
                <a:t> </a:t>
              </a:r>
              <a:r>
                <a:rPr lang="en-US" altLang="zh-CN" sz="2000" b="1" baseline="-25000" dirty="0">
                  <a:latin typeface="+mj-lt"/>
                  <a:ea typeface="SimSun" pitchFamily="2" charset="-122"/>
                  <a:sym typeface="Symbol" pitchFamily="18" charset="2"/>
                </a:rPr>
                <a:t>j </a:t>
              </a:r>
              <a:endParaRPr lang="en-US" altLang="en-US" sz="2000" b="1" dirty="0" smtClean="0">
                <a:solidFill>
                  <a:srgbClr val="000000"/>
                </a:solidFill>
                <a:latin typeface="+mj-lt"/>
              </a:endParaRPr>
            </a:p>
          </p:txBody>
        </p:sp>
        <p:cxnSp>
          <p:nvCxnSpPr>
            <p:cNvPr id="8" name="Straight Arrow Connector 7"/>
            <p:cNvCxnSpPr/>
            <p:nvPr/>
          </p:nvCxnSpPr>
          <p:spPr>
            <a:xfrm>
              <a:off x="1219200" y="2252494"/>
              <a:ext cx="0" cy="46666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275906" y="4125684"/>
            <a:ext cx="5223481" cy="960666"/>
            <a:chOff x="275906" y="4006822"/>
            <a:chExt cx="5223481" cy="960666"/>
          </a:xfrm>
        </p:grpSpPr>
        <p:sp>
          <p:nvSpPr>
            <p:cNvPr id="30" name="Text Box 5"/>
            <p:cNvSpPr txBox="1">
              <a:spLocks noChangeArrowheads="1"/>
            </p:cNvSpPr>
            <p:nvPr/>
          </p:nvSpPr>
          <p:spPr bwMode="auto">
            <a:xfrm>
              <a:off x="275906" y="4567378"/>
              <a:ext cx="52234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defTabSz="914400" eaLnBrk="0" fontAlgn="base" hangingPunct="0">
                <a:spcBef>
                  <a:spcPct val="0"/>
                </a:spcBef>
                <a:spcAft>
                  <a:spcPct val="0"/>
                </a:spcAft>
                <a:buSzTx/>
                <a:buNone/>
              </a:pPr>
              <a:r>
                <a:rPr lang="en-US" altLang="en-US" sz="2000" dirty="0" smtClean="0">
                  <a:solidFill>
                    <a:srgbClr val="000000"/>
                  </a:solidFill>
                  <a:latin typeface="+mj-lt"/>
                </a:rPr>
                <a:t>Re-estimated </a:t>
              </a:r>
              <a:r>
                <a:rPr lang="en-US" altLang="en-US" sz="2000" b="1" dirty="0" smtClean="0">
                  <a:solidFill>
                    <a:srgbClr val="000000"/>
                  </a:solidFill>
                  <a:latin typeface="+mj-lt"/>
                </a:rPr>
                <a:t>probability</a:t>
              </a:r>
              <a:r>
                <a:rPr lang="en-US" altLang="en-US" sz="2000" dirty="0" smtClean="0">
                  <a:solidFill>
                    <a:srgbClr val="000000"/>
                  </a:solidFill>
                  <a:latin typeface="+mj-lt"/>
                </a:rPr>
                <a:t> of </a:t>
              </a:r>
              <a:r>
                <a:rPr lang="en-US" altLang="en-US" sz="2000" b="1" dirty="0" smtClean="0">
                  <a:solidFill>
                    <a:srgbClr val="000000"/>
                  </a:solidFill>
                  <a:latin typeface="+mj-lt"/>
                </a:rPr>
                <a:t>word w </a:t>
              </a:r>
              <a:r>
                <a:rPr lang="en-US" altLang="en-US" sz="2000" dirty="0" smtClean="0">
                  <a:solidFill>
                    <a:srgbClr val="000000"/>
                  </a:solidFill>
                  <a:latin typeface="+mj-lt"/>
                </a:rPr>
                <a:t>for</a:t>
              </a:r>
              <a:r>
                <a:rPr lang="en-US" altLang="en-US" sz="2000" b="1" dirty="0" smtClean="0">
                  <a:solidFill>
                    <a:srgbClr val="000000"/>
                  </a:solidFill>
                  <a:latin typeface="+mj-lt"/>
                </a:rPr>
                <a:t> topic </a:t>
              </a:r>
              <a:r>
                <a:rPr lang="en-US" altLang="zh-CN" sz="2000" b="1" dirty="0" smtClean="0">
                  <a:latin typeface="+mj-lt"/>
                  <a:ea typeface="SimSun" pitchFamily="2" charset="-122"/>
                  <a:sym typeface="Symbol" pitchFamily="18" charset="2"/>
                </a:rPr>
                <a:t> </a:t>
              </a:r>
              <a:r>
                <a:rPr lang="en-US" altLang="zh-CN" sz="2000" b="1" baseline="-25000" dirty="0">
                  <a:latin typeface="+mj-lt"/>
                  <a:ea typeface="SimSun" pitchFamily="2" charset="-122"/>
                  <a:sym typeface="Symbol" pitchFamily="18" charset="2"/>
                </a:rPr>
                <a:t>j</a:t>
              </a:r>
              <a:r>
                <a:rPr lang="en-US" altLang="zh-CN" sz="2000" b="1" baseline="-25000" dirty="0" smtClean="0">
                  <a:latin typeface="+mj-lt"/>
                  <a:ea typeface="SimSun" pitchFamily="2" charset="-122"/>
                  <a:sym typeface="Symbol" pitchFamily="18" charset="2"/>
                </a:rPr>
                <a:t> </a:t>
              </a:r>
              <a:endParaRPr lang="en-US" altLang="en-US" sz="2000" b="1" dirty="0" smtClean="0">
                <a:solidFill>
                  <a:srgbClr val="000000"/>
                </a:solidFill>
                <a:latin typeface="+mj-lt"/>
              </a:endParaRPr>
            </a:p>
          </p:txBody>
        </p:sp>
        <p:cxnSp>
          <p:nvCxnSpPr>
            <p:cNvPr id="31" name="Straight Arrow Connector 30"/>
            <p:cNvCxnSpPr/>
            <p:nvPr/>
          </p:nvCxnSpPr>
          <p:spPr>
            <a:xfrm flipV="1">
              <a:off x="1524000" y="4006822"/>
              <a:ext cx="0" cy="56055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2819400" y="1558821"/>
            <a:ext cx="6175801" cy="2392266"/>
            <a:chOff x="2819400" y="1439959"/>
            <a:chExt cx="6175801" cy="2392266"/>
          </a:xfrm>
        </p:grpSpPr>
        <p:sp>
          <p:nvSpPr>
            <p:cNvPr id="15" name="Rectangle 14"/>
            <p:cNvSpPr/>
            <p:nvPr/>
          </p:nvSpPr>
          <p:spPr>
            <a:xfrm>
              <a:off x="3810000" y="3375025"/>
              <a:ext cx="4191000" cy="457200"/>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819400" y="2539126"/>
              <a:ext cx="4191000" cy="531099"/>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24600" y="1439959"/>
              <a:ext cx="2670601" cy="1015663"/>
            </a:xfrm>
            <a:prstGeom prst="rect">
              <a:avLst/>
            </a:prstGeom>
            <a:noFill/>
          </p:spPr>
          <p:txBody>
            <a:bodyPr wrap="square" rtlCol="0">
              <a:spAutoFit/>
            </a:bodyPr>
            <a:lstStyle/>
            <a:p>
              <a:r>
                <a:rPr lang="en-US" sz="2000" b="1" dirty="0" smtClean="0"/>
                <a:t>ML Estimate based on “allocated” word counts to topic </a:t>
              </a:r>
              <a:r>
                <a:rPr lang="en-US" altLang="zh-CN" sz="2000" b="1" dirty="0">
                  <a:ea typeface="SimSun" pitchFamily="2" charset="-122"/>
                  <a:sym typeface="Symbol" pitchFamily="18" charset="2"/>
                </a:rPr>
                <a:t> </a:t>
              </a:r>
              <a:r>
                <a:rPr lang="en-US" altLang="zh-CN" sz="2000" b="1" baseline="-25000" dirty="0">
                  <a:ea typeface="SimSun" pitchFamily="2" charset="-122"/>
                  <a:sym typeface="Symbol" pitchFamily="18" charset="2"/>
                </a:rPr>
                <a:t>j </a:t>
              </a:r>
              <a:endParaRPr lang="en-US" altLang="en-US" sz="2000" b="1" dirty="0">
                <a:solidFill>
                  <a:srgbClr val="000000"/>
                </a:solidFill>
              </a:endParaRPr>
            </a:p>
          </p:txBody>
        </p:sp>
        <p:cxnSp>
          <p:nvCxnSpPr>
            <p:cNvPr id="13" name="Straight Arrow Connector 12"/>
            <p:cNvCxnSpPr/>
            <p:nvPr/>
          </p:nvCxnSpPr>
          <p:spPr>
            <a:xfrm flipH="1">
              <a:off x="5415729" y="2095819"/>
              <a:ext cx="985071"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7613225" y="2455622"/>
              <a:ext cx="387775" cy="919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838200" y="1014212"/>
            <a:ext cx="7391400" cy="461665"/>
          </a:xfrm>
          <a:prstGeom prst="rect">
            <a:avLst/>
          </a:prstGeom>
          <a:solidFill>
            <a:schemeClr val="bg1">
              <a:lumMod val="95000"/>
            </a:schemeClr>
          </a:solidFill>
        </p:spPr>
        <p:txBody>
          <a:bodyPr wrap="square" rtlCol="0">
            <a:spAutoFit/>
          </a:bodyPr>
          <a:lstStyle/>
          <a:p>
            <a:r>
              <a:rPr lang="en-US" sz="2400" b="1" dirty="0" smtClean="0"/>
              <a:t>Hidden Variable (=topic indicator):  </a:t>
            </a:r>
            <a:r>
              <a:rPr lang="en-US" sz="2400" b="1" dirty="0" err="1" smtClean="0"/>
              <a:t>z</a:t>
            </a:r>
            <a:r>
              <a:rPr lang="en-US" sz="2400" b="1" baseline="-25000" dirty="0" err="1" smtClean="0"/>
              <a:t>d,w</a:t>
            </a:r>
            <a:r>
              <a:rPr lang="en-US" sz="2400" b="1" dirty="0"/>
              <a:t> </a:t>
            </a:r>
            <a:r>
              <a:rPr lang="en-US" sz="2400" b="1" dirty="0" smtClean="0">
                <a:sym typeface="Symbol"/>
              </a:rPr>
              <a:t>{B, 1, 2, …, k}</a:t>
            </a:r>
            <a:endParaRPr lang="en-US" sz="2400" b="1" baseline="-25000" dirty="0" smtClean="0"/>
          </a:p>
        </p:txBody>
      </p:sp>
      <p:graphicFrame>
        <p:nvGraphicFramePr>
          <p:cNvPr id="2" name="Object 1"/>
          <p:cNvGraphicFramePr>
            <a:graphicFrameLocks noChangeAspect="1"/>
          </p:cNvGraphicFramePr>
          <p:nvPr>
            <p:extLst/>
          </p:nvPr>
        </p:nvGraphicFramePr>
        <p:xfrm>
          <a:off x="838200" y="2725537"/>
          <a:ext cx="7591425" cy="1606550"/>
        </p:xfrm>
        <a:graphic>
          <a:graphicData uri="http://schemas.openxmlformats.org/presentationml/2006/ole">
            <mc:AlternateContent xmlns:mc="http://schemas.openxmlformats.org/markup-compatibility/2006">
              <mc:Choice xmlns:v="urn:schemas-microsoft-com:vml" Requires="v">
                <p:oleObj spid="_x0000_s183330" name="Equation" r:id="rId3" imgW="3809880" imgH="1041120" progId="Equation.3">
                  <p:embed/>
                </p:oleObj>
              </mc:Choice>
              <mc:Fallback>
                <p:oleObj name="Equation" r:id="rId3" imgW="3809880" imgH="1041120" progId="Equation.3">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725537"/>
                        <a:ext cx="7591425"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48</a:t>
            </a:fld>
            <a:endParaRPr lang="en-US">
              <a:solidFill>
                <a:prstClr val="black">
                  <a:tint val="75000"/>
                </a:prstClr>
              </a:solidFill>
            </a:endParaRPr>
          </a:p>
        </p:txBody>
      </p:sp>
    </p:spTree>
    <p:extLst>
      <p:ext uri="{BB962C8B-B14F-4D97-AF65-F5344CB8AC3E}">
        <p14:creationId xmlns:p14="http://schemas.microsoft.com/office/powerpoint/2010/main" val="309049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of the EM Algorithm</a:t>
            </a:r>
            <a:endParaRPr lang="en-US" dirty="0"/>
          </a:p>
        </p:txBody>
      </p:sp>
      <p:sp>
        <p:nvSpPr>
          <p:cNvPr id="6" name="Content Placeholder 5"/>
          <p:cNvSpPr>
            <a:spLocks noGrp="1"/>
          </p:cNvSpPr>
          <p:nvPr>
            <p:ph idx="1"/>
          </p:nvPr>
        </p:nvSpPr>
        <p:spPr>
          <a:xfrm>
            <a:off x="461211" y="837803"/>
            <a:ext cx="8229600" cy="3394472"/>
          </a:xfrm>
        </p:spPr>
        <p:txBody>
          <a:bodyPr/>
          <a:lstStyle/>
          <a:p>
            <a:r>
              <a:rPr lang="en-US" dirty="0" smtClean="0"/>
              <a:t>Initialize all unknown parameters randomly</a:t>
            </a:r>
          </a:p>
          <a:p>
            <a:r>
              <a:rPr lang="en-US" dirty="0" smtClean="0"/>
              <a:t>Repeat until likelihood converges </a:t>
            </a:r>
          </a:p>
          <a:p>
            <a:pPr lvl="1"/>
            <a:r>
              <a:rPr lang="en-US" dirty="0" smtClean="0"/>
              <a:t>E-step </a:t>
            </a:r>
          </a:p>
          <a:p>
            <a:pPr marL="377967" lvl="1" indent="0">
              <a:buNone/>
            </a:pPr>
            <a:endParaRPr lang="en-US" dirty="0" smtClean="0"/>
          </a:p>
          <a:p>
            <a:pPr lvl="1"/>
            <a:r>
              <a:rPr lang="en-US" dirty="0" smtClean="0"/>
              <a:t>M-step</a:t>
            </a:r>
          </a:p>
        </p:txBody>
      </p:sp>
      <p:graphicFrame>
        <p:nvGraphicFramePr>
          <p:cNvPr id="7" name="Object 6"/>
          <p:cNvGraphicFramePr>
            <a:graphicFrameLocks noChangeAspect="1"/>
          </p:cNvGraphicFramePr>
          <p:nvPr>
            <p:extLst/>
          </p:nvPr>
        </p:nvGraphicFramePr>
        <p:xfrm>
          <a:off x="2062163" y="1885950"/>
          <a:ext cx="3957637" cy="906462"/>
        </p:xfrm>
        <a:graphic>
          <a:graphicData uri="http://schemas.openxmlformats.org/presentationml/2006/ole">
            <mc:AlternateContent xmlns:mc="http://schemas.openxmlformats.org/markup-compatibility/2006">
              <mc:Choice xmlns:v="urn:schemas-microsoft-com:vml" Requires="v">
                <p:oleObj spid="_x0000_s184482" name="Equation" r:id="rId3" imgW="1714320" imgH="507960" progId="Equation.3">
                  <p:embed/>
                </p:oleObj>
              </mc:Choice>
              <mc:Fallback>
                <p:oleObj name="Equation" r:id="rId3" imgW="1714320" imgH="507960" progId="Equation.3">
                  <p:embed/>
                  <p:pic>
                    <p:nvPicPr>
                      <p:cNvPr id="7" name="Object 6"/>
                      <p:cNvPicPr>
                        <a:picLocks noChangeAspect="1" noChangeArrowheads="1"/>
                      </p:cNvPicPr>
                      <p:nvPr/>
                    </p:nvPicPr>
                    <p:blipFill>
                      <a:blip r:embed="rId4"/>
                      <a:srcRect/>
                      <a:stretch>
                        <a:fillRect/>
                      </a:stretch>
                    </p:blipFill>
                    <p:spPr bwMode="auto">
                      <a:xfrm>
                        <a:off x="2062163" y="1885950"/>
                        <a:ext cx="3957637"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nvPr>
        </p:nvGraphicFramePr>
        <p:xfrm>
          <a:off x="6324600" y="1885950"/>
          <a:ext cx="1771650" cy="457200"/>
        </p:xfrm>
        <a:graphic>
          <a:graphicData uri="http://schemas.openxmlformats.org/presentationml/2006/ole">
            <mc:AlternateContent xmlns:mc="http://schemas.openxmlformats.org/markup-compatibility/2006">
              <mc:Choice xmlns:v="urn:schemas-microsoft-com:vml" Requires="v">
                <p:oleObj spid="_x0000_s184483" name="Equation" r:id="rId5" imgW="1180800" imgH="304560" progId="Equation.3">
                  <p:embed/>
                </p:oleObj>
              </mc:Choice>
              <mc:Fallback>
                <p:oleObj name="Equation" r:id="rId5" imgW="1180800" imgH="304560" progId="Equation.3">
                  <p:embed/>
                  <p:pic>
                    <p:nvPicPr>
                      <p:cNvPr id="8" name="Object 7"/>
                      <p:cNvPicPr/>
                      <p:nvPr/>
                    </p:nvPicPr>
                    <p:blipFill>
                      <a:blip r:embed="rId6"/>
                      <a:stretch>
                        <a:fillRect/>
                      </a:stretch>
                    </p:blipFill>
                    <p:spPr>
                      <a:xfrm>
                        <a:off x="6324600" y="1885950"/>
                        <a:ext cx="1771650" cy="457200"/>
                      </a:xfrm>
                      <a:prstGeom prst="rect">
                        <a:avLst/>
                      </a:prstGeom>
                      <a:solidFill>
                        <a:schemeClr val="bg1">
                          <a:lumMod val="95000"/>
                        </a:schemeClr>
                      </a:solidFill>
                    </p:spPr>
                  </p:pic>
                </p:oleObj>
              </mc:Fallback>
            </mc:AlternateContent>
          </a:graphicData>
        </a:graphic>
      </p:graphicFrame>
      <p:grpSp>
        <p:nvGrpSpPr>
          <p:cNvPr id="17" name="Group 16"/>
          <p:cNvGrpSpPr/>
          <p:nvPr/>
        </p:nvGrpSpPr>
        <p:grpSpPr>
          <a:xfrm>
            <a:off x="5715000" y="2495550"/>
            <a:ext cx="3048000" cy="707886"/>
            <a:chOff x="5715000" y="2495550"/>
            <a:chExt cx="3048000" cy="707886"/>
          </a:xfrm>
        </p:grpSpPr>
        <p:sp>
          <p:nvSpPr>
            <p:cNvPr id="9" name="TextBox 8"/>
            <p:cNvSpPr txBox="1"/>
            <p:nvPr/>
          </p:nvSpPr>
          <p:spPr>
            <a:xfrm>
              <a:off x="6265650" y="2495550"/>
              <a:ext cx="2497350" cy="707886"/>
            </a:xfrm>
            <a:prstGeom prst="rect">
              <a:avLst/>
            </a:prstGeom>
            <a:solidFill>
              <a:schemeClr val="bg1">
                <a:lumMod val="95000"/>
              </a:schemeClr>
            </a:solidFill>
          </p:spPr>
          <p:txBody>
            <a:bodyPr wrap="none" rtlCol="0">
              <a:spAutoFit/>
            </a:bodyPr>
            <a:lstStyle/>
            <a:p>
              <a:r>
                <a:rPr lang="en-US" sz="2000" dirty="0" smtClean="0"/>
                <a:t>What’s the normalizer</a:t>
              </a:r>
            </a:p>
            <a:p>
              <a:r>
                <a:rPr lang="en-US" sz="2000" dirty="0" smtClean="0"/>
                <a:t> for this one? </a:t>
              </a:r>
            </a:p>
          </p:txBody>
        </p:sp>
        <p:cxnSp>
          <p:nvCxnSpPr>
            <p:cNvPr id="11" name="Straight Arrow Connector 10"/>
            <p:cNvCxnSpPr/>
            <p:nvPr/>
          </p:nvCxnSpPr>
          <p:spPr>
            <a:xfrm flipH="1">
              <a:off x="5715000" y="2571750"/>
              <a:ext cx="4410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3" name="Object 12"/>
          <p:cNvGraphicFramePr>
            <a:graphicFrameLocks noChangeAspect="1"/>
          </p:cNvGraphicFramePr>
          <p:nvPr>
            <p:extLst/>
          </p:nvPr>
        </p:nvGraphicFramePr>
        <p:xfrm>
          <a:off x="381000" y="3409950"/>
          <a:ext cx="6172200" cy="822325"/>
        </p:xfrm>
        <a:graphic>
          <a:graphicData uri="http://schemas.openxmlformats.org/presentationml/2006/ole">
            <mc:AlternateContent xmlns:mc="http://schemas.openxmlformats.org/markup-compatibility/2006">
              <mc:Choice xmlns:v="urn:schemas-microsoft-com:vml" Requires="v">
                <p:oleObj spid="_x0000_s184484" name="Equation" r:id="rId7" imgW="3327120" imgH="533160" progId="Equation.3">
                  <p:embed/>
                </p:oleObj>
              </mc:Choice>
              <mc:Fallback>
                <p:oleObj name="Equation" r:id="rId7" imgW="3327120" imgH="533160" progId="Equation.3">
                  <p:embed/>
                  <p:pic>
                    <p:nvPicPr>
                      <p:cNvPr id="13" name="Object 12"/>
                      <p:cNvPicPr>
                        <a:picLocks noChangeAspect="1" noChangeArrowheads="1"/>
                      </p:cNvPicPr>
                      <p:nvPr/>
                    </p:nvPicPr>
                    <p:blipFill>
                      <a:blip r:embed="rId8"/>
                      <a:srcRect/>
                      <a:stretch>
                        <a:fillRect/>
                      </a:stretch>
                    </p:blipFill>
                    <p:spPr bwMode="auto">
                      <a:xfrm>
                        <a:off x="381000" y="3409950"/>
                        <a:ext cx="6172200" cy="822325"/>
                      </a:xfrm>
                      <a:prstGeom prst="rect">
                        <a:avLst/>
                      </a:prstGeom>
                      <a:noFill/>
                      <a:ln>
                        <a:noFill/>
                      </a:ln>
                    </p:spPr>
                  </p:pic>
                </p:oleObj>
              </mc:Fallback>
            </mc:AlternateContent>
          </a:graphicData>
        </a:graphic>
      </p:graphicFrame>
      <p:graphicFrame>
        <p:nvGraphicFramePr>
          <p:cNvPr id="14" name="Object 13"/>
          <p:cNvGraphicFramePr>
            <a:graphicFrameLocks noChangeAspect="1"/>
          </p:cNvGraphicFramePr>
          <p:nvPr>
            <p:extLst/>
          </p:nvPr>
        </p:nvGraphicFramePr>
        <p:xfrm>
          <a:off x="6580875" y="3333750"/>
          <a:ext cx="1866900" cy="457200"/>
        </p:xfrm>
        <a:graphic>
          <a:graphicData uri="http://schemas.openxmlformats.org/presentationml/2006/ole">
            <mc:AlternateContent xmlns:mc="http://schemas.openxmlformats.org/markup-compatibility/2006">
              <mc:Choice xmlns:v="urn:schemas-microsoft-com:vml" Requires="v">
                <p:oleObj spid="_x0000_s184485" name="Equation" r:id="rId9" imgW="1244520" imgH="304560" progId="Equation.3">
                  <p:embed/>
                </p:oleObj>
              </mc:Choice>
              <mc:Fallback>
                <p:oleObj name="Equation" r:id="rId9" imgW="1244520" imgH="304560" progId="Equation.3">
                  <p:embed/>
                  <p:pic>
                    <p:nvPicPr>
                      <p:cNvPr id="14" name="Object 13"/>
                      <p:cNvPicPr/>
                      <p:nvPr/>
                    </p:nvPicPr>
                    <p:blipFill>
                      <a:blip r:embed="rId10"/>
                      <a:stretch>
                        <a:fillRect/>
                      </a:stretch>
                    </p:blipFill>
                    <p:spPr>
                      <a:xfrm>
                        <a:off x="6580875" y="3333750"/>
                        <a:ext cx="1866900" cy="457200"/>
                      </a:xfrm>
                      <a:prstGeom prst="rect">
                        <a:avLst/>
                      </a:prstGeom>
                      <a:solidFill>
                        <a:schemeClr val="bg1">
                          <a:lumMod val="95000"/>
                        </a:schemeClr>
                      </a:solidFill>
                    </p:spPr>
                  </p:pic>
                </p:oleObj>
              </mc:Fallback>
            </mc:AlternateContent>
          </a:graphicData>
        </a:graphic>
      </p:graphicFrame>
      <p:graphicFrame>
        <p:nvGraphicFramePr>
          <p:cNvPr id="15" name="Object 14"/>
          <p:cNvGraphicFramePr>
            <a:graphicFrameLocks noChangeAspect="1"/>
          </p:cNvGraphicFramePr>
          <p:nvPr>
            <p:extLst/>
          </p:nvPr>
        </p:nvGraphicFramePr>
        <p:xfrm>
          <a:off x="6553200" y="3943350"/>
          <a:ext cx="2469444" cy="609600"/>
        </p:xfrm>
        <a:graphic>
          <a:graphicData uri="http://schemas.openxmlformats.org/presentationml/2006/ole">
            <mc:AlternateContent xmlns:mc="http://schemas.openxmlformats.org/markup-compatibility/2006">
              <mc:Choice xmlns:v="urn:schemas-microsoft-com:vml" Requires="v">
                <p:oleObj spid="_x0000_s184486" name="Equation" r:id="rId11" imgW="1587240" imgH="342720" progId="Equation.3">
                  <p:embed/>
                </p:oleObj>
              </mc:Choice>
              <mc:Fallback>
                <p:oleObj name="Equation" r:id="rId11" imgW="1587240" imgH="342720" progId="Equation.3">
                  <p:embed/>
                  <p:pic>
                    <p:nvPicPr>
                      <p:cNvPr id="15" name="Object 14"/>
                      <p:cNvPicPr/>
                      <p:nvPr/>
                    </p:nvPicPr>
                    <p:blipFill>
                      <a:blip r:embed="rId12"/>
                      <a:stretch>
                        <a:fillRect/>
                      </a:stretch>
                    </p:blipFill>
                    <p:spPr>
                      <a:xfrm>
                        <a:off x="6553200" y="3943350"/>
                        <a:ext cx="2469444" cy="609600"/>
                      </a:xfrm>
                      <a:prstGeom prst="rect">
                        <a:avLst/>
                      </a:prstGeom>
                      <a:solidFill>
                        <a:schemeClr val="bg1">
                          <a:lumMod val="95000"/>
                        </a:schemeClr>
                      </a:solidFill>
                    </p:spPr>
                  </p:pic>
                </p:oleObj>
              </mc:Fallback>
            </mc:AlternateContent>
          </a:graphicData>
        </a:graphic>
      </p:graphicFrame>
      <p:sp>
        <p:nvSpPr>
          <p:cNvPr id="16" name="TextBox 15"/>
          <p:cNvSpPr txBox="1"/>
          <p:nvPr/>
        </p:nvSpPr>
        <p:spPr>
          <a:xfrm>
            <a:off x="381000" y="4624685"/>
            <a:ext cx="6644367" cy="461665"/>
          </a:xfrm>
          <a:prstGeom prst="rect">
            <a:avLst/>
          </a:prstGeom>
          <a:solidFill>
            <a:srgbClr val="FFFF99"/>
          </a:solidFill>
        </p:spPr>
        <p:txBody>
          <a:bodyPr wrap="none" rtlCol="0">
            <a:spAutoFit/>
          </a:bodyPr>
          <a:lstStyle/>
          <a:p>
            <a:r>
              <a:rPr lang="en-US" sz="2400" b="1" dirty="0" smtClean="0"/>
              <a:t>In general, accumulate counts, and then normalize</a:t>
            </a:r>
          </a:p>
        </p:txBody>
      </p:sp>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49</a:t>
            </a:fld>
            <a:endParaRPr lang="en-US">
              <a:solidFill>
                <a:prstClr val="black">
                  <a:tint val="75000"/>
                </a:prstClr>
              </a:solidFill>
            </a:endParaRPr>
          </a:p>
        </p:txBody>
      </p:sp>
    </p:spTree>
    <p:extLst>
      <p:ext uri="{BB962C8B-B14F-4D97-AF65-F5344CB8AC3E}">
        <p14:creationId xmlns:p14="http://schemas.microsoft.com/office/powerpoint/2010/main" val="175939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152400" y="2414836"/>
            <a:ext cx="2669338" cy="224527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rot="21413775">
            <a:off x="3284107" y="4034033"/>
            <a:ext cx="1595034" cy="809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3" name="Picture 6"/>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rot="440101">
            <a:off x="3234035" y="2961939"/>
            <a:ext cx="1585084" cy="8359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4" name="Picture 7"/>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rot="20974153">
            <a:off x="3312517" y="3526182"/>
            <a:ext cx="1591323" cy="6882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Title 1"/>
          <p:cNvSpPr>
            <a:spLocks noGrp="1"/>
          </p:cNvSpPr>
          <p:nvPr>
            <p:ph type="title"/>
          </p:nvPr>
        </p:nvSpPr>
        <p:spPr>
          <a:xfrm>
            <a:off x="0" y="-19050"/>
            <a:ext cx="9144000" cy="857250"/>
          </a:xfrm>
        </p:spPr>
        <p:txBody>
          <a:bodyPr>
            <a:normAutofit/>
          </a:bodyPr>
          <a:lstStyle/>
          <a:p>
            <a:r>
              <a:rPr lang="en-US" dirty="0" smtClean="0"/>
              <a:t>Topics As Knowledge About the World</a:t>
            </a:r>
            <a:endParaRPr lang="en-US" dirty="0"/>
          </a:p>
        </p:txBody>
      </p:sp>
      <p:pic>
        <p:nvPicPr>
          <p:cNvPr id="5" name="Picture 25"/>
          <p:cNvPicPr>
            <a:picLocks noChangeAspect="1" noChangeArrowheads="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bwMode="auto">
          <a:xfrm>
            <a:off x="152400" y="3191269"/>
            <a:ext cx="1295400" cy="6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6200" y="2649532"/>
            <a:ext cx="1586780" cy="461665"/>
          </a:xfrm>
          <a:prstGeom prst="rect">
            <a:avLst/>
          </a:prstGeom>
          <a:noFill/>
        </p:spPr>
        <p:txBody>
          <a:bodyPr wrap="none" rtlCol="0">
            <a:spAutoFit/>
          </a:bodyPr>
          <a:lstStyle/>
          <a:p>
            <a:pPr algn="ctr"/>
            <a:r>
              <a:rPr lang="en-US" sz="2400" b="1" dirty="0" smtClean="0"/>
              <a:t>Real World</a:t>
            </a:r>
            <a:endParaRPr lang="en-US" sz="2400" b="1" dirty="0"/>
          </a:p>
        </p:txBody>
      </p:sp>
      <p:pic>
        <p:nvPicPr>
          <p:cNvPr id="15"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045612" y="2736644"/>
            <a:ext cx="493694" cy="49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042852" y="3878509"/>
            <a:ext cx="493694" cy="48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600199" y="2905046"/>
            <a:ext cx="731290" cy="1015663"/>
          </a:xfrm>
          <a:prstGeom prst="rect">
            <a:avLst/>
          </a:prstGeom>
          <a:noFill/>
        </p:spPr>
        <p:txBody>
          <a:bodyPr wrap="none" rtlCol="0">
            <a:spAutoFit/>
          </a:bodyPr>
          <a:lstStyle/>
          <a:p>
            <a:r>
              <a:rPr lang="en-US" sz="6000" b="1" dirty="0" smtClean="0"/>
              <a:t>…</a:t>
            </a:r>
          </a:p>
        </p:txBody>
      </p:sp>
      <p:cxnSp>
        <p:nvCxnSpPr>
          <p:cNvPr id="24" name="Straight Arrow Connector 23"/>
          <p:cNvCxnSpPr/>
          <p:nvPr/>
        </p:nvCxnSpPr>
        <p:spPr>
          <a:xfrm>
            <a:off x="2582910" y="3034382"/>
            <a:ext cx="54129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590799" y="4186474"/>
            <a:ext cx="50158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339558" y="2153226"/>
            <a:ext cx="1579022" cy="523220"/>
          </a:xfrm>
          <a:prstGeom prst="rect">
            <a:avLst/>
          </a:prstGeom>
          <a:solidFill>
            <a:srgbClr val="853F4B"/>
          </a:solidFill>
        </p:spPr>
        <p:txBody>
          <a:bodyPr wrap="none" rtlCol="0">
            <a:spAutoFit/>
          </a:bodyPr>
          <a:lstStyle/>
          <a:p>
            <a:pPr algn="ctr"/>
            <a:r>
              <a:rPr lang="en-US" sz="2800" b="1" dirty="0" smtClean="0">
                <a:solidFill>
                  <a:schemeClr val="bg1"/>
                </a:solidFill>
              </a:rPr>
              <a:t>Text Data</a:t>
            </a:r>
            <a:endParaRPr lang="en-US" sz="2800" b="1" dirty="0">
              <a:solidFill>
                <a:schemeClr val="bg1"/>
              </a:solidFill>
            </a:endParaRPr>
          </a:p>
        </p:txBody>
      </p:sp>
      <p:cxnSp>
        <p:nvCxnSpPr>
          <p:cNvPr id="55" name="Straight Arrow Connector 54"/>
          <p:cNvCxnSpPr/>
          <p:nvPr/>
        </p:nvCxnSpPr>
        <p:spPr>
          <a:xfrm flipV="1">
            <a:off x="1447799" y="2879983"/>
            <a:ext cx="548755" cy="36635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447799" y="3791295"/>
            <a:ext cx="518045" cy="39517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62000" y="1205008"/>
            <a:ext cx="5665115" cy="948219"/>
            <a:chOff x="3810000" y="1466435"/>
            <a:chExt cx="3410932" cy="550901"/>
          </a:xfrm>
        </p:grpSpPr>
        <p:sp>
          <p:nvSpPr>
            <p:cNvPr id="43" name="TextBox 42"/>
            <p:cNvSpPr txBox="1"/>
            <p:nvPr/>
          </p:nvSpPr>
          <p:spPr>
            <a:xfrm>
              <a:off x="3810000" y="1466435"/>
              <a:ext cx="1775444" cy="369332"/>
            </a:xfrm>
            <a:prstGeom prst="rect">
              <a:avLst/>
            </a:prstGeom>
            <a:solidFill>
              <a:schemeClr val="accent2">
                <a:lumMod val="40000"/>
                <a:lumOff val="60000"/>
              </a:schemeClr>
            </a:solidFill>
          </p:spPr>
          <p:txBody>
            <a:bodyPr wrap="none" rtlCol="0">
              <a:spAutoFit/>
            </a:bodyPr>
            <a:lstStyle/>
            <a:p>
              <a:r>
                <a:rPr lang="en-US" sz="1800" b="1" dirty="0" smtClean="0"/>
                <a:t>Knowledge about the world </a:t>
              </a:r>
            </a:p>
          </p:txBody>
        </p:sp>
        <p:sp>
          <p:nvSpPr>
            <p:cNvPr id="44" name="Freeform 43"/>
            <p:cNvSpPr/>
            <p:nvPr/>
          </p:nvSpPr>
          <p:spPr>
            <a:xfrm>
              <a:off x="4619134" y="1752588"/>
              <a:ext cx="2601798" cy="264748"/>
            </a:xfrm>
            <a:custGeom>
              <a:avLst/>
              <a:gdLst>
                <a:gd name="connsiteX0" fmla="*/ 2601798 w 2601798"/>
                <a:gd name="connsiteY0" fmla="*/ 198760 h 264748"/>
                <a:gd name="connsiteX1" fmla="*/ 1574276 w 2601798"/>
                <a:gd name="connsiteY1" fmla="*/ 798 h 264748"/>
                <a:gd name="connsiteX2" fmla="*/ 0 w 2601798"/>
                <a:gd name="connsiteY2" fmla="*/ 264748 h 264748"/>
              </a:gdLst>
              <a:ahLst/>
              <a:cxnLst>
                <a:cxn ang="0">
                  <a:pos x="connsiteX0" y="connsiteY0"/>
                </a:cxn>
                <a:cxn ang="0">
                  <a:pos x="connsiteX1" y="connsiteY1"/>
                </a:cxn>
                <a:cxn ang="0">
                  <a:pos x="connsiteX2" y="connsiteY2"/>
                </a:cxn>
              </a:cxnLst>
              <a:rect l="l" t="t" r="r" b="b"/>
              <a:pathLst>
                <a:path w="2601798" h="264748">
                  <a:moveTo>
                    <a:pt x="2601798" y="198760"/>
                  </a:moveTo>
                  <a:cubicBezTo>
                    <a:pt x="2304853" y="94280"/>
                    <a:pt x="2007909" y="-10200"/>
                    <a:pt x="1574276" y="798"/>
                  </a:cubicBezTo>
                  <a:cubicBezTo>
                    <a:pt x="1140643" y="11796"/>
                    <a:pt x="570321" y="138272"/>
                    <a:pt x="0" y="264748"/>
                  </a:cubicBezTo>
                </a:path>
              </a:pathLst>
            </a:custGeom>
            <a:noFill/>
            <a:ln w="50800">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043035" y="1037940"/>
            <a:ext cx="1758174" cy="2518631"/>
            <a:chOff x="5043035" y="702184"/>
            <a:chExt cx="1758174" cy="2518631"/>
          </a:xfrm>
        </p:grpSpPr>
        <p:sp>
          <p:nvSpPr>
            <p:cNvPr id="41" name="TextBox 40"/>
            <p:cNvSpPr txBox="1"/>
            <p:nvPr/>
          </p:nvSpPr>
          <p:spPr>
            <a:xfrm>
              <a:off x="5043035" y="702184"/>
              <a:ext cx="1758174" cy="400110"/>
            </a:xfrm>
            <a:prstGeom prst="rect">
              <a:avLst/>
            </a:prstGeom>
            <a:solidFill>
              <a:schemeClr val="bg1">
                <a:lumMod val="95000"/>
              </a:schemeClr>
            </a:solidFill>
          </p:spPr>
          <p:txBody>
            <a:bodyPr wrap="none" rtlCol="0">
              <a:spAutoFit/>
            </a:bodyPr>
            <a:lstStyle/>
            <a:p>
              <a:pPr algn="ctr"/>
              <a:r>
                <a:rPr lang="en-US" sz="2000" b="1" dirty="0" smtClean="0"/>
                <a:t>Non-Text Data </a:t>
              </a:r>
              <a:endParaRPr lang="en-US" sz="2000" b="1" dirty="0"/>
            </a:p>
          </p:txBody>
        </p:sp>
        <p:grpSp>
          <p:nvGrpSpPr>
            <p:cNvPr id="59" name="Group 58"/>
            <p:cNvGrpSpPr/>
            <p:nvPr/>
          </p:nvGrpSpPr>
          <p:grpSpPr>
            <a:xfrm>
              <a:off x="5071889" y="1187102"/>
              <a:ext cx="1197827" cy="2033713"/>
              <a:chOff x="7841117" y="1251876"/>
              <a:chExt cx="1197827" cy="2033713"/>
            </a:xfrm>
          </p:grpSpPr>
          <p:sp>
            <p:nvSpPr>
              <p:cNvPr id="61" name="TextBox 60"/>
              <p:cNvSpPr txBox="1"/>
              <p:nvPr/>
            </p:nvSpPr>
            <p:spPr>
              <a:xfrm>
                <a:off x="7841117" y="1962150"/>
                <a:ext cx="1197827" cy="1323439"/>
              </a:xfrm>
              <a:prstGeom prst="rect">
                <a:avLst/>
              </a:prstGeom>
              <a:solidFill>
                <a:srgbClr val="FFFF99"/>
              </a:solidFill>
            </p:spPr>
            <p:txBody>
              <a:bodyPr wrap="none" rtlCol="0">
                <a:spAutoFit/>
              </a:bodyPr>
              <a:lstStyle/>
              <a:p>
                <a:pPr algn="ctr"/>
                <a:r>
                  <a:rPr lang="en-US" sz="2000" b="1" dirty="0" smtClean="0"/>
                  <a:t>+ Context</a:t>
                </a:r>
              </a:p>
              <a:p>
                <a:pPr algn="ctr"/>
                <a:r>
                  <a:rPr lang="en-US" sz="2000" dirty="0" smtClean="0"/>
                  <a:t>Time</a:t>
                </a:r>
              </a:p>
              <a:p>
                <a:pPr algn="ctr"/>
                <a:r>
                  <a:rPr lang="en-US" sz="2000" dirty="0" smtClean="0"/>
                  <a:t>Location</a:t>
                </a:r>
              </a:p>
              <a:p>
                <a:pPr algn="ctr"/>
                <a:r>
                  <a:rPr lang="en-US" sz="2000" b="1" dirty="0" smtClean="0"/>
                  <a:t>…</a:t>
                </a:r>
              </a:p>
            </p:txBody>
          </p:sp>
          <p:cxnSp>
            <p:nvCxnSpPr>
              <p:cNvPr id="63" name="Straight Arrow Connector 62"/>
              <p:cNvCxnSpPr/>
              <p:nvPr/>
            </p:nvCxnSpPr>
            <p:spPr>
              <a:xfrm>
                <a:off x="8610600" y="1251876"/>
                <a:ext cx="0" cy="633086"/>
              </a:xfrm>
              <a:prstGeom prst="straightConnector1">
                <a:avLst/>
              </a:prstGeom>
              <a:ln w="38100">
                <a:solidFill>
                  <a:srgbClr val="3366FF"/>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 name="Group 20"/>
          <p:cNvGrpSpPr/>
          <p:nvPr/>
        </p:nvGrpSpPr>
        <p:grpSpPr>
          <a:xfrm>
            <a:off x="5181598" y="1840706"/>
            <a:ext cx="2819402" cy="2819400"/>
            <a:chOff x="5181598" y="1504950"/>
            <a:chExt cx="2819402" cy="2819400"/>
          </a:xfrm>
        </p:grpSpPr>
        <p:sp>
          <p:nvSpPr>
            <p:cNvPr id="18" name="Rectangle 17"/>
            <p:cNvSpPr/>
            <p:nvPr/>
          </p:nvSpPr>
          <p:spPr>
            <a:xfrm>
              <a:off x="6421120" y="1504950"/>
              <a:ext cx="1579880" cy="281940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97696" y="1733550"/>
              <a:ext cx="922304" cy="400110"/>
            </a:xfrm>
            <a:prstGeom prst="rect">
              <a:avLst/>
            </a:prstGeom>
            <a:noFill/>
            <a:ln>
              <a:solidFill>
                <a:schemeClr val="accent1"/>
              </a:solidFill>
            </a:ln>
          </p:spPr>
          <p:txBody>
            <a:bodyPr wrap="none" rtlCol="0">
              <a:spAutoFit/>
            </a:bodyPr>
            <a:lstStyle/>
            <a:p>
              <a:r>
                <a:rPr lang="en-US" sz="2000" b="1" dirty="0" smtClean="0"/>
                <a:t>Topic 1</a:t>
              </a:r>
            </a:p>
          </p:txBody>
        </p:sp>
        <p:sp>
          <p:nvSpPr>
            <p:cNvPr id="36" name="TextBox 35"/>
            <p:cNvSpPr txBox="1"/>
            <p:nvPr/>
          </p:nvSpPr>
          <p:spPr>
            <a:xfrm>
              <a:off x="6697696" y="2321580"/>
              <a:ext cx="922304" cy="400110"/>
            </a:xfrm>
            <a:prstGeom prst="rect">
              <a:avLst/>
            </a:prstGeom>
            <a:noFill/>
            <a:ln>
              <a:solidFill>
                <a:schemeClr val="accent1"/>
              </a:solidFill>
            </a:ln>
          </p:spPr>
          <p:txBody>
            <a:bodyPr wrap="none" rtlCol="0">
              <a:spAutoFit/>
            </a:bodyPr>
            <a:lstStyle/>
            <a:p>
              <a:r>
                <a:rPr lang="en-US" sz="2000" b="1" dirty="0" smtClean="0"/>
                <a:t>Topic 2</a:t>
              </a:r>
            </a:p>
          </p:txBody>
        </p:sp>
        <p:sp>
          <p:nvSpPr>
            <p:cNvPr id="40" name="TextBox 39"/>
            <p:cNvSpPr txBox="1"/>
            <p:nvPr/>
          </p:nvSpPr>
          <p:spPr>
            <a:xfrm>
              <a:off x="6697696" y="3616980"/>
              <a:ext cx="915892" cy="400110"/>
            </a:xfrm>
            <a:prstGeom prst="rect">
              <a:avLst/>
            </a:prstGeom>
            <a:noFill/>
            <a:ln>
              <a:solidFill>
                <a:schemeClr val="accent1"/>
              </a:solidFill>
            </a:ln>
          </p:spPr>
          <p:txBody>
            <a:bodyPr wrap="none" rtlCol="0">
              <a:spAutoFit/>
            </a:bodyPr>
            <a:lstStyle/>
            <a:p>
              <a:r>
                <a:rPr lang="en-US" sz="2000" b="1" dirty="0" smtClean="0"/>
                <a:t>Topic k</a:t>
              </a:r>
            </a:p>
          </p:txBody>
        </p:sp>
        <p:sp>
          <p:nvSpPr>
            <p:cNvPr id="14" name="Right Arrow 13"/>
            <p:cNvSpPr/>
            <p:nvPr/>
          </p:nvSpPr>
          <p:spPr>
            <a:xfrm>
              <a:off x="5181598" y="3278543"/>
              <a:ext cx="978408" cy="484632"/>
            </a:xfrm>
            <a:prstGeom prst="rightArrow">
              <a:avLst/>
            </a:prstGeom>
            <a:solidFill>
              <a:schemeClr val="bg1">
                <a:lumMod val="6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6812510" y="2419350"/>
              <a:ext cx="731290" cy="1015663"/>
            </a:xfrm>
            <a:prstGeom prst="rect">
              <a:avLst/>
            </a:prstGeom>
            <a:noFill/>
          </p:spPr>
          <p:txBody>
            <a:bodyPr wrap="none" rtlCol="0">
              <a:spAutoFit/>
            </a:bodyPr>
            <a:lstStyle/>
            <a:p>
              <a:r>
                <a:rPr lang="en-US" sz="6000" b="1" dirty="0" smtClean="0"/>
                <a:t>…</a:t>
              </a:r>
            </a:p>
          </p:txBody>
        </p:sp>
      </p:grpSp>
      <p:sp>
        <p:nvSpPr>
          <p:cNvPr id="3" name="Slide Number Placeholder 2"/>
          <p:cNvSpPr>
            <a:spLocks noGrp="1"/>
          </p:cNvSpPr>
          <p:nvPr>
            <p:ph type="sldNum" sz="quarter" idx="12"/>
          </p:nvPr>
        </p:nvSpPr>
        <p:spPr/>
        <p:txBody>
          <a:bodyPr/>
          <a:lstStyle/>
          <a:p>
            <a:fld id="{88AD08FE-21CA-447A-B5E0-10774CCDBD3A}"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315300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smtClean="0"/>
              <a:t>Illustration of EM Algorithm for PLSA</a:t>
            </a:r>
          </a:p>
        </p:txBody>
      </p:sp>
      <p:sp>
        <p:nvSpPr>
          <p:cNvPr id="53251" name="Rectangle 4"/>
          <p:cNvSpPr>
            <a:spLocks noChangeArrowheads="1"/>
          </p:cNvSpPr>
          <p:nvPr/>
        </p:nvSpPr>
        <p:spPr bwMode="auto">
          <a:xfrm>
            <a:off x="1885950" y="1541860"/>
            <a:ext cx="2057400" cy="685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252" name="Rectangle 5"/>
          <p:cNvSpPr>
            <a:spLocks noChangeArrowheads="1"/>
          </p:cNvSpPr>
          <p:nvPr/>
        </p:nvSpPr>
        <p:spPr bwMode="auto">
          <a:xfrm>
            <a:off x="1885950" y="2441972"/>
            <a:ext cx="2057400" cy="685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253" name="TextBox 7"/>
          <p:cNvSpPr txBox="1">
            <a:spLocks noChangeArrowheads="1"/>
          </p:cNvSpPr>
          <p:nvPr/>
        </p:nvSpPr>
        <p:spPr bwMode="auto">
          <a:xfrm>
            <a:off x="2000250" y="1541860"/>
            <a:ext cx="5715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aid</a:t>
            </a:r>
          </a:p>
        </p:txBody>
      </p:sp>
      <p:sp>
        <p:nvSpPr>
          <p:cNvPr id="53254" name="TextBox 8"/>
          <p:cNvSpPr txBox="1">
            <a:spLocks noChangeArrowheads="1"/>
          </p:cNvSpPr>
          <p:nvPr/>
        </p:nvSpPr>
        <p:spPr bwMode="auto">
          <a:xfrm>
            <a:off x="1978820" y="1770460"/>
            <a:ext cx="62150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price</a:t>
            </a:r>
          </a:p>
        </p:txBody>
      </p:sp>
      <p:sp>
        <p:nvSpPr>
          <p:cNvPr id="53255" name="TextBox 9"/>
          <p:cNvSpPr txBox="1">
            <a:spLocks noChangeArrowheads="1"/>
          </p:cNvSpPr>
          <p:nvPr/>
        </p:nvSpPr>
        <p:spPr bwMode="auto">
          <a:xfrm>
            <a:off x="1978820" y="1991917"/>
            <a:ext cx="62150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oil</a:t>
            </a:r>
          </a:p>
        </p:txBody>
      </p:sp>
      <p:grpSp>
        <p:nvGrpSpPr>
          <p:cNvPr id="53256" name="Group 56"/>
          <p:cNvGrpSpPr>
            <a:grpSpLocks/>
          </p:cNvGrpSpPr>
          <p:nvPr/>
        </p:nvGrpSpPr>
        <p:grpSpPr bwMode="auto">
          <a:xfrm>
            <a:off x="2800350" y="1618061"/>
            <a:ext cx="1052513" cy="1434703"/>
            <a:chOff x="2209800" y="1854200"/>
            <a:chExt cx="1676400" cy="2870200"/>
          </a:xfrm>
        </p:grpSpPr>
        <p:sp>
          <p:nvSpPr>
            <p:cNvPr id="53397" name="Rectangle 13"/>
            <p:cNvSpPr>
              <a:spLocks noChangeArrowheads="1"/>
            </p:cNvSpPr>
            <p:nvPr/>
          </p:nvSpPr>
          <p:spPr bwMode="auto">
            <a:xfrm>
              <a:off x="2209800" y="1854200"/>
              <a:ext cx="8382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398" name="Rectangle 15"/>
            <p:cNvSpPr>
              <a:spLocks noChangeArrowheads="1"/>
            </p:cNvSpPr>
            <p:nvPr/>
          </p:nvSpPr>
          <p:spPr bwMode="auto">
            <a:xfrm>
              <a:off x="2209800" y="2286000"/>
              <a:ext cx="5334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399" name="Rectangle 16"/>
            <p:cNvSpPr>
              <a:spLocks noChangeArrowheads="1"/>
            </p:cNvSpPr>
            <p:nvPr/>
          </p:nvSpPr>
          <p:spPr bwMode="auto">
            <a:xfrm>
              <a:off x="2743200" y="2286000"/>
              <a:ext cx="3048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00" name="Rectangle 17"/>
            <p:cNvSpPr>
              <a:spLocks noChangeArrowheads="1"/>
            </p:cNvSpPr>
            <p:nvPr/>
          </p:nvSpPr>
          <p:spPr bwMode="auto">
            <a:xfrm>
              <a:off x="2209800" y="2743200"/>
              <a:ext cx="4572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01" name="Rectangle 18"/>
            <p:cNvSpPr>
              <a:spLocks noChangeArrowheads="1"/>
            </p:cNvSpPr>
            <p:nvPr/>
          </p:nvSpPr>
          <p:spPr bwMode="auto">
            <a:xfrm>
              <a:off x="2667000" y="2743200"/>
              <a:ext cx="5334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02" name="Rectangle 19"/>
            <p:cNvSpPr>
              <a:spLocks noChangeArrowheads="1"/>
            </p:cNvSpPr>
            <p:nvPr/>
          </p:nvSpPr>
          <p:spPr bwMode="auto">
            <a:xfrm>
              <a:off x="2209800" y="3657600"/>
              <a:ext cx="6096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03" name="Rectangle 20"/>
            <p:cNvSpPr>
              <a:spLocks noChangeArrowheads="1"/>
            </p:cNvSpPr>
            <p:nvPr/>
          </p:nvSpPr>
          <p:spPr bwMode="auto">
            <a:xfrm>
              <a:off x="2819400" y="3657600"/>
              <a:ext cx="6096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04" name="Rectangle 21"/>
            <p:cNvSpPr>
              <a:spLocks noChangeArrowheads="1"/>
            </p:cNvSpPr>
            <p:nvPr/>
          </p:nvSpPr>
          <p:spPr bwMode="auto">
            <a:xfrm>
              <a:off x="2209800" y="4076700"/>
              <a:ext cx="9906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05" name="Rectangle 22"/>
            <p:cNvSpPr>
              <a:spLocks noChangeArrowheads="1"/>
            </p:cNvSpPr>
            <p:nvPr/>
          </p:nvSpPr>
          <p:spPr bwMode="auto">
            <a:xfrm>
              <a:off x="3200400" y="4076700"/>
              <a:ext cx="3048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06" name="Rectangle 23"/>
            <p:cNvSpPr>
              <a:spLocks noChangeArrowheads="1"/>
            </p:cNvSpPr>
            <p:nvPr/>
          </p:nvSpPr>
          <p:spPr bwMode="auto">
            <a:xfrm>
              <a:off x="2514600" y="4495800"/>
              <a:ext cx="4572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07" name="Rectangle 24"/>
            <p:cNvSpPr>
              <a:spLocks noChangeArrowheads="1"/>
            </p:cNvSpPr>
            <p:nvPr/>
          </p:nvSpPr>
          <p:spPr bwMode="auto">
            <a:xfrm>
              <a:off x="2209800" y="4495800"/>
              <a:ext cx="3048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08" name="Rectangle 25"/>
            <p:cNvSpPr>
              <a:spLocks noChangeArrowheads="1"/>
            </p:cNvSpPr>
            <p:nvPr/>
          </p:nvSpPr>
          <p:spPr bwMode="auto">
            <a:xfrm>
              <a:off x="3429000" y="3657600"/>
              <a:ext cx="4572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09" name="Rectangle 26"/>
            <p:cNvSpPr>
              <a:spLocks noChangeArrowheads="1"/>
            </p:cNvSpPr>
            <p:nvPr/>
          </p:nvSpPr>
          <p:spPr bwMode="auto">
            <a:xfrm>
              <a:off x="3505200" y="4076700"/>
              <a:ext cx="3048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10" name="Rectangle 27"/>
            <p:cNvSpPr>
              <a:spLocks noChangeArrowheads="1"/>
            </p:cNvSpPr>
            <p:nvPr/>
          </p:nvSpPr>
          <p:spPr bwMode="auto">
            <a:xfrm>
              <a:off x="2971800" y="4495800"/>
              <a:ext cx="6096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11" name="Rectangle 28"/>
            <p:cNvSpPr>
              <a:spLocks noChangeArrowheads="1"/>
            </p:cNvSpPr>
            <p:nvPr/>
          </p:nvSpPr>
          <p:spPr bwMode="auto">
            <a:xfrm>
              <a:off x="3022600" y="1854200"/>
              <a:ext cx="3048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12" name="Rectangle 29"/>
            <p:cNvSpPr>
              <a:spLocks noChangeArrowheads="1"/>
            </p:cNvSpPr>
            <p:nvPr/>
          </p:nvSpPr>
          <p:spPr bwMode="auto">
            <a:xfrm>
              <a:off x="3328723" y="1854200"/>
              <a:ext cx="4572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13" name="Rectangle 30"/>
            <p:cNvSpPr>
              <a:spLocks noChangeArrowheads="1"/>
            </p:cNvSpPr>
            <p:nvPr/>
          </p:nvSpPr>
          <p:spPr bwMode="auto">
            <a:xfrm>
              <a:off x="3048000" y="2286000"/>
              <a:ext cx="3810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414" name="Rectangle 31"/>
            <p:cNvSpPr>
              <a:spLocks noChangeArrowheads="1"/>
            </p:cNvSpPr>
            <p:nvPr/>
          </p:nvSpPr>
          <p:spPr bwMode="auto">
            <a:xfrm>
              <a:off x="3200400" y="2743200"/>
              <a:ext cx="381000" cy="2286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grpSp>
      <p:grpSp>
        <p:nvGrpSpPr>
          <p:cNvPr id="3" name="Group 51"/>
          <p:cNvGrpSpPr>
            <a:grpSpLocks/>
          </p:cNvGrpSpPr>
          <p:nvPr/>
        </p:nvGrpSpPr>
        <p:grpSpPr bwMode="auto">
          <a:xfrm>
            <a:off x="2800350" y="1614487"/>
            <a:ext cx="1052513" cy="1434704"/>
            <a:chOff x="4876800" y="1854200"/>
            <a:chExt cx="1676400" cy="2870200"/>
          </a:xfrm>
        </p:grpSpPr>
        <p:sp>
          <p:nvSpPr>
            <p:cNvPr id="53379" name="Rectangle 32"/>
            <p:cNvSpPr>
              <a:spLocks noChangeArrowheads="1"/>
            </p:cNvSpPr>
            <p:nvPr/>
          </p:nvSpPr>
          <p:spPr bwMode="auto">
            <a:xfrm>
              <a:off x="4876800" y="1854200"/>
              <a:ext cx="640080" cy="228600"/>
            </a:xfrm>
            <a:prstGeom prst="rect">
              <a:avLst/>
            </a:prstGeom>
            <a:solidFill>
              <a:srgbClr val="00B0F0"/>
            </a:solidFill>
            <a:ln w="9525" algn="ctr">
              <a:solidFill>
                <a:srgbClr val="00B0F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80" name="Rectangle 33"/>
            <p:cNvSpPr>
              <a:spLocks noChangeArrowheads="1"/>
            </p:cNvSpPr>
            <p:nvPr/>
          </p:nvSpPr>
          <p:spPr bwMode="auto">
            <a:xfrm>
              <a:off x="5511800" y="1854200"/>
              <a:ext cx="457200" cy="2286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81" name="Rectangle 34"/>
            <p:cNvSpPr>
              <a:spLocks noChangeArrowheads="1"/>
            </p:cNvSpPr>
            <p:nvPr/>
          </p:nvSpPr>
          <p:spPr bwMode="auto">
            <a:xfrm>
              <a:off x="5969000" y="1854200"/>
              <a:ext cx="502920" cy="2286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82" name="Rectangle 35"/>
            <p:cNvSpPr>
              <a:spLocks noChangeArrowheads="1"/>
            </p:cNvSpPr>
            <p:nvPr/>
          </p:nvSpPr>
          <p:spPr bwMode="auto">
            <a:xfrm>
              <a:off x="4876800" y="2286000"/>
              <a:ext cx="304800" cy="228600"/>
            </a:xfrm>
            <a:prstGeom prst="rect">
              <a:avLst/>
            </a:prstGeom>
            <a:solidFill>
              <a:srgbClr val="00B0F0"/>
            </a:solidFill>
            <a:ln w="9525" algn="ctr">
              <a:solidFill>
                <a:srgbClr val="00B0F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83" name="Rectangle 36"/>
            <p:cNvSpPr>
              <a:spLocks noChangeArrowheads="1"/>
            </p:cNvSpPr>
            <p:nvPr/>
          </p:nvSpPr>
          <p:spPr bwMode="auto">
            <a:xfrm>
              <a:off x="5181600" y="2286000"/>
              <a:ext cx="457200" cy="2286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84" name="Rectangle 37"/>
            <p:cNvSpPr>
              <a:spLocks noChangeArrowheads="1"/>
            </p:cNvSpPr>
            <p:nvPr/>
          </p:nvSpPr>
          <p:spPr bwMode="auto">
            <a:xfrm>
              <a:off x="5638800" y="2286000"/>
              <a:ext cx="457200" cy="2286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85" name="Rectangle 38"/>
            <p:cNvSpPr>
              <a:spLocks noChangeArrowheads="1"/>
            </p:cNvSpPr>
            <p:nvPr/>
          </p:nvSpPr>
          <p:spPr bwMode="auto">
            <a:xfrm>
              <a:off x="4876800" y="2743200"/>
              <a:ext cx="685800" cy="228600"/>
            </a:xfrm>
            <a:prstGeom prst="rect">
              <a:avLst/>
            </a:prstGeom>
            <a:solidFill>
              <a:srgbClr val="00B0F0"/>
            </a:solidFill>
            <a:ln w="9525" algn="ctr">
              <a:solidFill>
                <a:srgbClr val="00B0F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86" name="Rectangle 39"/>
            <p:cNvSpPr>
              <a:spLocks noChangeArrowheads="1"/>
            </p:cNvSpPr>
            <p:nvPr/>
          </p:nvSpPr>
          <p:spPr bwMode="auto">
            <a:xfrm>
              <a:off x="5562600" y="2743200"/>
              <a:ext cx="457200" cy="2286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87" name="Rectangle 40"/>
            <p:cNvSpPr>
              <a:spLocks noChangeArrowheads="1"/>
            </p:cNvSpPr>
            <p:nvPr/>
          </p:nvSpPr>
          <p:spPr bwMode="auto">
            <a:xfrm>
              <a:off x="6019800" y="2743200"/>
              <a:ext cx="228600" cy="2286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88" name="Rectangle 41"/>
            <p:cNvSpPr>
              <a:spLocks noChangeArrowheads="1"/>
            </p:cNvSpPr>
            <p:nvPr/>
          </p:nvSpPr>
          <p:spPr bwMode="auto">
            <a:xfrm>
              <a:off x="4876800" y="3644900"/>
              <a:ext cx="304800" cy="241300"/>
            </a:xfrm>
            <a:prstGeom prst="rect">
              <a:avLst/>
            </a:prstGeom>
            <a:solidFill>
              <a:srgbClr val="00B0F0"/>
            </a:solidFill>
            <a:ln w="9525" algn="ctr">
              <a:solidFill>
                <a:srgbClr val="00B0F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89" name="Rectangle 42"/>
            <p:cNvSpPr>
              <a:spLocks noChangeArrowheads="1"/>
            </p:cNvSpPr>
            <p:nvPr/>
          </p:nvSpPr>
          <p:spPr bwMode="auto">
            <a:xfrm>
              <a:off x="5181600" y="3644900"/>
              <a:ext cx="304800" cy="2413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90" name="Rectangle 43"/>
            <p:cNvSpPr>
              <a:spLocks noChangeArrowheads="1"/>
            </p:cNvSpPr>
            <p:nvPr/>
          </p:nvSpPr>
          <p:spPr bwMode="auto">
            <a:xfrm>
              <a:off x="5486400" y="3644900"/>
              <a:ext cx="1066800" cy="2413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91" name="Rectangle 44"/>
            <p:cNvSpPr>
              <a:spLocks noChangeArrowheads="1"/>
            </p:cNvSpPr>
            <p:nvPr/>
          </p:nvSpPr>
          <p:spPr bwMode="auto">
            <a:xfrm>
              <a:off x="4876800" y="4076700"/>
              <a:ext cx="762000" cy="228600"/>
            </a:xfrm>
            <a:prstGeom prst="rect">
              <a:avLst/>
            </a:prstGeom>
            <a:solidFill>
              <a:srgbClr val="00B0F0"/>
            </a:solidFill>
            <a:ln w="9525" algn="ctr">
              <a:solidFill>
                <a:srgbClr val="00B0F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92" name="Rectangle 45"/>
            <p:cNvSpPr>
              <a:spLocks noChangeArrowheads="1"/>
            </p:cNvSpPr>
            <p:nvPr/>
          </p:nvSpPr>
          <p:spPr bwMode="auto">
            <a:xfrm>
              <a:off x="5638800" y="4076700"/>
              <a:ext cx="533400" cy="2286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93" name="Rectangle 46"/>
            <p:cNvSpPr>
              <a:spLocks noChangeArrowheads="1"/>
            </p:cNvSpPr>
            <p:nvPr/>
          </p:nvSpPr>
          <p:spPr bwMode="auto">
            <a:xfrm>
              <a:off x="6172200" y="4076700"/>
              <a:ext cx="304800" cy="2286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94" name="Rectangle 47"/>
            <p:cNvSpPr>
              <a:spLocks noChangeArrowheads="1"/>
            </p:cNvSpPr>
            <p:nvPr/>
          </p:nvSpPr>
          <p:spPr bwMode="auto">
            <a:xfrm>
              <a:off x="5410200" y="4495800"/>
              <a:ext cx="457200" cy="2286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95" name="Rectangle 48"/>
            <p:cNvSpPr>
              <a:spLocks noChangeArrowheads="1"/>
            </p:cNvSpPr>
            <p:nvPr/>
          </p:nvSpPr>
          <p:spPr bwMode="auto">
            <a:xfrm>
              <a:off x="4876800" y="4495800"/>
              <a:ext cx="533400" cy="228600"/>
            </a:xfrm>
            <a:prstGeom prst="rect">
              <a:avLst/>
            </a:prstGeom>
            <a:solidFill>
              <a:srgbClr val="00B0F0"/>
            </a:solidFill>
            <a:ln w="9525" algn="ctr">
              <a:solidFill>
                <a:srgbClr val="00B0F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96" name="Rectangle 49"/>
            <p:cNvSpPr>
              <a:spLocks noChangeArrowheads="1"/>
            </p:cNvSpPr>
            <p:nvPr/>
          </p:nvSpPr>
          <p:spPr bwMode="auto">
            <a:xfrm>
              <a:off x="5867400" y="4495800"/>
              <a:ext cx="381000" cy="2286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grpSp>
      <p:cxnSp>
        <p:nvCxnSpPr>
          <p:cNvPr id="53258" name="Straight Connector 53"/>
          <p:cNvCxnSpPr>
            <a:cxnSpLocks noChangeShapeType="1"/>
          </p:cNvCxnSpPr>
          <p:nvPr/>
        </p:nvCxnSpPr>
        <p:spPr bwMode="auto">
          <a:xfrm rot="5400000">
            <a:off x="2687241" y="2914650"/>
            <a:ext cx="3313509" cy="119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3259" name="Straight Connector 55"/>
          <p:cNvCxnSpPr>
            <a:cxnSpLocks noChangeShapeType="1"/>
          </p:cNvCxnSpPr>
          <p:nvPr/>
        </p:nvCxnSpPr>
        <p:spPr bwMode="auto">
          <a:xfrm>
            <a:off x="1771650" y="3313511"/>
            <a:ext cx="2686050" cy="119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3260" name="TextBox 57"/>
          <p:cNvSpPr txBox="1">
            <a:spLocks noChangeArrowheads="1"/>
          </p:cNvSpPr>
          <p:nvPr/>
        </p:nvSpPr>
        <p:spPr bwMode="auto">
          <a:xfrm>
            <a:off x="4343400" y="1028701"/>
            <a:ext cx="12573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l-GR" altLang="en-US" sz="1500">
                <a:latin typeface="Times New Roman" panose="02020603050405020304" pitchFamily="18" charset="0"/>
                <a:cs typeface="Times New Roman" panose="02020603050405020304" pitchFamily="18" charset="0"/>
              </a:rPr>
              <a:t>π</a:t>
            </a:r>
            <a:r>
              <a:rPr lang="en-US" altLang="en-US" sz="1500" baseline="-25000">
                <a:latin typeface="Times New Roman" panose="02020603050405020304" pitchFamily="18" charset="0"/>
                <a:cs typeface="Times New Roman" panose="02020603050405020304" pitchFamily="18" charset="0"/>
              </a:rPr>
              <a:t>d1,1</a:t>
            </a:r>
            <a:r>
              <a:rPr lang="en-US" altLang="en-US" sz="1500">
                <a:latin typeface="Times New Roman" panose="02020603050405020304" pitchFamily="18" charset="0"/>
                <a:cs typeface="Times New Roman" panose="02020603050405020304" pitchFamily="18" charset="0"/>
              </a:rPr>
              <a:t> </a:t>
            </a:r>
            <a:br>
              <a:rPr lang="en-US" altLang="en-US" sz="1500">
                <a:latin typeface="Times New Roman" panose="02020603050405020304" pitchFamily="18" charset="0"/>
                <a:cs typeface="Times New Roman" panose="02020603050405020304" pitchFamily="18" charset="0"/>
              </a:rPr>
            </a:br>
            <a:r>
              <a:rPr lang="en-US" altLang="en-US" sz="1200">
                <a:latin typeface="Times New Roman" panose="02020603050405020304" pitchFamily="18" charset="0"/>
                <a:cs typeface="Times New Roman" panose="02020603050405020304" pitchFamily="18" charset="0"/>
              </a:rPr>
              <a:t>( </a:t>
            </a:r>
            <a:r>
              <a:rPr lang="en-US" altLang="en-US" sz="1200"/>
              <a:t>P(</a:t>
            </a:r>
            <a:r>
              <a:rPr lang="el-GR" altLang="en-US" sz="1200"/>
              <a:t>θ</a:t>
            </a:r>
            <a:r>
              <a:rPr lang="en-US" altLang="en-US" sz="1200" baseline="-25000"/>
              <a:t>1</a:t>
            </a:r>
            <a:r>
              <a:rPr lang="en-US" altLang="en-US" sz="1200"/>
              <a:t>|d</a:t>
            </a:r>
            <a:r>
              <a:rPr lang="en-US" altLang="en-US" sz="1200" baseline="-25000"/>
              <a:t>1</a:t>
            </a:r>
            <a:r>
              <a:rPr lang="en-US" altLang="en-US" sz="1200"/>
              <a:t>) </a:t>
            </a:r>
            <a:r>
              <a:rPr lang="en-US" altLang="en-US" sz="1200">
                <a:latin typeface="Times New Roman" panose="02020603050405020304" pitchFamily="18" charset="0"/>
                <a:cs typeface="Times New Roman" panose="02020603050405020304" pitchFamily="18" charset="0"/>
              </a:rPr>
              <a:t>)</a:t>
            </a:r>
            <a:endParaRPr lang="en-US" altLang="en-US" sz="1200" baseline="-25000">
              <a:latin typeface="Times New Roman" panose="02020603050405020304" pitchFamily="18" charset="0"/>
              <a:cs typeface="Times New Roman" panose="02020603050405020304" pitchFamily="18" charset="0"/>
            </a:endParaRPr>
          </a:p>
        </p:txBody>
      </p:sp>
      <p:sp>
        <p:nvSpPr>
          <p:cNvPr id="53261" name="TextBox 58"/>
          <p:cNvSpPr txBox="1">
            <a:spLocks noChangeArrowheads="1"/>
          </p:cNvSpPr>
          <p:nvPr/>
        </p:nvSpPr>
        <p:spPr bwMode="auto">
          <a:xfrm>
            <a:off x="5429250" y="1028701"/>
            <a:ext cx="9144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l-GR" altLang="en-US" sz="1500">
                <a:latin typeface="Times New Roman" panose="02020603050405020304" pitchFamily="18" charset="0"/>
                <a:cs typeface="Times New Roman" panose="02020603050405020304" pitchFamily="18" charset="0"/>
              </a:rPr>
              <a:t>π</a:t>
            </a:r>
            <a:r>
              <a:rPr lang="en-US" altLang="en-US" sz="1500" baseline="-25000">
                <a:latin typeface="Times New Roman" panose="02020603050405020304" pitchFamily="18" charset="0"/>
                <a:cs typeface="Times New Roman" panose="02020603050405020304" pitchFamily="18" charset="0"/>
              </a:rPr>
              <a:t>d1,2</a:t>
            </a:r>
            <a:r>
              <a:rPr lang="en-US" altLang="en-US" sz="1500">
                <a:latin typeface="Times New Roman" panose="02020603050405020304" pitchFamily="18" charset="0"/>
                <a:cs typeface="Times New Roman" panose="02020603050405020304" pitchFamily="18" charset="0"/>
              </a:rPr>
              <a:t> </a:t>
            </a:r>
            <a:br>
              <a:rPr lang="en-US" altLang="en-US" sz="1500">
                <a:latin typeface="Times New Roman" panose="02020603050405020304" pitchFamily="18" charset="0"/>
                <a:cs typeface="Times New Roman" panose="02020603050405020304" pitchFamily="18" charset="0"/>
              </a:rPr>
            </a:br>
            <a:r>
              <a:rPr lang="en-US" altLang="en-US" sz="1200">
                <a:latin typeface="Times New Roman" panose="02020603050405020304" pitchFamily="18" charset="0"/>
                <a:cs typeface="Times New Roman" panose="02020603050405020304" pitchFamily="18" charset="0"/>
              </a:rPr>
              <a:t>( </a:t>
            </a:r>
            <a:r>
              <a:rPr lang="en-US" altLang="en-US" sz="1200"/>
              <a:t>P(</a:t>
            </a:r>
            <a:r>
              <a:rPr lang="el-GR" altLang="en-US" sz="1200"/>
              <a:t>θ</a:t>
            </a:r>
            <a:r>
              <a:rPr lang="en-US" altLang="en-US" sz="1200" baseline="-25000"/>
              <a:t>2</a:t>
            </a:r>
            <a:r>
              <a:rPr lang="en-US" altLang="en-US" sz="1200"/>
              <a:t>|d</a:t>
            </a:r>
            <a:r>
              <a:rPr lang="en-US" altLang="en-US" sz="1200" baseline="-25000"/>
              <a:t>1</a:t>
            </a:r>
            <a:r>
              <a:rPr lang="en-US" altLang="en-US" sz="1200"/>
              <a:t>) </a:t>
            </a:r>
            <a:r>
              <a:rPr lang="en-US" altLang="en-US" sz="1200">
                <a:latin typeface="Times New Roman" panose="02020603050405020304" pitchFamily="18" charset="0"/>
                <a:cs typeface="Times New Roman" panose="02020603050405020304" pitchFamily="18" charset="0"/>
              </a:rPr>
              <a:t>)</a:t>
            </a:r>
            <a:endParaRPr lang="en-US" altLang="en-US" sz="1200" baseline="-25000">
              <a:latin typeface="Times New Roman" panose="02020603050405020304" pitchFamily="18" charset="0"/>
              <a:cs typeface="Times New Roman" panose="02020603050405020304" pitchFamily="18" charset="0"/>
            </a:endParaRPr>
          </a:p>
        </p:txBody>
      </p:sp>
      <p:sp>
        <p:nvSpPr>
          <p:cNvPr id="53262" name="TextBox 65"/>
          <p:cNvSpPr txBox="1">
            <a:spLocks noChangeArrowheads="1"/>
          </p:cNvSpPr>
          <p:nvPr/>
        </p:nvSpPr>
        <p:spPr bwMode="auto">
          <a:xfrm>
            <a:off x="4400550" y="2228851"/>
            <a:ext cx="12573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l-GR" altLang="en-US" sz="1500">
                <a:latin typeface="Times New Roman" panose="02020603050405020304" pitchFamily="18" charset="0"/>
                <a:cs typeface="Times New Roman" panose="02020603050405020304" pitchFamily="18" charset="0"/>
              </a:rPr>
              <a:t>π</a:t>
            </a:r>
            <a:r>
              <a:rPr lang="en-US" altLang="en-US" sz="1500" baseline="-25000">
                <a:latin typeface="Times New Roman" panose="02020603050405020304" pitchFamily="18" charset="0"/>
                <a:cs typeface="Times New Roman" panose="02020603050405020304" pitchFamily="18" charset="0"/>
              </a:rPr>
              <a:t>d2,1</a:t>
            </a:r>
            <a:r>
              <a:rPr lang="en-US" altLang="en-US" sz="1500">
                <a:latin typeface="Times New Roman" panose="02020603050405020304" pitchFamily="18" charset="0"/>
                <a:cs typeface="Times New Roman" panose="02020603050405020304" pitchFamily="18" charset="0"/>
              </a:rPr>
              <a:t> </a:t>
            </a:r>
            <a:br>
              <a:rPr lang="en-US" altLang="en-US" sz="1500">
                <a:latin typeface="Times New Roman" panose="02020603050405020304" pitchFamily="18" charset="0"/>
                <a:cs typeface="Times New Roman" panose="02020603050405020304" pitchFamily="18" charset="0"/>
              </a:rPr>
            </a:br>
            <a:r>
              <a:rPr lang="en-US" altLang="en-US" sz="1200">
                <a:latin typeface="Times New Roman" panose="02020603050405020304" pitchFamily="18" charset="0"/>
                <a:cs typeface="Times New Roman" panose="02020603050405020304" pitchFamily="18" charset="0"/>
              </a:rPr>
              <a:t>( </a:t>
            </a:r>
            <a:r>
              <a:rPr lang="en-US" altLang="en-US" sz="1200"/>
              <a:t>P(</a:t>
            </a:r>
            <a:r>
              <a:rPr lang="el-GR" altLang="en-US" sz="1200"/>
              <a:t>θ</a:t>
            </a:r>
            <a:r>
              <a:rPr lang="en-US" altLang="en-US" sz="1200" baseline="-25000"/>
              <a:t>1</a:t>
            </a:r>
            <a:r>
              <a:rPr lang="en-US" altLang="en-US" sz="1200"/>
              <a:t>|d</a:t>
            </a:r>
            <a:r>
              <a:rPr lang="en-US" altLang="en-US" sz="1200" baseline="-25000"/>
              <a:t>2</a:t>
            </a:r>
            <a:r>
              <a:rPr lang="en-US" altLang="en-US" sz="1200"/>
              <a:t>) </a:t>
            </a:r>
            <a:r>
              <a:rPr lang="en-US" altLang="en-US" sz="1200">
                <a:latin typeface="Times New Roman" panose="02020603050405020304" pitchFamily="18" charset="0"/>
                <a:cs typeface="Times New Roman" panose="02020603050405020304" pitchFamily="18" charset="0"/>
              </a:rPr>
              <a:t>)</a:t>
            </a:r>
            <a:endParaRPr lang="en-US" altLang="en-US" sz="1200" baseline="-25000">
              <a:latin typeface="Times New Roman" panose="02020603050405020304" pitchFamily="18" charset="0"/>
              <a:cs typeface="Times New Roman" panose="02020603050405020304" pitchFamily="18" charset="0"/>
            </a:endParaRPr>
          </a:p>
        </p:txBody>
      </p:sp>
      <p:sp>
        <p:nvSpPr>
          <p:cNvPr id="53263" name="TextBox 66"/>
          <p:cNvSpPr txBox="1">
            <a:spLocks noChangeArrowheads="1"/>
          </p:cNvSpPr>
          <p:nvPr/>
        </p:nvSpPr>
        <p:spPr bwMode="auto">
          <a:xfrm>
            <a:off x="5486400" y="2228851"/>
            <a:ext cx="9144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l-GR" altLang="en-US" sz="1500">
                <a:latin typeface="Times New Roman" panose="02020603050405020304" pitchFamily="18" charset="0"/>
                <a:cs typeface="Times New Roman" panose="02020603050405020304" pitchFamily="18" charset="0"/>
              </a:rPr>
              <a:t>π</a:t>
            </a:r>
            <a:r>
              <a:rPr lang="en-US" altLang="en-US" sz="1500" baseline="-25000">
                <a:latin typeface="Times New Roman" panose="02020603050405020304" pitchFamily="18" charset="0"/>
                <a:cs typeface="Times New Roman" panose="02020603050405020304" pitchFamily="18" charset="0"/>
              </a:rPr>
              <a:t>d2,2</a:t>
            </a:r>
            <a:r>
              <a:rPr lang="en-US" altLang="en-US" sz="1500">
                <a:latin typeface="Times New Roman" panose="02020603050405020304" pitchFamily="18" charset="0"/>
                <a:cs typeface="Times New Roman" panose="02020603050405020304" pitchFamily="18" charset="0"/>
              </a:rPr>
              <a:t> </a:t>
            </a:r>
            <a:br>
              <a:rPr lang="en-US" altLang="en-US" sz="1500">
                <a:latin typeface="Times New Roman" panose="02020603050405020304" pitchFamily="18" charset="0"/>
                <a:cs typeface="Times New Roman" panose="02020603050405020304" pitchFamily="18" charset="0"/>
              </a:rPr>
            </a:br>
            <a:r>
              <a:rPr lang="en-US" altLang="en-US" sz="1200">
                <a:latin typeface="Times New Roman" panose="02020603050405020304" pitchFamily="18" charset="0"/>
                <a:cs typeface="Times New Roman" panose="02020603050405020304" pitchFamily="18" charset="0"/>
              </a:rPr>
              <a:t>( </a:t>
            </a:r>
            <a:r>
              <a:rPr lang="en-US" altLang="en-US" sz="1200"/>
              <a:t>P(</a:t>
            </a:r>
            <a:r>
              <a:rPr lang="el-GR" altLang="en-US" sz="1200"/>
              <a:t>θ</a:t>
            </a:r>
            <a:r>
              <a:rPr lang="en-US" altLang="en-US" sz="1200" baseline="-25000"/>
              <a:t>2</a:t>
            </a:r>
            <a:r>
              <a:rPr lang="en-US" altLang="en-US" sz="1200"/>
              <a:t>|d</a:t>
            </a:r>
            <a:r>
              <a:rPr lang="en-US" altLang="en-US" sz="1200" baseline="-25000"/>
              <a:t>2</a:t>
            </a:r>
            <a:r>
              <a:rPr lang="en-US" altLang="en-US" sz="1200"/>
              <a:t>) </a:t>
            </a:r>
            <a:r>
              <a:rPr lang="en-US" altLang="en-US" sz="1200">
                <a:latin typeface="Times New Roman" panose="02020603050405020304" pitchFamily="18" charset="0"/>
                <a:cs typeface="Times New Roman" panose="02020603050405020304" pitchFamily="18" charset="0"/>
              </a:rPr>
              <a:t>)</a:t>
            </a:r>
            <a:endParaRPr lang="en-US" altLang="en-US" sz="1200" baseline="-25000">
              <a:latin typeface="Times New Roman" panose="02020603050405020304" pitchFamily="18" charset="0"/>
              <a:cs typeface="Times New Roman" panose="02020603050405020304" pitchFamily="18" charset="0"/>
            </a:endParaRPr>
          </a:p>
        </p:txBody>
      </p:sp>
      <p:sp>
        <p:nvSpPr>
          <p:cNvPr id="53264" name="TextBox 69"/>
          <p:cNvSpPr txBox="1">
            <a:spLocks noChangeArrowheads="1"/>
          </p:cNvSpPr>
          <p:nvPr/>
        </p:nvSpPr>
        <p:spPr bwMode="auto">
          <a:xfrm>
            <a:off x="1993106" y="2421731"/>
            <a:ext cx="5715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aid</a:t>
            </a:r>
          </a:p>
        </p:txBody>
      </p:sp>
      <p:sp>
        <p:nvSpPr>
          <p:cNvPr id="53265" name="TextBox 70"/>
          <p:cNvSpPr txBox="1">
            <a:spLocks noChangeArrowheads="1"/>
          </p:cNvSpPr>
          <p:nvPr/>
        </p:nvSpPr>
        <p:spPr bwMode="auto">
          <a:xfrm>
            <a:off x="1971676" y="2650331"/>
            <a:ext cx="62150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price</a:t>
            </a:r>
          </a:p>
        </p:txBody>
      </p:sp>
      <p:sp>
        <p:nvSpPr>
          <p:cNvPr id="53266" name="TextBox 71"/>
          <p:cNvSpPr txBox="1">
            <a:spLocks noChangeArrowheads="1"/>
          </p:cNvSpPr>
          <p:nvPr/>
        </p:nvSpPr>
        <p:spPr bwMode="auto">
          <a:xfrm>
            <a:off x="1971676" y="2871787"/>
            <a:ext cx="62269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oil</a:t>
            </a:r>
          </a:p>
        </p:txBody>
      </p:sp>
      <p:sp>
        <p:nvSpPr>
          <p:cNvPr id="53267" name="Right Arrow 91"/>
          <p:cNvSpPr>
            <a:spLocks noChangeArrowheads="1"/>
          </p:cNvSpPr>
          <p:nvPr/>
        </p:nvSpPr>
        <p:spPr bwMode="auto">
          <a:xfrm rot="9620076">
            <a:off x="6311504" y="1910954"/>
            <a:ext cx="228600" cy="228600"/>
          </a:xfrm>
          <a:prstGeom prst="rightArrow">
            <a:avLst>
              <a:gd name="adj1" fmla="val 50000"/>
              <a:gd name="adj2" fmla="val 50000"/>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grpSp>
        <p:nvGrpSpPr>
          <p:cNvPr id="4" name="Group 101"/>
          <p:cNvGrpSpPr>
            <a:grpSpLocks/>
          </p:cNvGrpSpPr>
          <p:nvPr/>
        </p:nvGrpSpPr>
        <p:grpSpPr bwMode="auto">
          <a:xfrm>
            <a:off x="2797969" y="1615680"/>
            <a:ext cx="1052513" cy="1434703"/>
            <a:chOff x="2209800" y="1854200"/>
            <a:chExt cx="1676400" cy="2870200"/>
          </a:xfrm>
        </p:grpSpPr>
        <p:sp>
          <p:nvSpPr>
            <p:cNvPr id="53361" name="Rectangle 102"/>
            <p:cNvSpPr>
              <a:spLocks noChangeArrowheads="1"/>
            </p:cNvSpPr>
            <p:nvPr/>
          </p:nvSpPr>
          <p:spPr bwMode="auto">
            <a:xfrm>
              <a:off x="2209800" y="1854200"/>
              <a:ext cx="838200" cy="228600"/>
            </a:xfrm>
            <a:prstGeom prst="rect">
              <a:avLst/>
            </a:prstGeom>
            <a:solidFill>
              <a:srgbClr val="00B0F0"/>
            </a:solidFill>
            <a:ln w="9525" algn="ctr">
              <a:solidFill>
                <a:srgbClr val="00B0F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62" name="Rectangle 103"/>
            <p:cNvSpPr>
              <a:spLocks noChangeArrowheads="1"/>
            </p:cNvSpPr>
            <p:nvPr/>
          </p:nvSpPr>
          <p:spPr bwMode="auto">
            <a:xfrm>
              <a:off x="2209800" y="2286000"/>
              <a:ext cx="533400" cy="228600"/>
            </a:xfrm>
            <a:prstGeom prst="rect">
              <a:avLst/>
            </a:prstGeom>
            <a:solidFill>
              <a:srgbClr val="00B0F0"/>
            </a:solidFill>
            <a:ln w="9525" algn="ctr">
              <a:solidFill>
                <a:srgbClr val="00B0F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63" name="Rectangle 104"/>
            <p:cNvSpPr>
              <a:spLocks noChangeArrowheads="1"/>
            </p:cNvSpPr>
            <p:nvPr/>
          </p:nvSpPr>
          <p:spPr bwMode="auto">
            <a:xfrm>
              <a:off x="2743200" y="2286000"/>
              <a:ext cx="304800" cy="2286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64" name="Rectangle 105"/>
            <p:cNvSpPr>
              <a:spLocks noChangeArrowheads="1"/>
            </p:cNvSpPr>
            <p:nvPr/>
          </p:nvSpPr>
          <p:spPr bwMode="auto">
            <a:xfrm>
              <a:off x="2209800" y="2743200"/>
              <a:ext cx="457200" cy="228600"/>
            </a:xfrm>
            <a:prstGeom prst="rect">
              <a:avLst/>
            </a:prstGeom>
            <a:solidFill>
              <a:srgbClr val="00B0F0"/>
            </a:solidFill>
            <a:ln w="9525" algn="ctr">
              <a:solidFill>
                <a:srgbClr val="00B0F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65" name="Rectangle 106"/>
            <p:cNvSpPr>
              <a:spLocks noChangeArrowheads="1"/>
            </p:cNvSpPr>
            <p:nvPr/>
          </p:nvSpPr>
          <p:spPr bwMode="auto">
            <a:xfrm>
              <a:off x="2667000" y="2743200"/>
              <a:ext cx="533400" cy="2286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66" name="Rectangle 107"/>
            <p:cNvSpPr>
              <a:spLocks noChangeArrowheads="1"/>
            </p:cNvSpPr>
            <p:nvPr/>
          </p:nvSpPr>
          <p:spPr bwMode="auto">
            <a:xfrm>
              <a:off x="2209800" y="3657600"/>
              <a:ext cx="609600" cy="228600"/>
            </a:xfrm>
            <a:prstGeom prst="rect">
              <a:avLst/>
            </a:prstGeom>
            <a:solidFill>
              <a:srgbClr val="00B0F0"/>
            </a:solidFill>
            <a:ln w="9525" algn="ctr">
              <a:solidFill>
                <a:srgbClr val="00B0F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67" name="Rectangle 108"/>
            <p:cNvSpPr>
              <a:spLocks noChangeArrowheads="1"/>
            </p:cNvSpPr>
            <p:nvPr/>
          </p:nvSpPr>
          <p:spPr bwMode="auto">
            <a:xfrm>
              <a:off x="2819400" y="3657600"/>
              <a:ext cx="609600" cy="2286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68" name="Rectangle 109"/>
            <p:cNvSpPr>
              <a:spLocks noChangeArrowheads="1"/>
            </p:cNvSpPr>
            <p:nvPr/>
          </p:nvSpPr>
          <p:spPr bwMode="auto">
            <a:xfrm>
              <a:off x="2209800" y="4076700"/>
              <a:ext cx="990600" cy="228600"/>
            </a:xfrm>
            <a:prstGeom prst="rect">
              <a:avLst/>
            </a:prstGeom>
            <a:solidFill>
              <a:srgbClr val="00B0F0"/>
            </a:solidFill>
            <a:ln w="9525" algn="ctr">
              <a:solidFill>
                <a:srgbClr val="00B0F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69" name="Rectangle 110"/>
            <p:cNvSpPr>
              <a:spLocks noChangeArrowheads="1"/>
            </p:cNvSpPr>
            <p:nvPr/>
          </p:nvSpPr>
          <p:spPr bwMode="auto">
            <a:xfrm>
              <a:off x="3200400" y="4076700"/>
              <a:ext cx="304800" cy="2286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70" name="Rectangle 111"/>
            <p:cNvSpPr>
              <a:spLocks noChangeArrowheads="1"/>
            </p:cNvSpPr>
            <p:nvPr/>
          </p:nvSpPr>
          <p:spPr bwMode="auto">
            <a:xfrm>
              <a:off x="2514600" y="4495800"/>
              <a:ext cx="457200" cy="2286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71" name="Rectangle 112"/>
            <p:cNvSpPr>
              <a:spLocks noChangeArrowheads="1"/>
            </p:cNvSpPr>
            <p:nvPr/>
          </p:nvSpPr>
          <p:spPr bwMode="auto">
            <a:xfrm>
              <a:off x="2209800" y="4495800"/>
              <a:ext cx="304800" cy="228600"/>
            </a:xfrm>
            <a:prstGeom prst="rect">
              <a:avLst/>
            </a:prstGeom>
            <a:solidFill>
              <a:srgbClr val="00B0F0"/>
            </a:solidFill>
            <a:ln w="9525" algn="ctr">
              <a:solidFill>
                <a:srgbClr val="00B0F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72" name="Rectangle 113"/>
            <p:cNvSpPr>
              <a:spLocks noChangeArrowheads="1"/>
            </p:cNvSpPr>
            <p:nvPr/>
          </p:nvSpPr>
          <p:spPr bwMode="auto">
            <a:xfrm>
              <a:off x="3429000" y="3657600"/>
              <a:ext cx="457200" cy="2286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73" name="Rectangle 114"/>
            <p:cNvSpPr>
              <a:spLocks noChangeArrowheads="1"/>
            </p:cNvSpPr>
            <p:nvPr/>
          </p:nvSpPr>
          <p:spPr bwMode="auto">
            <a:xfrm>
              <a:off x="3505200" y="4076700"/>
              <a:ext cx="304800" cy="2286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74" name="Rectangle 115"/>
            <p:cNvSpPr>
              <a:spLocks noChangeArrowheads="1"/>
            </p:cNvSpPr>
            <p:nvPr/>
          </p:nvSpPr>
          <p:spPr bwMode="auto">
            <a:xfrm>
              <a:off x="2971800" y="4495800"/>
              <a:ext cx="609600" cy="2286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75" name="Rectangle 116"/>
            <p:cNvSpPr>
              <a:spLocks noChangeArrowheads="1"/>
            </p:cNvSpPr>
            <p:nvPr/>
          </p:nvSpPr>
          <p:spPr bwMode="auto">
            <a:xfrm>
              <a:off x="3022600" y="1854200"/>
              <a:ext cx="304800" cy="2286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76" name="Rectangle 117"/>
            <p:cNvSpPr>
              <a:spLocks noChangeArrowheads="1"/>
            </p:cNvSpPr>
            <p:nvPr/>
          </p:nvSpPr>
          <p:spPr bwMode="auto">
            <a:xfrm>
              <a:off x="3340100" y="1854200"/>
              <a:ext cx="457200" cy="2286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77" name="Rectangle 118"/>
            <p:cNvSpPr>
              <a:spLocks noChangeArrowheads="1"/>
            </p:cNvSpPr>
            <p:nvPr/>
          </p:nvSpPr>
          <p:spPr bwMode="auto">
            <a:xfrm>
              <a:off x="3048000" y="2286000"/>
              <a:ext cx="381000" cy="2286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78" name="Rectangle 119"/>
            <p:cNvSpPr>
              <a:spLocks noChangeArrowheads="1"/>
            </p:cNvSpPr>
            <p:nvPr/>
          </p:nvSpPr>
          <p:spPr bwMode="auto">
            <a:xfrm>
              <a:off x="3200400" y="2743200"/>
              <a:ext cx="381000" cy="2286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grpSp>
      <p:sp>
        <p:nvSpPr>
          <p:cNvPr id="53269" name="Right Arrow 92"/>
          <p:cNvSpPr>
            <a:spLocks noChangeArrowheads="1"/>
          </p:cNvSpPr>
          <p:nvPr/>
        </p:nvSpPr>
        <p:spPr bwMode="auto">
          <a:xfrm rot="9116015">
            <a:off x="6384131" y="2931319"/>
            <a:ext cx="228600" cy="228600"/>
          </a:xfrm>
          <a:prstGeom prst="rightArrow">
            <a:avLst>
              <a:gd name="adj1" fmla="val 50000"/>
              <a:gd name="adj2" fmla="val 50000"/>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pic>
        <p:nvPicPr>
          <p:cNvPr id="53270" name="Picture 2" descr="C:\Users\Qiaozhu Mei\Work\Services\Pictu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3891" y="1388270"/>
            <a:ext cx="1294209" cy="186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96"/>
          <p:cNvGrpSpPr>
            <a:grpSpLocks/>
          </p:cNvGrpSpPr>
          <p:nvPr/>
        </p:nvGrpSpPr>
        <p:grpSpPr bwMode="auto">
          <a:xfrm>
            <a:off x="4857750" y="1885950"/>
            <a:ext cx="1143000" cy="1257300"/>
            <a:chOff x="4876800" y="2514598"/>
            <a:chExt cx="1524002" cy="1676403"/>
          </a:xfrm>
        </p:grpSpPr>
        <p:sp>
          <p:nvSpPr>
            <p:cNvPr id="53357" name="Rectangle 125"/>
            <p:cNvSpPr>
              <a:spLocks noChangeArrowheads="1"/>
            </p:cNvSpPr>
            <p:nvPr/>
          </p:nvSpPr>
          <p:spPr bwMode="auto">
            <a:xfrm rot="5400000">
              <a:off x="5181600" y="2209798"/>
              <a:ext cx="304800" cy="9144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58" name="Rectangle 126"/>
            <p:cNvSpPr>
              <a:spLocks noChangeArrowheads="1"/>
            </p:cNvSpPr>
            <p:nvPr/>
          </p:nvSpPr>
          <p:spPr bwMode="auto">
            <a:xfrm rot="-5400000">
              <a:off x="5943601" y="2362199"/>
              <a:ext cx="304801" cy="6096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59" name="Rectangle 127"/>
            <p:cNvSpPr>
              <a:spLocks noChangeArrowheads="1"/>
            </p:cNvSpPr>
            <p:nvPr/>
          </p:nvSpPr>
          <p:spPr bwMode="auto">
            <a:xfrm rot="5400000">
              <a:off x="4991100" y="3771900"/>
              <a:ext cx="304800" cy="5334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60" name="Rectangle 128"/>
            <p:cNvSpPr>
              <a:spLocks noChangeArrowheads="1"/>
            </p:cNvSpPr>
            <p:nvPr/>
          </p:nvSpPr>
          <p:spPr bwMode="auto">
            <a:xfrm rot="-5400000">
              <a:off x="5753101" y="3543301"/>
              <a:ext cx="304801" cy="9906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grpSp>
      <p:grpSp>
        <p:nvGrpSpPr>
          <p:cNvPr id="6" name="Group 95"/>
          <p:cNvGrpSpPr>
            <a:grpSpLocks/>
          </p:cNvGrpSpPr>
          <p:nvPr/>
        </p:nvGrpSpPr>
        <p:grpSpPr bwMode="auto">
          <a:xfrm>
            <a:off x="4857750" y="1885950"/>
            <a:ext cx="1143000" cy="1257300"/>
            <a:chOff x="4953000" y="2514600"/>
            <a:chExt cx="1524000" cy="1676401"/>
          </a:xfrm>
        </p:grpSpPr>
        <p:sp>
          <p:nvSpPr>
            <p:cNvPr id="53353" name="Rectangle 89"/>
            <p:cNvSpPr>
              <a:spLocks noChangeArrowheads="1"/>
            </p:cNvSpPr>
            <p:nvPr/>
          </p:nvSpPr>
          <p:spPr bwMode="auto">
            <a:xfrm rot="5400000">
              <a:off x="5105400" y="2362200"/>
              <a:ext cx="304800" cy="6096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54" name="Rectangle 90"/>
            <p:cNvSpPr>
              <a:spLocks noChangeArrowheads="1"/>
            </p:cNvSpPr>
            <p:nvPr/>
          </p:nvSpPr>
          <p:spPr bwMode="auto">
            <a:xfrm rot="-5400000">
              <a:off x="5867400" y="2209802"/>
              <a:ext cx="304801" cy="914398"/>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55" name="Rectangle 93"/>
            <p:cNvSpPr>
              <a:spLocks noChangeArrowheads="1"/>
            </p:cNvSpPr>
            <p:nvPr/>
          </p:nvSpPr>
          <p:spPr bwMode="auto">
            <a:xfrm rot="5400000">
              <a:off x="5219700" y="3619500"/>
              <a:ext cx="304800" cy="8382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56" name="Rectangle 94"/>
            <p:cNvSpPr>
              <a:spLocks noChangeArrowheads="1"/>
            </p:cNvSpPr>
            <p:nvPr/>
          </p:nvSpPr>
          <p:spPr bwMode="auto">
            <a:xfrm rot="-5400000">
              <a:off x="5981700" y="3695702"/>
              <a:ext cx="304801" cy="685798"/>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grpSp>
      <p:sp>
        <p:nvSpPr>
          <p:cNvPr id="53273" name="TextBox 144"/>
          <p:cNvSpPr txBox="1">
            <a:spLocks noChangeArrowheads="1"/>
          </p:cNvSpPr>
          <p:nvPr/>
        </p:nvSpPr>
        <p:spPr bwMode="auto">
          <a:xfrm>
            <a:off x="2228850" y="3371850"/>
            <a:ext cx="9144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500">
                <a:latin typeface="Times New Roman" panose="02020603050405020304" pitchFamily="18" charset="0"/>
                <a:cs typeface="Times New Roman" panose="02020603050405020304" pitchFamily="18" charset="0"/>
              </a:rPr>
              <a:t>Topic 1</a:t>
            </a:r>
            <a:endParaRPr lang="en-US" altLang="en-US" sz="1200" baseline="-25000">
              <a:latin typeface="Times New Roman" panose="02020603050405020304" pitchFamily="18" charset="0"/>
              <a:cs typeface="Times New Roman" panose="02020603050405020304" pitchFamily="18" charset="0"/>
            </a:endParaRPr>
          </a:p>
        </p:txBody>
      </p:sp>
      <p:sp>
        <p:nvSpPr>
          <p:cNvPr id="53274" name="TextBox 145"/>
          <p:cNvSpPr txBox="1">
            <a:spLocks noChangeArrowheads="1"/>
          </p:cNvSpPr>
          <p:nvPr/>
        </p:nvSpPr>
        <p:spPr bwMode="auto">
          <a:xfrm>
            <a:off x="3143250" y="3371850"/>
            <a:ext cx="9144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500">
                <a:latin typeface="Times New Roman" panose="02020603050405020304" pitchFamily="18" charset="0"/>
                <a:cs typeface="Times New Roman" panose="02020603050405020304" pitchFamily="18" charset="0"/>
              </a:rPr>
              <a:t>Topic 2</a:t>
            </a:r>
            <a:endParaRPr lang="en-US" altLang="en-US" sz="1200" baseline="-25000">
              <a:latin typeface="Times New Roman" panose="02020603050405020304" pitchFamily="18" charset="0"/>
              <a:cs typeface="Times New Roman" panose="02020603050405020304" pitchFamily="18" charset="0"/>
            </a:endParaRPr>
          </a:p>
        </p:txBody>
      </p:sp>
      <p:sp>
        <p:nvSpPr>
          <p:cNvPr id="53275" name="TextBox 146"/>
          <p:cNvSpPr txBox="1">
            <a:spLocks noChangeArrowheads="1"/>
          </p:cNvSpPr>
          <p:nvPr/>
        </p:nvSpPr>
        <p:spPr bwMode="auto">
          <a:xfrm>
            <a:off x="1735931" y="3730229"/>
            <a:ext cx="5715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aid</a:t>
            </a:r>
          </a:p>
        </p:txBody>
      </p:sp>
      <p:sp>
        <p:nvSpPr>
          <p:cNvPr id="53276" name="TextBox 147"/>
          <p:cNvSpPr txBox="1">
            <a:spLocks noChangeArrowheads="1"/>
          </p:cNvSpPr>
          <p:nvPr/>
        </p:nvSpPr>
        <p:spPr bwMode="auto">
          <a:xfrm>
            <a:off x="1714501" y="4008835"/>
            <a:ext cx="62150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price</a:t>
            </a:r>
          </a:p>
        </p:txBody>
      </p:sp>
      <p:sp>
        <p:nvSpPr>
          <p:cNvPr id="53277" name="TextBox 148"/>
          <p:cNvSpPr txBox="1">
            <a:spLocks noChangeArrowheads="1"/>
          </p:cNvSpPr>
          <p:nvPr/>
        </p:nvSpPr>
        <p:spPr bwMode="auto">
          <a:xfrm>
            <a:off x="1714501" y="4294585"/>
            <a:ext cx="62269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oil</a:t>
            </a:r>
          </a:p>
        </p:txBody>
      </p:sp>
      <p:sp>
        <p:nvSpPr>
          <p:cNvPr id="53278" name="TextBox 149"/>
          <p:cNvSpPr txBox="1">
            <a:spLocks noChangeArrowheads="1"/>
          </p:cNvSpPr>
          <p:nvPr/>
        </p:nvSpPr>
        <p:spPr bwMode="auto">
          <a:xfrm>
            <a:off x="1485900" y="3400425"/>
            <a:ext cx="7429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P(w|</a:t>
            </a:r>
            <a:r>
              <a:rPr lang="el-GR" altLang="en-US" sz="1350"/>
              <a:t> θ</a:t>
            </a:r>
            <a:r>
              <a:rPr lang="en-US" altLang="en-US" sz="1350"/>
              <a:t>)</a:t>
            </a:r>
          </a:p>
        </p:txBody>
      </p:sp>
      <p:grpSp>
        <p:nvGrpSpPr>
          <p:cNvPr id="7" name="Group 163"/>
          <p:cNvGrpSpPr>
            <a:grpSpLocks/>
          </p:cNvGrpSpPr>
          <p:nvPr/>
        </p:nvGrpSpPr>
        <p:grpSpPr bwMode="auto">
          <a:xfrm>
            <a:off x="2400300" y="3829050"/>
            <a:ext cx="1600200" cy="685800"/>
            <a:chOff x="1676400" y="5105400"/>
            <a:chExt cx="2133600" cy="914400"/>
          </a:xfrm>
        </p:grpSpPr>
        <p:sp>
          <p:nvSpPr>
            <p:cNvPr id="53341" name="Rectangle 151"/>
            <p:cNvSpPr>
              <a:spLocks noChangeArrowheads="1"/>
            </p:cNvSpPr>
            <p:nvPr/>
          </p:nvSpPr>
          <p:spPr bwMode="auto">
            <a:xfrm>
              <a:off x="1676400" y="5105400"/>
              <a:ext cx="255181" cy="1524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42" name="Rectangle 152"/>
            <p:cNvSpPr>
              <a:spLocks noChangeArrowheads="1"/>
            </p:cNvSpPr>
            <p:nvPr/>
          </p:nvSpPr>
          <p:spPr bwMode="auto">
            <a:xfrm>
              <a:off x="1981200" y="5105400"/>
              <a:ext cx="510363" cy="1524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43" name="Rectangle 153"/>
            <p:cNvSpPr>
              <a:spLocks noChangeArrowheads="1"/>
            </p:cNvSpPr>
            <p:nvPr/>
          </p:nvSpPr>
          <p:spPr bwMode="auto">
            <a:xfrm>
              <a:off x="2924175" y="5105400"/>
              <a:ext cx="382772" cy="1524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44" name="Rectangle 154"/>
            <p:cNvSpPr>
              <a:spLocks noChangeArrowheads="1"/>
            </p:cNvSpPr>
            <p:nvPr/>
          </p:nvSpPr>
          <p:spPr bwMode="auto">
            <a:xfrm>
              <a:off x="3352800" y="5105400"/>
              <a:ext cx="382772" cy="1524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45" name="Rectangle 155"/>
            <p:cNvSpPr>
              <a:spLocks noChangeArrowheads="1"/>
            </p:cNvSpPr>
            <p:nvPr/>
          </p:nvSpPr>
          <p:spPr bwMode="auto">
            <a:xfrm>
              <a:off x="1676400" y="5486400"/>
              <a:ext cx="255181" cy="1524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46" name="Rectangle 156"/>
            <p:cNvSpPr>
              <a:spLocks noChangeArrowheads="1"/>
            </p:cNvSpPr>
            <p:nvPr/>
          </p:nvSpPr>
          <p:spPr bwMode="auto">
            <a:xfrm>
              <a:off x="1981200" y="5486400"/>
              <a:ext cx="255181" cy="1524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47" name="Rectangle 157"/>
            <p:cNvSpPr>
              <a:spLocks noChangeArrowheads="1"/>
            </p:cNvSpPr>
            <p:nvPr/>
          </p:nvSpPr>
          <p:spPr bwMode="auto">
            <a:xfrm>
              <a:off x="1676400" y="5867400"/>
              <a:ext cx="446568" cy="1524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48" name="Rectangle 158"/>
            <p:cNvSpPr>
              <a:spLocks noChangeArrowheads="1"/>
            </p:cNvSpPr>
            <p:nvPr/>
          </p:nvSpPr>
          <p:spPr bwMode="auto">
            <a:xfrm>
              <a:off x="2179453" y="5867400"/>
              <a:ext cx="382772" cy="1524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49" name="Rectangle 159"/>
            <p:cNvSpPr>
              <a:spLocks noChangeArrowheads="1"/>
            </p:cNvSpPr>
            <p:nvPr/>
          </p:nvSpPr>
          <p:spPr bwMode="auto">
            <a:xfrm>
              <a:off x="2929048" y="5486400"/>
              <a:ext cx="318977" cy="1524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50" name="Rectangle 160"/>
            <p:cNvSpPr>
              <a:spLocks noChangeArrowheads="1"/>
            </p:cNvSpPr>
            <p:nvPr/>
          </p:nvSpPr>
          <p:spPr bwMode="auto">
            <a:xfrm>
              <a:off x="3295650" y="5486400"/>
              <a:ext cx="255181" cy="1524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51" name="Rectangle 161"/>
            <p:cNvSpPr>
              <a:spLocks noChangeArrowheads="1"/>
            </p:cNvSpPr>
            <p:nvPr/>
          </p:nvSpPr>
          <p:spPr bwMode="auto">
            <a:xfrm>
              <a:off x="2938573" y="5867400"/>
              <a:ext cx="318977" cy="1524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52" name="Rectangle 162"/>
            <p:cNvSpPr>
              <a:spLocks noChangeArrowheads="1"/>
            </p:cNvSpPr>
            <p:nvPr/>
          </p:nvSpPr>
          <p:spPr bwMode="auto">
            <a:xfrm>
              <a:off x="3299637" y="5867400"/>
              <a:ext cx="510363" cy="1524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grpSp>
      <p:grpSp>
        <p:nvGrpSpPr>
          <p:cNvPr id="8" name="Group 195"/>
          <p:cNvGrpSpPr>
            <a:grpSpLocks/>
          </p:cNvGrpSpPr>
          <p:nvPr/>
        </p:nvGrpSpPr>
        <p:grpSpPr bwMode="auto">
          <a:xfrm>
            <a:off x="2571750" y="1314450"/>
            <a:ext cx="914400" cy="2468166"/>
            <a:chOff x="1752601" y="1776412"/>
            <a:chExt cx="1219199" cy="3290888"/>
          </a:xfrm>
        </p:grpSpPr>
        <p:sp>
          <p:nvSpPr>
            <p:cNvPr id="53339" name="Freeform 176"/>
            <p:cNvSpPr>
              <a:spLocks noChangeArrowheads="1"/>
            </p:cNvSpPr>
            <p:nvPr/>
          </p:nvSpPr>
          <p:spPr bwMode="auto">
            <a:xfrm>
              <a:off x="1752601" y="1776412"/>
              <a:ext cx="1219199" cy="3290888"/>
            </a:xfrm>
            <a:custGeom>
              <a:avLst/>
              <a:gdLst>
                <a:gd name="T0" fmla="*/ 1217612 w 1219199"/>
                <a:gd name="T1" fmla="*/ 357188 h 3290888"/>
                <a:gd name="T2" fmla="*/ 1093787 w 1219199"/>
                <a:gd name="T3" fmla="*/ 128588 h 3290888"/>
                <a:gd name="T4" fmla="*/ 465137 w 1219199"/>
                <a:gd name="T5" fmla="*/ 61913 h 3290888"/>
                <a:gd name="T6" fmla="*/ 179387 w 1219199"/>
                <a:gd name="T7" fmla="*/ 500063 h 3290888"/>
                <a:gd name="T8" fmla="*/ 17462 w 1219199"/>
                <a:gd name="T9" fmla="*/ 1319213 h 3290888"/>
                <a:gd name="T10" fmla="*/ 74612 w 1219199"/>
                <a:gd name="T11" fmla="*/ 3290888 h 3290888"/>
                <a:gd name="T12" fmla="*/ 0 60000 65536"/>
                <a:gd name="T13" fmla="*/ 0 60000 65536"/>
                <a:gd name="T14" fmla="*/ 0 60000 65536"/>
                <a:gd name="T15" fmla="*/ 0 60000 65536"/>
                <a:gd name="T16" fmla="*/ 0 60000 65536"/>
                <a:gd name="T17" fmla="*/ 0 60000 65536"/>
                <a:gd name="T18" fmla="*/ 0 w 1219199"/>
                <a:gd name="T19" fmla="*/ 0 h 3290888"/>
                <a:gd name="T20" fmla="*/ 1219199 w 1219199"/>
                <a:gd name="T21" fmla="*/ 3290888 h 3290888"/>
              </a:gdLst>
              <a:ahLst/>
              <a:cxnLst>
                <a:cxn ang="T12">
                  <a:pos x="T0" y="T1"/>
                </a:cxn>
                <a:cxn ang="T13">
                  <a:pos x="T2" y="T3"/>
                </a:cxn>
                <a:cxn ang="T14">
                  <a:pos x="T4" y="T5"/>
                </a:cxn>
                <a:cxn ang="T15">
                  <a:pos x="T6" y="T7"/>
                </a:cxn>
                <a:cxn ang="T16">
                  <a:pos x="T8" y="T9"/>
                </a:cxn>
                <a:cxn ang="T17">
                  <a:pos x="T10" y="T11"/>
                </a:cxn>
              </a:cxnLst>
              <a:rect l="T18" t="T19" r="T20" b="T21"/>
              <a:pathLst>
                <a:path w="1219199" h="3290888">
                  <a:moveTo>
                    <a:pt x="1217612" y="357188"/>
                  </a:moveTo>
                  <a:cubicBezTo>
                    <a:pt x="1218405" y="267494"/>
                    <a:pt x="1219199" y="177800"/>
                    <a:pt x="1093787" y="128588"/>
                  </a:cubicBezTo>
                  <a:cubicBezTo>
                    <a:pt x="968375" y="79376"/>
                    <a:pt x="617537" y="0"/>
                    <a:pt x="465137" y="61913"/>
                  </a:cubicBezTo>
                  <a:cubicBezTo>
                    <a:pt x="312737" y="123826"/>
                    <a:pt x="254000" y="290513"/>
                    <a:pt x="179387" y="500063"/>
                  </a:cubicBezTo>
                  <a:cubicBezTo>
                    <a:pt x="104774" y="709613"/>
                    <a:pt x="34924" y="854076"/>
                    <a:pt x="17462" y="1319213"/>
                  </a:cubicBezTo>
                  <a:cubicBezTo>
                    <a:pt x="0" y="1784350"/>
                    <a:pt x="37306" y="2537619"/>
                    <a:pt x="74612" y="3290888"/>
                  </a:cubicBezTo>
                </a:path>
              </a:pathLst>
            </a:custGeom>
            <a:noFill/>
            <a:ln w="9525" algn="ctr">
              <a:solidFill>
                <a:srgbClr val="C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125"/>
            </a:p>
          </p:txBody>
        </p:sp>
        <p:sp>
          <p:nvSpPr>
            <p:cNvPr id="53340" name="Freeform 177"/>
            <p:cNvSpPr>
              <a:spLocks noChangeArrowheads="1"/>
            </p:cNvSpPr>
            <p:nvPr/>
          </p:nvSpPr>
          <p:spPr bwMode="auto">
            <a:xfrm>
              <a:off x="1884362" y="3092450"/>
              <a:ext cx="725488" cy="1936750"/>
            </a:xfrm>
            <a:custGeom>
              <a:avLst/>
              <a:gdLst>
                <a:gd name="T0" fmla="*/ 725488 w 725488"/>
                <a:gd name="T1" fmla="*/ 241300 h 1936750"/>
                <a:gd name="T2" fmla="*/ 573088 w 725488"/>
                <a:gd name="T3" fmla="*/ 117475 h 1936750"/>
                <a:gd name="T4" fmla="*/ 220663 w 725488"/>
                <a:gd name="T5" fmla="*/ 69850 h 1936750"/>
                <a:gd name="T6" fmla="*/ 11113 w 725488"/>
                <a:gd name="T7" fmla="*/ 536575 h 1936750"/>
                <a:gd name="T8" fmla="*/ 287338 w 725488"/>
                <a:gd name="T9" fmla="*/ 1936750 h 1936750"/>
                <a:gd name="T10" fmla="*/ 0 60000 65536"/>
                <a:gd name="T11" fmla="*/ 0 60000 65536"/>
                <a:gd name="T12" fmla="*/ 0 60000 65536"/>
                <a:gd name="T13" fmla="*/ 0 60000 65536"/>
                <a:gd name="T14" fmla="*/ 0 60000 65536"/>
                <a:gd name="T15" fmla="*/ 0 w 725488"/>
                <a:gd name="T16" fmla="*/ 0 h 1936750"/>
                <a:gd name="T17" fmla="*/ 725488 w 725488"/>
                <a:gd name="T18" fmla="*/ 1936750 h 1936750"/>
              </a:gdLst>
              <a:ahLst/>
              <a:cxnLst>
                <a:cxn ang="T10">
                  <a:pos x="T0" y="T1"/>
                </a:cxn>
                <a:cxn ang="T11">
                  <a:pos x="T2" y="T3"/>
                </a:cxn>
                <a:cxn ang="T12">
                  <a:pos x="T4" y="T5"/>
                </a:cxn>
                <a:cxn ang="T13">
                  <a:pos x="T6" y="T7"/>
                </a:cxn>
                <a:cxn ang="T14">
                  <a:pos x="T8" y="T9"/>
                </a:cxn>
              </a:cxnLst>
              <a:rect l="T15" t="T16" r="T17" b="T18"/>
              <a:pathLst>
                <a:path w="725488" h="1936750">
                  <a:moveTo>
                    <a:pt x="725488" y="241300"/>
                  </a:moveTo>
                  <a:cubicBezTo>
                    <a:pt x="691356" y="193675"/>
                    <a:pt x="657225" y="146050"/>
                    <a:pt x="573088" y="117475"/>
                  </a:cubicBezTo>
                  <a:cubicBezTo>
                    <a:pt x="488951" y="88900"/>
                    <a:pt x="314326" y="0"/>
                    <a:pt x="220663" y="69850"/>
                  </a:cubicBezTo>
                  <a:cubicBezTo>
                    <a:pt x="127001" y="139700"/>
                    <a:pt x="0" y="225425"/>
                    <a:pt x="11113" y="536575"/>
                  </a:cubicBezTo>
                  <a:cubicBezTo>
                    <a:pt x="22226" y="847725"/>
                    <a:pt x="154782" y="1392237"/>
                    <a:pt x="287338" y="1936750"/>
                  </a:cubicBezTo>
                </a:path>
              </a:pathLst>
            </a:custGeom>
            <a:noFill/>
            <a:ln w="9525" algn="ctr">
              <a:solidFill>
                <a:srgbClr val="C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125"/>
            </a:p>
          </p:txBody>
        </p:sp>
      </p:grpSp>
      <p:grpSp>
        <p:nvGrpSpPr>
          <p:cNvPr id="9" name="Group 196"/>
          <p:cNvGrpSpPr>
            <a:grpSpLocks/>
          </p:cNvGrpSpPr>
          <p:nvPr/>
        </p:nvGrpSpPr>
        <p:grpSpPr bwMode="auto">
          <a:xfrm>
            <a:off x="3377803" y="1597819"/>
            <a:ext cx="1157288" cy="2224088"/>
            <a:chOff x="2979738" y="2130425"/>
            <a:chExt cx="1543050" cy="2965450"/>
          </a:xfrm>
        </p:grpSpPr>
        <p:sp>
          <p:nvSpPr>
            <p:cNvPr id="53337" name="Freeform 182"/>
            <p:cNvSpPr>
              <a:spLocks noChangeArrowheads="1"/>
            </p:cNvSpPr>
            <p:nvPr/>
          </p:nvSpPr>
          <p:spPr bwMode="auto">
            <a:xfrm>
              <a:off x="2979738" y="2130425"/>
              <a:ext cx="1492250" cy="2965450"/>
            </a:xfrm>
            <a:custGeom>
              <a:avLst/>
              <a:gdLst>
                <a:gd name="T0" fmla="*/ 468312 w 1492250"/>
                <a:gd name="T1" fmla="*/ 88900 h 2965450"/>
                <a:gd name="T2" fmla="*/ 858837 w 1492250"/>
                <a:gd name="T3" fmla="*/ 60325 h 2965450"/>
                <a:gd name="T4" fmla="*/ 1116012 w 1492250"/>
                <a:gd name="T5" fmla="*/ 184150 h 2965450"/>
                <a:gd name="T6" fmla="*/ 1373187 w 1492250"/>
                <a:gd name="T7" fmla="*/ 1165225 h 2965450"/>
                <a:gd name="T8" fmla="*/ 1449387 w 1492250"/>
                <a:gd name="T9" fmla="*/ 1670050 h 2965450"/>
                <a:gd name="T10" fmla="*/ 1116012 w 1492250"/>
                <a:gd name="T11" fmla="*/ 2146300 h 2965450"/>
                <a:gd name="T12" fmla="*/ 935037 w 1492250"/>
                <a:gd name="T13" fmla="*/ 2565400 h 2965450"/>
                <a:gd name="T14" fmla="*/ 258762 w 1492250"/>
                <a:gd name="T15" fmla="*/ 2765424 h 2965450"/>
                <a:gd name="T16" fmla="*/ 39687 w 1492250"/>
                <a:gd name="T17" fmla="*/ 2851150 h 2965450"/>
                <a:gd name="T18" fmla="*/ 20637 w 1492250"/>
                <a:gd name="T19" fmla="*/ 2965450 h 29654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92250"/>
                <a:gd name="T31" fmla="*/ 0 h 2965450"/>
                <a:gd name="T32" fmla="*/ 1492250 w 1492250"/>
                <a:gd name="T33" fmla="*/ 2965450 h 29654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92250" h="2965450">
                  <a:moveTo>
                    <a:pt x="468312" y="88900"/>
                  </a:moveTo>
                  <a:cubicBezTo>
                    <a:pt x="609599" y="66675"/>
                    <a:pt x="750887" y="44450"/>
                    <a:pt x="858837" y="60325"/>
                  </a:cubicBezTo>
                  <a:cubicBezTo>
                    <a:pt x="966787" y="76200"/>
                    <a:pt x="1030287" y="0"/>
                    <a:pt x="1116012" y="184150"/>
                  </a:cubicBezTo>
                  <a:cubicBezTo>
                    <a:pt x="1201737" y="368300"/>
                    <a:pt x="1317625" y="917575"/>
                    <a:pt x="1373187" y="1165225"/>
                  </a:cubicBezTo>
                  <a:cubicBezTo>
                    <a:pt x="1428750" y="1412875"/>
                    <a:pt x="1492250" y="1506538"/>
                    <a:pt x="1449387" y="1670050"/>
                  </a:cubicBezTo>
                  <a:cubicBezTo>
                    <a:pt x="1406525" y="1833563"/>
                    <a:pt x="1201737" y="1997075"/>
                    <a:pt x="1116012" y="2146300"/>
                  </a:cubicBezTo>
                  <a:cubicBezTo>
                    <a:pt x="1030287" y="2295525"/>
                    <a:pt x="1077912" y="2462213"/>
                    <a:pt x="935037" y="2565400"/>
                  </a:cubicBezTo>
                  <a:cubicBezTo>
                    <a:pt x="792162" y="2668588"/>
                    <a:pt x="407987" y="2717800"/>
                    <a:pt x="258762" y="2765425"/>
                  </a:cubicBezTo>
                  <a:cubicBezTo>
                    <a:pt x="109537" y="2813050"/>
                    <a:pt x="79374" y="2817813"/>
                    <a:pt x="39687" y="2851150"/>
                  </a:cubicBezTo>
                  <a:cubicBezTo>
                    <a:pt x="0" y="2884487"/>
                    <a:pt x="10318" y="2924968"/>
                    <a:pt x="20637" y="2965450"/>
                  </a:cubicBezTo>
                </a:path>
              </a:pathLst>
            </a:custGeom>
            <a:noFill/>
            <a:ln w="9525" algn="ctr">
              <a:solidFill>
                <a:srgbClr val="7030A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125"/>
            </a:p>
          </p:txBody>
        </p:sp>
        <p:sp>
          <p:nvSpPr>
            <p:cNvPr id="53338" name="Freeform 183"/>
            <p:cNvSpPr>
              <a:spLocks noChangeArrowheads="1"/>
            </p:cNvSpPr>
            <p:nvPr/>
          </p:nvSpPr>
          <p:spPr bwMode="auto">
            <a:xfrm>
              <a:off x="3514725" y="3429000"/>
              <a:ext cx="1008063" cy="1619250"/>
            </a:xfrm>
            <a:custGeom>
              <a:avLst/>
              <a:gdLst>
                <a:gd name="T0" fmla="*/ 0 w 1008063"/>
                <a:gd name="T1" fmla="*/ 0 h 1619250"/>
                <a:gd name="T2" fmla="*/ 447675 w 1008063"/>
                <a:gd name="T3" fmla="*/ 28575 h 1619250"/>
                <a:gd name="T4" fmla="*/ 742950 w 1008063"/>
                <a:gd name="T5" fmla="*/ 304800 h 1619250"/>
                <a:gd name="T6" fmla="*/ 971550 w 1008063"/>
                <a:gd name="T7" fmla="*/ 1181100 h 1619250"/>
                <a:gd name="T8" fmla="*/ 523875 w 1008063"/>
                <a:gd name="T9" fmla="*/ 1619250 h 1619250"/>
                <a:gd name="T10" fmla="*/ 0 60000 65536"/>
                <a:gd name="T11" fmla="*/ 0 60000 65536"/>
                <a:gd name="T12" fmla="*/ 0 60000 65536"/>
                <a:gd name="T13" fmla="*/ 0 60000 65536"/>
                <a:gd name="T14" fmla="*/ 0 60000 65536"/>
                <a:gd name="T15" fmla="*/ 0 w 1008063"/>
                <a:gd name="T16" fmla="*/ 0 h 1619250"/>
                <a:gd name="T17" fmla="*/ 1008063 w 1008063"/>
                <a:gd name="T18" fmla="*/ 1619250 h 1619250"/>
              </a:gdLst>
              <a:ahLst/>
              <a:cxnLst>
                <a:cxn ang="T10">
                  <a:pos x="T0" y="T1"/>
                </a:cxn>
                <a:cxn ang="T11">
                  <a:pos x="T2" y="T3"/>
                </a:cxn>
                <a:cxn ang="T12">
                  <a:pos x="T4" y="T5"/>
                </a:cxn>
                <a:cxn ang="T13">
                  <a:pos x="T6" y="T7"/>
                </a:cxn>
                <a:cxn ang="T14">
                  <a:pos x="T8" y="T9"/>
                </a:cxn>
              </a:cxnLst>
              <a:rect l="T15" t="T16" r="T17" b="T18"/>
              <a:pathLst>
                <a:path w="1008063" h="1619250">
                  <a:moveTo>
                    <a:pt x="0" y="0"/>
                  </a:moveTo>
                  <a:lnTo>
                    <a:pt x="447675" y="28575"/>
                  </a:lnTo>
                  <a:cubicBezTo>
                    <a:pt x="571500" y="79375"/>
                    <a:pt x="655637" y="112712"/>
                    <a:pt x="742950" y="304800"/>
                  </a:cubicBezTo>
                  <a:cubicBezTo>
                    <a:pt x="830263" y="496888"/>
                    <a:pt x="1008063" y="962025"/>
                    <a:pt x="971550" y="1181100"/>
                  </a:cubicBezTo>
                  <a:cubicBezTo>
                    <a:pt x="935038" y="1400175"/>
                    <a:pt x="729456" y="1509712"/>
                    <a:pt x="523875" y="1619250"/>
                  </a:cubicBezTo>
                </a:path>
              </a:pathLst>
            </a:custGeom>
            <a:noFill/>
            <a:ln w="9525" algn="ctr">
              <a:solidFill>
                <a:srgbClr val="7030A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125"/>
            </a:p>
          </p:txBody>
        </p:sp>
      </p:grpSp>
      <p:grpSp>
        <p:nvGrpSpPr>
          <p:cNvPr id="10" name="Group 194"/>
          <p:cNvGrpSpPr>
            <a:grpSpLocks/>
          </p:cNvGrpSpPr>
          <p:nvPr/>
        </p:nvGrpSpPr>
        <p:grpSpPr bwMode="auto">
          <a:xfrm>
            <a:off x="2971800" y="1282303"/>
            <a:ext cx="2671763" cy="1041797"/>
            <a:chOff x="2438400" y="1709738"/>
            <a:chExt cx="3562350" cy="1389062"/>
          </a:xfrm>
        </p:grpSpPr>
        <p:sp>
          <p:nvSpPr>
            <p:cNvPr id="53333" name="Oval 190"/>
            <p:cNvSpPr>
              <a:spLocks noChangeArrowheads="1"/>
            </p:cNvSpPr>
            <p:nvPr/>
          </p:nvSpPr>
          <p:spPr bwMode="auto">
            <a:xfrm>
              <a:off x="2438400" y="1905000"/>
              <a:ext cx="685800" cy="1143000"/>
            </a:xfrm>
            <a:prstGeom prst="ellipse">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34" name="Oval 191"/>
            <p:cNvSpPr>
              <a:spLocks noChangeArrowheads="1"/>
            </p:cNvSpPr>
            <p:nvPr/>
          </p:nvSpPr>
          <p:spPr bwMode="auto">
            <a:xfrm>
              <a:off x="2895600" y="1905000"/>
              <a:ext cx="685800" cy="1143000"/>
            </a:xfrm>
            <a:prstGeom prst="ellipse">
              <a:avLst/>
            </a:prstGeom>
            <a:noFill/>
            <a:ln w="1905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35" name="Freeform 192"/>
            <p:cNvSpPr>
              <a:spLocks noChangeArrowheads="1"/>
            </p:cNvSpPr>
            <p:nvPr/>
          </p:nvSpPr>
          <p:spPr bwMode="auto">
            <a:xfrm>
              <a:off x="2895600" y="1709738"/>
              <a:ext cx="2143125" cy="785812"/>
            </a:xfrm>
            <a:custGeom>
              <a:avLst/>
              <a:gdLst>
                <a:gd name="T0" fmla="*/ 0 w 2143125"/>
                <a:gd name="T1" fmla="*/ 223837 h 785812"/>
                <a:gd name="T2" fmla="*/ 266700 w 2143125"/>
                <a:gd name="T3" fmla="*/ 33337 h 785812"/>
                <a:gd name="T4" fmla="*/ 857250 w 2143125"/>
                <a:gd name="T5" fmla="*/ 61912 h 785812"/>
                <a:gd name="T6" fmla="*/ 1828811 w 2143125"/>
                <a:gd name="T7" fmla="*/ 404812 h 785812"/>
                <a:gd name="T8" fmla="*/ 2143125 w 2143125"/>
                <a:gd name="T9" fmla="*/ 785812 h 785812"/>
                <a:gd name="T10" fmla="*/ 2143125 w 2143125"/>
                <a:gd name="T11" fmla="*/ 785812 h 785812"/>
                <a:gd name="T12" fmla="*/ 2143125 w 2143125"/>
                <a:gd name="T13" fmla="*/ 785812 h 785812"/>
                <a:gd name="T14" fmla="*/ 0 60000 65536"/>
                <a:gd name="T15" fmla="*/ 0 60000 65536"/>
                <a:gd name="T16" fmla="*/ 0 60000 65536"/>
                <a:gd name="T17" fmla="*/ 0 60000 65536"/>
                <a:gd name="T18" fmla="*/ 0 60000 65536"/>
                <a:gd name="T19" fmla="*/ 0 60000 65536"/>
                <a:gd name="T20" fmla="*/ 0 60000 65536"/>
                <a:gd name="T21" fmla="*/ 0 w 2143125"/>
                <a:gd name="T22" fmla="*/ 0 h 785812"/>
                <a:gd name="T23" fmla="*/ 2143125 w 2143125"/>
                <a:gd name="T24" fmla="*/ 785812 h 7858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3125" h="785812">
                  <a:moveTo>
                    <a:pt x="0" y="223837"/>
                  </a:moveTo>
                  <a:cubicBezTo>
                    <a:pt x="61912" y="142080"/>
                    <a:pt x="123825" y="60324"/>
                    <a:pt x="266700" y="33337"/>
                  </a:cubicBezTo>
                  <a:cubicBezTo>
                    <a:pt x="409575" y="6350"/>
                    <a:pt x="596900" y="0"/>
                    <a:pt x="857250" y="61912"/>
                  </a:cubicBezTo>
                  <a:cubicBezTo>
                    <a:pt x="1117600" y="123824"/>
                    <a:pt x="1614488" y="284162"/>
                    <a:pt x="1828800" y="404812"/>
                  </a:cubicBezTo>
                  <a:cubicBezTo>
                    <a:pt x="2043113" y="525462"/>
                    <a:pt x="2143125" y="785812"/>
                    <a:pt x="2143125" y="785812"/>
                  </a:cubicBezTo>
                </a:path>
              </a:pathLst>
            </a:custGeom>
            <a:noFill/>
            <a:ln w="12700" algn="ctr">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125"/>
            </a:p>
          </p:txBody>
        </p:sp>
        <p:sp>
          <p:nvSpPr>
            <p:cNvPr id="53336" name="Freeform 193"/>
            <p:cNvSpPr>
              <a:spLocks noChangeArrowheads="1"/>
            </p:cNvSpPr>
            <p:nvPr/>
          </p:nvSpPr>
          <p:spPr bwMode="auto">
            <a:xfrm>
              <a:off x="3486150" y="2847975"/>
              <a:ext cx="2514600" cy="250825"/>
            </a:xfrm>
            <a:custGeom>
              <a:avLst/>
              <a:gdLst>
                <a:gd name="T0" fmla="*/ 0 w 2514600"/>
                <a:gd name="T1" fmla="*/ 0 h 250825"/>
                <a:gd name="T2" fmla="*/ 447675 w 2514600"/>
                <a:gd name="T3" fmla="*/ 219075 h 250825"/>
                <a:gd name="T4" fmla="*/ 1323975 w 2514600"/>
                <a:gd name="T5" fmla="*/ 190500 h 250825"/>
                <a:gd name="T6" fmla="*/ 2219324 w 2514600"/>
                <a:gd name="T7" fmla="*/ 142875 h 250825"/>
                <a:gd name="T8" fmla="*/ 2514600 w 2514600"/>
                <a:gd name="T9" fmla="*/ 0 h 250825"/>
                <a:gd name="T10" fmla="*/ 0 60000 65536"/>
                <a:gd name="T11" fmla="*/ 0 60000 65536"/>
                <a:gd name="T12" fmla="*/ 0 60000 65536"/>
                <a:gd name="T13" fmla="*/ 0 60000 65536"/>
                <a:gd name="T14" fmla="*/ 0 60000 65536"/>
                <a:gd name="T15" fmla="*/ 0 w 2514600"/>
                <a:gd name="T16" fmla="*/ 0 h 250825"/>
                <a:gd name="T17" fmla="*/ 2514600 w 2514600"/>
                <a:gd name="T18" fmla="*/ 250825 h 250825"/>
              </a:gdLst>
              <a:ahLst/>
              <a:cxnLst>
                <a:cxn ang="T10">
                  <a:pos x="T0" y="T1"/>
                </a:cxn>
                <a:cxn ang="T11">
                  <a:pos x="T2" y="T3"/>
                </a:cxn>
                <a:cxn ang="T12">
                  <a:pos x="T4" y="T5"/>
                </a:cxn>
                <a:cxn ang="T13">
                  <a:pos x="T6" y="T7"/>
                </a:cxn>
                <a:cxn ang="T14">
                  <a:pos x="T8" y="T9"/>
                </a:cxn>
              </a:cxnLst>
              <a:rect l="T15" t="T16" r="T17" b="T18"/>
              <a:pathLst>
                <a:path w="2514600" h="250825">
                  <a:moveTo>
                    <a:pt x="0" y="0"/>
                  </a:moveTo>
                  <a:cubicBezTo>
                    <a:pt x="113506" y="93662"/>
                    <a:pt x="227013" y="187325"/>
                    <a:pt x="447675" y="219075"/>
                  </a:cubicBezTo>
                  <a:cubicBezTo>
                    <a:pt x="668337" y="250825"/>
                    <a:pt x="1028700" y="203200"/>
                    <a:pt x="1323975" y="190500"/>
                  </a:cubicBezTo>
                  <a:cubicBezTo>
                    <a:pt x="1619250" y="177800"/>
                    <a:pt x="2020888" y="174625"/>
                    <a:pt x="2219325" y="142875"/>
                  </a:cubicBezTo>
                  <a:cubicBezTo>
                    <a:pt x="2417762" y="111125"/>
                    <a:pt x="2466181" y="55562"/>
                    <a:pt x="2514600" y="0"/>
                  </a:cubicBezTo>
                </a:path>
              </a:pathLst>
            </a:custGeom>
            <a:noFill/>
            <a:ln w="12700" algn="ctr">
              <a:solidFill>
                <a:srgbClr val="7030A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125"/>
            </a:p>
          </p:txBody>
        </p:sp>
      </p:grpSp>
      <p:grpSp>
        <p:nvGrpSpPr>
          <p:cNvPr id="11" name="Group 204"/>
          <p:cNvGrpSpPr>
            <a:grpSpLocks/>
          </p:cNvGrpSpPr>
          <p:nvPr/>
        </p:nvGrpSpPr>
        <p:grpSpPr bwMode="auto">
          <a:xfrm>
            <a:off x="2343150" y="3823098"/>
            <a:ext cx="1943100" cy="806053"/>
            <a:chOff x="5029200" y="5096933"/>
            <a:chExt cx="2590800" cy="1075267"/>
          </a:xfrm>
        </p:grpSpPr>
        <p:sp>
          <p:nvSpPr>
            <p:cNvPr id="53319" name="Rectangle 203"/>
            <p:cNvSpPr>
              <a:spLocks noChangeArrowheads="1"/>
            </p:cNvSpPr>
            <p:nvPr/>
          </p:nvSpPr>
          <p:spPr bwMode="auto">
            <a:xfrm>
              <a:off x="5029200" y="5105400"/>
              <a:ext cx="2362200" cy="1066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grpSp>
          <p:nvGrpSpPr>
            <p:cNvPr id="53320" name="Group 202"/>
            <p:cNvGrpSpPr>
              <a:grpSpLocks/>
            </p:cNvGrpSpPr>
            <p:nvPr/>
          </p:nvGrpSpPr>
          <p:grpSpPr bwMode="auto">
            <a:xfrm>
              <a:off x="5103628" y="5096933"/>
              <a:ext cx="2516372" cy="922867"/>
              <a:chOff x="1674628" y="5068358"/>
              <a:chExt cx="2516372" cy="922867"/>
            </a:xfrm>
          </p:grpSpPr>
          <p:sp>
            <p:nvSpPr>
              <p:cNvPr id="53321" name="Rectangle 164"/>
              <p:cNvSpPr>
                <a:spLocks noChangeArrowheads="1"/>
              </p:cNvSpPr>
              <p:nvPr/>
            </p:nvSpPr>
            <p:spPr bwMode="auto">
              <a:xfrm>
                <a:off x="1676400" y="5086350"/>
                <a:ext cx="382772" cy="1524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22" name="Rectangle 165"/>
              <p:cNvSpPr>
                <a:spLocks noChangeArrowheads="1"/>
              </p:cNvSpPr>
              <p:nvPr/>
            </p:nvSpPr>
            <p:spPr bwMode="auto">
              <a:xfrm>
                <a:off x="2114551" y="5086351"/>
                <a:ext cx="247650" cy="1524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23" name="Rectangle 166"/>
              <p:cNvSpPr>
                <a:spLocks noChangeArrowheads="1"/>
              </p:cNvSpPr>
              <p:nvPr/>
            </p:nvSpPr>
            <p:spPr bwMode="auto">
              <a:xfrm>
                <a:off x="1674628" y="5448300"/>
                <a:ext cx="382772" cy="1524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24" name="Rectangle 167"/>
              <p:cNvSpPr>
                <a:spLocks noChangeArrowheads="1"/>
              </p:cNvSpPr>
              <p:nvPr/>
            </p:nvSpPr>
            <p:spPr bwMode="auto">
              <a:xfrm>
                <a:off x="2124075" y="5448300"/>
                <a:ext cx="446568" cy="1524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25" name="Rectangle 168"/>
              <p:cNvSpPr>
                <a:spLocks noChangeArrowheads="1"/>
              </p:cNvSpPr>
              <p:nvPr/>
            </p:nvSpPr>
            <p:spPr bwMode="auto">
              <a:xfrm>
                <a:off x="1674628" y="5838825"/>
                <a:ext cx="382772" cy="1524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26" name="Rectangle 169"/>
              <p:cNvSpPr>
                <a:spLocks noChangeArrowheads="1"/>
              </p:cNvSpPr>
              <p:nvPr/>
            </p:nvSpPr>
            <p:spPr bwMode="auto">
              <a:xfrm>
                <a:off x="2124075" y="5838825"/>
                <a:ext cx="382772" cy="152400"/>
              </a:xfrm>
              <a:prstGeom prst="rect">
                <a:avLst/>
              </a:prstGeom>
              <a:solidFill>
                <a:srgbClr val="FF0000"/>
              </a:solidFill>
              <a:ln w="9525" algn="ctr">
                <a:solidFill>
                  <a:srgbClr val="FF000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27" name="Rectangle 170"/>
              <p:cNvSpPr>
                <a:spLocks noChangeArrowheads="1"/>
              </p:cNvSpPr>
              <p:nvPr/>
            </p:nvSpPr>
            <p:spPr bwMode="auto">
              <a:xfrm>
                <a:off x="2819400" y="5076825"/>
                <a:ext cx="421049" cy="1524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28" name="Rectangle 171"/>
              <p:cNvSpPr>
                <a:spLocks noChangeArrowheads="1"/>
              </p:cNvSpPr>
              <p:nvPr/>
            </p:nvSpPr>
            <p:spPr bwMode="auto">
              <a:xfrm>
                <a:off x="3297865" y="5068358"/>
                <a:ext cx="893135" cy="160867"/>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29" name="Rectangle 172"/>
              <p:cNvSpPr>
                <a:spLocks noChangeArrowheads="1"/>
              </p:cNvSpPr>
              <p:nvPr/>
            </p:nvSpPr>
            <p:spPr bwMode="auto">
              <a:xfrm>
                <a:off x="2828925" y="5448300"/>
                <a:ext cx="382772" cy="1524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30" name="Rectangle 173"/>
              <p:cNvSpPr>
                <a:spLocks noChangeArrowheads="1"/>
              </p:cNvSpPr>
              <p:nvPr/>
            </p:nvSpPr>
            <p:spPr bwMode="auto">
              <a:xfrm>
                <a:off x="3276600" y="5448300"/>
                <a:ext cx="255181" cy="1524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31" name="Rectangle 174"/>
              <p:cNvSpPr>
                <a:spLocks noChangeArrowheads="1"/>
              </p:cNvSpPr>
              <p:nvPr/>
            </p:nvSpPr>
            <p:spPr bwMode="auto">
              <a:xfrm>
                <a:off x="2828925" y="5838825"/>
                <a:ext cx="191386" cy="1524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332" name="Rectangle 175"/>
              <p:cNvSpPr>
                <a:spLocks noChangeArrowheads="1"/>
              </p:cNvSpPr>
              <p:nvPr/>
            </p:nvSpPr>
            <p:spPr bwMode="auto">
              <a:xfrm>
                <a:off x="3067715" y="5838825"/>
                <a:ext cx="318977" cy="152400"/>
              </a:xfrm>
              <a:prstGeom prst="rect">
                <a:avLst/>
              </a:prstGeom>
              <a:solidFill>
                <a:srgbClr val="7030A0"/>
              </a:solidFill>
              <a:ln w="9525" algn="ctr">
                <a:solidFill>
                  <a:srgbClr val="7030A0"/>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grpSp>
      </p:grpSp>
      <p:grpSp>
        <p:nvGrpSpPr>
          <p:cNvPr id="13" name="Group 207"/>
          <p:cNvGrpSpPr>
            <a:grpSpLocks/>
          </p:cNvGrpSpPr>
          <p:nvPr/>
        </p:nvGrpSpPr>
        <p:grpSpPr bwMode="auto">
          <a:xfrm>
            <a:off x="2930128" y="2368153"/>
            <a:ext cx="1518047" cy="1062038"/>
            <a:chOff x="2382430" y="3157533"/>
            <a:chExt cx="2024220" cy="1415647"/>
          </a:xfrm>
        </p:grpSpPr>
        <p:sp>
          <p:nvSpPr>
            <p:cNvPr id="53317" name="Right Arrow 205"/>
            <p:cNvSpPr>
              <a:spLocks noChangeArrowheads="1"/>
            </p:cNvSpPr>
            <p:nvPr/>
          </p:nvSpPr>
          <p:spPr bwMode="auto">
            <a:xfrm rot="10800000">
              <a:off x="4087256" y="3157533"/>
              <a:ext cx="319394" cy="583735"/>
            </a:xfrm>
            <a:prstGeom prst="rightArrow">
              <a:avLst>
                <a:gd name="adj1" fmla="val 50000"/>
                <a:gd name="adj2" fmla="val 50000"/>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sp>
          <p:nvSpPr>
            <p:cNvPr id="53318" name="Right Arrow 206"/>
            <p:cNvSpPr>
              <a:spLocks noChangeArrowheads="1"/>
            </p:cNvSpPr>
            <p:nvPr/>
          </p:nvSpPr>
          <p:spPr bwMode="auto">
            <a:xfrm rot="-5400000">
              <a:off x="2514601" y="4121615"/>
              <a:ext cx="319394" cy="583735"/>
            </a:xfrm>
            <a:prstGeom prst="rightArrow">
              <a:avLst>
                <a:gd name="adj1" fmla="val 50000"/>
                <a:gd name="adj2" fmla="val 50000"/>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cs typeface="Times New Roman" panose="02020603050405020304" pitchFamily="18" charset="0"/>
              </a:endParaRPr>
            </a:p>
          </p:txBody>
        </p:sp>
      </p:grpSp>
      <p:sp>
        <p:nvSpPr>
          <p:cNvPr id="209" name="TextBox 208"/>
          <p:cNvSpPr txBox="1">
            <a:spLocks noChangeArrowheads="1"/>
          </p:cNvSpPr>
          <p:nvPr/>
        </p:nvSpPr>
        <p:spPr bwMode="auto">
          <a:xfrm>
            <a:off x="4800600" y="1843088"/>
            <a:ext cx="12573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500">
                <a:solidFill>
                  <a:srgbClr val="92D050"/>
                </a:solidFill>
              </a:rPr>
              <a:t>Initial value</a:t>
            </a:r>
          </a:p>
        </p:txBody>
      </p:sp>
      <p:sp>
        <p:nvSpPr>
          <p:cNvPr id="210" name="TextBox 209"/>
          <p:cNvSpPr txBox="1">
            <a:spLocks noChangeArrowheads="1"/>
          </p:cNvSpPr>
          <p:nvPr/>
        </p:nvSpPr>
        <p:spPr bwMode="auto">
          <a:xfrm>
            <a:off x="4800600" y="2871788"/>
            <a:ext cx="12573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500">
                <a:solidFill>
                  <a:srgbClr val="92D050"/>
                </a:solidFill>
              </a:rPr>
              <a:t>Initial value</a:t>
            </a:r>
          </a:p>
        </p:txBody>
      </p:sp>
      <p:sp>
        <p:nvSpPr>
          <p:cNvPr id="211" name="TextBox 210"/>
          <p:cNvSpPr txBox="1">
            <a:spLocks noChangeArrowheads="1"/>
          </p:cNvSpPr>
          <p:nvPr/>
        </p:nvSpPr>
        <p:spPr bwMode="auto">
          <a:xfrm>
            <a:off x="2514600" y="4000500"/>
            <a:ext cx="12573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500">
                <a:solidFill>
                  <a:srgbClr val="92D050"/>
                </a:solidFill>
              </a:rPr>
              <a:t>Initial value</a:t>
            </a:r>
          </a:p>
        </p:txBody>
      </p:sp>
      <p:sp>
        <p:nvSpPr>
          <p:cNvPr id="212" name="Rectangle 211"/>
          <p:cNvSpPr>
            <a:spLocks noChangeArrowheads="1"/>
          </p:cNvSpPr>
          <p:nvPr/>
        </p:nvSpPr>
        <p:spPr bwMode="auto">
          <a:xfrm>
            <a:off x="4514850" y="1600200"/>
            <a:ext cx="1771650" cy="685800"/>
          </a:xfrm>
          <a:prstGeom prst="rect">
            <a:avLst/>
          </a:prstGeom>
          <a:solidFill>
            <a:schemeClr val="bg1">
              <a:alpha val="67842"/>
            </a:schemeClr>
          </a:solidFill>
          <a:ln w="9525" algn="ctr">
            <a:solidFill>
              <a:schemeClr val="bg1">
                <a:alpha val="43137"/>
              </a:schemeClr>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213" name="Rectangle 212"/>
          <p:cNvSpPr>
            <a:spLocks noChangeArrowheads="1"/>
          </p:cNvSpPr>
          <p:nvPr/>
        </p:nvSpPr>
        <p:spPr bwMode="auto">
          <a:xfrm>
            <a:off x="4514850" y="2686050"/>
            <a:ext cx="1771650" cy="685800"/>
          </a:xfrm>
          <a:prstGeom prst="rect">
            <a:avLst/>
          </a:prstGeom>
          <a:solidFill>
            <a:schemeClr val="bg1">
              <a:alpha val="67842"/>
            </a:schemeClr>
          </a:solidFill>
          <a:ln w="9525" algn="ctr">
            <a:solidFill>
              <a:schemeClr val="bg1">
                <a:alpha val="43137"/>
              </a:schemeClr>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214" name="Rectangle 213"/>
          <p:cNvSpPr>
            <a:spLocks noChangeArrowheads="1"/>
          </p:cNvSpPr>
          <p:nvPr/>
        </p:nvSpPr>
        <p:spPr bwMode="auto">
          <a:xfrm>
            <a:off x="2207419" y="3771900"/>
            <a:ext cx="2114550" cy="800100"/>
          </a:xfrm>
          <a:prstGeom prst="rect">
            <a:avLst/>
          </a:prstGeom>
          <a:solidFill>
            <a:schemeClr val="bg1">
              <a:alpha val="67842"/>
            </a:schemeClr>
          </a:solidFill>
          <a:ln w="9525" algn="ctr">
            <a:solidFill>
              <a:schemeClr val="bg1">
                <a:alpha val="43137"/>
              </a:schemeClr>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53291" name="Rectangle 214"/>
          <p:cNvSpPr>
            <a:spLocks noChangeArrowheads="1"/>
          </p:cNvSpPr>
          <p:nvPr/>
        </p:nvSpPr>
        <p:spPr bwMode="auto">
          <a:xfrm>
            <a:off x="4857750" y="3486150"/>
            <a:ext cx="2628900" cy="1085850"/>
          </a:xfrm>
          <a:prstGeom prst="rect">
            <a:avLst/>
          </a:prstGeom>
          <a:solidFill>
            <a:schemeClr val="bg1"/>
          </a:solidFill>
          <a:ln w="9525" algn="ctr">
            <a:solidFill>
              <a:schemeClr val="tx1"/>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200">
                <a:latin typeface="Times New Roman" panose="02020603050405020304" pitchFamily="18" charset="0"/>
              </a:rPr>
              <a:t>Initializing </a:t>
            </a:r>
            <a:r>
              <a:rPr lang="el-GR" altLang="en-US" sz="1200">
                <a:latin typeface="Times New Roman" panose="02020603050405020304" pitchFamily="18" charset="0"/>
                <a:cs typeface="Times New Roman" panose="02020603050405020304" pitchFamily="18" charset="0"/>
              </a:rPr>
              <a:t>π</a:t>
            </a:r>
            <a:r>
              <a:rPr lang="en-US" altLang="en-US" sz="1200" baseline="-25000">
                <a:latin typeface="Times New Roman" panose="02020603050405020304" pitchFamily="18" charset="0"/>
                <a:cs typeface="Times New Roman" panose="02020603050405020304" pitchFamily="18" charset="0"/>
              </a:rPr>
              <a:t>d, j</a:t>
            </a:r>
            <a:r>
              <a:rPr lang="en-US" altLang="en-US" sz="1200">
                <a:latin typeface="Times New Roman" panose="02020603050405020304" pitchFamily="18" charset="0"/>
              </a:rPr>
              <a:t> and </a:t>
            </a:r>
            <a:r>
              <a:rPr lang="en-US" altLang="en-US" sz="1200">
                <a:latin typeface="Times New Roman" panose="02020603050405020304" pitchFamily="18" charset="0"/>
                <a:cs typeface="Times New Roman" panose="02020603050405020304" pitchFamily="18" charset="0"/>
              </a:rPr>
              <a:t>P(w|</a:t>
            </a:r>
            <a:r>
              <a:rPr lang="el-GR" altLang="en-US" sz="1200">
                <a:latin typeface="Times New Roman" panose="02020603050405020304" pitchFamily="18" charset="0"/>
                <a:cs typeface="Times New Roman" panose="02020603050405020304" pitchFamily="18" charset="0"/>
              </a:rPr>
              <a:t> θ</a:t>
            </a:r>
            <a:r>
              <a:rPr lang="en-US" altLang="en-US" sz="1200" baseline="-25000">
                <a:latin typeface="Times New Roman" panose="02020603050405020304" pitchFamily="18" charset="0"/>
                <a:cs typeface="Times New Roman" panose="02020603050405020304" pitchFamily="18" charset="0"/>
              </a:rPr>
              <a:t>j</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rPr>
              <a:t>with random values</a:t>
            </a:r>
          </a:p>
          <a:p>
            <a:pPr algn="ctr">
              <a:spcBef>
                <a:spcPct val="0"/>
              </a:spcBef>
              <a:buSzTx/>
              <a:buFontTx/>
              <a:buNone/>
            </a:pPr>
            <a:r>
              <a:rPr lang="en-US" altLang="en-US" sz="1200">
                <a:latin typeface="Times New Roman" panose="02020603050405020304" pitchFamily="18" charset="0"/>
              </a:rPr>
              <a:t> </a:t>
            </a:r>
          </a:p>
        </p:txBody>
      </p:sp>
      <p:sp>
        <p:nvSpPr>
          <p:cNvPr id="216" name="Rectangle 215"/>
          <p:cNvSpPr>
            <a:spLocks noChangeArrowheads="1"/>
          </p:cNvSpPr>
          <p:nvPr/>
        </p:nvSpPr>
        <p:spPr bwMode="auto">
          <a:xfrm>
            <a:off x="4857750" y="3486150"/>
            <a:ext cx="2628900" cy="1085850"/>
          </a:xfrm>
          <a:prstGeom prst="rect">
            <a:avLst/>
          </a:prstGeom>
          <a:solidFill>
            <a:schemeClr val="bg1"/>
          </a:solidFill>
          <a:ln w="9525" algn="ctr">
            <a:solidFill>
              <a:schemeClr val="tx1"/>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200">
                <a:latin typeface="Times New Roman" panose="02020603050405020304" pitchFamily="18" charset="0"/>
              </a:rPr>
              <a:t>Iteration 1: </a:t>
            </a:r>
            <a:r>
              <a:rPr lang="en-US" altLang="en-US" sz="1200">
                <a:solidFill>
                  <a:srgbClr val="C00000"/>
                </a:solidFill>
                <a:latin typeface="Times New Roman" panose="02020603050405020304" pitchFamily="18" charset="0"/>
              </a:rPr>
              <a:t>E Step</a:t>
            </a:r>
            <a:r>
              <a:rPr lang="en-US" altLang="en-US" sz="1200">
                <a:latin typeface="Times New Roman" panose="02020603050405020304" pitchFamily="18" charset="0"/>
              </a:rPr>
              <a:t>: split word counts with different topics (by computing z’ s) </a:t>
            </a:r>
          </a:p>
          <a:p>
            <a:pPr algn="ctr">
              <a:spcBef>
                <a:spcPct val="0"/>
              </a:spcBef>
              <a:buSzTx/>
              <a:buFontTx/>
              <a:buNone/>
            </a:pPr>
            <a:r>
              <a:rPr lang="en-US" altLang="en-US" sz="1200">
                <a:latin typeface="Times New Roman" panose="02020603050405020304" pitchFamily="18" charset="0"/>
              </a:rPr>
              <a:t> </a:t>
            </a:r>
          </a:p>
        </p:txBody>
      </p:sp>
      <p:sp>
        <p:nvSpPr>
          <p:cNvPr id="217" name="Rectangle 216"/>
          <p:cNvSpPr>
            <a:spLocks noChangeArrowheads="1"/>
          </p:cNvSpPr>
          <p:nvPr/>
        </p:nvSpPr>
        <p:spPr bwMode="auto">
          <a:xfrm>
            <a:off x="4857750" y="3486150"/>
            <a:ext cx="2628900" cy="1085850"/>
          </a:xfrm>
          <a:prstGeom prst="rect">
            <a:avLst/>
          </a:prstGeom>
          <a:solidFill>
            <a:schemeClr val="bg1"/>
          </a:solidFill>
          <a:ln w="9525" algn="ctr">
            <a:solidFill>
              <a:schemeClr val="tx1"/>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200">
                <a:latin typeface="Times New Roman" panose="02020603050405020304" pitchFamily="18" charset="0"/>
              </a:rPr>
              <a:t>Iteration 1:  </a:t>
            </a:r>
            <a:r>
              <a:rPr lang="en-US" altLang="en-US" sz="1200">
                <a:solidFill>
                  <a:srgbClr val="C00000"/>
                </a:solidFill>
                <a:latin typeface="Times New Roman" panose="02020603050405020304" pitchFamily="18" charset="0"/>
              </a:rPr>
              <a:t>M Step</a:t>
            </a:r>
            <a:r>
              <a:rPr lang="en-US" altLang="en-US" sz="1200">
                <a:latin typeface="Times New Roman" panose="02020603050405020304" pitchFamily="18" charset="0"/>
              </a:rPr>
              <a:t>: re-estimate </a:t>
            </a:r>
            <a:r>
              <a:rPr lang="el-GR" altLang="en-US" sz="1200">
                <a:latin typeface="Times New Roman" panose="02020603050405020304" pitchFamily="18" charset="0"/>
                <a:cs typeface="Times New Roman" panose="02020603050405020304" pitchFamily="18" charset="0"/>
              </a:rPr>
              <a:t>π</a:t>
            </a:r>
            <a:r>
              <a:rPr lang="en-US" altLang="en-US" sz="1200" baseline="-25000">
                <a:latin typeface="Times New Roman" panose="02020603050405020304" pitchFamily="18" charset="0"/>
                <a:cs typeface="Times New Roman" panose="02020603050405020304" pitchFamily="18" charset="0"/>
              </a:rPr>
              <a:t>d, j</a:t>
            </a:r>
            <a:r>
              <a:rPr lang="en-US" altLang="en-US" sz="1200">
                <a:latin typeface="Times New Roman" panose="02020603050405020304" pitchFamily="18" charset="0"/>
              </a:rPr>
              <a:t> and </a:t>
            </a:r>
            <a:r>
              <a:rPr lang="en-US" altLang="en-US" sz="1200">
                <a:latin typeface="Times New Roman" panose="02020603050405020304" pitchFamily="18" charset="0"/>
                <a:cs typeface="Times New Roman" panose="02020603050405020304" pitchFamily="18" charset="0"/>
              </a:rPr>
              <a:t>P(w|</a:t>
            </a:r>
            <a:r>
              <a:rPr lang="el-GR" altLang="en-US" sz="1200">
                <a:latin typeface="Times New Roman" panose="02020603050405020304" pitchFamily="18" charset="0"/>
                <a:cs typeface="Times New Roman" panose="02020603050405020304" pitchFamily="18" charset="0"/>
              </a:rPr>
              <a:t> θ</a:t>
            </a:r>
            <a:r>
              <a:rPr lang="en-US" altLang="en-US" sz="1200" baseline="-25000">
                <a:latin typeface="Times New Roman" panose="02020603050405020304" pitchFamily="18" charset="0"/>
                <a:cs typeface="Times New Roman" panose="02020603050405020304" pitchFamily="18" charset="0"/>
              </a:rPr>
              <a:t>j</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rPr>
              <a:t>by adding and normalizing the splitted word counts </a:t>
            </a:r>
          </a:p>
          <a:p>
            <a:pPr algn="ctr">
              <a:spcBef>
                <a:spcPct val="0"/>
              </a:spcBef>
              <a:buSzTx/>
              <a:buFontTx/>
              <a:buNone/>
            </a:pPr>
            <a:r>
              <a:rPr lang="en-US" altLang="en-US" sz="1200">
                <a:latin typeface="Times New Roman" panose="02020603050405020304" pitchFamily="18" charset="0"/>
              </a:rPr>
              <a:t> </a:t>
            </a:r>
          </a:p>
        </p:txBody>
      </p:sp>
      <p:sp>
        <p:nvSpPr>
          <p:cNvPr id="218" name="Rectangle 217"/>
          <p:cNvSpPr>
            <a:spLocks noChangeArrowheads="1"/>
          </p:cNvSpPr>
          <p:nvPr/>
        </p:nvSpPr>
        <p:spPr bwMode="auto">
          <a:xfrm>
            <a:off x="4857750" y="3486150"/>
            <a:ext cx="2628900" cy="1085850"/>
          </a:xfrm>
          <a:prstGeom prst="rect">
            <a:avLst/>
          </a:prstGeom>
          <a:solidFill>
            <a:schemeClr val="bg1"/>
          </a:solidFill>
          <a:ln w="9525" algn="ctr">
            <a:solidFill>
              <a:schemeClr val="tx1"/>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200">
                <a:latin typeface="Times New Roman" panose="02020603050405020304" pitchFamily="18" charset="0"/>
              </a:rPr>
              <a:t>Iteration 2: </a:t>
            </a:r>
            <a:r>
              <a:rPr lang="en-US" altLang="en-US" sz="1200">
                <a:solidFill>
                  <a:srgbClr val="C00000"/>
                </a:solidFill>
                <a:latin typeface="Times New Roman" panose="02020603050405020304" pitchFamily="18" charset="0"/>
              </a:rPr>
              <a:t>E Step</a:t>
            </a:r>
            <a:r>
              <a:rPr lang="en-US" altLang="en-US" sz="1200">
                <a:latin typeface="Times New Roman" panose="02020603050405020304" pitchFamily="18" charset="0"/>
              </a:rPr>
              <a:t>: split word counts with different topics (by computing z’ s) </a:t>
            </a:r>
          </a:p>
          <a:p>
            <a:pPr algn="ctr">
              <a:spcBef>
                <a:spcPct val="0"/>
              </a:spcBef>
              <a:buSzTx/>
              <a:buFontTx/>
              <a:buNone/>
            </a:pPr>
            <a:r>
              <a:rPr lang="en-US" altLang="en-US" sz="1200">
                <a:latin typeface="Times New Roman" panose="02020603050405020304" pitchFamily="18" charset="0"/>
              </a:rPr>
              <a:t> </a:t>
            </a:r>
          </a:p>
        </p:txBody>
      </p:sp>
      <p:sp>
        <p:nvSpPr>
          <p:cNvPr id="219" name="Rectangle 218"/>
          <p:cNvSpPr>
            <a:spLocks noChangeArrowheads="1"/>
          </p:cNvSpPr>
          <p:nvPr/>
        </p:nvSpPr>
        <p:spPr bwMode="auto">
          <a:xfrm>
            <a:off x="4857750" y="3486150"/>
            <a:ext cx="2628900" cy="1085850"/>
          </a:xfrm>
          <a:prstGeom prst="rect">
            <a:avLst/>
          </a:prstGeom>
          <a:solidFill>
            <a:schemeClr val="bg1"/>
          </a:solidFill>
          <a:ln w="9525" algn="ctr">
            <a:solidFill>
              <a:schemeClr val="tx1"/>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200">
                <a:latin typeface="Times New Roman" panose="02020603050405020304" pitchFamily="18" charset="0"/>
              </a:rPr>
              <a:t>Iteration 2:  </a:t>
            </a:r>
            <a:r>
              <a:rPr lang="en-US" altLang="en-US" sz="1200">
                <a:solidFill>
                  <a:srgbClr val="C00000"/>
                </a:solidFill>
                <a:latin typeface="Times New Roman" panose="02020603050405020304" pitchFamily="18" charset="0"/>
              </a:rPr>
              <a:t>M Step</a:t>
            </a:r>
            <a:r>
              <a:rPr lang="en-US" altLang="en-US" sz="1200">
                <a:latin typeface="Times New Roman" panose="02020603050405020304" pitchFamily="18" charset="0"/>
              </a:rPr>
              <a:t>: re-estimate </a:t>
            </a:r>
            <a:r>
              <a:rPr lang="el-GR" altLang="en-US" sz="1200">
                <a:latin typeface="Times New Roman" panose="02020603050405020304" pitchFamily="18" charset="0"/>
                <a:cs typeface="Times New Roman" panose="02020603050405020304" pitchFamily="18" charset="0"/>
              </a:rPr>
              <a:t>π</a:t>
            </a:r>
            <a:r>
              <a:rPr lang="en-US" altLang="en-US" sz="1200" baseline="-25000">
                <a:latin typeface="Times New Roman" panose="02020603050405020304" pitchFamily="18" charset="0"/>
                <a:cs typeface="Times New Roman" panose="02020603050405020304" pitchFamily="18" charset="0"/>
              </a:rPr>
              <a:t>d, j</a:t>
            </a:r>
            <a:r>
              <a:rPr lang="en-US" altLang="en-US" sz="1200">
                <a:latin typeface="Times New Roman" panose="02020603050405020304" pitchFamily="18" charset="0"/>
              </a:rPr>
              <a:t> and </a:t>
            </a:r>
            <a:r>
              <a:rPr lang="en-US" altLang="en-US" sz="1200">
                <a:latin typeface="Times New Roman" panose="02020603050405020304" pitchFamily="18" charset="0"/>
                <a:cs typeface="Times New Roman" panose="02020603050405020304" pitchFamily="18" charset="0"/>
              </a:rPr>
              <a:t>P(w|</a:t>
            </a:r>
            <a:r>
              <a:rPr lang="el-GR" altLang="en-US" sz="1200">
                <a:latin typeface="Times New Roman" panose="02020603050405020304" pitchFamily="18" charset="0"/>
                <a:cs typeface="Times New Roman" panose="02020603050405020304" pitchFamily="18" charset="0"/>
              </a:rPr>
              <a:t> θ</a:t>
            </a:r>
            <a:r>
              <a:rPr lang="en-US" altLang="en-US" sz="1200" baseline="-25000">
                <a:latin typeface="Times New Roman" panose="02020603050405020304" pitchFamily="18" charset="0"/>
                <a:cs typeface="Times New Roman" panose="02020603050405020304" pitchFamily="18" charset="0"/>
              </a:rPr>
              <a:t>j</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rPr>
              <a:t>by adding and normalizing the splitted word counts </a:t>
            </a:r>
          </a:p>
          <a:p>
            <a:pPr algn="ctr">
              <a:spcBef>
                <a:spcPct val="0"/>
              </a:spcBef>
              <a:buSzTx/>
              <a:buFontTx/>
              <a:buNone/>
            </a:pPr>
            <a:r>
              <a:rPr lang="en-US" altLang="en-US" sz="1200">
                <a:latin typeface="Times New Roman" panose="02020603050405020304" pitchFamily="18" charset="0"/>
              </a:rPr>
              <a:t> </a:t>
            </a:r>
          </a:p>
        </p:txBody>
      </p:sp>
      <p:sp>
        <p:nvSpPr>
          <p:cNvPr id="221" name="Rectangle 220"/>
          <p:cNvSpPr>
            <a:spLocks noChangeArrowheads="1"/>
          </p:cNvSpPr>
          <p:nvPr/>
        </p:nvSpPr>
        <p:spPr bwMode="auto">
          <a:xfrm>
            <a:off x="4857750" y="3486150"/>
            <a:ext cx="2628900" cy="1085850"/>
          </a:xfrm>
          <a:prstGeom prst="rect">
            <a:avLst/>
          </a:prstGeom>
          <a:solidFill>
            <a:schemeClr val="bg1"/>
          </a:solidFill>
          <a:ln w="9525" algn="ctr">
            <a:solidFill>
              <a:schemeClr val="tx1"/>
            </a:solidFill>
            <a:round/>
            <a:headEnd/>
            <a:tailEnd/>
          </a:ln>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2000" dirty="0">
                <a:latin typeface="Times New Roman" panose="02020603050405020304" pitchFamily="18" charset="0"/>
              </a:rPr>
              <a:t>Iteration 3, 4, 5, …</a:t>
            </a:r>
          </a:p>
          <a:p>
            <a:pPr algn="ctr">
              <a:spcBef>
                <a:spcPct val="0"/>
              </a:spcBef>
              <a:buSzTx/>
              <a:buFontTx/>
              <a:buNone/>
            </a:pPr>
            <a:r>
              <a:rPr lang="en-US" altLang="en-US" sz="2000" dirty="0">
                <a:latin typeface="Times New Roman" panose="02020603050405020304" pitchFamily="18" charset="0"/>
              </a:rPr>
              <a:t>Until converging</a:t>
            </a:r>
          </a:p>
          <a:p>
            <a:pPr algn="ctr">
              <a:spcBef>
                <a:spcPct val="0"/>
              </a:spcBef>
              <a:buSzTx/>
              <a:buFontTx/>
              <a:buNone/>
            </a:pPr>
            <a:r>
              <a:rPr lang="en-US" altLang="en-US" sz="2000" dirty="0">
                <a:latin typeface="Times New Roman" panose="02020603050405020304" pitchFamily="18" charset="0"/>
              </a:rPr>
              <a:t> </a:t>
            </a:r>
          </a:p>
        </p:txBody>
      </p:sp>
      <p:sp>
        <p:nvSpPr>
          <p:cNvPr id="53297" name="TextBox 221"/>
          <p:cNvSpPr txBox="1">
            <a:spLocks noChangeArrowheads="1"/>
          </p:cNvSpPr>
          <p:nvPr/>
        </p:nvSpPr>
        <p:spPr bwMode="auto">
          <a:xfrm>
            <a:off x="2457450" y="1557337"/>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7</a:t>
            </a:r>
          </a:p>
        </p:txBody>
      </p:sp>
      <p:sp>
        <p:nvSpPr>
          <p:cNvPr id="53298" name="TextBox 222"/>
          <p:cNvSpPr txBox="1">
            <a:spLocks noChangeArrowheads="1"/>
          </p:cNvSpPr>
          <p:nvPr/>
        </p:nvSpPr>
        <p:spPr bwMode="auto">
          <a:xfrm>
            <a:off x="2457450" y="1771650"/>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5</a:t>
            </a:r>
          </a:p>
        </p:txBody>
      </p:sp>
      <p:sp>
        <p:nvSpPr>
          <p:cNvPr id="53299" name="TextBox 223"/>
          <p:cNvSpPr txBox="1">
            <a:spLocks noChangeArrowheads="1"/>
          </p:cNvSpPr>
          <p:nvPr/>
        </p:nvSpPr>
        <p:spPr bwMode="auto">
          <a:xfrm>
            <a:off x="2457450" y="1987154"/>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6</a:t>
            </a:r>
          </a:p>
        </p:txBody>
      </p:sp>
      <p:sp>
        <p:nvSpPr>
          <p:cNvPr id="53300" name="TextBox 224"/>
          <p:cNvSpPr txBox="1">
            <a:spLocks noChangeArrowheads="1"/>
          </p:cNvSpPr>
          <p:nvPr/>
        </p:nvSpPr>
        <p:spPr bwMode="auto">
          <a:xfrm>
            <a:off x="2457450" y="2436019"/>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8</a:t>
            </a:r>
          </a:p>
        </p:txBody>
      </p:sp>
      <p:sp>
        <p:nvSpPr>
          <p:cNvPr id="53301" name="TextBox 225"/>
          <p:cNvSpPr txBox="1">
            <a:spLocks noChangeArrowheads="1"/>
          </p:cNvSpPr>
          <p:nvPr/>
        </p:nvSpPr>
        <p:spPr bwMode="auto">
          <a:xfrm>
            <a:off x="2457450" y="2650331"/>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7</a:t>
            </a:r>
          </a:p>
        </p:txBody>
      </p:sp>
      <p:sp>
        <p:nvSpPr>
          <p:cNvPr id="53302" name="TextBox 226"/>
          <p:cNvSpPr txBox="1">
            <a:spLocks noChangeArrowheads="1"/>
          </p:cNvSpPr>
          <p:nvPr/>
        </p:nvSpPr>
        <p:spPr bwMode="auto">
          <a:xfrm>
            <a:off x="2457450" y="2865835"/>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5</a:t>
            </a:r>
          </a:p>
        </p:txBody>
      </p:sp>
      <p:sp>
        <p:nvSpPr>
          <p:cNvPr id="53303" name="TextBox 227"/>
          <p:cNvSpPr txBox="1">
            <a:spLocks noChangeArrowheads="1"/>
          </p:cNvSpPr>
          <p:nvPr/>
        </p:nvSpPr>
        <p:spPr bwMode="auto">
          <a:xfrm>
            <a:off x="1371600" y="1771651"/>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800"/>
              <a:t>d</a:t>
            </a:r>
            <a:r>
              <a:rPr lang="en-US" altLang="en-US" sz="1800" baseline="-25000"/>
              <a:t>1</a:t>
            </a:r>
          </a:p>
        </p:txBody>
      </p:sp>
      <p:sp>
        <p:nvSpPr>
          <p:cNvPr id="53304" name="TextBox 228"/>
          <p:cNvSpPr txBox="1">
            <a:spLocks noChangeArrowheads="1"/>
          </p:cNvSpPr>
          <p:nvPr/>
        </p:nvSpPr>
        <p:spPr bwMode="auto">
          <a:xfrm>
            <a:off x="1371600" y="2628901"/>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800"/>
              <a:t>d</a:t>
            </a:r>
            <a:r>
              <a:rPr lang="en-US" altLang="en-US" sz="1800" baseline="-25000"/>
              <a:t>2</a:t>
            </a:r>
          </a:p>
        </p:txBody>
      </p:sp>
      <p:sp>
        <p:nvSpPr>
          <p:cNvPr id="53305" name="TextBox 229"/>
          <p:cNvSpPr txBox="1">
            <a:spLocks noChangeArrowheads="1"/>
          </p:cNvSpPr>
          <p:nvPr/>
        </p:nvSpPr>
        <p:spPr bwMode="auto">
          <a:xfrm>
            <a:off x="2057400" y="1200150"/>
            <a:ext cx="8572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350"/>
              <a:t>c(w, d)</a:t>
            </a:r>
            <a:endParaRPr lang="en-US" altLang="en-US" sz="1350" baseline="-25000"/>
          </a:p>
        </p:txBody>
      </p:sp>
      <p:grpSp>
        <p:nvGrpSpPr>
          <p:cNvPr id="14" name="Group 248"/>
          <p:cNvGrpSpPr>
            <a:grpSpLocks/>
          </p:cNvGrpSpPr>
          <p:nvPr/>
        </p:nvGrpSpPr>
        <p:grpSpPr bwMode="auto">
          <a:xfrm>
            <a:off x="2571750" y="857251"/>
            <a:ext cx="2628900" cy="807244"/>
            <a:chOff x="1905000" y="1143000"/>
            <a:chExt cx="3505200" cy="1076324"/>
          </a:xfrm>
        </p:grpSpPr>
        <p:grpSp>
          <p:nvGrpSpPr>
            <p:cNvPr id="53309" name="Group 239"/>
            <p:cNvGrpSpPr>
              <a:grpSpLocks/>
            </p:cNvGrpSpPr>
            <p:nvPr/>
          </p:nvGrpSpPr>
          <p:grpSpPr bwMode="auto">
            <a:xfrm>
              <a:off x="2057400" y="1143000"/>
              <a:ext cx="3352800" cy="1076324"/>
              <a:chOff x="2057400" y="1143000"/>
              <a:chExt cx="3352800" cy="1076324"/>
            </a:xfrm>
          </p:grpSpPr>
          <p:sp>
            <p:nvSpPr>
              <p:cNvPr id="53312" name="TextBox 230"/>
              <p:cNvSpPr txBox="1">
                <a:spLocks noChangeArrowheads="1"/>
              </p:cNvSpPr>
              <p:nvPr/>
            </p:nvSpPr>
            <p:spPr bwMode="auto">
              <a:xfrm>
                <a:off x="2057400" y="1414046"/>
                <a:ext cx="213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200">
                    <a:latin typeface="Times New Roman" panose="02020603050405020304" pitchFamily="18" charset="0"/>
                    <a:cs typeface="Times New Roman" panose="02020603050405020304" pitchFamily="18" charset="0"/>
                  </a:rPr>
                  <a:t>c(w,d)p(z</a:t>
                </a:r>
                <a:r>
                  <a:rPr lang="en-US" altLang="en-US" sz="1200" baseline="-25000">
                    <a:latin typeface="Times New Roman" panose="02020603050405020304" pitchFamily="18" charset="0"/>
                    <a:cs typeface="Times New Roman" panose="02020603050405020304" pitchFamily="18" charset="0"/>
                  </a:rPr>
                  <a:t>d,w</a:t>
                </a:r>
                <a:r>
                  <a:rPr lang="en-US" altLang="en-US" sz="1200">
                    <a:latin typeface="Times New Roman" panose="02020603050405020304" pitchFamily="18" charset="0"/>
                    <a:cs typeface="Times New Roman" panose="02020603050405020304" pitchFamily="18" charset="0"/>
                  </a:rPr>
                  <a:t> = B)</a:t>
                </a:r>
                <a:endParaRPr lang="en-US" altLang="en-US" sz="1200" baseline="-25000">
                  <a:latin typeface="Times New Roman" panose="02020603050405020304" pitchFamily="18" charset="0"/>
                  <a:cs typeface="Times New Roman" panose="02020603050405020304" pitchFamily="18" charset="0"/>
                </a:endParaRPr>
              </a:p>
            </p:txBody>
          </p:sp>
          <p:sp>
            <p:nvSpPr>
              <p:cNvPr id="53313" name="TextBox 231"/>
              <p:cNvSpPr txBox="1">
                <a:spLocks noChangeArrowheads="1"/>
              </p:cNvSpPr>
              <p:nvPr/>
            </p:nvSpPr>
            <p:spPr bwMode="auto">
              <a:xfrm>
                <a:off x="2438400" y="1143000"/>
                <a:ext cx="2971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200" dirty="0">
                    <a:latin typeface="Times New Roman" panose="02020603050405020304" pitchFamily="18" charset="0"/>
                    <a:cs typeface="Times New Roman" panose="02020603050405020304" pitchFamily="18" charset="0"/>
                  </a:rPr>
                  <a:t>c(</a:t>
                </a:r>
                <a:r>
                  <a:rPr lang="en-US" altLang="en-US" sz="1200" dirty="0" err="1">
                    <a:latin typeface="Times New Roman" panose="02020603050405020304" pitchFamily="18" charset="0"/>
                    <a:cs typeface="Times New Roman" panose="02020603050405020304" pitchFamily="18" charset="0"/>
                  </a:rPr>
                  <a:t>w,d</a:t>
                </a:r>
                <a:r>
                  <a:rPr lang="en-US" altLang="en-US" sz="1200" dirty="0">
                    <a:latin typeface="Times New Roman" panose="02020603050405020304" pitchFamily="18" charset="0"/>
                    <a:cs typeface="Times New Roman" panose="02020603050405020304" pitchFamily="18" charset="0"/>
                  </a:rPr>
                  <a:t>)(1 - p(</a:t>
                </a:r>
                <a:r>
                  <a:rPr lang="en-US" altLang="en-US" sz="1200" dirty="0" err="1">
                    <a:latin typeface="Times New Roman" panose="02020603050405020304" pitchFamily="18" charset="0"/>
                    <a:cs typeface="Times New Roman" panose="02020603050405020304" pitchFamily="18" charset="0"/>
                  </a:rPr>
                  <a:t>z</a:t>
                </a:r>
                <a:r>
                  <a:rPr lang="en-US" altLang="en-US" sz="1200" baseline="-25000" dirty="0" err="1">
                    <a:latin typeface="Times New Roman" panose="02020603050405020304" pitchFamily="18" charset="0"/>
                    <a:cs typeface="Times New Roman" panose="02020603050405020304" pitchFamily="18" charset="0"/>
                  </a:rPr>
                  <a:t>d,w</a:t>
                </a:r>
                <a:r>
                  <a:rPr lang="en-US" altLang="en-US" sz="1200" dirty="0">
                    <a:latin typeface="Times New Roman" panose="02020603050405020304" pitchFamily="18" charset="0"/>
                    <a:cs typeface="Times New Roman" panose="02020603050405020304" pitchFamily="18" charset="0"/>
                  </a:rPr>
                  <a:t> = B))p(</a:t>
                </a:r>
                <a:r>
                  <a:rPr lang="en-US" altLang="en-US" sz="1200" dirty="0" err="1">
                    <a:latin typeface="Times New Roman" panose="02020603050405020304" pitchFamily="18" charset="0"/>
                    <a:cs typeface="Times New Roman" panose="02020603050405020304" pitchFamily="18" charset="0"/>
                  </a:rPr>
                  <a:t>z</a:t>
                </a:r>
                <a:r>
                  <a:rPr lang="en-US" altLang="en-US" sz="1200" baseline="-25000" dirty="0" err="1">
                    <a:latin typeface="Times New Roman" panose="02020603050405020304" pitchFamily="18" charset="0"/>
                    <a:cs typeface="Times New Roman" panose="02020603050405020304" pitchFamily="18" charset="0"/>
                  </a:rPr>
                  <a:t>d,w</a:t>
                </a:r>
                <a:r>
                  <a:rPr lang="en-US" altLang="en-US" sz="1200" dirty="0">
                    <a:latin typeface="Times New Roman" panose="02020603050405020304" pitchFamily="18" charset="0"/>
                    <a:cs typeface="Times New Roman" panose="02020603050405020304" pitchFamily="18" charset="0"/>
                  </a:rPr>
                  <a:t>=j)</a:t>
                </a:r>
                <a:endParaRPr lang="en-US" altLang="en-US" sz="1200" baseline="-25000" dirty="0">
                  <a:latin typeface="Times New Roman" panose="02020603050405020304" pitchFamily="18" charset="0"/>
                  <a:cs typeface="Times New Roman" panose="02020603050405020304" pitchFamily="18" charset="0"/>
                </a:endParaRPr>
              </a:p>
            </p:txBody>
          </p:sp>
          <p:cxnSp>
            <p:nvCxnSpPr>
              <p:cNvPr id="53314" name="Straight Connector 233"/>
              <p:cNvCxnSpPr>
                <a:cxnSpLocks noChangeShapeType="1"/>
              </p:cNvCxnSpPr>
              <p:nvPr/>
            </p:nvCxnSpPr>
            <p:spPr bwMode="auto">
              <a:xfrm rot="5400000">
                <a:off x="2400300" y="1866900"/>
                <a:ext cx="381000" cy="304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3315" name="Straight Connector 235"/>
              <p:cNvCxnSpPr>
                <a:cxnSpLocks noChangeShapeType="1"/>
                <a:endCxn id="53375" idx="0"/>
              </p:cNvCxnSpPr>
              <p:nvPr/>
            </p:nvCxnSpPr>
            <p:spPr bwMode="auto">
              <a:xfrm rot="10800000" flipV="1">
                <a:off x="3014552" y="1447800"/>
                <a:ext cx="1557448" cy="70590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3316" name="Straight Connector 237"/>
              <p:cNvCxnSpPr>
                <a:cxnSpLocks noChangeShapeType="1"/>
                <a:endCxn id="53337" idx="0"/>
              </p:cNvCxnSpPr>
              <p:nvPr/>
            </p:nvCxnSpPr>
            <p:spPr bwMode="auto">
              <a:xfrm rot="10800000" flipV="1">
                <a:off x="3448050" y="1447799"/>
                <a:ext cx="1123950" cy="771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53310" name="Left Brace 240"/>
            <p:cNvSpPr>
              <a:spLocks/>
            </p:cNvSpPr>
            <p:nvPr/>
          </p:nvSpPr>
          <p:spPr bwMode="auto">
            <a:xfrm>
              <a:off x="2286000" y="1295400"/>
              <a:ext cx="76200" cy="304800"/>
            </a:xfrm>
            <a:prstGeom prst="leftBrace">
              <a:avLst>
                <a:gd name="adj1" fmla="val 8333"/>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cxnSp>
          <p:nvCxnSpPr>
            <p:cNvPr id="53311" name="Straight Arrow Connector 247"/>
            <p:cNvCxnSpPr>
              <a:cxnSpLocks noChangeShapeType="1"/>
            </p:cNvCxnSpPr>
            <p:nvPr/>
          </p:nvCxnSpPr>
          <p:spPr bwMode="auto">
            <a:xfrm flipV="1">
              <a:off x="1905000" y="14478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53307" name="TextBox 165"/>
          <p:cNvSpPr txBox="1">
            <a:spLocks noChangeArrowheads="1"/>
          </p:cNvSpPr>
          <p:nvPr/>
        </p:nvSpPr>
        <p:spPr bwMode="auto">
          <a:xfrm>
            <a:off x="6256812" y="1028700"/>
            <a:ext cx="148098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r>
              <a:rPr lang="en-US" altLang="en-US" sz="1500"/>
              <a:t>Topic coverage</a:t>
            </a:r>
          </a:p>
        </p:txBody>
      </p:sp>
      <p:sp>
        <p:nvSpPr>
          <p:cNvPr id="2" name="Slide Number Placeholder 1"/>
          <p:cNvSpPr>
            <a:spLocks noGrp="1"/>
          </p:cNvSpPr>
          <p:nvPr>
            <p:ph type="sldNum" sz="quarter" idx="12"/>
          </p:nvPr>
        </p:nvSpPr>
        <p:spPr/>
        <p:txBody>
          <a:bodyPr/>
          <a:lstStyle/>
          <a:p>
            <a:fld id="{88AD08FE-21CA-447A-B5E0-10774CCDBD3A}" type="slidenum">
              <a:rPr lang="en-US" smtClean="0"/>
              <a:t>50</a:t>
            </a:fld>
            <a:endParaRPr lang="en-US"/>
          </a:p>
        </p:txBody>
      </p:sp>
    </p:spTree>
    <p:extLst>
      <p:ext uri="{BB962C8B-B14F-4D97-AF65-F5344CB8AC3E}">
        <p14:creationId xmlns:p14="http://schemas.microsoft.com/office/powerpoint/2010/main" val="3058579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lide(fromLeft)">
                                      <p:cBhvr>
                                        <p:cTn id="11" dur="500"/>
                                        <p:tgtEl>
                                          <p:spTgt spid="4"/>
                                        </p:tgtEl>
                                      </p:cBhvr>
                                    </p:animEffect>
                                  </p:childTnLst>
                                </p:cTn>
                              </p:par>
                              <p:par>
                                <p:cTn id="12" presetID="1"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1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1" presetClass="exit" presetSubtype="0" fill="hold"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9"/>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hidden"/>
                                      </p:to>
                                    </p:set>
                                  </p:childTnLst>
                                </p:cTn>
                              </p:par>
                              <p:par>
                                <p:cTn id="31" presetID="12" presetClass="entr" presetSubtype="8"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slide(fromLeft)">
                                      <p:cBhvr>
                                        <p:cTn id="33" dur="5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2" presetClass="entr" presetSubtype="1"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par>
                                <p:cTn id="42" presetID="1" presetClass="exit" presetSubtype="0" fill="hold" grpId="0" nodeType="withEffect">
                                  <p:stCondLst>
                                    <p:cond delay="0"/>
                                  </p:stCondLst>
                                  <p:childTnLst>
                                    <p:set>
                                      <p:cBhvr>
                                        <p:cTn id="43" dur="1" fill="hold">
                                          <p:stCondLst>
                                            <p:cond delay="0"/>
                                          </p:stCondLst>
                                        </p:cTn>
                                        <p:tgtEl>
                                          <p:spTgt spid="211"/>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22" presetClass="entr" presetSubtype="1"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up)">
                                      <p:cBhvr>
                                        <p:cTn id="48" dur="500"/>
                                        <p:tgtEl>
                                          <p:spTgt spid="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slide(fromLeft)">
                                      <p:cBhvr>
                                        <p:cTn id="57" dur="500"/>
                                        <p:tgtEl>
                                          <p:spTgt spid="3"/>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21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1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1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par>
                                <p:cTn id="66" presetID="1" presetClass="exit" presetSubtype="0" fill="hold" nodeType="withEffect">
                                  <p:stCondLst>
                                    <p:cond delay="0"/>
                                  </p:stCondLst>
                                  <p:childTnLst>
                                    <p:set>
                                      <p:cBhvr>
                                        <p:cTn id="67" dur="1" fill="hold">
                                          <p:stCondLst>
                                            <p:cond delay="0"/>
                                          </p:stCondLst>
                                        </p:cTn>
                                        <p:tgtEl>
                                          <p:spTgt spid="8"/>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9"/>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4"/>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19"/>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8" fill="hold" nodeType="click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slide(fromLeft)">
                                      <p:cBhvr>
                                        <p:cTn id="80" dur="500"/>
                                        <p:tgtEl>
                                          <p:spTgt spid="5"/>
                                        </p:tgtEl>
                                      </p:cBhvr>
                                    </p:animEffect>
                                  </p:childTnLst>
                                </p:cTn>
                              </p:par>
                              <p:par>
                                <p:cTn id="81" presetID="1" presetClass="exit" presetSubtype="0" fill="hold" grpId="1" nodeType="withEffect">
                                  <p:stCondLst>
                                    <p:cond delay="0"/>
                                  </p:stCondLst>
                                  <p:childTnLst>
                                    <p:set>
                                      <p:cBhvr>
                                        <p:cTn id="82" dur="1" fill="hold">
                                          <p:stCondLst>
                                            <p:cond delay="0"/>
                                          </p:stCondLst>
                                        </p:cTn>
                                        <p:tgtEl>
                                          <p:spTgt spid="212"/>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13"/>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14"/>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3"/>
                                        </p:tgtEl>
                                        <p:attrNameLst>
                                          <p:attrName>style.visibility</p:attrName>
                                        </p:attrNameLst>
                                      </p:cBhvr>
                                      <p:to>
                                        <p:strVal val="hidden"/>
                                      </p:to>
                                    </p:set>
                                  </p:childTnLst>
                                </p:cTn>
                              </p:par>
                              <p:par>
                                <p:cTn id="89" presetID="22" presetClass="entr" presetSubtype="8" fill="hold" nodeType="with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left)">
                                      <p:cBhvr>
                                        <p:cTn id="91" dur="500"/>
                                        <p:tgtEl>
                                          <p:spTgt spid="10"/>
                                        </p:tgtEl>
                                      </p:cBhvr>
                                    </p:animEffect>
                                  </p:childTnLst>
                                </p:cTn>
                              </p:par>
                              <p:par>
                                <p:cTn id="92" presetID="1" presetClass="exit" presetSubtype="0" fill="hold" nodeType="withEffect">
                                  <p:stCondLst>
                                    <p:cond delay="0"/>
                                  </p:stCondLst>
                                  <p:childTnLst>
                                    <p:set>
                                      <p:cBhvr>
                                        <p:cTn id="93" dur="1" fill="hold">
                                          <p:stCondLst>
                                            <p:cond delay="0"/>
                                          </p:stCondLst>
                                        </p:cTn>
                                        <p:tgtEl>
                                          <p:spTgt spid="6"/>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1" fill="hold" nodeType="click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wipe(up)">
                                      <p:cBhvr>
                                        <p:cTn id="98" dur="500"/>
                                        <p:tgtEl>
                                          <p:spTgt spid="8"/>
                                        </p:tgtEl>
                                      </p:cBhvr>
                                    </p:animEffect>
                                  </p:childTnLst>
                                </p:cTn>
                              </p:par>
                              <p:par>
                                <p:cTn id="99" presetID="22" presetClass="entr" presetSubtype="1" fill="hold" nodeType="with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wipe(up)">
                                      <p:cBhvr>
                                        <p:cTn id="101" dur="500"/>
                                        <p:tgtEl>
                                          <p:spTgt spid="11"/>
                                        </p:tgtEl>
                                      </p:cBhvr>
                                    </p:animEffect>
                                  </p:childTnLst>
                                </p:cTn>
                              </p:par>
                              <p:par>
                                <p:cTn id="102" presetID="1" presetClass="exit" presetSubtype="0" fill="hold" nodeType="withEffect">
                                  <p:stCondLst>
                                    <p:cond delay="0"/>
                                  </p:stCondLst>
                                  <p:childTnLst>
                                    <p:set>
                                      <p:cBhvr>
                                        <p:cTn id="103" dur="1" fill="hold">
                                          <p:stCondLst>
                                            <p:cond delay="0"/>
                                          </p:stCondLst>
                                        </p:cTn>
                                        <p:tgtEl>
                                          <p:spTgt spid="10"/>
                                        </p:tgtEl>
                                        <p:attrNameLst>
                                          <p:attrName>style.visibility</p:attrName>
                                        </p:attrNameLst>
                                      </p:cBhvr>
                                      <p:to>
                                        <p:strVal val="hidden"/>
                                      </p:to>
                                    </p:set>
                                  </p:childTnLst>
                                </p:cTn>
                              </p:par>
                              <p:par>
                                <p:cTn id="104" presetID="22" presetClass="entr" presetSubtype="1" fill="hold" nodeType="with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wipe(up)">
                                      <p:cBhvr>
                                        <p:cTn id="106" dur="500"/>
                                        <p:tgtEl>
                                          <p:spTgt spid="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nodeType="clickEffect">
                                  <p:stCondLst>
                                    <p:cond delay="0"/>
                                  </p:stCondLst>
                                  <p:childTnLst>
                                    <p:set>
                                      <p:cBhvr>
                                        <p:cTn id="110" dur="1" fill="hold">
                                          <p:stCondLst>
                                            <p:cond delay="0"/>
                                          </p:stCondLst>
                                        </p:cTn>
                                        <p:tgtEl>
                                          <p:spTgt spid="8"/>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9"/>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210" grpId="0"/>
      <p:bldP spid="211" grpId="0"/>
      <p:bldP spid="212" grpId="0" animBg="1"/>
      <p:bldP spid="212" grpId="1" animBg="1"/>
      <p:bldP spid="213" grpId="0" animBg="1"/>
      <p:bldP spid="213" grpId="1" animBg="1"/>
      <p:bldP spid="214" grpId="0" animBg="1"/>
      <p:bldP spid="214" grpId="1" animBg="1"/>
      <p:bldP spid="216" grpId="0" animBg="1"/>
      <p:bldP spid="217" grpId="0" animBg="1"/>
      <p:bldP spid="218" grpId="0" animBg="1"/>
      <p:bldP spid="219" grpId="0" animBg="1"/>
      <p:bldP spid="22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5800" y="47102"/>
            <a:ext cx="7772400" cy="800100"/>
          </a:xfrm>
        </p:spPr>
        <p:txBody>
          <a:bodyPr>
            <a:noAutofit/>
          </a:bodyPr>
          <a:lstStyle/>
          <a:p>
            <a:r>
              <a:rPr lang="en-US" altLang="en-US" sz="2800" dirty="0"/>
              <a:t>Applications of </a:t>
            </a:r>
            <a:r>
              <a:rPr lang="en-US" altLang="zh-CN" sz="2800" dirty="0" smtClean="0"/>
              <a:t>Mixture</a:t>
            </a:r>
            <a:r>
              <a:rPr lang="en-US" altLang="en-US" sz="2800" dirty="0" smtClean="0"/>
              <a:t> </a:t>
            </a:r>
            <a:r>
              <a:rPr lang="en-US" altLang="en-US" sz="2800" dirty="0"/>
              <a:t>Models for Text </a:t>
            </a:r>
            <a:r>
              <a:rPr lang="en-US" altLang="en-US" sz="2800" dirty="0" smtClean="0"/>
              <a:t>Mining</a:t>
            </a:r>
            <a:endParaRPr lang="en-US" altLang="en-US" sz="2800" dirty="0"/>
          </a:p>
        </p:txBody>
      </p:sp>
      <p:sp>
        <p:nvSpPr>
          <p:cNvPr id="537647" name="Text Box 47"/>
          <p:cNvSpPr txBox="1">
            <a:spLocks noChangeArrowheads="1"/>
          </p:cNvSpPr>
          <p:nvPr/>
        </p:nvSpPr>
        <p:spPr bwMode="auto">
          <a:xfrm>
            <a:off x="685800" y="1075879"/>
            <a:ext cx="15388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400" dirty="0">
                <a:latin typeface="+mj-lt"/>
              </a:rPr>
              <a:t>Likelihood:</a:t>
            </a:r>
          </a:p>
        </p:txBody>
      </p:sp>
      <p:sp>
        <p:nvSpPr>
          <p:cNvPr id="537648" name="Text Box 48"/>
          <p:cNvSpPr txBox="1">
            <a:spLocks noChangeArrowheads="1"/>
          </p:cNvSpPr>
          <p:nvPr/>
        </p:nvSpPr>
        <p:spPr bwMode="auto">
          <a:xfrm>
            <a:off x="228600" y="1832929"/>
            <a:ext cx="4545807" cy="2705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95000"/>
              </a:spcBef>
              <a:defRPr/>
            </a:pPr>
            <a:r>
              <a:rPr lang="en-US" sz="2400" dirty="0">
                <a:latin typeface="+mj-lt"/>
              </a:rPr>
              <a:t>Application Scenarios:</a:t>
            </a:r>
          </a:p>
          <a:p>
            <a:pPr>
              <a:spcBef>
                <a:spcPts val="1050"/>
              </a:spcBef>
              <a:buFontTx/>
              <a:buChar char="-"/>
              <a:defRPr/>
            </a:pPr>
            <a:r>
              <a:rPr lang="en-US" sz="2000" dirty="0"/>
              <a:t>p(w|</a:t>
            </a:r>
            <a:r>
              <a:rPr lang="en-US" sz="2000" dirty="0">
                <a:sym typeface="Symbol" pitchFamily="18" charset="2"/>
              </a:rPr>
              <a:t></a:t>
            </a:r>
            <a:r>
              <a:rPr lang="en-US" sz="2000" baseline="-25000" dirty="0">
                <a:sym typeface="Symbol" pitchFamily="18" charset="2"/>
              </a:rPr>
              <a:t>1</a:t>
            </a:r>
            <a:r>
              <a:rPr lang="en-US" sz="2000" dirty="0">
                <a:sym typeface="Symbol" pitchFamily="18" charset="2"/>
              </a:rPr>
              <a:t>) &amp; </a:t>
            </a:r>
            <a:r>
              <a:rPr lang="en-US" sz="2000" dirty="0"/>
              <a:t>p(w|</a:t>
            </a:r>
            <a:r>
              <a:rPr lang="en-US" sz="2000" dirty="0">
                <a:sym typeface="Symbol" pitchFamily="18" charset="2"/>
              </a:rPr>
              <a:t></a:t>
            </a:r>
            <a:r>
              <a:rPr lang="en-US" sz="2000" baseline="-25000" dirty="0">
                <a:sym typeface="Symbol" pitchFamily="18" charset="2"/>
              </a:rPr>
              <a:t>2</a:t>
            </a:r>
            <a:r>
              <a:rPr lang="en-US" sz="2000" dirty="0">
                <a:sym typeface="Symbol" pitchFamily="18" charset="2"/>
              </a:rPr>
              <a:t>) are known; estimate </a:t>
            </a:r>
          </a:p>
          <a:p>
            <a:pPr>
              <a:spcBef>
                <a:spcPts val="1050"/>
              </a:spcBef>
              <a:buFontTx/>
              <a:buChar char="-"/>
              <a:defRPr/>
            </a:pPr>
            <a:r>
              <a:rPr lang="en-US" sz="2000" dirty="0"/>
              <a:t>p(w|</a:t>
            </a:r>
            <a:r>
              <a:rPr lang="en-US" sz="2000" dirty="0">
                <a:sym typeface="Symbol" pitchFamily="18" charset="2"/>
              </a:rPr>
              <a:t></a:t>
            </a:r>
            <a:r>
              <a:rPr lang="en-US" sz="2000" baseline="-25000" dirty="0">
                <a:sym typeface="Symbol" pitchFamily="18" charset="2"/>
              </a:rPr>
              <a:t>1</a:t>
            </a:r>
            <a:r>
              <a:rPr lang="en-US" sz="2000" dirty="0">
                <a:sym typeface="Symbol" pitchFamily="18" charset="2"/>
              </a:rPr>
              <a:t>) &amp;  are known; estimate </a:t>
            </a:r>
            <a:r>
              <a:rPr lang="en-US" sz="2000" dirty="0"/>
              <a:t>p(w|</a:t>
            </a:r>
            <a:r>
              <a:rPr lang="en-US" sz="2000" dirty="0">
                <a:sym typeface="Symbol" pitchFamily="18" charset="2"/>
              </a:rPr>
              <a:t></a:t>
            </a:r>
            <a:r>
              <a:rPr lang="en-US" sz="2000" baseline="-25000" dirty="0">
                <a:sym typeface="Symbol" pitchFamily="18" charset="2"/>
              </a:rPr>
              <a:t>2</a:t>
            </a:r>
            <a:r>
              <a:rPr lang="en-US" sz="2000" dirty="0">
                <a:sym typeface="Symbol" pitchFamily="18" charset="2"/>
              </a:rPr>
              <a:t>)</a:t>
            </a:r>
          </a:p>
          <a:p>
            <a:pPr>
              <a:spcBef>
                <a:spcPts val="1050"/>
              </a:spcBef>
              <a:buFontTx/>
              <a:buChar char="-"/>
              <a:defRPr/>
            </a:pPr>
            <a:r>
              <a:rPr lang="en-US" sz="2000" dirty="0"/>
              <a:t>p(w|</a:t>
            </a:r>
            <a:r>
              <a:rPr lang="en-US" sz="2000" dirty="0">
                <a:sym typeface="Symbol" pitchFamily="18" charset="2"/>
              </a:rPr>
              <a:t></a:t>
            </a:r>
            <a:r>
              <a:rPr lang="en-US" sz="2000" baseline="-25000" dirty="0">
                <a:sym typeface="Symbol" pitchFamily="18" charset="2"/>
              </a:rPr>
              <a:t>1</a:t>
            </a:r>
            <a:r>
              <a:rPr lang="en-US" sz="2000" dirty="0">
                <a:sym typeface="Symbol" pitchFamily="18" charset="2"/>
              </a:rPr>
              <a:t>) is known; estimate  &amp; </a:t>
            </a:r>
            <a:r>
              <a:rPr lang="en-US" sz="2000" dirty="0"/>
              <a:t>p(w|</a:t>
            </a:r>
            <a:r>
              <a:rPr lang="en-US" sz="2000" dirty="0">
                <a:sym typeface="Symbol" pitchFamily="18" charset="2"/>
              </a:rPr>
              <a:t></a:t>
            </a:r>
            <a:r>
              <a:rPr lang="en-US" sz="2000" baseline="-25000" dirty="0">
                <a:sym typeface="Symbol" pitchFamily="18" charset="2"/>
              </a:rPr>
              <a:t>2</a:t>
            </a:r>
            <a:r>
              <a:rPr lang="en-US" sz="2000" dirty="0">
                <a:sym typeface="Symbol" pitchFamily="18" charset="2"/>
              </a:rPr>
              <a:t>)</a:t>
            </a:r>
          </a:p>
          <a:p>
            <a:pPr>
              <a:spcBef>
                <a:spcPts val="1050"/>
              </a:spcBef>
              <a:buFontTx/>
              <a:buChar char="-"/>
              <a:defRPr/>
            </a:pPr>
            <a:r>
              <a:rPr lang="en-US" sz="2000" dirty="0">
                <a:sym typeface="Symbol" pitchFamily="18" charset="2"/>
              </a:rPr>
              <a:t> is known; estimate p(w|</a:t>
            </a:r>
            <a:r>
              <a:rPr lang="en-US" sz="2000" baseline="-25000" dirty="0">
                <a:sym typeface="Symbol" pitchFamily="18" charset="2"/>
              </a:rPr>
              <a:t>1</a:t>
            </a:r>
            <a:r>
              <a:rPr lang="en-US" sz="2000" dirty="0">
                <a:sym typeface="Symbol" pitchFamily="18" charset="2"/>
              </a:rPr>
              <a:t>)&amp; </a:t>
            </a:r>
            <a:r>
              <a:rPr lang="en-US" sz="2000" dirty="0"/>
              <a:t>p(w|</a:t>
            </a:r>
            <a:r>
              <a:rPr lang="en-US" sz="2000" dirty="0">
                <a:sym typeface="Symbol" pitchFamily="18" charset="2"/>
              </a:rPr>
              <a:t></a:t>
            </a:r>
            <a:r>
              <a:rPr lang="en-US" sz="2000" baseline="-25000" dirty="0">
                <a:sym typeface="Symbol" pitchFamily="18" charset="2"/>
              </a:rPr>
              <a:t>2</a:t>
            </a:r>
            <a:r>
              <a:rPr lang="en-US" sz="2000" dirty="0">
                <a:sym typeface="Symbol" pitchFamily="18" charset="2"/>
              </a:rPr>
              <a:t>)</a:t>
            </a:r>
          </a:p>
          <a:p>
            <a:pPr>
              <a:spcBef>
                <a:spcPts val="1050"/>
              </a:spcBef>
              <a:buFontTx/>
              <a:buChar char="-"/>
              <a:defRPr/>
            </a:pPr>
            <a:r>
              <a:rPr lang="en-US" sz="2000" dirty="0">
                <a:sym typeface="Symbol" pitchFamily="18" charset="2"/>
              </a:rPr>
              <a:t>Estimate , p(w|</a:t>
            </a:r>
            <a:r>
              <a:rPr lang="en-US" sz="2000" baseline="-25000" dirty="0">
                <a:sym typeface="Symbol" pitchFamily="18" charset="2"/>
              </a:rPr>
              <a:t>1</a:t>
            </a:r>
            <a:r>
              <a:rPr lang="en-US" sz="2000" dirty="0">
                <a:sym typeface="Symbol" pitchFamily="18" charset="2"/>
              </a:rPr>
              <a:t>), </a:t>
            </a:r>
            <a:r>
              <a:rPr lang="en-US" sz="2000" dirty="0"/>
              <a:t>p(w|</a:t>
            </a:r>
            <a:r>
              <a:rPr lang="en-US" sz="2000" dirty="0">
                <a:sym typeface="Symbol" pitchFamily="18" charset="2"/>
              </a:rPr>
              <a:t></a:t>
            </a:r>
            <a:r>
              <a:rPr lang="en-US" sz="2000" baseline="-25000" dirty="0">
                <a:sym typeface="Symbol" pitchFamily="18" charset="2"/>
              </a:rPr>
              <a:t>2</a:t>
            </a:r>
            <a:r>
              <a:rPr lang="en-US" sz="2000" dirty="0">
                <a:sym typeface="Symbol" pitchFamily="18" charset="2"/>
              </a:rPr>
              <a:t>) </a:t>
            </a:r>
          </a:p>
        </p:txBody>
      </p:sp>
      <p:grpSp>
        <p:nvGrpSpPr>
          <p:cNvPr id="537661" name="Group 61"/>
          <p:cNvGrpSpPr>
            <a:grpSpLocks/>
          </p:cNvGrpSpPr>
          <p:nvPr/>
        </p:nvGrpSpPr>
        <p:grpSpPr bwMode="auto">
          <a:xfrm>
            <a:off x="2880121" y="1873133"/>
            <a:ext cx="6191254" cy="3138487"/>
            <a:chOff x="1507" y="1718"/>
            <a:chExt cx="5200" cy="2636"/>
          </a:xfrm>
        </p:grpSpPr>
        <p:sp>
          <p:nvSpPr>
            <p:cNvPr id="113672" name="Rectangle 50"/>
            <p:cNvSpPr>
              <a:spLocks noChangeArrowheads="1"/>
            </p:cNvSpPr>
            <p:nvPr/>
          </p:nvSpPr>
          <p:spPr bwMode="auto">
            <a:xfrm>
              <a:off x="3078" y="1718"/>
              <a:ext cx="3514" cy="4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spcBef>
                  <a:spcPct val="0"/>
                </a:spcBef>
                <a:buSzTx/>
                <a:buFontTx/>
                <a:buNone/>
              </a:pPr>
              <a:r>
                <a:rPr lang="en-US" altLang="en-US" sz="1600" dirty="0">
                  <a:latin typeface="Times New Roman" panose="02020603050405020304" pitchFamily="18" charset="0"/>
                </a:rPr>
                <a:t>The doc is about text mining and food nutrition, </a:t>
              </a:r>
            </a:p>
            <a:p>
              <a:pPr>
                <a:spcBef>
                  <a:spcPct val="0"/>
                </a:spcBef>
                <a:buSzTx/>
                <a:buFontTx/>
                <a:buNone/>
              </a:pPr>
              <a:r>
                <a:rPr lang="en-US" altLang="en-US" sz="1600" dirty="0">
                  <a:latin typeface="Times New Roman" panose="02020603050405020304" pitchFamily="18" charset="0"/>
                </a:rPr>
                <a:t>how much percent is about text mining?</a:t>
              </a:r>
            </a:p>
          </p:txBody>
        </p:sp>
        <p:sp>
          <p:nvSpPr>
            <p:cNvPr id="113673" name="Rectangle 51"/>
            <p:cNvSpPr>
              <a:spLocks noChangeArrowheads="1"/>
            </p:cNvSpPr>
            <p:nvPr/>
          </p:nvSpPr>
          <p:spPr bwMode="auto">
            <a:xfrm>
              <a:off x="3248" y="2238"/>
              <a:ext cx="3419" cy="4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spcBef>
                  <a:spcPct val="0"/>
                </a:spcBef>
                <a:buSzTx/>
                <a:buFontTx/>
                <a:buNone/>
              </a:pPr>
              <a:r>
                <a:rPr lang="en-US" altLang="en-US" sz="1600" dirty="0">
                  <a:latin typeface="Times New Roman" panose="02020603050405020304" pitchFamily="18" charset="0"/>
                </a:rPr>
                <a:t>30% of the doc is about text mining, what’s the</a:t>
              </a:r>
            </a:p>
            <a:p>
              <a:pPr>
                <a:spcBef>
                  <a:spcPct val="0"/>
                </a:spcBef>
                <a:buSzTx/>
                <a:buFontTx/>
                <a:buNone/>
              </a:pPr>
              <a:r>
                <a:rPr lang="en-US" altLang="en-US" sz="1600" dirty="0">
                  <a:latin typeface="Times New Roman" panose="02020603050405020304" pitchFamily="18" charset="0"/>
                </a:rPr>
                <a:t>rest about? </a:t>
              </a:r>
            </a:p>
          </p:txBody>
        </p:sp>
        <p:sp>
          <p:nvSpPr>
            <p:cNvPr id="113674" name="Rectangle 52"/>
            <p:cNvSpPr>
              <a:spLocks noChangeArrowheads="1"/>
            </p:cNvSpPr>
            <p:nvPr/>
          </p:nvSpPr>
          <p:spPr bwMode="auto">
            <a:xfrm>
              <a:off x="3097" y="2790"/>
              <a:ext cx="3610" cy="4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spcBef>
                  <a:spcPct val="0"/>
                </a:spcBef>
                <a:buSzTx/>
                <a:buFontTx/>
                <a:buNone/>
              </a:pPr>
              <a:r>
                <a:rPr lang="en-US" altLang="en-US" sz="1600" dirty="0">
                  <a:latin typeface="Times New Roman" panose="02020603050405020304" pitchFamily="18" charset="0"/>
                </a:rPr>
                <a:t>The doc is about text mining, is it also about some</a:t>
              </a:r>
            </a:p>
            <a:p>
              <a:pPr>
                <a:spcBef>
                  <a:spcPct val="0"/>
                </a:spcBef>
                <a:buSzTx/>
                <a:buFontTx/>
                <a:buNone/>
              </a:pPr>
              <a:r>
                <a:rPr lang="en-US" altLang="en-US" sz="1600" dirty="0">
                  <a:latin typeface="Times New Roman" panose="02020603050405020304" pitchFamily="18" charset="0"/>
                </a:rPr>
                <a:t>other topic, and if so to what extent? </a:t>
              </a:r>
            </a:p>
          </p:txBody>
        </p:sp>
        <p:sp>
          <p:nvSpPr>
            <p:cNvPr id="113675" name="Rectangle 53"/>
            <p:cNvSpPr>
              <a:spLocks noChangeArrowheads="1"/>
            </p:cNvSpPr>
            <p:nvPr/>
          </p:nvSpPr>
          <p:spPr bwMode="auto">
            <a:xfrm>
              <a:off x="2883" y="3313"/>
              <a:ext cx="3709" cy="4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spcBef>
                  <a:spcPct val="0"/>
                </a:spcBef>
                <a:buSzTx/>
                <a:buFontTx/>
                <a:buNone/>
              </a:pPr>
              <a:r>
                <a:rPr lang="en-US" altLang="en-US" sz="1600" dirty="0">
                  <a:latin typeface="Times New Roman" panose="02020603050405020304" pitchFamily="18" charset="0"/>
                </a:rPr>
                <a:t>30% of the doc is about one topic and 70% is about</a:t>
              </a:r>
            </a:p>
            <a:p>
              <a:pPr>
                <a:spcBef>
                  <a:spcPct val="0"/>
                </a:spcBef>
                <a:buSzTx/>
                <a:buFontTx/>
                <a:buNone/>
              </a:pPr>
              <a:r>
                <a:rPr lang="en-US" altLang="en-US" sz="1600" dirty="0">
                  <a:latin typeface="Times New Roman" panose="02020603050405020304" pitchFamily="18" charset="0"/>
                </a:rPr>
                <a:t>another, what are these two topics?  </a:t>
              </a:r>
            </a:p>
          </p:txBody>
        </p:sp>
        <p:sp>
          <p:nvSpPr>
            <p:cNvPr id="113676" name="Rectangle 54"/>
            <p:cNvSpPr>
              <a:spLocks noChangeArrowheads="1"/>
            </p:cNvSpPr>
            <p:nvPr/>
          </p:nvSpPr>
          <p:spPr bwMode="auto">
            <a:xfrm>
              <a:off x="1922" y="3863"/>
              <a:ext cx="4745" cy="4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spcBef>
                  <a:spcPct val="0"/>
                </a:spcBef>
                <a:buSzTx/>
                <a:buFontTx/>
                <a:buNone/>
              </a:pPr>
              <a:r>
                <a:rPr lang="en-US" altLang="en-US" sz="1600" dirty="0">
                  <a:latin typeface="Times New Roman" panose="02020603050405020304" pitchFamily="18" charset="0"/>
                </a:rPr>
                <a:t>The doc is about two subtopics, find out what these two subtopics </a:t>
              </a:r>
            </a:p>
            <a:p>
              <a:pPr>
                <a:spcBef>
                  <a:spcPct val="0"/>
                </a:spcBef>
                <a:buSzTx/>
                <a:buFontTx/>
                <a:buNone/>
              </a:pPr>
              <a:r>
                <a:rPr lang="en-US" altLang="en-US" sz="1600" dirty="0">
                  <a:latin typeface="Times New Roman" panose="02020603050405020304" pitchFamily="18" charset="0"/>
                </a:rPr>
                <a:t>are and to what extent the doc covers each.    </a:t>
              </a:r>
            </a:p>
          </p:txBody>
        </p:sp>
        <p:sp>
          <p:nvSpPr>
            <p:cNvPr id="113677" name="AutoShape 55"/>
            <p:cNvSpPr>
              <a:spLocks noChangeArrowheads="1"/>
            </p:cNvSpPr>
            <p:nvPr/>
          </p:nvSpPr>
          <p:spPr bwMode="auto">
            <a:xfrm rot="1986553">
              <a:off x="1507" y="3952"/>
              <a:ext cx="336" cy="114"/>
            </a:xfrm>
            <a:prstGeom prst="leftArrow">
              <a:avLst>
                <a:gd name="adj1" fmla="val 50000"/>
                <a:gd name="adj2" fmla="val 736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113678" name="AutoShape 56"/>
            <p:cNvSpPr>
              <a:spLocks noChangeArrowheads="1"/>
            </p:cNvSpPr>
            <p:nvPr/>
          </p:nvSpPr>
          <p:spPr bwMode="auto">
            <a:xfrm rot="1138744">
              <a:off x="2676" y="3556"/>
              <a:ext cx="240" cy="114"/>
            </a:xfrm>
            <a:prstGeom prst="leftArrow">
              <a:avLst>
                <a:gd name="adj1" fmla="val 50000"/>
                <a:gd name="adj2" fmla="val 526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113679" name="AutoShape 57"/>
            <p:cNvSpPr>
              <a:spLocks noChangeArrowheads="1"/>
            </p:cNvSpPr>
            <p:nvPr/>
          </p:nvSpPr>
          <p:spPr bwMode="auto">
            <a:xfrm>
              <a:off x="2857" y="2998"/>
              <a:ext cx="240" cy="114"/>
            </a:xfrm>
            <a:prstGeom prst="leftArrow">
              <a:avLst>
                <a:gd name="adj1" fmla="val 50000"/>
                <a:gd name="adj2" fmla="val 526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113680" name="AutoShape 58"/>
            <p:cNvSpPr>
              <a:spLocks noChangeArrowheads="1"/>
            </p:cNvSpPr>
            <p:nvPr/>
          </p:nvSpPr>
          <p:spPr bwMode="auto">
            <a:xfrm rot="20331190">
              <a:off x="2925" y="2448"/>
              <a:ext cx="240" cy="92"/>
            </a:xfrm>
            <a:prstGeom prst="leftArrow">
              <a:avLst>
                <a:gd name="adj1" fmla="val 50000"/>
                <a:gd name="adj2" fmla="val 526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sp>
          <p:nvSpPr>
            <p:cNvPr id="113681" name="AutoShape 59"/>
            <p:cNvSpPr>
              <a:spLocks noChangeArrowheads="1"/>
            </p:cNvSpPr>
            <p:nvPr/>
          </p:nvSpPr>
          <p:spPr bwMode="auto">
            <a:xfrm rot="19026896">
              <a:off x="2781" y="1992"/>
              <a:ext cx="240" cy="114"/>
            </a:xfrm>
            <a:prstGeom prst="leftArrow">
              <a:avLst>
                <a:gd name="adj1" fmla="val 50000"/>
                <a:gd name="adj2" fmla="val 526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SzPct val="160000"/>
                <a:buChar char="•"/>
                <a:defRPr sz="2800">
                  <a:solidFill>
                    <a:schemeClr val="tx1"/>
                  </a:solidFill>
                  <a:latin typeface="Arial" panose="020B0604020202020204" pitchFamily="34" charset="0"/>
                </a:defRPr>
              </a:lvl1pPr>
              <a:lvl2pPr marL="742950" indent="-285750">
                <a:spcBef>
                  <a:spcPct val="45000"/>
                </a:spcBef>
                <a:buChar char="–"/>
                <a:defRPr sz="2400" b="1">
                  <a:solidFill>
                    <a:schemeClr val="tx1"/>
                  </a:solidFill>
                  <a:latin typeface="Arial" panose="020B0604020202020204" pitchFamily="34" charset="0"/>
                </a:defRPr>
              </a:lvl2pPr>
              <a:lvl3pPr marL="1143000" indent="-228600">
                <a:spcBef>
                  <a:spcPct val="45000"/>
                </a:spcBef>
                <a:buChar char="•"/>
                <a:defRPr sz="2000">
                  <a:solidFill>
                    <a:schemeClr val="tx1"/>
                  </a:solidFill>
                  <a:latin typeface="Arial" panose="020B0604020202020204" pitchFamily="34" charset="0"/>
                </a:defRPr>
              </a:lvl3pPr>
              <a:lvl4pPr marL="1600200" indent="-228600">
                <a:spcBef>
                  <a:spcPct val="45000"/>
                </a:spcBef>
                <a:buChar char="–"/>
                <a:defRPr sz="2000">
                  <a:solidFill>
                    <a:schemeClr val="tx1"/>
                  </a:solidFill>
                  <a:latin typeface="Arial" panose="020B0604020202020204" pitchFamily="34" charset="0"/>
                </a:defRPr>
              </a:lvl4pPr>
              <a:lvl5pPr marL="2057400" indent="-228600">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pPr algn="ctr">
                <a:spcBef>
                  <a:spcPct val="0"/>
                </a:spcBef>
                <a:buSzTx/>
                <a:buFontTx/>
                <a:buNone/>
              </a:pPr>
              <a:endParaRPr lang="en-US" altLang="en-US" sz="1200">
                <a:latin typeface="Times New Roman" panose="02020603050405020304" pitchFamily="18" charset="0"/>
              </a:endParaRPr>
            </a:p>
          </p:txBody>
        </p:sp>
      </p:grpSp>
      <p:graphicFrame>
        <p:nvGraphicFramePr>
          <p:cNvPr id="113670" name="Object 2"/>
          <p:cNvGraphicFramePr>
            <a:graphicFrameLocks noChangeAspect="1"/>
          </p:cNvGraphicFramePr>
          <p:nvPr>
            <p:extLst>
              <p:ext uri="{D42A27DB-BD31-4B8C-83A1-F6EECF244321}">
                <p14:modId xmlns:p14="http://schemas.microsoft.com/office/powerpoint/2010/main" val="3454147593"/>
              </p:ext>
            </p:extLst>
          </p:nvPr>
        </p:nvGraphicFramePr>
        <p:xfrm>
          <a:off x="2420036" y="914401"/>
          <a:ext cx="5580963" cy="935830"/>
        </p:xfrm>
        <a:graphic>
          <a:graphicData uri="http://schemas.openxmlformats.org/presentationml/2006/ole">
            <mc:AlternateContent xmlns:mc="http://schemas.openxmlformats.org/markup-compatibility/2006">
              <mc:Choice xmlns:v="urn:schemas-microsoft-com:vml" Requires="v">
                <p:oleObj spid="_x0000_s218118" name="Equation" r:id="rId3" imgW="3746500" imgH="711200" progId="Equation.3">
                  <p:embed/>
                </p:oleObj>
              </mc:Choice>
              <mc:Fallback>
                <p:oleObj name="Equation" r:id="rId3" imgW="3746500" imgH="711200" progId="Equation.3">
                  <p:embed/>
                  <p:pic>
                    <p:nvPicPr>
                      <p:cNvPr id="1136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036" y="914401"/>
                        <a:ext cx="5580963" cy="935830"/>
                      </a:xfrm>
                      <a:prstGeom prst="rect">
                        <a:avLst/>
                      </a:prstGeom>
                      <a:noFill/>
                      <a:ln>
                        <a:noFill/>
                      </a:ln>
                      <a:extLst/>
                    </p:spPr>
                  </p:pic>
                </p:oleObj>
              </mc:Fallback>
            </mc:AlternateContent>
          </a:graphicData>
        </a:graphic>
      </p:graphicFrame>
      <p:sp>
        <p:nvSpPr>
          <p:cNvPr id="2" name="Slide Number Placeholder 1"/>
          <p:cNvSpPr>
            <a:spLocks noGrp="1"/>
          </p:cNvSpPr>
          <p:nvPr>
            <p:ph type="sldNum" sz="quarter" idx="12"/>
          </p:nvPr>
        </p:nvSpPr>
        <p:spPr/>
        <p:txBody>
          <a:bodyPr/>
          <a:lstStyle/>
          <a:p>
            <a:fld id="{88AD08FE-21CA-447A-B5E0-10774CCDBD3A}" type="slidenum">
              <a:rPr lang="en-US" smtClean="0">
                <a:solidFill>
                  <a:prstClr val="black">
                    <a:tint val="75000"/>
                  </a:prstClr>
                </a:solidFill>
              </a:rPr>
              <a:pPr/>
              <a:t>51</a:t>
            </a:fld>
            <a:endParaRPr lang="en-US">
              <a:solidFill>
                <a:prstClr val="black">
                  <a:tint val="75000"/>
                </a:prstClr>
              </a:solidFill>
            </a:endParaRPr>
          </a:p>
        </p:txBody>
      </p:sp>
    </p:spTree>
    <p:extLst>
      <p:ext uri="{BB962C8B-B14F-4D97-AF65-F5344CB8AC3E}">
        <p14:creationId xmlns:p14="http://schemas.microsoft.com/office/powerpoint/2010/main" val="216756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7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dirty="0" smtClean="0"/>
              <a:t>Use PLSA for Text Mining </a:t>
            </a:r>
          </a:p>
        </p:txBody>
      </p:sp>
      <p:sp>
        <p:nvSpPr>
          <p:cNvPr id="114691" name="Rectangle 3"/>
          <p:cNvSpPr>
            <a:spLocks noGrp="1" noChangeArrowheads="1"/>
          </p:cNvSpPr>
          <p:nvPr>
            <p:ph type="body" sz="half" idx="1"/>
          </p:nvPr>
        </p:nvSpPr>
        <p:spPr>
          <a:xfrm>
            <a:off x="381000" y="800100"/>
            <a:ext cx="8534400" cy="4514850"/>
          </a:xfrm>
        </p:spPr>
        <p:txBody>
          <a:bodyPr>
            <a:normAutofit/>
          </a:bodyPr>
          <a:lstStyle/>
          <a:p>
            <a:r>
              <a:rPr lang="en-US" altLang="en-US" sz="2200" dirty="0" smtClean="0">
                <a:sym typeface="Symbol" panose="05050102010706020507" pitchFamily="18" charset="2"/>
              </a:rPr>
              <a:t>PLSA would </a:t>
            </a:r>
            <a:r>
              <a:rPr lang="en-US" altLang="en-US" sz="2200" dirty="0">
                <a:sym typeface="Symbol" panose="05050102010706020507" pitchFamily="18" charset="2"/>
              </a:rPr>
              <a:t>be able to generate </a:t>
            </a:r>
          </a:p>
          <a:p>
            <a:pPr lvl="1"/>
            <a:r>
              <a:rPr lang="en-US" altLang="en-US" sz="1800" dirty="0">
                <a:sym typeface="Symbol" panose="05050102010706020507" pitchFamily="18" charset="2"/>
              </a:rPr>
              <a:t>Topic coverage in each document: p(</a:t>
            </a:r>
            <a:r>
              <a:rPr lang="en-US" altLang="en-US" sz="1800" baseline="-25000" dirty="0">
                <a:sym typeface="Symbol" panose="05050102010706020507" pitchFamily="18" charset="2"/>
              </a:rPr>
              <a:t>d</a:t>
            </a:r>
            <a:r>
              <a:rPr lang="en-US" altLang="en-US" sz="1800" dirty="0">
                <a:sym typeface="Symbol" panose="05050102010706020507" pitchFamily="18" charset="2"/>
              </a:rPr>
              <a:t> = j)</a:t>
            </a:r>
          </a:p>
          <a:p>
            <a:pPr lvl="1"/>
            <a:r>
              <a:rPr lang="en-US" altLang="en-US" sz="1800" dirty="0">
                <a:sym typeface="Symbol" panose="05050102010706020507" pitchFamily="18" charset="2"/>
              </a:rPr>
              <a:t>Word distribution for each topic: p(w|</a:t>
            </a:r>
            <a:r>
              <a:rPr lang="en-US" altLang="en-US" sz="1800" baseline="-25000" dirty="0">
                <a:sym typeface="Symbol" panose="05050102010706020507" pitchFamily="18" charset="2"/>
              </a:rPr>
              <a:t>j</a:t>
            </a:r>
            <a:r>
              <a:rPr lang="en-US" altLang="en-US" sz="1800" dirty="0">
                <a:sym typeface="Symbol" panose="05050102010706020507" pitchFamily="18" charset="2"/>
              </a:rPr>
              <a:t>)</a:t>
            </a:r>
          </a:p>
          <a:p>
            <a:pPr lvl="1"/>
            <a:r>
              <a:rPr lang="en-US" altLang="en-US" sz="1800" dirty="0">
                <a:sym typeface="Symbol" panose="05050102010706020507" pitchFamily="18" charset="2"/>
              </a:rPr>
              <a:t>Topic assignment at the word level for each document </a:t>
            </a:r>
          </a:p>
          <a:p>
            <a:pPr lvl="1"/>
            <a:r>
              <a:rPr lang="en-US" altLang="en-US" sz="1800" dirty="0">
                <a:sym typeface="Symbol" panose="05050102010706020507" pitchFamily="18" charset="2"/>
              </a:rPr>
              <a:t>The number of topics must be given in advance </a:t>
            </a:r>
          </a:p>
          <a:p>
            <a:r>
              <a:rPr lang="en-US" altLang="en-US" sz="2200" dirty="0">
                <a:sym typeface="Symbol" panose="05050102010706020507" pitchFamily="18" charset="2"/>
              </a:rPr>
              <a:t>These probabilities can be used in many different ways</a:t>
            </a:r>
          </a:p>
          <a:p>
            <a:pPr lvl="1"/>
            <a:r>
              <a:rPr lang="en-US" altLang="en-US" sz="1800" dirty="0">
                <a:sym typeface="Symbol" panose="05050102010706020507" pitchFamily="18" charset="2"/>
              </a:rPr>
              <a:t></a:t>
            </a:r>
            <a:r>
              <a:rPr lang="en-US" altLang="en-US" sz="1800" baseline="-25000" dirty="0">
                <a:sym typeface="Symbol" panose="05050102010706020507" pitchFamily="18" charset="2"/>
              </a:rPr>
              <a:t>j</a:t>
            </a:r>
            <a:r>
              <a:rPr lang="en-US" altLang="en-US" sz="1800" dirty="0">
                <a:sym typeface="Symbol" panose="05050102010706020507" pitchFamily="18" charset="2"/>
              </a:rPr>
              <a:t> naturally serves as a word cluster</a:t>
            </a:r>
          </a:p>
          <a:p>
            <a:pPr lvl="1"/>
            <a:r>
              <a:rPr lang="en-US" altLang="en-US" sz="1800" dirty="0">
                <a:sym typeface="Symbol" panose="05050102010706020507" pitchFamily="18" charset="2"/>
              </a:rPr>
              <a:t></a:t>
            </a:r>
            <a:r>
              <a:rPr lang="en-US" altLang="en-US" sz="1800" baseline="-25000" dirty="0" err="1">
                <a:sym typeface="Symbol" panose="05050102010706020507" pitchFamily="18" charset="2"/>
              </a:rPr>
              <a:t>d,j</a:t>
            </a:r>
            <a:r>
              <a:rPr lang="en-US" altLang="en-US" sz="1800" baseline="-25000" dirty="0">
                <a:sym typeface="Symbol" panose="05050102010706020507" pitchFamily="18" charset="2"/>
              </a:rPr>
              <a:t> </a:t>
            </a:r>
            <a:r>
              <a:rPr lang="en-US" altLang="en-US" sz="1800" dirty="0">
                <a:sym typeface="Symbol" panose="05050102010706020507" pitchFamily="18" charset="2"/>
              </a:rPr>
              <a:t>can be used for document clustering </a:t>
            </a:r>
          </a:p>
          <a:p>
            <a:pPr lvl="1"/>
            <a:r>
              <a:rPr lang="en-US" altLang="en-US" sz="1800" dirty="0">
                <a:sym typeface="Symbol" panose="05050102010706020507" pitchFamily="18" charset="2"/>
              </a:rPr>
              <a:t>Contextual text mining: Make these parameters conditioned on context, e.g., </a:t>
            </a:r>
          </a:p>
          <a:p>
            <a:pPr lvl="2"/>
            <a:r>
              <a:rPr lang="en-US" altLang="en-US" dirty="0" smtClean="0">
                <a:sym typeface="Symbol" panose="05050102010706020507" pitchFamily="18" charset="2"/>
              </a:rPr>
              <a:t>p(</a:t>
            </a:r>
            <a:r>
              <a:rPr lang="en-US" altLang="en-US" baseline="-25000" dirty="0" smtClean="0">
                <a:sym typeface="Symbol" panose="05050102010706020507" pitchFamily="18" charset="2"/>
              </a:rPr>
              <a:t>j</a:t>
            </a:r>
            <a:r>
              <a:rPr lang="en-US" altLang="en-US" dirty="0" smtClean="0">
                <a:sym typeface="Symbol" panose="05050102010706020507" pitchFamily="18" charset="2"/>
              </a:rPr>
              <a:t> |time), from which we can compute/plot p(time| </a:t>
            </a:r>
            <a:r>
              <a:rPr lang="en-US" altLang="en-US" baseline="-25000" dirty="0" smtClean="0">
                <a:sym typeface="Symbol" panose="05050102010706020507" pitchFamily="18" charset="2"/>
              </a:rPr>
              <a:t>j</a:t>
            </a:r>
            <a:r>
              <a:rPr lang="en-US" altLang="en-US" dirty="0" smtClean="0">
                <a:sym typeface="Symbol" panose="05050102010706020507" pitchFamily="18" charset="2"/>
              </a:rPr>
              <a:t> )</a:t>
            </a:r>
          </a:p>
          <a:p>
            <a:pPr lvl="2"/>
            <a:r>
              <a:rPr lang="en-US" altLang="en-US" dirty="0" smtClean="0">
                <a:sym typeface="Symbol" panose="05050102010706020507" pitchFamily="18" charset="2"/>
              </a:rPr>
              <a:t>p(</a:t>
            </a:r>
            <a:r>
              <a:rPr lang="en-US" altLang="en-US" baseline="-25000" dirty="0" smtClean="0">
                <a:sym typeface="Symbol" panose="05050102010706020507" pitchFamily="18" charset="2"/>
              </a:rPr>
              <a:t>j</a:t>
            </a:r>
            <a:r>
              <a:rPr lang="en-US" altLang="en-US" dirty="0" smtClean="0">
                <a:sym typeface="Symbol" panose="05050102010706020507" pitchFamily="18" charset="2"/>
              </a:rPr>
              <a:t> |location), from which we can compute/plot p(</a:t>
            </a:r>
            <a:r>
              <a:rPr lang="en-US" altLang="en-US" dirty="0" err="1" smtClean="0">
                <a:sym typeface="Symbol" panose="05050102010706020507" pitchFamily="18" charset="2"/>
              </a:rPr>
              <a:t>loc</a:t>
            </a:r>
            <a:r>
              <a:rPr lang="en-US" altLang="en-US" dirty="0" smtClean="0">
                <a:sym typeface="Symbol" panose="05050102010706020507" pitchFamily="18" charset="2"/>
              </a:rPr>
              <a:t>| </a:t>
            </a:r>
            <a:r>
              <a:rPr lang="en-US" altLang="en-US" baseline="-25000" dirty="0" smtClean="0">
                <a:sym typeface="Symbol" panose="05050102010706020507" pitchFamily="18" charset="2"/>
              </a:rPr>
              <a:t>j</a:t>
            </a:r>
            <a:r>
              <a:rPr lang="en-US" altLang="en-US" dirty="0" smtClean="0">
                <a:sym typeface="Symbol" panose="05050102010706020507" pitchFamily="18" charset="2"/>
              </a:rPr>
              <a:t> )</a:t>
            </a:r>
          </a:p>
          <a:p>
            <a:pPr lvl="1"/>
            <a:endParaRPr lang="en-US" altLang="en-US" sz="1500" dirty="0">
              <a:sym typeface="Symbol" panose="05050102010706020507" pitchFamily="18" charset="2"/>
            </a:endParaRPr>
          </a:p>
        </p:txBody>
      </p:sp>
      <p:graphicFrame>
        <p:nvGraphicFramePr>
          <p:cNvPr id="114692" name="Object 6"/>
          <p:cNvGraphicFramePr>
            <a:graphicFrameLocks noGrp="1" noChangeAspect="1"/>
          </p:cNvGraphicFramePr>
          <p:nvPr>
            <p:ph sz="quarter" idx="3"/>
            <p:extLst>
              <p:ext uri="{D42A27DB-BD31-4B8C-83A1-F6EECF244321}">
                <p14:modId xmlns:p14="http://schemas.microsoft.com/office/powerpoint/2010/main" val="1435495345"/>
              </p:ext>
            </p:extLst>
          </p:nvPr>
        </p:nvGraphicFramePr>
        <p:xfrm>
          <a:off x="5105400" y="3181350"/>
          <a:ext cx="1771650" cy="583406"/>
        </p:xfrm>
        <a:graphic>
          <a:graphicData uri="http://schemas.openxmlformats.org/presentationml/2006/ole">
            <mc:AlternateContent xmlns:mc="http://schemas.openxmlformats.org/markup-compatibility/2006">
              <mc:Choice xmlns:v="urn:schemas-microsoft-com:vml" Requires="v">
                <p:oleObj spid="_x0000_s204825" name="Equation" r:id="rId3" imgW="1079032" imgH="355446" progId="Equation.3">
                  <p:embed/>
                </p:oleObj>
              </mc:Choice>
              <mc:Fallback>
                <p:oleObj name="Equation" r:id="rId3" imgW="1079032" imgH="355446" progId="Equation.3">
                  <p:embed/>
                  <p:pic>
                    <p:nvPicPr>
                      <p:cNvPr id="11469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181350"/>
                        <a:ext cx="1771650" cy="583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395C0C4D-5D4D-4C00-BD88-48AF31773620}" type="slidenum">
              <a:rPr lang="en-US" altLang="en-US" smtClean="0"/>
              <a:pPr>
                <a:defRPr/>
              </a:pPr>
              <a:t>52</a:t>
            </a:fld>
            <a:endParaRPr lang="en-US" altLang="en-US"/>
          </a:p>
        </p:txBody>
      </p:sp>
    </p:spTree>
    <p:extLst>
      <p:ext uri="{BB962C8B-B14F-4D97-AF65-F5344CB8AC3E}">
        <p14:creationId xmlns:p14="http://schemas.microsoft.com/office/powerpoint/2010/main" val="34361816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1200150" y="114300"/>
            <a:ext cx="7715250" cy="857250"/>
          </a:xfrm>
        </p:spPr>
        <p:txBody>
          <a:bodyPr/>
          <a:lstStyle/>
          <a:p>
            <a:pPr eaLnBrk="1" hangingPunct="1"/>
            <a:r>
              <a:rPr lang="en-US" altLang="zh-CN" sz="2700" dirty="0"/>
              <a:t>How to Help Users Interpret a Topic Model</a:t>
            </a:r>
            <a:r>
              <a:rPr lang="en-US" altLang="zh-CN" sz="2800" dirty="0"/>
              <a:t>? </a:t>
            </a:r>
            <a:r>
              <a:rPr lang="en-US" altLang="zh-CN" sz="1600" dirty="0"/>
              <a:t>[Mei et al. 07b]</a:t>
            </a:r>
          </a:p>
        </p:txBody>
      </p:sp>
      <p:sp>
        <p:nvSpPr>
          <p:cNvPr id="116740" name="Rectangle 3"/>
          <p:cNvSpPr>
            <a:spLocks noGrp="1" noChangeArrowheads="1"/>
          </p:cNvSpPr>
          <p:nvPr>
            <p:ph type="body" idx="1"/>
          </p:nvPr>
        </p:nvSpPr>
        <p:spPr>
          <a:xfrm>
            <a:off x="1371600" y="1200150"/>
            <a:ext cx="3657600" cy="2743200"/>
          </a:xfrm>
        </p:spPr>
        <p:txBody>
          <a:bodyPr/>
          <a:lstStyle/>
          <a:p>
            <a:pPr eaLnBrk="1" hangingPunct="1"/>
            <a:r>
              <a:rPr lang="en-US" altLang="zh-CN" sz="1800"/>
              <a:t>Use top words</a:t>
            </a:r>
          </a:p>
          <a:p>
            <a:pPr lvl="1" eaLnBrk="1" hangingPunct="1"/>
            <a:r>
              <a:rPr lang="en-US" altLang="zh-CN" sz="1500"/>
              <a:t>automatic, but hard to make sense</a:t>
            </a:r>
          </a:p>
          <a:p>
            <a:pPr lvl="1" eaLnBrk="1" hangingPunct="1"/>
            <a:endParaRPr lang="en-US" altLang="zh-CN" sz="1500"/>
          </a:p>
          <a:p>
            <a:pPr lvl="1" eaLnBrk="1" hangingPunct="1"/>
            <a:endParaRPr lang="en-US" altLang="zh-CN" sz="1500"/>
          </a:p>
          <a:p>
            <a:pPr eaLnBrk="1" hangingPunct="1"/>
            <a:endParaRPr lang="en-US" altLang="zh-CN" sz="1800"/>
          </a:p>
          <a:p>
            <a:pPr eaLnBrk="1" hangingPunct="1"/>
            <a:r>
              <a:rPr lang="en-US" altLang="zh-CN" sz="1800"/>
              <a:t>Human generated labels</a:t>
            </a:r>
          </a:p>
          <a:p>
            <a:pPr lvl="1" eaLnBrk="1" hangingPunct="1"/>
            <a:r>
              <a:rPr lang="en-US" altLang="zh-CN" sz="1500"/>
              <a:t>Make sense, but cannot scale up</a:t>
            </a:r>
          </a:p>
        </p:txBody>
      </p:sp>
      <p:sp>
        <p:nvSpPr>
          <p:cNvPr id="116741" name="Rectangle 4"/>
          <p:cNvSpPr>
            <a:spLocks noChangeArrowheads="1"/>
          </p:cNvSpPr>
          <p:nvPr/>
        </p:nvSpPr>
        <p:spPr bwMode="auto">
          <a:xfrm>
            <a:off x="5029200" y="1200150"/>
            <a:ext cx="1657350" cy="2400657"/>
          </a:xfrm>
          <a:prstGeom prst="rect">
            <a:avLst/>
          </a:prstGeom>
          <a:noFill/>
          <a:ln w="254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500">
                <a:solidFill>
                  <a:srgbClr val="000000"/>
                </a:solidFill>
                <a:latin typeface="Times New Roman" panose="02020603050405020304" pitchFamily="18" charset="0"/>
              </a:rPr>
              <a:t>term               0.16</a:t>
            </a:r>
            <a:br>
              <a:rPr lang="en-US" altLang="zh-CN" sz="1500">
                <a:solidFill>
                  <a:srgbClr val="000000"/>
                </a:solidFill>
                <a:latin typeface="Times New Roman" panose="02020603050405020304" pitchFamily="18" charset="0"/>
              </a:rPr>
            </a:br>
            <a:r>
              <a:rPr lang="en-US" altLang="zh-CN" sz="1500">
                <a:solidFill>
                  <a:srgbClr val="000000"/>
                </a:solidFill>
                <a:latin typeface="Times New Roman" panose="02020603050405020304" pitchFamily="18" charset="0"/>
              </a:rPr>
              <a:t>relevance      0.08</a:t>
            </a:r>
            <a:br>
              <a:rPr lang="en-US" altLang="zh-CN" sz="1500">
                <a:solidFill>
                  <a:srgbClr val="000000"/>
                </a:solidFill>
                <a:latin typeface="Times New Roman" panose="02020603050405020304" pitchFamily="18" charset="0"/>
              </a:rPr>
            </a:br>
            <a:r>
              <a:rPr lang="en-US" altLang="zh-CN" sz="1500">
                <a:solidFill>
                  <a:srgbClr val="000000"/>
                </a:solidFill>
                <a:latin typeface="Times New Roman" panose="02020603050405020304" pitchFamily="18" charset="0"/>
              </a:rPr>
              <a:t>weight            0.07 </a:t>
            </a:r>
            <a:br>
              <a:rPr lang="en-US" altLang="zh-CN" sz="1500">
                <a:solidFill>
                  <a:srgbClr val="000000"/>
                </a:solidFill>
                <a:latin typeface="Times New Roman" panose="02020603050405020304" pitchFamily="18" charset="0"/>
              </a:rPr>
            </a:br>
            <a:r>
              <a:rPr lang="en-US" altLang="zh-CN" sz="1500">
                <a:solidFill>
                  <a:srgbClr val="000000"/>
                </a:solidFill>
                <a:latin typeface="Times New Roman" panose="02020603050405020304" pitchFamily="18" charset="0"/>
              </a:rPr>
              <a:t>feedback        0.04</a:t>
            </a:r>
            <a:br>
              <a:rPr lang="en-US" altLang="zh-CN" sz="1500">
                <a:solidFill>
                  <a:srgbClr val="000000"/>
                </a:solidFill>
                <a:latin typeface="Times New Roman" panose="02020603050405020304" pitchFamily="18" charset="0"/>
              </a:rPr>
            </a:br>
            <a:r>
              <a:rPr lang="en-US" altLang="zh-CN" sz="1500">
                <a:solidFill>
                  <a:srgbClr val="000000"/>
                </a:solidFill>
                <a:latin typeface="Times New Roman" panose="02020603050405020304" pitchFamily="18" charset="0"/>
              </a:rPr>
              <a:t>independence 0.03</a:t>
            </a:r>
          </a:p>
          <a:p>
            <a:pPr>
              <a:spcBef>
                <a:spcPct val="0"/>
              </a:spcBef>
              <a:buFontTx/>
              <a:buNone/>
            </a:pPr>
            <a:r>
              <a:rPr lang="en-US" altLang="zh-CN" sz="1500">
                <a:solidFill>
                  <a:srgbClr val="000000"/>
                </a:solidFill>
                <a:latin typeface="Times New Roman" panose="02020603050405020304" pitchFamily="18" charset="0"/>
              </a:rPr>
              <a:t>model             0.03</a:t>
            </a:r>
          </a:p>
          <a:p>
            <a:pPr>
              <a:spcBef>
                <a:spcPct val="0"/>
              </a:spcBef>
              <a:buFontTx/>
              <a:buNone/>
            </a:pPr>
            <a:r>
              <a:rPr lang="en-US" altLang="zh-CN" sz="1500">
                <a:solidFill>
                  <a:srgbClr val="000000"/>
                </a:solidFill>
                <a:latin typeface="Times New Roman" panose="02020603050405020304" pitchFamily="18" charset="0"/>
              </a:rPr>
              <a:t>frequent         0.02</a:t>
            </a:r>
          </a:p>
          <a:p>
            <a:pPr>
              <a:spcBef>
                <a:spcPct val="0"/>
              </a:spcBef>
              <a:buFontTx/>
              <a:buNone/>
            </a:pPr>
            <a:r>
              <a:rPr lang="en-US" altLang="zh-CN" sz="1500">
                <a:solidFill>
                  <a:srgbClr val="000000"/>
                </a:solidFill>
                <a:latin typeface="Times New Roman" panose="02020603050405020304" pitchFamily="18" charset="0"/>
              </a:rPr>
              <a:t>probabilistic  0.02</a:t>
            </a:r>
          </a:p>
          <a:p>
            <a:pPr>
              <a:spcBef>
                <a:spcPct val="0"/>
              </a:spcBef>
              <a:buFontTx/>
              <a:buNone/>
            </a:pPr>
            <a:r>
              <a:rPr lang="en-US" altLang="zh-CN" sz="1500">
                <a:solidFill>
                  <a:srgbClr val="000000"/>
                </a:solidFill>
                <a:latin typeface="Times New Roman" panose="02020603050405020304" pitchFamily="18" charset="0"/>
              </a:rPr>
              <a:t>document       0.02</a:t>
            </a:r>
          </a:p>
          <a:p>
            <a:pPr>
              <a:spcBef>
                <a:spcPct val="0"/>
              </a:spcBef>
              <a:buFontTx/>
              <a:buNone/>
            </a:pPr>
            <a:r>
              <a:rPr lang="en-US" altLang="zh-CN" sz="1500">
                <a:solidFill>
                  <a:srgbClr val="000000"/>
                </a:solidFill>
                <a:latin typeface="Times New Roman" panose="02020603050405020304" pitchFamily="18" charset="0"/>
              </a:rPr>
              <a:t>…</a:t>
            </a:r>
          </a:p>
        </p:txBody>
      </p:sp>
      <p:grpSp>
        <p:nvGrpSpPr>
          <p:cNvPr id="12302" name="Group 14"/>
          <p:cNvGrpSpPr>
            <a:grpSpLocks/>
          </p:cNvGrpSpPr>
          <p:nvPr/>
        </p:nvGrpSpPr>
        <p:grpSpPr bwMode="auto">
          <a:xfrm>
            <a:off x="2971800" y="2387203"/>
            <a:ext cx="2047875" cy="1441847"/>
            <a:chOff x="1536" y="2005"/>
            <a:chExt cx="1720" cy="1211"/>
          </a:xfrm>
        </p:grpSpPr>
        <p:sp>
          <p:nvSpPr>
            <p:cNvPr id="116750" name="Oval 5"/>
            <p:cNvSpPr>
              <a:spLocks noChangeArrowheads="1"/>
            </p:cNvSpPr>
            <p:nvPr/>
          </p:nvSpPr>
          <p:spPr bwMode="auto">
            <a:xfrm>
              <a:off x="1536" y="2784"/>
              <a:ext cx="1296" cy="432"/>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500">
                  <a:solidFill>
                    <a:srgbClr val="000000"/>
                  </a:solidFill>
                </a:rPr>
                <a:t>Retrieval Models</a:t>
              </a:r>
            </a:p>
          </p:txBody>
        </p:sp>
        <p:cxnSp>
          <p:nvCxnSpPr>
            <p:cNvPr id="116751" name="AutoShape 6"/>
            <p:cNvCxnSpPr>
              <a:cxnSpLocks noChangeShapeType="1"/>
              <a:stCxn id="116750" idx="6"/>
              <a:endCxn id="116741" idx="1"/>
            </p:cNvCxnSpPr>
            <p:nvPr/>
          </p:nvCxnSpPr>
          <p:spPr bwMode="auto">
            <a:xfrm flipV="1">
              <a:off x="2832" y="2005"/>
              <a:ext cx="424" cy="99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6743" name="Rectangle 7"/>
          <p:cNvSpPr>
            <a:spLocks noChangeArrowheads="1"/>
          </p:cNvSpPr>
          <p:nvPr/>
        </p:nvSpPr>
        <p:spPr bwMode="auto">
          <a:xfrm>
            <a:off x="2400300" y="4000501"/>
            <a:ext cx="4467890" cy="646331"/>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rPr>
              <a:t>Question: Can we automatically generate </a:t>
            </a:r>
          </a:p>
          <a:p>
            <a:pPr eaLnBrk="1" hangingPunct="1">
              <a:spcBef>
                <a:spcPct val="0"/>
              </a:spcBef>
              <a:buFontTx/>
              <a:buNone/>
            </a:pPr>
            <a:r>
              <a:rPr lang="en-US" altLang="zh-CN" sz="1800">
                <a:solidFill>
                  <a:srgbClr val="000000"/>
                </a:solidFill>
              </a:rPr>
              <a:t>understandable labels for topics?</a:t>
            </a:r>
          </a:p>
        </p:txBody>
      </p:sp>
      <p:grpSp>
        <p:nvGrpSpPr>
          <p:cNvPr id="12301" name="Group 13"/>
          <p:cNvGrpSpPr>
            <a:grpSpLocks/>
          </p:cNvGrpSpPr>
          <p:nvPr/>
        </p:nvGrpSpPr>
        <p:grpSpPr bwMode="auto">
          <a:xfrm>
            <a:off x="2400300" y="1943100"/>
            <a:ext cx="2628900" cy="514350"/>
            <a:chOff x="1056" y="1632"/>
            <a:chExt cx="2208" cy="432"/>
          </a:xfrm>
        </p:grpSpPr>
        <p:sp>
          <p:nvSpPr>
            <p:cNvPr id="116748" name="Oval 8"/>
            <p:cNvSpPr>
              <a:spLocks noChangeArrowheads="1"/>
            </p:cNvSpPr>
            <p:nvPr/>
          </p:nvSpPr>
          <p:spPr bwMode="auto">
            <a:xfrm>
              <a:off x="1056" y="1632"/>
              <a:ext cx="1392" cy="432"/>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500">
                  <a:solidFill>
                    <a:srgbClr val="000000"/>
                  </a:solidFill>
                </a:rPr>
                <a:t>Term, relevance, </a:t>
              </a:r>
            </a:p>
            <a:p>
              <a:pPr algn="ctr" eaLnBrk="1" hangingPunct="1">
                <a:spcBef>
                  <a:spcPct val="0"/>
                </a:spcBef>
                <a:buFontTx/>
                <a:buNone/>
              </a:pPr>
              <a:r>
                <a:rPr lang="en-US" altLang="zh-CN" sz="1500">
                  <a:solidFill>
                    <a:srgbClr val="000000"/>
                  </a:solidFill>
                </a:rPr>
                <a:t>weight, feedback</a:t>
              </a:r>
            </a:p>
          </p:txBody>
        </p:sp>
        <p:cxnSp>
          <p:nvCxnSpPr>
            <p:cNvPr id="116749" name="AutoShape 9"/>
            <p:cNvCxnSpPr>
              <a:cxnSpLocks noChangeShapeType="1"/>
              <a:stCxn id="116748" idx="6"/>
              <a:endCxn id="116741" idx="1"/>
            </p:cNvCxnSpPr>
            <p:nvPr/>
          </p:nvCxnSpPr>
          <p:spPr bwMode="auto">
            <a:xfrm>
              <a:off x="2448" y="1848"/>
              <a:ext cx="816" cy="15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6745" name="Rectangle 11"/>
          <p:cNvSpPr>
            <a:spLocks noChangeArrowheads="1"/>
          </p:cNvSpPr>
          <p:nvPr/>
        </p:nvSpPr>
        <p:spPr bwMode="auto">
          <a:xfrm>
            <a:off x="6768703" y="1621631"/>
            <a:ext cx="1003697" cy="1962076"/>
          </a:xfrm>
          <a:prstGeom prst="rect">
            <a:avLst/>
          </a:prstGeom>
          <a:noFill/>
          <a:ln w="254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350">
                <a:solidFill>
                  <a:srgbClr val="000000"/>
                </a:solidFill>
              </a:rPr>
              <a:t>insulin </a:t>
            </a:r>
          </a:p>
          <a:p>
            <a:pPr eaLnBrk="1" hangingPunct="1">
              <a:spcBef>
                <a:spcPct val="0"/>
              </a:spcBef>
              <a:buFontTx/>
              <a:buNone/>
            </a:pPr>
            <a:r>
              <a:rPr lang="en-US" altLang="zh-CN" sz="1350">
                <a:solidFill>
                  <a:srgbClr val="000000"/>
                </a:solidFill>
              </a:rPr>
              <a:t>foraging</a:t>
            </a:r>
          </a:p>
          <a:p>
            <a:pPr eaLnBrk="1" hangingPunct="1">
              <a:spcBef>
                <a:spcPct val="0"/>
              </a:spcBef>
              <a:buFontTx/>
              <a:buNone/>
            </a:pPr>
            <a:r>
              <a:rPr lang="en-US" altLang="zh-CN" sz="1350">
                <a:solidFill>
                  <a:srgbClr val="000000"/>
                </a:solidFill>
              </a:rPr>
              <a:t>foragers</a:t>
            </a:r>
          </a:p>
          <a:p>
            <a:pPr eaLnBrk="1" hangingPunct="1">
              <a:spcBef>
                <a:spcPct val="0"/>
              </a:spcBef>
              <a:buFontTx/>
              <a:buNone/>
            </a:pPr>
            <a:r>
              <a:rPr lang="en-US" altLang="zh-CN" sz="1350">
                <a:solidFill>
                  <a:srgbClr val="000000"/>
                </a:solidFill>
              </a:rPr>
              <a:t>collected</a:t>
            </a:r>
          </a:p>
          <a:p>
            <a:pPr eaLnBrk="1" hangingPunct="1">
              <a:spcBef>
                <a:spcPct val="0"/>
              </a:spcBef>
              <a:buFontTx/>
              <a:buNone/>
            </a:pPr>
            <a:r>
              <a:rPr lang="en-US" altLang="zh-CN" sz="1350">
                <a:solidFill>
                  <a:srgbClr val="000000"/>
                </a:solidFill>
              </a:rPr>
              <a:t>grains</a:t>
            </a:r>
          </a:p>
          <a:p>
            <a:pPr eaLnBrk="1" hangingPunct="1">
              <a:spcBef>
                <a:spcPct val="0"/>
              </a:spcBef>
              <a:buFontTx/>
              <a:buNone/>
            </a:pPr>
            <a:r>
              <a:rPr lang="en-US" altLang="zh-CN" sz="1350">
                <a:solidFill>
                  <a:srgbClr val="000000"/>
                </a:solidFill>
              </a:rPr>
              <a:t>loads</a:t>
            </a:r>
          </a:p>
          <a:p>
            <a:pPr eaLnBrk="1" hangingPunct="1">
              <a:spcBef>
                <a:spcPct val="0"/>
              </a:spcBef>
              <a:buFontTx/>
              <a:buNone/>
            </a:pPr>
            <a:r>
              <a:rPr lang="en-US" altLang="zh-CN" sz="1350">
                <a:solidFill>
                  <a:srgbClr val="000000"/>
                </a:solidFill>
              </a:rPr>
              <a:t>collection</a:t>
            </a:r>
          </a:p>
          <a:p>
            <a:pPr eaLnBrk="1" hangingPunct="1">
              <a:spcBef>
                <a:spcPct val="0"/>
              </a:spcBef>
              <a:buFontTx/>
              <a:buNone/>
            </a:pPr>
            <a:r>
              <a:rPr lang="en-US" altLang="zh-CN" sz="1350">
                <a:solidFill>
                  <a:srgbClr val="000000"/>
                </a:solidFill>
              </a:rPr>
              <a:t>nectar</a:t>
            </a:r>
          </a:p>
          <a:p>
            <a:pPr eaLnBrk="1" hangingPunct="1">
              <a:spcBef>
                <a:spcPct val="0"/>
              </a:spcBef>
              <a:buFontTx/>
              <a:buNone/>
            </a:pPr>
            <a:r>
              <a:rPr lang="en-US" altLang="zh-CN" sz="1350">
                <a:solidFill>
                  <a:srgbClr val="000000"/>
                </a:solidFill>
              </a:rPr>
              <a:t>…</a:t>
            </a:r>
          </a:p>
        </p:txBody>
      </p:sp>
      <p:sp>
        <p:nvSpPr>
          <p:cNvPr id="116746" name="Rectangle 12"/>
          <p:cNvSpPr>
            <a:spLocks noChangeArrowheads="1"/>
          </p:cNvSpPr>
          <p:nvPr/>
        </p:nvSpPr>
        <p:spPr bwMode="auto">
          <a:xfrm>
            <a:off x="6229351" y="2090738"/>
            <a:ext cx="697627" cy="1200329"/>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7200">
                <a:solidFill>
                  <a:srgbClr val="CC0000"/>
                </a:solidFill>
              </a:rPr>
              <a:t>?</a:t>
            </a:r>
          </a:p>
        </p:txBody>
      </p:sp>
      <p:pic>
        <p:nvPicPr>
          <p:cNvPr id="116747" name="Picture 2" descr="C:\Users\zhai\Pictures\new-timan-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500" y="4907757"/>
            <a:ext cx="477441"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8AD08FE-21CA-447A-B5E0-10774CCDBD3A}" type="slidenum">
              <a:rPr lang="en-US" smtClean="0">
                <a:solidFill>
                  <a:prstClr val="black">
                    <a:tint val="75000"/>
                  </a:prstClr>
                </a:solidFill>
              </a:rPr>
              <a:pPr/>
              <a:t>53</a:t>
            </a:fld>
            <a:endParaRPr lang="en-US">
              <a:solidFill>
                <a:prstClr val="black">
                  <a:tint val="75000"/>
                </a:prstClr>
              </a:solidFill>
            </a:endParaRPr>
          </a:p>
        </p:txBody>
      </p:sp>
    </p:spTree>
    <p:extLst>
      <p:ext uri="{BB962C8B-B14F-4D97-AF65-F5344CB8AC3E}">
        <p14:creationId xmlns:p14="http://schemas.microsoft.com/office/powerpoint/2010/main" val="2654757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p:txBody>
          <a:bodyPr/>
          <a:lstStyle/>
          <a:p>
            <a:pPr eaLnBrk="1" hangingPunct="1"/>
            <a:r>
              <a:rPr lang="en-US" altLang="zh-CN" smtClean="0"/>
              <a:t>What is a Good Label?</a:t>
            </a:r>
          </a:p>
        </p:txBody>
      </p:sp>
      <p:sp>
        <p:nvSpPr>
          <p:cNvPr id="14339" name="Rectangle 3"/>
          <p:cNvSpPr>
            <a:spLocks noGrp="1" noChangeArrowheads="1"/>
          </p:cNvSpPr>
          <p:nvPr>
            <p:ph type="body" idx="1"/>
          </p:nvPr>
        </p:nvSpPr>
        <p:spPr>
          <a:xfrm>
            <a:off x="3714750" y="1085850"/>
            <a:ext cx="4057650" cy="2000250"/>
          </a:xfrm>
        </p:spPr>
        <p:txBody>
          <a:bodyPr/>
          <a:lstStyle/>
          <a:p>
            <a:pPr eaLnBrk="1" hangingPunct="1"/>
            <a:r>
              <a:rPr lang="en-US" altLang="zh-CN" sz="2100"/>
              <a:t>Semantically close (</a:t>
            </a:r>
            <a:r>
              <a:rPr lang="en-US" altLang="zh-CN" sz="2100">
                <a:solidFill>
                  <a:srgbClr val="CC0000"/>
                </a:solidFill>
              </a:rPr>
              <a:t>relevance</a:t>
            </a:r>
            <a:r>
              <a:rPr lang="en-US" altLang="zh-CN" sz="2100"/>
              <a:t>)</a:t>
            </a:r>
          </a:p>
          <a:p>
            <a:pPr eaLnBrk="1" hangingPunct="1"/>
            <a:r>
              <a:rPr lang="en-US" altLang="zh-CN" sz="2100">
                <a:solidFill>
                  <a:srgbClr val="CC0000"/>
                </a:solidFill>
              </a:rPr>
              <a:t>Understandable</a:t>
            </a:r>
            <a:r>
              <a:rPr lang="en-US" altLang="zh-CN" sz="2100"/>
              <a:t> – phrases?</a:t>
            </a:r>
          </a:p>
          <a:p>
            <a:pPr eaLnBrk="1" hangingPunct="1"/>
            <a:r>
              <a:rPr lang="en-US" altLang="zh-CN" sz="2100"/>
              <a:t>High </a:t>
            </a:r>
            <a:r>
              <a:rPr lang="en-US" altLang="zh-CN" sz="2100">
                <a:solidFill>
                  <a:srgbClr val="CC0000"/>
                </a:solidFill>
              </a:rPr>
              <a:t>coverage</a:t>
            </a:r>
            <a:r>
              <a:rPr lang="en-US" altLang="zh-CN" sz="2100"/>
              <a:t> inside topic</a:t>
            </a:r>
          </a:p>
          <a:p>
            <a:pPr eaLnBrk="1" hangingPunct="1"/>
            <a:r>
              <a:rPr lang="en-US" altLang="zh-CN" sz="2100">
                <a:solidFill>
                  <a:srgbClr val="CC0000"/>
                </a:solidFill>
              </a:rPr>
              <a:t>Discriminative</a:t>
            </a:r>
            <a:r>
              <a:rPr lang="en-US" altLang="zh-CN" sz="2100"/>
              <a:t> across topics</a:t>
            </a:r>
          </a:p>
          <a:p>
            <a:pPr eaLnBrk="1" hangingPunct="1"/>
            <a:r>
              <a:rPr lang="en-US" altLang="zh-CN" sz="2100"/>
              <a:t>…</a:t>
            </a:r>
          </a:p>
        </p:txBody>
      </p:sp>
      <p:sp>
        <p:nvSpPr>
          <p:cNvPr id="117765" name="Rectangle 4"/>
          <p:cNvSpPr>
            <a:spLocks noChangeArrowheads="1"/>
          </p:cNvSpPr>
          <p:nvPr/>
        </p:nvSpPr>
        <p:spPr bwMode="auto">
          <a:xfrm>
            <a:off x="1485900" y="1771650"/>
            <a:ext cx="1885950" cy="2400657"/>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500">
                <a:solidFill>
                  <a:srgbClr val="000000"/>
                </a:solidFill>
                <a:latin typeface="Times New Roman" panose="02020603050405020304" pitchFamily="18" charset="0"/>
              </a:rPr>
              <a:t>term                0.1599</a:t>
            </a:r>
            <a:br>
              <a:rPr lang="en-US" altLang="zh-CN" sz="1500">
                <a:solidFill>
                  <a:srgbClr val="000000"/>
                </a:solidFill>
                <a:latin typeface="Times New Roman" panose="02020603050405020304" pitchFamily="18" charset="0"/>
              </a:rPr>
            </a:br>
            <a:r>
              <a:rPr lang="en-US" altLang="zh-CN" sz="1500">
                <a:solidFill>
                  <a:srgbClr val="000000"/>
                </a:solidFill>
                <a:latin typeface="Times New Roman" panose="02020603050405020304" pitchFamily="18" charset="0"/>
              </a:rPr>
              <a:t>relevance        0.0752</a:t>
            </a:r>
            <a:br>
              <a:rPr lang="en-US" altLang="zh-CN" sz="1500">
                <a:solidFill>
                  <a:srgbClr val="000000"/>
                </a:solidFill>
                <a:latin typeface="Times New Roman" panose="02020603050405020304" pitchFamily="18" charset="0"/>
              </a:rPr>
            </a:br>
            <a:r>
              <a:rPr lang="en-US" altLang="zh-CN" sz="1500">
                <a:solidFill>
                  <a:srgbClr val="000000"/>
                </a:solidFill>
                <a:latin typeface="Times New Roman" panose="02020603050405020304" pitchFamily="18" charset="0"/>
              </a:rPr>
              <a:t>weight             0.0660 </a:t>
            </a:r>
            <a:br>
              <a:rPr lang="en-US" altLang="zh-CN" sz="1500">
                <a:solidFill>
                  <a:srgbClr val="000000"/>
                </a:solidFill>
                <a:latin typeface="Times New Roman" panose="02020603050405020304" pitchFamily="18" charset="0"/>
              </a:rPr>
            </a:br>
            <a:r>
              <a:rPr lang="en-US" altLang="zh-CN" sz="1500">
                <a:solidFill>
                  <a:srgbClr val="000000"/>
                </a:solidFill>
                <a:latin typeface="Times New Roman" panose="02020603050405020304" pitchFamily="18" charset="0"/>
              </a:rPr>
              <a:t>feedback         0.0372</a:t>
            </a:r>
            <a:br>
              <a:rPr lang="en-US" altLang="zh-CN" sz="1500">
                <a:solidFill>
                  <a:srgbClr val="000000"/>
                </a:solidFill>
                <a:latin typeface="Times New Roman" panose="02020603050405020304" pitchFamily="18" charset="0"/>
              </a:rPr>
            </a:br>
            <a:r>
              <a:rPr lang="en-US" altLang="zh-CN" sz="1500">
                <a:solidFill>
                  <a:srgbClr val="000000"/>
                </a:solidFill>
                <a:latin typeface="Times New Roman" panose="02020603050405020304" pitchFamily="18" charset="0"/>
              </a:rPr>
              <a:t>independence 0.0311</a:t>
            </a:r>
          </a:p>
          <a:p>
            <a:pPr>
              <a:spcBef>
                <a:spcPct val="0"/>
              </a:spcBef>
              <a:buFontTx/>
              <a:buNone/>
            </a:pPr>
            <a:r>
              <a:rPr lang="en-US" altLang="zh-CN" sz="1500">
                <a:solidFill>
                  <a:srgbClr val="000000"/>
                </a:solidFill>
                <a:latin typeface="Times New Roman" panose="02020603050405020304" pitchFamily="18" charset="0"/>
              </a:rPr>
              <a:t>model              0.0310</a:t>
            </a:r>
          </a:p>
          <a:p>
            <a:pPr>
              <a:spcBef>
                <a:spcPct val="0"/>
              </a:spcBef>
              <a:buFontTx/>
              <a:buNone/>
            </a:pPr>
            <a:r>
              <a:rPr lang="en-US" altLang="zh-CN" sz="1500">
                <a:solidFill>
                  <a:srgbClr val="000000"/>
                </a:solidFill>
                <a:latin typeface="Times New Roman" panose="02020603050405020304" pitchFamily="18" charset="0"/>
              </a:rPr>
              <a:t>frequent         0.0233</a:t>
            </a:r>
          </a:p>
          <a:p>
            <a:pPr>
              <a:spcBef>
                <a:spcPct val="0"/>
              </a:spcBef>
              <a:buFontTx/>
              <a:buNone/>
            </a:pPr>
            <a:r>
              <a:rPr lang="en-US" altLang="zh-CN" sz="1500">
                <a:solidFill>
                  <a:srgbClr val="000000"/>
                </a:solidFill>
                <a:latin typeface="Times New Roman" panose="02020603050405020304" pitchFamily="18" charset="0"/>
              </a:rPr>
              <a:t>probabilistic  0.0188</a:t>
            </a:r>
          </a:p>
          <a:p>
            <a:pPr>
              <a:spcBef>
                <a:spcPct val="0"/>
              </a:spcBef>
              <a:buFontTx/>
              <a:buNone/>
            </a:pPr>
            <a:r>
              <a:rPr lang="en-US" altLang="zh-CN" sz="1500">
                <a:solidFill>
                  <a:srgbClr val="000000"/>
                </a:solidFill>
                <a:latin typeface="Times New Roman" panose="02020603050405020304" pitchFamily="18" charset="0"/>
              </a:rPr>
              <a:t>document       0.0173</a:t>
            </a:r>
          </a:p>
          <a:p>
            <a:pPr>
              <a:spcBef>
                <a:spcPct val="0"/>
              </a:spcBef>
              <a:buFontTx/>
              <a:buNone/>
            </a:pPr>
            <a:r>
              <a:rPr lang="en-US" altLang="zh-CN" sz="1500">
                <a:solidFill>
                  <a:srgbClr val="000000"/>
                </a:solidFill>
                <a:latin typeface="Times New Roman" panose="02020603050405020304" pitchFamily="18" charset="0"/>
              </a:rPr>
              <a:t>…</a:t>
            </a:r>
          </a:p>
        </p:txBody>
      </p:sp>
      <p:grpSp>
        <p:nvGrpSpPr>
          <p:cNvPr id="14358" name="Group 22"/>
          <p:cNvGrpSpPr>
            <a:grpSpLocks/>
          </p:cNvGrpSpPr>
          <p:nvPr/>
        </p:nvGrpSpPr>
        <p:grpSpPr bwMode="auto">
          <a:xfrm>
            <a:off x="4572000" y="2628900"/>
            <a:ext cx="2114550" cy="466725"/>
            <a:chOff x="1200" y="2256"/>
            <a:chExt cx="1776" cy="392"/>
          </a:xfrm>
        </p:grpSpPr>
        <p:sp>
          <p:nvSpPr>
            <p:cNvPr id="117785" name="Rectangle 5"/>
            <p:cNvSpPr>
              <a:spLocks noChangeArrowheads="1"/>
            </p:cNvSpPr>
            <p:nvPr/>
          </p:nvSpPr>
          <p:spPr bwMode="auto">
            <a:xfrm>
              <a:off x="1200" y="2256"/>
              <a:ext cx="1776"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en-US" altLang="zh-CN" sz="2700">
                  <a:solidFill>
                    <a:srgbClr val="000000"/>
                  </a:solidFill>
                </a:rPr>
                <a:t>iPod Nano</a:t>
              </a:r>
            </a:p>
          </p:txBody>
        </p:sp>
        <p:grpSp>
          <p:nvGrpSpPr>
            <p:cNvPr id="117786" name="Group 8"/>
            <p:cNvGrpSpPr>
              <a:grpSpLocks/>
            </p:cNvGrpSpPr>
            <p:nvPr/>
          </p:nvGrpSpPr>
          <p:grpSpPr bwMode="auto">
            <a:xfrm>
              <a:off x="1248" y="2256"/>
              <a:ext cx="1440" cy="384"/>
              <a:chOff x="1056" y="2400"/>
              <a:chExt cx="1440" cy="384"/>
            </a:xfrm>
          </p:grpSpPr>
          <p:sp>
            <p:nvSpPr>
              <p:cNvPr id="117787" name="Line 6"/>
              <p:cNvSpPr>
                <a:spLocks noChangeShapeType="1"/>
              </p:cNvSpPr>
              <p:nvPr/>
            </p:nvSpPr>
            <p:spPr bwMode="auto">
              <a:xfrm>
                <a:off x="1056" y="2400"/>
                <a:ext cx="1440" cy="3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25"/>
              </a:p>
            </p:txBody>
          </p:sp>
          <p:sp>
            <p:nvSpPr>
              <p:cNvPr id="117788" name="Line 7"/>
              <p:cNvSpPr>
                <a:spLocks noChangeShapeType="1"/>
              </p:cNvSpPr>
              <p:nvPr/>
            </p:nvSpPr>
            <p:spPr bwMode="auto">
              <a:xfrm flipV="1">
                <a:off x="1104" y="2400"/>
                <a:ext cx="1344" cy="3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25"/>
              </a:p>
            </p:txBody>
          </p:sp>
        </p:grpSp>
      </p:grpSp>
      <p:grpSp>
        <p:nvGrpSpPr>
          <p:cNvPr id="14360" name="Group 24"/>
          <p:cNvGrpSpPr>
            <a:grpSpLocks/>
          </p:cNvGrpSpPr>
          <p:nvPr/>
        </p:nvGrpSpPr>
        <p:grpSpPr bwMode="auto">
          <a:xfrm>
            <a:off x="4057650" y="3729038"/>
            <a:ext cx="3257550" cy="466725"/>
            <a:chOff x="720" y="3132"/>
            <a:chExt cx="2736" cy="392"/>
          </a:xfrm>
        </p:grpSpPr>
        <p:sp>
          <p:nvSpPr>
            <p:cNvPr id="117781" name="Rectangle 9"/>
            <p:cNvSpPr>
              <a:spLocks noChangeArrowheads="1"/>
            </p:cNvSpPr>
            <p:nvPr/>
          </p:nvSpPr>
          <p:spPr bwMode="auto">
            <a:xfrm>
              <a:off x="720" y="3132"/>
              <a:ext cx="2736"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en-US" altLang="zh-CN" sz="2700">
                  <a:solidFill>
                    <a:srgbClr val="000000"/>
                  </a:solidFill>
                </a:rPr>
                <a:t>Pseudo-feedback</a:t>
              </a:r>
            </a:p>
          </p:txBody>
        </p:sp>
        <p:grpSp>
          <p:nvGrpSpPr>
            <p:cNvPr id="117782" name="Group 10"/>
            <p:cNvGrpSpPr>
              <a:grpSpLocks/>
            </p:cNvGrpSpPr>
            <p:nvPr/>
          </p:nvGrpSpPr>
          <p:grpSpPr bwMode="auto">
            <a:xfrm>
              <a:off x="1296" y="3132"/>
              <a:ext cx="1440" cy="384"/>
              <a:chOff x="1056" y="2400"/>
              <a:chExt cx="1440" cy="384"/>
            </a:xfrm>
          </p:grpSpPr>
          <p:sp>
            <p:nvSpPr>
              <p:cNvPr id="117783" name="Line 11"/>
              <p:cNvSpPr>
                <a:spLocks noChangeShapeType="1"/>
              </p:cNvSpPr>
              <p:nvPr/>
            </p:nvSpPr>
            <p:spPr bwMode="auto">
              <a:xfrm>
                <a:off x="1056" y="2400"/>
                <a:ext cx="1440" cy="3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25"/>
              </a:p>
            </p:txBody>
          </p:sp>
          <p:sp>
            <p:nvSpPr>
              <p:cNvPr id="117784" name="Line 12"/>
              <p:cNvSpPr>
                <a:spLocks noChangeShapeType="1"/>
              </p:cNvSpPr>
              <p:nvPr/>
            </p:nvSpPr>
            <p:spPr bwMode="auto">
              <a:xfrm flipV="1">
                <a:off x="1104" y="2400"/>
                <a:ext cx="1344" cy="3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25"/>
              </a:p>
            </p:txBody>
          </p:sp>
        </p:grpSp>
      </p:grpSp>
      <p:grpSp>
        <p:nvGrpSpPr>
          <p:cNvPr id="14361" name="Group 25"/>
          <p:cNvGrpSpPr>
            <a:grpSpLocks/>
          </p:cNvGrpSpPr>
          <p:nvPr/>
        </p:nvGrpSpPr>
        <p:grpSpPr bwMode="auto">
          <a:xfrm>
            <a:off x="3829050" y="4254104"/>
            <a:ext cx="3657600" cy="466725"/>
            <a:chOff x="498" y="3573"/>
            <a:chExt cx="3072" cy="392"/>
          </a:xfrm>
        </p:grpSpPr>
        <p:sp>
          <p:nvSpPr>
            <p:cNvPr id="117777" name="Rectangle 13"/>
            <p:cNvSpPr>
              <a:spLocks noChangeArrowheads="1"/>
            </p:cNvSpPr>
            <p:nvPr/>
          </p:nvSpPr>
          <p:spPr bwMode="auto">
            <a:xfrm>
              <a:off x="498" y="3573"/>
              <a:ext cx="3072"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en-US" altLang="zh-CN" sz="2700">
                  <a:solidFill>
                    <a:srgbClr val="000000"/>
                  </a:solidFill>
                </a:rPr>
                <a:t>Information Retrieval</a:t>
              </a:r>
            </a:p>
          </p:txBody>
        </p:sp>
        <p:grpSp>
          <p:nvGrpSpPr>
            <p:cNvPr id="117778" name="Group 14"/>
            <p:cNvGrpSpPr>
              <a:grpSpLocks/>
            </p:cNvGrpSpPr>
            <p:nvPr/>
          </p:nvGrpSpPr>
          <p:grpSpPr bwMode="auto">
            <a:xfrm>
              <a:off x="1314" y="3573"/>
              <a:ext cx="1440" cy="384"/>
              <a:chOff x="1056" y="2400"/>
              <a:chExt cx="1440" cy="384"/>
            </a:xfrm>
          </p:grpSpPr>
          <p:sp>
            <p:nvSpPr>
              <p:cNvPr id="117779" name="Line 15"/>
              <p:cNvSpPr>
                <a:spLocks noChangeShapeType="1"/>
              </p:cNvSpPr>
              <p:nvPr/>
            </p:nvSpPr>
            <p:spPr bwMode="auto">
              <a:xfrm>
                <a:off x="1056" y="2400"/>
                <a:ext cx="1440" cy="3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25"/>
              </a:p>
            </p:txBody>
          </p:sp>
          <p:sp>
            <p:nvSpPr>
              <p:cNvPr id="117780" name="Line 16"/>
              <p:cNvSpPr>
                <a:spLocks noChangeShapeType="1"/>
              </p:cNvSpPr>
              <p:nvPr/>
            </p:nvSpPr>
            <p:spPr bwMode="auto">
              <a:xfrm flipV="1">
                <a:off x="1104" y="2400"/>
                <a:ext cx="1344" cy="3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25"/>
              </a:p>
            </p:txBody>
          </p:sp>
        </p:grpSp>
      </p:grpSp>
      <p:sp>
        <p:nvSpPr>
          <p:cNvPr id="117769" name="Rectangle 17"/>
          <p:cNvSpPr>
            <a:spLocks noChangeArrowheads="1"/>
          </p:cNvSpPr>
          <p:nvPr/>
        </p:nvSpPr>
        <p:spPr bwMode="auto">
          <a:xfrm>
            <a:off x="1428750" y="1085850"/>
            <a:ext cx="2114550" cy="67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en-US" altLang="zh-CN" sz="2100">
                <a:solidFill>
                  <a:srgbClr val="660066"/>
                </a:solidFill>
              </a:rPr>
              <a:t>Retrieval models</a:t>
            </a:r>
          </a:p>
        </p:txBody>
      </p:sp>
      <p:grpSp>
        <p:nvGrpSpPr>
          <p:cNvPr id="14359" name="Group 23"/>
          <p:cNvGrpSpPr>
            <a:grpSpLocks/>
          </p:cNvGrpSpPr>
          <p:nvPr/>
        </p:nvGrpSpPr>
        <p:grpSpPr bwMode="auto">
          <a:xfrm>
            <a:off x="3886200" y="3200398"/>
            <a:ext cx="3486150" cy="484584"/>
            <a:chOff x="576" y="2688"/>
            <a:chExt cx="2928" cy="407"/>
          </a:xfrm>
        </p:grpSpPr>
        <p:sp>
          <p:nvSpPr>
            <p:cNvPr id="117773" name="Rectangle 18"/>
            <p:cNvSpPr>
              <a:spLocks noChangeArrowheads="1"/>
            </p:cNvSpPr>
            <p:nvPr/>
          </p:nvSpPr>
          <p:spPr bwMode="auto">
            <a:xfrm>
              <a:off x="576" y="2703"/>
              <a:ext cx="2928"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zh-CN" altLang="en-US" sz="2700">
                  <a:solidFill>
                    <a:srgbClr val="000000"/>
                  </a:solidFill>
                </a:rPr>
                <a:t>じょうほうけんさく </a:t>
              </a:r>
            </a:p>
          </p:txBody>
        </p:sp>
        <p:grpSp>
          <p:nvGrpSpPr>
            <p:cNvPr id="117774" name="Group 19"/>
            <p:cNvGrpSpPr>
              <a:grpSpLocks/>
            </p:cNvGrpSpPr>
            <p:nvPr/>
          </p:nvGrpSpPr>
          <p:grpSpPr bwMode="auto">
            <a:xfrm>
              <a:off x="1248" y="2688"/>
              <a:ext cx="1440" cy="384"/>
              <a:chOff x="1056" y="2400"/>
              <a:chExt cx="1440" cy="384"/>
            </a:xfrm>
          </p:grpSpPr>
          <p:sp>
            <p:nvSpPr>
              <p:cNvPr id="117775" name="Line 20"/>
              <p:cNvSpPr>
                <a:spLocks noChangeShapeType="1"/>
              </p:cNvSpPr>
              <p:nvPr/>
            </p:nvSpPr>
            <p:spPr bwMode="auto">
              <a:xfrm>
                <a:off x="1056" y="2400"/>
                <a:ext cx="1440" cy="3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25"/>
              </a:p>
            </p:txBody>
          </p:sp>
          <p:sp>
            <p:nvSpPr>
              <p:cNvPr id="117776" name="Line 21"/>
              <p:cNvSpPr>
                <a:spLocks noChangeShapeType="1"/>
              </p:cNvSpPr>
              <p:nvPr/>
            </p:nvSpPr>
            <p:spPr bwMode="auto">
              <a:xfrm flipV="1">
                <a:off x="1104" y="2400"/>
                <a:ext cx="1344" cy="3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25"/>
              </a:p>
            </p:txBody>
          </p:sp>
        </p:grpSp>
      </p:grpSp>
      <p:sp>
        <p:nvSpPr>
          <p:cNvPr id="117771" name="Rectangle 27"/>
          <p:cNvSpPr>
            <a:spLocks noChangeArrowheads="1"/>
          </p:cNvSpPr>
          <p:nvPr/>
        </p:nvSpPr>
        <p:spPr bwMode="auto">
          <a:xfrm>
            <a:off x="1595437" y="4229101"/>
            <a:ext cx="1444626"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en-US" altLang="zh-CN" sz="1350">
                <a:solidFill>
                  <a:srgbClr val="000000"/>
                </a:solidFill>
              </a:rPr>
              <a:t>A topic from</a:t>
            </a:r>
          </a:p>
          <a:p>
            <a:pPr eaLnBrk="1" hangingPunct="1">
              <a:lnSpc>
                <a:spcPct val="90000"/>
              </a:lnSpc>
              <a:buFontTx/>
              <a:buNone/>
            </a:pPr>
            <a:r>
              <a:rPr lang="en-US" altLang="zh-CN" sz="1350">
                <a:solidFill>
                  <a:srgbClr val="000000"/>
                </a:solidFill>
              </a:rPr>
              <a:t>[Mei &amp; Zhai 06b]</a:t>
            </a:r>
          </a:p>
        </p:txBody>
      </p:sp>
      <p:pic>
        <p:nvPicPr>
          <p:cNvPr id="117772" name="Picture 2" descr="C:\Users\zhai\Pictures\new-timan-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500" y="4907757"/>
            <a:ext cx="477441"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8AD08FE-21CA-447A-B5E0-10774CCDBD3A}"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2680763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36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p:nvPr>
        </p:nvSpPr>
        <p:spPr>
          <a:xfrm>
            <a:off x="1485900" y="205979"/>
            <a:ext cx="6896100" cy="857250"/>
          </a:xfrm>
        </p:spPr>
        <p:txBody>
          <a:bodyPr/>
          <a:lstStyle/>
          <a:p>
            <a:pPr eaLnBrk="1" hangingPunct="1"/>
            <a:r>
              <a:rPr lang="en-US" altLang="zh-CN" dirty="0" smtClean="0"/>
              <a:t>Automatic Labeling of Topics </a:t>
            </a:r>
            <a:r>
              <a:rPr lang="en-US" altLang="zh-CN" sz="1500" dirty="0"/>
              <a:t>[Mei et al. 07b] </a:t>
            </a:r>
          </a:p>
        </p:txBody>
      </p:sp>
      <p:grpSp>
        <p:nvGrpSpPr>
          <p:cNvPr id="28701" name="Group 29"/>
          <p:cNvGrpSpPr>
            <a:grpSpLocks/>
          </p:cNvGrpSpPr>
          <p:nvPr/>
        </p:nvGrpSpPr>
        <p:grpSpPr bwMode="auto">
          <a:xfrm>
            <a:off x="1657350" y="1133475"/>
            <a:ext cx="2047875" cy="1466850"/>
            <a:chOff x="432" y="952"/>
            <a:chExt cx="1720" cy="1232"/>
          </a:xfrm>
        </p:grpSpPr>
        <p:sp>
          <p:nvSpPr>
            <p:cNvPr id="118820" name="Rectangle 8"/>
            <p:cNvSpPr>
              <a:spLocks noChangeArrowheads="1"/>
            </p:cNvSpPr>
            <p:nvPr/>
          </p:nvSpPr>
          <p:spPr bwMode="auto">
            <a:xfrm>
              <a:off x="432" y="952"/>
              <a:ext cx="1064" cy="4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500">
                  <a:solidFill>
                    <a:srgbClr val="000000"/>
                  </a:solidFill>
                </a:rPr>
                <a:t>Statistical </a:t>
              </a:r>
              <a:br>
                <a:rPr lang="en-US" altLang="zh-CN" sz="1500">
                  <a:solidFill>
                    <a:srgbClr val="000000"/>
                  </a:solidFill>
                </a:rPr>
              </a:br>
              <a:r>
                <a:rPr lang="en-US" altLang="zh-CN" sz="1500">
                  <a:solidFill>
                    <a:srgbClr val="000000"/>
                  </a:solidFill>
                </a:rPr>
                <a:t>topic models</a:t>
              </a:r>
            </a:p>
          </p:txBody>
        </p:sp>
        <p:cxnSp>
          <p:nvCxnSpPr>
            <p:cNvPr id="118821" name="AutoShape 9"/>
            <p:cNvCxnSpPr>
              <a:cxnSpLocks noChangeShapeType="1"/>
              <a:stCxn id="118809" idx="4"/>
              <a:endCxn id="118813" idx="1"/>
            </p:cNvCxnSpPr>
            <p:nvPr/>
          </p:nvCxnSpPr>
          <p:spPr bwMode="auto">
            <a:xfrm flipV="1">
              <a:off x="1056" y="1382"/>
              <a:ext cx="1096" cy="802"/>
            </a:xfrm>
            <a:prstGeom prst="straightConnector1">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822" name="AutoShape 10"/>
            <p:cNvSpPr>
              <a:spLocks noChangeArrowheads="1"/>
            </p:cNvSpPr>
            <p:nvPr/>
          </p:nvSpPr>
          <p:spPr bwMode="auto">
            <a:xfrm rot="3039265">
              <a:off x="1416" y="1464"/>
              <a:ext cx="240" cy="288"/>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grpSp>
      <p:grpSp>
        <p:nvGrpSpPr>
          <p:cNvPr id="28703" name="Group 31"/>
          <p:cNvGrpSpPr>
            <a:grpSpLocks/>
          </p:cNvGrpSpPr>
          <p:nvPr/>
        </p:nvGrpSpPr>
        <p:grpSpPr bwMode="auto">
          <a:xfrm>
            <a:off x="1314450" y="2600327"/>
            <a:ext cx="1943100" cy="1646635"/>
            <a:chOff x="144" y="2184"/>
            <a:chExt cx="1632" cy="1383"/>
          </a:xfrm>
        </p:grpSpPr>
        <p:cxnSp>
          <p:nvCxnSpPr>
            <p:cNvPr id="118817" name="AutoShape 12"/>
            <p:cNvCxnSpPr>
              <a:cxnSpLocks noChangeShapeType="1"/>
              <a:stCxn id="118809" idx="4"/>
              <a:endCxn id="118811" idx="1"/>
            </p:cNvCxnSpPr>
            <p:nvPr/>
          </p:nvCxnSpPr>
          <p:spPr bwMode="auto">
            <a:xfrm>
              <a:off x="1056" y="2184"/>
              <a:ext cx="720" cy="1224"/>
            </a:xfrm>
            <a:prstGeom prst="straightConnector1">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818" name="Rectangle 13"/>
            <p:cNvSpPr>
              <a:spLocks noChangeArrowheads="1"/>
            </p:cNvSpPr>
            <p:nvPr/>
          </p:nvSpPr>
          <p:spPr bwMode="auto">
            <a:xfrm>
              <a:off x="144" y="3102"/>
              <a:ext cx="1124" cy="4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500">
                  <a:solidFill>
                    <a:srgbClr val="000000"/>
                  </a:solidFill>
                </a:rPr>
                <a:t>NLP Chunker</a:t>
              </a:r>
            </a:p>
            <a:p>
              <a:pPr eaLnBrk="1" hangingPunct="1">
                <a:spcBef>
                  <a:spcPct val="0"/>
                </a:spcBef>
                <a:buFontTx/>
                <a:buNone/>
              </a:pPr>
              <a:r>
                <a:rPr lang="en-US" altLang="zh-CN" sz="1500">
                  <a:solidFill>
                    <a:srgbClr val="000000"/>
                  </a:solidFill>
                </a:rPr>
                <a:t>Ngram stat.</a:t>
              </a:r>
            </a:p>
          </p:txBody>
        </p:sp>
        <p:sp>
          <p:nvSpPr>
            <p:cNvPr id="118819" name="AutoShape 14"/>
            <p:cNvSpPr>
              <a:spLocks noChangeArrowheads="1"/>
            </p:cNvSpPr>
            <p:nvPr/>
          </p:nvSpPr>
          <p:spPr bwMode="auto">
            <a:xfrm rot="-2503891">
              <a:off x="1152" y="2760"/>
              <a:ext cx="240" cy="288"/>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grpSp>
      <p:grpSp>
        <p:nvGrpSpPr>
          <p:cNvPr id="28702" name="Group 30"/>
          <p:cNvGrpSpPr>
            <a:grpSpLocks/>
          </p:cNvGrpSpPr>
          <p:nvPr/>
        </p:nvGrpSpPr>
        <p:grpSpPr bwMode="auto">
          <a:xfrm>
            <a:off x="3714750" y="1038226"/>
            <a:ext cx="3781425" cy="1158478"/>
            <a:chOff x="2160" y="960"/>
            <a:chExt cx="3176" cy="973"/>
          </a:xfrm>
        </p:grpSpPr>
        <p:sp>
          <p:nvSpPr>
            <p:cNvPr id="118813" name="Rectangle 5"/>
            <p:cNvSpPr>
              <a:spLocks noChangeArrowheads="1"/>
            </p:cNvSpPr>
            <p:nvPr/>
          </p:nvSpPr>
          <p:spPr bwMode="auto">
            <a:xfrm>
              <a:off x="2160" y="960"/>
              <a:ext cx="720" cy="853"/>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600">
                  <a:solidFill>
                    <a:srgbClr val="000000"/>
                  </a:solidFill>
                  <a:latin typeface="Times New Roman" panose="02020603050405020304" pitchFamily="18" charset="0"/>
                </a:rPr>
                <a:t>term                 0.1599</a:t>
              </a:r>
              <a:br>
                <a:rPr lang="en-US" altLang="zh-CN" sz="600">
                  <a:solidFill>
                    <a:srgbClr val="000000"/>
                  </a:solidFill>
                  <a:latin typeface="Times New Roman" panose="02020603050405020304" pitchFamily="18" charset="0"/>
                </a:rPr>
              </a:br>
              <a:r>
                <a:rPr lang="en-US" altLang="zh-CN" sz="600">
                  <a:solidFill>
                    <a:srgbClr val="000000"/>
                  </a:solidFill>
                  <a:latin typeface="Times New Roman" panose="02020603050405020304" pitchFamily="18" charset="0"/>
                </a:rPr>
                <a:t>relevance        0.0752</a:t>
              </a:r>
              <a:br>
                <a:rPr lang="en-US" altLang="zh-CN" sz="600">
                  <a:solidFill>
                    <a:srgbClr val="000000"/>
                  </a:solidFill>
                  <a:latin typeface="Times New Roman" panose="02020603050405020304" pitchFamily="18" charset="0"/>
                </a:rPr>
              </a:br>
              <a:r>
                <a:rPr lang="en-US" altLang="zh-CN" sz="600">
                  <a:solidFill>
                    <a:srgbClr val="000000"/>
                  </a:solidFill>
                  <a:latin typeface="Times New Roman" panose="02020603050405020304" pitchFamily="18" charset="0"/>
                </a:rPr>
                <a:t>weight             0.0660 </a:t>
              </a:r>
              <a:br>
                <a:rPr lang="en-US" altLang="zh-CN" sz="600">
                  <a:solidFill>
                    <a:srgbClr val="000000"/>
                  </a:solidFill>
                  <a:latin typeface="Times New Roman" panose="02020603050405020304" pitchFamily="18" charset="0"/>
                </a:rPr>
              </a:br>
              <a:r>
                <a:rPr lang="en-US" altLang="zh-CN" sz="600">
                  <a:solidFill>
                    <a:srgbClr val="000000"/>
                  </a:solidFill>
                  <a:latin typeface="Times New Roman" panose="02020603050405020304" pitchFamily="18" charset="0"/>
                </a:rPr>
                <a:t>feedback         0.0372</a:t>
              </a:r>
              <a:br>
                <a:rPr lang="en-US" altLang="zh-CN" sz="600">
                  <a:solidFill>
                    <a:srgbClr val="000000"/>
                  </a:solidFill>
                  <a:latin typeface="Times New Roman" panose="02020603050405020304" pitchFamily="18" charset="0"/>
                </a:rPr>
              </a:br>
              <a:r>
                <a:rPr lang="en-US" altLang="zh-CN" sz="600">
                  <a:solidFill>
                    <a:srgbClr val="000000"/>
                  </a:solidFill>
                  <a:latin typeface="Times New Roman" panose="02020603050405020304" pitchFamily="18" charset="0"/>
                </a:rPr>
                <a:t>independence 0.0311</a:t>
              </a:r>
            </a:p>
            <a:p>
              <a:pPr>
                <a:spcBef>
                  <a:spcPct val="0"/>
                </a:spcBef>
                <a:buFontTx/>
                <a:buNone/>
              </a:pPr>
              <a:r>
                <a:rPr lang="en-US" altLang="zh-CN" sz="600">
                  <a:solidFill>
                    <a:srgbClr val="000000"/>
                  </a:solidFill>
                  <a:latin typeface="Times New Roman" panose="02020603050405020304" pitchFamily="18" charset="0"/>
                </a:rPr>
                <a:t>model              0.0310</a:t>
              </a:r>
            </a:p>
            <a:p>
              <a:pPr>
                <a:spcBef>
                  <a:spcPct val="0"/>
                </a:spcBef>
                <a:buFontTx/>
                <a:buNone/>
              </a:pPr>
              <a:r>
                <a:rPr lang="en-US" altLang="zh-CN" sz="600">
                  <a:solidFill>
                    <a:srgbClr val="000000"/>
                  </a:solidFill>
                  <a:latin typeface="Times New Roman" panose="02020603050405020304" pitchFamily="18" charset="0"/>
                </a:rPr>
                <a:t>frequent         0.0233</a:t>
              </a:r>
            </a:p>
            <a:p>
              <a:pPr>
                <a:spcBef>
                  <a:spcPct val="0"/>
                </a:spcBef>
                <a:buFontTx/>
                <a:buNone/>
              </a:pPr>
              <a:r>
                <a:rPr lang="en-US" altLang="zh-CN" sz="600">
                  <a:solidFill>
                    <a:srgbClr val="000000"/>
                  </a:solidFill>
                  <a:latin typeface="Times New Roman" panose="02020603050405020304" pitchFamily="18" charset="0"/>
                </a:rPr>
                <a:t>probabilistic  0.0188</a:t>
              </a:r>
            </a:p>
            <a:p>
              <a:pPr>
                <a:spcBef>
                  <a:spcPct val="0"/>
                </a:spcBef>
                <a:buFontTx/>
                <a:buNone/>
              </a:pPr>
              <a:r>
                <a:rPr lang="en-US" altLang="zh-CN" sz="600">
                  <a:solidFill>
                    <a:srgbClr val="000000"/>
                  </a:solidFill>
                  <a:latin typeface="Times New Roman" panose="02020603050405020304" pitchFamily="18" charset="0"/>
                </a:rPr>
                <a:t>document       0.0173</a:t>
              </a:r>
            </a:p>
            <a:p>
              <a:pPr>
                <a:spcBef>
                  <a:spcPct val="0"/>
                </a:spcBef>
                <a:buFontTx/>
                <a:buNone/>
              </a:pPr>
              <a:r>
                <a:rPr lang="en-US" altLang="zh-CN" sz="600">
                  <a:solidFill>
                    <a:srgbClr val="000000"/>
                  </a:solidFill>
                  <a:latin typeface="Times New Roman" panose="02020603050405020304" pitchFamily="18" charset="0"/>
                </a:rPr>
                <a:t>…</a:t>
              </a:r>
            </a:p>
          </p:txBody>
        </p:sp>
        <p:sp>
          <p:nvSpPr>
            <p:cNvPr id="118814" name="Rectangle 6"/>
            <p:cNvSpPr>
              <a:spLocks noChangeArrowheads="1"/>
            </p:cNvSpPr>
            <p:nvPr/>
          </p:nvSpPr>
          <p:spPr bwMode="auto">
            <a:xfrm>
              <a:off x="2928" y="960"/>
              <a:ext cx="720" cy="853"/>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600">
                  <a:solidFill>
                    <a:srgbClr val="000000"/>
                  </a:solidFill>
                  <a:latin typeface="Times New Roman" panose="02020603050405020304" pitchFamily="18" charset="0"/>
                </a:rPr>
                <a:t>term                 0.1599</a:t>
              </a:r>
              <a:br>
                <a:rPr lang="en-US" altLang="zh-CN" sz="600">
                  <a:solidFill>
                    <a:srgbClr val="000000"/>
                  </a:solidFill>
                  <a:latin typeface="Times New Roman" panose="02020603050405020304" pitchFamily="18" charset="0"/>
                </a:rPr>
              </a:br>
              <a:r>
                <a:rPr lang="en-US" altLang="zh-CN" sz="600">
                  <a:solidFill>
                    <a:srgbClr val="000000"/>
                  </a:solidFill>
                  <a:latin typeface="Times New Roman" panose="02020603050405020304" pitchFamily="18" charset="0"/>
                </a:rPr>
                <a:t>relevance        0.0752</a:t>
              </a:r>
              <a:br>
                <a:rPr lang="en-US" altLang="zh-CN" sz="600">
                  <a:solidFill>
                    <a:srgbClr val="000000"/>
                  </a:solidFill>
                  <a:latin typeface="Times New Roman" panose="02020603050405020304" pitchFamily="18" charset="0"/>
                </a:rPr>
              </a:br>
              <a:r>
                <a:rPr lang="en-US" altLang="zh-CN" sz="600">
                  <a:solidFill>
                    <a:srgbClr val="000000"/>
                  </a:solidFill>
                  <a:latin typeface="Times New Roman" panose="02020603050405020304" pitchFamily="18" charset="0"/>
                </a:rPr>
                <a:t>weight             0.0660 </a:t>
              </a:r>
              <a:br>
                <a:rPr lang="en-US" altLang="zh-CN" sz="600">
                  <a:solidFill>
                    <a:srgbClr val="000000"/>
                  </a:solidFill>
                  <a:latin typeface="Times New Roman" panose="02020603050405020304" pitchFamily="18" charset="0"/>
                </a:rPr>
              </a:br>
              <a:r>
                <a:rPr lang="en-US" altLang="zh-CN" sz="600">
                  <a:solidFill>
                    <a:srgbClr val="000000"/>
                  </a:solidFill>
                  <a:latin typeface="Times New Roman" panose="02020603050405020304" pitchFamily="18" charset="0"/>
                </a:rPr>
                <a:t>feedback         0.0372</a:t>
              </a:r>
              <a:br>
                <a:rPr lang="en-US" altLang="zh-CN" sz="600">
                  <a:solidFill>
                    <a:srgbClr val="000000"/>
                  </a:solidFill>
                  <a:latin typeface="Times New Roman" panose="02020603050405020304" pitchFamily="18" charset="0"/>
                </a:rPr>
              </a:br>
              <a:r>
                <a:rPr lang="en-US" altLang="zh-CN" sz="600">
                  <a:solidFill>
                    <a:srgbClr val="000000"/>
                  </a:solidFill>
                  <a:latin typeface="Times New Roman" panose="02020603050405020304" pitchFamily="18" charset="0"/>
                </a:rPr>
                <a:t>independence 0.0311</a:t>
              </a:r>
            </a:p>
            <a:p>
              <a:pPr>
                <a:spcBef>
                  <a:spcPct val="0"/>
                </a:spcBef>
                <a:buFontTx/>
                <a:buNone/>
              </a:pPr>
              <a:r>
                <a:rPr lang="en-US" altLang="zh-CN" sz="600">
                  <a:solidFill>
                    <a:srgbClr val="000000"/>
                  </a:solidFill>
                  <a:latin typeface="Times New Roman" panose="02020603050405020304" pitchFamily="18" charset="0"/>
                </a:rPr>
                <a:t>model              0.0310</a:t>
              </a:r>
            </a:p>
            <a:p>
              <a:pPr>
                <a:spcBef>
                  <a:spcPct val="0"/>
                </a:spcBef>
                <a:buFontTx/>
                <a:buNone/>
              </a:pPr>
              <a:r>
                <a:rPr lang="en-US" altLang="zh-CN" sz="600">
                  <a:solidFill>
                    <a:srgbClr val="000000"/>
                  </a:solidFill>
                  <a:latin typeface="Times New Roman" panose="02020603050405020304" pitchFamily="18" charset="0"/>
                </a:rPr>
                <a:t>frequent         0.0233</a:t>
              </a:r>
            </a:p>
            <a:p>
              <a:pPr>
                <a:spcBef>
                  <a:spcPct val="0"/>
                </a:spcBef>
                <a:buFontTx/>
                <a:buNone/>
              </a:pPr>
              <a:r>
                <a:rPr lang="en-US" altLang="zh-CN" sz="600">
                  <a:solidFill>
                    <a:srgbClr val="000000"/>
                  </a:solidFill>
                  <a:latin typeface="Times New Roman" panose="02020603050405020304" pitchFamily="18" charset="0"/>
                </a:rPr>
                <a:t>probabilistic  0.0188</a:t>
              </a:r>
            </a:p>
            <a:p>
              <a:pPr>
                <a:spcBef>
                  <a:spcPct val="0"/>
                </a:spcBef>
                <a:buFontTx/>
                <a:buNone/>
              </a:pPr>
              <a:r>
                <a:rPr lang="en-US" altLang="zh-CN" sz="600">
                  <a:solidFill>
                    <a:srgbClr val="000000"/>
                  </a:solidFill>
                  <a:latin typeface="Times New Roman" panose="02020603050405020304" pitchFamily="18" charset="0"/>
                </a:rPr>
                <a:t>document       0.0173</a:t>
              </a:r>
            </a:p>
            <a:p>
              <a:pPr>
                <a:spcBef>
                  <a:spcPct val="0"/>
                </a:spcBef>
                <a:buFontTx/>
                <a:buNone/>
              </a:pPr>
              <a:r>
                <a:rPr lang="en-US" altLang="zh-CN" sz="600">
                  <a:solidFill>
                    <a:srgbClr val="000000"/>
                  </a:solidFill>
                  <a:latin typeface="Times New Roman" panose="02020603050405020304" pitchFamily="18" charset="0"/>
                </a:rPr>
                <a:t>…</a:t>
              </a:r>
            </a:p>
          </p:txBody>
        </p:sp>
        <p:sp>
          <p:nvSpPr>
            <p:cNvPr id="118815" name="Rectangle 7"/>
            <p:cNvSpPr>
              <a:spLocks noChangeArrowheads="1"/>
            </p:cNvSpPr>
            <p:nvPr/>
          </p:nvSpPr>
          <p:spPr bwMode="auto">
            <a:xfrm>
              <a:off x="3696" y="960"/>
              <a:ext cx="720" cy="853"/>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600">
                  <a:solidFill>
                    <a:srgbClr val="000000"/>
                  </a:solidFill>
                  <a:latin typeface="Times New Roman" panose="02020603050405020304" pitchFamily="18" charset="0"/>
                </a:rPr>
                <a:t>term                 0.1599</a:t>
              </a:r>
              <a:br>
                <a:rPr lang="en-US" altLang="zh-CN" sz="600">
                  <a:solidFill>
                    <a:srgbClr val="000000"/>
                  </a:solidFill>
                  <a:latin typeface="Times New Roman" panose="02020603050405020304" pitchFamily="18" charset="0"/>
                </a:rPr>
              </a:br>
              <a:r>
                <a:rPr lang="en-US" altLang="zh-CN" sz="600">
                  <a:solidFill>
                    <a:srgbClr val="000000"/>
                  </a:solidFill>
                  <a:latin typeface="Times New Roman" panose="02020603050405020304" pitchFamily="18" charset="0"/>
                </a:rPr>
                <a:t>relevance        0.0752</a:t>
              </a:r>
              <a:br>
                <a:rPr lang="en-US" altLang="zh-CN" sz="600">
                  <a:solidFill>
                    <a:srgbClr val="000000"/>
                  </a:solidFill>
                  <a:latin typeface="Times New Roman" panose="02020603050405020304" pitchFamily="18" charset="0"/>
                </a:rPr>
              </a:br>
              <a:r>
                <a:rPr lang="en-US" altLang="zh-CN" sz="600">
                  <a:solidFill>
                    <a:srgbClr val="000000"/>
                  </a:solidFill>
                  <a:latin typeface="Times New Roman" panose="02020603050405020304" pitchFamily="18" charset="0"/>
                </a:rPr>
                <a:t>weight             0.0660 </a:t>
              </a:r>
              <a:br>
                <a:rPr lang="en-US" altLang="zh-CN" sz="600">
                  <a:solidFill>
                    <a:srgbClr val="000000"/>
                  </a:solidFill>
                  <a:latin typeface="Times New Roman" panose="02020603050405020304" pitchFamily="18" charset="0"/>
                </a:rPr>
              </a:br>
              <a:r>
                <a:rPr lang="en-US" altLang="zh-CN" sz="600">
                  <a:solidFill>
                    <a:srgbClr val="000000"/>
                  </a:solidFill>
                  <a:latin typeface="Times New Roman" panose="02020603050405020304" pitchFamily="18" charset="0"/>
                </a:rPr>
                <a:t>feedback         0.0372</a:t>
              </a:r>
              <a:br>
                <a:rPr lang="en-US" altLang="zh-CN" sz="600">
                  <a:solidFill>
                    <a:srgbClr val="000000"/>
                  </a:solidFill>
                  <a:latin typeface="Times New Roman" panose="02020603050405020304" pitchFamily="18" charset="0"/>
                </a:rPr>
              </a:br>
              <a:r>
                <a:rPr lang="en-US" altLang="zh-CN" sz="600">
                  <a:solidFill>
                    <a:srgbClr val="000000"/>
                  </a:solidFill>
                  <a:latin typeface="Times New Roman" panose="02020603050405020304" pitchFamily="18" charset="0"/>
                </a:rPr>
                <a:t>independence 0.0311</a:t>
              </a:r>
            </a:p>
            <a:p>
              <a:pPr>
                <a:spcBef>
                  <a:spcPct val="0"/>
                </a:spcBef>
                <a:buFontTx/>
                <a:buNone/>
              </a:pPr>
              <a:r>
                <a:rPr lang="en-US" altLang="zh-CN" sz="600">
                  <a:solidFill>
                    <a:srgbClr val="000000"/>
                  </a:solidFill>
                  <a:latin typeface="Times New Roman" panose="02020603050405020304" pitchFamily="18" charset="0"/>
                </a:rPr>
                <a:t>model              0.0310</a:t>
              </a:r>
            </a:p>
            <a:p>
              <a:pPr>
                <a:spcBef>
                  <a:spcPct val="0"/>
                </a:spcBef>
                <a:buFontTx/>
                <a:buNone/>
              </a:pPr>
              <a:r>
                <a:rPr lang="en-US" altLang="zh-CN" sz="600">
                  <a:solidFill>
                    <a:srgbClr val="000000"/>
                  </a:solidFill>
                  <a:latin typeface="Times New Roman" panose="02020603050405020304" pitchFamily="18" charset="0"/>
                </a:rPr>
                <a:t>frequent         0.0233</a:t>
              </a:r>
            </a:p>
            <a:p>
              <a:pPr>
                <a:spcBef>
                  <a:spcPct val="0"/>
                </a:spcBef>
                <a:buFontTx/>
                <a:buNone/>
              </a:pPr>
              <a:r>
                <a:rPr lang="en-US" altLang="zh-CN" sz="600">
                  <a:solidFill>
                    <a:srgbClr val="000000"/>
                  </a:solidFill>
                  <a:latin typeface="Times New Roman" panose="02020603050405020304" pitchFamily="18" charset="0"/>
                </a:rPr>
                <a:t>probabilistic  0.0188</a:t>
              </a:r>
            </a:p>
            <a:p>
              <a:pPr>
                <a:spcBef>
                  <a:spcPct val="0"/>
                </a:spcBef>
                <a:buFontTx/>
                <a:buNone/>
              </a:pPr>
              <a:r>
                <a:rPr lang="en-US" altLang="zh-CN" sz="600">
                  <a:solidFill>
                    <a:srgbClr val="000000"/>
                  </a:solidFill>
                  <a:latin typeface="Times New Roman" panose="02020603050405020304" pitchFamily="18" charset="0"/>
                </a:rPr>
                <a:t>document       0.0173</a:t>
              </a:r>
            </a:p>
            <a:p>
              <a:pPr>
                <a:spcBef>
                  <a:spcPct val="0"/>
                </a:spcBef>
                <a:buFontTx/>
                <a:buNone/>
              </a:pPr>
              <a:r>
                <a:rPr lang="en-US" altLang="zh-CN" sz="600">
                  <a:solidFill>
                    <a:srgbClr val="000000"/>
                  </a:solidFill>
                  <a:latin typeface="Times New Roman" panose="02020603050405020304" pitchFamily="18" charset="0"/>
                </a:rPr>
                <a:t>…</a:t>
              </a:r>
            </a:p>
          </p:txBody>
        </p:sp>
        <p:sp>
          <p:nvSpPr>
            <p:cNvPr id="118816" name="Rectangle 24"/>
            <p:cNvSpPr>
              <a:spLocks noChangeArrowheads="1"/>
            </p:cNvSpPr>
            <p:nvPr/>
          </p:nvSpPr>
          <p:spPr bwMode="auto">
            <a:xfrm>
              <a:off x="3408" y="1662"/>
              <a:ext cx="1928" cy="27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500">
                  <a:solidFill>
                    <a:srgbClr val="000000"/>
                  </a:solidFill>
                </a:rPr>
                <a:t>Multinomial topic models</a:t>
              </a:r>
            </a:p>
          </p:txBody>
        </p:sp>
      </p:grpSp>
      <p:grpSp>
        <p:nvGrpSpPr>
          <p:cNvPr id="28704" name="Group 32"/>
          <p:cNvGrpSpPr>
            <a:grpSpLocks/>
          </p:cNvGrpSpPr>
          <p:nvPr/>
        </p:nvGrpSpPr>
        <p:grpSpPr bwMode="auto">
          <a:xfrm>
            <a:off x="3257550" y="3429000"/>
            <a:ext cx="3028950" cy="1122760"/>
            <a:chOff x="1776" y="2976"/>
            <a:chExt cx="2544" cy="943"/>
          </a:xfrm>
        </p:grpSpPr>
        <p:sp>
          <p:nvSpPr>
            <p:cNvPr id="118811" name="Rectangle 11"/>
            <p:cNvSpPr>
              <a:spLocks noChangeArrowheads="1"/>
            </p:cNvSpPr>
            <p:nvPr/>
          </p:nvSpPr>
          <p:spPr bwMode="auto">
            <a:xfrm>
              <a:off x="1776" y="2976"/>
              <a:ext cx="2544" cy="86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350">
                  <a:solidFill>
                    <a:srgbClr val="000000"/>
                  </a:solidFill>
                </a:rPr>
                <a:t>database system, clustering algorithm, </a:t>
              </a:r>
              <a:br>
                <a:rPr lang="en-US" altLang="zh-CN" sz="1350">
                  <a:solidFill>
                    <a:srgbClr val="000000"/>
                  </a:solidFill>
                </a:rPr>
              </a:br>
              <a:r>
                <a:rPr lang="en-US" altLang="zh-CN" sz="1350">
                  <a:solidFill>
                    <a:srgbClr val="000000"/>
                  </a:solidFill>
                </a:rPr>
                <a:t>r tree,  functional dependency, iceberg </a:t>
              </a:r>
              <a:br>
                <a:rPr lang="en-US" altLang="zh-CN" sz="1350">
                  <a:solidFill>
                    <a:srgbClr val="000000"/>
                  </a:solidFill>
                </a:rPr>
              </a:br>
              <a:r>
                <a:rPr lang="en-US" altLang="zh-CN" sz="1350">
                  <a:solidFill>
                    <a:srgbClr val="000000"/>
                  </a:solidFill>
                </a:rPr>
                <a:t>cube, concurrency control, </a:t>
              </a:r>
              <a:br>
                <a:rPr lang="en-US" altLang="zh-CN" sz="1350">
                  <a:solidFill>
                    <a:srgbClr val="000000"/>
                  </a:solidFill>
                </a:rPr>
              </a:br>
              <a:r>
                <a:rPr lang="en-US" altLang="zh-CN" sz="1350">
                  <a:solidFill>
                    <a:srgbClr val="000000"/>
                  </a:solidFill>
                </a:rPr>
                <a:t>index structure …</a:t>
              </a:r>
            </a:p>
            <a:p>
              <a:pPr eaLnBrk="1" hangingPunct="1">
                <a:spcBef>
                  <a:spcPct val="0"/>
                </a:spcBef>
                <a:buFontTx/>
                <a:buNone/>
              </a:pPr>
              <a:endParaRPr lang="en-US" altLang="zh-CN" sz="1350">
                <a:solidFill>
                  <a:srgbClr val="000000"/>
                </a:solidFill>
              </a:endParaRPr>
            </a:p>
          </p:txBody>
        </p:sp>
        <p:sp>
          <p:nvSpPr>
            <p:cNvPr id="118812" name="Rectangle 25"/>
            <p:cNvSpPr>
              <a:spLocks noChangeArrowheads="1"/>
            </p:cNvSpPr>
            <p:nvPr/>
          </p:nvSpPr>
          <p:spPr bwMode="auto">
            <a:xfrm>
              <a:off x="2304" y="3648"/>
              <a:ext cx="1633" cy="27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500">
                  <a:solidFill>
                    <a:srgbClr val="000000"/>
                  </a:solidFill>
                </a:rPr>
                <a:t>Candidate label pool</a:t>
              </a:r>
            </a:p>
          </p:txBody>
        </p:sp>
      </p:grpSp>
      <p:grpSp>
        <p:nvGrpSpPr>
          <p:cNvPr id="118792" name="Group 28"/>
          <p:cNvGrpSpPr>
            <a:grpSpLocks/>
          </p:cNvGrpSpPr>
          <p:nvPr/>
        </p:nvGrpSpPr>
        <p:grpSpPr bwMode="auto">
          <a:xfrm>
            <a:off x="1257300" y="2057400"/>
            <a:ext cx="1877616" cy="1085850"/>
            <a:chOff x="96" y="1728"/>
            <a:chExt cx="1577" cy="912"/>
          </a:xfrm>
        </p:grpSpPr>
        <p:sp>
          <p:nvSpPr>
            <p:cNvPr id="118809" name="AutoShape 4"/>
            <p:cNvSpPr>
              <a:spLocks noChangeArrowheads="1"/>
            </p:cNvSpPr>
            <p:nvPr/>
          </p:nvSpPr>
          <p:spPr bwMode="auto">
            <a:xfrm>
              <a:off x="432" y="1728"/>
              <a:ext cx="624" cy="912"/>
            </a:xfrm>
            <a:prstGeom prst="can">
              <a:avLst>
                <a:gd name="adj" fmla="val 3653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sp>
          <p:nvSpPr>
            <p:cNvPr id="118810" name="Rectangle 26"/>
            <p:cNvSpPr>
              <a:spLocks noChangeArrowheads="1"/>
            </p:cNvSpPr>
            <p:nvPr/>
          </p:nvSpPr>
          <p:spPr bwMode="auto">
            <a:xfrm>
              <a:off x="96" y="2016"/>
              <a:ext cx="1577" cy="271"/>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500">
                  <a:solidFill>
                    <a:srgbClr val="000000"/>
                  </a:solidFill>
                </a:rPr>
                <a:t>Collection (Context)</a:t>
              </a:r>
            </a:p>
          </p:txBody>
        </p:sp>
      </p:grpSp>
      <p:grpSp>
        <p:nvGrpSpPr>
          <p:cNvPr id="28707" name="Group 35"/>
          <p:cNvGrpSpPr>
            <a:grpSpLocks/>
          </p:cNvGrpSpPr>
          <p:nvPr/>
        </p:nvGrpSpPr>
        <p:grpSpPr bwMode="auto">
          <a:xfrm>
            <a:off x="6329363" y="3142061"/>
            <a:ext cx="1733551" cy="1333501"/>
            <a:chOff x="4356" y="2639"/>
            <a:chExt cx="1456" cy="1120"/>
          </a:xfrm>
        </p:grpSpPr>
        <p:sp>
          <p:nvSpPr>
            <p:cNvPr id="118807" name="Rectangle 23"/>
            <p:cNvSpPr>
              <a:spLocks noChangeArrowheads="1"/>
            </p:cNvSpPr>
            <p:nvPr/>
          </p:nvSpPr>
          <p:spPr bwMode="auto">
            <a:xfrm>
              <a:off x="4416" y="3294"/>
              <a:ext cx="1010" cy="4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500">
                  <a:solidFill>
                    <a:srgbClr val="000000"/>
                  </a:solidFill>
                </a:rPr>
                <a:t>Ranked List</a:t>
              </a:r>
              <a:br>
                <a:rPr lang="en-US" altLang="zh-CN" sz="1500">
                  <a:solidFill>
                    <a:srgbClr val="000000"/>
                  </a:solidFill>
                </a:rPr>
              </a:br>
              <a:r>
                <a:rPr lang="en-US" altLang="zh-CN" sz="1500">
                  <a:solidFill>
                    <a:srgbClr val="000000"/>
                  </a:solidFill>
                </a:rPr>
                <a:t>of Labels</a:t>
              </a:r>
            </a:p>
          </p:txBody>
        </p:sp>
        <p:sp>
          <p:nvSpPr>
            <p:cNvPr id="118808" name="Rectangle 27"/>
            <p:cNvSpPr>
              <a:spLocks noChangeArrowheads="1"/>
            </p:cNvSpPr>
            <p:nvPr/>
          </p:nvSpPr>
          <p:spPr bwMode="auto">
            <a:xfrm>
              <a:off x="4356" y="2639"/>
              <a:ext cx="1456"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350">
                  <a:solidFill>
                    <a:srgbClr val="333399"/>
                  </a:solidFill>
                </a:rPr>
                <a:t>clustering algorithm;</a:t>
              </a:r>
            </a:p>
            <a:p>
              <a:pPr eaLnBrk="1" hangingPunct="1">
                <a:spcBef>
                  <a:spcPct val="0"/>
                </a:spcBef>
                <a:buFontTx/>
                <a:buNone/>
              </a:pPr>
              <a:r>
                <a:rPr lang="en-US" altLang="zh-CN" sz="1350">
                  <a:solidFill>
                    <a:srgbClr val="333399"/>
                  </a:solidFill>
                </a:rPr>
                <a:t>distance measure;</a:t>
              </a:r>
            </a:p>
            <a:p>
              <a:pPr eaLnBrk="1" hangingPunct="1">
                <a:spcBef>
                  <a:spcPct val="0"/>
                </a:spcBef>
                <a:buFontTx/>
                <a:buNone/>
              </a:pPr>
              <a:r>
                <a:rPr lang="en-US" altLang="zh-CN" sz="1350">
                  <a:solidFill>
                    <a:srgbClr val="000000"/>
                  </a:solidFill>
                </a:rPr>
                <a:t>…</a:t>
              </a:r>
            </a:p>
          </p:txBody>
        </p:sp>
      </p:grpSp>
      <p:grpSp>
        <p:nvGrpSpPr>
          <p:cNvPr id="28705" name="Group 33"/>
          <p:cNvGrpSpPr>
            <a:grpSpLocks/>
          </p:cNvGrpSpPr>
          <p:nvPr/>
        </p:nvGrpSpPr>
        <p:grpSpPr bwMode="auto">
          <a:xfrm>
            <a:off x="2971800" y="2057400"/>
            <a:ext cx="3257550" cy="1639491"/>
            <a:chOff x="1536" y="1812"/>
            <a:chExt cx="2736" cy="1377"/>
          </a:xfrm>
        </p:grpSpPr>
        <p:sp>
          <p:nvSpPr>
            <p:cNvPr id="118804" name="Oval 15"/>
            <p:cNvSpPr>
              <a:spLocks noChangeArrowheads="1"/>
            </p:cNvSpPr>
            <p:nvPr/>
          </p:nvSpPr>
          <p:spPr bwMode="auto">
            <a:xfrm>
              <a:off x="2928" y="2949"/>
              <a:ext cx="1344" cy="24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cxnSp>
          <p:nvCxnSpPr>
            <p:cNvPr id="118805" name="AutoShape 16"/>
            <p:cNvCxnSpPr>
              <a:cxnSpLocks noChangeShapeType="1"/>
              <a:stCxn id="118804" idx="0"/>
              <a:endCxn id="118813" idx="2"/>
            </p:cNvCxnSpPr>
            <p:nvPr/>
          </p:nvCxnSpPr>
          <p:spPr bwMode="auto">
            <a:xfrm flipH="1" flipV="1">
              <a:off x="2520" y="1812"/>
              <a:ext cx="1080" cy="1128"/>
            </a:xfrm>
            <a:prstGeom prst="straightConnector1">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806" name="Rectangle 17"/>
            <p:cNvSpPr>
              <a:spLocks noChangeArrowheads="1"/>
            </p:cNvSpPr>
            <p:nvPr/>
          </p:nvSpPr>
          <p:spPr bwMode="auto">
            <a:xfrm>
              <a:off x="1536" y="2286"/>
              <a:ext cx="1388" cy="271"/>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500">
                  <a:solidFill>
                    <a:srgbClr val="000000"/>
                  </a:solidFill>
                </a:rPr>
                <a:t>Relevance Score</a:t>
              </a:r>
            </a:p>
          </p:txBody>
        </p:sp>
      </p:grpSp>
      <p:grpSp>
        <p:nvGrpSpPr>
          <p:cNvPr id="28709" name="Group 37"/>
          <p:cNvGrpSpPr>
            <a:grpSpLocks/>
          </p:cNvGrpSpPr>
          <p:nvPr/>
        </p:nvGrpSpPr>
        <p:grpSpPr bwMode="auto">
          <a:xfrm>
            <a:off x="5029200" y="2457450"/>
            <a:ext cx="2346722" cy="685800"/>
            <a:chOff x="3264" y="2064"/>
            <a:chExt cx="1971" cy="576"/>
          </a:xfrm>
        </p:grpSpPr>
        <p:grpSp>
          <p:nvGrpSpPr>
            <p:cNvPr id="118799" name="Group 34"/>
            <p:cNvGrpSpPr>
              <a:grpSpLocks/>
            </p:cNvGrpSpPr>
            <p:nvPr/>
          </p:nvGrpSpPr>
          <p:grpSpPr bwMode="auto">
            <a:xfrm>
              <a:off x="3264" y="2256"/>
              <a:ext cx="1584" cy="384"/>
              <a:chOff x="3264" y="2256"/>
              <a:chExt cx="1584" cy="384"/>
            </a:xfrm>
          </p:grpSpPr>
          <p:sp>
            <p:nvSpPr>
              <p:cNvPr id="118801" name="Rectangle 18"/>
              <p:cNvSpPr>
                <a:spLocks noChangeArrowheads="1"/>
              </p:cNvSpPr>
              <p:nvPr/>
            </p:nvSpPr>
            <p:spPr bwMode="auto">
              <a:xfrm>
                <a:off x="3600" y="2286"/>
                <a:ext cx="948" cy="271"/>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500">
                    <a:solidFill>
                      <a:srgbClr val="000000"/>
                    </a:solidFill>
                  </a:rPr>
                  <a:t>Re-ranking</a:t>
                </a:r>
              </a:p>
            </p:txBody>
          </p:sp>
          <p:sp>
            <p:nvSpPr>
              <p:cNvPr id="118802" name="AutoShape 19"/>
              <p:cNvSpPr>
                <a:spLocks noChangeArrowheads="1"/>
              </p:cNvSpPr>
              <p:nvPr/>
            </p:nvSpPr>
            <p:spPr bwMode="auto">
              <a:xfrm>
                <a:off x="3264" y="2256"/>
                <a:ext cx="240" cy="288"/>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sp>
            <p:nvSpPr>
              <p:cNvPr id="118803" name="AutoShape 21"/>
              <p:cNvSpPr>
                <a:spLocks noChangeArrowheads="1"/>
              </p:cNvSpPr>
              <p:nvPr/>
            </p:nvSpPr>
            <p:spPr bwMode="auto">
              <a:xfrm rot="2379175">
                <a:off x="4608" y="2352"/>
                <a:ext cx="240" cy="288"/>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grpSp>
        <p:sp>
          <p:nvSpPr>
            <p:cNvPr id="118800" name="Rectangle 36"/>
            <p:cNvSpPr>
              <a:spLocks noChangeArrowheads="1"/>
            </p:cNvSpPr>
            <p:nvPr/>
          </p:nvSpPr>
          <p:spPr bwMode="auto">
            <a:xfrm>
              <a:off x="3456" y="2064"/>
              <a:ext cx="177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350">
                  <a:solidFill>
                    <a:srgbClr val="000000"/>
                  </a:solidFill>
                </a:rPr>
                <a:t>Coverage; Discrimination</a:t>
              </a:r>
            </a:p>
          </p:txBody>
        </p:sp>
      </p:grpSp>
      <p:sp>
        <p:nvSpPr>
          <p:cNvPr id="28710" name="Oval 38"/>
          <p:cNvSpPr>
            <a:spLocks noChangeArrowheads="1"/>
          </p:cNvSpPr>
          <p:nvPr/>
        </p:nvSpPr>
        <p:spPr bwMode="auto">
          <a:xfrm>
            <a:off x="3600450" y="2971800"/>
            <a:ext cx="285750" cy="285750"/>
          </a:xfrm>
          <a:prstGeom prst="ellipse">
            <a:avLst/>
          </a:prstGeom>
          <a:solidFill>
            <a:srgbClr val="000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FFFF"/>
                </a:solidFill>
              </a:rPr>
              <a:t>1</a:t>
            </a:r>
          </a:p>
        </p:txBody>
      </p:sp>
      <p:sp>
        <p:nvSpPr>
          <p:cNvPr id="28711" name="Oval 39"/>
          <p:cNvSpPr>
            <a:spLocks noChangeArrowheads="1"/>
          </p:cNvSpPr>
          <p:nvPr/>
        </p:nvSpPr>
        <p:spPr bwMode="auto">
          <a:xfrm>
            <a:off x="5829300" y="3028950"/>
            <a:ext cx="285750" cy="285750"/>
          </a:xfrm>
          <a:prstGeom prst="ellipse">
            <a:avLst/>
          </a:prstGeom>
          <a:solidFill>
            <a:srgbClr val="000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FFFF"/>
                </a:solidFill>
              </a:rPr>
              <a:t>2</a:t>
            </a:r>
          </a:p>
        </p:txBody>
      </p:sp>
      <p:pic>
        <p:nvPicPr>
          <p:cNvPr id="118798" name="Picture 2" descr="C:\Users\zhai\Pictures\new-timan-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500" y="4907757"/>
            <a:ext cx="477441"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8AD08FE-21CA-447A-B5E0-10774CCDBD3A}" type="slidenum">
              <a:rPr lang="en-US" smtClean="0">
                <a:solidFill>
                  <a:prstClr val="black">
                    <a:tint val="75000"/>
                  </a:prstClr>
                </a:solidFill>
              </a:rPr>
              <a:pPr/>
              <a:t>55</a:t>
            </a:fld>
            <a:endParaRPr lang="en-US">
              <a:solidFill>
                <a:prstClr val="black">
                  <a:tint val="75000"/>
                </a:prstClr>
              </a:solidFill>
            </a:endParaRPr>
          </a:p>
        </p:txBody>
      </p:sp>
    </p:spTree>
    <p:extLst>
      <p:ext uri="{BB962C8B-B14F-4D97-AF65-F5344CB8AC3E}">
        <p14:creationId xmlns:p14="http://schemas.microsoft.com/office/powerpoint/2010/main" val="3394913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7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7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870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70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87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7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7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71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8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0" grpId="0" animBg="1"/>
      <p:bldP spid="287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p:txBody>
          <a:bodyPr/>
          <a:lstStyle/>
          <a:p>
            <a:pPr eaLnBrk="1" hangingPunct="1"/>
            <a:r>
              <a:rPr lang="en-US" altLang="zh-CN" sz="2700"/>
              <a:t>Relevance: the Zero-Order Score</a:t>
            </a:r>
          </a:p>
        </p:txBody>
      </p:sp>
      <p:sp>
        <p:nvSpPr>
          <p:cNvPr id="119812" name="Rectangle 3"/>
          <p:cNvSpPr>
            <a:spLocks noGrp="1" noChangeArrowheads="1"/>
          </p:cNvSpPr>
          <p:nvPr>
            <p:ph type="body" idx="1"/>
          </p:nvPr>
        </p:nvSpPr>
        <p:spPr>
          <a:xfrm>
            <a:off x="1371600" y="1200150"/>
            <a:ext cx="6400800" cy="3486150"/>
          </a:xfrm>
        </p:spPr>
        <p:txBody>
          <a:bodyPr/>
          <a:lstStyle/>
          <a:p>
            <a:pPr eaLnBrk="1" hangingPunct="1"/>
            <a:r>
              <a:rPr lang="en-US" altLang="zh-CN" sz="2100"/>
              <a:t>Intuition: prefer phrases well covering top words </a:t>
            </a:r>
          </a:p>
          <a:p>
            <a:pPr eaLnBrk="1" hangingPunct="1"/>
            <a:endParaRPr lang="en-US" altLang="zh-CN" sz="2100"/>
          </a:p>
        </p:txBody>
      </p:sp>
      <p:sp>
        <p:nvSpPr>
          <p:cNvPr id="119813" name="AutoShape 5"/>
          <p:cNvSpPr>
            <a:spLocks noChangeArrowheads="1"/>
          </p:cNvSpPr>
          <p:nvPr/>
        </p:nvSpPr>
        <p:spPr bwMode="auto">
          <a:xfrm>
            <a:off x="5772150" y="3857625"/>
            <a:ext cx="523875" cy="453629"/>
          </a:xfrm>
          <a:prstGeom prst="hexagon">
            <a:avLst>
              <a:gd name="adj" fmla="val 28871"/>
              <a:gd name="vf" fmla="val 115470"/>
            </a:avLst>
          </a:prstGeom>
          <a:solidFill>
            <a:srgbClr val="C0C0C0"/>
          </a:solidFill>
          <a:ln>
            <a:noFill/>
          </a:ln>
          <a:effectLst/>
          <a:extLst>
            <a:ext uri="{91240B29-F687-4F45-9708-019B960494DF}">
              <a14:hiddenLine xmlns:a14="http://schemas.microsoft.com/office/drawing/2010/main" w="9525">
                <a:solidFill>
                  <a:srgbClr val="FFCC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sp>
        <p:nvSpPr>
          <p:cNvPr id="119814" name="AutoShape 6"/>
          <p:cNvSpPr>
            <a:spLocks noChangeArrowheads="1"/>
          </p:cNvSpPr>
          <p:nvPr/>
        </p:nvSpPr>
        <p:spPr bwMode="auto">
          <a:xfrm>
            <a:off x="5762625" y="2112169"/>
            <a:ext cx="523875" cy="453629"/>
          </a:xfrm>
          <a:prstGeom prst="hexagon">
            <a:avLst>
              <a:gd name="adj" fmla="val 28871"/>
              <a:gd name="vf" fmla="val 115470"/>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sp>
        <p:nvSpPr>
          <p:cNvPr id="119815" name="Oval 8"/>
          <p:cNvSpPr>
            <a:spLocks noChangeArrowheads="1"/>
          </p:cNvSpPr>
          <p:nvPr/>
        </p:nvSpPr>
        <p:spPr bwMode="auto">
          <a:xfrm>
            <a:off x="3592117" y="1707357"/>
            <a:ext cx="629840" cy="556022"/>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Clustering</a:t>
            </a:r>
          </a:p>
        </p:txBody>
      </p:sp>
      <p:sp>
        <p:nvSpPr>
          <p:cNvPr id="119816" name="Oval 9"/>
          <p:cNvSpPr>
            <a:spLocks noChangeArrowheads="1"/>
          </p:cNvSpPr>
          <p:nvPr/>
        </p:nvSpPr>
        <p:spPr bwMode="auto">
          <a:xfrm>
            <a:off x="3644504" y="2313385"/>
            <a:ext cx="525065" cy="504825"/>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dimensional</a:t>
            </a:r>
          </a:p>
        </p:txBody>
      </p:sp>
      <p:sp>
        <p:nvSpPr>
          <p:cNvPr id="119817" name="Oval 10"/>
          <p:cNvSpPr>
            <a:spLocks noChangeArrowheads="1"/>
          </p:cNvSpPr>
          <p:nvPr/>
        </p:nvSpPr>
        <p:spPr bwMode="auto">
          <a:xfrm>
            <a:off x="3696892" y="2869407"/>
            <a:ext cx="420290" cy="403622"/>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algorithm</a:t>
            </a:r>
          </a:p>
        </p:txBody>
      </p:sp>
      <p:sp>
        <p:nvSpPr>
          <p:cNvPr id="119818" name="Oval 11"/>
          <p:cNvSpPr>
            <a:spLocks noChangeArrowheads="1"/>
          </p:cNvSpPr>
          <p:nvPr/>
        </p:nvSpPr>
        <p:spPr bwMode="auto">
          <a:xfrm>
            <a:off x="3726656" y="3345656"/>
            <a:ext cx="366713" cy="353616"/>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birch</a:t>
            </a:r>
          </a:p>
        </p:txBody>
      </p:sp>
      <p:sp>
        <p:nvSpPr>
          <p:cNvPr id="119819" name="Oval 12"/>
          <p:cNvSpPr>
            <a:spLocks noChangeArrowheads="1"/>
          </p:cNvSpPr>
          <p:nvPr/>
        </p:nvSpPr>
        <p:spPr bwMode="auto">
          <a:xfrm>
            <a:off x="3749279" y="3726657"/>
            <a:ext cx="315515" cy="303610"/>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shape</a:t>
            </a:r>
          </a:p>
        </p:txBody>
      </p:sp>
      <p:sp>
        <p:nvSpPr>
          <p:cNvPr id="119820" name="Oval 15"/>
          <p:cNvSpPr>
            <a:spLocks noChangeArrowheads="1"/>
          </p:cNvSpPr>
          <p:nvPr/>
        </p:nvSpPr>
        <p:spPr bwMode="auto">
          <a:xfrm>
            <a:off x="1870473" y="2917032"/>
            <a:ext cx="472678" cy="45481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Latent </a:t>
            </a:r>
            <a:br>
              <a:rPr lang="en-US" altLang="zh-CN" sz="1200">
                <a:solidFill>
                  <a:srgbClr val="000000"/>
                </a:solidFill>
              </a:rPr>
            </a:br>
            <a:r>
              <a:rPr lang="en-US" altLang="zh-CN" sz="1200">
                <a:solidFill>
                  <a:srgbClr val="000000"/>
                </a:solidFill>
              </a:rPr>
              <a:t>Topic </a:t>
            </a:r>
            <a:r>
              <a:rPr lang="en-US" altLang="zh-CN" sz="1200">
                <a:solidFill>
                  <a:srgbClr val="CC0000"/>
                </a:solidFill>
                <a:sym typeface="Symbol" panose="05050102010706020507" pitchFamily="18" charset="2"/>
              </a:rPr>
              <a:t></a:t>
            </a:r>
            <a:r>
              <a:rPr lang="en-US" altLang="zh-CN" sz="1200">
                <a:solidFill>
                  <a:srgbClr val="000000"/>
                </a:solidFill>
              </a:rPr>
              <a:t> </a:t>
            </a:r>
          </a:p>
        </p:txBody>
      </p:sp>
      <p:cxnSp>
        <p:nvCxnSpPr>
          <p:cNvPr id="119821" name="AutoShape 16"/>
          <p:cNvCxnSpPr>
            <a:cxnSpLocks noChangeShapeType="1"/>
            <a:stCxn id="119820" idx="6"/>
            <a:endCxn id="119815" idx="3"/>
          </p:cNvCxnSpPr>
          <p:nvPr/>
        </p:nvCxnSpPr>
        <p:spPr bwMode="auto">
          <a:xfrm flipV="1">
            <a:off x="2343150" y="2182416"/>
            <a:ext cx="1340644" cy="9620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22" name="AutoShape 17"/>
          <p:cNvCxnSpPr>
            <a:cxnSpLocks noChangeShapeType="1"/>
            <a:stCxn id="119820" idx="6"/>
            <a:endCxn id="119817" idx="3"/>
          </p:cNvCxnSpPr>
          <p:nvPr/>
        </p:nvCxnSpPr>
        <p:spPr bwMode="auto">
          <a:xfrm>
            <a:off x="2343150" y="3144442"/>
            <a:ext cx="1415654" cy="6905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23" name="AutoShape 18"/>
          <p:cNvCxnSpPr>
            <a:cxnSpLocks noChangeShapeType="1"/>
            <a:stCxn id="119820" idx="6"/>
            <a:endCxn id="119819" idx="1"/>
          </p:cNvCxnSpPr>
          <p:nvPr/>
        </p:nvCxnSpPr>
        <p:spPr bwMode="auto">
          <a:xfrm>
            <a:off x="2343150" y="3144441"/>
            <a:ext cx="1452563" cy="62626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24" name="AutoShape 19"/>
          <p:cNvCxnSpPr>
            <a:cxnSpLocks noChangeShapeType="1"/>
            <a:stCxn id="119820" idx="6"/>
            <a:endCxn id="119816" idx="3"/>
          </p:cNvCxnSpPr>
          <p:nvPr/>
        </p:nvCxnSpPr>
        <p:spPr bwMode="auto">
          <a:xfrm flipV="1">
            <a:off x="2343150" y="2744391"/>
            <a:ext cx="1378744"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25" name="AutoShape 20"/>
          <p:cNvCxnSpPr>
            <a:cxnSpLocks noChangeShapeType="1"/>
            <a:stCxn id="119820" idx="6"/>
            <a:endCxn id="119818" idx="1"/>
          </p:cNvCxnSpPr>
          <p:nvPr/>
        </p:nvCxnSpPr>
        <p:spPr bwMode="auto">
          <a:xfrm>
            <a:off x="2343150" y="3144441"/>
            <a:ext cx="1437085" cy="2524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826" name="Text Box 21"/>
          <p:cNvSpPr txBox="1">
            <a:spLocks noChangeArrowheads="1"/>
          </p:cNvSpPr>
          <p:nvPr/>
        </p:nvSpPr>
        <p:spPr bwMode="auto">
          <a:xfrm>
            <a:off x="3749279" y="4030267"/>
            <a:ext cx="3679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200">
                <a:solidFill>
                  <a:srgbClr val="000000"/>
                </a:solidFill>
              </a:rPr>
              <a:t>…</a:t>
            </a:r>
          </a:p>
        </p:txBody>
      </p:sp>
      <p:grpSp>
        <p:nvGrpSpPr>
          <p:cNvPr id="16424" name="Group 40"/>
          <p:cNvGrpSpPr>
            <a:grpSpLocks/>
          </p:cNvGrpSpPr>
          <p:nvPr/>
        </p:nvGrpSpPr>
        <p:grpSpPr bwMode="auto">
          <a:xfrm>
            <a:off x="4117182" y="2114550"/>
            <a:ext cx="2999185" cy="957263"/>
            <a:chOff x="2498" y="1776"/>
            <a:chExt cx="2519" cy="804"/>
          </a:xfrm>
        </p:grpSpPr>
        <p:cxnSp>
          <p:nvCxnSpPr>
            <p:cNvPr id="119849" name="AutoShape 13"/>
            <p:cNvCxnSpPr>
              <a:cxnSpLocks noChangeShapeType="1"/>
              <a:stCxn id="119814" idx="2"/>
              <a:endCxn id="119815" idx="5"/>
            </p:cNvCxnSpPr>
            <p:nvPr/>
          </p:nvCxnSpPr>
          <p:spPr bwMode="auto">
            <a:xfrm flipH="1" flipV="1">
              <a:off x="2509" y="1833"/>
              <a:ext cx="1371" cy="132"/>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50" name="AutoShape 14"/>
            <p:cNvCxnSpPr>
              <a:cxnSpLocks noChangeShapeType="1"/>
              <a:stCxn id="119814" idx="2"/>
              <a:endCxn id="119817" idx="6"/>
            </p:cNvCxnSpPr>
            <p:nvPr/>
          </p:nvCxnSpPr>
          <p:spPr bwMode="auto">
            <a:xfrm flipH="1">
              <a:off x="2498" y="1965"/>
              <a:ext cx="1382" cy="615"/>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851" name="Text Box 22"/>
            <p:cNvSpPr txBox="1">
              <a:spLocks noChangeArrowheads="1"/>
            </p:cNvSpPr>
            <p:nvPr/>
          </p:nvSpPr>
          <p:spPr bwMode="auto">
            <a:xfrm>
              <a:off x="3696" y="1776"/>
              <a:ext cx="1321"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Good Label (</a:t>
              </a:r>
              <a:r>
                <a:rPr lang="en-US" altLang="zh-CN" sz="1200">
                  <a:solidFill>
                    <a:srgbClr val="000000"/>
                  </a:solidFill>
                  <a:latin typeface="Times New Roman" panose="02020603050405020304" pitchFamily="18" charset="0"/>
                </a:rPr>
                <a:t>l</a:t>
              </a:r>
              <a:r>
                <a:rPr lang="en-US" altLang="zh-CN" sz="1200" baseline="-25000">
                  <a:solidFill>
                    <a:srgbClr val="000000"/>
                  </a:solidFill>
                </a:rPr>
                <a:t>1</a:t>
              </a:r>
              <a:r>
                <a:rPr lang="en-US" altLang="zh-CN" sz="1200">
                  <a:solidFill>
                    <a:srgbClr val="000000"/>
                  </a:solidFill>
                </a:rPr>
                <a:t>): </a:t>
              </a:r>
              <a:br>
                <a:rPr lang="en-US" altLang="zh-CN" sz="1200">
                  <a:solidFill>
                    <a:srgbClr val="000000"/>
                  </a:solidFill>
                </a:rPr>
              </a:br>
              <a:r>
                <a:rPr lang="en-US" altLang="zh-CN" sz="1200">
                  <a:solidFill>
                    <a:srgbClr val="0000FF"/>
                  </a:solidFill>
                </a:rPr>
                <a:t>“clustering algorithm”</a:t>
              </a:r>
              <a:endParaRPr lang="en-US" altLang="zh-CN" sz="1200">
                <a:solidFill>
                  <a:srgbClr val="000000"/>
                </a:solidFill>
              </a:endParaRPr>
            </a:p>
          </p:txBody>
        </p:sp>
      </p:grpSp>
      <p:sp>
        <p:nvSpPr>
          <p:cNvPr id="119828" name="Oval 23"/>
          <p:cNvSpPr>
            <a:spLocks noChangeArrowheads="1"/>
          </p:cNvSpPr>
          <p:nvPr/>
        </p:nvSpPr>
        <p:spPr bwMode="auto">
          <a:xfrm>
            <a:off x="3779044" y="4332685"/>
            <a:ext cx="278606" cy="296465"/>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body</a:t>
            </a:r>
          </a:p>
        </p:txBody>
      </p:sp>
      <p:cxnSp>
        <p:nvCxnSpPr>
          <p:cNvPr id="119829" name="AutoShape 24"/>
          <p:cNvCxnSpPr>
            <a:cxnSpLocks noChangeShapeType="1"/>
            <a:stCxn id="119820" idx="6"/>
            <a:endCxn id="119828" idx="2"/>
          </p:cNvCxnSpPr>
          <p:nvPr/>
        </p:nvCxnSpPr>
        <p:spPr bwMode="auto">
          <a:xfrm>
            <a:off x="2343150" y="3144441"/>
            <a:ext cx="1435894" cy="133707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425" name="Group 41"/>
          <p:cNvGrpSpPr>
            <a:grpSpLocks/>
          </p:cNvGrpSpPr>
          <p:nvPr/>
        </p:nvGrpSpPr>
        <p:grpSpPr bwMode="auto">
          <a:xfrm>
            <a:off x="4018360" y="3886200"/>
            <a:ext cx="3126581" cy="595313"/>
            <a:chOff x="2415" y="3264"/>
            <a:chExt cx="2626" cy="500"/>
          </a:xfrm>
        </p:grpSpPr>
        <p:cxnSp>
          <p:nvCxnSpPr>
            <p:cNvPr id="119846" name="AutoShape 25"/>
            <p:cNvCxnSpPr>
              <a:cxnSpLocks noChangeShapeType="1"/>
              <a:stCxn id="119848" idx="1"/>
              <a:endCxn id="119819" idx="5"/>
            </p:cNvCxnSpPr>
            <p:nvPr/>
          </p:nvCxnSpPr>
          <p:spPr bwMode="auto">
            <a:xfrm flipH="1" flipV="1">
              <a:off x="2415" y="3348"/>
              <a:ext cx="1481" cy="99"/>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47" name="AutoShape 26"/>
            <p:cNvCxnSpPr>
              <a:cxnSpLocks noChangeShapeType="1"/>
              <a:stCxn id="119848" idx="1"/>
              <a:endCxn id="119828" idx="6"/>
            </p:cNvCxnSpPr>
            <p:nvPr/>
          </p:nvCxnSpPr>
          <p:spPr bwMode="auto">
            <a:xfrm flipH="1">
              <a:off x="2448" y="3447"/>
              <a:ext cx="1448" cy="317"/>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848" name="Text Box 27"/>
            <p:cNvSpPr txBox="1">
              <a:spLocks noChangeArrowheads="1"/>
            </p:cNvSpPr>
            <p:nvPr/>
          </p:nvSpPr>
          <p:spPr bwMode="auto">
            <a:xfrm>
              <a:off x="3896" y="3264"/>
              <a:ext cx="1145"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Bad Label (</a:t>
              </a:r>
              <a:r>
                <a:rPr lang="en-US" altLang="zh-CN" sz="1200">
                  <a:solidFill>
                    <a:srgbClr val="000000"/>
                  </a:solidFill>
                  <a:latin typeface="Times New Roman" panose="02020603050405020304" pitchFamily="18" charset="0"/>
                </a:rPr>
                <a:t>l</a:t>
              </a:r>
              <a:r>
                <a:rPr lang="en-US" altLang="zh-CN" sz="1200" baseline="-25000">
                  <a:solidFill>
                    <a:srgbClr val="000000"/>
                  </a:solidFill>
                </a:rPr>
                <a:t>2</a:t>
              </a:r>
              <a:r>
                <a:rPr lang="en-US" altLang="zh-CN" sz="1200">
                  <a:solidFill>
                    <a:srgbClr val="000000"/>
                  </a:solidFill>
                </a:rPr>
                <a:t>): </a:t>
              </a:r>
              <a:br>
                <a:rPr lang="en-US" altLang="zh-CN" sz="1200">
                  <a:solidFill>
                    <a:srgbClr val="000000"/>
                  </a:solidFill>
                </a:rPr>
              </a:br>
              <a:r>
                <a:rPr lang="en-US" altLang="zh-CN" sz="1200">
                  <a:solidFill>
                    <a:srgbClr val="0000FF"/>
                  </a:solidFill>
                </a:rPr>
                <a:t>“body shape”</a:t>
              </a:r>
            </a:p>
          </p:txBody>
        </p:sp>
      </p:grpSp>
      <p:sp>
        <p:nvSpPr>
          <p:cNvPr id="119831" name="Text Box 28"/>
          <p:cNvSpPr txBox="1">
            <a:spLocks noChangeArrowheads="1"/>
          </p:cNvSpPr>
          <p:nvPr/>
        </p:nvSpPr>
        <p:spPr bwMode="auto">
          <a:xfrm>
            <a:off x="5372100" y="3257551"/>
            <a:ext cx="3667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200">
                <a:solidFill>
                  <a:srgbClr val="000000"/>
                </a:solidFill>
              </a:rPr>
              <a:t>…</a:t>
            </a:r>
          </a:p>
        </p:txBody>
      </p:sp>
      <p:sp>
        <p:nvSpPr>
          <p:cNvPr id="119832" name="Text Box 29"/>
          <p:cNvSpPr txBox="1">
            <a:spLocks noChangeArrowheads="1"/>
          </p:cNvSpPr>
          <p:nvPr/>
        </p:nvSpPr>
        <p:spPr bwMode="auto">
          <a:xfrm>
            <a:off x="2752725" y="4181475"/>
            <a:ext cx="7870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solidFill>
                  <a:srgbClr val="000000"/>
                </a:solidFill>
              </a:rPr>
              <a:t>p(w|</a:t>
            </a:r>
            <a:r>
              <a:rPr lang="en-US" altLang="zh-CN" sz="1800">
                <a:solidFill>
                  <a:srgbClr val="000000"/>
                </a:solidFill>
                <a:sym typeface="Symbol" panose="05050102010706020507" pitchFamily="18" charset="2"/>
              </a:rPr>
              <a:t></a:t>
            </a:r>
            <a:r>
              <a:rPr lang="en-US" altLang="zh-CN" sz="1800">
                <a:solidFill>
                  <a:srgbClr val="000000"/>
                </a:solidFill>
              </a:rPr>
              <a:t>)</a:t>
            </a:r>
          </a:p>
        </p:txBody>
      </p:sp>
      <p:sp>
        <p:nvSpPr>
          <p:cNvPr id="119833" name="Text Box 31"/>
          <p:cNvSpPr txBox="1">
            <a:spLocks noChangeArrowheads="1"/>
          </p:cNvSpPr>
          <p:nvPr/>
        </p:nvSpPr>
        <p:spPr bwMode="auto">
          <a:xfrm>
            <a:off x="1885950" y="1862138"/>
            <a:ext cx="17716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200">
                <a:solidFill>
                  <a:srgbClr val="000000"/>
                </a:solidFill>
              </a:rPr>
              <a:t>p(“clustering”|</a:t>
            </a:r>
            <a:r>
              <a:rPr lang="en-US" altLang="zh-CN" sz="1200">
                <a:solidFill>
                  <a:srgbClr val="000000"/>
                </a:solidFill>
                <a:sym typeface="Symbol" panose="05050102010706020507" pitchFamily="18" charset="2"/>
              </a:rPr>
              <a:t></a:t>
            </a:r>
            <a:r>
              <a:rPr lang="en-US" altLang="zh-CN" sz="1200">
                <a:solidFill>
                  <a:srgbClr val="000000"/>
                </a:solidFill>
              </a:rPr>
              <a:t>) = 0.4</a:t>
            </a:r>
          </a:p>
        </p:txBody>
      </p:sp>
      <p:sp>
        <p:nvSpPr>
          <p:cNvPr id="119834" name="Text Box 32"/>
          <p:cNvSpPr txBox="1">
            <a:spLocks noChangeArrowheads="1"/>
          </p:cNvSpPr>
          <p:nvPr/>
        </p:nvSpPr>
        <p:spPr bwMode="auto">
          <a:xfrm>
            <a:off x="1828800" y="2262188"/>
            <a:ext cx="1771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200">
                <a:solidFill>
                  <a:srgbClr val="000000"/>
                </a:solidFill>
              </a:rPr>
              <a:t>p(“dimensional”|</a:t>
            </a:r>
            <a:r>
              <a:rPr lang="en-US" altLang="zh-CN" sz="1200">
                <a:solidFill>
                  <a:srgbClr val="000000"/>
                </a:solidFill>
                <a:sym typeface="Symbol" panose="05050102010706020507" pitchFamily="18" charset="2"/>
              </a:rPr>
              <a:t></a:t>
            </a:r>
            <a:r>
              <a:rPr lang="en-US" altLang="zh-CN" sz="1200">
                <a:solidFill>
                  <a:srgbClr val="000000"/>
                </a:solidFill>
              </a:rPr>
              <a:t>) = 0.3</a:t>
            </a:r>
          </a:p>
        </p:txBody>
      </p:sp>
      <p:sp>
        <p:nvSpPr>
          <p:cNvPr id="119835" name="Text Box 33"/>
          <p:cNvSpPr txBox="1">
            <a:spLocks noChangeArrowheads="1"/>
          </p:cNvSpPr>
          <p:nvPr/>
        </p:nvSpPr>
        <p:spPr bwMode="auto">
          <a:xfrm>
            <a:off x="4057650" y="4433888"/>
            <a:ext cx="17716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200">
                <a:solidFill>
                  <a:srgbClr val="000000"/>
                </a:solidFill>
              </a:rPr>
              <a:t>p(“body”|</a:t>
            </a:r>
            <a:r>
              <a:rPr lang="en-US" altLang="zh-CN" sz="1200">
                <a:solidFill>
                  <a:srgbClr val="000000"/>
                </a:solidFill>
                <a:sym typeface="Symbol" panose="05050102010706020507" pitchFamily="18" charset="2"/>
              </a:rPr>
              <a:t></a:t>
            </a:r>
            <a:r>
              <a:rPr lang="en-US" altLang="zh-CN" sz="1200">
                <a:solidFill>
                  <a:srgbClr val="000000"/>
                </a:solidFill>
              </a:rPr>
              <a:t>) = 0.001</a:t>
            </a:r>
          </a:p>
        </p:txBody>
      </p:sp>
      <p:sp>
        <p:nvSpPr>
          <p:cNvPr id="119836" name="Text Box 34"/>
          <p:cNvSpPr txBox="1">
            <a:spLocks noChangeArrowheads="1"/>
          </p:cNvSpPr>
          <p:nvPr/>
        </p:nvSpPr>
        <p:spPr bwMode="auto">
          <a:xfrm>
            <a:off x="4114800" y="3657601"/>
            <a:ext cx="17716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200">
                <a:solidFill>
                  <a:srgbClr val="000000"/>
                </a:solidFill>
              </a:rPr>
              <a:t>p(“shape”|</a:t>
            </a:r>
            <a:r>
              <a:rPr lang="en-US" altLang="zh-CN" sz="1200">
                <a:solidFill>
                  <a:srgbClr val="000000"/>
                </a:solidFill>
                <a:sym typeface="Symbol" panose="05050102010706020507" pitchFamily="18" charset="2"/>
              </a:rPr>
              <a:t></a:t>
            </a:r>
            <a:r>
              <a:rPr lang="en-US" altLang="zh-CN" sz="1200">
                <a:solidFill>
                  <a:srgbClr val="000000"/>
                </a:solidFill>
              </a:rPr>
              <a:t>) = 0.01</a:t>
            </a:r>
          </a:p>
        </p:txBody>
      </p:sp>
      <p:sp>
        <p:nvSpPr>
          <p:cNvPr id="16419" name="Text Box 35"/>
          <p:cNvSpPr txBox="1">
            <a:spLocks noChangeArrowheads="1"/>
          </p:cNvSpPr>
          <p:nvPr/>
        </p:nvSpPr>
        <p:spPr bwMode="auto">
          <a:xfrm>
            <a:off x="6800850" y="2057401"/>
            <a:ext cx="685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solidFill>
                  <a:srgbClr val="CC0000"/>
                </a:solidFill>
                <a:latin typeface="Tahoma" panose="020B0604030504040204" pitchFamily="34" charset="0"/>
                <a:cs typeface="Arial" panose="020B0604020202020204" pitchFamily="34" charset="0"/>
              </a:rPr>
              <a:t>√</a:t>
            </a:r>
          </a:p>
        </p:txBody>
      </p:sp>
      <p:sp>
        <p:nvSpPr>
          <p:cNvPr id="16421" name="Text Box 37"/>
          <p:cNvSpPr txBox="1">
            <a:spLocks noChangeArrowheads="1"/>
          </p:cNvSpPr>
          <p:nvPr/>
        </p:nvSpPr>
        <p:spPr bwMode="auto">
          <a:xfrm>
            <a:off x="6800850" y="2868216"/>
            <a:ext cx="28575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100">
                <a:solidFill>
                  <a:srgbClr val="000000"/>
                </a:solidFill>
              </a:rPr>
              <a:t>&gt;</a:t>
            </a:r>
          </a:p>
        </p:txBody>
      </p:sp>
      <p:grpSp>
        <p:nvGrpSpPr>
          <p:cNvPr id="16426" name="Group 42"/>
          <p:cNvGrpSpPr>
            <a:grpSpLocks/>
          </p:cNvGrpSpPr>
          <p:nvPr/>
        </p:nvGrpSpPr>
        <p:grpSpPr bwMode="auto">
          <a:xfrm>
            <a:off x="4800600" y="2514600"/>
            <a:ext cx="2000250" cy="800100"/>
            <a:chOff x="3018" y="2064"/>
            <a:chExt cx="1590" cy="608"/>
          </a:xfrm>
        </p:grpSpPr>
        <p:graphicFrame>
          <p:nvGraphicFramePr>
            <p:cNvPr id="119844" name="Object 30"/>
            <p:cNvGraphicFramePr>
              <a:graphicFrameLocks noChangeAspect="1"/>
            </p:cNvGraphicFramePr>
            <p:nvPr/>
          </p:nvGraphicFramePr>
          <p:xfrm>
            <a:off x="3018" y="2313"/>
            <a:ext cx="1590" cy="359"/>
          </p:xfrm>
          <a:graphic>
            <a:graphicData uri="http://schemas.openxmlformats.org/presentationml/2006/ole">
              <mc:AlternateContent xmlns:mc="http://schemas.openxmlformats.org/markup-compatibility/2006">
                <mc:Choice xmlns:v="urn:schemas-microsoft-com:vml" Requires="v">
                  <p:oleObj spid="_x0000_s219142" name="Equation" r:id="rId3" imgW="1854200" imgH="419100" progId="Equation.3">
                    <p:embed/>
                  </p:oleObj>
                </mc:Choice>
                <mc:Fallback>
                  <p:oleObj name="Equation" r:id="rId3" imgW="1854200" imgH="419100" progId="Equation.3">
                    <p:embed/>
                    <p:pic>
                      <p:nvPicPr>
                        <p:cNvPr id="119844"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8" y="2313"/>
                          <a:ext cx="159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45" name="Line 38"/>
            <p:cNvSpPr>
              <a:spLocks noChangeShapeType="1"/>
            </p:cNvSpPr>
            <p:nvPr/>
          </p:nvSpPr>
          <p:spPr bwMode="auto">
            <a:xfrm>
              <a:off x="3072" y="2064"/>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25"/>
            </a:p>
          </p:txBody>
        </p:sp>
      </p:grpSp>
      <p:grpSp>
        <p:nvGrpSpPr>
          <p:cNvPr id="16427" name="Group 43"/>
          <p:cNvGrpSpPr>
            <a:grpSpLocks/>
          </p:cNvGrpSpPr>
          <p:nvPr/>
        </p:nvGrpSpPr>
        <p:grpSpPr bwMode="auto">
          <a:xfrm>
            <a:off x="4914900" y="3371850"/>
            <a:ext cx="2628900" cy="742950"/>
            <a:chOff x="3120" y="2736"/>
            <a:chExt cx="2256" cy="720"/>
          </a:xfrm>
        </p:grpSpPr>
        <p:graphicFrame>
          <p:nvGraphicFramePr>
            <p:cNvPr id="119842" name="Object 36"/>
            <p:cNvGraphicFramePr>
              <a:graphicFrameLocks noChangeAspect="1"/>
            </p:cNvGraphicFramePr>
            <p:nvPr/>
          </p:nvGraphicFramePr>
          <p:xfrm>
            <a:off x="4062" y="2736"/>
            <a:ext cx="1314" cy="443"/>
          </p:xfrm>
          <a:graphic>
            <a:graphicData uri="http://schemas.openxmlformats.org/presentationml/2006/ole">
              <mc:AlternateContent xmlns:mc="http://schemas.openxmlformats.org/markup-compatibility/2006">
                <mc:Choice xmlns:v="urn:schemas-microsoft-com:vml" Requires="v">
                  <p:oleObj spid="_x0000_s219143" name="Equation" r:id="rId5" imgW="1244600" imgH="419100" progId="Equation.3">
                    <p:embed/>
                  </p:oleObj>
                </mc:Choice>
                <mc:Fallback>
                  <p:oleObj name="Equation" r:id="rId5" imgW="1244600" imgH="419100" progId="Equation.3">
                    <p:embed/>
                    <p:pic>
                      <p:nvPicPr>
                        <p:cNvPr id="119842"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2" y="2736"/>
                          <a:ext cx="131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43" name="Line 39"/>
            <p:cNvSpPr>
              <a:spLocks noChangeShapeType="1"/>
            </p:cNvSpPr>
            <p:nvPr/>
          </p:nvSpPr>
          <p:spPr bwMode="auto">
            <a:xfrm flipV="1">
              <a:off x="3120" y="3072"/>
              <a:ext cx="91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25"/>
            </a:p>
          </p:txBody>
        </p:sp>
      </p:grpSp>
      <p:sp>
        <p:nvSpPr>
          <p:cNvPr id="2" name="Slide Number Placeholder 1"/>
          <p:cNvSpPr>
            <a:spLocks noGrp="1"/>
          </p:cNvSpPr>
          <p:nvPr>
            <p:ph type="sldNum" sz="quarter" idx="12"/>
          </p:nvPr>
        </p:nvSpPr>
        <p:spPr/>
        <p:txBody>
          <a:bodyPr/>
          <a:lstStyle/>
          <a:p>
            <a:fld id="{88AD08FE-21CA-447A-B5E0-10774CCDBD3A}" type="slidenum">
              <a:rPr lang="en-US" smtClean="0">
                <a:solidFill>
                  <a:prstClr val="black">
                    <a:tint val="75000"/>
                  </a:prstClr>
                </a:solidFill>
              </a:rPr>
              <a:pPr/>
              <a:t>56</a:t>
            </a:fld>
            <a:endParaRPr lang="en-US">
              <a:solidFill>
                <a:prstClr val="black">
                  <a:tint val="75000"/>
                </a:prstClr>
              </a:solidFill>
            </a:endParaRPr>
          </a:p>
        </p:txBody>
      </p:sp>
    </p:spTree>
    <p:extLst>
      <p:ext uri="{BB962C8B-B14F-4D97-AF65-F5344CB8AC3E}">
        <p14:creationId xmlns:p14="http://schemas.microsoft.com/office/powerpoint/2010/main" val="2163033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4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4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42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9" grpId="0"/>
      <p:bldP spid="164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2" name="AutoShape 34"/>
          <p:cNvSpPr>
            <a:spLocks noChangeArrowheads="1"/>
          </p:cNvSpPr>
          <p:nvPr/>
        </p:nvSpPr>
        <p:spPr bwMode="auto">
          <a:xfrm rot="19579814">
            <a:off x="4891087" y="3280172"/>
            <a:ext cx="252413" cy="223838"/>
          </a:xfrm>
          <a:prstGeom prst="rightArrow">
            <a:avLst>
              <a:gd name="adj1" fmla="val 50000"/>
              <a:gd name="adj2" fmla="val 2819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sp>
        <p:nvSpPr>
          <p:cNvPr id="17473" name="AutoShape 65"/>
          <p:cNvSpPr>
            <a:spLocks noChangeArrowheads="1"/>
          </p:cNvSpPr>
          <p:nvPr/>
        </p:nvSpPr>
        <p:spPr bwMode="auto">
          <a:xfrm rot="1704932">
            <a:off x="4056460" y="3255169"/>
            <a:ext cx="279797" cy="228600"/>
          </a:xfrm>
          <a:prstGeom prst="leftArrow">
            <a:avLst>
              <a:gd name="adj1" fmla="val 50000"/>
              <a:gd name="adj2" fmla="val 3059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grpSp>
        <p:nvGrpSpPr>
          <p:cNvPr id="17468" name="Group 60"/>
          <p:cNvGrpSpPr>
            <a:grpSpLocks/>
          </p:cNvGrpSpPr>
          <p:nvPr/>
        </p:nvGrpSpPr>
        <p:grpSpPr bwMode="auto">
          <a:xfrm>
            <a:off x="5372100" y="1714500"/>
            <a:ext cx="2425304" cy="2643188"/>
            <a:chOff x="3435" y="1440"/>
            <a:chExt cx="2037" cy="2220"/>
          </a:xfrm>
        </p:grpSpPr>
        <p:sp>
          <p:nvSpPr>
            <p:cNvPr id="120882" name="AutoShape 5"/>
            <p:cNvSpPr>
              <a:spLocks noChangeArrowheads="1"/>
            </p:cNvSpPr>
            <p:nvPr/>
          </p:nvSpPr>
          <p:spPr bwMode="auto">
            <a:xfrm>
              <a:off x="4320" y="2176"/>
              <a:ext cx="419" cy="396"/>
            </a:xfrm>
            <a:prstGeom prst="hexagon">
              <a:avLst>
                <a:gd name="adj" fmla="val 26452"/>
                <a:gd name="vf" fmla="val 115470"/>
              </a:avLst>
            </a:prstGeom>
            <a:solidFill>
              <a:srgbClr val="C0C0C0"/>
            </a:solidFill>
            <a:ln>
              <a:noFill/>
            </a:ln>
            <a:effectLst/>
            <a:extLst>
              <a:ext uri="{91240B29-F687-4F45-9708-019B960494DF}">
                <a14:hiddenLine xmlns:a14="http://schemas.microsoft.com/office/drawing/2010/main" w="9525">
                  <a:solidFill>
                    <a:srgbClr val="FFCC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sp>
          <p:nvSpPr>
            <p:cNvPr id="120883" name="Oval 43"/>
            <p:cNvSpPr>
              <a:spLocks noChangeArrowheads="1"/>
            </p:cNvSpPr>
            <p:nvPr/>
          </p:nvSpPr>
          <p:spPr bwMode="auto">
            <a:xfrm>
              <a:off x="3456" y="1440"/>
              <a:ext cx="278" cy="249"/>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Clustering</a:t>
              </a:r>
            </a:p>
          </p:txBody>
        </p:sp>
        <p:sp>
          <p:nvSpPr>
            <p:cNvPr id="120884" name="Oval 44"/>
            <p:cNvSpPr>
              <a:spLocks noChangeArrowheads="1"/>
            </p:cNvSpPr>
            <p:nvPr/>
          </p:nvSpPr>
          <p:spPr bwMode="auto">
            <a:xfrm>
              <a:off x="3435" y="3165"/>
              <a:ext cx="453" cy="435"/>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hash</a:t>
              </a:r>
            </a:p>
          </p:txBody>
        </p:sp>
        <p:sp>
          <p:nvSpPr>
            <p:cNvPr id="120885" name="Oval 45"/>
            <p:cNvSpPr>
              <a:spLocks noChangeArrowheads="1"/>
            </p:cNvSpPr>
            <p:nvPr/>
          </p:nvSpPr>
          <p:spPr bwMode="auto">
            <a:xfrm>
              <a:off x="3541" y="1857"/>
              <a:ext cx="155" cy="161"/>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dimension</a:t>
              </a:r>
            </a:p>
          </p:txBody>
        </p:sp>
        <p:sp>
          <p:nvSpPr>
            <p:cNvPr id="120886" name="Oval 46"/>
            <p:cNvSpPr>
              <a:spLocks noChangeArrowheads="1"/>
            </p:cNvSpPr>
            <p:nvPr/>
          </p:nvSpPr>
          <p:spPr bwMode="auto">
            <a:xfrm>
              <a:off x="3456" y="2688"/>
              <a:ext cx="384" cy="336"/>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key</a:t>
              </a:r>
            </a:p>
          </p:txBody>
        </p:sp>
        <p:sp>
          <p:nvSpPr>
            <p:cNvPr id="120887" name="Oval 47"/>
            <p:cNvSpPr>
              <a:spLocks noChangeArrowheads="1"/>
            </p:cNvSpPr>
            <p:nvPr/>
          </p:nvSpPr>
          <p:spPr bwMode="auto">
            <a:xfrm>
              <a:off x="3600" y="2448"/>
              <a:ext cx="144" cy="144"/>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algorithm</a:t>
              </a:r>
            </a:p>
          </p:txBody>
        </p:sp>
        <p:sp>
          <p:nvSpPr>
            <p:cNvPr id="120888" name="Text Box 48"/>
            <p:cNvSpPr txBox="1">
              <a:spLocks noChangeArrowheads="1"/>
            </p:cNvSpPr>
            <p:nvPr/>
          </p:nvSpPr>
          <p:spPr bwMode="auto">
            <a:xfrm>
              <a:off x="3521" y="2230"/>
              <a:ext cx="270" cy="233"/>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200">
                  <a:solidFill>
                    <a:srgbClr val="000000"/>
                  </a:solidFill>
                </a:rPr>
                <a:t>…</a:t>
              </a:r>
            </a:p>
          </p:txBody>
        </p:sp>
        <p:cxnSp>
          <p:nvCxnSpPr>
            <p:cNvPr id="120889" name="AutoShape 49"/>
            <p:cNvCxnSpPr>
              <a:cxnSpLocks noChangeShapeType="1"/>
              <a:stCxn id="120882" idx="2"/>
              <a:endCxn id="120885" idx="5"/>
            </p:cNvCxnSpPr>
            <p:nvPr/>
          </p:nvCxnSpPr>
          <p:spPr bwMode="auto">
            <a:xfrm flipH="1" flipV="1">
              <a:off x="3673" y="1994"/>
              <a:ext cx="647" cy="380"/>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90" name="AutoShape 50"/>
            <p:cNvCxnSpPr>
              <a:cxnSpLocks noChangeShapeType="1"/>
              <a:stCxn id="120882" idx="2"/>
              <a:endCxn id="120884" idx="7"/>
            </p:cNvCxnSpPr>
            <p:nvPr/>
          </p:nvCxnSpPr>
          <p:spPr bwMode="auto">
            <a:xfrm flipH="1">
              <a:off x="3822" y="2374"/>
              <a:ext cx="498" cy="855"/>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91" name="AutoShape 51"/>
            <p:cNvCxnSpPr>
              <a:cxnSpLocks noChangeShapeType="1"/>
              <a:stCxn id="120882" idx="2"/>
              <a:endCxn id="120883" idx="5"/>
            </p:cNvCxnSpPr>
            <p:nvPr/>
          </p:nvCxnSpPr>
          <p:spPr bwMode="auto">
            <a:xfrm flipH="1" flipV="1">
              <a:off x="3693" y="1653"/>
              <a:ext cx="627" cy="721"/>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92" name="AutoShape 52"/>
            <p:cNvCxnSpPr>
              <a:cxnSpLocks noChangeShapeType="1"/>
              <a:stCxn id="120882" idx="2"/>
              <a:endCxn id="120887" idx="7"/>
            </p:cNvCxnSpPr>
            <p:nvPr/>
          </p:nvCxnSpPr>
          <p:spPr bwMode="auto">
            <a:xfrm flipH="1">
              <a:off x="3723" y="2374"/>
              <a:ext cx="597" cy="95"/>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93" name="AutoShape 53"/>
            <p:cNvCxnSpPr>
              <a:cxnSpLocks noChangeShapeType="1"/>
              <a:stCxn id="120882" idx="2"/>
              <a:endCxn id="120886" idx="7"/>
            </p:cNvCxnSpPr>
            <p:nvPr/>
          </p:nvCxnSpPr>
          <p:spPr bwMode="auto">
            <a:xfrm flipH="1">
              <a:off x="3784" y="2374"/>
              <a:ext cx="536" cy="363"/>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894" name="Text Box 54"/>
            <p:cNvSpPr txBox="1">
              <a:spLocks noChangeArrowheads="1"/>
            </p:cNvSpPr>
            <p:nvPr/>
          </p:nvSpPr>
          <p:spPr bwMode="auto">
            <a:xfrm>
              <a:off x="4224" y="2140"/>
              <a:ext cx="1152"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350">
                  <a:solidFill>
                    <a:srgbClr val="000000"/>
                  </a:solidFill>
                </a:rPr>
                <a:t>Bad Label (</a:t>
              </a:r>
              <a:r>
                <a:rPr lang="en-US" altLang="zh-CN" sz="1350">
                  <a:solidFill>
                    <a:srgbClr val="000000"/>
                  </a:solidFill>
                  <a:latin typeface="Times New Roman" panose="02020603050405020304" pitchFamily="18" charset="0"/>
                </a:rPr>
                <a:t>l</a:t>
              </a:r>
              <a:r>
                <a:rPr lang="en-US" altLang="zh-CN" sz="1350" baseline="-25000">
                  <a:solidFill>
                    <a:srgbClr val="000000"/>
                  </a:solidFill>
                </a:rPr>
                <a:t>2</a:t>
              </a:r>
              <a:r>
                <a:rPr lang="en-US" altLang="zh-CN" sz="1350">
                  <a:solidFill>
                    <a:srgbClr val="000000"/>
                  </a:solidFill>
                </a:rPr>
                <a:t>):</a:t>
              </a:r>
              <a:br>
                <a:rPr lang="en-US" altLang="zh-CN" sz="1350">
                  <a:solidFill>
                    <a:srgbClr val="000000"/>
                  </a:solidFill>
                </a:rPr>
              </a:br>
              <a:r>
                <a:rPr lang="en-US" altLang="zh-CN" sz="1350">
                  <a:solidFill>
                    <a:srgbClr val="0000FF"/>
                  </a:solidFill>
                </a:rPr>
                <a:t>“hash join”</a:t>
              </a:r>
              <a:endParaRPr lang="en-US" altLang="zh-CN" sz="1350">
                <a:solidFill>
                  <a:srgbClr val="000000"/>
                </a:solidFill>
              </a:endParaRPr>
            </a:p>
          </p:txBody>
        </p:sp>
        <p:sp>
          <p:nvSpPr>
            <p:cNvPr id="120895" name="Text Box 55"/>
            <p:cNvSpPr txBox="1">
              <a:spLocks noChangeArrowheads="1"/>
            </p:cNvSpPr>
            <p:nvPr/>
          </p:nvSpPr>
          <p:spPr bwMode="auto">
            <a:xfrm>
              <a:off x="4320" y="3408"/>
              <a:ext cx="115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350">
                  <a:solidFill>
                    <a:srgbClr val="000000"/>
                  </a:solidFill>
                </a:rPr>
                <a:t>p(w | </a:t>
              </a:r>
              <a:r>
                <a:rPr lang="en-US" altLang="zh-CN" sz="1350">
                  <a:solidFill>
                    <a:srgbClr val="000000"/>
                  </a:solidFill>
                  <a:latin typeface="Times New Roman" panose="02020603050405020304" pitchFamily="18" charset="0"/>
                  <a:sym typeface="Symbol" panose="05050102010706020507" pitchFamily="18" charset="2"/>
                </a:rPr>
                <a:t>hash join</a:t>
              </a:r>
              <a:r>
                <a:rPr lang="en-US" altLang="zh-CN" sz="1350">
                  <a:solidFill>
                    <a:srgbClr val="000000"/>
                  </a:solidFill>
                </a:rPr>
                <a:t>)</a:t>
              </a:r>
            </a:p>
          </p:txBody>
        </p:sp>
      </p:grpSp>
      <p:sp>
        <p:nvSpPr>
          <p:cNvPr id="120838" name="Rectangle 2"/>
          <p:cNvSpPr>
            <a:spLocks noGrp="1" noChangeArrowheads="1"/>
          </p:cNvSpPr>
          <p:nvPr>
            <p:ph type="title"/>
          </p:nvPr>
        </p:nvSpPr>
        <p:spPr/>
        <p:txBody>
          <a:bodyPr/>
          <a:lstStyle/>
          <a:p>
            <a:pPr eaLnBrk="1" hangingPunct="1"/>
            <a:r>
              <a:rPr lang="en-US" altLang="zh-CN" sz="2700"/>
              <a:t>Relevance: the First-Order Score</a:t>
            </a:r>
          </a:p>
        </p:txBody>
      </p:sp>
      <p:sp>
        <p:nvSpPr>
          <p:cNvPr id="120839" name="Rectangle 3"/>
          <p:cNvSpPr>
            <a:spLocks noGrp="1" noChangeArrowheads="1"/>
          </p:cNvSpPr>
          <p:nvPr>
            <p:ph type="body" sz="half" idx="1"/>
          </p:nvPr>
        </p:nvSpPr>
        <p:spPr>
          <a:xfrm>
            <a:off x="1485900" y="1200150"/>
            <a:ext cx="6229350" cy="457200"/>
          </a:xfrm>
        </p:spPr>
        <p:txBody>
          <a:bodyPr/>
          <a:lstStyle/>
          <a:p>
            <a:pPr eaLnBrk="1" hangingPunct="1"/>
            <a:r>
              <a:rPr lang="en-US" altLang="zh-CN" sz="1800"/>
              <a:t>Intuition: prefer phrases with similar context (distribution)</a:t>
            </a:r>
          </a:p>
        </p:txBody>
      </p:sp>
      <p:grpSp>
        <p:nvGrpSpPr>
          <p:cNvPr id="120840" name="Group 58"/>
          <p:cNvGrpSpPr>
            <a:grpSpLocks/>
          </p:cNvGrpSpPr>
          <p:nvPr/>
        </p:nvGrpSpPr>
        <p:grpSpPr bwMode="auto">
          <a:xfrm>
            <a:off x="1485900" y="1657350"/>
            <a:ext cx="1314450" cy="2686050"/>
            <a:chOff x="288" y="1392"/>
            <a:chExt cx="1104" cy="2256"/>
          </a:xfrm>
        </p:grpSpPr>
        <p:sp>
          <p:nvSpPr>
            <p:cNvPr id="120869" name="Oval 8"/>
            <p:cNvSpPr>
              <a:spLocks noChangeArrowheads="1"/>
            </p:cNvSpPr>
            <p:nvPr/>
          </p:nvSpPr>
          <p:spPr bwMode="auto">
            <a:xfrm>
              <a:off x="931" y="1392"/>
              <a:ext cx="461" cy="444"/>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Clustering</a:t>
              </a:r>
            </a:p>
          </p:txBody>
        </p:sp>
        <p:sp>
          <p:nvSpPr>
            <p:cNvPr id="120870" name="Oval 9"/>
            <p:cNvSpPr>
              <a:spLocks noChangeArrowheads="1"/>
            </p:cNvSpPr>
            <p:nvPr/>
          </p:nvSpPr>
          <p:spPr bwMode="auto">
            <a:xfrm>
              <a:off x="961" y="1949"/>
              <a:ext cx="383" cy="403"/>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dimension</a:t>
              </a:r>
            </a:p>
          </p:txBody>
        </p:sp>
        <p:sp>
          <p:nvSpPr>
            <p:cNvPr id="120871" name="Oval 10"/>
            <p:cNvSpPr>
              <a:spLocks noChangeArrowheads="1"/>
            </p:cNvSpPr>
            <p:nvPr/>
          </p:nvSpPr>
          <p:spPr bwMode="auto">
            <a:xfrm>
              <a:off x="988" y="2460"/>
              <a:ext cx="308" cy="324"/>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partition</a:t>
              </a:r>
            </a:p>
          </p:txBody>
        </p:sp>
        <p:sp>
          <p:nvSpPr>
            <p:cNvPr id="120872" name="Oval 11"/>
            <p:cNvSpPr>
              <a:spLocks noChangeArrowheads="1"/>
            </p:cNvSpPr>
            <p:nvPr/>
          </p:nvSpPr>
          <p:spPr bwMode="auto">
            <a:xfrm>
              <a:off x="1008" y="2838"/>
              <a:ext cx="269" cy="282"/>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algorithm</a:t>
              </a:r>
            </a:p>
          </p:txBody>
        </p:sp>
        <p:sp>
          <p:nvSpPr>
            <p:cNvPr id="120873" name="Oval 12"/>
            <p:cNvSpPr>
              <a:spLocks noChangeArrowheads="1"/>
            </p:cNvSpPr>
            <p:nvPr/>
          </p:nvSpPr>
          <p:spPr bwMode="auto">
            <a:xfrm>
              <a:off x="1045" y="3446"/>
              <a:ext cx="203" cy="202"/>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hash</a:t>
              </a:r>
            </a:p>
          </p:txBody>
        </p:sp>
        <p:sp>
          <p:nvSpPr>
            <p:cNvPr id="120874" name="Oval 28"/>
            <p:cNvSpPr>
              <a:spLocks noChangeArrowheads="1"/>
            </p:cNvSpPr>
            <p:nvPr/>
          </p:nvSpPr>
          <p:spPr bwMode="auto">
            <a:xfrm>
              <a:off x="336" y="2266"/>
              <a:ext cx="392" cy="364"/>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350">
                  <a:solidFill>
                    <a:srgbClr val="000000"/>
                  </a:solidFill>
                </a:rPr>
                <a:t>Topic </a:t>
              </a:r>
            </a:p>
            <a:p>
              <a:pPr algn="ctr" eaLnBrk="1" hangingPunct="1">
                <a:spcBef>
                  <a:spcPct val="0"/>
                </a:spcBef>
                <a:buFontTx/>
                <a:buNone/>
              </a:pPr>
              <a:r>
                <a:rPr lang="en-US" altLang="zh-CN" sz="1350">
                  <a:solidFill>
                    <a:srgbClr val="CC0000"/>
                  </a:solidFill>
                  <a:sym typeface="Symbol" panose="05050102010706020507" pitchFamily="18" charset="2"/>
                </a:rPr>
                <a:t></a:t>
              </a:r>
              <a:r>
                <a:rPr lang="en-US" altLang="zh-CN" sz="1350">
                  <a:solidFill>
                    <a:srgbClr val="000000"/>
                  </a:solidFill>
                </a:rPr>
                <a:t> </a:t>
              </a:r>
            </a:p>
          </p:txBody>
        </p:sp>
        <p:cxnSp>
          <p:nvCxnSpPr>
            <p:cNvPr id="120875" name="AutoShape 29"/>
            <p:cNvCxnSpPr>
              <a:cxnSpLocks noChangeShapeType="1"/>
              <a:stCxn id="120874" idx="6"/>
              <a:endCxn id="120869" idx="3"/>
            </p:cNvCxnSpPr>
            <p:nvPr/>
          </p:nvCxnSpPr>
          <p:spPr bwMode="auto">
            <a:xfrm flipV="1">
              <a:off x="728" y="1771"/>
              <a:ext cx="271" cy="67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76" name="AutoShape 30"/>
            <p:cNvCxnSpPr>
              <a:cxnSpLocks noChangeShapeType="1"/>
              <a:stCxn id="120874" idx="6"/>
              <a:endCxn id="120871" idx="1"/>
            </p:cNvCxnSpPr>
            <p:nvPr/>
          </p:nvCxnSpPr>
          <p:spPr bwMode="auto">
            <a:xfrm>
              <a:off x="728" y="2448"/>
              <a:ext cx="305" cy="5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77" name="AutoShape 31"/>
            <p:cNvCxnSpPr>
              <a:cxnSpLocks noChangeShapeType="1"/>
              <a:stCxn id="120874" idx="6"/>
              <a:endCxn id="120873" idx="1"/>
            </p:cNvCxnSpPr>
            <p:nvPr/>
          </p:nvCxnSpPr>
          <p:spPr bwMode="auto">
            <a:xfrm>
              <a:off x="728" y="2448"/>
              <a:ext cx="347" cy="102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78" name="AutoShape 32"/>
            <p:cNvCxnSpPr>
              <a:cxnSpLocks noChangeShapeType="1"/>
              <a:stCxn id="120874" idx="6"/>
              <a:endCxn id="120870" idx="3"/>
            </p:cNvCxnSpPr>
            <p:nvPr/>
          </p:nvCxnSpPr>
          <p:spPr bwMode="auto">
            <a:xfrm flipV="1">
              <a:off x="728" y="2293"/>
              <a:ext cx="289" cy="15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79" name="AutoShape 33"/>
            <p:cNvCxnSpPr>
              <a:cxnSpLocks noChangeShapeType="1"/>
              <a:stCxn id="120874" idx="6"/>
              <a:endCxn id="120872" idx="1"/>
            </p:cNvCxnSpPr>
            <p:nvPr/>
          </p:nvCxnSpPr>
          <p:spPr bwMode="auto">
            <a:xfrm>
              <a:off x="728" y="2448"/>
              <a:ext cx="319" cy="4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880" name="Text Box 35"/>
            <p:cNvSpPr txBox="1">
              <a:spLocks noChangeArrowheads="1"/>
            </p:cNvSpPr>
            <p:nvPr/>
          </p:nvSpPr>
          <p:spPr bwMode="auto">
            <a:xfrm>
              <a:off x="1028" y="3168"/>
              <a:ext cx="2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200">
                  <a:solidFill>
                    <a:srgbClr val="000000"/>
                  </a:solidFill>
                </a:rPr>
                <a:t>…</a:t>
              </a:r>
            </a:p>
          </p:txBody>
        </p:sp>
        <p:sp>
          <p:nvSpPr>
            <p:cNvPr id="120881" name="Text Box 37"/>
            <p:cNvSpPr txBox="1">
              <a:spLocks noChangeArrowheads="1"/>
            </p:cNvSpPr>
            <p:nvPr/>
          </p:nvSpPr>
          <p:spPr bwMode="auto">
            <a:xfrm>
              <a:off x="288" y="3264"/>
              <a:ext cx="5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350">
                  <a:solidFill>
                    <a:srgbClr val="000000"/>
                  </a:solidFill>
                </a:rPr>
                <a:t>P(w|</a:t>
              </a:r>
              <a:r>
                <a:rPr lang="en-US" altLang="zh-CN" sz="1350">
                  <a:solidFill>
                    <a:srgbClr val="000000"/>
                  </a:solidFill>
                  <a:sym typeface="Symbol" panose="05050102010706020507" pitchFamily="18" charset="2"/>
                </a:rPr>
                <a:t></a:t>
              </a:r>
              <a:r>
                <a:rPr lang="en-US" altLang="zh-CN" sz="1350">
                  <a:solidFill>
                    <a:srgbClr val="000000"/>
                  </a:solidFill>
                </a:rPr>
                <a:t>)</a:t>
              </a:r>
            </a:p>
          </p:txBody>
        </p:sp>
      </p:grpSp>
      <p:grpSp>
        <p:nvGrpSpPr>
          <p:cNvPr id="17470" name="Group 62"/>
          <p:cNvGrpSpPr>
            <a:grpSpLocks/>
          </p:cNvGrpSpPr>
          <p:nvPr/>
        </p:nvGrpSpPr>
        <p:grpSpPr bwMode="auto">
          <a:xfrm>
            <a:off x="1829991" y="4161236"/>
            <a:ext cx="5281613" cy="631031"/>
            <a:chOff x="577" y="3495"/>
            <a:chExt cx="4436" cy="530"/>
          </a:xfrm>
        </p:grpSpPr>
        <p:cxnSp>
          <p:nvCxnSpPr>
            <p:cNvPr id="120866" name="AutoShape 39"/>
            <p:cNvCxnSpPr>
              <a:cxnSpLocks noChangeShapeType="1"/>
              <a:stCxn id="120867" idx="1"/>
              <a:endCxn id="120881" idx="2"/>
            </p:cNvCxnSpPr>
            <p:nvPr/>
          </p:nvCxnSpPr>
          <p:spPr bwMode="auto">
            <a:xfrm rot="10800000">
              <a:off x="577" y="3495"/>
              <a:ext cx="863" cy="403"/>
            </a:xfrm>
            <a:prstGeom prst="curvedConnector2">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867" name="Text Box 40"/>
            <p:cNvSpPr txBox="1">
              <a:spLocks noChangeArrowheads="1"/>
            </p:cNvSpPr>
            <p:nvPr/>
          </p:nvSpPr>
          <p:spPr bwMode="auto">
            <a:xfrm>
              <a:off x="1440" y="3792"/>
              <a:ext cx="25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200">
                  <a:solidFill>
                    <a:srgbClr val="009999"/>
                  </a:solidFill>
                </a:rPr>
                <a:t> D(</a:t>
              </a:r>
              <a:r>
                <a:rPr lang="en-US" altLang="zh-CN" sz="1200">
                  <a:solidFill>
                    <a:srgbClr val="009999"/>
                  </a:solidFill>
                  <a:sym typeface="Symbol" panose="05050102010706020507" pitchFamily="18" charset="2"/>
                </a:rPr>
                <a:t> | </a:t>
              </a:r>
              <a:r>
                <a:rPr lang="en-US" altLang="zh-CN" sz="1200">
                  <a:solidFill>
                    <a:srgbClr val="009999"/>
                  </a:solidFill>
                  <a:latin typeface="Times New Roman" panose="02020603050405020304" pitchFamily="18" charset="0"/>
                  <a:sym typeface="Symbol" panose="05050102010706020507" pitchFamily="18" charset="2"/>
                </a:rPr>
                <a:t>clustering algorithm</a:t>
              </a:r>
              <a:r>
                <a:rPr lang="en-US" altLang="zh-CN" sz="1200">
                  <a:solidFill>
                    <a:srgbClr val="009999"/>
                  </a:solidFill>
                </a:rPr>
                <a:t>) &lt; D(</a:t>
              </a:r>
              <a:r>
                <a:rPr lang="en-US" altLang="zh-CN" sz="1200">
                  <a:solidFill>
                    <a:srgbClr val="009999"/>
                  </a:solidFill>
                  <a:sym typeface="Symbol" panose="05050102010706020507" pitchFamily="18" charset="2"/>
                </a:rPr>
                <a:t> | </a:t>
              </a:r>
              <a:r>
                <a:rPr lang="en-US" altLang="zh-CN" sz="1200">
                  <a:solidFill>
                    <a:srgbClr val="009999"/>
                  </a:solidFill>
                  <a:latin typeface="Times New Roman" panose="02020603050405020304" pitchFamily="18" charset="0"/>
                  <a:sym typeface="Symbol" panose="05050102010706020507" pitchFamily="18" charset="2"/>
                </a:rPr>
                <a:t>hash join</a:t>
              </a:r>
              <a:r>
                <a:rPr lang="en-US" altLang="zh-CN" sz="1200">
                  <a:solidFill>
                    <a:srgbClr val="009999"/>
                  </a:solidFill>
                </a:rPr>
                <a:t>) </a:t>
              </a:r>
            </a:p>
          </p:txBody>
        </p:sp>
        <p:cxnSp>
          <p:nvCxnSpPr>
            <p:cNvPr id="120868" name="AutoShape 41"/>
            <p:cNvCxnSpPr>
              <a:cxnSpLocks noChangeShapeType="1"/>
              <a:stCxn id="120895" idx="2"/>
              <a:endCxn id="120867" idx="3"/>
            </p:cNvCxnSpPr>
            <p:nvPr/>
          </p:nvCxnSpPr>
          <p:spPr bwMode="auto">
            <a:xfrm rot="5400000">
              <a:off x="4369" y="3254"/>
              <a:ext cx="259" cy="1029"/>
            </a:xfrm>
            <a:prstGeom prst="curvedConnector2">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469" name="Rectangle 61"/>
          <p:cNvSpPr>
            <a:spLocks noChangeArrowheads="1"/>
          </p:cNvSpPr>
          <p:nvPr/>
        </p:nvSpPr>
        <p:spPr bwMode="auto">
          <a:xfrm>
            <a:off x="5200650" y="1657350"/>
            <a:ext cx="2457450" cy="2686050"/>
          </a:xfrm>
          <a:prstGeom prst="rect">
            <a:avLst/>
          </a:prstGeom>
          <a:solidFill>
            <a:schemeClr val="bg1">
              <a:alpha val="8509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sp>
        <p:nvSpPr>
          <p:cNvPr id="120843" name="AutoShape 19"/>
          <p:cNvSpPr>
            <a:spLocks noChangeArrowheads="1"/>
          </p:cNvSpPr>
          <p:nvPr/>
        </p:nvSpPr>
        <p:spPr bwMode="auto">
          <a:xfrm>
            <a:off x="4558904" y="3399235"/>
            <a:ext cx="273844" cy="384572"/>
          </a:xfrm>
          <a:prstGeom prst="foldedCorner">
            <a:avLst>
              <a:gd name="adj" fmla="val 26486"/>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sp>
        <p:nvSpPr>
          <p:cNvPr id="120844" name="AutoShape 20"/>
          <p:cNvSpPr>
            <a:spLocks noChangeArrowheads="1"/>
          </p:cNvSpPr>
          <p:nvPr/>
        </p:nvSpPr>
        <p:spPr bwMode="auto">
          <a:xfrm>
            <a:off x="4467225" y="3446860"/>
            <a:ext cx="273844" cy="384572"/>
          </a:xfrm>
          <a:prstGeom prst="foldedCorner">
            <a:avLst>
              <a:gd name="adj" fmla="val 26486"/>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sp>
        <p:nvSpPr>
          <p:cNvPr id="120845" name="AutoShape 21"/>
          <p:cNvSpPr>
            <a:spLocks noChangeArrowheads="1"/>
          </p:cNvSpPr>
          <p:nvPr/>
        </p:nvSpPr>
        <p:spPr bwMode="auto">
          <a:xfrm>
            <a:off x="4375547" y="3495676"/>
            <a:ext cx="275034" cy="383381"/>
          </a:xfrm>
          <a:prstGeom prst="foldedCorner">
            <a:avLst>
              <a:gd name="adj" fmla="val 26486"/>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sp>
        <p:nvSpPr>
          <p:cNvPr id="120846" name="Rectangle 22"/>
          <p:cNvSpPr>
            <a:spLocks noChangeArrowheads="1"/>
          </p:cNvSpPr>
          <p:nvPr/>
        </p:nvSpPr>
        <p:spPr bwMode="auto">
          <a:xfrm>
            <a:off x="3838575" y="3427810"/>
            <a:ext cx="1146468" cy="715581"/>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zh-CN" sz="1350">
              <a:solidFill>
                <a:srgbClr val="000000"/>
              </a:solidFill>
            </a:endParaRPr>
          </a:p>
          <a:p>
            <a:pPr eaLnBrk="1" hangingPunct="1">
              <a:spcBef>
                <a:spcPct val="0"/>
              </a:spcBef>
              <a:buFontTx/>
              <a:buNone/>
            </a:pPr>
            <a:r>
              <a:rPr lang="en-US" altLang="zh-CN" sz="1350">
                <a:solidFill>
                  <a:srgbClr val="000000"/>
                </a:solidFill>
              </a:rPr>
              <a:t>SIGMOD </a:t>
            </a:r>
            <a:br>
              <a:rPr lang="en-US" altLang="zh-CN" sz="1350">
                <a:solidFill>
                  <a:srgbClr val="000000"/>
                </a:solidFill>
              </a:rPr>
            </a:br>
            <a:r>
              <a:rPr lang="en-US" altLang="zh-CN" sz="1350">
                <a:solidFill>
                  <a:srgbClr val="000000"/>
                </a:solidFill>
              </a:rPr>
              <a:t>Proceedings</a:t>
            </a:r>
          </a:p>
        </p:txBody>
      </p:sp>
      <p:grpSp>
        <p:nvGrpSpPr>
          <p:cNvPr id="17472" name="Group 64"/>
          <p:cNvGrpSpPr>
            <a:grpSpLocks/>
          </p:cNvGrpSpPr>
          <p:nvPr/>
        </p:nvGrpSpPr>
        <p:grpSpPr bwMode="auto">
          <a:xfrm>
            <a:off x="3200400" y="1714500"/>
            <a:ext cx="2286000" cy="2792016"/>
            <a:chOff x="1728" y="1440"/>
            <a:chExt cx="1920" cy="2345"/>
          </a:xfrm>
        </p:grpSpPr>
        <p:sp>
          <p:nvSpPr>
            <p:cNvPr id="120852" name="AutoShape 6"/>
            <p:cNvSpPr>
              <a:spLocks noChangeArrowheads="1"/>
            </p:cNvSpPr>
            <p:nvPr/>
          </p:nvSpPr>
          <p:spPr bwMode="auto">
            <a:xfrm>
              <a:off x="2579" y="2151"/>
              <a:ext cx="419" cy="396"/>
            </a:xfrm>
            <a:prstGeom prst="hexagon">
              <a:avLst>
                <a:gd name="adj" fmla="val 26452"/>
                <a:gd name="vf" fmla="val 115470"/>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sp>
          <p:nvSpPr>
            <p:cNvPr id="120853" name="Oval 13"/>
            <p:cNvSpPr>
              <a:spLocks noChangeArrowheads="1"/>
            </p:cNvSpPr>
            <p:nvPr/>
          </p:nvSpPr>
          <p:spPr bwMode="auto">
            <a:xfrm>
              <a:off x="1755" y="1440"/>
              <a:ext cx="345" cy="362"/>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Clustering</a:t>
              </a:r>
            </a:p>
          </p:txBody>
        </p:sp>
        <p:sp>
          <p:nvSpPr>
            <p:cNvPr id="120854" name="Oval 14"/>
            <p:cNvSpPr>
              <a:spLocks noChangeArrowheads="1"/>
            </p:cNvSpPr>
            <p:nvPr/>
          </p:nvSpPr>
          <p:spPr bwMode="auto">
            <a:xfrm>
              <a:off x="1819" y="3445"/>
              <a:ext cx="200" cy="194"/>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hash</a:t>
              </a:r>
            </a:p>
          </p:txBody>
        </p:sp>
        <p:sp>
          <p:nvSpPr>
            <p:cNvPr id="120855" name="Oval 15"/>
            <p:cNvSpPr>
              <a:spLocks noChangeArrowheads="1"/>
            </p:cNvSpPr>
            <p:nvPr/>
          </p:nvSpPr>
          <p:spPr bwMode="auto">
            <a:xfrm>
              <a:off x="1756" y="1981"/>
              <a:ext cx="308" cy="323"/>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dimension</a:t>
              </a:r>
            </a:p>
          </p:txBody>
        </p:sp>
        <p:sp>
          <p:nvSpPr>
            <p:cNvPr id="120856" name="Oval 16"/>
            <p:cNvSpPr>
              <a:spLocks noChangeArrowheads="1"/>
            </p:cNvSpPr>
            <p:nvPr/>
          </p:nvSpPr>
          <p:spPr bwMode="auto">
            <a:xfrm>
              <a:off x="1758" y="2797"/>
              <a:ext cx="308" cy="323"/>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algorithm</a:t>
              </a:r>
            </a:p>
          </p:txBody>
        </p:sp>
        <p:sp>
          <p:nvSpPr>
            <p:cNvPr id="120857" name="Oval 17"/>
            <p:cNvSpPr>
              <a:spLocks noChangeArrowheads="1"/>
            </p:cNvSpPr>
            <p:nvPr/>
          </p:nvSpPr>
          <p:spPr bwMode="auto">
            <a:xfrm>
              <a:off x="1797" y="2448"/>
              <a:ext cx="231" cy="243"/>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solidFill>
                    <a:srgbClr val="000000"/>
                  </a:solidFill>
                </a:rPr>
                <a:t>partition</a:t>
              </a:r>
            </a:p>
          </p:txBody>
        </p:sp>
        <p:cxnSp>
          <p:nvCxnSpPr>
            <p:cNvPr id="120858" name="AutoShape 23"/>
            <p:cNvCxnSpPr>
              <a:cxnSpLocks noChangeShapeType="1"/>
              <a:stCxn id="120852" idx="2"/>
              <a:endCxn id="120855" idx="5"/>
            </p:cNvCxnSpPr>
            <p:nvPr/>
          </p:nvCxnSpPr>
          <p:spPr bwMode="auto">
            <a:xfrm flipH="1" flipV="1">
              <a:off x="2019" y="2257"/>
              <a:ext cx="560" cy="92"/>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59" name="AutoShape 24"/>
            <p:cNvCxnSpPr>
              <a:cxnSpLocks noChangeShapeType="1"/>
              <a:stCxn id="120852" idx="2"/>
              <a:endCxn id="120854" idx="7"/>
            </p:cNvCxnSpPr>
            <p:nvPr/>
          </p:nvCxnSpPr>
          <p:spPr bwMode="auto">
            <a:xfrm flipH="1">
              <a:off x="1990" y="2349"/>
              <a:ext cx="589" cy="1124"/>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60" name="AutoShape 25"/>
            <p:cNvCxnSpPr>
              <a:cxnSpLocks noChangeShapeType="1"/>
              <a:stCxn id="120852" idx="2"/>
              <a:endCxn id="120853" idx="5"/>
            </p:cNvCxnSpPr>
            <p:nvPr/>
          </p:nvCxnSpPr>
          <p:spPr bwMode="auto">
            <a:xfrm flipH="1" flipV="1">
              <a:off x="2049" y="1749"/>
              <a:ext cx="530" cy="600"/>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61" name="AutoShape 26"/>
            <p:cNvCxnSpPr>
              <a:cxnSpLocks noChangeShapeType="1"/>
              <a:stCxn id="120852" idx="2"/>
              <a:endCxn id="120857" idx="7"/>
            </p:cNvCxnSpPr>
            <p:nvPr/>
          </p:nvCxnSpPr>
          <p:spPr bwMode="auto">
            <a:xfrm flipH="1">
              <a:off x="1994" y="2349"/>
              <a:ext cx="585" cy="135"/>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62" name="AutoShape 27"/>
            <p:cNvCxnSpPr>
              <a:cxnSpLocks noChangeShapeType="1"/>
              <a:stCxn id="120852" idx="2"/>
              <a:endCxn id="120856" idx="7"/>
            </p:cNvCxnSpPr>
            <p:nvPr/>
          </p:nvCxnSpPr>
          <p:spPr bwMode="auto">
            <a:xfrm flipH="1">
              <a:off x="2021" y="2349"/>
              <a:ext cx="558" cy="495"/>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863" name="Text Box 36"/>
            <p:cNvSpPr txBox="1">
              <a:spLocks noChangeArrowheads="1"/>
            </p:cNvSpPr>
            <p:nvPr/>
          </p:nvSpPr>
          <p:spPr bwMode="auto">
            <a:xfrm>
              <a:off x="1728" y="3216"/>
              <a:ext cx="271" cy="233"/>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200">
                  <a:solidFill>
                    <a:srgbClr val="000000"/>
                  </a:solidFill>
                </a:rPr>
                <a:t>…</a:t>
              </a:r>
            </a:p>
          </p:txBody>
        </p:sp>
        <p:sp>
          <p:nvSpPr>
            <p:cNvPr id="120864" name="Text Box 38"/>
            <p:cNvSpPr txBox="1">
              <a:spLocks noChangeArrowheads="1"/>
            </p:cNvSpPr>
            <p:nvPr/>
          </p:nvSpPr>
          <p:spPr bwMode="auto">
            <a:xfrm>
              <a:off x="1968" y="3552"/>
              <a:ext cx="16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1200">
                  <a:solidFill>
                    <a:srgbClr val="000000"/>
                  </a:solidFill>
                </a:rPr>
                <a:t>p(w | </a:t>
              </a:r>
              <a:r>
                <a:rPr lang="en-US" altLang="zh-CN" sz="1200">
                  <a:solidFill>
                    <a:srgbClr val="000000"/>
                  </a:solidFill>
                  <a:latin typeface="Times New Roman" panose="02020603050405020304" pitchFamily="18" charset="0"/>
                  <a:sym typeface="Symbol" panose="05050102010706020507" pitchFamily="18" charset="2"/>
                </a:rPr>
                <a:t>clustering algorithm </a:t>
              </a:r>
              <a:r>
                <a:rPr lang="en-US" altLang="zh-CN" sz="1200">
                  <a:solidFill>
                    <a:srgbClr val="000000"/>
                  </a:solidFill>
                </a:rPr>
                <a:t>)</a:t>
              </a:r>
            </a:p>
          </p:txBody>
        </p:sp>
        <p:sp>
          <p:nvSpPr>
            <p:cNvPr id="120865" name="Text Box 42"/>
            <p:cNvSpPr txBox="1">
              <a:spLocks noChangeArrowheads="1"/>
            </p:cNvSpPr>
            <p:nvPr/>
          </p:nvSpPr>
          <p:spPr bwMode="auto">
            <a:xfrm>
              <a:off x="2448" y="2063"/>
              <a:ext cx="1152"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350">
                  <a:solidFill>
                    <a:srgbClr val="000000"/>
                  </a:solidFill>
                </a:rPr>
                <a:t>Good Label (</a:t>
              </a:r>
              <a:r>
                <a:rPr lang="en-US" altLang="zh-CN" sz="1350">
                  <a:solidFill>
                    <a:srgbClr val="000000"/>
                  </a:solidFill>
                  <a:latin typeface="Times New Roman" panose="02020603050405020304" pitchFamily="18" charset="0"/>
                </a:rPr>
                <a:t>l</a:t>
              </a:r>
              <a:r>
                <a:rPr lang="en-US" altLang="zh-CN" sz="1350" baseline="-25000">
                  <a:solidFill>
                    <a:srgbClr val="000000"/>
                  </a:solidFill>
                </a:rPr>
                <a:t>1</a:t>
              </a:r>
              <a:r>
                <a:rPr lang="en-US" altLang="zh-CN" sz="1350">
                  <a:solidFill>
                    <a:srgbClr val="000000"/>
                  </a:solidFill>
                </a:rPr>
                <a:t>):</a:t>
              </a:r>
              <a:br>
                <a:rPr lang="en-US" altLang="zh-CN" sz="1350">
                  <a:solidFill>
                    <a:srgbClr val="000000"/>
                  </a:solidFill>
                </a:rPr>
              </a:br>
              <a:r>
                <a:rPr lang="en-US" altLang="zh-CN" sz="1350">
                  <a:solidFill>
                    <a:srgbClr val="0000FF"/>
                  </a:solidFill>
                </a:rPr>
                <a:t>“clustering algorithm”</a:t>
              </a:r>
              <a:endParaRPr lang="en-US" altLang="zh-CN" sz="1350">
                <a:solidFill>
                  <a:srgbClr val="000000"/>
                </a:solidFill>
              </a:endParaRPr>
            </a:p>
          </p:txBody>
        </p:sp>
      </p:grpSp>
      <p:graphicFrame>
        <p:nvGraphicFramePr>
          <p:cNvPr id="17464" name="Object 56"/>
          <p:cNvGraphicFramePr>
            <a:graphicFrameLocks noGrp="1" noChangeAspect="1"/>
          </p:cNvGraphicFramePr>
          <p:nvPr>
            <p:ph sz="half" idx="2"/>
          </p:nvPr>
        </p:nvGraphicFramePr>
        <p:xfrm>
          <a:off x="5886450" y="3771900"/>
          <a:ext cx="1939529" cy="371475"/>
        </p:xfrm>
        <a:graphic>
          <a:graphicData uri="http://schemas.openxmlformats.org/presentationml/2006/ole">
            <mc:AlternateContent xmlns:mc="http://schemas.openxmlformats.org/markup-compatibility/2006">
              <mc:Choice xmlns:v="urn:schemas-microsoft-com:vml" Requires="v">
                <p:oleObj spid="_x0000_s220164" name="Equation" r:id="rId3" imgW="1637589" imgH="342751" progId="Equation.3">
                  <p:embed/>
                </p:oleObj>
              </mc:Choice>
              <mc:Fallback>
                <p:oleObj name="Equation" r:id="rId3" imgW="1637589" imgH="342751" progId="Equation.3">
                  <p:embed/>
                  <p:pic>
                    <p:nvPicPr>
                      <p:cNvPr id="17464"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3771900"/>
                        <a:ext cx="1939529"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65" name="Text Box 57"/>
          <p:cNvSpPr txBox="1">
            <a:spLocks noChangeArrowheads="1"/>
          </p:cNvSpPr>
          <p:nvPr/>
        </p:nvSpPr>
        <p:spPr bwMode="auto">
          <a:xfrm>
            <a:off x="6229350" y="3429000"/>
            <a:ext cx="1314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solidFill>
                  <a:srgbClr val="000000"/>
                </a:solidFill>
                <a:latin typeface="Times New Roman" panose="02020603050405020304" pitchFamily="18" charset="0"/>
              </a:rPr>
              <a:t>Score (l, </a:t>
            </a:r>
            <a:r>
              <a:rPr lang="en-US" altLang="zh-CN" sz="1800">
                <a:solidFill>
                  <a:srgbClr val="000000"/>
                </a:solidFill>
                <a:latin typeface="Times New Roman" panose="02020603050405020304" pitchFamily="18" charset="0"/>
                <a:sym typeface="Symbol" panose="05050102010706020507" pitchFamily="18" charset="2"/>
              </a:rPr>
              <a:t> </a:t>
            </a:r>
            <a:r>
              <a:rPr lang="en-US" altLang="zh-CN" sz="1800">
                <a:solidFill>
                  <a:srgbClr val="000000"/>
                </a:solidFill>
              </a:rPr>
              <a:t>) </a:t>
            </a:r>
          </a:p>
        </p:txBody>
      </p:sp>
      <p:sp>
        <p:nvSpPr>
          <p:cNvPr id="17474" name="Rectangle 66"/>
          <p:cNvSpPr>
            <a:spLocks noChangeArrowheads="1"/>
          </p:cNvSpPr>
          <p:nvPr/>
        </p:nvSpPr>
        <p:spPr bwMode="auto">
          <a:xfrm>
            <a:off x="3028950" y="1657350"/>
            <a:ext cx="2457450" cy="2800350"/>
          </a:xfrm>
          <a:prstGeom prst="rect">
            <a:avLst/>
          </a:prstGeom>
          <a:solidFill>
            <a:schemeClr val="bg1">
              <a:alpha val="7803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en-US" sz="1350">
              <a:solidFill>
                <a:srgbClr val="000000"/>
              </a:solidFill>
            </a:endParaRPr>
          </a:p>
        </p:txBody>
      </p:sp>
      <p:pic>
        <p:nvPicPr>
          <p:cNvPr id="120851" name="Picture 2" descr="C:\Users\zhai\Pictures\new-timan-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7500" y="4907757"/>
            <a:ext cx="477441"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1"/>
          </p:nvPr>
        </p:nvSpPr>
        <p:spPr/>
        <p:txBody>
          <a:bodyPr/>
          <a:lstStyle/>
          <a:p>
            <a:pPr>
              <a:defRPr/>
            </a:pPr>
            <a:fld id="{06520FCD-FB40-4FD7-A402-38CC1D6034B1}" type="slidenum">
              <a:rPr lang="en-US" altLang="en-US" smtClean="0"/>
              <a:pPr>
                <a:defRPr/>
              </a:pPr>
              <a:t>57</a:t>
            </a:fld>
            <a:endParaRPr lang="en-US" altLang="en-US"/>
          </a:p>
        </p:txBody>
      </p:sp>
    </p:spTree>
    <p:extLst>
      <p:ext uri="{BB962C8B-B14F-4D97-AF65-F5344CB8AC3E}">
        <p14:creationId xmlns:p14="http://schemas.microsoft.com/office/powerpoint/2010/main" val="326374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4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4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6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47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4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2" grpId="0" animBg="1"/>
      <p:bldP spid="17473" grpId="0" animBg="1"/>
      <p:bldP spid="17469" grpId="0" animBg="1"/>
      <p:bldP spid="17465" grpId="0"/>
      <p:bldP spid="1747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p:txBody>
          <a:bodyPr/>
          <a:lstStyle/>
          <a:p>
            <a:pPr eaLnBrk="1" hangingPunct="1"/>
            <a:r>
              <a:rPr lang="en-US" altLang="zh-CN" smtClean="0"/>
              <a:t>Results: Sample Topic Labels</a:t>
            </a:r>
          </a:p>
        </p:txBody>
      </p:sp>
      <p:sp>
        <p:nvSpPr>
          <p:cNvPr id="121860" name="Rectangle 4"/>
          <p:cNvSpPr>
            <a:spLocks noChangeArrowheads="1"/>
          </p:cNvSpPr>
          <p:nvPr/>
        </p:nvSpPr>
        <p:spPr bwMode="auto">
          <a:xfrm>
            <a:off x="1428750" y="1054894"/>
            <a:ext cx="1600200" cy="2169825"/>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500">
                <a:solidFill>
                  <a:srgbClr val="000000"/>
                </a:solidFill>
                <a:latin typeface="Times New Roman" panose="02020603050405020304" pitchFamily="18" charset="0"/>
              </a:rPr>
              <a:t>sampling    0.06</a:t>
            </a:r>
          </a:p>
          <a:p>
            <a:pPr>
              <a:spcBef>
                <a:spcPct val="0"/>
              </a:spcBef>
              <a:buFontTx/>
              <a:buNone/>
            </a:pPr>
            <a:r>
              <a:rPr lang="en-US" altLang="zh-CN" sz="1500">
                <a:solidFill>
                  <a:srgbClr val="000000"/>
                </a:solidFill>
                <a:latin typeface="Times New Roman" panose="02020603050405020304" pitchFamily="18" charset="0"/>
              </a:rPr>
              <a:t>estimation  0.04</a:t>
            </a:r>
          </a:p>
          <a:p>
            <a:pPr>
              <a:spcBef>
                <a:spcPct val="0"/>
              </a:spcBef>
              <a:buFontTx/>
              <a:buNone/>
            </a:pPr>
            <a:r>
              <a:rPr lang="en-US" altLang="zh-CN" sz="1500">
                <a:solidFill>
                  <a:srgbClr val="000000"/>
                </a:solidFill>
                <a:latin typeface="Times New Roman" panose="02020603050405020304" pitchFamily="18" charset="0"/>
              </a:rPr>
              <a:t>approximate  0.04</a:t>
            </a:r>
          </a:p>
          <a:p>
            <a:pPr>
              <a:spcBef>
                <a:spcPct val="0"/>
              </a:spcBef>
              <a:buFontTx/>
              <a:buNone/>
            </a:pPr>
            <a:r>
              <a:rPr lang="en-US" altLang="zh-CN" sz="1500">
                <a:solidFill>
                  <a:srgbClr val="000000"/>
                </a:solidFill>
                <a:latin typeface="Times New Roman" panose="02020603050405020304" pitchFamily="18" charset="0"/>
              </a:rPr>
              <a:t>histograms    0.03</a:t>
            </a:r>
          </a:p>
          <a:p>
            <a:pPr>
              <a:spcBef>
                <a:spcPct val="0"/>
              </a:spcBef>
              <a:buFontTx/>
              <a:buNone/>
            </a:pPr>
            <a:r>
              <a:rPr lang="en-US" altLang="zh-CN" sz="1500">
                <a:solidFill>
                  <a:srgbClr val="000000"/>
                </a:solidFill>
                <a:latin typeface="Times New Roman" panose="02020603050405020304" pitchFamily="18" charset="0"/>
              </a:rPr>
              <a:t>selectivity       0.03</a:t>
            </a:r>
          </a:p>
          <a:p>
            <a:pPr>
              <a:spcBef>
                <a:spcPct val="0"/>
              </a:spcBef>
              <a:buFontTx/>
              <a:buNone/>
            </a:pPr>
            <a:r>
              <a:rPr lang="en-US" altLang="zh-CN" sz="1500">
                <a:solidFill>
                  <a:srgbClr val="000000"/>
                </a:solidFill>
                <a:latin typeface="Times New Roman" panose="02020603050405020304" pitchFamily="18" charset="0"/>
              </a:rPr>
              <a:t>histogram      0.02</a:t>
            </a:r>
          </a:p>
          <a:p>
            <a:pPr>
              <a:spcBef>
                <a:spcPct val="0"/>
              </a:spcBef>
              <a:buFontTx/>
              <a:buNone/>
            </a:pPr>
            <a:r>
              <a:rPr lang="en-US" altLang="zh-CN" sz="1500">
                <a:solidFill>
                  <a:srgbClr val="000000"/>
                </a:solidFill>
                <a:latin typeface="Times New Roman" panose="02020603050405020304" pitchFamily="18" charset="0"/>
              </a:rPr>
              <a:t>answers         0.02</a:t>
            </a:r>
          </a:p>
          <a:p>
            <a:pPr>
              <a:spcBef>
                <a:spcPct val="0"/>
              </a:spcBef>
              <a:buFontTx/>
              <a:buNone/>
            </a:pPr>
            <a:r>
              <a:rPr lang="en-US" altLang="zh-CN" sz="1500">
                <a:solidFill>
                  <a:srgbClr val="000000"/>
                </a:solidFill>
                <a:latin typeface="Times New Roman" panose="02020603050405020304" pitchFamily="18" charset="0"/>
              </a:rPr>
              <a:t>accurate        0.02</a:t>
            </a:r>
          </a:p>
        </p:txBody>
      </p:sp>
      <p:sp>
        <p:nvSpPr>
          <p:cNvPr id="121861" name="Rectangle 5"/>
          <p:cNvSpPr>
            <a:spLocks noChangeArrowheads="1"/>
          </p:cNvSpPr>
          <p:nvPr/>
        </p:nvSpPr>
        <p:spPr bwMode="auto">
          <a:xfrm>
            <a:off x="6400800" y="2655094"/>
            <a:ext cx="1200150" cy="2169825"/>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500">
                <a:solidFill>
                  <a:srgbClr val="000000"/>
                </a:solidFill>
                <a:latin typeface="Times New Roman" panose="02020603050405020304" pitchFamily="18" charset="0"/>
              </a:rPr>
              <a:t>tree        0.09</a:t>
            </a:r>
          </a:p>
          <a:p>
            <a:pPr>
              <a:spcBef>
                <a:spcPct val="0"/>
              </a:spcBef>
              <a:buFontTx/>
              <a:buNone/>
            </a:pPr>
            <a:r>
              <a:rPr lang="en-US" altLang="zh-CN" sz="1500">
                <a:solidFill>
                  <a:srgbClr val="000000"/>
                </a:solidFill>
                <a:latin typeface="Times New Roman" panose="02020603050405020304" pitchFamily="18" charset="0"/>
              </a:rPr>
              <a:t>trees      0.08</a:t>
            </a:r>
          </a:p>
          <a:p>
            <a:pPr>
              <a:spcBef>
                <a:spcPct val="0"/>
              </a:spcBef>
              <a:buFontTx/>
              <a:buNone/>
            </a:pPr>
            <a:r>
              <a:rPr lang="en-US" altLang="zh-CN" sz="1500">
                <a:solidFill>
                  <a:srgbClr val="000000"/>
                </a:solidFill>
                <a:latin typeface="Times New Roman" panose="02020603050405020304" pitchFamily="18" charset="0"/>
              </a:rPr>
              <a:t>spatial   0.08</a:t>
            </a:r>
          </a:p>
          <a:p>
            <a:pPr>
              <a:spcBef>
                <a:spcPct val="0"/>
              </a:spcBef>
              <a:buFontTx/>
              <a:buNone/>
            </a:pPr>
            <a:r>
              <a:rPr lang="en-US" altLang="zh-CN" sz="1500">
                <a:solidFill>
                  <a:srgbClr val="000000"/>
                </a:solidFill>
                <a:latin typeface="Times New Roman" panose="02020603050405020304" pitchFamily="18" charset="0"/>
              </a:rPr>
              <a:t>b            0.05</a:t>
            </a:r>
          </a:p>
          <a:p>
            <a:pPr>
              <a:spcBef>
                <a:spcPct val="0"/>
              </a:spcBef>
              <a:buFontTx/>
              <a:buNone/>
            </a:pPr>
            <a:r>
              <a:rPr lang="en-US" altLang="zh-CN" sz="1500">
                <a:solidFill>
                  <a:srgbClr val="000000"/>
                </a:solidFill>
                <a:latin typeface="Times New Roman" panose="02020603050405020304" pitchFamily="18" charset="0"/>
              </a:rPr>
              <a:t>r             0.04</a:t>
            </a:r>
          </a:p>
          <a:p>
            <a:pPr>
              <a:spcBef>
                <a:spcPct val="0"/>
              </a:spcBef>
              <a:buFontTx/>
              <a:buNone/>
            </a:pPr>
            <a:r>
              <a:rPr lang="en-US" altLang="zh-CN" sz="1500">
                <a:solidFill>
                  <a:srgbClr val="000000"/>
                </a:solidFill>
                <a:latin typeface="Times New Roman" panose="02020603050405020304" pitchFamily="18" charset="0"/>
              </a:rPr>
              <a:t>disk        0.02</a:t>
            </a:r>
          </a:p>
          <a:p>
            <a:pPr>
              <a:spcBef>
                <a:spcPct val="0"/>
              </a:spcBef>
              <a:buFontTx/>
              <a:buNone/>
            </a:pPr>
            <a:r>
              <a:rPr lang="en-US" altLang="zh-CN" sz="1500">
                <a:solidFill>
                  <a:srgbClr val="000000"/>
                </a:solidFill>
                <a:latin typeface="Times New Roman" panose="02020603050405020304" pitchFamily="18" charset="0"/>
              </a:rPr>
              <a:t>array      0.01</a:t>
            </a:r>
          </a:p>
          <a:p>
            <a:pPr>
              <a:spcBef>
                <a:spcPct val="0"/>
              </a:spcBef>
              <a:buFontTx/>
              <a:buNone/>
            </a:pPr>
            <a:r>
              <a:rPr lang="en-US" altLang="zh-CN" sz="1500">
                <a:solidFill>
                  <a:srgbClr val="000000"/>
                </a:solidFill>
                <a:latin typeface="Times New Roman" panose="02020603050405020304" pitchFamily="18" charset="0"/>
              </a:rPr>
              <a:t>cache     0.01</a:t>
            </a:r>
          </a:p>
        </p:txBody>
      </p:sp>
      <p:sp>
        <p:nvSpPr>
          <p:cNvPr id="121862" name="Rectangle 6"/>
          <p:cNvSpPr>
            <a:spLocks noChangeArrowheads="1"/>
          </p:cNvSpPr>
          <p:nvPr/>
        </p:nvSpPr>
        <p:spPr bwMode="auto">
          <a:xfrm>
            <a:off x="4800600" y="997744"/>
            <a:ext cx="1485900" cy="1938992"/>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500">
                <a:solidFill>
                  <a:srgbClr val="000000"/>
                </a:solidFill>
                <a:latin typeface="Times New Roman" panose="02020603050405020304" pitchFamily="18" charset="0"/>
              </a:rPr>
              <a:t>north           0.02</a:t>
            </a:r>
          </a:p>
          <a:p>
            <a:pPr>
              <a:spcBef>
                <a:spcPct val="0"/>
              </a:spcBef>
              <a:buFontTx/>
              <a:buNone/>
            </a:pPr>
            <a:r>
              <a:rPr lang="en-US" altLang="zh-CN" sz="1500">
                <a:solidFill>
                  <a:srgbClr val="000000"/>
                </a:solidFill>
                <a:latin typeface="Times New Roman" panose="02020603050405020304" pitchFamily="18" charset="0"/>
              </a:rPr>
              <a:t>case             0.01</a:t>
            </a:r>
          </a:p>
          <a:p>
            <a:pPr>
              <a:spcBef>
                <a:spcPct val="0"/>
              </a:spcBef>
              <a:buFontTx/>
              <a:buNone/>
            </a:pPr>
            <a:r>
              <a:rPr lang="en-US" altLang="zh-CN" sz="1500">
                <a:solidFill>
                  <a:srgbClr val="000000"/>
                </a:solidFill>
                <a:latin typeface="Times New Roman" panose="02020603050405020304" pitchFamily="18" charset="0"/>
              </a:rPr>
              <a:t>trial             0.01</a:t>
            </a:r>
          </a:p>
          <a:p>
            <a:pPr>
              <a:spcBef>
                <a:spcPct val="0"/>
              </a:spcBef>
              <a:buFontTx/>
              <a:buNone/>
            </a:pPr>
            <a:r>
              <a:rPr lang="en-US" altLang="zh-CN" sz="1500">
                <a:solidFill>
                  <a:srgbClr val="000000"/>
                </a:solidFill>
                <a:latin typeface="Times New Roman" panose="02020603050405020304" pitchFamily="18" charset="0"/>
              </a:rPr>
              <a:t>iran              0.01</a:t>
            </a:r>
          </a:p>
          <a:p>
            <a:pPr>
              <a:spcBef>
                <a:spcPct val="0"/>
              </a:spcBef>
              <a:buFontTx/>
              <a:buNone/>
            </a:pPr>
            <a:r>
              <a:rPr lang="en-US" altLang="zh-CN" sz="1500">
                <a:solidFill>
                  <a:srgbClr val="000000"/>
                </a:solidFill>
                <a:latin typeface="Times New Roman" panose="02020603050405020304" pitchFamily="18" charset="0"/>
              </a:rPr>
              <a:t>documents   0.01</a:t>
            </a:r>
          </a:p>
          <a:p>
            <a:pPr>
              <a:spcBef>
                <a:spcPct val="0"/>
              </a:spcBef>
              <a:buFontTx/>
              <a:buNone/>
            </a:pPr>
            <a:r>
              <a:rPr lang="en-US" altLang="zh-CN" sz="1500">
                <a:solidFill>
                  <a:srgbClr val="000000"/>
                </a:solidFill>
                <a:latin typeface="Times New Roman" panose="02020603050405020304" pitchFamily="18" charset="0"/>
              </a:rPr>
              <a:t>walsh         0.009</a:t>
            </a:r>
          </a:p>
          <a:p>
            <a:pPr>
              <a:spcBef>
                <a:spcPct val="0"/>
              </a:spcBef>
              <a:buFontTx/>
              <a:buNone/>
            </a:pPr>
            <a:r>
              <a:rPr lang="en-US" altLang="zh-CN" sz="1500">
                <a:solidFill>
                  <a:srgbClr val="000000"/>
                </a:solidFill>
                <a:latin typeface="Times New Roman" panose="02020603050405020304" pitchFamily="18" charset="0"/>
              </a:rPr>
              <a:t>reagan       0.009</a:t>
            </a:r>
          </a:p>
          <a:p>
            <a:pPr>
              <a:spcBef>
                <a:spcPct val="0"/>
              </a:spcBef>
              <a:buFontTx/>
              <a:buNone/>
            </a:pPr>
            <a:r>
              <a:rPr lang="en-US" altLang="zh-CN" sz="1500">
                <a:solidFill>
                  <a:srgbClr val="000000"/>
                </a:solidFill>
                <a:latin typeface="Times New Roman" panose="02020603050405020304" pitchFamily="18" charset="0"/>
              </a:rPr>
              <a:t>charges      0.007</a:t>
            </a:r>
          </a:p>
        </p:txBody>
      </p:sp>
      <p:sp>
        <p:nvSpPr>
          <p:cNvPr id="121863" name="Rectangle 7"/>
          <p:cNvSpPr>
            <a:spLocks noChangeArrowheads="1"/>
          </p:cNvSpPr>
          <p:nvPr/>
        </p:nvSpPr>
        <p:spPr bwMode="auto">
          <a:xfrm>
            <a:off x="3143250" y="2197894"/>
            <a:ext cx="1600200" cy="2400657"/>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500">
                <a:solidFill>
                  <a:srgbClr val="000000"/>
                </a:solidFill>
                <a:latin typeface="Times New Roman" panose="02020603050405020304" pitchFamily="18" charset="0"/>
              </a:rPr>
              <a:t>the, of, a, and,</a:t>
            </a:r>
            <a:br>
              <a:rPr lang="en-US" altLang="zh-CN" sz="1500">
                <a:solidFill>
                  <a:srgbClr val="000000"/>
                </a:solidFill>
                <a:latin typeface="Times New Roman" panose="02020603050405020304" pitchFamily="18" charset="0"/>
              </a:rPr>
            </a:br>
            <a:r>
              <a:rPr lang="en-US" altLang="zh-CN" sz="1500">
                <a:solidFill>
                  <a:srgbClr val="000000"/>
                </a:solidFill>
                <a:latin typeface="Times New Roman" panose="02020603050405020304" pitchFamily="18" charset="0"/>
              </a:rPr>
              <a:t>to, data,      &gt; 0.02</a:t>
            </a:r>
          </a:p>
          <a:p>
            <a:pPr>
              <a:spcBef>
                <a:spcPct val="0"/>
              </a:spcBef>
              <a:buFontTx/>
              <a:buNone/>
            </a:pPr>
            <a:r>
              <a:rPr lang="en-US" altLang="zh-CN" sz="1500">
                <a:solidFill>
                  <a:srgbClr val="000000"/>
                </a:solidFill>
                <a:latin typeface="Times New Roman" panose="02020603050405020304" pitchFamily="18" charset="0"/>
              </a:rPr>
              <a:t>…</a:t>
            </a:r>
          </a:p>
          <a:p>
            <a:pPr>
              <a:spcBef>
                <a:spcPct val="0"/>
              </a:spcBef>
              <a:buFontTx/>
              <a:buNone/>
            </a:pPr>
            <a:r>
              <a:rPr lang="en-US" altLang="zh-CN" sz="1500">
                <a:solidFill>
                  <a:srgbClr val="000000"/>
                </a:solidFill>
                <a:latin typeface="Times New Roman" panose="02020603050405020304" pitchFamily="18" charset="0"/>
              </a:rPr>
              <a:t>clustering      0.02</a:t>
            </a:r>
          </a:p>
          <a:p>
            <a:pPr>
              <a:spcBef>
                <a:spcPct val="0"/>
              </a:spcBef>
              <a:buFontTx/>
              <a:buNone/>
            </a:pPr>
            <a:r>
              <a:rPr lang="en-US" altLang="zh-CN" sz="1500">
                <a:solidFill>
                  <a:srgbClr val="000000"/>
                </a:solidFill>
                <a:latin typeface="Times New Roman" panose="02020603050405020304" pitchFamily="18" charset="0"/>
              </a:rPr>
              <a:t>time               0.01</a:t>
            </a:r>
          </a:p>
          <a:p>
            <a:pPr>
              <a:spcBef>
                <a:spcPct val="0"/>
              </a:spcBef>
              <a:buFontTx/>
              <a:buNone/>
            </a:pPr>
            <a:r>
              <a:rPr lang="en-US" altLang="zh-CN" sz="1500">
                <a:solidFill>
                  <a:srgbClr val="000000"/>
                </a:solidFill>
                <a:latin typeface="Times New Roman" panose="02020603050405020304" pitchFamily="18" charset="0"/>
              </a:rPr>
              <a:t>clusters          0.01</a:t>
            </a:r>
          </a:p>
          <a:p>
            <a:pPr>
              <a:spcBef>
                <a:spcPct val="0"/>
              </a:spcBef>
              <a:buFontTx/>
              <a:buNone/>
            </a:pPr>
            <a:r>
              <a:rPr lang="en-US" altLang="zh-CN" sz="1500">
                <a:solidFill>
                  <a:srgbClr val="000000"/>
                </a:solidFill>
                <a:latin typeface="Times New Roman" panose="02020603050405020304" pitchFamily="18" charset="0"/>
              </a:rPr>
              <a:t>databases      0.01</a:t>
            </a:r>
          </a:p>
          <a:p>
            <a:pPr>
              <a:spcBef>
                <a:spcPct val="0"/>
              </a:spcBef>
              <a:buFontTx/>
              <a:buNone/>
            </a:pPr>
            <a:r>
              <a:rPr lang="en-US" altLang="zh-CN" sz="1500">
                <a:solidFill>
                  <a:srgbClr val="000000"/>
                </a:solidFill>
                <a:latin typeface="Times New Roman" panose="02020603050405020304" pitchFamily="18" charset="0"/>
              </a:rPr>
              <a:t>large              0.01</a:t>
            </a:r>
          </a:p>
          <a:p>
            <a:pPr>
              <a:spcBef>
                <a:spcPct val="0"/>
              </a:spcBef>
              <a:buFontTx/>
              <a:buNone/>
            </a:pPr>
            <a:r>
              <a:rPr lang="en-US" altLang="zh-CN" sz="1500">
                <a:solidFill>
                  <a:srgbClr val="000000"/>
                </a:solidFill>
                <a:latin typeface="Times New Roman" panose="02020603050405020304" pitchFamily="18" charset="0"/>
              </a:rPr>
              <a:t>performance 0.01</a:t>
            </a:r>
          </a:p>
          <a:p>
            <a:pPr>
              <a:spcBef>
                <a:spcPct val="0"/>
              </a:spcBef>
              <a:buFontTx/>
              <a:buNone/>
            </a:pPr>
            <a:r>
              <a:rPr lang="en-US" altLang="zh-CN" sz="1500">
                <a:solidFill>
                  <a:srgbClr val="000000"/>
                </a:solidFill>
                <a:latin typeface="Times New Roman" panose="02020603050405020304" pitchFamily="18" charset="0"/>
              </a:rPr>
              <a:t>quality         0.005</a:t>
            </a:r>
          </a:p>
        </p:txBody>
      </p:sp>
      <p:sp>
        <p:nvSpPr>
          <p:cNvPr id="24589" name="Rectangle 13"/>
          <p:cNvSpPr>
            <a:spLocks noChangeArrowheads="1"/>
          </p:cNvSpPr>
          <p:nvPr/>
        </p:nvSpPr>
        <p:spPr bwMode="auto">
          <a:xfrm>
            <a:off x="1428750" y="3086100"/>
            <a:ext cx="1657350" cy="6286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350">
                <a:solidFill>
                  <a:srgbClr val="000000"/>
                </a:solidFill>
              </a:rPr>
              <a:t>clustering algorithm</a:t>
            </a:r>
          </a:p>
          <a:p>
            <a:pPr algn="ctr" eaLnBrk="1" hangingPunct="1">
              <a:spcBef>
                <a:spcPct val="0"/>
              </a:spcBef>
              <a:buFontTx/>
              <a:buNone/>
            </a:pPr>
            <a:r>
              <a:rPr lang="en-US" altLang="zh-CN" sz="1350">
                <a:solidFill>
                  <a:srgbClr val="000000"/>
                </a:solidFill>
              </a:rPr>
              <a:t>clustering structure</a:t>
            </a:r>
          </a:p>
          <a:p>
            <a:pPr algn="ctr" eaLnBrk="1" hangingPunct="1">
              <a:spcBef>
                <a:spcPct val="0"/>
              </a:spcBef>
              <a:buFontTx/>
              <a:buNone/>
            </a:pPr>
            <a:r>
              <a:rPr lang="en-US" altLang="zh-CN" sz="1350">
                <a:solidFill>
                  <a:srgbClr val="000000"/>
                </a:solidFill>
              </a:rPr>
              <a:t>…</a:t>
            </a:r>
          </a:p>
        </p:txBody>
      </p:sp>
      <p:sp>
        <p:nvSpPr>
          <p:cNvPr id="24590" name="Rectangle 14"/>
          <p:cNvSpPr>
            <a:spLocks noChangeArrowheads="1"/>
          </p:cNvSpPr>
          <p:nvPr/>
        </p:nvSpPr>
        <p:spPr bwMode="auto">
          <a:xfrm>
            <a:off x="1428750" y="3943350"/>
            <a:ext cx="1657350" cy="6286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350">
                <a:solidFill>
                  <a:srgbClr val="000000"/>
                </a:solidFill>
              </a:rPr>
              <a:t>large data, data </a:t>
            </a:r>
          </a:p>
          <a:p>
            <a:pPr algn="ctr" eaLnBrk="1" hangingPunct="1">
              <a:spcBef>
                <a:spcPct val="0"/>
              </a:spcBef>
              <a:buFontTx/>
              <a:buNone/>
            </a:pPr>
            <a:r>
              <a:rPr lang="en-US" altLang="zh-CN" sz="1350">
                <a:solidFill>
                  <a:srgbClr val="000000"/>
                </a:solidFill>
              </a:rPr>
              <a:t>quality, high data, </a:t>
            </a:r>
            <a:br>
              <a:rPr lang="en-US" altLang="zh-CN" sz="1350">
                <a:solidFill>
                  <a:srgbClr val="000000"/>
                </a:solidFill>
              </a:rPr>
            </a:br>
            <a:r>
              <a:rPr lang="en-US" altLang="zh-CN" sz="1350">
                <a:solidFill>
                  <a:srgbClr val="000000"/>
                </a:solidFill>
              </a:rPr>
              <a:t> data application, …</a:t>
            </a:r>
          </a:p>
        </p:txBody>
      </p:sp>
      <p:sp>
        <p:nvSpPr>
          <p:cNvPr id="24591" name="Rectangle 15"/>
          <p:cNvSpPr>
            <a:spLocks noChangeArrowheads="1"/>
          </p:cNvSpPr>
          <p:nvPr/>
        </p:nvSpPr>
        <p:spPr bwMode="auto">
          <a:xfrm>
            <a:off x="3200400" y="1314450"/>
            <a:ext cx="1485900" cy="6286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000000"/>
                </a:solidFill>
              </a:rPr>
              <a:t>selectivity</a:t>
            </a:r>
          </a:p>
          <a:p>
            <a:pPr algn="ctr" eaLnBrk="1" hangingPunct="1">
              <a:spcBef>
                <a:spcPct val="0"/>
              </a:spcBef>
              <a:buFontTx/>
              <a:buNone/>
            </a:pPr>
            <a:r>
              <a:rPr lang="en-US" altLang="zh-CN" sz="1800">
                <a:solidFill>
                  <a:srgbClr val="000000"/>
                </a:solidFill>
              </a:rPr>
              <a:t>estimation …</a:t>
            </a:r>
          </a:p>
        </p:txBody>
      </p:sp>
      <p:sp>
        <p:nvSpPr>
          <p:cNvPr id="24592" name="Rectangle 16"/>
          <p:cNvSpPr>
            <a:spLocks noChangeArrowheads="1"/>
          </p:cNvSpPr>
          <p:nvPr/>
        </p:nvSpPr>
        <p:spPr bwMode="auto">
          <a:xfrm>
            <a:off x="6343650" y="1314450"/>
            <a:ext cx="1314450" cy="571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000000"/>
                </a:solidFill>
              </a:rPr>
              <a:t>iran contra</a:t>
            </a:r>
          </a:p>
          <a:p>
            <a:pPr algn="ctr" eaLnBrk="1" hangingPunct="1">
              <a:spcBef>
                <a:spcPct val="0"/>
              </a:spcBef>
              <a:buFontTx/>
              <a:buNone/>
            </a:pPr>
            <a:r>
              <a:rPr lang="en-US" altLang="zh-CN" sz="1800">
                <a:solidFill>
                  <a:srgbClr val="000000"/>
                </a:solidFill>
              </a:rPr>
              <a:t>…</a:t>
            </a:r>
          </a:p>
        </p:txBody>
      </p:sp>
      <p:sp>
        <p:nvSpPr>
          <p:cNvPr id="24593" name="Rectangle 17"/>
          <p:cNvSpPr>
            <a:spLocks noChangeArrowheads="1"/>
          </p:cNvSpPr>
          <p:nvPr/>
        </p:nvSpPr>
        <p:spPr bwMode="auto">
          <a:xfrm>
            <a:off x="5029200" y="3028950"/>
            <a:ext cx="1257300" cy="6286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000000"/>
                </a:solidFill>
              </a:rPr>
              <a:t>r tree</a:t>
            </a:r>
            <a:br>
              <a:rPr lang="en-US" altLang="zh-CN" sz="1800">
                <a:solidFill>
                  <a:srgbClr val="000000"/>
                </a:solidFill>
              </a:rPr>
            </a:br>
            <a:r>
              <a:rPr lang="en-US" altLang="zh-CN" sz="1800">
                <a:solidFill>
                  <a:srgbClr val="000000"/>
                </a:solidFill>
              </a:rPr>
              <a:t>b tree …</a:t>
            </a:r>
          </a:p>
        </p:txBody>
      </p:sp>
      <p:sp>
        <p:nvSpPr>
          <p:cNvPr id="24594" name="Rectangle 18"/>
          <p:cNvSpPr>
            <a:spLocks noChangeArrowheads="1"/>
          </p:cNvSpPr>
          <p:nvPr/>
        </p:nvSpPr>
        <p:spPr bwMode="auto">
          <a:xfrm>
            <a:off x="5029200" y="4000500"/>
            <a:ext cx="1257300" cy="5715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000000"/>
                </a:solidFill>
              </a:rPr>
              <a:t>indexing </a:t>
            </a:r>
          </a:p>
          <a:p>
            <a:pPr algn="ctr" eaLnBrk="1" hangingPunct="1">
              <a:spcBef>
                <a:spcPct val="0"/>
              </a:spcBef>
              <a:buFontTx/>
              <a:buNone/>
            </a:pPr>
            <a:r>
              <a:rPr lang="en-US" altLang="zh-CN" sz="1800">
                <a:solidFill>
                  <a:srgbClr val="000000"/>
                </a:solidFill>
              </a:rPr>
              <a:t>methods</a:t>
            </a:r>
          </a:p>
        </p:txBody>
      </p:sp>
      <p:pic>
        <p:nvPicPr>
          <p:cNvPr id="121870" name="Picture 2" descr="C:\Users\zhai\Pictures\new-timan-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500" y="4907757"/>
            <a:ext cx="477441"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8AD08FE-21CA-447A-B5E0-10774CCDBD3A}" type="slidenum">
              <a:rPr lang="en-US" smtClean="0">
                <a:solidFill>
                  <a:prstClr val="black">
                    <a:tint val="75000"/>
                  </a:prstClr>
                </a:solidFill>
              </a:rPr>
              <a:pPr/>
              <a:t>58</a:t>
            </a:fld>
            <a:endParaRPr lang="en-US">
              <a:solidFill>
                <a:prstClr val="black">
                  <a:tint val="75000"/>
                </a:prstClr>
              </a:solidFill>
            </a:endParaRPr>
          </a:p>
        </p:txBody>
      </p:sp>
    </p:spTree>
    <p:extLst>
      <p:ext uri="{BB962C8B-B14F-4D97-AF65-F5344CB8AC3E}">
        <p14:creationId xmlns:p14="http://schemas.microsoft.com/office/powerpoint/2010/main" val="3436740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9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59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9" grpId="0" animBg="1"/>
      <p:bldP spid="24590" grpId="0" animBg="1"/>
      <p:bldP spid="24591" grpId="0" animBg="1"/>
      <p:bldP spid="24592" grpId="0" animBg="1"/>
      <p:bldP spid="24593" grpId="0" animBg="1"/>
      <p:bldP spid="2459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5" name="Line 13"/>
          <p:cNvSpPr>
            <a:spLocks noChangeShapeType="1"/>
          </p:cNvSpPr>
          <p:nvPr/>
        </p:nvSpPr>
        <p:spPr bwMode="auto">
          <a:xfrm>
            <a:off x="1485900" y="2228850"/>
            <a:ext cx="6286500" cy="0"/>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25"/>
          </a:p>
        </p:txBody>
      </p:sp>
      <p:sp>
        <p:nvSpPr>
          <p:cNvPr id="23564" name="Line 12"/>
          <p:cNvSpPr>
            <a:spLocks noChangeShapeType="1"/>
          </p:cNvSpPr>
          <p:nvPr/>
        </p:nvSpPr>
        <p:spPr bwMode="auto">
          <a:xfrm>
            <a:off x="1485900" y="3714750"/>
            <a:ext cx="6286500" cy="0"/>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25"/>
          </a:p>
        </p:txBody>
      </p:sp>
      <p:sp>
        <p:nvSpPr>
          <p:cNvPr id="122885" name="Rectangle 2"/>
          <p:cNvSpPr>
            <a:spLocks noGrp="1" noChangeArrowheads="1"/>
          </p:cNvSpPr>
          <p:nvPr>
            <p:ph type="title"/>
          </p:nvPr>
        </p:nvSpPr>
        <p:spPr/>
        <p:txBody>
          <a:bodyPr/>
          <a:lstStyle/>
          <a:p>
            <a:pPr eaLnBrk="1" hangingPunct="1"/>
            <a:r>
              <a:rPr lang="en-US" altLang="zh-CN" sz="2700"/>
              <a:t>Results: Contextual-Sensitive Labeling</a:t>
            </a:r>
          </a:p>
        </p:txBody>
      </p:sp>
      <p:sp>
        <p:nvSpPr>
          <p:cNvPr id="122886" name="Rectangle 4"/>
          <p:cNvSpPr>
            <a:spLocks noChangeArrowheads="1"/>
          </p:cNvSpPr>
          <p:nvPr/>
        </p:nvSpPr>
        <p:spPr bwMode="auto">
          <a:xfrm>
            <a:off x="1600200" y="1200150"/>
            <a:ext cx="1428750" cy="1708160"/>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500">
                <a:solidFill>
                  <a:srgbClr val="000000"/>
                </a:solidFill>
                <a:latin typeface="Times New Roman" panose="02020603050405020304" pitchFamily="18" charset="0"/>
              </a:rPr>
              <a:t>sampling</a:t>
            </a:r>
          </a:p>
          <a:p>
            <a:pPr>
              <a:spcBef>
                <a:spcPct val="0"/>
              </a:spcBef>
              <a:buFontTx/>
              <a:buNone/>
            </a:pPr>
            <a:r>
              <a:rPr lang="en-US" altLang="zh-CN" sz="1500">
                <a:solidFill>
                  <a:srgbClr val="000000"/>
                </a:solidFill>
                <a:latin typeface="Times New Roman" panose="02020603050405020304" pitchFamily="18" charset="0"/>
              </a:rPr>
              <a:t>estimation</a:t>
            </a:r>
          </a:p>
          <a:p>
            <a:pPr>
              <a:spcBef>
                <a:spcPct val="0"/>
              </a:spcBef>
              <a:buFontTx/>
              <a:buNone/>
            </a:pPr>
            <a:r>
              <a:rPr lang="en-US" altLang="zh-CN" sz="1500">
                <a:solidFill>
                  <a:srgbClr val="000000"/>
                </a:solidFill>
                <a:latin typeface="Times New Roman" panose="02020603050405020304" pitchFamily="18" charset="0"/>
              </a:rPr>
              <a:t>approximation</a:t>
            </a:r>
          </a:p>
          <a:p>
            <a:pPr>
              <a:spcBef>
                <a:spcPct val="0"/>
              </a:spcBef>
              <a:buFontTx/>
              <a:buNone/>
            </a:pPr>
            <a:r>
              <a:rPr lang="en-US" altLang="zh-CN" sz="1500">
                <a:solidFill>
                  <a:srgbClr val="000000"/>
                </a:solidFill>
                <a:latin typeface="Times New Roman" panose="02020603050405020304" pitchFamily="18" charset="0"/>
              </a:rPr>
              <a:t>histogram</a:t>
            </a:r>
          </a:p>
          <a:p>
            <a:pPr>
              <a:spcBef>
                <a:spcPct val="0"/>
              </a:spcBef>
              <a:buFontTx/>
              <a:buNone/>
            </a:pPr>
            <a:r>
              <a:rPr lang="en-US" altLang="zh-CN" sz="1500">
                <a:solidFill>
                  <a:srgbClr val="000000"/>
                </a:solidFill>
                <a:latin typeface="Times New Roman" panose="02020603050405020304" pitchFamily="18" charset="0"/>
              </a:rPr>
              <a:t>selectivity</a:t>
            </a:r>
          </a:p>
          <a:p>
            <a:pPr>
              <a:spcBef>
                <a:spcPct val="0"/>
              </a:spcBef>
              <a:buFontTx/>
              <a:buNone/>
            </a:pPr>
            <a:r>
              <a:rPr lang="en-US" altLang="zh-CN" sz="1500">
                <a:solidFill>
                  <a:srgbClr val="000000"/>
                </a:solidFill>
                <a:latin typeface="Times New Roman" panose="02020603050405020304" pitchFamily="18" charset="0"/>
              </a:rPr>
              <a:t>histograms</a:t>
            </a:r>
          </a:p>
          <a:p>
            <a:pPr>
              <a:spcBef>
                <a:spcPct val="0"/>
              </a:spcBef>
              <a:buFontTx/>
              <a:buNone/>
            </a:pPr>
            <a:r>
              <a:rPr lang="en-US" altLang="zh-CN" sz="1500">
                <a:solidFill>
                  <a:srgbClr val="000000"/>
                </a:solidFill>
                <a:latin typeface="Times New Roman" panose="02020603050405020304" pitchFamily="18" charset="0"/>
              </a:rPr>
              <a:t>…</a:t>
            </a:r>
          </a:p>
        </p:txBody>
      </p:sp>
      <p:sp>
        <p:nvSpPr>
          <p:cNvPr id="23558" name="Rectangle 6"/>
          <p:cNvSpPr>
            <a:spLocks noChangeArrowheads="1"/>
          </p:cNvSpPr>
          <p:nvPr/>
        </p:nvSpPr>
        <p:spPr bwMode="auto">
          <a:xfrm>
            <a:off x="3257550" y="1828800"/>
            <a:ext cx="1943100" cy="8572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350">
                <a:solidFill>
                  <a:srgbClr val="000000"/>
                </a:solidFill>
              </a:rPr>
              <a:t>selectivity estimation;</a:t>
            </a:r>
          </a:p>
          <a:p>
            <a:pPr algn="ctr" eaLnBrk="1" hangingPunct="1">
              <a:spcBef>
                <a:spcPct val="0"/>
              </a:spcBef>
              <a:buFontTx/>
              <a:buNone/>
            </a:pPr>
            <a:r>
              <a:rPr lang="en-US" altLang="zh-CN" sz="1350">
                <a:solidFill>
                  <a:srgbClr val="000000"/>
                </a:solidFill>
              </a:rPr>
              <a:t>random sampling;</a:t>
            </a:r>
          </a:p>
          <a:p>
            <a:pPr algn="ctr" eaLnBrk="1" hangingPunct="1">
              <a:spcBef>
                <a:spcPct val="0"/>
              </a:spcBef>
              <a:buFontTx/>
              <a:buNone/>
            </a:pPr>
            <a:r>
              <a:rPr lang="en-US" altLang="zh-CN" sz="1350">
                <a:solidFill>
                  <a:srgbClr val="000000"/>
                </a:solidFill>
              </a:rPr>
              <a:t>approximate answers;</a:t>
            </a:r>
          </a:p>
        </p:txBody>
      </p:sp>
      <p:sp>
        <p:nvSpPr>
          <p:cNvPr id="23559" name="Rectangle 7"/>
          <p:cNvSpPr>
            <a:spLocks noChangeArrowheads="1"/>
          </p:cNvSpPr>
          <p:nvPr/>
        </p:nvSpPr>
        <p:spPr bwMode="auto">
          <a:xfrm>
            <a:off x="3257550" y="3314700"/>
            <a:ext cx="1943100" cy="8572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350">
                <a:solidFill>
                  <a:srgbClr val="000000"/>
                </a:solidFill>
              </a:rPr>
              <a:t>multivalue dependency</a:t>
            </a:r>
          </a:p>
          <a:p>
            <a:pPr algn="ctr" eaLnBrk="1" hangingPunct="1">
              <a:spcBef>
                <a:spcPct val="0"/>
              </a:spcBef>
              <a:buFontTx/>
              <a:buNone/>
            </a:pPr>
            <a:r>
              <a:rPr lang="en-US" altLang="zh-CN" sz="1350">
                <a:solidFill>
                  <a:srgbClr val="000000"/>
                </a:solidFill>
              </a:rPr>
              <a:t>functional dependency</a:t>
            </a:r>
          </a:p>
          <a:p>
            <a:pPr algn="ctr" eaLnBrk="1" hangingPunct="1">
              <a:spcBef>
                <a:spcPct val="0"/>
              </a:spcBef>
              <a:buFontTx/>
              <a:buNone/>
            </a:pPr>
            <a:r>
              <a:rPr lang="en-US" altLang="zh-CN" sz="1350">
                <a:solidFill>
                  <a:srgbClr val="000000"/>
                </a:solidFill>
              </a:rPr>
              <a:t>Iceberg cube</a:t>
            </a:r>
          </a:p>
        </p:txBody>
      </p:sp>
      <p:sp>
        <p:nvSpPr>
          <p:cNvPr id="23560" name="Rectangle 8"/>
          <p:cNvSpPr>
            <a:spLocks noChangeArrowheads="1"/>
          </p:cNvSpPr>
          <p:nvPr/>
        </p:nvSpPr>
        <p:spPr bwMode="auto">
          <a:xfrm>
            <a:off x="5543550" y="1828800"/>
            <a:ext cx="1828800" cy="85725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350">
                <a:solidFill>
                  <a:srgbClr val="000000"/>
                </a:solidFill>
              </a:rPr>
              <a:t>distributed retrieval;</a:t>
            </a:r>
          </a:p>
          <a:p>
            <a:pPr algn="ctr" eaLnBrk="1" hangingPunct="1">
              <a:spcBef>
                <a:spcPct val="0"/>
              </a:spcBef>
              <a:buFontTx/>
              <a:buNone/>
            </a:pPr>
            <a:r>
              <a:rPr lang="en-US" altLang="zh-CN" sz="1350">
                <a:solidFill>
                  <a:srgbClr val="000000"/>
                </a:solidFill>
              </a:rPr>
              <a:t>parameter estimation;</a:t>
            </a:r>
          </a:p>
          <a:p>
            <a:pPr algn="ctr" eaLnBrk="1" hangingPunct="1">
              <a:spcBef>
                <a:spcPct val="0"/>
              </a:spcBef>
              <a:buFontTx/>
              <a:buNone/>
            </a:pPr>
            <a:r>
              <a:rPr lang="en-US" altLang="zh-CN" sz="1350">
                <a:solidFill>
                  <a:srgbClr val="000000"/>
                </a:solidFill>
              </a:rPr>
              <a:t>mixture models;</a:t>
            </a:r>
          </a:p>
        </p:txBody>
      </p:sp>
      <p:sp>
        <p:nvSpPr>
          <p:cNvPr id="23561" name="Rectangle 9"/>
          <p:cNvSpPr>
            <a:spLocks noChangeArrowheads="1"/>
          </p:cNvSpPr>
          <p:nvPr/>
        </p:nvSpPr>
        <p:spPr bwMode="auto">
          <a:xfrm>
            <a:off x="5600700" y="3314700"/>
            <a:ext cx="1771650" cy="85725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350">
                <a:solidFill>
                  <a:srgbClr val="000000"/>
                </a:solidFill>
              </a:rPr>
              <a:t>term dependency;</a:t>
            </a:r>
          </a:p>
          <a:p>
            <a:pPr algn="ctr" eaLnBrk="1" hangingPunct="1">
              <a:spcBef>
                <a:spcPct val="0"/>
              </a:spcBef>
              <a:buFontTx/>
              <a:buNone/>
            </a:pPr>
            <a:r>
              <a:rPr lang="en-US" altLang="zh-CN" sz="1350">
                <a:solidFill>
                  <a:srgbClr val="000000"/>
                </a:solidFill>
              </a:rPr>
              <a:t>independence </a:t>
            </a:r>
          </a:p>
          <a:p>
            <a:pPr algn="ctr" eaLnBrk="1" hangingPunct="1">
              <a:spcBef>
                <a:spcPct val="0"/>
              </a:spcBef>
              <a:buFontTx/>
              <a:buNone/>
            </a:pPr>
            <a:r>
              <a:rPr lang="en-US" altLang="zh-CN" sz="1350">
                <a:solidFill>
                  <a:srgbClr val="000000"/>
                </a:solidFill>
              </a:rPr>
              <a:t>assumption; </a:t>
            </a:r>
          </a:p>
        </p:txBody>
      </p:sp>
      <p:sp>
        <p:nvSpPr>
          <p:cNvPr id="122891" name="Rectangle 10"/>
          <p:cNvSpPr>
            <a:spLocks noChangeArrowheads="1"/>
          </p:cNvSpPr>
          <p:nvPr/>
        </p:nvSpPr>
        <p:spPr bwMode="auto">
          <a:xfrm>
            <a:off x="3200400" y="1200150"/>
            <a:ext cx="2114550" cy="3486150"/>
          </a:xfrm>
          <a:prstGeom prst="rect">
            <a:avLst/>
          </a:prstGeom>
          <a:noFill/>
          <a:ln w="25400">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350">
                <a:solidFill>
                  <a:srgbClr val="333399"/>
                </a:solidFill>
              </a:rPr>
              <a:t>Context: Database</a:t>
            </a:r>
            <a:br>
              <a:rPr lang="en-US" altLang="zh-CN" sz="1350">
                <a:solidFill>
                  <a:srgbClr val="333399"/>
                </a:solidFill>
              </a:rPr>
            </a:br>
            <a:r>
              <a:rPr lang="en-US" altLang="zh-CN" sz="1350">
                <a:solidFill>
                  <a:srgbClr val="333399"/>
                </a:solidFill>
              </a:rPr>
              <a:t>(SIGMOD Proceedings)</a:t>
            </a:r>
          </a:p>
        </p:txBody>
      </p:sp>
      <p:sp>
        <p:nvSpPr>
          <p:cNvPr id="122892" name="Rectangle 11"/>
          <p:cNvSpPr>
            <a:spLocks noChangeArrowheads="1"/>
          </p:cNvSpPr>
          <p:nvPr/>
        </p:nvSpPr>
        <p:spPr bwMode="auto">
          <a:xfrm>
            <a:off x="5429250" y="1200150"/>
            <a:ext cx="2114550" cy="3486150"/>
          </a:xfrm>
          <a:prstGeom prst="rect">
            <a:avLst/>
          </a:prstGeom>
          <a:noFill/>
          <a:ln w="25400">
            <a:solidFill>
              <a:srgbClr val="800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350">
                <a:solidFill>
                  <a:srgbClr val="660066"/>
                </a:solidFill>
              </a:rPr>
              <a:t>Context: IR</a:t>
            </a:r>
            <a:br>
              <a:rPr lang="en-US" altLang="zh-CN" sz="1350">
                <a:solidFill>
                  <a:srgbClr val="660066"/>
                </a:solidFill>
              </a:rPr>
            </a:br>
            <a:r>
              <a:rPr lang="en-US" altLang="zh-CN" sz="1350">
                <a:solidFill>
                  <a:srgbClr val="660066"/>
                </a:solidFill>
              </a:rPr>
              <a:t>(SIGIR Proceedings)</a:t>
            </a:r>
          </a:p>
        </p:txBody>
      </p:sp>
      <p:sp>
        <p:nvSpPr>
          <p:cNvPr id="122893" name="Rectangle 5"/>
          <p:cNvSpPr>
            <a:spLocks noChangeArrowheads="1"/>
          </p:cNvSpPr>
          <p:nvPr/>
        </p:nvSpPr>
        <p:spPr bwMode="auto">
          <a:xfrm>
            <a:off x="1600200" y="2997994"/>
            <a:ext cx="1428750" cy="1708160"/>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500">
                <a:solidFill>
                  <a:srgbClr val="000000"/>
                </a:solidFill>
                <a:latin typeface="Times New Roman" panose="02020603050405020304" pitchFamily="18" charset="0"/>
              </a:rPr>
              <a:t>dependencies</a:t>
            </a:r>
          </a:p>
          <a:p>
            <a:pPr>
              <a:spcBef>
                <a:spcPct val="0"/>
              </a:spcBef>
              <a:buFontTx/>
              <a:buNone/>
            </a:pPr>
            <a:r>
              <a:rPr lang="en-US" altLang="zh-CN" sz="1500">
                <a:solidFill>
                  <a:srgbClr val="000000"/>
                </a:solidFill>
                <a:latin typeface="Times New Roman" panose="02020603050405020304" pitchFamily="18" charset="0"/>
              </a:rPr>
              <a:t>functional</a:t>
            </a:r>
          </a:p>
          <a:p>
            <a:pPr>
              <a:spcBef>
                <a:spcPct val="0"/>
              </a:spcBef>
              <a:buFontTx/>
              <a:buNone/>
            </a:pPr>
            <a:r>
              <a:rPr lang="en-US" altLang="zh-CN" sz="1500">
                <a:solidFill>
                  <a:srgbClr val="000000"/>
                </a:solidFill>
                <a:latin typeface="Times New Roman" panose="02020603050405020304" pitchFamily="18" charset="0"/>
              </a:rPr>
              <a:t>cube</a:t>
            </a:r>
          </a:p>
          <a:p>
            <a:pPr>
              <a:spcBef>
                <a:spcPct val="0"/>
              </a:spcBef>
              <a:buFontTx/>
              <a:buNone/>
            </a:pPr>
            <a:r>
              <a:rPr lang="en-US" altLang="zh-CN" sz="1500">
                <a:solidFill>
                  <a:srgbClr val="000000"/>
                </a:solidFill>
                <a:latin typeface="Times New Roman" panose="02020603050405020304" pitchFamily="18" charset="0"/>
              </a:rPr>
              <a:t>multivalued</a:t>
            </a:r>
          </a:p>
          <a:p>
            <a:pPr>
              <a:spcBef>
                <a:spcPct val="0"/>
              </a:spcBef>
              <a:buFontTx/>
              <a:buNone/>
            </a:pPr>
            <a:r>
              <a:rPr lang="en-US" altLang="zh-CN" sz="1500">
                <a:solidFill>
                  <a:srgbClr val="000000"/>
                </a:solidFill>
                <a:latin typeface="Times New Roman" panose="02020603050405020304" pitchFamily="18" charset="0"/>
              </a:rPr>
              <a:t>iceberg</a:t>
            </a:r>
          </a:p>
          <a:p>
            <a:pPr>
              <a:spcBef>
                <a:spcPct val="0"/>
              </a:spcBef>
              <a:buFontTx/>
              <a:buNone/>
            </a:pPr>
            <a:r>
              <a:rPr lang="en-US" altLang="zh-CN" sz="1500">
                <a:solidFill>
                  <a:srgbClr val="000000"/>
                </a:solidFill>
                <a:latin typeface="Times New Roman" panose="02020603050405020304" pitchFamily="18" charset="0"/>
              </a:rPr>
              <a:t>buc</a:t>
            </a:r>
          </a:p>
          <a:p>
            <a:pPr>
              <a:spcBef>
                <a:spcPct val="0"/>
              </a:spcBef>
              <a:buFontTx/>
              <a:buNone/>
            </a:pPr>
            <a:r>
              <a:rPr lang="en-US" altLang="zh-CN" sz="1500">
                <a:solidFill>
                  <a:srgbClr val="000000"/>
                </a:solidFill>
                <a:latin typeface="Times New Roman" panose="02020603050405020304" pitchFamily="18" charset="0"/>
              </a:rPr>
              <a:t>…</a:t>
            </a:r>
          </a:p>
        </p:txBody>
      </p:sp>
      <p:pic>
        <p:nvPicPr>
          <p:cNvPr id="122894" name="Picture 2" descr="C:\Users\zhai\Pictures\new-timan-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500" y="4907757"/>
            <a:ext cx="477441"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8AD08FE-21CA-447A-B5E0-10774CCDBD3A}" type="slidenum">
              <a:rPr lang="en-US" smtClean="0">
                <a:solidFill>
                  <a:prstClr val="black">
                    <a:tint val="75000"/>
                  </a:prstClr>
                </a:solidFill>
              </a:rPr>
              <a:pPr/>
              <a:t>59</a:t>
            </a:fld>
            <a:endParaRPr lang="en-US">
              <a:solidFill>
                <a:prstClr val="black">
                  <a:tint val="75000"/>
                </a:prstClr>
              </a:solidFill>
            </a:endParaRPr>
          </a:p>
        </p:txBody>
      </p:sp>
    </p:spTree>
    <p:extLst>
      <p:ext uri="{BB962C8B-B14F-4D97-AF65-F5344CB8AC3E}">
        <p14:creationId xmlns:p14="http://schemas.microsoft.com/office/powerpoint/2010/main" val="4049196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P spid="23559" grpId="0" animBg="1"/>
      <p:bldP spid="23560" grpId="0" animBg="1"/>
      <p:bldP spid="235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383862" y="808473"/>
            <a:ext cx="8468580" cy="3849173"/>
            <a:chOff x="523020" y="701317"/>
            <a:chExt cx="8468580" cy="3849173"/>
          </a:xfrm>
        </p:grpSpPr>
        <p:sp>
          <p:nvSpPr>
            <p:cNvPr id="18" name="Rectangle 17"/>
            <p:cNvSpPr/>
            <p:nvPr/>
          </p:nvSpPr>
          <p:spPr>
            <a:xfrm>
              <a:off x="5105400" y="819150"/>
              <a:ext cx="3886200" cy="373134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523020" y="701317"/>
              <a:ext cx="3999172" cy="707886"/>
            </a:xfrm>
            <a:prstGeom prst="rect">
              <a:avLst/>
            </a:prstGeom>
            <a:solidFill>
              <a:srgbClr val="FFFF99"/>
            </a:solidFill>
          </p:spPr>
          <p:txBody>
            <a:bodyPr wrap="none" rtlCol="0">
              <a:spAutoFit/>
            </a:bodyPr>
            <a:lstStyle/>
            <a:p>
              <a:r>
                <a:rPr lang="en-US" sz="2000" b="1" dirty="0" smtClean="0"/>
                <a:t>Task 2: Figure out which documents </a:t>
              </a:r>
            </a:p>
            <a:p>
              <a:r>
                <a:rPr lang="en-US" sz="2000" b="1" dirty="0" smtClean="0"/>
                <a:t>              cover which topics </a:t>
              </a:r>
            </a:p>
          </p:txBody>
        </p:sp>
        <p:cxnSp>
          <p:nvCxnSpPr>
            <p:cNvPr id="70" name="Straight Arrow Connector 69"/>
            <p:cNvCxnSpPr/>
            <p:nvPr/>
          </p:nvCxnSpPr>
          <p:spPr>
            <a:xfrm>
              <a:off x="4572000" y="1010316"/>
              <a:ext cx="53340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998935" y="1764506"/>
            <a:ext cx="2814907" cy="3321844"/>
            <a:chOff x="2138093" y="1657350"/>
            <a:chExt cx="2814907" cy="3321844"/>
          </a:xfrm>
        </p:grpSpPr>
        <p:sp>
          <p:nvSpPr>
            <p:cNvPr id="68" name="Rectangle 67"/>
            <p:cNvSpPr/>
            <p:nvPr/>
          </p:nvSpPr>
          <p:spPr>
            <a:xfrm>
              <a:off x="3733800" y="1657350"/>
              <a:ext cx="1219200" cy="259080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138093" y="4579084"/>
              <a:ext cx="2801665" cy="400110"/>
            </a:xfrm>
            <a:prstGeom prst="rect">
              <a:avLst/>
            </a:prstGeom>
            <a:solidFill>
              <a:srgbClr val="FFFF99"/>
            </a:solidFill>
          </p:spPr>
          <p:txBody>
            <a:bodyPr wrap="none" rtlCol="0">
              <a:spAutoFit/>
            </a:bodyPr>
            <a:lstStyle/>
            <a:p>
              <a:pPr algn="ctr"/>
              <a:r>
                <a:rPr lang="en-US" sz="2000" b="1" dirty="0" smtClean="0"/>
                <a:t>Task 1: </a:t>
              </a:r>
              <a:r>
                <a:rPr lang="en-US" sz="2000" b="1" dirty="0"/>
                <a:t>D</a:t>
              </a:r>
              <a:r>
                <a:rPr lang="en-US" sz="2000" b="1" dirty="0" smtClean="0"/>
                <a:t>iscover k topics </a:t>
              </a:r>
            </a:p>
          </p:txBody>
        </p:sp>
        <p:cxnSp>
          <p:nvCxnSpPr>
            <p:cNvPr id="27" name="Straight Arrow Connector 26"/>
            <p:cNvCxnSpPr/>
            <p:nvPr/>
          </p:nvCxnSpPr>
          <p:spPr>
            <a:xfrm flipV="1">
              <a:off x="3238500" y="4256595"/>
              <a:ext cx="381000" cy="2285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5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rot="21413775">
            <a:off x="477949" y="3805433"/>
            <a:ext cx="1595034" cy="809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3" name="Picture 6"/>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rot="440101">
            <a:off x="427877" y="2733339"/>
            <a:ext cx="1585084" cy="8359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4" name="Picture 7"/>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rot="20974153">
            <a:off x="506359" y="3297582"/>
            <a:ext cx="1591323" cy="6882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Title 1"/>
          <p:cNvSpPr>
            <a:spLocks noGrp="1"/>
          </p:cNvSpPr>
          <p:nvPr>
            <p:ph type="title"/>
          </p:nvPr>
        </p:nvSpPr>
        <p:spPr>
          <a:xfrm>
            <a:off x="0" y="-19050"/>
            <a:ext cx="9144000" cy="857250"/>
          </a:xfrm>
        </p:spPr>
        <p:txBody>
          <a:bodyPr>
            <a:normAutofit/>
          </a:bodyPr>
          <a:lstStyle/>
          <a:p>
            <a:r>
              <a:rPr lang="en-US" dirty="0" smtClean="0"/>
              <a:t>Tasks of Topic Mining and Analysis</a:t>
            </a:r>
            <a:endParaRPr lang="en-US" dirty="0"/>
          </a:p>
        </p:txBody>
      </p:sp>
      <p:sp>
        <p:nvSpPr>
          <p:cNvPr id="51" name="TextBox 50"/>
          <p:cNvSpPr txBox="1"/>
          <p:nvPr/>
        </p:nvSpPr>
        <p:spPr>
          <a:xfrm>
            <a:off x="533400" y="1924626"/>
            <a:ext cx="1579022" cy="523220"/>
          </a:xfrm>
          <a:prstGeom prst="rect">
            <a:avLst/>
          </a:prstGeom>
          <a:solidFill>
            <a:srgbClr val="853F4B"/>
          </a:solidFill>
        </p:spPr>
        <p:txBody>
          <a:bodyPr wrap="none" rtlCol="0">
            <a:spAutoFit/>
          </a:bodyPr>
          <a:lstStyle/>
          <a:p>
            <a:pPr algn="ctr"/>
            <a:r>
              <a:rPr lang="en-US" sz="2800" b="1" dirty="0" smtClean="0">
                <a:solidFill>
                  <a:schemeClr val="bg1"/>
                </a:solidFill>
              </a:rPr>
              <a:t>Text Data</a:t>
            </a:r>
            <a:endParaRPr lang="en-US" sz="2800" b="1" dirty="0">
              <a:solidFill>
                <a:schemeClr val="bg1"/>
              </a:solidFill>
            </a:endParaRPr>
          </a:p>
        </p:txBody>
      </p:sp>
      <p:grpSp>
        <p:nvGrpSpPr>
          <p:cNvPr id="11" name="Group 10"/>
          <p:cNvGrpSpPr/>
          <p:nvPr/>
        </p:nvGrpSpPr>
        <p:grpSpPr>
          <a:xfrm>
            <a:off x="2473486" y="1919366"/>
            <a:ext cx="2231644" cy="2283540"/>
            <a:chOff x="2612644" y="1812210"/>
            <a:chExt cx="2231644" cy="2283540"/>
          </a:xfrm>
        </p:grpSpPr>
        <p:sp>
          <p:nvSpPr>
            <p:cNvPr id="12" name="TextBox 11"/>
            <p:cNvSpPr txBox="1"/>
            <p:nvPr/>
          </p:nvSpPr>
          <p:spPr>
            <a:xfrm>
              <a:off x="3921984" y="1812210"/>
              <a:ext cx="922304" cy="400110"/>
            </a:xfrm>
            <a:prstGeom prst="rect">
              <a:avLst/>
            </a:prstGeom>
            <a:noFill/>
            <a:ln>
              <a:solidFill>
                <a:schemeClr val="accent1"/>
              </a:solidFill>
            </a:ln>
          </p:spPr>
          <p:txBody>
            <a:bodyPr wrap="none" rtlCol="0">
              <a:spAutoFit/>
            </a:bodyPr>
            <a:lstStyle/>
            <a:p>
              <a:r>
                <a:rPr lang="en-US" sz="2000" b="1" dirty="0" smtClean="0"/>
                <a:t>Topic 1</a:t>
              </a:r>
            </a:p>
          </p:txBody>
        </p:sp>
        <p:sp>
          <p:nvSpPr>
            <p:cNvPr id="36" name="TextBox 35"/>
            <p:cNvSpPr txBox="1"/>
            <p:nvPr/>
          </p:nvSpPr>
          <p:spPr>
            <a:xfrm>
              <a:off x="3921984" y="2400240"/>
              <a:ext cx="922304" cy="400110"/>
            </a:xfrm>
            <a:prstGeom prst="rect">
              <a:avLst/>
            </a:prstGeom>
            <a:noFill/>
            <a:ln>
              <a:solidFill>
                <a:schemeClr val="accent1"/>
              </a:solidFill>
            </a:ln>
          </p:spPr>
          <p:txBody>
            <a:bodyPr wrap="none" rtlCol="0">
              <a:spAutoFit/>
            </a:bodyPr>
            <a:lstStyle/>
            <a:p>
              <a:r>
                <a:rPr lang="en-US" sz="2000" b="1" dirty="0" smtClean="0"/>
                <a:t>Topic 2</a:t>
              </a:r>
            </a:p>
          </p:txBody>
        </p:sp>
        <p:sp>
          <p:nvSpPr>
            <p:cNvPr id="40" name="TextBox 39"/>
            <p:cNvSpPr txBox="1"/>
            <p:nvPr/>
          </p:nvSpPr>
          <p:spPr>
            <a:xfrm>
              <a:off x="3921984" y="3695640"/>
              <a:ext cx="915892" cy="400110"/>
            </a:xfrm>
            <a:prstGeom prst="rect">
              <a:avLst/>
            </a:prstGeom>
            <a:noFill/>
            <a:ln>
              <a:solidFill>
                <a:schemeClr val="accent1"/>
              </a:solidFill>
            </a:ln>
          </p:spPr>
          <p:txBody>
            <a:bodyPr wrap="none" rtlCol="0">
              <a:spAutoFit/>
            </a:bodyPr>
            <a:lstStyle/>
            <a:p>
              <a:r>
                <a:rPr lang="en-US" sz="2000" b="1" dirty="0" smtClean="0"/>
                <a:t>Topic k</a:t>
              </a:r>
            </a:p>
          </p:txBody>
        </p:sp>
        <p:sp>
          <p:nvSpPr>
            <p:cNvPr id="14" name="Right Arrow 13"/>
            <p:cNvSpPr/>
            <p:nvPr/>
          </p:nvSpPr>
          <p:spPr>
            <a:xfrm>
              <a:off x="2612644" y="2558163"/>
              <a:ext cx="978408" cy="484632"/>
            </a:xfrm>
            <a:prstGeom prst="rightArrow">
              <a:avLst>
                <a:gd name="adj1" fmla="val 50000"/>
                <a:gd name="adj2" fmla="val 60482"/>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036798" y="2498010"/>
              <a:ext cx="731290" cy="1015663"/>
            </a:xfrm>
            <a:prstGeom prst="rect">
              <a:avLst/>
            </a:prstGeom>
            <a:noFill/>
          </p:spPr>
          <p:txBody>
            <a:bodyPr wrap="none" rtlCol="0">
              <a:spAutoFit/>
            </a:bodyPr>
            <a:lstStyle/>
            <a:p>
              <a:r>
                <a:rPr lang="en-US" sz="6000" b="1" dirty="0" smtClean="0"/>
                <a:t>…</a:t>
              </a:r>
            </a:p>
          </p:txBody>
        </p:sp>
      </p:grpSp>
      <p:grpSp>
        <p:nvGrpSpPr>
          <p:cNvPr id="19" name="Group 18"/>
          <p:cNvGrpSpPr/>
          <p:nvPr/>
        </p:nvGrpSpPr>
        <p:grpSpPr>
          <a:xfrm>
            <a:off x="6168061" y="1078706"/>
            <a:ext cx="931781" cy="3505200"/>
            <a:chOff x="6307219" y="971550"/>
            <a:chExt cx="931781" cy="3505200"/>
          </a:xfrm>
        </p:grpSpPr>
        <p:sp>
          <p:nvSpPr>
            <p:cNvPr id="37" name="Flowchart: Document 36"/>
            <p:cNvSpPr/>
            <p:nvPr/>
          </p:nvSpPr>
          <p:spPr>
            <a:xfrm>
              <a:off x="6307219" y="971550"/>
              <a:ext cx="819709" cy="5589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347547" y="991205"/>
              <a:ext cx="779381" cy="400110"/>
            </a:xfrm>
            <a:prstGeom prst="rect">
              <a:avLst/>
            </a:prstGeom>
            <a:noFill/>
          </p:spPr>
          <p:txBody>
            <a:bodyPr wrap="none" rtlCol="0">
              <a:spAutoFit/>
            </a:bodyPr>
            <a:lstStyle/>
            <a:p>
              <a:r>
                <a:rPr lang="en-US" sz="2000" b="1" dirty="0" smtClean="0"/>
                <a:t>Doc 2</a:t>
              </a:r>
            </a:p>
          </p:txBody>
        </p:sp>
        <p:cxnSp>
          <p:nvCxnSpPr>
            <p:cNvPr id="50" name="Straight Connector 49"/>
            <p:cNvCxnSpPr/>
            <p:nvPr/>
          </p:nvCxnSpPr>
          <p:spPr>
            <a:xfrm>
              <a:off x="6423747" y="1657350"/>
              <a:ext cx="0" cy="28194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418181" y="2419350"/>
              <a:ext cx="820819"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18181" y="3771840"/>
              <a:ext cx="350377"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7054352" y="596443"/>
            <a:ext cx="1645690" cy="3987463"/>
            <a:chOff x="7193510" y="489287"/>
            <a:chExt cx="1645690" cy="3987463"/>
          </a:xfrm>
        </p:grpSpPr>
        <p:sp>
          <p:nvSpPr>
            <p:cNvPr id="39" name="Flowchart: Document 38"/>
            <p:cNvSpPr/>
            <p:nvPr/>
          </p:nvSpPr>
          <p:spPr>
            <a:xfrm>
              <a:off x="7943291" y="971550"/>
              <a:ext cx="819709" cy="5589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983619" y="991205"/>
              <a:ext cx="817853" cy="400110"/>
            </a:xfrm>
            <a:prstGeom prst="rect">
              <a:avLst/>
            </a:prstGeom>
            <a:noFill/>
          </p:spPr>
          <p:txBody>
            <a:bodyPr wrap="none" rtlCol="0">
              <a:spAutoFit/>
            </a:bodyPr>
            <a:lstStyle/>
            <a:p>
              <a:r>
                <a:rPr lang="en-US" sz="2000" b="1" dirty="0" smtClean="0"/>
                <a:t>Doc N</a:t>
              </a:r>
            </a:p>
          </p:txBody>
        </p:sp>
        <p:sp>
          <p:nvSpPr>
            <p:cNvPr id="47" name="TextBox 46"/>
            <p:cNvSpPr txBox="1"/>
            <p:nvPr/>
          </p:nvSpPr>
          <p:spPr>
            <a:xfrm>
              <a:off x="7193510" y="489287"/>
              <a:ext cx="731290" cy="1015663"/>
            </a:xfrm>
            <a:prstGeom prst="rect">
              <a:avLst/>
            </a:prstGeom>
            <a:noFill/>
          </p:spPr>
          <p:txBody>
            <a:bodyPr wrap="none" rtlCol="0">
              <a:spAutoFit/>
            </a:bodyPr>
            <a:lstStyle/>
            <a:p>
              <a:r>
                <a:rPr lang="en-US" sz="6000" b="1" dirty="0" smtClean="0"/>
                <a:t>…</a:t>
              </a:r>
            </a:p>
          </p:txBody>
        </p:sp>
        <p:cxnSp>
          <p:nvCxnSpPr>
            <p:cNvPr id="62" name="Straight Connector 61"/>
            <p:cNvCxnSpPr/>
            <p:nvPr/>
          </p:nvCxnSpPr>
          <p:spPr>
            <a:xfrm>
              <a:off x="8018381" y="1657350"/>
              <a:ext cx="0" cy="28194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8018381" y="3819515"/>
              <a:ext cx="8208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8020838" y="2419350"/>
              <a:ext cx="287419"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5194842" y="1078706"/>
            <a:ext cx="861147" cy="3505200"/>
            <a:chOff x="5334000" y="971550"/>
            <a:chExt cx="861147" cy="3505200"/>
          </a:xfrm>
        </p:grpSpPr>
        <p:sp>
          <p:nvSpPr>
            <p:cNvPr id="7" name="Flowchart: Document 6"/>
            <p:cNvSpPr/>
            <p:nvPr/>
          </p:nvSpPr>
          <p:spPr>
            <a:xfrm>
              <a:off x="5334000" y="971550"/>
              <a:ext cx="819709" cy="5589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5374328" y="1657350"/>
              <a:ext cx="0" cy="28194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74328" y="1885950"/>
              <a:ext cx="8208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381346" y="2419350"/>
              <a:ext cx="409854"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381347" y="3771840"/>
              <a:ext cx="320412"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74328" y="991205"/>
              <a:ext cx="779381" cy="400110"/>
            </a:xfrm>
            <a:prstGeom prst="rect">
              <a:avLst/>
            </a:prstGeom>
            <a:noFill/>
          </p:spPr>
          <p:txBody>
            <a:bodyPr wrap="none" rtlCol="0">
              <a:spAutoFit/>
            </a:bodyPr>
            <a:lstStyle/>
            <a:p>
              <a:r>
                <a:rPr lang="en-US" sz="2000" b="1" dirty="0" smtClean="0"/>
                <a:t>Doc 1</a:t>
              </a:r>
            </a:p>
          </p:txBody>
        </p:sp>
      </p:gr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5956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dirty="0" smtClean="0"/>
              <a:t>Extensions of PLSA</a:t>
            </a:r>
            <a:endParaRPr lang="en-US" dirty="0"/>
          </a:p>
        </p:txBody>
      </p:sp>
      <p:sp>
        <p:nvSpPr>
          <p:cNvPr id="3" name="Content Placeholder 2"/>
          <p:cNvSpPr>
            <a:spLocks noGrp="1"/>
          </p:cNvSpPr>
          <p:nvPr>
            <p:ph idx="1"/>
          </p:nvPr>
        </p:nvSpPr>
        <p:spPr>
          <a:xfrm>
            <a:off x="457200" y="1352550"/>
            <a:ext cx="8229600" cy="3505200"/>
          </a:xfrm>
        </p:spPr>
        <p:txBody>
          <a:bodyPr/>
          <a:lstStyle/>
          <a:p>
            <a:r>
              <a:rPr lang="en-US" dirty="0" smtClean="0"/>
              <a:t>PLSA with prior knowledge </a:t>
            </a:r>
            <a:r>
              <a:rPr lang="en-US" dirty="0" smtClean="0">
                <a:sym typeface="Wingdings" panose="05000000000000000000" pitchFamily="2" charset="2"/>
              </a:rPr>
              <a:t> User-controlled PLSA</a:t>
            </a:r>
          </a:p>
          <a:p>
            <a:r>
              <a:rPr lang="en-US" dirty="0" smtClean="0">
                <a:sym typeface="Wingdings" panose="05000000000000000000" pitchFamily="2" charset="2"/>
              </a:rPr>
              <a:t>PLSA for text data with context  Contextualized PLSA</a:t>
            </a:r>
          </a:p>
          <a:p>
            <a:r>
              <a:rPr lang="en-US" dirty="0" smtClean="0">
                <a:sym typeface="Wingdings" panose="05000000000000000000" pitchFamily="2" charset="2"/>
              </a:rPr>
              <a:t>PLSA as a generative model  Latent </a:t>
            </a:r>
            <a:r>
              <a:rPr lang="en-US" dirty="0" err="1" smtClean="0">
                <a:sym typeface="Wingdings" panose="05000000000000000000" pitchFamily="2" charset="2"/>
              </a:rPr>
              <a:t>Dirichlet</a:t>
            </a:r>
            <a:r>
              <a:rPr lang="en-US" dirty="0" smtClean="0">
                <a:sym typeface="Wingdings" panose="05000000000000000000" pitchFamily="2" charset="2"/>
              </a:rPr>
              <a:t> Allocation (Bayesian inference for mixture models, covered later)</a:t>
            </a:r>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60</a:t>
            </a:fld>
            <a:endParaRPr lang="en-US">
              <a:solidFill>
                <a:prstClr val="black">
                  <a:tint val="75000"/>
                </a:prstClr>
              </a:solidFill>
            </a:endParaRPr>
          </a:p>
        </p:txBody>
      </p:sp>
    </p:spTree>
    <p:extLst>
      <p:ext uri="{BB962C8B-B14F-4D97-AF65-F5344CB8AC3E}">
        <p14:creationId xmlns:p14="http://schemas.microsoft.com/office/powerpoint/2010/main" val="29174493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PLSA with Prior Knowledge</a:t>
            </a:r>
          </a:p>
        </p:txBody>
      </p:sp>
      <p:sp>
        <p:nvSpPr>
          <p:cNvPr id="24579" name="Content Placeholder 2"/>
          <p:cNvSpPr>
            <a:spLocks noGrp="1"/>
          </p:cNvSpPr>
          <p:nvPr>
            <p:ph idx="1"/>
          </p:nvPr>
        </p:nvSpPr>
        <p:spPr>
          <a:xfrm>
            <a:off x="381000" y="1104900"/>
            <a:ext cx="8534400" cy="3371850"/>
          </a:xfrm>
        </p:spPr>
        <p:txBody>
          <a:bodyPr>
            <a:normAutofit lnSpcReduction="10000"/>
          </a:bodyPr>
          <a:lstStyle/>
          <a:p>
            <a:r>
              <a:rPr lang="en-US" altLang="en-US" sz="2400" dirty="0" smtClean="0"/>
              <a:t>Users may have expectations about which topics to analyze:</a:t>
            </a:r>
          </a:p>
          <a:p>
            <a:pPr lvl="1"/>
            <a:r>
              <a:rPr lang="en-US" altLang="en-US" sz="2000" dirty="0" smtClean="0"/>
              <a:t>We expect to see “retrieval models” as a topic in IR</a:t>
            </a:r>
          </a:p>
          <a:p>
            <a:pPr lvl="1"/>
            <a:r>
              <a:rPr lang="en-US" altLang="en-US" sz="2000" dirty="0" smtClean="0"/>
              <a:t>We want to see aspects such as “battery” and “memory” for opinions about a laptop</a:t>
            </a:r>
          </a:p>
          <a:p>
            <a:r>
              <a:rPr lang="en-US" altLang="en-US" sz="2400" dirty="0" smtClean="0"/>
              <a:t>Users may have knowledge about what topics are (or are NOT) covered in a document</a:t>
            </a:r>
          </a:p>
          <a:p>
            <a:pPr lvl="1"/>
            <a:r>
              <a:rPr lang="en-US" altLang="en-US" sz="2100" dirty="0" smtClean="0"/>
              <a:t>Tags = topics </a:t>
            </a:r>
            <a:r>
              <a:rPr lang="en-US" altLang="en-US" sz="2100" dirty="0" smtClean="0">
                <a:sym typeface="Wingdings" panose="05000000000000000000" pitchFamily="2" charset="2"/>
              </a:rPr>
              <a:t> A doc can only be generated using topics corresponding to the tags assigned to the document </a:t>
            </a:r>
          </a:p>
          <a:p>
            <a:r>
              <a:rPr lang="en-US" altLang="en-US" sz="2400" dirty="0" smtClean="0"/>
              <a:t>We can incorporate such knowledge as priors of PLSA model</a:t>
            </a:r>
          </a:p>
        </p:txBody>
      </p:sp>
      <p:sp>
        <p:nvSpPr>
          <p:cNvPr id="2" name="Slide Number Placeholder 1"/>
          <p:cNvSpPr>
            <a:spLocks noGrp="1"/>
          </p:cNvSpPr>
          <p:nvPr>
            <p:ph type="sldNum" sz="quarter" idx="12"/>
          </p:nvPr>
        </p:nvSpPr>
        <p:spPr/>
        <p:txBody>
          <a:bodyPr/>
          <a:lstStyle/>
          <a:p>
            <a:fld id="{88AD08FE-21CA-447A-B5E0-10774CCDBD3A}" type="slidenum">
              <a:rPr lang="en-US" smtClean="0">
                <a:solidFill>
                  <a:prstClr val="black">
                    <a:tint val="75000"/>
                  </a:prstClr>
                </a:solidFill>
              </a:rPr>
              <a:pPr/>
              <a:t>61</a:t>
            </a:fld>
            <a:endParaRPr lang="en-US">
              <a:solidFill>
                <a:prstClr val="black">
                  <a:tint val="75000"/>
                </a:prstClr>
              </a:solidFill>
            </a:endParaRPr>
          </a:p>
        </p:txBody>
      </p:sp>
    </p:spTree>
    <p:extLst>
      <p:ext uri="{BB962C8B-B14F-4D97-AF65-F5344CB8AC3E}">
        <p14:creationId xmlns:p14="http://schemas.microsoft.com/office/powerpoint/2010/main" val="28588593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a Posteriori (MAP) Estimate </a:t>
            </a:r>
            <a:endParaRPr lang="en-US" dirty="0"/>
          </a:p>
        </p:txBody>
      </p:sp>
      <p:sp>
        <p:nvSpPr>
          <p:cNvPr id="3" name="Content Placeholder 2"/>
          <p:cNvSpPr>
            <a:spLocks noGrp="1"/>
          </p:cNvSpPr>
          <p:nvPr>
            <p:ph idx="1"/>
          </p:nvPr>
        </p:nvSpPr>
        <p:spPr>
          <a:xfrm>
            <a:off x="381000" y="1504950"/>
            <a:ext cx="8382000" cy="3505200"/>
          </a:xfrm>
        </p:spPr>
        <p:txBody>
          <a:bodyPr>
            <a:normAutofit fontScale="92500" lnSpcReduction="10000"/>
          </a:bodyPr>
          <a:lstStyle/>
          <a:p>
            <a:r>
              <a:rPr lang="en-US" dirty="0" smtClean="0"/>
              <a:t>We may use p(</a:t>
            </a:r>
            <a:r>
              <a:rPr lang="en-US" dirty="0" smtClean="0">
                <a:sym typeface="Symbol"/>
              </a:rPr>
              <a:t>) to encode all kinds of preferences and constraints, e.g., </a:t>
            </a:r>
          </a:p>
          <a:p>
            <a:pPr lvl="1"/>
            <a:r>
              <a:rPr lang="en-US" dirty="0"/>
              <a:t>p(</a:t>
            </a:r>
            <a:r>
              <a:rPr lang="en-US" dirty="0">
                <a:sym typeface="Symbol"/>
              </a:rPr>
              <a:t></a:t>
            </a:r>
            <a:r>
              <a:rPr lang="en-US" dirty="0" smtClean="0">
                <a:sym typeface="Symbol"/>
              </a:rPr>
              <a:t>)&gt;0 if and only if one topic is precisely “background”: p(w|</a:t>
            </a:r>
            <a:r>
              <a:rPr lang="en-US" altLang="zh-CN" sz="2400" dirty="0" smtClean="0">
                <a:ea typeface="SimSun" pitchFamily="2" charset="-122"/>
                <a:sym typeface="Symbol" pitchFamily="18" charset="2"/>
              </a:rPr>
              <a:t></a:t>
            </a:r>
            <a:r>
              <a:rPr lang="en-US" altLang="zh-CN" sz="2400" baseline="-25000" dirty="0" smtClean="0">
                <a:ea typeface="SimSun" pitchFamily="2" charset="-122"/>
                <a:sym typeface="Symbol" pitchFamily="18" charset="2"/>
              </a:rPr>
              <a:t>B</a:t>
            </a:r>
            <a:r>
              <a:rPr lang="en-US" altLang="zh-CN" sz="2400" dirty="0" smtClean="0">
                <a:ea typeface="SimSun" pitchFamily="2" charset="-122"/>
                <a:sym typeface="Symbol" pitchFamily="18" charset="2"/>
              </a:rPr>
              <a:t>)</a:t>
            </a:r>
          </a:p>
          <a:p>
            <a:pPr lvl="1"/>
            <a:r>
              <a:rPr lang="en-US" sz="2400" dirty="0"/>
              <a:t>p(</a:t>
            </a:r>
            <a:r>
              <a:rPr lang="en-US" sz="2400" dirty="0">
                <a:sym typeface="Symbol"/>
              </a:rPr>
              <a:t>)&gt;0 if and only if </a:t>
            </a:r>
            <a:r>
              <a:rPr lang="en-US" sz="2400" dirty="0" smtClean="0">
                <a:sym typeface="Symbol"/>
              </a:rPr>
              <a:t>for a particular doc d, </a:t>
            </a:r>
            <a:r>
              <a:rPr lang="en-US" sz="2400" baseline="-25000" dirty="0" smtClean="0">
                <a:sym typeface="Symbol"/>
              </a:rPr>
              <a:t>d,3</a:t>
            </a:r>
            <a:r>
              <a:rPr lang="en-US" sz="2400" dirty="0" smtClean="0">
                <a:sym typeface="Symbol"/>
              </a:rPr>
              <a:t>=0</a:t>
            </a:r>
            <a:r>
              <a:rPr lang="en-US" sz="2400" dirty="0">
                <a:sym typeface="Symbol"/>
              </a:rPr>
              <a:t> </a:t>
            </a:r>
            <a:r>
              <a:rPr lang="en-US" sz="2400" dirty="0" smtClean="0">
                <a:sym typeface="Symbol"/>
              </a:rPr>
              <a:t>and </a:t>
            </a:r>
            <a:r>
              <a:rPr lang="en-US" sz="2400" baseline="-25000" dirty="0" smtClean="0">
                <a:sym typeface="Symbol"/>
              </a:rPr>
              <a:t>d,1</a:t>
            </a:r>
            <a:r>
              <a:rPr lang="en-US" sz="2400" dirty="0" smtClean="0">
                <a:sym typeface="Symbol"/>
              </a:rPr>
              <a:t>=1/2</a:t>
            </a:r>
            <a:endParaRPr lang="en-US" sz="2400" baseline="-25000" dirty="0" smtClean="0"/>
          </a:p>
          <a:p>
            <a:pPr lvl="1"/>
            <a:r>
              <a:rPr lang="en-US" sz="2400" dirty="0" smtClean="0"/>
              <a:t>p(</a:t>
            </a:r>
            <a:r>
              <a:rPr lang="en-US" sz="2400" dirty="0" smtClean="0">
                <a:sym typeface="Symbol"/>
              </a:rPr>
              <a:t>) favors a  with topics that assign high probabilities to some particular words </a:t>
            </a:r>
          </a:p>
          <a:p>
            <a:r>
              <a:rPr lang="en-US" altLang="en-US" sz="2700" dirty="0" smtClean="0">
                <a:sym typeface="Symbol"/>
              </a:rPr>
              <a:t>The MAP estimate (with conjugate prior) can be computed using a similar EM algorithm to the ML estimate with smoothing to reflect prior preferences</a:t>
            </a:r>
            <a:endParaRPr lang="en-US" altLang="en-US" sz="2500" dirty="0"/>
          </a:p>
          <a:p>
            <a:pPr lvl="1"/>
            <a:endParaRPr lang="en-US" altLang="en-US" sz="2400" dirty="0"/>
          </a:p>
          <a:p>
            <a:pPr lvl="1"/>
            <a:endParaRPr lang="en-US" altLang="en-US" sz="2400" b="1" dirty="0"/>
          </a:p>
          <a:p>
            <a:pPr lvl="1"/>
            <a:endParaRPr lang="en-US" dirty="0"/>
          </a:p>
        </p:txBody>
      </p:sp>
      <p:graphicFrame>
        <p:nvGraphicFramePr>
          <p:cNvPr id="5" name="Object 4"/>
          <p:cNvGraphicFramePr>
            <a:graphicFrameLocks noChangeAspect="1"/>
          </p:cNvGraphicFramePr>
          <p:nvPr>
            <p:extLst/>
          </p:nvPr>
        </p:nvGraphicFramePr>
        <p:xfrm>
          <a:off x="1905000" y="895350"/>
          <a:ext cx="4800600" cy="608013"/>
        </p:xfrm>
        <a:graphic>
          <a:graphicData uri="http://schemas.openxmlformats.org/presentationml/2006/ole">
            <mc:AlternateContent xmlns:mc="http://schemas.openxmlformats.org/markup-compatibility/2006">
              <mc:Choice xmlns:v="urn:schemas-microsoft-com:vml" Requires="v">
                <p:oleObj spid="_x0000_s221188" name="Equation" r:id="rId3" imgW="1879600" imgH="317500" progId="Equation.3">
                  <p:embed/>
                </p:oleObj>
              </mc:Choice>
              <mc:Fallback>
                <p:oleObj name="Equation" r:id="rId3" imgW="1879600" imgH="3175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95350"/>
                        <a:ext cx="48006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62</a:t>
            </a:fld>
            <a:endParaRPr lang="en-US">
              <a:solidFill>
                <a:prstClr val="black">
                  <a:tint val="75000"/>
                </a:prstClr>
              </a:solidFill>
            </a:endParaRPr>
          </a:p>
        </p:txBody>
      </p:sp>
    </p:spTree>
    <p:extLst>
      <p:ext uri="{BB962C8B-B14F-4D97-AF65-F5344CB8AC3E}">
        <p14:creationId xmlns:p14="http://schemas.microsoft.com/office/powerpoint/2010/main" val="27696750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0" y="57150"/>
            <a:ext cx="9144000" cy="800100"/>
          </a:xfrm>
        </p:spPr>
        <p:txBody>
          <a:bodyPr/>
          <a:lstStyle/>
          <a:p>
            <a:r>
              <a:rPr lang="en-US" altLang="en-US" dirty="0" smtClean="0"/>
              <a:t>EM Algorithm with Conjugate Prior on p(w|</a:t>
            </a:r>
            <a:r>
              <a:rPr lang="en-US" altLang="zh-CN" dirty="0">
                <a:ea typeface="SimSun" pitchFamily="2" charset="-122"/>
                <a:sym typeface="Symbol" pitchFamily="18" charset="2"/>
              </a:rPr>
              <a:t> </a:t>
            </a:r>
            <a:r>
              <a:rPr lang="en-US" altLang="zh-CN" dirty="0" smtClean="0">
                <a:ea typeface="SimSun" pitchFamily="2" charset="-122"/>
                <a:sym typeface="Symbol" pitchFamily="18" charset="2"/>
              </a:rPr>
              <a:t></a:t>
            </a:r>
            <a:r>
              <a:rPr lang="en-US" altLang="zh-CN" baseline="-25000" dirty="0" err="1" smtClean="0">
                <a:ea typeface="SimSun" pitchFamily="2" charset="-122"/>
                <a:sym typeface="Symbol" pitchFamily="18" charset="2"/>
              </a:rPr>
              <a:t>i</a:t>
            </a:r>
            <a:r>
              <a:rPr lang="en-US" altLang="zh-CN" dirty="0" smtClean="0">
                <a:ea typeface="SimSun" pitchFamily="2" charset="-122"/>
                <a:sym typeface="Symbol" pitchFamily="18" charset="2"/>
              </a:rPr>
              <a:t>)</a:t>
            </a:r>
            <a:endParaRPr lang="en-US" altLang="en-US" sz="3600" dirty="0" smtClean="0"/>
          </a:p>
        </p:txBody>
      </p:sp>
      <p:grpSp>
        <p:nvGrpSpPr>
          <p:cNvPr id="3" name="Group 2"/>
          <p:cNvGrpSpPr/>
          <p:nvPr/>
        </p:nvGrpSpPr>
        <p:grpSpPr>
          <a:xfrm>
            <a:off x="6009740" y="2386663"/>
            <a:ext cx="2895022" cy="2147855"/>
            <a:chOff x="6009740" y="2274598"/>
            <a:chExt cx="2895022" cy="2147855"/>
          </a:xfrm>
        </p:grpSpPr>
        <p:grpSp>
          <p:nvGrpSpPr>
            <p:cNvPr id="27652" name="Group 29"/>
            <p:cNvGrpSpPr>
              <a:grpSpLocks/>
            </p:cNvGrpSpPr>
            <p:nvPr/>
          </p:nvGrpSpPr>
          <p:grpSpPr bwMode="auto">
            <a:xfrm>
              <a:off x="6746426" y="2992996"/>
              <a:ext cx="1330325" cy="781050"/>
              <a:chOff x="4870" y="2771"/>
              <a:chExt cx="838" cy="656"/>
            </a:xfrm>
          </p:grpSpPr>
          <p:sp>
            <p:nvSpPr>
              <p:cNvPr id="27659" name="Text Box 26"/>
              <p:cNvSpPr txBox="1">
                <a:spLocks noChangeArrowheads="1"/>
              </p:cNvSpPr>
              <p:nvPr/>
            </p:nvSpPr>
            <p:spPr bwMode="auto">
              <a:xfrm>
                <a:off x="4870" y="2771"/>
                <a:ext cx="83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b="1">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b="1">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2000" dirty="0"/>
                  <a:t>+</a:t>
                </a:r>
                <a:r>
                  <a:rPr lang="en-US" altLang="en-US" sz="2000" dirty="0">
                    <a:sym typeface="Symbol" pitchFamily="18" charset="2"/>
                  </a:rPr>
                  <a:t>p(w|’</a:t>
                </a:r>
                <a:r>
                  <a:rPr lang="en-US" altLang="en-US" sz="2000" baseline="-25000" dirty="0">
                    <a:sym typeface="Symbol" pitchFamily="18" charset="2"/>
                  </a:rPr>
                  <a:t>j</a:t>
                </a:r>
                <a:r>
                  <a:rPr lang="en-US" altLang="en-US" sz="2000" dirty="0">
                    <a:sym typeface="Symbol" pitchFamily="18" charset="2"/>
                  </a:rPr>
                  <a:t>)</a:t>
                </a:r>
              </a:p>
            </p:txBody>
          </p:sp>
          <p:sp>
            <p:nvSpPr>
              <p:cNvPr id="27660" name="Line 27"/>
              <p:cNvSpPr>
                <a:spLocks noChangeShapeType="1"/>
              </p:cNvSpPr>
              <p:nvPr/>
            </p:nvSpPr>
            <p:spPr bwMode="auto">
              <a:xfrm>
                <a:off x="5036" y="3147"/>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Text Box 28"/>
              <p:cNvSpPr txBox="1">
                <a:spLocks noChangeArrowheads="1"/>
              </p:cNvSpPr>
              <p:nvPr/>
            </p:nvSpPr>
            <p:spPr bwMode="auto">
              <a:xfrm>
                <a:off x="5117" y="3091"/>
                <a:ext cx="30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b="1">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b="1">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2000" dirty="0"/>
                  <a:t>+</a:t>
                </a:r>
                <a:r>
                  <a:rPr lang="en-US" altLang="en-US" sz="2000" dirty="0">
                    <a:sym typeface="Symbol" pitchFamily="18" charset="2"/>
                  </a:rPr>
                  <a:t></a:t>
                </a:r>
              </a:p>
            </p:txBody>
          </p:sp>
        </p:grpSp>
        <p:sp>
          <p:nvSpPr>
            <p:cNvPr id="27653" name="Text Box 30"/>
            <p:cNvSpPr txBox="1">
              <a:spLocks noChangeArrowheads="1"/>
            </p:cNvSpPr>
            <p:nvPr/>
          </p:nvSpPr>
          <p:spPr bwMode="auto">
            <a:xfrm>
              <a:off x="6706724" y="2274598"/>
              <a:ext cx="219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b="1">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b="1">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1800" b="0" dirty="0"/>
                <a:t>Pseudo counts of </a:t>
              </a:r>
              <a:r>
                <a:rPr lang="en-US" altLang="en-US" sz="1800" b="0" dirty="0" smtClean="0"/>
                <a:t>w</a:t>
              </a:r>
            </a:p>
            <a:p>
              <a:pPr algn="ctr">
                <a:spcBef>
                  <a:spcPct val="0"/>
                </a:spcBef>
                <a:buSzTx/>
                <a:buFontTx/>
                <a:buNone/>
              </a:pPr>
              <a:r>
                <a:rPr lang="en-US" altLang="en-US" sz="1800" b="0" dirty="0" smtClean="0"/>
                <a:t> </a:t>
              </a:r>
              <a:r>
                <a:rPr lang="en-US" altLang="en-US" sz="1800" b="0" dirty="0"/>
                <a:t>from prior </a:t>
              </a:r>
              <a:r>
                <a:rPr lang="en-US" altLang="en-US" sz="1800" b="0" dirty="0">
                  <a:sym typeface="Symbol" pitchFamily="18" charset="2"/>
                </a:rPr>
                <a:t>’</a:t>
              </a:r>
            </a:p>
          </p:txBody>
        </p:sp>
        <p:sp>
          <p:nvSpPr>
            <p:cNvPr id="27654" name="Line 31"/>
            <p:cNvSpPr>
              <a:spLocks noChangeShapeType="1"/>
            </p:cNvSpPr>
            <p:nvPr/>
          </p:nvSpPr>
          <p:spPr bwMode="auto">
            <a:xfrm>
              <a:off x="7549700" y="2894171"/>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5" name="Text Box 32"/>
            <p:cNvSpPr txBox="1">
              <a:spLocks noChangeArrowheads="1"/>
            </p:cNvSpPr>
            <p:nvPr/>
          </p:nvSpPr>
          <p:spPr bwMode="auto">
            <a:xfrm>
              <a:off x="6009740" y="4053121"/>
              <a:ext cx="2775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SzPct val="160000"/>
                <a:buChar char="•"/>
                <a:defRPr sz="2800" b="1">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b="1">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1800" b="0" dirty="0"/>
                <a:t>Sum of all pseudo counts</a:t>
              </a:r>
              <a:endParaRPr lang="en-US" altLang="en-US" sz="1800" b="0" dirty="0">
                <a:sym typeface="Symbol" pitchFamily="18" charset="2"/>
              </a:endParaRPr>
            </a:p>
          </p:txBody>
        </p:sp>
        <p:sp>
          <p:nvSpPr>
            <p:cNvPr id="27656" name="Line 33"/>
            <p:cNvSpPr>
              <a:spLocks noChangeShapeType="1"/>
            </p:cNvSpPr>
            <p:nvPr/>
          </p:nvSpPr>
          <p:spPr bwMode="auto">
            <a:xfrm flipV="1">
              <a:off x="7397300" y="3694271"/>
              <a:ext cx="0" cy="3633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7657" name="Text Box 34"/>
          <p:cNvSpPr txBox="1">
            <a:spLocks noChangeArrowheads="1"/>
          </p:cNvSpPr>
          <p:nvPr/>
        </p:nvSpPr>
        <p:spPr bwMode="auto">
          <a:xfrm>
            <a:off x="2133600" y="3988026"/>
            <a:ext cx="3483646" cy="400110"/>
          </a:xfrm>
          <a:prstGeom prst="rect">
            <a:avLst/>
          </a:prstGeom>
          <a:solidFill>
            <a:schemeClr val="bg1">
              <a:lumMod val="95000"/>
            </a:schemeClr>
          </a:solidFill>
          <a:ln>
            <a:noFill/>
          </a:ln>
        </p:spPr>
        <p:txBody>
          <a:bodyPr wrap="none">
            <a:spAutoFit/>
          </a:bodyPr>
          <a:lstStyle>
            <a:lvl1pPr algn="l">
              <a:spcBef>
                <a:spcPct val="45000"/>
              </a:spcBef>
              <a:buSzPct val="160000"/>
              <a:buChar char="•"/>
              <a:defRPr sz="2800" b="1">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b="1">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gn="ctr">
              <a:spcBef>
                <a:spcPct val="0"/>
              </a:spcBef>
              <a:buSzTx/>
              <a:buFontTx/>
              <a:buNone/>
            </a:pPr>
            <a:r>
              <a:rPr lang="en-US" altLang="en-US" sz="2000" dirty="0"/>
              <a:t>What if </a:t>
            </a:r>
            <a:r>
              <a:rPr lang="en-US" altLang="en-US" sz="2000" dirty="0">
                <a:sym typeface="Symbol" pitchFamily="18" charset="2"/>
              </a:rPr>
              <a:t>=0? What if =+?</a:t>
            </a:r>
          </a:p>
        </p:txBody>
      </p:sp>
      <p:sp>
        <p:nvSpPr>
          <p:cNvPr id="14" name="Text Box 13"/>
          <p:cNvSpPr txBox="1">
            <a:spLocks noChangeArrowheads="1"/>
          </p:cNvSpPr>
          <p:nvPr/>
        </p:nvSpPr>
        <p:spPr bwMode="auto">
          <a:xfrm>
            <a:off x="6705151" y="1560552"/>
            <a:ext cx="1477619" cy="5539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a:spcBef>
                <a:spcPct val="45000"/>
              </a:spcBef>
              <a:buSzPct val="160000"/>
              <a:buChar char="•"/>
              <a:defRPr sz="2800">
                <a:solidFill>
                  <a:schemeClr val="tx1"/>
                </a:solidFill>
                <a:latin typeface="Arial" charset="0"/>
              </a:defRPr>
            </a:lvl1pPr>
            <a:lvl2pPr marL="742950" indent="-285750" algn="l">
              <a:spcBef>
                <a:spcPct val="45000"/>
              </a:spcBef>
              <a:buChar char="–"/>
              <a:defRPr sz="2400" b="1">
                <a:solidFill>
                  <a:schemeClr val="tx1"/>
                </a:solidFill>
                <a:latin typeface="Arial" charset="0"/>
              </a:defRPr>
            </a:lvl2pPr>
            <a:lvl3pPr marL="1143000" indent="-228600" algn="l">
              <a:spcBef>
                <a:spcPct val="45000"/>
              </a:spcBef>
              <a:buChar char="•"/>
              <a:defRPr sz="2000">
                <a:solidFill>
                  <a:schemeClr val="tx1"/>
                </a:solidFill>
                <a:latin typeface="Arial" charset="0"/>
              </a:defRPr>
            </a:lvl3pPr>
            <a:lvl4pPr marL="1600200" indent="-228600" algn="l">
              <a:spcBef>
                <a:spcPct val="45000"/>
              </a:spcBef>
              <a:buChar char="–"/>
              <a:defRPr sz="2000">
                <a:solidFill>
                  <a:schemeClr val="tx1"/>
                </a:solidFill>
                <a:latin typeface="Arial" charset="0"/>
              </a:defRPr>
            </a:lvl4pPr>
            <a:lvl5pPr marL="2057400" indent="-228600" algn="l">
              <a:spcBef>
                <a:spcPct val="45000"/>
              </a:spcBef>
              <a:buChar char="»"/>
              <a:defRPr sz="2000">
                <a:solidFill>
                  <a:schemeClr val="tx1"/>
                </a:solidFill>
                <a:latin typeface="Arial" charset="0"/>
              </a:defRPr>
            </a:lvl5pPr>
            <a:lvl6pPr marL="2514600" indent="-228600" eaLnBrk="0" fontAlgn="base" hangingPunct="0">
              <a:spcBef>
                <a:spcPct val="45000"/>
              </a:spcBef>
              <a:spcAft>
                <a:spcPct val="0"/>
              </a:spcAft>
              <a:buChar char="»"/>
              <a:defRPr sz="2000">
                <a:solidFill>
                  <a:schemeClr val="tx1"/>
                </a:solidFill>
                <a:latin typeface="Arial" charset="0"/>
              </a:defRPr>
            </a:lvl6pPr>
            <a:lvl7pPr marL="2971800" indent="-228600" eaLnBrk="0" fontAlgn="base" hangingPunct="0">
              <a:spcBef>
                <a:spcPct val="45000"/>
              </a:spcBef>
              <a:spcAft>
                <a:spcPct val="0"/>
              </a:spcAft>
              <a:buChar char="»"/>
              <a:defRPr sz="2000">
                <a:solidFill>
                  <a:schemeClr val="tx1"/>
                </a:solidFill>
                <a:latin typeface="Arial" charset="0"/>
              </a:defRPr>
            </a:lvl7pPr>
            <a:lvl8pPr marL="3429000" indent="-228600" eaLnBrk="0" fontAlgn="base" hangingPunct="0">
              <a:spcBef>
                <a:spcPct val="45000"/>
              </a:spcBef>
              <a:spcAft>
                <a:spcPct val="0"/>
              </a:spcAft>
              <a:buChar char="»"/>
              <a:defRPr sz="2000">
                <a:solidFill>
                  <a:schemeClr val="tx1"/>
                </a:solidFill>
                <a:latin typeface="Arial" charset="0"/>
              </a:defRPr>
            </a:lvl8pPr>
            <a:lvl9pPr marL="3886200" indent="-228600" eaLnBrk="0" fontAlgn="base" hangingPunct="0">
              <a:spcBef>
                <a:spcPct val="45000"/>
              </a:spcBef>
              <a:spcAft>
                <a:spcPct val="0"/>
              </a:spcAft>
              <a:buChar char="»"/>
              <a:defRPr sz="2000">
                <a:solidFill>
                  <a:schemeClr val="tx1"/>
                </a:solidFill>
                <a:latin typeface="Arial" charset="0"/>
              </a:defRPr>
            </a:lvl9pPr>
          </a:lstStyle>
          <a:p>
            <a:pPr>
              <a:lnSpc>
                <a:spcPts val="1800"/>
              </a:lnSpc>
              <a:spcBef>
                <a:spcPts val="0"/>
              </a:spcBef>
              <a:buSzTx/>
              <a:buFontTx/>
              <a:buNone/>
            </a:pPr>
            <a:r>
              <a:rPr lang="en-US" altLang="zh-CN" sz="1800" b="1" dirty="0" smtClean="0">
                <a:solidFill>
                  <a:srgbClr val="FF0000"/>
                </a:solidFill>
                <a:latin typeface="Times New Roman" panose="02020603050405020304" pitchFamily="18" charset="0"/>
                <a:ea typeface="SimSun" pitchFamily="2" charset="-122"/>
                <a:cs typeface="Times New Roman" panose="02020603050405020304" pitchFamily="18" charset="0"/>
              </a:rPr>
              <a:t>battery 0.5 </a:t>
            </a:r>
            <a:r>
              <a:rPr lang="en-US" altLang="zh-CN" sz="1800" b="1" dirty="0">
                <a:solidFill>
                  <a:srgbClr val="FF0000"/>
                </a:solidFill>
                <a:latin typeface="Times New Roman" panose="02020603050405020304" pitchFamily="18" charset="0"/>
                <a:ea typeface="SimSun" pitchFamily="2" charset="-122"/>
                <a:cs typeface="Times New Roman" panose="02020603050405020304" pitchFamily="18" charset="0"/>
              </a:rPr>
              <a:t/>
            </a:r>
            <a:br>
              <a:rPr lang="en-US" altLang="zh-CN" sz="1800" b="1" dirty="0">
                <a:solidFill>
                  <a:srgbClr val="FF0000"/>
                </a:solidFill>
                <a:latin typeface="Times New Roman" panose="02020603050405020304" pitchFamily="18" charset="0"/>
                <a:ea typeface="SimSun" pitchFamily="2" charset="-122"/>
                <a:cs typeface="Times New Roman" panose="02020603050405020304" pitchFamily="18" charset="0"/>
              </a:rPr>
            </a:br>
            <a:r>
              <a:rPr lang="en-US" altLang="zh-CN" sz="1800" b="1" dirty="0" smtClean="0">
                <a:solidFill>
                  <a:srgbClr val="FF0000"/>
                </a:solidFill>
                <a:latin typeface="Times New Roman" panose="02020603050405020304" pitchFamily="18" charset="0"/>
                <a:ea typeface="SimSun" pitchFamily="2" charset="-122"/>
                <a:cs typeface="Times New Roman" panose="02020603050405020304" pitchFamily="18" charset="0"/>
              </a:rPr>
              <a:t>life  0.5</a:t>
            </a:r>
            <a:endParaRPr lang="en-US" altLang="zh-CN" sz="1800" b="1" dirty="0">
              <a:solidFill>
                <a:srgbClr val="FF0000"/>
              </a:solidFill>
              <a:latin typeface="Times New Roman" panose="02020603050405020304" pitchFamily="18" charset="0"/>
              <a:ea typeface="SimSun" pitchFamily="2" charset="-122"/>
              <a:cs typeface="Times New Roman" panose="02020603050405020304" pitchFamily="18" charset="0"/>
            </a:endParaRPr>
          </a:p>
        </p:txBody>
      </p:sp>
      <p:sp>
        <p:nvSpPr>
          <p:cNvPr id="2" name="Rectangle 1"/>
          <p:cNvSpPr/>
          <p:nvPr/>
        </p:nvSpPr>
        <p:spPr>
          <a:xfrm>
            <a:off x="6388818" y="1007415"/>
            <a:ext cx="1984967" cy="461665"/>
          </a:xfrm>
          <a:prstGeom prst="rect">
            <a:avLst/>
          </a:prstGeom>
          <a:solidFill>
            <a:schemeClr val="bg1">
              <a:lumMod val="95000"/>
            </a:schemeClr>
          </a:solidFill>
        </p:spPr>
        <p:txBody>
          <a:bodyPr wrap="none">
            <a:spAutoFit/>
          </a:bodyPr>
          <a:lstStyle/>
          <a:p>
            <a:pPr algn="ctr">
              <a:spcBef>
                <a:spcPct val="0"/>
              </a:spcBef>
              <a:buSzTx/>
              <a:buFontTx/>
              <a:buNone/>
            </a:pPr>
            <a:r>
              <a:rPr lang="en-US" altLang="en-US" sz="2400" b="1" dirty="0" smtClean="0">
                <a:sym typeface="Symbol" pitchFamily="18" charset="2"/>
              </a:rPr>
              <a:t>Prior: p(w</a:t>
            </a:r>
            <a:r>
              <a:rPr lang="en-US" altLang="en-US" sz="2400" b="1" dirty="0">
                <a:sym typeface="Symbol" pitchFamily="18" charset="2"/>
              </a:rPr>
              <a:t>|’</a:t>
            </a:r>
            <a:r>
              <a:rPr lang="en-US" altLang="en-US" sz="2400" b="1" baseline="-25000" dirty="0">
                <a:sym typeface="Symbol" pitchFamily="18" charset="2"/>
              </a:rPr>
              <a:t>j</a:t>
            </a:r>
            <a:r>
              <a:rPr lang="en-US" altLang="en-US" sz="2400" b="1" dirty="0">
                <a:sym typeface="Symbol" pitchFamily="18" charset="2"/>
              </a:rPr>
              <a:t>)</a:t>
            </a:r>
          </a:p>
        </p:txBody>
      </p:sp>
      <p:sp>
        <p:nvSpPr>
          <p:cNvPr id="4" name="TextBox 3"/>
          <p:cNvSpPr txBox="1"/>
          <p:nvPr/>
        </p:nvSpPr>
        <p:spPr>
          <a:xfrm>
            <a:off x="457200" y="4629150"/>
            <a:ext cx="8222251" cy="430887"/>
          </a:xfrm>
          <a:prstGeom prst="rect">
            <a:avLst/>
          </a:prstGeom>
          <a:solidFill>
            <a:schemeClr val="bg1">
              <a:lumMod val="95000"/>
            </a:schemeClr>
          </a:solidFill>
        </p:spPr>
        <p:txBody>
          <a:bodyPr wrap="none" rtlCol="0">
            <a:spAutoFit/>
          </a:bodyPr>
          <a:lstStyle/>
          <a:p>
            <a:r>
              <a:rPr lang="en-US" sz="2200" b="1" dirty="0" smtClean="0"/>
              <a:t>We may also set any parameter to a constant (including 0) as needed</a:t>
            </a:r>
          </a:p>
        </p:txBody>
      </p:sp>
      <p:graphicFrame>
        <p:nvGraphicFramePr>
          <p:cNvPr id="5" name="Object 4"/>
          <p:cNvGraphicFramePr>
            <a:graphicFrameLocks noChangeAspect="1"/>
          </p:cNvGraphicFramePr>
          <p:nvPr>
            <p:extLst/>
          </p:nvPr>
        </p:nvGraphicFramePr>
        <p:xfrm>
          <a:off x="959014" y="931215"/>
          <a:ext cx="6203786" cy="2961447"/>
        </p:xfrm>
        <a:graphic>
          <a:graphicData uri="http://schemas.openxmlformats.org/presentationml/2006/ole">
            <mc:AlternateContent xmlns:mc="http://schemas.openxmlformats.org/markup-compatibility/2006">
              <mc:Choice xmlns:v="urn:schemas-microsoft-com:vml" Requires="v">
                <p:oleObj spid="_x0000_s222212" name="Equation" r:id="rId3" imgW="3873500" imgH="2108200" progId="Equation.3">
                  <p:embed/>
                </p:oleObj>
              </mc:Choice>
              <mc:Fallback>
                <p:oleObj name="Equation" r:id="rId3" imgW="3873500" imgH="21082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014" y="931215"/>
                        <a:ext cx="6203786" cy="2961447"/>
                      </a:xfrm>
                      <a:prstGeom prst="rect">
                        <a:avLst/>
                      </a:prstGeom>
                      <a:noFill/>
                      <a:ln>
                        <a:noFill/>
                      </a:ln>
                    </p:spPr>
                  </p:pic>
                </p:oleObj>
              </mc:Fallback>
            </mc:AlternateContent>
          </a:graphicData>
        </a:graphic>
      </p:graphicFrame>
      <p:sp>
        <p:nvSpPr>
          <p:cNvPr id="6" name="Slide Number Placeholder 5"/>
          <p:cNvSpPr>
            <a:spLocks noGrp="1"/>
          </p:cNvSpPr>
          <p:nvPr>
            <p:ph type="sldNum" sz="quarter" idx="12"/>
          </p:nvPr>
        </p:nvSpPr>
        <p:spPr/>
        <p:txBody>
          <a:bodyPr/>
          <a:lstStyle/>
          <a:p>
            <a:fld id="{88AD08FE-21CA-447A-B5E0-10774CCDBD3A}" type="slidenum">
              <a:rPr lang="en-US" smtClean="0">
                <a:solidFill>
                  <a:prstClr val="black">
                    <a:tint val="75000"/>
                  </a:prstClr>
                </a:solidFill>
              </a:rPr>
              <a:pPr/>
              <a:t>63</a:t>
            </a:fld>
            <a:endParaRPr lang="en-US">
              <a:solidFill>
                <a:prstClr val="black">
                  <a:tint val="75000"/>
                </a:prstClr>
              </a:solidFill>
            </a:endParaRPr>
          </a:p>
        </p:txBody>
      </p:sp>
    </p:spTree>
    <p:extLst>
      <p:ext uri="{BB962C8B-B14F-4D97-AF65-F5344CB8AC3E}">
        <p14:creationId xmlns:p14="http://schemas.microsoft.com/office/powerpoint/2010/main" val="211784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Contextual Text Mining: Motivation</a:t>
            </a:r>
            <a:endParaRPr lang="en-US" dirty="0"/>
          </a:p>
        </p:txBody>
      </p:sp>
      <p:sp>
        <p:nvSpPr>
          <p:cNvPr id="3" name="Content Placeholder 2"/>
          <p:cNvSpPr>
            <a:spLocks noGrp="1"/>
          </p:cNvSpPr>
          <p:nvPr>
            <p:ph idx="1"/>
          </p:nvPr>
        </p:nvSpPr>
        <p:spPr>
          <a:xfrm>
            <a:off x="381000" y="971550"/>
            <a:ext cx="8229600" cy="3657600"/>
          </a:xfrm>
        </p:spPr>
        <p:txBody>
          <a:bodyPr>
            <a:normAutofit lnSpcReduction="10000"/>
          </a:bodyPr>
          <a:lstStyle/>
          <a:p>
            <a:r>
              <a:rPr lang="en-US" dirty="0" smtClean="0"/>
              <a:t>Text often has rich context information</a:t>
            </a:r>
          </a:p>
          <a:p>
            <a:pPr lvl="1"/>
            <a:r>
              <a:rPr lang="en-US" dirty="0" smtClean="0"/>
              <a:t>Direct context (Meta-Data): time, location, authors, source, … </a:t>
            </a:r>
          </a:p>
          <a:p>
            <a:pPr lvl="1"/>
            <a:r>
              <a:rPr lang="en-US" dirty="0" smtClean="0"/>
              <a:t>Indirect context (additional data related to meta-data): social network of the author, author’s age, other text from the same source, etc. </a:t>
            </a:r>
          </a:p>
          <a:p>
            <a:pPr lvl="1"/>
            <a:r>
              <a:rPr lang="en-US" dirty="0" smtClean="0"/>
              <a:t>Any related data can be regarded as context </a:t>
            </a:r>
          </a:p>
          <a:p>
            <a:r>
              <a:rPr lang="en-US" dirty="0" smtClean="0"/>
              <a:t>Context can be used to </a:t>
            </a:r>
          </a:p>
          <a:p>
            <a:pPr lvl="1"/>
            <a:r>
              <a:rPr lang="en-US" dirty="0" smtClean="0"/>
              <a:t>Partition text data for comparative analysis</a:t>
            </a:r>
          </a:p>
          <a:p>
            <a:pPr lvl="1"/>
            <a:r>
              <a:rPr lang="en-US" dirty="0" smtClean="0"/>
              <a:t>Provide meaning to the discovered topics  </a:t>
            </a:r>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64</a:t>
            </a:fld>
            <a:endParaRPr lang="en-US">
              <a:solidFill>
                <a:prstClr val="black">
                  <a:tint val="75000"/>
                </a:prstClr>
              </a:solidFill>
            </a:endParaRPr>
          </a:p>
        </p:txBody>
      </p:sp>
    </p:spTree>
    <p:extLst>
      <p:ext uri="{BB962C8B-B14F-4D97-AF65-F5344CB8AC3E}">
        <p14:creationId xmlns:p14="http://schemas.microsoft.com/office/powerpoint/2010/main" val="32604103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5"/>
          <p:cNvSpPr>
            <a:spLocks noGrp="1"/>
          </p:cNvSpPr>
          <p:nvPr>
            <p:ph type="sldNum" sz="quarter" idx="12"/>
          </p:nvPr>
        </p:nvSpPr>
        <p:spPr>
          <a:noFill/>
        </p:spPr>
        <p:txBody>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fld id="{CD39E987-46EC-4123-9445-296C2F079CFD}" type="slidenum">
              <a:rPr lang="en-US" altLang="en-US" sz="1400">
                <a:latin typeface="Times New Roman" pitchFamily="18" charset="0"/>
              </a:rPr>
              <a:pPr/>
              <a:t>65</a:t>
            </a:fld>
            <a:endParaRPr lang="en-US" altLang="en-US" sz="1400">
              <a:latin typeface="Times New Roman" pitchFamily="18" charset="0"/>
            </a:endParaRPr>
          </a:p>
          <a:p>
            <a:endParaRPr lang="en-US" altLang="en-US" sz="1400">
              <a:latin typeface="Times New Roman" pitchFamily="18" charset="0"/>
            </a:endParaRPr>
          </a:p>
        </p:txBody>
      </p:sp>
      <p:sp>
        <p:nvSpPr>
          <p:cNvPr id="12293" name="Rectangle 2"/>
          <p:cNvSpPr>
            <a:spLocks noGrp="1" noChangeArrowheads="1"/>
          </p:cNvSpPr>
          <p:nvPr>
            <p:ph type="title"/>
          </p:nvPr>
        </p:nvSpPr>
        <p:spPr/>
        <p:txBody>
          <a:bodyPr/>
          <a:lstStyle/>
          <a:p>
            <a:r>
              <a:rPr lang="en-US" altLang="zh-CN" dirty="0" smtClean="0">
                <a:ea typeface="宋体" pitchFamily="2" charset="-122"/>
              </a:rPr>
              <a:t>Context = Partitioning of Text</a:t>
            </a:r>
          </a:p>
        </p:txBody>
      </p:sp>
      <p:sp>
        <p:nvSpPr>
          <p:cNvPr id="12294" name="Text Box 3"/>
          <p:cNvSpPr txBox="1">
            <a:spLocks noChangeArrowheads="1"/>
          </p:cNvSpPr>
          <p:nvPr/>
        </p:nvSpPr>
        <p:spPr bwMode="auto">
          <a:xfrm>
            <a:off x="1143000" y="19431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lgn="l" eaLnBrk="1" hangingPunct="1">
              <a:spcBef>
                <a:spcPct val="50000"/>
              </a:spcBef>
            </a:pPr>
            <a:r>
              <a:rPr lang="en-US" altLang="zh-CN" sz="1800" b="1">
                <a:latin typeface="Arial" pitchFamily="34" charset="0"/>
                <a:ea typeface="宋体" pitchFamily="2" charset="-122"/>
              </a:rPr>
              <a:t>1999</a:t>
            </a:r>
          </a:p>
        </p:txBody>
      </p:sp>
      <p:sp>
        <p:nvSpPr>
          <p:cNvPr id="12295" name="Text Box 4"/>
          <p:cNvSpPr txBox="1">
            <a:spLocks noChangeArrowheads="1"/>
          </p:cNvSpPr>
          <p:nvPr/>
        </p:nvSpPr>
        <p:spPr bwMode="auto">
          <a:xfrm>
            <a:off x="1143001" y="2639616"/>
            <a:ext cx="714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lgn="l" eaLnBrk="1" hangingPunct="1">
              <a:spcBef>
                <a:spcPct val="50000"/>
              </a:spcBef>
            </a:pPr>
            <a:r>
              <a:rPr lang="en-US" altLang="zh-CN" sz="1800" b="1">
                <a:latin typeface="Arial" pitchFamily="34" charset="0"/>
                <a:ea typeface="宋体" pitchFamily="2" charset="-122"/>
              </a:rPr>
              <a:t>2005</a:t>
            </a:r>
          </a:p>
        </p:txBody>
      </p:sp>
      <p:sp>
        <p:nvSpPr>
          <p:cNvPr id="12296" name="Text Box 5"/>
          <p:cNvSpPr txBox="1">
            <a:spLocks noChangeArrowheads="1"/>
          </p:cNvSpPr>
          <p:nvPr/>
        </p:nvSpPr>
        <p:spPr bwMode="auto">
          <a:xfrm>
            <a:off x="1143001" y="3086100"/>
            <a:ext cx="8096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lgn="l" eaLnBrk="1" hangingPunct="1">
              <a:spcBef>
                <a:spcPct val="50000"/>
              </a:spcBef>
            </a:pPr>
            <a:r>
              <a:rPr lang="en-US" altLang="zh-CN" sz="1800" b="1">
                <a:latin typeface="Arial" pitchFamily="34" charset="0"/>
                <a:ea typeface="宋体" pitchFamily="2" charset="-122"/>
              </a:rPr>
              <a:t>2006</a:t>
            </a:r>
          </a:p>
        </p:txBody>
      </p:sp>
      <p:sp>
        <p:nvSpPr>
          <p:cNvPr id="12297" name="Text Box 6"/>
          <p:cNvSpPr txBox="1">
            <a:spLocks noChangeArrowheads="1"/>
          </p:cNvSpPr>
          <p:nvPr/>
        </p:nvSpPr>
        <p:spPr bwMode="auto">
          <a:xfrm>
            <a:off x="1143000" y="13716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lgn="l" eaLnBrk="1" hangingPunct="1">
              <a:spcBef>
                <a:spcPct val="50000"/>
              </a:spcBef>
            </a:pPr>
            <a:r>
              <a:rPr lang="en-US" altLang="zh-CN" sz="1800" b="1">
                <a:latin typeface="Arial" pitchFamily="34" charset="0"/>
                <a:ea typeface="宋体" pitchFamily="2" charset="-122"/>
              </a:rPr>
              <a:t>1998</a:t>
            </a:r>
          </a:p>
        </p:txBody>
      </p:sp>
      <p:pic>
        <p:nvPicPr>
          <p:cNvPr id="12298" name="Picture 8"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0914" y="1327547"/>
            <a:ext cx="4857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9"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4651" y="1327547"/>
            <a:ext cx="4873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10"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9976" y="1327547"/>
            <a:ext cx="4857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11"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4051" y="1314450"/>
            <a:ext cx="4873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12"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6464" y="1847850"/>
            <a:ext cx="4857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13"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0201" y="1847850"/>
            <a:ext cx="4873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Picture 14"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5526" y="1847850"/>
            <a:ext cx="4857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Picture 15"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1" y="1834753"/>
            <a:ext cx="4873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6" name="Picture 16"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6464" y="2540794"/>
            <a:ext cx="485775" cy="355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Picture 17"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0201" y="2540794"/>
            <a:ext cx="487363" cy="355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8" name="Picture 18"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5526" y="2540794"/>
            <a:ext cx="485775" cy="355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9" name="Picture 19"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1" y="2527697"/>
            <a:ext cx="487363" cy="355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0" name="Picture 20"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1" y="1314451"/>
            <a:ext cx="487363" cy="355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1" name="Picture 21"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8901" y="2501503"/>
            <a:ext cx="4857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2" name="Picture 22" descr="MCj03980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2739" y="3094435"/>
            <a:ext cx="485775" cy="355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3" name="Text Box 23"/>
          <p:cNvSpPr txBox="1">
            <a:spLocks noChangeArrowheads="1"/>
          </p:cNvSpPr>
          <p:nvPr/>
        </p:nvSpPr>
        <p:spPr bwMode="auto">
          <a:xfrm>
            <a:off x="2284414" y="2296716"/>
            <a:ext cx="6937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lgn="l" eaLnBrk="1" hangingPunct="1">
              <a:spcBef>
                <a:spcPct val="50000"/>
              </a:spcBef>
            </a:pPr>
            <a:r>
              <a:rPr lang="en-US" altLang="zh-CN" sz="1800" b="1">
                <a:latin typeface="Arial" pitchFamily="34" charset="0"/>
                <a:ea typeface="宋体" pitchFamily="2" charset="-122"/>
              </a:rPr>
              <a:t>……</a:t>
            </a:r>
          </a:p>
        </p:txBody>
      </p:sp>
      <p:sp>
        <p:nvSpPr>
          <p:cNvPr id="12314" name="Text Box 24"/>
          <p:cNvSpPr txBox="1">
            <a:spLocks noChangeArrowheads="1"/>
          </p:cNvSpPr>
          <p:nvPr/>
        </p:nvSpPr>
        <p:spPr bwMode="auto">
          <a:xfrm>
            <a:off x="3886200" y="2228850"/>
            <a:ext cx="6937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lgn="l" eaLnBrk="1" hangingPunct="1">
              <a:spcBef>
                <a:spcPct val="50000"/>
              </a:spcBef>
            </a:pPr>
            <a:r>
              <a:rPr lang="en-US" altLang="zh-CN" sz="1800" b="1">
                <a:latin typeface="Arial" pitchFamily="34" charset="0"/>
                <a:ea typeface="宋体" pitchFamily="2" charset="-122"/>
              </a:rPr>
              <a:t>……</a:t>
            </a:r>
          </a:p>
        </p:txBody>
      </p:sp>
      <p:sp>
        <p:nvSpPr>
          <p:cNvPr id="955417" name="AutoShape 25"/>
          <p:cNvSpPr>
            <a:spLocks noChangeArrowheads="1"/>
          </p:cNvSpPr>
          <p:nvPr/>
        </p:nvSpPr>
        <p:spPr bwMode="auto">
          <a:xfrm>
            <a:off x="2805114" y="1143000"/>
            <a:ext cx="630237" cy="24003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endParaRPr lang="en-US" altLang="en-US"/>
          </a:p>
        </p:txBody>
      </p:sp>
      <p:grpSp>
        <p:nvGrpSpPr>
          <p:cNvPr id="955431" name="Group 39"/>
          <p:cNvGrpSpPr>
            <a:grpSpLocks/>
          </p:cNvGrpSpPr>
          <p:nvPr/>
        </p:nvGrpSpPr>
        <p:grpSpPr bwMode="auto">
          <a:xfrm>
            <a:off x="1981200" y="1123951"/>
            <a:ext cx="6858000" cy="592931"/>
            <a:chOff x="1344" y="944"/>
            <a:chExt cx="4320" cy="498"/>
          </a:xfrm>
        </p:grpSpPr>
        <p:sp>
          <p:nvSpPr>
            <p:cNvPr id="12330" name="AutoShape 26"/>
            <p:cNvSpPr>
              <a:spLocks noChangeArrowheads="1"/>
            </p:cNvSpPr>
            <p:nvPr/>
          </p:nvSpPr>
          <p:spPr bwMode="auto">
            <a:xfrm>
              <a:off x="1344" y="1093"/>
              <a:ext cx="2448" cy="349"/>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endParaRPr lang="en-US" altLang="en-US"/>
            </a:p>
          </p:txBody>
        </p:sp>
        <p:sp>
          <p:nvSpPr>
            <p:cNvPr id="12331" name="AutoShape 28"/>
            <p:cNvSpPr>
              <a:spLocks/>
            </p:cNvSpPr>
            <p:nvPr/>
          </p:nvSpPr>
          <p:spPr bwMode="auto">
            <a:xfrm>
              <a:off x="4512" y="944"/>
              <a:ext cx="1152" cy="384"/>
            </a:xfrm>
            <a:prstGeom prst="callout1">
              <a:avLst>
                <a:gd name="adj1" fmla="val 18750"/>
                <a:gd name="adj2" fmla="val -4167"/>
                <a:gd name="adj3" fmla="val 56250"/>
                <a:gd name="adj4" fmla="val -6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zh-CN" sz="1800" b="1" dirty="0">
                  <a:latin typeface="Arial" pitchFamily="34" charset="0"/>
                  <a:ea typeface="宋体" pitchFamily="2" charset="-122"/>
                </a:rPr>
                <a:t>papers written in 1998</a:t>
              </a:r>
            </a:p>
          </p:txBody>
        </p:sp>
      </p:grpSp>
      <p:sp>
        <p:nvSpPr>
          <p:cNvPr id="12317" name="Text Box 29"/>
          <p:cNvSpPr txBox="1">
            <a:spLocks noChangeArrowheads="1"/>
          </p:cNvSpPr>
          <p:nvPr/>
        </p:nvSpPr>
        <p:spPr bwMode="auto">
          <a:xfrm>
            <a:off x="2009776" y="3782616"/>
            <a:ext cx="9620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lgn="l" eaLnBrk="1" hangingPunct="1">
              <a:spcBef>
                <a:spcPct val="50000"/>
              </a:spcBef>
            </a:pPr>
            <a:r>
              <a:rPr lang="en-US" altLang="zh-CN" sz="1800" b="1">
                <a:latin typeface="Arial" pitchFamily="34" charset="0"/>
                <a:ea typeface="宋体" pitchFamily="2" charset="-122"/>
              </a:rPr>
              <a:t>WWW</a:t>
            </a:r>
          </a:p>
        </p:txBody>
      </p:sp>
      <p:sp>
        <p:nvSpPr>
          <p:cNvPr id="12318" name="Text Box 30"/>
          <p:cNvSpPr txBox="1">
            <a:spLocks noChangeArrowheads="1"/>
          </p:cNvSpPr>
          <p:nvPr/>
        </p:nvSpPr>
        <p:spPr bwMode="auto">
          <a:xfrm>
            <a:off x="2743201" y="3782616"/>
            <a:ext cx="8096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lgn="l" eaLnBrk="1" hangingPunct="1">
              <a:spcBef>
                <a:spcPct val="50000"/>
              </a:spcBef>
            </a:pPr>
            <a:r>
              <a:rPr lang="en-US" altLang="zh-CN" sz="1800" b="1">
                <a:latin typeface="Arial" pitchFamily="34" charset="0"/>
                <a:ea typeface="宋体" pitchFamily="2" charset="-122"/>
              </a:rPr>
              <a:t>SIGIR</a:t>
            </a:r>
          </a:p>
        </p:txBody>
      </p:sp>
      <p:sp>
        <p:nvSpPr>
          <p:cNvPr id="12319" name="Text Box 31"/>
          <p:cNvSpPr txBox="1">
            <a:spLocks noChangeArrowheads="1"/>
          </p:cNvSpPr>
          <p:nvPr/>
        </p:nvSpPr>
        <p:spPr bwMode="auto">
          <a:xfrm>
            <a:off x="3533776" y="3782616"/>
            <a:ext cx="9620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lgn="l" eaLnBrk="1" hangingPunct="1">
              <a:spcBef>
                <a:spcPct val="50000"/>
              </a:spcBef>
            </a:pPr>
            <a:r>
              <a:rPr lang="en-US" altLang="zh-CN" sz="1800" b="1">
                <a:latin typeface="Arial" pitchFamily="34" charset="0"/>
                <a:ea typeface="宋体" pitchFamily="2" charset="-122"/>
              </a:rPr>
              <a:t>ACL</a:t>
            </a:r>
          </a:p>
        </p:txBody>
      </p:sp>
      <p:sp>
        <p:nvSpPr>
          <p:cNvPr id="12320" name="Text Box 32"/>
          <p:cNvSpPr txBox="1">
            <a:spLocks noChangeArrowheads="1"/>
          </p:cNvSpPr>
          <p:nvPr/>
        </p:nvSpPr>
        <p:spPr bwMode="auto">
          <a:xfrm>
            <a:off x="4371976" y="3782616"/>
            <a:ext cx="8096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lgn="l" eaLnBrk="1" hangingPunct="1">
              <a:spcBef>
                <a:spcPct val="50000"/>
              </a:spcBef>
            </a:pPr>
            <a:r>
              <a:rPr lang="en-US" altLang="zh-CN" sz="1800" b="1">
                <a:latin typeface="Arial" pitchFamily="34" charset="0"/>
                <a:ea typeface="宋体" pitchFamily="2" charset="-122"/>
              </a:rPr>
              <a:t>KDD</a:t>
            </a:r>
          </a:p>
        </p:txBody>
      </p:sp>
      <p:sp>
        <p:nvSpPr>
          <p:cNvPr id="12321" name="Text Box 33"/>
          <p:cNvSpPr txBox="1">
            <a:spLocks noChangeArrowheads="1"/>
          </p:cNvSpPr>
          <p:nvPr/>
        </p:nvSpPr>
        <p:spPr bwMode="auto">
          <a:xfrm>
            <a:off x="5076825" y="3782616"/>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lgn="l" eaLnBrk="1" hangingPunct="1">
              <a:spcBef>
                <a:spcPct val="50000"/>
              </a:spcBef>
            </a:pPr>
            <a:r>
              <a:rPr lang="en-US" altLang="zh-CN" sz="1800" b="1">
                <a:latin typeface="Arial" pitchFamily="34" charset="0"/>
                <a:ea typeface="宋体" pitchFamily="2" charset="-122"/>
              </a:rPr>
              <a:t>SIGMOD</a:t>
            </a:r>
          </a:p>
        </p:txBody>
      </p:sp>
      <p:grpSp>
        <p:nvGrpSpPr>
          <p:cNvPr id="955433" name="Group 41"/>
          <p:cNvGrpSpPr>
            <a:grpSpLocks/>
          </p:cNvGrpSpPr>
          <p:nvPr/>
        </p:nvGrpSpPr>
        <p:grpSpPr bwMode="auto">
          <a:xfrm>
            <a:off x="2890838" y="1789510"/>
            <a:ext cx="4424362" cy="1753790"/>
            <a:chOff x="1821" y="1503"/>
            <a:chExt cx="2787" cy="1473"/>
          </a:xfrm>
        </p:grpSpPr>
        <p:sp>
          <p:nvSpPr>
            <p:cNvPr id="12328" name="AutoShape 27"/>
            <p:cNvSpPr>
              <a:spLocks noChangeArrowheads="1"/>
            </p:cNvSpPr>
            <p:nvPr/>
          </p:nvSpPr>
          <p:spPr bwMode="auto">
            <a:xfrm>
              <a:off x="1821" y="1503"/>
              <a:ext cx="1539" cy="1008"/>
            </a:xfrm>
            <a:prstGeom prst="parallelogram">
              <a:avLst>
                <a:gd name="adj" fmla="val 50893"/>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endParaRPr lang="en-US" altLang="en-US"/>
            </a:p>
          </p:txBody>
        </p:sp>
        <p:sp>
          <p:nvSpPr>
            <p:cNvPr id="12329" name="AutoShape 34"/>
            <p:cNvSpPr>
              <a:spLocks/>
            </p:cNvSpPr>
            <p:nvPr/>
          </p:nvSpPr>
          <p:spPr bwMode="auto">
            <a:xfrm>
              <a:off x="2928" y="2592"/>
              <a:ext cx="1680" cy="384"/>
            </a:xfrm>
            <a:prstGeom prst="callout1">
              <a:avLst>
                <a:gd name="adj1" fmla="val 18750"/>
                <a:gd name="adj2" fmla="val -2856"/>
                <a:gd name="adj3" fmla="val -117708"/>
                <a:gd name="adj4" fmla="val -731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zh-CN" sz="1800" b="1" dirty="0">
                  <a:latin typeface="Arial" pitchFamily="34" charset="0"/>
                  <a:ea typeface="宋体" pitchFamily="2" charset="-122"/>
                </a:rPr>
                <a:t>papers written by authors in </a:t>
              </a:r>
              <a:r>
                <a:rPr lang="en-US" altLang="zh-CN" sz="1800" b="1" dirty="0" smtClean="0">
                  <a:latin typeface="Arial" pitchFamily="34" charset="0"/>
                  <a:ea typeface="宋体" pitchFamily="2" charset="-122"/>
                </a:rPr>
                <a:t>the U.S.</a:t>
              </a:r>
              <a:endParaRPr lang="en-US" altLang="zh-CN" sz="1800" b="1" dirty="0">
                <a:latin typeface="Arial" pitchFamily="34" charset="0"/>
                <a:ea typeface="宋体" pitchFamily="2" charset="-122"/>
              </a:endParaRPr>
            </a:p>
          </p:txBody>
        </p:sp>
      </p:grpSp>
      <p:sp>
        <p:nvSpPr>
          <p:cNvPr id="955428" name="AutoShape 36"/>
          <p:cNvSpPr>
            <a:spLocks noChangeArrowheads="1"/>
          </p:cNvSpPr>
          <p:nvPr/>
        </p:nvSpPr>
        <p:spPr bwMode="auto">
          <a:xfrm>
            <a:off x="2743200" y="1257300"/>
            <a:ext cx="762000" cy="514350"/>
          </a:xfrm>
          <a:prstGeom prst="roundRect">
            <a:avLst>
              <a:gd name="adj" fmla="val 16667"/>
            </a:avLst>
          </a:prstGeom>
          <a:noFill/>
          <a:ln w="285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endParaRPr lang="en-US" altLang="en-US"/>
          </a:p>
        </p:txBody>
      </p:sp>
      <p:grpSp>
        <p:nvGrpSpPr>
          <p:cNvPr id="955439" name="Group 47"/>
          <p:cNvGrpSpPr>
            <a:grpSpLocks/>
          </p:cNvGrpSpPr>
          <p:nvPr/>
        </p:nvGrpSpPr>
        <p:grpSpPr bwMode="auto">
          <a:xfrm>
            <a:off x="2870201" y="1047750"/>
            <a:ext cx="6340479" cy="2219325"/>
            <a:chOff x="1808" y="880"/>
            <a:chExt cx="3994" cy="1864"/>
          </a:xfrm>
        </p:grpSpPr>
        <p:sp>
          <p:nvSpPr>
            <p:cNvPr id="12325" name="Freeform 43"/>
            <p:cNvSpPr>
              <a:spLocks/>
            </p:cNvSpPr>
            <p:nvPr/>
          </p:nvSpPr>
          <p:spPr bwMode="auto">
            <a:xfrm>
              <a:off x="1808" y="880"/>
              <a:ext cx="1712" cy="1864"/>
            </a:xfrm>
            <a:custGeom>
              <a:avLst/>
              <a:gdLst>
                <a:gd name="T0" fmla="*/ 64 w 1712"/>
                <a:gd name="T1" fmla="*/ 800 h 1864"/>
                <a:gd name="T2" fmla="*/ 544 w 1712"/>
                <a:gd name="T3" fmla="*/ 32 h 1864"/>
                <a:gd name="T4" fmla="*/ 928 w 1712"/>
                <a:gd name="T5" fmla="*/ 656 h 1864"/>
                <a:gd name="T6" fmla="*/ 400 w 1712"/>
                <a:gd name="T7" fmla="*/ 896 h 1864"/>
                <a:gd name="T8" fmla="*/ 928 w 1712"/>
                <a:gd name="T9" fmla="*/ 944 h 1864"/>
                <a:gd name="T10" fmla="*/ 1408 w 1712"/>
                <a:gd name="T11" fmla="*/ 32 h 1864"/>
                <a:gd name="T12" fmla="*/ 1504 w 1712"/>
                <a:gd name="T13" fmla="*/ 752 h 1864"/>
                <a:gd name="T14" fmla="*/ 1024 w 1712"/>
                <a:gd name="T15" fmla="*/ 1088 h 1864"/>
                <a:gd name="T16" fmla="*/ 1696 w 1712"/>
                <a:gd name="T17" fmla="*/ 1568 h 1864"/>
                <a:gd name="T18" fmla="*/ 928 w 1712"/>
                <a:gd name="T19" fmla="*/ 1808 h 1864"/>
                <a:gd name="T20" fmla="*/ 832 w 1712"/>
                <a:gd name="T21" fmla="*/ 1232 h 1864"/>
                <a:gd name="T22" fmla="*/ 160 w 1712"/>
                <a:gd name="T23" fmla="*/ 1568 h 1864"/>
                <a:gd name="T24" fmla="*/ 64 w 1712"/>
                <a:gd name="T25" fmla="*/ 800 h 18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2" h="1864">
                  <a:moveTo>
                    <a:pt x="64" y="800"/>
                  </a:moveTo>
                  <a:cubicBezTo>
                    <a:pt x="128" y="544"/>
                    <a:pt x="400" y="56"/>
                    <a:pt x="544" y="32"/>
                  </a:cubicBezTo>
                  <a:cubicBezTo>
                    <a:pt x="688" y="8"/>
                    <a:pt x="952" y="512"/>
                    <a:pt x="928" y="656"/>
                  </a:cubicBezTo>
                  <a:cubicBezTo>
                    <a:pt x="904" y="800"/>
                    <a:pt x="400" y="848"/>
                    <a:pt x="400" y="896"/>
                  </a:cubicBezTo>
                  <a:cubicBezTo>
                    <a:pt x="400" y="944"/>
                    <a:pt x="760" y="1088"/>
                    <a:pt x="928" y="944"/>
                  </a:cubicBezTo>
                  <a:cubicBezTo>
                    <a:pt x="1096" y="800"/>
                    <a:pt x="1312" y="64"/>
                    <a:pt x="1408" y="32"/>
                  </a:cubicBezTo>
                  <a:cubicBezTo>
                    <a:pt x="1504" y="0"/>
                    <a:pt x="1568" y="576"/>
                    <a:pt x="1504" y="752"/>
                  </a:cubicBezTo>
                  <a:cubicBezTo>
                    <a:pt x="1440" y="928"/>
                    <a:pt x="992" y="952"/>
                    <a:pt x="1024" y="1088"/>
                  </a:cubicBezTo>
                  <a:cubicBezTo>
                    <a:pt x="1056" y="1224"/>
                    <a:pt x="1712" y="1448"/>
                    <a:pt x="1696" y="1568"/>
                  </a:cubicBezTo>
                  <a:cubicBezTo>
                    <a:pt x="1680" y="1688"/>
                    <a:pt x="1072" y="1864"/>
                    <a:pt x="928" y="1808"/>
                  </a:cubicBezTo>
                  <a:cubicBezTo>
                    <a:pt x="784" y="1752"/>
                    <a:pt x="960" y="1272"/>
                    <a:pt x="832" y="1232"/>
                  </a:cubicBezTo>
                  <a:cubicBezTo>
                    <a:pt x="704" y="1192"/>
                    <a:pt x="288" y="1640"/>
                    <a:pt x="160" y="1568"/>
                  </a:cubicBezTo>
                  <a:cubicBezTo>
                    <a:pt x="32" y="1496"/>
                    <a:pt x="0" y="1056"/>
                    <a:pt x="64" y="800"/>
                  </a:cubicBezTo>
                  <a:close/>
                </a:path>
              </a:pathLst>
            </a:custGeom>
            <a:noFill/>
            <a:ln w="3810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6" name="Rectangle 45"/>
            <p:cNvSpPr>
              <a:spLocks noChangeArrowheads="1"/>
            </p:cNvSpPr>
            <p:nvPr/>
          </p:nvSpPr>
          <p:spPr bwMode="auto">
            <a:xfrm>
              <a:off x="3600" y="1660"/>
              <a:ext cx="220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zh-CN" sz="2000" b="1" dirty="0">
                  <a:latin typeface="Arial" pitchFamily="34" charset="0"/>
                  <a:ea typeface="宋体" pitchFamily="2" charset="-122"/>
                </a:rPr>
                <a:t>Papers about </a:t>
              </a:r>
              <a:r>
                <a:rPr lang="en-US" altLang="zh-CN" sz="2000" b="1" dirty="0" smtClean="0">
                  <a:latin typeface="Arial" pitchFamily="34" charset="0"/>
                  <a:ea typeface="宋体" pitchFamily="2" charset="-122"/>
                </a:rPr>
                <a:t>“text mining”</a:t>
              </a:r>
              <a:endParaRPr lang="en-US" altLang="zh-CN" sz="2000" b="1" dirty="0">
                <a:latin typeface="Arial" pitchFamily="34" charset="0"/>
                <a:ea typeface="宋体" pitchFamily="2" charset="-122"/>
              </a:endParaRPr>
            </a:p>
          </p:txBody>
        </p:sp>
        <p:sp>
          <p:nvSpPr>
            <p:cNvPr id="12327" name="Line 46"/>
            <p:cNvSpPr>
              <a:spLocks noChangeShapeType="1"/>
            </p:cNvSpPr>
            <p:nvPr/>
          </p:nvSpPr>
          <p:spPr bwMode="auto">
            <a:xfrm flipV="1">
              <a:off x="3264" y="1841"/>
              <a:ext cx="342" cy="3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TextBox 1"/>
          <p:cNvSpPr txBox="1"/>
          <p:nvPr/>
        </p:nvSpPr>
        <p:spPr>
          <a:xfrm>
            <a:off x="482143" y="4248150"/>
            <a:ext cx="8280857" cy="400110"/>
          </a:xfrm>
          <a:prstGeom prst="rect">
            <a:avLst/>
          </a:prstGeom>
          <a:solidFill>
            <a:schemeClr val="bg1">
              <a:lumMod val="85000"/>
            </a:schemeClr>
          </a:solidFill>
        </p:spPr>
        <p:txBody>
          <a:bodyPr wrap="none" rtlCol="0">
            <a:spAutoFit/>
          </a:bodyPr>
          <a:lstStyle/>
          <a:p>
            <a:r>
              <a:rPr lang="en-US" sz="2000" b="1" dirty="0" smtClean="0"/>
              <a:t>Enables discovery of knowledge associated with different context as needed</a:t>
            </a:r>
          </a:p>
        </p:txBody>
      </p:sp>
    </p:spTree>
    <p:extLst>
      <p:ext uri="{BB962C8B-B14F-4D97-AF65-F5344CB8AC3E}">
        <p14:creationId xmlns:p14="http://schemas.microsoft.com/office/powerpoint/2010/main" val="2525574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54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54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54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54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54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417" grpId="0" animBg="1"/>
      <p:bldP spid="955428" grpId="0" animBg="1"/>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
            <a:ext cx="9144000" cy="857250"/>
          </a:xfrm>
        </p:spPr>
        <p:txBody>
          <a:bodyPr>
            <a:normAutofit fontScale="90000"/>
          </a:bodyPr>
          <a:lstStyle/>
          <a:p>
            <a:r>
              <a:rPr lang="en-US" dirty="0"/>
              <a:t>M</a:t>
            </a:r>
            <a:r>
              <a:rPr lang="en-US" dirty="0" smtClean="0"/>
              <a:t>any Interesting </a:t>
            </a:r>
            <a:r>
              <a:rPr lang="en-US" dirty="0"/>
              <a:t>Q</a:t>
            </a:r>
            <a:r>
              <a:rPr lang="en-US" dirty="0" smtClean="0"/>
              <a:t>uestions </a:t>
            </a:r>
            <a:r>
              <a:rPr lang="en-US" dirty="0"/>
              <a:t>R</a:t>
            </a:r>
            <a:r>
              <a:rPr lang="en-US" dirty="0" smtClean="0"/>
              <a:t>equire </a:t>
            </a:r>
            <a:br>
              <a:rPr lang="en-US" dirty="0" smtClean="0"/>
            </a:br>
            <a:r>
              <a:rPr lang="en-US" dirty="0" smtClean="0"/>
              <a:t>Contextual </a:t>
            </a:r>
            <a:r>
              <a:rPr lang="en-US" dirty="0"/>
              <a:t>T</a:t>
            </a:r>
            <a:r>
              <a:rPr lang="en-US" dirty="0" smtClean="0"/>
              <a:t>ext </a:t>
            </a:r>
            <a:r>
              <a:rPr lang="en-US" dirty="0"/>
              <a:t>M</a:t>
            </a:r>
            <a:r>
              <a:rPr lang="en-US" dirty="0" smtClean="0"/>
              <a:t>ining </a:t>
            </a:r>
            <a:endParaRPr lang="en-US" dirty="0"/>
          </a:p>
        </p:txBody>
      </p:sp>
      <p:sp>
        <p:nvSpPr>
          <p:cNvPr id="3" name="Content Placeholder 2"/>
          <p:cNvSpPr>
            <a:spLocks noGrp="1"/>
          </p:cNvSpPr>
          <p:nvPr>
            <p:ph idx="1"/>
          </p:nvPr>
        </p:nvSpPr>
        <p:spPr>
          <a:xfrm>
            <a:off x="228600" y="1200150"/>
            <a:ext cx="8763000" cy="3505200"/>
          </a:xfrm>
        </p:spPr>
        <p:txBody>
          <a:bodyPr>
            <a:noAutofit/>
          </a:bodyPr>
          <a:lstStyle/>
          <a:p>
            <a:pPr>
              <a:lnSpc>
                <a:spcPct val="80000"/>
              </a:lnSpc>
            </a:pPr>
            <a:r>
              <a:rPr lang="en-US" altLang="en-US" sz="2000" dirty="0" smtClean="0"/>
              <a:t>What topics have been gaining increasing attention recently in data mining research? (time as context)</a:t>
            </a:r>
          </a:p>
          <a:p>
            <a:pPr>
              <a:lnSpc>
                <a:spcPct val="80000"/>
              </a:lnSpc>
            </a:pPr>
            <a:r>
              <a:rPr lang="en-US" altLang="en-US" sz="2000" dirty="0" smtClean="0"/>
              <a:t>Is there any difference in the responses of people in different regions </a:t>
            </a:r>
            <a:r>
              <a:rPr lang="en-US" altLang="en-US" sz="2000" smtClean="0"/>
              <a:t>to the event</a:t>
            </a:r>
            <a:r>
              <a:rPr lang="en-US" altLang="en-US" sz="2000" dirty="0" smtClean="0"/>
              <a:t>? (location as context)</a:t>
            </a:r>
          </a:p>
          <a:p>
            <a:pPr>
              <a:lnSpc>
                <a:spcPct val="80000"/>
              </a:lnSpc>
            </a:pPr>
            <a:r>
              <a:rPr lang="en-US" altLang="en-US" sz="2000" dirty="0" smtClean="0"/>
              <a:t>What are the common research interests of two researchers? (authors as context)</a:t>
            </a:r>
          </a:p>
          <a:p>
            <a:pPr>
              <a:lnSpc>
                <a:spcPct val="80000"/>
              </a:lnSpc>
            </a:pPr>
            <a:r>
              <a:rPr lang="en-US" altLang="en-US" sz="2000" dirty="0" smtClean="0"/>
              <a:t>Is there any difference in the research topics published by authors in the USA and those outside? (author’s affiliation and location as context)</a:t>
            </a:r>
          </a:p>
          <a:p>
            <a:pPr>
              <a:lnSpc>
                <a:spcPct val="80000"/>
              </a:lnSpc>
            </a:pPr>
            <a:r>
              <a:rPr lang="en-US" altLang="en-US" sz="2000" dirty="0" smtClean="0"/>
              <a:t>Is there any difference in the opinions about a topic expressed on one social network and another? (social network of authors and topic as context)  </a:t>
            </a:r>
          </a:p>
          <a:p>
            <a:pPr>
              <a:lnSpc>
                <a:spcPct val="80000"/>
              </a:lnSpc>
            </a:pPr>
            <a:r>
              <a:rPr lang="en-US" altLang="en-US" sz="2000" dirty="0" smtClean="0"/>
              <a:t>Are there topics in news data that are correlated with sudden changes in stock prices? (time series as context)</a:t>
            </a:r>
          </a:p>
          <a:p>
            <a:pPr>
              <a:lnSpc>
                <a:spcPct val="80000"/>
              </a:lnSpc>
            </a:pPr>
            <a:r>
              <a:rPr lang="en-US" altLang="en-US" sz="2000" dirty="0" smtClean="0"/>
              <a:t>What issues “mattered” in the 2012 presidential election? (time series as context) </a:t>
            </a:r>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66</a:t>
            </a:fld>
            <a:endParaRPr lang="en-US" dirty="0">
              <a:solidFill>
                <a:prstClr val="black">
                  <a:tint val="75000"/>
                </a:prstClr>
              </a:solidFill>
            </a:endParaRPr>
          </a:p>
        </p:txBody>
      </p:sp>
    </p:spTree>
    <p:extLst>
      <p:ext uri="{BB962C8B-B14F-4D97-AF65-F5344CB8AC3E}">
        <p14:creationId xmlns:p14="http://schemas.microsoft.com/office/powerpoint/2010/main" val="3600425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
            <a:ext cx="9144000" cy="857250"/>
          </a:xfrm>
        </p:spPr>
        <p:txBody>
          <a:bodyPr>
            <a:noAutofit/>
          </a:bodyPr>
          <a:lstStyle/>
          <a:p>
            <a:r>
              <a:rPr lang="en-US" sz="3000" dirty="0" smtClean="0"/>
              <a:t>Contextual Probabilistic Latent Semantic Analysis (CPLSA) </a:t>
            </a:r>
            <a:r>
              <a:rPr lang="en-US" altLang="zh-CN" sz="3000" dirty="0" smtClean="0">
                <a:ea typeface="宋体" pitchFamily="2" charset="-122"/>
              </a:rPr>
              <a:t>[</a:t>
            </a:r>
            <a:r>
              <a:rPr lang="en-US" altLang="zh-CN" sz="3000" dirty="0">
                <a:ea typeface="宋体" pitchFamily="2" charset="-122"/>
              </a:rPr>
              <a:t>Mei &amp; </a:t>
            </a:r>
            <a:r>
              <a:rPr lang="en-US" altLang="zh-CN" sz="3000" dirty="0" err="1">
                <a:ea typeface="宋体" pitchFamily="2" charset="-122"/>
              </a:rPr>
              <a:t>Zhai</a:t>
            </a:r>
            <a:r>
              <a:rPr lang="en-US" altLang="zh-CN" sz="3000" dirty="0">
                <a:ea typeface="宋体" pitchFamily="2" charset="-122"/>
              </a:rPr>
              <a:t> 06]</a:t>
            </a:r>
            <a:endParaRPr lang="en-US" sz="3000" dirty="0"/>
          </a:p>
        </p:txBody>
      </p:sp>
      <p:sp>
        <p:nvSpPr>
          <p:cNvPr id="3" name="Content Placeholder 2"/>
          <p:cNvSpPr>
            <a:spLocks noGrp="1"/>
          </p:cNvSpPr>
          <p:nvPr>
            <p:ph idx="1"/>
          </p:nvPr>
        </p:nvSpPr>
        <p:spPr>
          <a:xfrm>
            <a:off x="381000" y="1123950"/>
            <a:ext cx="8229600" cy="3886200"/>
          </a:xfrm>
        </p:spPr>
        <p:txBody>
          <a:bodyPr>
            <a:normAutofit fontScale="92500" lnSpcReduction="10000"/>
          </a:bodyPr>
          <a:lstStyle/>
          <a:p>
            <a:r>
              <a:rPr lang="en-US" dirty="0" smtClean="0"/>
              <a:t>General idea:</a:t>
            </a:r>
          </a:p>
          <a:p>
            <a:pPr lvl="1"/>
            <a:r>
              <a:rPr lang="en-US" dirty="0" smtClean="0"/>
              <a:t>Explicitly add interesting context variables into a generative model (</a:t>
            </a:r>
            <a:r>
              <a:rPr lang="en-US" dirty="0" smtClean="0">
                <a:sym typeface="Wingdings" panose="05000000000000000000" pitchFamily="2" charset="2"/>
              </a:rPr>
              <a:t> enable discovery contextualized topics)</a:t>
            </a:r>
          </a:p>
          <a:p>
            <a:pPr lvl="1"/>
            <a:r>
              <a:rPr lang="en-US" dirty="0" smtClean="0">
                <a:sym typeface="Wingdings" panose="05000000000000000000" pitchFamily="2" charset="2"/>
              </a:rPr>
              <a:t>Context influences both coverage and content variation of topics </a:t>
            </a:r>
          </a:p>
          <a:p>
            <a:r>
              <a:rPr lang="en-US" dirty="0" smtClean="0">
                <a:sym typeface="Wingdings" panose="05000000000000000000" pitchFamily="2" charset="2"/>
              </a:rPr>
              <a:t>As an extension of PLSA</a:t>
            </a:r>
          </a:p>
          <a:p>
            <a:pPr lvl="1"/>
            <a:r>
              <a:rPr lang="en-US" dirty="0" smtClean="0">
                <a:sym typeface="Wingdings" panose="05000000000000000000" pitchFamily="2" charset="2"/>
              </a:rPr>
              <a:t>Model the conditional likelihood of text given context</a:t>
            </a:r>
            <a:endParaRPr lang="en-US" dirty="0">
              <a:sym typeface="Wingdings" panose="05000000000000000000" pitchFamily="2" charset="2"/>
            </a:endParaRPr>
          </a:p>
          <a:p>
            <a:pPr lvl="1"/>
            <a:r>
              <a:rPr lang="en-US" dirty="0" smtClean="0">
                <a:sym typeface="Wingdings" panose="05000000000000000000" pitchFamily="2" charset="2"/>
              </a:rPr>
              <a:t>Assume context-dependent views of a topic </a:t>
            </a:r>
          </a:p>
          <a:p>
            <a:pPr lvl="1"/>
            <a:r>
              <a:rPr lang="en-US" dirty="0" smtClean="0">
                <a:sym typeface="Wingdings" panose="05000000000000000000" pitchFamily="2" charset="2"/>
              </a:rPr>
              <a:t>Assume context-dependent topic coverage </a:t>
            </a:r>
          </a:p>
          <a:p>
            <a:pPr lvl="1"/>
            <a:r>
              <a:rPr lang="en-US" dirty="0" smtClean="0">
                <a:sym typeface="Wingdings" panose="05000000000000000000" pitchFamily="2" charset="2"/>
              </a:rPr>
              <a:t>EM algorithm can still be used for parameter estimation </a:t>
            </a:r>
          </a:p>
          <a:p>
            <a:pPr lvl="1"/>
            <a:r>
              <a:rPr lang="en-US" dirty="0" smtClean="0">
                <a:sym typeface="Wingdings" panose="05000000000000000000" pitchFamily="2" charset="2"/>
              </a:rPr>
              <a:t>Estimated parameters naturally contain context variables, enabling contextual text mining </a:t>
            </a:r>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67</a:t>
            </a:fld>
            <a:endParaRPr lang="en-US">
              <a:solidFill>
                <a:prstClr val="black">
                  <a:tint val="75000"/>
                </a:prstClr>
              </a:solidFill>
            </a:endParaRPr>
          </a:p>
        </p:txBody>
      </p:sp>
    </p:spTree>
    <p:extLst>
      <p:ext uri="{BB962C8B-B14F-4D97-AF65-F5344CB8AC3E}">
        <p14:creationId xmlns:p14="http://schemas.microsoft.com/office/powerpoint/2010/main" val="15040284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0"/>
              </a:spcBef>
              <a:buSzTx/>
              <a:buFontTx/>
              <a:buNone/>
            </a:pPr>
            <a:fld id="{2ADA39C7-3B46-4470-A9F6-E05FFB007919}" type="slidenum">
              <a:rPr lang="en-US" altLang="en-US" sz="1400" smtClean="0">
                <a:latin typeface="Times New Roman" pitchFamily="18" charset="0"/>
              </a:rPr>
              <a:pPr>
                <a:spcBef>
                  <a:spcPct val="0"/>
                </a:spcBef>
                <a:buSzTx/>
                <a:buFontTx/>
                <a:buNone/>
              </a:pPr>
              <a:t>68</a:t>
            </a:fld>
            <a:endParaRPr lang="en-US" altLang="en-US" sz="1400" smtClean="0">
              <a:latin typeface="Times New Roman" pitchFamily="18" charset="0"/>
            </a:endParaRPr>
          </a:p>
          <a:p>
            <a:pPr>
              <a:spcBef>
                <a:spcPct val="0"/>
              </a:spcBef>
              <a:buSzTx/>
              <a:buFontTx/>
              <a:buNone/>
            </a:pPr>
            <a:endParaRPr lang="en-US" altLang="en-US" sz="1400" smtClean="0">
              <a:latin typeface="Times New Roman" pitchFamily="18" charset="0"/>
            </a:endParaRPr>
          </a:p>
        </p:txBody>
      </p:sp>
      <p:sp>
        <p:nvSpPr>
          <p:cNvPr id="43011" name="Rectangle 2"/>
          <p:cNvSpPr>
            <a:spLocks noChangeArrowheads="1"/>
          </p:cNvSpPr>
          <p:nvPr/>
        </p:nvSpPr>
        <p:spPr bwMode="auto">
          <a:xfrm>
            <a:off x="6172200" y="1085850"/>
            <a:ext cx="2362200" cy="21717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eaLnBrk="1" hangingPunct="1">
              <a:spcBef>
                <a:spcPct val="0"/>
              </a:spcBef>
              <a:buSzTx/>
              <a:buFontTx/>
              <a:buNone/>
            </a:pPr>
            <a:r>
              <a:rPr lang="en-US" altLang="zh-CN" sz="1800" b="1">
                <a:ea typeface="宋体" pitchFamily="2" charset="-122"/>
              </a:rPr>
              <a:t>Document</a:t>
            </a:r>
            <a:br>
              <a:rPr lang="en-US" altLang="zh-CN" sz="1800" b="1">
                <a:ea typeface="宋体" pitchFamily="2" charset="-122"/>
              </a:rPr>
            </a:br>
            <a:r>
              <a:rPr lang="en-US" altLang="zh-CN" sz="1800" b="1">
                <a:ea typeface="宋体" pitchFamily="2" charset="-122"/>
              </a:rPr>
              <a:t>context:</a:t>
            </a:r>
          </a:p>
          <a:p>
            <a:pPr algn="ctr" eaLnBrk="1" hangingPunct="1">
              <a:spcBef>
                <a:spcPct val="0"/>
              </a:spcBef>
              <a:buSzTx/>
              <a:buFontTx/>
              <a:buNone/>
            </a:pPr>
            <a:r>
              <a:rPr lang="en-US" altLang="zh-CN" sz="1600">
                <a:ea typeface="宋体" pitchFamily="2" charset="-122"/>
              </a:rPr>
              <a:t>Time = July 2005</a:t>
            </a:r>
          </a:p>
          <a:p>
            <a:pPr algn="ctr" eaLnBrk="1" hangingPunct="1">
              <a:spcBef>
                <a:spcPct val="0"/>
              </a:spcBef>
              <a:buSzTx/>
              <a:buFontTx/>
              <a:buNone/>
            </a:pPr>
            <a:r>
              <a:rPr lang="en-US" altLang="zh-CN" sz="1600">
                <a:ea typeface="宋体" pitchFamily="2" charset="-122"/>
              </a:rPr>
              <a:t>Location = Texas</a:t>
            </a:r>
          </a:p>
          <a:p>
            <a:pPr algn="ctr" eaLnBrk="1" hangingPunct="1">
              <a:spcBef>
                <a:spcPct val="0"/>
              </a:spcBef>
              <a:buSzTx/>
              <a:buFontTx/>
              <a:buNone/>
            </a:pPr>
            <a:r>
              <a:rPr lang="en-US" altLang="zh-CN" sz="1600">
                <a:ea typeface="宋体" pitchFamily="2" charset="-122"/>
              </a:rPr>
              <a:t>Author =  xxx</a:t>
            </a:r>
          </a:p>
          <a:p>
            <a:pPr algn="ctr" eaLnBrk="1" hangingPunct="1">
              <a:spcBef>
                <a:spcPct val="0"/>
              </a:spcBef>
              <a:buSzTx/>
              <a:buFontTx/>
              <a:buNone/>
            </a:pPr>
            <a:r>
              <a:rPr lang="en-US" altLang="zh-CN" sz="1600">
                <a:ea typeface="宋体" pitchFamily="2" charset="-122"/>
              </a:rPr>
              <a:t>Occup. =  Sociologist</a:t>
            </a:r>
          </a:p>
          <a:p>
            <a:pPr algn="ctr" eaLnBrk="1" hangingPunct="1">
              <a:spcBef>
                <a:spcPct val="0"/>
              </a:spcBef>
              <a:buSzTx/>
              <a:buFontTx/>
              <a:buNone/>
            </a:pPr>
            <a:r>
              <a:rPr lang="en-US" altLang="zh-CN" sz="1600">
                <a:ea typeface="宋体" pitchFamily="2" charset="-122"/>
              </a:rPr>
              <a:t>Age Group =  45+</a:t>
            </a:r>
          </a:p>
          <a:p>
            <a:pPr algn="ctr" eaLnBrk="1" hangingPunct="1">
              <a:spcBef>
                <a:spcPct val="0"/>
              </a:spcBef>
              <a:buSzTx/>
              <a:buFontTx/>
              <a:buNone/>
            </a:pPr>
            <a:r>
              <a:rPr lang="en-US" altLang="zh-CN" sz="1800">
                <a:ea typeface="宋体" pitchFamily="2" charset="-122"/>
              </a:rPr>
              <a:t>…</a:t>
            </a:r>
          </a:p>
        </p:txBody>
      </p:sp>
      <p:sp>
        <p:nvSpPr>
          <p:cNvPr id="43012" name="Rectangle 3"/>
          <p:cNvSpPr>
            <a:spLocks noGrp="1" noChangeArrowheads="1"/>
          </p:cNvSpPr>
          <p:nvPr>
            <p:ph type="title"/>
          </p:nvPr>
        </p:nvSpPr>
        <p:spPr>
          <a:xfrm>
            <a:off x="414802" y="-95250"/>
            <a:ext cx="8229600" cy="857250"/>
          </a:xfrm>
        </p:spPr>
        <p:txBody>
          <a:bodyPr>
            <a:normAutofit/>
          </a:bodyPr>
          <a:lstStyle/>
          <a:p>
            <a:r>
              <a:rPr lang="en-US" altLang="zh-CN" dirty="0" smtClean="0">
                <a:ea typeface="宋体" pitchFamily="2" charset="-122"/>
              </a:rPr>
              <a:t>Generation Process of CPLSA</a:t>
            </a:r>
            <a:endParaRPr lang="en-US" altLang="zh-CN" sz="2400" dirty="0" smtClean="0">
              <a:ea typeface="宋体" pitchFamily="2" charset="-122"/>
            </a:endParaRPr>
          </a:p>
        </p:txBody>
      </p:sp>
      <p:grpSp>
        <p:nvGrpSpPr>
          <p:cNvPr id="43013" name="Group 4"/>
          <p:cNvGrpSpPr>
            <a:grpSpLocks/>
          </p:cNvGrpSpPr>
          <p:nvPr/>
        </p:nvGrpSpPr>
        <p:grpSpPr bwMode="auto">
          <a:xfrm>
            <a:off x="228600" y="971550"/>
            <a:ext cx="2971800" cy="2278248"/>
            <a:chOff x="48" y="768"/>
            <a:chExt cx="2160" cy="2306"/>
          </a:xfrm>
        </p:grpSpPr>
        <p:grpSp>
          <p:nvGrpSpPr>
            <p:cNvPr id="43066" name="Group 5"/>
            <p:cNvGrpSpPr>
              <a:grpSpLocks/>
            </p:cNvGrpSpPr>
            <p:nvPr/>
          </p:nvGrpSpPr>
          <p:grpSpPr bwMode="auto">
            <a:xfrm>
              <a:off x="384" y="1152"/>
              <a:ext cx="288" cy="480"/>
              <a:chOff x="1536" y="1824"/>
              <a:chExt cx="624" cy="1008"/>
            </a:xfrm>
          </p:grpSpPr>
          <p:sp>
            <p:nvSpPr>
              <p:cNvPr id="43095" name="Rectangle 6"/>
              <p:cNvSpPr>
                <a:spLocks noChangeArrowheads="1"/>
              </p:cNvSpPr>
              <p:nvPr/>
            </p:nvSpPr>
            <p:spPr bwMode="auto">
              <a:xfrm>
                <a:off x="1536" y="1920"/>
                <a:ext cx="624" cy="816"/>
              </a:xfrm>
              <a:prstGeom prst="rect">
                <a:avLst/>
              </a:prstGeom>
              <a:solidFill>
                <a:srgbClr val="FFFF00"/>
              </a:solidFill>
              <a:ln w="9525">
                <a:solidFill>
                  <a:schemeClr val="tx1"/>
                </a:solidFill>
                <a:miter lim="800000"/>
                <a:headEnd/>
                <a:tailEnd/>
              </a:ln>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96" name="Oval 7"/>
              <p:cNvSpPr>
                <a:spLocks noChangeArrowheads="1"/>
              </p:cNvSpPr>
              <p:nvPr/>
            </p:nvSpPr>
            <p:spPr bwMode="auto">
              <a:xfrm>
                <a:off x="1536" y="2640"/>
                <a:ext cx="624" cy="192"/>
              </a:xfrm>
              <a:prstGeom prst="ellipse">
                <a:avLst/>
              </a:prstGeom>
              <a:solidFill>
                <a:srgbClr val="FFFF00"/>
              </a:solidFill>
              <a:ln w="9525">
                <a:solidFill>
                  <a:schemeClr val="tx1"/>
                </a:solidFill>
                <a:round/>
                <a:headEnd/>
                <a:tailEnd/>
              </a:ln>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97" name="Oval 8"/>
              <p:cNvSpPr>
                <a:spLocks noChangeArrowheads="1"/>
              </p:cNvSpPr>
              <p:nvPr/>
            </p:nvSpPr>
            <p:spPr bwMode="auto">
              <a:xfrm>
                <a:off x="1536" y="1824"/>
                <a:ext cx="624" cy="192"/>
              </a:xfrm>
              <a:prstGeom prst="ellipse">
                <a:avLst/>
              </a:prstGeom>
              <a:solidFill>
                <a:srgbClr val="FFFF00"/>
              </a:solidFill>
              <a:ln w="9525">
                <a:solidFill>
                  <a:schemeClr val="tx1"/>
                </a:solidFill>
                <a:round/>
                <a:headEnd/>
                <a:tailEnd/>
              </a:ln>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grpSp>
        <p:grpSp>
          <p:nvGrpSpPr>
            <p:cNvPr id="43067" name="Group 9"/>
            <p:cNvGrpSpPr>
              <a:grpSpLocks/>
            </p:cNvGrpSpPr>
            <p:nvPr/>
          </p:nvGrpSpPr>
          <p:grpSpPr bwMode="auto">
            <a:xfrm>
              <a:off x="384" y="1776"/>
              <a:ext cx="288" cy="480"/>
              <a:chOff x="2736" y="1872"/>
              <a:chExt cx="624" cy="1008"/>
            </a:xfrm>
          </p:grpSpPr>
          <p:sp>
            <p:nvSpPr>
              <p:cNvPr id="43092" name="Rectangle 10"/>
              <p:cNvSpPr>
                <a:spLocks noChangeArrowheads="1"/>
              </p:cNvSpPr>
              <p:nvPr/>
            </p:nvSpPr>
            <p:spPr bwMode="auto">
              <a:xfrm>
                <a:off x="2736" y="1968"/>
                <a:ext cx="624" cy="816"/>
              </a:xfrm>
              <a:prstGeom prst="rect">
                <a:avLst/>
              </a:prstGeom>
              <a:solidFill>
                <a:srgbClr val="0000CC"/>
              </a:solidFill>
              <a:ln w="9525">
                <a:solidFill>
                  <a:schemeClr val="tx1"/>
                </a:solidFill>
                <a:miter lim="800000"/>
                <a:headEnd/>
                <a:tailEnd/>
              </a:ln>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93" name="Oval 11"/>
              <p:cNvSpPr>
                <a:spLocks noChangeArrowheads="1"/>
              </p:cNvSpPr>
              <p:nvPr/>
            </p:nvSpPr>
            <p:spPr bwMode="auto">
              <a:xfrm>
                <a:off x="2736" y="2688"/>
                <a:ext cx="624" cy="192"/>
              </a:xfrm>
              <a:prstGeom prst="ellipse">
                <a:avLst/>
              </a:prstGeom>
              <a:solidFill>
                <a:srgbClr val="0000CC"/>
              </a:solidFill>
              <a:ln w="9525">
                <a:solidFill>
                  <a:schemeClr val="tx1"/>
                </a:solidFill>
                <a:round/>
                <a:headEnd/>
                <a:tailEnd/>
              </a:ln>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94" name="Oval 12"/>
              <p:cNvSpPr>
                <a:spLocks noChangeArrowheads="1"/>
              </p:cNvSpPr>
              <p:nvPr/>
            </p:nvSpPr>
            <p:spPr bwMode="auto">
              <a:xfrm>
                <a:off x="2736" y="1872"/>
                <a:ext cx="624" cy="192"/>
              </a:xfrm>
              <a:prstGeom prst="ellipse">
                <a:avLst/>
              </a:prstGeom>
              <a:solidFill>
                <a:srgbClr val="0000CC"/>
              </a:solidFill>
              <a:ln w="9525">
                <a:solidFill>
                  <a:schemeClr val="tx1"/>
                </a:solidFill>
                <a:round/>
                <a:headEnd/>
                <a:tailEnd/>
              </a:ln>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grpSp>
        <p:grpSp>
          <p:nvGrpSpPr>
            <p:cNvPr id="43068" name="Group 13"/>
            <p:cNvGrpSpPr>
              <a:grpSpLocks/>
            </p:cNvGrpSpPr>
            <p:nvPr/>
          </p:nvGrpSpPr>
          <p:grpSpPr bwMode="auto">
            <a:xfrm>
              <a:off x="384" y="2466"/>
              <a:ext cx="288" cy="480"/>
              <a:chOff x="2736" y="1872"/>
              <a:chExt cx="624" cy="1008"/>
            </a:xfrm>
          </p:grpSpPr>
          <p:sp>
            <p:nvSpPr>
              <p:cNvPr id="43089" name="Rectangle 14"/>
              <p:cNvSpPr>
                <a:spLocks noChangeArrowheads="1"/>
              </p:cNvSpPr>
              <p:nvPr/>
            </p:nvSpPr>
            <p:spPr bwMode="auto">
              <a:xfrm>
                <a:off x="2736" y="1968"/>
                <a:ext cx="624" cy="816"/>
              </a:xfrm>
              <a:prstGeom prst="rect">
                <a:avLst/>
              </a:prstGeom>
              <a:solidFill>
                <a:srgbClr val="FF0000"/>
              </a:solidFill>
              <a:ln w="9525">
                <a:solidFill>
                  <a:schemeClr val="tx1"/>
                </a:solidFill>
                <a:miter lim="800000"/>
                <a:headEnd/>
                <a:tailEnd/>
              </a:ln>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90" name="Oval 15"/>
              <p:cNvSpPr>
                <a:spLocks noChangeArrowheads="1"/>
              </p:cNvSpPr>
              <p:nvPr/>
            </p:nvSpPr>
            <p:spPr bwMode="auto">
              <a:xfrm>
                <a:off x="2736" y="2688"/>
                <a:ext cx="624" cy="192"/>
              </a:xfrm>
              <a:prstGeom prst="ellipse">
                <a:avLst/>
              </a:prstGeom>
              <a:solidFill>
                <a:srgbClr val="FF0000"/>
              </a:solidFill>
              <a:ln w="9525">
                <a:solidFill>
                  <a:schemeClr val="tx1"/>
                </a:solidFill>
                <a:round/>
                <a:headEnd/>
                <a:tailEnd/>
              </a:ln>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91" name="Oval 16"/>
              <p:cNvSpPr>
                <a:spLocks noChangeArrowheads="1"/>
              </p:cNvSpPr>
              <p:nvPr/>
            </p:nvSpPr>
            <p:spPr bwMode="auto">
              <a:xfrm>
                <a:off x="2736" y="1872"/>
                <a:ext cx="624" cy="192"/>
              </a:xfrm>
              <a:prstGeom prst="ellipse">
                <a:avLst/>
              </a:prstGeom>
              <a:solidFill>
                <a:srgbClr val="FF0000"/>
              </a:solidFill>
              <a:ln w="9525">
                <a:solidFill>
                  <a:schemeClr val="tx1"/>
                </a:solidFill>
                <a:round/>
                <a:headEnd/>
                <a:tailEnd/>
              </a:ln>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grpSp>
        <p:sp>
          <p:nvSpPr>
            <p:cNvPr id="43069" name="AutoShape 17"/>
            <p:cNvSpPr>
              <a:spLocks noChangeArrowheads="1"/>
            </p:cNvSpPr>
            <p:nvPr/>
          </p:nvSpPr>
          <p:spPr bwMode="auto">
            <a:xfrm>
              <a:off x="1314" y="1152"/>
              <a:ext cx="288" cy="480"/>
            </a:xfrm>
            <a:prstGeom prst="roundRect">
              <a:avLst>
                <a:gd name="adj" fmla="val 16667"/>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70" name="AutoShape 18"/>
            <p:cNvSpPr>
              <a:spLocks noChangeArrowheads="1"/>
            </p:cNvSpPr>
            <p:nvPr/>
          </p:nvSpPr>
          <p:spPr bwMode="auto">
            <a:xfrm>
              <a:off x="1776" y="1152"/>
              <a:ext cx="288" cy="480"/>
            </a:xfrm>
            <a:prstGeom prst="roundRect">
              <a:avLst>
                <a:gd name="adj" fmla="val 16667"/>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71" name="AutoShape 19"/>
            <p:cNvSpPr>
              <a:spLocks noChangeArrowheads="1"/>
            </p:cNvSpPr>
            <p:nvPr/>
          </p:nvSpPr>
          <p:spPr bwMode="auto">
            <a:xfrm>
              <a:off x="1314" y="1776"/>
              <a:ext cx="288" cy="480"/>
            </a:xfrm>
            <a:prstGeom prst="roundRect">
              <a:avLst>
                <a:gd name="adj" fmla="val 16667"/>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72" name="AutoShape 20"/>
            <p:cNvSpPr>
              <a:spLocks noChangeArrowheads="1"/>
            </p:cNvSpPr>
            <p:nvPr/>
          </p:nvSpPr>
          <p:spPr bwMode="auto">
            <a:xfrm>
              <a:off x="1776" y="1776"/>
              <a:ext cx="288" cy="480"/>
            </a:xfrm>
            <a:prstGeom prst="roundRect">
              <a:avLst>
                <a:gd name="adj" fmla="val 16667"/>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73" name="AutoShape 21"/>
            <p:cNvSpPr>
              <a:spLocks noChangeArrowheads="1"/>
            </p:cNvSpPr>
            <p:nvPr/>
          </p:nvSpPr>
          <p:spPr bwMode="auto">
            <a:xfrm>
              <a:off x="1314" y="2448"/>
              <a:ext cx="288" cy="48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74" name="AutoShape 22"/>
            <p:cNvSpPr>
              <a:spLocks noChangeArrowheads="1"/>
            </p:cNvSpPr>
            <p:nvPr/>
          </p:nvSpPr>
          <p:spPr bwMode="auto">
            <a:xfrm>
              <a:off x="1776" y="2448"/>
              <a:ext cx="288" cy="48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grpSp>
          <p:nvGrpSpPr>
            <p:cNvPr id="43075" name="Group 23"/>
            <p:cNvGrpSpPr>
              <a:grpSpLocks/>
            </p:cNvGrpSpPr>
            <p:nvPr/>
          </p:nvGrpSpPr>
          <p:grpSpPr bwMode="auto">
            <a:xfrm>
              <a:off x="816" y="1104"/>
              <a:ext cx="384" cy="1920"/>
              <a:chOff x="864" y="1104"/>
              <a:chExt cx="384" cy="1920"/>
            </a:xfrm>
          </p:grpSpPr>
          <p:sp>
            <p:nvSpPr>
              <p:cNvPr id="43085" name="AutoShape 24"/>
              <p:cNvSpPr>
                <a:spLocks noChangeArrowheads="1"/>
              </p:cNvSpPr>
              <p:nvPr/>
            </p:nvSpPr>
            <p:spPr bwMode="auto">
              <a:xfrm>
                <a:off x="912" y="1152"/>
                <a:ext cx="288" cy="480"/>
              </a:xfrm>
              <a:prstGeom prst="roundRect">
                <a:avLst>
                  <a:gd name="adj" fmla="val 16667"/>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86" name="AutoShape 25"/>
              <p:cNvSpPr>
                <a:spLocks noChangeArrowheads="1"/>
              </p:cNvSpPr>
              <p:nvPr/>
            </p:nvSpPr>
            <p:spPr bwMode="auto">
              <a:xfrm>
                <a:off x="912" y="1776"/>
                <a:ext cx="288" cy="480"/>
              </a:xfrm>
              <a:prstGeom prst="roundRect">
                <a:avLst>
                  <a:gd name="adj" fmla="val 16667"/>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87" name="AutoShape 26"/>
              <p:cNvSpPr>
                <a:spLocks noChangeArrowheads="1"/>
              </p:cNvSpPr>
              <p:nvPr/>
            </p:nvSpPr>
            <p:spPr bwMode="auto">
              <a:xfrm>
                <a:off x="912" y="2448"/>
                <a:ext cx="288" cy="480"/>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88" name="AutoShape 27"/>
              <p:cNvSpPr>
                <a:spLocks noChangeArrowheads="1"/>
              </p:cNvSpPr>
              <p:nvPr/>
            </p:nvSpPr>
            <p:spPr bwMode="auto">
              <a:xfrm>
                <a:off x="864" y="1104"/>
                <a:ext cx="384" cy="1920"/>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grpSp>
        <p:sp>
          <p:nvSpPr>
            <p:cNvPr id="43076" name="AutoShape 28"/>
            <p:cNvSpPr>
              <a:spLocks noChangeArrowheads="1"/>
            </p:cNvSpPr>
            <p:nvPr/>
          </p:nvSpPr>
          <p:spPr bwMode="auto">
            <a:xfrm>
              <a:off x="1266" y="1104"/>
              <a:ext cx="384" cy="1920"/>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77" name="AutoShape 29"/>
            <p:cNvSpPr>
              <a:spLocks noChangeArrowheads="1"/>
            </p:cNvSpPr>
            <p:nvPr/>
          </p:nvSpPr>
          <p:spPr bwMode="auto">
            <a:xfrm>
              <a:off x="1728" y="1104"/>
              <a:ext cx="384" cy="1920"/>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78" name="Text Box 30"/>
            <p:cNvSpPr txBox="1">
              <a:spLocks noChangeArrowheads="1"/>
            </p:cNvSpPr>
            <p:nvPr/>
          </p:nvSpPr>
          <p:spPr bwMode="auto">
            <a:xfrm>
              <a:off x="747" y="768"/>
              <a:ext cx="52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a:ea typeface="宋体" pitchFamily="2" charset="-122"/>
                </a:rPr>
                <a:t>View1</a:t>
              </a:r>
            </a:p>
          </p:txBody>
        </p:sp>
        <p:sp>
          <p:nvSpPr>
            <p:cNvPr id="43079" name="Text Box 31"/>
            <p:cNvSpPr txBox="1">
              <a:spLocks noChangeArrowheads="1"/>
            </p:cNvSpPr>
            <p:nvPr/>
          </p:nvSpPr>
          <p:spPr bwMode="auto">
            <a:xfrm>
              <a:off x="1200" y="768"/>
              <a:ext cx="52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a:ea typeface="宋体" pitchFamily="2" charset="-122"/>
                </a:rPr>
                <a:t>View2</a:t>
              </a:r>
            </a:p>
          </p:txBody>
        </p:sp>
        <p:sp>
          <p:nvSpPr>
            <p:cNvPr id="43080" name="Text Box 32"/>
            <p:cNvSpPr txBox="1">
              <a:spLocks noChangeArrowheads="1"/>
            </p:cNvSpPr>
            <p:nvPr/>
          </p:nvSpPr>
          <p:spPr bwMode="auto">
            <a:xfrm>
              <a:off x="1680" y="768"/>
              <a:ext cx="52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a:ea typeface="宋体" pitchFamily="2" charset="-122"/>
                </a:rPr>
                <a:t>View3</a:t>
              </a:r>
            </a:p>
          </p:txBody>
        </p:sp>
        <p:sp>
          <p:nvSpPr>
            <p:cNvPr id="43081" name="Text Box 33"/>
            <p:cNvSpPr txBox="1">
              <a:spLocks noChangeArrowheads="1"/>
            </p:cNvSpPr>
            <p:nvPr/>
          </p:nvSpPr>
          <p:spPr bwMode="auto">
            <a:xfrm>
              <a:off x="144" y="873"/>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a:ea typeface="宋体" pitchFamily="2" charset="-122"/>
                </a:rPr>
                <a:t>Themes</a:t>
              </a:r>
            </a:p>
          </p:txBody>
        </p:sp>
        <p:sp>
          <p:nvSpPr>
            <p:cNvPr id="43082" name="Text Box 34"/>
            <p:cNvSpPr txBox="1">
              <a:spLocks noChangeArrowheads="1"/>
            </p:cNvSpPr>
            <p:nvPr/>
          </p:nvSpPr>
          <p:spPr bwMode="auto">
            <a:xfrm>
              <a:off x="48" y="1296"/>
              <a:ext cx="76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200" b="1">
                  <a:ea typeface="宋体" pitchFamily="2" charset="-122"/>
                </a:rPr>
                <a:t>government</a:t>
              </a:r>
            </a:p>
          </p:txBody>
        </p:sp>
        <p:sp>
          <p:nvSpPr>
            <p:cNvPr id="43083" name="Text Box 35"/>
            <p:cNvSpPr txBox="1">
              <a:spLocks noChangeArrowheads="1"/>
            </p:cNvSpPr>
            <p:nvPr/>
          </p:nvSpPr>
          <p:spPr bwMode="auto">
            <a:xfrm>
              <a:off x="96" y="1920"/>
              <a:ext cx="76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a:solidFill>
                    <a:srgbClr val="FF9900"/>
                  </a:solidFill>
                  <a:ea typeface="宋体" pitchFamily="2" charset="-122"/>
                </a:rPr>
                <a:t>donation</a:t>
              </a:r>
            </a:p>
          </p:txBody>
        </p:sp>
        <p:sp>
          <p:nvSpPr>
            <p:cNvPr id="43084" name="Text Box 36"/>
            <p:cNvSpPr txBox="1">
              <a:spLocks noChangeArrowheads="1"/>
            </p:cNvSpPr>
            <p:nvPr/>
          </p:nvSpPr>
          <p:spPr bwMode="auto">
            <a:xfrm>
              <a:off x="144" y="2544"/>
              <a:ext cx="624"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a:ea typeface="宋体" pitchFamily="2" charset="-122"/>
                </a:rPr>
                <a:t>New Orleans</a:t>
              </a:r>
            </a:p>
          </p:txBody>
        </p:sp>
      </p:grpSp>
      <p:grpSp>
        <p:nvGrpSpPr>
          <p:cNvPr id="7" name="Group 37"/>
          <p:cNvGrpSpPr>
            <a:grpSpLocks/>
          </p:cNvGrpSpPr>
          <p:nvPr/>
        </p:nvGrpSpPr>
        <p:grpSpPr bwMode="auto">
          <a:xfrm>
            <a:off x="2133600" y="1123950"/>
            <a:ext cx="2971800" cy="2424113"/>
            <a:chOff x="1488" y="916"/>
            <a:chExt cx="1872" cy="2036"/>
          </a:xfrm>
        </p:grpSpPr>
        <p:sp>
          <p:nvSpPr>
            <p:cNvPr id="43062" name="Text Box 38"/>
            <p:cNvSpPr txBox="1">
              <a:spLocks noChangeArrowheads="1"/>
            </p:cNvSpPr>
            <p:nvPr/>
          </p:nvSpPr>
          <p:spPr bwMode="auto">
            <a:xfrm>
              <a:off x="2346" y="916"/>
              <a:ext cx="1014" cy="491"/>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50000"/>
                </a:spcBef>
                <a:buSzTx/>
                <a:buFontTx/>
                <a:buNone/>
              </a:pPr>
              <a:r>
                <a:rPr lang="en-US" altLang="zh-CN" sz="1600" i="1">
                  <a:latin typeface="Times New Roman" pitchFamily="18" charset="0"/>
                  <a:ea typeface="宋体" pitchFamily="2" charset="-122"/>
                </a:rPr>
                <a:t>government 0.3 </a:t>
              </a:r>
              <a:br>
                <a:rPr lang="en-US" altLang="zh-CN" sz="1600" i="1">
                  <a:latin typeface="Times New Roman" pitchFamily="18" charset="0"/>
                  <a:ea typeface="宋体" pitchFamily="2" charset="-122"/>
                </a:rPr>
              </a:br>
              <a:r>
                <a:rPr lang="en-US" altLang="zh-CN" sz="1600" i="1">
                  <a:latin typeface="Times New Roman" pitchFamily="18" charset="0"/>
                  <a:ea typeface="宋体" pitchFamily="2" charset="-122"/>
                </a:rPr>
                <a:t>response  0.2..</a:t>
              </a:r>
            </a:p>
          </p:txBody>
        </p:sp>
        <p:sp>
          <p:nvSpPr>
            <p:cNvPr id="43063" name="Text Box 39"/>
            <p:cNvSpPr txBox="1">
              <a:spLocks noChangeArrowheads="1"/>
            </p:cNvSpPr>
            <p:nvPr/>
          </p:nvSpPr>
          <p:spPr bwMode="auto">
            <a:xfrm>
              <a:off x="2355" y="1488"/>
              <a:ext cx="861" cy="69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50000"/>
                </a:spcBef>
                <a:buSzTx/>
                <a:buFontTx/>
                <a:buNone/>
              </a:pPr>
              <a:r>
                <a:rPr lang="en-US" altLang="zh-CN" sz="1600" i="1">
                  <a:latin typeface="Times New Roman" pitchFamily="18" charset="0"/>
                  <a:ea typeface="宋体" pitchFamily="2" charset="-122"/>
                </a:rPr>
                <a:t>donate  0.1</a:t>
              </a:r>
              <a:br>
                <a:rPr lang="en-US" altLang="zh-CN" sz="1600" i="1">
                  <a:latin typeface="Times New Roman" pitchFamily="18" charset="0"/>
                  <a:ea typeface="宋体" pitchFamily="2" charset="-122"/>
                </a:rPr>
              </a:br>
              <a:r>
                <a:rPr lang="en-US" altLang="zh-CN" sz="1600" i="1">
                  <a:latin typeface="Times New Roman" pitchFamily="18" charset="0"/>
                  <a:ea typeface="宋体" pitchFamily="2" charset="-122"/>
                </a:rPr>
                <a:t>relief 0.05</a:t>
              </a:r>
              <a:br>
                <a:rPr lang="en-US" altLang="zh-CN" sz="1600" i="1">
                  <a:latin typeface="Times New Roman" pitchFamily="18" charset="0"/>
                  <a:ea typeface="宋体" pitchFamily="2" charset="-122"/>
                </a:rPr>
              </a:br>
              <a:r>
                <a:rPr lang="en-US" altLang="zh-CN" sz="1600" i="1">
                  <a:latin typeface="Times New Roman" pitchFamily="18" charset="0"/>
                  <a:ea typeface="宋体" pitchFamily="2" charset="-122"/>
                </a:rPr>
                <a:t>help 0.02 ..</a:t>
              </a:r>
            </a:p>
          </p:txBody>
        </p:sp>
        <p:sp>
          <p:nvSpPr>
            <p:cNvPr id="43064" name="Text Box 40"/>
            <p:cNvSpPr txBox="1">
              <a:spLocks noChangeArrowheads="1"/>
            </p:cNvSpPr>
            <p:nvPr/>
          </p:nvSpPr>
          <p:spPr bwMode="auto">
            <a:xfrm>
              <a:off x="2451" y="2260"/>
              <a:ext cx="861" cy="69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50000"/>
                </a:spcBef>
                <a:buSzTx/>
                <a:buFontTx/>
                <a:buNone/>
              </a:pPr>
              <a:r>
                <a:rPr lang="en-US" altLang="zh-CN" sz="1600" i="1">
                  <a:latin typeface="Times New Roman" pitchFamily="18" charset="0"/>
                  <a:ea typeface="宋体" pitchFamily="2" charset="-122"/>
                </a:rPr>
                <a:t>city 0.2</a:t>
              </a:r>
              <a:br>
                <a:rPr lang="en-US" altLang="zh-CN" sz="1600" i="1">
                  <a:latin typeface="Times New Roman" pitchFamily="18" charset="0"/>
                  <a:ea typeface="宋体" pitchFamily="2" charset="-122"/>
                </a:rPr>
              </a:br>
              <a:r>
                <a:rPr lang="en-US" altLang="zh-CN" sz="1600" i="1">
                  <a:latin typeface="Times New Roman" pitchFamily="18" charset="0"/>
                  <a:ea typeface="宋体" pitchFamily="2" charset="-122"/>
                </a:rPr>
                <a:t>new   0.1</a:t>
              </a:r>
              <a:br>
                <a:rPr lang="en-US" altLang="zh-CN" sz="1600" i="1">
                  <a:latin typeface="Times New Roman" pitchFamily="18" charset="0"/>
                  <a:ea typeface="宋体" pitchFamily="2" charset="-122"/>
                </a:rPr>
              </a:br>
              <a:r>
                <a:rPr lang="en-US" altLang="zh-CN" sz="1600" i="1">
                  <a:latin typeface="Times New Roman" pitchFamily="18" charset="0"/>
                  <a:ea typeface="宋体" pitchFamily="2" charset="-122"/>
                </a:rPr>
                <a:t>orleans 0.05 ..</a:t>
              </a:r>
            </a:p>
          </p:txBody>
        </p:sp>
        <p:sp>
          <p:nvSpPr>
            <p:cNvPr id="43065" name="AutoShape 41"/>
            <p:cNvSpPr>
              <a:spLocks noChangeArrowheads="1"/>
            </p:cNvSpPr>
            <p:nvPr/>
          </p:nvSpPr>
          <p:spPr bwMode="auto">
            <a:xfrm rot="10800000">
              <a:off x="1488" y="1680"/>
              <a:ext cx="816" cy="288"/>
            </a:xfrm>
            <a:prstGeom prst="rtTriangle">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grpSp>
      <p:sp>
        <p:nvSpPr>
          <p:cNvPr id="43015" name="Text Box 42"/>
          <p:cNvSpPr txBox="1">
            <a:spLocks noChangeArrowheads="1"/>
          </p:cNvSpPr>
          <p:nvPr/>
        </p:nvSpPr>
        <p:spPr bwMode="auto">
          <a:xfrm>
            <a:off x="1143000" y="3257550"/>
            <a:ext cx="838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a:ea typeface="宋体" pitchFamily="2" charset="-122"/>
              </a:rPr>
              <a:t>Texas</a:t>
            </a:r>
          </a:p>
        </p:txBody>
      </p:sp>
      <p:sp>
        <p:nvSpPr>
          <p:cNvPr id="43016" name="Text Box 43"/>
          <p:cNvSpPr txBox="1">
            <a:spLocks noChangeArrowheads="1"/>
          </p:cNvSpPr>
          <p:nvPr/>
        </p:nvSpPr>
        <p:spPr bwMode="auto">
          <a:xfrm>
            <a:off x="1828800" y="3257550"/>
            <a:ext cx="68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a:ea typeface="宋体" pitchFamily="2" charset="-122"/>
              </a:rPr>
              <a:t>July 2005</a:t>
            </a:r>
          </a:p>
        </p:txBody>
      </p:sp>
      <p:sp>
        <p:nvSpPr>
          <p:cNvPr id="43017" name="Text Box 44"/>
          <p:cNvSpPr txBox="1">
            <a:spLocks noChangeArrowheads="1"/>
          </p:cNvSpPr>
          <p:nvPr/>
        </p:nvSpPr>
        <p:spPr bwMode="auto">
          <a:xfrm>
            <a:off x="2362200" y="3257550"/>
            <a:ext cx="1143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dirty="0">
                <a:ea typeface="宋体" pitchFamily="2" charset="-122"/>
              </a:rPr>
              <a:t>sociologist</a:t>
            </a:r>
          </a:p>
        </p:txBody>
      </p:sp>
      <p:grpSp>
        <p:nvGrpSpPr>
          <p:cNvPr id="43018" name="Group 45"/>
          <p:cNvGrpSpPr>
            <a:grpSpLocks/>
          </p:cNvGrpSpPr>
          <p:nvPr/>
        </p:nvGrpSpPr>
        <p:grpSpPr bwMode="auto">
          <a:xfrm>
            <a:off x="304800" y="3771900"/>
            <a:ext cx="6553200" cy="1097757"/>
            <a:chOff x="192" y="3330"/>
            <a:chExt cx="4128" cy="922"/>
          </a:xfrm>
        </p:grpSpPr>
        <p:graphicFrame>
          <p:nvGraphicFramePr>
            <p:cNvPr id="43053" name="Object 46"/>
            <p:cNvGraphicFramePr>
              <a:graphicFrameLocks noChangeAspect="1"/>
            </p:cNvGraphicFramePr>
            <p:nvPr/>
          </p:nvGraphicFramePr>
          <p:xfrm>
            <a:off x="3600" y="3330"/>
            <a:ext cx="720" cy="720"/>
          </p:xfrm>
          <a:graphic>
            <a:graphicData uri="http://schemas.openxmlformats.org/presentationml/2006/ole">
              <mc:AlternateContent xmlns:mc="http://schemas.openxmlformats.org/markup-compatibility/2006">
                <mc:Choice xmlns:v="urn:schemas-microsoft-com:vml" Requires="v">
                  <p:oleObj spid="_x0000_s223242" name="Chart" r:id="rId3" imgW="3648151" imgH="2495702" progId="Excel.Sheet.8">
                    <p:embed/>
                  </p:oleObj>
                </mc:Choice>
                <mc:Fallback>
                  <p:oleObj name="Chart" r:id="rId3" imgW="3648151" imgH="2495702" progId="Excel.Sheet.8">
                    <p:embed/>
                    <p:pic>
                      <p:nvPicPr>
                        <p:cNvPr id="43053" name="Object 46"/>
                        <p:cNvPicPr>
                          <a:picLocks noChangeAspect="1" noChangeArrowheads="1"/>
                        </p:cNvPicPr>
                        <p:nvPr/>
                      </p:nvPicPr>
                      <p:blipFill>
                        <a:blip r:embed="rId4">
                          <a:extLst>
                            <a:ext uri="{28A0092B-C50C-407E-A947-70E740481C1C}">
                              <a14:useLocalDpi xmlns:a14="http://schemas.microsoft.com/office/drawing/2010/main" val="0"/>
                            </a:ext>
                          </a:extLst>
                        </a:blip>
                        <a:srcRect l="15442" t="4572" r="24976" b="8345"/>
                        <a:stretch>
                          <a:fillRect/>
                        </a:stretch>
                      </p:blipFill>
                      <p:spPr bwMode="auto">
                        <a:xfrm>
                          <a:off x="3600" y="3330"/>
                          <a:ext cx="720"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54" name="Object 47"/>
            <p:cNvGraphicFramePr>
              <a:graphicFrameLocks noChangeAspect="1"/>
            </p:cNvGraphicFramePr>
            <p:nvPr/>
          </p:nvGraphicFramePr>
          <p:xfrm>
            <a:off x="2160" y="3377"/>
            <a:ext cx="720" cy="673"/>
          </p:xfrm>
          <a:graphic>
            <a:graphicData uri="http://schemas.openxmlformats.org/presentationml/2006/ole">
              <mc:AlternateContent xmlns:mc="http://schemas.openxmlformats.org/markup-compatibility/2006">
                <mc:Choice xmlns:v="urn:schemas-microsoft-com:vml" Requires="v">
                  <p:oleObj spid="_x0000_s223243" name="Chart" r:id="rId5" imgW="3667125" imgH="2667000" progId="Excel.Sheet.8">
                    <p:embed/>
                  </p:oleObj>
                </mc:Choice>
                <mc:Fallback>
                  <p:oleObj name="Chart" r:id="rId5" imgW="3667125" imgH="2667000" progId="Excel.Sheet.8">
                    <p:embed/>
                    <p:pic>
                      <p:nvPicPr>
                        <p:cNvPr id="43054" name="Object 47"/>
                        <p:cNvPicPr>
                          <a:picLocks noChangeAspect="1" noChangeArrowheads="1"/>
                        </p:cNvPicPr>
                        <p:nvPr/>
                      </p:nvPicPr>
                      <p:blipFill>
                        <a:blip r:embed="rId6">
                          <a:extLst>
                            <a:ext uri="{28A0092B-C50C-407E-A947-70E740481C1C}">
                              <a14:useLocalDpi xmlns:a14="http://schemas.microsoft.com/office/drawing/2010/main" val="0"/>
                            </a:ext>
                          </a:extLst>
                        </a:blip>
                        <a:srcRect l="12500" t="7886" r="22917" b="8960"/>
                        <a:stretch>
                          <a:fillRect/>
                        </a:stretch>
                      </p:blipFill>
                      <p:spPr bwMode="auto">
                        <a:xfrm>
                          <a:off x="2160" y="3377"/>
                          <a:ext cx="720" cy="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55" name="Object 48"/>
            <p:cNvGraphicFramePr>
              <a:graphicFrameLocks noChangeAspect="1"/>
            </p:cNvGraphicFramePr>
            <p:nvPr/>
          </p:nvGraphicFramePr>
          <p:xfrm>
            <a:off x="1200" y="3365"/>
            <a:ext cx="816" cy="700"/>
          </p:xfrm>
          <a:graphic>
            <a:graphicData uri="http://schemas.openxmlformats.org/presentationml/2006/ole">
              <mc:AlternateContent xmlns:mc="http://schemas.openxmlformats.org/markup-compatibility/2006">
                <mc:Choice xmlns:v="urn:schemas-microsoft-com:vml" Requires="v">
                  <p:oleObj spid="_x0000_s223244" name="Chart" r:id="rId7" imgW="3648151" imgH="2495702" progId="Excel.Sheet.8">
                    <p:embed/>
                  </p:oleObj>
                </mc:Choice>
                <mc:Fallback>
                  <p:oleObj name="Chart" r:id="rId7" imgW="3648151" imgH="2495702" progId="Excel.Sheet.8">
                    <p:embed/>
                    <p:pic>
                      <p:nvPicPr>
                        <p:cNvPr id="43055" name="Object 48"/>
                        <p:cNvPicPr>
                          <a:picLocks noChangeAspect="1" noChangeArrowheads="1"/>
                        </p:cNvPicPr>
                        <p:nvPr/>
                      </p:nvPicPr>
                      <p:blipFill>
                        <a:blip r:embed="rId8">
                          <a:extLst>
                            <a:ext uri="{28A0092B-C50C-407E-A947-70E740481C1C}">
                              <a14:useLocalDpi xmlns:a14="http://schemas.microsoft.com/office/drawing/2010/main" val="0"/>
                            </a:ext>
                          </a:extLst>
                        </a:blip>
                        <a:srcRect l="13446" t="5153" r="21802" b="6297"/>
                        <a:stretch>
                          <a:fillRect/>
                        </a:stretch>
                      </p:blipFill>
                      <p:spPr bwMode="auto">
                        <a:xfrm>
                          <a:off x="1200" y="3365"/>
                          <a:ext cx="816" cy="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56" name="Text Box 49"/>
            <p:cNvSpPr txBox="1">
              <a:spLocks noChangeArrowheads="1"/>
            </p:cNvSpPr>
            <p:nvPr/>
          </p:nvSpPr>
          <p:spPr bwMode="auto">
            <a:xfrm>
              <a:off x="336" y="3547"/>
              <a:ext cx="72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dirty="0">
                  <a:ea typeface="宋体" pitchFamily="2" charset="-122"/>
                </a:rPr>
                <a:t>Theme </a:t>
              </a:r>
              <a:r>
                <a:rPr lang="en-US" altLang="zh-CN" sz="1400" b="1" dirty="0" smtClean="0">
                  <a:ea typeface="宋体" pitchFamily="2" charset="-122"/>
                </a:rPr>
                <a:t>coverage:</a:t>
              </a:r>
              <a:endParaRPr lang="en-US" altLang="zh-CN" sz="1400" b="1" dirty="0">
                <a:ea typeface="宋体" pitchFamily="2" charset="-122"/>
              </a:endParaRPr>
            </a:p>
          </p:txBody>
        </p:sp>
        <p:sp>
          <p:nvSpPr>
            <p:cNvPr id="43057" name="Text Box 50"/>
            <p:cNvSpPr txBox="1">
              <a:spLocks noChangeArrowheads="1"/>
            </p:cNvSpPr>
            <p:nvPr/>
          </p:nvSpPr>
          <p:spPr bwMode="auto">
            <a:xfrm>
              <a:off x="1104" y="3984"/>
              <a:ext cx="5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a:ea typeface="宋体" pitchFamily="2" charset="-122"/>
                </a:rPr>
                <a:t>Texas</a:t>
              </a:r>
            </a:p>
          </p:txBody>
        </p:sp>
        <p:sp>
          <p:nvSpPr>
            <p:cNvPr id="43058" name="Text Box 51"/>
            <p:cNvSpPr txBox="1">
              <a:spLocks noChangeArrowheads="1"/>
            </p:cNvSpPr>
            <p:nvPr/>
          </p:nvSpPr>
          <p:spPr bwMode="auto">
            <a:xfrm>
              <a:off x="1968" y="3993"/>
              <a:ext cx="6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a:ea typeface="宋体" pitchFamily="2" charset="-122"/>
                </a:rPr>
                <a:t>July 2005</a:t>
              </a:r>
            </a:p>
          </p:txBody>
        </p:sp>
        <p:sp>
          <p:nvSpPr>
            <p:cNvPr id="43059" name="Text Box 52"/>
            <p:cNvSpPr txBox="1">
              <a:spLocks noChangeArrowheads="1"/>
            </p:cNvSpPr>
            <p:nvPr/>
          </p:nvSpPr>
          <p:spPr bwMode="auto">
            <a:xfrm>
              <a:off x="3264" y="3984"/>
              <a:ext cx="6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a:ea typeface="宋体" pitchFamily="2" charset="-122"/>
                </a:rPr>
                <a:t>document</a:t>
              </a:r>
            </a:p>
          </p:txBody>
        </p:sp>
        <p:sp>
          <p:nvSpPr>
            <p:cNvPr id="43060" name="Text Box 53"/>
            <p:cNvSpPr txBox="1">
              <a:spLocks noChangeArrowheads="1"/>
            </p:cNvSpPr>
            <p:nvPr/>
          </p:nvSpPr>
          <p:spPr bwMode="auto">
            <a:xfrm>
              <a:off x="3024" y="3648"/>
              <a:ext cx="5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a:ea typeface="宋体" pitchFamily="2" charset="-122"/>
                </a:rPr>
                <a:t>……</a:t>
              </a:r>
            </a:p>
          </p:txBody>
        </p:sp>
        <p:sp>
          <p:nvSpPr>
            <p:cNvPr id="43061" name="AutoShape 54"/>
            <p:cNvSpPr>
              <a:spLocks noChangeArrowheads="1"/>
            </p:cNvSpPr>
            <p:nvPr/>
          </p:nvSpPr>
          <p:spPr bwMode="auto">
            <a:xfrm>
              <a:off x="192" y="3360"/>
              <a:ext cx="4128" cy="882"/>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grpSp>
      <p:sp>
        <p:nvSpPr>
          <p:cNvPr id="1040439" name="Text Box 55"/>
          <p:cNvSpPr txBox="1">
            <a:spLocks noChangeArrowheads="1"/>
          </p:cNvSpPr>
          <p:nvPr/>
        </p:nvSpPr>
        <p:spPr bwMode="auto">
          <a:xfrm>
            <a:off x="3367089" y="3506391"/>
            <a:ext cx="164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0"/>
              </a:spcBef>
              <a:buSzTx/>
              <a:buFontTx/>
              <a:buNone/>
            </a:pPr>
            <a:r>
              <a:rPr lang="en-US" altLang="en-US" sz="1600" b="1" i="1">
                <a:ea typeface="宋体" pitchFamily="2" charset="-122"/>
              </a:rPr>
              <a:t>Choose a view</a:t>
            </a:r>
            <a:r>
              <a:rPr lang="en-US" altLang="en-US" sz="1600" b="1" i="1" baseline="-25000"/>
              <a:t> </a:t>
            </a:r>
          </a:p>
        </p:txBody>
      </p:sp>
      <p:sp>
        <p:nvSpPr>
          <p:cNvPr id="1040440" name="Text Box 56"/>
          <p:cNvSpPr txBox="1">
            <a:spLocks noChangeArrowheads="1"/>
          </p:cNvSpPr>
          <p:nvPr/>
        </p:nvSpPr>
        <p:spPr bwMode="auto">
          <a:xfrm>
            <a:off x="7467601" y="4246960"/>
            <a:ext cx="11641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0"/>
              </a:spcBef>
              <a:buSzTx/>
              <a:buFontTx/>
              <a:buNone/>
            </a:pPr>
            <a:r>
              <a:rPr lang="en-US" altLang="en-US" sz="1600" b="1" i="1">
                <a:ea typeface="宋体" pitchFamily="2" charset="-122"/>
              </a:rPr>
              <a:t>Choose a </a:t>
            </a:r>
            <a:br>
              <a:rPr lang="en-US" altLang="en-US" sz="1600" b="1" i="1">
                <a:ea typeface="宋体" pitchFamily="2" charset="-122"/>
              </a:rPr>
            </a:br>
            <a:r>
              <a:rPr lang="en-US" altLang="en-US" sz="1600" b="1" i="1">
                <a:ea typeface="宋体" pitchFamily="2" charset="-122"/>
              </a:rPr>
              <a:t>Coverage</a:t>
            </a:r>
            <a:r>
              <a:rPr lang="en-US" altLang="en-US" sz="1600" b="1" i="1" baseline="-25000"/>
              <a:t> </a:t>
            </a:r>
          </a:p>
        </p:txBody>
      </p:sp>
      <p:grpSp>
        <p:nvGrpSpPr>
          <p:cNvPr id="9" name="Group 57"/>
          <p:cNvGrpSpPr>
            <a:grpSpLocks/>
          </p:cNvGrpSpPr>
          <p:nvPr/>
        </p:nvGrpSpPr>
        <p:grpSpPr bwMode="auto">
          <a:xfrm>
            <a:off x="6983413" y="3268266"/>
            <a:ext cx="2036762" cy="1189434"/>
            <a:chOff x="4399" y="2699"/>
            <a:chExt cx="1283" cy="999"/>
          </a:xfrm>
        </p:grpSpPr>
        <p:graphicFrame>
          <p:nvGraphicFramePr>
            <p:cNvPr id="43051" name="Object 58"/>
            <p:cNvGraphicFramePr>
              <a:graphicFrameLocks noChangeAspect="1"/>
            </p:cNvGraphicFramePr>
            <p:nvPr/>
          </p:nvGraphicFramePr>
          <p:xfrm>
            <a:off x="4876" y="2699"/>
            <a:ext cx="806" cy="754"/>
          </p:xfrm>
          <a:graphic>
            <a:graphicData uri="http://schemas.openxmlformats.org/presentationml/2006/ole">
              <mc:AlternateContent xmlns:mc="http://schemas.openxmlformats.org/markup-compatibility/2006">
                <mc:Choice xmlns:v="urn:schemas-microsoft-com:vml" Requires="v">
                  <p:oleObj spid="_x0000_s223245" name="Chart" r:id="rId9" imgW="3667125" imgH="2667000" progId="Excel.Sheet.8">
                    <p:embed/>
                  </p:oleObj>
                </mc:Choice>
                <mc:Fallback>
                  <p:oleObj name="Chart" r:id="rId9" imgW="3667125" imgH="2667000" progId="Excel.Sheet.8">
                    <p:embed/>
                    <p:pic>
                      <p:nvPicPr>
                        <p:cNvPr id="43051" name="Object 58"/>
                        <p:cNvPicPr>
                          <a:picLocks noChangeAspect="1" noChangeArrowheads="1"/>
                        </p:cNvPicPr>
                        <p:nvPr/>
                      </p:nvPicPr>
                      <p:blipFill>
                        <a:blip r:embed="rId6">
                          <a:extLst>
                            <a:ext uri="{28A0092B-C50C-407E-A947-70E740481C1C}">
                              <a14:useLocalDpi xmlns:a14="http://schemas.microsoft.com/office/drawing/2010/main" val="0"/>
                            </a:ext>
                          </a:extLst>
                        </a:blip>
                        <a:srcRect l="12500" t="7886" r="22917" b="8960"/>
                        <a:stretch>
                          <a:fillRect/>
                        </a:stretch>
                      </p:blipFill>
                      <p:spPr bwMode="auto">
                        <a:xfrm>
                          <a:off x="4876" y="2699"/>
                          <a:ext cx="806"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52" name="AutoShape 59"/>
            <p:cNvSpPr>
              <a:spLocks noChangeArrowheads="1"/>
            </p:cNvSpPr>
            <p:nvPr/>
          </p:nvSpPr>
          <p:spPr bwMode="auto">
            <a:xfrm rot="-3039320">
              <a:off x="4327" y="3338"/>
              <a:ext cx="432" cy="288"/>
            </a:xfrm>
            <a:prstGeom prst="triangle">
              <a:avLst>
                <a:gd name="adj" fmla="val 0"/>
              </a:avLst>
            </a:prstGeom>
            <a:solidFill>
              <a:schemeClr val="accent1"/>
            </a:solidFill>
            <a:ln w="9525">
              <a:solidFill>
                <a:schemeClr val="tx1"/>
              </a:solidFill>
              <a:miter lim="800000"/>
              <a:headEnd/>
              <a:tailEnd/>
            </a:ln>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grpSp>
      <p:grpSp>
        <p:nvGrpSpPr>
          <p:cNvPr id="10" name="Group 60"/>
          <p:cNvGrpSpPr>
            <a:grpSpLocks/>
          </p:cNvGrpSpPr>
          <p:nvPr/>
        </p:nvGrpSpPr>
        <p:grpSpPr bwMode="auto">
          <a:xfrm>
            <a:off x="6296026" y="1143000"/>
            <a:ext cx="2162175" cy="2343150"/>
            <a:chOff x="3936" y="960"/>
            <a:chExt cx="1362" cy="1968"/>
          </a:xfrm>
        </p:grpSpPr>
        <p:grpSp>
          <p:nvGrpSpPr>
            <p:cNvPr id="43040" name="Group 61"/>
            <p:cNvGrpSpPr>
              <a:grpSpLocks/>
            </p:cNvGrpSpPr>
            <p:nvPr/>
          </p:nvGrpSpPr>
          <p:grpSpPr bwMode="auto">
            <a:xfrm>
              <a:off x="3954" y="960"/>
              <a:ext cx="1335" cy="672"/>
              <a:chOff x="3648" y="1005"/>
              <a:chExt cx="1584" cy="750"/>
            </a:xfrm>
          </p:grpSpPr>
          <p:sp>
            <p:nvSpPr>
              <p:cNvPr id="43049" name="Rectangle 62"/>
              <p:cNvSpPr>
                <a:spLocks noChangeArrowheads="1"/>
              </p:cNvSpPr>
              <p:nvPr/>
            </p:nvSpPr>
            <p:spPr bwMode="auto">
              <a:xfrm>
                <a:off x="3648" y="1005"/>
                <a:ext cx="1584" cy="59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50" name="Rectangle 63"/>
              <p:cNvSpPr>
                <a:spLocks noChangeArrowheads="1"/>
              </p:cNvSpPr>
              <p:nvPr/>
            </p:nvSpPr>
            <p:spPr bwMode="auto">
              <a:xfrm>
                <a:off x="3648" y="1563"/>
                <a:ext cx="816" cy="19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grpSp>
        <p:grpSp>
          <p:nvGrpSpPr>
            <p:cNvPr id="43041" name="Group 64"/>
            <p:cNvGrpSpPr>
              <a:grpSpLocks/>
            </p:cNvGrpSpPr>
            <p:nvPr/>
          </p:nvGrpSpPr>
          <p:grpSpPr bwMode="auto">
            <a:xfrm>
              <a:off x="3954" y="1518"/>
              <a:ext cx="1344" cy="786"/>
              <a:chOff x="3648" y="1632"/>
              <a:chExt cx="1632" cy="900"/>
            </a:xfrm>
          </p:grpSpPr>
          <p:sp>
            <p:nvSpPr>
              <p:cNvPr id="43046" name="Rectangle 65"/>
              <p:cNvSpPr>
                <a:spLocks noChangeArrowheads="1"/>
              </p:cNvSpPr>
              <p:nvPr/>
            </p:nvSpPr>
            <p:spPr bwMode="auto">
              <a:xfrm>
                <a:off x="3648" y="1776"/>
                <a:ext cx="1632" cy="62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47" name="Rectangle 66"/>
              <p:cNvSpPr>
                <a:spLocks noChangeArrowheads="1"/>
              </p:cNvSpPr>
              <p:nvPr/>
            </p:nvSpPr>
            <p:spPr bwMode="auto">
              <a:xfrm>
                <a:off x="4512" y="1632"/>
                <a:ext cx="768" cy="19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48" name="Rectangle 67"/>
              <p:cNvSpPr>
                <a:spLocks noChangeArrowheads="1"/>
              </p:cNvSpPr>
              <p:nvPr/>
            </p:nvSpPr>
            <p:spPr bwMode="auto">
              <a:xfrm>
                <a:off x="3648" y="2340"/>
                <a:ext cx="960" cy="19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grpSp>
        <p:grpSp>
          <p:nvGrpSpPr>
            <p:cNvPr id="43042" name="Group 68"/>
            <p:cNvGrpSpPr>
              <a:grpSpLocks/>
            </p:cNvGrpSpPr>
            <p:nvPr/>
          </p:nvGrpSpPr>
          <p:grpSpPr bwMode="auto">
            <a:xfrm>
              <a:off x="3936" y="2181"/>
              <a:ext cx="1353" cy="507"/>
              <a:chOff x="3648" y="2418"/>
              <a:chExt cx="1632" cy="579"/>
            </a:xfrm>
          </p:grpSpPr>
          <p:sp>
            <p:nvSpPr>
              <p:cNvPr id="43044" name="Rectangle 69"/>
              <p:cNvSpPr>
                <a:spLocks noChangeArrowheads="1"/>
              </p:cNvSpPr>
              <p:nvPr/>
            </p:nvSpPr>
            <p:spPr bwMode="auto">
              <a:xfrm>
                <a:off x="3648" y="2565"/>
                <a:ext cx="1632" cy="43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43045" name="Rectangle 70"/>
              <p:cNvSpPr>
                <a:spLocks noChangeArrowheads="1"/>
              </p:cNvSpPr>
              <p:nvPr/>
            </p:nvSpPr>
            <p:spPr bwMode="auto">
              <a:xfrm>
                <a:off x="4656" y="2418"/>
                <a:ext cx="624" cy="21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grpSp>
        <p:sp>
          <p:nvSpPr>
            <p:cNvPr id="43043" name="AutoShape 71"/>
            <p:cNvSpPr>
              <a:spLocks noChangeArrowheads="1"/>
            </p:cNvSpPr>
            <p:nvPr/>
          </p:nvSpPr>
          <p:spPr bwMode="auto">
            <a:xfrm rot="-8872779">
              <a:off x="4560" y="2784"/>
              <a:ext cx="192" cy="144"/>
            </a:xfrm>
            <a:prstGeom prst="triangle">
              <a:avLst>
                <a:gd name="adj" fmla="val 0"/>
              </a:avLst>
            </a:prstGeom>
            <a:solidFill>
              <a:schemeClr val="accent1"/>
            </a:solidFill>
            <a:ln w="9525">
              <a:solidFill>
                <a:schemeClr val="tx1"/>
              </a:solidFill>
              <a:miter lim="800000"/>
              <a:headEnd/>
              <a:tailEnd/>
            </a:ln>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grpSp>
      <p:grpSp>
        <p:nvGrpSpPr>
          <p:cNvPr id="14" name="Group 72"/>
          <p:cNvGrpSpPr>
            <a:grpSpLocks/>
          </p:cNvGrpSpPr>
          <p:nvPr/>
        </p:nvGrpSpPr>
        <p:grpSpPr bwMode="auto">
          <a:xfrm>
            <a:off x="5253038" y="1200149"/>
            <a:ext cx="3052762" cy="338138"/>
            <a:chOff x="3309" y="1026"/>
            <a:chExt cx="1923" cy="284"/>
          </a:xfrm>
        </p:grpSpPr>
        <p:sp>
          <p:nvSpPr>
            <p:cNvPr id="43038" name="Text Box 73"/>
            <p:cNvSpPr txBox="1">
              <a:spLocks noChangeArrowheads="1"/>
            </p:cNvSpPr>
            <p:nvPr/>
          </p:nvSpPr>
          <p:spPr bwMode="auto">
            <a:xfrm>
              <a:off x="4461" y="1026"/>
              <a:ext cx="771"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50000"/>
                </a:spcBef>
                <a:buSzTx/>
                <a:buFontTx/>
                <a:buNone/>
              </a:pPr>
              <a:r>
                <a:rPr lang="en-US" altLang="zh-CN" sz="1400" i="1">
                  <a:latin typeface="Times New Roman" pitchFamily="18" charset="0"/>
                  <a:ea typeface="宋体" pitchFamily="2" charset="-122"/>
                </a:rPr>
                <a:t>government</a:t>
              </a:r>
              <a:r>
                <a:rPr lang="en-US" altLang="zh-CN" sz="1600" i="1">
                  <a:latin typeface="Times New Roman" pitchFamily="18" charset="0"/>
                  <a:ea typeface="宋体" pitchFamily="2" charset="-122"/>
                </a:rPr>
                <a:t>  </a:t>
              </a:r>
            </a:p>
          </p:txBody>
        </p:sp>
        <p:sp>
          <p:nvSpPr>
            <p:cNvPr id="43039" name="Line 74"/>
            <p:cNvSpPr>
              <a:spLocks noChangeShapeType="1"/>
            </p:cNvSpPr>
            <p:nvPr/>
          </p:nvSpPr>
          <p:spPr bwMode="auto">
            <a:xfrm>
              <a:off x="3309" y="1170"/>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75"/>
          <p:cNvGrpSpPr>
            <a:grpSpLocks/>
          </p:cNvGrpSpPr>
          <p:nvPr/>
        </p:nvGrpSpPr>
        <p:grpSpPr bwMode="auto">
          <a:xfrm>
            <a:off x="5253038" y="2000249"/>
            <a:ext cx="2595562" cy="338138"/>
            <a:chOff x="1968" y="1026"/>
            <a:chExt cx="1635" cy="284"/>
          </a:xfrm>
        </p:grpSpPr>
        <p:sp>
          <p:nvSpPr>
            <p:cNvPr id="43036" name="Line 76"/>
            <p:cNvSpPr>
              <a:spLocks noChangeShapeType="1"/>
            </p:cNvSpPr>
            <p:nvPr/>
          </p:nvSpPr>
          <p:spPr bwMode="auto">
            <a:xfrm>
              <a:off x="1968" y="1170"/>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7" name="Text Box 77"/>
            <p:cNvSpPr txBox="1">
              <a:spLocks noChangeArrowheads="1"/>
            </p:cNvSpPr>
            <p:nvPr/>
          </p:nvSpPr>
          <p:spPr bwMode="auto">
            <a:xfrm>
              <a:off x="3120" y="1026"/>
              <a:ext cx="483"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50000"/>
                </a:spcBef>
                <a:buSzTx/>
                <a:buFontTx/>
                <a:buNone/>
              </a:pPr>
              <a:r>
                <a:rPr lang="en-US" altLang="zh-CN" sz="1600" i="1">
                  <a:solidFill>
                    <a:schemeClr val="bg1"/>
                  </a:solidFill>
                  <a:latin typeface="Times New Roman" pitchFamily="18" charset="0"/>
                  <a:ea typeface="宋体" pitchFamily="2" charset="-122"/>
                </a:rPr>
                <a:t>donate</a:t>
              </a:r>
              <a:r>
                <a:rPr lang="en-US" altLang="zh-CN" sz="1600" i="1">
                  <a:latin typeface="Times New Roman" pitchFamily="18" charset="0"/>
                  <a:ea typeface="宋体" pitchFamily="2" charset="-122"/>
                </a:rPr>
                <a:t>  </a:t>
              </a:r>
            </a:p>
          </p:txBody>
        </p:sp>
      </p:grpSp>
      <p:grpSp>
        <p:nvGrpSpPr>
          <p:cNvPr id="16" name="Group 78"/>
          <p:cNvGrpSpPr>
            <a:grpSpLocks/>
          </p:cNvGrpSpPr>
          <p:nvPr/>
        </p:nvGrpSpPr>
        <p:grpSpPr bwMode="auto">
          <a:xfrm>
            <a:off x="5257800" y="2890836"/>
            <a:ext cx="2595563" cy="338138"/>
            <a:chOff x="1968" y="1026"/>
            <a:chExt cx="1635" cy="284"/>
          </a:xfrm>
        </p:grpSpPr>
        <p:sp>
          <p:nvSpPr>
            <p:cNvPr id="43034" name="Line 79"/>
            <p:cNvSpPr>
              <a:spLocks noChangeShapeType="1"/>
            </p:cNvSpPr>
            <p:nvPr/>
          </p:nvSpPr>
          <p:spPr bwMode="auto">
            <a:xfrm>
              <a:off x="1968" y="1170"/>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5" name="Text Box 80"/>
            <p:cNvSpPr txBox="1">
              <a:spLocks noChangeArrowheads="1"/>
            </p:cNvSpPr>
            <p:nvPr/>
          </p:nvSpPr>
          <p:spPr bwMode="auto">
            <a:xfrm>
              <a:off x="3120" y="1026"/>
              <a:ext cx="483"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50000"/>
                </a:spcBef>
                <a:buSzTx/>
                <a:buFontTx/>
                <a:buNone/>
              </a:pPr>
              <a:r>
                <a:rPr lang="en-US" altLang="zh-CN" sz="1600" i="1">
                  <a:latin typeface="Times New Roman" pitchFamily="18" charset="0"/>
                  <a:ea typeface="宋体" pitchFamily="2" charset="-122"/>
                </a:rPr>
                <a:t>new  </a:t>
              </a:r>
            </a:p>
          </p:txBody>
        </p:sp>
      </p:grpSp>
      <p:sp>
        <p:nvSpPr>
          <p:cNvPr id="1040465" name="Rectangle 81"/>
          <p:cNvSpPr>
            <a:spLocks noChangeArrowheads="1"/>
          </p:cNvSpPr>
          <p:nvPr/>
        </p:nvSpPr>
        <p:spPr bwMode="auto">
          <a:xfrm>
            <a:off x="7086600" y="1219200"/>
            <a:ext cx="1066800" cy="2857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a:spcBef>
                <a:spcPct val="0"/>
              </a:spcBef>
              <a:buSzTx/>
              <a:buFontTx/>
              <a:buNone/>
            </a:pPr>
            <a:endParaRPr lang="en-US" altLang="en-US" sz="2400">
              <a:latin typeface="Gill Sans MT" pitchFamily="34" charset="0"/>
            </a:endParaRPr>
          </a:p>
        </p:txBody>
      </p:sp>
      <p:sp>
        <p:nvSpPr>
          <p:cNvPr id="1040466" name="Text Box 82"/>
          <p:cNvSpPr txBox="1">
            <a:spLocks noChangeArrowheads="1"/>
          </p:cNvSpPr>
          <p:nvPr/>
        </p:nvSpPr>
        <p:spPr bwMode="auto">
          <a:xfrm>
            <a:off x="4724401" y="1062037"/>
            <a:ext cx="21820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0"/>
              </a:spcBef>
              <a:buSzTx/>
              <a:buFontTx/>
              <a:buNone/>
            </a:pPr>
            <a:r>
              <a:rPr lang="en-US" altLang="en-US" sz="1600" b="1" i="1" dirty="0">
                <a:ea typeface="宋体" pitchFamily="2" charset="-122"/>
              </a:rPr>
              <a:t>Draw a word from </a:t>
            </a:r>
            <a:r>
              <a:rPr lang="en-US" altLang="en-US" sz="1600" b="1" i="1" dirty="0">
                <a:ea typeface="宋体" pitchFamily="2" charset="-122"/>
                <a:sym typeface="Symbol" pitchFamily="18" charset="2"/>
              </a:rPr>
              <a:t></a:t>
            </a:r>
            <a:r>
              <a:rPr lang="en-US" altLang="en-US" sz="1600" b="1" i="1" baseline="-25000" dirty="0" err="1">
                <a:ea typeface="宋体" pitchFamily="2" charset="-122"/>
                <a:sym typeface="Symbol" pitchFamily="18" charset="2"/>
              </a:rPr>
              <a:t>i</a:t>
            </a:r>
            <a:r>
              <a:rPr lang="en-US" altLang="en-US" sz="1600" b="1" i="1" dirty="0">
                <a:ea typeface="宋体" pitchFamily="2" charset="-122"/>
              </a:rPr>
              <a:t> </a:t>
            </a:r>
          </a:p>
        </p:txBody>
      </p:sp>
      <p:sp>
        <p:nvSpPr>
          <p:cNvPr id="1040467" name="Text Box 83"/>
          <p:cNvSpPr txBox="1">
            <a:spLocks noChangeArrowheads="1"/>
          </p:cNvSpPr>
          <p:nvPr/>
        </p:nvSpPr>
        <p:spPr bwMode="auto">
          <a:xfrm>
            <a:off x="6477000" y="1485900"/>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50000"/>
              </a:spcBef>
              <a:buSzTx/>
              <a:buFontTx/>
              <a:buNone/>
            </a:pPr>
            <a:r>
              <a:rPr lang="en-US" altLang="zh-CN" sz="1400" i="1">
                <a:latin typeface="Times New Roman" pitchFamily="18" charset="0"/>
                <a:ea typeface="宋体" pitchFamily="2" charset="-122"/>
              </a:rPr>
              <a:t>response</a:t>
            </a:r>
            <a:r>
              <a:rPr lang="en-US" altLang="zh-CN" sz="1600" i="1">
                <a:latin typeface="Times New Roman" pitchFamily="18" charset="0"/>
                <a:ea typeface="宋体" pitchFamily="2" charset="-122"/>
              </a:rPr>
              <a:t>  </a:t>
            </a:r>
          </a:p>
        </p:txBody>
      </p:sp>
      <p:sp>
        <p:nvSpPr>
          <p:cNvPr id="1040468" name="Text Box 84"/>
          <p:cNvSpPr txBox="1">
            <a:spLocks noChangeArrowheads="1"/>
          </p:cNvSpPr>
          <p:nvPr/>
        </p:nvSpPr>
        <p:spPr bwMode="auto">
          <a:xfrm>
            <a:off x="6553200" y="2228850"/>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50000"/>
              </a:spcBef>
              <a:buSzTx/>
              <a:buFontTx/>
              <a:buNone/>
            </a:pPr>
            <a:r>
              <a:rPr lang="en-US" altLang="zh-CN" sz="1400" i="1">
                <a:solidFill>
                  <a:schemeClr val="bg1"/>
                </a:solidFill>
                <a:latin typeface="Times New Roman" pitchFamily="18" charset="0"/>
                <a:ea typeface="宋体" pitchFamily="2" charset="-122"/>
              </a:rPr>
              <a:t>aid</a:t>
            </a:r>
            <a:r>
              <a:rPr lang="en-US" altLang="zh-CN" sz="1600" i="1">
                <a:latin typeface="Times New Roman" pitchFamily="18" charset="0"/>
                <a:ea typeface="宋体" pitchFamily="2" charset="-122"/>
              </a:rPr>
              <a:t>  </a:t>
            </a:r>
          </a:p>
        </p:txBody>
      </p:sp>
      <p:sp>
        <p:nvSpPr>
          <p:cNvPr id="1040469" name="Text Box 85"/>
          <p:cNvSpPr txBox="1">
            <a:spLocks noChangeArrowheads="1"/>
          </p:cNvSpPr>
          <p:nvPr/>
        </p:nvSpPr>
        <p:spPr bwMode="auto">
          <a:xfrm>
            <a:off x="7239000" y="2171700"/>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50000"/>
              </a:spcBef>
              <a:buSzTx/>
              <a:buFontTx/>
              <a:buNone/>
            </a:pPr>
            <a:r>
              <a:rPr lang="en-US" altLang="zh-CN" sz="1400" i="1">
                <a:solidFill>
                  <a:schemeClr val="bg1"/>
                </a:solidFill>
                <a:latin typeface="Times New Roman" pitchFamily="18" charset="0"/>
                <a:ea typeface="宋体" pitchFamily="2" charset="-122"/>
              </a:rPr>
              <a:t>help</a:t>
            </a:r>
            <a:r>
              <a:rPr lang="en-US" altLang="zh-CN" sz="1600" i="1">
                <a:latin typeface="Times New Roman" pitchFamily="18" charset="0"/>
                <a:ea typeface="宋体" pitchFamily="2" charset="-122"/>
              </a:rPr>
              <a:t>  </a:t>
            </a:r>
          </a:p>
        </p:txBody>
      </p:sp>
      <p:sp>
        <p:nvSpPr>
          <p:cNvPr id="1040470" name="Text Box 86"/>
          <p:cNvSpPr txBox="1">
            <a:spLocks noChangeArrowheads="1"/>
          </p:cNvSpPr>
          <p:nvPr/>
        </p:nvSpPr>
        <p:spPr bwMode="auto">
          <a:xfrm>
            <a:off x="7315200" y="2719387"/>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50000"/>
              </a:spcBef>
              <a:buSzTx/>
              <a:buFontTx/>
              <a:buNone/>
            </a:pPr>
            <a:r>
              <a:rPr lang="en-US" altLang="zh-CN" sz="1400" i="1">
                <a:latin typeface="Times New Roman" pitchFamily="18" charset="0"/>
                <a:ea typeface="宋体" pitchFamily="2" charset="-122"/>
              </a:rPr>
              <a:t>Orleans</a:t>
            </a:r>
            <a:r>
              <a:rPr lang="en-US" altLang="zh-CN" sz="1600" i="1">
                <a:latin typeface="Times New Roman" pitchFamily="18" charset="0"/>
                <a:ea typeface="宋体" pitchFamily="2" charset="-122"/>
              </a:rPr>
              <a:t>  </a:t>
            </a:r>
          </a:p>
        </p:txBody>
      </p:sp>
      <p:sp>
        <p:nvSpPr>
          <p:cNvPr id="1040471" name="Text Box 87"/>
          <p:cNvSpPr txBox="1">
            <a:spLocks noChangeArrowheads="1"/>
          </p:cNvSpPr>
          <p:nvPr/>
        </p:nvSpPr>
        <p:spPr bwMode="auto">
          <a:xfrm>
            <a:off x="6172200" y="1057275"/>
            <a:ext cx="2362200" cy="28931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zh-CN" sz="1400" b="1">
                <a:solidFill>
                  <a:srgbClr val="CCCC00"/>
                </a:solidFill>
                <a:ea typeface="宋体" pitchFamily="2" charset="-122"/>
              </a:rPr>
              <a:t>Criticism</a:t>
            </a:r>
            <a:r>
              <a:rPr lang="en-US" altLang="zh-CN" sz="1400">
                <a:solidFill>
                  <a:srgbClr val="CCCC00"/>
                </a:solidFill>
                <a:ea typeface="宋体" pitchFamily="2" charset="-122"/>
              </a:rPr>
              <a:t> </a:t>
            </a:r>
            <a:r>
              <a:rPr lang="en-US" altLang="zh-CN" sz="1400">
                <a:ea typeface="宋体" pitchFamily="2" charset="-122"/>
              </a:rPr>
              <a:t>of</a:t>
            </a:r>
            <a:r>
              <a:rPr lang="en-US" altLang="zh-CN" sz="1400">
                <a:solidFill>
                  <a:srgbClr val="CCCC00"/>
                </a:solidFill>
                <a:ea typeface="宋体" pitchFamily="2" charset="-122"/>
              </a:rPr>
              <a:t> </a:t>
            </a:r>
            <a:r>
              <a:rPr lang="en-US" altLang="zh-CN" sz="1400" b="1">
                <a:solidFill>
                  <a:srgbClr val="CCCC00"/>
                </a:solidFill>
                <a:ea typeface="宋体" pitchFamily="2" charset="-122"/>
              </a:rPr>
              <a:t>government response</a:t>
            </a:r>
            <a:r>
              <a:rPr lang="en-US" altLang="zh-CN" sz="1400">
                <a:solidFill>
                  <a:srgbClr val="CCCC00"/>
                </a:solidFill>
                <a:ea typeface="宋体" pitchFamily="2" charset="-122"/>
              </a:rPr>
              <a:t> </a:t>
            </a:r>
            <a:r>
              <a:rPr lang="en-US" altLang="zh-CN" sz="1400">
                <a:ea typeface="宋体" pitchFamily="2" charset="-122"/>
              </a:rPr>
              <a:t>to the hurricane primarily consisted of</a:t>
            </a:r>
            <a:r>
              <a:rPr lang="en-US" altLang="zh-CN" sz="1400">
                <a:solidFill>
                  <a:srgbClr val="CCCC00"/>
                </a:solidFill>
                <a:ea typeface="宋体" pitchFamily="2" charset="-122"/>
              </a:rPr>
              <a:t> </a:t>
            </a:r>
            <a:r>
              <a:rPr lang="en-US" altLang="zh-CN" sz="1400" b="1">
                <a:solidFill>
                  <a:srgbClr val="CCCC00"/>
                </a:solidFill>
                <a:ea typeface="宋体" pitchFamily="2" charset="-122"/>
              </a:rPr>
              <a:t>criticism</a:t>
            </a:r>
            <a:r>
              <a:rPr lang="en-US" altLang="zh-CN" sz="1400">
                <a:solidFill>
                  <a:srgbClr val="CCCC00"/>
                </a:solidFill>
                <a:ea typeface="宋体" pitchFamily="2" charset="-122"/>
              </a:rPr>
              <a:t> </a:t>
            </a:r>
            <a:r>
              <a:rPr lang="en-US" altLang="zh-CN" sz="1400">
                <a:ea typeface="宋体" pitchFamily="2" charset="-122"/>
              </a:rPr>
              <a:t>of its</a:t>
            </a:r>
            <a:r>
              <a:rPr lang="en-US" altLang="zh-CN" sz="1400">
                <a:solidFill>
                  <a:srgbClr val="CCCC00"/>
                </a:solidFill>
                <a:ea typeface="宋体" pitchFamily="2" charset="-122"/>
              </a:rPr>
              <a:t> </a:t>
            </a:r>
            <a:r>
              <a:rPr lang="en-US" altLang="zh-CN" sz="1400" b="1">
                <a:solidFill>
                  <a:srgbClr val="CCCC00"/>
                </a:solidFill>
                <a:ea typeface="宋体" pitchFamily="2" charset="-122"/>
              </a:rPr>
              <a:t>response</a:t>
            </a:r>
            <a:r>
              <a:rPr lang="en-US" altLang="zh-CN" sz="1400">
                <a:ea typeface="宋体" pitchFamily="2" charset="-122"/>
              </a:rPr>
              <a:t> to … The total</a:t>
            </a:r>
            <a:r>
              <a:rPr lang="en-US" altLang="zh-CN" sz="1400">
                <a:solidFill>
                  <a:srgbClr val="0000CC"/>
                </a:solidFill>
                <a:ea typeface="宋体" pitchFamily="2" charset="-122"/>
              </a:rPr>
              <a:t> </a:t>
            </a:r>
            <a:r>
              <a:rPr lang="en-US" altLang="zh-CN" sz="1400" b="1">
                <a:solidFill>
                  <a:srgbClr val="0000CC"/>
                </a:solidFill>
                <a:ea typeface="宋体" pitchFamily="2" charset="-122"/>
              </a:rPr>
              <a:t>shut-in oil production</a:t>
            </a:r>
            <a:r>
              <a:rPr lang="en-US" altLang="zh-CN" sz="1400">
                <a:solidFill>
                  <a:srgbClr val="0000CC"/>
                </a:solidFill>
                <a:ea typeface="宋体" pitchFamily="2" charset="-122"/>
              </a:rPr>
              <a:t> </a:t>
            </a:r>
            <a:r>
              <a:rPr lang="en-US" altLang="zh-CN" sz="1400">
                <a:ea typeface="宋体" pitchFamily="2" charset="-122"/>
              </a:rPr>
              <a:t>from the Gulf of Mexico … approximately 24% of the</a:t>
            </a:r>
            <a:r>
              <a:rPr lang="en-US" altLang="zh-CN" sz="1400">
                <a:solidFill>
                  <a:srgbClr val="0000CC"/>
                </a:solidFill>
                <a:ea typeface="宋体" pitchFamily="2" charset="-122"/>
              </a:rPr>
              <a:t> </a:t>
            </a:r>
            <a:r>
              <a:rPr lang="en-US" altLang="zh-CN" sz="1400" b="1">
                <a:solidFill>
                  <a:srgbClr val="0000CC"/>
                </a:solidFill>
                <a:ea typeface="宋体" pitchFamily="2" charset="-122"/>
              </a:rPr>
              <a:t>annual production</a:t>
            </a:r>
            <a:r>
              <a:rPr lang="en-US" altLang="zh-CN" sz="1400">
                <a:solidFill>
                  <a:srgbClr val="0000CC"/>
                </a:solidFill>
                <a:ea typeface="宋体" pitchFamily="2" charset="-122"/>
              </a:rPr>
              <a:t> </a:t>
            </a:r>
            <a:r>
              <a:rPr lang="en-US" altLang="zh-CN" sz="1400">
                <a:ea typeface="宋体" pitchFamily="2" charset="-122"/>
              </a:rPr>
              <a:t>and the </a:t>
            </a:r>
            <a:r>
              <a:rPr lang="en-US" altLang="zh-CN" sz="1400" b="1">
                <a:solidFill>
                  <a:srgbClr val="0000CC"/>
                </a:solidFill>
                <a:ea typeface="宋体" pitchFamily="2" charset="-122"/>
              </a:rPr>
              <a:t>shut-in</a:t>
            </a:r>
            <a:r>
              <a:rPr lang="en-US" altLang="zh-CN" sz="1400">
                <a:solidFill>
                  <a:srgbClr val="0000CC"/>
                </a:solidFill>
                <a:ea typeface="宋体" pitchFamily="2" charset="-122"/>
              </a:rPr>
              <a:t> </a:t>
            </a:r>
            <a:r>
              <a:rPr lang="en-US" altLang="zh-CN" sz="1400" b="1">
                <a:solidFill>
                  <a:srgbClr val="0000CC"/>
                </a:solidFill>
                <a:ea typeface="宋体" pitchFamily="2" charset="-122"/>
              </a:rPr>
              <a:t>gas production</a:t>
            </a:r>
            <a:r>
              <a:rPr lang="en-US" altLang="zh-CN" sz="1400">
                <a:ea typeface="宋体" pitchFamily="2" charset="-122"/>
              </a:rPr>
              <a:t> … Over seventy countries</a:t>
            </a:r>
            <a:r>
              <a:rPr lang="en-US" altLang="zh-CN" sz="1400">
                <a:solidFill>
                  <a:srgbClr val="FF0000"/>
                </a:solidFill>
                <a:ea typeface="宋体" pitchFamily="2" charset="-122"/>
              </a:rPr>
              <a:t> </a:t>
            </a:r>
            <a:r>
              <a:rPr lang="en-US" altLang="zh-CN" sz="1400" b="1">
                <a:solidFill>
                  <a:srgbClr val="FF0000"/>
                </a:solidFill>
                <a:ea typeface="宋体" pitchFamily="2" charset="-122"/>
              </a:rPr>
              <a:t>pledged monetary donations</a:t>
            </a:r>
            <a:r>
              <a:rPr lang="en-US" altLang="zh-CN" sz="1400">
                <a:solidFill>
                  <a:srgbClr val="FF0000"/>
                </a:solidFill>
                <a:ea typeface="宋体" pitchFamily="2" charset="-122"/>
              </a:rPr>
              <a:t> </a:t>
            </a:r>
            <a:r>
              <a:rPr lang="en-US" altLang="zh-CN" sz="1400">
                <a:ea typeface="宋体" pitchFamily="2" charset="-122"/>
              </a:rPr>
              <a:t>or other</a:t>
            </a:r>
            <a:r>
              <a:rPr lang="en-US" altLang="zh-CN" sz="1400">
                <a:solidFill>
                  <a:srgbClr val="FF0000"/>
                </a:solidFill>
                <a:ea typeface="宋体" pitchFamily="2" charset="-122"/>
              </a:rPr>
              <a:t> </a:t>
            </a:r>
            <a:r>
              <a:rPr lang="en-US" altLang="zh-CN" sz="1400" b="1">
                <a:solidFill>
                  <a:srgbClr val="FF0000"/>
                </a:solidFill>
                <a:ea typeface="宋体" pitchFamily="2" charset="-122"/>
              </a:rPr>
              <a:t>assistance</a:t>
            </a:r>
            <a:r>
              <a:rPr lang="en-US" altLang="zh-CN" sz="1400">
                <a:solidFill>
                  <a:srgbClr val="FF0000"/>
                </a:solidFill>
                <a:ea typeface="宋体" pitchFamily="2" charset="-122"/>
              </a:rPr>
              <a:t>.</a:t>
            </a:r>
            <a:r>
              <a:rPr lang="en-US" altLang="zh-CN" sz="1400">
                <a:ea typeface="宋体" pitchFamily="2" charset="-122"/>
              </a:rPr>
              <a:t> …</a:t>
            </a:r>
          </a:p>
        </p:txBody>
      </p:sp>
      <p:sp>
        <p:nvSpPr>
          <p:cNvPr id="1040472" name="Text Box 88"/>
          <p:cNvSpPr txBox="1">
            <a:spLocks noChangeArrowheads="1"/>
          </p:cNvSpPr>
          <p:nvPr/>
        </p:nvSpPr>
        <p:spPr bwMode="auto">
          <a:xfrm>
            <a:off x="6648392" y="632996"/>
            <a:ext cx="16930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0"/>
              </a:spcBef>
              <a:buSzTx/>
              <a:buFontTx/>
              <a:buNone/>
            </a:pPr>
            <a:r>
              <a:rPr lang="en-US" altLang="en-US" sz="1600" b="1" i="1" dirty="0">
                <a:ea typeface="宋体" pitchFamily="2" charset="-122"/>
              </a:rPr>
              <a:t>Choose a </a:t>
            </a:r>
            <a:r>
              <a:rPr lang="en-US" altLang="en-US" sz="1600" b="1" i="1" dirty="0" smtClean="0">
                <a:ea typeface="宋体" pitchFamily="2" charset="-122"/>
              </a:rPr>
              <a:t>topic</a:t>
            </a:r>
            <a:r>
              <a:rPr lang="en-US" altLang="en-US" sz="1600" b="1" i="1" baseline="-25000" dirty="0" smtClean="0"/>
              <a:t> </a:t>
            </a:r>
            <a:endParaRPr lang="en-US" altLang="en-US" sz="1600" b="1" i="1" baseline="-25000" dirty="0"/>
          </a:p>
        </p:txBody>
      </p:sp>
    </p:spTree>
    <p:extLst>
      <p:ext uri="{BB962C8B-B14F-4D97-AF65-F5344CB8AC3E}">
        <p14:creationId xmlns:p14="http://schemas.microsoft.com/office/powerpoint/2010/main" val="3952411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04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04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04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047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404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4047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4046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4046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4046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40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439" grpId="0"/>
      <p:bldP spid="1040440" grpId="0"/>
      <p:bldP spid="1040465" grpId="0" animBg="1"/>
      <p:bldP spid="1040466" grpId="0"/>
      <p:bldP spid="1040467" grpId="0"/>
      <p:bldP spid="1040468" grpId="0"/>
      <p:bldP spid="1040469" grpId="0"/>
      <p:bldP spid="1040470" grpId="0"/>
      <p:bldP spid="1040471" grpId="0" animBg="1"/>
      <p:bldP spid="104047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5"/>
          <p:cNvSpPr>
            <a:spLocks noGrp="1"/>
          </p:cNvSpPr>
          <p:nvPr>
            <p:ph type="sldNum" sz="quarter" idx="12"/>
          </p:nvPr>
        </p:nvSpPr>
        <p:spPr>
          <a:xfrm>
            <a:off x="6705600" y="4964906"/>
            <a:ext cx="2133600" cy="273844"/>
          </a:xfrm>
          <a:noFill/>
        </p:spPr>
        <p:txBody>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fld id="{39BAFEC8-4A54-4F78-9189-D0DF872017DC}" type="slidenum">
              <a:rPr lang="en-US" altLang="en-US" sz="1400">
                <a:latin typeface="Times New Roman" pitchFamily="18" charset="0"/>
              </a:rPr>
              <a:pPr/>
              <a:t>69</a:t>
            </a:fld>
            <a:endParaRPr lang="en-US" altLang="en-US" sz="1400" dirty="0">
              <a:latin typeface="Times New Roman" pitchFamily="18" charset="0"/>
            </a:endParaRPr>
          </a:p>
          <a:p>
            <a:endParaRPr lang="en-US" altLang="en-US" sz="1400" dirty="0">
              <a:latin typeface="Times New Roman" pitchFamily="18" charset="0"/>
            </a:endParaRPr>
          </a:p>
        </p:txBody>
      </p:sp>
      <p:sp>
        <p:nvSpPr>
          <p:cNvPr id="26629" name="Rectangle 2"/>
          <p:cNvSpPr>
            <a:spLocks noGrp="1" noChangeArrowheads="1"/>
          </p:cNvSpPr>
          <p:nvPr>
            <p:ph type="title"/>
          </p:nvPr>
        </p:nvSpPr>
        <p:spPr>
          <a:xfrm>
            <a:off x="0" y="57150"/>
            <a:ext cx="9144000" cy="800100"/>
          </a:xfrm>
        </p:spPr>
        <p:txBody>
          <a:bodyPr>
            <a:noAutofit/>
          </a:bodyPr>
          <a:lstStyle/>
          <a:p>
            <a:r>
              <a:rPr lang="en-US" altLang="en-US" sz="3200" dirty="0" smtClean="0"/>
              <a:t>Comparing News Articles [</a:t>
            </a:r>
            <a:r>
              <a:rPr lang="en-US" altLang="en-US" sz="3200" dirty="0" err="1" smtClean="0"/>
              <a:t>Zhai</a:t>
            </a:r>
            <a:r>
              <a:rPr lang="en-US" altLang="en-US" sz="3200" dirty="0" smtClean="0"/>
              <a:t> et al. 04]</a:t>
            </a:r>
            <a:br>
              <a:rPr lang="en-US" altLang="en-US" sz="3200" dirty="0" smtClean="0"/>
            </a:br>
            <a:r>
              <a:rPr lang="en-US" altLang="en-US" sz="3200" dirty="0" smtClean="0"/>
              <a:t>Iraq War (30 articles) vs. Afghan War (26 articles)</a:t>
            </a:r>
          </a:p>
        </p:txBody>
      </p:sp>
      <p:graphicFrame>
        <p:nvGraphicFramePr>
          <p:cNvPr id="1020931" name="Group 3"/>
          <p:cNvGraphicFramePr>
            <a:graphicFrameLocks noGrp="1"/>
          </p:cNvGraphicFramePr>
          <p:nvPr>
            <p:extLst/>
          </p:nvPr>
        </p:nvGraphicFramePr>
        <p:xfrm>
          <a:off x="609600" y="1432322"/>
          <a:ext cx="7924800" cy="3149351"/>
        </p:xfrm>
        <a:graphic>
          <a:graphicData uri="http://schemas.openxmlformats.org/drawingml/2006/table">
            <a:tbl>
              <a:tblPr/>
              <a:tblGrid>
                <a:gridCol w="19812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83321">
                <a:tc>
                  <a:txBody>
                    <a:body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sz="1800" b="0" i="0" u="none" strike="noStrike" cap="none" normalizeH="0" baseline="0" smtClean="0">
                        <a:ln>
                          <a:noFill/>
                        </a:ln>
                        <a:solidFill>
                          <a:schemeClr val="tx1"/>
                        </a:solidFill>
                        <a:effectLst/>
                        <a:latin typeface="Arial" pitchFamily="34" charset="0"/>
                      </a:endParaRPr>
                    </a:p>
                  </a:txBody>
                  <a:tcPr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Tx/>
                        <a:buSzPct val="160000"/>
                        <a:buFontTx/>
                        <a:buNone/>
                        <a:tabLst/>
                      </a:pPr>
                      <a:r>
                        <a:rPr kumimoji="0" lang="en-US" sz="1500" b="1" i="0" u="none" strike="noStrike" cap="none" normalizeH="0" baseline="0" smtClean="0">
                          <a:ln>
                            <a:noFill/>
                          </a:ln>
                          <a:solidFill>
                            <a:schemeClr val="tx1"/>
                          </a:solidFill>
                          <a:effectLst/>
                          <a:latin typeface="Arial" pitchFamily="34" charset="0"/>
                        </a:rPr>
                        <a:t>Cluster 1</a:t>
                      </a:r>
                    </a:p>
                  </a:txBody>
                  <a:tcPr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Tx/>
                        <a:buSzPct val="160000"/>
                        <a:buFontTx/>
                        <a:buNone/>
                        <a:tabLst/>
                      </a:pPr>
                      <a:r>
                        <a:rPr kumimoji="0" lang="en-US" sz="1500" b="1" i="0" u="none" strike="noStrike" cap="none" normalizeH="0" baseline="0" smtClean="0">
                          <a:ln>
                            <a:noFill/>
                          </a:ln>
                          <a:solidFill>
                            <a:schemeClr val="tx1"/>
                          </a:solidFill>
                          <a:effectLst/>
                          <a:latin typeface="Arial" pitchFamily="34" charset="0"/>
                        </a:rPr>
                        <a:t>Cluster 2</a:t>
                      </a:r>
                    </a:p>
                  </a:txBody>
                  <a:tcPr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Tx/>
                        <a:buSzPct val="160000"/>
                        <a:buFontTx/>
                        <a:buNone/>
                        <a:tabLst/>
                      </a:pPr>
                      <a:r>
                        <a:rPr kumimoji="0" lang="en-US" sz="1500" b="1" i="0" u="none" strike="noStrike" cap="none" normalizeH="0" baseline="0" smtClean="0">
                          <a:ln>
                            <a:noFill/>
                          </a:ln>
                          <a:solidFill>
                            <a:schemeClr val="tx1"/>
                          </a:solidFill>
                          <a:effectLst/>
                          <a:latin typeface="Arial" pitchFamily="34" charset="0"/>
                        </a:rPr>
                        <a:t>Cluster 3</a:t>
                      </a:r>
                    </a:p>
                  </a:txBody>
                  <a:tcPr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8086">
                <a:tc>
                  <a:txBody>
                    <a:body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sz="1500" b="1" i="0" u="none" strike="noStrike" cap="none" normalizeH="0" baseline="0" smtClean="0">
                          <a:ln>
                            <a:noFill/>
                          </a:ln>
                          <a:solidFill>
                            <a:schemeClr val="tx1"/>
                          </a:solidFill>
                          <a:effectLst/>
                          <a:latin typeface="Arial" pitchFamily="34" charset="0"/>
                        </a:rPr>
                        <a:t>Common</a:t>
                      </a:r>
                    </a:p>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sz="1500" b="0" i="0" u="none" strike="noStrike" cap="none" normalizeH="0" baseline="0" smtClean="0">
                          <a:ln>
                            <a:noFill/>
                          </a:ln>
                          <a:solidFill>
                            <a:schemeClr val="tx1"/>
                          </a:solidFill>
                          <a:effectLst/>
                          <a:latin typeface="Arial" pitchFamily="34" charset="0"/>
                        </a:rPr>
                        <a:t>Theme</a:t>
                      </a:r>
                    </a:p>
                  </a:txBody>
                  <a:tcPr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united         0.042</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nations        0.04</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a:t>
                      </a:r>
                    </a:p>
                  </a:txBody>
                  <a:tcPr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killed	   0.035</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month	   0.032</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deaths	   0.023</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a:t>
                      </a:r>
                    </a:p>
                  </a:txBody>
                  <a:tcPr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45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a:t>
                      </a:r>
                    </a:p>
                  </a:txBody>
                  <a:tcPr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8086">
                <a:tc>
                  <a:txBody>
                    <a:body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sz="1500" b="1" i="0" u="none" strike="noStrike" cap="none" normalizeH="0" baseline="0" smtClean="0">
                          <a:ln>
                            <a:noFill/>
                          </a:ln>
                          <a:solidFill>
                            <a:schemeClr val="tx1"/>
                          </a:solidFill>
                          <a:effectLst/>
                          <a:latin typeface="Arial" pitchFamily="34" charset="0"/>
                        </a:rPr>
                        <a:t>Iraq</a:t>
                      </a:r>
                      <a:r>
                        <a:rPr kumimoji="0" lang="en-US" sz="1500" b="0" i="0" u="none" strike="noStrike" cap="none" normalizeH="0" baseline="0" smtClean="0">
                          <a:ln>
                            <a:noFill/>
                          </a:ln>
                          <a:solidFill>
                            <a:schemeClr val="tx1"/>
                          </a:solidFill>
                          <a:effectLst/>
                          <a:latin typeface="Arial" pitchFamily="34" charset="0"/>
                        </a:rPr>
                        <a:t> </a:t>
                      </a:r>
                    </a:p>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sz="1500" b="0" i="0" u="none" strike="noStrike" cap="none" normalizeH="0" baseline="0" smtClean="0">
                          <a:ln>
                            <a:noFill/>
                          </a:ln>
                          <a:solidFill>
                            <a:schemeClr val="tx1"/>
                          </a:solidFill>
                          <a:effectLst/>
                          <a:latin typeface="Arial" pitchFamily="34" charset="0"/>
                        </a:rPr>
                        <a:t>Theme</a:t>
                      </a:r>
                    </a:p>
                  </a:txBody>
                  <a:tcPr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n 	      0.03</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Weapons     0.024</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Inspections  0.023</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a:t>
                      </a:r>
                    </a:p>
                  </a:txBody>
                  <a:tcPr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troops	   0.016</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hoon	   0.015</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sanches   0.012</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a:t>
                      </a:r>
                    </a:p>
                  </a:txBody>
                  <a:tcPr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45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a:t>
                      </a:r>
                    </a:p>
                  </a:txBody>
                  <a:tcPr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38418">
                <a:tc>
                  <a:txBody>
                    <a:bodyPr/>
                    <a:lstStyle/>
                    <a:p>
                      <a:pPr marL="0" marR="0" lvl="0" indent="0" algn="ctr" defTabSz="914400" rtl="0" eaLnBrk="0" fontAlgn="base" latinLnBrk="0" hangingPunct="0">
                        <a:lnSpc>
                          <a:spcPct val="100000"/>
                        </a:lnSpc>
                        <a:spcBef>
                          <a:spcPct val="45000"/>
                        </a:spcBef>
                        <a:spcAft>
                          <a:spcPct val="0"/>
                        </a:spcAft>
                        <a:buClrTx/>
                        <a:buSzPct val="160000"/>
                        <a:buFontTx/>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sz="1500" b="1" i="0" u="none" strike="noStrike" cap="none" normalizeH="0" baseline="0" smtClean="0">
                          <a:ln>
                            <a:noFill/>
                          </a:ln>
                          <a:solidFill>
                            <a:schemeClr val="tx1"/>
                          </a:solidFill>
                          <a:effectLst/>
                          <a:latin typeface="Arial" pitchFamily="34" charset="0"/>
                        </a:rPr>
                        <a:t>Afghan </a:t>
                      </a:r>
                    </a:p>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sz="1500" b="0" i="0" u="none" strike="noStrike" cap="none" normalizeH="0" baseline="0" smtClean="0">
                          <a:ln>
                            <a:noFill/>
                          </a:ln>
                          <a:solidFill>
                            <a:schemeClr val="tx1"/>
                          </a:solidFill>
                          <a:effectLst/>
                          <a:latin typeface="Arial" pitchFamily="34" charset="0"/>
                        </a:rPr>
                        <a:t>Theme</a:t>
                      </a:r>
                    </a:p>
                  </a:txBody>
                  <a:tcPr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Northern   0.04</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alliance 	     0.04</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kabul	     0.03</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taleban	     0.025</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aid	     0.02</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a:t>
                      </a:r>
                    </a:p>
                  </a:txBody>
                  <a:tcPr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taleban	   0.026</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rumsfeld    0.02</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hotel	   0.012</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front	   0.011</a:t>
                      </a:r>
                    </a:p>
                    <a:p>
                      <a:pPr marL="0" marR="0" lvl="0" indent="0" algn="l" defTabSz="914400" rtl="0" eaLnBrk="0" fontAlgn="base" latinLnBrk="0" hangingPunct="0">
                        <a:lnSpc>
                          <a:spcPct val="70000"/>
                        </a:lnSpc>
                        <a:spcBef>
                          <a:spcPct val="20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a:t>
                      </a:r>
                    </a:p>
                  </a:txBody>
                  <a:tcPr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45000"/>
                        </a:spcBef>
                        <a:spcAft>
                          <a:spcPct val="0"/>
                        </a:spcAft>
                        <a:buClrTx/>
                        <a:buSzPct val="160000"/>
                        <a:buFontTx/>
                        <a:buNone/>
                        <a:tabLst/>
                      </a:pPr>
                      <a:r>
                        <a:rPr kumimoji="0" lang="en-US" sz="1400" b="0" i="0" u="none" strike="noStrike" cap="none" normalizeH="0" baseline="0" smtClean="0">
                          <a:ln>
                            <a:noFill/>
                          </a:ln>
                          <a:solidFill>
                            <a:schemeClr val="tx1"/>
                          </a:solidFill>
                          <a:effectLst/>
                          <a:latin typeface="Arial" pitchFamily="34" charset="0"/>
                        </a:rPr>
                        <a:t>…</a:t>
                      </a:r>
                    </a:p>
                  </a:txBody>
                  <a:tcPr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1020958" name="Group 30"/>
          <p:cNvGrpSpPr>
            <a:grpSpLocks/>
          </p:cNvGrpSpPr>
          <p:nvPr/>
        </p:nvGrpSpPr>
        <p:grpSpPr bwMode="auto">
          <a:xfrm>
            <a:off x="369888" y="1047750"/>
            <a:ext cx="7615237" cy="1470422"/>
            <a:chOff x="233" y="781"/>
            <a:chExt cx="4797" cy="1235"/>
          </a:xfrm>
        </p:grpSpPr>
        <p:sp>
          <p:nvSpPr>
            <p:cNvPr id="26663" name="Text Box 31"/>
            <p:cNvSpPr txBox="1">
              <a:spLocks noChangeArrowheads="1"/>
            </p:cNvSpPr>
            <p:nvPr/>
          </p:nvSpPr>
          <p:spPr bwMode="auto">
            <a:xfrm>
              <a:off x="233" y="781"/>
              <a:ext cx="4797" cy="28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r>
                <a:rPr lang="en-US" altLang="en-US" sz="1600" b="1"/>
                <a:t>The common theme indicates that “United Nations”  is involved in both wars</a:t>
              </a:r>
            </a:p>
          </p:txBody>
        </p:sp>
        <p:sp>
          <p:nvSpPr>
            <p:cNvPr id="26664" name="Oval 32"/>
            <p:cNvSpPr>
              <a:spLocks noChangeArrowheads="1"/>
            </p:cNvSpPr>
            <p:nvPr/>
          </p:nvSpPr>
          <p:spPr bwMode="auto">
            <a:xfrm>
              <a:off x="1392" y="1296"/>
              <a:ext cx="1488" cy="720"/>
            </a:xfrm>
            <a:prstGeom prst="ellipse">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endParaRPr lang="en-US" altLang="en-US"/>
            </a:p>
          </p:txBody>
        </p:sp>
        <p:sp>
          <p:nvSpPr>
            <p:cNvPr id="26665" name="Line 33"/>
            <p:cNvSpPr>
              <a:spLocks noChangeShapeType="1"/>
            </p:cNvSpPr>
            <p:nvPr/>
          </p:nvSpPr>
          <p:spPr bwMode="auto">
            <a:xfrm flipV="1">
              <a:off x="2448" y="1008"/>
              <a:ext cx="9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20962" name="Group 34"/>
          <p:cNvGrpSpPr>
            <a:grpSpLocks/>
          </p:cNvGrpSpPr>
          <p:nvPr/>
        </p:nvGrpSpPr>
        <p:grpSpPr bwMode="auto">
          <a:xfrm>
            <a:off x="398464" y="2518172"/>
            <a:ext cx="8455025" cy="2395538"/>
            <a:chOff x="251" y="2016"/>
            <a:chExt cx="5326" cy="2012"/>
          </a:xfrm>
        </p:grpSpPr>
        <p:sp>
          <p:nvSpPr>
            <p:cNvPr id="26659" name="Text Box 35"/>
            <p:cNvSpPr txBox="1">
              <a:spLocks noChangeArrowheads="1"/>
            </p:cNvSpPr>
            <p:nvPr/>
          </p:nvSpPr>
          <p:spPr bwMode="auto">
            <a:xfrm>
              <a:off x="251" y="3744"/>
              <a:ext cx="5326" cy="28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r>
                <a:rPr lang="en-US" altLang="en-US" sz="1600" b="1"/>
                <a:t>Collection-specific themes indicate different roles of “United Nations” in the two wars</a:t>
              </a:r>
            </a:p>
          </p:txBody>
        </p:sp>
        <p:sp>
          <p:nvSpPr>
            <p:cNvPr id="26660" name="AutoShape 36"/>
            <p:cNvSpPr>
              <a:spLocks noChangeArrowheads="1"/>
            </p:cNvSpPr>
            <p:nvPr/>
          </p:nvSpPr>
          <p:spPr bwMode="auto">
            <a:xfrm>
              <a:off x="1440" y="2016"/>
              <a:ext cx="1392" cy="1680"/>
            </a:xfrm>
            <a:prstGeom prst="roundRect">
              <a:avLst>
                <a:gd name="adj" fmla="val 16667"/>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endParaRPr lang="en-US" altLang="en-US"/>
            </a:p>
          </p:txBody>
        </p:sp>
        <p:sp>
          <p:nvSpPr>
            <p:cNvPr id="26661" name="Line 37"/>
            <p:cNvSpPr>
              <a:spLocks noChangeShapeType="1"/>
            </p:cNvSpPr>
            <p:nvPr/>
          </p:nvSpPr>
          <p:spPr bwMode="auto">
            <a:xfrm flipH="1">
              <a:off x="1200" y="3360"/>
              <a:ext cx="28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2" name="Line 38"/>
            <p:cNvSpPr>
              <a:spLocks noChangeShapeType="1"/>
            </p:cNvSpPr>
            <p:nvPr/>
          </p:nvSpPr>
          <p:spPr bwMode="auto">
            <a:xfrm flipH="1">
              <a:off x="1152" y="2448"/>
              <a:ext cx="336"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38455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0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0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
            <a:ext cx="9144000" cy="857250"/>
          </a:xfrm>
        </p:spPr>
        <p:txBody>
          <a:bodyPr>
            <a:normAutofit/>
          </a:bodyPr>
          <a:lstStyle/>
          <a:p>
            <a:r>
              <a:rPr lang="en-US" dirty="0" smtClean="0"/>
              <a:t>Formal Definition of Topic Mining and Analysis </a:t>
            </a:r>
            <a:endParaRPr lang="en-US" dirty="0"/>
          </a:p>
        </p:txBody>
      </p:sp>
      <p:sp>
        <p:nvSpPr>
          <p:cNvPr id="3" name="Content Placeholder 2"/>
          <p:cNvSpPr>
            <a:spLocks noGrp="1"/>
          </p:cNvSpPr>
          <p:nvPr>
            <p:ph idx="1"/>
          </p:nvPr>
        </p:nvSpPr>
        <p:spPr>
          <a:xfrm>
            <a:off x="381000" y="1123950"/>
            <a:ext cx="8229600" cy="3505200"/>
          </a:xfrm>
        </p:spPr>
        <p:txBody>
          <a:bodyPr/>
          <a:lstStyle/>
          <a:p>
            <a:r>
              <a:rPr lang="en-US" dirty="0" smtClean="0"/>
              <a:t>Input</a:t>
            </a:r>
          </a:p>
          <a:p>
            <a:pPr lvl="1"/>
            <a:r>
              <a:rPr lang="en-US" dirty="0" smtClean="0"/>
              <a:t>A </a:t>
            </a:r>
            <a:r>
              <a:rPr lang="en-US" b="1" dirty="0" smtClean="0"/>
              <a:t>collection</a:t>
            </a:r>
            <a:r>
              <a:rPr lang="en-US" dirty="0" smtClean="0"/>
              <a:t> of </a:t>
            </a:r>
            <a:r>
              <a:rPr lang="en-US" b="1" dirty="0" smtClean="0">
                <a:solidFill>
                  <a:srgbClr val="FF0000"/>
                </a:solidFill>
              </a:rPr>
              <a:t>N</a:t>
            </a:r>
            <a:r>
              <a:rPr lang="en-US" dirty="0" smtClean="0"/>
              <a:t> text documents </a:t>
            </a:r>
            <a:r>
              <a:rPr lang="en-US" b="1" dirty="0" smtClean="0">
                <a:solidFill>
                  <a:srgbClr val="FF0000"/>
                </a:solidFill>
              </a:rPr>
              <a:t>C={d</a:t>
            </a:r>
            <a:r>
              <a:rPr lang="en-US" b="1" baseline="-25000" dirty="0" smtClean="0">
                <a:solidFill>
                  <a:srgbClr val="FF0000"/>
                </a:solidFill>
              </a:rPr>
              <a:t>1</a:t>
            </a:r>
            <a:r>
              <a:rPr lang="en-US" b="1" dirty="0" smtClean="0">
                <a:solidFill>
                  <a:srgbClr val="FF0000"/>
                </a:solidFill>
              </a:rPr>
              <a:t>, …, </a:t>
            </a:r>
            <a:r>
              <a:rPr lang="en-US" b="1" dirty="0" err="1" smtClean="0">
                <a:solidFill>
                  <a:srgbClr val="FF0000"/>
                </a:solidFill>
              </a:rPr>
              <a:t>d</a:t>
            </a:r>
            <a:r>
              <a:rPr lang="en-US" b="1" baseline="-25000" dirty="0" err="1">
                <a:solidFill>
                  <a:srgbClr val="FF0000"/>
                </a:solidFill>
              </a:rPr>
              <a:t>N</a:t>
            </a:r>
            <a:r>
              <a:rPr lang="en-US" b="1" dirty="0" smtClean="0">
                <a:solidFill>
                  <a:srgbClr val="FF0000"/>
                </a:solidFill>
              </a:rPr>
              <a:t>}</a:t>
            </a:r>
          </a:p>
          <a:p>
            <a:pPr lvl="1"/>
            <a:r>
              <a:rPr lang="en-US" b="1" dirty="0" smtClean="0"/>
              <a:t>Number of topics</a:t>
            </a:r>
            <a:r>
              <a:rPr lang="en-US" dirty="0" smtClean="0"/>
              <a:t>: </a:t>
            </a:r>
            <a:r>
              <a:rPr lang="en-US" b="1" dirty="0" smtClean="0">
                <a:solidFill>
                  <a:srgbClr val="FF0000"/>
                </a:solidFill>
              </a:rPr>
              <a:t>k</a:t>
            </a:r>
          </a:p>
          <a:p>
            <a:r>
              <a:rPr lang="en-US" dirty="0" smtClean="0"/>
              <a:t>Output</a:t>
            </a:r>
          </a:p>
          <a:p>
            <a:pPr lvl="1"/>
            <a:r>
              <a:rPr lang="en-US" b="1" dirty="0" smtClean="0"/>
              <a:t>k topics</a:t>
            </a:r>
            <a:r>
              <a:rPr lang="en-US" dirty="0" smtClean="0"/>
              <a:t>: </a:t>
            </a:r>
            <a:r>
              <a:rPr lang="en-US" b="1" dirty="0" smtClean="0">
                <a:solidFill>
                  <a:srgbClr val="FF0000"/>
                </a:solidFill>
              </a:rPr>
              <a:t>{ </a:t>
            </a:r>
            <a:r>
              <a:rPr lang="en-US" b="1" dirty="0" smtClean="0">
                <a:solidFill>
                  <a:srgbClr val="FF0000"/>
                </a:solidFill>
                <a:sym typeface="Symbol"/>
              </a:rPr>
              <a:t></a:t>
            </a:r>
            <a:r>
              <a:rPr lang="en-US" b="1" baseline="-25000" dirty="0" smtClean="0">
                <a:solidFill>
                  <a:srgbClr val="FF0000"/>
                </a:solidFill>
                <a:sym typeface="Symbol"/>
              </a:rPr>
              <a:t>1</a:t>
            </a:r>
            <a:r>
              <a:rPr lang="en-US" b="1" dirty="0" smtClean="0">
                <a:solidFill>
                  <a:srgbClr val="FF0000"/>
                </a:solidFill>
                <a:sym typeface="Symbol"/>
              </a:rPr>
              <a:t>, …, </a:t>
            </a:r>
            <a:r>
              <a:rPr lang="en-US" b="1" baseline="-25000" dirty="0" smtClean="0">
                <a:solidFill>
                  <a:srgbClr val="FF0000"/>
                </a:solidFill>
                <a:sym typeface="Symbol"/>
              </a:rPr>
              <a:t>k</a:t>
            </a:r>
            <a:r>
              <a:rPr lang="en-US" b="1" dirty="0" smtClean="0">
                <a:solidFill>
                  <a:srgbClr val="FF0000"/>
                </a:solidFill>
                <a:sym typeface="Symbol"/>
              </a:rPr>
              <a:t> }</a:t>
            </a:r>
          </a:p>
          <a:p>
            <a:pPr lvl="1"/>
            <a:r>
              <a:rPr lang="en-US" b="1" dirty="0" smtClean="0">
                <a:sym typeface="Symbol"/>
              </a:rPr>
              <a:t>Coverage of topics in each d</a:t>
            </a:r>
            <a:r>
              <a:rPr lang="en-US" b="1" baseline="-25000" dirty="0" smtClean="0">
                <a:sym typeface="Symbol"/>
              </a:rPr>
              <a:t>i</a:t>
            </a:r>
            <a:r>
              <a:rPr lang="en-US" dirty="0" smtClean="0">
                <a:sym typeface="Symbol"/>
              </a:rPr>
              <a:t>: </a:t>
            </a:r>
            <a:r>
              <a:rPr lang="en-US" b="1" dirty="0" smtClean="0">
                <a:solidFill>
                  <a:srgbClr val="FF0000"/>
                </a:solidFill>
              </a:rPr>
              <a:t>{ </a:t>
            </a:r>
            <a:r>
              <a:rPr lang="en-US" b="1" dirty="0">
                <a:solidFill>
                  <a:srgbClr val="FF0000"/>
                </a:solidFill>
                <a:sym typeface="Symbol"/>
              </a:rPr>
              <a:t></a:t>
            </a:r>
            <a:r>
              <a:rPr lang="en-US" b="1" baseline="-25000" dirty="0" smtClean="0">
                <a:solidFill>
                  <a:srgbClr val="FF0000"/>
                </a:solidFill>
                <a:sym typeface="Symbol"/>
              </a:rPr>
              <a:t>i1</a:t>
            </a:r>
            <a:r>
              <a:rPr lang="en-US" b="1" dirty="0" smtClean="0">
                <a:solidFill>
                  <a:srgbClr val="FF0000"/>
                </a:solidFill>
                <a:sym typeface="Symbol"/>
              </a:rPr>
              <a:t>, …,</a:t>
            </a:r>
            <a:r>
              <a:rPr lang="en-US" b="1" dirty="0">
                <a:solidFill>
                  <a:srgbClr val="FF0000"/>
                </a:solidFill>
                <a:sym typeface="Symbol"/>
              </a:rPr>
              <a:t> </a:t>
            </a:r>
            <a:r>
              <a:rPr lang="en-US" b="1" dirty="0" smtClean="0">
                <a:solidFill>
                  <a:srgbClr val="FF0000"/>
                </a:solidFill>
                <a:sym typeface="Symbol"/>
              </a:rPr>
              <a:t></a:t>
            </a:r>
            <a:r>
              <a:rPr lang="en-US" b="1" baseline="-25000" dirty="0" err="1" smtClean="0">
                <a:solidFill>
                  <a:srgbClr val="FF0000"/>
                </a:solidFill>
                <a:sym typeface="Symbol"/>
              </a:rPr>
              <a:t>ik</a:t>
            </a:r>
            <a:r>
              <a:rPr lang="en-US" b="1" dirty="0" smtClean="0">
                <a:solidFill>
                  <a:srgbClr val="FF0000"/>
                </a:solidFill>
                <a:sym typeface="Symbol"/>
              </a:rPr>
              <a:t> }</a:t>
            </a:r>
          </a:p>
          <a:p>
            <a:pPr lvl="1"/>
            <a:r>
              <a:rPr lang="en-US" dirty="0" smtClean="0">
                <a:sym typeface="Symbol"/>
              </a:rPr>
              <a:t></a:t>
            </a:r>
            <a:r>
              <a:rPr lang="en-US" baseline="-25000" dirty="0" err="1" smtClean="0">
                <a:sym typeface="Symbol"/>
              </a:rPr>
              <a:t>ij</a:t>
            </a:r>
            <a:r>
              <a:rPr lang="en-US" baseline="-25000" dirty="0" smtClean="0">
                <a:sym typeface="Symbol"/>
              </a:rPr>
              <a:t> </a:t>
            </a:r>
            <a:r>
              <a:rPr lang="en-US" dirty="0" smtClean="0">
                <a:sym typeface="Symbol"/>
              </a:rPr>
              <a:t>= prob. of d</a:t>
            </a:r>
            <a:r>
              <a:rPr lang="en-US" baseline="-25000" dirty="0" smtClean="0">
                <a:sym typeface="Symbol"/>
              </a:rPr>
              <a:t>i</a:t>
            </a:r>
            <a:r>
              <a:rPr lang="en-US" dirty="0">
                <a:sym typeface="Symbol"/>
              </a:rPr>
              <a:t> </a:t>
            </a:r>
            <a:r>
              <a:rPr lang="en-US" dirty="0" smtClean="0">
                <a:sym typeface="Symbol"/>
              </a:rPr>
              <a:t>covering topic </a:t>
            </a:r>
            <a:r>
              <a:rPr lang="en-US" baseline="-25000" dirty="0" smtClean="0">
                <a:sym typeface="Symbol"/>
              </a:rPr>
              <a:t>j</a:t>
            </a:r>
            <a:endParaRPr lang="en-US" dirty="0">
              <a:sym typeface="Symbol"/>
            </a:endParaRPr>
          </a:p>
          <a:p>
            <a:pPr lvl="1"/>
            <a:endParaRPr lang="en-US" dirty="0" smtClean="0"/>
          </a:p>
          <a:p>
            <a:endParaRPr lang="en-US" dirty="0"/>
          </a:p>
        </p:txBody>
      </p:sp>
      <p:graphicFrame>
        <p:nvGraphicFramePr>
          <p:cNvPr id="5" name="Object 4"/>
          <p:cNvGraphicFramePr>
            <a:graphicFrameLocks noChangeAspect="1"/>
          </p:cNvGraphicFramePr>
          <p:nvPr>
            <p:extLst/>
          </p:nvPr>
        </p:nvGraphicFramePr>
        <p:xfrm>
          <a:off x="6629400" y="3149877"/>
          <a:ext cx="1143000" cy="869673"/>
        </p:xfrm>
        <a:graphic>
          <a:graphicData uri="http://schemas.openxmlformats.org/presentationml/2006/ole">
            <mc:AlternateContent xmlns:mc="http://schemas.openxmlformats.org/markup-compatibility/2006">
              <mc:Choice xmlns:v="urn:schemas-microsoft-com:vml" Requires="v">
                <p:oleObj spid="_x0000_s164898" name="Equation" r:id="rId3" imgW="583920" imgH="444240" progId="Equation.3">
                  <p:embed/>
                </p:oleObj>
              </mc:Choice>
              <mc:Fallback>
                <p:oleObj name="Equation" r:id="rId3" imgW="583920" imgH="444240" progId="Equation.3">
                  <p:embed/>
                  <p:pic>
                    <p:nvPicPr>
                      <p:cNvPr id="5" name="Object 4"/>
                      <p:cNvPicPr/>
                      <p:nvPr/>
                    </p:nvPicPr>
                    <p:blipFill>
                      <a:blip r:embed="rId4"/>
                      <a:stretch>
                        <a:fillRect/>
                      </a:stretch>
                    </p:blipFill>
                    <p:spPr>
                      <a:xfrm>
                        <a:off x="6629400" y="3149877"/>
                        <a:ext cx="1143000" cy="869673"/>
                      </a:xfrm>
                      <a:prstGeom prst="rect">
                        <a:avLst/>
                      </a:prstGeom>
                      <a:solidFill>
                        <a:schemeClr val="bg1">
                          <a:lumMod val="85000"/>
                        </a:schemeClr>
                      </a:solidFill>
                    </p:spPr>
                  </p:pic>
                </p:oleObj>
              </mc:Fallback>
            </mc:AlternateContent>
          </a:graphicData>
        </a:graphic>
      </p:graphicFrame>
      <p:sp>
        <p:nvSpPr>
          <p:cNvPr id="6" name="TextBox 5"/>
          <p:cNvSpPr txBox="1"/>
          <p:nvPr/>
        </p:nvSpPr>
        <p:spPr>
          <a:xfrm>
            <a:off x="3200400" y="4410730"/>
            <a:ext cx="2866041" cy="523220"/>
          </a:xfrm>
          <a:prstGeom prst="rect">
            <a:avLst/>
          </a:prstGeom>
          <a:solidFill>
            <a:srgbClr val="FFFF99"/>
          </a:solidFill>
          <a:ln>
            <a:noFill/>
          </a:ln>
        </p:spPr>
        <p:txBody>
          <a:bodyPr wrap="none" rtlCol="0">
            <a:spAutoFit/>
          </a:bodyPr>
          <a:lstStyle/>
          <a:p>
            <a:r>
              <a:rPr lang="en-US" sz="2800" b="1" dirty="0" smtClean="0"/>
              <a:t>How to define </a:t>
            </a:r>
            <a:r>
              <a:rPr lang="en-US" sz="2800" dirty="0" smtClean="0">
                <a:sym typeface="Symbol"/>
              </a:rPr>
              <a:t></a:t>
            </a:r>
            <a:r>
              <a:rPr lang="en-US" sz="2800" baseline="-25000" dirty="0" err="1" smtClean="0">
                <a:sym typeface="Symbol"/>
              </a:rPr>
              <a:t>i</a:t>
            </a:r>
            <a:r>
              <a:rPr lang="en-US" sz="2800" b="1" dirty="0" smtClean="0"/>
              <a:t> ?</a:t>
            </a:r>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29574391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5"/>
          <p:cNvSpPr>
            <a:spLocks noGrp="1"/>
          </p:cNvSpPr>
          <p:nvPr>
            <p:ph type="sldNum" sz="quarter" idx="12"/>
          </p:nvPr>
        </p:nvSpPr>
        <p:spPr>
          <a:noFill/>
        </p:spPr>
        <p:txBody>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fld id="{F3F49D51-D58D-4E2B-96C6-5A79447AA7A1}" type="slidenum">
              <a:rPr lang="en-US" altLang="en-US" sz="1400">
                <a:latin typeface="Times New Roman" pitchFamily="18" charset="0"/>
              </a:rPr>
              <a:pPr/>
              <a:t>70</a:t>
            </a:fld>
            <a:endParaRPr lang="en-US" altLang="en-US" sz="1400">
              <a:latin typeface="Times New Roman" pitchFamily="18" charset="0"/>
            </a:endParaRPr>
          </a:p>
          <a:p>
            <a:endParaRPr lang="en-US" altLang="en-US" sz="1400">
              <a:latin typeface="Times New Roman" pitchFamily="18" charset="0"/>
            </a:endParaRPr>
          </a:p>
        </p:txBody>
      </p:sp>
      <p:sp>
        <p:nvSpPr>
          <p:cNvPr id="29701" name="Rectangle 2"/>
          <p:cNvSpPr>
            <a:spLocks noGrp="1" noChangeArrowheads="1"/>
          </p:cNvSpPr>
          <p:nvPr>
            <p:ph type="title"/>
          </p:nvPr>
        </p:nvSpPr>
        <p:spPr>
          <a:xfrm>
            <a:off x="457200" y="38100"/>
            <a:ext cx="8458200" cy="857250"/>
          </a:xfrm>
        </p:spPr>
        <p:txBody>
          <a:bodyPr>
            <a:normAutofit fontScale="90000"/>
          </a:bodyPr>
          <a:lstStyle/>
          <a:p>
            <a:r>
              <a:rPr lang="en-US" altLang="zh-CN" sz="3600" dirty="0" smtClean="0">
                <a:ea typeface="宋体" pitchFamily="2" charset="-122"/>
              </a:rPr>
              <a:t>Theme Life Cycles </a:t>
            </a:r>
            <a:r>
              <a:rPr lang="en-US" altLang="zh-CN" dirty="0" smtClean="0">
                <a:ea typeface="宋体" pitchFamily="2" charset="-122"/>
              </a:rPr>
              <a:t>in Blog Articles About</a:t>
            </a:r>
            <a:r>
              <a:rPr lang="en-US" altLang="zh-CN" sz="3600" dirty="0" smtClean="0">
                <a:ea typeface="宋体" pitchFamily="2" charset="-122"/>
              </a:rPr>
              <a:t> “Hurricane Katrina”</a:t>
            </a:r>
            <a:r>
              <a:rPr lang="en-US" altLang="zh-CN" dirty="0" smtClean="0">
                <a:ea typeface="宋体" pitchFamily="2" charset="-122"/>
              </a:rPr>
              <a:t> [Mei et al. 06]</a:t>
            </a:r>
          </a:p>
        </p:txBody>
      </p:sp>
      <p:pic>
        <p:nvPicPr>
          <p:cNvPr id="2970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57500"/>
            <a:ext cx="2971800" cy="186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3" name="Rectangle 4"/>
          <p:cNvSpPr>
            <a:spLocks noChangeArrowheads="1"/>
          </p:cNvSpPr>
          <p:nvPr/>
        </p:nvSpPr>
        <p:spPr bwMode="auto">
          <a:xfrm>
            <a:off x="5257800" y="3047107"/>
            <a:ext cx="1676400" cy="2062103"/>
          </a:xfrm>
          <a:prstGeom prst="rect">
            <a:avLst/>
          </a:prstGeom>
          <a:noFill/>
          <a:ln w="254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lgn="l"/>
            <a:r>
              <a:rPr lang="en-US" altLang="zh-CN" sz="1600" b="1" i="1">
                <a:latin typeface="Times New Roman" pitchFamily="18" charset="0"/>
                <a:ea typeface="宋体" pitchFamily="2" charset="-122"/>
              </a:rPr>
              <a:t>city   0.0634</a:t>
            </a:r>
            <a:br>
              <a:rPr lang="en-US" altLang="zh-CN" sz="1600" b="1" i="1">
                <a:latin typeface="Times New Roman" pitchFamily="18" charset="0"/>
                <a:ea typeface="宋体" pitchFamily="2" charset="-122"/>
              </a:rPr>
            </a:br>
            <a:r>
              <a:rPr lang="en-US" altLang="zh-CN" sz="1600" b="1" i="1">
                <a:latin typeface="Times New Roman" pitchFamily="18" charset="0"/>
                <a:ea typeface="宋体" pitchFamily="2" charset="-122"/>
              </a:rPr>
              <a:t>orleans  0.0541</a:t>
            </a:r>
            <a:br>
              <a:rPr lang="en-US" altLang="zh-CN" sz="1600" b="1" i="1">
                <a:latin typeface="Times New Roman" pitchFamily="18" charset="0"/>
                <a:ea typeface="宋体" pitchFamily="2" charset="-122"/>
              </a:rPr>
            </a:br>
            <a:r>
              <a:rPr lang="en-US" altLang="zh-CN" sz="1600" b="1" i="1">
                <a:latin typeface="Times New Roman" pitchFamily="18" charset="0"/>
                <a:ea typeface="宋体" pitchFamily="2" charset="-122"/>
              </a:rPr>
              <a:t>new 0.0342</a:t>
            </a:r>
            <a:br>
              <a:rPr lang="en-US" altLang="zh-CN" sz="1600" b="1" i="1">
                <a:latin typeface="Times New Roman" pitchFamily="18" charset="0"/>
                <a:ea typeface="宋体" pitchFamily="2" charset="-122"/>
              </a:rPr>
            </a:br>
            <a:r>
              <a:rPr lang="en-US" altLang="zh-CN" sz="1600" b="1" i="1">
                <a:latin typeface="Times New Roman" pitchFamily="18" charset="0"/>
                <a:ea typeface="宋体" pitchFamily="2" charset="-122"/>
              </a:rPr>
              <a:t>louisiana 0.0235</a:t>
            </a:r>
            <a:br>
              <a:rPr lang="en-US" altLang="zh-CN" sz="1600" b="1" i="1">
                <a:latin typeface="Times New Roman" pitchFamily="18" charset="0"/>
                <a:ea typeface="宋体" pitchFamily="2" charset="-122"/>
              </a:rPr>
            </a:br>
            <a:r>
              <a:rPr lang="en-US" altLang="zh-CN" sz="1600" b="1" i="1">
                <a:latin typeface="Times New Roman" pitchFamily="18" charset="0"/>
                <a:ea typeface="宋体" pitchFamily="2" charset="-122"/>
              </a:rPr>
              <a:t>flood  0.0227</a:t>
            </a:r>
          </a:p>
          <a:p>
            <a:pPr algn="l"/>
            <a:r>
              <a:rPr lang="en-US" altLang="zh-CN" sz="1600" b="1" i="1">
                <a:latin typeface="Times New Roman" pitchFamily="18" charset="0"/>
                <a:ea typeface="宋体" pitchFamily="2" charset="-122"/>
              </a:rPr>
              <a:t>evacuate 0.0211</a:t>
            </a:r>
          </a:p>
          <a:p>
            <a:pPr algn="l"/>
            <a:r>
              <a:rPr lang="en-US" altLang="zh-CN" sz="1600" b="1" i="1">
                <a:latin typeface="Times New Roman" pitchFamily="18" charset="0"/>
                <a:ea typeface="宋体" pitchFamily="2" charset="-122"/>
              </a:rPr>
              <a:t>storm 0.0177</a:t>
            </a:r>
          </a:p>
          <a:p>
            <a:pPr algn="l"/>
            <a:r>
              <a:rPr lang="en-US" altLang="zh-CN" sz="1600" b="1" i="1">
                <a:latin typeface="Times New Roman" pitchFamily="18" charset="0"/>
                <a:ea typeface="宋体" pitchFamily="2" charset="-122"/>
              </a:rPr>
              <a:t>…</a:t>
            </a:r>
          </a:p>
        </p:txBody>
      </p:sp>
      <p:sp>
        <p:nvSpPr>
          <p:cNvPr id="29704" name="Line 5"/>
          <p:cNvSpPr>
            <a:spLocks noChangeShapeType="1"/>
          </p:cNvSpPr>
          <p:nvPr/>
        </p:nvSpPr>
        <p:spPr bwMode="auto">
          <a:xfrm>
            <a:off x="3429000" y="3371850"/>
            <a:ext cx="1828800" cy="41731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9705" name="Group 6"/>
          <p:cNvGrpSpPr>
            <a:grpSpLocks/>
          </p:cNvGrpSpPr>
          <p:nvPr/>
        </p:nvGrpSpPr>
        <p:grpSpPr bwMode="auto">
          <a:xfrm>
            <a:off x="1143000" y="1085850"/>
            <a:ext cx="2667000" cy="1771650"/>
            <a:chOff x="816" y="768"/>
            <a:chExt cx="3744" cy="3385"/>
          </a:xfrm>
        </p:grpSpPr>
        <p:pic>
          <p:nvPicPr>
            <p:cNvPr id="297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768"/>
              <a:ext cx="3744" cy="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716" name="Group 8"/>
            <p:cNvGrpSpPr>
              <a:grpSpLocks/>
            </p:cNvGrpSpPr>
            <p:nvPr/>
          </p:nvGrpSpPr>
          <p:grpSpPr bwMode="auto">
            <a:xfrm>
              <a:off x="1344" y="912"/>
              <a:ext cx="2928" cy="2368"/>
              <a:chOff x="1344" y="912"/>
              <a:chExt cx="2928" cy="2368"/>
            </a:xfrm>
          </p:grpSpPr>
          <p:sp>
            <p:nvSpPr>
              <p:cNvPr id="29717" name="Rectangle 9"/>
              <p:cNvSpPr>
                <a:spLocks noChangeArrowheads="1"/>
              </p:cNvSpPr>
              <p:nvPr/>
            </p:nvSpPr>
            <p:spPr bwMode="auto">
              <a:xfrm>
                <a:off x="1344" y="912"/>
                <a:ext cx="2928" cy="23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endParaRPr lang="en-US" altLang="en-US"/>
              </a:p>
            </p:txBody>
          </p:sp>
          <p:sp>
            <p:nvSpPr>
              <p:cNvPr id="29718" name="Freeform 10"/>
              <p:cNvSpPr>
                <a:spLocks/>
              </p:cNvSpPr>
              <p:nvPr/>
            </p:nvSpPr>
            <p:spPr bwMode="auto">
              <a:xfrm>
                <a:off x="1344" y="1400"/>
                <a:ext cx="2736" cy="1880"/>
              </a:xfrm>
              <a:custGeom>
                <a:avLst/>
                <a:gdLst>
                  <a:gd name="T0" fmla="*/ 0 w 2736"/>
                  <a:gd name="T1" fmla="*/ 1864 h 1880"/>
                  <a:gd name="T2" fmla="*/ 192 w 2736"/>
                  <a:gd name="T3" fmla="*/ 1864 h 1880"/>
                  <a:gd name="T4" fmla="*/ 288 w 2736"/>
                  <a:gd name="T5" fmla="*/ 1768 h 1880"/>
                  <a:gd name="T6" fmla="*/ 336 w 2736"/>
                  <a:gd name="T7" fmla="*/ 1720 h 1880"/>
                  <a:gd name="T8" fmla="*/ 432 w 2736"/>
                  <a:gd name="T9" fmla="*/ 1624 h 1880"/>
                  <a:gd name="T10" fmla="*/ 480 w 2736"/>
                  <a:gd name="T11" fmla="*/ 1240 h 1880"/>
                  <a:gd name="T12" fmla="*/ 576 w 2736"/>
                  <a:gd name="T13" fmla="*/ 1240 h 1880"/>
                  <a:gd name="T14" fmla="*/ 624 w 2736"/>
                  <a:gd name="T15" fmla="*/ 1000 h 1880"/>
                  <a:gd name="T16" fmla="*/ 720 w 2736"/>
                  <a:gd name="T17" fmla="*/ 808 h 1880"/>
                  <a:gd name="T18" fmla="*/ 768 w 2736"/>
                  <a:gd name="T19" fmla="*/ 760 h 1880"/>
                  <a:gd name="T20" fmla="*/ 816 w 2736"/>
                  <a:gd name="T21" fmla="*/ 664 h 1880"/>
                  <a:gd name="T22" fmla="*/ 912 w 2736"/>
                  <a:gd name="T23" fmla="*/ 664 h 1880"/>
                  <a:gd name="T24" fmla="*/ 960 w 2736"/>
                  <a:gd name="T25" fmla="*/ 760 h 1880"/>
                  <a:gd name="T26" fmla="*/ 1104 w 2736"/>
                  <a:gd name="T27" fmla="*/ 568 h 1880"/>
                  <a:gd name="T28" fmla="*/ 1152 w 2736"/>
                  <a:gd name="T29" fmla="*/ 760 h 1880"/>
                  <a:gd name="T30" fmla="*/ 1200 w 2736"/>
                  <a:gd name="T31" fmla="*/ 88 h 1880"/>
                  <a:gd name="T32" fmla="*/ 1296 w 2736"/>
                  <a:gd name="T33" fmla="*/ 232 h 1880"/>
                  <a:gd name="T34" fmla="*/ 1344 w 2736"/>
                  <a:gd name="T35" fmla="*/ 520 h 1880"/>
                  <a:gd name="T36" fmla="*/ 1392 w 2736"/>
                  <a:gd name="T37" fmla="*/ 376 h 1880"/>
                  <a:gd name="T38" fmla="*/ 1488 w 2736"/>
                  <a:gd name="T39" fmla="*/ 616 h 1880"/>
                  <a:gd name="T40" fmla="*/ 1584 w 2736"/>
                  <a:gd name="T41" fmla="*/ 1336 h 1880"/>
                  <a:gd name="T42" fmla="*/ 1680 w 2736"/>
                  <a:gd name="T43" fmla="*/ 1336 h 1880"/>
                  <a:gd name="T44" fmla="*/ 1728 w 2736"/>
                  <a:gd name="T45" fmla="*/ 1624 h 1880"/>
                  <a:gd name="T46" fmla="*/ 1824 w 2736"/>
                  <a:gd name="T47" fmla="*/ 1480 h 1880"/>
                  <a:gd name="T48" fmla="*/ 1920 w 2736"/>
                  <a:gd name="T49" fmla="*/ 1480 h 1880"/>
                  <a:gd name="T50" fmla="*/ 1968 w 2736"/>
                  <a:gd name="T51" fmla="*/ 1384 h 1880"/>
                  <a:gd name="T52" fmla="*/ 2016 w 2736"/>
                  <a:gd name="T53" fmla="*/ 1432 h 1880"/>
                  <a:gd name="T54" fmla="*/ 2112 w 2736"/>
                  <a:gd name="T55" fmla="*/ 1384 h 1880"/>
                  <a:gd name="T56" fmla="*/ 2160 w 2736"/>
                  <a:gd name="T57" fmla="*/ 1528 h 1880"/>
                  <a:gd name="T58" fmla="*/ 2256 w 2736"/>
                  <a:gd name="T59" fmla="*/ 856 h 1880"/>
                  <a:gd name="T60" fmla="*/ 2304 w 2736"/>
                  <a:gd name="T61" fmla="*/ 904 h 1880"/>
                  <a:gd name="T62" fmla="*/ 2352 w 2736"/>
                  <a:gd name="T63" fmla="*/ 808 h 1880"/>
                  <a:gd name="T64" fmla="*/ 2448 w 2736"/>
                  <a:gd name="T65" fmla="*/ 904 h 1880"/>
                  <a:gd name="T66" fmla="*/ 2544 w 2736"/>
                  <a:gd name="T67" fmla="*/ 952 h 1880"/>
                  <a:gd name="T68" fmla="*/ 2544 w 2736"/>
                  <a:gd name="T69" fmla="*/ 1576 h 1880"/>
                  <a:gd name="T70" fmla="*/ 2640 w 2736"/>
                  <a:gd name="T71" fmla="*/ 1720 h 1880"/>
                  <a:gd name="T72" fmla="*/ 2736 w 2736"/>
                  <a:gd name="T73" fmla="*/ 1816 h 18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736" h="1880">
                    <a:moveTo>
                      <a:pt x="0" y="1864"/>
                    </a:moveTo>
                    <a:cubicBezTo>
                      <a:pt x="72" y="1872"/>
                      <a:pt x="144" y="1880"/>
                      <a:pt x="192" y="1864"/>
                    </a:cubicBezTo>
                    <a:cubicBezTo>
                      <a:pt x="240" y="1848"/>
                      <a:pt x="264" y="1792"/>
                      <a:pt x="288" y="1768"/>
                    </a:cubicBezTo>
                    <a:cubicBezTo>
                      <a:pt x="312" y="1744"/>
                      <a:pt x="312" y="1744"/>
                      <a:pt x="336" y="1720"/>
                    </a:cubicBezTo>
                    <a:cubicBezTo>
                      <a:pt x="360" y="1696"/>
                      <a:pt x="408" y="1704"/>
                      <a:pt x="432" y="1624"/>
                    </a:cubicBezTo>
                    <a:cubicBezTo>
                      <a:pt x="456" y="1544"/>
                      <a:pt x="456" y="1304"/>
                      <a:pt x="480" y="1240"/>
                    </a:cubicBezTo>
                    <a:cubicBezTo>
                      <a:pt x="504" y="1176"/>
                      <a:pt x="552" y="1280"/>
                      <a:pt x="576" y="1240"/>
                    </a:cubicBezTo>
                    <a:cubicBezTo>
                      <a:pt x="600" y="1200"/>
                      <a:pt x="600" y="1072"/>
                      <a:pt x="624" y="1000"/>
                    </a:cubicBezTo>
                    <a:cubicBezTo>
                      <a:pt x="648" y="928"/>
                      <a:pt x="696" y="848"/>
                      <a:pt x="720" y="808"/>
                    </a:cubicBezTo>
                    <a:cubicBezTo>
                      <a:pt x="744" y="768"/>
                      <a:pt x="752" y="784"/>
                      <a:pt x="768" y="760"/>
                    </a:cubicBezTo>
                    <a:cubicBezTo>
                      <a:pt x="784" y="736"/>
                      <a:pt x="792" y="680"/>
                      <a:pt x="816" y="664"/>
                    </a:cubicBezTo>
                    <a:cubicBezTo>
                      <a:pt x="840" y="648"/>
                      <a:pt x="888" y="648"/>
                      <a:pt x="912" y="664"/>
                    </a:cubicBezTo>
                    <a:cubicBezTo>
                      <a:pt x="936" y="680"/>
                      <a:pt x="928" y="776"/>
                      <a:pt x="960" y="760"/>
                    </a:cubicBezTo>
                    <a:cubicBezTo>
                      <a:pt x="992" y="744"/>
                      <a:pt x="1072" y="568"/>
                      <a:pt x="1104" y="568"/>
                    </a:cubicBezTo>
                    <a:cubicBezTo>
                      <a:pt x="1136" y="568"/>
                      <a:pt x="1136" y="840"/>
                      <a:pt x="1152" y="760"/>
                    </a:cubicBezTo>
                    <a:cubicBezTo>
                      <a:pt x="1168" y="680"/>
                      <a:pt x="1176" y="176"/>
                      <a:pt x="1200" y="88"/>
                    </a:cubicBezTo>
                    <a:cubicBezTo>
                      <a:pt x="1224" y="0"/>
                      <a:pt x="1272" y="160"/>
                      <a:pt x="1296" y="232"/>
                    </a:cubicBezTo>
                    <a:cubicBezTo>
                      <a:pt x="1320" y="304"/>
                      <a:pt x="1328" y="496"/>
                      <a:pt x="1344" y="520"/>
                    </a:cubicBezTo>
                    <a:cubicBezTo>
                      <a:pt x="1360" y="544"/>
                      <a:pt x="1368" y="360"/>
                      <a:pt x="1392" y="376"/>
                    </a:cubicBezTo>
                    <a:cubicBezTo>
                      <a:pt x="1416" y="392"/>
                      <a:pt x="1456" y="456"/>
                      <a:pt x="1488" y="616"/>
                    </a:cubicBezTo>
                    <a:cubicBezTo>
                      <a:pt x="1520" y="776"/>
                      <a:pt x="1552" y="1216"/>
                      <a:pt x="1584" y="1336"/>
                    </a:cubicBezTo>
                    <a:cubicBezTo>
                      <a:pt x="1616" y="1456"/>
                      <a:pt x="1656" y="1288"/>
                      <a:pt x="1680" y="1336"/>
                    </a:cubicBezTo>
                    <a:cubicBezTo>
                      <a:pt x="1704" y="1384"/>
                      <a:pt x="1704" y="1600"/>
                      <a:pt x="1728" y="1624"/>
                    </a:cubicBezTo>
                    <a:cubicBezTo>
                      <a:pt x="1752" y="1648"/>
                      <a:pt x="1792" y="1504"/>
                      <a:pt x="1824" y="1480"/>
                    </a:cubicBezTo>
                    <a:cubicBezTo>
                      <a:pt x="1856" y="1456"/>
                      <a:pt x="1896" y="1496"/>
                      <a:pt x="1920" y="1480"/>
                    </a:cubicBezTo>
                    <a:cubicBezTo>
                      <a:pt x="1944" y="1464"/>
                      <a:pt x="1952" y="1392"/>
                      <a:pt x="1968" y="1384"/>
                    </a:cubicBezTo>
                    <a:cubicBezTo>
                      <a:pt x="1984" y="1376"/>
                      <a:pt x="1992" y="1432"/>
                      <a:pt x="2016" y="1432"/>
                    </a:cubicBezTo>
                    <a:cubicBezTo>
                      <a:pt x="2040" y="1432"/>
                      <a:pt x="2088" y="1368"/>
                      <a:pt x="2112" y="1384"/>
                    </a:cubicBezTo>
                    <a:cubicBezTo>
                      <a:pt x="2136" y="1400"/>
                      <a:pt x="2136" y="1616"/>
                      <a:pt x="2160" y="1528"/>
                    </a:cubicBezTo>
                    <a:cubicBezTo>
                      <a:pt x="2184" y="1440"/>
                      <a:pt x="2232" y="960"/>
                      <a:pt x="2256" y="856"/>
                    </a:cubicBezTo>
                    <a:cubicBezTo>
                      <a:pt x="2280" y="752"/>
                      <a:pt x="2288" y="912"/>
                      <a:pt x="2304" y="904"/>
                    </a:cubicBezTo>
                    <a:cubicBezTo>
                      <a:pt x="2320" y="896"/>
                      <a:pt x="2328" y="808"/>
                      <a:pt x="2352" y="808"/>
                    </a:cubicBezTo>
                    <a:cubicBezTo>
                      <a:pt x="2376" y="808"/>
                      <a:pt x="2416" y="880"/>
                      <a:pt x="2448" y="904"/>
                    </a:cubicBezTo>
                    <a:cubicBezTo>
                      <a:pt x="2480" y="928"/>
                      <a:pt x="2528" y="840"/>
                      <a:pt x="2544" y="952"/>
                    </a:cubicBezTo>
                    <a:cubicBezTo>
                      <a:pt x="2560" y="1064"/>
                      <a:pt x="2528" y="1448"/>
                      <a:pt x="2544" y="1576"/>
                    </a:cubicBezTo>
                    <a:cubicBezTo>
                      <a:pt x="2560" y="1704"/>
                      <a:pt x="2608" y="1680"/>
                      <a:pt x="2640" y="1720"/>
                    </a:cubicBezTo>
                    <a:cubicBezTo>
                      <a:pt x="2672" y="1760"/>
                      <a:pt x="2704" y="1788"/>
                      <a:pt x="2736" y="1816"/>
                    </a:cubicBezTo>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9" name="Freeform 11"/>
              <p:cNvSpPr>
                <a:spLocks/>
              </p:cNvSpPr>
              <p:nvPr/>
            </p:nvSpPr>
            <p:spPr bwMode="auto">
              <a:xfrm>
                <a:off x="1344" y="1808"/>
                <a:ext cx="2736" cy="1472"/>
              </a:xfrm>
              <a:custGeom>
                <a:avLst/>
                <a:gdLst>
                  <a:gd name="T0" fmla="*/ 0 w 2736"/>
                  <a:gd name="T1" fmla="*/ 1456 h 1472"/>
                  <a:gd name="T2" fmla="*/ 192 w 2736"/>
                  <a:gd name="T3" fmla="*/ 1456 h 1472"/>
                  <a:gd name="T4" fmla="*/ 240 w 2736"/>
                  <a:gd name="T5" fmla="*/ 1360 h 1472"/>
                  <a:gd name="T6" fmla="*/ 288 w 2736"/>
                  <a:gd name="T7" fmla="*/ 1264 h 1472"/>
                  <a:gd name="T8" fmla="*/ 336 w 2736"/>
                  <a:gd name="T9" fmla="*/ 1216 h 1472"/>
                  <a:gd name="T10" fmla="*/ 432 w 2736"/>
                  <a:gd name="T11" fmla="*/ 976 h 1472"/>
                  <a:gd name="T12" fmla="*/ 480 w 2736"/>
                  <a:gd name="T13" fmla="*/ 496 h 1472"/>
                  <a:gd name="T14" fmla="*/ 576 w 2736"/>
                  <a:gd name="T15" fmla="*/ 304 h 1472"/>
                  <a:gd name="T16" fmla="*/ 624 w 2736"/>
                  <a:gd name="T17" fmla="*/ 64 h 1472"/>
                  <a:gd name="T18" fmla="*/ 720 w 2736"/>
                  <a:gd name="T19" fmla="*/ 64 h 1472"/>
                  <a:gd name="T20" fmla="*/ 768 w 2736"/>
                  <a:gd name="T21" fmla="*/ 304 h 1472"/>
                  <a:gd name="T22" fmla="*/ 816 w 2736"/>
                  <a:gd name="T23" fmla="*/ 352 h 1472"/>
                  <a:gd name="T24" fmla="*/ 960 w 2736"/>
                  <a:gd name="T25" fmla="*/ 592 h 1472"/>
                  <a:gd name="T26" fmla="*/ 1008 w 2736"/>
                  <a:gd name="T27" fmla="*/ 208 h 1472"/>
                  <a:gd name="T28" fmla="*/ 1104 w 2736"/>
                  <a:gd name="T29" fmla="*/ 64 h 1472"/>
                  <a:gd name="T30" fmla="*/ 1200 w 2736"/>
                  <a:gd name="T31" fmla="*/ 352 h 1472"/>
                  <a:gd name="T32" fmla="*/ 1296 w 2736"/>
                  <a:gd name="T33" fmla="*/ 16 h 1472"/>
                  <a:gd name="T34" fmla="*/ 1344 w 2736"/>
                  <a:gd name="T35" fmla="*/ 448 h 1472"/>
                  <a:gd name="T36" fmla="*/ 1392 w 2736"/>
                  <a:gd name="T37" fmla="*/ 304 h 1472"/>
                  <a:gd name="T38" fmla="*/ 1488 w 2736"/>
                  <a:gd name="T39" fmla="*/ 352 h 1472"/>
                  <a:gd name="T40" fmla="*/ 1584 w 2736"/>
                  <a:gd name="T41" fmla="*/ 256 h 1472"/>
                  <a:gd name="T42" fmla="*/ 1632 w 2736"/>
                  <a:gd name="T43" fmla="*/ 736 h 1472"/>
                  <a:gd name="T44" fmla="*/ 1728 w 2736"/>
                  <a:gd name="T45" fmla="*/ 640 h 1472"/>
                  <a:gd name="T46" fmla="*/ 1776 w 2736"/>
                  <a:gd name="T47" fmla="*/ 784 h 1472"/>
                  <a:gd name="T48" fmla="*/ 1824 w 2736"/>
                  <a:gd name="T49" fmla="*/ 688 h 1472"/>
                  <a:gd name="T50" fmla="*/ 1920 w 2736"/>
                  <a:gd name="T51" fmla="*/ 832 h 1472"/>
                  <a:gd name="T52" fmla="*/ 1968 w 2736"/>
                  <a:gd name="T53" fmla="*/ 688 h 1472"/>
                  <a:gd name="T54" fmla="*/ 2064 w 2736"/>
                  <a:gd name="T55" fmla="*/ 784 h 1472"/>
                  <a:gd name="T56" fmla="*/ 2160 w 2736"/>
                  <a:gd name="T57" fmla="*/ 1072 h 1472"/>
                  <a:gd name="T58" fmla="*/ 2256 w 2736"/>
                  <a:gd name="T59" fmla="*/ 928 h 1472"/>
                  <a:gd name="T60" fmla="*/ 2304 w 2736"/>
                  <a:gd name="T61" fmla="*/ 1168 h 1472"/>
                  <a:gd name="T62" fmla="*/ 2400 w 2736"/>
                  <a:gd name="T63" fmla="*/ 1120 h 1472"/>
                  <a:gd name="T64" fmla="*/ 2544 w 2736"/>
                  <a:gd name="T65" fmla="*/ 1360 h 1472"/>
                  <a:gd name="T66" fmla="*/ 2640 w 2736"/>
                  <a:gd name="T67" fmla="*/ 1360 h 1472"/>
                  <a:gd name="T68" fmla="*/ 2736 w 2736"/>
                  <a:gd name="T69" fmla="*/ 1312 h 14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736" h="1472">
                    <a:moveTo>
                      <a:pt x="0" y="1456"/>
                    </a:moveTo>
                    <a:cubicBezTo>
                      <a:pt x="76" y="1464"/>
                      <a:pt x="152" y="1472"/>
                      <a:pt x="192" y="1456"/>
                    </a:cubicBezTo>
                    <a:cubicBezTo>
                      <a:pt x="232" y="1440"/>
                      <a:pt x="224" y="1392"/>
                      <a:pt x="240" y="1360"/>
                    </a:cubicBezTo>
                    <a:cubicBezTo>
                      <a:pt x="256" y="1328"/>
                      <a:pt x="272" y="1288"/>
                      <a:pt x="288" y="1264"/>
                    </a:cubicBezTo>
                    <a:cubicBezTo>
                      <a:pt x="304" y="1240"/>
                      <a:pt x="312" y="1264"/>
                      <a:pt x="336" y="1216"/>
                    </a:cubicBezTo>
                    <a:cubicBezTo>
                      <a:pt x="360" y="1168"/>
                      <a:pt x="408" y="1096"/>
                      <a:pt x="432" y="976"/>
                    </a:cubicBezTo>
                    <a:cubicBezTo>
                      <a:pt x="456" y="856"/>
                      <a:pt x="456" y="608"/>
                      <a:pt x="480" y="496"/>
                    </a:cubicBezTo>
                    <a:cubicBezTo>
                      <a:pt x="504" y="384"/>
                      <a:pt x="552" y="376"/>
                      <a:pt x="576" y="304"/>
                    </a:cubicBezTo>
                    <a:cubicBezTo>
                      <a:pt x="600" y="232"/>
                      <a:pt x="600" y="104"/>
                      <a:pt x="624" y="64"/>
                    </a:cubicBezTo>
                    <a:cubicBezTo>
                      <a:pt x="648" y="24"/>
                      <a:pt x="696" y="24"/>
                      <a:pt x="720" y="64"/>
                    </a:cubicBezTo>
                    <a:cubicBezTo>
                      <a:pt x="744" y="104"/>
                      <a:pt x="752" y="256"/>
                      <a:pt x="768" y="304"/>
                    </a:cubicBezTo>
                    <a:cubicBezTo>
                      <a:pt x="784" y="352"/>
                      <a:pt x="784" y="304"/>
                      <a:pt x="816" y="352"/>
                    </a:cubicBezTo>
                    <a:cubicBezTo>
                      <a:pt x="848" y="400"/>
                      <a:pt x="928" y="616"/>
                      <a:pt x="960" y="592"/>
                    </a:cubicBezTo>
                    <a:cubicBezTo>
                      <a:pt x="992" y="568"/>
                      <a:pt x="984" y="296"/>
                      <a:pt x="1008" y="208"/>
                    </a:cubicBezTo>
                    <a:cubicBezTo>
                      <a:pt x="1032" y="120"/>
                      <a:pt x="1072" y="40"/>
                      <a:pt x="1104" y="64"/>
                    </a:cubicBezTo>
                    <a:cubicBezTo>
                      <a:pt x="1136" y="88"/>
                      <a:pt x="1168" y="360"/>
                      <a:pt x="1200" y="352"/>
                    </a:cubicBezTo>
                    <a:cubicBezTo>
                      <a:pt x="1232" y="344"/>
                      <a:pt x="1272" y="0"/>
                      <a:pt x="1296" y="16"/>
                    </a:cubicBezTo>
                    <a:cubicBezTo>
                      <a:pt x="1320" y="32"/>
                      <a:pt x="1328" y="400"/>
                      <a:pt x="1344" y="448"/>
                    </a:cubicBezTo>
                    <a:cubicBezTo>
                      <a:pt x="1360" y="496"/>
                      <a:pt x="1368" y="320"/>
                      <a:pt x="1392" y="304"/>
                    </a:cubicBezTo>
                    <a:cubicBezTo>
                      <a:pt x="1416" y="288"/>
                      <a:pt x="1456" y="360"/>
                      <a:pt x="1488" y="352"/>
                    </a:cubicBezTo>
                    <a:cubicBezTo>
                      <a:pt x="1520" y="344"/>
                      <a:pt x="1560" y="192"/>
                      <a:pt x="1584" y="256"/>
                    </a:cubicBezTo>
                    <a:cubicBezTo>
                      <a:pt x="1608" y="320"/>
                      <a:pt x="1608" y="672"/>
                      <a:pt x="1632" y="736"/>
                    </a:cubicBezTo>
                    <a:cubicBezTo>
                      <a:pt x="1656" y="800"/>
                      <a:pt x="1704" y="632"/>
                      <a:pt x="1728" y="640"/>
                    </a:cubicBezTo>
                    <a:cubicBezTo>
                      <a:pt x="1752" y="648"/>
                      <a:pt x="1760" y="776"/>
                      <a:pt x="1776" y="784"/>
                    </a:cubicBezTo>
                    <a:cubicBezTo>
                      <a:pt x="1792" y="792"/>
                      <a:pt x="1800" y="680"/>
                      <a:pt x="1824" y="688"/>
                    </a:cubicBezTo>
                    <a:cubicBezTo>
                      <a:pt x="1848" y="696"/>
                      <a:pt x="1896" y="832"/>
                      <a:pt x="1920" y="832"/>
                    </a:cubicBezTo>
                    <a:cubicBezTo>
                      <a:pt x="1944" y="832"/>
                      <a:pt x="1944" y="696"/>
                      <a:pt x="1968" y="688"/>
                    </a:cubicBezTo>
                    <a:cubicBezTo>
                      <a:pt x="1992" y="680"/>
                      <a:pt x="2032" y="720"/>
                      <a:pt x="2064" y="784"/>
                    </a:cubicBezTo>
                    <a:cubicBezTo>
                      <a:pt x="2096" y="848"/>
                      <a:pt x="2128" y="1048"/>
                      <a:pt x="2160" y="1072"/>
                    </a:cubicBezTo>
                    <a:cubicBezTo>
                      <a:pt x="2192" y="1096"/>
                      <a:pt x="2232" y="912"/>
                      <a:pt x="2256" y="928"/>
                    </a:cubicBezTo>
                    <a:cubicBezTo>
                      <a:pt x="2280" y="944"/>
                      <a:pt x="2280" y="1136"/>
                      <a:pt x="2304" y="1168"/>
                    </a:cubicBezTo>
                    <a:cubicBezTo>
                      <a:pt x="2328" y="1200"/>
                      <a:pt x="2360" y="1088"/>
                      <a:pt x="2400" y="1120"/>
                    </a:cubicBezTo>
                    <a:cubicBezTo>
                      <a:pt x="2440" y="1152"/>
                      <a:pt x="2504" y="1320"/>
                      <a:pt x="2544" y="1360"/>
                    </a:cubicBezTo>
                    <a:cubicBezTo>
                      <a:pt x="2584" y="1400"/>
                      <a:pt x="2608" y="1368"/>
                      <a:pt x="2640" y="1360"/>
                    </a:cubicBezTo>
                    <a:cubicBezTo>
                      <a:pt x="2672" y="1352"/>
                      <a:pt x="2712" y="1320"/>
                      <a:pt x="2736" y="131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9706" name="Line 12"/>
          <p:cNvSpPr>
            <a:spLocks noChangeShapeType="1"/>
          </p:cNvSpPr>
          <p:nvPr/>
        </p:nvSpPr>
        <p:spPr bwMode="auto">
          <a:xfrm flipV="1">
            <a:off x="2667000" y="1143000"/>
            <a:ext cx="2438400" cy="8001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Oval 13"/>
          <p:cNvSpPr>
            <a:spLocks noChangeArrowheads="1"/>
          </p:cNvSpPr>
          <p:nvPr/>
        </p:nvSpPr>
        <p:spPr bwMode="auto">
          <a:xfrm>
            <a:off x="4953000" y="1059656"/>
            <a:ext cx="1873250" cy="216694"/>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endParaRPr lang="en-US" altLang="en-US"/>
          </a:p>
        </p:txBody>
      </p:sp>
      <p:sp>
        <p:nvSpPr>
          <p:cNvPr id="29708" name="Rectangle 14"/>
          <p:cNvSpPr>
            <a:spLocks noChangeArrowheads="1"/>
          </p:cNvSpPr>
          <p:nvPr/>
        </p:nvSpPr>
        <p:spPr bwMode="auto">
          <a:xfrm>
            <a:off x="7086601" y="1200151"/>
            <a:ext cx="1736725" cy="2062103"/>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lgn="l"/>
            <a:r>
              <a:rPr lang="en-US" altLang="zh-CN" sz="1600" b="1" i="1">
                <a:latin typeface="Times New Roman" pitchFamily="18" charset="0"/>
                <a:ea typeface="宋体" pitchFamily="2" charset="-122"/>
              </a:rPr>
              <a:t>price  0.0772</a:t>
            </a:r>
            <a:br>
              <a:rPr lang="en-US" altLang="zh-CN" sz="1600" b="1" i="1">
                <a:latin typeface="Times New Roman" pitchFamily="18" charset="0"/>
                <a:ea typeface="宋体" pitchFamily="2" charset="-122"/>
              </a:rPr>
            </a:br>
            <a:r>
              <a:rPr lang="en-US" altLang="zh-CN" sz="1600" b="1" i="1">
                <a:latin typeface="Times New Roman" pitchFamily="18" charset="0"/>
                <a:ea typeface="宋体" pitchFamily="2" charset="-122"/>
              </a:rPr>
              <a:t>oil 0.0643</a:t>
            </a:r>
            <a:br>
              <a:rPr lang="en-US" altLang="zh-CN" sz="1600" b="1" i="1">
                <a:latin typeface="Times New Roman" pitchFamily="18" charset="0"/>
                <a:ea typeface="宋体" pitchFamily="2" charset="-122"/>
              </a:rPr>
            </a:br>
            <a:r>
              <a:rPr lang="en-US" altLang="zh-CN" sz="1600" b="1" i="1">
                <a:latin typeface="Times New Roman" pitchFamily="18" charset="0"/>
                <a:ea typeface="宋体" pitchFamily="2" charset="-122"/>
              </a:rPr>
              <a:t>gas 0.0454 </a:t>
            </a:r>
            <a:br>
              <a:rPr lang="en-US" altLang="zh-CN" sz="1600" b="1" i="1">
                <a:latin typeface="Times New Roman" pitchFamily="18" charset="0"/>
                <a:ea typeface="宋体" pitchFamily="2" charset="-122"/>
              </a:rPr>
            </a:br>
            <a:r>
              <a:rPr lang="en-US" altLang="zh-CN" sz="1600" b="1" i="1">
                <a:latin typeface="Times New Roman" pitchFamily="18" charset="0"/>
                <a:ea typeface="宋体" pitchFamily="2" charset="-122"/>
              </a:rPr>
              <a:t>increase 0.0210</a:t>
            </a:r>
            <a:br>
              <a:rPr lang="en-US" altLang="zh-CN" sz="1600" b="1" i="1">
                <a:latin typeface="Times New Roman" pitchFamily="18" charset="0"/>
                <a:ea typeface="宋体" pitchFamily="2" charset="-122"/>
              </a:rPr>
            </a:br>
            <a:r>
              <a:rPr lang="en-US" altLang="zh-CN" sz="1600" b="1" i="1">
                <a:latin typeface="Times New Roman" pitchFamily="18" charset="0"/>
                <a:ea typeface="宋体" pitchFamily="2" charset="-122"/>
              </a:rPr>
              <a:t>product 0.0203</a:t>
            </a:r>
          </a:p>
          <a:p>
            <a:pPr algn="l"/>
            <a:r>
              <a:rPr lang="en-US" altLang="zh-CN" sz="1600" b="1" i="1">
                <a:latin typeface="Times New Roman" pitchFamily="18" charset="0"/>
                <a:ea typeface="宋体" pitchFamily="2" charset="-122"/>
              </a:rPr>
              <a:t>fuel  0.0188</a:t>
            </a:r>
          </a:p>
          <a:p>
            <a:pPr algn="l"/>
            <a:r>
              <a:rPr lang="en-US" altLang="zh-CN" sz="1600" b="1" i="1">
                <a:latin typeface="Times New Roman" pitchFamily="18" charset="0"/>
                <a:ea typeface="宋体" pitchFamily="2" charset="-122"/>
              </a:rPr>
              <a:t>company 0.0182</a:t>
            </a:r>
          </a:p>
          <a:p>
            <a:pPr algn="l"/>
            <a:r>
              <a:rPr lang="en-US" altLang="zh-CN" sz="1600" b="1" i="1">
                <a:latin typeface="Times New Roman" pitchFamily="18" charset="0"/>
                <a:ea typeface="宋体" pitchFamily="2" charset="-122"/>
              </a:rPr>
              <a:t>…</a:t>
            </a:r>
          </a:p>
        </p:txBody>
      </p:sp>
      <p:sp>
        <p:nvSpPr>
          <p:cNvPr id="29709" name="Line 15"/>
          <p:cNvSpPr>
            <a:spLocks noChangeShapeType="1"/>
          </p:cNvSpPr>
          <p:nvPr/>
        </p:nvSpPr>
        <p:spPr bwMode="auto">
          <a:xfrm>
            <a:off x="6705600" y="1143000"/>
            <a:ext cx="609600" cy="17145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Line 16"/>
          <p:cNvSpPr>
            <a:spLocks noChangeShapeType="1"/>
          </p:cNvSpPr>
          <p:nvPr/>
        </p:nvSpPr>
        <p:spPr bwMode="auto">
          <a:xfrm flipV="1">
            <a:off x="3276600" y="1771650"/>
            <a:ext cx="114300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Oval 17"/>
          <p:cNvSpPr>
            <a:spLocks noChangeArrowheads="1"/>
          </p:cNvSpPr>
          <p:nvPr/>
        </p:nvSpPr>
        <p:spPr bwMode="auto">
          <a:xfrm>
            <a:off x="4267200" y="1669257"/>
            <a:ext cx="1873250" cy="216694"/>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endParaRPr lang="en-US" altLang="en-US"/>
          </a:p>
        </p:txBody>
      </p:sp>
      <p:sp>
        <p:nvSpPr>
          <p:cNvPr id="29712" name="Line 18"/>
          <p:cNvSpPr>
            <a:spLocks noChangeShapeType="1"/>
          </p:cNvSpPr>
          <p:nvPr/>
        </p:nvSpPr>
        <p:spPr bwMode="auto">
          <a:xfrm>
            <a:off x="5694680" y="1819324"/>
            <a:ext cx="858520" cy="1227783"/>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Text Box 19"/>
          <p:cNvSpPr txBox="1">
            <a:spLocks noChangeArrowheads="1"/>
          </p:cNvSpPr>
          <p:nvPr/>
        </p:nvSpPr>
        <p:spPr bwMode="auto">
          <a:xfrm>
            <a:off x="5351462" y="971550"/>
            <a:ext cx="21161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spcBef>
                <a:spcPct val="50000"/>
              </a:spcBef>
            </a:pPr>
            <a:r>
              <a:rPr lang="en-US" altLang="zh-CN" sz="1600" b="1" i="1" dirty="0">
                <a:latin typeface="Times New Roman" pitchFamily="18" charset="0"/>
                <a:ea typeface="宋体" pitchFamily="2" charset="-122"/>
              </a:rPr>
              <a:t>Oil Price</a:t>
            </a:r>
          </a:p>
        </p:txBody>
      </p:sp>
      <p:sp>
        <p:nvSpPr>
          <p:cNvPr id="29714" name="Text Box 20"/>
          <p:cNvSpPr txBox="1">
            <a:spLocks noChangeArrowheads="1"/>
          </p:cNvSpPr>
          <p:nvPr/>
        </p:nvSpPr>
        <p:spPr bwMode="auto">
          <a:xfrm>
            <a:off x="4513263" y="1581150"/>
            <a:ext cx="21161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pPr>
              <a:spcBef>
                <a:spcPct val="50000"/>
              </a:spcBef>
            </a:pPr>
            <a:r>
              <a:rPr lang="en-US" altLang="zh-CN" sz="1600" b="1" i="1" dirty="0">
                <a:latin typeface="Times New Roman" pitchFamily="18" charset="0"/>
                <a:ea typeface="宋体" pitchFamily="2" charset="-122"/>
              </a:rPr>
              <a:t>New Orleans</a:t>
            </a:r>
          </a:p>
        </p:txBody>
      </p:sp>
      <p:grpSp>
        <p:nvGrpSpPr>
          <p:cNvPr id="8" name="Group 7"/>
          <p:cNvGrpSpPr/>
          <p:nvPr/>
        </p:nvGrpSpPr>
        <p:grpSpPr>
          <a:xfrm>
            <a:off x="2743200" y="2343150"/>
            <a:ext cx="3113974" cy="443988"/>
            <a:chOff x="2743200" y="2343150"/>
            <a:chExt cx="3113974" cy="443988"/>
          </a:xfrm>
        </p:grpSpPr>
        <p:sp>
          <p:nvSpPr>
            <p:cNvPr id="2" name="TextBox 1"/>
            <p:cNvSpPr txBox="1"/>
            <p:nvPr/>
          </p:nvSpPr>
          <p:spPr>
            <a:xfrm>
              <a:off x="4150425" y="2387028"/>
              <a:ext cx="1706749" cy="400110"/>
            </a:xfrm>
            <a:prstGeom prst="rect">
              <a:avLst/>
            </a:prstGeom>
            <a:solidFill>
              <a:schemeClr val="bg1">
                <a:lumMod val="85000"/>
              </a:schemeClr>
            </a:solidFill>
          </p:spPr>
          <p:txBody>
            <a:bodyPr wrap="none" rtlCol="0">
              <a:spAutoFit/>
            </a:bodyPr>
            <a:lstStyle/>
            <a:p>
              <a:r>
                <a:rPr lang="en-US" sz="2000" b="1" dirty="0" smtClean="0"/>
                <a:t>Hurricane Rita</a:t>
              </a:r>
            </a:p>
          </p:txBody>
        </p:sp>
        <p:sp>
          <p:nvSpPr>
            <p:cNvPr id="5" name="Rectangle 4"/>
            <p:cNvSpPr/>
            <p:nvPr/>
          </p:nvSpPr>
          <p:spPr>
            <a:xfrm>
              <a:off x="2743200" y="2343150"/>
              <a:ext cx="914400" cy="2392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4" name="Straight Arrow Connector 3"/>
            <p:cNvCxnSpPr/>
            <p:nvPr/>
          </p:nvCxnSpPr>
          <p:spPr>
            <a:xfrm>
              <a:off x="2857500" y="2464179"/>
              <a:ext cx="685800" cy="0"/>
            </a:xfrm>
            <a:prstGeom prst="straightConnector1">
              <a:avLst/>
            </a:prstGeom>
            <a:ln w="38100">
              <a:solidFill>
                <a:srgbClr val="FF00FF"/>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2" idx="1"/>
            </p:cNvCxnSpPr>
            <p:nvPr/>
          </p:nvCxnSpPr>
          <p:spPr>
            <a:xfrm flipH="1" flipV="1">
              <a:off x="3657600" y="2464179"/>
              <a:ext cx="492825" cy="12290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581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Slide Number Placeholder 5"/>
          <p:cNvSpPr>
            <a:spLocks noGrp="1"/>
          </p:cNvSpPr>
          <p:nvPr>
            <p:ph type="sldNum" sz="quarter" idx="12"/>
          </p:nvPr>
        </p:nvSpPr>
        <p:spPr>
          <a:xfrm>
            <a:off x="6781800" y="4933950"/>
            <a:ext cx="2133600" cy="273844"/>
          </a:xfrm>
          <a:noFill/>
        </p:spPr>
        <p:txBody>
          <a:bodyPr/>
          <a:lstStyle>
            <a:lvl1pPr>
              <a:defRPr sz="2400">
                <a:solidFill>
                  <a:schemeClr val="tx1"/>
                </a:solidFill>
                <a:latin typeface="Gill Sans MT" pitchFamily="34" charset="0"/>
              </a:defRPr>
            </a:lvl1pPr>
            <a:lvl2pPr marL="742950" indent="-285750">
              <a:defRPr sz="2400">
                <a:solidFill>
                  <a:schemeClr val="tx1"/>
                </a:solidFill>
                <a:latin typeface="Gill Sans MT" pitchFamily="34" charset="0"/>
              </a:defRPr>
            </a:lvl2pPr>
            <a:lvl3pPr marL="1143000" indent="-228600">
              <a:defRPr sz="2400">
                <a:solidFill>
                  <a:schemeClr val="tx1"/>
                </a:solidFill>
                <a:latin typeface="Gill Sans MT" pitchFamily="34" charset="0"/>
              </a:defRPr>
            </a:lvl3pPr>
            <a:lvl4pPr marL="1600200" indent="-228600">
              <a:defRPr sz="2400">
                <a:solidFill>
                  <a:schemeClr val="tx1"/>
                </a:solidFill>
                <a:latin typeface="Gill Sans MT" pitchFamily="34" charset="0"/>
              </a:defRPr>
            </a:lvl4pPr>
            <a:lvl5pPr marL="2057400" indent="-228600">
              <a:defRPr sz="2400">
                <a:solidFill>
                  <a:schemeClr val="tx1"/>
                </a:solidFill>
                <a:latin typeface="Gill Sans MT" pitchFamily="34" charset="0"/>
              </a:defRPr>
            </a:lvl5pPr>
            <a:lvl6pPr marL="2514600" indent="-228600" algn="ctr" eaLnBrk="0" fontAlgn="base" hangingPunct="0">
              <a:spcBef>
                <a:spcPct val="0"/>
              </a:spcBef>
              <a:spcAft>
                <a:spcPct val="0"/>
              </a:spcAft>
              <a:defRPr sz="2400">
                <a:solidFill>
                  <a:schemeClr val="tx1"/>
                </a:solidFill>
                <a:latin typeface="Gill Sans MT" pitchFamily="34" charset="0"/>
              </a:defRPr>
            </a:lvl6pPr>
            <a:lvl7pPr marL="2971800" indent="-228600" algn="ctr" eaLnBrk="0" fontAlgn="base" hangingPunct="0">
              <a:spcBef>
                <a:spcPct val="0"/>
              </a:spcBef>
              <a:spcAft>
                <a:spcPct val="0"/>
              </a:spcAft>
              <a:defRPr sz="2400">
                <a:solidFill>
                  <a:schemeClr val="tx1"/>
                </a:solidFill>
                <a:latin typeface="Gill Sans MT" pitchFamily="34" charset="0"/>
              </a:defRPr>
            </a:lvl7pPr>
            <a:lvl8pPr marL="3429000" indent="-228600" algn="ctr" eaLnBrk="0" fontAlgn="base" hangingPunct="0">
              <a:spcBef>
                <a:spcPct val="0"/>
              </a:spcBef>
              <a:spcAft>
                <a:spcPct val="0"/>
              </a:spcAft>
              <a:defRPr sz="2400">
                <a:solidFill>
                  <a:schemeClr val="tx1"/>
                </a:solidFill>
                <a:latin typeface="Gill Sans MT" pitchFamily="34" charset="0"/>
              </a:defRPr>
            </a:lvl8pPr>
            <a:lvl9pPr marL="3886200" indent="-228600" algn="ctr" eaLnBrk="0" fontAlgn="base" hangingPunct="0">
              <a:spcBef>
                <a:spcPct val="0"/>
              </a:spcBef>
              <a:spcAft>
                <a:spcPct val="0"/>
              </a:spcAft>
              <a:defRPr sz="2400">
                <a:solidFill>
                  <a:schemeClr val="tx1"/>
                </a:solidFill>
                <a:latin typeface="Gill Sans MT" pitchFamily="34" charset="0"/>
              </a:defRPr>
            </a:lvl9pPr>
          </a:lstStyle>
          <a:p>
            <a:fld id="{29A513EF-C175-4781-8C9A-C7E142E757D6}" type="slidenum">
              <a:rPr lang="en-US" altLang="en-US" sz="1400">
                <a:latin typeface="Times New Roman" pitchFamily="18" charset="0"/>
              </a:rPr>
              <a:pPr/>
              <a:t>71</a:t>
            </a:fld>
            <a:endParaRPr lang="en-US" altLang="en-US" sz="1400" dirty="0">
              <a:latin typeface="Times New Roman" pitchFamily="18" charset="0"/>
            </a:endParaRPr>
          </a:p>
          <a:p>
            <a:endParaRPr lang="en-US" altLang="en-US" sz="1400" dirty="0">
              <a:latin typeface="Times New Roman" pitchFamily="18" charset="0"/>
            </a:endParaRPr>
          </a:p>
        </p:txBody>
      </p:sp>
      <p:sp>
        <p:nvSpPr>
          <p:cNvPr id="30725" name="Rectangle 2"/>
          <p:cNvSpPr>
            <a:spLocks noGrp="1" noChangeArrowheads="1"/>
          </p:cNvSpPr>
          <p:nvPr>
            <p:ph type="title"/>
          </p:nvPr>
        </p:nvSpPr>
        <p:spPr>
          <a:xfrm>
            <a:off x="0" y="209550"/>
            <a:ext cx="9144000" cy="857250"/>
          </a:xfrm>
        </p:spPr>
        <p:txBody>
          <a:bodyPr>
            <a:noAutofit/>
          </a:bodyPr>
          <a:lstStyle/>
          <a:p>
            <a:r>
              <a:rPr lang="en-US" altLang="zh-CN" sz="3200" dirty="0" smtClean="0">
                <a:ea typeface="宋体" pitchFamily="2" charset="-122"/>
              </a:rPr>
              <a:t>Spatial Distribution of the Topic “Government </a:t>
            </a:r>
            <a:r>
              <a:rPr lang="en-US" altLang="zh-CN" sz="3200" dirty="0">
                <a:ea typeface="宋体" pitchFamily="2" charset="-122"/>
              </a:rPr>
              <a:t>R</a:t>
            </a:r>
            <a:r>
              <a:rPr lang="en-US" altLang="zh-CN" sz="3200" dirty="0" smtClean="0">
                <a:ea typeface="宋体" pitchFamily="2" charset="-122"/>
              </a:rPr>
              <a:t>esponse” in </a:t>
            </a:r>
            <a:r>
              <a:rPr lang="en-US" altLang="zh-CN" sz="3200" dirty="0">
                <a:ea typeface="宋体" pitchFamily="2" charset="-122"/>
              </a:rPr>
              <a:t>B</a:t>
            </a:r>
            <a:r>
              <a:rPr lang="en-US" altLang="zh-CN" sz="3200" dirty="0" smtClean="0">
                <a:ea typeface="宋体" pitchFamily="2" charset="-122"/>
              </a:rPr>
              <a:t>log </a:t>
            </a:r>
            <a:r>
              <a:rPr lang="en-US" altLang="zh-CN" sz="3200" dirty="0">
                <a:ea typeface="宋体" pitchFamily="2" charset="-122"/>
              </a:rPr>
              <a:t>A</a:t>
            </a:r>
            <a:r>
              <a:rPr lang="en-US" altLang="zh-CN" sz="3200" dirty="0" smtClean="0">
                <a:ea typeface="宋体" pitchFamily="2" charset="-122"/>
              </a:rPr>
              <a:t>rticles </a:t>
            </a:r>
            <a:r>
              <a:rPr lang="en-US" altLang="zh-CN" sz="3200" dirty="0">
                <a:ea typeface="宋体" pitchFamily="2" charset="-122"/>
              </a:rPr>
              <a:t>A</a:t>
            </a:r>
            <a:r>
              <a:rPr lang="en-US" altLang="zh-CN" sz="3200" dirty="0" smtClean="0">
                <a:ea typeface="宋体" pitchFamily="2" charset="-122"/>
              </a:rPr>
              <a:t>bout Hurricane Katrina [Mei et al. 06]</a:t>
            </a:r>
          </a:p>
        </p:txBody>
      </p:sp>
      <p:grpSp>
        <p:nvGrpSpPr>
          <p:cNvPr id="30726" name="Group 3"/>
          <p:cNvGrpSpPr>
            <a:grpSpLocks/>
          </p:cNvGrpSpPr>
          <p:nvPr/>
        </p:nvGrpSpPr>
        <p:grpSpPr bwMode="auto">
          <a:xfrm>
            <a:off x="76200" y="1428941"/>
            <a:ext cx="8686800" cy="3733799"/>
            <a:chOff x="7344" y="13145"/>
            <a:chExt cx="4842" cy="2004"/>
          </a:xfrm>
        </p:grpSpPr>
        <p:pic>
          <p:nvPicPr>
            <p:cNvPr id="307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 y="13145"/>
              <a:ext cx="4842" cy="2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6" y="14100"/>
              <a:ext cx="882"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39" name="Line 16"/>
            <p:cNvSpPr>
              <a:spLocks noChangeShapeType="1"/>
            </p:cNvSpPr>
            <p:nvPr/>
          </p:nvSpPr>
          <p:spPr bwMode="auto">
            <a:xfrm flipV="1">
              <a:off x="8640" y="14004"/>
              <a:ext cx="4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0" name="Line 17"/>
            <p:cNvSpPr>
              <a:spLocks noChangeShapeType="1"/>
            </p:cNvSpPr>
            <p:nvPr/>
          </p:nvSpPr>
          <p:spPr bwMode="auto">
            <a:xfrm flipV="1">
              <a:off x="8688" y="14100"/>
              <a:ext cx="9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1" name="Line 18"/>
            <p:cNvSpPr>
              <a:spLocks noChangeShapeType="1"/>
            </p:cNvSpPr>
            <p:nvPr/>
          </p:nvSpPr>
          <p:spPr bwMode="auto">
            <a:xfrm>
              <a:off x="8688" y="142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1045431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1"/>
          </p:nvPr>
        </p:nvSpPr>
        <p:spPr>
          <a:xfrm>
            <a:off x="3124200" y="4850493"/>
            <a:ext cx="2895600" cy="27384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0"/>
              </a:spcBef>
              <a:buSzTx/>
              <a:buFontTx/>
              <a:buNone/>
            </a:pPr>
            <a:fld id="{06EBCA30-D934-4913-8DAD-19E5B0950152}" type="slidenum">
              <a:rPr lang="en-US" altLang="en-US" sz="1400" smtClean="0">
                <a:latin typeface="Times New Roman" pitchFamily="18" charset="0"/>
              </a:rPr>
              <a:pPr>
                <a:spcBef>
                  <a:spcPct val="0"/>
                </a:spcBef>
                <a:buSzTx/>
                <a:buFontTx/>
                <a:buNone/>
              </a:pPr>
              <a:t>72</a:t>
            </a:fld>
            <a:endParaRPr lang="en-US" altLang="en-US" sz="1400" smtClean="0">
              <a:latin typeface="Times New Roman" pitchFamily="18" charset="0"/>
            </a:endParaRPr>
          </a:p>
          <a:p>
            <a:pPr>
              <a:spcBef>
                <a:spcPct val="0"/>
              </a:spcBef>
              <a:buSzTx/>
              <a:buFontTx/>
              <a:buNone/>
            </a:pPr>
            <a:endParaRPr lang="en-US" altLang="en-US" sz="1400" smtClean="0">
              <a:latin typeface="Times New Roman" pitchFamily="18" charset="0"/>
            </a:endParaRPr>
          </a:p>
        </p:txBody>
      </p:sp>
      <p:sp>
        <p:nvSpPr>
          <p:cNvPr id="52227" name="Rectangle 2"/>
          <p:cNvSpPr>
            <a:spLocks noGrp="1" noChangeArrowheads="1"/>
          </p:cNvSpPr>
          <p:nvPr>
            <p:ph type="title"/>
          </p:nvPr>
        </p:nvSpPr>
        <p:spPr>
          <a:xfrm>
            <a:off x="0" y="-95250"/>
            <a:ext cx="9144000" cy="857250"/>
          </a:xfrm>
        </p:spPr>
        <p:txBody>
          <a:bodyPr>
            <a:normAutofit/>
          </a:bodyPr>
          <a:lstStyle/>
          <a:p>
            <a:r>
              <a:rPr lang="en-US" altLang="zh-CN" sz="3200" dirty="0" smtClean="0">
                <a:ea typeface="宋体" pitchFamily="2" charset="-122"/>
              </a:rPr>
              <a:t>Event Impact Analysis: IR Research [Mei &amp; </a:t>
            </a:r>
            <a:r>
              <a:rPr lang="en-US" altLang="zh-CN" sz="3200" dirty="0" err="1" smtClean="0">
                <a:ea typeface="宋体" pitchFamily="2" charset="-122"/>
              </a:rPr>
              <a:t>Zhai</a:t>
            </a:r>
            <a:r>
              <a:rPr lang="en-US" altLang="zh-CN" sz="3200" dirty="0" smtClean="0">
                <a:ea typeface="宋体" pitchFamily="2" charset="-122"/>
              </a:rPr>
              <a:t> 06]</a:t>
            </a:r>
          </a:p>
        </p:txBody>
      </p:sp>
      <p:sp>
        <p:nvSpPr>
          <p:cNvPr id="1029123" name="Rectangle 3"/>
          <p:cNvSpPr>
            <a:spLocks noChangeArrowheads="1"/>
          </p:cNvSpPr>
          <p:nvPr/>
        </p:nvSpPr>
        <p:spPr bwMode="auto">
          <a:xfrm>
            <a:off x="2362200" y="666750"/>
            <a:ext cx="1524000" cy="2031325"/>
          </a:xfrm>
          <a:prstGeom prst="rect">
            <a:avLst/>
          </a:prstGeom>
          <a:noFill/>
          <a:ln w="25400" algn="ctr">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0"/>
              </a:spcBef>
              <a:buSzTx/>
              <a:buFontTx/>
              <a:buNone/>
            </a:pPr>
            <a:r>
              <a:rPr lang="en-US" altLang="zh-CN" sz="1400" b="1" i="1">
                <a:latin typeface="Times New Roman" pitchFamily="18" charset="0"/>
                <a:ea typeface="宋体" pitchFamily="2" charset="-122"/>
              </a:rPr>
              <a:t>vector        0.0514</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concept     0.0298</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extend       0.0297 </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model        0.0291</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space         0.0236</a:t>
            </a:r>
          </a:p>
          <a:p>
            <a:pPr>
              <a:spcBef>
                <a:spcPct val="0"/>
              </a:spcBef>
              <a:buSzTx/>
              <a:buFontTx/>
              <a:buNone/>
            </a:pPr>
            <a:r>
              <a:rPr lang="en-US" altLang="zh-CN" sz="1400" b="1" i="1">
                <a:latin typeface="Times New Roman" pitchFamily="18" charset="0"/>
                <a:ea typeface="宋体" pitchFamily="2" charset="-122"/>
              </a:rPr>
              <a:t>boolean    0.0151</a:t>
            </a:r>
          </a:p>
          <a:p>
            <a:pPr>
              <a:spcBef>
                <a:spcPct val="0"/>
              </a:spcBef>
              <a:buSzTx/>
              <a:buFontTx/>
              <a:buNone/>
            </a:pPr>
            <a:r>
              <a:rPr lang="en-US" altLang="zh-CN" sz="1400" b="1" i="1">
                <a:latin typeface="Times New Roman" pitchFamily="18" charset="0"/>
                <a:ea typeface="宋体" pitchFamily="2" charset="-122"/>
              </a:rPr>
              <a:t>function   0.0123</a:t>
            </a:r>
          </a:p>
          <a:p>
            <a:pPr>
              <a:spcBef>
                <a:spcPct val="0"/>
              </a:spcBef>
              <a:buSzTx/>
              <a:buFontTx/>
              <a:buNone/>
            </a:pPr>
            <a:r>
              <a:rPr lang="en-US" altLang="zh-CN" sz="1400" b="1" i="1">
                <a:latin typeface="Times New Roman" pitchFamily="18" charset="0"/>
                <a:ea typeface="宋体" pitchFamily="2" charset="-122"/>
              </a:rPr>
              <a:t>feedback   0.0077</a:t>
            </a:r>
          </a:p>
          <a:p>
            <a:pPr>
              <a:spcBef>
                <a:spcPct val="0"/>
              </a:spcBef>
              <a:buSzTx/>
              <a:buFontTx/>
              <a:buNone/>
            </a:pPr>
            <a:r>
              <a:rPr lang="en-US" altLang="zh-CN" sz="1400" b="1" i="1">
                <a:latin typeface="Times New Roman" pitchFamily="18" charset="0"/>
                <a:ea typeface="宋体" pitchFamily="2" charset="-122"/>
              </a:rPr>
              <a:t>…</a:t>
            </a:r>
          </a:p>
        </p:txBody>
      </p:sp>
      <p:sp>
        <p:nvSpPr>
          <p:cNvPr id="1029124" name="Rectangle 4"/>
          <p:cNvSpPr>
            <a:spLocks noChangeArrowheads="1"/>
          </p:cNvSpPr>
          <p:nvPr/>
        </p:nvSpPr>
        <p:spPr bwMode="auto">
          <a:xfrm>
            <a:off x="4572000" y="654726"/>
            <a:ext cx="1524000" cy="1815882"/>
          </a:xfrm>
          <a:prstGeom prst="rect">
            <a:avLst/>
          </a:prstGeom>
          <a:noFill/>
          <a:ln w="25400" algn="ctr">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0"/>
              </a:spcBef>
              <a:buSzTx/>
              <a:buFontTx/>
              <a:buNone/>
            </a:pPr>
            <a:r>
              <a:rPr lang="en-US" altLang="zh-CN" sz="1400" b="1" i="1">
                <a:latin typeface="Times New Roman" pitchFamily="18" charset="0"/>
                <a:ea typeface="宋体" pitchFamily="2" charset="-122"/>
              </a:rPr>
              <a:t>xml            0.0678</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email         0.0197 </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model        0.0191</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collect       0.0187</a:t>
            </a:r>
          </a:p>
          <a:p>
            <a:pPr>
              <a:spcBef>
                <a:spcPct val="0"/>
              </a:spcBef>
              <a:buSzTx/>
              <a:buFontTx/>
              <a:buNone/>
            </a:pPr>
            <a:r>
              <a:rPr lang="en-US" altLang="zh-CN" sz="1400" b="1" i="1">
                <a:latin typeface="Times New Roman" pitchFamily="18" charset="0"/>
                <a:ea typeface="宋体" pitchFamily="2" charset="-122"/>
              </a:rPr>
              <a:t>judgment  0.0102</a:t>
            </a:r>
          </a:p>
          <a:p>
            <a:pPr>
              <a:spcBef>
                <a:spcPct val="0"/>
              </a:spcBef>
              <a:buSzTx/>
              <a:buFontTx/>
              <a:buNone/>
            </a:pPr>
            <a:r>
              <a:rPr lang="en-US" altLang="zh-CN" sz="1400" b="1" i="1">
                <a:latin typeface="Times New Roman" pitchFamily="18" charset="0"/>
                <a:ea typeface="宋体" pitchFamily="2" charset="-122"/>
              </a:rPr>
              <a:t>rank          0.0097</a:t>
            </a:r>
          </a:p>
          <a:p>
            <a:pPr>
              <a:spcBef>
                <a:spcPct val="0"/>
              </a:spcBef>
              <a:buSzTx/>
              <a:buFontTx/>
              <a:buNone/>
            </a:pPr>
            <a:r>
              <a:rPr lang="en-US" altLang="zh-CN" sz="1400" b="1" i="1">
                <a:latin typeface="Times New Roman" pitchFamily="18" charset="0"/>
                <a:ea typeface="宋体" pitchFamily="2" charset="-122"/>
              </a:rPr>
              <a:t>subtopic    0.0079</a:t>
            </a:r>
          </a:p>
          <a:p>
            <a:pPr>
              <a:spcBef>
                <a:spcPct val="0"/>
              </a:spcBef>
              <a:buSzTx/>
              <a:buFontTx/>
              <a:buNone/>
            </a:pPr>
            <a:r>
              <a:rPr lang="en-US" altLang="zh-CN" sz="1400" b="1" i="1">
                <a:latin typeface="Times New Roman" pitchFamily="18" charset="0"/>
                <a:ea typeface="宋体" pitchFamily="2" charset="-122"/>
              </a:rPr>
              <a:t>…</a:t>
            </a:r>
          </a:p>
        </p:txBody>
      </p:sp>
      <p:sp>
        <p:nvSpPr>
          <p:cNvPr id="1029126" name="Rectangle 6"/>
          <p:cNvSpPr>
            <a:spLocks noChangeArrowheads="1"/>
          </p:cNvSpPr>
          <p:nvPr/>
        </p:nvSpPr>
        <p:spPr bwMode="auto">
          <a:xfrm>
            <a:off x="6553200" y="2876550"/>
            <a:ext cx="1752600" cy="2246769"/>
          </a:xfrm>
          <a:prstGeom prst="rect">
            <a:avLst/>
          </a:prstGeom>
          <a:noFill/>
          <a:ln w="25400" algn="ctr">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0"/>
              </a:spcBef>
              <a:buSzTx/>
              <a:buFontTx/>
              <a:buNone/>
            </a:pPr>
            <a:r>
              <a:rPr lang="en-US" altLang="zh-CN" sz="1400" b="1" i="1">
                <a:latin typeface="Times New Roman" pitchFamily="18" charset="0"/>
                <a:ea typeface="宋体" pitchFamily="2" charset="-122"/>
              </a:rPr>
              <a:t>model           0.1687</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language     0.0753</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estimate      0.0520 </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parameter   0.0281</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distribution   0.0268</a:t>
            </a:r>
          </a:p>
          <a:p>
            <a:pPr>
              <a:spcBef>
                <a:spcPct val="0"/>
              </a:spcBef>
              <a:buSzTx/>
              <a:buFontTx/>
              <a:buNone/>
            </a:pPr>
            <a:r>
              <a:rPr lang="en-US" altLang="zh-CN" sz="1400" b="1" i="1">
                <a:latin typeface="Times New Roman" pitchFamily="18" charset="0"/>
                <a:ea typeface="宋体" pitchFamily="2" charset="-122"/>
              </a:rPr>
              <a:t>probable       0.0205</a:t>
            </a:r>
          </a:p>
          <a:p>
            <a:pPr>
              <a:spcBef>
                <a:spcPct val="0"/>
              </a:spcBef>
              <a:buSzTx/>
              <a:buFontTx/>
              <a:buNone/>
            </a:pPr>
            <a:r>
              <a:rPr lang="en-US" altLang="zh-CN" sz="1400" b="1" i="1">
                <a:latin typeface="Times New Roman" pitchFamily="18" charset="0"/>
                <a:ea typeface="宋体" pitchFamily="2" charset="-122"/>
              </a:rPr>
              <a:t>smooth         0.0198</a:t>
            </a:r>
          </a:p>
          <a:p>
            <a:pPr>
              <a:spcBef>
                <a:spcPct val="0"/>
              </a:spcBef>
              <a:buSzTx/>
              <a:buFontTx/>
              <a:buNone/>
            </a:pPr>
            <a:r>
              <a:rPr lang="en-US" altLang="zh-CN" sz="1400" b="1" i="1">
                <a:latin typeface="Times New Roman" pitchFamily="18" charset="0"/>
                <a:ea typeface="宋体" pitchFamily="2" charset="-122"/>
              </a:rPr>
              <a:t>markov        0.0137</a:t>
            </a:r>
          </a:p>
          <a:p>
            <a:pPr>
              <a:spcBef>
                <a:spcPct val="0"/>
              </a:spcBef>
              <a:buSzTx/>
              <a:buFontTx/>
              <a:buNone/>
            </a:pPr>
            <a:r>
              <a:rPr lang="en-US" altLang="zh-CN" sz="1400" b="1" i="1">
                <a:latin typeface="Times New Roman" pitchFamily="18" charset="0"/>
                <a:ea typeface="宋体" pitchFamily="2" charset="-122"/>
              </a:rPr>
              <a:t>likelihood     0.0059</a:t>
            </a:r>
          </a:p>
          <a:p>
            <a:pPr>
              <a:spcBef>
                <a:spcPct val="0"/>
              </a:spcBef>
              <a:buSzTx/>
              <a:buFontTx/>
              <a:buNone/>
            </a:pPr>
            <a:r>
              <a:rPr lang="en-US" altLang="zh-CN" sz="1400" b="1" i="1">
                <a:latin typeface="Times New Roman" pitchFamily="18" charset="0"/>
                <a:ea typeface="宋体" pitchFamily="2" charset="-122"/>
              </a:rPr>
              <a:t>…</a:t>
            </a:r>
          </a:p>
        </p:txBody>
      </p:sp>
      <p:sp>
        <p:nvSpPr>
          <p:cNvPr id="52232" name="Text Box 7"/>
          <p:cNvSpPr txBox="1">
            <a:spLocks noChangeArrowheads="1"/>
          </p:cNvSpPr>
          <p:nvPr/>
        </p:nvSpPr>
        <p:spPr bwMode="auto">
          <a:xfrm>
            <a:off x="5791200" y="2997875"/>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en-US" sz="1800">
                <a:ea typeface="宋体" pitchFamily="2" charset="-122"/>
              </a:rPr>
              <a:t>1998</a:t>
            </a:r>
          </a:p>
        </p:txBody>
      </p:sp>
      <p:sp>
        <p:nvSpPr>
          <p:cNvPr id="1029128" name="Line 8"/>
          <p:cNvSpPr>
            <a:spLocks noChangeShapeType="1"/>
          </p:cNvSpPr>
          <p:nvPr/>
        </p:nvSpPr>
        <p:spPr bwMode="auto">
          <a:xfrm flipV="1">
            <a:off x="3962400" y="1340525"/>
            <a:ext cx="533400" cy="11430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9129" name="Line 9"/>
          <p:cNvSpPr>
            <a:spLocks noChangeShapeType="1"/>
          </p:cNvSpPr>
          <p:nvPr/>
        </p:nvSpPr>
        <p:spPr bwMode="auto">
          <a:xfrm>
            <a:off x="5486400" y="4026575"/>
            <a:ext cx="838200" cy="5715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52235" name="Group 10"/>
          <p:cNvGrpSpPr>
            <a:grpSpLocks/>
          </p:cNvGrpSpPr>
          <p:nvPr/>
        </p:nvGrpSpPr>
        <p:grpSpPr bwMode="auto">
          <a:xfrm>
            <a:off x="228600" y="1169194"/>
            <a:ext cx="8763000" cy="3306365"/>
            <a:chOff x="144" y="982"/>
            <a:chExt cx="5520" cy="2777"/>
          </a:xfrm>
        </p:grpSpPr>
        <p:sp>
          <p:nvSpPr>
            <p:cNvPr id="52236" name="Line 11"/>
            <p:cNvSpPr>
              <a:spLocks noChangeShapeType="1"/>
            </p:cNvSpPr>
            <p:nvPr/>
          </p:nvSpPr>
          <p:spPr bwMode="auto">
            <a:xfrm>
              <a:off x="1536" y="2352"/>
              <a:ext cx="3648"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37" name="AutoShape 12"/>
            <p:cNvSpPr>
              <a:spLocks noChangeArrowheads="1"/>
            </p:cNvSpPr>
            <p:nvPr/>
          </p:nvSpPr>
          <p:spPr bwMode="auto">
            <a:xfrm>
              <a:off x="3120" y="1904"/>
              <a:ext cx="2112" cy="336"/>
            </a:xfrm>
            <a:prstGeom prst="wedgeRectCallout">
              <a:avLst>
                <a:gd name="adj1" fmla="val -20611"/>
                <a:gd name="adj2" fmla="val 78569"/>
              </a:avLst>
            </a:prstGeom>
            <a:solidFill>
              <a:srgbClr val="FFFF99"/>
            </a:solidFill>
            <a:ln w="9525">
              <a:solidFill>
                <a:schemeClr val="tx1"/>
              </a:solidFill>
              <a:miter lim="800000"/>
              <a:headEnd/>
              <a:tailEnd/>
            </a:ln>
          </p:spPr>
          <p:txBody>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eaLnBrk="1" hangingPunct="1">
                <a:spcBef>
                  <a:spcPct val="0"/>
                </a:spcBef>
                <a:buSzTx/>
                <a:buFontTx/>
                <a:buNone/>
              </a:pPr>
              <a:r>
                <a:rPr lang="en-US" altLang="en-US" sz="1800" dirty="0" smtClean="0">
                  <a:ea typeface="宋体" pitchFamily="2" charset="-122"/>
                </a:rPr>
                <a:t>A seminal paper </a:t>
              </a:r>
              <a:r>
                <a:rPr lang="en-US" altLang="en-US" sz="1400" dirty="0" smtClean="0">
                  <a:ea typeface="宋体" pitchFamily="2" charset="-122"/>
                </a:rPr>
                <a:t>[Croft &amp; Ponte 98]</a:t>
              </a:r>
              <a:endParaRPr lang="en-US" altLang="en-US" sz="1800" dirty="0" smtClean="0">
                <a:ea typeface="宋体" pitchFamily="2" charset="-122"/>
              </a:endParaRPr>
            </a:p>
            <a:p>
              <a:pPr algn="ctr" eaLnBrk="1" hangingPunct="1">
                <a:spcBef>
                  <a:spcPct val="0"/>
                </a:spcBef>
                <a:buSzTx/>
                <a:buFontTx/>
                <a:buNone/>
              </a:pPr>
              <a:r>
                <a:rPr lang="en-US" altLang="en-US" sz="1800" dirty="0" smtClean="0">
                  <a:ea typeface="宋体" pitchFamily="2" charset="-122"/>
                </a:rPr>
                <a:t> </a:t>
              </a:r>
              <a:endParaRPr lang="en-US" altLang="en-US" sz="1800" dirty="0">
                <a:ea typeface="宋体" pitchFamily="2" charset="-122"/>
              </a:endParaRPr>
            </a:p>
          </p:txBody>
        </p:sp>
        <p:sp>
          <p:nvSpPr>
            <p:cNvPr id="52238" name="AutoShape 13"/>
            <p:cNvSpPr>
              <a:spLocks noChangeArrowheads="1"/>
            </p:cNvSpPr>
            <p:nvPr/>
          </p:nvSpPr>
          <p:spPr bwMode="auto">
            <a:xfrm rot="10800000">
              <a:off x="2064" y="2553"/>
              <a:ext cx="1104" cy="240"/>
            </a:xfrm>
            <a:prstGeom prst="wedgeRectCallout">
              <a:avLst>
                <a:gd name="adj1" fmla="val -21903"/>
                <a:gd name="adj2" fmla="val 88329"/>
              </a:avLst>
            </a:prstGeom>
            <a:solidFill>
              <a:srgbClr val="CCFFFF"/>
            </a:solidFill>
            <a:ln w="9525">
              <a:solidFill>
                <a:schemeClr val="tx1"/>
              </a:solidFill>
              <a:miter lim="800000"/>
              <a:headEnd/>
              <a:tailEnd/>
            </a:ln>
          </p:spPr>
          <p:txBody>
            <a:bodyPr rot="10800000"/>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lgn="ctr" eaLnBrk="1" hangingPunct="1">
                <a:spcBef>
                  <a:spcPct val="0"/>
                </a:spcBef>
                <a:buSzTx/>
                <a:buFontTx/>
                <a:buNone/>
              </a:pPr>
              <a:r>
                <a:rPr lang="en-US" altLang="en-US" sz="1800" dirty="0" smtClean="0">
                  <a:ea typeface="宋体" pitchFamily="2" charset="-122"/>
                </a:rPr>
                <a:t>Start of TREC </a:t>
              </a:r>
              <a:endParaRPr lang="en-US" altLang="en-US" sz="1800" dirty="0">
                <a:ea typeface="宋体" pitchFamily="2" charset="-122"/>
              </a:endParaRPr>
            </a:p>
          </p:txBody>
        </p:sp>
        <p:sp>
          <p:nvSpPr>
            <p:cNvPr id="52239" name="Line 14"/>
            <p:cNvSpPr>
              <a:spLocks noChangeShapeType="1"/>
            </p:cNvSpPr>
            <p:nvPr/>
          </p:nvSpPr>
          <p:spPr bwMode="auto">
            <a:xfrm>
              <a:off x="2832" y="1200"/>
              <a:ext cx="0" cy="129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2240" name="Line 15"/>
            <p:cNvSpPr>
              <a:spLocks noChangeShapeType="1"/>
            </p:cNvSpPr>
            <p:nvPr/>
          </p:nvSpPr>
          <p:spPr bwMode="auto">
            <a:xfrm>
              <a:off x="3648" y="2400"/>
              <a:ext cx="0" cy="129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2241" name="Text Box 16"/>
            <p:cNvSpPr txBox="1">
              <a:spLocks noChangeArrowheads="1"/>
            </p:cNvSpPr>
            <p:nvPr/>
          </p:nvSpPr>
          <p:spPr bwMode="auto">
            <a:xfrm>
              <a:off x="5184" y="2313"/>
              <a:ext cx="4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en-US" sz="1800">
                  <a:ea typeface="宋体" pitchFamily="2" charset="-122"/>
                </a:rPr>
                <a:t>year</a:t>
              </a:r>
            </a:p>
          </p:txBody>
        </p:sp>
        <p:sp>
          <p:nvSpPr>
            <p:cNvPr id="52242" name="Text Box 17"/>
            <p:cNvSpPr txBox="1">
              <a:spLocks noChangeArrowheads="1"/>
            </p:cNvSpPr>
            <p:nvPr/>
          </p:nvSpPr>
          <p:spPr bwMode="auto">
            <a:xfrm>
              <a:off x="2400" y="2096"/>
              <a:ext cx="4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en-US" sz="1800" dirty="0">
                  <a:ea typeface="宋体" pitchFamily="2" charset="-122"/>
                </a:rPr>
                <a:t>1992</a:t>
              </a:r>
            </a:p>
          </p:txBody>
        </p:sp>
        <p:grpSp>
          <p:nvGrpSpPr>
            <p:cNvPr id="52243" name="Group 18"/>
            <p:cNvGrpSpPr>
              <a:grpSpLocks/>
            </p:cNvGrpSpPr>
            <p:nvPr/>
          </p:nvGrpSpPr>
          <p:grpSpPr bwMode="auto">
            <a:xfrm>
              <a:off x="144" y="982"/>
              <a:ext cx="1296" cy="2777"/>
              <a:chOff x="144" y="982"/>
              <a:chExt cx="1296" cy="2777"/>
            </a:xfrm>
          </p:grpSpPr>
          <p:sp>
            <p:nvSpPr>
              <p:cNvPr id="52245" name="Rectangle 19"/>
              <p:cNvSpPr>
                <a:spLocks noChangeArrowheads="1"/>
              </p:cNvSpPr>
              <p:nvPr/>
            </p:nvSpPr>
            <p:spPr bwMode="auto">
              <a:xfrm>
                <a:off x="240" y="1872"/>
                <a:ext cx="1152" cy="1887"/>
              </a:xfrm>
              <a:prstGeom prst="rect">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0"/>
                  </a:spcBef>
                  <a:buSzTx/>
                  <a:buFontTx/>
                  <a:buNone/>
                </a:pPr>
                <a:r>
                  <a:rPr lang="en-US" altLang="zh-CN" sz="1400" b="1" i="1">
                    <a:latin typeface="Times New Roman" pitchFamily="18" charset="0"/>
                    <a:ea typeface="宋体" pitchFamily="2" charset="-122"/>
                  </a:rPr>
                  <a:t>term                 0.1599</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relevance        0.0752</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weight             0.0660 </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feedback         0.0372</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independence 0.0311</a:t>
                </a:r>
              </a:p>
              <a:p>
                <a:pPr>
                  <a:spcBef>
                    <a:spcPct val="0"/>
                  </a:spcBef>
                  <a:buSzTx/>
                  <a:buFontTx/>
                  <a:buNone/>
                </a:pPr>
                <a:r>
                  <a:rPr lang="en-US" altLang="zh-CN" sz="1400" b="1" i="1">
                    <a:latin typeface="Times New Roman" pitchFamily="18" charset="0"/>
                    <a:ea typeface="宋体" pitchFamily="2" charset="-122"/>
                  </a:rPr>
                  <a:t>model              0.0310</a:t>
                </a:r>
              </a:p>
              <a:p>
                <a:pPr>
                  <a:spcBef>
                    <a:spcPct val="0"/>
                  </a:spcBef>
                  <a:buSzTx/>
                  <a:buFontTx/>
                  <a:buNone/>
                </a:pPr>
                <a:r>
                  <a:rPr lang="en-US" altLang="zh-CN" sz="1400" b="1" i="1">
                    <a:latin typeface="Times New Roman" pitchFamily="18" charset="0"/>
                    <a:ea typeface="宋体" pitchFamily="2" charset="-122"/>
                  </a:rPr>
                  <a:t>frequent         0.0233</a:t>
                </a:r>
              </a:p>
              <a:p>
                <a:pPr>
                  <a:spcBef>
                    <a:spcPct val="0"/>
                  </a:spcBef>
                  <a:buSzTx/>
                  <a:buFontTx/>
                  <a:buNone/>
                </a:pPr>
                <a:r>
                  <a:rPr lang="en-US" altLang="zh-CN" sz="1400" b="1" i="1">
                    <a:latin typeface="Times New Roman" pitchFamily="18" charset="0"/>
                    <a:ea typeface="宋体" pitchFamily="2" charset="-122"/>
                  </a:rPr>
                  <a:t>probabilistic  0.0188</a:t>
                </a:r>
              </a:p>
              <a:p>
                <a:pPr>
                  <a:spcBef>
                    <a:spcPct val="0"/>
                  </a:spcBef>
                  <a:buSzTx/>
                  <a:buFontTx/>
                  <a:buNone/>
                </a:pPr>
                <a:r>
                  <a:rPr lang="en-US" altLang="zh-CN" sz="1400" b="1" i="1">
                    <a:latin typeface="Times New Roman" pitchFamily="18" charset="0"/>
                    <a:ea typeface="宋体" pitchFamily="2" charset="-122"/>
                  </a:rPr>
                  <a:t>document       0.0173</a:t>
                </a:r>
              </a:p>
              <a:p>
                <a:pPr>
                  <a:spcBef>
                    <a:spcPct val="0"/>
                  </a:spcBef>
                  <a:buSzTx/>
                  <a:buFontTx/>
                  <a:buNone/>
                </a:pPr>
                <a:r>
                  <a:rPr lang="en-US" altLang="zh-CN" sz="1400" b="1" i="1">
                    <a:latin typeface="Times New Roman" pitchFamily="18" charset="0"/>
                    <a:ea typeface="宋体" pitchFamily="2" charset="-122"/>
                  </a:rPr>
                  <a:t>…</a:t>
                </a:r>
              </a:p>
            </p:txBody>
          </p:sp>
          <p:sp>
            <p:nvSpPr>
              <p:cNvPr id="52246" name="Text Box 20"/>
              <p:cNvSpPr txBox="1">
                <a:spLocks noChangeArrowheads="1"/>
              </p:cNvSpPr>
              <p:nvPr/>
            </p:nvSpPr>
            <p:spPr bwMode="auto">
              <a:xfrm>
                <a:off x="144" y="982"/>
                <a:ext cx="1296" cy="59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eaLnBrk="1" hangingPunct="1">
                  <a:spcBef>
                    <a:spcPct val="50000"/>
                  </a:spcBef>
                  <a:buSzTx/>
                  <a:buFontTx/>
                  <a:buNone/>
                </a:pPr>
                <a:r>
                  <a:rPr lang="en-US" altLang="en-US" sz="2000" dirty="0" smtClean="0">
                    <a:ea typeface="宋体" pitchFamily="2" charset="-122"/>
                  </a:rPr>
                  <a:t>Topic: retrieval </a:t>
                </a:r>
                <a:r>
                  <a:rPr lang="en-US" altLang="en-US" sz="2000" dirty="0">
                    <a:ea typeface="宋体" pitchFamily="2" charset="-122"/>
                  </a:rPr>
                  <a:t>models</a:t>
                </a:r>
              </a:p>
            </p:txBody>
          </p:sp>
        </p:grpSp>
        <p:sp>
          <p:nvSpPr>
            <p:cNvPr id="1029141" name="Rectangle 21"/>
            <p:cNvSpPr>
              <a:spLocks noChangeArrowheads="1"/>
            </p:cNvSpPr>
            <p:nvPr/>
          </p:nvSpPr>
          <p:spPr bwMode="auto">
            <a:xfrm>
              <a:off x="4128" y="1133"/>
              <a:ext cx="1536" cy="388"/>
            </a:xfrm>
            <a:prstGeom prst="rect">
              <a:avLst/>
            </a:prstGeom>
            <a:solidFill>
              <a:schemeClr val="bg1">
                <a:lumMod val="85000"/>
              </a:schemeClr>
            </a:solidFill>
            <a:ln w="9525">
              <a:solidFill>
                <a:srgbClr val="FFFF00"/>
              </a:solidFill>
              <a:miter lim="800000"/>
              <a:headEnd/>
              <a:tailEnd/>
            </a:ln>
            <a:effectLst/>
          </p:spPr>
          <p:txBody>
            <a:bodyPr wrap="square">
              <a:spAutoFit/>
            </a:bodyPr>
            <a:lstStyle/>
            <a:p>
              <a:pPr algn="ctr">
                <a:spcBef>
                  <a:spcPct val="50000"/>
                </a:spcBef>
                <a:defRPr/>
              </a:pPr>
              <a:r>
                <a:rPr lang="en-US" altLang="zh-CN" sz="2400" b="1" dirty="0">
                  <a:effectLst>
                    <a:outerShdw blurRad="38100" dist="38100" dir="2700000" algn="tl">
                      <a:srgbClr val="FFFFFF"/>
                    </a:outerShdw>
                  </a:effectLst>
                  <a:latin typeface="Times New Roman" pitchFamily="18" charset="0"/>
                  <a:ea typeface="宋体" pitchFamily="2" charset="-122"/>
                </a:rPr>
                <a:t>SIGIR papers</a:t>
              </a:r>
            </a:p>
          </p:txBody>
        </p:sp>
      </p:grpSp>
      <p:sp>
        <p:nvSpPr>
          <p:cNvPr id="1029125" name="Rectangle 5"/>
          <p:cNvSpPr>
            <a:spLocks noChangeArrowheads="1"/>
          </p:cNvSpPr>
          <p:nvPr/>
        </p:nvSpPr>
        <p:spPr bwMode="auto">
          <a:xfrm>
            <a:off x="3886200" y="3055025"/>
            <a:ext cx="1524000" cy="2031325"/>
          </a:xfrm>
          <a:prstGeom prst="rect">
            <a:avLst/>
          </a:prstGeom>
          <a:solidFill>
            <a:schemeClr val="bg1"/>
          </a:solidFill>
          <a:ln w="25400" algn="ctr">
            <a:solidFill>
              <a:srgbClr val="FFCC00"/>
            </a:solidFill>
            <a:miter lim="800000"/>
            <a:headEnd/>
            <a:tailEnd/>
          </a:ln>
        </p:spPr>
        <p:txBody>
          <a:bodyPr>
            <a:spAutoFit/>
          </a:bodyPr>
          <a:lstStyle>
            <a:lvl1pPr eaLnBrk="0" hangingPunct="0">
              <a:spcBef>
                <a:spcPct val="45000"/>
              </a:spcBef>
              <a:buSzPct val="160000"/>
              <a:buChar char="•"/>
              <a:defRPr sz="2800">
                <a:solidFill>
                  <a:schemeClr val="tx1"/>
                </a:solidFill>
                <a:latin typeface="Arial" pitchFamily="34" charset="0"/>
              </a:defRPr>
            </a:lvl1pPr>
            <a:lvl2pPr marL="742950" indent="-285750" eaLnBrk="0" hangingPunct="0">
              <a:spcBef>
                <a:spcPct val="45000"/>
              </a:spcBef>
              <a:buChar char="–"/>
              <a:defRPr sz="2400" b="1">
                <a:solidFill>
                  <a:schemeClr val="tx1"/>
                </a:solidFill>
                <a:latin typeface="Arial" pitchFamily="34" charset="0"/>
              </a:defRPr>
            </a:lvl2pPr>
            <a:lvl3pPr marL="1143000" indent="-228600" eaLnBrk="0" hangingPunct="0">
              <a:spcBef>
                <a:spcPct val="45000"/>
              </a:spcBef>
              <a:buChar char="•"/>
              <a:defRPr sz="2000" b="1">
                <a:solidFill>
                  <a:schemeClr val="tx1"/>
                </a:solidFill>
                <a:latin typeface="Lucida Sans" pitchFamily="34" charset="0"/>
              </a:defRPr>
            </a:lvl3pPr>
            <a:lvl4pPr marL="1600200" indent="-228600" eaLnBrk="0" hangingPunct="0">
              <a:spcBef>
                <a:spcPct val="45000"/>
              </a:spcBef>
              <a:buChar char="–"/>
              <a:defRPr sz="2000">
                <a:solidFill>
                  <a:schemeClr val="tx1"/>
                </a:solidFill>
                <a:latin typeface="Lucida Sans" pitchFamily="34" charset="0"/>
              </a:defRPr>
            </a:lvl4pPr>
            <a:lvl5pPr marL="2057400" indent="-228600" eaLnBrk="0" hangingPunct="0">
              <a:spcBef>
                <a:spcPct val="45000"/>
              </a:spcBef>
              <a:buChar char="»"/>
              <a:defRPr sz="2000">
                <a:solidFill>
                  <a:schemeClr val="tx1"/>
                </a:solidFill>
                <a:latin typeface="Lucida Sans" pitchFamily="34" charset="0"/>
              </a:defRPr>
            </a:lvl5pPr>
            <a:lvl6pPr marL="2514600" indent="-228600" eaLnBrk="0" fontAlgn="base" hangingPunct="0">
              <a:spcBef>
                <a:spcPct val="45000"/>
              </a:spcBef>
              <a:spcAft>
                <a:spcPct val="0"/>
              </a:spcAft>
              <a:buChar char="»"/>
              <a:defRPr sz="2000">
                <a:solidFill>
                  <a:schemeClr val="tx1"/>
                </a:solidFill>
                <a:latin typeface="Lucida Sans" pitchFamily="34" charset="0"/>
              </a:defRPr>
            </a:lvl6pPr>
            <a:lvl7pPr marL="2971800" indent="-228600" eaLnBrk="0" fontAlgn="base" hangingPunct="0">
              <a:spcBef>
                <a:spcPct val="45000"/>
              </a:spcBef>
              <a:spcAft>
                <a:spcPct val="0"/>
              </a:spcAft>
              <a:buChar char="»"/>
              <a:defRPr sz="2000">
                <a:solidFill>
                  <a:schemeClr val="tx1"/>
                </a:solidFill>
                <a:latin typeface="Lucida Sans" pitchFamily="34" charset="0"/>
              </a:defRPr>
            </a:lvl7pPr>
            <a:lvl8pPr marL="3429000" indent="-228600" eaLnBrk="0" fontAlgn="base" hangingPunct="0">
              <a:spcBef>
                <a:spcPct val="45000"/>
              </a:spcBef>
              <a:spcAft>
                <a:spcPct val="0"/>
              </a:spcAft>
              <a:buChar char="»"/>
              <a:defRPr sz="2000">
                <a:solidFill>
                  <a:schemeClr val="tx1"/>
                </a:solidFill>
                <a:latin typeface="Lucida Sans" pitchFamily="34" charset="0"/>
              </a:defRPr>
            </a:lvl8pPr>
            <a:lvl9pPr marL="3886200" indent="-228600" eaLnBrk="0" fontAlgn="base" hangingPunct="0">
              <a:spcBef>
                <a:spcPct val="45000"/>
              </a:spcBef>
              <a:spcAft>
                <a:spcPct val="0"/>
              </a:spcAft>
              <a:buChar char="»"/>
              <a:defRPr sz="2000">
                <a:solidFill>
                  <a:schemeClr val="tx1"/>
                </a:solidFill>
                <a:latin typeface="Lucida Sans" pitchFamily="34" charset="0"/>
              </a:defRPr>
            </a:lvl9pPr>
          </a:lstStyle>
          <a:p>
            <a:pPr>
              <a:spcBef>
                <a:spcPct val="0"/>
              </a:spcBef>
              <a:buSzTx/>
              <a:buFontTx/>
              <a:buNone/>
            </a:pPr>
            <a:r>
              <a:rPr lang="en-US" altLang="zh-CN" sz="1400" b="1" i="1">
                <a:latin typeface="Times New Roman" pitchFamily="18" charset="0"/>
                <a:ea typeface="宋体" pitchFamily="2" charset="-122"/>
              </a:rPr>
              <a:t>probabilist 0.0778</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model        0.0432</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logic          0.0404 </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ir               0.0338</a:t>
            </a:r>
            <a:br>
              <a:rPr lang="en-US" altLang="zh-CN" sz="1400" b="1" i="1">
                <a:latin typeface="Times New Roman" pitchFamily="18" charset="0"/>
                <a:ea typeface="宋体" pitchFamily="2" charset="-122"/>
              </a:rPr>
            </a:br>
            <a:r>
              <a:rPr lang="en-US" altLang="zh-CN" sz="1400" b="1" i="1">
                <a:latin typeface="Times New Roman" pitchFamily="18" charset="0"/>
                <a:ea typeface="宋体" pitchFamily="2" charset="-122"/>
              </a:rPr>
              <a:t>boolean     0.0281</a:t>
            </a:r>
          </a:p>
          <a:p>
            <a:pPr>
              <a:spcBef>
                <a:spcPct val="0"/>
              </a:spcBef>
              <a:buSzTx/>
              <a:buFontTx/>
              <a:buNone/>
            </a:pPr>
            <a:r>
              <a:rPr lang="en-US" altLang="zh-CN" sz="1400" b="1" i="1">
                <a:latin typeface="Times New Roman" pitchFamily="18" charset="0"/>
                <a:ea typeface="宋体" pitchFamily="2" charset="-122"/>
              </a:rPr>
              <a:t>algebra     0.0200</a:t>
            </a:r>
          </a:p>
          <a:p>
            <a:pPr>
              <a:spcBef>
                <a:spcPct val="0"/>
              </a:spcBef>
              <a:buSzTx/>
              <a:buFontTx/>
              <a:buNone/>
            </a:pPr>
            <a:r>
              <a:rPr lang="en-US" altLang="zh-CN" sz="1400" b="1" i="1">
                <a:latin typeface="Times New Roman" pitchFamily="18" charset="0"/>
                <a:ea typeface="宋体" pitchFamily="2" charset="-122"/>
              </a:rPr>
              <a:t>estimate    0.0119</a:t>
            </a:r>
          </a:p>
          <a:p>
            <a:pPr>
              <a:spcBef>
                <a:spcPct val="0"/>
              </a:spcBef>
              <a:buSzTx/>
              <a:buFontTx/>
              <a:buNone/>
            </a:pPr>
            <a:r>
              <a:rPr lang="en-US" altLang="zh-CN" sz="1400" b="1" i="1">
                <a:latin typeface="Times New Roman" pitchFamily="18" charset="0"/>
                <a:ea typeface="宋体" pitchFamily="2" charset="-122"/>
              </a:rPr>
              <a:t>weight       0.0111</a:t>
            </a:r>
          </a:p>
          <a:p>
            <a:pPr>
              <a:spcBef>
                <a:spcPct val="0"/>
              </a:spcBef>
              <a:buSzTx/>
              <a:buFontTx/>
              <a:buNone/>
            </a:pPr>
            <a:r>
              <a:rPr lang="en-US" altLang="zh-CN" sz="1400" b="1" i="1">
                <a:latin typeface="Times New Roman" pitchFamily="18" charset="0"/>
                <a:ea typeface="宋体" pitchFamily="2" charset="-122"/>
              </a:rPr>
              <a:t>…</a:t>
            </a:r>
          </a:p>
        </p:txBody>
      </p:sp>
    </p:spTree>
    <p:extLst>
      <p:ext uri="{BB962C8B-B14F-4D97-AF65-F5344CB8AC3E}">
        <p14:creationId xmlns:p14="http://schemas.microsoft.com/office/powerpoint/2010/main" val="841161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1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91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912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912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91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9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3" grpId="0" animBg="1"/>
      <p:bldP spid="1029124" grpId="0" animBg="1"/>
      <p:bldP spid="1029126" grpId="0" animBg="1"/>
      <p:bldP spid="1029128" grpId="0" animBg="1"/>
      <p:bldP spid="1029129" grpId="0" animBg="1"/>
      <p:bldP spid="102912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Analysis with Network Context</a:t>
            </a:r>
            <a:endParaRPr lang="en-US" dirty="0"/>
          </a:p>
        </p:txBody>
      </p:sp>
      <p:sp>
        <p:nvSpPr>
          <p:cNvPr id="3" name="Content Placeholder 2"/>
          <p:cNvSpPr>
            <a:spLocks noGrp="1"/>
          </p:cNvSpPr>
          <p:nvPr>
            <p:ph idx="1"/>
          </p:nvPr>
        </p:nvSpPr>
        <p:spPr>
          <a:xfrm>
            <a:off x="228600" y="971550"/>
            <a:ext cx="8382000" cy="3810000"/>
          </a:xfrm>
        </p:spPr>
        <p:txBody>
          <a:bodyPr>
            <a:normAutofit fontScale="92500"/>
          </a:bodyPr>
          <a:lstStyle/>
          <a:p>
            <a:r>
              <a:rPr lang="en-US" dirty="0" smtClean="0"/>
              <a:t>The </a:t>
            </a:r>
            <a:r>
              <a:rPr lang="en-US" b="1" dirty="0" smtClean="0"/>
              <a:t>context </a:t>
            </a:r>
            <a:r>
              <a:rPr lang="en-US" dirty="0" smtClean="0"/>
              <a:t>of a text article can form a </a:t>
            </a:r>
            <a:r>
              <a:rPr lang="en-US" b="1" dirty="0" smtClean="0"/>
              <a:t>network</a:t>
            </a:r>
            <a:r>
              <a:rPr lang="en-US" dirty="0" smtClean="0"/>
              <a:t>, e.g.,</a:t>
            </a:r>
          </a:p>
          <a:p>
            <a:pPr lvl="1"/>
            <a:r>
              <a:rPr lang="en-US" dirty="0" smtClean="0"/>
              <a:t>Authors of research articles may form </a:t>
            </a:r>
            <a:r>
              <a:rPr lang="en-US" b="1" dirty="0" smtClean="0"/>
              <a:t>collaboration networks</a:t>
            </a:r>
          </a:p>
          <a:p>
            <a:pPr lvl="1"/>
            <a:r>
              <a:rPr lang="en-US" dirty="0" smtClean="0"/>
              <a:t>Authors of social media content form </a:t>
            </a:r>
            <a:r>
              <a:rPr lang="en-US" b="1" dirty="0" smtClean="0"/>
              <a:t>social networks</a:t>
            </a:r>
          </a:p>
          <a:p>
            <a:pPr lvl="1"/>
            <a:r>
              <a:rPr lang="en-US" dirty="0" smtClean="0"/>
              <a:t>Locations associated with text can be connected to form a </a:t>
            </a:r>
            <a:r>
              <a:rPr lang="en-US" b="1" dirty="0" smtClean="0"/>
              <a:t>geographic network</a:t>
            </a:r>
          </a:p>
          <a:p>
            <a:r>
              <a:rPr lang="en-US" b="1" dirty="0" smtClean="0"/>
              <a:t>Benefit</a:t>
            </a:r>
            <a:r>
              <a:rPr lang="en-US" dirty="0" smtClean="0"/>
              <a:t> of </a:t>
            </a:r>
            <a:r>
              <a:rPr lang="en-US" b="1" dirty="0" smtClean="0"/>
              <a:t>joint analysis </a:t>
            </a:r>
            <a:r>
              <a:rPr lang="en-US" dirty="0" smtClean="0"/>
              <a:t>of text and its network context</a:t>
            </a:r>
          </a:p>
          <a:p>
            <a:pPr lvl="1"/>
            <a:r>
              <a:rPr lang="en-US" dirty="0" smtClean="0"/>
              <a:t>Network imposes </a:t>
            </a:r>
            <a:r>
              <a:rPr lang="en-US" b="1" dirty="0" smtClean="0"/>
              <a:t>constraints</a:t>
            </a:r>
            <a:r>
              <a:rPr lang="en-US" dirty="0" smtClean="0"/>
              <a:t> on topics in text (</a:t>
            </a:r>
            <a:r>
              <a:rPr lang="en-US" b="1" dirty="0" smtClean="0"/>
              <a:t>authors connected in a network tend to write about similar topics</a:t>
            </a:r>
            <a:r>
              <a:rPr lang="en-US" dirty="0" smtClean="0"/>
              <a:t>)</a:t>
            </a:r>
          </a:p>
          <a:p>
            <a:pPr lvl="1"/>
            <a:r>
              <a:rPr lang="en-US" dirty="0" smtClean="0"/>
              <a:t>Text helps </a:t>
            </a:r>
            <a:r>
              <a:rPr lang="en-US" b="1" dirty="0" smtClean="0"/>
              <a:t>characterize</a:t>
            </a:r>
            <a:r>
              <a:rPr lang="en-US" dirty="0" smtClean="0"/>
              <a:t> the content associated with each subnetwork (e.g., difference in opinions expressed in two subnetworks?)</a:t>
            </a:r>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73</a:t>
            </a:fld>
            <a:endParaRPr lang="en-US" dirty="0">
              <a:solidFill>
                <a:prstClr val="black">
                  <a:tint val="75000"/>
                </a:prstClr>
              </a:solidFill>
            </a:endParaRPr>
          </a:p>
        </p:txBody>
      </p:sp>
    </p:spTree>
    <p:extLst>
      <p:ext uri="{BB962C8B-B14F-4D97-AF65-F5344CB8AC3E}">
        <p14:creationId xmlns:p14="http://schemas.microsoft.com/office/powerpoint/2010/main" val="23205799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a:xfrm>
            <a:off x="0" y="152400"/>
            <a:ext cx="9144000" cy="514350"/>
          </a:xfrm>
        </p:spPr>
        <p:txBody>
          <a:bodyPr>
            <a:noAutofit/>
          </a:bodyPr>
          <a:lstStyle/>
          <a:p>
            <a:pPr eaLnBrk="1" hangingPunct="1"/>
            <a:r>
              <a:rPr lang="en-US" altLang="en-US" sz="3200" dirty="0" smtClean="0"/>
              <a:t>Network Supervised Topic Modeling: General Idea [Mei et al. 08] </a:t>
            </a:r>
          </a:p>
        </p:txBody>
      </p:sp>
      <p:sp>
        <p:nvSpPr>
          <p:cNvPr id="3" name="Content Placeholder 2"/>
          <p:cNvSpPr>
            <a:spLocks noGrp="1"/>
          </p:cNvSpPr>
          <p:nvPr>
            <p:ph idx="1"/>
          </p:nvPr>
        </p:nvSpPr>
        <p:spPr>
          <a:xfrm>
            <a:off x="152400" y="971550"/>
            <a:ext cx="8839200" cy="514350"/>
          </a:xfrm>
        </p:spPr>
        <p:txBody>
          <a:bodyPr>
            <a:normAutofit/>
          </a:bodyPr>
          <a:lstStyle/>
          <a:p>
            <a:pPr eaLnBrk="1" hangingPunct="1"/>
            <a:r>
              <a:rPr lang="en-US" altLang="en-US" sz="2400" dirty="0" smtClean="0"/>
              <a:t>Probabilistic topic modeling as optimization: maximize likelihood</a:t>
            </a:r>
          </a:p>
          <a:p>
            <a:pPr eaLnBrk="1" hangingPunct="1">
              <a:buFontTx/>
              <a:buNone/>
            </a:pPr>
            <a:endParaRPr lang="en-US" altLang="en-US" sz="1800" dirty="0" smtClean="0"/>
          </a:p>
        </p:txBody>
      </p:sp>
      <p:graphicFrame>
        <p:nvGraphicFramePr>
          <p:cNvPr id="5" name="Object 4"/>
          <p:cNvGraphicFramePr>
            <a:graphicFrameLocks noChangeAspect="1"/>
          </p:cNvGraphicFramePr>
          <p:nvPr>
            <p:extLst/>
          </p:nvPr>
        </p:nvGraphicFramePr>
        <p:xfrm>
          <a:off x="2209800" y="1485900"/>
          <a:ext cx="3784600" cy="457200"/>
        </p:xfrm>
        <a:graphic>
          <a:graphicData uri="http://schemas.openxmlformats.org/presentationml/2006/ole">
            <mc:AlternateContent xmlns:mc="http://schemas.openxmlformats.org/markup-compatibility/2006">
              <mc:Choice xmlns:v="urn:schemas-microsoft-com:vml" Requires="v">
                <p:oleObj spid="_x0000_s224262" name="Equation" r:id="rId4" imgW="1892160" imgH="228600" progId="Equation.3">
                  <p:embed/>
                </p:oleObj>
              </mc:Choice>
              <mc:Fallback>
                <p:oleObj name="Equation" r:id="rId4" imgW="1892160" imgH="228600" progId="Equation.3">
                  <p:embed/>
                  <p:pic>
                    <p:nvPicPr>
                      <p:cNvPr id="5" name="Object 4"/>
                      <p:cNvPicPr/>
                      <p:nvPr/>
                    </p:nvPicPr>
                    <p:blipFill>
                      <a:blip r:embed="rId5"/>
                      <a:stretch>
                        <a:fillRect/>
                      </a:stretch>
                    </p:blipFill>
                    <p:spPr>
                      <a:xfrm>
                        <a:off x="2209800" y="1485900"/>
                        <a:ext cx="3784600" cy="457200"/>
                      </a:xfrm>
                      <a:prstGeom prst="rect">
                        <a:avLst/>
                      </a:prstGeom>
                    </p:spPr>
                  </p:pic>
                </p:oleObj>
              </mc:Fallback>
            </mc:AlternateContent>
          </a:graphicData>
        </a:graphic>
      </p:graphicFrame>
      <p:grpSp>
        <p:nvGrpSpPr>
          <p:cNvPr id="7" name="Group 6"/>
          <p:cNvGrpSpPr/>
          <p:nvPr/>
        </p:nvGrpSpPr>
        <p:grpSpPr>
          <a:xfrm>
            <a:off x="228600" y="1943100"/>
            <a:ext cx="8686800" cy="2514600"/>
            <a:chOff x="228600" y="1885950"/>
            <a:chExt cx="8686800" cy="2514600"/>
          </a:xfrm>
        </p:grpSpPr>
        <p:graphicFrame>
          <p:nvGraphicFramePr>
            <p:cNvPr id="6" name="Object 5"/>
            <p:cNvGraphicFramePr>
              <a:graphicFrameLocks noChangeAspect="1"/>
            </p:cNvGraphicFramePr>
            <p:nvPr>
              <p:extLst/>
            </p:nvPr>
          </p:nvGraphicFramePr>
          <p:xfrm>
            <a:off x="1143000" y="3943350"/>
            <a:ext cx="6019800" cy="457200"/>
          </p:xfrm>
          <a:graphic>
            <a:graphicData uri="http://schemas.openxmlformats.org/presentationml/2006/ole">
              <mc:AlternateContent xmlns:mc="http://schemas.openxmlformats.org/markup-compatibility/2006">
                <mc:Choice xmlns:v="urn:schemas-microsoft-com:vml" Requires="v">
                  <p:oleObj spid="_x0000_s224263" name="Equation" r:id="rId6" imgW="3009600" imgH="228600" progId="Equation.3">
                    <p:embed/>
                  </p:oleObj>
                </mc:Choice>
                <mc:Fallback>
                  <p:oleObj name="Equation" r:id="rId6" imgW="3009600" imgH="228600" progId="Equation.3">
                    <p:embed/>
                    <p:pic>
                      <p:nvPicPr>
                        <p:cNvPr id="6" name="Object 5"/>
                        <p:cNvPicPr>
                          <a:picLocks noChangeAspect="1" noChangeArrowheads="1"/>
                        </p:cNvPicPr>
                        <p:nvPr/>
                      </p:nvPicPr>
                      <p:blipFill>
                        <a:blip r:embed="rId7"/>
                        <a:srcRect/>
                        <a:stretch>
                          <a:fillRect/>
                        </a:stretch>
                      </p:blipFill>
                      <p:spPr bwMode="auto">
                        <a:xfrm>
                          <a:off x="1143000" y="394335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Content Placeholder 2"/>
            <p:cNvSpPr txBox="1">
              <a:spLocks/>
            </p:cNvSpPr>
            <p:nvPr/>
          </p:nvSpPr>
          <p:spPr>
            <a:xfrm>
              <a:off x="228600" y="1885950"/>
              <a:ext cx="8686800" cy="1676400"/>
            </a:xfrm>
            <a:prstGeom prst="rect">
              <a:avLst/>
            </a:prstGeom>
          </p:spPr>
          <p:txBody>
            <a:bodyPr vert="horz" lIns="75593" tIns="37797" rIns="75593" bIns="37797" rtlCol="0">
              <a:normAutofit/>
            </a:bodyPr>
            <a:lstStyle>
              <a:lvl1pPr marL="283475" indent="-283475" algn="l" defTabSz="755934"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1pPr>
              <a:lvl2pPr marL="614197" indent="-236230" algn="l" defTabSz="755934"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2pPr>
              <a:lvl3pPr marL="944918" indent="-188984" algn="l" defTabSz="75593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322885"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4pPr>
              <a:lvl5pPr marL="1700853"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5pPr>
              <a:lvl6pPr marL="2078820"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6pPr>
              <a:lvl7pPr marL="2456787"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7pPr>
              <a:lvl8pPr marL="2834754"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8pPr>
              <a:lvl9pPr marL="3212722" indent="-188984" algn="l" defTabSz="755934"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9pPr>
            </a:lstStyle>
            <a:p>
              <a:r>
                <a:rPr lang="en-US" altLang="en-US" sz="2400" dirty="0" smtClean="0"/>
                <a:t>Main idea: network imposes constraints on model parameters </a:t>
              </a:r>
              <a:r>
                <a:rPr lang="en-US" altLang="en-US" sz="2400" dirty="0" smtClean="0">
                  <a:sym typeface="Symbol"/>
                </a:rPr>
                <a:t></a:t>
              </a:r>
              <a:r>
                <a:rPr lang="en-US" altLang="en-US" sz="2400" dirty="0" smtClean="0"/>
                <a:t> </a:t>
              </a:r>
            </a:p>
            <a:p>
              <a:pPr lvl="1"/>
              <a:r>
                <a:rPr lang="en-US" altLang="en-US" sz="2000" dirty="0" smtClean="0"/>
                <a:t>The text at two adjacent nodes of the network tends to cover similar topics </a:t>
              </a:r>
            </a:p>
            <a:p>
              <a:pPr lvl="1"/>
              <a:r>
                <a:rPr lang="en-US" altLang="en-US" sz="2000" dirty="0" smtClean="0"/>
                <a:t>Topic distributions are smoothed over adjacent nodes</a:t>
              </a:r>
            </a:p>
            <a:p>
              <a:pPr lvl="1"/>
              <a:r>
                <a:rPr lang="en-US" altLang="en-US" sz="2000" dirty="0" smtClean="0"/>
                <a:t>Add network-induced </a:t>
              </a:r>
              <a:r>
                <a:rPr lang="en-US" altLang="en-US" sz="2000" dirty="0" err="1" smtClean="0"/>
                <a:t>regularizers</a:t>
              </a:r>
              <a:r>
                <a:rPr lang="en-US" altLang="en-US" sz="2000" dirty="0" smtClean="0"/>
                <a:t> to the likelihood objective function</a:t>
              </a:r>
            </a:p>
            <a:p>
              <a:pPr marL="377967" lvl="1" indent="0">
                <a:buNone/>
              </a:pPr>
              <a:endParaRPr lang="en-US" altLang="en-US" sz="2000" dirty="0" smtClean="0"/>
            </a:p>
          </p:txBody>
        </p:sp>
      </p:grpSp>
      <p:grpSp>
        <p:nvGrpSpPr>
          <p:cNvPr id="28" name="Group 27"/>
          <p:cNvGrpSpPr/>
          <p:nvPr/>
        </p:nvGrpSpPr>
        <p:grpSpPr>
          <a:xfrm>
            <a:off x="609600" y="3467100"/>
            <a:ext cx="2976880" cy="622360"/>
            <a:chOff x="609600" y="3409950"/>
            <a:chExt cx="2976880" cy="622360"/>
          </a:xfrm>
        </p:grpSpPr>
        <p:sp>
          <p:nvSpPr>
            <p:cNvPr id="8" name="TextBox 7"/>
            <p:cNvSpPr txBox="1"/>
            <p:nvPr/>
          </p:nvSpPr>
          <p:spPr>
            <a:xfrm>
              <a:off x="609600" y="3409950"/>
              <a:ext cx="2513701" cy="400110"/>
            </a:xfrm>
            <a:prstGeom prst="rect">
              <a:avLst/>
            </a:prstGeom>
            <a:solidFill>
              <a:schemeClr val="bg1">
                <a:lumMod val="85000"/>
              </a:schemeClr>
            </a:solidFill>
          </p:spPr>
          <p:txBody>
            <a:bodyPr wrap="none" rtlCol="0">
              <a:spAutoFit/>
            </a:bodyPr>
            <a:lstStyle/>
            <a:p>
              <a:r>
                <a:rPr lang="en-US" sz="2000" b="1" dirty="0" smtClean="0"/>
                <a:t>Any generative model</a:t>
              </a:r>
            </a:p>
          </p:txBody>
        </p:sp>
        <p:cxnSp>
          <p:nvCxnSpPr>
            <p:cNvPr id="10" name="Straight Arrow Connector 9"/>
            <p:cNvCxnSpPr/>
            <p:nvPr/>
          </p:nvCxnSpPr>
          <p:spPr>
            <a:xfrm>
              <a:off x="3205480" y="3714750"/>
              <a:ext cx="381000" cy="31756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324600" y="3458210"/>
            <a:ext cx="2005573" cy="631250"/>
            <a:chOff x="6324600" y="3401060"/>
            <a:chExt cx="2005573" cy="631250"/>
          </a:xfrm>
        </p:grpSpPr>
        <p:cxnSp>
          <p:nvCxnSpPr>
            <p:cNvPr id="20" name="Straight Arrow Connector 19"/>
            <p:cNvCxnSpPr>
              <a:stCxn id="21" idx="1"/>
            </p:cNvCxnSpPr>
            <p:nvPr/>
          </p:nvCxnSpPr>
          <p:spPr>
            <a:xfrm flipH="1">
              <a:off x="6324600" y="3601115"/>
              <a:ext cx="457200" cy="43119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81800" y="3401060"/>
              <a:ext cx="1548373" cy="400110"/>
            </a:xfrm>
            <a:prstGeom prst="rect">
              <a:avLst/>
            </a:prstGeom>
            <a:solidFill>
              <a:schemeClr val="bg1">
                <a:lumMod val="85000"/>
              </a:schemeClr>
            </a:solidFill>
          </p:spPr>
          <p:txBody>
            <a:bodyPr wrap="none" rtlCol="0">
              <a:spAutoFit/>
            </a:bodyPr>
            <a:lstStyle/>
            <a:p>
              <a:r>
                <a:rPr lang="en-US" sz="2000" b="1" dirty="0" smtClean="0"/>
                <a:t>Any network</a:t>
              </a:r>
            </a:p>
          </p:txBody>
        </p:sp>
      </p:grpSp>
      <p:grpSp>
        <p:nvGrpSpPr>
          <p:cNvPr id="31" name="Group 30"/>
          <p:cNvGrpSpPr/>
          <p:nvPr/>
        </p:nvGrpSpPr>
        <p:grpSpPr>
          <a:xfrm>
            <a:off x="4876799" y="4381500"/>
            <a:ext cx="1793055" cy="704910"/>
            <a:chOff x="4876799" y="4324350"/>
            <a:chExt cx="1793055" cy="704910"/>
          </a:xfrm>
        </p:grpSpPr>
        <p:sp>
          <p:nvSpPr>
            <p:cNvPr id="25" name="TextBox 24"/>
            <p:cNvSpPr txBox="1"/>
            <p:nvPr/>
          </p:nvSpPr>
          <p:spPr>
            <a:xfrm>
              <a:off x="4876799" y="4629150"/>
              <a:ext cx="1793055" cy="400110"/>
            </a:xfrm>
            <a:prstGeom prst="rect">
              <a:avLst/>
            </a:prstGeom>
            <a:solidFill>
              <a:schemeClr val="bg1">
                <a:lumMod val="85000"/>
              </a:schemeClr>
            </a:solidFill>
          </p:spPr>
          <p:txBody>
            <a:bodyPr wrap="none" rtlCol="0">
              <a:spAutoFit/>
            </a:bodyPr>
            <a:lstStyle/>
            <a:p>
              <a:r>
                <a:rPr lang="en-US" sz="2000" b="1" dirty="0" smtClean="0"/>
                <a:t>Any </a:t>
              </a:r>
              <a:r>
                <a:rPr lang="en-US" sz="2000" b="1" dirty="0" err="1" smtClean="0"/>
                <a:t>regularizer</a:t>
              </a:r>
              <a:endParaRPr lang="en-US" sz="2000" b="1" dirty="0" smtClean="0"/>
            </a:p>
          </p:txBody>
        </p:sp>
        <p:cxnSp>
          <p:nvCxnSpPr>
            <p:cNvPr id="29" name="Straight Arrow Connector 28"/>
            <p:cNvCxnSpPr/>
            <p:nvPr/>
          </p:nvCxnSpPr>
          <p:spPr>
            <a:xfrm flipH="1" flipV="1">
              <a:off x="5334001" y="4324350"/>
              <a:ext cx="219662"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242312" y="4381500"/>
            <a:ext cx="2344168" cy="736660"/>
            <a:chOff x="1242312" y="4324350"/>
            <a:chExt cx="2344168" cy="736660"/>
          </a:xfrm>
        </p:grpSpPr>
        <p:sp>
          <p:nvSpPr>
            <p:cNvPr id="34" name="TextBox 33"/>
            <p:cNvSpPr txBox="1"/>
            <p:nvPr/>
          </p:nvSpPr>
          <p:spPr>
            <a:xfrm>
              <a:off x="1242312" y="4660900"/>
              <a:ext cx="2344168" cy="400110"/>
            </a:xfrm>
            <a:prstGeom prst="rect">
              <a:avLst/>
            </a:prstGeom>
            <a:solidFill>
              <a:schemeClr val="bg1">
                <a:lumMod val="85000"/>
              </a:schemeClr>
            </a:solidFill>
          </p:spPr>
          <p:txBody>
            <a:bodyPr wrap="none" rtlCol="0">
              <a:spAutoFit/>
            </a:bodyPr>
            <a:lstStyle/>
            <a:p>
              <a:r>
                <a:rPr lang="en-US" sz="2000" b="1" dirty="0" smtClean="0"/>
                <a:t>Any way to combine</a:t>
              </a:r>
            </a:p>
          </p:txBody>
        </p:sp>
        <p:cxnSp>
          <p:nvCxnSpPr>
            <p:cNvPr id="35" name="Straight Arrow Connector 34"/>
            <p:cNvCxnSpPr/>
            <p:nvPr/>
          </p:nvCxnSpPr>
          <p:spPr>
            <a:xfrm flipV="1">
              <a:off x="2805382" y="4324350"/>
              <a:ext cx="318818" cy="3365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2" name="Slide Number Placeholder 3"/>
          <p:cNvSpPr>
            <a:spLocks noGrp="1"/>
          </p:cNvSpPr>
          <p:nvPr>
            <p:ph type="sldNum" sz="quarter" idx="12"/>
          </p:nvPr>
        </p:nvSpPr>
        <p:spPr>
          <a:xfrm>
            <a:off x="6553200" y="4767268"/>
            <a:ext cx="2133600" cy="273844"/>
          </a:xfrm>
        </p:spPr>
        <p:txBody>
          <a:bodyPr/>
          <a:lstStyle/>
          <a:p>
            <a:fld id="{88AD08FE-21CA-447A-B5E0-10774CCDBD3A}" type="slidenum">
              <a:rPr lang="en-US" smtClean="0">
                <a:solidFill>
                  <a:prstClr val="black">
                    <a:tint val="75000"/>
                  </a:prstClr>
                </a:solidFill>
              </a:rPr>
              <a:pPr/>
              <a:t>74</a:t>
            </a:fld>
            <a:endParaRPr lang="en-US" dirty="0">
              <a:solidFill>
                <a:prstClr val="black">
                  <a:tint val="75000"/>
                </a:prstClr>
              </a:solidFill>
            </a:endParaRPr>
          </a:p>
        </p:txBody>
      </p:sp>
    </p:spTree>
    <p:extLst>
      <p:ext uri="{BB962C8B-B14F-4D97-AF65-F5344CB8AC3E}">
        <p14:creationId xmlns:p14="http://schemas.microsoft.com/office/powerpoint/2010/main" val="416610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0" y="-19050"/>
            <a:ext cx="9144000" cy="857250"/>
          </a:xfrm>
        </p:spPr>
        <p:txBody>
          <a:bodyPr>
            <a:normAutofit/>
          </a:bodyPr>
          <a:lstStyle/>
          <a:p>
            <a:pPr eaLnBrk="1" hangingPunct="1"/>
            <a:r>
              <a:rPr lang="en-US" altLang="en-US" sz="3200" dirty="0" smtClean="0"/>
              <a:t>Instantiation: </a:t>
            </a:r>
            <a:r>
              <a:rPr lang="en-US" altLang="en-US" sz="3200" dirty="0" err="1" smtClean="0"/>
              <a:t>NetPLSA</a:t>
            </a:r>
            <a:r>
              <a:rPr lang="en-US" altLang="en-US" sz="3200" dirty="0"/>
              <a:t> </a:t>
            </a:r>
            <a:r>
              <a:rPr lang="en-US" altLang="en-US" sz="3200" dirty="0" smtClean="0"/>
              <a:t>[Mei et al. 08] </a:t>
            </a:r>
          </a:p>
        </p:txBody>
      </p:sp>
      <p:sp>
        <p:nvSpPr>
          <p:cNvPr id="9" name="Rectangle 3"/>
          <p:cNvSpPr txBox="1">
            <a:spLocks noChangeArrowheads="1"/>
          </p:cNvSpPr>
          <p:nvPr/>
        </p:nvSpPr>
        <p:spPr bwMode="auto">
          <a:xfrm>
            <a:off x="228600" y="1006078"/>
            <a:ext cx="8605946" cy="422672"/>
          </a:xfrm>
          <a:prstGeom prst="rect">
            <a:avLst/>
          </a:prstGeom>
          <a:noFill/>
          <a:ln w="9525">
            <a:solidFill>
              <a:schemeClr val="tx1"/>
            </a:solidFill>
            <a:miter lim="800000"/>
            <a:headEnd/>
            <a:tailEnd/>
          </a:ln>
          <a:effectLst/>
        </p:spPr>
        <p:txBody>
          <a:bodyPr/>
          <a:lstStyle/>
          <a:p>
            <a:pPr algn="ctr">
              <a:spcBef>
                <a:spcPct val="20000"/>
              </a:spcBef>
              <a:defRPr/>
            </a:pPr>
            <a:r>
              <a:rPr lang="en-US" altLang="zh-CN" sz="2400" kern="0" dirty="0" smtClean="0"/>
              <a:t>Network-induced </a:t>
            </a:r>
            <a:r>
              <a:rPr lang="en-US" altLang="zh-CN" sz="2400" kern="0" dirty="0"/>
              <a:t>p</a:t>
            </a:r>
            <a:r>
              <a:rPr lang="en-US" altLang="zh-CN" sz="2400" kern="0" dirty="0" smtClean="0"/>
              <a:t>rior: </a:t>
            </a:r>
            <a:r>
              <a:rPr lang="en-US" altLang="zh-CN" sz="2400" kern="0" dirty="0" smtClean="0">
                <a:latin typeface="+mn-lt"/>
              </a:rPr>
              <a:t>Neighbors </a:t>
            </a:r>
            <a:r>
              <a:rPr lang="en-US" altLang="zh-CN" sz="2400" kern="0" dirty="0">
                <a:latin typeface="+mn-lt"/>
              </a:rPr>
              <a:t>have similar topic distribution</a:t>
            </a:r>
          </a:p>
        </p:txBody>
      </p:sp>
      <p:grpSp>
        <p:nvGrpSpPr>
          <p:cNvPr id="2" name="Group 15"/>
          <p:cNvGrpSpPr>
            <a:grpSpLocks/>
          </p:cNvGrpSpPr>
          <p:nvPr/>
        </p:nvGrpSpPr>
        <p:grpSpPr bwMode="auto">
          <a:xfrm>
            <a:off x="1828800" y="2450842"/>
            <a:ext cx="6019800" cy="1371600"/>
            <a:chOff x="1828800" y="2971800"/>
            <a:chExt cx="6019800" cy="1828800"/>
          </a:xfrm>
        </p:grpSpPr>
        <p:sp>
          <p:nvSpPr>
            <p:cNvPr id="14" name="Rectangle 13"/>
            <p:cNvSpPr/>
            <p:nvPr/>
          </p:nvSpPr>
          <p:spPr>
            <a:xfrm>
              <a:off x="1828800" y="3886200"/>
              <a:ext cx="8382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sp>
          <p:nvSpPr>
            <p:cNvPr id="15" name="Rectangle 14"/>
            <p:cNvSpPr/>
            <p:nvPr/>
          </p:nvSpPr>
          <p:spPr>
            <a:xfrm>
              <a:off x="2286000" y="29718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grpSp>
      <p:grpSp>
        <p:nvGrpSpPr>
          <p:cNvPr id="3" name="Group 18"/>
          <p:cNvGrpSpPr>
            <a:grpSpLocks/>
          </p:cNvGrpSpPr>
          <p:nvPr/>
        </p:nvGrpSpPr>
        <p:grpSpPr bwMode="auto">
          <a:xfrm>
            <a:off x="1828800" y="2393692"/>
            <a:ext cx="6019800" cy="1314450"/>
            <a:chOff x="1828800" y="2971800"/>
            <a:chExt cx="6019800" cy="1752600"/>
          </a:xfrm>
        </p:grpSpPr>
        <p:sp>
          <p:nvSpPr>
            <p:cNvPr id="11" name="Rectangle 10"/>
            <p:cNvSpPr/>
            <p:nvPr/>
          </p:nvSpPr>
          <p:spPr>
            <a:xfrm>
              <a:off x="1828800" y="3810000"/>
              <a:ext cx="6019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sp>
          <p:nvSpPr>
            <p:cNvPr id="12" name="Rectangle 11"/>
            <p:cNvSpPr/>
            <p:nvPr/>
          </p:nvSpPr>
          <p:spPr>
            <a:xfrm>
              <a:off x="2286000" y="2971800"/>
              <a:ext cx="8382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grpSp>
      <p:grpSp>
        <p:nvGrpSpPr>
          <p:cNvPr id="30" name="Group 29"/>
          <p:cNvGrpSpPr/>
          <p:nvPr/>
        </p:nvGrpSpPr>
        <p:grpSpPr>
          <a:xfrm>
            <a:off x="3048000" y="1657350"/>
            <a:ext cx="5638800" cy="1227125"/>
            <a:chOff x="3048000" y="1352960"/>
            <a:chExt cx="5638800" cy="1227125"/>
          </a:xfrm>
        </p:grpSpPr>
        <p:sp>
          <p:nvSpPr>
            <p:cNvPr id="5" name="Rectangle 4"/>
            <p:cNvSpPr/>
            <p:nvPr/>
          </p:nvSpPr>
          <p:spPr>
            <a:xfrm>
              <a:off x="3048000" y="1951435"/>
              <a:ext cx="5638800" cy="6286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6193465" y="1352960"/>
              <a:ext cx="2210349" cy="400110"/>
            </a:xfrm>
            <a:prstGeom prst="rect">
              <a:avLst/>
            </a:prstGeom>
            <a:solidFill>
              <a:schemeClr val="bg1">
                <a:lumMod val="85000"/>
              </a:schemeClr>
            </a:solidFill>
          </p:spPr>
          <p:txBody>
            <a:bodyPr wrap="none" rtlCol="0">
              <a:spAutoFit/>
            </a:bodyPr>
            <a:lstStyle/>
            <a:p>
              <a:r>
                <a:rPr lang="en-US" sz="2000" b="1" dirty="0" smtClean="0"/>
                <a:t>PLSA log-likelihood</a:t>
              </a:r>
            </a:p>
          </p:txBody>
        </p:sp>
        <p:cxnSp>
          <p:nvCxnSpPr>
            <p:cNvPr id="8" name="Straight Arrow Connector 7"/>
            <p:cNvCxnSpPr/>
            <p:nvPr/>
          </p:nvCxnSpPr>
          <p:spPr>
            <a:xfrm flipH="1">
              <a:off x="5443565" y="1608535"/>
              <a:ext cx="621507" cy="3429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291042" y="3409950"/>
            <a:ext cx="1547658" cy="1343734"/>
            <a:chOff x="3291042" y="3300359"/>
            <a:chExt cx="1547658" cy="1343734"/>
          </a:xfrm>
        </p:grpSpPr>
        <p:cxnSp>
          <p:nvCxnSpPr>
            <p:cNvPr id="42" name="Straight Connector 41"/>
            <p:cNvCxnSpPr/>
            <p:nvPr/>
          </p:nvCxnSpPr>
          <p:spPr>
            <a:xfrm>
              <a:off x="3913392" y="3300359"/>
              <a:ext cx="925308"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838353" y="3330775"/>
              <a:ext cx="277607" cy="55602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91042" y="3936207"/>
              <a:ext cx="1244700" cy="707886"/>
            </a:xfrm>
            <a:prstGeom prst="rect">
              <a:avLst/>
            </a:prstGeom>
            <a:solidFill>
              <a:schemeClr val="bg1">
                <a:lumMod val="85000"/>
              </a:schemeClr>
            </a:solidFill>
          </p:spPr>
          <p:txBody>
            <a:bodyPr wrap="none" rtlCol="0">
              <a:spAutoFit/>
            </a:bodyPr>
            <a:lstStyle/>
            <a:p>
              <a:r>
                <a:rPr lang="en-US" sz="2000" b="1" dirty="0" smtClean="0"/>
                <a:t>Weight of</a:t>
              </a:r>
            </a:p>
            <a:p>
              <a:r>
                <a:rPr lang="en-US" sz="2000" b="1" dirty="0" smtClean="0"/>
                <a:t>edge (</a:t>
              </a:r>
              <a:r>
                <a:rPr lang="en-US" sz="2000" b="1" dirty="0" err="1" smtClean="0"/>
                <a:t>u,v</a:t>
              </a:r>
              <a:r>
                <a:rPr lang="en-US" sz="2000" b="1" dirty="0" smtClean="0"/>
                <a:t>)</a:t>
              </a:r>
            </a:p>
          </p:txBody>
        </p:sp>
      </p:grpSp>
      <p:grpSp>
        <p:nvGrpSpPr>
          <p:cNvPr id="40" name="Group 39"/>
          <p:cNvGrpSpPr/>
          <p:nvPr/>
        </p:nvGrpSpPr>
        <p:grpSpPr>
          <a:xfrm>
            <a:off x="4953000" y="3723802"/>
            <a:ext cx="3881546" cy="1210148"/>
            <a:chOff x="4953000" y="3384534"/>
            <a:chExt cx="3881546" cy="1210148"/>
          </a:xfrm>
        </p:grpSpPr>
        <p:cxnSp>
          <p:nvCxnSpPr>
            <p:cNvPr id="13" name="Straight Connector 12"/>
            <p:cNvCxnSpPr/>
            <p:nvPr/>
          </p:nvCxnSpPr>
          <p:spPr>
            <a:xfrm flipV="1">
              <a:off x="4953000" y="3384534"/>
              <a:ext cx="3450814" cy="8276"/>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39316" y="3886796"/>
              <a:ext cx="3495230" cy="707886"/>
            </a:xfrm>
            <a:prstGeom prst="rect">
              <a:avLst/>
            </a:prstGeom>
            <a:solidFill>
              <a:schemeClr val="bg1">
                <a:lumMod val="85000"/>
              </a:schemeClr>
            </a:solidFill>
          </p:spPr>
          <p:txBody>
            <a:bodyPr wrap="square" rtlCol="0">
              <a:spAutoFit/>
            </a:bodyPr>
            <a:lstStyle/>
            <a:p>
              <a:r>
                <a:rPr lang="en-US" sz="2000" b="1" dirty="0" smtClean="0"/>
                <a:t>Quantify the difference in the topic coverage at node u and v</a:t>
              </a:r>
            </a:p>
          </p:txBody>
        </p:sp>
        <p:cxnSp>
          <p:nvCxnSpPr>
            <p:cNvPr id="39" name="Straight Arrow Connector 38"/>
            <p:cNvCxnSpPr/>
            <p:nvPr/>
          </p:nvCxnSpPr>
          <p:spPr>
            <a:xfrm flipV="1">
              <a:off x="6400800" y="3392810"/>
              <a:ext cx="277607" cy="55602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499047" y="3028950"/>
            <a:ext cx="2206053" cy="1585050"/>
            <a:chOff x="499047" y="2705100"/>
            <a:chExt cx="2206053" cy="1585050"/>
          </a:xfrm>
        </p:grpSpPr>
        <p:sp>
          <p:nvSpPr>
            <p:cNvPr id="46" name="Rectangle 45"/>
            <p:cNvSpPr/>
            <p:nvPr/>
          </p:nvSpPr>
          <p:spPr>
            <a:xfrm>
              <a:off x="1981200" y="2705100"/>
              <a:ext cx="304800" cy="5607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TextBox 46"/>
            <p:cNvSpPr txBox="1"/>
            <p:nvPr/>
          </p:nvSpPr>
          <p:spPr>
            <a:xfrm>
              <a:off x="499047" y="3582264"/>
              <a:ext cx="2206053" cy="707886"/>
            </a:xfrm>
            <a:prstGeom prst="rect">
              <a:avLst/>
            </a:prstGeom>
            <a:solidFill>
              <a:schemeClr val="bg1">
                <a:lumMod val="85000"/>
              </a:schemeClr>
            </a:solidFill>
          </p:spPr>
          <p:txBody>
            <a:bodyPr wrap="none" rtlCol="0">
              <a:spAutoFit/>
            </a:bodyPr>
            <a:lstStyle/>
            <a:p>
              <a:r>
                <a:rPr lang="en-US" sz="2000" b="1" dirty="0" smtClean="0"/>
                <a:t>Influence of </a:t>
              </a:r>
            </a:p>
            <a:p>
              <a:r>
                <a:rPr lang="en-US" sz="2000" b="1" dirty="0"/>
                <a:t>n</a:t>
              </a:r>
              <a:r>
                <a:rPr lang="en-US" sz="2000" b="1" dirty="0" smtClean="0"/>
                <a:t>etwork constraint</a:t>
              </a:r>
            </a:p>
          </p:txBody>
        </p:sp>
        <p:cxnSp>
          <p:nvCxnSpPr>
            <p:cNvPr id="48" name="Straight Arrow Connector 47"/>
            <p:cNvCxnSpPr>
              <a:stCxn id="47" idx="0"/>
            </p:cNvCxnSpPr>
            <p:nvPr/>
          </p:nvCxnSpPr>
          <p:spPr>
            <a:xfrm flipV="1">
              <a:off x="1602074" y="3330776"/>
              <a:ext cx="379126" cy="2514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24580" y="1504950"/>
            <a:ext cx="8766116" cy="2103835"/>
            <a:chOff x="24580" y="1276350"/>
            <a:chExt cx="8766116" cy="2103835"/>
          </a:xfrm>
        </p:grpSpPr>
        <p:sp>
          <p:nvSpPr>
            <p:cNvPr id="36" name="TextBox 35"/>
            <p:cNvSpPr txBox="1"/>
            <p:nvPr/>
          </p:nvSpPr>
          <p:spPr>
            <a:xfrm>
              <a:off x="24580" y="2659679"/>
              <a:ext cx="1423219" cy="646331"/>
            </a:xfrm>
            <a:prstGeom prst="rect">
              <a:avLst/>
            </a:prstGeom>
            <a:solidFill>
              <a:schemeClr val="bg1">
                <a:lumMod val="85000"/>
              </a:schemeClr>
            </a:solidFill>
          </p:spPr>
          <p:txBody>
            <a:bodyPr wrap="square" rtlCol="0">
              <a:spAutoFit/>
            </a:bodyPr>
            <a:lstStyle/>
            <a:p>
              <a:r>
                <a:rPr lang="en-US" sz="1800" b="1" dirty="0" smtClean="0"/>
                <a:t>Network graph</a:t>
              </a:r>
            </a:p>
          </p:txBody>
        </p:sp>
        <p:grpSp>
          <p:nvGrpSpPr>
            <p:cNvPr id="41" name="Group 40"/>
            <p:cNvGrpSpPr/>
            <p:nvPr/>
          </p:nvGrpSpPr>
          <p:grpSpPr>
            <a:xfrm>
              <a:off x="372355" y="1276350"/>
              <a:ext cx="8418341" cy="2103835"/>
              <a:chOff x="372355" y="1276350"/>
              <a:chExt cx="8418341" cy="2103835"/>
            </a:xfrm>
          </p:grpSpPr>
          <p:graphicFrame>
            <p:nvGraphicFramePr>
              <p:cNvPr id="1033" name="Object 2"/>
              <p:cNvGraphicFramePr>
                <a:graphicFrameLocks noChangeAspect="1"/>
              </p:cNvGraphicFramePr>
              <p:nvPr>
                <p:extLst/>
              </p:nvPr>
            </p:nvGraphicFramePr>
            <p:xfrm>
              <a:off x="372355" y="1959741"/>
              <a:ext cx="8418341" cy="1420444"/>
            </p:xfrm>
            <a:graphic>
              <a:graphicData uri="http://schemas.openxmlformats.org/presentationml/2006/ole">
                <mc:AlternateContent xmlns:mc="http://schemas.openxmlformats.org/markup-compatibility/2006">
                  <mc:Choice xmlns:v="urn:schemas-microsoft-com:vml" Requires="v">
                    <p:oleObj spid="_x0000_s225284" name="Equation" r:id="rId4" imgW="3492500" imgH="914400" progId="Equation.3">
                      <p:embed/>
                    </p:oleObj>
                  </mc:Choice>
                  <mc:Fallback>
                    <p:oleObj name="Equation" r:id="rId4" imgW="3492500" imgH="914400" progId="Equation.3">
                      <p:embed/>
                      <p:pic>
                        <p:nvPicPr>
                          <p:cNvPr id="103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355" y="1959741"/>
                            <a:ext cx="8418341" cy="1420444"/>
                          </a:xfrm>
                          <a:prstGeom prst="rect">
                            <a:avLst/>
                          </a:prstGeom>
                          <a:noFill/>
                          <a:ln>
                            <a:noFill/>
                          </a:ln>
                          <a:effectLst/>
                        </p:spPr>
                      </p:pic>
                    </p:oleObj>
                  </mc:Fallback>
                </mc:AlternateContent>
              </a:graphicData>
            </a:graphic>
          </p:graphicFrame>
          <p:sp>
            <p:nvSpPr>
              <p:cNvPr id="4" name="TextBox 3"/>
              <p:cNvSpPr txBox="1"/>
              <p:nvPr/>
            </p:nvSpPr>
            <p:spPr>
              <a:xfrm>
                <a:off x="381000" y="1276350"/>
                <a:ext cx="3290516" cy="400110"/>
              </a:xfrm>
              <a:prstGeom prst="rect">
                <a:avLst/>
              </a:prstGeom>
              <a:noFill/>
            </p:spPr>
            <p:txBody>
              <a:bodyPr wrap="none" rtlCol="0">
                <a:spAutoFit/>
              </a:bodyPr>
              <a:lstStyle/>
              <a:p>
                <a:r>
                  <a:rPr lang="en-US" sz="2000" b="1" dirty="0" smtClean="0"/>
                  <a:t>Modified objective function </a:t>
                </a:r>
              </a:p>
            </p:txBody>
          </p:sp>
        </p:grpSp>
        <p:sp>
          <p:nvSpPr>
            <p:cNvPr id="7" name="TextBox 6"/>
            <p:cNvSpPr txBox="1"/>
            <p:nvPr/>
          </p:nvSpPr>
          <p:spPr>
            <a:xfrm>
              <a:off x="1381992" y="1657350"/>
              <a:ext cx="1583411" cy="369332"/>
            </a:xfrm>
            <a:prstGeom prst="rect">
              <a:avLst/>
            </a:prstGeom>
            <a:solidFill>
              <a:schemeClr val="bg1">
                <a:lumMod val="85000"/>
              </a:schemeClr>
            </a:solidFill>
          </p:spPr>
          <p:txBody>
            <a:bodyPr wrap="none" rtlCol="0">
              <a:spAutoFit/>
            </a:bodyPr>
            <a:lstStyle/>
            <a:p>
              <a:r>
                <a:rPr lang="en-US" sz="1800" b="1" dirty="0" smtClean="0"/>
                <a:t>Text collection</a:t>
              </a:r>
            </a:p>
          </p:txBody>
        </p:sp>
        <p:cxnSp>
          <p:nvCxnSpPr>
            <p:cNvPr id="16" name="Straight Arrow Connector 15"/>
            <p:cNvCxnSpPr/>
            <p:nvPr/>
          </p:nvCxnSpPr>
          <p:spPr>
            <a:xfrm flipV="1">
              <a:off x="1093784" y="2400603"/>
              <a:ext cx="169100" cy="39313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997500" y="1822192"/>
              <a:ext cx="384492" cy="31140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7" name="Slide Number Placeholder 3"/>
          <p:cNvSpPr>
            <a:spLocks noGrp="1"/>
          </p:cNvSpPr>
          <p:nvPr>
            <p:ph type="sldNum" sz="quarter" idx="12"/>
          </p:nvPr>
        </p:nvSpPr>
        <p:spPr>
          <a:xfrm>
            <a:off x="6781800" y="4888706"/>
            <a:ext cx="2133600" cy="273844"/>
          </a:xfrm>
        </p:spPr>
        <p:txBody>
          <a:bodyPr/>
          <a:lstStyle/>
          <a:p>
            <a:fld id="{88AD08FE-21CA-447A-B5E0-10774CCDBD3A}" type="slidenum">
              <a:rPr lang="en-US" smtClean="0">
                <a:solidFill>
                  <a:prstClr val="black">
                    <a:tint val="75000"/>
                  </a:prstClr>
                </a:solidFill>
              </a:rPr>
              <a:pPr/>
              <a:t>75</a:t>
            </a:fld>
            <a:endParaRPr lang="en-US" dirty="0">
              <a:solidFill>
                <a:prstClr val="black">
                  <a:tint val="75000"/>
                </a:prstClr>
              </a:solidFill>
            </a:endParaRPr>
          </a:p>
        </p:txBody>
      </p:sp>
    </p:spTree>
    <p:extLst>
      <p:ext uri="{BB962C8B-B14F-4D97-AF65-F5344CB8AC3E}">
        <p14:creationId xmlns:p14="http://schemas.microsoft.com/office/powerpoint/2010/main" val="282280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a:xfrm>
            <a:off x="457200" y="-95250"/>
            <a:ext cx="8229600" cy="857250"/>
          </a:xfrm>
        </p:spPr>
        <p:txBody>
          <a:bodyPr>
            <a:normAutofit fontScale="90000"/>
          </a:bodyPr>
          <a:lstStyle/>
          <a:p>
            <a:pPr eaLnBrk="1" hangingPunct="1"/>
            <a:r>
              <a:rPr lang="en-US" altLang="en-US" dirty="0" smtClean="0"/>
              <a:t>Mining 4 Topical Communities: Results of PLSA</a:t>
            </a:r>
          </a:p>
        </p:txBody>
      </p:sp>
      <p:graphicFrame>
        <p:nvGraphicFramePr>
          <p:cNvPr id="5" name="Content Placeholder 4"/>
          <p:cNvGraphicFramePr>
            <a:graphicFrameLocks noGrp="1"/>
          </p:cNvGraphicFramePr>
          <p:nvPr>
            <p:ph idx="1"/>
            <p:extLst/>
          </p:nvPr>
        </p:nvGraphicFramePr>
        <p:xfrm>
          <a:off x="762000" y="1200150"/>
          <a:ext cx="7239000" cy="3745032"/>
        </p:xfrm>
        <a:graphic>
          <a:graphicData uri="http://schemas.openxmlformats.org/drawingml/2006/table">
            <a:tbl>
              <a:tblPr/>
              <a:tblGrid>
                <a:gridCol w="2142694">
                  <a:extLst>
                    <a:ext uri="{9D8B030D-6E8A-4147-A177-3AD203B41FA5}">
                      <a16:colId xmlns:a16="http://schemas.microsoft.com/office/drawing/2014/main" val="20000"/>
                    </a:ext>
                  </a:extLst>
                </a:gridCol>
                <a:gridCol w="1624909">
                  <a:extLst>
                    <a:ext uri="{9D8B030D-6E8A-4147-A177-3AD203B41FA5}">
                      <a16:colId xmlns:a16="http://schemas.microsoft.com/office/drawing/2014/main" val="20001"/>
                    </a:ext>
                  </a:extLst>
                </a:gridCol>
                <a:gridCol w="1624909">
                  <a:extLst>
                    <a:ext uri="{9D8B030D-6E8A-4147-A177-3AD203B41FA5}">
                      <a16:colId xmlns:a16="http://schemas.microsoft.com/office/drawing/2014/main" val="20002"/>
                    </a:ext>
                  </a:extLst>
                </a:gridCol>
                <a:gridCol w="1846488">
                  <a:extLst>
                    <a:ext uri="{9D8B030D-6E8A-4147-A177-3AD203B41FA5}">
                      <a16:colId xmlns:a16="http://schemas.microsoft.com/office/drawing/2014/main" val="20003"/>
                    </a:ext>
                  </a:extLst>
                </a:gridCol>
              </a:tblGrid>
              <a:tr h="3229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pitchFamily="34" charset="0"/>
                          <a:ea typeface="SimSun" pitchFamily="2" charset="-122"/>
                        </a:rPr>
                        <a:t>Topic 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75D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pitchFamily="34" charset="0"/>
                          <a:ea typeface="SimSun" pitchFamily="2" charset="-122"/>
                        </a:rPr>
                        <a:t>Topic 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75D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pitchFamily="34" charset="0"/>
                          <a:ea typeface="SimSun" pitchFamily="2" charset="-122"/>
                        </a:rPr>
                        <a:t>Topic 3</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75D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pitchFamily="34" charset="0"/>
                          <a:ea typeface="SimSun" pitchFamily="2" charset="-122"/>
                        </a:rPr>
                        <a:t>Topic 4</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75D1"/>
                    </a:solidFill>
                  </a:tcPr>
                </a:tc>
                <a:extLst>
                  <a:ext uri="{0D108BD9-81ED-4DB2-BD59-A6C34878D82A}">
                    <a16:rowId xmlns:a16="http://schemas.microsoft.com/office/drawing/2014/main" val="10000"/>
                  </a:ext>
                </a:extLst>
              </a:tr>
              <a:tr h="3824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term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peer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visual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interface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3824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question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patterns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analog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towards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3824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protein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mining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neurons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browsing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3824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training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clusters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vlsi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xml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3824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weighting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stream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motion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generation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3824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multiple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frequent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chip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design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6"/>
                  </a:ext>
                </a:extLst>
              </a:tr>
              <a:tr h="3824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recognition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e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natural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engine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7"/>
                  </a:ext>
                </a:extLst>
              </a:tr>
              <a:tr h="3824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relations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page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cortex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service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8"/>
                  </a:ext>
                </a:extLst>
              </a:tr>
              <a:tr h="3229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library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gene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spike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social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9"/>
                  </a:ext>
                </a:extLst>
              </a:tr>
            </a:tbl>
          </a:graphicData>
        </a:graphic>
      </p:graphicFrame>
      <p:sp>
        <p:nvSpPr>
          <p:cNvPr id="11" name="TextBox 10"/>
          <p:cNvSpPr txBox="1"/>
          <p:nvPr/>
        </p:nvSpPr>
        <p:spPr>
          <a:xfrm>
            <a:off x="1752600" y="666750"/>
            <a:ext cx="5713552" cy="400110"/>
          </a:xfrm>
          <a:prstGeom prst="rect">
            <a:avLst/>
          </a:prstGeom>
          <a:solidFill>
            <a:schemeClr val="bg1">
              <a:lumMod val="85000"/>
            </a:schemeClr>
          </a:solidFill>
        </p:spPr>
        <p:txBody>
          <a:bodyPr wrap="none" rtlCol="0">
            <a:spAutoFit/>
          </a:bodyPr>
          <a:lstStyle/>
          <a:p>
            <a:r>
              <a:rPr lang="en-US" sz="2000" b="1" dirty="0" smtClean="0"/>
              <a:t>Can’t uncover the 4 communities (IR, DM, ML, Web)</a:t>
            </a:r>
          </a:p>
        </p:txBody>
      </p:sp>
      <p:sp>
        <p:nvSpPr>
          <p:cNvPr id="6" name="Slide Number Placeholder 3"/>
          <p:cNvSpPr>
            <a:spLocks noGrp="1"/>
          </p:cNvSpPr>
          <p:nvPr>
            <p:ph type="sldNum" sz="quarter" idx="12"/>
          </p:nvPr>
        </p:nvSpPr>
        <p:spPr>
          <a:xfrm>
            <a:off x="6553200" y="4767268"/>
            <a:ext cx="2133600" cy="273844"/>
          </a:xfrm>
        </p:spPr>
        <p:txBody>
          <a:bodyPr/>
          <a:lstStyle/>
          <a:p>
            <a:fld id="{88AD08FE-21CA-447A-B5E0-10774CCDBD3A}" type="slidenum">
              <a:rPr lang="en-US" smtClean="0">
                <a:solidFill>
                  <a:prstClr val="black">
                    <a:tint val="75000"/>
                  </a:prstClr>
                </a:solidFill>
              </a:rPr>
              <a:pPr/>
              <a:t>76</a:t>
            </a:fld>
            <a:endParaRPr lang="en-US" dirty="0">
              <a:solidFill>
                <a:prstClr val="black">
                  <a:tint val="75000"/>
                </a:prstClr>
              </a:solidFill>
            </a:endParaRPr>
          </a:p>
        </p:txBody>
      </p:sp>
    </p:spTree>
    <p:extLst>
      <p:ext uri="{BB962C8B-B14F-4D97-AF65-F5344CB8AC3E}">
        <p14:creationId xmlns:p14="http://schemas.microsoft.com/office/powerpoint/2010/main" val="15699114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a:xfrm>
            <a:off x="0" y="-34290"/>
            <a:ext cx="9144000" cy="857250"/>
          </a:xfrm>
        </p:spPr>
        <p:txBody>
          <a:bodyPr>
            <a:normAutofit fontScale="90000"/>
          </a:bodyPr>
          <a:lstStyle/>
          <a:p>
            <a:pPr eaLnBrk="1" hangingPunct="1"/>
            <a:r>
              <a:rPr lang="en-US" altLang="en-US" dirty="0" smtClean="0"/>
              <a:t>Mining 4 Topical Communities: Results of </a:t>
            </a:r>
            <a:r>
              <a:rPr lang="en-US" altLang="en-US" dirty="0" err="1" smtClean="0"/>
              <a:t>NetPLSA</a:t>
            </a:r>
            <a:endParaRPr lang="en-US" altLang="en-US" dirty="0" smtClean="0"/>
          </a:p>
        </p:txBody>
      </p:sp>
      <p:graphicFrame>
        <p:nvGraphicFramePr>
          <p:cNvPr id="5" name="Content Placeholder 4"/>
          <p:cNvGraphicFramePr>
            <a:graphicFrameLocks noGrp="1"/>
          </p:cNvGraphicFramePr>
          <p:nvPr>
            <p:extLst/>
          </p:nvPr>
        </p:nvGraphicFramePr>
        <p:xfrm>
          <a:off x="609600" y="1352550"/>
          <a:ext cx="7924800" cy="3429000"/>
        </p:xfrm>
        <a:graphic>
          <a:graphicData uri="http://schemas.openxmlformats.org/drawingml/2006/table">
            <a:tbl>
              <a:tblPr/>
              <a:tblGrid>
                <a:gridCol w="2057400">
                  <a:extLst>
                    <a:ext uri="{9D8B030D-6E8A-4147-A177-3AD203B41FA5}">
                      <a16:colId xmlns:a16="http://schemas.microsoft.com/office/drawing/2014/main" val="20000"/>
                    </a:ext>
                  </a:extLst>
                </a:gridCol>
                <a:gridCol w="1942409">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019991">
                  <a:extLst>
                    <a:ext uri="{9D8B030D-6E8A-4147-A177-3AD203B41FA5}">
                      <a16:colId xmlns:a16="http://schemas.microsoft.com/office/drawing/2014/main" val="20003"/>
                    </a:ext>
                  </a:extLst>
                </a:gridCol>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pitchFamily="34" charset="0"/>
                          <a:ea typeface="SimSun" pitchFamily="2" charset="-122"/>
                        </a:rPr>
                        <a:t>Topic 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75D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pitchFamily="34" charset="0"/>
                          <a:ea typeface="SimSun" pitchFamily="2" charset="-122"/>
                        </a:rPr>
                        <a:t>Topic 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75D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pitchFamily="34" charset="0"/>
                          <a:ea typeface="SimSun" pitchFamily="2" charset="-122"/>
                        </a:rPr>
                        <a:t>Topic 3</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75D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pitchFamily="34" charset="0"/>
                          <a:ea typeface="SimSun" pitchFamily="2" charset="-122"/>
                        </a:rPr>
                        <a:t>Topic 4</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75D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retrieval     0.13</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mining      0.11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neural       0.06</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web           0.05</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information   0.05</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data           0.06</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learning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services     0.03</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document   0.03</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discovery  0.03</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networks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semantic   0.03</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query         0.03</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databases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recognition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services    0.03</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text            0.03</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rules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analog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peer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search        0.03</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association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Times New Roman" pitchFamily="18" charset="0"/>
                          <a:ea typeface="SimSun" pitchFamily="2" charset="-122"/>
                          <a:cs typeface="Times New Roman" pitchFamily="18" charset="0"/>
                        </a:rPr>
                        <a:t>vlsi</a:t>
                      </a:r>
                      <a:r>
                        <a:rPr kumimoji="0" lang="en-US" sz="18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ontologies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6"/>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evaluation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patterns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neurons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rdf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7"/>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user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frequent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gaussian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management  0.01 </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8"/>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relevance   0.02</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streams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network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ontology    0.01</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9"/>
                  </a:ext>
                </a:extLst>
              </a:tr>
            </a:tbl>
          </a:graphicData>
        </a:graphic>
      </p:graphicFrame>
      <p:sp>
        <p:nvSpPr>
          <p:cNvPr id="2" name="TextBox 1"/>
          <p:cNvSpPr txBox="1"/>
          <p:nvPr/>
        </p:nvSpPr>
        <p:spPr>
          <a:xfrm>
            <a:off x="2762137" y="800040"/>
            <a:ext cx="3714863" cy="400110"/>
          </a:xfrm>
          <a:prstGeom prst="rect">
            <a:avLst/>
          </a:prstGeom>
          <a:solidFill>
            <a:schemeClr val="bg1">
              <a:lumMod val="85000"/>
            </a:schemeClr>
          </a:solidFill>
        </p:spPr>
        <p:txBody>
          <a:bodyPr wrap="none" rtlCol="0">
            <a:spAutoFit/>
          </a:bodyPr>
          <a:lstStyle/>
          <a:p>
            <a:r>
              <a:rPr lang="en-US" sz="2000" b="1" dirty="0" smtClean="0"/>
              <a:t>Uncovers the 4 communities well</a:t>
            </a:r>
          </a:p>
        </p:txBody>
      </p:sp>
      <p:grpSp>
        <p:nvGrpSpPr>
          <p:cNvPr id="4" name="Group 3"/>
          <p:cNvGrpSpPr/>
          <p:nvPr/>
        </p:nvGrpSpPr>
        <p:grpSpPr>
          <a:xfrm>
            <a:off x="381000" y="1333024"/>
            <a:ext cx="7924801" cy="383540"/>
            <a:chOff x="381000" y="1333024"/>
            <a:chExt cx="7924801" cy="383540"/>
          </a:xfrm>
        </p:grpSpPr>
        <p:sp>
          <p:nvSpPr>
            <p:cNvPr id="3" name="TextBox 2"/>
            <p:cNvSpPr txBox="1"/>
            <p:nvPr/>
          </p:nvSpPr>
          <p:spPr>
            <a:xfrm>
              <a:off x="381000" y="1347232"/>
              <a:ext cx="2226572" cy="369332"/>
            </a:xfrm>
            <a:prstGeom prst="rect">
              <a:avLst/>
            </a:prstGeom>
            <a:solidFill>
              <a:srgbClr val="FFFF99"/>
            </a:solidFill>
          </p:spPr>
          <p:txBody>
            <a:bodyPr wrap="none" rtlCol="0">
              <a:spAutoFit/>
            </a:bodyPr>
            <a:lstStyle/>
            <a:p>
              <a:r>
                <a:rPr lang="en-US" sz="1800" b="1" dirty="0" smtClean="0"/>
                <a:t>Information Retrieval</a:t>
              </a:r>
            </a:p>
          </p:txBody>
        </p:sp>
        <p:sp>
          <p:nvSpPr>
            <p:cNvPr id="13" name="TextBox 12"/>
            <p:cNvSpPr txBox="1"/>
            <p:nvPr/>
          </p:nvSpPr>
          <p:spPr>
            <a:xfrm>
              <a:off x="2726427" y="1347232"/>
              <a:ext cx="1845573" cy="369332"/>
            </a:xfrm>
            <a:prstGeom prst="rect">
              <a:avLst/>
            </a:prstGeom>
            <a:solidFill>
              <a:srgbClr val="FFFF99"/>
            </a:solidFill>
          </p:spPr>
          <p:txBody>
            <a:bodyPr wrap="square" rtlCol="0">
              <a:spAutoFit/>
            </a:bodyPr>
            <a:lstStyle/>
            <a:p>
              <a:r>
                <a:rPr lang="en-US" sz="1800" b="1" dirty="0" smtClean="0"/>
                <a:t>     Data Mining</a:t>
              </a:r>
            </a:p>
          </p:txBody>
        </p:sp>
        <p:sp>
          <p:nvSpPr>
            <p:cNvPr id="14" name="TextBox 13"/>
            <p:cNvSpPr txBox="1"/>
            <p:nvPr/>
          </p:nvSpPr>
          <p:spPr>
            <a:xfrm>
              <a:off x="4654113" y="1347232"/>
              <a:ext cx="1888659" cy="369332"/>
            </a:xfrm>
            <a:prstGeom prst="rect">
              <a:avLst/>
            </a:prstGeom>
            <a:solidFill>
              <a:srgbClr val="FFFF99"/>
            </a:solidFill>
          </p:spPr>
          <p:txBody>
            <a:bodyPr wrap="none" rtlCol="0">
              <a:spAutoFit/>
            </a:bodyPr>
            <a:lstStyle/>
            <a:p>
              <a:r>
                <a:rPr lang="en-US" sz="1800" b="1" dirty="0" smtClean="0"/>
                <a:t>Machine Learning</a:t>
              </a:r>
            </a:p>
          </p:txBody>
        </p:sp>
        <p:sp>
          <p:nvSpPr>
            <p:cNvPr id="15" name="TextBox 14"/>
            <p:cNvSpPr txBox="1"/>
            <p:nvPr/>
          </p:nvSpPr>
          <p:spPr>
            <a:xfrm>
              <a:off x="6629401" y="1333024"/>
              <a:ext cx="1676400" cy="369332"/>
            </a:xfrm>
            <a:prstGeom prst="rect">
              <a:avLst/>
            </a:prstGeom>
            <a:solidFill>
              <a:srgbClr val="FFFF99"/>
            </a:solidFill>
          </p:spPr>
          <p:txBody>
            <a:bodyPr wrap="square" rtlCol="0">
              <a:spAutoFit/>
            </a:bodyPr>
            <a:lstStyle/>
            <a:p>
              <a:r>
                <a:rPr lang="en-US" sz="1800" b="1" dirty="0" smtClean="0"/>
                <a:t>         Web</a:t>
              </a:r>
            </a:p>
          </p:txBody>
        </p:sp>
      </p:grpSp>
      <p:sp>
        <p:nvSpPr>
          <p:cNvPr id="10" name="Slide Number Placeholder 3"/>
          <p:cNvSpPr>
            <a:spLocks noGrp="1"/>
          </p:cNvSpPr>
          <p:nvPr>
            <p:ph type="sldNum" sz="quarter" idx="12"/>
          </p:nvPr>
        </p:nvSpPr>
        <p:spPr>
          <a:xfrm>
            <a:off x="6553200" y="4767268"/>
            <a:ext cx="2133600" cy="273844"/>
          </a:xfrm>
        </p:spPr>
        <p:txBody>
          <a:bodyPr/>
          <a:lstStyle/>
          <a:p>
            <a:fld id="{88AD08FE-21CA-447A-B5E0-10774CCDBD3A}" type="slidenum">
              <a:rPr lang="en-US" smtClean="0">
                <a:solidFill>
                  <a:prstClr val="black">
                    <a:tint val="75000"/>
                  </a:prstClr>
                </a:solidFill>
              </a:rPr>
              <a:pPr/>
              <a:t>77</a:t>
            </a:fld>
            <a:endParaRPr lang="en-US" dirty="0">
              <a:solidFill>
                <a:prstClr val="black">
                  <a:tint val="75000"/>
                </a:prstClr>
              </a:solidFill>
            </a:endParaRPr>
          </a:p>
        </p:txBody>
      </p:sp>
    </p:spTree>
    <p:extLst>
      <p:ext uri="{BB962C8B-B14F-4D97-AF65-F5344CB8AC3E}">
        <p14:creationId xmlns:p14="http://schemas.microsoft.com/office/powerpoint/2010/main" val="129626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dirty="0" smtClean="0"/>
              <a:t>Text Information Network</a:t>
            </a:r>
            <a:endParaRPr lang="en-US" dirty="0"/>
          </a:p>
        </p:txBody>
      </p:sp>
      <p:sp>
        <p:nvSpPr>
          <p:cNvPr id="3" name="Content Placeholder 2"/>
          <p:cNvSpPr>
            <a:spLocks noGrp="1"/>
          </p:cNvSpPr>
          <p:nvPr>
            <p:ph idx="1"/>
          </p:nvPr>
        </p:nvSpPr>
        <p:spPr>
          <a:xfrm>
            <a:off x="381000" y="1123950"/>
            <a:ext cx="8229600" cy="3657600"/>
          </a:xfrm>
        </p:spPr>
        <p:txBody>
          <a:bodyPr>
            <a:normAutofit lnSpcReduction="10000"/>
          </a:bodyPr>
          <a:lstStyle/>
          <a:p>
            <a:r>
              <a:rPr lang="en-US" dirty="0" smtClean="0"/>
              <a:t>In general, we can view text data that naturally “lives” in a rich information network with all other related data</a:t>
            </a:r>
          </a:p>
          <a:p>
            <a:r>
              <a:rPr lang="en-US" dirty="0" smtClean="0"/>
              <a:t>Text data can be associated with </a:t>
            </a:r>
          </a:p>
          <a:p>
            <a:pPr lvl="1"/>
            <a:r>
              <a:rPr lang="en-US" dirty="0" smtClean="0"/>
              <a:t>Nodes of the network</a:t>
            </a:r>
          </a:p>
          <a:p>
            <a:pPr lvl="1"/>
            <a:r>
              <a:rPr lang="en-US" dirty="0" smtClean="0"/>
              <a:t>Edges of the network</a:t>
            </a:r>
          </a:p>
          <a:p>
            <a:pPr lvl="1"/>
            <a:r>
              <a:rPr lang="en-US" dirty="0" smtClean="0"/>
              <a:t>Paths of the network</a:t>
            </a:r>
          </a:p>
          <a:p>
            <a:pPr lvl="1"/>
            <a:r>
              <a:rPr lang="en-US" dirty="0" err="1" smtClean="0"/>
              <a:t>Subnetworks</a:t>
            </a:r>
            <a:endParaRPr lang="en-US" dirty="0" smtClean="0"/>
          </a:p>
          <a:p>
            <a:pPr lvl="1"/>
            <a:r>
              <a:rPr lang="en-US" dirty="0" smtClean="0"/>
              <a:t>…</a:t>
            </a:r>
          </a:p>
          <a:p>
            <a:r>
              <a:rPr lang="en-US" dirty="0" smtClean="0"/>
              <a:t>Analysis of text should be using the entire network!</a:t>
            </a:r>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78</a:t>
            </a:fld>
            <a:endParaRPr lang="en-US">
              <a:solidFill>
                <a:prstClr val="black">
                  <a:tint val="75000"/>
                </a:prstClr>
              </a:solidFill>
            </a:endParaRPr>
          </a:p>
        </p:txBody>
      </p:sp>
    </p:spTree>
    <p:extLst>
      <p:ext uri="{BB962C8B-B14F-4D97-AF65-F5344CB8AC3E}">
        <p14:creationId xmlns:p14="http://schemas.microsoft.com/office/powerpoint/2010/main" val="16877608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l="25500" t="35417" r="12250" b="29529"/>
          <a:stretch>
            <a:fillRect/>
          </a:stretch>
        </p:blipFill>
        <p:spPr bwMode="auto">
          <a:xfrm>
            <a:off x="531284" y="895350"/>
            <a:ext cx="8081433" cy="3371850"/>
          </a:xfrm>
          <a:prstGeom prst="rect">
            <a:avLst/>
          </a:prstGeom>
          <a:noFill/>
          <a:ln w="9525">
            <a:noFill/>
            <a:miter lim="800000"/>
            <a:headEnd/>
            <a:tailEnd/>
          </a:ln>
        </p:spPr>
      </p:pic>
      <p:grpSp>
        <p:nvGrpSpPr>
          <p:cNvPr id="12" name="Group 11"/>
          <p:cNvGrpSpPr/>
          <p:nvPr/>
        </p:nvGrpSpPr>
        <p:grpSpPr>
          <a:xfrm>
            <a:off x="609600" y="3371850"/>
            <a:ext cx="7802704" cy="1465763"/>
            <a:chOff x="609600" y="4639215"/>
            <a:chExt cx="7802704" cy="1954350"/>
          </a:xfrm>
        </p:grpSpPr>
        <p:sp>
          <p:nvSpPr>
            <p:cNvPr id="13" name="Flowchart: Multidocument 12"/>
            <p:cNvSpPr/>
            <p:nvPr/>
          </p:nvSpPr>
          <p:spPr>
            <a:xfrm>
              <a:off x="914400" y="49530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ultidocument 13"/>
            <p:cNvSpPr/>
            <p:nvPr/>
          </p:nvSpPr>
          <p:spPr>
            <a:xfrm>
              <a:off x="1603248" y="49530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ultidocument 14"/>
            <p:cNvSpPr/>
            <p:nvPr/>
          </p:nvSpPr>
          <p:spPr>
            <a:xfrm>
              <a:off x="2365248" y="49530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555487" y="4639215"/>
              <a:ext cx="769763" cy="1477328"/>
            </a:xfrm>
            <a:prstGeom prst="rect">
              <a:avLst/>
            </a:prstGeom>
            <a:noFill/>
          </p:spPr>
          <p:txBody>
            <a:bodyPr wrap="none" rtlCol="0">
              <a:spAutoFit/>
            </a:bodyPr>
            <a:lstStyle/>
            <a:p>
              <a:r>
                <a:rPr lang="en-US" sz="6600" dirty="0" smtClean="0"/>
                <a:t>…</a:t>
              </a:r>
              <a:endParaRPr lang="en-US" sz="6600" dirty="0"/>
            </a:p>
          </p:txBody>
        </p:sp>
        <p:sp>
          <p:nvSpPr>
            <p:cNvPr id="17" name="Flowchart: Multidocument 16"/>
            <p:cNvSpPr/>
            <p:nvPr/>
          </p:nvSpPr>
          <p:spPr>
            <a:xfrm>
              <a:off x="4953000" y="50292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ultidocument 17"/>
            <p:cNvSpPr/>
            <p:nvPr/>
          </p:nvSpPr>
          <p:spPr>
            <a:xfrm>
              <a:off x="5641848" y="50292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ultidocument 18"/>
            <p:cNvSpPr/>
            <p:nvPr/>
          </p:nvSpPr>
          <p:spPr>
            <a:xfrm>
              <a:off x="6403848" y="50292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609600" y="4706034"/>
              <a:ext cx="7620000" cy="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277057" y="4706034"/>
              <a:ext cx="1135247" cy="861775"/>
            </a:xfrm>
            <a:prstGeom prst="rect">
              <a:avLst/>
            </a:prstGeom>
            <a:noFill/>
          </p:spPr>
          <p:txBody>
            <a:bodyPr wrap="none" rtlCol="0">
              <a:spAutoFit/>
            </a:bodyPr>
            <a:lstStyle/>
            <a:p>
              <a:r>
                <a:rPr lang="en-US" sz="3600" b="1" dirty="0" smtClean="0"/>
                <a:t>Time</a:t>
              </a:r>
              <a:endParaRPr lang="en-US" sz="3600" b="1" dirty="0"/>
            </a:p>
          </p:txBody>
        </p:sp>
        <p:sp>
          <p:nvSpPr>
            <p:cNvPr id="22" name="TextBox 21"/>
            <p:cNvSpPr txBox="1"/>
            <p:nvPr/>
          </p:nvSpPr>
          <p:spPr>
            <a:xfrm>
              <a:off x="815095" y="5813865"/>
              <a:ext cx="7323608" cy="779700"/>
            </a:xfrm>
            <a:prstGeom prst="rect">
              <a:avLst/>
            </a:prstGeom>
            <a:noFill/>
          </p:spPr>
          <p:txBody>
            <a:bodyPr wrap="none" rtlCol="0">
              <a:spAutoFit/>
            </a:bodyPr>
            <a:lstStyle/>
            <a:p>
              <a:r>
                <a:rPr lang="en-US" sz="3200" b="1" dirty="0" smtClean="0"/>
                <a:t>Any clues in the companion news stream?</a:t>
              </a:r>
              <a:endParaRPr lang="en-US" sz="3200" b="1" dirty="0"/>
            </a:p>
          </p:txBody>
        </p:sp>
      </p:grpSp>
      <p:sp>
        <p:nvSpPr>
          <p:cNvPr id="3" name="Slide Number Placeholder 2"/>
          <p:cNvSpPr>
            <a:spLocks noGrp="1"/>
          </p:cNvSpPr>
          <p:nvPr>
            <p:ph type="sldNum" sz="quarter" idx="12"/>
          </p:nvPr>
        </p:nvSpPr>
        <p:spPr/>
        <p:txBody>
          <a:bodyPr/>
          <a:lstStyle/>
          <a:p>
            <a:fld id="{3D9F28BE-BB0A-4759-BED7-3CD8258E0E69}" type="slidenum">
              <a:rPr lang="en-US" smtClean="0"/>
              <a:pPr/>
              <a:t>79</a:t>
            </a:fld>
            <a:endParaRPr lang="en-US"/>
          </a:p>
        </p:txBody>
      </p:sp>
      <p:sp>
        <p:nvSpPr>
          <p:cNvPr id="9" name="Rectangle 8"/>
          <p:cNvSpPr/>
          <p:nvPr/>
        </p:nvSpPr>
        <p:spPr>
          <a:xfrm>
            <a:off x="1752600" y="4719378"/>
            <a:ext cx="5410200" cy="553998"/>
          </a:xfrm>
          <a:prstGeom prst="rect">
            <a:avLst/>
          </a:prstGeom>
        </p:spPr>
        <p:txBody>
          <a:bodyPr wrap="square">
            <a:spAutoFit/>
          </a:bodyPr>
          <a:lstStyle/>
          <a:p>
            <a:r>
              <a:rPr lang="en-US" sz="1500" b="1" dirty="0" smtClean="0">
                <a:solidFill>
                  <a:schemeClr val="bg1">
                    <a:lumMod val="50000"/>
                  </a:schemeClr>
                </a:solidFill>
                <a:ea typeface="Arial"/>
              </a:rPr>
              <a:t>Dow Jones Industrial Average [Source: Yahoo Finance]</a:t>
            </a:r>
            <a:r>
              <a:rPr lang="en-US" b="1" dirty="0" smtClean="0">
                <a:solidFill>
                  <a:schemeClr val="bg1">
                    <a:lumMod val="50000"/>
                  </a:schemeClr>
                </a:solidFill>
                <a:ea typeface="Arial"/>
              </a:rPr>
              <a:t/>
            </a:r>
            <a:br>
              <a:rPr lang="en-US" b="1" dirty="0" smtClean="0">
                <a:solidFill>
                  <a:schemeClr val="bg1">
                    <a:lumMod val="50000"/>
                  </a:schemeClr>
                </a:solidFill>
                <a:ea typeface="Arial"/>
              </a:rPr>
            </a:br>
            <a:endParaRPr lang="en-US" dirty="0">
              <a:solidFill>
                <a:schemeClr val="bg1">
                  <a:lumMod val="50000"/>
                </a:schemeClr>
              </a:solidFill>
              <a:ea typeface="Arial"/>
            </a:endParaRPr>
          </a:p>
        </p:txBody>
      </p:sp>
      <p:sp>
        <p:nvSpPr>
          <p:cNvPr id="10" name="Title 1"/>
          <p:cNvSpPr txBox="1">
            <a:spLocks/>
          </p:cNvSpPr>
          <p:nvPr/>
        </p:nvSpPr>
        <p:spPr bwMode="auto">
          <a:xfrm>
            <a:off x="0" y="114300"/>
            <a:ext cx="9144000" cy="800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0000"/>
                </a:solidFill>
                <a:latin typeface="+mj-lt"/>
                <a:ea typeface="+mj-ea"/>
                <a:cs typeface="+mj-cs"/>
              </a:defRPr>
            </a:lvl1pPr>
            <a:lvl2pPr algn="ctr" rtl="0" eaLnBrk="0" fontAlgn="base" hangingPunct="0">
              <a:spcBef>
                <a:spcPct val="0"/>
              </a:spcBef>
              <a:spcAft>
                <a:spcPct val="0"/>
              </a:spcAft>
              <a:defRPr sz="4000" b="1">
                <a:solidFill>
                  <a:srgbClr val="CC0000"/>
                </a:solidFill>
                <a:latin typeface="Arial" charset="0"/>
              </a:defRPr>
            </a:lvl2pPr>
            <a:lvl3pPr algn="ctr" rtl="0" eaLnBrk="0" fontAlgn="base" hangingPunct="0">
              <a:spcBef>
                <a:spcPct val="0"/>
              </a:spcBef>
              <a:spcAft>
                <a:spcPct val="0"/>
              </a:spcAft>
              <a:defRPr sz="4000" b="1">
                <a:solidFill>
                  <a:srgbClr val="CC0000"/>
                </a:solidFill>
                <a:latin typeface="Arial" charset="0"/>
              </a:defRPr>
            </a:lvl3pPr>
            <a:lvl4pPr algn="ctr" rtl="0" eaLnBrk="0" fontAlgn="base" hangingPunct="0">
              <a:spcBef>
                <a:spcPct val="0"/>
              </a:spcBef>
              <a:spcAft>
                <a:spcPct val="0"/>
              </a:spcAft>
              <a:defRPr sz="4000" b="1">
                <a:solidFill>
                  <a:srgbClr val="CC0000"/>
                </a:solidFill>
                <a:latin typeface="Arial" charset="0"/>
              </a:defRPr>
            </a:lvl4pPr>
            <a:lvl5pPr algn="ctr" rtl="0" eaLnBrk="0" fontAlgn="base" hangingPunct="0">
              <a:spcBef>
                <a:spcPct val="0"/>
              </a:spcBef>
              <a:spcAft>
                <a:spcPct val="0"/>
              </a:spcAft>
              <a:defRPr sz="4000" b="1">
                <a:solidFill>
                  <a:srgbClr val="CC0000"/>
                </a:solidFill>
                <a:latin typeface="Arial" charset="0"/>
              </a:defRPr>
            </a:lvl5pPr>
            <a:lvl6pPr marL="457200" algn="ctr" rtl="0" eaLnBrk="0" fontAlgn="base" hangingPunct="0">
              <a:spcBef>
                <a:spcPct val="0"/>
              </a:spcBef>
              <a:spcAft>
                <a:spcPct val="0"/>
              </a:spcAft>
              <a:defRPr sz="4000" b="1">
                <a:solidFill>
                  <a:srgbClr val="CC0000"/>
                </a:solidFill>
                <a:latin typeface="Arial" charset="0"/>
              </a:defRPr>
            </a:lvl6pPr>
            <a:lvl7pPr marL="914400" algn="ctr" rtl="0" eaLnBrk="0" fontAlgn="base" hangingPunct="0">
              <a:spcBef>
                <a:spcPct val="0"/>
              </a:spcBef>
              <a:spcAft>
                <a:spcPct val="0"/>
              </a:spcAft>
              <a:defRPr sz="4000" b="1">
                <a:solidFill>
                  <a:srgbClr val="CC0000"/>
                </a:solidFill>
                <a:latin typeface="Arial" charset="0"/>
              </a:defRPr>
            </a:lvl7pPr>
            <a:lvl8pPr marL="1371600" algn="ctr" rtl="0" eaLnBrk="0" fontAlgn="base" hangingPunct="0">
              <a:spcBef>
                <a:spcPct val="0"/>
              </a:spcBef>
              <a:spcAft>
                <a:spcPct val="0"/>
              </a:spcAft>
              <a:defRPr sz="4000" b="1">
                <a:solidFill>
                  <a:srgbClr val="CC0000"/>
                </a:solidFill>
                <a:latin typeface="Arial" charset="0"/>
              </a:defRPr>
            </a:lvl8pPr>
            <a:lvl9pPr marL="1828800" algn="ctr" rtl="0" eaLnBrk="0" fontAlgn="base" hangingPunct="0">
              <a:spcBef>
                <a:spcPct val="0"/>
              </a:spcBef>
              <a:spcAft>
                <a:spcPct val="0"/>
              </a:spcAft>
              <a:defRPr sz="4000" b="1">
                <a:solidFill>
                  <a:srgbClr val="CC0000"/>
                </a:solidFill>
                <a:latin typeface="Arial" charset="0"/>
              </a:defRPr>
            </a:lvl9pPr>
          </a:lstStyle>
          <a:p>
            <a:r>
              <a:rPr lang="en-US" sz="3200" b="0" dirty="0" smtClean="0">
                <a:solidFill>
                  <a:schemeClr val="tx1"/>
                </a:solidFill>
              </a:rPr>
              <a:t>Text Mining for Understanding Time Series</a:t>
            </a:r>
            <a:endParaRPr lang="en-US" sz="3200" b="0" dirty="0">
              <a:solidFill>
                <a:schemeClr val="tx1"/>
              </a:solidFill>
            </a:endParaRPr>
          </a:p>
        </p:txBody>
      </p:sp>
      <p:sp>
        <p:nvSpPr>
          <p:cNvPr id="11" name="TextBox 10"/>
          <p:cNvSpPr txBox="1"/>
          <p:nvPr/>
        </p:nvSpPr>
        <p:spPr>
          <a:xfrm>
            <a:off x="381000" y="920175"/>
            <a:ext cx="8781507" cy="584775"/>
          </a:xfrm>
          <a:prstGeom prst="rect">
            <a:avLst/>
          </a:prstGeom>
          <a:solidFill>
            <a:srgbClr val="FFFF99"/>
          </a:solidFill>
        </p:spPr>
        <p:txBody>
          <a:bodyPr wrap="none" rtlCol="0">
            <a:spAutoFit/>
          </a:bodyPr>
          <a:lstStyle/>
          <a:p>
            <a:r>
              <a:rPr lang="en-US" sz="3200" b="1" dirty="0" smtClean="0"/>
              <a:t>What might have caused the stock market crash?   </a:t>
            </a:r>
            <a:endParaRPr lang="en-US" sz="3200" b="1" dirty="0"/>
          </a:p>
        </p:txBody>
      </p:sp>
      <p:cxnSp>
        <p:nvCxnSpPr>
          <p:cNvPr id="6" name="Straight Arrow Connector 5"/>
          <p:cNvCxnSpPr/>
          <p:nvPr/>
        </p:nvCxnSpPr>
        <p:spPr>
          <a:xfrm flipH="1">
            <a:off x="4953000" y="1575180"/>
            <a:ext cx="228600" cy="154902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281248" y="2628276"/>
            <a:ext cx="7643553" cy="1727969"/>
            <a:chOff x="201127" y="3121179"/>
            <a:chExt cx="7643553" cy="2303958"/>
          </a:xfrm>
        </p:grpSpPr>
        <p:sp>
          <p:nvSpPr>
            <p:cNvPr id="24" name="Freeform 23"/>
            <p:cNvSpPr/>
            <p:nvPr/>
          </p:nvSpPr>
          <p:spPr>
            <a:xfrm>
              <a:off x="201127" y="3121179"/>
              <a:ext cx="7643553" cy="1509685"/>
            </a:xfrm>
            <a:custGeom>
              <a:avLst/>
              <a:gdLst>
                <a:gd name="connsiteX0" fmla="*/ 0 w 7438292"/>
                <a:gd name="connsiteY0" fmla="*/ 1509685 h 1509685"/>
                <a:gd name="connsiteX1" fmla="*/ 228600 w 7438292"/>
                <a:gd name="connsiteY1" fmla="*/ 1456931 h 1509685"/>
                <a:gd name="connsiteX2" fmla="*/ 738554 w 7438292"/>
                <a:gd name="connsiteY2" fmla="*/ 1316254 h 1509685"/>
                <a:gd name="connsiteX3" fmla="*/ 2848707 w 7438292"/>
                <a:gd name="connsiteY3" fmla="*/ 1456931 h 1509685"/>
                <a:gd name="connsiteX4" fmla="*/ 4062046 w 7438292"/>
                <a:gd name="connsiteY4" fmla="*/ 1245916 h 1509685"/>
                <a:gd name="connsiteX5" fmla="*/ 4360984 w 7438292"/>
                <a:gd name="connsiteY5" fmla="*/ 1281085 h 1509685"/>
                <a:gd name="connsiteX6" fmla="*/ 4800600 w 7438292"/>
                <a:gd name="connsiteY6" fmla="*/ 85331 h 1509685"/>
                <a:gd name="connsiteX7" fmla="*/ 5046784 w 7438292"/>
                <a:gd name="connsiteY7" fmla="*/ 138085 h 1509685"/>
                <a:gd name="connsiteX8" fmla="*/ 5785338 w 7438292"/>
                <a:gd name="connsiteY8" fmla="*/ 472193 h 1509685"/>
                <a:gd name="connsiteX9" fmla="*/ 6453554 w 7438292"/>
                <a:gd name="connsiteY9" fmla="*/ 560116 h 1509685"/>
                <a:gd name="connsiteX10" fmla="*/ 6858000 w 7438292"/>
                <a:gd name="connsiteY10" fmla="*/ 735962 h 1509685"/>
                <a:gd name="connsiteX11" fmla="*/ 7438292 w 7438292"/>
                <a:gd name="connsiteY11" fmla="*/ 823885 h 1509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38292" h="1509685">
                  <a:moveTo>
                    <a:pt x="0" y="1509685"/>
                  </a:moveTo>
                  <a:cubicBezTo>
                    <a:pt x="52754" y="1499427"/>
                    <a:pt x="105508" y="1489169"/>
                    <a:pt x="228600" y="1456931"/>
                  </a:cubicBezTo>
                  <a:cubicBezTo>
                    <a:pt x="351692" y="1424692"/>
                    <a:pt x="301870" y="1316254"/>
                    <a:pt x="738554" y="1316254"/>
                  </a:cubicBezTo>
                  <a:cubicBezTo>
                    <a:pt x="1175238" y="1316254"/>
                    <a:pt x="2294792" y="1468654"/>
                    <a:pt x="2848707" y="1456931"/>
                  </a:cubicBezTo>
                  <a:cubicBezTo>
                    <a:pt x="3402622" y="1445208"/>
                    <a:pt x="3810000" y="1275224"/>
                    <a:pt x="4062046" y="1245916"/>
                  </a:cubicBezTo>
                  <a:cubicBezTo>
                    <a:pt x="4314092" y="1216608"/>
                    <a:pt x="4237892" y="1474516"/>
                    <a:pt x="4360984" y="1281085"/>
                  </a:cubicBezTo>
                  <a:cubicBezTo>
                    <a:pt x="4484076" y="1087654"/>
                    <a:pt x="4686300" y="275831"/>
                    <a:pt x="4800600" y="85331"/>
                  </a:cubicBezTo>
                  <a:cubicBezTo>
                    <a:pt x="4914900" y="-105169"/>
                    <a:pt x="4882661" y="73608"/>
                    <a:pt x="5046784" y="138085"/>
                  </a:cubicBezTo>
                  <a:cubicBezTo>
                    <a:pt x="5210907" y="202562"/>
                    <a:pt x="5550876" y="401854"/>
                    <a:pt x="5785338" y="472193"/>
                  </a:cubicBezTo>
                  <a:cubicBezTo>
                    <a:pt x="6019800" y="542531"/>
                    <a:pt x="6274777" y="516154"/>
                    <a:pt x="6453554" y="560116"/>
                  </a:cubicBezTo>
                  <a:cubicBezTo>
                    <a:pt x="6632331" y="604078"/>
                    <a:pt x="6693877" y="692000"/>
                    <a:pt x="6858000" y="735962"/>
                  </a:cubicBezTo>
                  <a:cubicBezTo>
                    <a:pt x="7022123" y="779923"/>
                    <a:pt x="7230207" y="801904"/>
                    <a:pt x="7438292" y="823885"/>
                  </a:cubicBezTo>
                </a:path>
              </a:pathLst>
            </a:cu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231198" y="4645436"/>
              <a:ext cx="2726027" cy="779701"/>
            </a:xfrm>
            <a:prstGeom prst="rect">
              <a:avLst/>
            </a:prstGeom>
            <a:solidFill>
              <a:srgbClr val="FFFF99"/>
            </a:solidFill>
          </p:spPr>
          <p:txBody>
            <a:bodyPr wrap="none" rtlCol="0">
              <a:spAutoFit/>
            </a:bodyPr>
            <a:lstStyle/>
            <a:p>
              <a:r>
                <a:rPr lang="en-US" sz="3200" b="1" dirty="0" smtClean="0"/>
                <a:t>Sept 11 attack! </a:t>
              </a:r>
              <a:endParaRPr lang="en-US" sz="3200" b="1" dirty="0"/>
            </a:p>
          </p:txBody>
        </p:sp>
      </p:grpSp>
    </p:spTree>
    <p:extLst>
      <p:ext uri="{BB962C8B-B14F-4D97-AF65-F5344CB8AC3E}">
        <p14:creationId xmlns:p14="http://schemas.microsoft.com/office/powerpoint/2010/main" val="2663857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3911938" y="2621465"/>
            <a:ext cx="1041062" cy="362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962400" y="3916865"/>
            <a:ext cx="1041062" cy="362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969682" y="2033435"/>
            <a:ext cx="1041062" cy="362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rot="21413775">
            <a:off x="617107" y="3645313"/>
            <a:ext cx="1595034" cy="809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3" name="Picture 6"/>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rot="440101">
            <a:off x="567035" y="2573219"/>
            <a:ext cx="1585084" cy="8359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4" name="Picture 7"/>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rot="20974153">
            <a:off x="645517" y="3137462"/>
            <a:ext cx="1591323" cy="6882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Title 1"/>
          <p:cNvSpPr>
            <a:spLocks noGrp="1"/>
          </p:cNvSpPr>
          <p:nvPr>
            <p:ph type="title"/>
          </p:nvPr>
        </p:nvSpPr>
        <p:spPr>
          <a:xfrm>
            <a:off x="457200" y="57150"/>
            <a:ext cx="8229600" cy="857250"/>
          </a:xfrm>
        </p:spPr>
        <p:txBody>
          <a:bodyPr>
            <a:normAutofit/>
          </a:bodyPr>
          <a:lstStyle/>
          <a:p>
            <a:r>
              <a:rPr lang="en-US" dirty="0" smtClean="0"/>
              <a:t>Initial Idea: Topic = Term</a:t>
            </a:r>
            <a:endParaRPr lang="en-US" dirty="0"/>
          </a:p>
        </p:txBody>
      </p:sp>
      <p:sp>
        <p:nvSpPr>
          <p:cNvPr id="51" name="TextBox 50"/>
          <p:cNvSpPr txBox="1"/>
          <p:nvPr/>
        </p:nvSpPr>
        <p:spPr>
          <a:xfrm>
            <a:off x="672558" y="1764506"/>
            <a:ext cx="1579022" cy="523220"/>
          </a:xfrm>
          <a:prstGeom prst="rect">
            <a:avLst/>
          </a:prstGeom>
          <a:solidFill>
            <a:srgbClr val="853F4B"/>
          </a:solidFill>
        </p:spPr>
        <p:txBody>
          <a:bodyPr wrap="none" rtlCol="0">
            <a:spAutoFit/>
          </a:bodyPr>
          <a:lstStyle/>
          <a:p>
            <a:pPr algn="ctr"/>
            <a:r>
              <a:rPr lang="en-US" sz="2800" b="1" dirty="0" smtClean="0">
                <a:solidFill>
                  <a:schemeClr val="bg1"/>
                </a:solidFill>
              </a:rPr>
              <a:t>Text Data</a:t>
            </a:r>
            <a:endParaRPr lang="en-US" sz="2800" b="1" dirty="0">
              <a:solidFill>
                <a:schemeClr val="bg1"/>
              </a:solidFill>
            </a:endParaRPr>
          </a:p>
        </p:txBody>
      </p:sp>
      <p:grpSp>
        <p:nvGrpSpPr>
          <p:cNvPr id="17" name="Group 16"/>
          <p:cNvGrpSpPr/>
          <p:nvPr/>
        </p:nvGrpSpPr>
        <p:grpSpPr>
          <a:xfrm>
            <a:off x="3921984" y="1995566"/>
            <a:ext cx="1205779" cy="2283540"/>
            <a:chOff x="3921984" y="1812210"/>
            <a:chExt cx="1205779" cy="2283540"/>
          </a:xfrm>
        </p:grpSpPr>
        <p:sp>
          <p:nvSpPr>
            <p:cNvPr id="12" name="TextBox 11"/>
            <p:cNvSpPr txBox="1"/>
            <p:nvPr/>
          </p:nvSpPr>
          <p:spPr>
            <a:xfrm>
              <a:off x="3921984" y="1812210"/>
              <a:ext cx="1088760" cy="400110"/>
            </a:xfrm>
            <a:prstGeom prst="rect">
              <a:avLst/>
            </a:prstGeom>
            <a:noFill/>
            <a:ln>
              <a:noFill/>
            </a:ln>
          </p:spPr>
          <p:txBody>
            <a:bodyPr wrap="none" rtlCol="0">
              <a:spAutoFit/>
            </a:bodyPr>
            <a:lstStyle/>
            <a:p>
              <a:r>
                <a:rPr lang="en-US" sz="2000" b="1" dirty="0" smtClean="0"/>
                <a:t>“Sports”</a:t>
              </a:r>
            </a:p>
          </p:txBody>
        </p:sp>
        <p:sp>
          <p:nvSpPr>
            <p:cNvPr id="36" name="TextBox 35"/>
            <p:cNvSpPr txBox="1"/>
            <p:nvPr/>
          </p:nvSpPr>
          <p:spPr>
            <a:xfrm>
              <a:off x="3921984" y="2400240"/>
              <a:ext cx="1052468" cy="400110"/>
            </a:xfrm>
            <a:prstGeom prst="rect">
              <a:avLst/>
            </a:prstGeom>
            <a:noFill/>
            <a:ln>
              <a:noFill/>
            </a:ln>
          </p:spPr>
          <p:txBody>
            <a:bodyPr wrap="none" rtlCol="0">
              <a:spAutoFit/>
            </a:bodyPr>
            <a:lstStyle/>
            <a:p>
              <a:r>
                <a:rPr lang="en-US" sz="2000" b="1" dirty="0" smtClean="0"/>
                <a:t>“Travel”</a:t>
              </a:r>
            </a:p>
          </p:txBody>
        </p:sp>
        <p:sp>
          <p:nvSpPr>
            <p:cNvPr id="40" name="TextBox 39"/>
            <p:cNvSpPr txBox="1"/>
            <p:nvPr/>
          </p:nvSpPr>
          <p:spPr>
            <a:xfrm>
              <a:off x="3921984" y="3695640"/>
              <a:ext cx="1205779" cy="400110"/>
            </a:xfrm>
            <a:prstGeom prst="rect">
              <a:avLst/>
            </a:prstGeom>
            <a:noFill/>
            <a:ln>
              <a:noFill/>
            </a:ln>
          </p:spPr>
          <p:txBody>
            <a:bodyPr wrap="none" rtlCol="0">
              <a:spAutoFit/>
            </a:bodyPr>
            <a:lstStyle/>
            <a:p>
              <a:r>
                <a:rPr lang="en-US" sz="2000" b="1" dirty="0" smtClean="0"/>
                <a:t>“Science”</a:t>
              </a:r>
            </a:p>
          </p:txBody>
        </p:sp>
      </p:grpSp>
      <p:sp>
        <p:nvSpPr>
          <p:cNvPr id="14" name="Right Arrow 13"/>
          <p:cNvSpPr/>
          <p:nvPr/>
        </p:nvSpPr>
        <p:spPr>
          <a:xfrm>
            <a:off x="2612644" y="2741519"/>
            <a:ext cx="978408" cy="484632"/>
          </a:xfrm>
          <a:prstGeom prst="rightArrow">
            <a:avLst>
              <a:gd name="adj1" fmla="val 50000"/>
              <a:gd name="adj2" fmla="val 60482"/>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036798" y="2681366"/>
            <a:ext cx="731290" cy="1015663"/>
          </a:xfrm>
          <a:prstGeom prst="rect">
            <a:avLst/>
          </a:prstGeom>
          <a:noFill/>
        </p:spPr>
        <p:txBody>
          <a:bodyPr wrap="none" rtlCol="0">
            <a:spAutoFit/>
          </a:bodyPr>
          <a:lstStyle/>
          <a:p>
            <a:r>
              <a:rPr lang="en-US" sz="6000" b="1" dirty="0" smtClean="0"/>
              <a:t>…</a:t>
            </a:r>
          </a:p>
        </p:txBody>
      </p:sp>
      <p:grpSp>
        <p:nvGrpSpPr>
          <p:cNvPr id="19" name="Group 18"/>
          <p:cNvGrpSpPr/>
          <p:nvPr/>
        </p:nvGrpSpPr>
        <p:grpSpPr>
          <a:xfrm>
            <a:off x="6307219" y="1154906"/>
            <a:ext cx="931781" cy="3505200"/>
            <a:chOff x="6307219" y="971550"/>
            <a:chExt cx="931781" cy="3505200"/>
          </a:xfrm>
        </p:grpSpPr>
        <p:sp>
          <p:nvSpPr>
            <p:cNvPr id="37" name="Flowchart: Document 36"/>
            <p:cNvSpPr/>
            <p:nvPr/>
          </p:nvSpPr>
          <p:spPr>
            <a:xfrm>
              <a:off x="6307219" y="971550"/>
              <a:ext cx="819709" cy="5589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347547" y="991205"/>
              <a:ext cx="779381" cy="400110"/>
            </a:xfrm>
            <a:prstGeom prst="rect">
              <a:avLst/>
            </a:prstGeom>
            <a:noFill/>
          </p:spPr>
          <p:txBody>
            <a:bodyPr wrap="none" rtlCol="0">
              <a:spAutoFit/>
            </a:bodyPr>
            <a:lstStyle/>
            <a:p>
              <a:r>
                <a:rPr lang="en-US" sz="2000" b="1" dirty="0" smtClean="0"/>
                <a:t>Doc 2</a:t>
              </a:r>
            </a:p>
          </p:txBody>
        </p:sp>
        <p:cxnSp>
          <p:nvCxnSpPr>
            <p:cNvPr id="50" name="Straight Connector 49"/>
            <p:cNvCxnSpPr/>
            <p:nvPr/>
          </p:nvCxnSpPr>
          <p:spPr>
            <a:xfrm>
              <a:off x="6423747" y="1657350"/>
              <a:ext cx="0" cy="28194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418181" y="2419350"/>
              <a:ext cx="820819"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00800" y="3771840"/>
              <a:ext cx="2874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7193510" y="672643"/>
            <a:ext cx="1645690" cy="3987463"/>
            <a:chOff x="7193510" y="489287"/>
            <a:chExt cx="1645690" cy="3987463"/>
          </a:xfrm>
        </p:grpSpPr>
        <p:sp>
          <p:nvSpPr>
            <p:cNvPr id="39" name="Flowchart: Document 38"/>
            <p:cNvSpPr/>
            <p:nvPr/>
          </p:nvSpPr>
          <p:spPr>
            <a:xfrm>
              <a:off x="7943291" y="971550"/>
              <a:ext cx="819709" cy="5589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983619" y="991205"/>
              <a:ext cx="817853" cy="400110"/>
            </a:xfrm>
            <a:prstGeom prst="rect">
              <a:avLst/>
            </a:prstGeom>
            <a:noFill/>
          </p:spPr>
          <p:txBody>
            <a:bodyPr wrap="none" rtlCol="0">
              <a:spAutoFit/>
            </a:bodyPr>
            <a:lstStyle/>
            <a:p>
              <a:r>
                <a:rPr lang="en-US" sz="2000" b="1" dirty="0" smtClean="0"/>
                <a:t>Doc N</a:t>
              </a:r>
            </a:p>
          </p:txBody>
        </p:sp>
        <p:sp>
          <p:nvSpPr>
            <p:cNvPr id="47" name="TextBox 46"/>
            <p:cNvSpPr txBox="1"/>
            <p:nvPr/>
          </p:nvSpPr>
          <p:spPr>
            <a:xfrm>
              <a:off x="7193510" y="489287"/>
              <a:ext cx="731290" cy="1015663"/>
            </a:xfrm>
            <a:prstGeom prst="rect">
              <a:avLst/>
            </a:prstGeom>
            <a:noFill/>
          </p:spPr>
          <p:txBody>
            <a:bodyPr wrap="none" rtlCol="0">
              <a:spAutoFit/>
            </a:bodyPr>
            <a:lstStyle/>
            <a:p>
              <a:r>
                <a:rPr lang="en-US" sz="6000" b="1" dirty="0" smtClean="0"/>
                <a:t>…</a:t>
              </a:r>
            </a:p>
          </p:txBody>
        </p:sp>
        <p:cxnSp>
          <p:nvCxnSpPr>
            <p:cNvPr id="62" name="Straight Connector 61"/>
            <p:cNvCxnSpPr/>
            <p:nvPr/>
          </p:nvCxnSpPr>
          <p:spPr>
            <a:xfrm>
              <a:off x="8018381" y="1657350"/>
              <a:ext cx="0" cy="28194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8018381" y="3819515"/>
              <a:ext cx="8208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995434" y="2419350"/>
              <a:ext cx="287419"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5334000" y="1154906"/>
            <a:ext cx="861147" cy="3505200"/>
            <a:chOff x="5334000" y="971550"/>
            <a:chExt cx="861147" cy="3505200"/>
          </a:xfrm>
        </p:grpSpPr>
        <p:sp>
          <p:nvSpPr>
            <p:cNvPr id="7" name="Flowchart: Document 6"/>
            <p:cNvSpPr/>
            <p:nvPr/>
          </p:nvSpPr>
          <p:spPr>
            <a:xfrm>
              <a:off x="5334000" y="971550"/>
              <a:ext cx="819709" cy="5589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5374328" y="1657350"/>
              <a:ext cx="0" cy="28194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74328" y="1885950"/>
              <a:ext cx="8208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381346" y="2419350"/>
              <a:ext cx="409854"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351381" y="3771840"/>
              <a:ext cx="287419" cy="24771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74328" y="991205"/>
              <a:ext cx="779381" cy="400110"/>
            </a:xfrm>
            <a:prstGeom prst="rect">
              <a:avLst/>
            </a:prstGeom>
            <a:noFill/>
          </p:spPr>
          <p:txBody>
            <a:bodyPr wrap="none" rtlCol="0">
              <a:spAutoFit/>
            </a:bodyPr>
            <a:lstStyle/>
            <a:p>
              <a:r>
                <a:rPr lang="en-US" sz="2000" b="1" dirty="0" smtClean="0"/>
                <a:t>Doc 1</a:t>
              </a:r>
            </a:p>
          </p:txBody>
        </p:sp>
      </p:grpSp>
      <p:sp>
        <p:nvSpPr>
          <p:cNvPr id="5" name="Rectangle 4"/>
          <p:cNvSpPr/>
          <p:nvPr/>
        </p:nvSpPr>
        <p:spPr>
          <a:xfrm>
            <a:off x="3491149" y="1933288"/>
            <a:ext cx="449162" cy="461665"/>
          </a:xfrm>
          <a:prstGeom prst="rect">
            <a:avLst/>
          </a:prstGeom>
        </p:spPr>
        <p:txBody>
          <a:bodyPr wrap="none">
            <a:spAutoFit/>
          </a:bodyPr>
          <a:lstStyle/>
          <a:p>
            <a:r>
              <a:rPr lang="en-US" sz="2400" dirty="0" smtClean="0">
                <a:sym typeface="Symbol"/>
              </a:rPr>
              <a:t></a:t>
            </a:r>
            <a:r>
              <a:rPr lang="en-US" sz="2400" baseline="-25000" dirty="0" smtClean="0">
                <a:sym typeface="Symbol"/>
              </a:rPr>
              <a:t>1</a:t>
            </a:r>
            <a:endParaRPr lang="en-US" sz="2000" dirty="0"/>
          </a:p>
        </p:txBody>
      </p:sp>
      <p:sp>
        <p:nvSpPr>
          <p:cNvPr id="43" name="Rectangle 42"/>
          <p:cNvSpPr/>
          <p:nvPr/>
        </p:nvSpPr>
        <p:spPr>
          <a:xfrm>
            <a:off x="3505200" y="2526506"/>
            <a:ext cx="449162" cy="461665"/>
          </a:xfrm>
          <a:prstGeom prst="rect">
            <a:avLst/>
          </a:prstGeom>
        </p:spPr>
        <p:txBody>
          <a:bodyPr wrap="none">
            <a:spAutoFit/>
          </a:bodyPr>
          <a:lstStyle/>
          <a:p>
            <a:r>
              <a:rPr lang="en-US" sz="2400" dirty="0" smtClean="0">
                <a:sym typeface="Symbol"/>
              </a:rPr>
              <a:t></a:t>
            </a:r>
            <a:r>
              <a:rPr lang="en-US" sz="2400" baseline="-25000" dirty="0">
                <a:sym typeface="Symbol"/>
              </a:rPr>
              <a:t>2</a:t>
            </a:r>
            <a:endParaRPr lang="en-US" sz="2000" dirty="0"/>
          </a:p>
        </p:txBody>
      </p:sp>
      <p:sp>
        <p:nvSpPr>
          <p:cNvPr id="44" name="Rectangle 43"/>
          <p:cNvSpPr/>
          <p:nvPr/>
        </p:nvSpPr>
        <p:spPr>
          <a:xfrm>
            <a:off x="3505200" y="3821906"/>
            <a:ext cx="437940" cy="461665"/>
          </a:xfrm>
          <a:prstGeom prst="rect">
            <a:avLst/>
          </a:prstGeom>
        </p:spPr>
        <p:txBody>
          <a:bodyPr wrap="none">
            <a:spAutoFit/>
          </a:bodyPr>
          <a:lstStyle/>
          <a:p>
            <a:r>
              <a:rPr lang="en-US" sz="2400" dirty="0" smtClean="0">
                <a:sym typeface="Symbol"/>
              </a:rPr>
              <a:t></a:t>
            </a:r>
            <a:r>
              <a:rPr lang="en-US" sz="2400" baseline="-25000" dirty="0">
                <a:sym typeface="Symbol"/>
              </a:rPr>
              <a:t>k</a:t>
            </a:r>
            <a:endParaRPr lang="en-US" sz="2000" dirty="0"/>
          </a:p>
        </p:txBody>
      </p:sp>
      <p:sp>
        <p:nvSpPr>
          <p:cNvPr id="45" name="Rectangle 44"/>
          <p:cNvSpPr/>
          <p:nvPr/>
        </p:nvSpPr>
        <p:spPr>
          <a:xfrm>
            <a:off x="5486399" y="1916906"/>
            <a:ext cx="667309" cy="400110"/>
          </a:xfrm>
          <a:prstGeom prst="rect">
            <a:avLst/>
          </a:prstGeom>
        </p:spPr>
        <p:txBody>
          <a:bodyPr wrap="square">
            <a:spAutoFit/>
          </a:bodyPr>
          <a:lstStyle/>
          <a:p>
            <a:r>
              <a:rPr lang="en-US" sz="2000" dirty="0">
                <a:sym typeface="Symbol"/>
              </a:rPr>
              <a:t></a:t>
            </a:r>
            <a:r>
              <a:rPr lang="en-US" sz="2000" baseline="-25000" dirty="0" smtClean="0">
                <a:sym typeface="Symbol"/>
              </a:rPr>
              <a:t>11</a:t>
            </a:r>
            <a:endParaRPr lang="en-US" sz="1800" dirty="0"/>
          </a:p>
        </p:txBody>
      </p:sp>
      <p:sp>
        <p:nvSpPr>
          <p:cNvPr id="55" name="Rectangle 54"/>
          <p:cNvSpPr/>
          <p:nvPr/>
        </p:nvSpPr>
        <p:spPr>
          <a:xfrm>
            <a:off x="5334000" y="2450306"/>
            <a:ext cx="667309" cy="400110"/>
          </a:xfrm>
          <a:prstGeom prst="rect">
            <a:avLst/>
          </a:prstGeom>
        </p:spPr>
        <p:txBody>
          <a:bodyPr wrap="square">
            <a:spAutoFit/>
          </a:bodyPr>
          <a:lstStyle/>
          <a:p>
            <a:r>
              <a:rPr lang="en-US" sz="2000" dirty="0">
                <a:sym typeface="Symbol"/>
              </a:rPr>
              <a:t></a:t>
            </a:r>
            <a:r>
              <a:rPr lang="en-US" sz="2000" baseline="-25000" dirty="0" smtClean="0">
                <a:sym typeface="Symbol"/>
              </a:rPr>
              <a:t>12</a:t>
            </a:r>
            <a:endParaRPr lang="en-US" sz="1800" dirty="0"/>
          </a:p>
        </p:txBody>
      </p:sp>
      <p:sp>
        <p:nvSpPr>
          <p:cNvPr id="56" name="Rectangle 55"/>
          <p:cNvSpPr/>
          <p:nvPr/>
        </p:nvSpPr>
        <p:spPr>
          <a:xfrm>
            <a:off x="5562600" y="3836797"/>
            <a:ext cx="667309" cy="400110"/>
          </a:xfrm>
          <a:prstGeom prst="rect">
            <a:avLst/>
          </a:prstGeom>
        </p:spPr>
        <p:txBody>
          <a:bodyPr wrap="square">
            <a:spAutoFit/>
          </a:bodyPr>
          <a:lstStyle/>
          <a:p>
            <a:r>
              <a:rPr lang="en-US" sz="2000" dirty="0">
                <a:sym typeface="Symbol"/>
              </a:rPr>
              <a:t></a:t>
            </a:r>
            <a:r>
              <a:rPr lang="en-US" sz="2000" baseline="-25000" dirty="0" smtClean="0">
                <a:sym typeface="Symbol"/>
              </a:rPr>
              <a:t>1k</a:t>
            </a:r>
            <a:endParaRPr lang="en-US" sz="1800" dirty="0"/>
          </a:p>
        </p:txBody>
      </p:sp>
      <p:sp>
        <p:nvSpPr>
          <p:cNvPr id="57" name="Rectangle 56"/>
          <p:cNvSpPr/>
          <p:nvPr/>
        </p:nvSpPr>
        <p:spPr>
          <a:xfrm>
            <a:off x="6400800" y="1916906"/>
            <a:ext cx="914400" cy="400110"/>
          </a:xfrm>
          <a:prstGeom prst="rect">
            <a:avLst/>
          </a:prstGeom>
        </p:spPr>
        <p:txBody>
          <a:bodyPr wrap="square">
            <a:spAutoFit/>
          </a:bodyPr>
          <a:lstStyle/>
          <a:p>
            <a:r>
              <a:rPr lang="en-US" sz="2000" dirty="0" smtClean="0">
                <a:sym typeface="Symbol"/>
              </a:rPr>
              <a:t></a:t>
            </a:r>
            <a:r>
              <a:rPr lang="en-US" sz="2000" baseline="-25000" dirty="0" smtClean="0">
                <a:sym typeface="Symbol"/>
              </a:rPr>
              <a:t>21</a:t>
            </a:r>
            <a:r>
              <a:rPr lang="en-US" sz="1800" dirty="0" smtClean="0">
                <a:sym typeface="Symbol"/>
              </a:rPr>
              <a:t>=0</a:t>
            </a:r>
            <a:endParaRPr lang="en-US" sz="1800" dirty="0"/>
          </a:p>
        </p:txBody>
      </p:sp>
      <p:sp>
        <p:nvSpPr>
          <p:cNvPr id="63" name="Rectangle 62"/>
          <p:cNvSpPr/>
          <p:nvPr/>
        </p:nvSpPr>
        <p:spPr>
          <a:xfrm>
            <a:off x="6647891" y="2450306"/>
            <a:ext cx="667309" cy="400110"/>
          </a:xfrm>
          <a:prstGeom prst="rect">
            <a:avLst/>
          </a:prstGeom>
        </p:spPr>
        <p:txBody>
          <a:bodyPr wrap="square">
            <a:spAutoFit/>
          </a:bodyPr>
          <a:lstStyle/>
          <a:p>
            <a:r>
              <a:rPr lang="en-US" sz="2000" dirty="0" smtClean="0">
                <a:sym typeface="Symbol"/>
              </a:rPr>
              <a:t></a:t>
            </a:r>
            <a:r>
              <a:rPr lang="en-US" sz="2000" baseline="-25000" dirty="0" smtClean="0">
                <a:sym typeface="Symbol"/>
              </a:rPr>
              <a:t>2</a:t>
            </a:r>
            <a:r>
              <a:rPr lang="en-US" sz="2000" baseline="-25000" dirty="0">
                <a:sym typeface="Symbol"/>
              </a:rPr>
              <a:t>2</a:t>
            </a:r>
            <a:endParaRPr lang="en-US" sz="1800" dirty="0"/>
          </a:p>
        </p:txBody>
      </p:sp>
      <p:sp>
        <p:nvSpPr>
          <p:cNvPr id="67" name="Rectangle 66"/>
          <p:cNvSpPr/>
          <p:nvPr/>
        </p:nvSpPr>
        <p:spPr>
          <a:xfrm>
            <a:off x="6724091" y="3821906"/>
            <a:ext cx="667309" cy="400110"/>
          </a:xfrm>
          <a:prstGeom prst="rect">
            <a:avLst/>
          </a:prstGeom>
        </p:spPr>
        <p:txBody>
          <a:bodyPr wrap="square">
            <a:spAutoFit/>
          </a:bodyPr>
          <a:lstStyle/>
          <a:p>
            <a:r>
              <a:rPr lang="en-US" sz="2000" dirty="0" smtClean="0">
                <a:sym typeface="Symbol"/>
              </a:rPr>
              <a:t></a:t>
            </a:r>
            <a:r>
              <a:rPr lang="en-US" sz="2000" baseline="-25000" dirty="0" smtClean="0">
                <a:sym typeface="Symbol"/>
              </a:rPr>
              <a:t>2</a:t>
            </a:r>
            <a:r>
              <a:rPr lang="en-US" sz="2000" baseline="-25000" dirty="0">
                <a:sym typeface="Symbol"/>
              </a:rPr>
              <a:t>k</a:t>
            </a:r>
            <a:endParaRPr lang="en-US" sz="1800" dirty="0"/>
          </a:p>
        </p:txBody>
      </p:sp>
      <p:sp>
        <p:nvSpPr>
          <p:cNvPr id="71" name="Rectangle 70"/>
          <p:cNvSpPr/>
          <p:nvPr/>
        </p:nvSpPr>
        <p:spPr>
          <a:xfrm>
            <a:off x="8001000" y="1916906"/>
            <a:ext cx="762000" cy="677108"/>
          </a:xfrm>
          <a:prstGeom prst="rect">
            <a:avLst/>
          </a:prstGeom>
        </p:spPr>
        <p:txBody>
          <a:bodyPr wrap="square">
            <a:spAutoFit/>
          </a:bodyPr>
          <a:lstStyle/>
          <a:p>
            <a:r>
              <a:rPr lang="en-US" sz="2000" dirty="0" smtClean="0">
                <a:sym typeface="Symbol"/>
              </a:rPr>
              <a:t></a:t>
            </a:r>
            <a:r>
              <a:rPr lang="en-US" sz="2000" baseline="-25000" dirty="0" smtClean="0">
                <a:sym typeface="Symbol"/>
              </a:rPr>
              <a:t>N1</a:t>
            </a:r>
            <a:r>
              <a:rPr lang="en-US" sz="1800" dirty="0">
                <a:sym typeface="Symbol"/>
              </a:rPr>
              <a:t>=0</a:t>
            </a:r>
            <a:endParaRPr lang="en-US" sz="1800" dirty="0"/>
          </a:p>
          <a:p>
            <a:endParaRPr lang="en-US" sz="1800" dirty="0"/>
          </a:p>
        </p:txBody>
      </p:sp>
      <p:sp>
        <p:nvSpPr>
          <p:cNvPr id="72" name="Rectangle 71"/>
          <p:cNvSpPr/>
          <p:nvPr/>
        </p:nvSpPr>
        <p:spPr>
          <a:xfrm>
            <a:off x="8324291" y="2507396"/>
            <a:ext cx="667309" cy="400110"/>
          </a:xfrm>
          <a:prstGeom prst="rect">
            <a:avLst/>
          </a:prstGeom>
        </p:spPr>
        <p:txBody>
          <a:bodyPr wrap="square">
            <a:spAutoFit/>
          </a:bodyPr>
          <a:lstStyle/>
          <a:p>
            <a:r>
              <a:rPr lang="en-US" sz="2000" dirty="0" smtClean="0">
                <a:sym typeface="Symbol"/>
              </a:rPr>
              <a:t></a:t>
            </a:r>
            <a:r>
              <a:rPr lang="en-US" sz="2000" baseline="-25000" dirty="0" smtClean="0">
                <a:sym typeface="Symbol"/>
              </a:rPr>
              <a:t>N</a:t>
            </a:r>
            <a:r>
              <a:rPr lang="en-US" sz="2000" baseline="-25000" dirty="0">
                <a:sym typeface="Symbol"/>
              </a:rPr>
              <a:t>2</a:t>
            </a:r>
            <a:endParaRPr lang="en-US" sz="1800" dirty="0"/>
          </a:p>
        </p:txBody>
      </p:sp>
      <p:sp>
        <p:nvSpPr>
          <p:cNvPr id="73" name="Rectangle 72"/>
          <p:cNvSpPr/>
          <p:nvPr/>
        </p:nvSpPr>
        <p:spPr>
          <a:xfrm>
            <a:off x="8382000" y="3878996"/>
            <a:ext cx="667309" cy="400110"/>
          </a:xfrm>
          <a:prstGeom prst="rect">
            <a:avLst/>
          </a:prstGeom>
        </p:spPr>
        <p:txBody>
          <a:bodyPr wrap="square">
            <a:spAutoFit/>
          </a:bodyPr>
          <a:lstStyle/>
          <a:p>
            <a:r>
              <a:rPr lang="en-US" sz="2000" dirty="0" smtClean="0">
                <a:sym typeface="Symbol"/>
              </a:rPr>
              <a:t></a:t>
            </a:r>
            <a:r>
              <a:rPr lang="en-US" sz="2000" baseline="-25000" dirty="0" err="1" smtClean="0">
                <a:sym typeface="Symbol"/>
              </a:rPr>
              <a:t>N</a:t>
            </a:r>
            <a:r>
              <a:rPr lang="en-US" sz="2000" baseline="-25000" dirty="0" err="1">
                <a:sym typeface="Symbol"/>
              </a:rPr>
              <a:t>k</a:t>
            </a:r>
            <a:endParaRPr lang="en-US" sz="1800" dirty="0"/>
          </a:p>
        </p:txBody>
      </p:sp>
      <p:sp>
        <p:nvSpPr>
          <p:cNvPr id="8" name="TextBox 7"/>
          <p:cNvSpPr txBox="1"/>
          <p:nvPr/>
        </p:nvSpPr>
        <p:spPr>
          <a:xfrm>
            <a:off x="5515254" y="1688306"/>
            <a:ext cx="631904" cy="400110"/>
          </a:xfrm>
          <a:prstGeom prst="rect">
            <a:avLst/>
          </a:prstGeom>
          <a:noFill/>
        </p:spPr>
        <p:txBody>
          <a:bodyPr wrap="none" rtlCol="0">
            <a:spAutoFit/>
          </a:bodyPr>
          <a:lstStyle/>
          <a:p>
            <a:r>
              <a:rPr lang="en-US" sz="2000" b="1" dirty="0" smtClean="0"/>
              <a:t>30%</a:t>
            </a:r>
          </a:p>
        </p:txBody>
      </p:sp>
      <p:sp>
        <p:nvSpPr>
          <p:cNvPr id="59" name="TextBox 58"/>
          <p:cNvSpPr txBox="1"/>
          <p:nvPr/>
        </p:nvSpPr>
        <p:spPr>
          <a:xfrm>
            <a:off x="5486400" y="2812196"/>
            <a:ext cx="631904" cy="400110"/>
          </a:xfrm>
          <a:prstGeom prst="rect">
            <a:avLst/>
          </a:prstGeom>
          <a:noFill/>
        </p:spPr>
        <p:txBody>
          <a:bodyPr wrap="none" rtlCol="0">
            <a:spAutoFit/>
          </a:bodyPr>
          <a:lstStyle/>
          <a:p>
            <a:r>
              <a:rPr lang="en-US" sz="2000" b="1" dirty="0" smtClean="0"/>
              <a:t>1</a:t>
            </a:r>
            <a:r>
              <a:rPr lang="en-US" sz="2000" b="1" dirty="0"/>
              <a:t>2</a:t>
            </a:r>
            <a:r>
              <a:rPr lang="en-US" sz="2000" b="1" dirty="0" smtClean="0"/>
              <a:t>%</a:t>
            </a:r>
          </a:p>
        </p:txBody>
      </p:sp>
      <p:sp>
        <p:nvSpPr>
          <p:cNvPr id="61" name="TextBox 60"/>
          <p:cNvSpPr txBox="1"/>
          <p:nvPr/>
        </p:nvSpPr>
        <p:spPr>
          <a:xfrm>
            <a:off x="5486399" y="4262011"/>
            <a:ext cx="502061" cy="400110"/>
          </a:xfrm>
          <a:prstGeom prst="rect">
            <a:avLst/>
          </a:prstGeom>
          <a:noFill/>
        </p:spPr>
        <p:txBody>
          <a:bodyPr wrap="none" rtlCol="0">
            <a:spAutoFit/>
          </a:bodyPr>
          <a:lstStyle/>
          <a:p>
            <a:r>
              <a:rPr lang="en-US" sz="2000" b="1" dirty="0"/>
              <a:t>8</a:t>
            </a:r>
            <a:r>
              <a:rPr lang="en-US" sz="2000" b="1" dirty="0" smtClean="0"/>
              <a:t>%</a:t>
            </a:r>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240457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Presidential Prediction Markets</a:t>
            </a:r>
            <a:endParaRPr lang="en-US" dirty="0"/>
          </a:p>
        </p:txBody>
      </p:sp>
      <p:pic>
        <p:nvPicPr>
          <p:cNvPr id="4" name="Picture 2"/>
          <p:cNvPicPr>
            <a:picLocks noChangeAspect="1" noChangeArrowheads="1"/>
          </p:cNvPicPr>
          <p:nvPr/>
        </p:nvPicPr>
        <p:blipFill>
          <a:blip r:embed="rId2" cstate="print"/>
          <a:srcRect l="25500" t="35417" r="12250" b="29529"/>
          <a:stretch>
            <a:fillRect/>
          </a:stretch>
        </p:blipFill>
        <p:spPr bwMode="auto">
          <a:xfrm>
            <a:off x="609601" y="1141133"/>
            <a:ext cx="8081433" cy="2057400"/>
          </a:xfrm>
          <a:prstGeom prst="rect">
            <a:avLst/>
          </a:prstGeom>
          <a:noFill/>
          <a:ln w="9525">
            <a:noFill/>
            <a:miter lim="800000"/>
            <a:headEnd/>
            <a:tailEnd/>
          </a:ln>
        </p:spPr>
      </p:pic>
      <p:sp>
        <p:nvSpPr>
          <p:cNvPr id="5" name="TextBox 4"/>
          <p:cNvSpPr txBox="1"/>
          <p:nvPr/>
        </p:nvSpPr>
        <p:spPr>
          <a:xfrm>
            <a:off x="177682" y="853902"/>
            <a:ext cx="8945269" cy="461665"/>
          </a:xfrm>
          <a:prstGeom prst="rect">
            <a:avLst/>
          </a:prstGeom>
          <a:solidFill>
            <a:srgbClr val="FFFF99"/>
          </a:solidFill>
        </p:spPr>
        <p:txBody>
          <a:bodyPr wrap="none" rtlCol="0">
            <a:spAutoFit/>
          </a:bodyPr>
          <a:lstStyle/>
          <a:p>
            <a:r>
              <a:rPr lang="en-US" sz="2400" dirty="0" smtClean="0"/>
              <a:t>What might have caused the sudden drop of price for this candidate? </a:t>
            </a:r>
            <a:endParaRPr lang="en-US" sz="2400" dirty="0"/>
          </a:p>
        </p:txBody>
      </p:sp>
      <p:cxnSp>
        <p:nvCxnSpPr>
          <p:cNvPr id="7" name="Straight Arrow Connector 6"/>
          <p:cNvCxnSpPr/>
          <p:nvPr/>
        </p:nvCxnSpPr>
        <p:spPr>
          <a:xfrm flipH="1">
            <a:off x="4650317" y="1355131"/>
            <a:ext cx="378885" cy="702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127" y="1468316"/>
            <a:ext cx="4638834" cy="461665"/>
          </a:xfrm>
          <a:prstGeom prst="rect">
            <a:avLst/>
          </a:prstGeom>
          <a:solidFill>
            <a:srgbClr val="FFFF99"/>
          </a:solidFill>
        </p:spPr>
        <p:txBody>
          <a:bodyPr wrap="none" rtlCol="0">
            <a:spAutoFit/>
          </a:bodyPr>
          <a:lstStyle/>
          <a:p>
            <a:r>
              <a:rPr lang="en-US" sz="2400" b="1" dirty="0" smtClean="0"/>
              <a:t>What “mattered” in this election?  </a:t>
            </a:r>
            <a:endParaRPr lang="en-US" sz="2400" b="1" dirty="0"/>
          </a:p>
        </p:txBody>
      </p:sp>
      <p:grpSp>
        <p:nvGrpSpPr>
          <p:cNvPr id="28" name="Group 27"/>
          <p:cNvGrpSpPr/>
          <p:nvPr/>
        </p:nvGrpSpPr>
        <p:grpSpPr>
          <a:xfrm>
            <a:off x="609600" y="3479412"/>
            <a:ext cx="7802704" cy="1465763"/>
            <a:chOff x="609600" y="4639215"/>
            <a:chExt cx="7802704" cy="1954350"/>
          </a:xfrm>
        </p:grpSpPr>
        <p:sp>
          <p:nvSpPr>
            <p:cNvPr id="13" name="Flowchart: Multidocument 12"/>
            <p:cNvSpPr/>
            <p:nvPr/>
          </p:nvSpPr>
          <p:spPr>
            <a:xfrm>
              <a:off x="914400" y="49530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ultidocument 13"/>
            <p:cNvSpPr/>
            <p:nvPr/>
          </p:nvSpPr>
          <p:spPr>
            <a:xfrm>
              <a:off x="1603248" y="49530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ultidocument 14"/>
            <p:cNvSpPr/>
            <p:nvPr/>
          </p:nvSpPr>
          <p:spPr>
            <a:xfrm>
              <a:off x="2365248" y="49530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555487" y="4639215"/>
              <a:ext cx="769763" cy="1477328"/>
            </a:xfrm>
            <a:prstGeom prst="rect">
              <a:avLst/>
            </a:prstGeom>
            <a:noFill/>
          </p:spPr>
          <p:txBody>
            <a:bodyPr wrap="none" rtlCol="0">
              <a:spAutoFit/>
            </a:bodyPr>
            <a:lstStyle/>
            <a:p>
              <a:r>
                <a:rPr lang="en-US" sz="6600" dirty="0" smtClean="0"/>
                <a:t>…</a:t>
              </a:r>
              <a:endParaRPr lang="en-US" sz="6600" dirty="0"/>
            </a:p>
          </p:txBody>
        </p:sp>
        <p:sp>
          <p:nvSpPr>
            <p:cNvPr id="17" name="Flowchart: Multidocument 16"/>
            <p:cNvSpPr/>
            <p:nvPr/>
          </p:nvSpPr>
          <p:spPr>
            <a:xfrm>
              <a:off x="4953000" y="50292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ultidocument 17"/>
            <p:cNvSpPr/>
            <p:nvPr/>
          </p:nvSpPr>
          <p:spPr>
            <a:xfrm>
              <a:off x="5641848" y="50292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ultidocument 18"/>
            <p:cNvSpPr/>
            <p:nvPr/>
          </p:nvSpPr>
          <p:spPr>
            <a:xfrm>
              <a:off x="6403848" y="50292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609600" y="4639215"/>
              <a:ext cx="7620000" cy="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77057" y="4706034"/>
              <a:ext cx="1135247" cy="861775"/>
            </a:xfrm>
            <a:prstGeom prst="rect">
              <a:avLst/>
            </a:prstGeom>
            <a:noFill/>
          </p:spPr>
          <p:txBody>
            <a:bodyPr wrap="none" rtlCol="0">
              <a:spAutoFit/>
            </a:bodyPr>
            <a:lstStyle/>
            <a:p>
              <a:r>
                <a:rPr lang="en-US" sz="3600" b="1" dirty="0" smtClean="0"/>
                <a:t>Time</a:t>
              </a:r>
              <a:endParaRPr lang="en-US" sz="3600" b="1" dirty="0"/>
            </a:p>
          </p:txBody>
        </p:sp>
        <p:sp>
          <p:nvSpPr>
            <p:cNvPr id="23" name="TextBox 22"/>
            <p:cNvSpPr txBox="1"/>
            <p:nvPr/>
          </p:nvSpPr>
          <p:spPr>
            <a:xfrm>
              <a:off x="815095" y="5813865"/>
              <a:ext cx="7323608" cy="779700"/>
            </a:xfrm>
            <a:prstGeom prst="rect">
              <a:avLst/>
            </a:prstGeom>
            <a:noFill/>
          </p:spPr>
          <p:txBody>
            <a:bodyPr wrap="none" rtlCol="0">
              <a:spAutoFit/>
            </a:bodyPr>
            <a:lstStyle/>
            <a:p>
              <a:r>
                <a:rPr lang="en-US" sz="3200" b="1" dirty="0" smtClean="0"/>
                <a:t>Any clues in the companion news stream?</a:t>
              </a:r>
              <a:endParaRPr lang="en-US" sz="3200" b="1" dirty="0"/>
            </a:p>
          </p:txBody>
        </p:sp>
      </p:grpSp>
      <p:grpSp>
        <p:nvGrpSpPr>
          <p:cNvPr id="29" name="Group 28"/>
          <p:cNvGrpSpPr/>
          <p:nvPr/>
        </p:nvGrpSpPr>
        <p:grpSpPr>
          <a:xfrm>
            <a:off x="201128" y="2340885"/>
            <a:ext cx="7643553" cy="1132264"/>
            <a:chOff x="201127" y="3121179"/>
            <a:chExt cx="7643553" cy="1509685"/>
          </a:xfrm>
        </p:grpSpPr>
        <p:sp>
          <p:nvSpPr>
            <p:cNvPr id="26" name="Freeform 25"/>
            <p:cNvSpPr/>
            <p:nvPr/>
          </p:nvSpPr>
          <p:spPr>
            <a:xfrm>
              <a:off x="201127" y="3121179"/>
              <a:ext cx="7643553" cy="1509685"/>
            </a:xfrm>
            <a:custGeom>
              <a:avLst/>
              <a:gdLst>
                <a:gd name="connsiteX0" fmla="*/ 0 w 7438292"/>
                <a:gd name="connsiteY0" fmla="*/ 1509685 h 1509685"/>
                <a:gd name="connsiteX1" fmla="*/ 228600 w 7438292"/>
                <a:gd name="connsiteY1" fmla="*/ 1456931 h 1509685"/>
                <a:gd name="connsiteX2" fmla="*/ 738554 w 7438292"/>
                <a:gd name="connsiteY2" fmla="*/ 1316254 h 1509685"/>
                <a:gd name="connsiteX3" fmla="*/ 2848707 w 7438292"/>
                <a:gd name="connsiteY3" fmla="*/ 1456931 h 1509685"/>
                <a:gd name="connsiteX4" fmla="*/ 4062046 w 7438292"/>
                <a:gd name="connsiteY4" fmla="*/ 1245916 h 1509685"/>
                <a:gd name="connsiteX5" fmla="*/ 4360984 w 7438292"/>
                <a:gd name="connsiteY5" fmla="*/ 1281085 h 1509685"/>
                <a:gd name="connsiteX6" fmla="*/ 4800600 w 7438292"/>
                <a:gd name="connsiteY6" fmla="*/ 85331 h 1509685"/>
                <a:gd name="connsiteX7" fmla="*/ 5046784 w 7438292"/>
                <a:gd name="connsiteY7" fmla="*/ 138085 h 1509685"/>
                <a:gd name="connsiteX8" fmla="*/ 5785338 w 7438292"/>
                <a:gd name="connsiteY8" fmla="*/ 472193 h 1509685"/>
                <a:gd name="connsiteX9" fmla="*/ 6453554 w 7438292"/>
                <a:gd name="connsiteY9" fmla="*/ 560116 h 1509685"/>
                <a:gd name="connsiteX10" fmla="*/ 6858000 w 7438292"/>
                <a:gd name="connsiteY10" fmla="*/ 735962 h 1509685"/>
                <a:gd name="connsiteX11" fmla="*/ 7438292 w 7438292"/>
                <a:gd name="connsiteY11" fmla="*/ 823885 h 1509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38292" h="1509685">
                  <a:moveTo>
                    <a:pt x="0" y="1509685"/>
                  </a:moveTo>
                  <a:cubicBezTo>
                    <a:pt x="52754" y="1499427"/>
                    <a:pt x="105508" y="1489169"/>
                    <a:pt x="228600" y="1456931"/>
                  </a:cubicBezTo>
                  <a:cubicBezTo>
                    <a:pt x="351692" y="1424692"/>
                    <a:pt x="301870" y="1316254"/>
                    <a:pt x="738554" y="1316254"/>
                  </a:cubicBezTo>
                  <a:cubicBezTo>
                    <a:pt x="1175238" y="1316254"/>
                    <a:pt x="2294792" y="1468654"/>
                    <a:pt x="2848707" y="1456931"/>
                  </a:cubicBezTo>
                  <a:cubicBezTo>
                    <a:pt x="3402622" y="1445208"/>
                    <a:pt x="3810000" y="1275224"/>
                    <a:pt x="4062046" y="1245916"/>
                  </a:cubicBezTo>
                  <a:cubicBezTo>
                    <a:pt x="4314092" y="1216608"/>
                    <a:pt x="4237892" y="1474516"/>
                    <a:pt x="4360984" y="1281085"/>
                  </a:cubicBezTo>
                  <a:cubicBezTo>
                    <a:pt x="4484076" y="1087654"/>
                    <a:pt x="4686300" y="275831"/>
                    <a:pt x="4800600" y="85331"/>
                  </a:cubicBezTo>
                  <a:cubicBezTo>
                    <a:pt x="4914900" y="-105169"/>
                    <a:pt x="4882661" y="73608"/>
                    <a:pt x="5046784" y="138085"/>
                  </a:cubicBezTo>
                  <a:cubicBezTo>
                    <a:pt x="5210907" y="202562"/>
                    <a:pt x="5550876" y="401854"/>
                    <a:pt x="5785338" y="472193"/>
                  </a:cubicBezTo>
                  <a:cubicBezTo>
                    <a:pt x="6019800" y="542531"/>
                    <a:pt x="6274777" y="516154"/>
                    <a:pt x="6453554" y="560116"/>
                  </a:cubicBezTo>
                  <a:cubicBezTo>
                    <a:pt x="6632331" y="604078"/>
                    <a:pt x="6693877" y="692000"/>
                    <a:pt x="6858000" y="735962"/>
                  </a:cubicBezTo>
                  <a:cubicBezTo>
                    <a:pt x="7022123" y="779923"/>
                    <a:pt x="7230207" y="801904"/>
                    <a:pt x="7438292" y="823885"/>
                  </a:cubicBezTo>
                </a:path>
              </a:pathLst>
            </a:cu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42499" y="3733799"/>
              <a:ext cx="1655068" cy="779700"/>
            </a:xfrm>
            <a:prstGeom prst="rect">
              <a:avLst/>
            </a:prstGeom>
            <a:noFill/>
          </p:spPr>
          <p:txBody>
            <a:bodyPr wrap="none" rtlCol="0">
              <a:spAutoFit/>
            </a:bodyPr>
            <a:lstStyle/>
            <a:p>
              <a:r>
                <a:rPr lang="en-US" sz="3200" b="1" dirty="0" smtClean="0">
                  <a:solidFill>
                    <a:schemeClr val="accent2">
                      <a:lumMod val="75000"/>
                    </a:schemeClr>
                  </a:solidFill>
                </a:rPr>
                <a:t>Tax cut? </a:t>
              </a:r>
              <a:endParaRPr lang="en-US" sz="3200" b="1" dirty="0">
                <a:solidFill>
                  <a:schemeClr val="accent2">
                    <a:lumMod val="75000"/>
                  </a:schemeClr>
                </a:solidFill>
              </a:endParaRPr>
            </a:p>
          </p:txBody>
        </p:sp>
      </p:grpSp>
      <p:sp>
        <p:nvSpPr>
          <p:cNvPr id="33" name="Slide Number Placeholder 32"/>
          <p:cNvSpPr>
            <a:spLocks noGrp="1"/>
          </p:cNvSpPr>
          <p:nvPr>
            <p:ph type="sldNum" sz="quarter" idx="12"/>
          </p:nvPr>
        </p:nvSpPr>
        <p:spPr/>
        <p:txBody>
          <a:bodyPr/>
          <a:lstStyle/>
          <a:p>
            <a:fld id="{88AD08FE-21CA-447A-B5E0-10774CCDBD3A}" type="slidenum">
              <a:rPr lang="en-US" smtClean="0"/>
              <a:t>80</a:t>
            </a:fld>
            <a:endParaRPr lang="en-US"/>
          </a:p>
        </p:txBody>
      </p:sp>
    </p:spTree>
    <p:extLst>
      <p:ext uri="{BB962C8B-B14F-4D97-AF65-F5344CB8AC3E}">
        <p14:creationId xmlns:p14="http://schemas.microsoft.com/office/powerpoint/2010/main" val="51654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0"/>
            <a:ext cx="9144000" cy="742950"/>
          </a:xfrm>
        </p:spPr>
        <p:txBody>
          <a:bodyPr>
            <a:normAutofit fontScale="90000"/>
          </a:bodyPr>
          <a:lstStyle/>
          <a:p>
            <a:r>
              <a:rPr lang="en-US" dirty="0" smtClean="0"/>
              <a:t>Joint Analysis of Text and Time Series </a:t>
            </a:r>
            <a:br>
              <a:rPr lang="en-US" dirty="0" smtClean="0"/>
            </a:br>
            <a:r>
              <a:rPr lang="en-US" dirty="0" smtClean="0"/>
              <a:t>to Discover “Causal Topics”</a:t>
            </a:r>
            <a:endParaRPr lang="en-US" dirty="0"/>
          </a:p>
        </p:txBody>
      </p:sp>
      <p:sp>
        <p:nvSpPr>
          <p:cNvPr id="3" name="Content Placeholder 2"/>
          <p:cNvSpPr>
            <a:spLocks noGrp="1"/>
          </p:cNvSpPr>
          <p:nvPr>
            <p:ph idx="1"/>
          </p:nvPr>
        </p:nvSpPr>
        <p:spPr>
          <a:xfrm>
            <a:off x="228600" y="961432"/>
            <a:ext cx="8763000" cy="3508772"/>
          </a:xfrm>
        </p:spPr>
        <p:txBody>
          <a:bodyPr/>
          <a:lstStyle/>
          <a:p>
            <a:r>
              <a:rPr lang="en-US" dirty="0" smtClean="0"/>
              <a:t>Input: </a:t>
            </a:r>
          </a:p>
          <a:p>
            <a:pPr lvl="1"/>
            <a:r>
              <a:rPr lang="en-US" dirty="0" smtClean="0"/>
              <a:t>Time series </a:t>
            </a:r>
            <a:endParaRPr lang="en-US" dirty="0"/>
          </a:p>
          <a:p>
            <a:pPr lvl="1"/>
            <a:r>
              <a:rPr lang="en-US" dirty="0" smtClean="0"/>
              <a:t>Text data produced in a similar time period (text stream) </a:t>
            </a:r>
          </a:p>
          <a:p>
            <a:r>
              <a:rPr lang="en-US" dirty="0" smtClean="0"/>
              <a:t>Output</a:t>
            </a:r>
          </a:p>
          <a:p>
            <a:pPr lvl="1"/>
            <a:r>
              <a:rPr lang="en-US" dirty="0" smtClean="0"/>
              <a:t>Topics whose coverage in the text stream has strong correlations with the time series (“causal” topics)</a:t>
            </a:r>
          </a:p>
        </p:txBody>
      </p:sp>
      <p:pic>
        <p:nvPicPr>
          <p:cNvPr id="4" name="Picture 2"/>
          <p:cNvPicPr>
            <a:picLocks noChangeAspect="1" noChangeArrowheads="1"/>
          </p:cNvPicPr>
          <p:nvPr/>
        </p:nvPicPr>
        <p:blipFill>
          <a:blip r:embed="rId2" cstate="print"/>
          <a:srcRect l="25500" t="35417" r="12250" b="29529"/>
          <a:stretch>
            <a:fillRect/>
          </a:stretch>
        </p:blipFill>
        <p:spPr bwMode="auto">
          <a:xfrm>
            <a:off x="640932" y="3609382"/>
            <a:ext cx="3047999" cy="581978"/>
          </a:xfrm>
          <a:prstGeom prst="rect">
            <a:avLst/>
          </a:prstGeom>
          <a:noFill/>
          <a:ln w="9525">
            <a:noFill/>
            <a:miter lim="800000"/>
            <a:headEnd/>
            <a:tailEnd/>
          </a:ln>
        </p:spPr>
      </p:pic>
      <p:pic>
        <p:nvPicPr>
          <p:cNvPr id="5122" name="Picture 2" descr="C:\Users\zhai\Pictures\p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1" y="4200152"/>
            <a:ext cx="3110663" cy="561416"/>
          </a:xfrm>
          <a:prstGeom prst="rect">
            <a:avLst/>
          </a:prstGeom>
          <a:noFill/>
          <a:extLst>
            <a:ext uri="{909E8E84-426E-40DD-AFC4-6F175D3DCCD1}">
              <a14:hiddenFill xmlns:a14="http://schemas.microsoft.com/office/drawing/2010/main">
                <a:solidFill>
                  <a:srgbClr val="FFFFFF"/>
                </a:solidFill>
              </a14:hiddenFill>
            </a:ext>
          </a:extLst>
        </p:spPr>
      </p:pic>
      <p:sp>
        <p:nvSpPr>
          <p:cNvPr id="18" name="Striped Right Arrow 17"/>
          <p:cNvSpPr/>
          <p:nvPr/>
        </p:nvSpPr>
        <p:spPr>
          <a:xfrm>
            <a:off x="4191000" y="4009622"/>
            <a:ext cx="978408" cy="363474"/>
          </a:xfrm>
          <a:prstGeom prst="striped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5486400" y="3552231"/>
            <a:ext cx="3505200" cy="547059"/>
            <a:chOff x="201127" y="3121179"/>
            <a:chExt cx="7643553" cy="1509685"/>
          </a:xfrm>
        </p:grpSpPr>
        <p:sp>
          <p:nvSpPr>
            <p:cNvPr id="21" name="Freeform 20"/>
            <p:cNvSpPr/>
            <p:nvPr/>
          </p:nvSpPr>
          <p:spPr>
            <a:xfrm>
              <a:off x="201127" y="3121179"/>
              <a:ext cx="7643553" cy="1509685"/>
            </a:xfrm>
            <a:custGeom>
              <a:avLst/>
              <a:gdLst>
                <a:gd name="connsiteX0" fmla="*/ 0 w 7438292"/>
                <a:gd name="connsiteY0" fmla="*/ 1509685 h 1509685"/>
                <a:gd name="connsiteX1" fmla="*/ 228600 w 7438292"/>
                <a:gd name="connsiteY1" fmla="*/ 1456931 h 1509685"/>
                <a:gd name="connsiteX2" fmla="*/ 738554 w 7438292"/>
                <a:gd name="connsiteY2" fmla="*/ 1316254 h 1509685"/>
                <a:gd name="connsiteX3" fmla="*/ 2848707 w 7438292"/>
                <a:gd name="connsiteY3" fmla="*/ 1456931 h 1509685"/>
                <a:gd name="connsiteX4" fmla="*/ 4062046 w 7438292"/>
                <a:gd name="connsiteY4" fmla="*/ 1245916 h 1509685"/>
                <a:gd name="connsiteX5" fmla="*/ 4360984 w 7438292"/>
                <a:gd name="connsiteY5" fmla="*/ 1281085 h 1509685"/>
                <a:gd name="connsiteX6" fmla="*/ 4800600 w 7438292"/>
                <a:gd name="connsiteY6" fmla="*/ 85331 h 1509685"/>
                <a:gd name="connsiteX7" fmla="*/ 5046784 w 7438292"/>
                <a:gd name="connsiteY7" fmla="*/ 138085 h 1509685"/>
                <a:gd name="connsiteX8" fmla="*/ 5785338 w 7438292"/>
                <a:gd name="connsiteY8" fmla="*/ 472193 h 1509685"/>
                <a:gd name="connsiteX9" fmla="*/ 6453554 w 7438292"/>
                <a:gd name="connsiteY9" fmla="*/ 560116 h 1509685"/>
                <a:gd name="connsiteX10" fmla="*/ 6858000 w 7438292"/>
                <a:gd name="connsiteY10" fmla="*/ 735962 h 1509685"/>
                <a:gd name="connsiteX11" fmla="*/ 7438292 w 7438292"/>
                <a:gd name="connsiteY11" fmla="*/ 823885 h 1509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38292" h="1509685">
                  <a:moveTo>
                    <a:pt x="0" y="1509685"/>
                  </a:moveTo>
                  <a:cubicBezTo>
                    <a:pt x="52754" y="1499427"/>
                    <a:pt x="105508" y="1489169"/>
                    <a:pt x="228600" y="1456931"/>
                  </a:cubicBezTo>
                  <a:cubicBezTo>
                    <a:pt x="351692" y="1424692"/>
                    <a:pt x="301870" y="1316254"/>
                    <a:pt x="738554" y="1316254"/>
                  </a:cubicBezTo>
                  <a:cubicBezTo>
                    <a:pt x="1175238" y="1316254"/>
                    <a:pt x="2294792" y="1468654"/>
                    <a:pt x="2848707" y="1456931"/>
                  </a:cubicBezTo>
                  <a:cubicBezTo>
                    <a:pt x="3402622" y="1445208"/>
                    <a:pt x="3810000" y="1275224"/>
                    <a:pt x="4062046" y="1245916"/>
                  </a:cubicBezTo>
                  <a:cubicBezTo>
                    <a:pt x="4314092" y="1216608"/>
                    <a:pt x="4237892" y="1474516"/>
                    <a:pt x="4360984" y="1281085"/>
                  </a:cubicBezTo>
                  <a:cubicBezTo>
                    <a:pt x="4484076" y="1087654"/>
                    <a:pt x="4686300" y="275831"/>
                    <a:pt x="4800600" y="85331"/>
                  </a:cubicBezTo>
                  <a:cubicBezTo>
                    <a:pt x="4914900" y="-105169"/>
                    <a:pt x="4882661" y="73608"/>
                    <a:pt x="5046784" y="138085"/>
                  </a:cubicBezTo>
                  <a:cubicBezTo>
                    <a:pt x="5210907" y="202562"/>
                    <a:pt x="5550876" y="401854"/>
                    <a:pt x="5785338" y="472193"/>
                  </a:cubicBezTo>
                  <a:cubicBezTo>
                    <a:pt x="6019800" y="542531"/>
                    <a:pt x="6274777" y="516154"/>
                    <a:pt x="6453554" y="560116"/>
                  </a:cubicBezTo>
                  <a:cubicBezTo>
                    <a:pt x="6632331" y="604078"/>
                    <a:pt x="6693877" y="692000"/>
                    <a:pt x="6858000" y="735962"/>
                  </a:cubicBezTo>
                  <a:cubicBezTo>
                    <a:pt x="7022123" y="779923"/>
                    <a:pt x="7230207" y="801904"/>
                    <a:pt x="7438292" y="823885"/>
                  </a:cubicBezTo>
                </a:path>
              </a:pathLst>
            </a:cu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01127" y="3226321"/>
              <a:ext cx="2491916" cy="1274028"/>
            </a:xfrm>
            <a:prstGeom prst="rect">
              <a:avLst/>
            </a:prstGeom>
            <a:noFill/>
          </p:spPr>
          <p:txBody>
            <a:bodyPr wrap="none" rtlCol="0">
              <a:spAutoFit/>
            </a:bodyPr>
            <a:lstStyle/>
            <a:p>
              <a:r>
                <a:rPr lang="en-US" sz="2400" b="1" dirty="0" smtClean="0">
                  <a:solidFill>
                    <a:schemeClr val="accent2">
                      <a:lumMod val="75000"/>
                    </a:schemeClr>
                  </a:solidFill>
                </a:rPr>
                <a:t>Tax cut </a:t>
              </a:r>
              <a:endParaRPr lang="en-US" sz="2400" b="1" dirty="0">
                <a:solidFill>
                  <a:schemeClr val="accent2">
                    <a:lumMod val="75000"/>
                  </a:schemeClr>
                </a:solidFill>
              </a:endParaRPr>
            </a:p>
          </p:txBody>
        </p:sp>
      </p:grpSp>
      <p:sp>
        <p:nvSpPr>
          <p:cNvPr id="19" name="Freeform 18"/>
          <p:cNvSpPr/>
          <p:nvPr/>
        </p:nvSpPr>
        <p:spPr>
          <a:xfrm>
            <a:off x="5568463" y="4352332"/>
            <a:ext cx="3182815" cy="467249"/>
          </a:xfrm>
          <a:custGeom>
            <a:avLst/>
            <a:gdLst>
              <a:gd name="connsiteX0" fmla="*/ 0 w 3182815"/>
              <a:gd name="connsiteY0" fmla="*/ 578061 h 622999"/>
              <a:gd name="connsiteX1" fmla="*/ 422030 w 3182815"/>
              <a:gd name="connsiteY1" fmla="*/ 314292 h 622999"/>
              <a:gd name="connsiteX2" fmla="*/ 685800 w 3182815"/>
              <a:gd name="connsiteY2" fmla="*/ 613230 h 622999"/>
              <a:gd name="connsiteX3" fmla="*/ 1125415 w 3182815"/>
              <a:gd name="connsiteY3" fmla="*/ 191200 h 622999"/>
              <a:gd name="connsiteX4" fmla="*/ 1494692 w 3182815"/>
              <a:gd name="connsiteY4" fmla="*/ 595646 h 622999"/>
              <a:gd name="connsiteX5" fmla="*/ 2461846 w 3182815"/>
              <a:gd name="connsiteY5" fmla="*/ 525307 h 622999"/>
              <a:gd name="connsiteX6" fmla="*/ 2655276 w 3182815"/>
              <a:gd name="connsiteY6" fmla="*/ 32938 h 622999"/>
              <a:gd name="connsiteX7" fmla="*/ 3182815 w 3182815"/>
              <a:gd name="connsiteY7" fmla="*/ 85692 h 62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2815" h="622999">
                <a:moveTo>
                  <a:pt x="0" y="578061"/>
                </a:moveTo>
                <a:cubicBezTo>
                  <a:pt x="153865" y="443246"/>
                  <a:pt x="307730" y="308431"/>
                  <a:pt x="422030" y="314292"/>
                </a:cubicBezTo>
                <a:cubicBezTo>
                  <a:pt x="536330" y="320153"/>
                  <a:pt x="568569" y="633745"/>
                  <a:pt x="685800" y="613230"/>
                </a:cubicBezTo>
                <a:cubicBezTo>
                  <a:pt x="803031" y="592715"/>
                  <a:pt x="990600" y="194131"/>
                  <a:pt x="1125415" y="191200"/>
                </a:cubicBezTo>
                <a:cubicBezTo>
                  <a:pt x="1260230" y="188269"/>
                  <a:pt x="1271954" y="539961"/>
                  <a:pt x="1494692" y="595646"/>
                </a:cubicBezTo>
                <a:cubicBezTo>
                  <a:pt x="1717431" y="651331"/>
                  <a:pt x="2268415" y="619092"/>
                  <a:pt x="2461846" y="525307"/>
                </a:cubicBezTo>
                <a:cubicBezTo>
                  <a:pt x="2655277" y="431522"/>
                  <a:pt x="2535115" y="106207"/>
                  <a:pt x="2655276" y="32938"/>
                </a:cubicBezTo>
                <a:cubicBezTo>
                  <a:pt x="2775437" y="-40331"/>
                  <a:pt x="2979126" y="22680"/>
                  <a:pt x="3182815" y="85692"/>
                </a:cubicBezTo>
              </a:path>
            </a:pathLst>
          </a:custGeom>
          <a:noFill/>
          <a:ln w="635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410201" y="4700885"/>
            <a:ext cx="1755481" cy="461665"/>
          </a:xfrm>
          <a:prstGeom prst="rect">
            <a:avLst/>
          </a:prstGeom>
          <a:noFill/>
        </p:spPr>
        <p:txBody>
          <a:bodyPr wrap="none" rtlCol="0">
            <a:spAutoFit/>
          </a:bodyPr>
          <a:lstStyle/>
          <a:p>
            <a:r>
              <a:rPr lang="en-US" sz="2400" b="1" dirty="0" smtClean="0">
                <a:solidFill>
                  <a:schemeClr val="accent2">
                    <a:lumMod val="75000"/>
                  </a:schemeClr>
                </a:solidFill>
              </a:rPr>
              <a:t>Gun control </a:t>
            </a:r>
            <a:endParaRPr lang="en-US" sz="2400" b="1" dirty="0">
              <a:solidFill>
                <a:schemeClr val="accent2">
                  <a:lumMod val="75000"/>
                </a:schemeClr>
              </a:solidFill>
            </a:endParaRPr>
          </a:p>
        </p:txBody>
      </p:sp>
      <p:sp>
        <p:nvSpPr>
          <p:cNvPr id="23" name="TextBox 22"/>
          <p:cNvSpPr txBox="1"/>
          <p:nvPr/>
        </p:nvSpPr>
        <p:spPr>
          <a:xfrm>
            <a:off x="5654339" y="3437931"/>
            <a:ext cx="822661" cy="1200329"/>
          </a:xfrm>
          <a:prstGeom prst="rect">
            <a:avLst/>
          </a:prstGeom>
          <a:noFill/>
        </p:spPr>
        <p:txBody>
          <a:bodyPr wrap="none" rtlCol="0">
            <a:spAutoFit/>
          </a:bodyPr>
          <a:lstStyle/>
          <a:p>
            <a:r>
              <a:rPr lang="en-US" sz="7200" dirty="0" smtClean="0"/>
              <a:t>…</a:t>
            </a:r>
            <a:endParaRPr lang="en-US" sz="7200" dirty="0"/>
          </a:p>
        </p:txBody>
      </p:sp>
      <p:sp>
        <p:nvSpPr>
          <p:cNvPr id="25" name="Slide Number Placeholder 24"/>
          <p:cNvSpPr>
            <a:spLocks noGrp="1"/>
          </p:cNvSpPr>
          <p:nvPr>
            <p:ph type="sldNum" sz="quarter" idx="12"/>
          </p:nvPr>
        </p:nvSpPr>
        <p:spPr>
          <a:xfrm>
            <a:off x="6553200" y="4781550"/>
            <a:ext cx="2133600" cy="273844"/>
          </a:xfrm>
        </p:spPr>
        <p:txBody>
          <a:bodyPr/>
          <a:lstStyle/>
          <a:p>
            <a:fld id="{88AD08FE-21CA-447A-B5E0-10774CCDBD3A}" type="slidenum">
              <a:rPr lang="en-US" smtClean="0"/>
              <a:t>81</a:t>
            </a:fld>
            <a:endParaRPr lang="en-US" dirty="0"/>
          </a:p>
        </p:txBody>
      </p:sp>
    </p:spTree>
    <p:extLst>
      <p:ext uri="{BB962C8B-B14F-4D97-AF65-F5344CB8AC3E}">
        <p14:creationId xmlns:p14="http://schemas.microsoft.com/office/powerpoint/2010/main" val="34794229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
            <a:ext cx="9144000" cy="857250"/>
          </a:xfrm>
        </p:spPr>
        <p:txBody>
          <a:bodyPr>
            <a:normAutofit/>
          </a:bodyPr>
          <a:lstStyle/>
          <a:p>
            <a:r>
              <a:rPr lang="en-US" dirty="0" smtClean="0"/>
              <a:t>When a Topic </a:t>
            </a:r>
            <a:r>
              <a:rPr lang="en-US" dirty="0"/>
              <a:t>M</a:t>
            </a:r>
            <a:r>
              <a:rPr lang="en-US" dirty="0" smtClean="0"/>
              <a:t>odel </a:t>
            </a:r>
            <a:r>
              <a:rPr lang="en-US" dirty="0"/>
              <a:t>A</a:t>
            </a:r>
            <a:r>
              <a:rPr lang="en-US" dirty="0" smtClean="0"/>
              <a:t>pplied to Text </a:t>
            </a:r>
            <a:r>
              <a:rPr lang="en-US" dirty="0"/>
              <a:t>S</a:t>
            </a:r>
            <a:r>
              <a:rPr lang="en-US" dirty="0" smtClean="0"/>
              <a:t>tream</a:t>
            </a:r>
            <a:endParaRPr lang="en-US" dirty="0"/>
          </a:p>
        </p:txBody>
      </p:sp>
      <p:grpSp>
        <p:nvGrpSpPr>
          <p:cNvPr id="5" name="Group 4"/>
          <p:cNvGrpSpPr/>
          <p:nvPr/>
        </p:nvGrpSpPr>
        <p:grpSpPr>
          <a:xfrm>
            <a:off x="1371600" y="930354"/>
            <a:ext cx="7802704" cy="1107996"/>
            <a:chOff x="609600" y="4639215"/>
            <a:chExt cx="7802704" cy="1477328"/>
          </a:xfrm>
        </p:grpSpPr>
        <p:sp>
          <p:nvSpPr>
            <p:cNvPr id="7" name="Flowchart: Multidocument 6"/>
            <p:cNvSpPr/>
            <p:nvPr/>
          </p:nvSpPr>
          <p:spPr>
            <a:xfrm>
              <a:off x="1984248" y="49530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ultidocument 7"/>
            <p:cNvSpPr/>
            <p:nvPr/>
          </p:nvSpPr>
          <p:spPr>
            <a:xfrm>
              <a:off x="2746248" y="49530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55487" y="4639215"/>
              <a:ext cx="769763" cy="1477328"/>
            </a:xfrm>
            <a:prstGeom prst="rect">
              <a:avLst/>
            </a:prstGeom>
            <a:noFill/>
          </p:spPr>
          <p:txBody>
            <a:bodyPr wrap="none" rtlCol="0">
              <a:spAutoFit/>
            </a:bodyPr>
            <a:lstStyle/>
            <a:p>
              <a:r>
                <a:rPr lang="en-US" sz="6600" dirty="0" smtClean="0"/>
                <a:t>…</a:t>
              </a:r>
              <a:endParaRPr lang="en-US" sz="6600" dirty="0"/>
            </a:p>
          </p:txBody>
        </p:sp>
        <p:sp>
          <p:nvSpPr>
            <p:cNvPr id="10" name="Flowchart: Multidocument 9"/>
            <p:cNvSpPr/>
            <p:nvPr/>
          </p:nvSpPr>
          <p:spPr>
            <a:xfrm>
              <a:off x="4953000" y="50292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ultidocument 10"/>
            <p:cNvSpPr/>
            <p:nvPr/>
          </p:nvSpPr>
          <p:spPr>
            <a:xfrm>
              <a:off x="5641848" y="50292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ultidocument 11"/>
            <p:cNvSpPr/>
            <p:nvPr/>
          </p:nvSpPr>
          <p:spPr>
            <a:xfrm>
              <a:off x="6403848" y="50292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09600" y="4639215"/>
              <a:ext cx="7086600" cy="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77057" y="4706034"/>
              <a:ext cx="1135247" cy="861775"/>
            </a:xfrm>
            <a:prstGeom prst="rect">
              <a:avLst/>
            </a:prstGeom>
            <a:noFill/>
          </p:spPr>
          <p:txBody>
            <a:bodyPr wrap="none" rtlCol="0">
              <a:spAutoFit/>
            </a:bodyPr>
            <a:lstStyle/>
            <a:p>
              <a:r>
                <a:rPr lang="en-US" sz="3600" b="1" dirty="0" smtClean="0"/>
                <a:t>Time</a:t>
              </a:r>
              <a:endParaRPr lang="en-US" sz="3600" b="1" dirty="0"/>
            </a:p>
          </p:txBody>
        </p:sp>
      </p:grpSp>
      <p:sp>
        <p:nvSpPr>
          <p:cNvPr id="16" name="Oval 4"/>
          <p:cNvSpPr>
            <a:spLocks noChangeArrowheads="1"/>
          </p:cNvSpPr>
          <p:nvPr/>
        </p:nvSpPr>
        <p:spPr bwMode="auto">
          <a:xfrm>
            <a:off x="227013" y="1769269"/>
            <a:ext cx="901700" cy="288131"/>
          </a:xfrm>
          <a:prstGeom prst="ellipse">
            <a:avLst/>
          </a:prstGeom>
          <a:solidFill>
            <a:srgbClr val="FF0000"/>
          </a:solidFill>
          <a:ln w="9525">
            <a:solidFill>
              <a:schemeClr val="tx1"/>
            </a:solidFill>
            <a:round/>
            <a:headEnd/>
            <a:tailEnd/>
          </a:ln>
        </p:spPr>
        <p:txBody>
          <a:bodyPr wrap="none" anchor="ct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endParaRPr lang="en-US" altLang="en-US"/>
          </a:p>
        </p:txBody>
      </p:sp>
      <p:sp>
        <p:nvSpPr>
          <p:cNvPr id="17" name="Text Box 5"/>
          <p:cNvSpPr txBox="1">
            <a:spLocks noChangeArrowheads="1"/>
          </p:cNvSpPr>
          <p:nvPr/>
        </p:nvSpPr>
        <p:spPr bwMode="auto">
          <a:xfrm>
            <a:off x="219076" y="1733550"/>
            <a:ext cx="12239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r>
              <a:rPr lang="en-US" altLang="zh-CN" sz="1400" dirty="0">
                <a:solidFill>
                  <a:schemeClr val="bg1"/>
                </a:solidFill>
                <a:latin typeface="Arial" charset="0"/>
                <a:ea typeface="SimSun" pitchFamily="2" charset="-122"/>
                <a:sym typeface="Symbol" pitchFamily="18" charset="2"/>
              </a:rPr>
              <a:t>Topic  </a:t>
            </a:r>
            <a:r>
              <a:rPr lang="en-US" altLang="zh-CN" sz="1400" baseline="-25000" dirty="0">
                <a:solidFill>
                  <a:schemeClr val="bg1"/>
                </a:solidFill>
                <a:latin typeface="Arial" charset="0"/>
                <a:ea typeface="SimSun" pitchFamily="2" charset="-122"/>
                <a:sym typeface="Symbol" pitchFamily="18" charset="2"/>
              </a:rPr>
              <a:t>1</a:t>
            </a:r>
          </a:p>
        </p:txBody>
      </p:sp>
      <p:sp>
        <p:nvSpPr>
          <p:cNvPr id="18" name="Oval 6"/>
          <p:cNvSpPr>
            <a:spLocks noChangeArrowheads="1"/>
          </p:cNvSpPr>
          <p:nvPr/>
        </p:nvSpPr>
        <p:spPr bwMode="auto">
          <a:xfrm>
            <a:off x="228601" y="3624262"/>
            <a:ext cx="900113" cy="319088"/>
          </a:xfrm>
          <a:prstGeom prst="ellipse">
            <a:avLst/>
          </a:prstGeom>
          <a:solidFill>
            <a:srgbClr val="008000"/>
          </a:solidFill>
          <a:ln w="9525" algn="ctr">
            <a:solidFill>
              <a:schemeClr val="tx1"/>
            </a:solidFill>
            <a:round/>
            <a:headEnd/>
            <a:tailEnd/>
          </a:ln>
        </p:spPr>
        <p:txBody>
          <a:bodyPr wrap="none" anchor="ct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endParaRPr lang="en-US" altLang="en-US"/>
          </a:p>
        </p:txBody>
      </p:sp>
      <p:sp>
        <p:nvSpPr>
          <p:cNvPr id="19" name="Text Box 7"/>
          <p:cNvSpPr txBox="1">
            <a:spLocks noChangeArrowheads="1"/>
          </p:cNvSpPr>
          <p:nvPr/>
        </p:nvSpPr>
        <p:spPr bwMode="auto">
          <a:xfrm>
            <a:off x="214313" y="3626644"/>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r>
              <a:rPr lang="en-US" altLang="zh-CN" sz="1400">
                <a:solidFill>
                  <a:schemeClr val="bg1"/>
                </a:solidFill>
                <a:latin typeface="Arial" charset="0"/>
                <a:ea typeface="SimSun" pitchFamily="2" charset="-122"/>
                <a:sym typeface="Symbol" pitchFamily="18" charset="2"/>
              </a:rPr>
              <a:t>Topic </a:t>
            </a:r>
            <a:r>
              <a:rPr lang="en-US" altLang="zh-CN" sz="1400" baseline="-25000">
                <a:solidFill>
                  <a:schemeClr val="bg1"/>
                </a:solidFill>
                <a:latin typeface="Arial" charset="0"/>
                <a:ea typeface="SimSun" pitchFamily="2" charset="-122"/>
                <a:sym typeface="Symbol" pitchFamily="18" charset="2"/>
              </a:rPr>
              <a:t>k</a:t>
            </a:r>
          </a:p>
        </p:txBody>
      </p:sp>
      <p:sp>
        <p:nvSpPr>
          <p:cNvPr id="20" name="Oval 8"/>
          <p:cNvSpPr>
            <a:spLocks noChangeArrowheads="1"/>
          </p:cNvSpPr>
          <p:nvPr/>
        </p:nvSpPr>
        <p:spPr bwMode="auto">
          <a:xfrm>
            <a:off x="236538" y="2556271"/>
            <a:ext cx="901700" cy="320279"/>
          </a:xfrm>
          <a:prstGeom prst="ellipse">
            <a:avLst/>
          </a:prstGeom>
          <a:solidFill>
            <a:srgbClr val="0000FF"/>
          </a:solidFill>
          <a:ln w="9525" algn="ctr">
            <a:solidFill>
              <a:schemeClr val="tx1"/>
            </a:solidFill>
            <a:round/>
            <a:headEnd/>
            <a:tailEnd/>
          </a:ln>
        </p:spPr>
        <p:txBody>
          <a:bodyPr wrap="none" anchor="ct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endParaRPr lang="en-US" altLang="en-US"/>
          </a:p>
        </p:txBody>
      </p:sp>
      <p:sp>
        <p:nvSpPr>
          <p:cNvPr id="21" name="Text Box 9"/>
          <p:cNvSpPr txBox="1">
            <a:spLocks noChangeArrowheads="1"/>
          </p:cNvSpPr>
          <p:nvPr/>
        </p:nvSpPr>
        <p:spPr bwMode="auto">
          <a:xfrm>
            <a:off x="219076" y="2514600"/>
            <a:ext cx="12239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r>
              <a:rPr lang="en-US" altLang="zh-CN" sz="1400" dirty="0">
                <a:solidFill>
                  <a:schemeClr val="bg1"/>
                </a:solidFill>
                <a:latin typeface="Arial" charset="0"/>
                <a:ea typeface="SimSun" pitchFamily="2" charset="-122"/>
                <a:sym typeface="Symbol" pitchFamily="18" charset="2"/>
              </a:rPr>
              <a:t>Topic </a:t>
            </a:r>
            <a:r>
              <a:rPr lang="en-US" altLang="zh-CN" sz="1400" baseline="-25000" dirty="0">
                <a:solidFill>
                  <a:schemeClr val="bg1"/>
                </a:solidFill>
                <a:latin typeface="Arial" charset="0"/>
                <a:ea typeface="SimSun" pitchFamily="2" charset="-122"/>
                <a:sym typeface="Symbol" pitchFamily="18" charset="2"/>
              </a:rPr>
              <a:t>2</a:t>
            </a:r>
          </a:p>
        </p:txBody>
      </p:sp>
      <p:sp>
        <p:nvSpPr>
          <p:cNvPr id="22" name="Text Box 10"/>
          <p:cNvSpPr txBox="1">
            <a:spLocks noChangeArrowheads="1"/>
          </p:cNvSpPr>
          <p:nvPr/>
        </p:nvSpPr>
        <p:spPr bwMode="auto">
          <a:xfrm>
            <a:off x="371475" y="3007519"/>
            <a:ext cx="647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pPr>
              <a:spcBef>
                <a:spcPct val="50000"/>
              </a:spcBef>
            </a:pPr>
            <a:r>
              <a:rPr lang="en-US" altLang="zh-CN">
                <a:ea typeface="SimSun" pitchFamily="2" charset="-122"/>
              </a:rPr>
              <a:t>…</a:t>
            </a:r>
          </a:p>
        </p:txBody>
      </p:sp>
      <p:sp>
        <p:nvSpPr>
          <p:cNvPr id="23" name="Oval 11"/>
          <p:cNvSpPr>
            <a:spLocks noChangeArrowheads="1"/>
          </p:cNvSpPr>
          <p:nvPr/>
        </p:nvSpPr>
        <p:spPr bwMode="auto">
          <a:xfrm>
            <a:off x="0" y="4514850"/>
            <a:ext cx="1447800" cy="342900"/>
          </a:xfrm>
          <a:prstGeom prst="ellipse">
            <a:avLst/>
          </a:prstGeom>
          <a:solidFill>
            <a:srgbClr val="CCFFCC"/>
          </a:solidFill>
          <a:ln w="9525" algn="ctr">
            <a:solidFill>
              <a:schemeClr val="tx1"/>
            </a:solidFill>
            <a:round/>
            <a:headEnd/>
            <a:tailEnd/>
          </a:ln>
        </p:spPr>
        <p:txBody>
          <a:bodyPr wrap="none" anchor="ct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endParaRPr lang="en-US" altLang="en-US"/>
          </a:p>
        </p:txBody>
      </p:sp>
      <p:sp>
        <p:nvSpPr>
          <p:cNvPr id="24" name="Text Box 12"/>
          <p:cNvSpPr txBox="1">
            <a:spLocks noChangeArrowheads="1"/>
          </p:cNvSpPr>
          <p:nvPr/>
        </p:nvSpPr>
        <p:spPr bwMode="auto">
          <a:xfrm>
            <a:off x="-9525" y="4519612"/>
            <a:ext cx="152400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r>
              <a:rPr lang="en-US" altLang="zh-CN" sz="1400">
                <a:latin typeface="Arial" charset="0"/>
                <a:ea typeface="SimSun" pitchFamily="2" charset="-122"/>
                <a:sym typeface="Symbol" pitchFamily="18" charset="2"/>
              </a:rPr>
              <a:t>Background </a:t>
            </a:r>
            <a:r>
              <a:rPr lang="en-US" altLang="zh-CN" sz="1400" baseline="-25000">
                <a:latin typeface="Arial" charset="0"/>
                <a:ea typeface="SimSun" pitchFamily="2" charset="-122"/>
                <a:sym typeface="Symbol" pitchFamily="18" charset="2"/>
              </a:rPr>
              <a:t>k</a:t>
            </a:r>
          </a:p>
          <a:p>
            <a:endParaRPr lang="en-US" altLang="zh-CN" sz="1400" baseline="-25000">
              <a:latin typeface="Arial" charset="0"/>
              <a:ea typeface="SimSun" pitchFamily="2" charset="-122"/>
              <a:sym typeface="Symbol" pitchFamily="18" charset="2"/>
            </a:endParaRPr>
          </a:p>
        </p:txBody>
      </p:sp>
      <p:sp>
        <p:nvSpPr>
          <p:cNvPr id="25" name="Text Box 13"/>
          <p:cNvSpPr txBox="1">
            <a:spLocks noChangeArrowheads="1"/>
          </p:cNvSpPr>
          <p:nvPr/>
        </p:nvSpPr>
        <p:spPr bwMode="auto">
          <a:xfrm>
            <a:off x="1285876" y="1714501"/>
            <a:ext cx="1533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pPr>
              <a:spcBef>
                <a:spcPct val="50000"/>
              </a:spcBef>
            </a:pPr>
            <a:r>
              <a:rPr lang="en-US" altLang="zh-CN">
                <a:ea typeface="SimSun" pitchFamily="2" charset="-122"/>
              </a:rPr>
              <a:t>government 0.3 </a:t>
            </a:r>
            <a:br>
              <a:rPr lang="en-US" altLang="zh-CN">
                <a:ea typeface="SimSun" pitchFamily="2" charset="-122"/>
              </a:rPr>
            </a:br>
            <a:r>
              <a:rPr lang="en-US" altLang="zh-CN">
                <a:ea typeface="SimSun" pitchFamily="2" charset="-122"/>
              </a:rPr>
              <a:t>response  0.2</a:t>
            </a:r>
            <a:br>
              <a:rPr lang="en-US" altLang="zh-CN">
                <a:ea typeface="SimSun" pitchFamily="2" charset="-122"/>
              </a:rPr>
            </a:br>
            <a:r>
              <a:rPr lang="en-US" altLang="zh-CN">
                <a:ea typeface="SimSun" pitchFamily="2" charset="-122"/>
              </a:rPr>
              <a:t>...</a:t>
            </a:r>
          </a:p>
        </p:txBody>
      </p:sp>
      <p:sp>
        <p:nvSpPr>
          <p:cNvPr id="26" name="Text Box 14"/>
          <p:cNvSpPr txBox="1">
            <a:spLocks noChangeArrowheads="1"/>
          </p:cNvSpPr>
          <p:nvPr/>
        </p:nvSpPr>
        <p:spPr bwMode="auto">
          <a:xfrm>
            <a:off x="1371600" y="3371850"/>
            <a:ext cx="13668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pPr>
              <a:spcBef>
                <a:spcPct val="50000"/>
              </a:spcBef>
            </a:pPr>
            <a:r>
              <a:rPr lang="en-US" altLang="zh-CN">
                <a:ea typeface="SimSun" pitchFamily="2" charset="-122"/>
              </a:rPr>
              <a:t>donate  0.1</a:t>
            </a:r>
            <a:br>
              <a:rPr lang="en-US" altLang="zh-CN">
                <a:ea typeface="SimSun" pitchFamily="2" charset="-122"/>
              </a:rPr>
            </a:br>
            <a:r>
              <a:rPr lang="en-US" altLang="zh-CN">
                <a:ea typeface="SimSun" pitchFamily="2" charset="-122"/>
              </a:rPr>
              <a:t>relief 0.05</a:t>
            </a:r>
            <a:br>
              <a:rPr lang="en-US" altLang="zh-CN">
                <a:ea typeface="SimSun" pitchFamily="2" charset="-122"/>
              </a:rPr>
            </a:br>
            <a:r>
              <a:rPr lang="en-US" altLang="zh-CN">
                <a:ea typeface="SimSun" pitchFamily="2" charset="-122"/>
              </a:rPr>
              <a:t>help 0.02 </a:t>
            </a:r>
            <a:br>
              <a:rPr lang="en-US" altLang="zh-CN">
                <a:ea typeface="SimSun" pitchFamily="2" charset="-122"/>
              </a:rPr>
            </a:br>
            <a:r>
              <a:rPr lang="en-US" altLang="zh-CN">
                <a:ea typeface="SimSun" pitchFamily="2" charset="-122"/>
              </a:rPr>
              <a:t>...</a:t>
            </a:r>
          </a:p>
        </p:txBody>
      </p:sp>
      <p:sp>
        <p:nvSpPr>
          <p:cNvPr id="27" name="Text Box 15"/>
          <p:cNvSpPr txBox="1">
            <a:spLocks noChangeArrowheads="1"/>
          </p:cNvSpPr>
          <p:nvPr/>
        </p:nvSpPr>
        <p:spPr bwMode="auto">
          <a:xfrm>
            <a:off x="1371600" y="2343150"/>
            <a:ext cx="13668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pPr>
              <a:spcBef>
                <a:spcPct val="50000"/>
              </a:spcBef>
            </a:pPr>
            <a:r>
              <a:rPr lang="en-US" altLang="zh-CN" dirty="0">
                <a:ea typeface="SimSun" pitchFamily="2" charset="-122"/>
              </a:rPr>
              <a:t>city 0.2</a:t>
            </a:r>
            <a:br>
              <a:rPr lang="en-US" altLang="zh-CN" dirty="0">
                <a:ea typeface="SimSun" pitchFamily="2" charset="-122"/>
              </a:rPr>
            </a:br>
            <a:r>
              <a:rPr lang="en-US" altLang="zh-CN" dirty="0">
                <a:ea typeface="SimSun" pitchFamily="2" charset="-122"/>
              </a:rPr>
              <a:t>new   0.1</a:t>
            </a:r>
            <a:br>
              <a:rPr lang="en-US" altLang="zh-CN" dirty="0">
                <a:ea typeface="SimSun" pitchFamily="2" charset="-122"/>
              </a:rPr>
            </a:br>
            <a:r>
              <a:rPr lang="en-US" altLang="zh-CN" dirty="0" err="1">
                <a:ea typeface="SimSun" pitchFamily="2" charset="-122"/>
              </a:rPr>
              <a:t>orleans</a:t>
            </a:r>
            <a:r>
              <a:rPr lang="en-US" altLang="zh-CN" dirty="0">
                <a:ea typeface="SimSun" pitchFamily="2" charset="-122"/>
              </a:rPr>
              <a:t> 0.05 </a:t>
            </a:r>
            <a:br>
              <a:rPr lang="en-US" altLang="zh-CN" dirty="0">
                <a:ea typeface="SimSun" pitchFamily="2" charset="-122"/>
              </a:rPr>
            </a:br>
            <a:r>
              <a:rPr lang="en-US" altLang="zh-CN" dirty="0">
                <a:ea typeface="SimSun" pitchFamily="2" charset="-122"/>
              </a:rPr>
              <a:t>...</a:t>
            </a:r>
          </a:p>
        </p:txBody>
      </p:sp>
      <p:sp>
        <p:nvSpPr>
          <p:cNvPr id="28" name="Text Box 16"/>
          <p:cNvSpPr txBox="1">
            <a:spLocks noChangeArrowheads="1"/>
          </p:cNvSpPr>
          <p:nvPr/>
        </p:nvSpPr>
        <p:spPr bwMode="auto">
          <a:xfrm>
            <a:off x="1524001" y="4335066"/>
            <a:ext cx="122396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pPr>
              <a:spcBef>
                <a:spcPct val="50000"/>
              </a:spcBef>
            </a:pPr>
            <a:r>
              <a:rPr lang="en-US" altLang="zh-CN" dirty="0">
                <a:ea typeface="SimSun" pitchFamily="2" charset="-122"/>
              </a:rPr>
              <a:t>is 0.05</a:t>
            </a:r>
            <a:br>
              <a:rPr lang="en-US" altLang="zh-CN" dirty="0">
                <a:ea typeface="SimSun" pitchFamily="2" charset="-122"/>
              </a:rPr>
            </a:br>
            <a:r>
              <a:rPr lang="en-US" altLang="zh-CN" dirty="0">
                <a:ea typeface="SimSun" pitchFamily="2" charset="-122"/>
              </a:rPr>
              <a:t>the  0.04</a:t>
            </a:r>
            <a:br>
              <a:rPr lang="en-US" altLang="zh-CN" dirty="0">
                <a:ea typeface="SimSun" pitchFamily="2" charset="-122"/>
              </a:rPr>
            </a:br>
            <a:r>
              <a:rPr lang="en-US" altLang="zh-CN" dirty="0">
                <a:ea typeface="SimSun" pitchFamily="2" charset="-122"/>
              </a:rPr>
              <a:t>a 0.03 </a:t>
            </a:r>
            <a:br>
              <a:rPr lang="en-US" altLang="zh-CN" dirty="0">
                <a:ea typeface="SimSun" pitchFamily="2" charset="-122"/>
              </a:rPr>
            </a:br>
            <a:r>
              <a:rPr lang="en-US" altLang="zh-CN" dirty="0">
                <a:ea typeface="SimSun" pitchFamily="2" charset="-122"/>
              </a:rPr>
              <a:t>...</a:t>
            </a:r>
          </a:p>
        </p:txBody>
      </p:sp>
      <p:grpSp>
        <p:nvGrpSpPr>
          <p:cNvPr id="34" name="Group 33"/>
          <p:cNvGrpSpPr/>
          <p:nvPr/>
        </p:nvGrpSpPr>
        <p:grpSpPr>
          <a:xfrm>
            <a:off x="2761862" y="1771650"/>
            <a:ext cx="5952931" cy="2805157"/>
            <a:chOff x="2761861" y="2362199"/>
            <a:chExt cx="5952931" cy="3740209"/>
          </a:xfrm>
        </p:grpSpPr>
        <p:sp>
          <p:nvSpPr>
            <p:cNvPr id="30" name="Freeform 29"/>
            <p:cNvSpPr/>
            <p:nvPr/>
          </p:nvSpPr>
          <p:spPr>
            <a:xfrm>
              <a:off x="2873829" y="2362199"/>
              <a:ext cx="5467738" cy="754063"/>
            </a:xfrm>
            <a:custGeom>
              <a:avLst/>
              <a:gdLst>
                <a:gd name="connsiteX0" fmla="*/ 0 w 5467738"/>
                <a:gd name="connsiteY0" fmla="*/ 616832 h 616832"/>
                <a:gd name="connsiteX1" fmla="*/ 130628 w 5467738"/>
                <a:gd name="connsiteY1" fmla="*/ 224946 h 616832"/>
                <a:gd name="connsiteX2" fmla="*/ 130628 w 5467738"/>
                <a:gd name="connsiteY2" fmla="*/ 224946 h 616832"/>
                <a:gd name="connsiteX3" fmla="*/ 615820 w 5467738"/>
                <a:gd name="connsiteY3" fmla="*/ 467542 h 616832"/>
                <a:gd name="connsiteX4" fmla="*/ 821093 w 5467738"/>
                <a:gd name="connsiteY4" fmla="*/ 299591 h 616832"/>
                <a:gd name="connsiteX5" fmla="*/ 1306285 w 5467738"/>
                <a:gd name="connsiteY5" fmla="*/ 504865 h 616832"/>
                <a:gd name="connsiteX6" fmla="*/ 2090057 w 5467738"/>
                <a:gd name="connsiteY6" fmla="*/ 150301 h 616832"/>
                <a:gd name="connsiteX7" fmla="*/ 3377681 w 5467738"/>
                <a:gd name="connsiteY7" fmla="*/ 430220 h 616832"/>
                <a:gd name="connsiteX8" fmla="*/ 4348065 w 5467738"/>
                <a:gd name="connsiteY8" fmla="*/ 318252 h 616832"/>
                <a:gd name="connsiteX9" fmla="*/ 4777273 w 5467738"/>
                <a:gd name="connsiteY9" fmla="*/ 411558 h 616832"/>
                <a:gd name="connsiteX10" fmla="*/ 4777273 w 5467738"/>
                <a:gd name="connsiteY10" fmla="*/ 411558 h 616832"/>
                <a:gd name="connsiteX11" fmla="*/ 5094514 w 5467738"/>
                <a:gd name="connsiteY11" fmla="*/ 1011 h 616832"/>
                <a:gd name="connsiteX12" fmla="*/ 5467738 w 5467738"/>
                <a:gd name="connsiteY12" fmla="*/ 318252 h 6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67738" h="616832">
                  <a:moveTo>
                    <a:pt x="0" y="616832"/>
                  </a:moveTo>
                  <a:lnTo>
                    <a:pt x="130628" y="224946"/>
                  </a:lnTo>
                  <a:lnTo>
                    <a:pt x="130628" y="224946"/>
                  </a:lnTo>
                  <a:cubicBezTo>
                    <a:pt x="211493" y="265379"/>
                    <a:pt x="500743" y="455101"/>
                    <a:pt x="615820" y="467542"/>
                  </a:cubicBezTo>
                  <a:cubicBezTo>
                    <a:pt x="730897" y="479983"/>
                    <a:pt x="706016" y="293371"/>
                    <a:pt x="821093" y="299591"/>
                  </a:cubicBezTo>
                  <a:cubicBezTo>
                    <a:pt x="936170" y="305811"/>
                    <a:pt x="1094791" y="529747"/>
                    <a:pt x="1306285" y="504865"/>
                  </a:cubicBezTo>
                  <a:cubicBezTo>
                    <a:pt x="1517779" y="479983"/>
                    <a:pt x="1744824" y="162742"/>
                    <a:pt x="2090057" y="150301"/>
                  </a:cubicBezTo>
                  <a:cubicBezTo>
                    <a:pt x="2435290" y="137860"/>
                    <a:pt x="3001346" y="402228"/>
                    <a:pt x="3377681" y="430220"/>
                  </a:cubicBezTo>
                  <a:cubicBezTo>
                    <a:pt x="3754016" y="458212"/>
                    <a:pt x="4114800" y="321362"/>
                    <a:pt x="4348065" y="318252"/>
                  </a:cubicBezTo>
                  <a:cubicBezTo>
                    <a:pt x="4581330" y="315142"/>
                    <a:pt x="4777273" y="411558"/>
                    <a:pt x="4777273" y="411558"/>
                  </a:cubicBezTo>
                  <a:lnTo>
                    <a:pt x="4777273" y="411558"/>
                  </a:lnTo>
                  <a:cubicBezTo>
                    <a:pt x="4830147" y="343133"/>
                    <a:pt x="4979437" y="16562"/>
                    <a:pt x="5094514" y="1011"/>
                  </a:cubicBezTo>
                  <a:cubicBezTo>
                    <a:pt x="5209591" y="-14540"/>
                    <a:pt x="5338664" y="151856"/>
                    <a:pt x="5467738" y="318252"/>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2873829" y="3283986"/>
              <a:ext cx="5840963" cy="497446"/>
            </a:xfrm>
            <a:custGeom>
              <a:avLst/>
              <a:gdLst>
                <a:gd name="connsiteX0" fmla="*/ 0 w 5840963"/>
                <a:gd name="connsiteY0" fmla="*/ 466920 h 497446"/>
                <a:gd name="connsiteX1" fmla="*/ 373224 w 5840963"/>
                <a:gd name="connsiteY1" fmla="*/ 466920 h 497446"/>
                <a:gd name="connsiteX2" fmla="*/ 615820 w 5840963"/>
                <a:gd name="connsiteY2" fmla="*/ 149679 h 497446"/>
                <a:gd name="connsiteX3" fmla="*/ 1306285 w 5840963"/>
                <a:gd name="connsiteY3" fmla="*/ 280308 h 497446"/>
                <a:gd name="connsiteX4" fmla="*/ 1530220 w 5840963"/>
                <a:gd name="connsiteY4" fmla="*/ 410936 h 497446"/>
                <a:gd name="connsiteX5" fmla="*/ 2071395 w 5840963"/>
                <a:gd name="connsiteY5" fmla="*/ 37712 h 497446"/>
                <a:gd name="connsiteX6" fmla="*/ 2313991 w 5840963"/>
                <a:gd name="connsiteY6" fmla="*/ 354953 h 497446"/>
                <a:gd name="connsiteX7" fmla="*/ 2705877 w 5840963"/>
                <a:gd name="connsiteY7" fmla="*/ 390 h 497446"/>
                <a:gd name="connsiteX8" fmla="*/ 2948473 w 5840963"/>
                <a:gd name="connsiteY8" fmla="*/ 280308 h 497446"/>
                <a:gd name="connsiteX9" fmla="*/ 3564293 w 5840963"/>
                <a:gd name="connsiteY9" fmla="*/ 19051 h 497446"/>
                <a:gd name="connsiteX10" fmla="*/ 4553338 w 5840963"/>
                <a:gd name="connsiteY10" fmla="*/ 485581 h 497446"/>
                <a:gd name="connsiteX11" fmla="*/ 5001208 w 5840963"/>
                <a:gd name="connsiteY11" fmla="*/ 56373 h 497446"/>
                <a:gd name="connsiteX12" fmla="*/ 5299787 w 5840963"/>
                <a:gd name="connsiteY12" fmla="*/ 373614 h 497446"/>
                <a:gd name="connsiteX13" fmla="*/ 5840963 w 5840963"/>
                <a:gd name="connsiteY13" fmla="*/ 373614 h 49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40963" h="497446">
                  <a:moveTo>
                    <a:pt x="0" y="466920"/>
                  </a:moveTo>
                  <a:cubicBezTo>
                    <a:pt x="135293" y="493356"/>
                    <a:pt x="270587" y="519793"/>
                    <a:pt x="373224" y="466920"/>
                  </a:cubicBezTo>
                  <a:cubicBezTo>
                    <a:pt x="475861" y="414047"/>
                    <a:pt x="460310" y="180781"/>
                    <a:pt x="615820" y="149679"/>
                  </a:cubicBezTo>
                  <a:cubicBezTo>
                    <a:pt x="771330" y="118577"/>
                    <a:pt x="1153885" y="236765"/>
                    <a:pt x="1306285" y="280308"/>
                  </a:cubicBezTo>
                  <a:cubicBezTo>
                    <a:pt x="1458685" y="323851"/>
                    <a:pt x="1402702" y="451369"/>
                    <a:pt x="1530220" y="410936"/>
                  </a:cubicBezTo>
                  <a:cubicBezTo>
                    <a:pt x="1657738" y="370503"/>
                    <a:pt x="1940767" y="47042"/>
                    <a:pt x="2071395" y="37712"/>
                  </a:cubicBezTo>
                  <a:cubicBezTo>
                    <a:pt x="2202023" y="28382"/>
                    <a:pt x="2208244" y="361173"/>
                    <a:pt x="2313991" y="354953"/>
                  </a:cubicBezTo>
                  <a:cubicBezTo>
                    <a:pt x="2419738" y="348733"/>
                    <a:pt x="2600130" y="12831"/>
                    <a:pt x="2705877" y="390"/>
                  </a:cubicBezTo>
                  <a:cubicBezTo>
                    <a:pt x="2811624" y="-12051"/>
                    <a:pt x="2805404" y="277198"/>
                    <a:pt x="2948473" y="280308"/>
                  </a:cubicBezTo>
                  <a:cubicBezTo>
                    <a:pt x="3091542" y="283418"/>
                    <a:pt x="3296816" y="-15161"/>
                    <a:pt x="3564293" y="19051"/>
                  </a:cubicBezTo>
                  <a:cubicBezTo>
                    <a:pt x="3831770" y="53263"/>
                    <a:pt x="4313852" y="479361"/>
                    <a:pt x="4553338" y="485581"/>
                  </a:cubicBezTo>
                  <a:cubicBezTo>
                    <a:pt x="4792824" y="491801"/>
                    <a:pt x="4876800" y="75034"/>
                    <a:pt x="5001208" y="56373"/>
                  </a:cubicBezTo>
                  <a:cubicBezTo>
                    <a:pt x="5125616" y="37712"/>
                    <a:pt x="5159828" y="320741"/>
                    <a:pt x="5299787" y="373614"/>
                  </a:cubicBezTo>
                  <a:cubicBezTo>
                    <a:pt x="5439746" y="426487"/>
                    <a:pt x="5640354" y="400050"/>
                    <a:pt x="5840963" y="373614"/>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2761861" y="4273154"/>
              <a:ext cx="5766319" cy="709034"/>
            </a:xfrm>
            <a:custGeom>
              <a:avLst/>
              <a:gdLst>
                <a:gd name="connsiteX0" fmla="*/ 0 w 5766319"/>
                <a:gd name="connsiteY0" fmla="*/ 466797 h 709034"/>
                <a:gd name="connsiteX1" fmla="*/ 821094 w 5766319"/>
                <a:gd name="connsiteY1" fmla="*/ 485458 h 709034"/>
                <a:gd name="connsiteX2" fmla="*/ 1268963 w 5766319"/>
                <a:gd name="connsiteY2" fmla="*/ 261524 h 709034"/>
                <a:gd name="connsiteX3" fmla="*/ 1548882 w 5766319"/>
                <a:gd name="connsiteY3" fmla="*/ 522781 h 709034"/>
                <a:gd name="connsiteX4" fmla="*/ 2537927 w 5766319"/>
                <a:gd name="connsiteY4" fmla="*/ 653409 h 709034"/>
                <a:gd name="connsiteX5" fmla="*/ 2537927 w 5766319"/>
                <a:gd name="connsiteY5" fmla="*/ 653409 h 709034"/>
                <a:gd name="connsiteX6" fmla="*/ 3209731 w 5766319"/>
                <a:gd name="connsiteY6" fmla="*/ 653409 h 709034"/>
                <a:gd name="connsiteX7" fmla="*/ 3526972 w 5766319"/>
                <a:gd name="connsiteY7" fmla="*/ 522781 h 709034"/>
                <a:gd name="connsiteX8" fmla="*/ 3657600 w 5766319"/>
                <a:gd name="connsiteY8" fmla="*/ 266 h 709034"/>
                <a:gd name="connsiteX9" fmla="*/ 3918857 w 5766319"/>
                <a:gd name="connsiteY9" fmla="*/ 597426 h 709034"/>
                <a:gd name="connsiteX10" fmla="*/ 4236098 w 5766319"/>
                <a:gd name="connsiteY10" fmla="*/ 373491 h 709034"/>
                <a:gd name="connsiteX11" fmla="*/ 4348066 w 5766319"/>
                <a:gd name="connsiteY11" fmla="*/ 597426 h 709034"/>
                <a:gd name="connsiteX12" fmla="*/ 4646645 w 5766319"/>
                <a:gd name="connsiteY12" fmla="*/ 186879 h 709034"/>
                <a:gd name="connsiteX13" fmla="*/ 4870580 w 5766319"/>
                <a:gd name="connsiteY13" fmla="*/ 522781 h 709034"/>
                <a:gd name="connsiteX14" fmla="*/ 5075853 w 5766319"/>
                <a:gd name="connsiteY14" fmla="*/ 690732 h 709034"/>
                <a:gd name="connsiteX15" fmla="*/ 5766319 w 5766319"/>
                <a:gd name="connsiteY15" fmla="*/ 93573 h 709034"/>
                <a:gd name="connsiteX16" fmla="*/ 5766319 w 5766319"/>
                <a:gd name="connsiteY16" fmla="*/ 93573 h 709034"/>
                <a:gd name="connsiteX17" fmla="*/ 5766319 w 5766319"/>
                <a:gd name="connsiteY17" fmla="*/ 93573 h 70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66319" h="709034">
                  <a:moveTo>
                    <a:pt x="0" y="466797"/>
                  </a:moveTo>
                  <a:cubicBezTo>
                    <a:pt x="304800" y="493233"/>
                    <a:pt x="609600" y="519670"/>
                    <a:pt x="821094" y="485458"/>
                  </a:cubicBezTo>
                  <a:cubicBezTo>
                    <a:pt x="1032588" y="451246"/>
                    <a:pt x="1147665" y="255303"/>
                    <a:pt x="1268963" y="261524"/>
                  </a:cubicBezTo>
                  <a:cubicBezTo>
                    <a:pt x="1390261" y="267744"/>
                    <a:pt x="1337388" y="457467"/>
                    <a:pt x="1548882" y="522781"/>
                  </a:cubicBezTo>
                  <a:cubicBezTo>
                    <a:pt x="1760376" y="588095"/>
                    <a:pt x="2537927" y="653409"/>
                    <a:pt x="2537927" y="653409"/>
                  </a:cubicBezTo>
                  <a:lnTo>
                    <a:pt x="2537927" y="653409"/>
                  </a:lnTo>
                  <a:cubicBezTo>
                    <a:pt x="2649894" y="653409"/>
                    <a:pt x="3044890" y="675180"/>
                    <a:pt x="3209731" y="653409"/>
                  </a:cubicBezTo>
                  <a:cubicBezTo>
                    <a:pt x="3374572" y="631638"/>
                    <a:pt x="3452327" y="631638"/>
                    <a:pt x="3526972" y="522781"/>
                  </a:cubicBezTo>
                  <a:cubicBezTo>
                    <a:pt x="3601617" y="413924"/>
                    <a:pt x="3592286" y="-12175"/>
                    <a:pt x="3657600" y="266"/>
                  </a:cubicBezTo>
                  <a:cubicBezTo>
                    <a:pt x="3722914" y="12707"/>
                    <a:pt x="3822441" y="535222"/>
                    <a:pt x="3918857" y="597426"/>
                  </a:cubicBezTo>
                  <a:cubicBezTo>
                    <a:pt x="4015273" y="659630"/>
                    <a:pt x="4164563" y="373491"/>
                    <a:pt x="4236098" y="373491"/>
                  </a:cubicBezTo>
                  <a:cubicBezTo>
                    <a:pt x="4307633" y="373491"/>
                    <a:pt x="4279642" y="628528"/>
                    <a:pt x="4348066" y="597426"/>
                  </a:cubicBezTo>
                  <a:cubicBezTo>
                    <a:pt x="4416490" y="566324"/>
                    <a:pt x="4559559" y="199320"/>
                    <a:pt x="4646645" y="186879"/>
                  </a:cubicBezTo>
                  <a:cubicBezTo>
                    <a:pt x="4733731" y="174438"/>
                    <a:pt x="4799045" y="438806"/>
                    <a:pt x="4870580" y="522781"/>
                  </a:cubicBezTo>
                  <a:cubicBezTo>
                    <a:pt x="4942115" y="606756"/>
                    <a:pt x="4926563" y="762267"/>
                    <a:pt x="5075853" y="690732"/>
                  </a:cubicBezTo>
                  <a:cubicBezTo>
                    <a:pt x="5225143" y="619197"/>
                    <a:pt x="5766319" y="93573"/>
                    <a:pt x="5766319" y="93573"/>
                  </a:cubicBezTo>
                  <a:lnTo>
                    <a:pt x="5766319" y="93573"/>
                  </a:lnTo>
                  <a:lnTo>
                    <a:pt x="5766319" y="93573"/>
                  </a:ln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2781257" y="5962238"/>
              <a:ext cx="5784980" cy="140170"/>
            </a:xfrm>
            <a:custGeom>
              <a:avLst/>
              <a:gdLst>
                <a:gd name="connsiteX0" fmla="*/ 0 w 5784980"/>
                <a:gd name="connsiteY0" fmla="*/ 261296 h 280340"/>
                <a:gd name="connsiteX1" fmla="*/ 130629 w 5784980"/>
                <a:gd name="connsiteY1" fmla="*/ 149329 h 280340"/>
                <a:gd name="connsiteX2" fmla="*/ 391886 w 5784980"/>
                <a:gd name="connsiteY2" fmla="*/ 261296 h 280340"/>
                <a:gd name="connsiteX3" fmla="*/ 709127 w 5784980"/>
                <a:gd name="connsiteY3" fmla="*/ 167990 h 280340"/>
                <a:gd name="connsiteX4" fmla="*/ 895739 w 5784980"/>
                <a:gd name="connsiteY4" fmla="*/ 279958 h 280340"/>
                <a:gd name="connsiteX5" fmla="*/ 1362270 w 5784980"/>
                <a:gd name="connsiteY5" fmla="*/ 205313 h 280340"/>
                <a:gd name="connsiteX6" fmla="*/ 1772817 w 5784980"/>
                <a:gd name="connsiteY6" fmla="*/ 223974 h 280340"/>
                <a:gd name="connsiteX7" fmla="*/ 2425960 w 5784980"/>
                <a:gd name="connsiteY7" fmla="*/ 261296 h 280340"/>
                <a:gd name="connsiteX8" fmla="*/ 2481943 w 5784980"/>
                <a:gd name="connsiteY8" fmla="*/ 223974 h 280340"/>
                <a:gd name="connsiteX9" fmla="*/ 2687217 w 5784980"/>
                <a:gd name="connsiteY9" fmla="*/ 39 h 280340"/>
                <a:gd name="connsiteX10" fmla="*/ 3004458 w 5784980"/>
                <a:gd name="connsiteY10" fmla="*/ 242635 h 280340"/>
                <a:gd name="connsiteX11" fmla="*/ 3638939 w 5784980"/>
                <a:gd name="connsiteY11" fmla="*/ 149329 h 280340"/>
                <a:gd name="connsiteX12" fmla="*/ 3769568 w 5784980"/>
                <a:gd name="connsiteY12" fmla="*/ 205313 h 280340"/>
                <a:gd name="connsiteX13" fmla="*/ 4273421 w 5784980"/>
                <a:gd name="connsiteY13" fmla="*/ 112007 h 280340"/>
                <a:gd name="connsiteX14" fmla="*/ 4721290 w 5784980"/>
                <a:gd name="connsiteY14" fmla="*/ 223974 h 280340"/>
                <a:gd name="connsiteX15" fmla="*/ 5057192 w 5784980"/>
                <a:gd name="connsiteY15" fmla="*/ 74684 h 280340"/>
                <a:gd name="connsiteX16" fmla="*/ 5430417 w 5784980"/>
                <a:gd name="connsiteY16" fmla="*/ 186652 h 280340"/>
                <a:gd name="connsiteX17" fmla="*/ 5784980 w 5784980"/>
                <a:gd name="connsiteY17" fmla="*/ 130668 h 280340"/>
                <a:gd name="connsiteX18" fmla="*/ 5784980 w 5784980"/>
                <a:gd name="connsiteY18" fmla="*/ 130668 h 280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84980" h="280340">
                  <a:moveTo>
                    <a:pt x="0" y="261296"/>
                  </a:moveTo>
                  <a:cubicBezTo>
                    <a:pt x="32657" y="205312"/>
                    <a:pt x="65315" y="149329"/>
                    <a:pt x="130629" y="149329"/>
                  </a:cubicBezTo>
                  <a:cubicBezTo>
                    <a:pt x="195943" y="149329"/>
                    <a:pt x="295470" y="258186"/>
                    <a:pt x="391886" y="261296"/>
                  </a:cubicBezTo>
                  <a:cubicBezTo>
                    <a:pt x="488302" y="264406"/>
                    <a:pt x="625152" y="164880"/>
                    <a:pt x="709127" y="167990"/>
                  </a:cubicBezTo>
                  <a:cubicBezTo>
                    <a:pt x="793102" y="171100"/>
                    <a:pt x="786882" y="273738"/>
                    <a:pt x="895739" y="279958"/>
                  </a:cubicBezTo>
                  <a:cubicBezTo>
                    <a:pt x="1004596" y="286179"/>
                    <a:pt x="1216090" y="214644"/>
                    <a:pt x="1362270" y="205313"/>
                  </a:cubicBezTo>
                  <a:cubicBezTo>
                    <a:pt x="1508450" y="195982"/>
                    <a:pt x="1772817" y="223974"/>
                    <a:pt x="1772817" y="223974"/>
                  </a:cubicBezTo>
                  <a:cubicBezTo>
                    <a:pt x="1950099" y="233304"/>
                    <a:pt x="2307772" y="261296"/>
                    <a:pt x="2425960" y="261296"/>
                  </a:cubicBezTo>
                  <a:cubicBezTo>
                    <a:pt x="2544148" y="261296"/>
                    <a:pt x="2438400" y="267517"/>
                    <a:pt x="2481943" y="223974"/>
                  </a:cubicBezTo>
                  <a:cubicBezTo>
                    <a:pt x="2525486" y="180431"/>
                    <a:pt x="2600131" y="-3071"/>
                    <a:pt x="2687217" y="39"/>
                  </a:cubicBezTo>
                  <a:cubicBezTo>
                    <a:pt x="2774303" y="3149"/>
                    <a:pt x="2845838" y="217753"/>
                    <a:pt x="3004458" y="242635"/>
                  </a:cubicBezTo>
                  <a:cubicBezTo>
                    <a:pt x="3163078" y="267517"/>
                    <a:pt x="3511421" y="155549"/>
                    <a:pt x="3638939" y="149329"/>
                  </a:cubicBezTo>
                  <a:cubicBezTo>
                    <a:pt x="3766457" y="143109"/>
                    <a:pt x="3663821" y="211533"/>
                    <a:pt x="3769568" y="205313"/>
                  </a:cubicBezTo>
                  <a:cubicBezTo>
                    <a:pt x="3875315" y="199093"/>
                    <a:pt x="4114801" y="108897"/>
                    <a:pt x="4273421" y="112007"/>
                  </a:cubicBezTo>
                  <a:cubicBezTo>
                    <a:pt x="4432041" y="115117"/>
                    <a:pt x="4590662" y="230194"/>
                    <a:pt x="4721290" y="223974"/>
                  </a:cubicBezTo>
                  <a:cubicBezTo>
                    <a:pt x="4851918" y="217754"/>
                    <a:pt x="4939004" y="80904"/>
                    <a:pt x="5057192" y="74684"/>
                  </a:cubicBezTo>
                  <a:cubicBezTo>
                    <a:pt x="5175380" y="68464"/>
                    <a:pt x="5309119" y="177321"/>
                    <a:pt x="5430417" y="186652"/>
                  </a:cubicBezTo>
                  <a:cubicBezTo>
                    <a:pt x="5551715" y="195983"/>
                    <a:pt x="5784980" y="130668"/>
                    <a:pt x="5784980" y="130668"/>
                  </a:cubicBezTo>
                  <a:lnTo>
                    <a:pt x="5784980" y="130668"/>
                  </a:ln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Slide Number Placeholder 34"/>
          <p:cNvSpPr>
            <a:spLocks noGrp="1"/>
          </p:cNvSpPr>
          <p:nvPr>
            <p:ph type="sldNum" sz="quarter" idx="12"/>
          </p:nvPr>
        </p:nvSpPr>
        <p:spPr/>
        <p:txBody>
          <a:bodyPr/>
          <a:lstStyle/>
          <a:p>
            <a:fld id="{88AD08FE-21CA-447A-B5E0-10774CCDBD3A}" type="slidenum">
              <a:rPr lang="en-US" smtClean="0"/>
              <a:t>82</a:t>
            </a:fld>
            <a:endParaRPr lang="en-US"/>
          </a:p>
        </p:txBody>
      </p:sp>
    </p:spTree>
    <p:extLst>
      <p:ext uri="{BB962C8B-B14F-4D97-AF65-F5344CB8AC3E}">
        <p14:creationId xmlns:p14="http://schemas.microsoft.com/office/powerpoint/2010/main" val="273175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9144000" cy="742950"/>
          </a:xfrm>
        </p:spPr>
        <p:txBody>
          <a:bodyPr>
            <a:normAutofit/>
          </a:bodyPr>
          <a:lstStyle/>
          <a:p>
            <a:r>
              <a:rPr lang="en-US" sz="3200" dirty="0" smtClean="0"/>
              <a:t>Iterative </a:t>
            </a:r>
            <a:r>
              <a:rPr lang="en-US" sz="3200" dirty="0"/>
              <a:t>Causal Topic </a:t>
            </a:r>
            <a:r>
              <a:rPr lang="en-US" sz="3200" dirty="0" smtClean="0"/>
              <a:t>Modeling [Kim et al. 13]</a:t>
            </a:r>
            <a:endParaRPr lang="en-US" sz="3200" dirty="0"/>
          </a:p>
        </p:txBody>
      </p:sp>
      <p:sp>
        <p:nvSpPr>
          <p:cNvPr id="4" name="Slide Number Placeholder 3"/>
          <p:cNvSpPr>
            <a:spLocks noGrp="1"/>
          </p:cNvSpPr>
          <p:nvPr>
            <p:ph type="sldNum" sz="quarter" idx="12"/>
          </p:nvPr>
        </p:nvSpPr>
        <p:spPr/>
        <p:txBody>
          <a:bodyPr/>
          <a:lstStyle/>
          <a:p>
            <a:pPr>
              <a:defRPr/>
            </a:pPr>
            <a:fld id="{F9643532-E8DE-4079-B8C2-4654301649E6}" type="slidenum">
              <a:rPr lang="en-US" altLang="ko-KR" smtClean="0"/>
              <a:pPr>
                <a:defRPr/>
              </a:pPr>
              <a:t>83</a:t>
            </a:fld>
            <a:endParaRPr lang="en-US" altLang="ko-KR"/>
          </a:p>
        </p:txBody>
      </p:sp>
      <p:grpSp>
        <p:nvGrpSpPr>
          <p:cNvPr id="90" name="Group 120"/>
          <p:cNvGrpSpPr/>
          <p:nvPr/>
        </p:nvGrpSpPr>
        <p:grpSpPr>
          <a:xfrm>
            <a:off x="4793978" y="2190750"/>
            <a:ext cx="1622559" cy="1166451"/>
            <a:chOff x="4792227" y="924181"/>
            <a:chExt cx="1567827" cy="1139465"/>
          </a:xfrm>
        </p:grpSpPr>
        <p:sp>
          <p:nvSpPr>
            <p:cNvPr id="129" name="TextBox 128"/>
            <p:cNvSpPr txBox="1"/>
            <p:nvPr/>
          </p:nvSpPr>
          <p:spPr>
            <a:xfrm>
              <a:off x="4792227" y="924181"/>
              <a:ext cx="1567827" cy="92171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2000" b="1" i="0" u="none" strike="noStrike" kern="0" cap="none" spc="0" normalizeH="0" baseline="0" noProof="0" dirty="0" smtClean="0">
                  <a:ln>
                    <a:noFill/>
                  </a:ln>
                  <a:solidFill>
                    <a:srgbClr val="000000"/>
                  </a:solidFill>
                  <a:effectLst/>
                  <a:uLnTx/>
                  <a:uFillTx/>
                  <a:latin typeface="Futura Bk" pitchFamily="34" charset="0"/>
                  <a:ea typeface="Arial"/>
                </a:rPr>
                <a:t>Non-text</a:t>
              </a:r>
              <a:br>
                <a:rPr kumimoji="0" lang="en-US" altLang="ko-KR" sz="2000" b="1" i="0" u="none" strike="noStrike" kern="0" cap="none" spc="0" normalizeH="0" baseline="0" noProof="0" dirty="0" smtClean="0">
                  <a:ln>
                    <a:noFill/>
                  </a:ln>
                  <a:solidFill>
                    <a:srgbClr val="000000"/>
                  </a:solidFill>
                  <a:effectLst/>
                  <a:uLnTx/>
                  <a:uFillTx/>
                  <a:latin typeface="Futura Bk" pitchFamily="34" charset="0"/>
                  <a:ea typeface="Arial"/>
                </a:rPr>
              </a:br>
              <a:r>
                <a:rPr kumimoji="0" lang="en-US" altLang="ko-KR" sz="2000" b="1" i="0" u="none" strike="noStrike" kern="0" cap="none" spc="0" normalizeH="0" baseline="0" noProof="0" dirty="0" smtClean="0">
                  <a:ln>
                    <a:noFill/>
                  </a:ln>
                  <a:solidFill>
                    <a:srgbClr val="000000"/>
                  </a:solidFill>
                  <a:effectLst/>
                  <a:uLnTx/>
                  <a:uFillTx/>
                  <a:latin typeface="Futura Bk" pitchFamily="34" charset="0"/>
                  <a:ea typeface="Arial"/>
                </a:rPr>
                <a:t>Time Series</a:t>
              </a:r>
              <a:endParaRPr kumimoji="0" lang="en-US" altLang="ko-KR" sz="2000" b="1" i="0" u="none" strike="noStrike" kern="0" cap="none" spc="0" normalizeH="0" baseline="0" noProof="0" dirty="0">
                <a:ln>
                  <a:noFill/>
                </a:ln>
                <a:solidFill>
                  <a:srgbClr val="000000"/>
                </a:solidFill>
                <a:effectLst/>
                <a:uLnTx/>
                <a:uFillTx/>
                <a:latin typeface="Futura Bk" pitchFamily="34" charset="0"/>
                <a:ea typeface="Arial"/>
              </a:endParaRPr>
            </a:p>
          </p:txBody>
        </p:sp>
        <p:graphicFrame>
          <p:nvGraphicFramePr>
            <p:cNvPr id="130" name="Chart 129"/>
            <p:cNvGraphicFramePr/>
            <p:nvPr>
              <p:extLst/>
            </p:nvPr>
          </p:nvGraphicFramePr>
          <p:xfrm>
            <a:off x="4800600" y="1143000"/>
            <a:ext cx="1559169" cy="920646"/>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91" name="Group 90"/>
          <p:cNvGrpSpPr/>
          <p:nvPr/>
        </p:nvGrpSpPr>
        <p:grpSpPr>
          <a:xfrm>
            <a:off x="228599" y="971550"/>
            <a:ext cx="2015270" cy="1497292"/>
            <a:chOff x="13916727" y="6219768"/>
            <a:chExt cx="4930869" cy="3525987"/>
          </a:xfrm>
        </p:grpSpPr>
        <p:sp>
          <p:nvSpPr>
            <p:cNvPr id="124" name="Can 123"/>
            <p:cNvSpPr/>
            <p:nvPr/>
          </p:nvSpPr>
          <p:spPr>
            <a:xfrm>
              <a:off x="14255190" y="7228657"/>
              <a:ext cx="1692032" cy="1024664"/>
            </a:xfrm>
            <a:prstGeom prst="can">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ysClr val="window" lastClr="FFFFFF"/>
                </a:solidFill>
                <a:effectLst/>
                <a:uLnTx/>
                <a:uFillTx/>
                <a:latin typeface="Calibri"/>
                <a:ea typeface="Arial"/>
                <a:cs typeface="+mn-cs"/>
              </a:endParaRPr>
            </a:p>
          </p:txBody>
        </p:sp>
        <p:sp>
          <p:nvSpPr>
            <p:cNvPr id="125" name="Can 124"/>
            <p:cNvSpPr/>
            <p:nvPr/>
          </p:nvSpPr>
          <p:spPr>
            <a:xfrm>
              <a:off x="16135228" y="7228657"/>
              <a:ext cx="1692032" cy="1024664"/>
            </a:xfrm>
            <a:prstGeom prst="can">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ysClr val="window" lastClr="FFFFFF"/>
                </a:solidFill>
                <a:effectLst/>
                <a:uLnTx/>
                <a:uFillTx/>
                <a:latin typeface="Calibri"/>
                <a:ea typeface="Arial"/>
                <a:cs typeface="+mn-cs"/>
              </a:endParaRPr>
            </a:p>
          </p:txBody>
        </p:sp>
        <p:sp>
          <p:nvSpPr>
            <p:cNvPr id="126" name="TextBox 125"/>
            <p:cNvSpPr txBox="1"/>
            <p:nvPr/>
          </p:nvSpPr>
          <p:spPr>
            <a:xfrm>
              <a:off x="14309064" y="8223699"/>
              <a:ext cx="1652838" cy="152205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ea typeface="Arial"/>
                </a:rPr>
                <a:t>Sept.</a:t>
              </a:r>
              <a:br>
                <a:rPr kumimoji="0" lang="en-US" sz="1800" b="1" i="0" u="none" strike="noStrike" kern="0" cap="none" spc="0" normalizeH="0" baseline="0" noProof="0" dirty="0" smtClean="0">
                  <a:ln>
                    <a:noFill/>
                  </a:ln>
                  <a:solidFill>
                    <a:sysClr val="windowText" lastClr="000000"/>
                  </a:solidFill>
                  <a:effectLst/>
                  <a:uLnTx/>
                  <a:uFillTx/>
                  <a:ea typeface="Arial"/>
                </a:rPr>
              </a:br>
              <a:r>
                <a:rPr kumimoji="0" lang="en-US" sz="1800" b="1" i="0" u="none" strike="noStrike" kern="0" cap="none" spc="0" normalizeH="0" baseline="0" noProof="0" dirty="0" smtClean="0">
                  <a:ln>
                    <a:noFill/>
                  </a:ln>
                  <a:solidFill>
                    <a:sysClr val="windowText" lastClr="000000"/>
                  </a:solidFill>
                  <a:effectLst/>
                  <a:uLnTx/>
                  <a:uFillTx/>
                  <a:ea typeface="Arial"/>
                </a:rPr>
                <a:t>2001</a:t>
              </a:r>
              <a:endParaRPr kumimoji="0" lang="en-US" sz="1800" b="1" i="0" u="none" strike="noStrike" kern="0" cap="none" spc="0" normalizeH="0" baseline="0" noProof="0" dirty="0">
                <a:ln>
                  <a:noFill/>
                </a:ln>
                <a:solidFill>
                  <a:sysClr val="windowText" lastClr="000000"/>
                </a:solidFill>
                <a:effectLst/>
                <a:uLnTx/>
                <a:uFillTx/>
                <a:ea typeface="Arial"/>
              </a:endParaRPr>
            </a:p>
          </p:txBody>
        </p:sp>
        <p:sp>
          <p:nvSpPr>
            <p:cNvPr id="127" name="TextBox 126"/>
            <p:cNvSpPr txBox="1"/>
            <p:nvPr/>
          </p:nvSpPr>
          <p:spPr>
            <a:xfrm>
              <a:off x="16135225" y="8223704"/>
              <a:ext cx="2712371" cy="152205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ea typeface="Arial"/>
                </a:rPr>
                <a:t>Oct.       …</a:t>
              </a:r>
              <a:br>
                <a:rPr kumimoji="0" lang="en-US" sz="1800" b="1" i="0" u="none" strike="noStrike" kern="0" cap="none" spc="0" normalizeH="0" baseline="0" noProof="0" dirty="0" smtClean="0">
                  <a:ln>
                    <a:noFill/>
                  </a:ln>
                  <a:solidFill>
                    <a:sysClr val="windowText" lastClr="000000"/>
                  </a:solidFill>
                  <a:effectLst/>
                  <a:uLnTx/>
                  <a:uFillTx/>
                  <a:ea typeface="Arial"/>
                </a:rPr>
              </a:br>
              <a:r>
                <a:rPr kumimoji="0" lang="en-US" sz="1800" b="1" i="0" u="none" strike="noStrike" kern="0" cap="none" spc="0" normalizeH="0" baseline="0" noProof="0" dirty="0" smtClean="0">
                  <a:ln>
                    <a:noFill/>
                  </a:ln>
                  <a:solidFill>
                    <a:sysClr val="windowText" lastClr="000000"/>
                  </a:solidFill>
                  <a:effectLst/>
                  <a:uLnTx/>
                  <a:uFillTx/>
                  <a:ea typeface="Arial"/>
                </a:rPr>
                <a:t>2001</a:t>
              </a:r>
              <a:endParaRPr kumimoji="0" lang="en-US" sz="1800" b="1" i="0" u="none" strike="noStrike" kern="0" cap="none" spc="0" normalizeH="0" baseline="0" noProof="0" dirty="0">
                <a:ln>
                  <a:noFill/>
                </a:ln>
                <a:solidFill>
                  <a:sysClr val="windowText" lastClr="000000"/>
                </a:solidFill>
                <a:effectLst/>
                <a:uLnTx/>
                <a:uFillTx/>
                <a:ea typeface="Arial"/>
              </a:endParaRPr>
            </a:p>
          </p:txBody>
        </p:sp>
        <p:sp>
          <p:nvSpPr>
            <p:cNvPr id="128" name="TextBox 616"/>
            <p:cNvSpPr txBox="1">
              <a:spLocks noChangeArrowheads="1"/>
            </p:cNvSpPr>
            <p:nvPr/>
          </p:nvSpPr>
          <p:spPr bwMode="auto">
            <a:xfrm>
              <a:off x="13916727" y="6219768"/>
              <a:ext cx="4212869" cy="942223"/>
            </a:xfrm>
            <a:prstGeom prst="rect">
              <a:avLst/>
            </a:prstGeom>
            <a:noFill/>
            <a:ln w="9525">
              <a:noFill/>
              <a:miter lim="800000"/>
              <a:headEnd/>
              <a:tailEnd/>
            </a:ln>
          </p:spPr>
          <p:txBody>
            <a:bodyPr wrap="square">
              <a:spAutoFit/>
            </a:bodyPr>
            <a:lstStyle/>
            <a:p>
              <a:pPr marL="0" marR="0" lvl="0" indent="0" algn="ctr" defTabSz="914400" eaLnBrk="0" fontAlgn="auto" latinLnBrk="1" hangingPunct="0">
                <a:lnSpc>
                  <a:spcPct val="100000"/>
                </a:lnSpc>
                <a:spcBef>
                  <a:spcPts val="0"/>
                </a:spcBef>
                <a:spcAft>
                  <a:spcPts val="0"/>
                </a:spcAft>
                <a:buClrTx/>
                <a:buSzTx/>
                <a:buFontTx/>
                <a:buNone/>
                <a:tabLst/>
                <a:defRPr/>
              </a:pPr>
              <a:r>
                <a:rPr kumimoji="0" lang="en-US" altLang="ko-KR" sz="2000" b="1" i="0" u="none" strike="noStrike" kern="0" cap="none" spc="0" normalizeH="0" baseline="0" noProof="0" dirty="0" smtClean="0">
                  <a:ln>
                    <a:noFill/>
                  </a:ln>
                  <a:solidFill>
                    <a:srgbClr val="000000"/>
                  </a:solidFill>
                  <a:effectLst/>
                  <a:uLnTx/>
                  <a:uFillTx/>
                  <a:latin typeface="Futura Bk" pitchFamily="34" charset="0"/>
                  <a:ea typeface="Arial"/>
                </a:rPr>
                <a:t>Text Stream</a:t>
              </a:r>
              <a:endParaRPr kumimoji="0" lang="ko-KR" altLang="en-US" sz="2000" b="1" i="0" u="none" strike="noStrike" kern="0" cap="none" spc="0" normalizeH="0" baseline="0" noProof="0" dirty="0">
                <a:ln>
                  <a:noFill/>
                </a:ln>
                <a:solidFill>
                  <a:srgbClr val="000000"/>
                </a:solidFill>
                <a:effectLst/>
                <a:uLnTx/>
                <a:uFillTx/>
                <a:latin typeface="Futura Bk" pitchFamily="34" charset="0"/>
                <a:ea typeface="Arial"/>
              </a:endParaRPr>
            </a:p>
          </p:txBody>
        </p:sp>
      </p:grpSp>
      <p:grpSp>
        <p:nvGrpSpPr>
          <p:cNvPr id="92" name="Group 91"/>
          <p:cNvGrpSpPr/>
          <p:nvPr/>
        </p:nvGrpSpPr>
        <p:grpSpPr>
          <a:xfrm>
            <a:off x="6239881" y="895350"/>
            <a:ext cx="1839990" cy="1190726"/>
            <a:chOff x="6358390" y="486533"/>
            <a:chExt cx="1946236" cy="1732728"/>
          </a:xfrm>
        </p:grpSpPr>
        <p:sp>
          <p:nvSpPr>
            <p:cNvPr id="119" name="TextBox 118"/>
            <p:cNvSpPr txBox="1"/>
            <p:nvPr/>
          </p:nvSpPr>
          <p:spPr>
            <a:xfrm>
              <a:off x="6358390" y="486533"/>
              <a:ext cx="1850201" cy="537447"/>
            </a:xfrm>
            <a:prstGeom prst="rect">
              <a:avLst/>
            </a:prstGeom>
            <a:solidFill>
              <a:schemeClr val="bg1">
                <a:lumMod val="85000"/>
              </a:schemeClr>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1" i="0" u="none" strike="noStrike" kern="0" cap="none" spc="0" normalizeH="0" baseline="0" noProof="0" dirty="0" smtClean="0">
                  <a:ln>
                    <a:noFill/>
                  </a:ln>
                  <a:solidFill>
                    <a:srgbClr val="000000"/>
                  </a:solidFill>
                  <a:effectLst/>
                  <a:uLnTx/>
                  <a:uFillTx/>
                  <a:latin typeface="Futura Bk" pitchFamily="34" charset="0"/>
                  <a:ea typeface="Arial"/>
                </a:rPr>
                <a:t>Causal Topics</a:t>
              </a:r>
              <a:endParaRPr kumimoji="0" lang="en-US" altLang="ko-KR" sz="1800" b="1" i="0" u="none" strike="noStrike" kern="0" cap="none" spc="0" normalizeH="0" baseline="0" noProof="0" dirty="0">
                <a:ln>
                  <a:noFill/>
                </a:ln>
                <a:solidFill>
                  <a:srgbClr val="000000"/>
                </a:solidFill>
                <a:effectLst/>
                <a:uLnTx/>
                <a:uFillTx/>
                <a:latin typeface="Futura Bk" pitchFamily="34" charset="0"/>
                <a:ea typeface="Arial"/>
              </a:endParaRPr>
            </a:p>
          </p:txBody>
        </p:sp>
        <p:sp>
          <p:nvSpPr>
            <p:cNvPr id="120" name="직사각형 4"/>
            <p:cNvSpPr/>
            <p:nvPr/>
          </p:nvSpPr>
          <p:spPr bwMode="auto">
            <a:xfrm>
              <a:off x="6437674" y="1112166"/>
              <a:ext cx="905053" cy="510967"/>
            </a:xfrm>
            <a:prstGeom prst="rect">
              <a:avLst/>
            </a:prstGeom>
            <a:solidFill>
              <a:srgbClr val="FFFFFF"/>
            </a:solidFill>
            <a:ln w="25400" cap="flat" cmpd="sng" algn="ctr">
              <a:solidFill>
                <a:srgbClr val="AAABB0">
                  <a:lumMod val="75000"/>
                </a:srgbClr>
              </a:solidFill>
              <a:prstDash val="solid"/>
              <a:headEnd type="none" w="med" len="med"/>
              <a:tailEnd type="none" w="med" len="med"/>
            </a:ln>
            <a:effectLst/>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400" b="1" i="0" u="none" strike="noStrike" kern="0" cap="none" spc="0" normalizeH="0" baseline="0" noProof="0" dirty="0" smtClean="0">
                  <a:ln>
                    <a:noFill/>
                  </a:ln>
                  <a:solidFill>
                    <a:srgbClr val="000000"/>
                  </a:solidFill>
                  <a:effectLst/>
                  <a:uLnTx/>
                  <a:uFillTx/>
                  <a:latin typeface="Futura Bk" pitchFamily="34" charset="0"/>
                  <a:ea typeface="Arial"/>
                  <a:cs typeface="+mn-cs"/>
                </a:rPr>
                <a:t>Topic 1</a:t>
              </a:r>
              <a:endParaRPr kumimoji="0" lang="ko-KR" altLang="en-US" sz="1400" b="1" i="0" u="none" strike="noStrike" kern="0" cap="none" spc="0" normalizeH="0" baseline="0" noProof="0" dirty="0">
                <a:ln>
                  <a:noFill/>
                </a:ln>
                <a:solidFill>
                  <a:srgbClr val="000000"/>
                </a:solidFill>
                <a:effectLst/>
                <a:uLnTx/>
                <a:uFillTx/>
                <a:latin typeface="Futura Bk" pitchFamily="34" charset="0"/>
                <a:ea typeface="Arial"/>
                <a:cs typeface="+mn-cs"/>
              </a:endParaRPr>
            </a:p>
          </p:txBody>
        </p:sp>
        <p:sp>
          <p:nvSpPr>
            <p:cNvPr id="121" name="직사각형 4"/>
            <p:cNvSpPr/>
            <p:nvPr/>
          </p:nvSpPr>
          <p:spPr bwMode="auto">
            <a:xfrm>
              <a:off x="7399573" y="1112166"/>
              <a:ext cx="905053" cy="510967"/>
            </a:xfrm>
            <a:prstGeom prst="rect">
              <a:avLst/>
            </a:prstGeom>
            <a:solidFill>
              <a:srgbClr val="EEECE1">
                <a:lumMod val="40000"/>
                <a:lumOff val="60000"/>
              </a:srgbClr>
            </a:solidFill>
            <a:ln w="25400" cap="flat" cmpd="sng" algn="ctr">
              <a:solidFill>
                <a:srgbClr val="AAABB0">
                  <a:lumMod val="75000"/>
                </a:srgbClr>
              </a:solidFill>
              <a:prstDash val="dashDot"/>
              <a:headEnd type="none" w="med" len="med"/>
              <a:tailEnd type="none" w="med" len="med"/>
            </a:ln>
            <a:effectLst/>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400" b="1" i="0" u="none" strike="noStrike" kern="0" cap="none" spc="0" normalizeH="0" baseline="0" noProof="0" dirty="0" smtClean="0">
                  <a:ln>
                    <a:noFill/>
                  </a:ln>
                  <a:solidFill>
                    <a:srgbClr val="000000"/>
                  </a:solidFill>
                  <a:effectLst/>
                  <a:uLnTx/>
                  <a:uFillTx/>
                  <a:latin typeface="Futura Bk" pitchFamily="34" charset="0"/>
                  <a:ea typeface="Arial"/>
                  <a:cs typeface="+mn-cs"/>
                </a:rPr>
                <a:t>Topic 2</a:t>
              </a:r>
              <a:endParaRPr kumimoji="0" lang="ko-KR" altLang="en-US" sz="1400" b="1" i="0" u="none" strike="noStrike" kern="0" cap="none" spc="0" normalizeH="0" baseline="0" noProof="0" dirty="0">
                <a:ln>
                  <a:noFill/>
                </a:ln>
                <a:solidFill>
                  <a:srgbClr val="000000"/>
                </a:solidFill>
                <a:effectLst/>
                <a:uLnTx/>
                <a:uFillTx/>
                <a:latin typeface="Futura Bk" pitchFamily="34" charset="0"/>
                <a:ea typeface="Arial"/>
                <a:cs typeface="+mn-cs"/>
              </a:endParaRPr>
            </a:p>
          </p:txBody>
        </p:sp>
        <p:sp>
          <p:nvSpPr>
            <p:cNvPr id="122" name="직사각형 4"/>
            <p:cNvSpPr/>
            <p:nvPr/>
          </p:nvSpPr>
          <p:spPr bwMode="auto">
            <a:xfrm>
              <a:off x="6437674" y="1708294"/>
              <a:ext cx="905053" cy="510967"/>
            </a:xfrm>
            <a:prstGeom prst="rect">
              <a:avLst/>
            </a:prstGeom>
            <a:solidFill>
              <a:srgbClr val="EEECE1">
                <a:lumMod val="40000"/>
                <a:lumOff val="60000"/>
              </a:srgbClr>
            </a:solidFill>
            <a:ln w="25400" cap="flat" cmpd="sng" algn="ctr">
              <a:solidFill>
                <a:srgbClr val="AAABB0">
                  <a:lumMod val="75000"/>
                </a:srgbClr>
              </a:solidFill>
              <a:prstDash val="dashDot"/>
              <a:headEnd type="none" w="med" len="med"/>
              <a:tailEnd type="none" w="med" len="med"/>
            </a:ln>
            <a:effectLst/>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400" b="1" i="0" u="none" strike="noStrike" kern="0" cap="none" spc="0" normalizeH="0" baseline="0" noProof="0" dirty="0" smtClean="0">
                  <a:ln>
                    <a:noFill/>
                  </a:ln>
                  <a:solidFill>
                    <a:srgbClr val="000000"/>
                  </a:solidFill>
                  <a:effectLst/>
                  <a:uLnTx/>
                  <a:uFillTx/>
                  <a:latin typeface="Futura Bk" pitchFamily="34" charset="0"/>
                  <a:ea typeface="Arial"/>
                  <a:cs typeface="+mn-cs"/>
                </a:rPr>
                <a:t>Topic 3</a:t>
              </a:r>
              <a:endParaRPr kumimoji="0" lang="ko-KR" altLang="en-US" sz="1400" b="1" i="0" u="none" strike="noStrike" kern="0" cap="none" spc="0" normalizeH="0" baseline="0" noProof="0" dirty="0">
                <a:ln>
                  <a:noFill/>
                </a:ln>
                <a:solidFill>
                  <a:srgbClr val="000000"/>
                </a:solidFill>
                <a:effectLst/>
                <a:uLnTx/>
                <a:uFillTx/>
                <a:latin typeface="Futura Bk" pitchFamily="34" charset="0"/>
                <a:ea typeface="Arial"/>
                <a:cs typeface="+mn-cs"/>
              </a:endParaRPr>
            </a:p>
          </p:txBody>
        </p:sp>
        <p:sp>
          <p:nvSpPr>
            <p:cNvPr id="123" name="직사각형 4"/>
            <p:cNvSpPr/>
            <p:nvPr/>
          </p:nvSpPr>
          <p:spPr bwMode="auto">
            <a:xfrm>
              <a:off x="7399573" y="1708294"/>
              <a:ext cx="905053" cy="510967"/>
            </a:xfrm>
            <a:prstGeom prst="rect">
              <a:avLst/>
            </a:prstGeom>
            <a:solidFill>
              <a:srgbClr val="FFFFFF"/>
            </a:solidFill>
            <a:ln w="25400" cap="flat" cmpd="sng" algn="ctr">
              <a:solidFill>
                <a:srgbClr val="AAABB0">
                  <a:lumMod val="75000"/>
                </a:srgbClr>
              </a:solidFill>
              <a:prstDash val="solid"/>
              <a:headEnd type="none" w="med" len="med"/>
              <a:tailEnd type="none" w="med" len="med"/>
            </a:ln>
            <a:effectLst/>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400" b="1" i="0" u="none" strike="noStrike" kern="0" cap="none" spc="0" normalizeH="0" baseline="0" noProof="0" dirty="0" smtClean="0">
                  <a:ln>
                    <a:noFill/>
                  </a:ln>
                  <a:solidFill>
                    <a:srgbClr val="000000"/>
                  </a:solidFill>
                  <a:effectLst/>
                  <a:uLnTx/>
                  <a:uFillTx/>
                  <a:latin typeface="Futura Bk" pitchFamily="34" charset="0"/>
                  <a:ea typeface="Arial"/>
                  <a:cs typeface="+mn-cs"/>
                </a:rPr>
                <a:t>Topic 4</a:t>
              </a:r>
              <a:endParaRPr kumimoji="0" lang="ko-KR" altLang="en-US" sz="1400" b="1" i="0" u="none" strike="noStrike" kern="0" cap="none" spc="0" normalizeH="0" baseline="0" noProof="0" dirty="0">
                <a:ln>
                  <a:noFill/>
                </a:ln>
                <a:solidFill>
                  <a:srgbClr val="000000"/>
                </a:solidFill>
                <a:effectLst/>
                <a:uLnTx/>
                <a:uFillTx/>
                <a:latin typeface="Futura Bk" pitchFamily="34" charset="0"/>
                <a:ea typeface="Arial"/>
                <a:cs typeface="+mn-cs"/>
              </a:endParaRPr>
            </a:p>
          </p:txBody>
        </p:sp>
      </p:grpSp>
      <p:sp>
        <p:nvSpPr>
          <p:cNvPr id="93" name="오른쪽 화살표 44"/>
          <p:cNvSpPr>
            <a:spLocks noChangeArrowheads="1"/>
          </p:cNvSpPr>
          <p:nvPr/>
        </p:nvSpPr>
        <p:spPr bwMode="auto">
          <a:xfrm rot="5400000">
            <a:off x="6681731" y="2318785"/>
            <a:ext cx="1031245" cy="689640"/>
          </a:xfrm>
          <a:prstGeom prst="rightArrow">
            <a:avLst>
              <a:gd name="adj1" fmla="val 50000"/>
              <a:gd name="adj2" fmla="val 50000"/>
            </a:avLst>
          </a:prstGeom>
          <a:solidFill>
            <a:srgbClr val="B42E34"/>
          </a:solidFill>
          <a:ln w="9525" algn="ctr">
            <a:solidFill>
              <a:srgbClr val="C00000"/>
            </a:solidFill>
            <a:round/>
            <a:headEnd/>
            <a:tailEnd/>
          </a:ln>
        </p:spPr>
        <p:txBody>
          <a:bodyPr/>
          <a:lstStyle/>
          <a:p>
            <a:pPr marL="0" marR="0" lvl="0" indent="0" algn="ctr" defTabSz="914400" eaLnBrk="0" fontAlgn="auto" latinLnBrk="1" hangingPunct="0">
              <a:lnSpc>
                <a:spcPct val="100000"/>
              </a:lnSpc>
              <a:spcBef>
                <a:spcPts val="0"/>
              </a:spcBef>
              <a:spcAft>
                <a:spcPts val="0"/>
              </a:spcAft>
              <a:buClrTx/>
              <a:buSzTx/>
              <a:buFontTx/>
              <a:buNone/>
              <a:tabLst/>
              <a:defRPr/>
            </a:pPr>
            <a:endParaRPr kumimoji="0" lang="ko-KR" altLang="en-US" sz="1500" b="0" i="0" u="none" strike="noStrike" kern="0" cap="none" spc="0" normalizeH="0" baseline="0" noProof="0" dirty="0">
              <a:ln>
                <a:noFill/>
              </a:ln>
              <a:solidFill>
                <a:srgbClr val="000000"/>
              </a:solidFill>
              <a:effectLst/>
              <a:uLnTx/>
              <a:uFillTx/>
              <a:latin typeface="Futura Bk" pitchFamily="34" charset="0"/>
              <a:ea typeface="Arial"/>
            </a:endParaRPr>
          </a:p>
        </p:txBody>
      </p:sp>
      <p:sp>
        <p:nvSpPr>
          <p:cNvPr id="94" name="TextBox 93"/>
          <p:cNvSpPr txBox="1"/>
          <p:nvPr/>
        </p:nvSpPr>
        <p:spPr>
          <a:xfrm>
            <a:off x="7510964" y="2379606"/>
            <a:ext cx="1557362" cy="70788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000" b="1" i="0" u="none" strike="noStrike" kern="0" cap="none" spc="0" normalizeH="0" baseline="0" noProof="0" dirty="0" smtClean="0">
                <a:ln>
                  <a:noFill/>
                </a:ln>
                <a:solidFill>
                  <a:srgbClr val="000000"/>
                </a:solidFill>
                <a:effectLst/>
                <a:uLnTx/>
                <a:uFillTx/>
                <a:latin typeface="Futura Bk" pitchFamily="34" charset="0"/>
                <a:ea typeface="Arial"/>
              </a:rPr>
              <a:t>Zoom into </a:t>
            </a:r>
          </a:p>
          <a:p>
            <a:pPr marL="0" marR="0" lvl="0" indent="0" defTabSz="914400" eaLnBrk="1" fontAlgn="auto" latinLnBrk="0" hangingPunct="1">
              <a:lnSpc>
                <a:spcPct val="100000"/>
              </a:lnSpc>
              <a:spcBef>
                <a:spcPts val="0"/>
              </a:spcBef>
              <a:spcAft>
                <a:spcPts val="0"/>
              </a:spcAft>
              <a:buClrTx/>
              <a:buSzTx/>
              <a:buFontTx/>
              <a:buNone/>
              <a:tabLst/>
              <a:defRPr/>
            </a:pPr>
            <a:r>
              <a:rPr lang="en-US" altLang="ko-KR" sz="2000" b="1" kern="0" noProof="0" dirty="0">
                <a:solidFill>
                  <a:srgbClr val="000000"/>
                </a:solidFill>
                <a:ea typeface="Arial"/>
              </a:rPr>
              <a:t>W</a:t>
            </a:r>
            <a:r>
              <a:rPr kumimoji="0" lang="en-US" altLang="ko-KR" sz="2000" b="1" i="0" u="none" strike="noStrike" kern="0" cap="none" spc="0" normalizeH="0" baseline="0" noProof="0" dirty="0" smtClean="0">
                <a:ln>
                  <a:noFill/>
                </a:ln>
                <a:solidFill>
                  <a:srgbClr val="000000"/>
                </a:solidFill>
                <a:effectLst/>
                <a:uLnTx/>
                <a:uFillTx/>
                <a:latin typeface="Futura Bk" pitchFamily="34" charset="0"/>
                <a:ea typeface="Arial"/>
              </a:rPr>
              <a:t>ord </a:t>
            </a:r>
            <a:r>
              <a:rPr lang="en-US" altLang="ko-KR" sz="2000" b="1" kern="0" noProof="0" dirty="0" smtClean="0">
                <a:solidFill>
                  <a:srgbClr val="000000"/>
                </a:solidFill>
                <a:latin typeface="Futura Bk" pitchFamily="34" charset="0"/>
                <a:ea typeface="Arial"/>
              </a:rPr>
              <a:t>L</a:t>
            </a:r>
            <a:r>
              <a:rPr kumimoji="0" lang="en-US" altLang="ko-KR" sz="2000" b="1" i="0" u="none" strike="noStrike" kern="0" cap="none" spc="0" normalizeH="0" baseline="0" noProof="0" dirty="0" smtClean="0">
                <a:ln>
                  <a:noFill/>
                </a:ln>
                <a:solidFill>
                  <a:srgbClr val="000000"/>
                </a:solidFill>
                <a:effectLst/>
                <a:uLnTx/>
                <a:uFillTx/>
                <a:latin typeface="Futura Bk" pitchFamily="34" charset="0"/>
                <a:ea typeface="Arial"/>
              </a:rPr>
              <a:t>evel</a:t>
            </a:r>
            <a:endParaRPr kumimoji="0" lang="en-US" altLang="ko-KR" sz="2000" b="1" i="0" u="none" strike="noStrike" kern="0" cap="none" spc="0" normalizeH="0" baseline="0" noProof="0" dirty="0">
              <a:ln>
                <a:noFill/>
              </a:ln>
              <a:solidFill>
                <a:srgbClr val="000000"/>
              </a:solidFill>
              <a:effectLst/>
              <a:uLnTx/>
              <a:uFillTx/>
              <a:latin typeface="Futura Bk" pitchFamily="34" charset="0"/>
              <a:ea typeface="Arial"/>
            </a:endParaRPr>
          </a:p>
        </p:txBody>
      </p:sp>
      <p:sp>
        <p:nvSpPr>
          <p:cNvPr id="95" name="TextBox 94"/>
          <p:cNvSpPr txBox="1"/>
          <p:nvPr/>
        </p:nvSpPr>
        <p:spPr>
          <a:xfrm>
            <a:off x="3154306" y="2626413"/>
            <a:ext cx="1608133" cy="400110"/>
          </a:xfrm>
          <a:prstGeom prst="rect">
            <a:avLst/>
          </a:prstGeom>
          <a:solidFill>
            <a:schemeClr val="bg1">
              <a:lumMod val="85000"/>
            </a:schemeClr>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2000" b="1" i="0" u="none" strike="noStrike" kern="0" cap="none" spc="0" normalizeH="0" baseline="0" noProof="0" dirty="0" smtClean="0">
                <a:ln>
                  <a:noFill/>
                </a:ln>
                <a:solidFill>
                  <a:srgbClr val="000000"/>
                </a:solidFill>
                <a:effectLst/>
                <a:uLnTx/>
                <a:uFillTx/>
                <a:latin typeface="Futura Bk" pitchFamily="34" charset="0"/>
                <a:ea typeface="Arial"/>
              </a:rPr>
              <a:t>Split Words</a:t>
            </a:r>
            <a:endParaRPr kumimoji="0" lang="en-US" altLang="ko-KR" sz="2000" b="1" i="0" u="none" strike="noStrike" kern="0" cap="none" spc="0" normalizeH="0" baseline="0" noProof="0" dirty="0">
              <a:ln>
                <a:noFill/>
              </a:ln>
              <a:solidFill>
                <a:srgbClr val="000000"/>
              </a:solidFill>
              <a:effectLst/>
              <a:uLnTx/>
              <a:uFillTx/>
              <a:latin typeface="Futura Bk" pitchFamily="34" charset="0"/>
              <a:ea typeface="Arial"/>
            </a:endParaRPr>
          </a:p>
        </p:txBody>
      </p:sp>
      <p:sp>
        <p:nvSpPr>
          <p:cNvPr id="96" name="TextBox 95"/>
          <p:cNvSpPr txBox="1"/>
          <p:nvPr/>
        </p:nvSpPr>
        <p:spPr>
          <a:xfrm>
            <a:off x="914400" y="2711981"/>
            <a:ext cx="1369286" cy="707886"/>
          </a:xfrm>
          <a:prstGeom prst="rect">
            <a:avLst/>
          </a:prstGeom>
          <a:solidFill>
            <a:schemeClr val="bg1">
              <a:lumMod val="85000"/>
            </a:schemeClr>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000" b="1" i="0" u="none" strike="noStrike" kern="0" cap="none" spc="0" normalizeH="0" baseline="0" noProof="0" dirty="0" smtClean="0">
                <a:ln>
                  <a:noFill/>
                </a:ln>
                <a:solidFill>
                  <a:srgbClr val="000000"/>
                </a:solidFill>
                <a:effectLst/>
                <a:uLnTx/>
                <a:uFillTx/>
                <a:latin typeface="Futura Bk" pitchFamily="34" charset="0"/>
                <a:ea typeface="Arial"/>
              </a:rPr>
              <a:t>Feedback</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000" b="1" i="0" u="none" strike="noStrike" kern="0" cap="none" spc="0" normalizeH="0" baseline="0" noProof="0" dirty="0" smtClean="0">
                <a:ln>
                  <a:noFill/>
                </a:ln>
                <a:solidFill>
                  <a:srgbClr val="000000"/>
                </a:solidFill>
                <a:effectLst/>
                <a:uLnTx/>
                <a:uFillTx/>
                <a:latin typeface="Futura Bk" pitchFamily="34" charset="0"/>
                <a:ea typeface="Arial"/>
              </a:rPr>
              <a:t>as Prior</a:t>
            </a:r>
            <a:endParaRPr kumimoji="0" lang="en-US" altLang="ko-KR" sz="2000" b="1" i="0" u="none" strike="noStrike" kern="0" cap="none" spc="0" normalizeH="0" baseline="0" noProof="0" dirty="0">
              <a:ln>
                <a:noFill/>
              </a:ln>
              <a:solidFill>
                <a:srgbClr val="000000"/>
              </a:solidFill>
              <a:effectLst/>
              <a:uLnTx/>
              <a:uFillTx/>
              <a:latin typeface="Futura Bk" pitchFamily="34" charset="0"/>
              <a:ea typeface="Arial"/>
            </a:endParaRPr>
          </a:p>
        </p:txBody>
      </p:sp>
      <p:sp>
        <p:nvSpPr>
          <p:cNvPr id="97" name="TextBox 96"/>
          <p:cNvSpPr txBox="1"/>
          <p:nvPr/>
        </p:nvSpPr>
        <p:spPr>
          <a:xfrm>
            <a:off x="7932864" y="3638550"/>
            <a:ext cx="1025742" cy="707886"/>
          </a:xfrm>
          <a:prstGeom prst="rect">
            <a:avLst/>
          </a:prstGeom>
          <a:solidFill>
            <a:schemeClr val="bg1">
              <a:lumMod val="85000"/>
            </a:schemeClr>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2000" b="1" kern="0" noProof="0" dirty="0">
                <a:solidFill>
                  <a:srgbClr val="000000"/>
                </a:solidFill>
                <a:latin typeface="Futura Bk" pitchFamily="34" charset="0"/>
                <a:ea typeface="Arial"/>
              </a:rPr>
              <a:t>C</a:t>
            </a:r>
            <a:r>
              <a:rPr kumimoji="0" lang="en-US" altLang="ko-KR" sz="2000" b="1" i="0" u="none" strike="noStrike" kern="0" cap="none" spc="0" normalizeH="0" baseline="0" noProof="0" dirty="0" smtClean="0">
                <a:ln>
                  <a:noFill/>
                </a:ln>
                <a:solidFill>
                  <a:srgbClr val="000000"/>
                </a:solidFill>
                <a:effectLst/>
                <a:uLnTx/>
                <a:uFillTx/>
                <a:latin typeface="Futura Bk" pitchFamily="34" charset="0"/>
                <a:ea typeface="Arial"/>
              </a:rPr>
              <a:t>ausal</a:t>
            </a:r>
            <a:br>
              <a:rPr kumimoji="0" lang="en-US" altLang="ko-KR" sz="2000" b="1" i="0" u="none" strike="noStrike" kern="0" cap="none" spc="0" normalizeH="0" baseline="0" noProof="0" dirty="0" smtClean="0">
                <a:ln>
                  <a:noFill/>
                </a:ln>
                <a:solidFill>
                  <a:srgbClr val="000000"/>
                </a:solidFill>
                <a:effectLst/>
                <a:uLnTx/>
                <a:uFillTx/>
                <a:latin typeface="Futura Bk" pitchFamily="34" charset="0"/>
                <a:ea typeface="Arial"/>
              </a:rPr>
            </a:br>
            <a:r>
              <a:rPr lang="en-US" altLang="ko-KR" sz="2000" b="1" kern="0" dirty="0">
                <a:solidFill>
                  <a:srgbClr val="000000"/>
                </a:solidFill>
                <a:latin typeface="Futura Bk" pitchFamily="34" charset="0"/>
                <a:ea typeface="Arial"/>
              </a:rPr>
              <a:t>W</a:t>
            </a:r>
            <a:r>
              <a:rPr kumimoji="0" lang="en-US" altLang="ko-KR" sz="2000" b="1" i="0" u="none" strike="noStrike" kern="0" cap="none" spc="0" normalizeH="0" baseline="0" noProof="0" dirty="0" err="1" smtClean="0">
                <a:ln>
                  <a:noFill/>
                </a:ln>
                <a:solidFill>
                  <a:srgbClr val="000000"/>
                </a:solidFill>
                <a:effectLst/>
                <a:uLnTx/>
                <a:uFillTx/>
                <a:latin typeface="Futura Bk" pitchFamily="34" charset="0"/>
                <a:ea typeface="Arial"/>
              </a:rPr>
              <a:t>ords</a:t>
            </a:r>
            <a:endParaRPr kumimoji="0" lang="en-US" altLang="ko-KR" sz="2000" b="1" i="0" u="none" strike="noStrike" kern="0" cap="none" spc="0" normalizeH="0" baseline="0" noProof="0" dirty="0">
              <a:ln>
                <a:noFill/>
              </a:ln>
              <a:solidFill>
                <a:srgbClr val="000000"/>
              </a:solidFill>
              <a:effectLst/>
              <a:uLnTx/>
              <a:uFillTx/>
              <a:latin typeface="Futura Bk" pitchFamily="34" charset="0"/>
              <a:ea typeface="Arial"/>
            </a:endParaRPr>
          </a:p>
        </p:txBody>
      </p:sp>
      <p:sp>
        <p:nvSpPr>
          <p:cNvPr id="98" name="Bent-Up Arrow 97"/>
          <p:cNvSpPr/>
          <p:nvPr/>
        </p:nvSpPr>
        <p:spPr bwMode="auto">
          <a:xfrm flipH="1">
            <a:off x="2213948" y="1902019"/>
            <a:ext cx="940358" cy="2288602"/>
          </a:xfrm>
          <a:prstGeom prst="bentUpArrow">
            <a:avLst>
              <a:gd name="adj1" fmla="val 36995"/>
              <a:gd name="adj2" fmla="val 28830"/>
              <a:gd name="adj3" fmla="val 34283"/>
            </a:avLst>
          </a:prstGeom>
          <a:solidFill>
            <a:srgbClr val="B42E34"/>
          </a:solidFill>
          <a:ln w="9525" algn="ctr">
            <a:solidFill>
              <a:srgbClr val="C00000"/>
            </a:solidFill>
            <a:round/>
            <a:headEnd/>
            <a:tailEnd/>
          </a:ln>
        </p:spPr>
        <p:txBody>
          <a:bodyPr/>
          <a:lstStyle/>
          <a:p>
            <a:pPr marL="0" marR="0" lvl="0" indent="0" algn="ctr" defTabSz="914400" eaLnBrk="0" fontAlgn="auto" latinLnBrk="1" hangingPunct="0">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0000"/>
              </a:solidFill>
              <a:effectLst/>
              <a:uLnTx/>
              <a:uFillTx/>
              <a:ea typeface="Arial"/>
            </a:endParaRPr>
          </a:p>
        </p:txBody>
      </p:sp>
      <p:sp>
        <p:nvSpPr>
          <p:cNvPr id="99" name="오른쪽 화살표 44"/>
          <p:cNvSpPr>
            <a:spLocks noChangeArrowheads="1"/>
          </p:cNvSpPr>
          <p:nvPr/>
        </p:nvSpPr>
        <p:spPr bwMode="auto">
          <a:xfrm rot="16200000">
            <a:off x="5432024" y="1961502"/>
            <a:ext cx="375035" cy="175297"/>
          </a:xfrm>
          <a:prstGeom prst="rightArrow">
            <a:avLst>
              <a:gd name="adj1" fmla="val 50000"/>
              <a:gd name="adj2" fmla="val 50000"/>
            </a:avLst>
          </a:prstGeom>
          <a:solidFill>
            <a:srgbClr val="B42E34"/>
          </a:solidFill>
          <a:ln w="9525" algn="ctr">
            <a:solidFill>
              <a:srgbClr val="C00000"/>
            </a:solidFill>
            <a:round/>
            <a:headEnd/>
            <a:tailEnd/>
          </a:ln>
        </p:spPr>
        <p:txBody>
          <a:bodyPr/>
          <a:lstStyle/>
          <a:p>
            <a:pPr marL="0" marR="0" lvl="0" indent="0" algn="ctr" defTabSz="914400" eaLnBrk="0" fontAlgn="auto" latinLnBrk="1" hangingPunct="0">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solidFill>
              <a:effectLst/>
              <a:uLnTx/>
              <a:uFillTx/>
              <a:latin typeface="Futura Bk" pitchFamily="34" charset="0"/>
              <a:ea typeface="Arial"/>
            </a:endParaRPr>
          </a:p>
        </p:txBody>
      </p:sp>
      <p:grpSp>
        <p:nvGrpSpPr>
          <p:cNvPr id="100" name="Group 99"/>
          <p:cNvGrpSpPr/>
          <p:nvPr/>
        </p:nvGrpSpPr>
        <p:grpSpPr>
          <a:xfrm>
            <a:off x="3151011" y="895350"/>
            <a:ext cx="1973026" cy="1276350"/>
            <a:chOff x="3091160" y="486534"/>
            <a:chExt cx="2086954" cy="1857326"/>
          </a:xfrm>
        </p:grpSpPr>
        <p:sp>
          <p:nvSpPr>
            <p:cNvPr id="110" name="직사각형 4"/>
            <p:cNvSpPr/>
            <p:nvPr/>
          </p:nvSpPr>
          <p:spPr bwMode="auto">
            <a:xfrm>
              <a:off x="3220004" y="1111606"/>
              <a:ext cx="914633" cy="510967"/>
            </a:xfrm>
            <a:prstGeom prst="rect">
              <a:avLst/>
            </a:prstGeom>
            <a:solidFill>
              <a:srgbClr val="FFFFFF"/>
            </a:solidFill>
            <a:ln w="25400" cap="flat" cmpd="sng" algn="ctr">
              <a:solidFill>
                <a:srgbClr val="AAABB0">
                  <a:lumMod val="75000"/>
                </a:srgbClr>
              </a:solidFill>
              <a:prstDash val="solid"/>
              <a:headEnd type="none" w="med" len="med"/>
              <a:tailEnd type="none" w="med" len="med"/>
            </a:ln>
            <a:effectLst/>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400" b="1" i="0" u="none" strike="noStrike" kern="0" cap="none" spc="0" normalizeH="0" baseline="0" noProof="0" dirty="0" smtClean="0">
                  <a:ln>
                    <a:noFill/>
                  </a:ln>
                  <a:solidFill>
                    <a:srgbClr val="000000"/>
                  </a:solidFill>
                  <a:effectLst/>
                  <a:uLnTx/>
                  <a:uFillTx/>
                  <a:latin typeface="Futura Bk" pitchFamily="34" charset="0"/>
                  <a:ea typeface="Arial"/>
                  <a:cs typeface="+mn-cs"/>
                </a:rPr>
                <a:t>Topic 1</a:t>
              </a:r>
              <a:endParaRPr kumimoji="0" lang="ko-KR" altLang="en-US" sz="1400" b="1" i="0" u="none" strike="noStrike" kern="0" cap="none" spc="0" normalizeH="0" baseline="0" noProof="0" dirty="0">
                <a:ln>
                  <a:noFill/>
                </a:ln>
                <a:solidFill>
                  <a:srgbClr val="000000"/>
                </a:solidFill>
                <a:effectLst/>
                <a:uLnTx/>
                <a:uFillTx/>
                <a:latin typeface="Futura Bk" pitchFamily="34" charset="0"/>
                <a:ea typeface="Arial"/>
                <a:cs typeface="+mn-cs"/>
              </a:endParaRPr>
            </a:p>
          </p:txBody>
        </p:sp>
        <p:sp>
          <p:nvSpPr>
            <p:cNvPr id="111" name="TextBox 616"/>
            <p:cNvSpPr txBox="1">
              <a:spLocks noChangeArrowheads="1"/>
            </p:cNvSpPr>
            <p:nvPr/>
          </p:nvSpPr>
          <p:spPr bwMode="auto">
            <a:xfrm>
              <a:off x="3091160" y="486534"/>
              <a:ext cx="2086954" cy="537446"/>
            </a:xfrm>
            <a:prstGeom prst="rect">
              <a:avLst/>
            </a:prstGeom>
            <a:solidFill>
              <a:schemeClr val="bg1">
                <a:lumMod val="85000"/>
              </a:schemeClr>
            </a:solidFill>
            <a:ln w="9525">
              <a:noFill/>
              <a:miter lim="800000"/>
              <a:headEnd/>
              <a:tailEnd/>
            </a:ln>
          </p:spPr>
          <p:txBody>
            <a:bodyPr wrap="square">
              <a:spAutoFit/>
            </a:bodyPr>
            <a:lstStyle/>
            <a:p>
              <a:pPr marL="0" marR="0" lvl="0" indent="0" algn="ctr" defTabSz="914400" eaLnBrk="0" fontAlgn="auto" latinLnBrk="1" hangingPunct="0">
                <a:lnSpc>
                  <a:spcPct val="100000"/>
                </a:lnSpc>
                <a:spcBef>
                  <a:spcPts val="0"/>
                </a:spcBef>
                <a:spcAft>
                  <a:spcPts val="0"/>
                </a:spcAft>
                <a:buClrTx/>
                <a:buSzTx/>
                <a:buFontTx/>
                <a:buNone/>
                <a:tabLst/>
                <a:defRPr/>
              </a:pPr>
              <a:r>
                <a:rPr kumimoji="0" lang="en-US" altLang="ko-KR" sz="1800" b="1" i="0" u="none" strike="noStrike" kern="0" cap="none" spc="0" normalizeH="0" baseline="0" noProof="0" dirty="0" smtClean="0">
                  <a:ln>
                    <a:noFill/>
                  </a:ln>
                  <a:solidFill>
                    <a:srgbClr val="000000"/>
                  </a:solidFill>
                  <a:effectLst/>
                  <a:uLnTx/>
                  <a:uFillTx/>
                  <a:latin typeface="Futura Bk" pitchFamily="34" charset="0"/>
                  <a:ea typeface="Arial"/>
                </a:rPr>
                <a:t>Topic Modeling</a:t>
              </a:r>
              <a:endParaRPr kumimoji="0" lang="ko-KR" altLang="en-US" sz="1800" b="1" i="0" u="none" strike="noStrike" kern="0" cap="none" spc="0" normalizeH="0" baseline="0" noProof="0" dirty="0">
                <a:ln>
                  <a:noFill/>
                </a:ln>
                <a:solidFill>
                  <a:srgbClr val="000000"/>
                </a:solidFill>
                <a:effectLst/>
                <a:uLnTx/>
                <a:uFillTx/>
                <a:latin typeface="Futura Bk" pitchFamily="34" charset="0"/>
                <a:ea typeface="Arial"/>
              </a:endParaRPr>
            </a:p>
          </p:txBody>
        </p:sp>
        <p:sp>
          <p:nvSpPr>
            <p:cNvPr id="112" name="직사각형 4"/>
            <p:cNvSpPr/>
            <p:nvPr/>
          </p:nvSpPr>
          <p:spPr bwMode="auto">
            <a:xfrm>
              <a:off x="4192085" y="1111606"/>
              <a:ext cx="914633" cy="510967"/>
            </a:xfrm>
            <a:prstGeom prst="rect">
              <a:avLst/>
            </a:prstGeom>
            <a:solidFill>
              <a:srgbClr val="FFFFFF"/>
            </a:solidFill>
            <a:ln w="25400" cap="flat" cmpd="sng" algn="ctr">
              <a:solidFill>
                <a:srgbClr val="AAABB0">
                  <a:lumMod val="75000"/>
                </a:srgbClr>
              </a:solidFill>
              <a:prstDash val="solid"/>
              <a:headEnd type="none" w="med" len="med"/>
              <a:tailEnd type="none" w="med" len="med"/>
            </a:ln>
            <a:effectLst/>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400" b="1" i="0" u="none" strike="noStrike" kern="0" cap="none" spc="0" normalizeH="0" baseline="0" noProof="0" dirty="0" smtClean="0">
                  <a:ln>
                    <a:noFill/>
                  </a:ln>
                  <a:solidFill>
                    <a:srgbClr val="000000"/>
                  </a:solidFill>
                  <a:effectLst/>
                  <a:uLnTx/>
                  <a:uFillTx/>
                  <a:latin typeface="Futura Bk" pitchFamily="34" charset="0"/>
                  <a:ea typeface="Arial"/>
                  <a:cs typeface="+mn-cs"/>
                </a:rPr>
                <a:t>Topic 2</a:t>
              </a:r>
              <a:endParaRPr kumimoji="0" lang="ko-KR" altLang="en-US" sz="1400" b="1" i="0" u="none" strike="noStrike" kern="0" cap="none" spc="0" normalizeH="0" baseline="0" noProof="0" dirty="0">
                <a:ln>
                  <a:noFill/>
                </a:ln>
                <a:solidFill>
                  <a:srgbClr val="000000"/>
                </a:solidFill>
                <a:effectLst/>
                <a:uLnTx/>
                <a:uFillTx/>
                <a:latin typeface="Futura Bk" pitchFamily="34" charset="0"/>
                <a:ea typeface="Arial"/>
                <a:cs typeface="+mn-cs"/>
              </a:endParaRPr>
            </a:p>
          </p:txBody>
        </p:sp>
        <p:sp>
          <p:nvSpPr>
            <p:cNvPr id="113" name="직사각형 4"/>
            <p:cNvSpPr/>
            <p:nvPr/>
          </p:nvSpPr>
          <p:spPr bwMode="auto">
            <a:xfrm>
              <a:off x="3220004" y="1707734"/>
              <a:ext cx="914633" cy="510967"/>
            </a:xfrm>
            <a:prstGeom prst="rect">
              <a:avLst/>
            </a:prstGeom>
            <a:solidFill>
              <a:srgbClr val="FFFFFF"/>
            </a:solidFill>
            <a:ln w="25400" cap="flat" cmpd="sng" algn="ctr">
              <a:solidFill>
                <a:srgbClr val="AAABB0">
                  <a:lumMod val="75000"/>
                </a:srgbClr>
              </a:solidFill>
              <a:prstDash val="solid"/>
              <a:headEnd type="none" w="med" len="med"/>
              <a:tailEnd type="none" w="med" len="med"/>
            </a:ln>
            <a:effectLst/>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400" b="1" i="0" u="none" strike="noStrike" kern="0" cap="none" spc="0" normalizeH="0" baseline="0" noProof="0" dirty="0" smtClean="0">
                  <a:ln>
                    <a:noFill/>
                  </a:ln>
                  <a:solidFill>
                    <a:srgbClr val="000000"/>
                  </a:solidFill>
                  <a:effectLst/>
                  <a:uLnTx/>
                  <a:uFillTx/>
                  <a:latin typeface="Futura Bk" pitchFamily="34" charset="0"/>
                  <a:ea typeface="Arial"/>
                  <a:cs typeface="+mn-cs"/>
                </a:rPr>
                <a:t>Topic 3</a:t>
              </a:r>
              <a:endParaRPr kumimoji="0" lang="ko-KR" altLang="en-US" sz="1400" b="1" i="0" u="none" strike="noStrike" kern="0" cap="none" spc="0" normalizeH="0" baseline="0" noProof="0" dirty="0">
                <a:ln>
                  <a:noFill/>
                </a:ln>
                <a:solidFill>
                  <a:srgbClr val="000000"/>
                </a:solidFill>
                <a:effectLst/>
                <a:uLnTx/>
                <a:uFillTx/>
                <a:latin typeface="Futura Bk" pitchFamily="34" charset="0"/>
                <a:ea typeface="Arial"/>
                <a:cs typeface="+mn-cs"/>
              </a:endParaRPr>
            </a:p>
          </p:txBody>
        </p:sp>
        <p:sp>
          <p:nvSpPr>
            <p:cNvPr id="114" name="직사각형 4"/>
            <p:cNvSpPr/>
            <p:nvPr/>
          </p:nvSpPr>
          <p:spPr bwMode="auto">
            <a:xfrm>
              <a:off x="4192085" y="1707734"/>
              <a:ext cx="914633" cy="510967"/>
            </a:xfrm>
            <a:prstGeom prst="rect">
              <a:avLst/>
            </a:prstGeom>
            <a:solidFill>
              <a:srgbClr val="FFFFFF"/>
            </a:solidFill>
            <a:ln w="25400" cap="flat" cmpd="sng" algn="ctr">
              <a:solidFill>
                <a:srgbClr val="AAABB0">
                  <a:lumMod val="75000"/>
                </a:srgbClr>
              </a:solidFill>
              <a:prstDash val="solid"/>
              <a:headEnd type="none" w="med" len="med"/>
              <a:tailEnd type="none" w="med" len="med"/>
            </a:ln>
            <a:effectLst/>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400" b="1" i="0" u="none" strike="noStrike" kern="0" cap="none" spc="0" normalizeH="0" baseline="0" noProof="0" dirty="0" smtClean="0">
                  <a:ln>
                    <a:noFill/>
                  </a:ln>
                  <a:solidFill>
                    <a:srgbClr val="000000"/>
                  </a:solidFill>
                  <a:effectLst/>
                  <a:uLnTx/>
                  <a:uFillTx/>
                  <a:latin typeface="Futura Bk" pitchFamily="34" charset="0"/>
                  <a:ea typeface="Arial"/>
                  <a:cs typeface="+mn-cs"/>
                </a:rPr>
                <a:t>Topic 4</a:t>
              </a:r>
              <a:endParaRPr kumimoji="0" lang="ko-KR" altLang="en-US" sz="1400" b="1" i="0" u="none" strike="noStrike" kern="0" cap="none" spc="0" normalizeH="0" baseline="0" noProof="0" dirty="0">
                <a:ln>
                  <a:noFill/>
                </a:ln>
                <a:solidFill>
                  <a:srgbClr val="000000"/>
                </a:solidFill>
                <a:effectLst/>
                <a:uLnTx/>
                <a:uFillTx/>
                <a:latin typeface="Futura Bk" pitchFamily="34" charset="0"/>
                <a:ea typeface="Arial"/>
                <a:cs typeface="+mn-cs"/>
              </a:endParaRPr>
            </a:p>
          </p:txBody>
        </p:sp>
        <p:graphicFrame>
          <p:nvGraphicFramePr>
            <p:cNvPr id="115" name="Chart 114"/>
            <p:cNvGraphicFramePr>
              <a:graphicFrameLocks/>
            </p:cNvGraphicFramePr>
            <p:nvPr>
              <p:extLst/>
            </p:nvPr>
          </p:nvGraphicFramePr>
          <p:xfrm>
            <a:off x="3224001" y="1262730"/>
            <a:ext cx="880612" cy="4814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6" name="Chart 115"/>
            <p:cNvGraphicFramePr>
              <a:graphicFrameLocks/>
            </p:cNvGraphicFramePr>
            <p:nvPr>
              <p:extLst/>
            </p:nvPr>
          </p:nvGraphicFramePr>
          <p:xfrm>
            <a:off x="4165173" y="1835722"/>
            <a:ext cx="881518" cy="5081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7" name="Chart 116"/>
            <p:cNvGraphicFramePr>
              <a:graphicFrameLocks/>
            </p:cNvGraphicFramePr>
            <p:nvPr>
              <p:extLst/>
            </p:nvPr>
          </p:nvGraphicFramePr>
          <p:xfrm>
            <a:off x="4191201" y="1179566"/>
            <a:ext cx="881518" cy="58214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8" name="Chart 117"/>
            <p:cNvGraphicFramePr>
              <a:graphicFrameLocks/>
            </p:cNvGraphicFramePr>
            <p:nvPr>
              <p:extLst/>
            </p:nvPr>
          </p:nvGraphicFramePr>
          <p:xfrm>
            <a:off x="3253119" y="1846413"/>
            <a:ext cx="881518" cy="497447"/>
          </p:xfrm>
          <a:graphic>
            <a:graphicData uri="http://schemas.openxmlformats.org/drawingml/2006/chart">
              <c:chart xmlns:c="http://schemas.openxmlformats.org/drawingml/2006/chart" xmlns:r="http://schemas.openxmlformats.org/officeDocument/2006/relationships" r:id="rId6"/>
            </a:graphicData>
          </a:graphic>
        </p:graphicFrame>
      </p:grpSp>
      <p:grpSp>
        <p:nvGrpSpPr>
          <p:cNvPr id="102" name="Group 67"/>
          <p:cNvGrpSpPr/>
          <p:nvPr/>
        </p:nvGrpSpPr>
        <p:grpSpPr>
          <a:xfrm>
            <a:off x="3272823" y="3065924"/>
            <a:ext cx="1556060" cy="1944225"/>
            <a:chOff x="3461941" y="3645123"/>
            <a:chExt cx="1645911" cy="2829209"/>
          </a:xfrm>
        </p:grpSpPr>
        <p:sp>
          <p:nvSpPr>
            <p:cNvPr id="108" name="직사각형 4"/>
            <p:cNvSpPr/>
            <p:nvPr/>
          </p:nvSpPr>
          <p:spPr bwMode="auto">
            <a:xfrm>
              <a:off x="3461941" y="5123765"/>
              <a:ext cx="1608995" cy="1350567"/>
            </a:xfrm>
            <a:prstGeom prst="rect">
              <a:avLst/>
            </a:prstGeom>
            <a:solidFill>
              <a:srgbClr val="FFFFFF"/>
            </a:solidFill>
            <a:ln w="25400" cap="flat" cmpd="sng" algn="ctr">
              <a:solidFill>
                <a:srgbClr val="AAABB0">
                  <a:lumMod val="75000"/>
                </a:srgbClr>
              </a:solidFill>
              <a:prstDash val="solid"/>
              <a:headEnd type="none" w="med" len="med"/>
              <a:tailEnd type="none" w="med" len="med"/>
            </a:ln>
            <a:effectLst/>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800" b="1" i="0" u="none" strike="noStrike" kern="0" cap="none" spc="0" normalizeH="0" baseline="0" noProof="0" dirty="0" smtClean="0">
                  <a:ln>
                    <a:noFill/>
                  </a:ln>
                  <a:solidFill>
                    <a:srgbClr val="3333FF"/>
                  </a:solidFill>
                  <a:effectLst/>
                  <a:uLnTx/>
                  <a:uFillTx/>
                  <a:latin typeface="Futura Bk" pitchFamily="34" charset="0"/>
                  <a:ea typeface="Arial"/>
                  <a:cs typeface="+mn-cs"/>
                </a:rPr>
                <a:t>Topic 1</a:t>
              </a:r>
              <a:r>
                <a:rPr kumimoji="0" lang="en-US" altLang="ko-KR" sz="1800" b="1" i="0" u="none" strike="noStrike" kern="0" cap="none" spc="0" normalizeH="0" noProof="0" dirty="0" smtClean="0">
                  <a:ln>
                    <a:noFill/>
                  </a:ln>
                  <a:solidFill>
                    <a:srgbClr val="3333FF"/>
                  </a:solidFill>
                  <a:effectLst/>
                  <a:uLnTx/>
                  <a:uFillTx/>
                  <a:latin typeface="Futura Bk" pitchFamily="34" charset="0"/>
                  <a:ea typeface="Arial"/>
                  <a:cs typeface="+mn-cs"/>
                </a:rPr>
                <a:t> </a:t>
              </a:r>
              <a:r>
                <a:rPr kumimoji="0" lang="en-US" altLang="ko-KR" sz="1800" b="1" i="0" u="none" strike="noStrike" kern="0" cap="none" spc="0" normalizeH="0" noProof="0" dirty="0" err="1" smtClean="0">
                  <a:ln>
                    <a:noFill/>
                  </a:ln>
                  <a:solidFill>
                    <a:srgbClr val="3333FF"/>
                  </a:solidFill>
                  <a:effectLst/>
                  <a:uLnTx/>
                  <a:uFillTx/>
                  <a:latin typeface="Futura Bk" pitchFamily="34" charset="0"/>
                  <a:ea typeface="Arial"/>
                  <a:cs typeface="+mn-cs"/>
                </a:rPr>
                <a:t>Neg</a:t>
              </a:r>
              <a:endParaRPr kumimoji="0" lang="en-US" altLang="ko-KR" sz="1800" b="1" i="0" u="none" strike="noStrike" kern="0" cap="none" spc="0" normalizeH="0" baseline="0" noProof="0" dirty="0" smtClean="0">
                <a:ln>
                  <a:noFill/>
                </a:ln>
                <a:solidFill>
                  <a:srgbClr val="3333FF"/>
                </a:solidFill>
                <a:effectLst/>
                <a:uLnTx/>
                <a:uFillTx/>
                <a:latin typeface="Futura Bk" pitchFamily="34" charset="0"/>
                <a:ea typeface="Arial"/>
                <a:cs typeface="+mn-cs"/>
              </a:endParaRP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800" b="1" i="0" u="none" strike="noStrike" kern="0" cap="none" spc="0" normalizeH="0" baseline="0" noProof="0" dirty="0" smtClean="0">
                  <a:ln>
                    <a:noFill/>
                  </a:ln>
                  <a:solidFill>
                    <a:srgbClr val="3333FF"/>
                  </a:solidFill>
                  <a:effectLst/>
                  <a:uLnTx/>
                  <a:uFillTx/>
                  <a:latin typeface="Futura Bk" pitchFamily="34" charset="0"/>
                  <a:ea typeface="Arial"/>
                  <a:cs typeface="+mn-cs"/>
                </a:rPr>
                <a:t>W2     --</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800" b="1" i="0" u="none" strike="noStrike" kern="0" cap="none" spc="0" normalizeH="0" baseline="0" noProof="0" dirty="0" smtClean="0">
                  <a:ln>
                    <a:noFill/>
                  </a:ln>
                  <a:solidFill>
                    <a:srgbClr val="3333FF"/>
                  </a:solidFill>
                  <a:effectLst/>
                  <a:uLnTx/>
                  <a:uFillTx/>
                  <a:latin typeface="Futura Bk" pitchFamily="34" charset="0"/>
                  <a:ea typeface="Arial"/>
                  <a:cs typeface="+mn-cs"/>
                </a:rPr>
                <a:t>W4     --</a:t>
              </a:r>
              <a:endParaRPr kumimoji="0" lang="ko-KR" altLang="en-US" sz="1800" b="1" i="0" u="none" strike="noStrike" kern="0" cap="none" spc="0" normalizeH="0" baseline="0" noProof="0" dirty="0">
                <a:ln>
                  <a:noFill/>
                </a:ln>
                <a:solidFill>
                  <a:srgbClr val="3333FF"/>
                </a:solidFill>
                <a:effectLst/>
                <a:uLnTx/>
                <a:uFillTx/>
                <a:latin typeface="Futura Bk" pitchFamily="34" charset="0"/>
                <a:ea typeface="Arial"/>
                <a:cs typeface="+mn-cs"/>
              </a:endParaRPr>
            </a:p>
          </p:txBody>
        </p:sp>
        <p:sp>
          <p:nvSpPr>
            <p:cNvPr id="109" name="직사각형 4"/>
            <p:cNvSpPr/>
            <p:nvPr/>
          </p:nvSpPr>
          <p:spPr bwMode="auto">
            <a:xfrm>
              <a:off x="3461941" y="3645123"/>
              <a:ext cx="1645911" cy="1276818"/>
            </a:xfrm>
            <a:prstGeom prst="rect">
              <a:avLst/>
            </a:prstGeom>
            <a:solidFill>
              <a:srgbClr val="FFFFFF"/>
            </a:solidFill>
            <a:ln w="25400" cap="flat" cmpd="sng" algn="ctr">
              <a:solidFill>
                <a:srgbClr val="AAABB0">
                  <a:lumMod val="75000"/>
                </a:srgbClr>
              </a:solidFill>
              <a:prstDash val="solid"/>
              <a:headEnd type="none" w="med" len="med"/>
              <a:tailEnd type="none" w="med" len="med"/>
            </a:ln>
            <a:effectLst/>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800" b="1" i="0" u="none" strike="noStrike" kern="0" cap="none" spc="0" normalizeH="0" baseline="0" noProof="0" dirty="0" smtClean="0">
                  <a:ln>
                    <a:noFill/>
                  </a:ln>
                  <a:solidFill>
                    <a:srgbClr val="FF0000"/>
                  </a:solidFill>
                  <a:effectLst/>
                  <a:uLnTx/>
                  <a:uFillTx/>
                  <a:latin typeface="Futura Bk" pitchFamily="34" charset="0"/>
                  <a:ea typeface="Arial"/>
                  <a:cs typeface="+mn-cs"/>
                </a:rPr>
                <a:t>Topic 1</a:t>
              </a:r>
              <a:r>
                <a:rPr kumimoji="0" lang="en-US" altLang="ko-KR" sz="1800" b="1" i="0" u="none" strike="noStrike" kern="0" cap="none" spc="0" normalizeH="0" noProof="0" dirty="0" smtClean="0">
                  <a:ln>
                    <a:noFill/>
                  </a:ln>
                  <a:solidFill>
                    <a:srgbClr val="FF0000"/>
                  </a:solidFill>
                  <a:effectLst/>
                  <a:uLnTx/>
                  <a:uFillTx/>
                  <a:latin typeface="Futura Bk" pitchFamily="34" charset="0"/>
                  <a:ea typeface="Arial"/>
                  <a:cs typeface="+mn-cs"/>
                </a:rPr>
                <a:t> </a:t>
              </a:r>
              <a:r>
                <a:rPr kumimoji="0" lang="en-US" altLang="ko-KR" sz="1800" b="1" i="0" u="none" strike="noStrike" kern="0" cap="none" spc="0" normalizeH="0" noProof="0" dirty="0" err="1" smtClean="0">
                  <a:ln>
                    <a:noFill/>
                  </a:ln>
                  <a:solidFill>
                    <a:srgbClr val="FF0000"/>
                  </a:solidFill>
                  <a:effectLst/>
                  <a:uLnTx/>
                  <a:uFillTx/>
                  <a:latin typeface="Futura Bk" pitchFamily="34" charset="0"/>
                  <a:ea typeface="Arial"/>
                  <a:cs typeface="+mn-cs"/>
                </a:rPr>
                <a:t>Pos</a:t>
              </a:r>
              <a:endParaRPr kumimoji="0" lang="en-US" altLang="ko-KR" sz="1800" b="1" i="0" u="none" strike="noStrike" kern="0" cap="none" spc="0" normalizeH="0" baseline="0" noProof="0" dirty="0" smtClean="0">
                <a:ln>
                  <a:noFill/>
                </a:ln>
                <a:solidFill>
                  <a:srgbClr val="FF0000"/>
                </a:solidFill>
                <a:effectLst/>
                <a:uLnTx/>
                <a:uFillTx/>
                <a:latin typeface="Futura Bk" pitchFamily="34" charset="0"/>
                <a:ea typeface="Arial"/>
                <a:cs typeface="+mn-cs"/>
              </a:endParaRP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800" b="1" i="0" u="none" strike="noStrike" kern="0" cap="none" spc="0" normalizeH="0" baseline="0" noProof="0" dirty="0" smtClean="0">
                  <a:ln>
                    <a:noFill/>
                  </a:ln>
                  <a:solidFill>
                    <a:srgbClr val="FF0000"/>
                  </a:solidFill>
                  <a:effectLst/>
                  <a:uLnTx/>
                  <a:uFillTx/>
                  <a:latin typeface="Futura Bk" pitchFamily="34" charset="0"/>
                  <a:ea typeface="Arial"/>
                  <a:cs typeface="+mn-cs"/>
                </a:rPr>
                <a:t>W1     +</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800" b="1" i="0" u="none" strike="noStrike" kern="0" cap="none" spc="0" normalizeH="0" baseline="0" noProof="0" dirty="0" smtClean="0">
                  <a:ln>
                    <a:noFill/>
                  </a:ln>
                  <a:solidFill>
                    <a:srgbClr val="FF0000"/>
                  </a:solidFill>
                  <a:effectLst/>
                  <a:uLnTx/>
                  <a:uFillTx/>
                  <a:latin typeface="Futura Bk" pitchFamily="34" charset="0"/>
                  <a:ea typeface="Arial"/>
                  <a:cs typeface="+mn-cs"/>
                </a:rPr>
                <a:t>W3     +</a:t>
              </a:r>
              <a:endParaRPr kumimoji="0" lang="ko-KR" altLang="en-US" sz="1800" b="1" i="0" u="none" strike="noStrike" kern="0" cap="none" spc="0" normalizeH="0" baseline="0" noProof="0" dirty="0">
                <a:ln>
                  <a:noFill/>
                </a:ln>
                <a:solidFill>
                  <a:srgbClr val="FF0000"/>
                </a:solidFill>
                <a:effectLst/>
                <a:uLnTx/>
                <a:uFillTx/>
                <a:latin typeface="Futura Bk" pitchFamily="34" charset="0"/>
                <a:ea typeface="Arial"/>
                <a:cs typeface="+mn-cs"/>
              </a:endParaRPr>
            </a:p>
          </p:txBody>
        </p:sp>
      </p:grpSp>
      <p:grpSp>
        <p:nvGrpSpPr>
          <p:cNvPr id="131" name="Group 130"/>
          <p:cNvGrpSpPr/>
          <p:nvPr/>
        </p:nvGrpSpPr>
        <p:grpSpPr>
          <a:xfrm>
            <a:off x="6512971" y="3181350"/>
            <a:ext cx="1368763" cy="1755641"/>
            <a:chOff x="6512970" y="4339345"/>
            <a:chExt cx="1368763" cy="2340855"/>
          </a:xfrm>
        </p:grpSpPr>
        <p:sp>
          <p:nvSpPr>
            <p:cNvPr id="101" name="직사각형 4"/>
            <p:cNvSpPr/>
            <p:nvPr/>
          </p:nvSpPr>
          <p:spPr bwMode="auto">
            <a:xfrm>
              <a:off x="6512970" y="4339345"/>
              <a:ext cx="1368763" cy="2340855"/>
            </a:xfrm>
            <a:prstGeom prst="rect">
              <a:avLst/>
            </a:prstGeom>
            <a:solidFill>
              <a:srgbClr val="FFFFFF"/>
            </a:solidFill>
            <a:ln w="25400" cap="flat" cmpd="sng" algn="ctr">
              <a:solidFill>
                <a:srgbClr val="AAABB0">
                  <a:lumMod val="75000"/>
                </a:srgbClr>
              </a:solidFill>
              <a:prstDash val="solid"/>
              <a:headEnd type="none" w="med" len="med"/>
              <a:tailEnd type="none" w="med" len="med"/>
            </a:ln>
            <a:effectLst/>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2000" b="1" i="0" u="none" strike="noStrike" kern="0" cap="none" spc="0" normalizeH="0" baseline="0" noProof="0" dirty="0" smtClean="0">
                  <a:ln>
                    <a:noFill/>
                  </a:ln>
                  <a:solidFill>
                    <a:srgbClr val="000000"/>
                  </a:solidFill>
                  <a:effectLst/>
                  <a:uLnTx/>
                  <a:uFillTx/>
                  <a:latin typeface="Futura Bk" pitchFamily="34" charset="0"/>
                  <a:ea typeface="Arial"/>
                  <a:cs typeface="+mn-cs"/>
                </a:rPr>
                <a:t>Topic 1</a:t>
              </a:r>
              <a:endParaRPr kumimoji="0" lang="en-US" altLang="ko-KR" sz="1800" b="1" i="0" u="none" strike="noStrike" kern="0" cap="none" spc="0" normalizeH="0" baseline="0" noProof="0" dirty="0" smtClean="0">
                <a:ln>
                  <a:noFill/>
                </a:ln>
                <a:solidFill>
                  <a:srgbClr val="000000"/>
                </a:solidFill>
                <a:effectLst/>
                <a:uLnTx/>
                <a:uFillTx/>
                <a:latin typeface="Futura Bk" pitchFamily="34" charset="0"/>
                <a:ea typeface="Arial"/>
                <a:cs typeface="+mn-cs"/>
              </a:endParaRP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800" b="1" i="0" u="none" strike="noStrike" kern="0" cap="none" spc="0" normalizeH="0" baseline="0" noProof="0" dirty="0" smtClean="0">
                  <a:ln>
                    <a:noFill/>
                  </a:ln>
                  <a:solidFill>
                    <a:srgbClr val="FF0000"/>
                  </a:solidFill>
                  <a:effectLst/>
                  <a:uLnTx/>
                  <a:uFillTx/>
                  <a:latin typeface="Futura Bk" pitchFamily="34" charset="0"/>
                  <a:ea typeface="Arial"/>
                </a:rPr>
                <a:t>W1</a:t>
              </a:r>
              <a:r>
                <a:rPr kumimoji="0" lang="en-US" altLang="ko-KR" sz="1800" i="0" u="none" strike="noStrike" kern="0" cap="none" spc="0" normalizeH="0" baseline="0" noProof="0" dirty="0" smtClean="0">
                  <a:ln>
                    <a:noFill/>
                  </a:ln>
                  <a:solidFill>
                    <a:schemeClr val="accent3">
                      <a:lumMod val="75000"/>
                    </a:schemeClr>
                  </a:solidFill>
                  <a:effectLst/>
                  <a:uLnTx/>
                  <a:uFillTx/>
                  <a:latin typeface="Futura Bk" pitchFamily="34" charset="0"/>
                  <a:ea typeface="Arial"/>
                </a:rPr>
                <a:t> </a:t>
              </a:r>
              <a:r>
                <a:rPr kumimoji="0" lang="en-US" altLang="ko-KR" sz="1800" i="0" u="none" strike="noStrike" kern="0" cap="none" spc="0" normalizeH="0" baseline="0" noProof="0" dirty="0" smtClean="0">
                  <a:ln>
                    <a:noFill/>
                  </a:ln>
                  <a:solidFill>
                    <a:srgbClr val="000000"/>
                  </a:solidFill>
                  <a:effectLst/>
                  <a:uLnTx/>
                  <a:uFillTx/>
                  <a:latin typeface="Futura Bk" pitchFamily="34" charset="0"/>
                  <a:ea typeface="Arial"/>
                </a:rPr>
                <a:t>    +</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800" b="1" i="0" u="none" strike="noStrike" kern="0" cap="none" spc="0" normalizeH="0" baseline="0" noProof="0" dirty="0" smtClean="0">
                  <a:ln>
                    <a:noFill/>
                  </a:ln>
                  <a:solidFill>
                    <a:srgbClr val="3333FF"/>
                  </a:solidFill>
                  <a:effectLst/>
                  <a:uLnTx/>
                  <a:uFillTx/>
                  <a:latin typeface="Futura Bk" pitchFamily="34" charset="0"/>
                  <a:ea typeface="Arial"/>
                </a:rPr>
                <a:t>W2 </a:t>
              </a:r>
              <a:r>
                <a:rPr kumimoji="0" lang="en-US" altLang="ko-KR" sz="1800" i="0" u="none" strike="noStrike" kern="0" cap="none" spc="0" normalizeH="0" baseline="0" noProof="0" dirty="0" smtClean="0">
                  <a:ln>
                    <a:noFill/>
                  </a:ln>
                  <a:solidFill>
                    <a:srgbClr val="000000"/>
                  </a:solidFill>
                  <a:effectLst/>
                  <a:uLnTx/>
                  <a:uFillTx/>
                  <a:latin typeface="Futura Bk" pitchFamily="34" charset="0"/>
                  <a:ea typeface="Arial"/>
                </a:rPr>
                <a:t>    --</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800" b="1" i="0" u="none" strike="noStrike" kern="0" cap="none" spc="0" normalizeH="0" baseline="0" noProof="0" dirty="0" smtClean="0">
                  <a:ln>
                    <a:noFill/>
                  </a:ln>
                  <a:solidFill>
                    <a:srgbClr val="FF0000"/>
                  </a:solidFill>
                  <a:effectLst/>
                  <a:uLnTx/>
                  <a:uFillTx/>
                  <a:latin typeface="Futura Bk" pitchFamily="34" charset="0"/>
                  <a:ea typeface="Arial"/>
                </a:rPr>
                <a:t>W3</a:t>
              </a:r>
              <a:r>
                <a:rPr kumimoji="0" lang="en-US" altLang="ko-KR" sz="1800" i="0" u="none" strike="noStrike" kern="0" cap="none" spc="0" normalizeH="0" baseline="0" noProof="0" dirty="0" smtClean="0">
                  <a:ln>
                    <a:noFill/>
                  </a:ln>
                  <a:solidFill>
                    <a:srgbClr val="000000"/>
                  </a:solidFill>
                  <a:effectLst/>
                  <a:uLnTx/>
                  <a:uFillTx/>
                  <a:latin typeface="Futura Bk" pitchFamily="34" charset="0"/>
                  <a:ea typeface="Arial"/>
                </a:rPr>
                <a:t>     +</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800" b="1" i="0" u="none" strike="noStrike" kern="0" cap="none" spc="0" normalizeH="0" baseline="0" noProof="0" dirty="0" smtClean="0">
                  <a:ln>
                    <a:noFill/>
                  </a:ln>
                  <a:solidFill>
                    <a:srgbClr val="3333FF"/>
                  </a:solidFill>
                  <a:effectLst/>
                  <a:uLnTx/>
                  <a:uFillTx/>
                  <a:latin typeface="Futura Bk" pitchFamily="34" charset="0"/>
                  <a:ea typeface="Arial"/>
                </a:rPr>
                <a:t>W4</a:t>
              </a:r>
              <a:r>
                <a:rPr kumimoji="0" lang="en-US" altLang="ko-KR" sz="1800" i="0" u="none" strike="noStrike" kern="0" cap="none" spc="0" normalizeH="0" baseline="0" noProof="0" dirty="0" smtClean="0">
                  <a:ln>
                    <a:noFill/>
                  </a:ln>
                  <a:solidFill>
                    <a:srgbClr val="000000"/>
                  </a:solidFill>
                  <a:effectLst/>
                  <a:uLnTx/>
                  <a:uFillTx/>
                  <a:latin typeface="Futura Bk" pitchFamily="34" charset="0"/>
                  <a:ea typeface="Arial"/>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1800" i="0" u="none" strike="noStrike" kern="0" cap="none" spc="0" normalizeH="0" baseline="0" noProof="0" dirty="0" smtClean="0">
                  <a:ln>
                    <a:noFill/>
                  </a:ln>
                  <a:solidFill>
                    <a:srgbClr val="000000"/>
                  </a:solidFill>
                  <a:effectLst/>
                  <a:uLnTx/>
                  <a:uFillTx/>
                  <a:latin typeface="Futura Bk" pitchFamily="34" charset="0"/>
                  <a:ea typeface="Arial"/>
                </a:rPr>
                <a:t>   W5       </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1800" b="1" i="0" u="none" strike="noStrike" kern="0" cap="none" spc="0" normalizeH="0" baseline="0" noProof="0" dirty="0" smtClean="0">
                  <a:ln>
                    <a:noFill/>
                  </a:ln>
                  <a:solidFill>
                    <a:srgbClr val="000000"/>
                  </a:solidFill>
                  <a:effectLst/>
                  <a:uLnTx/>
                  <a:uFillTx/>
                  <a:latin typeface="Futura Bk" pitchFamily="34" charset="0"/>
                  <a:ea typeface="Arial"/>
                  <a:cs typeface="+mn-cs"/>
                </a:rPr>
                <a:t>…</a:t>
              </a:r>
            </a:p>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smtClean="0">
                <a:ln>
                  <a:noFill/>
                </a:ln>
                <a:solidFill>
                  <a:srgbClr val="000000"/>
                </a:solidFill>
                <a:effectLst/>
                <a:uLnTx/>
                <a:uFillTx/>
                <a:latin typeface="Futura Bk" pitchFamily="34" charset="0"/>
                <a:ea typeface="Arial"/>
                <a:cs typeface="+mn-cs"/>
              </a:endParaRPr>
            </a:p>
            <a:p>
              <a:pPr marL="0" marR="0" lvl="0" indent="0" algn="ctr" defTabSz="914400" eaLnBrk="0" fontAlgn="auto" latinLnBrk="0" hangingPunct="0">
                <a:lnSpc>
                  <a:spcPct val="100000"/>
                </a:lnSpc>
                <a:spcBef>
                  <a:spcPts val="0"/>
                </a:spcBef>
                <a:spcAft>
                  <a:spcPts val="0"/>
                </a:spcAft>
                <a:buClrTx/>
                <a:buSzTx/>
                <a:buFontTx/>
                <a:buNone/>
                <a:tabLst/>
                <a:defRPr/>
              </a:pPr>
              <a:endParaRPr kumimoji="0" lang="ko-KR" altLang="en-US" sz="1500" b="1" i="0" u="none" strike="noStrike" kern="0" cap="none" spc="0" normalizeH="0" baseline="0" noProof="0" dirty="0">
                <a:ln>
                  <a:noFill/>
                </a:ln>
                <a:solidFill>
                  <a:srgbClr val="000000"/>
                </a:solidFill>
                <a:effectLst/>
                <a:uLnTx/>
                <a:uFillTx/>
                <a:latin typeface="Futura Bk" pitchFamily="34" charset="0"/>
                <a:ea typeface="Arial"/>
                <a:cs typeface="+mn-cs"/>
              </a:endParaRPr>
            </a:p>
          </p:txBody>
        </p:sp>
        <p:cxnSp>
          <p:nvCxnSpPr>
            <p:cNvPr id="103" name="Straight Connector 102"/>
            <p:cNvCxnSpPr/>
            <p:nvPr/>
          </p:nvCxnSpPr>
          <p:spPr>
            <a:xfrm>
              <a:off x="6640175" y="6248400"/>
              <a:ext cx="1152643" cy="0"/>
            </a:xfrm>
            <a:prstGeom prst="line">
              <a:avLst/>
            </a:prstGeom>
            <a:noFill/>
            <a:ln w="25400" cap="flat" cmpd="sng" algn="ctr">
              <a:solidFill>
                <a:srgbClr val="C0504D"/>
              </a:solidFill>
              <a:prstDash val="solid"/>
            </a:ln>
            <a:effectLst>
              <a:outerShdw blurRad="40000" dist="20000" dir="5400000" rotWithShape="0">
                <a:srgbClr val="000000">
                  <a:alpha val="38000"/>
                </a:srgbClr>
              </a:outerShdw>
            </a:effectLst>
          </p:spPr>
        </p:cxnSp>
      </p:grpSp>
      <p:sp>
        <p:nvSpPr>
          <p:cNvPr id="104" name="오른쪽 화살표 44"/>
          <p:cNvSpPr>
            <a:spLocks noChangeArrowheads="1"/>
          </p:cNvSpPr>
          <p:nvPr/>
        </p:nvSpPr>
        <p:spPr bwMode="auto">
          <a:xfrm>
            <a:off x="6352016" y="2498112"/>
            <a:ext cx="630313" cy="123691"/>
          </a:xfrm>
          <a:prstGeom prst="rightArrow">
            <a:avLst>
              <a:gd name="adj1" fmla="val 50000"/>
              <a:gd name="adj2" fmla="val 50000"/>
            </a:avLst>
          </a:prstGeom>
          <a:solidFill>
            <a:srgbClr val="B42E34"/>
          </a:solidFill>
          <a:ln w="9525" algn="ctr">
            <a:solidFill>
              <a:srgbClr val="C00000"/>
            </a:solidFill>
            <a:round/>
            <a:headEnd/>
            <a:tailEnd/>
          </a:ln>
        </p:spPr>
        <p:txBody>
          <a:bodyPr/>
          <a:lstStyle/>
          <a:p>
            <a:pPr marL="0" marR="0" lvl="0" indent="0" algn="ctr" defTabSz="914400" eaLnBrk="0" fontAlgn="auto" latinLnBrk="1" hangingPunct="0">
              <a:lnSpc>
                <a:spcPct val="100000"/>
              </a:lnSpc>
              <a:spcBef>
                <a:spcPts val="0"/>
              </a:spcBef>
              <a:spcAft>
                <a:spcPts val="0"/>
              </a:spcAft>
              <a:buClrTx/>
              <a:buSzTx/>
              <a:buFontTx/>
              <a:buNone/>
              <a:tabLst/>
              <a:defRPr/>
            </a:pPr>
            <a:endParaRPr kumimoji="0" lang="ko-KR" altLang="en-US" sz="1600" b="0" i="0" u="none" strike="noStrike" kern="0" cap="none" spc="0" normalizeH="0" baseline="0" noProof="0" dirty="0">
              <a:ln>
                <a:noFill/>
              </a:ln>
              <a:solidFill>
                <a:srgbClr val="000000"/>
              </a:solidFill>
              <a:effectLst/>
              <a:uLnTx/>
              <a:uFillTx/>
              <a:latin typeface="Futura Bk" pitchFamily="34" charset="0"/>
              <a:ea typeface="Arial"/>
            </a:endParaRPr>
          </a:p>
        </p:txBody>
      </p:sp>
      <p:sp>
        <p:nvSpPr>
          <p:cNvPr id="105" name="오른쪽 화살표 44"/>
          <p:cNvSpPr>
            <a:spLocks noChangeArrowheads="1"/>
          </p:cNvSpPr>
          <p:nvPr/>
        </p:nvSpPr>
        <p:spPr bwMode="auto">
          <a:xfrm>
            <a:off x="5127332" y="1454147"/>
            <a:ext cx="1110981" cy="501284"/>
          </a:xfrm>
          <a:prstGeom prst="rightArrow">
            <a:avLst>
              <a:gd name="adj1" fmla="val 50000"/>
              <a:gd name="adj2" fmla="val 50000"/>
            </a:avLst>
          </a:prstGeom>
          <a:solidFill>
            <a:srgbClr val="B42E34"/>
          </a:solidFill>
          <a:ln w="9525" algn="ctr">
            <a:solidFill>
              <a:srgbClr val="C00000"/>
            </a:solidFill>
            <a:round/>
            <a:headEnd/>
            <a:tailEnd/>
          </a:ln>
        </p:spPr>
        <p:txBody>
          <a:bodyPr/>
          <a:lstStyle/>
          <a:p>
            <a:pPr marL="0" marR="0" lvl="0" indent="0" algn="ctr" defTabSz="914400" eaLnBrk="0" fontAlgn="auto" latinLnBrk="1" hangingPunct="0">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solidFill>
              <a:effectLst/>
              <a:uLnTx/>
              <a:uFillTx/>
              <a:latin typeface="Futura Bk" pitchFamily="34" charset="0"/>
              <a:ea typeface="Arial"/>
            </a:endParaRPr>
          </a:p>
        </p:txBody>
      </p:sp>
      <p:sp>
        <p:nvSpPr>
          <p:cNvPr id="106" name="오른쪽 화살표 44"/>
          <p:cNvSpPr>
            <a:spLocks noChangeArrowheads="1"/>
          </p:cNvSpPr>
          <p:nvPr/>
        </p:nvSpPr>
        <p:spPr bwMode="auto">
          <a:xfrm rot="10800000">
            <a:off x="4828881" y="3812305"/>
            <a:ext cx="1523135" cy="501284"/>
          </a:xfrm>
          <a:prstGeom prst="rightArrow">
            <a:avLst>
              <a:gd name="adj1" fmla="val 50000"/>
              <a:gd name="adj2" fmla="val 50000"/>
            </a:avLst>
          </a:prstGeom>
          <a:solidFill>
            <a:srgbClr val="B42E34"/>
          </a:solidFill>
          <a:ln w="9525" algn="ctr">
            <a:solidFill>
              <a:srgbClr val="C00000"/>
            </a:solidFill>
            <a:round/>
            <a:headEnd/>
            <a:tailEnd/>
          </a:ln>
        </p:spPr>
        <p:txBody>
          <a:bodyPr/>
          <a:lstStyle/>
          <a:p>
            <a:pPr marL="0" marR="0" lvl="0" indent="0" algn="ctr" defTabSz="914400" eaLnBrk="0" fontAlgn="auto" latinLnBrk="1" hangingPunct="0">
              <a:lnSpc>
                <a:spcPct val="100000"/>
              </a:lnSpc>
              <a:spcBef>
                <a:spcPts val="0"/>
              </a:spcBef>
              <a:spcAft>
                <a:spcPts val="0"/>
              </a:spcAft>
              <a:buClrTx/>
              <a:buSzTx/>
              <a:buFontTx/>
              <a:buNone/>
              <a:tabLst/>
              <a:defRPr/>
            </a:pPr>
            <a:endParaRPr kumimoji="0" lang="ko-KR" altLang="en-US" sz="1500" b="0" i="0" u="none" strike="noStrike" kern="0" cap="none" spc="0" normalizeH="0" baseline="0" noProof="0" dirty="0">
              <a:ln>
                <a:noFill/>
              </a:ln>
              <a:solidFill>
                <a:srgbClr val="000000"/>
              </a:solidFill>
              <a:effectLst/>
              <a:uLnTx/>
              <a:uFillTx/>
              <a:latin typeface="Futura Bk" pitchFamily="34" charset="0"/>
              <a:ea typeface="Arial"/>
            </a:endParaRPr>
          </a:p>
        </p:txBody>
      </p:sp>
      <p:sp>
        <p:nvSpPr>
          <p:cNvPr id="107" name="오른쪽 화살표 44"/>
          <p:cNvSpPr>
            <a:spLocks noChangeArrowheads="1"/>
          </p:cNvSpPr>
          <p:nvPr/>
        </p:nvSpPr>
        <p:spPr bwMode="auto">
          <a:xfrm>
            <a:off x="2029605" y="1454147"/>
            <a:ext cx="1110981" cy="501284"/>
          </a:xfrm>
          <a:prstGeom prst="rightArrow">
            <a:avLst>
              <a:gd name="adj1" fmla="val 50000"/>
              <a:gd name="adj2" fmla="val 50000"/>
            </a:avLst>
          </a:prstGeom>
          <a:solidFill>
            <a:srgbClr val="B42E34"/>
          </a:solidFill>
          <a:ln w="9525" algn="ctr">
            <a:solidFill>
              <a:srgbClr val="C00000"/>
            </a:solidFill>
            <a:round/>
            <a:headEnd/>
            <a:tailEnd/>
          </a:ln>
        </p:spPr>
        <p:txBody>
          <a:bodyPr/>
          <a:lstStyle/>
          <a:p>
            <a:pPr marL="0" marR="0" lvl="0" indent="0" algn="ctr" defTabSz="914400" eaLnBrk="0" fontAlgn="auto" latinLnBrk="1" hangingPunct="0">
              <a:lnSpc>
                <a:spcPct val="100000"/>
              </a:lnSpc>
              <a:spcBef>
                <a:spcPts val="0"/>
              </a:spcBef>
              <a:spcAft>
                <a:spcPts val="0"/>
              </a:spcAft>
              <a:buClrTx/>
              <a:buSzTx/>
              <a:buFontTx/>
              <a:buNone/>
              <a:tabLst/>
              <a:defRPr/>
            </a:pPr>
            <a:endParaRPr kumimoji="0" lang="ko-KR" altLang="en-US" sz="1600" b="0" i="0" u="none" strike="noStrike" kern="0" cap="none" spc="0" normalizeH="0" baseline="0" noProof="0" dirty="0">
              <a:ln>
                <a:noFill/>
              </a:ln>
              <a:solidFill>
                <a:srgbClr val="000000"/>
              </a:solidFill>
              <a:effectLst/>
              <a:uLnTx/>
              <a:uFillTx/>
              <a:latin typeface="Futura Bk" pitchFamily="34" charset="0"/>
              <a:ea typeface="Arial"/>
            </a:endParaRPr>
          </a:p>
        </p:txBody>
      </p:sp>
    </p:spTree>
    <p:extLst>
      <p:ext uri="{BB962C8B-B14F-4D97-AF65-F5344CB8AC3E}">
        <p14:creationId xmlns:p14="http://schemas.microsoft.com/office/powerpoint/2010/main" val="243165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left)">
                                      <p:cBhvr>
                                        <p:cTn id="7" dur="500"/>
                                        <p:tgtEl>
                                          <p:spTgt spid="107"/>
                                        </p:tgtEl>
                                      </p:cBhvr>
                                    </p:animEffect>
                                  </p:childTnLst>
                                </p:cTn>
                              </p:par>
                              <p:par>
                                <p:cTn id="8" presetID="22" presetClass="entr" presetSubtype="8" fill="hold"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wipe(left)">
                                      <p:cBhvr>
                                        <p:cTn id="10" dur="500"/>
                                        <p:tgtEl>
                                          <p:spTgt spid="10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wipe(left)">
                                      <p:cBhvr>
                                        <p:cTn id="15" dur="500"/>
                                        <p:tgtEl>
                                          <p:spTgt spid="105"/>
                                        </p:tgtEl>
                                      </p:cBhvr>
                                    </p:animEffect>
                                  </p:childTnLst>
                                </p:cTn>
                              </p:par>
                              <p:par>
                                <p:cTn id="16" presetID="22" presetClass="entr" presetSubtype="8"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wipe(left)">
                                      <p:cBhvr>
                                        <p:cTn id="18" dur="500"/>
                                        <p:tgtEl>
                                          <p:spTgt spid="92"/>
                                        </p:tgtEl>
                                      </p:cBhvr>
                                    </p:animEffect>
                                  </p:childTnLst>
                                </p:cTn>
                              </p:par>
                              <p:par>
                                <p:cTn id="19" presetID="22" presetClass="entr" presetSubtype="4" fill="hold" nodeType="with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wipe(down)">
                                      <p:cBhvr>
                                        <p:cTn id="21" dur="500"/>
                                        <p:tgtEl>
                                          <p:spTgt spid="9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wipe(down)">
                                      <p:cBhvr>
                                        <p:cTn id="24" dur="500"/>
                                        <p:tgtEl>
                                          <p:spTgt spid="9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4"/>
                                        </p:tgtEl>
                                        <p:attrNameLst>
                                          <p:attrName>style.visibility</p:attrName>
                                        </p:attrNameLst>
                                      </p:cBhvr>
                                      <p:to>
                                        <p:strVal val="visible"/>
                                      </p:to>
                                    </p:set>
                                    <p:animEffect transition="in" filter="wipe(left)">
                                      <p:cBhvr>
                                        <p:cTn id="29" dur="500"/>
                                        <p:tgtEl>
                                          <p:spTgt spid="104"/>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wipe(up)">
                                      <p:cBhvr>
                                        <p:cTn id="32" dur="500"/>
                                        <p:tgtEl>
                                          <p:spTgt spid="9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up)">
                                      <p:cBhvr>
                                        <p:cTn id="35" dur="500"/>
                                        <p:tgtEl>
                                          <p:spTgt spid="9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wipe(up)">
                                      <p:cBhvr>
                                        <p:cTn id="38" dur="500"/>
                                        <p:tgtEl>
                                          <p:spTgt spid="97"/>
                                        </p:tgtEl>
                                      </p:cBhvr>
                                    </p:animEffect>
                                  </p:childTnLst>
                                </p:cTn>
                              </p:par>
                              <p:par>
                                <p:cTn id="39" presetID="22" presetClass="entr" presetSubtype="1" fill="hold" nodeType="withEffect">
                                  <p:stCondLst>
                                    <p:cond delay="0"/>
                                  </p:stCondLst>
                                  <p:childTnLst>
                                    <p:set>
                                      <p:cBhvr>
                                        <p:cTn id="40" dur="1" fill="hold">
                                          <p:stCondLst>
                                            <p:cond delay="0"/>
                                          </p:stCondLst>
                                        </p:cTn>
                                        <p:tgtEl>
                                          <p:spTgt spid="131"/>
                                        </p:tgtEl>
                                        <p:attrNameLst>
                                          <p:attrName>style.visibility</p:attrName>
                                        </p:attrNameLst>
                                      </p:cBhvr>
                                      <p:to>
                                        <p:strVal val="visible"/>
                                      </p:to>
                                    </p:set>
                                    <p:animEffect transition="in" filter="wipe(up)">
                                      <p:cBhvr>
                                        <p:cTn id="41" dur="500"/>
                                        <p:tgtEl>
                                          <p:spTgt spid="1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106"/>
                                        </p:tgtEl>
                                        <p:attrNameLst>
                                          <p:attrName>style.visibility</p:attrName>
                                        </p:attrNameLst>
                                      </p:cBhvr>
                                      <p:to>
                                        <p:strVal val="visible"/>
                                      </p:to>
                                    </p:set>
                                    <p:animEffect transition="in" filter="wipe(right)">
                                      <p:cBhvr>
                                        <p:cTn id="46" dur="500"/>
                                        <p:tgtEl>
                                          <p:spTgt spid="106"/>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wipe(right)">
                                      <p:cBhvr>
                                        <p:cTn id="49" dur="500"/>
                                        <p:tgtEl>
                                          <p:spTgt spid="95"/>
                                        </p:tgtEl>
                                      </p:cBhvr>
                                    </p:animEffect>
                                  </p:childTnLst>
                                </p:cTn>
                              </p:par>
                              <p:par>
                                <p:cTn id="50" presetID="22" presetClass="entr" presetSubtype="2" fill="hold" nodeType="with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wipe(right)">
                                      <p:cBhvr>
                                        <p:cTn id="52" dur="500"/>
                                        <p:tgtEl>
                                          <p:spTgt spid="10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wipe(down)">
                                      <p:cBhvr>
                                        <p:cTn id="57" dur="500"/>
                                        <p:tgtEl>
                                          <p:spTgt spid="98"/>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wipe(down)">
                                      <p:cBhvr>
                                        <p:cTn id="60"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p:bldP spid="95" grpId="0" animBg="1"/>
      <p:bldP spid="96" grpId="0" animBg="1"/>
      <p:bldP spid="97" grpId="0" animBg="1"/>
      <p:bldP spid="98" grpId="0" animBg="1"/>
      <p:bldP spid="99" grpId="0" animBg="1"/>
      <p:bldP spid="104" grpId="0" animBg="1"/>
      <p:bldP spid="105" grpId="0" animBg="1"/>
      <p:bldP spid="106" grpId="0" animBg="1"/>
      <p:bldP spid="10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42950"/>
          </a:xfrm>
        </p:spPr>
        <p:txBody>
          <a:bodyPr>
            <a:normAutofit/>
          </a:bodyPr>
          <a:lstStyle/>
          <a:p>
            <a:r>
              <a:rPr lang="en-US" sz="3600" dirty="0" smtClean="0"/>
              <a:t>Heuristic Optimization of Causality + Coherence </a:t>
            </a:r>
            <a:endParaRPr lang="en-US" sz="3600"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118" t="23750" r="30762" b="17656"/>
          <a:stretch/>
        </p:blipFill>
        <p:spPr bwMode="auto">
          <a:xfrm>
            <a:off x="609600" y="819150"/>
            <a:ext cx="8077200" cy="4327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88AD08FE-21CA-447A-B5E0-10774CCDBD3A}" type="slidenum">
              <a:rPr lang="en-US" smtClean="0"/>
              <a:t>84</a:t>
            </a:fld>
            <a:endParaRPr lang="en-US"/>
          </a:p>
        </p:txBody>
      </p:sp>
    </p:spTree>
    <p:extLst>
      <p:ext uri="{BB962C8B-B14F-4D97-AF65-F5344CB8AC3E}">
        <p14:creationId xmlns:p14="http://schemas.microsoft.com/office/powerpoint/2010/main" val="347387880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
            <a:ext cx="9144000" cy="857250"/>
          </a:xfrm>
        </p:spPr>
        <p:txBody>
          <a:bodyPr>
            <a:normAutofit/>
          </a:bodyPr>
          <a:lstStyle/>
          <a:p>
            <a:r>
              <a:rPr lang="en-US" sz="3200" dirty="0" smtClean="0"/>
              <a:t>Measuring Causality (Correlation)</a:t>
            </a:r>
            <a:endParaRPr lang="en-US" sz="3200" dirty="0"/>
          </a:p>
        </p:txBody>
      </p:sp>
      <p:sp>
        <p:nvSpPr>
          <p:cNvPr id="4" name="Slide Number Placeholder 3"/>
          <p:cNvSpPr>
            <a:spLocks noGrp="1"/>
          </p:cNvSpPr>
          <p:nvPr>
            <p:ph type="sldNum" sz="quarter" idx="12"/>
          </p:nvPr>
        </p:nvSpPr>
        <p:spPr>
          <a:xfrm>
            <a:off x="6487213" y="4832885"/>
            <a:ext cx="2133600" cy="273844"/>
          </a:xfrm>
        </p:spPr>
        <p:txBody>
          <a:bodyPr/>
          <a:lstStyle/>
          <a:p>
            <a:fld id="{88AD08FE-21CA-447A-B5E0-10774CCDBD3A}" type="slidenum">
              <a:rPr lang="en-US" smtClean="0">
                <a:solidFill>
                  <a:prstClr val="black">
                    <a:tint val="75000"/>
                  </a:prstClr>
                </a:solidFill>
              </a:rPr>
              <a:pPr/>
              <a:t>85</a:t>
            </a:fld>
            <a:endParaRPr lang="en-US">
              <a:solidFill>
                <a:prstClr val="black">
                  <a:tint val="75000"/>
                </a:prstClr>
              </a:solidFill>
            </a:endParaRPr>
          </a:p>
        </p:txBody>
      </p:sp>
      <p:grpSp>
        <p:nvGrpSpPr>
          <p:cNvPr id="5" name="Group 4"/>
          <p:cNvGrpSpPr/>
          <p:nvPr/>
        </p:nvGrpSpPr>
        <p:grpSpPr>
          <a:xfrm>
            <a:off x="1185898" y="949404"/>
            <a:ext cx="7802704" cy="1107996"/>
            <a:chOff x="609600" y="4639215"/>
            <a:chExt cx="7802704" cy="1477328"/>
          </a:xfrm>
        </p:grpSpPr>
        <p:sp>
          <p:nvSpPr>
            <p:cNvPr id="6" name="Flowchart: Multidocument 5"/>
            <p:cNvSpPr/>
            <p:nvPr/>
          </p:nvSpPr>
          <p:spPr>
            <a:xfrm>
              <a:off x="1984248" y="49530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ultidocument 6"/>
            <p:cNvSpPr/>
            <p:nvPr/>
          </p:nvSpPr>
          <p:spPr>
            <a:xfrm>
              <a:off x="2746248" y="49530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555487" y="4639215"/>
              <a:ext cx="769763" cy="1477328"/>
            </a:xfrm>
            <a:prstGeom prst="rect">
              <a:avLst/>
            </a:prstGeom>
            <a:noFill/>
          </p:spPr>
          <p:txBody>
            <a:bodyPr wrap="none" rtlCol="0">
              <a:spAutoFit/>
            </a:bodyPr>
            <a:lstStyle/>
            <a:p>
              <a:r>
                <a:rPr lang="en-US" sz="6600" dirty="0" smtClean="0"/>
                <a:t>…</a:t>
              </a:r>
              <a:endParaRPr lang="en-US" sz="6600" dirty="0"/>
            </a:p>
          </p:txBody>
        </p:sp>
        <p:sp>
          <p:nvSpPr>
            <p:cNvPr id="9" name="Flowchart: Multidocument 8"/>
            <p:cNvSpPr/>
            <p:nvPr/>
          </p:nvSpPr>
          <p:spPr>
            <a:xfrm>
              <a:off x="4953000" y="50292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ultidocument 9"/>
            <p:cNvSpPr/>
            <p:nvPr/>
          </p:nvSpPr>
          <p:spPr>
            <a:xfrm>
              <a:off x="5641848" y="50292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ultidocument 10"/>
            <p:cNvSpPr/>
            <p:nvPr/>
          </p:nvSpPr>
          <p:spPr>
            <a:xfrm>
              <a:off x="6403848" y="5029200"/>
              <a:ext cx="530352"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609600" y="4770343"/>
              <a:ext cx="7086600" cy="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277057" y="4822968"/>
              <a:ext cx="1135247" cy="861775"/>
            </a:xfrm>
            <a:prstGeom prst="rect">
              <a:avLst/>
            </a:prstGeom>
            <a:noFill/>
          </p:spPr>
          <p:txBody>
            <a:bodyPr wrap="none" rtlCol="0">
              <a:spAutoFit/>
            </a:bodyPr>
            <a:lstStyle/>
            <a:p>
              <a:r>
                <a:rPr lang="en-US" sz="3600" b="1" dirty="0" smtClean="0"/>
                <a:t>Time</a:t>
              </a:r>
              <a:endParaRPr lang="en-US" sz="3600" b="1" dirty="0"/>
            </a:p>
          </p:txBody>
        </p:sp>
      </p:grpSp>
      <p:sp>
        <p:nvSpPr>
          <p:cNvPr id="15" name="Text Box 5"/>
          <p:cNvSpPr txBox="1">
            <a:spLocks noChangeArrowheads="1"/>
          </p:cNvSpPr>
          <p:nvPr/>
        </p:nvSpPr>
        <p:spPr bwMode="auto">
          <a:xfrm>
            <a:off x="695325" y="1688068"/>
            <a:ext cx="1223963" cy="369332"/>
          </a:xfrm>
          <a:prstGeom prst="rect">
            <a:avLst/>
          </a:prstGeom>
          <a:solidFill>
            <a:schemeClr val="bg1">
              <a:lumMod val="85000"/>
            </a:schemeClr>
          </a:solidFill>
          <a:ln>
            <a:noFill/>
          </a:ln>
          <a:extLst/>
        </p:spPr>
        <p:txBody>
          <a:bodyPr>
            <a:spAutoFit/>
          </a:bodyP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r>
              <a:rPr lang="en-US" altLang="zh-CN" sz="1800" i="0" dirty="0">
                <a:latin typeface="+mn-lt"/>
                <a:ea typeface="SimSun" pitchFamily="2" charset="-122"/>
                <a:sym typeface="Symbol" pitchFamily="18" charset="2"/>
              </a:rPr>
              <a:t>Topic  </a:t>
            </a:r>
            <a:r>
              <a:rPr lang="en-US" altLang="zh-CN" sz="1800" i="0" dirty="0" smtClean="0">
                <a:latin typeface="+mn-lt"/>
                <a:ea typeface="SimSun" pitchFamily="2" charset="-122"/>
                <a:sym typeface="Symbol" pitchFamily="18" charset="2"/>
              </a:rPr>
              <a:t></a:t>
            </a:r>
            <a:r>
              <a:rPr lang="en-US" altLang="zh-CN" sz="1800" i="0" baseline="-25000" dirty="0">
                <a:latin typeface="+mn-lt"/>
                <a:ea typeface="SimSun" pitchFamily="2" charset="-122"/>
                <a:sym typeface="Symbol" pitchFamily="18" charset="2"/>
              </a:rPr>
              <a:t>i</a:t>
            </a:r>
          </a:p>
        </p:txBody>
      </p:sp>
      <p:sp>
        <p:nvSpPr>
          <p:cNvPr id="20" name="Text Box 10"/>
          <p:cNvSpPr txBox="1">
            <a:spLocks noChangeArrowheads="1"/>
          </p:cNvSpPr>
          <p:nvPr/>
        </p:nvSpPr>
        <p:spPr bwMode="auto">
          <a:xfrm>
            <a:off x="371475" y="3007519"/>
            <a:ext cx="647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pPr>
              <a:spcBef>
                <a:spcPct val="50000"/>
              </a:spcBef>
            </a:pPr>
            <a:r>
              <a:rPr lang="en-US" altLang="zh-CN">
                <a:ea typeface="SimSun" pitchFamily="2" charset="-122"/>
              </a:rPr>
              <a:t>…</a:t>
            </a:r>
          </a:p>
        </p:txBody>
      </p:sp>
      <p:sp>
        <p:nvSpPr>
          <p:cNvPr id="22" name="Text Box 13"/>
          <p:cNvSpPr txBox="1">
            <a:spLocks noChangeArrowheads="1"/>
          </p:cNvSpPr>
          <p:nvPr/>
        </p:nvSpPr>
        <p:spPr bwMode="auto">
          <a:xfrm>
            <a:off x="431864" y="2105078"/>
            <a:ext cx="1750883" cy="923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1600" b="1" i="1">
                <a:solidFill>
                  <a:schemeClr val="tx1"/>
                </a:solidFill>
                <a:latin typeface="Times New Roman" pitchFamily="18" charset="0"/>
              </a:defRPr>
            </a:lvl1pPr>
            <a:lvl2pPr marL="742950" indent="-285750">
              <a:defRPr sz="1600" b="1" i="1">
                <a:solidFill>
                  <a:schemeClr val="tx1"/>
                </a:solidFill>
                <a:latin typeface="Times New Roman" pitchFamily="18" charset="0"/>
              </a:defRPr>
            </a:lvl2pPr>
            <a:lvl3pPr marL="1143000" indent="-228600">
              <a:defRPr sz="1600" b="1" i="1">
                <a:solidFill>
                  <a:schemeClr val="tx1"/>
                </a:solidFill>
                <a:latin typeface="Times New Roman" pitchFamily="18" charset="0"/>
              </a:defRPr>
            </a:lvl3pPr>
            <a:lvl4pPr marL="1600200" indent="-228600">
              <a:defRPr sz="1600" b="1" i="1">
                <a:solidFill>
                  <a:schemeClr val="tx1"/>
                </a:solidFill>
                <a:latin typeface="Times New Roman" pitchFamily="18" charset="0"/>
              </a:defRPr>
            </a:lvl4pPr>
            <a:lvl5pPr marL="2057400" indent="-228600">
              <a:defRPr sz="1600" b="1" i="1">
                <a:solidFill>
                  <a:schemeClr val="tx1"/>
                </a:solidFill>
                <a:latin typeface="Times New Roman" pitchFamily="18" charset="0"/>
              </a:defRPr>
            </a:lvl5pPr>
            <a:lvl6pPr marL="2514600" indent="-228600" algn="ctr" eaLnBrk="0" fontAlgn="base" hangingPunct="0">
              <a:spcBef>
                <a:spcPct val="0"/>
              </a:spcBef>
              <a:spcAft>
                <a:spcPct val="0"/>
              </a:spcAft>
              <a:defRPr sz="1600" b="1" i="1">
                <a:solidFill>
                  <a:schemeClr val="tx1"/>
                </a:solidFill>
                <a:latin typeface="Times New Roman" pitchFamily="18" charset="0"/>
              </a:defRPr>
            </a:lvl6pPr>
            <a:lvl7pPr marL="2971800" indent="-228600" algn="ctr" eaLnBrk="0" fontAlgn="base" hangingPunct="0">
              <a:spcBef>
                <a:spcPct val="0"/>
              </a:spcBef>
              <a:spcAft>
                <a:spcPct val="0"/>
              </a:spcAft>
              <a:defRPr sz="1600" b="1" i="1">
                <a:solidFill>
                  <a:schemeClr val="tx1"/>
                </a:solidFill>
                <a:latin typeface="Times New Roman" pitchFamily="18" charset="0"/>
              </a:defRPr>
            </a:lvl7pPr>
            <a:lvl8pPr marL="3429000" indent="-228600" algn="ctr" eaLnBrk="0" fontAlgn="base" hangingPunct="0">
              <a:spcBef>
                <a:spcPct val="0"/>
              </a:spcBef>
              <a:spcAft>
                <a:spcPct val="0"/>
              </a:spcAft>
              <a:defRPr sz="1600" b="1" i="1">
                <a:solidFill>
                  <a:schemeClr val="tx1"/>
                </a:solidFill>
                <a:latin typeface="Times New Roman" pitchFamily="18" charset="0"/>
              </a:defRPr>
            </a:lvl8pPr>
            <a:lvl9pPr marL="3886200" indent="-228600" algn="ctr" eaLnBrk="0" fontAlgn="base" hangingPunct="0">
              <a:spcBef>
                <a:spcPct val="0"/>
              </a:spcBef>
              <a:spcAft>
                <a:spcPct val="0"/>
              </a:spcAft>
              <a:defRPr sz="1600" b="1" i="1">
                <a:solidFill>
                  <a:schemeClr val="tx1"/>
                </a:solidFill>
                <a:latin typeface="Times New Roman" pitchFamily="18" charset="0"/>
              </a:defRPr>
            </a:lvl9pPr>
          </a:lstStyle>
          <a:p>
            <a:pPr>
              <a:spcBef>
                <a:spcPct val="50000"/>
              </a:spcBef>
            </a:pPr>
            <a:r>
              <a:rPr lang="en-US" altLang="zh-CN" sz="1800" dirty="0">
                <a:ea typeface="SimSun" pitchFamily="2" charset="-122"/>
              </a:rPr>
              <a:t>government 0.3 </a:t>
            </a:r>
            <a:br>
              <a:rPr lang="en-US" altLang="zh-CN" sz="1800" dirty="0">
                <a:ea typeface="SimSun" pitchFamily="2" charset="-122"/>
              </a:rPr>
            </a:br>
            <a:r>
              <a:rPr lang="en-US" altLang="zh-CN" sz="1800" dirty="0">
                <a:ea typeface="SimSun" pitchFamily="2" charset="-122"/>
              </a:rPr>
              <a:t>response  0.2</a:t>
            </a:r>
            <a:br>
              <a:rPr lang="en-US" altLang="zh-CN" sz="1800" dirty="0">
                <a:ea typeface="SimSun" pitchFamily="2" charset="-122"/>
              </a:rPr>
            </a:br>
            <a:r>
              <a:rPr lang="en-US" altLang="zh-CN" sz="1800" dirty="0">
                <a:ea typeface="SimSun" pitchFamily="2" charset="-122"/>
              </a:rPr>
              <a:t>...</a:t>
            </a:r>
          </a:p>
        </p:txBody>
      </p:sp>
      <p:sp>
        <p:nvSpPr>
          <p:cNvPr id="26" name="Freeform 25"/>
          <p:cNvSpPr/>
          <p:nvPr/>
        </p:nvSpPr>
        <p:spPr>
          <a:xfrm>
            <a:off x="3010163" y="2162537"/>
            <a:ext cx="5467738" cy="565547"/>
          </a:xfrm>
          <a:custGeom>
            <a:avLst/>
            <a:gdLst>
              <a:gd name="connsiteX0" fmla="*/ 0 w 5467738"/>
              <a:gd name="connsiteY0" fmla="*/ 616832 h 616832"/>
              <a:gd name="connsiteX1" fmla="*/ 130628 w 5467738"/>
              <a:gd name="connsiteY1" fmla="*/ 224946 h 616832"/>
              <a:gd name="connsiteX2" fmla="*/ 130628 w 5467738"/>
              <a:gd name="connsiteY2" fmla="*/ 224946 h 616832"/>
              <a:gd name="connsiteX3" fmla="*/ 615820 w 5467738"/>
              <a:gd name="connsiteY3" fmla="*/ 467542 h 616832"/>
              <a:gd name="connsiteX4" fmla="*/ 821093 w 5467738"/>
              <a:gd name="connsiteY4" fmla="*/ 299591 h 616832"/>
              <a:gd name="connsiteX5" fmla="*/ 1306285 w 5467738"/>
              <a:gd name="connsiteY5" fmla="*/ 504865 h 616832"/>
              <a:gd name="connsiteX6" fmla="*/ 2090057 w 5467738"/>
              <a:gd name="connsiteY6" fmla="*/ 150301 h 616832"/>
              <a:gd name="connsiteX7" fmla="*/ 3377681 w 5467738"/>
              <a:gd name="connsiteY7" fmla="*/ 430220 h 616832"/>
              <a:gd name="connsiteX8" fmla="*/ 4348065 w 5467738"/>
              <a:gd name="connsiteY8" fmla="*/ 318252 h 616832"/>
              <a:gd name="connsiteX9" fmla="*/ 4777273 w 5467738"/>
              <a:gd name="connsiteY9" fmla="*/ 411558 h 616832"/>
              <a:gd name="connsiteX10" fmla="*/ 4777273 w 5467738"/>
              <a:gd name="connsiteY10" fmla="*/ 411558 h 616832"/>
              <a:gd name="connsiteX11" fmla="*/ 5094514 w 5467738"/>
              <a:gd name="connsiteY11" fmla="*/ 1011 h 616832"/>
              <a:gd name="connsiteX12" fmla="*/ 5467738 w 5467738"/>
              <a:gd name="connsiteY12" fmla="*/ 318252 h 6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67738" h="616832">
                <a:moveTo>
                  <a:pt x="0" y="616832"/>
                </a:moveTo>
                <a:lnTo>
                  <a:pt x="130628" y="224946"/>
                </a:lnTo>
                <a:lnTo>
                  <a:pt x="130628" y="224946"/>
                </a:lnTo>
                <a:cubicBezTo>
                  <a:pt x="211493" y="265379"/>
                  <a:pt x="500743" y="455101"/>
                  <a:pt x="615820" y="467542"/>
                </a:cubicBezTo>
                <a:cubicBezTo>
                  <a:pt x="730897" y="479983"/>
                  <a:pt x="706016" y="293371"/>
                  <a:pt x="821093" y="299591"/>
                </a:cubicBezTo>
                <a:cubicBezTo>
                  <a:pt x="936170" y="305811"/>
                  <a:pt x="1094791" y="529747"/>
                  <a:pt x="1306285" y="504865"/>
                </a:cubicBezTo>
                <a:cubicBezTo>
                  <a:pt x="1517779" y="479983"/>
                  <a:pt x="1744824" y="162742"/>
                  <a:pt x="2090057" y="150301"/>
                </a:cubicBezTo>
                <a:cubicBezTo>
                  <a:pt x="2435290" y="137860"/>
                  <a:pt x="3001346" y="402228"/>
                  <a:pt x="3377681" y="430220"/>
                </a:cubicBezTo>
                <a:cubicBezTo>
                  <a:pt x="3754016" y="458212"/>
                  <a:pt x="4114800" y="321362"/>
                  <a:pt x="4348065" y="318252"/>
                </a:cubicBezTo>
                <a:cubicBezTo>
                  <a:pt x="4581330" y="315142"/>
                  <a:pt x="4777273" y="411558"/>
                  <a:pt x="4777273" y="411558"/>
                </a:cubicBezTo>
                <a:lnTo>
                  <a:pt x="4777273" y="411558"/>
                </a:lnTo>
                <a:cubicBezTo>
                  <a:pt x="4830147" y="343133"/>
                  <a:pt x="4979437" y="16562"/>
                  <a:pt x="5094514" y="1011"/>
                </a:cubicBezTo>
                <a:cubicBezTo>
                  <a:pt x="5209591" y="-14540"/>
                  <a:pt x="5338664" y="151856"/>
                  <a:pt x="5467738" y="318252"/>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2922037" y="3875065"/>
            <a:ext cx="5840963" cy="373085"/>
          </a:xfrm>
          <a:custGeom>
            <a:avLst/>
            <a:gdLst>
              <a:gd name="connsiteX0" fmla="*/ 0 w 5840963"/>
              <a:gd name="connsiteY0" fmla="*/ 466920 h 497446"/>
              <a:gd name="connsiteX1" fmla="*/ 373224 w 5840963"/>
              <a:gd name="connsiteY1" fmla="*/ 466920 h 497446"/>
              <a:gd name="connsiteX2" fmla="*/ 615820 w 5840963"/>
              <a:gd name="connsiteY2" fmla="*/ 149679 h 497446"/>
              <a:gd name="connsiteX3" fmla="*/ 1306285 w 5840963"/>
              <a:gd name="connsiteY3" fmla="*/ 280308 h 497446"/>
              <a:gd name="connsiteX4" fmla="*/ 1530220 w 5840963"/>
              <a:gd name="connsiteY4" fmla="*/ 410936 h 497446"/>
              <a:gd name="connsiteX5" fmla="*/ 2071395 w 5840963"/>
              <a:gd name="connsiteY5" fmla="*/ 37712 h 497446"/>
              <a:gd name="connsiteX6" fmla="*/ 2313991 w 5840963"/>
              <a:gd name="connsiteY6" fmla="*/ 354953 h 497446"/>
              <a:gd name="connsiteX7" fmla="*/ 2705877 w 5840963"/>
              <a:gd name="connsiteY7" fmla="*/ 390 h 497446"/>
              <a:gd name="connsiteX8" fmla="*/ 2948473 w 5840963"/>
              <a:gd name="connsiteY8" fmla="*/ 280308 h 497446"/>
              <a:gd name="connsiteX9" fmla="*/ 3564293 w 5840963"/>
              <a:gd name="connsiteY9" fmla="*/ 19051 h 497446"/>
              <a:gd name="connsiteX10" fmla="*/ 4553338 w 5840963"/>
              <a:gd name="connsiteY10" fmla="*/ 485581 h 497446"/>
              <a:gd name="connsiteX11" fmla="*/ 5001208 w 5840963"/>
              <a:gd name="connsiteY11" fmla="*/ 56373 h 497446"/>
              <a:gd name="connsiteX12" fmla="*/ 5299787 w 5840963"/>
              <a:gd name="connsiteY12" fmla="*/ 373614 h 497446"/>
              <a:gd name="connsiteX13" fmla="*/ 5840963 w 5840963"/>
              <a:gd name="connsiteY13" fmla="*/ 373614 h 49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40963" h="497446">
                <a:moveTo>
                  <a:pt x="0" y="466920"/>
                </a:moveTo>
                <a:cubicBezTo>
                  <a:pt x="135293" y="493356"/>
                  <a:pt x="270587" y="519793"/>
                  <a:pt x="373224" y="466920"/>
                </a:cubicBezTo>
                <a:cubicBezTo>
                  <a:pt x="475861" y="414047"/>
                  <a:pt x="460310" y="180781"/>
                  <a:pt x="615820" y="149679"/>
                </a:cubicBezTo>
                <a:cubicBezTo>
                  <a:pt x="771330" y="118577"/>
                  <a:pt x="1153885" y="236765"/>
                  <a:pt x="1306285" y="280308"/>
                </a:cubicBezTo>
                <a:cubicBezTo>
                  <a:pt x="1458685" y="323851"/>
                  <a:pt x="1402702" y="451369"/>
                  <a:pt x="1530220" y="410936"/>
                </a:cubicBezTo>
                <a:cubicBezTo>
                  <a:pt x="1657738" y="370503"/>
                  <a:pt x="1940767" y="47042"/>
                  <a:pt x="2071395" y="37712"/>
                </a:cubicBezTo>
                <a:cubicBezTo>
                  <a:pt x="2202023" y="28382"/>
                  <a:pt x="2208244" y="361173"/>
                  <a:pt x="2313991" y="354953"/>
                </a:cubicBezTo>
                <a:cubicBezTo>
                  <a:pt x="2419738" y="348733"/>
                  <a:pt x="2600130" y="12831"/>
                  <a:pt x="2705877" y="390"/>
                </a:cubicBezTo>
                <a:cubicBezTo>
                  <a:pt x="2811624" y="-12051"/>
                  <a:pt x="2805404" y="277198"/>
                  <a:pt x="2948473" y="280308"/>
                </a:cubicBezTo>
                <a:cubicBezTo>
                  <a:pt x="3091542" y="283418"/>
                  <a:pt x="3296816" y="-15161"/>
                  <a:pt x="3564293" y="19051"/>
                </a:cubicBezTo>
                <a:cubicBezTo>
                  <a:pt x="3831770" y="53263"/>
                  <a:pt x="4313852" y="479361"/>
                  <a:pt x="4553338" y="485581"/>
                </a:cubicBezTo>
                <a:cubicBezTo>
                  <a:pt x="4792824" y="491801"/>
                  <a:pt x="4876800" y="75034"/>
                  <a:pt x="5001208" y="56373"/>
                </a:cubicBezTo>
                <a:cubicBezTo>
                  <a:pt x="5125616" y="37712"/>
                  <a:pt x="5159828" y="320741"/>
                  <a:pt x="5299787" y="373614"/>
                </a:cubicBezTo>
                <a:cubicBezTo>
                  <a:pt x="5439746" y="426487"/>
                  <a:pt x="5640354" y="400050"/>
                  <a:pt x="5840963" y="373614"/>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690" y="3574312"/>
            <a:ext cx="2343710" cy="707886"/>
          </a:xfrm>
          <a:prstGeom prst="rect">
            <a:avLst/>
          </a:prstGeom>
          <a:solidFill>
            <a:schemeClr val="bg1">
              <a:lumMod val="85000"/>
            </a:schemeClr>
          </a:solidFill>
        </p:spPr>
        <p:txBody>
          <a:bodyPr wrap="none" rtlCol="0">
            <a:spAutoFit/>
          </a:bodyPr>
          <a:lstStyle/>
          <a:p>
            <a:r>
              <a:rPr lang="en-US" sz="2000" b="1" dirty="0" smtClean="0"/>
              <a:t>External Time Series</a:t>
            </a:r>
          </a:p>
          <a:p>
            <a:r>
              <a:rPr lang="en-US" sz="2000" b="1" dirty="0" smtClean="0"/>
              <a:t>(e.g. stock prices)</a:t>
            </a:r>
          </a:p>
        </p:txBody>
      </p:sp>
      <p:sp>
        <p:nvSpPr>
          <p:cNvPr id="31" name="TextBox 30"/>
          <p:cNvSpPr txBox="1"/>
          <p:nvPr/>
        </p:nvSpPr>
        <p:spPr>
          <a:xfrm>
            <a:off x="2405823" y="2305133"/>
            <a:ext cx="457113" cy="523220"/>
          </a:xfrm>
          <a:prstGeom prst="rect">
            <a:avLst/>
          </a:prstGeom>
          <a:solidFill>
            <a:schemeClr val="bg1">
              <a:lumMod val="85000"/>
            </a:schemeClr>
          </a:solidFill>
        </p:spPr>
        <p:txBody>
          <a:bodyPr wrap="none" rtlCol="0">
            <a:spAutoFit/>
          </a:bodyPr>
          <a:lstStyle/>
          <a:p>
            <a:r>
              <a:rPr lang="en-US" sz="2800" b="1" dirty="0" err="1" smtClean="0"/>
              <a:t>X</a:t>
            </a:r>
            <a:r>
              <a:rPr lang="en-US" sz="2800" b="1" baseline="-25000" dirty="0" err="1" smtClean="0"/>
              <a:t>t</a:t>
            </a:r>
            <a:endParaRPr lang="en-US" sz="2800" b="1" baseline="-25000" dirty="0" smtClean="0"/>
          </a:p>
        </p:txBody>
      </p:sp>
      <p:sp>
        <p:nvSpPr>
          <p:cNvPr id="32" name="TextBox 31"/>
          <p:cNvSpPr txBox="1"/>
          <p:nvPr/>
        </p:nvSpPr>
        <p:spPr>
          <a:xfrm>
            <a:off x="2526614" y="3773145"/>
            <a:ext cx="445186" cy="523220"/>
          </a:xfrm>
          <a:prstGeom prst="rect">
            <a:avLst/>
          </a:prstGeom>
          <a:solidFill>
            <a:schemeClr val="bg1">
              <a:lumMod val="85000"/>
            </a:schemeClr>
          </a:solidFill>
        </p:spPr>
        <p:txBody>
          <a:bodyPr wrap="none" rtlCol="0">
            <a:spAutoFit/>
          </a:bodyPr>
          <a:lstStyle/>
          <a:p>
            <a:r>
              <a:rPr lang="en-US" sz="2800" b="1" dirty="0" err="1"/>
              <a:t>Y</a:t>
            </a:r>
            <a:r>
              <a:rPr lang="en-US" sz="2800" b="1" baseline="-25000" dirty="0" err="1" smtClean="0"/>
              <a:t>t</a:t>
            </a:r>
            <a:endParaRPr lang="en-US" sz="2800" b="1" baseline="-25000" dirty="0" smtClean="0"/>
          </a:p>
        </p:txBody>
      </p:sp>
      <p:sp>
        <p:nvSpPr>
          <p:cNvPr id="33" name="TextBox 32"/>
          <p:cNvSpPr txBox="1"/>
          <p:nvPr/>
        </p:nvSpPr>
        <p:spPr>
          <a:xfrm>
            <a:off x="2675460" y="2954982"/>
            <a:ext cx="3068572" cy="523220"/>
          </a:xfrm>
          <a:prstGeom prst="rect">
            <a:avLst/>
          </a:prstGeom>
          <a:solidFill>
            <a:schemeClr val="bg1">
              <a:lumMod val="85000"/>
            </a:schemeClr>
          </a:solidFill>
        </p:spPr>
        <p:txBody>
          <a:bodyPr wrap="square" rtlCol="0">
            <a:spAutoFit/>
          </a:bodyPr>
          <a:lstStyle/>
          <a:p>
            <a:r>
              <a:rPr lang="en-US" sz="2800" b="1" dirty="0"/>
              <a:t>Does  </a:t>
            </a:r>
            <a:r>
              <a:rPr lang="en-US" sz="2800" b="1" dirty="0" err="1" smtClean="0"/>
              <a:t>X</a:t>
            </a:r>
            <a:r>
              <a:rPr lang="en-US" sz="2800" b="1" baseline="-25000" dirty="0" err="1" smtClean="0"/>
              <a:t>t</a:t>
            </a:r>
            <a:r>
              <a:rPr lang="en-US" sz="2800" b="1" baseline="-25000" dirty="0" smtClean="0"/>
              <a:t> </a:t>
            </a:r>
            <a:r>
              <a:rPr lang="en-US" sz="2800" b="1" dirty="0" smtClean="0"/>
              <a:t>cause </a:t>
            </a:r>
            <a:r>
              <a:rPr lang="en-US" sz="2800" b="1" dirty="0" err="1" smtClean="0"/>
              <a:t>Y</a:t>
            </a:r>
            <a:r>
              <a:rPr lang="en-US" sz="2800" b="1" baseline="-25000" dirty="0" err="1" smtClean="0"/>
              <a:t>t</a:t>
            </a:r>
            <a:r>
              <a:rPr lang="en-US" sz="2800" b="1" dirty="0" smtClean="0"/>
              <a:t>?</a:t>
            </a:r>
          </a:p>
        </p:txBody>
      </p:sp>
      <p:sp>
        <p:nvSpPr>
          <p:cNvPr id="36" name="TextBox 35"/>
          <p:cNvSpPr txBox="1"/>
          <p:nvPr/>
        </p:nvSpPr>
        <p:spPr>
          <a:xfrm>
            <a:off x="5923028" y="2724150"/>
            <a:ext cx="2349470" cy="461665"/>
          </a:xfrm>
          <a:prstGeom prst="rect">
            <a:avLst/>
          </a:prstGeom>
          <a:solidFill>
            <a:schemeClr val="bg1">
              <a:lumMod val="85000"/>
            </a:schemeClr>
          </a:solidFill>
        </p:spPr>
        <p:txBody>
          <a:bodyPr wrap="square" rtlCol="0">
            <a:spAutoFit/>
          </a:bodyPr>
          <a:lstStyle/>
          <a:p>
            <a:r>
              <a:rPr lang="en-US" sz="2400" b="1" dirty="0" smtClean="0"/>
              <a:t>Causality(</a:t>
            </a:r>
            <a:r>
              <a:rPr lang="en-US" sz="2400" b="1" dirty="0" err="1" smtClean="0"/>
              <a:t>X</a:t>
            </a:r>
            <a:r>
              <a:rPr lang="en-US" sz="2400" b="1" baseline="-25000" dirty="0" err="1" smtClean="0"/>
              <a:t>t</a:t>
            </a:r>
            <a:r>
              <a:rPr lang="en-US" sz="2400" b="1" dirty="0" err="1" smtClean="0"/>
              <a:t>,Y</a:t>
            </a:r>
            <a:r>
              <a:rPr lang="en-US" sz="2400" b="1" baseline="-25000" dirty="0" err="1" smtClean="0"/>
              <a:t>t</a:t>
            </a:r>
            <a:r>
              <a:rPr lang="en-US" sz="2400" b="1" dirty="0" smtClean="0"/>
              <a:t>)=?</a:t>
            </a:r>
          </a:p>
        </p:txBody>
      </p:sp>
      <p:sp>
        <p:nvSpPr>
          <p:cNvPr id="37" name="TextBox 36"/>
          <p:cNvSpPr txBox="1"/>
          <p:nvPr/>
        </p:nvSpPr>
        <p:spPr>
          <a:xfrm>
            <a:off x="5867400" y="3257550"/>
            <a:ext cx="2610501" cy="461665"/>
          </a:xfrm>
          <a:prstGeom prst="rect">
            <a:avLst/>
          </a:prstGeom>
          <a:solidFill>
            <a:schemeClr val="bg1">
              <a:lumMod val="85000"/>
            </a:schemeClr>
          </a:solidFill>
        </p:spPr>
        <p:txBody>
          <a:bodyPr wrap="square" rtlCol="0">
            <a:spAutoFit/>
          </a:bodyPr>
          <a:lstStyle/>
          <a:p>
            <a:r>
              <a:rPr lang="en-US" sz="2400" b="1" dirty="0" smtClean="0"/>
              <a:t>Correlation(</a:t>
            </a:r>
            <a:r>
              <a:rPr lang="en-US" sz="2400" b="1" dirty="0" err="1" smtClean="0"/>
              <a:t>X</a:t>
            </a:r>
            <a:r>
              <a:rPr lang="en-US" sz="2400" b="1" baseline="-25000" dirty="0" err="1" smtClean="0"/>
              <a:t>t</a:t>
            </a:r>
            <a:r>
              <a:rPr lang="en-US" sz="2400" b="1" dirty="0" err="1" smtClean="0"/>
              <a:t>,Y</a:t>
            </a:r>
            <a:r>
              <a:rPr lang="en-US" sz="2400" b="1" baseline="-25000" dirty="0" err="1" smtClean="0"/>
              <a:t>t</a:t>
            </a:r>
            <a:r>
              <a:rPr lang="en-US" sz="2400" b="1" dirty="0" smtClean="0"/>
              <a:t>)=?</a:t>
            </a:r>
          </a:p>
        </p:txBody>
      </p:sp>
      <p:sp>
        <p:nvSpPr>
          <p:cNvPr id="38" name="TextBox 37"/>
          <p:cNvSpPr txBox="1"/>
          <p:nvPr/>
        </p:nvSpPr>
        <p:spPr>
          <a:xfrm>
            <a:off x="1295400" y="4410730"/>
            <a:ext cx="7113674" cy="523220"/>
          </a:xfrm>
          <a:prstGeom prst="rect">
            <a:avLst/>
          </a:prstGeom>
          <a:solidFill>
            <a:schemeClr val="bg1">
              <a:lumMod val="85000"/>
            </a:schemeClr>
          </a:solidFill>
        </p:spPr>
        <p:txBody>
          <a:bodyPr wrap="square" rtlCol="0">
            <a:spAutoFit/>
          </a:bodyPr>
          <a:lstStyle/>
          <a:p>
            <a:r>
              <a:rPr lang="en-US" sz="2800" b="1" dirty="0" smtClean="0"/>
              <a:t>Granger Causality Test is often useful </a:t>
            </a:r>
            <a:r>
              <a:rPr lang="en-US" sz="2400" dirty="0" smtClean="0"/>
              <a:t>[Seth 07] </a:t>
            </a:r>
          </a:p>
        </p:txBody>
      </p:sp>
    </p:spTree>
    <p:extLst>
      <p:ext uri="{BB962C8B-B14F-4D97-AF65-F5344CB8AC3E}">
        <p14:creationId xmlns:p14="http://schemas.microsoft.com/office/powerpoint/2010/main" val="65865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P spid="37" grpId="0" animBg="1"/>
      <p:bldP spid="3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304800" y="1169188"/>
          <a:ext cx="8458200" cy="3781812"/>
        </p:xfrm>
        <a:graphic>
          <a:graphicData uri="http://schemas.openxmlformats.org/drawingml/2006/table">
            <a:tbl>
              <a:tblPr firstRow="1" bandRow="1">
                <a:tableStyleId>{9D7B26C5-4107-4FEC-AEDC-1716B250A1EF}</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21392">
                <a:tc>
                  <a:txBody>
                    <a:bodyPr/>
                    <a:lstStyle/>
                    <a:p>
                      <a:pPr algn="ctr"/>
                      <a:r>
                        <a:rPr lang="en-US" sz="2000" dirty="0" smtClean="0"/>
                        <a:t>AAMRQ (American Airlines)</a:t>
                      </a:r>
                      <a:endParaRPr lang="en-US" sz="2000" dirty="0"/>
                    </a:p>
                  </a:txBody>
                  <a:tcPr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n-US" sz="2000" dirty="0" smtClean="0"/>
                        <a:t>AAPL (Apple)</a:t>
                      </a:r>
                      <a:endParaRPr lang="en-US" sz="2000" dirty="0"/>
                    </a:p>
                  </a:txBody>
                  <a:tcPr marT="34290" marB="3429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0"/>
                  </a:ext>
                </a:extLst>
              </a:tr>
              <a:tr h="3312407">
                <a:tc>
                  <a:txBody>
                    <a:bodyPr/>
                    <a:lstStyle/>
                    <a:p>
                      <a:pPr algn="ctr"/>
                      <a:r>
                        <a:rPr lang="en-US" sz="1800" dirty="0" err="1" smtClean="0"/>
                        <a:t>russia</a:t>
                      </a:r>
                      <a:r>
                        <a:rPr lang="en-US" sz="1800" dirty="0" smtClean="0"/>
                        <a:t> </a:t>
                      </a:r>
                      <a:r>
                        <a:rPr lang="en-US" sz="1800" dirty="0" err="1" smtClean="0"/>
                        <a:t>russian</a:t>
                      </a:r>
                      <a:r>
                        <a:rPr lang="en-US" sz="1800" dirty="0" smtClean="0"/>
                        <a:t> </a:t>
                      </a:r>
                      <a:r>
                        <a:rPr lang="en-US" sz="1800" dirty="0" err="1" smtClean="0"/>
                        <a:t>putin</a:t>
                      </a:r>
                      <a:r>
                        <a:rPr lang="en-US" sz="1800" dirty="0" smtClean="0"/>
                        <a:t> </a:t>
                      </a:r>
                    </a:p>
                    <a:p>
                      <a:pPr algn="ctr"/>
                      <a:r>
                        <a:rPr lang="en-US" sz="1800" dirty="0" err="1" smtClean="0"/>
                        <a:t>europe</a:t>
                      </a:r>
                      <a:r>
                        <a:rPr lang="en-US" sz="1800" dirty="0" smtClean="0"/>
                        <a:t> </a:t>
                      </a:r>
                      <a:r>
                        <a:rPr lang="en-US" sz="1800" dirty="0" err="1" smtClean="0"/>
                        <a:t>european</a:t>
                      </a:r>
                      <a:r>
                        <a:rPr lang="en-US" sz="1800" dirty="0" smtClean="0"/>
                        <a:t>	</a:t>
                      </a:r>
                    </a:p>
                    <a:p>
                      <a:pPr algn="ctr"/>
                      <a:r>
                        <a:rPr lang="en-US" sz="1800" dirty="0" err="1" smtClean="0"/>
                        <a:t>germany</a:t>
                      </a:r>
                      <a:r>
                        <a:rPr lang="en-US" sz="1800" dirty="0" smtClean="0"/>
                        <a:t> </a:t>
                      </a:r>
                    </a:p>
                    <a:p>
                      <a:pPr algn="ctr"/>
                      <a:r>
                        <a:rPr lang="en-US" sz="1800" dirty="0" smtClean="0"/>
                        <a:t>bush</a:t>
                      </a:r>
                      <a:r>
                        <a:rPr lang="en-US" sz="1800" baseline="0" dirty="0" smtClean="0"/>
                        <a:t> </a:t>
                      </a:r>
                      <a:r>
                        <a:rPr lang="en-US" sz="1800" dirty="0" smtClean="0"/>
                        <a:t>gore presidential </a:t>
                      </a:r>
                    </a:p>
                    <a:p>
                      <a:pPr algn="ctr"/>
                      <a:r>
                        <a:rPr lang="en-US" sz="1800" dirty="0" smtClean="0"/>
                        <a:t>police court judge </a:t>
                      </a:r>
                    </a:p>
                    <a:p>
                      <a:pPr algn="ctr"/>
                      <a:r>
                        <a:rPr lang="en-US" sz="1800" b="1" u="sng" dirty="0" smtClean="0"/>
                        <a:t>airlines</a:t>
                      </a:r>
                      <a:r>
                        <a:rPr lang="en-US" sz="1800" b="1" u="none" dirty="0" smtClean="0"/>
                        <a:t> </a:t>
                      </a:r>
                      <a:r>
                        <a:rPr lang="en-US" sz="1800" b="1" u="sng" dirty="0" smtClean="0"/>
                        <a:t>airport</a:t>
                      </a:r>
                      <a:r>
                        <a:rPr lang="en-US" sz="1800" b="1" u="none" dirty="0" smtClean="0"/>
                        <a:t> </a:t>
                      </a:r>
                      <a:r>
                        <a:rPr lang="en-US" sz="1800" b="1" u="sng" dirty="0" smtClean="0"/>
                        <a:t>air</a:t>
                      </a:r>
                    </a:p>
                    <a:p>
                      <a:pPr algn="ctr"/>
                      <a:r>
                        <a:rPr lang="en-US" sz="1800" b="1" u="sng" dirty="0" smtClean="0"/>
                        <a:t>united</a:t>
                      </a:r>
                      <a:r>
                        <a:rPr lang="en-US" sz="1800" b="1" u="none" baseline="0" dirty="0" smtClean="0"/>
                        <a:t> </a:t>
                      </a:r>
                      <a:r>
                        <a:rPr lang="en-US" sz="1800" b="1" u="sng" dirty="0" smtClean="0"/>
                        <a:t>trade</a:t>
                      </a:r>
                      <a:r>
                        <a:rPr lang="en-US" sz="1800" b="1" u="none" dirty="0" smtClean="0"/>
                        <a:t> </a:t>
                      </a:r>
                      <a:r>
                        <a:rPr lang="en-US" sz="1800" b="1" u="sng" dirty="0" smtClean="0"/>
                        <a:t>terrorism</a:t>
                      </a:r>
                    </a:p>
                    <a:p>
                      <a:pPr algn="ctr"/>
                      <a:r>
                        <a:rPr lang="en-US" sz="1800" dirty="0" smtClean="0"/>
                        <a:t>food foods cheese </a:t>
                      </a:r>
                    </a:p>
                    <a:p>
                      <a:pPr algn="ctr"/>
                      <a:r>
                        <a:rPr lang="en-US" sz="1800" dirty="0" smtClean="0"/>
                        <a:t>nets </a:t>
                      </a:r>
                      <a:r>
                        <a:rPr lang="en-US" sz="1800" dirty="0" err="1" smtClean="0"/>
                        <a:t>scott</a:t>
                      </a:r>
                      <a:r>
                        <a:rPr lang="en-US" sz="1800" dirty="0" smtClean="0"/>
                        <a:t> basketball </a:t>
                      </a:r>
                    </a:p>
                    <a:p>
                      <a:pPr algn="ctr"/>
                      <a:r>
                        <a:rPr lang="en-US" sz="1800" dirty="0" smtClean="0"/>
                        <a:t>tennis </a:t>
                      </a:r>
                      <a:r>
                        <a:rPr lang="en-US" sz="1800" dirty="0" err="1" smtClean="0"/>
                        <a:t>williams</a:t>
                      </a:r>
                      <a:r>
                        <a:rPr lang="en-US" sz="1800" dirty="0" smtClean="0"/>
                        <a:t> open </a:t>
                      </a:r>
                    </a:p>
                    <a:p>
                      <a:pPr algn="ctr"/>
                      <a:r>
                        <a:rPr lang="en-US" sz="1800" dirty="0" smtClean="0"/>
                        <a:t>awards gay boy </a:t>
                      </a:r>
                    </a:p>
                    <a:p>
                      <a:pPr algn="ctr"/>
                      <a:r>
                        <a:rPr lang="en-US" sz="1800" dirty="0" smtClean="0"/>
                        <a:t>moss </a:t>
                      </a:r>
                      <a:r>
                        <a:rPr lang="en-US" sz="1800" dirty="0" err="1" smtClean="0"/>
                        <a:t>minnesota</a:t>
                      </a:r>
                      <a:r>
                        <a:rPr lang="en-US" sz="1800" dirty="0" smtClean="0"/>
                        <a:t> </a:t>
                      </a:r>
                      <a:r>
                        <a:rPr lang="en-US" sz="1800" dirty="0" err="1" smtClean="0"/>
                        <a:t>chechnya</a:t>
                      </a:r>
                      <a:r>
                        <a:rPr lang="en-US" sz="1800" dirty="0" smtClean="0"/>
                        <a:t> </a:t>
                      </a:r>
                      <a:endParaRPr lang="en-US" sz="1800" dirty="0"/>
                    </a:p>
                  </a:txBody>
                  <a:tcPr marT="34290" marB="34290">
                    <a:lnR w="12700" cap="flat" cmpd="sng" algn="ctr">
                      <a:solidFill>
                        <a:schemeClr val="tx1"/>
                      </a:solidFill>
                      <a:prstDash val="solid"/>
                      <a:round/>
                      <a:headEnd type="none" w="med" len="med"/>
                      <a:tailEnd type="none" w="med" len="med"/>
                    </a:lnR>
                    <a:solidFill>
                      <a:schemeClr val="bg1">
                        <a:alpha val="20000"/>
                      </a:schemeClr>
                    </a:solidFill>
                  </a:tcPr>
                </a:tc>
                <a:tc>
                  <a:txBody>
                    <a:bodyPr/>
                    <a:lstStyle/>
                    <a:p>
                      <a:pPr algn="ctr"/>
                      <a:r>
                        <a:rPr lang="en-US" sz="1800" dirty="0" smtClean="0"/>
                        <a:t>paid notice </a:t>
                      </a:r>
                      <a:r>
                        <a:rPr lang="en-US" sz="1800" dirty="0" err="1" smtClean="0"/>
                        <a:t>st</a:t>
                      </a:r>
                      <a:endParaRPr lang="en-US" sz="1800" dirty="0" smtClean="0"/>
                    </a:p>
                    <a:p>
                      <a:pPr algn="ctr"/>
                      <a:r>
                        <a:rPr lang="en-US" sz="1800" dirty="0" err="1" smtClean="0"/>
                        <a:t>russia</a:t>
                      </a:r>
                      <a:r>
                        <a:rPr lang="en-US" sz="1800" dirty="0" smtClean="0"/>
                        <a:t> </a:t>
                      </a:r>
                      <a:r>
                        <a:rPr lang="en-US" sz="1800" dirty="0" err="1" smtClean="0"/>
                        <a:t>russian</a:t>
                      </a:r>
                      <a:r>
                        <a:rPr lang="en-US" sz="1800" dirty="0" smtClean="0"/>
                        <a:t> </a:t>
                      </a:r>
                      <a:r>
                        <a:rPr lang="en-US" sz="1800" dirty="0" err="1" smtClean="0"/>
                        <a:t>europe</a:t>
                      </a:r>
                      <a:endParaRPr lang="en-US" sz="1800" dirty="0" smtClean="0"/>
                    </a:p>
                    <a:p>
                      <a:pPr algn="ctr"/>
                      <a:r>
                        <a:rPr lang="en-US" sz="1800" dirty="0" err="1" smtClean="0"/>
                        <a:t>olympic</a:t>
                      </a:r>
                      <a:r>
                        <a:rPr lang="en-US" sz="1800" dirty="0" smtClean="0"/>
                        <a:t>	games </a:t>
                      </a:r>
                      <a:r>
                        <a:rPr lang="en-US" sz="1800" dirty="0" err="1" smtClean="0"/>
                        <a:t>olympics</a:t>
                      </a:r>
                      <a:endParaRPr lang="en-US" sz="1800" dirty="0" smtClean="0"/>
                    </a:p>
                    <a:p>
                      <a:pPr algn="ctr"/>
                      <a:r>
                        <a:rPr lang="en-US" sz="1800" dirty="0" smtClean="0"/>
                        <a:t>she her </a:t>
                      </a:r>
                      <a:r>
                        <a:rPr lang="en-US" sz="1800" dirty="0" err="1" smtClean="0"/>
                        <a:t>ms</a:t>
                      </a:r>
                      <a:endParaRPr lang="en-US" sz="1800" dirty="0" smtClean="0"/>
                    </a:p>
                    <a:p>
                      <a:pPr algn="ctr"/>
                      <a:r>
                        <a:rPr lang="en-US" sz="1800" dirty="0" smtClean="0"/>
                        <a:t>oil ford prices</a:t>
                      </a:r>
                    </a:p>
                    <a:p>
                      <a:pPr algn="ctr"/>
                      <a:r>
                        <a:rPr lang="en-US" sz="1800" dirty="0" smtClean="0"/>
                        <a:t>black fashion blacks</a:t>
                      </a:r>
                    </a:p>
                    <a:p>
                      <a:pPr algn="ctr"/>
                      <a:r>
                        <a:rPr lang="en-US" sz="1800" b="1" u="sng" dirty="0" smtClean="0"/>
                        <a:t>computer</a:t>
                      </a:r>
                      <a:r>
                        <a:rPr lang="en-US" sz="1800" b="1" u="none" dirty="0" smtClean="0"/>
                        <a:t> </a:t>
                      </a:r>
                      <a:r>
                        <a:rPr lang="en-US" sz="1800" b="1" u="sng" dirty="0" smtClean="0"/>
                        <a:t>technology</a:t>
                      </a:r>
                      <a:r>
                        <a:rPr lang="en-US" sz="1800" b="1" u="none" dirty="0" smtClean="0"/>
                        <a:t> </a:t>
                      </a:r>
                      <a:r>
                        <a:rPr lang="en-US" sz="1800" b="1" u="sng" dirty="0" smtClean="0"/>
                        <a:t>software</a:t>
                      </a:r>
                    </a:p>
                    <a:p>
                      <a:pPr algn="ctr"/>
                      <a:r>
                        <a:rPr lang="en-US" sz="1800" b="1" u="sng" dirty="0" smtClean="0"/>
                        <a:t>internet</a:t>
                      </a:r>
                      <a:r>
                        <a:rPr lang="en-US" sz="1800" b="1" u="none" dirty="0" smtClean="0"/>
                        <a:t> </a:t>
                      </a:r>
                      <a:r>
                        <a:rPr lang="en-US" sz="1800" b="1" u="sng" dirty="0" smtClean="0"/>
                        <a:t>com</a:t>
                      </a:r>
                      <a:r>
                        <a:rPr lang="en-US" sz="1800" b="1" u="none" dirty="0" smtClean="0"/>
                        <a:t> </a:t>
                      </a:r>
                      <a:r>
                        <a:rPr lang="en-US" sz="1800" b="1" u="sng" dirty="0" smtClean="0"/>
                        <a:t>web</a:t>
                      </a:r>
                    </a:p>
                    <a:p>
                      <a:pPr algn="ctr"/>
                      <a:r>
                        <a:rPr lang="en-US" sz="1800" dirty="0" smtClean="0"/>
                        <a:t>football giants jets</a:t>
                      </a:r>
                    </a:p>
                    <a:p>
                      <a:pPr algn="ctr"/>
                      <a:r>
                        <a:rPr lang="en-US" sz="1800" dirty="0" smtClean="0"/>
                        <a:t>japan </a:t>
                      </a:r>
                      <a:r>
                        <a:rPr lang="en-US" sz="1800" dirty="0" err="1" smtClean="0"/>
                        <a:t>japanese</a:t>
                      </a:r>
                      <a:r>
                        <a:rPr lang="en-US" sz="1800" dirty="0" smtClean="0"/>
                        <a:t> plane</a:t>
                      </a:r>
                    </a:p>
                    <a:p>
                      <a:pPr algn="ctr"/>
                      <a:r>
                        <a:rPr lang="en-US" sz="1800" dirty="0" smtClean="0"/>
                        <a:t>…</a:t>
                      </a:r>
                      <a:endParaRPr lang="en-US" sz="1800" dirty="0"/>
                    </a:p>
                  </a:txBody>
                  <a:tcPr marT="34290" marB="34290">
                    <a:lnL w="12700" cap="flat" cmpd="sng" algn="ctr">
                      <a:solidFill>
                        <a:schemeClr val="tx1"/>
                      </a:solidFill>
                      <a:prstDash val="solid"/>
                      <a:round/>
                      <a:headEnd type="none" w="med" len="med"/>
                      <a:tailEnd type="none" w="med" len="med"/>
                    </a:lnL>
                    <a:solidFill>
                      <a:schemeClr val="bg1">
                        <a:alpha val="20000"/>
                      </a:schemeClr>
                    </a:solidFill>
                  </a:tcPr>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2"/>
          </p:nvPr>
        </p:nvSpPr>
        <p:spPr>
          <a:xfrm>
            <a:off x="6553200" y="4933950"/>
            <a:ext cx="2133600" cy="273844"/>
          </a:xfrm>
        </p:spPr>
        <p:txBody>
          <a:bodyPr/>
          <a:lstStyle/>
          <a:p>
            <a:pPr>
              <a:defRPr/>
            </a:pPr>
            <a:fld id="{F9643532-E8DE-4079-B8C2-4654301649E6}" type="slidenum">
              <a:rPr lang="en-US" altLang="ko-KR" smtClean="0"/>
              <a:pPr>
                <a:defRPr/>
              </a:pPr>
              <a:t>86</a:t>
            </a:fld>
            <a:endParaRPr lang="en-US" altLang="ko-KR" dirty="0"/>
          </a:p>
        </p:txBody>
      </p:sp>
      <p:sp>
        <p:nvSpPr>
          <p:cNvPr id="3" name="Title 2"/>
          <p:cNvSpPr>
            <a:spLocks noGrp="1"/>
          </p:cNvSpPr>
          <p:nvPr>
            <p:ph type="title"/>
          </p:nvPr>
        </p:nvSpPr>
        <p:spPr>
          <a:xfrm>
            <a:off x="-76200" y="57150"/>
            <a:ext cx="9372600" cy="742950"/>
          </a:xfrm>
        </p:spPr>
        <p:txBody>
          <a:bodyPr>
            <a:noAutofit/>
          </a:bodyPr>
          <a:lstStyle/>
          <a:p>
            <a:r>
              <a:rPr lang="en-US" sz="3200" dirty="0" smtClean="0"/>
              <a:t>Topics in NY Times Correlated with Stocks </a:t>
            </a:r>
            <a:br>
              <a:rPr lang="en-US" sz="3200" dirty="0" smtClean="0"/>
            </a:br>
            <a:r>
              <a:rPr lang="en-US" sz="3200" dirty="0" smtClean="0"/>
              <a:t>[</a:t>
            </a:r>
            <a:r>
              <a:rPr lang="en-US" sz="3200" dirty="0"/>
              <a:t>Kim et al. 13]</a:t>
            </a:r>
            <a:r>
              <a:rPr lang="en-US" sz="3200" dirty="0" smtClean="0"/>
              <a:t>: June 2000 ~ Dec. 2011 </a:t>
            </a:r>
            <a:endParaRPr lang="en-US" sz="3200" dirty="0"/>
          </a:p>
        </p:txBody>
      </p:sp>
      <p:grpSp>
        <p:nvGrpSpPr>
          <p:cNvPr id="14" name="Group 13"/>
          <p:cNvGrpSpPr/>
          <p:nvPr/>
        </p:nvGrpSpPr>
        <p:grpSpPr>
          <a:xfrm>
            <a:off x="1143000" y="2997988"/>
            <a:ext cx="7342216" cy="1846581"/>
            <a:chOff x="1143000" y="2800350"/>
            <a:chExt cx="7342216" cy="1846581"/>
          </a:xfrm>
        </p:grpSpPr>
        <p:sp>
          <p:nvSpPr>
            <p:cNvPr id="2" name="TextBox 1"/>
            <p:cNvSpPr txBox="1"/>
            <p:nvPr/>
          </p:nvSpPr>
          <p:spPr>
            <a:xfrm>
              <a:off x="3886200" y="4246821"/>
              <a:ext cx="4599016" cy="400110"/>
            </a:xfrm>
            <a:prstGeom prst="rect">
              <a:avLst/>
            </a:prstGeom>
            <a:solidFill>
              <a:srgbClr val="FFFF99"/>
            </a:solidFill>
          </p:spPr>
          <p:txBody>
            <a:bodyPr wrap="none" rtlCol="0">
              <a:spAutoFit/>
            </a:bodyPr>
            <a:lstStyle/>
            <a:p>
              <a:r>
                <a:rPr lang="en-US" sz="2000" b="1" dirty="0" smtClean="0"/>
                <a:t>Topics are biased toward each time series</a:t>
              </a:r>
            </a:p>
          </p:txBody>
        </p:sp>
        <p:sp>
          <p:nvSpPr>
            <p:cNvPr id="8" name="Rectangle 7"/>
            <p:cNvSpPr/>
            <p:nvPr/>
          </p:nvSpPr>
          <p:spPr>
            <a:xfrm>
              <a:off x="1143000" y="2800350"/>
              <a:ext cx="2438400"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p:cNvSpPr/>
            <p:nvPr/>
          </p:nvSpPr>
          <p:spPr>
            <a:xfrm>
              <a:off x="5105400" y="3028950"/>
              <a:ext cx="3124200"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 name="Straight Arrow Connector 10"/>
            <p:cNvCxnSpPr/>
            <p:nvPr/>
          </p:nvCxnSpPr>
          <p:spPr>
            <a:xfrm flipH="1" flipV="1">
              <a:off x="3657600" y="3409950"/>
              <a:ext cx="1066800" cy="838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876800" y="3638550"/>
              <a:ext cx="381000" cy="609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380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9144000" cy="742950"/>
          </a:xfrm>
        </p:spPr>
        <p:txBody>
          <a:bodyPr>
            <a:noAutofit/>
          </a:bodyPr>
          <a:lstStyle/>
          <a:p>
            <a:r>
              <a:rPr lang="en-US" sz="3200" dirty="0" smtClean="0"/>
              <a:t>Major Topics in 2000 Presidential Election </a:t>
            </a:r>
            <a:br>
              <a:rPr lang="en-US" sz="3200" dirty="0" smtClean="0"/>
            </a:br>
            <a:r>
              <a:rPr lang="en-US" sz="3200" dirty="0" smtClean="0"/>
              <a:t>[Kim et al. 13]</a:t>
            </a:r>
            <a:endParaRPr lang="en-US" sz="3200" dirty="0"/>
          </a:p>
        </p:txBody>
      </p:sp>
      <p:sp>
        <p:nvSpPr>
          <p:cNvPr id="4" name="Slide Number Placeholder 3"/>
          <p:cNvSpPr>
            <a:spLocks noGrp="1"/>
          </p:cNvSpPr>
          <p:nvPr>
            <p:ph type="sldNum" sz="quarter" idx="12"/>
          </p:nvPr>
        </p:nvSpPr>
        <p:spPr>
          <a:xfrm>
            <a:off x="6553200" y="4781550"/>
            <a:ext cx="2133600" cy="273844"/>
          </a:xfrm>
        </p:spPr>
        <p:txBody>
          <a:bodyPr/>
          <a:lstStyle/>
          <a:p>
            <a:pPr>
              <a:defRPr/>
            </a:pPr>
            <a:fld id="{F9643532-E8DE-4079-B8C2-4654301649E6}" type="slidenum">
              <a:rPr lang="en-US" altLang="ko-KR" smtClean="0"/>
              <a:pPr>
                <a:defRPr/>
              </a:pPr>
              <a:t>87</a:t>
            </a:fld>
            <a:endParaRPr lang="en-US" altLang="ko-KR" dirty="0"/>
          </a:p>
        </p:txBody>
      </p:sp>
      <p:graphicFrame>
        <p:nvGraphicFramePr>
          <p:cNvPr id="5" name="Table 4"/>
          <p:cNvGraphicFramePr>
            <a:graphicFrameLocks noGrp="1"/>
          </p:cNvGraphicFramePr>
          <p:nvPr>
            <p:extLst/>
          </p:nvPr>
        </p:nvGraphicFramePr>
        <p:xfrm>
          <a:off x="381000" y="1092988"/>
          <a:ext cx="4038600" cy="3886200"/>
        </p:xfrm>
        <a:graphic>
          <a:graphicData uri="http://schemas.openxmlformats.org/drawingml/2006/table">
            <a:tbl>
              <a:tblPr firstRow="1" bandRow="1">
                <a:tableStyleId>{9D7B26C5-4107-4FEC-AEDC-1716B250A1EF}</a:tableStyleId>
              </a:tblPr>
              <a:tblGrid>
                <a:gridCol w="4038600">
                  <a:extLst>
                    <a:ext uri="{9D8B030D-6E8A-4147-A177-3AD203B41FA5}">
                      <a16:colId xmlns:a16="http://schemas.microsoft.com/office/drawing/2014/main" val="20000"/>
                    </a:ext>
                  </a:extLst>
                </a:gridCol>
              </a:tblGrid>
              <a:tr h="694522">
                <a:tc>
                  <a:txBody>
                    <a:bodyPr/>
                    <a:lstStyle/>
                    <a:p>
                      <a:pPr algn="ctr"/>
                      <a:r>
                        <a:rPr lang="en-US" sz="2000" dirty="0" smtClean="0"/>
                        <a:t>Top Three</a:t>
                      </a:r>
                      <a:r>
                        <a:rPr lang="en-US" sz="2000" baseline="0" dirty="0" smtClean="0"/>
                        <a:t> Words </a:t>
                      </a:r>
                      <a:br>
                        <a:rPr lang="en-US" sz="2000" baseline="0" dirty="0" smtClean="0"/>
                      </a:br>
                      <a:r>
                        <a:rPr lang="en-US" sz="2000" baseline="0" dirty="0" smtClean="0"/>
                        <a:t>in Significant Topics from NY Times</a:t>
                      </a:r>
                      <a:endParaRPr lang="en-US" sz="2000" dirty="0"/>
                    </a:p>
                  </a:txBody>
                  <a:tcPr marT="34290" marB="34290">
                    <a:solidFill>
                      <a:schemeClr val="bg1">
                        <a:lumMod val="85000"/>
                      </a:schemeClr>
                    </a:solidFill>
                  </a:tcPr>
                </a:tc>
                <a:extLst>
                  <a:ext uri="{0D108BD9-81ED-4DB2-BD59-A6C34878D82A}">
                    <a16:rowId xmlns:a16="http://schemas.microsoft.com/office/drawing/2014/main" val="10000"/>
                  </a:ext>
                </a:extLst>
              </a:tr>
              <a:tr h="3191678">
                <a:tc>
                  <a:txBody>
                    <a:bodyPr/>
                    <a:lstStyle/>
                    <a:p>
                      <a:pPr algn="l"/>
                      <a:r>
                        <a:rPr lang="en-US" sz="2000" b="1" u="sng" dirty="0" smtClean="0"/>
                        <a:t>tax cut</a:t>
                      </a:r>
                      <a:r>
                        <a:rPr lang="en-US" sz="2000" dirty="0" smtClean="0"/>
                        <a:t> 1</a:t>
                      </a:r>
                    </a:p>
                    <a:p>
                      <a:pPr algn="l"/>
                      <a:r>
                        <a:rPr lang="en-US" sz="2000" dirty="0" smtClean="0"/>
                        <a:t>screen </a:t>
                      </a:r>
                      <a:r>
                        <a:rPr lang="en-US" sz="2000" dirty="0" err="1" smtClean="0"/>
                        <a:t>pataki</a:t>
                      </a:r>
                      <a:r>
                        <a:rPr lang="en-US" sz="2000" dirty="0" smtClean="0"/>
                        <a:t> </a:t>
                      </a:r>
                      <a:r>
                        <a:rPr lang="en-US" sz="2000" dirty="0" err="1" smtClean="0"/>
                        <a:t>guiliani</a:t>
                      </a:r>
                      <a:endParaRPr lang="en-US" sz="2000" dirty="0" smtClean="0"/>
                    </a:p>
                    <a:p>
                      <a:pPr algn="l"/>
                      <a:r>
                        <a:rPr lang="en-US" sz="2000" b="0" i="0" u="none" strike="noStrike" kern="1200" baseline="0" dirty="0" smtClean="0">
                          <a:solidFill>
                            <a:schemeClr val="tx1"/>
                          </a:solidFill>
                          <a:latin typeface="+mn-lt"/>
                          <a:ea typeface="+mn-ea"/>
                          <a:cs typeface="+mn-cs"/>
                        </a:rPr>
                        <a:t>enthusiasm door symbolic</a:t>
                      </a:r>
                    </a:p>
                    <a:p>
                      <a:pPr algn="l"/>
                      <a:r>
                        <a:rPr lang="en-US" sz="2000" b="1" i="0" u="sng" strike="noStrike" kern="1200" baseline="0" dirty="0" smtClean="0">
                          <a:solidFill>
                            <a:schemeClr val="tx1"/>
                          </a:solidFill>
                          <a:latin typeface="+mn-lt"/>
                          <a:ea typeface="+mn-ea"/>
                          <a:cs typeface="+mn-cs"/>
                        </a:rPr>
                        <a:t>oil energy</a:t>
                      </a:r>
                      <a:r>
                        <a:rPr lang="en-US" sz="2000" b="0" i="0" u="none" strike="noStrike" kern="1200" baseline="0" dirty="0" smtClean="0">
                          <a:solidFill>
                            <a:schemeClr val="tx1"/>
                          </a:solidFill>
                          <a:latin typeface="+mn-lt"/>
                          <a:ea typeface="+mn-ea"/>
                          <a:cs typeface="+mn-cs"/>
                        </a:rPr>
                        <a:t> prices</a:t>
                      </a:r>
                    </a:p>
                    <a:p>
                      <a:pPr algn="l"/>
                      <a:r>
                        <a:rPr lang="en-US" sz="2000" b="0" i="0" u="none" strike="noStrike" kern="1200" baseline="0" dirty="0" smtClean="0">
                          <a:solidFill>
                            <a:schemeClr val="tx1"/>
                          </a:solidFill>
                          <a:latin typeface="+mn-lt"/>
                          <a:ea typeface="+mn-ea"/>
                          <a:cs typeface="+mn-cs"/>
                        </a:rPr>
                        <a:t>news w top</a:t>
                      </a:r>
                    </a:p>
                    <a:p>
                      <a:pPr algn="l"/>
                      <a:r>
                        <a:rPr lang="en-US" sz="2000" b="0" i="0" u="none" strike="noStrike" kern="1200" baseline="0" dirty="0" err="1" smtClean="0">
                          <a:solidFill>
                            <a:schemeClr val="tx1"/>
                          </a:solidFill>
                          <a:latin typeface="+mn-lt"/>
                          <a:ea typeface="+mn-ea"/>
                          <a:cs typeface="+mn-cs"/>
                        </a:rPr>
                        <a:t>pres</a:t>
                      </a:r>
                      <a:r>
                        <a:rPr lang="en-US" sz="2000" b="0" i="0" u="none" strike="noStrike" kern="1200" baseline="0" dirty="0" smtClean="0">
                          <a:solidFill>
                            <a:schemeClr val="tx1"/>
                          </a:solidFill>
                          <a:latin typeface="+mn-lt"/>
                          <a:ea typeface="+mn-ea"/>
                          <a:cs typeface="+mn-cs"/>
                        </a:rPr>
                        <a:t> al vice</a:t>
                      </a:r>
                    </a:p>
                    <a:p>
                      <a:pPr algn="l"/>
                      <a:r>
                        <a:rPr lang="en-US" sz="2000" b="0" i="0" u="none" strike="noStrike" kern="1200" baseline="0" dirty="0" smtClean="0">
                          <a:solidFill>
                            <a:schemeClr val="tx1"/>
                          </a:solidFill>
                          <a:latin typeface="+mn-lt"/>
                          <a:ea typeface="+mn-ea"/>
                          <a:cs typeface="+mn-cs"/>
                        </a:rPr>
                        <a:t>love tucker presented</a:t>
                      </a:r>
                    </a:p>
                    <a:p>
                      <a:pPr algn="l"/>
                      <a:r>
                        <a:rPr lang="en-US" sz="2000" b="0" i="0" u="none" strike="noStrike" kern="1200" baseline="0" dirty="0" smtClean="0">
                          <a:solidFill>
                            <a:schemeClr val="tx1"/>
                          </a:solidFill>
                          <a:latin typeface="+mn-lt"/>
                          <a:ea typeface="+mn-ea"/>
                          <a:cs typeface="+mn-cs"/>
                        </a:rPr>
                        <a:t>partial </a:t>
                      </a:r>
                      <a:r>
                        <a:rPr lang="en-US" sz="2000" b="1" i="0" u="sng" strike="noStrike" kern="1200" baseline="0" dirty="0" smtClean="0">
                          <a:solidFill>
                            <a:schemeClr val="tx1"/>
                          </a:solidFill>
                          <a:latin typeface="+mn-lt"/>
                          <a:ea typeface="+mn-ea"/>
                          <a:cs typeface="+mn-cs"/>
                        </a:rPr>
                        <a:t>abortion</a:t>
                      </a:r>
                      <a:r>
                        <a:rPr lang="en-US" sz="2000" b="0" i="0" u="none" strike="noStrike" kern="1200" baseline="0" dirty="0" smtClean="0">
                          <a:solidFill>
                            <a:schemeClr val="tx1"/>
                          </a:solidFill>
                          <a:latin typeface="+mn-lt"/>
                          <a:ea typeface="+mn-ea"/>
                          <a:cs typeface="+mn-cs"/>
                        </a:rPr>
                        <a:t> privatization</a:t>
                      </a:r>
                    </a:p>
                    <a:p>
                      <a:pPr algn="l"/>
                      <a:r>
                        <a:rPr lang="en-US" sz="2000" b="0" i="0" u="none" strike="noStrike" kern="1200" baseline="0" dirty="0" smtClean="0">
                          <a:solidFill>
                            <a:schemeClr val="tx1"/>
                          </a:solidFill>
                          <a:latin typeface="+mn-lt"/>
                          <a:ea typeface="+mn-ea"/>
                          <a:cs typeface="+mn-cs"/>
                        </a:rPr>
                        <a:t>court supreme </a:t>
                      </a:r>
                      <a:r>
                        <a:rPr lang="en-US" sz="2000" b="1" i="0" u="sng" strike="noStrike" kern="1200" baseline="0" dirty="0" smtClean="0">
                          <a:solidFill>
                            <a:schemeClr val="tx1"/>
                          </a:solidFill>
                          <a:latin typeface="+mn-lt"/>
                          <a:ea typeface="+mn-ea"/>
                          <a:cs typeface="+mn-cs"/>
                        </a:rPr>
                        <a:t>abortion</a:t>
                      </a:r>
                    </a:p>
                    <a:p>
                      <a:pPr algn="l"/>
                      <a:r>
                        <a:rPr lang="en-US" sz="2000" b="1" i="0" u="sng" strike="noStrike" kern="1200" baseline="0" dirty="0" smtClean="0">
                          <a:solidFill>
                            <a:schemeClr val="tx1"/>
                          </a:solidFill>
                          <a:latin typeface="+mn-lt"/>
                          <a:ea typeface="+mn-ea"/>
                          <a:cs typeface="+mn-cs"/>
                        </a:rPr>
                        <a:t>gun control</a:t>
                      </a:r>
                      <a:r>
                        <a:rPr lang="en-US" sz="2000" b="1" i="0" u="none" strike="noStrike" kern="1200" baseline="0" dirty="0" smtClean="0">
                          <a:solidFill>
                            <a:schemeClr val="tx1"/>
                          </a:solidFill>
                          <a:latin typeface="+mn-lt"/>
                          <a:ea typeface="+mn-ea"/>
                          <a:cs typeface="+mn-cs"/>
                        </a:rPr>
                        <a:t> </a:t>
                      </a:r>
                      <a:r>
                        <a:rPr lang="en-US" sz="2000" b="0" i="0" u="none" strike="noStrike" kern="1200" baseline="0" dirty="0" err="1" smtClean="0">
                          <a:solidFill>
                            <a:schemeClr val="tx1"/>
                          </a:solidFill>
                          <a:latin typeface="+mn-lt"/>
                          <a:ea typeface="+mn-ea"/>
                          <a:cs typeface="+mn-cs"/>
                        </a:rPr>
                        <a:t>nra</a:t>
                      </a:r>
                      <a:endParaRPr lang="en-US" sz="2000" dirty="0"/>
                    </a:p>
                  </a:txBody>
                  <a:tcPr marT="34290" marB="34290">
                    <a:solidFill>
                      <a:schemeClr val="bg1">
                        <a:alpha val="20000"/>
                      </a:schemeClr>
                    </a:solidFill>
                  </a:tcPr>
                </a:tc>
                <a:extLst>
                  <a:ext uri="{0D108BD9-81ED-4DB2-BD59-A6C34878D82A}">
                    <a16:rowId xmlns:a16="http://schemas.microsoft.com/office/drawing/2014/main" val="10001"/>
                  </a:ext>
                </a:extLst>
              </a:tr>
            </a:tbl>
          </a:graphicData>
        </a:graphic>
      </p:graphicFrame>
      <p:grpSp>
        <p:nvGrpSpPr>
          <p:cNvPr id="13" name="Group 12"/>
          <p:cNvGrpSpPr/>
          <p:nvPr/>
        </p:nvGrpSpPr>
        <p:grpSpPr>
          <a:xfrm>
            <a:off x="1899920" y="1945158"/>
            <a:ext cx="6939280" cy="2865120"/>
            <a:chOff x="1899920" y="1747520"/>
            <a:chExt cx="6939280" cy="2865120"/>
          </a:xfrm>
        </p:grpSpPr>
        <p:grpSp>
          <p:nvGrpSpPr>
            <p:cNvPr id="10" name="Group 9"/>
            <p:cNvGrpSpPr/>
            <p:nvPr/>
          </p:nvGrpSpPr>
          <p:grpSpPr>
            <a:xfrm>
              <a:off x="1899920" y="1747520"/>
              <a:ext cx="3281680" cy="2865120"/>
              <a:chOff x="1899920" y="1747520"/>
              <a:chExt cx="3281680" cy="2865120"/>
            </a:xfrm>
          </p:grpSpPr>
          <p:sp>
            <p:nvSpPr>
              <p:cNvPr id="6" name="Freeform 5"/>
              <p:cNvSpPr/>
              <p:nvPr/>
            </p:nvSpPr>
            <p:spPr>
              <a:xfrm>
                <a:off x="1899920" y="1747520"/>
                <a:ext cx="3281680" cy="670560"/>
              </a:xfrm>
              <a:custGeom>
                <a:avLst/>
                <a:gdLst>
                  <a:gd name="connsiteX0" fmla="*/ 3281680 w 3281680"/>
                  <a:gd name="connsiteY0" fmla="*/ 670560 h 670560"/>
                  <a:gd name="connsiteX1" fmla="*/ 2611120 w 3281680"/>
                  <a:gd name="connsiteY1" fmla="*/ 162560 h 670560"/>
                  <a:gd name="connsiteX2" fmla="*/ 0 w 3281680"/>
                  <a:gd name="connsiteY2" fmla="*/ 0 h 670560"/>
                </a:gdLst>
                <a:ahLst/>
                <a:cxnLst>
                  <a:cxn ang="0">
                    <a:pos x="connsiteX0" y="connsiteY0"/>
                  </a:cxn>
                  <a:cxn ang="0">
                    <a:pos x="connsiteX1" y="connsiteY1"/>
                  </a:cxn>
                  <a:cxn ang="0">
                    <a:pos x="connsiteX2" y="connsiteY2"/>
                  </a:cxn>
                </a:cxnLst>
                <a:rect l="l" t="t" r="r" b="b"/>
                <a:pathLst>
                  <a:path w="3281680" h="670560">
                    <a:moveTo>
                      <a:pt x="3281680" y="670560"/>
                    </a:moveTo>
                    <a:cubicBezTo>
                      <a:pt x="3219873" y="472440"/>
                      <a:pt x="3158067" y="274320"/>
                      <a:pt x="2611120" y="162560"/>
                    </a:cubicBezTo>
                    <a:cubicBezTo>
                      <a:pt x="2064173" y="50800"/>
                      <a:pt x="1032086" y="25400"/>
                      <a:pt x="0"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667000" y="2682240"/>
                <a:ext cx="2479040" cy="50800"/>
              </a:xfrm>
              <a:custGeom>
                <a:avLst/>
                <a:gdLst>
                  <a:gd name="connsiteX0" fmla="*/ 2479040 w 2479040"/>
                  <a:gd name="connsiteY0" fmla="*/ 0 h 50800"/>
                  <a:gd name="connsiteX1" fmla="*/ 538480 w 2479040"/>
                  <a:gd name="connsiteY1" fmla="*/ 40640 h 50800"/>
                  <a:gd name="connsiteX2" fmla="*/ 0 w 2479040"/>
                  <a:gd name="connsiteY2" fmla="*/ 50800 h 50800"/>
                </a:gdLst>
                <a:ahLst/>
                <a:cxnLst>
                  <a:cxn ang="0">
                    <a:pos x="connsiteX0" y="connsiteY0"/>
                  </a:cxn>
                  <a:cxn ang="0">
                    <a:pos x="connsiteX1" y="connsiteY1"/>
                  </a:cxn>
                  <a:cxn ang="0">
                    <a:pos x="connsiteX2" y="connsiteY2"/>
                  </a:cxn>
                </a:cxnLst>
                <a:rect l="l" t="t" r="r" b="b"/>
                <a:pathLst>
                  <a:path w="2479040" h="50800">
                    <a:moveTo>
                      <a:pt x="2479040" y="0"/>
                    </a:moveTo>
                    <a:lnTo>
                      <a:pt x="538480" y="40640"/>
                    </a:lnTo>
                    <a:lnTo>
                      <a:pt x="0" y="5080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535680" y="3017520"/>
                <a:ext cx="1381760" cy="1046480"/>
              </a:xfrm>
              <a:custGeom>
                <a:avLst/>
                <a:gdLst>
                  <a:gd name="connsiteX0" fmla="*/ 1381760 w 1381760"/>
                  <a:gd name="connsiteY0" fmla="*/ 0 h 1046480"/>
                  <a:gd name="connsiteX1" fmla="*/ 619760 w 1381760"/>
                  <a:gd name="connsiteY1" fmla="*/ 762000 h 1046480"/>
                  <a:gd name="connsiteX2" fmla="*/ 0 w 1381760"/>
                  <a:gd name="connsiteY2" fmla="*/ 1046480 h 1046480"/>
                </a:gdLst>
                <a:ahLst/>
                <a:cxnLst>
                  <a:cxn ang="0">
                    <a:pos x="connsiteX0" y="connsiteY0"/>
                  </a:cxn>
                  <a:cxn ang="0">
                    <a:pos x="connsiteX1" y="connsiteY1"/>
                  </a:cxn>
                  <a:cxn ang="0">
                    <a:pos x="connsiteX2" y="connsiteY2"/>
                  </a:cxn>
                </a:cxnLst>
                <a:rect l="l" t="t" r="r" b="b"/>
                <a:pathLst>
                  <a:path w="1381760" h="1046480">
                    <a:moveTo>
                      <a:pt x="1381760" y="0"/>
                    </a:moveTo>
                    <a:cubicBezTo>
                      <a:pt x="1115906" y="293793"/>
                      <a:pt x="850053" y="587587"/>
                      <a:pt x="619760" y="762000"/>
                    </a:cubicBezTo>
                    <a:cubicBezTo>
                      <a:pt x="389467" y="936413"/>
                      <a:pt x="194733" y="991446"/>
                      <a:pt x="0" y="104648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458720" y="3545840"/>
                <a:ext cx="2519680" cy="1066800"/>
              </a:xfrm>
              <a:custGeom>
                <a:avLst/>
                <a:gdLst>
                  <a:gd name="connsiteX0" fmla="*/ 2519680 w 2519680"/>
                  <a:gd name="connsiteY0" fmla="*/ 0 h 1066800"/>
                  <a:gd name="connsiteX1" fmla="*/ 1727200 w 2519680"/>
                  <a:gd name="connsiteY1" fmla="*/ 762000 h 1066800"/>
                  <a:gd name="connsiteX2" fmla="*/ 0 w 2519680"/>
                  <a:gd name="connsiteY2" fmla="*/ 1066800 h 1066800"/>
                </a:gdLst>
                <a:ahLst/>
                <a:cxnLst>
                  <a:cxn ang="0">
                    <a:pos x="connsiteX0" y="connsiteY0"/>
                  </a:cxn>
                  <a:cxn ang="0">
                    <a:pos x="connsiteX1" y="connsiteY1"/>
                  </a:cxn>
                  <a:cxn ang="0">
                    <a:pos x="connsiteX2" y="connsiteY2"/>
                  </a:cxn>
                </a:cxnLst>
                <a:rect l="l" t="t" r="r" b="b"/>
                <a:pathLst>
                  <a:path w="2519680" h="1066800">
                    <a:moveTo>
                      <a:pt x="2519680" y="0"/>
                    </a:moveTo>
                    <a:cubicBezTo>
                      <a:pt x="2333413" y="292100"/>
                      <a:pt x="2147147" y="584200"/>
                      <a:pt x="1727200" y="762000"/>
                    </a:cubicBezTo>
                    <a:cubicBezTo>
                      <a:pt x="1307253" y="939800"/>
                      <a:pt x="653626" y="1003300"/>
                      <a:pt x="0" y="106680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263281" y="2545384"/>
              <a:ext cx="3575919" cy="1200328"/>
            </a:xfrm>
            <a:prstGeom prst="rect">
              <a:avLst/>
            </a:prstGeom>
            <a:solidFill>
              <a:srgbClr val="FFFF99"/>
            </a:solidFill>
          </p:spPr>
          <p:txBody>
            <a:bodyPr wrap="none" rtlCol="0">
              <a:spAutoFit/>
            </a:bodyPr>
            <a:lstStyle/>
            <a:p>
              <a:r>
                <a:rPr lang="en-US" sz="2400" b="1" dirty="0" smtClean="0"/>
                <a:t>Issues known to be  </a:t>
              </a:r>
            </a:p>
            <a:p>
              <a:r>
                <a:rPr lang="en-US" sz="2400" b="1" dirty="0"/>
                <a:t>i</a:t>
              </a:r>
              <a:r>
                <a:rPr lang="en-US" sz="2400" b="1" dirty="0" smtClean="0"/>
                <a:t>mportant in the </a:t>
              </a:r>
            </a:p>
            <a:p>
              <a:r>
                <a:rPr lang="en-US" sz="2400" b="1" dirty="0" smtClean="0"/>
                <a:t>2000 presidential election</a:t>
              </a:r>
            </a:p>
          </p:txBody>
        </p:sp>
      </p:grpSp>
      <p:sp>
        <p:nvSpPr>
          <p:cNvPr id="14" name="TextBox 13"/>
          <p:cNvSpPr txBox="1"/>
          <p:nvPr/>
        </p:nvSpPr>
        <p:spPr>
          <a:xfrm>
            <a:off x="4855362" y="1121533"/>
            <a:ext cx="4288637" cy="400110"/>
          </a:xfrm>
          <a:prstGeom prst="rect">
            <a:avLst/>
          </a:prstGeom>
          <a:noFill/>
        </p:spPr>
        <p:txBody>
          <a:bodyPr wrap="square" rtlCol="0">
            <a:spAutoFit/>
          </a:bodyPr>
          <a:lstStyle/>
          <a:p>
            <a:r>
              <a:rPr lang="en-US" sz="2000" b="1" dirty="0" smtClean="0"/>
              <a:t>Text: NY Times (May 2000 - Oct. 2000)</a:t>
            </a:r>
          </a:p>
        </p:txBody>
      </p:sp>
      <p:sp>
        <p:nvSpPr>
          <p:cNvPr id="15" name="TextBox 14"/>
          <p:cNvSpPr txBox="1"/>
          <p:nvPr/>
        </p:nvSpPr>
        <p:spPr>
          <a:xfrm>
            <a:off x="4876800" y="1454878"/>
            <a:ext cx="4150360" cy="707886"/>
          </a:xfrm>
          <a:prstGeom prst="rect">
            <a:avLst/>
          </a:prstGeom>
          <a:noFill/>
        </p:spPr>
        <p:txBody>
          <a:bodyPr wrap="square" rtlCol="0">
            <a:spAutoFit/>
          </a:bodyPr>
          <a:lstStyle/>
          <a:p>
            <a:r>
              <a:rPr lang="en-US" sz="2000" b="1" dirty="0" smtClean="0"/>
              <a:t>Time Series: Iowa Electronic Market</a:t>
            </a:r>
          </a:p>
          <a:p>
            <a:r>
              <a:rPr lang="en-US" sz="2000" b="1" dirty="0"/>
              <a:t>http://tippie.uiowa.edu/iem</a:t>
            </a:r>
            <a:r>
              <a:rPr lang="en-US" sz="2000" b="1" dirty="0" smtClean="0"/>
              <a:t>/</a:t>
            </a:r>
          </a:p>
        </p:txBody>
      </p:sp>
    </p:spTree>
    <p:extLst>
      <p:ext uri="{BB962C8B-B14F-4D97-AF65-F5344CB8AC3E}">
        <p14:creationId xmlns:p14="http://schemas.microsoft.com/office/powerpoint/2010/main" val="326298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a:xfrm>
            <a:off x="457200" y="978404"/>
            <a:ext cx="8229600" cy="3699272"/>
          </a:xfrm>
        </p:spPr>
        <p:txBody>
          <a:bodyPr>
            <a:normAutofit fontScale="85000" lnSpcReduction="20000"/>
          </a:bodyPr>
          <a:lstStyle/>
          <a:p>
            <a:r>
              <a:rPr lang="en-US" dirty="0" smtClean="0"/>
              <a:t>What is a mixture language model, particularly mixture of unigram language model? </a:t>
            </a:r>
            <a:endParaRPr lang="en-US" dirty="0"/>
          </a:p>
          <a:p>
            <a:r>
              <a:rPr lang="en-US" dirty="0" smtClean="0"/>
              <a:t>What is the general form of the likelihood function of a mixture model?</a:t>
            </a:r>
          </a:p>
          <a:p>
            <a:r>
              <a:rPr lang="en-US" dirty="0" smtClean="0"/>
              <a:t>Why can the two-component mixture model with a background component language model factor out common words? </a:t>
            </a:r>
          </a:p>
          <a:p>
            <a:r>
              <a:rPr lang="en-US" dirty="0" smtClean="0"/>
              <a:t>What is PLSA and how does it work? </a:t>
            </a:r>
          </a:p>
          <a:p>
            <a:r>
              <a:rPr lang="en-US" dirty="0" smtClean="0"/>
              <a:t>How does EM algorithm work for PLSA? </a:t>
            </a:r>
          </a:p>
          <a:p>
            <a:r>
              <a:rPr lang="en-US" dirty="0" smtClean="0"/>
              <a:t>Why do we want to add a prior to PLSA and how can we modify the EM algorithm to incorporate a conjugate prior? </a:t>
            </a:r>
          </a:p>
          <a:p>
            <a:r>
              <a:rPr lang="en-US" dirty="0" smtClean="0"/>
              <a:t>Why is contextual topic modeling interesting? Can you give multiple examples of applications of contextual topic modeling? </a:t>
            </a:r>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88</a:t>
            </a:fld>
            <a:endParaRPr lang="en-US">
              <a:solidFill>
                <a:prstClr val="black">
                  <a:tint val="75000"/>
                </a:prstClr>
              </a:solidFill>
            </a:endParaRPr>
          </a:p>
        </p:txBody>
      </p:sp>
    </p:spTree>
    <p:extLst>
      <p:ext uri="{BB962C8B-B14F-4D97-AF65-F5344CB8AC3E}">
        <p14:creationId xmlns:p14="http://schemas.microsoft.com/office/powerpoint/2010/main" val="1007257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Mining k Topical </a:t>
            </a:r>
            <a:r>
              <a:rPr lang="en-US" dirty="0"/>
              <a:t>T</a:t>
            </a:r>
            <a:r>
              <a:rPr lang="en-US" dirty="0" smtClean="0"/>
              <a:t>erms from Collection C</a:t>
            </a:r>
            <a:endParaRPr lang="en-US" dirty="0"/>
          </a:p>
        </p:txBody>
      </p:sp>
      <p:sp>
        <p:nvSpPr>
          <p:cNvPr id="3" name="Content Placeholder 2"/>
          <p:cNvSpPr>
            <a:spLocks noGrp="1"/>
          </p:cNvSpPr>
          <p:nvPr>
            <p:ph idx="1"/>
          </p:nvPr>
        </p:nvSpPr>
        <p:spPr>
          <a:xfrm>
            <a:off x="152400" y="1123950"/>
            <a:ext cx="8763000" cy="4038600"/>
          </a:xfrm>
        </p:spPr>
        <p:txBody>
          <a:bodyPr>
            <a:normAutofit fontScale="92500" lnSpcReduction="20000"/>
          </a:bodyPr>
          <a:lstStyle/>
          <a:p>
            <a:r>
              <a:rPr lang="en-US" dirty="0" smtClean="0"/>
              <a:t>Parse text in C to obtain candidate terms (e.g., term = word).</a:t>
            </a:r>
          </a:p>
          <a:p>
            <a:r>
              <a:rPr lang="en-US" dirty="0" smtClean="0"/>
              <a:t>Design a scoring function to measure how good each term is as a topic. </a:t>
            </a:r>
            <a:endParaRPr lang="en-US" dirty="0"/>
          </a:p>
          <a:p>
            <a:pPr lvl="1"/>
            <a:r>
              <a:rPr lang="en-US" dirty="0" smtClean="0"/>
              <a:t>Favor a representative term (high frequency is favored)</a:t>
            </a:r>
          </a:p>
          <a:p>
            <a:pPr lvl="1"/>
            <a:r>
              <a:rPr lang="en-US" dirty="0" smtClean="0"/>
              <a:t>Avoid words that are too frequent (e.g., “the”, “a”).</a:t>
            </a:r>
          </a:p>
          <a:p>
            <a:pPr lvl="1"/>
            <a:r>
              <a:rPr lang="en-US" dirty="0" smtClean="0"/>
              <a:t>TF-IDF weighting from retrieval can be very useful.</a:t>
            </a:r>
          </a:p>
          <a:p>
            <a:pPr lvl="1"/>
            <a:r>
              <a:rPr lang="en-US" dirty="0" smtClean="0"/>
              <a:t>Domain-specific </a:t>
            </a:r>
            <a:r>
              <a:rPr lang="en-US" dirty="0"/>
              <a:t>heuristics are possible (e.g., </a:t>
            </a:r>
            <a:r>
              <a:rPr lang="en-US" dirty="0" smtClean="0"/>
              <a:t>favor title words, hashtags </a:t>
            </a:r>
            <a:r>
              <a:rPr lang="en-US" dirty="0"/>
              <a:t>in </a:t>
            </a:r>
            <a:r>
              <a:rPr lang="en-US" dirty="0" smtClean="0"/>
              <a:t>tweets).</a:t>
            </a:r>
          </a:p>
          <a:p>
            <a:r>
              <a:rPr lang="en-US" dirty="0" smtClean="0"/>
              <a:t>Pick k terms with the highest scores but try to minimize redundancy.</a:t>
            </a:r>
          </a:p>
          <a:p>
            <a:pPr lvl="1"/>
            <a:r>
              <a:rPr lang="en-US" dirty="0"/>
              <a:t>I</a:t>
            </a:r>
            <a:r>
              <a:rPr lang="en-US" dirty="0" smtClean="0"/>
              <a:t>f multiple terms are very similar or closely related, pick only one of them and ignore others.</a:t>
            </a:r>
          </a:p>
        </p:txBody>
      </p:sp>
      <p:sp>
        <p:nvSpPr>
          <p:cNvPr id="4" name="Slide Number Placeholder 3"/>
          <p:cNvSpPr>
            <a:spLocks noGrp="1"/>
          </p:cNvSpPr>
          <p:nvPr>
            <p:ph type="sldNum" sz="quarter" idx="12"/>
          </p:nvPr>
        </p:nvSpPr>
        <p:spPr/>
        <p:txBody>
          <a:bodyPr/>
          <a:lstStyle/>
          <a:p>
            <a:fld id="{88AD08FE-21CA-447A-B5E0-10774CCDBD3A}"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402699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rgbClr val="808080"/>
                                      </p:to>
                                    </p:animClr>
                                  </p:sub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22998</TotalTime>
  <Words>7500</Words>
  <Application>Microsoft Office PowerPoint</Application>
  <PresentationFormat>On-screen Show (16:9)</PresentationFormat>
  <Paragraphs>1667</Paragraphs>
  <Slides>88</Slides>
  <Notes>9</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3</vt:i4>
      </vt:variant>
      <vt:variant>
        <vt:lpstr>Slide Titles</vt:lpstr>
      </vt:variant>
      <vt:variant>
        <vt:i4>88</vt:i4>
      </vt:variant>
    </vt:vector>
  </HeadingPairs>
  <TitlesOfParts>
    <vt:vector size="105" baseType="lpstr">
      <vt:lpstr>Futura Bk</vt:lpstr>
      <vt:lpstr>맑은 고딕</vt:lpstr>
      <vt:lpstr>宋体</vt:lpstr>
      <vt:lpstr>宋体</vt:lpstr>
      <vt:lpstr>Arial</vt:lpstr>
      <vt:lpstr>Calibri</vt:lpstr>
      <vt:lpstr>Cambria Math</vt:lpstr>
      <vt:lpstr>Gill Sans MT</vt:lpstr>
      <vt:lpstr>Symbol</vt:lpstr>
      <vt:lpstr>Tahoma</vt:lpstr>
      <vt:lpstr>Times New Roman</vt:lpstr>
      <vt:lpstr>Wingdings</vt:lpstr>
      <vt:lpstr>Office Theme</vt:lpstr>
      <vt:lpstr>1_Office Theme</vt:lpstr>
      <vt:lpstr>Equation</vt:lpstr>
      <vt:lpstr>Document</vt:lpstr>
      <vt:lpstr>Chart</vt:lpstr>
      <vt:lpstr>Mixture Language Models   </vt:lpstr>
      <vt:lpstr>Central Questions to Ask about a LM: “ADMI”</vt:lpstr>
      <vt:lpstr>Outline</vt:lpstr>
      <vt:lpstr>Topic Mining and Analysis: Motivation</vt:lpstr>
      <vt:lpstr>Topics As Knowledge About the World</vt:lpstr>
      <vt:lpstr>Tasks of Topic Mining and Analysis</vt:lpstr>
      <vt:lpstr>Formal Definition of Topic Mining and Analysis </vt:lpstr>
      <vt:lpstr>Initial Idea: Topic = Term</vt:lpstr>
      <vt:lpstr>Mining k Topical Terms from Collection C</vt:lpstr>
      <vt:lpstr>Computing Topic Coverage: ij</vt:lpstr>
      <vt:lpstr>How Well Does This Approach Work? </vt:lpstr>
      <vt:lpstr>Problems with “Term as Topic” </vt:lpstr>
      <vt:lpstr>Improved Idea: Topic = Word Distribution</vt:lpstr>
      <vt:lpstr>Probabilistic Topic Mining and Analysis</vt:lpstr>
      <vt:lpstr>The Computation Task</vt:lpstr>
      <vt:lpstr>Generative Model for Text Mining</vt:lpstr>
      <vt:lpstr>General Ideas of Generative Models for Text Mining</vt:lpstr>
      <vt:lpstr>Simplest Case of Topic Model: Mining One Topic</vt:lpstr>
      <vt:lpstr>Language Model Setup</vt:lpstr>
      <vt:lpstr>Computation of Maximum Likelihood Estimate</vt:lpstr>
      <vt:lpstr>What Does the Topic Look Like?</vt:lpstr>
      <vt:lpstr>Factoring out Background Words</vt:lpstr>
      <vt:lpstr>Generate d Using Two Word Distributions</vt:lpstr>
      <vt:lpstr>What’s the probability of observing a word w?  </vt:lpstr>
      <vt:lpstr>The Idea of a Mixture Model  </vt:lpstr>
      <vt:lpstr>As a Generative Model… </vt:lpstr>
      <vt:lpstr>Mixture of Two Unigram Language Models</vt:lpstr>
      <vt:lpstr>Back to Factoring out Background Words  </vt:lpstr>
      <vt:lpstr>Estimation of One Topic: P(w| d)</vt:lpstr>
      <vt:lpstr>Behavior of a Mixture Model </vt:lpstr>
      <vt:lpstr>“Collaboration” and “Competition” of d and B</vt:lpstr>
      <vt:lpstr>Response to Data Frequency</vt:lpstr>
      <vt:lpstr>Estimation of One Topic: P(w| d)</vt:lpstr>
      <vt:lpstr>If we know which word is from which distribution… </vt:lpstr>
      <vt:lpstr>Given all the parameters, infer the distribution a word is from…  </vt:lpstr>
      <vt:lpstr>The Expectation-Maximization (EM) Algorithm</vt:lpstr>
      <vt:lpstr>EM Computation in Action</vt:lpstr>
      <vt:lpstr>EM As Hill-Climbing  Converge to Local Maximum </vt:lpstr>
      <vt:lpstr>A General Introduction to EM</vt:lpstr>
      <vt:lpstr>Convergence Guarantee</vt:lpstr>
      <vt:lpstr>EM as Hill-Climbing: converging to a local maximum </vt:lpstr>
      <vt:lpstr>Document as a Sample of Mixed  Topics</vt:lpstr>
      <vt:lpstr>Mining Multiple Topics from Text</vt:lpstr>
      <vt:lpstr>Generating Text with Multiple Topics: p(w)=?</vt:lpstr>
      <vt:lpstr>Probabilistic Latent Semantic Analysis (PLSA)  </vt:lpstr>
      <vt:lpstr>ML Parameter Estimation  </vt:lpstr>
      <vt:lpstr>EM Algorithm for PLSA: E-Step </vt:lpstr>
      <vt:lpstr>EM Algorithm for PLSA: M-Step </vt:lpstr>
      <vt:lpstr>Computation of the EM Algorithm</vt:lpstr>
      <vt:lpstr>Illustration of EM Algorithm for PLSA</vt:lpstr>
      <vt:lpstr>Applications of Mixture Models for Text Mining</vt:lpstr>
      <vt:lpstr>Use PLSA for Text Mining </vt:lpstr>
      <vt:lpstr>How to Help Users Interpret a Topic Model? [Mei et al. 07b]</vt:lpstr>
      <vt:lpstr>What is a Good Label?</vt:lpstr>
      <vt:lpstr>Automatic Labeling of Topics [Mei et al. 07b] </vt:lpstr>
      <vt:lpstr>Relevance: the Zero-Order Score</vt:lpstr>
      <vt:lpstr>Relevance: the First-Order Score</vt:lpstr>
      <vt:lpstr>Results: Sample Topic Labels</vt:lpstr>
      <vt:lpstr>Results: Contextual-Sensitive Labeling</vt:lpstr>
      <vt:lpstr>Extensions of PLSA</vt:lpstr>
      <vt:lpstr>PLSA with Prior Knowledge</vt:lpstr>
      <vt:lpstr>Maximum a Posteriori (MAP) Estimate </vt:lpstr>
      <vt:lpstr>EM Algorithm with Conjugate Prior on p(w| i)</vt:lpstr>
      <vt:lpstr>Contextual Text Mining: Motivation</vt:lpstr>
      <vt:lpstr>Context = Partitioning of Text</vt:lpstr>
      <vt:lpstr>Many Interesting Questions Require  Contextual Text Mining </vt:lpstr>
      <vt:lpstr>Contextual Probabilistic Latent Semantic Analysis (CPLSA) [Mei &amp; Zhai 06]</vt:lpstr>
      <vt:lpstr>Generation Process of CPLSA</vt:lpstr>
      <vt:lpstr>Comparing News Articles [Zhai et al. 04] Iraq War (30 articles) vs. Afghan War (26 articles)</vt:lpstr>
      <vt:lpstr>Theme Life Cycles in Blog Articles About “Hurricane Katrina” [Mei et al. 06]</vt:lpstr>
      <vt:lpstr>Spatial Distribution of the Topic “Government Response” in Blog Articles About Hurricane Katrina [Mei et al. 06]</vt:lpstr>
      <vt:lpstr>Event Impact Analysis: IR Research [Mei &amp; Zhai 06]</vt:lpstr>
      <vt:lpstr>Topic Analysis with Network Context</vt:lpstr>
      <vt:lpstr>Network Supervised Topic Modeling: General Idea [Mei et al. 08] </vt:lpstr>
      <vt:lpstr>Instantiation: NetPLSA [Mei et al. 08] </vt:lpstr>
      <vt:lpstr>Mining 4 Topical Communities: Results of PLSA</vt:lpstr>
      <vt:lpstr>Mining 4 Topical Communities: Results of NetPLSA</vt:lpstr>
      <vt:lpstr>Text Information Network</vt:lpstr>
      <vt:lpstr>PowerPoint Presentation</vt:lpstr>
      <vt:lpstr>Analysis of Presidential Prediction Markets</vt:lpstr>
      <vt:lpstr>Joint Analysis of Text and Time Series  to Discover “Causal Topics”</vt:lpstr>
      <vt:lpstr>When a Topic Model Applied to Text Stream</vt:lpstr>
      <vt:lpstr>Iterative Causal Topic Modeling [Kim et al. 13]</vt:lpstr>
      <vt:lpstr>Heuristic Optimization of Causality + Coherence </vt:lpstr>
      <vt:lpstr>Measuring Causality (Correlation)</vt:lpstr>
      <vt:lpstr>Topics in NY Times Correlated with Stocks  [Kim et al. 13]: June 2000 ~ Dec. 2011 </vt:lpstr>
      <vt:lpstr>Major Topics in 2000 Presidential Election  [Kim et al. 13]</vt:lpstr>
      <vt:lpstr>What You Should Know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zhai</dc:creator>
  <cp:lastModifiedBy>Zhai, Chengxiang</cp:lastModifiedBy>
  <cp:revision>216</cp:revision>
  <dcterms:created xsi:type="dcterms:W3CDTF">2013-09-17T19:36:26Z</dcterms:created>
  <dcterms:modified xsi:type="dcterms:W3CDTF">2017-10-17T15:39:11Z</dcterms:modified>
</cp:coreProperties>
</file>